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0"/>
  </p:notesMasterIdLst>
  <p:handoutMasterIdLst>
    <p:handoutMasterId r:id="rId31"/>
  </p:handoutMasterIdLst>
  <p:sldIdLst>
    <p:sldId id="498" r:id="rId2"/>
    <p:sldId id="499" r:id="rId3"/>
    <p:sldId id="500" r:id="rId4"/>
    <p:sldId id="501" r:id="rId5"/>
    <p:sldId id="502" r:id="rId6"/>
    <p:sldId id="503" r:id="rId7"/>
    <p:sldId id="504" r:id="rId8"/>
    <p:sldId id="505" r:id="rId9"/>
    <p:sldId id="506" r:id="rId10"/>
    <p:sldId id="507" r:id="rId11"/>
    <p:sldId id="508" r:id="rId12"/>
    <p:sldId id="509" r:id="rId13"/>
    <p:sldId id="510" r:id="rId14"/>
    <p:sldId id="511" r:id="rId15"/>
    <p:sldId id="512" r:id="rId16"/>
    <p:sldId id="513" r:id="rId17"/>
    <p:sldId id="514" r:id="rId18"/>
    <p:sldId id="515" r:id="rId19"/>
    <p:sldId id="516" r:id="rId20"/>
    <p:sldId id="517" r:id="rId21"/>
    <p:sldId id="518" r:id="rId22"/>
    <p:sldId id="519" r:id="rId23"/>
    <p:sldId id="520" r:id="rId24"/>
    <p:sldId id="521" r:id="rId25"/>
    <p:sldId id="522" r:id="rId26"/>
    <p:sldId id="523" r:id="rId27"/>
    <p:sldId id="524" r:id="rId28"/>
    <p:sldId id="525" r:id="rId29"/>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autoAdjust="0"/>
    <p:restoredTop sz="94660"/>
  </p:normalViewPr>
  <p:slideViewPr>
    <p:cSldViewPr>
      <p:cViewPr varScale="1">
        <p:scale>
          <a:sx n="67" d="100"/>
          <a:sy n="67" d="100"/>
        </p:scale>
        <p:origin x="549" y="7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088"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71C29B7-FCEB-4BEB-9601-E99401931032}"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7670309-A3DA-4B0B-B4B4-137CA73C5BE7}"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7E7D7B-D771-4732-9806-EB78AD41970B}" type="slidenum">
              <a:rPr lang="it-IT">
                <a:solidFill>
                  <a:prstClr val="black"/>
                </a:solidFill>
              </a:rPr>
              <a:pPr/>
              <a:t>4</a:t>
            </a:fld>
            <a:endParaRPr lang="it-IT">
              <a:solidFill>
                <a:prstClr val="black"/>
              </a:solidFill>
            </a:endParaRPr>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r>
              <a:rPr lang="it-IT" dirty="0"/>
              <a:t>Numero di cetano (definizione):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7E7D7B-D771-4732-9806-EB78AD41970B}" type="slidenum">
              <a:rPr lang="it-IT">
                <a:solidFill>
                  <a:prstClr val="black"/>
                </a:solidFill>
              </a:rPr>
              <a:pPr/>
              <a:t>5</a:t>
            </a:fld>
            <a:endParaRPr lang="it-IT">
              <a:solidFill>
                <a:prstClr val="black"/>
              </a:solidFill>
            </a:endParaRPr>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r>
              <a:rPr lang="it-IT" dirty="0"/>
              <a:t>Numero di cetano (definizione):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7670309-A3DA-4B0B-B4B4-137CA73C5BE7}" type="slidenum">
              <a:rPr lang="it-IT">
                <a:solidFill>
                  <a:prstClr val="black"/>
                </a:solidFill>
              </a:rPr>
              <a:pPr/>
              <a:t>26</a:t>
            </a:fld>
            <a:endParaRPr lang="it-IT">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7670309-A3DA-4B0B-B4B4-137CA73C5BE7}" type="slidenum">
              <a:rPr lang="it-IT">
                <a:solidFill>
                  <a:prstClr val="black"/>
                </a:solidFill>
              </a:rPr>
              <a:pPr/>
              <a:t>27</a:t>
            </a:fld>
            <a:endParaRPr lang="it-IT">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7670309-A3DA-4B0B-B4B4-137CA73C5BE7}" type="slidenum">
              <a:rPr lang="it-IT">
                <a:solidFill>
                  <a:prstClr val="black"/>
                </a:solidFill>
              </a:rPr>
              <a:pPr/>
              <a:t>28</a:t>
            </a:fld>
            <a:endParaRPr lang="it-IT">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2268538" y="6524625"/>
            <a:ext cx="5697585" cy="307777"/>
          </a:xfrm>
          <a:prstGeom prst="rect">
            <a:avLst/>
          </a:prstGeom>
          <a:noFill/>
          <a:ln w="9525">
            <a:noFill/>
            <a:miter lim="800000"/>
            <a:headEnd/>
            <a:tailEnd/>
          </a:ln>
          <a:effectLst/>
        </p:spPr>
        <p:txBody>
          <a:bodyPr wrap="none">
            <a:spAutoFit/>
          </a:bodyPr>
          <a:lstStyle/>
          <a:p>
            <a:r>
              <a:rPr lang="it-IT" sz="1400" dirty="0"/>
              <a:t>Claudia Barolo &amp; Silvia </a:t>
            </a:r>
            <a:r>
              <a:rPr lang="it-IT" sz="1400" dirty="0" err="1"/>
              <a:t>Tabasso</a:t>
            </a:r>
            <a:r>
              <a:rPr lang="it-IT" sz="1400" dirty="0"/>
              <a:t> – Processi Industriali Chimici e Biochimici</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120F5963-766C-4DAE-8A47-32F0163F9D2F}" type="slidenum">
              <a:rPr lang="it-IT" sz="2400">
                <a:solidFill>
                  <a:srgbClr val="000000"/>
                </a:solidFill>
              </a:rPr>
              <a:pPr eaLnBrk="0" fontAlgn="base" hangingPunct="0">
                <a:spcBef>
                  <a:spcPct val="0"/>
                </a:spcBef>
                <a:spcAft>
                  <a:spcPct val="0"/>
                </a:spcAft>
              </a:pPr>
              <a:t>1</a:t>
            </a:fld>
            <a:endParaRPr lang="it-IT" sz="2400" dirty="0">
              <a:solidFill>
                <a:srgbClr val="000000"/>
              </a:solidFill>
            </a:endParaRPr>
          </a:p>
        </p:txBody>
      </p:sp>
      <p:sp>
        <p:nvSpPr>
          <p:cNvPr id="5" name="Text Box 5"/>
          <p:cNvSpPr txBox="1">
            <a:spLocks noChangeArrowheads="1"/>
          </p:cNvSpPr>
          <p:nvPr/>
        </p:nvSpPr>
        <p:spPr bwMode="auto">
          <a:xfrm>
            <a:off x="1187624" y="0"/>
            <a:ext cx="6768752" cy="584775"/>
          </a:xfrm>
          <a:prstGeom prst="rect">
            <a:avLst/>
          </a:prstGeom>
          <a:noFill/>
          <a:ln w="9525">
            <a:noFill/>
            <a:miter lim="800000"/>
            <a:headEnd/>
            <a:tailEnd/>
          </a:ln>
          <a:effectLst/>
        </p:spPr>
        <p:txBody>
          <a:bodyPr wrap="square">
            <a:spAutoFit/>
          </a:bodyPr>
          <a:lstStyle/>
          <a:p>
            <a:pPr algn="ctr" eaLnBrk="0" fontAlgn="base" hangingPunct="0">
              <a:spcBef>
                <a:spcPct val="0"/>
              </a:spcBef>
              <a:spcAft>
                <a:spcPct val="0"/>
              </a:spcAft>
            </a:pPr>
            <a:r>
              <a:rPr lang="it-IT" sz="3200" b="1" dirty="0">
                <a:solidFill>
                  <a:srgbClr val="FF0000"/>
                </a:solidFill>
                <a:effectLst>
                  <a:outerShdw blurRad="38100" dist="38100" dir="2700000" algn="tl">
                    <a:srgbClr val="C0C0C0"/>
                  </a:outerShdw>
                </a:effectLst>
              </a:rPr>
              <a:t>SPREMITURA</a:t>
            </a:r>
          </a:p>
        </p:txBody>
      </p:sp>
      <p:pic>
        <p:nvPicPr>
          <p:cNvPr id="39938" name="Picture 2"/>
          <p:cNvPicPr>
            <a:picLocks noChangeAspect="1" noChangeArrowheads="1"/>
          </p:cNvPicPr>
          <p:nvPr/>
        </p:nvPicPr>
        <p:blipFill>
          <a:blip r:embed="rId2" cstate="print"/>
          <a:srcRect/>
          <a:stretch>
            <a:fillRect/>
          </a:stretch>
        </p:blipFill>
        <p:spPr bwMode="auto">
          <a:xfrm>
            <a:off x="154745" y="692696"/>
            <a:ext cx="8834507" cy="5472607"/>
          </a:xfrm>
          <a:prstGeom prst="rect">
            <a:avLst/>
          </a:prstGeom>
          <a:noFill/>
          <a:ln w="9525">
            <a:noFill/>
            <a:miter lim="800000"/>
            <a:headEnd/>
            <a:tailEnd/>
          </a:ln>
        </p:spPr>
      </p:pic>
    </p:spTree>
    <p:extLst>
      <p:ext uri="{BB962C8B-B14F-4D97-AF65-F5344CB8AC3E}">
        <p14:creationId xmlns:p14="http://schemas.microsoft.com/office/powerpoint/2010/main" val="3781454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332656"/>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Limiti del biodiesel di I generazione</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10</a:t>
            </a:fld>
            <a:endParaRPr lang="it-IT" sz="2400" dirty="0">
              <a:solidFill>
                <a:srgbClr val="000000"/>
              </a:solidFill>
            </a:endParaRPr>
          </a:p>
        </p:txBody>
      </p:sp>
      <p:sp>
        <p:nvSpPr>
          <p:cNvPr id="6" name="Rettangolo 5"/>
          <p:cNvSpPr/>
          <p:nvPr/>
        </p:nvSpPr>
        <p:spPr>
          <a:xfrm>
            <a:off x="36512" y="1124744"/>
            <a:ext cx="9144000" cy="5139869"/>
          </a:xfrm>
          <a:prstGeom prst="rect">
            <a:avLst/>
          </a:prstGeom>
        </p:spPr>
        <p:txBody>
          <a:bodyPr wrap="square">
            <a:spAutoFit/>
          </a:bodyPr>
          <a:lstStyle/>
          <a:p>
            <a:pPr eaLnBrk="0" fontAlgn="base" hangingPunct="0">
              <a:spcBef>
                <a:spcPct val="0"/>
              </a:spcBef>
              <a:spcAft>
                <a:spcPct val="0"/>
              </a:spcAft>
            </a:pPr>
            <a:r>
              <a:rPr lang="it-IT" sz="2400" dirty="0">
                <a:solidFill>
                  <a:srgbClr val="000000"/>
                </a:solidFill>
              </a:rPr>
              <a:t>La diffusione del biodiesel di I generazione è limitata da diversi fattori:</a:t>
            </a:r>
          </a:p>
          <a:p>
            <a:pPr eaLnBrk="0" fontAlgn="base" hangingPunct="0">
              <a:spcBef>
                <a:spcPct val="0"/>
              </a:spcBef>
              <a:spcAft>
                <a:spcPct val="0"/>
              </a:spcAft>
              <a:buFont typeface="Arial" pitchFamily="34" charset="0"/>
              <a:buChar char="•"/>
            </a:pPr>
            <a:endParaRPr lang="it-IT" sz="24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la disponibilità di terreni fertili per la coltivazione di piante oleaginose è inadeguata rispetto al fabbisogno di biodiesel</a:t>
            </a:r>
          </a:p>
          <a:p>
            <a:pPr algn="just" eaLnBrk="0" fontAlgn="base" hangingPunct="0">
              <a:spcBef>
                <a:spcPct val="0"/>
              </a:spcBef>
              <a:spcAft>
                <a:spcPct val="0"/>
              </a:spcAft>
              <a:buFont typeface="Arial" pitchFamily="34" charset="0"/>
              <a:buChar char="•"/>
            </a:pPr>
            <a:endParaRPr lang="it-IT" sz="8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l’aumento della domanda di biodiesel ha accentuato in alcuni paesi la tendenza alla deforestazione, per reperire nuovi terreni</a:t>
            </a:r>
          </a:p>
          <a:p>
            <a:pPr algn="just" eaLnBrk="0" fontAlgn="base" hangingPunct="0">
              <a:spcBef>
                <a:spcPct val="0"/>
              </a:spcBef>
              <a:spcAft>
                <a:spcPct val="0"/>
              </a:spcAft>
              <a:buFont typeface="Arial" pitchFamily="34" charset="0"/>
              <a:buChar char="•"/>
            </a:pPr>
            <a:endParaRPr lang="it-IT" sz="8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l’aumento della domanda di biodiesel, e degli incentivi statali, ha fatto aumentare i prezzi di oli e grassi vegetali, generando problemi sociali nei paesi sottosviluppati, in cui questi prodotti rappresentano alimenti fondamentali per le fasce meno abbienti della popolazione</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Di conseguenza, la ricerca industriale è concentrata sulla produzione di biodiesel con materie prime ottenibili senza l’impiego di terreni fertili.</a:t>
            </a:r>
          </a:p>
        </p:txBody>
      </p:sp>
    </p:spTree>
    <p:extLst>
      <p:ext uri="{BB962C8B-B14F-4D97-AF65-F5344CB8AC3E}">
        <p14:creationId xmlns:p14="http://schemas.microsoft.com/office/powerpoint/2010/main" val="3207396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Impiego di oli residuali</a:t>
            </a:r>
            <a:endParaRPr lang="it-IT" sz="3600" dirty="0">
              <a:solidFill>
                <a:srgbClr val="000000"/>
              </a:solidFill>
            </a:endParaRPr>
          </a:p>
        </p:txBody>
      </p:sp>
      <p:sp>
        <p:nvSpPr>
          <p:cNvPr id="4" name="Text Box 10"/>
          <p:cNvSpPr txBox="1">
            <a:spLocks noChangeArrowheads="1"/>
          </p:cNvSpPr>
          <p:nvPr/>
        </p:nvSpPr>
        <p:spPr bwMode="auto">
          <a:xfrm>
            <a:off x="8748464"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11</a:t>
            </a:fld>
            <a:endParaRPr lang="it-IT" sz="2400" dirty="0">
              <a:solidFill>
                <a:srgbClr val="000000"/>
              </a:solidFill>
            </a:endParaRPr>
          </a:p>
        </p:txBody>
      </p:sp>
      <p:sp>
        <p:nvSpPr>
          <p:cNvPr id="6" name="Rettangolo 5"/>
          <p:cNvSpPr/>
          <p:nvPr/>
        </p:nvSpPr>
        <p:spPr>
          <a:xfrm>
            <a:off x="0" y="620688"/>
            <a:ext cx="9144000" cy="5632311"/>
          </a:xfrm>
          <a:prstGeom prst="rect">
            <a:avLst/>
          </a:prstGeom>
        </p:spPr>
        <p:txBody>
          <a:bodyPr wrap="square">
            <a:spAutoFit/>
          </a:bodyPr>
          <a:lstStyle/>
          <a:p>
            <a:pPr eaLnBrk="0" fontAlgn="base" hangingPunct="0">
              <a:spcBef>
                <a:spcPct val="0"/>
              </a:spcBef>
              <a:spcAft>
                <a:spcPct val="0"/>
              </a:spcAft>
            </a:pPr>
            <a:endParaRPr lang="it-IT" sz="2400" b="1" dirty="0">
              <a:solidFill>
                <a:srgbClr val="000000"/>
              </a:solidFill>
            </a:endParaRPr>
          </a:p>
          <a:p>
            <a:pPr algn="just" eaLnBrk="0" fontAlgn="base" hangingPunct="0">
              <a:spcBef>
                <a:spcPct val="0"/>
              </a:spcBef>
              <a:spcAft>
                <a:spcPct val="0"/>
              </a:spcAft>
            </a:pPr>
            <a:r>
              <a:rPr lang="it-IT" sz="2400" dirty="0">
                <a:solidFill>
                  <a:srgbClr val="000000"/>
                </a:solidFill>
              </a:rPr>
              <a:t>In Italia vengono prodotte oltre 250.000 ton/anno di </a:t>
            </a:r>
            <a:r>
              <a:rPr lang="it-IT" sz="2400" b="1" dirty="0">
                <a:solidFill>
                  <a:srgbClr val="000000"/>
                </a:solidFill>
              </a:rPr>
              <a:t>oli residuali</a:t>
            </a:r>
            <a:r>
              <a:rPr lang="it-IT" sz="2400" dirty="0">
                <a:solidFill>
                  <a:srgbClr val="000000"/>
                </a:solidFill>
              </a:rPr>
              <a:t>. Il loro impiego per la sintesi di biodiesel (Figura 3) offrire un’alternativa al biodiesel di I generazione.</a:t>
            </a:r>
          </a:p>
          <a:p>
            <a:pPr algn="just"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Gli oli residuali vanno pretrattati (filtrazione, decantazione) per rimuovere il particolato solido ed altre </a:t>
            </a:r>
            <a:r>
              <a:rPr lang="it-IT" sz="2400" dirty="0" err="1">
                <a:solidFill>
                  <a:srgbClr val="000000"/>
                </a:solidFill>
              </a:rPr>
              <a:t>impurezze</a:t>
            </a:r>
            <a:r>
              <a:rPr lang="it-IT" sz="2400" dirty="0">
                <a:solidFill>
                  <a:srgbClr val="000000"/>
                </a:solidFill>
              </a:rPr>
              <a:t>.</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presenza di elevate concentrazioni di acidi grassi liberi (prodotti dall’idrolisi dei trigliceridi) impedisce l’impiego di catalizzatori alcalini, che reagirebbero con gli acidi generando dei sali, che provocano la formazione di schiume. </a:t>
            </a:r>
          </a:p>
          <a:p>
            <a:pPr algn="just" eaLnBrk="0" fontAlgn="base" hangingPunct="0">
              <a:spcBef>
                <a:spcPct val="0"/>
              </a:spcBef>
              <a:spcAft>
                <a:spcPct val="0"/>
              </a:spcAft>
            </a:pPr>
            <a:r>
              <a:rPr lang="it-IT" sz="2400" dirty="0">
                <a:solidFill>
                  <a:srgbClr val="000000"/>
                </a:solidFill>
              </a:rPr>
              <a:t>Infatti, i sali si sciolgono nella glicerina, riducendone il valore, mentre le schiume rendono problematica la separazione del biodiesel dalla glicerina, abbassando le rese del processo.</a:t>
            </a:r>
          </a:p>
        </p:txBody>
      </p:sp>
    </p:spTree>
    <p:extLst>
      <p:ext uri="{BB962C8B-B14F-4D97-AF65-F5344CB8AC3E}">
        <p14:creationId xmlns:p14="http://schemas.microsoft.com/office/powerpoint/2010/main" val="3944942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Impiego di oli residuali</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12</a:t>
            </a:fld>
            <a:endParaRPr lang="it-IT" sz="2400" dirty="0">
              <a:solidFill>
                <a:srgbClr val="000000"/>
              </a:solidFill>
            </a:endParaRPr>
          </a:p>
        </p:txBody>
      </p:sp>
      <p:pic>
        <p:nvPicPr>
          <p:cNvPr id="52226" name="Picture 2" descr="http://podcast.federica.unina.it/mini/img.php?src=/files/_docenti/pirozzi-domenico/img/domenico-pirozzi-4775-09-6.jpg"/>
          <p:cNvPicPr>
            <a:picLocks noChangeAspect="1" noChangeArrowheads="1"/>
          </p:cNvPicPr>
          <p:nvPr/>
        </p:nvPicPr>
        <p:blipFill>
          <a:blip r:embed="rId2" cstate="print"/>
          <a:srcRect/>
          <a:stretch>
            <a:fillRect/>
          </a:stretch>
        </p:blipFill>
        <p:spPr bwMode="auto">
          <a:xfrm>
            <a:off x="539552" y="764704"/>
            <a:ext cx="7776864" cy="4325595"/>
          </a:xfrm>
          <a:prstGeom prst="rect">
            <a:avLst/>
          </a:prstGeom>
          <a:noFill/>
        </p:spPr>
      </p:pic>
      <p:sp>
        <p:nvSpPr>
          <p:cNvPr id="7" name="Rettangolo 6"/>
          <p:cNvSpPr/>
          <p:nvPr/>
        </p:nvSpPr>
        <p:spPr>
          <a:xfrm>
            <a:off x="251520" y="5589240"/>
            <a:ext cx="8640960" cy="461665"/>
          </a:xfrm>
          <a:prstGeom prst="rect">
            <a:avLst/>
          </a:prstGeom>
        </p:spPr>
        <p:txBody>
          <a:bodyPr wrap="square">
            <a:spAutoFit/>
          </a:bodyPr>
          <a:lstStyle/>
          <a:p>
            <a:pPr eaLnBrk="0" fontAlgn="base" hangingPunct="0">
              <a:spcBef>
                <a:spcPct val="0"/>
              </a:spcBef>
              <a:spcAft>
                <a:spcPct val="0"/>
              </a:spcAft>
            </a:pPr>
            <a:r>
              <a:rPr lang="it-IT" sz="2400" b="1" dirty="0">
                <a:solidFill>
                  <a:srgbClr val="000000"/>
                </a:solidFill>
              </a:rPr>
              <a:t>Figura 3 – Schema della produzione di biodiesel da oli residuali.</a:t>
            </a:r>
          </a:p>
        </p:txBody>
      </p:sp>
    </p:spTree>
    <p:extLst>
      <p:ext uri="{BB962C8B-B14F-4D97-AF65-F5344CB8AC3E}">
        <p14:creationId xmlns:p14="http://schemas.microsoft.com/office/powerpoint/2010/main" val="648571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Catalizzatori alternativi</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13</a:t>
            </a:fld>
            <a:endParaRPr lang="it-IT" sz="2400" dirty="0">
              <a:solidFill>
                <a:srgbClr val="000000"/>
              </a:solidFill>
            </a:endParaRPr>
          </a:p>
        </p:txBody>
      </p:sp>
      <p:sp>
        <p:nvSpPr>
          <p:cNvPr id="6" name="Rettangolo 5"/>
          <p:cNvSpPr/>
          <p:nvPr/>
        </p:nvSpPr>
        <p:spPr>
          <a:xfrm>
            <a:off x="0" y="764704"/>
            <a:ext cx="9144000" cy="4401205"/>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L’impiego di oli/grassi con elevate concentrazioni di acidi grassi liberi richiede l’impiego di catalizzatori non alcalini. </a:t>
            </a:r>
          </a:p>
          <a:p>
            <a:pPr algn="just"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b="1" dirty="0">
                <a:solidFill>
                  <a:srgbClr val="000000"/>
                </a:solidFill>
              </a:rPr>
              <a:t>catalizzatori acidi</a:t>
            </a:r>
            <a:r>
              <a:rPr lang="it-IT" sz="2400" dirty="0">
                <a:solidFill>
                  <a:srgbClr val="000000"/>
                </a:solidFill>
              </a:rPr>
              <a:t> (p.es. H</a:t>
            </a:r>
            <a:r>
              <a:rPr lang="it-IT" sz="2400" baseline="-25000" dirty="0">
                <a:solidFill>
                  <a:srgbClr val="000000"/>
                </a:solidFill>
              </a:rPr>
              <a:t>2</a:t>
            </a:r>
            <a:r>
              <a:rPr lang="it-IT" sz="2400" dirty="0">
                <a:solidFill>
                  <a:srgbClr val="000000"/>
                </a:solidFill>
              </a:rPr>
              <a:t>SO</a:t>
            </a:r>
            <a:r>
              <a:rPr lang="it-IT" sz="2400" baseline="-25000" dirty="0">
                <a:solidFill>
                  <a:srgbClr val="000000"/>
                </a:solidFill>
              </a:rPr>
              <a:t>4</a:t>
            </a:r>
            <a:r>
              <a:rPr lang="it-IT" sz="2400" dirty="0">
                <a:solidFill>
                  <a:srgbClr val="000000"/>
                </a:solidFill>
              </a:rPr>
              <a:t>), che determinano velocità di reazione inferiori rispetto ai catalizzatori alcalini, ma catalizzano anche l’esterificazione degli acidi grassi liberi, migliorando la resa in biodiesel (Figura 4)</a:t>
            </a:r>
          </a:p>
          <a:p>
            <a:pPr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b="1" dirty="0">
                <a:solidFill>
                  <a:srgbClr val="000000"/>
                </a:solidFill>
              </a:rPr>
              <a:t>catalizzatori enzimatic</a:t>
            </a:r>
            <a:r>
              <a:rPr lang="it-IT" sz="2400" dirty="0">
                <a:solidFill>
                  <a:srgbClr val="000000"/>
                </a:solidFill>
              </a:rPr>
              <a:t>i (lipasi), anch’essi in grado di catalizzare l’esterificazione degli acidi grassi liberi. Le lipasi vengono immobilizzate su supporti solidi, per consentire l’impiego di reattori continui e per proteggere l’enzima dal metanolo, che provoca la progressiva disattivazione delle lipasi</a:t>
            </a:r>
          </a:p>
        </p:txBody>
      </p:sp>
      <p:pic>
        <p:nvPicPr>
          <p:cNvPr id="8" name="Picture 2" descr="http://podcast.federica.unina.it/mini/img.php?src=/files/_docenti/pirozzi-domenico/img/domenico-pirozzi-4775-09-7.jpg"/>
          <p:cNvPicPr>
            <a:picLocks noChangeAspect="1" noChangeArrowheads="1"/>
          </p:cNvPicPr>
          <p:nvPr/>
        </p:nvPicPr>
        <p:blipFill>
          <a:blip r:embed="rId2" cstate="print"/>
          <a:srcRect b="19382"/>
          <a:stretch>
            <a:fillRect/>
          </a:stretch>
        </p:blipFill>
        <p:spPr bwMode="auto">
          <a:xfrm>
            <a:off x="1547664" y="5082056"/>
            <a:ext cx="5976663" cy="1155256"/>
          </a:xfrm>
          <a:prstGeom prst="rect">
            <a:avLst/>
          </a:prstGeom>
          <a:noFill/>
        </p:spPr>
      </p:pic>
      <p:sp>
        <p:nvSpPr>
          <p:cNvPr id="9" name="Rettangolo 8"/>
          <p:cNvSpPr/>
          <p:nvPr/>
        </p:nvSpPr>
        <p:spPr>
          <a:xfrm>
            <a:off x="0" y="6186790"/>
            <a:ext cx="9144000" cy="338554"/>
          </a:xfrm>
          <a:prstGeom prst="rect">
            <a:avLst/>
          </a:prstGeom>
        </p:spPr>
        <p:txBody>
          <a:bodyPr wrap="square">
            <a:spAutoFit/>
          </a:bodyPr>
          <a:lstStyle/>
          <a:p>
            <a:pPr algn="ctr" eaLnBrk="0" fontAlgn="base" hangingPunct="0">
              <a:spcBef>
                <a:spcPct val="0"/>
              </a:spcBef>
              <a:spcAft>
                <a:spcPct val="0"/>
              </a:spcAft>
            </a:pPr>
            <a:r>
              <a:rPr lang="it-IT" sz="1600" b="1" dirty="0">
                <a:solidFill>
                  <a:srgbClr val="000000"/>
                </a:solidFill>
              </a:rPr>
              <a:t>Figura 4 – Schema della esterificazione degli acidi grassi liberi.</a:t>
            </a:r>
          </a:p>
        </p:txBody>
      </p:sp>
    </p:spTree>
    <p:extLst>
      <p:ext uri="{BB962C8B-B14F-4D97-AF65-F5344CB8AC3E}">
        <p14:creationId xmlns:p14="http://schemas.microsoft.com/office/powerpoint/2010/main" val="2347823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Selezione del </a:t>
            </a:r>
            <a:r>
              <a:rPr lang="it-IT" sz="3600" b="1" dirty="0" err="1">
                <a:solidFill>
                  <a:srgbClr val="FF0000"/>
                </a:solidFill>
              </a:rPr>
              <a:t>bioreattore</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14</a:t>
            </a:fld>
            <a:endParaRPr lang="it-IT" sz="2400" dirty="0">
              <a:solidFill>
                <a:srgbClr val="000000"/>
              </a:solidFill>
            </a:endParaRPr>
          </a:p>
        </p:txBody>
      </p:sp>
      <p:sp>
        <p:nvSpPr>
          <p:cNvPr id="7" name="Rettangolo 6"/>
          <p:cNvSpPr/>
          <p:nvPr/>
        </p:nvSpPr>
        <p:spPr>
          <a:xfrm>
            <a:off x="179512" y="836712"/>
            <a:ext cx="8712968" cy="5262979"/>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Lo svolgimento dell’</a:t>
            </a:r>
            <a:r>
              <a:rPr lang="it-IT" sz="2400" dirty="0" err="1">
                <a:solidFill>
                  <a:srgbClr val="000000"/>
                </a:solidFill>
              </a:rPr>
              <a:t>alcoolisi</a:t>
            </a:r>
            <a:r>
              <a:rPr lang="it-IT" sz="2400" dirty="0">
                <a:solidFill>
                  <a:srgbClr val="000000"/>
                </a:solidFill>
              </a:rPr>
              <a:t> dei trigliceridi in reattori continui è problematico, in quanto i catalizzatori impiegati sono generalmente omogenei, e perché il sistema di reazione è bifasico in quanto la glicerina non è miscibile con i componenti meno polari (trigliceridi, esteri metilici).</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reazione viene svolta con metanolo in eccesso, in modo da spostare l’equilibrio verso i prodotti, dato che la reazione non è irreversibile.</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Nel caso in cui la reazione sia catalizzata da enzimi, l’impiego di reattori </a:t>
            </a:r>
            <a:r>
              <a:rPr lang="it-IT" sz="2400" dirty="0" err="1">
                <a:solidFill>
                  <a:srgbClr val="000000"/>
                </a:solidFill>
              </a:rPr>
              <a:t>fed-batch</a:t>
            </a:r>
            <a:r>
              <a:rPr lang="it-IT" sz="2400" dirty="0">
                <a:solidFill>
                  <a:srgbClr val="000000"/>
                </a:solidFill>
              </a:rPr>
              <a:t> con alimentazione progressiva del metanolo (Figura 5) consente di mantenere bassa la concentrazione dell’alcool, in modo da limitare l’effetto disattivante del metanolo sull’enzima.</a:t>
            </a:r>
          </a:p>
        </p:txBody>
      </p:sp>
    </p:spTree>
    <p:extLst>
      <p:ext uri="{BB962C8B-B14F-4D97-AF65-F5344CB8AC3E}">
        <p14:creationId xmlns:p14="http://schemas.microsoft.com/office/powerpoint/2010/main" val="2546639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Selezione del </a:t>
            </a:r>
            <a:r>
              <a:rPr lang="it-IT" sz="3600" b="1" dirty="0" err="1">
                <a:solidFill>
                  <a:srgbClr val="FF0000"/>
                </a:solidFill>
              </a:rPr>
              <a:t>bioreattore</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15</a:t>
            </a:fld>
            <a:endParaRPr lang="it-IT" sz="2400" dirty="0">
              <a:solidFill>
                <a:srgbClr val="000000"/>
              </a:solidFill>
            </a:endParaRPr>
          </a:p>
        </p:txBody>
      </p:sp>
      <p:pic>
        <p:nvPicPr>
          <p:cNvPr id="58370" name="Picture 2" descr="http://podcast.federica.unina.it/mini/img.php?src=/files/_docenti/pirozzi-domenico/img/domenico-pirozzi-4775-09-8.jpg"/>
          <p:cNvPicPr>
            <a:picLocks noChangeAspect="1" noChangeArrowheads="1"/>
          </p:cNvPicPr>
          <p:nvPr/>
        </p:nvPicPr>
        <p:blipFill>
          <a:blip r:embed="rId2" cstate="print"/>
          <a:srcRect/>
          <a:stretch>
            <a:fillRect/>
          </a:stretch>
        </p:blipFill>
        <p:spPr bwMode="auto">
          <a:xfrm>
            <a:off x="3059832" y="1052736"/>
            <a:ext cx="3168352" cy="3859629"/>
          </a:xfrm>
          <a:prstGeom prst="rect">
            <a:avLst/>
          </a:prstGeom>
          <a:noFill/>
        </p:spPr>
      </p:pic>
      <p:sp>
        <p:nvSpPr>
          <p:cNvPr id="6" name="Rettangolo 5"/>
          <p:cNvSpPr/>
          <p:nvPr/>
        </p:nvSpPr>
        <p:spPr>
          <a:xfrm>
            <a:off x="539552" y="5301208"/>
            <a:ext cx="8208912" cy="830997"/>
          </a:xfrm>
          <a:prstGeom prst="rect">
            <a:avLst/>
          </a:prstGeom>
        </p:spPr>
        <p:txBody>
          <a:bodyPr wrap="square">
            <a:spAutoFit/>
          </a:bodyPr>
          <a:lstStyle/>
          <a:p>
            <a:pPr algn="ctr" eaLnBrk="0" fontAlgn="base" hangingPunct="0">
              <a:spcBef>
                <a:spcPct val="0"/>
              </a:spcBef>
              <a:spcAft>
                <a:spcPct val="0"/>
              </a:spcAft>
            </a:pPr>
            <a:r>
              <a:rPr lang="it-IT" sz="2400" b="1" dirty="0">
                <a:solidFill>
                  <a:srgbClr val="000000"/>
                </a:solidFill>
              </a:rPr>
              <a:t>Figura 5 – Schema dei reattori </a:t>
            </a:r>
            <a:r>
              <a:rPr lang="it-IT" sz="2400" b="1" dirty="0" err="1">
                <a:solidFill>
                  <a:srgbClr val="000000"/>
                </a:solidFill>
              </a:rPr>
              <a:t>fed-batch</a:t>
            </a:r>
            <a:r>
              <a:rPr lang="it-IT" sz="2400" b="1" dirty="0">
                <a:solidFill>
                  <a:srgbClr val="000000"/>
                </a:solidFill>
              </a:rPr>
              <a:t> impiegati per l’</a:t>
            </a:r>
            <a:r>
              <a:rPr lang="it-IT" sz="2400" b="1" dirty="0" err="1">
                <a:solidFill>
                  <a:srgbClr val="000000"/>
                </a:solidFill>
              </a:rPr>
              <a:t>alcoolisi</a:t>
            </a:r>
            <a:r>
              <a:rPr lang="it-IT" sz="2400" b="1" dirty="0">
                <a:solidFill>
                  <a:srgbClr val="000000"/>
                </a:solidFill>
              </a:rPr>
              <a:t> enzimatica.</a:t>
            </a:r>
          </a:p>
        </p:txBody>
      </p:sp>
    </p:spTree>
    <p:extLst>
      <p:ext uri="{BB962C8B-B14F-4D97-AF65-F5344CB8AC3E}">
        <p14:creationId xmlns:p14="http://schemas.microsoft.com/office/powerpoint/2010/main" val="418712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16</a:t>
            </a:fld>
            <a:endParaRPr lang="it-IT" sz="2400" dirty="0">
              <a:solidFill>
                <a:srgbClr val="000000"/>
              </a:solidFill>
            </a:endParaRPr>
          </a:p>
        </p:txBody>
      </p:sp>
      <p:sp>
        <p:nvSpPr>
          <p:cNvPr id="7" name="Rettangolo 6"/>
          <p:cNvSpPr/>
          <p:nvPr/>
        </p:nvSpPr>
        <p:spPr>
          <a:xfrm>
            <a:off x="0" y="1536174"/>
            <a:ext cx="9144000" cy="1569660"/>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Negli ultimi anni si è andato diffondendo l’interesse per la produzione di </a:t>
            </a:r>
            <a:r>
              <a:rPr lang="it-IT" sz="2400" b="1" dirty="0">
                <a:solidFill>
                  <a:srgbClr val="000000"/>
                </a:solidFill>
              </a:rPr>
              <a:t>biodiesel di II generazione</a:t>
            </a:r>
            <a:r>
              <a:rPr lang="it-IT" sz="2400" dirty="0">
                <a:solidFill>
                  <a:srgbClr val="000000"/>
                </a:solidFill>
              </a:rPr>
              <a:t>, ottenuto fermentando microorganismi oleaginosi in miscele di zuccheri prodotte mediante idrolisi di materiali </a:t>
            </a:r>
            <a:r>
              <a:rPr lang="it-IT" sz="2400" dirty="0" err="1">
                <a:solidFill>
                  <a:srgbClr val="000000"/>
                </a:solidFill>
              </a:rPr>
              <a:t>lignocellulosici</a:t>
            </a:r>
            <a:r>
              <a:rPr lang="it-IT" sz="2400" dirty="0">
                <a:solidFill>
                  <a:srgbClr val="000000"/>
                </a:solidFill>
              </a:rPr>
              <a:t>.</a:t>
            </a:r>
          </a:p>
        </p:txBody>
      </p:sp>
    </p:spTree>
    <p:extLst>
      <p:ext uri="{BB962C8B-B14F-4D97-AF65-F5344CB8AC3E}">
        <p14:creationId xmlns:p14="http://schemas.microsoft.com/office/powerpoint/2010/main" val="287877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Biocombustibili di II generazione</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17</a:t>
            </a:fld>
            <a:endParaRPr lang="it-IT" sz="2400" dirty="0">
              <a:solidFill>
                <a:srgbClr val="000000"/>
              </a:solidFill>
            </a:endParaRPr>
          </a:p>
        </p:txBody>
      </p:sp>
      <p:sp>
        <p:nvSpPr>
          <p:cNvPr id="7" name="Rettangolo 6"/>
          <p:cNvSpPr/>
          <p:nvPr/>
        </p:nvSpPr>
        <p:spPr>
          <a:xfrm>
            <a:off x="0" y="908720"/>
            <a:ext cx="9144000" cy="5632311"/>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La produzione di etanolo e biodiesel di I generazione è basata sull’impiego di prodotti commestibili (mais o zucchero di canna per l’etanolo, oli vegetali per il biodiesel).</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competizione tra biocombustibili e produzione alimentare ha determinato a partire dal 2007 un forte rialzo dei prezzi agricoli, originando preoccupazioni di ordine etico, politico e ambientale, e determinando un crollo degli investimenti a livello mondiale.</a:t>
            </a:r>
            <a:br>
              <a:rPr lang="it-IT" sz="2400" dirty="0">
                <a:solidFill>
                  <a:srgbClr val="000000"/>
                </a:solidFill>
              </a:rPr>
            </a:br>
            <a:r>
              <a:rPr lang="it-IT" sz="2400" dirty="0">
                <a:solidFill>
                  <a:srgbClr val="000000"/>
                </a:solidFill>
              </a:rPr>
              <a:t>Pertanto, l’attenzione dell’industria si è spostata sui </a:t>
            </a:r>
            <a:r>
              <a:rPr lang="it-IT" sz="2400" b="1" dirty="0">
                <a:solidFill>
                  <a:srgbClr val="000000"/>
                </a:solidFill>
              </a:rPr>
              <a:t>biocombustibili di II generazione</a:t>
            </a:r>
            <a:r>
              <a:rPr lang="it-IT" sz="2400" dirty="0">
                <a:solidFill>
                  <a:srgbClr val="000000"/>
                </a:solidFill>
              </a:rPr>
              <a:t>, ottenuti da materie prime che </a:t>
            </a:r>
            <a:r>
              <a:rPr lang="it-IT" sz="2400" b="1" dirty="0">
                <a:solidFill>
                  <a:srgbClr val="000000"/>
                </a:solidFill>
              </a:rPr>
              <a:t>non richiedono l’impiego esclusivo di terreni fertili</a:t>
            </a:r>
            <a:r>
              <a:rPr lang="it-IT" sz="2400" dirty="0">
                <a:solidFill>
                  <a:srgbClr val="000000"/>
                </a:solidFill>
              </a:rPr>
              <a:t>:</a:t>
            </a:r>
          </a:p>
          <a:p>
            <a:pPr algn="just" eaLnBrk="0" fontAlgn="base" hangingPunct="0">
              <a:spcBef>
                <a:spcPct val="0"/>
              </a:spcBef>
              <a:spcAft>
                <a:spcPct val="0"/>
              </a:spcAft>
            </a:pPr>
            <a:endParaRPr lang="it-IT" sz="2400" dirty="0">
              <a:solidFill>
                <a:srgbClr val="000000"/>
              </a:solidFill>
            </a:endParaRPr>
          </a:p>
          <a:p>
            <a:pPr eaLnBrk="0" fontAlgn="base" hangingPunct="0">
              <a:spcBef>
                <a:spcPct val="0"/>
              </a:spcBef>
              <a:spcAft>
                <a:spcPct val="0"/>
              </a:spcAft>
            </a:pPr>
            <a:r>
              <a:rPr lang="it-IT" sz="2400" dirty="0">
                <a:solidFill>
                  <a:srgbClr val="000000"/>
                </a:solidFill>
              </a:rPr>
              <a:t>rifiuti agro-forestali</a:t>
            </a:r>
          </a:p>
          <a:p>
            <a:pPr eaLnBrk="0" fontAlgn="base" hangingPunct="0">
              <a:spcBef>
                <a:spcPct val="0"/>
              </a:spcBef>
              <a:spcAft>
                <a:spcPct val="0"/>
              </a:spcAft>
            </a:pPr>
            <a:r>
              <a:rPr lang="it-IT" sz="2400" dirty="0">
                <a:solidFill>
                  <a:srgbClr val="000000"/>
                </a:solidFill>
              </a:rPr>
              <a:t>colture speciali adatte ai terreni poco fertili</a:t>
            </a:r>
          </a:p>
          <a:p>
            <a:pPr eaLnBrk="0" fontAlgn="base" hangingPunct="0">
              <a:spcBef>
                <a:spcPct val="0"/>
              </a:spcBef>
              <a:spcAft>
                <a:spcPct val="0"/>
              </a:spcAft>
            </a:pPr>
            <a:r>
              <a:rPr lang="it-IT" sz="2400" dirty="0">
                <a:solidFill>
                  <a:srgbClr val="000000"/>
                </a:solidFill>
              </a:rPr>
              <a:t>frazione organica dei rifiuti solidi urbani</a:t>
            </a:r>
          </a:p>
        </p:txBody>
      </p:sp>
    </p:spTree>
    <p:extLst>
      <p:ext uri="{BB962C8B-B14F-4D97-AF65-F5344CB8AC3E}">
        <p14:creationId xmlns:p14="http://schemas.microsoft.com/office/powerpoint/2010/main" val="1853935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Materiali </a:t>
            </a:r>
            <a:r>
              <a:rPr lang="it-IT" sz="3600" b="1" dirty="0" err="1">
                <a:solidFill>
                  <a:srgbClr val="FF0000"/>
                </a:solidFill>
              </a:rPr>
              <a:t>lignocellulosici</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18</a:t>
            </a:fld>
            <a:endParaRPr lang="it-IT" sz="2400" dirty="0">
              <a:solidFill>
                <a:srgbClr val="000000"/>
              </a:solidFill>
            </a:endParaRPr>
          </a:p>
        </p:txBody>
      </p:sp>
      <p:sp>
        <p:nvSpPr>
          <p:cNvPr id="7" name="Rettangolo 6"/>
          <p:cNvSpPr/>
          <p:nvPr/>
        </p:nvSpPr>
        <p:spPr>
          <a:xfrm>
            <a:off x="0" y="811733"/>
            <a:ext cx="9144000" cy="6001643"/>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I materiali </a:t>
            </a:r>
            <a:r>
              <a:rPr lang="it-IT" sz="2400" dirty="0" err="1">
                <a:solidFill>
                  <a:srgbClr val="000000"/>
                </a:solidFill>
              </a:rPr>
              <a:t>lignocellulosici</a:t>
            </a:r>
            <a:r>
              <a:rPr lang="it-IT" sz="2400" dirty="0">
                <a:solidFill>
                  <a:srgbClr val="000000"/>
                </a:solidFill>
              </a:rPr>
              <a:t> sono il maggiore componente strutturale delle piante, e la fonte più abbondante di materia organica rinnovabile. Attualmente sono utilizzati solo come combustibili, </a:t>
            </a:r>
            <a:r>
              <a:rPr lang="it-IT" sz="2400" dirty="0" err="1">
                <a:solidFill>
                  <a:srgbClr val="000000"/>
                </a:solidFill>
              </a:rPr>
              <a:t>biofertilizzanti</a:t>
            </a:r>
            <a:r>
              <a:rPr lang="it-IT" sz="2400" dirty="0">
                <a:solidFill>
                  <a:srgbClr val="000000"/>
                </a:solidFill>
              </a:rPr>
              <a:t> e alimenti animali.</a:t>
            </a:r>
          </a:p>
          <a:p>
            <a:pPr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dirty="0">
                <a:solidFill>
                  <a:srgbClr val="000000"/>
                </a:solidFill>
              </a:rPr>
              <a:t>I recenti progressi tecnologici consentono di </a:t>
            </a:r>
            <a:r>
              <a:rPr lang="it-IT" sz="2400" b="1" dirty="0">
                <a:solidFill>
                  <a:srgbClr val="000000"/>
                </a:solidFill>
              </a:rPr>
              <a:t>idrolizzare i materiali </a:t>
            </a:r>
            <a:r>
              <a:rPr lang="it-IT" sz="2400" b="1" dirty="0" err="1">
                <a:solidFill>
                  <a:srgbClr val="000000"/>
                </a:solidFill>
              </a:rPr>
              <a:t>lignocellulosici</a:t>
            </a:r>
            <a:r>
              <a:rPr lang="it-IT" sz="2400" b="1" dirty="0">
                <a:solidFill>
                  <a:srgbClr val="000000"/>
                </a:solidFill>
              </a:rPr>
              <a:t>, utilizzando l’intera pianta</a:t>
            </a:r>
            <a:r>
              <a:rPr lang="it-IT" sz="2400" dirty="0">
                <a:solidFill>
                  <a:srgbClr val="000000"/>
                </a:solidFill>
              </a:rPr>
              <a:t>, per ottenere miscele di zuccheri fermentabili da usare come materia prima nella produzione dei </a:t>
            </a:r>
            <a:r>
              <a:rPr lang="it-IT" sz="2400" b="1" dirty="0">
                <a:solidFill>
                  <a:srgbClr val="000000"/>
                </a:solidFill>
              </a:rPr>
              <a:t>biocombustibili di II generazione</a:t>
            </a:r>
            <a:r>
              <a:rPr lang="it-IT" sz="2400" dirty="0">
                <a:solidFill>
                  <a:srgbClr val="000000"/>
                </a:solidFill>
              </a:rPr>
              <a:t>.</a:t>
            </a:r>
          </a:p>
          <a:p>
            <a:pPr algn="just"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dirty="0">
                <a:solidFill>
                  <a:srgbClr val="000000"/>
                </a:solidFill>
              </a:rPr>
              <a:t>Al contrario, i biocombustibili di prima generazione sono prodotti utilizzando una frazione ridotta (cereali e semi) della biomassa disponibile.</a:t>
            </a:r>
          </a:p>
          <a:p>
            <a:pPr algn="just"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dirty="0">
                <a:solidFill>
                  <a:srgbClr val="000000"/>
                </a:solidFill>
              </a:rPr>
              <a:t>I biocombustibili di II generazione possono essere ricavati anche da colture realizzate per ottenere prodotti commestibili, una volta che questi prodotti siano stati separati.</a:t>
            </a:r>
          </a:p>
          <a:p>
            <a:pPr algn="just" eaLnBrk="0" fontAlgn="base" hangingPunct="0">
              <a:spcBef>
                <a:spcPct val="0"/>
              </a:spcBef>
              <a:spcAft>
                <a:spcPct val="0"/>
              </a:spcAft>
            </a:pPr>
            <a:endParaRPr lang="it-IT" sz="2400" dirty="0">
              <a:solidFill>
                <a:srgbClr val="000000"/>
              </a:solidFill>
            </a:endParaRPr>
          </a:p>
        </p:txBody>
      </p:sp>
    </p:spTree>
    <p:extLst>
      <p:ext uri="{BB962C8B-B14F-4D97-AF65-F5344CB8AC3E}">
        <p14:creationId xmlns:p14="http://schemas.microsoft.com/office/powerpoint/2010/main" val="713890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Materiali </a:t>
            </a:r>
            <a:r>
              <a:rPr lang="it-IT" sz="3600" b="1" dirty="0" err="1">
                <a:solidFill>
                  <a:srgbClr val="FF0000"/>
                </a:solidFill>
              </a:rPr>
              <a:t>lignocellulosici</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19</a:t>
            </a:fld>
            <a:endParaRPr lang="it-IT" sz="2400" dirty="0">
              <a:solidFill>
                <a:srgbClr val="000000"/>
              </a:solidFill>
            </a:endParaRPr>
          </a:p>
        </p:txBody>
      </p:sp>
      <p:sp>
        <p:nvSpPr>
          <p:cNvPr id="7" name="Rettangolo 6"/>
          <p:cNvSpPr/>
          <p:nvPr/>
        </p:nvSpPr>
        <p:spPr>
          <a:xfrm>
            <a:off x="0" y="811733"/>
            <a:ext cx="9144000" cy="5632311"/>
          </a:xfrm>
          <a:prstGeom prst="rect">
            <a:avLst/>
          </a:prstGeom>
        </p:spPr>
        <p:txBody>
          <a:bodyPr wrap="square">
            <a:spAutoFit/>
          </a:bodyPr>
          <a:lstStyle/>
          <a:p>
            <a:pPr eaLnBrk="0" fontAlgn="base" hangingPunct="0">
              <a:spcBef>
                <a:spcPct val="0"/>
              </a:spcBef>
              <a:spcAft>
                <a:spcPct val="0"/>
              </a:spcAft>
            </a:pPr>
            <a:r>
              <a:rPr lang="it-IT" sz="2400" dirty="0">
                <a:solidFill>
                  <a:srgbClr val="000000"/>
                </a:solidFill>
              </a:rPr>
              <a:t>I principali componenti dei materiali </a:t>
            </a:r>
            <a:r>
              <a:rPr lang="it-IT" sz="2400" dirty="0" err="1">
                <a:solidFill>
                  <a:srgbClr val="000000"/>
                </a:solidFill>
              </a:rPr>
              <a:t>lignocellulosici</a:t>
            </a:r>
            <a:r>
              <a:rPr lang="it-IT" sz="2400" dirty="0">
                <a:solidFill>
                  <a:srgbClr val="000000"/>
                </a:solidFill>
              </a:rPr>
              <a:t> sono:</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b="1" dirty="0">
                <a:solidFill>
                  <a:srgbClr val="000000"/>
                </a:solidFill>
              </a:rPr>
              <a:t>cellulosa</a:t>
            </a:r>
            <a:r>
              <a:rPr lang="it-IT" sz="2400" dirty="0">
                <a:solidFill>
                  <a:srgbClr val="000000"/>
                </a:solidFill>
              </a:rPr>
              <a:t> (40%) – Polisaccaride del glucosio a catena lunga, di formula (C</a:t>
            </a:r>
            <a:r>
              <a:rPr lang="it-IT" sz="2400" baseline="-25000" dirty="0">
                <a:solidFill>
                  <a:srgbClr val="000000"/>
                </a:solidFill>
              </a:rPr>
              <a:t>6</a:t>
            </a:r>
            <a:r>
              <a:rPr lang="it-IT" sz="2400" dirty="0">
                <a:solidFill>
                  <a:srgbClr val="000000"/>
                </a:solidFill>
              </a:rPr>
              <a:t>H</a:t>
            </a:r>
            <a:r>
              <a:rPr lang="it-IT" sz="2400" baseline="-25000" dirty="0">
                <a:solidFill>
                  <a:srgbClr val="000000"/>
                </a:solidFill>
              </a:rPr>
              <a:t>10</a:t>
            </a:r>
            <a:r>
              <a:rPr lang="it-IT" sz="2400" dirty="0">
                <a:solidFill>
                  <a:srgbClr val="000000"/>
                </a:solidFill>
              </a:rPr>
              <a:t>O</a:t>
            </a:r>
            <a:r>
              <a:rPr lang="it-IT" sz="2400" baseline="-25000" dirty="0">
                <a:solidFill>
                  <a:srgbClr val="000000"/>
                </a:solidFill>
              </a:rPr>
              <a:t>5</a:t>
            </a:r>
            <a:r>
              <a:rPr lang="it-IT" sz="2400" dirty="0">
                <a:solidFill>
                  <a:srgbClr val="000000"/>
                </a:solidFill>
              </a:rPr>
              <a:t>)</a:t>
            </a:r>
            <a:r>
              <a:rPr lang="it-IT" sz="2400" baseline="-25000" dirty="0">
                <a:solidFill>
                  <a:srgbClr val="000000"/>
                </a:solidFill>
              </a:rPr>
              <a:t>n</a:t>
            </a:r>
            <a:r>
              <a:rPr lang="it-IT" sz="2400" dirty="0">
                <a:solidFill>
                  <a:srgbClr val="000000"/>
                </a:solidFill>
              </a:rPr>
              <a:t>; forma dei domini cristallini che conferiscono resistenza ed elasticità alle fibre vegetali</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b="1" dirty="0">
                <a:solidFill>
                  <a:srgbClr val="000000"/>
                </a:solidFill>
              </a:rPr>
              <a:t>emicellulosa</a:t>
            </a:r>
            <a:r>
              <a:rPr lang="it-IT" sz="2400" dirty="0">
                <a:solidFill>
                  <a:srgbClr val="000000"/>
                </a:solidFill>
              </a:rPr>
              <a:t> (15-25%) – polisaccaride relativamente corto e ramificato, formato da zuccheri esosi (glucosio, mannosio, galattosio) e pentosi (xilosio e </a:t>
            </a:r>
            <a:r>
              <a:rPr lang="it-IT" sz="2400" dirty="0" err="1">
                <a:solidFill>
                  <a:srgbClr val="000000"/>
                </a:solidFill>
              </a:rPr>
              <a:t>arabinosio</a:t>
            </a:r>
            <a:r>
              <a:rPr lang="it-IT" sz="2400" dirty="0">
                <a:solidFill>
                  <a:srgbClr val="000000"/>
                </a:solidFill>
              </a:rPr>
              <a:t>). Costituisce le pareti delle cellule vegetali, e può formare legami idrogeno con la cellulosa. E’ facilmente idrolizzabile</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b="1" dirty="0">
                <a:solidFill>
                  <a:srgbClr val="000000"/>
                </a:solidFill>
              </a:rPr>
              <a:t>lignina</a:t>
            </a:r>
            <a:r>
              <a:rPr lang="it-IT" sz="2400" dirty="0">
                <a:solidFill>
                  <a:srgbClr val="000000"/>
                </a:solidFill>
              </a:rPr>
              <a:t> (25-35%) polimero a struttura ramificata, non costituito da zuccheri, non può essere metabolizzato. Cementa le fibre vegetali per conferire compattezza e resistenza alla pianta</a:t>
            </a:r>
          </a:p>
          <a:p>
            <a:pPr algn="just" eaLnBrk="0" fontAlgn="base" hangingPunct="0">
              <a:spcBef>
                <a:spcPct val="0"/>
              </a:spcBef>
              <a:spcAft>
                <a:spcPct val="0"/>
              </a:spcAft>
            </a:pPr>
            <a:endParaRPr lang="it-IT" sz="2400" dirty="0">
              <a:solidFill>
                <a:srgbClr val="000000"/>
              </a:solidFill>
            </a:endParaRPr>
          </a:p>
        </p:txBody>
      </p:sp>
    </p:spTree>
    <p:extLst>
      <p:ext uri="{BB962C8B-B14F-4D97-AF65-F5344CB8AC3E}">
        <p14:creationId xmlns:p14="http://schemas.microsoft.com/office/powerpoint/2010/main" val="78884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120F5963-766C-4DAE-8A47-32F0163F9D2F}" type="slidenum">
              <a:rPr lang="it-IT" sz="2400">
                <a:solidFill>
                  <a:srgbClr val="000000"/>
                </a:solidFill>
              </a:rPr>
              <a:pPr eaLnBrk="0" fontAlgn="base" hangingPunct="0">
                <a:spcBef>
                  <a:spcPct val="0"/>
                </a:spcBef>
                <a:spcAft>
                  <a:spcPct val="0"/>
                </a:spcAft>
              </a:pPr>
              <a:t>2</a:t>
            </a:fld>
            <a:endParaRPr lang="it-IT" sz="2400" dirty="0">
              <a:solidFill>
                <a:srgbClr val="000000"/>
              </a:solidFill>
            </a:endParaRPr>
          </a:p>
        </p:txBody>
      </p:sp>
      <p:sp>
        <p:nvSpPr>
          <p:cNvPr id="5" name="Text Box 5"/>
          <p:cNvSpPr txBox="1">
            <a:spLocks noChangeArrowheads="1"/>
          </p:cNvSpPr>
          <p:nvPr/>
        </p:nvSpPr>
        <p:spPr bwMode="auto">
          <a:xfrm>
            <a:off x="1187624" y="0"/>
            <a:ext cx="6768752" cy="584775"/>
          </a:xfrm>
          <a:prstGeom prst="rect">
            <a:avLst/>
          </a:prstGeom>
          <a:noFill/>
          <a:ln w="9525">
            <a:noFill/>
            <a:miter lim="800000"/>
            <a:headEnd/>
            <a:tailEnd/>
          </a:ln>
          <a:effectLst/>
        </p:spPr>
        <p:txBody>
          <a:bodyPr wrap="square">
            <a:spAutoFit/>
          </a:bodyPr>
          <a:lstStyle/>
          <a:p>
            <a:pPr algn="ctr" eaLnBrk="0" fontAlgn="base" hangingPunct="0">
              <a:spcBef>
                <a:spcPct val="0"/>
              </a:spcBef>
              <a:spcAft>
                <a:spcPct val="0"/>
              </a:spcAft>
            </a:pPr>
            <a:r>
              <a:rPr lang="it-IT" sz="3200" b="1" dirty="0">
                <a:solidFill>
                  <a:srgbClr val="FF0000"/>
                </a:solidFill>
                <a:effectLst>
                  <a:outerShdw blurRad="38100" dist="38100" dir="2700000" algn="tl">
                    <a:srgbClr val="C0C0C0"/>
                  </a:outerShdw>
                </a:effectLst>
              </a:rPr>
              <a:t>BIODIESEL</a:t>
            </a:r>
          </a:p>
        </p:txBody>
      </p:sp>
      <p:pic>
        <p:nvPicPr>
          <p:cNvPr id="40962" name="Picture 2"/>
          <p:cNvPicPr>
            <a:picLocks noChangeAspect="1" noChangeArrowheads="1"/>
          </p:cNvPicPr>
          <p:nvPr/>
        </p:nvPicPr>
        <p:blipFill>
          <a:blip r:embed="rId2" cstate="print"/>
          <a:srcRect/>
          <a:stretch>
            <a:fillRect/>
          </a:stretch>
        </p:blipFill>
        <p:spPr bwMode="auto">
          <a:xfrm>
            <a:off x="35496" y="1113168"/>
            <a:ext cx="9028973" cy="4230358"/>
          </a:xfrm>
          <a:prstGeom prst="rect">
            <a:avLst/>
          </a:prstGeom>
          <a:noFill/>
          <a:ln w="9525">
            <a:noFill/>
            <a:miter lim="800000"/>
            <a:headEnd/>
            <a:tailEnd/>
          </a:ln>
        </p:spPr>
      </p:pic>
    </p:spTree>
    <p:extLst>
      <p:ext uri="{BB962C8B-B14F-4D97-AF65-F5344CB8AC3E}">
        <p14:creationId xmlns:p14="http://schemas.microsoft.com/office/powerpoint/2010/main" val="2169496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Idrolisi dei materiali </a:t>
            </a:r>
            <a:r>
              <a:rPr lang="it-IT" sz="3600" b="1" dirty="0" err="1">
                <a:solidFill>
                  <a:srgbClr val="FF0000"/>
                </a:solidFill>
              </a:rPr>
              <a:t>lignocellulosici</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20</a:t>
            </a:fld>
            <a:endParaRPr lang="it-IT" sz="2400" dirty="0">
              <a:solidFill>
                <a:srgbClr val="000000"/>
              </a:solidFill>
            </a:endParaRPr>
          </a:p>
        </p:txBody>
      </p:sp>
      <p:sp>
        <p:nvSpPr>
          <p:cNvPr id="7" name="Rettangolo 6"/>
          <p:cNvSpPr/>
          <p:nvPr/>
        </p:nvSpPr>
        <p:spPr>
          <a:xfrm>
            <a:off x="0" y="811733"/>
            <a:ext cx="9144000" cy="6001643"/>
          </a:xfrm>
          <a:prstGeom prst="rect">
            <a:avLst/>
          </a:prstGeom>
        </p:spPr>
        <p:txBody>
          <a:bodyPr wrap="square">
            <a:spAutoFit/>
          </a:bodyPr>
          <a:lstStyle/>
          <a:p>
            <a:pPr eaLnBrk="0" fontAlgn="base" hangingPunct="0">
              <a:spcBef>
                <a:spcPct val="0"/>
              </a:spcBef>
              <a:spcAft>
                <a:spcPct val="0"/>
              </a:spcAft>
            </a:pPr>
            <a:endParaRPr lang="it-IT" sz="2400" b="1" dirty="0">
              <a:solidFill>
                <a:srgbClr val="000000"/>
              </a:solidFill>
            </a:endParaRPr>
          </a:p>
          <a:p>
            <a:pPr algn="just" eaLnBrk="0" fontAlgn="base" hangingPunct="0">
              <a:spcBef>
                <a:spcPct val="0"/>
              </a:spcBef>
              <a:spcAft>
                <a:spcPct val="0"/>
              </a:spcAft>
            </a:pPr>
            <a:r>
              <a:rPr lang="it-IT" sz="2400" dirty="0">
                <a:solidFill>
                  <a:srgbClr val="000000"/>
                </a:solidFill>
              </a:rPr>
              <a:t>L’idrolisi di cellulosa ed emicellulosa produce zuccheri fermentabili, mentre la lignina costituisce il residuo del processo.</a:t>
            </a:r>
          </a:p>
          <a:p>
            <a:pPr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Il </a:t>
            </a:r>
            <a:r>
              <a:rPr lang="it-IT" sz="2400" b="1" dirty="0">
                <a:solidFill>
                  <a:srgbClr val="000000"/>
                </a:solidFill>
              </a:rPr>
              <a:t>trattamento con acido solforico</a:t>
            </a:r>
            <a:r>
              <a:rPr lang="it-IT" sz="2400" dirty="0">
                <a:solidFill>
                  <a:srgbClr val="000000"/>
                </a:solidFill>
              </a:rPr>
              <a:t> concentrato (a 100°C, acido al 10%) o diluito (a 200°C, acido all’1-2 %) è il più diffuso, anche se gli zuccheri ottenuti sono soggetti ad ulteriori trasformazioni, riducendo la resa e generando inibitori della crescita microbica (furfurolo, </a:t>
            </a:r>
            <a:r>
              <a:rPr lang="it-IT" sz="2400" dirty="0" err="1">
                <a:solidFill>
                  <a:srgbClr val="000000"/>
                </a:solidFill>
              </a:rPr>
              <a:t>idrossi-metil</a:t>
            </a:r>
            <a:r>
              <a:rPr lang="it-IT" sz="2400" dirty="0">
                <a:solidFill>
                  <a:srgbClr val="000000"/>
                </a:solidFill>
              </a:rPr>
              <a:t> furfurolo), che ostacolano la successiva fermentazione.</a:t>
            </a:r>
          </a:p>
          <a:p>
            <a:pPr algn="just"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Il </a:t>
            </a:r>
            <a:r>
              <a:rPr lang="it-IT" sz="2400" b="1" dirty="0">
                <a:solidFill>
                  <a:srgbClr val="000000"/>
                </a:solidFill>
              </a:rPr>
              <a:t>metodo enzimatico</a:t>
            </a:r>
            <a:r>
              <a:rPr lang="it-IT" sz="2400" dirty="0">
                <a:solidFill>
                  <a:srgbClr val="000000"/>
                </a:solidFill>
              </a:rPr>
              <a:t>, basato sull’impiego di </a:t>
            </a:r>
            <a:r>
              <a:rPr lang="it-IT" sz="2400" dirty="0" err="1">
                <a:solidFill>
                  <a:srgbClr val="000000"/>
                </a:solidFill>
              </a:rPr>
              <a:t>cellulasi</a:t>
            </a:r>
            <a:r>
              <a:rPr lang="it-IT" sz="2400" dirty="0">
                <a:solidFill>
                  <a:srgbClr val="000000"/>
                </a:solidFill>
              </a:rPr>
              <a:t>, consente di ottenere zuccheri con rese più alte, pur richiedendo pretrattamenti per migliorare l’accessibilità degli enzimi nella </a:t>
            </a:r>
            <a:r>
              <a:rPr lang="it-IT" sz="2400" dirty="0" err="1">
                <a:solidFill>
                  <a:srgbClr val="000000"/>
                </a:solidFill>
              </a:rPr>
              <a:t>lignocellulosa</a:t>
            </a:r>
            <a:r>
              <a:rPr lang="it-IT" sz="2400" dirty="0">
                <a:solidFill>
                  <a:srgbClr val="000000"/>
                </a:solidFill>
              </a:rPr>
              <a:t>. Deve essere migliorato per quanto riguarda la possibilità di riciclare gli enzimi, che attualmente ne rendono il costo elevato.</a:t>
            </a:r>
          </a:p>
          <a:p>
            <a:pPr algn="just" eaLnBrk="0" fontAlgn="base" hangingPunct="0">
              <a:spcBef>
                <a:spcPct val="0"/>
              </a:spcBef>
              <a:spcAft>
                <a:spcPct val="0"/>
              </a:spcAft>
            </a:pPr>
            <a:endParaRPr lang="it-IT" sz="2400" dirty="0">
              <a:solidFill>
                <a:srgbClr val="000000"/>
              </a:solidFill>
            </a:endParaRPr>
          </a:p>
        </p:txBody>
      </p:sp>
    </p:spTree>
    <p:extLst>
      <p:ext uri="{BB962C8B-B14F-4D97-AF65-F5344CB8AC3E}">
        <p14:creationId xmlns:p14="http://schemas.microsoft.com/office/powerpoint/2010/main" val="1990616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21</a:t>
            </a:fld>
            <a:endParaRPr lang="it-IT" sz="2400" dirty="0">
              <a:solidFill>
                <a:srgbClr val="000000"/>
              </a:solidFill>
            </a:endParaRPr>
          </a:p>
        </p:txBody>
      </p:sp>
      <p:sp>
        <p:nvSpPr>
          <p:cNvPr id="3" name="Rettangolo 2"/>
          <p:cNvSpPr/>
          <p:nvPr/>
        </p:nvSpPr>
        <p:spPr>
          <a:xfrm>
            <a:off x="0" y="980728"/>
            <a:ext cx="9144000" cy="5262979"/>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Gli zuccheri ottenute dall’idrolisi dei materiali </a:t>
            </a:r>
            <a:r>
              <a:rPr lang="it-IT" sz="2400" dirty="0" err="1">
                <a:solidFill>
                  <a:srgbClr val="000000"/>
                </a:solidFill>
              </a:rPr>
              <a:t>lignocellulosici</a:t>
            </a:r>
            <a:r>
              <a:rPr lang="it-IT" sz="2400" dirty="0">
                <a:solidFill>
                  <a:srgbClr val="000000"/>
                </a:solidFill>
              </a:rPr>
              <a:t> sono utilizzati anche per la coltivazione di </a:t>
            </a:r>
            <a:r>
              <a:rPr lang="it-IT" sz="2400" b="1" dirty="0">
                <a:solidFill>
                  <a:srgbClr val="000000"/>
                </a:solidFill>
              </a:rPr>
              <a:t>microorganismi oleaginosi</a:t>
            </a:r>
            <a:r>
              <a:rPr lang="it-IT" sz="2400" dirty="0">
                <a:solidFill>
                  <a:srgbClr val="000000"/>
                </a:solidFill>
              </a:rPr>
              <a:t> (batteri, lieviti o microalghe) capaci di accumulare una frazione di </a:t>
            </a:r>
            <a:r>
              <a:rPr lang="it-IT" sz="2400" b="1" dirty="0">
                <a:solidFill>
                  <a:srgbClr val="000000"/>
                </a:solidFill>
              </a:rPr>
              <a:t>lipidi</a:t>
            </a:r>
            <a:r>
              <a:rPr lang="it-IT" sz="2400" dirty="0">
                <a:solidFill>
                  <a:srgbClr val="000000"/>
                </a:solidFill>
              </a:rPr>
              <a:t> (quasi tutti trigliceridi) pari a oltre il 20% della biomassa, che vengono utilizzati per produrre i cosiddetti </a:t>
            </a:r>
            <a:r>
              <a:rPr lang="it-IT" sz="2400" dirty="0" err="1">
                <a:solidFill>
                  <a:srgbClr val="000000"/>
                </a:solidFill>
              </a:rPr>
              <a:t>single-cell</a:t>
            </a:r>
            <a:r>
              <a:rPr lang="it-IT" sz="2400" dirty="0">
                <a:solidFill>
                  <a:srgbClr val="000000"/>
                </a:solidFill>
              </a:rPr>
              <a:t> </a:t>
            </a:r>
            <a:r>
              <a:rPr lang="it-IT" sz="2400" dirty="0" err="1">
                <a:solidFill>
                  <a:srgbClr val="000000"/>
                </a:solidFill>
              </a:rPr>
              <a:t>oils</a:t>
            </a:r>
            <a:r>
              <a:rPr lang="it-IT" sz="2400" dirty="0">
                <a:solidFill>
                  <a:srgbClr val="000000"/>
                </a:solidFill>
              </a:rPr>
              <a:t> (SCO).</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Gli SCO, ottenibili con efficienza maggiore rispetto a quella delle piante oleaginose, hanno composizione simile a quella degli oli vegetali, e possono essere usati per produrre </a:t>
            </a:r>
            <a:r>
              <a:rPr lang="it-IT" sz="2400" b="1" dirty="0">
                <a:solidFill>
                  <a:srgbClr val="000000"/>
                </a:solidFill>
              </a:rPr>
              <a:t>biodiesel di II generazione</a:t>
            </a:r>
            <a:r>
              <a:rPr lang="it-IT" sz="2400" dirty="0">
                <a:solidFill>
                  <a:srgbClr val="000000"/>
                </a:solidFill>
              </a:rPr>
              <a:t> mediante </a:t>
            </a:r>
            <a:r>
              <a:rPr lang="it-IT" sz="2400" dirty="0" err="1">
                <a:solidFill>
                  <a:srgbClr val="000000"/>
                </a:solidFill>
              </a:rPr>
              <a:t>alcoolisi</a:t>
            </a:r>
            <a:r>
              <a:rPr lang="it-IT" sz="2400" dirty="0">
                <a:solidFill>
                  <a:srgbClr val="000000"/>
                </a:solidFill>
              </a:rPr>
              <a:t> .</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Molti microorganismi oleaginosi sono in grado di sintetizzare lipidi utilizzando come nutrienti anche reflui </a:t>
            </a:r>
            <a:r>
              <a:rPr lang="it-IT" sz="2400" dirty="0" err="1">
                <a:solidFill>
                  <a:srgbClr val="000000"/>
                </a:solidFill>
              </a:rPr>
              <a:t>agro-industiriali</a:t>
            </a:r>
            <a:r>
              <a:rPr lang="it-IT" sz="2400" dirty="0">
                <a:solidFill>
                  <a:srgbClr val="000000"/>
                </a:solidFill>
              </a:rPr>
              <a:t>, incrementando così i benefici ambientali del processo, e riducendone i costi.</a:t>
            </a:r>
          </a:p>
        </p:txBody>
      </p:sp>
      <p:sp>
        <p:nvSpPr>
          <p:cNvPr id="4"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Tree>
    <p:extLst>
      <p:ext uri="{BB962C8B-B14F-4D97-AF65-F5344CB8AC3E}">
        <p14:creationId xmlns:p14="http://schemas.microsoft.com/office/powerpoint/2010/main" val="1209902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22</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pic>
        <p:nvPicPr>
          <p:cNvPr id="39938" name="Picture 2" descr="http://podcast.federica.unina.it/mini/img.php?src=/files/_docenti/pirozzi-domenico/img/domenico-pirozzi-4775-10-6.jpg"/>
          <p:cNvPicPr>
            <a:picLocks noChangeAspect="1" noChangeArrowheads="1"/>
          </p:cNvPicPr>
          <p:nvPr/>
        </p:nvPicPr>
        <p:blipFill>
          <a:blip r:embed="rId2" cstate="print"/>
          <a:srcRect/>
          <a:stretch>
            <a:fillRect/>
          </a:stretch>
        </p:blipFill>
        <p:spPr bwMode="auto">
          <a:xfrm>
            <a:off x="2555776" y="764704"/>
            <a:ext cx="4451637" cy="4752528"/>
          </a:xfrm>
          <a:prstGeom prst="rect">
            <a:avLst/>
          </a:prstGeom>
          <a:noFill/>
        </p:spPr>
      </p:pic>
      <p:sp>
        <p:nvSpPr>
          <p:cNvPr id="5" name="Rettangolo 4"/>
          <p:cNvSpPr/>
          <p:nvPr/>
        </p:nvSpPr>
        <p:spPr>
          <a:xfrm>
            <a:off x="323528" y="5445224"/>
            <a:ext cx="8568952" cy="707886"/>
          </a:xfrm>
          <a:prstGeom prst="rect">
            <a:avLst/>
          </a:prstGeom>
        </p:spPr>
        <p:txBody>
          <a:bodyPr wrap="square">
            <a:spAutoFit/>
          </a:bodyPr>
          <a:lstStyle/>
          <a:p>
            <a:pPr algn="ctr" eaLnBrk="0" fontAlgn="base" hangingPunct="0">
              <a:spcBef>
                <a:spcPct val="0"/>
              </a:spcBef>
              <a:spcAft>
                <a:spcPct val="0"/>
              </a:spcAft>
            </a:pPr>
            <a:r>
              <a:rPr lang="it-IT" sz="2000" b="1" dirty="0">
                <a:solidFill>
                  <a:srgbClr val="000000"/>
                </a:solidFill>
              </a:rPr>
              <a:t>Figura 2 – Schema della produzione di biodiesel di II generazione da materiali </a:t>
            </a:r>
            <a:r>
              <a:rPr lang="it-IT" sz="2000" b="1" dirty="0" err="1">
                <a:solidFill>
                  <a:srgbClr val="000000"/>
                </a:solidFill>
              </a:rPr>
              <a:t>lignocellulosici</a:t>
            </a:r>
            <a:endParaRPr lang="it-IT" sz="2000" b="1" dirty="0">
              <a:solidFill>
                <a:srgbClr val="000000"/>
              </a:solidFill>
            </a:endParaRPr>
          </a:p>
        </p:txBody>
      </p:sp>
    </p:spTree>
    <p:extLst>
      <p:ext uri="{BB962C8B-B14F-4D97-AF65-F5344CB8AC3E}">
        <p14:creationId xmlns:p14="http://schemas.microsoft.com/office/powerpoint/2010/main" val="687036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23</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
        <p:nvSpPr>
          <p:cNvPr id="6" name="Rettangolo 5"/>
          <p:cNvSpPr/>
          <p:nvPr/>
        </p:nvSpPr>
        <p:spPr>
          <a:xfrm>
            <a:off x="0" y="692696"/>
            <a:ext cx="9144000" cy="5755422"/>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I </a:t>
            </a:r>
            <a:r>
              <a:rPr lang="it-IT" sz="2400" b="1" dirty="0">
                <a:solidFill>
                  <a:srgbClr val="000000"/>
                </a:solidFill>
              </a:rPr>
              <a:t>lieviti oleaginosi</a:t>
            </a:r>
            <a:r>
              <a:rPr lang="it-IT" sz="2400" dirty="0">
                <a:solidFill>
                  <a:srgbClr val="000000"/>
                </a:solidFill>
              </a:rPr>
              <a:t> hanno esigenze colturali semplici. Producono lipidi in condizioni aerobiche (Tabella n. 1), in terreni di coltura con un alto rapporto C/N (&gt;60). Alcuni lieviti oleaginosi metabolizzano preferenzialmente zuccheri pentosi. Di conseguenza è utile impiegare colture miste.</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I trigliceridi ottenuti contengono frazioni significative di acidi grassi liberi, che rendono necessario effettuare la sintesi di biodiesel con catalizzatori diversi dai tradizionali catalizzatori alcalini.</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glicerina co-prodotta può essere riciclata come componente del terreno di coltura utilizzato per i lieviti. La sua aggiunta consente di modulare il rapporto </a:t>
            </a:r>
            <a:r>
              <a:rPr lang="it-IT" sz="2400" i="1" dirty="0">
                <a:solidFill>
                  <a:srgbClr val="000000"/>
                </a:solidFill>
              </a:rPr>
              <a:t>C/N</a:t>
            </a:r>
            <a:r>
              <a:rPr lang="it-IT" sz="2400" dirty="0">
                <a:solidFill>
                  <a:srgbClr val="000000"/>
                </a:solidFill>
              </a:rPr>
              <a:t>.</a:t>
            </a:r>
          </a:p>
          <a:p>
            <a:pPr algn="just"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pPr>
            <a:r>
              <a:rPr lang="it-IT" sz="2400" dirty="0">
                <a:solidFill>
                  <a:srgbClr val="000000"/>
                </a:solidFill>
              </a:rPr>
              <a:t>L’applicazione dei lieviti oleaginosi è ancora limitata dalle basse rese in biodiesel.</a:t>
            </a:r>
          </a:p>
        </p:txBody>
      </p:sp>
    </p:spTree>
    <p:extLst>
      <p:ext uri="{BB962C8B-B14F-4D97-AF65-F5344CB8AC3E}">
        <p14:creationId xmlns:p14="http://schemas.microsoft.com/office/powerpoint/2010/main" val="2852418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24</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pic>
        <p:nvPicPr>
          <p:cNvPr id="40962" name="Picture 2" descr="http://podcast.federica.unina.it/mini/img.php?src=/files/_docenti/pirozzi-domenico/img/domenico-pirozzi-4775-10-7.jpg"/>
          <p:cNvPicPr>
            <a:picLocks noChangeAspect="1" noChangeArrowheads="1"/>
          </p:cNvPicPr>
          <p:nvPr/>
        </p:nvPicPr>
        <p:blipFill>
          <a:blip r:embed="rId2" cstate="print"/>
          <a:srcRect/>
          <a:stretch>
            <a:fillRect/>
          </a:stretch>
        </p:blipFill>
        <p:spPr bwMode="auto">
          <a:xfrm>
            <a:off x="1691680" y="692696"/>
            <a:ext cx="5562600" cy="5267326"/>
          </a:xfrm>
          <a:prstGeom prst="rect">
            <a:avLst/>
          </a:prstGeom>
          <a:noFill/>
        </p:spPr>
      </p:pic>
      <p:sp>
        <p:nvSpPr>
          <p:cNvPr id="7" name="Rettangolo 6"/>
          <p:cNvSpPr/>
          <p:nvPr/>
        </p:nvSpPr>
        <p:spPr>
          <a:xfrm>
            <a:off x="0" y="5949280"/>
            <a:ext cx="9144000" cy="369332"/>
          </a:xfrm>
          <a:prstGeom prst="rect">
            <a:avLst/>
          </a:prstGeom>
        </p:spPr>
        <p:txBody>
          <a:bodyPr wrap="square">
            <a:spAutoFit/>
          </a:bodyPr>
          <a:lstStyle/>
          <a:p>
            <a:pPr algn="ctr" eaLnBrk="0" fontAlgn="base" hangingPunct="0">
              <a:spcBef>
                <a:spcPct val="0"/>
              </a:spcBef>
              <a:spcAft>
                <a:spcPct val="0"/>
              </a:spcAft>
            </a:pPr>
            <a:r>
              <a:rPr lang="it-IT" b="1" dirty="0">
                <a:solidFill>
                  <a:srgbClr val="000000"/>
                </a:solidFill>
              </a:rPr>
              <a:t>Tabella 1 – Valori della frazione di lipidi ottenuti con diverse specie di lieviti oleaginosi.</a:t>
            </a:r>
          </a:p>
        </p:txBody>
      </p:sp>
    </p:spTree>
    <p:extLst>
      <p:ext uri="{BB962C8B-B14F-4D97-AF65-F5344CB8AC3E}">
        <p14:creationId xmlns:p14="http://schemas.microsoft.com/office/powerpoint/2010/main" val="1165918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25</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
        <p:nvSpPr>
          <p:cNvPr id="6" name="Rettangolo 5"/>
          <p:cNvSpPr/>
          <p:nvPr/>
        </p:nvSpPr>
        <p:spPr>
          <a:xfrm>
            <a:off x="0" y="1412776"/>
            <a:ext cx="9144000" cy="3416320"/>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Le </a:t>
            </a:r>
            <a:r>
              <a:rPr lang="it-IT" sz="2400" b="1" dirty="0">
                <a:solidFill>
                  <a:srgbClr val="000000"/>
                </a:solidFill>
              </a:rPr>
              <a:t>microalghe</a:t>
            </a:r>
            <a:r>
              <a:rPr lang="it-IT" sz="2400" dirty="0">
                <a:solidFill>
                  <a:srgbClr val="000000"/>
                </a:solidFill>
              </a:rPr>
              <a:t> sono microorganismi unicellulari acquatici.</a:t>
            </a:r>
            <a:br>
              <a:rPr lang="it-IT" sz="2400" dirty="0">
                <a:solidFill>
                  <a:srgbClr val="000000"/>
                </a:solidFill>
              </a:rPr>
            </a:br>
            <a:r>
              <a:rPr lang="it-IT" sz="2400" dirty="0">
                <a:solidFill>
                  <a:srgbClr val="000000"/>
                </a:solidFill>
              </a:rPr>
              <a:t>Utilizzano CO</a:t>
            </a:r>
            <a:r>
              <a:rPr lang="it-IT" sz="2400" baseline="-25000" dirty="0">
                <a:solidFill>
                  <a:srgbClr val="000000"/>
                </a:solidFill>
              </a:rPr>
              <a:t>2</a:t>
            </a:r>
            <a:r>
              <a:rPr lang="it-IT" sz="2400" dirty="0">
                <a:solidFill>
                  <a:srgbClr val="000000"/>
                </a:solidFill>
              </a:rPr>
              <a:t> come fonte di carbonio e le radiazioni solari come fonte di energia attraverso la fotosintesi. Per questo motivo vengono coltivate in reattori all’aperto, o in </a:t>
            </a:r>
            <a:r>
              <a:rPr lang="it-IT" sz="2400" dirty="0" err="1">
                <a:solidFill>
                  <a:srgbClr val="000000"/>
                </a:solidFill>
              </a:rPr>
              <a:t>fotobioreattori</a:t>
            </a:r>
            <a:r>
              <a:rPr lang="it-IT" sz="2400" dirty="0">
                <a:solidFill>
                  <a:srgbClr val="000000"/>
                </a:solidFill>
              </a:rPr>
              <a:t>.</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Assumono nitriti e fosfati disciolti in acqua e CO</a:t>
            </a:r>
            <a:r>
              <a:rPr lang="it-IT" sz="2400" baseline="-25000" dirty="0">
                <a:solidFill>
                  <a:srgbClr val="000000"/>
                </a:solidFill>
              </a:rPr>
              <a:t>2</a:t>
            </a:r>
            <a:r>
              <a:rPr lang="it-IT" sz="2400" dirty="0">
                <a:solidFill>
                  <a:srgbClr val="000000"/>
                </a:solidFill>
              </a:rPr>
              <a:t> (che potrebbe essere fornita da fumi di combustione) producendo ossigeno.</a:t>
            </a:r>
          </a:p>
          <a:p>
            <a:pPr algn="just" eaLnBrk="0" fontAlgn="base" hangingPunct="0">
              <a:spcBef>
                <a:spcPct val="0"/>
              </a:spcBef>
              <a:spcAft>
                <a:spcPct val="0"/>
              </a:spcAft>
            </a:pPr>
            <a:r>
              <a:rPr lang="it-IT" sz="2400" dirty="0">
                <a:solidFill>
                  <a:srgbClr val="000000"/>
                </a:solidFill>
              </a:rPr>
              <a:t>Possono essere coltivate in acqua di mare o in acque reflue, che contribuiscono a depurare.</a:t>
            </a:r>
          </a:p>
        </p:txBody>
      </p:sp>
    </p:spTree>
    <p:extLst>
      <p:ext uri="{BB962C8B-B14F-4D97-AF65-F5344CB8AC3E}">
        <p14:creationId xmlns:p14="http://schemas.microsoft.com/office/powerpoint/2010/main" val="247443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26</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
        <p:nvSpPr>
          <p:cNvPr id="6" name="Rettangolo 5"/>
          <p:cNvSpPr/>
          <p:nvPr/>
        </p:nvSpPr>
        <p:spPr>
          <a:xfrm>
            <a:off x="0" y="764704"/>
            <a:ext cx="9144000" cy="5632311"/>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Alcune specie di </a:t>
            </a:r>
            <a:r>
              <a:rPr lang="it-IT" sz="2400" b="1" dirty="0">
                <a:solidFill>
                  <a:srgbClr val="000000"/>
                </a:solidFill>
              </a:rPr>
              <a:t>microalghe</a:t>
            </a:r>
            <a:r>
              <a:rPr lang="it-IT" sz="2400" dirty="0">
                <a:solidFill>
                  <a:srgbClr val="000000"/>
                </a:solidFill>
              </a:rPr>
              <a:t> possono essere utilizzate per la produzione di lipidi (Tabella n. 2), che possono rappresentare fino al 70% della biomassa.</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Consentono una produzione intensiva di lipidi (ca. 20 ton/ettaro; con girasole e colza si ottiene ca. 1 ton/ettaro).</a:t>
            </a:r>
          </a:p>
          <a:p>
            <a:pPr algn="just" eaLnBrk="0" fontAlgn="base" hangingPunct="0">
              <a:spcBef>
                <a:spcPct val="0"/>
              </a:spcBef>
              <a:spcAft>
                <a:spcPct val="0"/>
              </a:spcAft>
            </a:pPr>
            <a:r>
              <a:rPr lang="it-IT" sz="2400" dirty="0">
                <a:solidFill>
                  <a:srgbClr val="000000"/>
                </a:solidFill>
              </a:rPr>
              <a:t>Gli oli microalgali sono ricchi di acidi grassi liberi, e richiedono catalizzatori non alcalini per l’</a:t>
            </a:r>
            <a:r>
              <a:rPr lang="it-IT" sz="2400" dirty="0" err="1">
                <a:solidFill>
                  <a:srgbClr val="000000"/>
                </a:solidFill>
              </a:rPr>
              <a:t>alcoolisi</a:t>
            </a:r>
            <a:r>
              <a:rPr lang="it-IT" sz="2400" dirty="0">
                <a:solidFill>
                  <a:srgbClr val="000000"/>
                </a:solidFill>
              </a:rPr>
              <a:t>. La biomassa non lipidica può essere impiegata per ottenere metano e altre biomolecole di interesse commerciale.</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Purtroppo i problemi di scale-up (controllo della temperatura, trasporto di materia, contaminazione) non sono del tutto risolti, anche perché le microalghe interagiscono in modo complesso con i batteri presenti nello stesso ambiente di coltura.</a:t>
            </a:r>
          </a:p>
        </p:txBody>
      </p:sp>
    </p:spTree>
    <p:extLst>
      <p:ext uri="{BB962C8B-B14F-4D97-AF65-F5344CB8AC3E}">
        <p14:creationId xmlns:p14="http://schemas.microsoft.com/office/powerpoint/2010/main" val="3750636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27</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pic>
        <p:nvPicPr>
          <p:cNvPr id="44034" name="Picture 2" descr="http://podcast.federica.unina.it/mini/img.php?src=/files/_docenti/pirozzi-domenico/img/domenico-pirozzi-4775-10-9.jpg"/>
          <p:cNvPicPr>
            <a:picLocks noChangeAspect="1" noChangeArrowheads="1"/>
          </p:cNvPicPr>
          <p:nvPr/>
        </p:nvPicPr>
        <p:blipFill>
          <a:blip r:embed="rId3" cstate="print"/>
          <a:srcRect/>
          <a:stretch>
            <a:fillRect/>
          </a:stretch>
        </p:blipFill>
        <p:spPr bwMode="auto">
          <a:xfrm>
            <a:off x="1760562" y="692696"/>
            <a:ext cx="5619750" cy="5372100"/>
          </a:xfrm>
          <a:prstGeom prst="rect">
            <a:avLst/>
          </a:prstGeom>
          <a:noFill/>
        </p:spPr>
      </p:pic>
      <p:sp>
        <p:nvSpPr>
          <p:cNvPr id="7" name="Rettangolo 6"/>
          <p:cNvSpPr/>
          <p:nvPr/>
        </p:nvSpPr>
        <p:spPr>
          <a:xfrm>
            <a:off x="0" y="5949280"/>
            <a:ext cx="9144000" cy="400110"/>
          </a:xfrm>
          <a:prstGeom prst="rect">
            <a:avLst/>
          </a:prstGeom>
        </p:spPr>
        <p:txBody>
          <a:bodyPr wrap="square">
            <a:spAutoFit/>
          </a:bodyPr>
          <a:lstStyle/>
          <a:p>
            <a:pPr eaLnBrk="0" fontAlgn="base" hangingPunct="0">
              <a:spcBef>
                <a:spcPct val="0"/>
              </a:spcBef>
              <a:spcAft>
                <a:spcPct val="0"/>
              </a:spcAft>
            </a:pPr>
            <a:r>
              <a:rPr lang="it-IT" sz="2000" b="1" dirty="0">
                <a:solidFill>
                  <a:srgbClr val="000000"/>
                </a:solidFill>
              </a:rPr>
              <a:t>Tabella 2 – Valori della frazione di lipidi ottenuti con diverse specie di microalghe.</a:t>
            </a:r>
          </a:p>
        </p:txBody>
      </p:sp>
    </p:spTree>
    <p:extLst>
      <p:ext uri="{BB962C8B-B14F-4D97-AF65-F5344CB8AC3E}">
        <p14:creationId xmlns:p14="http://schemas.microsoft.com/office/powerpoint/2010/main" val="2076936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28</a:t>
            </a:fld>
            <a:endParaRPr lang="it-IT" sz="2400" dirty="0">
              <a:solidFill>
                <a:srgbClr val="000000"/>
              </a:solidFill>
            </a:endParaRPr>
          </a:p>
        </p:txBody>
      </p:sp>
      <p:sp>
        <p:nvSpPr>
          <p:cNvPr id="3" name="Rectangle 3"/>
          <p:cNvSpPr>
            <a:spLocks noChangeArrowheads="1"/>
          </p:cNvSpPr>
          <p:nvPr/>
        </p:nvSpPr>
        <p:spPr bwMode="auto">
          <a:xfrm>
            <a:off x="0" y="116632"/>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II generazione</a:t>
            </a:r>
            <a:endParaRPr lang="it-IT" sz="3600" dirty="0">
              <a:solidFill>
                <a:srgbClr val="000000"/>
              </a:solidFill>
            </a:endParaRPr>
          </a:p>
        </p:txBody>
      </p:sp>
      <p:sp>
        <p:nvSpPr>
          <p:cNvPr id="6" name="Rettangolo 5"/>
          <p:cNvSpPr/>
          <p:nvPr/>
        </p:nvSpPr>
        <p:spPr>
          <a:xfrm>
            <a:off x="251520" y="692696"/>
            <a:ext cx="8568952" cy="6001643"/>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La </a:t>
            </a:r>
            <a:r>
              <a:rPr lang="it-IT" sz="2400" b="1" dirty="0">
                <a:solidFill>
                  <a:srgbClr val="000000"/>
                </a:solidFill>
              </a:rPr>
              <a:t>coltivazione di suoli poco fertili</a:t>
            </a:r>
            <a:r>
              <a:rPr lang="it-IT" sz="2400" dirty="0">
                <a:solidFill>
                  <a:srgbClr val="000000"/>
                </a:solidFill>
              </a:rPr>
              <a:t> (aridi, sabbiosi, salati e con scarse precipitazioni) con colture di piante tropicali come la </a:t>
            </a:r>
            <a:r>
              <a:rPr lang="it-IT" sz="2400" dirty="0" err="1">
                <a:solidFill>
                  <a:srgbClr val="000000"/>
                </a:solidFill>
              </a:rPr>
              <a:t>Jatropha</a:t>
            </a:r>
            <a:r>
              <a:rPr lang="it-IT" sz="2400" dirty="0">
                <a:solidFill>
                  <a:srgbClr val="000000"/>
                </a:solidFill>
              </a:rPr>
              <a:t> curcas consente di ottenere oli utilizzabili per la sintesi del biodiesel di II generazione.</a:t>
            </a:r>
          </a:p>
          <a:p>
            <a:pPr algn="just" eaLnBrk="0" fontAlgn="base" hangingPunct="0">
              <a:spcBef>
                <a:spcPct val="0"/>
              </a:spcBef>
              <a:spcAft>
                <a:spcPct val="0"/>
              </a:spcAft>
            </a:pPr>
            <a:endParaRPr lang="it-IT" sz="2400" dirty="0">
              <a:solidFill>
                <a:srgbClr val="000000"/>
              </a:solidFill>
            </a:endParaRPr>
          </a:p>
          <a:p>
            <a:pPr eaLnBrk="0" fontAlgn="base" hangingPunct="0">
              <a:spcBef>
                <a:spcPct val="0"/>
              </a:spcBef>
              <a:spcAft>
                <a:spcPct val="0"/>
              </a:spcAft>
            </a:pPr>
            <a:r>
              <a:rPr lang="it-IT" sz="2400" dirty="0">
                <a:solidFill>
                  <a:srgbClr val="000000"/>
                </a:solidFill>
              </a:rPr>
              <a:t>Caratteristiche della </a:t>
            </a:r>
            <a:r>
              <a:rPr lang="it-IT" sz="2400" i="1" dirty="0" err="1">
                <a:solidFill>
                  <a:srgbClr val="000000"/>
                </a:solidFill>
              </a:rPr>
              <a:t>Jatropha</a:t>
            </a:r>
            <a:r>
              <a:rPr lang="it-IT" sz="2400" dirty="0">
                <a:solidFill>
                  <a:srgbClr val="000000"/>
                </a:solidFill>
              </a:rPr>
              <a:t>:</a:t>
            </a:r>
          </a:p>
          <a:p>
            <a:pPr lvl="1" eaLnBrk="0" fontAlgn="base" hangingPunct="0">
              <a:spcBef>
                <a:spcPct val="0"/>
              </a:spcBef>
              <a:spcAft>
                <a:spcPct val="0"/>
              </a:spcAft>
              <a:buFont typeface="Arial" pitchFamily="34" charset="0"/>
              <a:buChar char="•"/>
            </a:pPr>
            <a:r>
              <a:rPr lang="it-IT" sz="2400" dirty="0">
                <a:solidFill>
                  <a:srgbClr val="000000"/>
                </a:solidFill>
              </a:rPr>
              <a:t>il contenuto di olio nei semi può raggiungere il 40%.</a:t>
            </a:r>
          </a:p>
          <a:p>
            <a:pPr lvl="1" eaLnBrk="0" fontAlgn="base" hangingPunct="0">
              <a:spcBef>
                <a:spcPct val="0"/>
              </a:spcBef>
              <a:spcAft>
                <a:spcPct val="0"/>
              </a:spcAft>
              <a:buFont typeface="Arial" pitchFamily="34" charset="0"/>
              <a:buChar char="•"/>
            </a:pPr>
            <a:r>
              <a:rPr lang="it-IT" sz="2400" dirty="0">
                <a:solidFill>
                  <a:srgbClr val="000000"/>
                </a:solidFill>
              </a:rPr>
              <a:t>richiedono poca acqua e basse concentrazioni di nutrienti</a:t>
            </a:r>
          </a:p>
          <a:p>
            <a:pPr lvl="1" eaLnBrk="0" fontAlgn="base" hangingPunct="0">
              <a:spcBef>
                <a:spcPct val="0"/>
              </a:spcBef>
              <a:spcAft>
                <a:spcPct val="0"/>
              </a:spcAft>
              <a:buFont typeface="Arial" pitchFamily="34" charset="0"/>
              <a:buChar char="•"/>
            </a:pPr>
            <a:r>
              <a:rPr lang="it-IT" sz="2400" dirty="0">
                <a:solidFill>
                  <a:srgbClr val="000000"/>
                </a:solidFill>
              </a:rPr>
              <a:t>richiedono poca manodopera</a:t>
            </a:r>
          </a:p>
          <a:p>
            <a:pPr lvl="1" eaLnBrk="0" fontAlgn="base" hangingPunct="0">
              <a:spcBef>
                <a:spcPct val="0"/>
              </a:spcBef>
              <a:spcAft>
                <a:spcPct val="0"/>
              </a:spcAft>
              <a:buFont typeface="Arial" pitchFamily="34" charset="0"/>
              <a:buChar char="•"/>
            </a:pPr>
            <a:r>
              <a:rPr lang="it-IT" sz="2400" dirty="0">
                <a:solidFill>
                  <a:srgbClr val="000000"/>
                </a:solidFill>
              </a:rPr>
              <a:t>resistono ai pesticidi e alle infezioni</a:t>
            </a:r>
          </a:p>
          <a:p>
            <a:pPr algn="just" eaLnBrk="0" fontAlgn="base" hangingPunct="0">
              <a:spcBef>
                <a:spcPct val="0"/>
              </a:spcBef>
              <a:spcAft>
                <a:spcPct val="0"/>
              </a:spcAft>
            </a:pPr>
            <a:r>
              <a:rPr lang="it-IT" sz="2400" dirty="0">
                <a:solidFill>
                  <a:srgbClr val="000000"/>
                </a:solidFill>
              </a:rPr>
              <a:t>L’olio di </a:t>
            </a:r>
            <a:r>
              <a:rPr lang="it-IT" sz="2400" i="1" dirty="0" err="1">
                <a:solidFill>
                  <a:srgbClr val="000000"/>
                </a:solidFill>
              </a:rPr>
              <a:t>Jatropha</a:t>
            </a:r>
            <a:r>
              <a:rPr lang="it-IT" sz="2400" dirty="0">
                <a:solidFill>
                  <a:srgbClr val="000000"/>
                </a:solidFill>
              </a:rPr>
              <a:t> è ricco di acidi grassi liberi, dunque richiede catalizzatori diversi dai tradizionali catalizzatori alcalini per la reazione di </a:t>
            </a:r>
            <a:r>
              <a:rPr lang="it-IT" sz="2400" dirty="0" err="1">
                <a:solidFill>
                  <a:srgbClr val="000000"/>
                </a:solidFill>
              </a:rPr>
              <a:t>alcoolisi</a:t>
            </a:r>
            <a:r>
              <a:rPr lang="it-IT" sz="2400" dirty="0">
                <a:solidFill>
                  <a:srgbClr val="000000"/>
                </a:solidFill>
              </a:rPr>
              <a:t>.</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I residui non lipidici dei semi sono utilizzabili come fertilizzanti o alimenti animali.</a:t>
            </a:r>
          </a:p>
        </p:txBody>
      </p:sp>
    </p:spTree>
    <p:extLst>
      <p:ext uri="{BB962C8B-B14F-4D97-AF65-F5344CB8AC3E}">
        <p14:creationId xmlns:p14="http://schemas.microsoft.com/office/powerpoint/2010/main" val="3984287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120F5963-766C-4DAE-8A47-32F0163F9D2F}" type="slidenum">
              <a:rPr lang="it-IT" sz="2400">
                <a:solidFill>
                  <a:srgbClr val="000000"/>
                </a:solidFill>
              </a:rPr>
              <a:pPr eaLnBrk="0" fontAlgn="base" hangingPunct="0">
                <a:spcBef>
                  <a:spcPct val="0"/>
                </a:spcBef>
                <a:spcAft>
                  <a:spcPct val="0"/>
                </a:spcAft>
              </a:pPr>
              <a:t>3</a:t>
            </a:fld>
            <a:endParaRPr lang="it-IT" sz="2400" dirty="0">
              <a:solidFill>
                <a:srgbClr val="000000"/>
              </a:solidFill>
            </a:endParaRPr>
          </a:p>
        </p:txBody>
      </p:sp>
      <p:pic>
        <p:nvPicPr>
          <p:cNvPr id="41986" name="Picture 2"/>
          <p:cNvPicPr>
            <a:picLocks noChangeAspect="1" noChangeArrowheads="1"/>
          </p:cNvPicPr>
          <p:nvPr/>
        </p:nvPicPr>
        <p:blipFill>
          <a:blip r:embed="rId2" cstate="print"/>
          <a:srcRect/>
          <a:stretch>
            <a:fillRect/>
          </a:stretch>
        </p:blipFill>
        <p:spPr bwMode="auto">
          <a:xfrm>
            <a:off x="800100" y="781050"/>
            <a:ext cx="7543800" cy="5295900"/>
          </a:xfrm>
          <a:prstGeom prst="rect">
            <a:avLst/>
          </a:prstGeom>
          <a:noFill/>
          <a:ln w="9525">
            <a:noFill/>
            <a:miter lim="800000"/>
            <a:headEnd/>
            <a:tailEnd/>
          </a:ln>
        </p:spPr>
      </p:pic>
      <p:sp>
        <p:nvSpPr>
          <p:cNvPr id="4" name="Text Box 5"/>
          <p:cNvSpPr txBox="1">
            <a:spLocks noChangeArrowheads="1"/>
          </p:cNvSpPr>
          <p:nvPr/>
        </p:nvSpPr>
        <p:spPr bwMode="auto">
          <a:xfrm>
            <a:off x="1187624" y="0"/>
            <a:ext cx="6768752" cy="584775"/>
          </a:xfrm>
          <a:prstGeom prst="rect">
            <a:avLst/>
          </a:prstGeom>
          <a:noFill/>
          <a:ln w="9525">
            <a:noFill/>
            <a:miter lim="800000"/>
            <a:headEnd/>
            <a:tailEnd/>
          </a:ln>
          <a:effectLst/>
        </p:spPr>
        <p:txBody>
          <a:bodyPr wrap="square">
            <a:spAutoFit/>
          </a:bodyPr>
          <a:lstStyle/>
          <a:p>
            <a:pPr algn="ctr" eaLnBrk="0" fontAlgn="base" hangingPunct="0">
              <a:spcBef>
                <a:spcPct val="0"/>
              </a:spcBef>
              <a:spcAft>
                <a:spcPct val="0"/>
              </a:spcAft>
            </a:pPr>
            <a:r>
              <a:rPr lang="it-IT" sz="3200" b="1" dirty="0">
                <a:solidFill>
                  <a:srgbClr val="FF0000"/>
                </a:solidFill>
                <a:effectLst>
                  <a:outerShdw blurRad="38100" dist="38100" dir="2700000" algn="tl">
                    <a:srgbClr val="C0C0C0"/>
                  </a:outerShdw>
                </a:effectLst>
              </a:rPr>
              <a:t>BIODIESEL</a:t>
            </a:r>
          </a:p>
        </p:txBody>
      </p:sp>
    </p:spTree>
    <p:extLst>
      <p:ext uri="{BB962C8B-B14F-4D97-AF65-F5344CB8AC3E}">
        <p14:creationId xmlns:p14="http://schemas.microsoft.com/office/powerpoint/2010/main" val="2107169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0" y="0"/>
            <a:ext cx="9144000" cy="1143000"/>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generalità</a:t>
            </a:r>
            <a:endParaRPr lang="it-IT" sz="3600" dirty="0">
              <a:solidFill>
                <a:srgbClr val="000000"/>
              </a:solidFill>
            </a:endParaRPr>
          </a:p>
        </p:txBody>
      </p:sp>
      <p:sp>
        <p:nvSpPr>
          <p:cNvPr id="2058"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4</a:t>
            </a:fld>
            <a:endParaRPr lang="it-IT" sz="2400" dirty="0">
              <a:solidFill>
                <a:srgbClr val="000000"/>
              </a:solidFill>
            </a:endParaRPr>
          </a:p>
        </p:txBody>
      </p:sp>
      <p:sp>
        <p:nvSpPr>
          <p:cNvPr id="5" name="Rettangolo 4"/>
          <p:cNvSpPr/>
          <p:nvPr/>
        </p:nvSpPr>
        <p:spPr>
          <a:xfrm>
            <a:off x="0" y="980728"/>
            <a:ext cx="9144000" cy="5262979"/>
          </a:xfrm>
          <a:prstGeom prst="rect">
            <a:avLst/>
          </a:prstGeom>
        </p:spPr>
        <p:txBody>
          <a:bodyPr wrap="square">
            <a:spAutoFit/>
          </a:bodyPr>
          <a:lstStyle/>
          <a:p>
            <a:pPr eaLnBrk="0" fontAlgn="base" hangingPunct="0">
              <a:spcBef>
                <a:spcPct val="0"/>
              </a:spcBef>
              <a:spcAft>
                <a:spcPct val="0"/>
              </a:spcAft>
            </a:pPr>
            <a:br>
              <a:rPr lang="it-IT" sz="2400" dirty="0">
                <a:solidFill>
                  <a:srgbClr val="000000"/>
                </a:solidFill>
              </a:rPr>
            </a:b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Il </a:t>
            </a:r>
            <a:r>
              <a:rPr lang="it-IT" sz="2400" b="1" dirty="0">
                <a:solidFill>
                  <a:srgbClr val="000000"/>
                </a:solidFill>
              </a:rPr>
              <a:t>biodiesel</a:t>
            </a:r>
            <a:r>
              <a:rPr lang="it-IT" sz="2400" dirty="0">
                <a:solidFill>
                  <a:srgbClr val="000000"/>
                </a:solidFill>
              </a:rPr>
              <a:t> è costituito da una miscela di esteri </a:t>
            </a:r>
            <a:r>
              <a:rPr lang="it-IT" sz="2400" dirty="0" err="1">
                <a:solidFill>
                  <a:srgbClr val="000000"/>
                </a:solidFill>
              </a:rPr>
              <a:t>monoalchilici</a:t>
            </a:r>
            <a:r>
              <a:rPr lang="it-IT" sz="2400" dirty="0">
                <a:solidFill>
                  <a:srgbClr val="000000"/>
                </a:solidFill>
              </a:rPr>
              <a:t> di acidi grassi a catena lunga.</a:t>
            </a:r>
          </a:p>
          <a:p>
            <a:pPr algn="just" eaLnBrk="0" fontAlgn="base" hangingPunct="0">
              <a:spcBef>
                <a:spcPct val="0"/>
              </a:spcBef>
              <a:spcAft>
                <a:spcPct val="0"/>
              </a:spcAft>
            </a:pPr>
            <a:r>
              <a:rPr lang="it-IT" sz="2400" dirty="0">
                <a:solidFill>
                  <a:srgbClr val="000000"/>
                </a:solidFill>
              </a:rPr>
              <a:t>Il biodiesel può sostituire il diesel fossile nei motori per autotrazione senza bisogno di modifiche.</a:t>
            </a:r>
          </a:p>
          <a:p>
            <a:pPr algn="just" eaLnBrk="0" fontAlgn="base" hangingPunct="0">
              <a:spcBef>
                <a:spcPct val="0"/>
              </a:spcBef>
              <a:spcAft>
                <a:spcPct val="0"/>
              </a:spcAft>
            </a:pPr>
            <a:r>
              <a:rPr lang="it-IT" sz="2400" dirty="0">
                <a:solidFill>
                  <a:srgbClr val="000000"/>
                </a:solidFill>
              </a:rPr>
              <a:t> </a:t>
            </a:r>
          </a:p>
          <a:p>
            <a:pPr algn="just" eaLnBrk="0" fontAlgn="base" hangingPunct="0">
              <a:spcBef>
                <a:spcPct val="0"/>
              </a:spcBef>
              <a:spcAft>
                <a:spcPct val="0"/>
              </a:spcAft>
            </a:pPr>
            <a:r>
              <a:rPr lang="it-IT" sz="2400" dirty="0">
                <a:solidFill>
                  <a:srgbClr val="000000"/>
                </a:solidFill>
              </a:rPr>
              <a:t>Infatti:</a:t>
            </a:r>
          </a:p>
          <a:p>
            <a:pPr algn="just" eaLnBrk="0" fontAlgn="base" hangingPunct="0">
              <a:spcBef>
                <a:spcPct val="0"/>
              </a:spcBef>
              <a:spcAft>
                <a:spcPct val="0"/>
              </a:spcAft>
            </a:pPr>
            <a:endParaRPr lang="it-IT" sz="8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 la viscosità cinematica del biodiesel è paragonabile a quella del diesel minerale</a:t>
            </a:r>
          </a:p>
          <a:p>
            <a:pPr algn="just" eaLnBrk="0" fontAlgn="base" hangingPunct="0">
              <a:spcBef>
                <a:spcPct val="0"/>
              </a:spcBef>
              <a:spcAft>
                <a:spcPct val="0"/>
              </a:spcAft>
              <a:buFont typeface="Arial" pitchFamily="34" charset="0"/>
              <a:buChar char="•"/>
            </a:pPr>
            <a:endParaRPr lang="it-IT" sz="8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 il flash </a:t>
            </a:r>
            <a:r>
              <a:rPr lang="it-IT" sz="2400" dirty="0" err="1">
                <a:solidFill>
                  <a:srgbClr val="000000"/>
                </a:solidFill>
              </a:rPr>
              <a:t>point</a:t>
            </a:r>
            <a:r>
              <a:rPr lang="it-IT" sz="2400" dirty="0">
                <a:solidFill>
                  <a:srgbClr val="000000"/>
                </a:solidFill>
              </a:rPr>
              <a:t> del biodiesel è più elevato rispetto a quello del biodiesel minerale(stoccaggio sicuro)</a:t>
            </a:r>
          </a:p>
          <a:p>
            <a:pPr algn="just" eaLnBrk="0" fontAlgn="base" hangingPunct="0">
              <a:spcBef>
                <a:spcPct val="0"/>
              </a:spcBef>
              <a:spcAft>
                <a:spcPct val="0"/>
              </a:spcAft>
              <a:buFont typeface="Arial" pitchFamily="34" charset="0"/>
              <a:buChar char="•"/>
            </a:pPr>
            <a:endParaRPr lang="it-IT" sz="800" dirty="0">
              <a:solidFill>
                <a:srgbClr val="000000"/>
              </a:solidFill>
            </a:endParaRPr>
          </a:p>
          <a:p>
            <a:pPr algn="just" eaLnBrk="0" fontAlgn="base" hangingPunct="0">
              <a:spcBef>
                <a:spcPct val="0"/>
              </a:spcBef>
              <a:spcAft>
                <a:spcPct val="0"/>
              </a:spcAft>
              <a:buFont typeface="Arial" pitchFamily="34" charset="0"/>
              <a:buChar char="•"/>
            </a:pPr>
            <a:r>
              <a:rPr lang="it-IT" sz="2400" dirty="0">
                <a:solidFill>
                  <a:srgbClr val="000000"/>
                </a:solidFill>
              </a:rPr>
              <a:t> numero di cetano più elevato (migliore accensione a freddo)</a:t>
            </a:r>
          </a:p>
        </p:txBody>
      </p:sp>
    </p:spTree>
    <p:extLst>
      <p:ext uri="{BB962C8B-B14F-4D97-AF65-F5344CB8AC3E}">
        <p14:creationId xmlns:p14="http://schemas.microsoft.com/office/powerpoint/2010/main" val="399519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0" y="0"/>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sintesi</a:t>
            </a:r>
            <a:endParaRPr lang="it-IT" sz="3600" dirty="0">
              <a:solidFill>
                <a:srgbClr val="000000"/>
              </a:solidFill>
            </a:endParaRPr>
          </a:p>
        </p:txBody>
      </p:sp>
      <p:sp>
        <p:nvSpPr>
          <p:cNvPr id="2058" name="Text Box 10"/>
          <p:cNvSpPr txBox="1">
            <a:spLocks noChangeArrowheads="1"/>
          </p:cNvSpPr>
          <p:nvPr/>
        </p:nvSpPr>
        <p:spPr bwMode="auto">
          <a:xfrm>
            <a:off x="8807450"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5</a:t>
            </a:fld>
            <a:endParaRPr lang="it-IT" sz="2400" dirty="0">
              <a:solidFill>
                <a:srgbClr val="000000"/>
              </a:solidFill>
            </a:endParaRPr>
          </a:p>
        </p:txBody>
      </p:sp>
      <p:sp>
        <p:nvSpPr>
          <p:cNvPr id="5" name="Rettangolo 4"/>
          <p:cNvSpPr/>
          <p:nvPr/>
        </p:nvSpPr>
        <p:spPr>
          <a:xfrm>
            <a:off x="0" y="260648"/>
            <a:ext cx="9144000" cy="6370975"/>
          </a:xfrm>
          <a:prstGeom prst="rect">
            <a:avLst/>
          </a:prstGeom>
        </p:spPr>
        <p:txBody>
          <a:bodyPr wrap="square">
            <a:spAutoFit/>
          </a:bodyPr>
          <a:lstStyle/>
          <a:p>
            <a:pPr algn="just" eaLnBrk="0" fontAlgn="base" hangingPunct="0">
              <a:spcBef>
                <a:spcPct val="0"/>
              </a:spcBef>
              <a:spcAft>
                <a:spcPct val="0"/>
              </a:spcAft>
            </a:pPr>
            <a:br>
              <a:rPr lang="it-IT" sz="2400" dirty="0">
                <a:solidFill>
                  <a:srgbClr val="000000"/>
                </a:solidFill>
              </a:rPr>
            </a:br>
            <a:r>
              <a:rPr lang="it-IT" sz="2400" dirty="0">
                <a:solidFill>
                  <a:srgbClr val="000000"/>
                </a:solidFill>
              </a:rPr>
              <a:t>Gli esteri </a:t>
            </a:r>
            <a:r>
              <a:rPr lang="it-IT" sz="2400" dirty="0" err="1">
                <a:solidFill>
                  <a:srgbClr val="000000"/>
                </a:solidFill>
              </a:rPr>
              <a:t>monoalchilici</a:t>
            </a:r>
            <a:r>
              <a:rPr lang="it-IT" sz="2400" dirty="0">
                <a:solidFill>
                  <a:srgbClr val="000000"/>
                </a:solidFill>
              </a:rPr>
              <a:t> vengono tradizionalmente prodotti mediante </a:t>
            </a:r>
            <a:r>
              <a:rPr lang="it-IT" sz="2400" dirty="0" err="1">
                <a:solidFill>
                  <a:srgbClr val="000000"/>
                </a:solidFill>
              </a:rPr>
              <a:t>transesterificazione</a:t>
            </a:r>
            <a:r>
              <a:rPr lang="it-IT" sz="2400" dirty="0">
                <a:solidFill>
                  <a:srgbClr val="000000"/>
                </a:solidFill>
              </a:rPr>
              <a:t> (</a:t>
            </a:r>
            <a:r>
              <a:rPr lang="it-IT" sz="2400" b="1" dirty="0" err="1">
                <a:solidFill>
                  <a:srgbClr val="000000"/>
                </a:solidFill>
              </a:rPr>
              <a:t>alcoolisi</a:t>
            </a:r>
            <a:r>
              <a:rPr lang="it-IT" sz="2400" dirty="0">
                <a:solidFill>
                  <a:srgbClr val="000000"/>
                </a:solidFill>
              </a:rPr>
              <a:t>) di:</a:t>
            </a:r>
          </a:p>
          <a:p>
            <a:pPr algn="ctr" eaLnBrk="0" fontAlgn="base" hangingPunct="0">
              <a:spcBef>
                <a:spcPct val="0"/>
              </a:spcBef>
              <a:spcAft>
                <a:spcPct val="0"/>
              </a:spcAft>
            </a:pPr>
            <a:r>
              <a:rPr lang="it-IT" sz="2400" dirty="0">
                <a:solidFill>
                  <a:srgbClr val="000000"/>
                </a:solidFill>
              </a:rPr>
              <a:t> </a:t>
            </a:r>
            <a:r>
              <a:rPr lang="it-IT" sz="2400" b="1" dirty="0">
                <a:solidFill>
                  <a:srgbClr val="000000"/>
                </a:solidFill>
              </a:rPr>
              <a:t>trigliceridi</a:t>
            </a:r>
            <a:r>
              <a:rPr lang="it-IT" sz="2400" dirty="0">
                <a:solidFill>
                  <a:srgbClr val="000000"/>
                </a:solidFill>
              </a:rPr>
              <a:t> (in genere oli o grassi vegetali) </a:t>
            </a:r>
          </a:p>
          <a:p>
            <a:pPr algn="ctr" eaLnBrk="0" fontAlgn="base" hangingPunct="0">
              <a:spcBef>
                <a:spcPct val="0"/>
              </a:spcBef>
              <a:spcAft>
                <a:spcPct val="0"/>
              </a:spcAft>
            </a:pPr>
            <a:r>
              <a:rPr lang="it-IT" sz="2400" dirty="0">
                <a:solidFill>
                  <a:srgbClr val="000000"/>
                </a:solidFill>
              </a:rPr>
              <a:t>con un </a:t>
            </a:r>
            <a:r>
              <a:rPr lang="it-IT" sz="2400" b="1" dirty="0">
                <a:solidFill>
                  <a:srgbClr val="000000"/>
                </a:solidFill>
              </a:rPr>
              <a:t>alcool</a:t>
            </a:r>
            <a:r>
              <a:rPr lang="it-IT" sz="2400" dirty="0">
                <a:solidFill>
                  <a:srgbClr val="000000"/>
                </a:solidFill>
              </a:rPr>
              <a:t> (metanolo)</a:t>
            </a:r>
          </a:p>
          <a:p>
            <a:pPr algn="ctr" eaLnBrk="0" fontAlgn="base" hangingPunct="0">
              <a:spcBef>
                <a:spcPct val="0"/>
              </a:spcBef>
              <a:spcAft>
                <a:spcPct val="0"/>
              </a:spcAft>
            </a:pPr>
            <a:r>
              <a:rPr lang="it-IT" sz="2400" dirty="0">
                <a:solidFill>
                  <a:srgbClr val="000000"/>
                </a:solidFill>
              </a:rPr>
              <a:t> in presenza di un catalizzatore (in genere </a:t>
            </a:r>
            <a:r>
              <a:rPr lang="it-IT" sz="2400" dirty="0" err="1">
                <a:solidFill>
                  <a:srgbClr val="000000"/>
                </a:solidFill>
              </a:rPr>
              <a:t>NaOH</a:t>
            </a:r>
            <a:r>
              <a:rPr lang="it-IT" sz="2400" dirty="0">
                <a:solidFill>
                  <a:srgbClr val="000000"/>
                </a:solidFill>
              </a:rPr>
              <a:t>)</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reazione non è irreversibile, dunque si opera in eccesso di alcool per spostare l’equilibrio verso i prodotti. </a:t>
            </a:r>
          </a:p>
          <a:p>
            <a:pPr algn="just"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L’alcool in eccesso al termine del processo viene separato e reimpiegato.</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Gli esteri </a:t>
            </a:r>
            <a:r>
              <a:rPr lang="it-IT" sz="2400" dirty="0" err="1">
                <a:solidFill>
                  <a:srgbClr val="000000"/>
                </a:solidFill>
              </a:rPr>
              <a:t>monoalchilici</a:t>
            </a:r>
            <a:r>
              <a:rPr lang="it-IT" sz="2400" dirty="0">
                <a:solidFill>
                  <a:srgbClr val="000000"/>
                </a:solidFill>
              </a:rPr>
              <a:t> e la </a:t>
            </a:r>
            <a:r>
              <a:rPr lang="it-IT" sz="2400" b="1" dirty="0">
                <a:solidFill>
                  <a:srgbClr val="000000"/>
                </a:solidFill>
              </a:rPr>
              <a:t>glicerina</a:t>
            </a:r>
            <a:r>
              <a:rPr lang="it-IT" sz="2400" dirty="0">
                <a:solidFill>
                  <a:srgbClr val="000000"/>
                </a:solidFill>
              </a:rPr>
              <a:t> (co-prodotto della reazione) costituiscono due fasi liquide immiscibili, facilmente separabili.</a:t>
            </a:r>
          </a:p>
          <a:p>
            <a:pPr algn="just" eaLnBrk="0" fontAlgn="base" hangingPunct="0">
              <a:spcBef>
                <a:spcPct val="0"/>
              </a:spcBef>
              <a:spcAft>
                <a:spcPct val="0"/>
              </a:spcAft>
            </a:pPr>
            <a:br>
              <a:rPr lang="it-IT" sz="2400" dirty="0">
                <a:solidFill>
                  <a:srgbClr val="000000"/>
                </a:solidFill>
              </a:rPr>
            </a:br>
            <a:r>
              <a:rPr lang="it-IT" sz="2400" dirty="0">
                <a:solidFill>
                  <a:srgbClr val="000000"/>
                </a:solidFill>
              </a:rPr>
              <a:t>La valorizzazione della glicerina rappresenta uno dei problemi da risolvere per rendere economicamente vantaggioso il processo.</a:t>
            </a:r>
          </a:p>
        </p:txBody>
      </p:sp>
    </p:spTree>
    <p:extLst>
      <p:ext uri="{BB962C8B-B14F-4D97-AF65-F5344CB8AC3E}">
        <p14:creationId xmlns:p14="http://schemas.microsoft.com/office/powerpoint/2010/main" val="123897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http://podcast.federica.unina.it/mini/img.php?src=/files/_docenti/pirozzi-domenico/img/domenico-pirozzi-4775-09-2.jpg"/>
          <p:cNvPicPr>
            <a:picLocks noChangeAspect="1" noChangeArrowheads="1"/>
          </p:cNvPicPr>
          <p:nvPr/>
        </p:nvPicPr>
        <p:blipFill>
          <a:blip r:embed="rId2" cstate="print"/>
          <a:srcRect/>
          <a:stretch>
            <a:fillRect/>
          </a:stretch>
        </p:blipFill>
        <p:spPr bwMode="auto">
          <a:xfrm>
            <a:off x="971600" y="1412776"/>
            <a:ext cx="7077738" cy="3611091"/>
          </a:xfrm>
          <a:prstGeom prst="rect">
            <a:avLst/>
          </a:prstGeom>
          <a:noFill/>
        </p:spPr>
      </p:pic>
      <p:sp>
        <p:nvSpPr>
          <p:cNvPr id="3" name="Rectangle 3"/>
          <p:cNvSpPr>
            <a:spLocks noChangeArrowheads="1"/>
          </p:cNvSpPr>
          <p:nvPr/>
        </p:nvSpPr>
        <p:spPr bwMode="auto">
          <a:xfrm>
            <a:off x="0" y="0"/>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sintesi</a:t>
            </a:r>
            <a:endParaRPr lang="it-IT" sz="3600" dirty="0">
              <a:solidFill>
                <a:srgbClr val="000000"/>
              </a:solidFill>
            </a:endParaRPr>
          </a:p>
        </p:txBody>
      </p:sp>
      <p:sp>
        <p:nvSpPr>
          <p:cNvPr id="4" name="Text Box 10"/>
          <p:cNvSpPr txBox="1">
            <a:spLocks noChangeArrowheads="1"/>
          </p:cNvSpPr>
          <p:nvPr/>
        </p:nvSpPr>
        <p:spPr bwMode="auto">
          <a:xfrm>
            <a:off x="8807450"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6</a:t>
            </a:fld>
            <a:endParaRPr lang="it-IT" sz="2400" dirty="0">
              <a:solidFill>
                <a:srgbClr val="000000"/>
              </a:solidFill>
            </a:endParaRPr>
          </a:p>
        </p:txBody>
      </p:sp>
      <p:sp>
        <p:nvSpPr>
          <p:cNvPr id="5" name="Rettangolo 4"/>
          <p:cNvSpPr/>
          <p:nvPr/>
        </p:nvSpPr>
        <p:spPr>
          <a:xfrm>
            <a:off x="395536" y="5229200"/>
            <a:ext cx="8136904" cy="461665"/>
          </a:xfrm>
          <a:prstGeom prst="rect">
            <a:avLst/>
          </a:prstGeom>
        </p:spPr>
        <p:txBody>
          <a:bodyPr wrap="square">
            <a:spAutoFit/>
          </a:bodyPr>
          <a:lstStyle/>
          <a:p>
            <a:pPr eaLnBrk="0" fontAlgn="base" hangingPunct="0">
              <a:spcBef>
                <a:spcPct val="0"/>
              </a:spcBef>
              <a:spcAft>
                <a:spcPct val="0"/>
              </a:spcAft>
            </a:pPr>
            <a:r>
              <a:rPr lang="it-IT" sz="2400" b="1" dirty="0">
                <a:solidFill>
                  <a:srgbClr val="000000"/>
                </a:solidFill>
              </a:rPr>
              <a:t>Figura 1 – Schema della reazione di </a:t>
            </a:r>
            <a:r>
              <a:rPr lang="it-IT" sz="2400" b="1" dirty="0" err="1">
                <a:solidFill>
                  <a:srgbClr val="000000"/>
                </a:solidFill>
              </a:rPr>
              <a:t>alcoolisi</a:t>
            </a:r>
            <a:r>
              <a:rPr lang="it-IT" sz="2400" b="1" dirty="0">
                <a:solidFill>
                  <a:srgbClr val="000000"/>
                </a:solidFill>
              </a:rPr>
              <a:t> dei trigliceridi.</a:t>
            </a:r>
          </a:p>
        </p:txBody>
      </p:sp>
    </p:spTree>
    <p:extLst>
      <p:ext uri="{BB962C8B-B14F-4D97-AF65-F5344CB8AC3E}">
        <p14:creationId xmlns:p14="http://schemas.microsoft.com/office/powerpoint/2010/main" val="2904283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 generazione</a:t>
            </a:r>
            <a:endParaRPr lang="it-IT" sz="3600" dirty="0">
              <a:solidFill>
                <a:srgbClr val="000000"/>
              </a:solidFill>
            </a:endParaRPr>
          </a:p>
        </p:txBody>
      </p:sp>
      <p:sp>
        <p:nvSpPr>
          <p:cNvPr id="4" name="Text Box 10"/>
          <p:cNvSpPr txBox="1">
            <a:spLocks noChangeArrowheads="1"/>
          </p:cNvSpPr>
          <p:nvPr/>
        </p:nvSpPr>
        <p:spPr bwMode="auto">
          <a:xfrm>
            <a:off x="8807450"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7</a:t>
            </a:fld>
            <a:endParaRPr lang="it-IT" sz="2400" dirty="0">
              <a:solidFill>
                <a:srgbClr val="000000"/>
              </a:solidFill>
            </a:endParaRPr>
          </a:p>
        </p:txBody>
      </p:sp>
      <p:sp>
        <p:nvSpPr>
          <p:cNvPr id="6" name="Rettangolo 5"/>
          <p:cNvSpPr/>
          <p:nvPr/>
        </p:nvSpPr>
        <p:spPr>
          <a:xfrm>
            <a:off x="0" y="620688"/>
            <a:ext cx="9144000" cy="5262979"/>
          </a:xfrm>
          <a:prstGeom prst="rect">
            <a:avLst/>
          </a:prstGeom>
        </p:spPr>
        <p:txBody>
          <a:bodyPr wrap="square">
            <a:spAutoFit/>
          </a:bodyPr>
          <a:lstStyle/>
          <a:p>
            <a:pPr eaLnBrk="0" fontAlgn="base" hangingPunct="0">
              <a:spcBef>
                <a:spcPct val="0"/>
              </a:spcBef>
              <a:spcAft>
                <a:spcPct val="0"/>
              </a:spcAft>
            </a:pPr>
            <a:endParaRPr lang="it-IT" sz="2400" b="1" dirty="0">
              <a:solidFill>
                <a:srgbClr val="000000"/>
              </a:solidFill>
            </a:endParaRPr>
          </a:p>
          <a:p>
            <a:pPr algn="just" eaLnBrk="0" fontAlgn="base" hangingPunct="0">
              <a:spcBef>
                <a:spcPct val="0"/>
              </a:spcBef>
              <a:spcAft>
                <a:spcPct val="0"/>
              </a:spcAft>
            </a:pPr>
            <a:r>
              <a:rPr lang="it-IT" sz="2400" dirty="0">
                <a:solidFill>
                  <a:srgbClr val="000000"/>
                </a:solidFill>
              </a:rPr>
              <a:t>Il biodiesel ricavato da oli/grassi vegetali è definito </a:t>
            </a:r>
            <a:r>
              <a:rPr lang="it-IT" sz="2400" b="1" dirty="0">
                <a:solidFill>
                  <a:srgbClr val="000000"/>
                </a:solidFill>
              </a:rPr>
              <a:t>biodiesel di I generazione</a:t>
            </a:r>
            <a:r>
              <a:rPr lang="it-IT" sz="2400" dirty="0">
                <a:solidFill>
                  <a:srgbClr val="000000"/>
                </a:solidFill>
              </a:rPr>
              <a:t> (Figura 2).</a:t>
            </a:r>
          </a:p>
          <a:p>
            <a:pPr algn="just" eaLnBrk="0" fontAlgn="base" hangingPunct="0">
              <a:spcBef>
                <a:spcPct val="0"/>
              </a:spcBef>
              <a:spcAft>
                <a:spcPct val="0"/>
              </a:spcAft>
            </a:pPr>
            <a:endParaRPr lang="it-IT" sz="2400" dirty="0">
              <a:solidFill>
                <a:srgbClr val="000000"/>
              </a:solidFill>
            </a:endParaRPr>
          </a:p>
          <a:p>
            <a:pPr eaLnBrk="0" fontAlgn="base" hangingPunct="0">
              <a:spcBef>
                <a:spcPct val="0"/>
              </a:spcBef>
              <a:spcAft>
                <a:spcPct val="0"/>
              </a:spcAft>
            </a:pPr>
            <a:r>
              <a:rPr lang="it-IT" sz="2400" dirty="0">
                <a:solidFill>
                  <a:srgbClr val="000000"/>
                </a:solidFill>
              </a:rPr>
              <a:t>L’impiego del biodiesel di I generazione presenta diversi </a:t>
            </a:r>
            <a:r>
              <a:rPr lang="it-IT" sz="2400" b="1" u="sng" dirty="0">
                <a:solidFill>
                  <a:srgbClr val="000000"/>
                </a:solidFill>
              </a:rPr>
              <a:t>aspetti positivi</a:t>
            </a:r>
            <a:r>
              <a:rPr lang="it-IT" sz="2400" dirty="0">
                <a:solidFill>
                  <a:srgbClr val="000000"/>
                </a:solidFill>
              </a:rPr>
              <a:t>:</a:t>
            </a:r>
          </a:p>
          <a:p>
            <a:pPr lvl="1" eaLnBrk="0" fontAlgn="base" hangingPunct="0">
              <a:spcBef>
                <a:spcPct val="0"/>
              </a:spcBef>
              <a:spcAft>
                <a:spcPct val="0"/>
              </a:spcAft>
              <a:buFont typeface="Arial" pitchFamily="34" charset="0"/>
              <a:buChar char="•"/>
            </a:pPr>
            <a:r>
              <a:rPr lang="it-IT" sz="2400" dirty="0">
                <a:solidFill>
                  <a:srgbClr val="000000"/>
                </a:solidFill>
              </a:rPr>
              <a:t> é ottenibile da fonti rinnovabili </a:t>
            </a:r>
          </a:p>
          <a:p>
            <a:pPr lvl="1" eaLnBrk="0" fontAlgn="base" hangingPunct="0">
              <a:spcBef>
                <a:spcPct val="0"/>
              </a:spcBef>
              <a:spcAft>
                <a:spcPct val="0"/>
              </a:spcAft>
              <a:buFont typeface="Arial" pitchFamily="34" charset="0"/>
              <a:buChar char="•"/>
            </a:pPr>
            <a:r>
              <a:rPr lang="it-IT" sz="2400" dirty="0">
                <a:solidFill>
                  <a:srgbClr val="000000"/>
                </a:solidFill>
              </a:rPr>
              <a:t> riduce la dipendenza dagli approvvigionamenti di petrolio</a:t>
            </a:r>
          </a:p>
          <a:p>
            <a:pPr lvl="1" eaLnBrk="0" fontAlgn="base" hangingPunct="0">
              <a:spcBef>
                <a:spcPct val="0"/>
              </a:spcBef>
              <a:spcAft>
                <a:spcPct val="0"/>
              </a:spcAft>
              <a:buFont typeface="Arial" pitchFamily="34" charset="0"/>
              <a:buChar char="•"/>
            </a:pPr>
            <a:r>
              <a:rPr lang="it-IT" sz="2400" dirty="0">
                <a:solidFill>
                  <a:srgbClr val="000000"/>
                </a:solidFill>
              </a:rPr>
              <a:t> é biodegradabile e non tossico</a:t>
            </a:r>
          </a:p>
          <a:p>
            <a:pPr lvl="1" algn="just" eaLnBrk="0" fontAlgn="base" hangingPunct="0">
              <a:spcBef>
                <a:spcPct val="0"/>
              </a:spcBef>
              <a:spcAft>
                <a:spcPct val="0"/>
              </a:spcAft>
              <a:buFont typeface="Arial" pitchFamily="34" charset="0"/>
              <a:buChar char="•"/>
            </a:pPr>
            <a:r>
              <a:rPr lang="it-IT" sz="2400" dirty="0">
                <a:solidFill>
                  <a:srgbClr val="000000"/>
                </a:solidFill>
              </a:rPr>
              <a:t> l’emissione netta di CO</a:t>
            </a:r>
            <a:r>
              <a:rPr lang="it-IT" sz="2400" baseline="-25000" dirty="0">
                <a:solidFill>
                  <a:srgbClr val="000000"/>
                </a:solidFill>
              </a:rPr>
              <a:t>2</a:t>
            </a:r>
            <a:r>
              <a:rPr lang="it-IT" sz="2400" dirty="0">
                <a:solidFill>
                  <a:srgbClr val="000000"/>
                </a:solidFill>
              </a:rPr>
              <a:t> (un gas serra) è ridotta, in quanto la quantità di CO</a:t>
            </a:r>
            <a:r>
              <a:rPr lang="it-IT" sz="2400" baseline="-25000" dirty="0">
                <a:solidFill>
                  <a:srgbClr val="000000"/>
                </a:solidFill>
              </a:rPr>
              <a:t>2</a:t>
            </a:r>
            <a:r>
              <a:rPr lang="it-IT" sz="2400" dirty="0">
                <a:solidFill>
                  <a:srgbClr val="000000"/>
                </a:solidFill>
              </a:rPr>
              <a:t> rilasciata nel corso della combustione del biodiesel è di poco superiore a quella assorbita dalle piante oleaginose (utilizzate per produrre oli e grassi) nel corso della fotosintesi</a:t>
            </a:r>
          </a:p>
          <a:p>
            <a:pPr lvl="1" eaLnBrk="0" fontAlgn="base" hangingPunct="0">
              <a:spcBef>
                <a:spcPct val="0"/>
              </a:spcBef>
              <a:spcAft>
                <a:spcPct val="0"/>
              </a:spcAft>
              <a:buFont typeface="Arial" pitchFamily="34" charset="0"/>
              <a:buChar char="•"/>
            </a:pPr>
            <a:r>
              <a:rPr lang="it-IT" sz="2400" dirty="0">
                <a:solidFill>
                  <a:srgbClr val="000000"/>
                </a:solidFill>
              </a:rPr>
              <a:t> nel corso della combustione del biodiesel non vengono emessi </a:t>
            </a:r>
            <a:r>
              <a:rPr lang="it-IT" sz="2400" dirty="0" err="1">
                <a:solidFill>
                  <a:srgbClr val="000000"/>
                </a:solidFill>
              </a:rPr>
              <a:t>SO</a:t>
            </a:r>
            <a:r>
              <a:rPr lang="it-IT" sz="2400" baseline="-25000" dirty="0" err="1">
                <a:solidFill>
                  <a:srgbClr val="000000"/>
                </a:solidFill>
              </a:rPr>
              <a:t>x</a:t>
            </a:r>
            <a:endParaRPr lang="it-IT" sz="2400" dirty="0">
              <a:solidFill>
                <a:srgbClr val="000000"/>
              </a:solidFill>
            </a:endParaRPr>
          </a:p>
          <a:p>
            <a:pPr lvl="1" eaLnBrk="0" fontAlgn="base" hangingPunct="0">
              <a:spcBef>
                <a:spcPct val="0"/>
              </a:spcBef>
              <a:spcAft>
                <a:spcPct val="0"/>
              </a:spcAft>
              <a:buFont typeface="Arial" pitchFamily="34" charset="0"/>
              <a:buChar char="•"/>
            </a:pPr>
            <a:r>
              <a:rPr lang="it-IT" sz="2400" dirty="0">
                <a:solidFill>
                  <a:srgbClr val="000000"/>
                </a:solidFill>
              </a:rPr>
              <a:t> anche le emissioni di particolato , aromatici e </a:t>
            </a:r>
            <a:r>
              <a:rPr lang="it-IT" sz="2400" dirty="0" err="1">
                <a:solidFill>
                  <a:srgbClr val="000000"/>
                </a:solidFill>
              </a:rPr>
              <a:t>NO</a:t>
            </a:r>
            <a:r>
              <a:rPr lang="it-IT" sz="2400" baseline="-25000" dirty="0" err="1">
                <a:solidFill>
                  <a:srgbClr val="000000"/>
                </a:solidFill>
              </a:rPr>
              <a:t>x</a:t>
            </a:r>
            <a:r>
              <a:rPr lang="it-IT" sz="2400" dirty="0">
                <a:solidFill>
                  <a:srgbClr val="000000"/>
                </a:solidFill>
              </a:rPr>
              <a:t> sono ridotte</a:t>
            </a:r>
          </a:p>
        </p:txBody>
      </p:sp>
    </p:spTree>
    <p:extLst>
      <p:ext uri="{BB962C8B-B14F-4D97-AF65-F5344CB8AC3E}">
        <p14:creationId xmlns:p14="http://schemas.microsoft.com/office/powerpoint/2010/main" val="545323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BIODIESEL di I generazione</a:t>
            </a:r>
            <a:endParaRPr lang="it-IT" sz="3600" dirty="0">
              <a:solidFill>
                <a:srgbClr val="000000"/>
              </a:solidFill>
            </a:endParaRPr>
          </a:p>
        </p:txBody>
      </p:sp>
      <p:sp>
        <p:nvSpPr>
          <p:cNvPr id="4" name="Text Box 10"/>
          <p:cNvSpPr txBox="1">
            <a:spLocks noChangeArrowheads="1"/>
          </p:cNvSpPr>
          <p:nvPr/>
        </p:nvSpPr>
        <p:spPr bwMode="auto">
          <a:xfrm>
            <a:off x="8748464"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8</a:t>
            </a:fld>
            <a:endParaRPr lang="it-IT" sz="2400" dirty="0">
              <a:solidFill>
                <a:srgbClr val="000000"/>
              </a:solidFill>
            </a:endParaRPr>
          </a:p>
        </p:txBody>
      </p:sp>
      <p:pic>
        <p:nvPicPr>
          <p:cNvPr id="50178" name="Picture 2" descr="http://podcast.federica.unina.it/mini/img.php?src=/files/_docenti/pirozzi-domenico/img/domenico-pirozzi-4775-09-3.jpg"/>
          <p:cNvPicPr>
            <a:picLocks noChangeAspect="1" noChangeArrowheads="1"/>
          </p:cNvPicPr>
          <p:nvPr/>
        </p:nvPicPr>
        <p:blipFill>
          <a:blip r:embed="rId2" cstate="print"/>
          <a:srcRect/>
          <a:stretch>
            <a:fillRect/>
          </a:stretch>
        </p:blipFill>
        <p:spPr bwMode="auto">
          <a:xfrm>
            <a:off x="827584" y="836712"/>
            <a:ext cx="7401889" cy="4398987"/>
          </a:xfrm>
          <a:prstGeom prst="rect">
            <a:avLst/>
          </a:prstGeom>
          <a:noFill/>
        </p:spPr>
      </p:pic>
      <p:sp>
        <p:nvSpPr>
          <p:cNvPr id="7" name="Rettangolo 6"/>
          <p:cNvSpPr/>
          <p:nvPr/>
        </p:nvSpPr>
        <p:spPr>
          <a:xfrm>
            <a:off x="0" y="5733256"/>
            <a:ext cx="9144000" cy="461665"/>
          </a:xfrm>
          <a:prstGeom prst="rect">
            <a:avLst/>
          </a:prstGeom>
        </p:spPr>
        <p:txBody>
          <a:bodyPr wrap="square">
            <a:spAutoFit/>
          </a:bodyPr>
          <a:lstStyle/>
          <a:p>
            <a:pPr eaLnBrk="0" fontAlgn="base" hangingPunct="0">
              <a:spcBef>
                <a:spcPct val="0"/>
              </a:spcBef>
              <a:spcAft>
                <a:spcPct val="0"/>
              </a:spcAft>
            </a:pPr>
            <a:r>
              <a:rPr lang="it-IT" sz="2400" b="1" dirty="0">
                <a:solidFill>
                  <a:srgbClr val="000000"/>
                </a:solidFill>
              </a:rPr>
              <a:t>Figura 2 – Schema della produzione di biodiesel di I generazione.</a:t>
            </a:r>
          </a:p>
        </p:txBody>
      </p:sp>
    </p:spTree>
    <p:extLst>
      <p:ext uri="{BB962C8B-B14F-4D97-AF65-F5344CB8AC3E}">
        <p14:creationId xmlns:p14="http://schemas.microsoft.com/office/powerpoint/2010/main" val="2212666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332656"/>
            <a:ext cx="9144000" cy="692696"/>
          </a:xfrm>
          <a:prstGeom prst="rect">
            <a:avLst/>
          </a:prstGeom>
          <a:noFill/>
          <a:ln w="9525">
            <a:noFill/>
            <a:miter lim="800000"/>
            <a:headEnd/>
            <a:tailEnd/>
          </a:ln>
          <a:effectLst/>
        </p:spPr>
        <p:txBody>
          <a:bodyPr anchor="ctr"/>
          <a:lstStyle/>
          <a:p>
            <a:pPr algn="ctr" eaLnBrk="0" fontAlgn="base" hangingPunct="0">
              <a:spcBef>
                <a:spcPct val="0"/>
              </a:spcBef>
              <a:spcAft>
                <a:spcPct val="0"/>
              </a:spcAft>
            </a:pPr>
            <a:r>
              <a:rPr lang="it-IT" sz="3600" b="1" dirty="0">
                <a:solidFill>
                  <a:srgbClr val="FF0000"/>
                </a:solidFill>
              </a:rPr>
              <a:t>Oli vegetali impiegati per la produzione di biodiesel</a:t>
            </a:r>
            <a:endParaRPr lang="it-IT" sz="3600" dirty="0">
              <a:solidFill>
                <a:srgbClr val="000000"/>
              </a:solidFill>
            </a:endParaRPr>
          </a:p>
        </p:txBody>
      </p:sp>
      <p:sp>
        <p:nvSpPr>
          <p:cNvPr id="4" name="Text Box 10"/>
          <p:cNvSpPr txBox="1">
            <a:spLocks noChangeArrowheads="1"/>
          </p:cNvSpPr>
          <p:nvPr/>
        </p:nvSpPr>
        <p:spPr bwMode="auto">
          <a:xfrm>
            <a:off x="8676456" y="6400800"/>
            <a:ext cx="336550" cy="457200"/>
          </a:xfrm>
          <a:prstGeom prst="rect">
            <a:avLst/>
          </a:prstGeom>
          <a:noFill/>
          <a:ln w="9525">
            <a:noFill/>
            <a:miter lim="800000"/>
            <a:headEnd/>
            <a:tailEnd/>
          </a:ln>
          <a:effectLst/>
        </p:spPr>
        <p:txBody>
          <a:bodyPr wrap="none">
            <a:spAutoFit/>
          </a:bodyPr>
          <a:lstStyle/>
          <a:p>
            <a:pPr eaLnBrk="0" fontAlgn="base" hangingPunct="0">
              <a:spcBef>
                <a:spcPct val="0"/>
              </a:spcBef>
              <a:spcAft>
                <a:spcPct val="0"/>
              </a:spcAft>
            </a:pPr>
            <a:fld id="{7A20A976-885E-4FE5-820B-051D748EBD36}" type="slidenum">
              <a:rPr lang="it-IT" sz="2400">
                <a:solidFill>
                  <a:srgbClr val="000000"/>
                </a:solidFill>
              </a:rPr>
              <a:pPr eaLnBrk="0" fontAlgn="base" hangingPunct="0">
                <a:spcBef>
                  <a:spcPct val="0"/>
                </a:spcBef>
                <a:spcAft>
                  <a:spcPct val="0"/>
                </a:spcAft>
              </a:pPr>
              <a:t>9</a:t>
            </a:fld>
            <a:endParaRPr lang="it-IT" sz="2400" dirty="0">
              <a:solidFill>
                <a:srgbClr val="000000"/>
              </a:solidFill>
            </a:endParaRPr>
          </a:p>
        </p:txBody>
      </p:sp>
      <p:sp>
        <p:nvSpPr>
          <p:cNvPr id="6" name="Rettangolo 5"/>
          <p:cNvSpPr/>
          <p:nvPr/>
        </p:nvSpPr>
        <p:spPr>
          <a:xfrm>
            <a:off x="0" y="1556792"/>
            <a:ext cx="9144000" cy="4524315"/>
          </a:xfrm>
          <a:prstGeom prst="rect">
            <a:avLst/>
          </a:prstGeom>
        </p:spPr>
        <p:txBody>
          <a:bodyPr wrap="square">
            <a:spAutoFit/>
          </a:bodyPr>
          <a:lstStyle/>
          <a:p>
            <a:pPr algn="just" eaLnBrk="0" fontAlgn="base" hangingPunct="0">
              <a:spcBef>
                <a:spcPct val="0"/>
              </a:spcBef>
              <a:spcAft>
                <a:spcPct val="0"/>
              </a:spcAft>
            </a:pPr>
            <a:r>
              <a:rPr lang="it-IT" sz="2400" dirty="0">
                <a:solidFill>
                  <a:srgbClr val="000000"/>
                </a:solidFill>
              </a:rPr>
              <a:t>Gli oli vegetali caratterizzati da un moderato contenuto di residui di acidi grassi insaturi, come gli acidi oleico (C18:1) e linoleico (C18:2), (colza, girasole, soia, mais, ecc.) assicurano facilità di combustione e buona stabilità ossidativa del biodiesel prodotto.</a:t>
            </a:r>
          </a:p>
          <a:p>
            <a:pPr algn="just"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Un’eccessiva concentrazione di residui di acidi saturi a catena lunga, come gli acidi palmitico (C16:0) e stearico (C18:0) determina un punto di congelamento troppo elevato.</a:t>
            </a:r>
          </a:p>
          <a:p>
            <a:pPr algn="just" eaLnBrk="0" fontAlgn="base" hangingPunct="0">
              <a:spcBef>
                <a:spcPct val="0"/>
              </a:spcBef>
              <a:spcAft>
                <a:spcPct val="0"/>
              </a:spcAft>
            </a:pPr>
            <a:endParaRPr lang="it-IT" sz="2400" dirty="0">
              <a:solidFill>
                <a:srgbClr val="000000"/>
              </a:solidFill>
            </a:endParaRPr>
          </a:p>
          <a:p>
            <a:pPr algn="just" eaLnBrk="0" fontAlgn="base" hangingPunct="0">
              <a:spcBef>
                <a:spcPct val="0"/>
              </a:spcBef>
              <a:spcAft>
                <a:spcPct val="0"/>
              </a:spcAft>
            </a:pPr>
            <a:r>
              <a:rPr lang="it-IT" sz="2400" dirty="0">
                <a:solidFill>
                  <a:srgbClr val="000000"/>
                </a:solidFill>
              </a:rPr>
              <a:t>Al contrario, un’aliquota eccessiva di residui di acidi fortemente insaturi come l’acido linolenico (C18:3) determina l’abbassamento della stabilità ossidativa del biodiesel.</a:t>
            </a:r>
          </a:p>
        </p:txBody>
      </p:sp>
    </p:spTree>
    <p:extLst>
      <p:ext uri="{BB962C8B-B14F-4D97-AF65-F5344CB8AC3E}">
        <p14:creationId xmlns:p14="http://schemas.microsoft.com/office/powerpoint/2010/main" val="1436836004"/>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4827</TotalTime>
  <Words>2194</Words>
  <Application>Microsoft Office PowerPoint</Application>
  <PresentationFormat>Presentazione su schermo (4:3)</PresentationFormat>
  <Paragraphs>181</Paragraphs>
  <Slides>28</Slides>
  <Notes>5</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28</vt:i4>
      </vt:variant>
    </vt:vector>
  </HeadingPairs>
  <TitlesOfParts>
    <vt:vector size="31" baseType="lpstr">
      <vt:lpstr>Arial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300</cp:revision>
  <dcterms:created xsi:type="dcterms:W3CDTF">2005-09-29T08:21:49Z</dcterms:created>
  <dcterms:modified xsi:type="dcterms:W3CDTF">2024-12-13T09:19:56Z</dcterms:modified>
</cp:coreProperties>
</file>