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5"/>
  </p:notesMasterIdLst>
  <p:handoutMasterIdLst>
    <p:handoutMasterId r:id="rId46"/>
  </p:handoutMasterIdLst>
  <p:sldIdLst>
    <p:sldId id="435" r:id="rId2"/>
    <p:sldId id="436" r:id="rId3"/>
    <p:sldId id="437" r:id="rId4"/>
    <p:sldId id="256" r:id="rId5"/>
    <p:sldId id="438" r:id="rId6"/>
    <p:sldId id="439" r:id="rId7"/>
    <p:sldId id="440" r:id="rId8"/>
    <p:sldId id="441" r:id="rId9"/>
    <p:sldId id="442" r:id="rId10"/>
    <p:sldId id="443" r:id="rId11"/>
    <p:sldId id="444" r:id="rId12"/>
    <p:sldId id="445" r:id="rId13"/>
    <p:sldId id="446" r:id="rId14"/>
    <p:sldId id="447" r:id="rId15"/>
    <p:sldId id="448" r:id="rId16"/>
    <p:sldId id="449" r:id="rId17"/>
    <p:sldId id="450" r:id="rId18"/>
    <p:sldId id="456" r:id="rId19"/>
    <p:sldId id="451" r:id="rId20"/>
    <p:sldId id="452" r:id="rId21"/>
    <p:sldId id="453" r:id="rId22"/>
    <p:sldId id="454" r:id="rId23"/>
    <p:sldId id="455" r:id="rId24"/>
    <p:sldId id="403" r:id="rId25"/>
    <p:sldId id="390" r:id="rId26"/>
    <p:sldId id="407" r:id="rId27"/>
    <p:sldId id="408" r:id="rId28"/>
    <p:sldId id="405" r:id="rId29"/>
    <p:sldId id="406" r:id="rId30"/>
    <p:sldId id="410" r:id="rId31"/>
    <p:sldId id="391" r:id="rId32"/>
    <p:sldId id="393" r:id="rId33"/>
    <p:sldId id="394" r:id="rId34"/>
    <p:sldId id="395" r:id="rId35"/>
    <p:sldId id="396" r:id="rId36"/>
    <p:sldId id="397" r:id="rId37"/>
    <p:sldId id="398" r:id="rId38"/>
    <p:sldId id="399" r:id="rId39"/>
    <p:sldId id="400" r:id="rId40"/>
    <p:sldId id="401" r:id="rId41"/>
    <p:sldId id="402" r:id="rId42"/>
    <p:sldId id="404" r:id="rId43"/>
    <p:sldId id="409" r:id="rId44"/>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60"/>
  </p:normalViewPr>
  <p:slideViewPr>
    <p:cSldViewPr>
      <p:cViewPr varScale="1">
        <p:scale>
          <a:sx n="67" d="100"/>
          <a:sy n="67" d="100"/>
        </p:scale>
        <p:origin x="51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897"/>
    </p:cViewPr>
  </p:sorterViewPr>
  <p:notesViewPr>
    <p:cSldViewPr>
      <p:cViewPr>
        <p:scale>
          <a:sx n="75" d="100"/>
          <a:sy n="75" d="100"/>
        </p:scale>
        <p:origin x="-2088"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675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675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675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71C29B7-FCEB-4BEB-9601-E99401931032}" type="slidenum">
              <a:rPr lang="en-GB"/>
              <a:pPr/>
              <a:t>‹N›</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7670309-A3DA-4B0B-B4B4-137CA73C5BE7}"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09C09-4347-4311-9F9F-4F8192AEE285}" type="slidenum">
              <a:rPr lang="it-IT"/>
              <a:pPr/>
              <a:t>1</a:t>
            </a:fld>
            <a:endParaRPr lang="it-IT"/>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09C09-4347-4311-9F9F-4F8192AEE285}" type="slidenum">
              <a:rPr lang="it-IT"/>
              <a:pPr/>
              <a:t>12</a:t>
            </a:fld>
            <a:endParaRPr lang="it-IT"/>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09C09-4347-4311-9F9F-4F8192AEE285}" type="slidenum">
              <a:rPr lang="it-IT"/>
              <a:pPr/>
              <a:t>13</a:t>
            </a:fld>
            <a:endParaRPr lang="it-IT"/>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09C09-4347-4311-9F9F-4F8192AEE285}" type="slidenum">
              <a:rPr lang="it-IT"/>
              <a:pPr/>
              <a:t>14</a:t>
            </a:fld>
            <a:endParaRPr lang="it-IT"/>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09C09-4347-4311-9F9F-4F8192AEE285}" type="slidenum">
              <a:rPr lang="it-IT"/>
              <a:pPr/>
              <a:t>15</a:t>
            </a:fld>
            <a:endParaRPr lang="it-IT"/>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09C09-4347-4311-9F9F-4F8192AEE285}" type="slidenum">
              <a:rPr lang="it-IT"/>
              <a:pPr/>
              <a:t>16</a:t>
            </a:fld>
            <a:endParaRPr lang="it-IT"/>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09C09-4347-4311-9F9F-4F8192AEE285}" type="slidenum">
              <a:rPr lang="it-IT"/>
              <a:pPr/>
              <a:t>17</a:t>
            </a:fld>
            <a:endParaRPr lang="it-IT"/>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09C09-4347-4311-9F9F-4F8192AEE285}" type="slidenum">
              <a:rPr lang="it-IT"/>
              <a:pPr/>
              <a:t>18</a:t>
            </a:fld>
            <a:endParaRPr lang="it-IT"/>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09C09-4347-4311-9F9F-4F8192AEE285}" type="slidenum">
              <a:rPr lang="it-IT"/>
              <a:pPr/>
              <a:t>19</a:t>
            </a:fld>
            <a:endParaRPr lang="it-IT"/>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09C09-4347-4311-9F9F-4F8192AEE285}" type="slidenum">
              <a:rPr lang="it-IT"/>
              <a:pPr/>
              <a:t>20</a:t>
            </a:fld>
            <a:endParaRPr lang="it-IT"/>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09C09-4347-4311-9F9F-4F8192AEE285}" type="slidenum">
              <a:rPr lang="it-IT"/>
              <a:pPr/>
              <a:t>21</a:t>
            </a:fld>
            <a:endParaRPr lang="it-IT"/>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09C09-4347-4311-9F9F-4F8192AEE285}" type="slidenum">
              <a:rPr lang="it-IT"/>
              <a:pPr/>
              <a:t>2</a:t>
            </a:fld>
            <a:endParaRPr lang="it-IT"/>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09C09-4347-4311-9F9F-4F8192AEE285}" type="slidenum">
              <a:rPr lang="it-IT"/>
              <a:pPr/>
              <a:t>22</a:t>
            </a:fld>
            <a:endParaRPr lang="it-IT"/>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09C09-4347-4311-9F9F-4F8192AEE285}" type="slidenum">
              <a:rPr lang="it-IT"/>
              <a:pPr/>
              <a:t>23</a:t>
            </a:fld>
            <a:endParaRPr lang="it-IT"/>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09C09-4347-4311-9F9F-4F8192AEE285}" type="slidenum">
              <a:rPr lang="it-IT"/>
              <a:pPr/>
              <a:t>3</a:t>
            </a:fld>
            <a:endParaRPr lang="it-IT"/>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E7D7B-D771-4732-9806-EB78AD41970B}" type="slidenum">
              <a:rPr lang="it-IT"/>
              <a:pPr/>
              <a:t>4</a:t>
            </a:fld>
            <a:endParaRPr lang="it-IT"/>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09C09-4347-4311-9F9F-4F8192AEE285}" type="slidenum">
              <a:rPr lang="it-IT"/>
              <a:pPr/>
              <a:t>5</a:t>
            </a:fld>
            <a:endParaRPr lang="it-IT"/>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09C09-4347-4311-9F9F-4F8192AEE285}" type="slidenum">
              <a:rPr lang="it-IT"/>
              <a:pPr/>
              <a:t>8</a:t>
            </a:fld>
            <a:endParaRPr lang="it-IT"/>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09C09-4347-4311-9F9F-4F8192AEE285}" type="slidenum">
              <a:rPr lang="it-IT"/>
              <a:pPr/>
              <a:t>9</a:t>
            </a:fld>
            <a:endParaRPr lang="it-IT"/>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09C09-4347-4311-9F9F-4F8192AEE285}" type="slidenum">
              <a:rPr lang="it-IT"/>
              <a:pPr/>
              <a:t>10</a:t>
            </a:fld>
            <a:endParaRPr lang="it-IT"/>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09C09-4347-4311-9F9F-4F8192AEE285}" type="slidenum">
              <a:rPr lang="it-IT"/>
              <a:pPr/>
              <a:t>11</a:t>
            </a:fld>
            <a:endParaRPr lang="it-IT"/>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ChangeArrowheads="1"/>
          </p:cNvSpPr>
          <p:nvPr/>
        </p:nvSpPr>
        <p:spPr bwMode="auto">
          <a:xfrm>
            <a:off x="0" y="6477000"/>
            <a:ext cx="9144000" cy="381000"/>
          </a:xfrm>
          <a:prstGeom prst="rect">
            <a:avLst/>
          </a:prstGeom>
          <a:solidFill>
            <a:srgbClr val="FFFF00"/>
          </a:solidFill>
          <a:ln w="9525">
            <a:noFill/>
            <a:miter lim="800000"/>
            <a:headEnd/>
            <a:tailEnd/>
          </a:ln>
          <a:effectLst/>
        </p:spPr>
        <p:txBody>
          <a:bodyPr wrap="none" anchor="ctr"/>
          <a:lstStyle/>
          <a:p>
            <a:endParaRPr lang="it-IT"/>
          </a:p>
        </p:txBody>
      </p:sp>
      <p:sp>
        <p:nvSpPr>
          <p:cNvPr id="1033" name="Text Box 9"/>
          <p:cNvSpPr txBox="1">
            <a:spLocks noChangeArrowheads="1"/>
          </p:cNvSpPr>
          <p:nvPr/>
        </p:nvSpPr>
        <p:spPr bwMode="auto">
          <a:xfrm>
            <a:off x="2268538" y="6524625"/>
            <a:ext cx="5697585" cy="307777"/>
          </a:xfrm>
          <a:prstGeom prst="rect">
            <a:avLst/>
          </a:prstGeom>
          <a:noFill/>
          <a:ln w="9525">
            <a:noFill/>
            <a:miter lim="800000"/>
            <a:headEnd/>
            <a:tailEnd/>
          </a:ln>
          <a:effectLst/>
        </p:spPr>
        <p:txBody>
          <a:bodyPr wrap="none">
            <a:spAutoFit/>
          </a:bodyPr>
          <a:lstStyle/>
          <a:p>
            <a:r>
              <a:rPr lang="it-IT" sz="1400" dirty="0"/>
              <a:t>Claudia Barolo &amp; Silvia </a:t>
            </a:r>
            <a:r>
              <a:rPr lang="it-IT" sz="1400" dirty="0" err="1"/>
              <a:t>Tabasso</a:t>
            </a:r>
            <a:r>
              <a:rPr lang="it-IT" sz="1400" dirty="0"/>
              <a:t> – Processi Industriali Chimici e Biochimici</a:t>
            </a:r>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fuelethanolworkshop.com/ema/DisplayPage.aspx?pageId=Hom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hyperlink" Target="https://ethanolproducer.com/podcas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ieabioenergy.com/blog/publications/sustainability-assessment-of-ethanol-and-biodiesel-production-in-argentina-brazil-colombia-and-guatemal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raiplay.it/video/2020/10/Le-energie-migliori-d014059b-109f-47ce-9977-c35d4be1c061.html?fbclid=IwAR1EjKWDwXQI6gj73LPIxa32NL58X_33Gaq0L3TBcD_2lhB0zbhSbW2l-Rw"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eubia.org/cms/wiki-biomass/biofuels/bioethano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Text Box 3"/>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120F5963-766C-4DAE-8A47-32F0163F9D2F}" type="slidenum">
              <a:rPr lang="it-IT" sz="2400"/>
              <a:pPr/>
              <a:t>1</a:t>
            </a:fld>
            <a:endParaRPr lang="it-IT" sz="2400" dirty="0"/>
          </a:p>
        </p:txBody>
      </p:sp>
      <p:sp>
        <p:nvSpPr>
          <p:cNvPr id="6" name="Text Box 5"/>
          <p:cNvSpPr txBox="1">
            <a:spLocks noChangeArrowheads="1"/>
          </p:cNvSpPr>
          <p:nvPr/>
        </p:nvSpPr>
        <p:spPr bwMode="auto">
          <a:xfrm>
            <a:off x="0" y="0"/>
            <a:ext cx="9144000" cy="1077218"/>
          </a:xfrm>
          <a:prstGeom prst="rect">
            <a:avLst/>
          </a:prstGeom>
          <a:noFill/>
          <a:ln w="9525">
            <a:noFill/>
            <a:miter lim="800000"/>
            <a:headEnd/>
            <a:tailEnd/>
          </a:ln>
          <a:effectLst/>
        </p:spPr>
        <p:txBody>
          <a:bodyPr wrap="square">
            <a:spAutoFit/>
          </a:bodyPr>
          <a:lstStyle/>
          <a:p>
            <a:pPr algn="ctr"/>
            <a:r>
              <a:rPr lang="it-IT" sz="3200" b="1" dirty="0">
                <a:solidFill>
                  <a:srgbClr val="FF0000"/>
                </a:solidFill>
                <a:effectLst>
                  <a:outerShdw blurRad="38100" dist="38100" dir="2700000" algn="tl">
                    <a:srgbClr val="C0C0C0"/>
                  </a:outerShdw>
                </a:effectLst>
              </a:rPr>
              <a:t>PROCESSI </a:t>
            </a:r>
            <a:r>
              <a:rPr lang="it-IT" sz="3200" b="1" dirty="0" err="1">
                <a:solidFill>
                  <a:srgbClr val="FF0000"/>
                </a:solidFill>
                <a:effectLst>
                  <a:outerShdw blurRad="38100" dist="38100" dir="2700000" algn="tl">
                    <a:srgbClr val="C0C0C0"/>
                  </a:outerShdw>
                </a:effectLst>
              </a:rPr>
              <a:t>DI</a:t>
            </a:r>
            <a:r>
              <a:rPr lang="it-IT" sz="3200" b="1" dirty="0">
                <a:solidFill>
                  <a:srgbClr val="FF0000"/>
                </a:solidFill>
                <a:effectLst>
                  <a:outerShdw blurRad="38100" dist="38100" dir="2700000" algn="tl">
                    <a:srgbClr val="C0C0C0"/>
                  </a:outerShdw>
                </a:effectLst>
              </a:rPr>
              <a:t> CONVERSIONE ENERGETICA DELLE BIOMASSE VEGETALI</a:t>
            </a:r>
          </a:p>
        </p:txBody>
      </p:sp>
      <p:pic>
        <p:nvPicPr>
          <p:cNvPr id="16386" name="Picture 2"/>
          <p:cNvPicPr>
            <a:picLocks noChangeAspect="1" noChangeArrowheads="1"/>
          </p:cNvPicPr>
          <p:nvPr/>
        </p:nvPicPr>
        <p:blipFill>
          <a:blip r:embed="rId3" cstate="print"/>
          <a:srcRect t="16216"/>
          <a:stretch>
            <a:fillRect/>
          </a:stretch>
        </p:blipFill>
        <p:spPr bwMode="auto">
          <a:xfrm>
            <a:off x="51028" y="1556792"/>
            <a:ext cx="8985468" cy="4464495"/>
          </a:xfrm>
          <a:prstGeom prst="rect">
            <a:avLst/>
          </a:prstGeom>
          <a:noFill/>
          <a:ln w="9525">
            <a:noFill/>
            <a:miter lim="800000"/>
            <a:headEnd/>
            <a:tailEnd/>
          </a:ln>
        </p:spPr>
      </p:pic>
    </p:spTree>
    <p:extLst>
      <p:ext uri="{BB962C8B-B14F-4D97-AF65-F5344CB8AC3E}">
        <p14:creationId xmlns:p14="http://schemas.microsoft.com/office/powerpoint/2010/main" val="3233354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Text Box 3"/>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120F5963-766C-4DAE-8A47-32F0163F9D2F}" type="slidenum">
              <a:rPr lang="it-IT" sz="2400"/>
              <a:pPr/>
              <a:t>10</a:t>
            </a:fld>
            <a:endParaRPr lang="it-IT" sz="2400" dirty="0"/>
          </a:p>
        </p:txBody>
      </p:sp>
      <p:sp>
        <p:nvSpPr>
          <p:cNvPr id="6" name="Text Box 5"/>
          <p:cNvSpPr txBox="1">
            <a:spLocks noChangeArrowheads="1"/>
          </p:cNvSpPr>
          <p:nvPr/>
        </p:nvSpPr>
        <p:spPr bwMode="auto">
          <a:xfrm>
            <a:off x="0" y="0"/>
            <a:ext cx="9144000" cy="584775"/>
          </a:xfrm>
          <a:prstGeom prst="rect">
            <a:avLst/>
          </a:prstGeom>
          <a:noFill/>
          <a:ln w="9525">
            <a:noFill/>
            <a:miter lim="800000"/>
            <a:headEnd/>
            <a:tailEnd/>
          </a:ln>
          <a:effectLst/>
        </p:spPr>
        <p:txBody>
          <a:bodyPr wrap="square">
            <a:spAutoFit/>
          </a:bodyPr>
          <a:lstStyle/>
          <a:p>
            <a:pPr algn="ctr"/>
            <a:r>
              <a:rPr lang="it-IT" sz="3200" b="1" dirty="0">
                <a:solidFill>
                  <a:srgbClr val="FF0000"/>
                </a:solidFill>
                <a:effectLst>
                  <a:outerShdw blurRad="38100" dist="38100" dir="2700000" algn="tl">
                    <a:srgbClr val="C0C0C0"/>
                  </a:outerShdw>
                </a:effectLst>
              </a:rPr>
              <a:t>CONVERSIONE BIOLOGICA</a:t>
            </a:r>
          </a:p>
        </p:txBody>
      </p:sp>
      <p:pic>
        <p:nvPicPr>
          <p:cNvPr id="27650" name="Picture 2"/>
          <p:cNvPicPr>
            <a:picLocks noChangeAspect="1" noChangeArrowheads="1"/>
          </p:cNvPicPr>
          <p:nvPr/>
        </p:nvPicPr>
        <p:blipFill>
          <a:blip r:embed="rId3" cstate="print"/>
          <a:srcRect/>
          <a:stretch>
            <a:fillRect/>
          </a:stretch>
        </p:blipFill>
        <p:spPr bwMode="auto">
          <a:xfrm>
            <a:off x="101288" y="692696"/>
            <a:ext cx="8941425" cy="5760640"/>
          </a:xfrm>
          <a:prstGeom prst="rect">
            <a:avLst/>
          </a:prstGeom>
          <a:noFill/>
          <a:ln w="9525">
            <a:noFill/>
            <a:miter lim="800000"/>
            <a:headEnd/>
            <a:tailEnd/>
          </a:ln>
        </p:spPr>
      </p:pic>
    </p:spTree>
    <p:extLst>
      <p:ext uri="{BB962C8B-B14F-4D97-AF65-F5344CB8AC3E}">
        <p14:creationId xmlns:p14="http://schemas.microsoft.com/office/powerpoint/2010/main" val="4041238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Text Box 3"/>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120F5963-766C-4DAE-8A47-32F0163F9D2F}" type="slidenum">
              <a:rPr lang="it-IT" sz="2400"/>
              <a:pPr/>
              <a:t>11</a:t>
            </a:fld>
            <a:endParaRPr lang="it-IT" sz="2400" dirty="0"/>
          </a:p>
        </p:txBody>
      </p:sp>
      <p:sp>
        <p:nvSpPr>
          <p:cNvPr id="6" name="Text Box 5"/>
          <p:cNvSpPr txBox="1">
            <a:spLocks noChangeArrowheads="1"/>
          </p:cNvSpPr>
          <p:nvPr/>
        </p:nvSpPr>
        <p:spPr bwMode="auto">
          <a:xfrm>
            <a:off x="0" y="0"/>
            <a:ext cx="9144000" cy="584775"/>
          </a:xfrm>
          <a:prstGeom prst="rect">
            <a:avLst/>
          </a:prstGeom>
          <a:noFill/>
          <a:ln w="9525">
            <a:noFill/>
            <a:miter lim="800000"/>
            <a:headEnd/>
            <a:tailEnd/>
          </a:ln>
          <a:effectLst/>
        </p:spPr>
        <p:txBody>
          <a:bodyPr wrap="square">
            <a:spAutoFit/>
          </a:bodyPr>
          <a:lstStyle/>
          <a:p>
            <a:pPr algn="ctr"/>
            <a:r>
              <a:rPr lang="it-IT" sz="3200" b="1" dirty="0">
                <a:solidFill>
                  <a:srgbClr val="FF0000"/>
                </a:solidFill>
                <a:effectLst>
                  <a:outerShdw blurRad="38100" dist="38100" dir="2700000" algn="tl">
                    <a:srgbClr val="C0C0C0"/>
                  </a:outerShdw>
                </a:effectLst>
              </a:rPr>
              <a:t>CONVERSIONE BIOLOGICA</a:t>
            </a:r>
          </a:p>
        </p:txBody>
      </p:sp>
      <p:pic>
        <p:nvPicPr>
          <p:cNvPr id="28674" name="Picture 2"/>
          <p:cNvPicPr>
            <a:picLocks noChangeAspect="1" noChangeArrowheads="1"/>
          </p:cNvPicPr>
          <p:nvPr/>
        </p:nvPicPr>
        <p:blipFill>
          <a:blip r:embed="rId3" cstate="print"/>
          <a:srcRect/>
          <a:stretch>
            <a:fillRect/>
          </a:stretch>
        </p:blipFill>
        <p:spPr bwMode="auto">
          <a:xfrm>
            <a:off x="539552" y="505544"/>
            <a:ext cx="7905750" cy="6019800"/>
          </a:xfrm>
          <a:prstGeom prst="rect">
            <a:avLst/>
          </a:prstGeom>
          <a:noFill/>
          <a:ln w="9525">
            <a:noFill/>
            <a:miter lim="800000"/>
            <a:headEnd/>
            <a:tailEnd/>
          </a:ln>
        </p:spPr>
      </p:pic>
    </p:spTree>
    <p:extLst>
      <p:ext uri="{BB962C8B-B14F-4D97-AF65-F5344CB8AC3E}">
        <p14:creationId xmlns:p14="http://schemas.microsoft.com/office/powerpoint/2010/main" val="687897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Text Box 3"/>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120F5963-766C-4DAE-8A47-32F0163F9D2F}" type="slidenum">
              <a:rPr lang="it-IT" sz="2400"/>
              <a:pPr/>
              <a:t>12</a:t>
            </a:fld>
            <a:endParaRPr lang="it-IT" sz="2400" dirty="0"/>
          </a:p>
        </p:txBody>
      </p:sp>
      <p:sp>
        <p:nvSpPr>
          <p:cNvPr id="6" name="Text Box 5"/>
          <p:cNvSpPr txBox="1">
            <a:spLocks noChangeArrowheads="1"/>
          </p:cNvSpPr>
          <p:nvPr/>
        </p:nvSpPr>
        <p:spPr bwMode="auto">
          <a:xfrm>
            <a:off x="0" y="0"/>
            <a:ext cx="9144000" cy="584775"/>
          </a:xfrm>
          <a:prstGeom prst="rect">
            <a:avLst/>
          </a:prstGeom>
          <a:noFill/>
          <a:ln w="9525">
            <a:noFill/>
            <a:miter lim="800000"/>
            <a:headEnd/>
            <a:tailEnd/>
          </a:ln>
          <a:effectLst/>
        </p:spPr>
        <p:txBody>
          <a:bodyPr wrap="square">
            <a:spAutoFit/>
          </a:bodyPr>
          <a:lstStyle/>
          <a:p>
            <a:pPr algn="ctr"/>
            <a:r>
              <a:rPr lang="it-IT" sz="3200" b="1" dirty="0">
                <a:solidFill>
                  <a:srgbClr val="FF0000"/>
                </a:solidFill>
                <a:effectLst>
                  <a:outerShdw blurRad="38100" dist="38100" dir="2700000" algn="tl">
                    <a:srgbClr val="C0C0C0"/>
                  </a:outerShdw>
                </a:effectLst>
              </a:rPr>
              <a:t>CONVERSIONE BIOLOGICA</a:t>
            </a:r>
          </a:p>
        </p:txBody>
      </p:sp>
      <p:pic>
        <p:nvPicPr>
          <p:cNvPr id="29698" name="Picture 2"/>
          <p:cNvPicPr>
            <a:picLocks noChangeAspect="1" noChangeArrowheads="1"/>
          </p:cNvPicPr>
          <p:nvPr/>
        </p:nvPicPr>
        <p:blipFill>
          <a:blip r:embed="rId3" cstate="print"/>
          <a:srcRect/>
          <a:stretch>
            <a:fillRect/>
          </a:stretch>
        </p:blipFill>
        <p:spPr bwMode="auto">
          <a:xfrm>
            <a:off x="490538" y="457919"/>
            <a:ext cx="8162925" cy="6067425"/>
          </a:xfrm>
          <a:prstGeom prst="rect">
            <a:avLst/>
          </a:prstGeom>
          <a:noFill/>
          <a:ln w="9525">
            <a:noFill/>
            <a:miter lim="800000"/>
            <a:headEnd/>
            <a:tailEnd/>
          </a:ln>
        </p:spPr>
      </p:pic>
    </p:spTree>
    <p:extLst>
      <p:ext uri="{BB962C8B-B14F-4D97-AF65-F5344CB8AC3E}">
        <p14:creationId xmlns:p14="http://schemas.microsoft.com/office/powerpoint/2010/main" val="2906218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Text Box 3"/>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120F5963-766C-4DAE-8A47-32F0163F9D2F}" type="slidenum">
              <a:rPr lang="it-IT" sz="2400"/>
              <a:pPr/>
              <a:t>13</a:t>
            </a:fld>
            <a:endParaRPr lang="it-IT" sz="2400" dirty="0"/>
          </a:p>
        </p:txBody>
      </p:sp>
      <p:sp>
        <p:nvSpPr>
          <p:cNvPr id="6" name="Text Box 5"/>
          <p:cNvSpPr txBox="1">
            <a:spLocks noChangeArrowheads="1"/>
          </p:cNvSpPr>
          <p:nvPr/>
        </p:nvSpPr>
        <p:spPr bwMode="auto">
          <a:xfrm>
            <a:off x="0" y="0"/>
            <a:ext cx="9144000" cy="584775"/>
          </a:xfrm>
          <a:prstGeom prst="rect">
            <a:avLst/>
          </a:prstGeom>
          <a:noFill/>
          <a:ln w="9525">
            <a:noFill/>
            <a:miter lim="800000"/>
            <a:headEnd/>
            <a:tailEnd/>
          </a:ln>
          <a:effectLst/>
        </p:spPr>
        <p:txBody>
          <a:bodyPr wrap="square">
            <a:spAutoFit/>
          </a:bodyPr>
          <a:lstStyle/>
          <a:p>
            <a:pPr algn="ctr"/>
            <a:r>
              <a:rPr lang="it-IT" sz="3200" b="1" dirty="0">
                <a:solidFill>
                  <a:srgbClr val="FF0000"/>
                </a:solidFill>
                <a:effectLst>
                  <a:outerShdw blurRad="38100" dist="38100" dir="2700000" algn="tl">
                    <a:srgbClr val="C0C0C0"/>
                  </a:outerShdw>
                </a:effectLst>
              </a:rPr>
              <a:t>CONVERSIONE BIOLOGICA</a:t>
            </a:r>
          </a:p>
        </p:txBody>
      </p:sp>
      <p:pic>
        <p:nvPicPr>
          <p:cNvPr id="30722" name="Picture 2"/>
          <p:cNvPicPr>
            <a:picLocks noChangeAspect="1" noChangeArrowheads="1"/>
          </p:cNvPicPr>
          <p:nvPr/>
        </p:nvPicPr>
        <p:blipFill>
          <a:blip r:embed="rId3" cstate="print"/>
          <a:srcRect/>
          <a:stretch>
            <a:fillRect/>
          </a:stretch>
        </p:blipFill>
        <p:spPr bwMode="auto">
          <a:xfrm>
            <a:off x="466725" y="609600"/>
            <a:ext cx="8210550" cy="5638800"/>
          </a:xfrm>
          <a:prstGeom prst="rect">
            <a:avLst/>
          </a:prstGeom>
          <a:noFill/>
          <a:ln w="9525">
            <a:noFill/>
            <a:miter lim="800000"/>
            <a:headEnd/>
            <a:tailEnd/>
          </a:ln>
        </p:spPr>
      </p:pic>
    </p:spTree>
    <p:extLst>
      <p:ext uri="{BB962C8B-B14F-4D97-AF65-F5344CB8AC3E}">
        <p14:creationId xmlns:p14="http://schemas.microsoft.com/office/powerpoint/2010/main" val="2279469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Text Box 3"/>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120F5963-766C-4DAE-8A47-32F0163F9D2F}" type="slidenum">
              <a:rPr lang="it-IT" sz="2400"/>
              <a:pPr/>
              <a:t>14</a:t>
            </a:fld>
            <a:endParaRPr lang="it-IT" sz="2400" dirty="0"/>
          </a:p>
        </p:txBody>
      </p:sp>
      <p:sp>
        <p:nvSpPr>
          <p:cNvPr id="6" name="Text Box 5"/>
          <p:cNvSpPr txBox="1">
            <a:spLocks noChangeArrowheads="1"/>
          </p:cNvSpPr>
          <p:nvPr/>
        </p:nvSpPr>
        <p:spPr bwMode="auto">
          <a:xfrm>
            <a:off x="0" y="0"/>
            <a:ext cx="9144000" cy="584775"/>
          </a:xfrm>
          <a:prstGeom prst="rect">
            <a:avLst/>
          </a:prstGeom>
          <a:noFill/>
          <a:ln w="9525">
            <a:noFill/>
            <a:miter lim="800000"/>
            <a:headEnd/>
            <a:tailEnd/>
          </a:ln>
          <a:effectLst/>
        </p:spPr>
        <p:txBody>
          <a:bodyPr wrap="square">
            <a:spAutoFit/>
          </a:bodyPr>
          <a:lstStyle/>
          <a:p>
            <a:pPr algn="ctr"/>
            <a:r>
              <a:rPr lang="it-IT" sz="3200" b="1" dirty="0">
                <a:solidFill>
                  <a:srgbClr val="FF0000"/>
                </a:solidFill>
                <a:effectLst>
                  <a:outerShdw blurRad="38100" dist="38100" dir="2700000" algn="tl">
                    <a:srgbClr val="C0C0C0"/>
                  </a:outerShdw>
                </a:effectLst>
              </a:rPr>
              <a:t>CONVERSIONE BIOLOGICA</a:t>
            </a:r>
          </a:p>
        </p:txBody>
      </p:sp>
      <p:pic>
        <p:nvPicPr>
          <p:cNvPr id="31746" name="Picture 2"/>
          <p:cNvPicPr>
            <a:picLocks noChangeAspect="1" noChangeArrowheads="1"/>
          </p:cNvPicPr>
          <p:nvPr/>
        </p:nvPicPr>
        <p:blipFill>
          <a:blip r:embed="rId3" cstate="print"/>
          <a:srcRect/>
          <a:stretch>
            <a:fillRect/>
          </a:stretch>
        </p:blipFill>
        <p:spPr bwMode="auto">
          <a:xfrm>
            <a:off x="447675" y="552450"/>
            <a:ext cx="8248650" cy="5753100"/>
          </a:xfrm>
          <a:prstGeom prst="rect">
            <a:avLst/>
          </a:prstGeom>
          <a:noFill/>
          <a:ln w="9525">
            <a:noFill/>
            <a:miter lim="800000"/>
            <a:headEnd/>
            <a:tailEnd/>
          </a:ln>
        </p:spPr>
      </p:pic>
    </p:spTree>
    <p:extLst>
      <p:ext uri="{BB962C8B-B14F-4D97-AF65-F5344CB8AC3E}">
        <p14:creationId xmlns:p14="http://schemas.microsoft.com/office/powerpoint/2010/main" val="2837676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Text Box 3"/>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120F5963-766C-4DAE-8A47-32F0163F9D2F}" type="slidenum">
              <a:rPr lang="it-IT" sz="2400"/>
              <a:pPr/>
              <a:t>15</a:t>
            </a:fld>
            <a:endParaRPr lang="it-IT" sz="2400" dirty="0"/>
          </a:p>
        </p:txBody>
      </p:sp>
      <p:sp>
        <p:nvSpPr>
          <p:cNvPr id="6" name="Text Box 5"/>
          <p:cNvSpPr txBox="1">
            <a:spLocks noChangeArrowheads="1"/>
          </p:cNvSpPr>
          <p:nvPr/>
        </p:nvSpPr>
        <p:spPr bwMode="auto">
          <a:xfrm>
            <a:off x="0" y="0"/>
            <a:ext cx="9144000" cy="584775"/>
          </a:xfrm>
          <a:prstGeom prst="rect">
            <a:avLst/>
          </a:prstGeom>
          <a:noFill/>
          <a:ln w="9525">
            <a:noFill/>
            <a:miter lim="800000"/>
            <a:headEnd/>
            <a:tailEnd/>
          </a:ln>
          <a:effectLst/>
        </p:spPr>
        <p:txBody>
          <a:bodyPr wrap="square">
            <a:spAutoFit/>
          </a:bodyPr>
          <a:lstStyle/>
          <a:p>
            <a:pPr algn="ctr"/>
            <a:r>
              <a:rPr lang="it-IT" sz="3200" b="1" dirty="0">
                <a:solidFill>
                  <a:srgbClr val="FF0000"/>
                </a:solidFill>
                <a:effectLst>
                  <a:outerShdw blurRad="38100" dist="38100" dir="2700000" algn="tl">
                    <a:srgbClr val="C0C0C0"/>
                  </a:outerShdw>
                </a:effectLst>
              </a:rPr>
              <a:t>CONVERSIONE BIOLOGICA</a:t>
            </a:r>
          </a:p>
        </p:txBody>
      </p:sp>
      <p:pic>
        <p:nvPicPr>
          <p:cNvPr id="32770" name="Picture 2"/>
          <p:cNvPicPr>
            <a:picLocks noChangeAspect="1" noChangeArrowheads="1"/>
          </p:cNvPicPr>
          <p:nvPr/>
        </p:nvPicPr>
        <p:blipFill>
          <a:blip r:embed="rId3" cstate="print"/>
          <a:srcRect/>
          <a:stretch>
            <a:fillRect/>
          </a:stretch>
        </p:blipFill>
        <p:spPr bwMode="auto">
          <a:xfrm>
            <a:off x="619125" y="557213"/>
            <a:ext cx="7905750" cy="5743575"/>
          </a:xfrm>
          <a:prstGeom prst="rect">
            <a:avLst/>
          </a:prstGeom>
          <a:noFill/>
          <a:ln w="9525">
            <a:noFill/>
            <a:miter lim="800000"/>
            <a:headEnd/>
            <a:tailEnd/>
          </a:ln>
        </p:spPr>
      </p:pic>
    </p:spTree>
    <p:extLst>
      <p:ext uri="{BB962C8B-B14F-4D97-AF65-F5344CB8AC3E}">
        <p14:creationId xmlns:p14="http://schemas.microsoft.com/office/powerpoint/2010/main" val="3364234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Text Box 3"/>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120F5963-766C-4DAE-8A47-32F0163F9D2F}" type="slidenum">
              <a:rPr lang="it-IT" sz="2400"/>
              <a:pPr/>
              <a:t>16</a:t>
            </a:fld>
            <a:endParaRPr lang="it-IT" sz="2400" dirty="0"/>
          </a:p>
        </p:txBody>
      </p:sp>
      <p:sp>
        <p:nvSpPr>
          <p:cNvPr id="6" name="Text Box 5"/>
          <p:cNvSpPr txBox="1">
            <a:spLocks noChangeArrowheads="1"/>
          </p:cNvSpPr>
          <p:nvPr/>
        </p:nvSpPr>
        <p:spPr bwMode="auto">
          <a:xfrm>
            <a:off x="0" y="0"/>
            <a:ext cx="9144000" cy="584775"/>
          </a:xfrm>
          <a:prstGeom prst="rect">
            <a:avLst/>
          </a:prstGeom>
          <a:noFill/>
          <a:ln w="9525">
            <a:noFill/>
            <a:miter lim="800000"/>
            <a:headEnd/>
            <a:tailEnd/>
          </a:ln>
          <a:effectLst/>
        </p:spPr>
        <p:txBody>
          <a:bodyPr wrap="square">
            <a:spAutoFit/>
          </a:bodyPr>
          <a:lstStyle/>
          <a:p>
            <a:pPr algn="ctr"/>
            <a:r>
              <a:rPr lang="it-IT" sz="3200" b="1" dirty="0">
                <a:solidFill>
                  <a:srgbClr val="FF0000"/>
                </a:solidFill>
                <a:effectLst>
                  <a:outerShdw blurRad="38100" dist="38100" dir="2700000" algn="tl">
                    <a:srgbClr val="C0C0C0"/>
                  </a:outerShdw>
                </a:effectLst>
              </a:rPr>
              <a:t>CONVERSIONE BIOLOGICA</a:t>
            </a:r>
          </a:p>
        </p:txBody>
      </p:sp>
      <p:pic>
        <p:nvPicPr>
          <p:cNvPr id="33794" name="Picture 2"/>
          <p:cNvPicPr>
            <a:picLocks noChangeAspect="1" noChangeArrowheads="1"/>
          </p:cNvPicPr>
          <p:nvPr/>
        </p:nvPicPr>
        <p:blipFill>
          <a:blip r:embed="rId3" cstate="print"/>
          <a:srcRect/>
          <a:stretch>
            <a:fillRect/>
          </a:stretch>
        </p:blipFill>
        <p:spPr bwMode="auto">
          <a:xfrm>
            <a:off x="269363" y="476672"/>
            <a:ext cx="8712841" cy="5832648"/>
          </a:xfrm>
          <a:prstGeom prst="rect">
            <a:avLst/>
          </a:prstGeom>
          <a:noFill/>
          <a:ln w="9525">
            <a:noFill/>
            <a:miter lim="800000"/>
            <a:headEnd/>
            <a:tailEnd/>
          </a:ln>
        </p:spPr>
      </p:pic>
    </p:spTree>
    <p:extLst>
      <p:ext uri="{BB962C8B-B14F-4D97-AF65-F5344CB8AC3E}">
        <p14:creationId xmlns:p14="http://schemas.microsoft.com/office/powerpoint/2010/main" val="2909211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Text Box 3"/>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120F5963-766C-4DAE-8A47-32F0163F9D2F}" type="slidenum">
              <a:rPr lang="it-IT" sz="2400"/>
              <a:pPr/>
              <a:t>17</a:t>
            </a:fld>
            <a:endParaRPr lang="it-IT" sz="2400" dirty="0"/>
          </a:p>
        </p:txBody>
      </p:sp>
      <p:sp>
        <p:nvSpPr>
          <p:cNvPr id="6" name="Text Box 5"/>
          <p:cNvSpPr txBox="1">
            <a:spLocks noChangeArrowheads="1"/>
          </p:cNvSpPr>
          <p:nvPr/>
        </p:nvSpPr>
        <p:spPr bwMode="auto">
          <a:xfrm>
            <a:off x="0" y="0"/>
            <a:ext cx="9144000" cy="584775"/>
          </a:xfrm>
          <a:prstGeom prst="rect">
            <a:avLst/>
          </a:prstGeom>
          <a:noFill/>
          <a:ln w="9525">
            <a:noFill/>
            <a:miter lim="800000"/>
            <a:headEnd/>
            <a:tailEnd/>
          </a:ln>
          <a:effectLst/>
        </p:spPr>
        <p:txBody>
          <a:bodyPr wrap="square">
            <a:spAutoFit/>
          </a:bodyPr>
          <a:lstStyle/>
          <a:p>
            <a:pPr algn="ctr"/>
            <a:r>
              <a:rPr lang="it-IT" sz="3200" b="1" dirty="0">
                <a:solidFill>
                  <a:srgbClr val="FF0000"/>
                </a:solidFill>
                <a:effectLst>
                  <a:outerShdw blurRad="38100" dist="38100" dir="2700000" algn="tl">
                    <a:srgbClr val="C0C0C0"/>
                  </a:outerShdw>
                </a:effectLst>
              </a:rPr>
              <a:t>CONVERSIONE BIOLOGICA</a:t>
            </a:r>
          </a:p>
        </p:txBody>
      </p:sp>
      <p:pic>
        <p:nvPicPr>
          <p:cNvPr id="34818" name="Picture 2"/>
          <p:cNvPicPr>
            <a:picLocks noChangeAspect="1" noChangeArrowheads="1"/>
          </p:cNvPicPr>
          <p:nvPr/>
        </p:nvPicPr>
        <p:blipFill>
          <a:blip r:embed="rId3" cstate="print"/>
          <a:srcRect/>
          <a:stretch>
            <a:fillRect/>
          </a:stretch>
        </p:blipFill>
        <p:spPr bwMode="auto">
          <a:xfrm>
            <a:off x="377631" y="548680"/>
            <a:ext cx="8189012" cy="5904655"/>
          </a:xfrm>
          <a:prstGeom prst="rect">
            <a:avLst/>
          </a:prstGeom>
          <a:noFill/>
          <a:ln w="9525">
            <a:noFill/>
            <a:miter lim="800000"/>
            <a:headEnd/>
            <a:tailEnd/>
          </a:ln>
        </p:spPr>
      </p:pic>
    </p:spTree>
    <p:extLst>
      <p:ext uri="{BB962C8B-B14F-4D97-AF65-F5344CB8AC3E}">
        <p14:creationId xmlns:p14="http://schemas.microsoft.com/office/powerpoint/2010/main" val="1062364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Text Box 3"/>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120F5963-766C-4DAE-8A47-32F0163F9D2F}" type="slidenum">
              <a:rPr lang="it-IT" sz="2400"/>
              <a:pPr/>
              <a:t>18</a:t>
            </a:fld>
            <a:endParaRPr lang="it-IT" sz="2400" dirty="0"/>
          </a:p>
        </p:txBody>
      </p:sp>
      <p:sp>
        <p:nvSpPr>
          <p:cNvPr id="6" name="Text Box 5"/>
          <p:cNvSpPr txBox="1">
            <a:spLocks noChangeArrowheads="1"/>
          </p:cNvSpPr>
          <p:nvPr/>
        </p:nvSpPr>
        <p:spPr bwMode="auto">
          <a:xfrm>
            <a:off x="0" y="0"/>
            <a:ext cx="9144000" cy="1077218"/>
          </a:xfrm>
          <a:prstGeom prst="rect">
            <a:avLst/>
          </a:prstGeom>
          <a:noFill/>
          <a:ln w="9525">
            <a:noFill/>
            <a:miter lim="800000"/>
            <a:headEnd/>
            <a:tailEnd/>
          </a:ln>
          <a:effectLst/>
        </p:spPr>
        <p:txBody>
          <a:bodyPr wrap="square">
            <a:spAutoFit/>
          </a:bodyPr>
          <a:lstStyle/>
          <a:p>
            <a:pPr algn="ctr"/>
            <a:r>
              <a:rPr lang="it-IT" sz="3200" b="1" dirty="0">
                <a:solidFill>
                  <a:srgbClr val="FF0000"/>
                </a:solidFill>
                <a:effectLst>
                  <a:outerShdw blurRad="38100" dist="38100" dir="2700000" algn="tl">
                    <a:srgbClr val="C0C0C0"/>
                  </a:outerShdw>
                </a:effectLst>
              </a:rPr>
              <a:t>PROCESSI </a:t>
            </a:r>
            <a:r>
              <a:rPr lang="it-IT" sz="3200" b="1" dirty="0" err="1">
                <a:solidFill>
                  <a:srgbClr val="FF0000"/>
                </a:solidFill>
                <a:effectLst>
                  <a:outerShdw blurRad="38100" dist="38100" dir="2700000" algn="tl">
                    <a:srgbClr val="C0C0C0"/>
                  </a:outerShdw>
                </a:effectLst>
              </a:rPr>
              <a:t>DI</a:t>
            </a:r>
            <a:r>
              <a:rPr lang="it-IT" sz="3200" b="1" dirty="0">
                <a:solidFill>
                  <a:srgbClr val="FF0000"/>
                </a:solidFill>
                <a:effectLst>
                  <a:outerShdw blurRad="38100" dist="38100" dir="2700000" algn="tl">
                    <a:srgbClr val="C0C0C0"/>
                  </a:outerShdw>
                </a:effectLst>
              </a:rPr>
              <a:t> CONVERSIONE ENERGETICA DELLE BIOMASSE VEGETALI</a:t>
            </a:r>
          </a:p>
        </p:txBody>
      </p:sp>
      <p:pic>
        <p:nvPicPr>
          <p:cNvPr id="16386" name="Picture 2"/>
          <p:cNvPicPr>
            <a:picLocks noChangeAspect="1" noChangeArrowheads="1"/>
          </p:cNvPicPr>
          <p:nvPr/>
        </p:nvPicPr>
        <p:blipFill>
          <a:blip r:embed="rId3" cstate="print"/>
          <a:srcRect t="16216"/>
          <a:stretch>
            <a:fillRect/>
          </a:stretch>
        </p:blipFill>
        <p:spPr bwMode="auto">
          <a:xfrm>
            <a:off x="51028" y="1556792"/>
            <a:ext cx="8985468" cy="4464495"/>
          </a:xfrm>
          <a:prstGeom prst="rect">
            <a:avLst/>
          </a:prstGeom>
          <a:noFill/>
          <a:ln w="9525">
            <a:noFill/>
            <a:miter lim="800000"/>
            <a:headEnd/>
            <a:tailEnd/>
          </a:ln>
        </p:spPr>
      </p:pic>
    </p:spTree>
    <p:extLst>
      <p:ext uri="{BB962C8B-B14F-4D97-AF65-F5344CB8AC3E}">
        <p14:creationId xmlns:p14="http://schemas.microsoft.com/office/powerpoint/2010/main" val="1647108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Text Box 3"/>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120F5963-766C-4DAE-8A47-32F0163F9D2F}" type="slidenum">
              <a:rPr lang="it-IT" sz="2400"/>
              <a:pPr/>
              <a:t>19</a:t>
            </a:fld>
            <a:endParaRPr lang="it-IT" sz="2400" dirty="0"/>
          </a:p>
        </p:txBody>
      </p:sp>
      <p:sp>
        <p:nvSpPr>
          <p:cNvPr id="6" name="Text Box 5"/>
          <p:cNvSpPr txBox="1">
            <a:spLocks noChangeArrowheads="1"/>
          </p:cNvSpPr>
          <p:nvPr/>
        </p:nvSpPr>
        <p:spPr bwMode="auto">
          <a:xfrm>
            <a:off x="0" y="0"/>
            <a:ext cx="9144000" cy="584775"/>
          </a:xfrm>
          <a:prstGeom prst="rect">
            <a:avLst/>
          </a:prstGeom>
          <a:noFill/>
          <a:ln w="9525">
            <a:noFill/>
            <a:miter lim="800000"/>
            <a:headEnd/>
            <a:tailEnd/>
          </a:ln>
          <a:effectLst/>
        </p:spPr>
        <p:txBody>
          <a:bodyPr wrap="square">
            <a:spAutoFit/>
          </a:bodyPr>
          <a:lstStyle/>
          <a:p>
            <a:pPr algn="ctr"/>
            <a:r>
              <a:rPr lang="it-IT" sz="3200" b="1" dirty="0">
                <a:solidFill>
                  <a:srgbClr val="FF0000"/>
                </a:solidFill>
                <a:effectLst>
                  <a:outerShdw blurRad="38100" dist="38100" dir="2700000" algn="tl">
                    <a:srgbClr val="C0C0C0"/>
                  </a:outerShdw>
                </a:effectLst>
              </a:rPr>
              <a:t>CONVERSIONE BIOLOGICA</a:t>
            </a:r>
          </a:p>
        </p:txBody>
      </p:sp>
      <p:pic>
        <p:nvPicPr>
          <p:cNvPr id="35842" name="Picture 2"/>
          <p:cNvPicPr>
            <a:picLocks noChangeAspect="1" noChangeArrowheads="1"/>
          </p:cNvPicPr>
          <p:nvPr/>
        </p:nvPicPr>
        <p:blipFill>
          <a:blip r:embed="rId3" cstate="print"/>
          <a:srcRect/>
          <a:stretch>
            <a:fillRect/>
          </a:stretch>
        </p:blipFill>
        <p:spPr bwMode="auto">
          <a:xfrm>
            <a:off x="874873" y="548680"/>
            <a:ext cx="7671539" cy="5976664"/>
          </a:xfrm>
          <a:prstGeom prst="rect">
            <a:avLst/>
          </a:prstGeom>
          <a:noFill/>
          <a:ln w="9525">
            <a:noFill/>
            <a:miter lim="800000"/>
            <a:headEnd/>
            <a:tailEnd/>
          </a:ln>
        </p:spPr>
      </p:pic>
    </p:spTree>
    <p:extLst>
      <p:ext uri="{BB962C8B-B14F-4D97-AF65-F5344CB8AC3E}">
        <p14:creationId xmlns:p14="http://schemas.microsoft.com/office/powerpoint/2010/main" val="57765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Text Box 3"/>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120F5963-766C-4DAE-8A47-32F0163F9D2F}" type="slidenum">
              <a:rPr lang="it-IT" sz="2400"/>
              <a:pPr/>
              <a:t>2</a:t>
            </a:fld>
            <a:endParaRPr lang="it-IT" sz="2400" dirty="0"/>
          </a:p>
        </p:txBody>
      </p:sp>
      <p:sp>
        <p:nvSpPr>
          <p:cNvPr id="6" name="Text Box 5"/>
          <p:cNvSpPr txBox="1">
            <a:spLocks noChangeArrowheads="1"/>
          </p:cNvSpPr>
          <p:nvPr/>
        </p:nvSpPr>
        <p:spPr bwMode="auto">
          <a:xfrm>
            <a:off x="0" y="0"/>
            <a:ext cx="9144000" cy="1077218"/>
          </a:xfrm>
          <a:prstGeom prst="rect">
            <a:avLst/>
          </a:prstGeom>
          <a:noFill/>
          <a:ln w="9525">
            <a:noFill/>
            <a:miter lim="800000"/>
            <a:headEnd/>
            <a:tailEnd/>
          </a:ln>
          <a:effectLst/>
        </p:spPr>
        <p:txBody>
          <a:bodyPr wrap="square">
            <a:spAutoFit/>
          </a:bodyPr>
          <a:lstStyle/>
          <a:p>
            <a:pPr algn="ctr"/>
            <a:r>
              <a:rPr lang="it-IT" sz="3200" b="1" dirty="0">
                <a:solidFill>
                  <a:srgbClr val="FF0000"/>
                </a:solidFill>
                <a:effectLst>
                  <a:outerShdw blurRad="38100" dist="38100" dir="2700000" algn="tl">
                    <a:srgbClr val="C0C0C0"/>
                  </a:outerShdw>
                </a:effectLst>
              </a:rPr>
              <a:t>PROCESSI </a:t>
            </a:r>
            <a:r>
              <a:rPr lang="it-IT" sz="3200" b="1" dirty="0" err="1">
                <a:solidFill>
                  <a:srgbClr val="FF0000"/>
                </a:solidFill>
                <a:effectLst>
                  <a:outerShdw blurRad="38100" dist="38100" dir="2700000" algn="tl">
                    <a:srgbClr val="C0C0C0"/>
                  </a:outerShdw>
                </a:effectLst>
              </a:rPr>
              <a:t>DI</a:t>
            </a:r>
            <a:r>
              <a:rPr lang="it-IT" sz="3200" b="1" dirty="0">
                <a:solidFill>
                  <a:srgbClr val="FF0000"/>
                </a:solidFill>
                <a:effectLst>
                  <a:outerShdw blurRad="38100" dist="38100" dir="2700000" algn="tl">
                    <a:srgbClr val="C0C0C0"/>
                  </a:outerShdw>
                </a:effectLst>
              </a:rPr>
              <a:t> CONVERSIONE ENERGETICA DELLE BIOMASSE VEGETALI</a:t>
            </a:r>
          </a:p>
        </p:txBody>
      </p:sp>
      <p:pic>
        <p:nvPicPr>
          <p:cNvPr id="17410" name="Picture 2"/>
          <p:cNvPicPr>
            <a:picLocks noChangeAspect="1" noChangeArrowheads="1"/>
          </p:cNvPicPr>
          <p:nvPr/>
        </p:nvPicPr>
        <p:blipFill>
          <a:blip r:embed="rId3" cstate="print"/>
          <a:srcRect/>
          <a:stretch>
            <a:fillRect/>
          </a:stretch>
        </p:blipFill>
        <p:spPr bwMode="auto">
          <a:xfrm>
            <a:off x="67670" y="1556792"/>
            <a:ext cx="9008660" cy="4032448"/>
          </a:xfrm>
          <a:prstGeom prst="rect">
            <a:avLst/>
          </a:prstGeom>
          <a:noFill/>
          <a:ln w="9525">
            <a:noFill/>
            <a:miter lim="800000"/>
            <a:headEnd/>
            <a:tailEnd/>
          </a:ln>
        </p:spPr>
      </p:pic>
    </p:spTree>
    <p:extLst>
      <p:ext uri="{BB962C8B-B14F-4D97-AF65-F5344CB8AC3E}">
        <p14:creationId xmlns:p14="http://schemas.microsoft.com/office/powerpoint/2010/main" val="2771979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Text Box 3"/>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120F5963-766C-4DAE-8A47-32F0163F9D2F}" type="slidenum">
              <a:rPr lang="it-IT" sz="2400"/>
              <a:pPr/>
              <a:t>20</a:t>
            </a:fld>
            <a:endParaRPr lang="it-IT" sz="2400" dirty="0"/>
          </a:p>
        </p:txBody>
      </p:sp>
      <p:sp>
        <p:nvSpPr>
          <p:cNvPr id="6" name="Text Box 5"/>
          <p:cNvSpPr txBox="1">
            <a:spLocks noChangeArrowheads="1"/>
          </p:cNvSpPr>
          <p:nvPr/>
        </p:nvSpPr>
        <p:spPr bwMode="auto">
          <a:xfrm>
            <a:off x="0" y="0"/>
            <a:ext cx="9144000" cy="584775"/>
          </a:xfrm>
          <a:prstGeom prst="rect">
            <a:avLst/>
          </a:prstGeom>
          <a:noFill/>
          <a:ln w="9525">
            <a:noFill/>
            <a:miter lim="800000"/>
            <a:headEnd/>
            <a:tailEnd/>
          </a:ln>
          <a:effectLst/>
        </p:spPr>
        <p:txBody>
          <a:bodyPr wrap="square">
            <a:spAutoFit/>
          </a:bodyPr>
          <a:lstStyle/>
          <a:p>
            <a:pPr algn="ctr"/>
            <a:r>
              <a:rPr lang="it-IT" sz="3200" b="1" dirty="0">
                <a:solidFill>
                  <a:srgbClr val="FF0000"/>
                </a:solidFill>
                <a:effectLst>
                  <a:outerShdw blurRad="38100" dist="38100" dir="2700000" algn="tl">
                    <a:srgbClr val="C0C0C0"/>
                  </a:outerShdw>
                </a:effectLst>
              </a:rPr>
              <a:t>CONVERSIONE BIOLOGICA</a:t>
            </a:r>
          </a:p>
        </p:txBody>
      </p:sp>
      <p:pic>
        <p:nvPicPr>
          <p:cNvPr id="36866" name="Picture 2"/>
          <p:cNvPicPr>
            <a:picLocks noChangeAspect="1" noChangeArrowheads="1"/>
          </p:cNvPicPr>
          <p:nvPr/>
        </p:nvPicPr>
        <p:blipFill>
          <a:blip r:embed="rId3" cstate="print"/>
          <a:srcRect/>
          <a:stretch>
            <a:fillRect/>
          </a:stretch>
        </p:blipFill>
        <p:spPr bwMode="auto">
          <a:xfrm>
            <a:off x="519113" y="509588"/>
            <a:ext cx="8105775" cy="5838825"/>
          </a:xfrm>
          <a:prstGeom prst="rect">
            <a:avLst/>
          </a:prstGeom>
          <a:noFill/>
          <a:ln w="9525">
            <a:noFill/>
            <a:miter lim="800000"/>
            <a:headEnd/>
            <a:tailEnd/>
          </a:ln>
        </p:spPr>
      </p:pic>
    </p:spTree>
    <p:extLst>
      <p:ext uri="{BB962C8B-B14F-4D97-AF65-F5344CB8AC3E}">
        <p14:creationId xmlns:p14="http://schemas.microsoft.com/office/powerpoint/2010/main" val="857224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Text Box 3"/>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120F5963-766C-4DAE-8A47-32F0163F9D2F}" type="slidenum">
              <a:rPr lang="it-IT" sz="2400"/>
              <a:pPr/>
              <a:t>21</a:t>
            </a:fld>
            <a:endParaRPr lang="it-IT" sz="2400" dirty="0"/>
          </a:p>
        </p:txBody>
      </p:sp>
      <p:sp>
        <p:nvSpPr>
          <p:cNvPr id="6" name="Text Box 5"/>
          <p:cNvSpPr txBox="1">
            <a:spLocks noChangeArrowheads="1"/>
          </p:cNvSpPr>
          <p:nvPr/>
        </p:nvSpPr>
        <p:spPr bwMode="auto">
          <a:xfrm>
            <a:off x="0" y="0"/>
            <a:ext cx="9144000" cy="584775"/>
          </a:xfrm>
          <a:prstGeom prst="rect">
            <a:avLst/>
          </a:prstGeom>
          <a:noFill/>
          <a:ln w="9525">
            <a:noFill/>
            <a:miter lim="800000"/>
            <a:headEnd/>
            <a:tailEnd/>
          </a:ln>
          <a:effectLst/>
        </p:spPr>
        <p:txBody>
          <a:bodyPr wrap="square">
            <a:spAutoFit/>
          </a:bodyPr>
          <a:lstStyle/>
          <a:p>
            <a:pPr algn="ctr"/>
            <a:r>
              <a:rPr lang="it-IT" sz="3200" b="1" dirty="0">
                <a:solidFill>
                  <a:srgbClr val="FF0000"/>
                </a:solidFill>
                <a:effectLst>
                  <a:outerShdw blurRad="38100" dist="38100" dir="2700000" algn="tl">
                    <a:srgbClr val="C0C0C0"/>
                  </a:outerShdw>
                </a:effectLst>
              </a:rPr>
              <a:t>CONVERSIONE BIOLOGICA</a:t>
            </a:r>
          </a:p>
        </p:txBody>
      </p:sp>
      <p:sp>
        <p:nvSpPr>
          <p:cNvPr id="3" name="CasellaDiTesto 2">
            <a:extLst>
              <a:ext uri="{FF2B5EF4-FFF2-40B4-BE49-F238E27FC236}">
                <a16:creationId xmlns:a16="http://schemas.microsoft.com/office/drawing/2014/main" id="{23F7AB99-9345-B5F9-4778-766482C7C0F8}"/>
              </a:ext>
            </a:extLst>
          </p:cNvPr>
          <p:cNvSpPr txBox="1"/>
          <p:nvPr/>
        </p:nvSpPr>
        <p:spPr>
          <a:xfrm>
            <a:off x="287524" y="5278344"/>
            <a:ext cx="8568952" cy="830997"/>
          </a:xfrm>
          <a:prstGeom prst="rect">
            <a:avLst/>
          </a:prstGeom>
          <a:noFill/>
        </p:spPr>
        <p:txBody>
          <a:bodyPr wrap="square">
            <a:spAutoFit/>
          </a:bodyPr>
          <a:lstStyle/>
          <a:p>
            <a:r>
              <a:rPr lang="it-IT" sz="2400" b="1" dirty="0">
                <a:hlinkClick r:id="rId3"/>
              </a:rPr>
              <a:t>http://www.fuelethanolworkshop.com/ema/DisplayPage.aspx?pageId=Home</a:t>
            </a:r>
            <a:r>
              <a:rPr lang="it-IT" sz="2400" b="1" dirty="0"/>
              <a:t> </a:t>
            </a:r>
          </a:p>
        </p:txBody>
      </p:sp>
      <p:sp>
        <p:nvSpPr>
          <p:cNvPr id="5" name="CasellaDiTesto 4">
            <a:extLst>
              <a:ext uri="{FF2B5EF4-FFF2-40B4-BE49-F238E27FC236}">
                <a16:creationId xmlns:a16="http://schemas.microsoft.com/office/drawing/2014/main" id="{D130DC6E-8F1F-5C0C-F3B7-9CDC53178D5B}"/>
              </a:ext>
            </a:extLst>
          </p:cNvPr>
          <p:cNvSpPr txBox="1"/>
          <p:nvPr/>
        </p:nvSpPr>
        <p:spPr>
          <a:xfrm>
            <a:off x="3347864" y="5853858"/>
            <a:ext cx="4992007" cy="461665"/>
          </a:xfrm>
          <a:prstGeom prst="rect">
            <a:avLst/>
          </a:prstGeom>
          <a:noFill/>
        </p:spPr>
        <p:txBody>
          <a:bodyPr wrap="square">
            <a:spAutoFit/>
          </a:bodyPr>
          <a:lstStyle/>
          <a:p>
            <a:r>
              <a:rPr lang="it-IT" sz="2400" b="1" dirty="0">
                <a:hlinkClick r:id="rId4"/>
              </a:rPr>
              <a:t>https://ethanolproducer.com/podcast</a:t>
            </a:r>
            <a:r>
              <a:rPr lang="it-IT" sz="2400" b="1" dirty="0"/>
              <a:t> </a:t>
            </a:r>
          </a:p>
        </p:txBody>
      </p:sp>
      <p:pic>
        <p:nvPicPr>
          <p:cNvPr id="8" name="Immagine 7" descr="Immagine che contiene testo, schermata, cerchio, diagramma&#10;&#10;Descrizione generata automaticamente">
            <a:extLst>
              <a:ext uri="{FF2B5EF4-FFF2-40B4-BE49-F238E27FC236}">
                <a16:creationId xmlns:a16="http://schemas.microsoft.com/office/drawing/2014/main" id="{2D80E462-7A86-3FAB-936B-5069F90076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698722"/>
            <a:ext cx="3738044" cy="4286604"/>
          </a:xfrm>
          <a:prstGeom prst="rect">
            <a:avLst/>
          </a:prstGeom>
        </p:spPr>
      </p:pic>
      <p:sp>
        <p:nvSpPr>
          <p:cNvPr id="10" name="CasellaDiTesto 9">
            <a:extLst>
              <a:ext uri="{FF2B5EF4-FFF2-40B4-BE49-F238E27FC236}">
                <a16:creationId xmlns:a16="http://schemas.microsoft.com/office/drawing/2014/main" id="{A11A46FE-2DE8-6C70-951A-83513EA476EE}"/>
              </a:ext>
            </a:extLst>
          </p:cNvPr>
          <p:cNvSpPr txBox="1"/>
          <p:nvPr/>
        </p:nvSpPr>
        <p:spPr>
          <a:xfrm>
            <a:off x="4043864" y="2597049"/>
            <a:ext cx="4632592" cy="646331"/>
          </a:xfrm>
          <a:prstGeom prst="rect">
            <a:avLst/>
          </a:prstGeom>
          <a:noFill/>
        </p:spPr>
        <p:txBody>
          <a:bodyPr wrap="square">
            <a:spAutoFit/>
          </a:bodyPr>
          <a:lstStyle/>
          <a:p>
            <a:r>
              <a:rPr lang="en-US" sz="1800"/>
              <a:t>Predictions of the world bioethanol production (a) and consumption (b) by 2024 </a:t>
            </a:r>
            <a:endParaRPr lang="it-IT" sz="1800" dirty="0"/>
          </a:p>
        </p:txBody>
      </p:sp>
      <p:sp>
        <p:nvSpPr>
          <p:cNvPr id="12" name="CasellaDiTesto 11">
            <a:extLst>
              <a:ext uri="{FF2B5EF4-FFF2-40B4-BE49-F238E27FC236}">
                <a16:creationId xmlns:a16="http://schemas.microsoft.com/office/drawing/2014/main" id="{6C220C71-BEEB-B5E2-7870-EE4732D7ED6B}"/>
              </a:ext>
            </a:extLst>
          </p:cNvPr>
          <p:cNvSpPr txBox="1"/>
          <p:nvPr/>
        </p:nvSpPr>
        <p:spPr>
          <a:xfrm>
            <a:off x="3785717" y="4805921"/>
            <a:ext cx="5148885" cy="369332"/>
          </a:xfrm>
          <a:prstGeom prst="rect">
            <a:avLst/>
          </a:prstGeom>
          <a:noFill/>
        </p:spPr>
        <p:txBody>
          <a:bodyPr wrap="square">
            <a:spAutoFit/>
          </a:bodyPr>
          <a:lstStyle/>
          <a:p>
            <a:r>
              <a:rPr lang="it-IT" sz="1800" dirty="0"/>
              <a:t>https://pmc.ncbi.nlm.nih.gov/articles/PMC6233010/</a:t>
            </a:r>
          </a:p>
        </p:txBody>
      </p:sp>
    </p:spTree>
    <p:extLst>
      <p:ext uri="{BB962C8B-B14F-4D97-AF65-F5344CB8AC3E}">
        <p14:creationId xmlns:p14="http://schemas.microsoft.com/office/powerpoint/2010/main" val="1885873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Text Box 3"/>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120F5963-766C-4DAE-8A47-32F0163F9D2F}" type="slidenum">
              <a:rPr lang="it-IT" sz="2400"/>
              <a:pPr/>
              <a:t>22</a:t>
            </a:fld>
            <a:endParaRPr lang="it-IT" sz="2400" dirty="0"/>
          </a:p>
        </p:txBody>
      </p:sp>
      <p:sp>
        <p:nvSpPr>
          <p:cNvPr id="6" name="Text Box 5"/>
          <p:cNvSpPr txBox="1">
            <a:spLocks noChangeArrowheads="1"/>
          </p:cNvSpPr>
          <p:nvPr/>
        </p:nvSpPr>
        <p:spPr bwMode="auto">
          <a:xfrm>
            <a:off x="1187624" y="0"/>
            <a:ext cx="6768752" cy="1077218"/>
          </a:xfrm>
          <a:prstGeom prst="rect">
            <a:avLst/>
          </a:prstGeom>
          <a:noFill/>
          <a:ln w="9525">
            <a:noFill/>
            <a:miter lim="800000"/>
            <a:headEnd/>
            <a:tailEnd/>
          </a:ln>
          <a:effectLst/>
        </p:spPr>
        <p:txBody>
          <a:bodyPr wrap="square">
            <a:spAutoFit/>
          </a:bodyPr>
          <a:lstStyle/>
          <a:p>
            <a:r>
              <a:rPr lang="it-IT" sz="3200" b="1" dirty="0">
                <a:solidFill>
                  <a:srgbClr val="FF0000"/>
                </a:solidFill>
                <a:effectLst>
                  <a:outerShdw blurRad="38100" dist="38100" dir="2700000" algn="tl">
                    <a:srgbClr val="C0C0C0"/>
                  </a:outerShdw>
                </a:effectLst>
              </a:rPr>
              <a:t>MATERIE PRIME RINNOVABILI</a:t>
            </a:r>
          </a:p>
          <a:p>
            <a:pPr algn="ctr"/>
            <a:endParaRPr lang="it-IT" sz="3200" b="1" dirty="0">
              <a:solidFill>
                <a:srgbClr val="FF0000"/>
              </a:solidFill>
              <a:effectLst>
                <a:outerShdw blurRad="38100" dist="38100" dir="2700000" algn="tl">
                  <a:srgbClr val="C0C0C0"/>
                </a:outerShdw>
              </a:effectLst>
            </a:endParaRPr>
          </a:p>
        </p:txBody>
      </p:sp>
      <p:pic>
        <p:nvPicPr>
          <p:cNvPr id="38914" name="Picture 2"/>
          <p:cNvPicPr>
            <a:picLocks noChangeAspect="1" noChangeArrowheads="1"/>
          </p:cNvPicPr>
          <p:nvPr/>
        </p:nvPicPr>
        <p:blipFill>
          <a:blip r:embed="rId3" cstate="print"/>
          <a:srcRect/>
          <a:stretch>
            <a:fillRect/>
          </a:stretch>
        </p:blipFill>
        <p:spPr bwMode="auto">
          <a:xfrm>
            <a:off x="395536" y="538609"/>
            <a:ext cx="5919192" cy="4224151"/>
          </a:xfrm>
          <a:prstGeom prst="rect">
            <a:avLst/>
          </a:prstGeom>
          <a:noFill/>
          <a:ln w="9525">
            <a:noFill/>
            <a:miter lim="800000"/>
            <a:headEnd/>
            <a:tailEnd/>
          </a:ln>
        </p:spPr>
      </p:pic>
      <p:sp>
        <p:nvSpPr>
          <p:cNvPr id="2" name="CasellaDiTesto 1">
            <a:extLst>
              <a:ext uri="{FF2B5EF4-FFF2-40B4-BE49-F238E27FC236}">
                <a16:creationId xmlns:a16="http://schemas.microsoft.com/office/drawing/2014/main" id="{EAB059F1-02C6-EF6B-3782-2B1F4FADDADC}"/>
              </a:ext>
            </a:extLst>
          </p:cNvPr>
          <p:cNvSpPr txBox="1"/>
          <p:nvPr/>
        </p:nvSpPr>
        <p:spPr>
          <a:xfrm>
            <a:off x="6165794" y="2389074"/>
            <a:ext cx="3063659" cy="523220"/>
          </a:xfrm>
          <a:prstGeom prst="rect">
            <a:avLst/>
          </a:prstGeom>
          <a:noFill/>
        </p:spPr>
        <p:txBody>
          <a:bodyPr wrap="none" rtlCol="0">
            <a:spAutoFit/>
          </a:bodyPr>
          <a:lstStyle/>
          <a:p>
            <a:r>
              <a:rPr lang="it-IT" sz="2800" b="1" dirty="0"/>
              <a:t>Prima generazione</a:t>
            </a:r>
          </a:p>
        </p:txBody>
      </p:sp>
      <p:sp>
        <p:nvSpPr>
          <p:cNvPr id="4" name="CasellaDiTesto 3">
            <a:extLst>
              <a:ext uri="{FF2B5EF4-FFF2-40B4-BE49-F238E27FC236}">
                <a16:creationId xmlns:a16="http://schemas.microsoft.com/office/drawing/2014/main" id="{3023FDF6-5B71-4448-1467-735E09976AE8}"/>
              </a:ext>
            </a:extLst>
          </p:cNvPr>
          <p:cNvSpPr txBox="1"/>
          <p:nvPr/>
        </p:nvSpPr>
        <p:spPr>
          <a:xfrm>
            <a:off x="66157" y="5425245"/>
            <a:ext cx="9042347" cy="707886"/>
          </a:xfrm>
          <a:prstGeom prst="rect">
            <a:avLst/>
          </a:prstGeom>
          <a:noFill/>
        </p:spPr>
        <p:txBody>
          <a:bodyPr wrap="square">
            <a:spAutoFit/>
          </a:bodyPr>
          <a:lstStyle/>
          <a:p>
            <a:r>
              <a:rPr lang="it-IT" sz="2000" b="1" dirty="0">
                <a:hlinkClick r:id="rId4"/>
              </a:rPr>
              <a:t>https://www.ieabioenergy.com/blog/publications/sustainability-assessment-of-ethanol-and-biodiesel-production-in-argentina-brazil-colombia-and-guatemala/</a:t>
            </a:r>
            <a:r>
              <a:rPr lang="it-IT" sz="2000" b="1" dirty="0"/>
              <a:t> </a:t>
            </a:r>
          </a:p>
        </p:txBody>
      </p:sp>
    </p:spTree>
    <p:extLst>
      <p:ext uri="{BB962C8B-B14F-4D97-AF65-F5344CB8AC3E}">
        <p14:creationId xmlns:p14="http://schemas.microsoft.com/office/powerpoint/2010/main" val="1086727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Text Box 3"/>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120F5963-766C-4DAE-8A47-32F0163F9D2F}" type="slidenum">
              <a:rPr lang="it-IT" sz="2400"/>
              <a:pPr/>
              <a:t>23</a:t>
            </a:fld>
            <a:endParaRPr lang="it-IT" sz="2400" dirty="0"/>
          </a:p>
        </p:txBody>
      </p:sp>
      <p:sp>
        <p:nvSpPr>
          <p:cNvPr id="6" name="Text Box 5"/>
          <p:cNvSpPr txBox="1">
            <a:spLocks noChangeArrowheads="1"/>
          </p:cNvSpPr>
          <p:nvPr/>
        </p:nvSpPr>
        <p:spPr bwMode="auto">
          <a:xfrm>
            <a:off x="1187624" y="0"/>
            <a:ext cx="6768752" cy="1077218"/>
          </a:xfrm>
          <a:prstGeom prst="rect">
            <a:avLst/>
          </a:prstGeom>
          <a:noFill/>
          <a:ln w="9525">
            <a:noFill/>
            <a:miter lim="800000"/>
            <a:headEnd/>
            <a:tailEnd/>
          </a:ln>
          <a:effectLst/>
        </p:spPr>
        <p:txBody>
          <a:bodyPr wrap="square">
            <a:spAutoFit/>
          </a:bodyPr>
          <a:lstStyle/>
          <a:p>
            <a:r>
              <a:rPr lang="it-IT" sz="3200" b="1" dirty="0">
                <a:solidFill>
                  <a:srgbClr val="FF0000"/>
                </a:solidFill>
                <a:effectLst>
                  <a:outerShdw blurRad="38100" dist="38100" dir="2700000" algn="tl">
                    <a:srgbClr val="C0C0C0"/>
                  </a:outerShdw>
                </a:effectLst>
              </a:rPr>
              <a:t>MATERIE PRIME RINNOVABILI</a:t>
            </a:r>
          </a:p>
          <a:p>
            <a:pPr algn="ctr"/>
            <a:endParaRPr lang="it-IT" sz="3200" b="1" dirty="0">
              <a:solidFill>
                <a:srgbClr val="FF0000"/>
              </a:solidFill>
              <a:effectLst>
                <a:outerShdw blurRad="38100" dist="38100" dir="2700000" algn="tl">
                  <a:srgbClr val="C0C0C0"/>
                </a:outerShdw>
              </a:effectLst>
            </a:endParaRPr>
          </a:p>
        </p:txBody>
      </p:sp>
      <p:pic>
        <p:nvPicPr>
          <p:cNvPr id="40962" name="Picture 2"/>
          <p:cNvPicPr>
            <a:picLocks noChangeAspect="1" noChangeArrowheads="1"/>
          </p:cNvPicPr>
          <p:nvPr/>
        </p:nvPicPr>
        <p:blipFill>
          <a:blip r:embed="rId3" cstate="print"/>
          <a:srcRect/>
          <a:stretch>
            <a:fillRect/>
          </a:stretch>
        </p:blipFill>
        <p:spPr bwMode="auto">
          <a:xfrm>
            <a:off x="1655677" y="548680"/>
            <a:ext cx="5940660" cy="5867318"/>
          </a:xfrm>
          <a:prstGeom prst="rect">
            <a:avLst/>
          </a:prstGeom>
          <a:noFill/>
          <a:ln w="9525">
            <a:noFill/>
            <a:miter lim="800000"/>
            <a:headEnd/>
            <a:tailEnd/>
          </a:ln>
        </p:spPr>
      </p:pic>
    </p:spTree>
    <p:extLst>
      <p:ext uri="{BB962C8B-B14F-4D97-AF65-F5344CB8AC3E}">
        <p14:creationId xmlns:p14="http://schemas.microsoft.com/office/powerpoint/2010/main" val="1188317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196752"/>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a:ln>
                  <a:noFill/>
                </a:ln>
                <a:solidFill>
                  <a:schemeClr val="tx1"/>
                </a:solidFill>
                <a:effectLst/>
                <a:latin typeface="+mn-lt"/>
                <a:cs typeface="Arial" charset="0"/>
              </a:rPr>
              <a:t>L'etanolo, o alcool etilico, può essere, a buon diritto, considerato come un </a:t>
            </a:r>
            <a:r>
              <a:rPr kumimoji="0" lang="it-IT" b="0" i="0" u="sng" strike="noStrike" cap="none" normalizeH="0" baseline="0" dirty="0">
                <a:ln>
                  <a:noFill/>
                </a:ln>
                <a:solidFill>
                  <a:schemeClr val="tx1"/>
                </a:solidFill>
                <a:effectLst/>
                <a:latin typeface="+mn-lt"/>
                <a:cs typeface="Arial" charset="0"/>
              </a:rPr>
              <a:t>importante prodotto della chimica di base </a:t>
            </a:r>
            <a:r>
              <a:rPr kumimoji="0" lang="it-IT" b="0" i="0" u="none" strike="noStrike" cap="none" normalizeH="0" baseline="0" dirty="0">
                <a:ln>
                  <a:noFill/>
                </a:ln>
                <a:solidFill>
                  <a:schemeClr val="tx1"/>
                </a:solidFill>
                <a:effectLst/>
                <a:latin typeface="+mn-lt"/>
                <a:cs typeface="Arial" charset="0"/>
              </a:rPr>
              <a:t>ed è probabilmente l'unico caso in cui: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a:ln>
                  <a:noFill/>
                </a:ln>
                <a:solidFill>
                  <a:schemeClr val="tx1"/>
                </a:solidFill>
                <a:effectLst/>
                <a:latin typeface="+mn-lt"/>
                <a:cs typeface="Arial" charset="0"/>
              </a:rPr>
              <a:t> </a:t>
            </a:r>
            <a:r>
              <a:rPr kumimoji="0" lang="it-IT" b="1" i="0" u="none" strike="noStrike" cap="none" normalizeH="0" baseline="0" dirty="0">
                <a:ln>
                  <a:noFill/>
                </a:ln>
                <a:solidFill>
                  <a:schemeClr val="tx1"/>
                </a:solidFill>
                <a:effectLst/>
                <a:latin typeface="+mn-lt"/>
                <a:cs typeface="Arial" charset="0"/>
              </a:rPr>
              <a:t>la produzione per via biologica è in concorrenza con quella per</a:t>
            </a:r>
            <a:r>
              <a:rPr kumimoji="0" lang="it-IT" b="1" i="0" u="none" strike="noStrike" cap="none" normalizeH="0" dirty="0">
                <a:ln>
                  <a:noFill/>
                </a:ln>
                <a:solidFill>
                  <a:schemeClr val="tx1"/>
                </a:solidFill>
                <a:effectLst/>
                <a:latin typeface="+mn-lt"/>
                <a:cs typeface="Arial" charset="0"/>
              </a:rPr>
              <a:t> via chimica</a:t>
            </a:r>
            <a:endParaRPr kumimoji="0" lang="it-IT" b="1" i="0" u="none" strike="noStrike" cap="none" normalizeH="0" baseline="0" dirty="0">
              <a:ln>
                <a:noFill/>
              </a:ln>
              <a:solidFill>
                <a:schemeClr val="tx1"/>
              </a:solidFill>
              <a:effectLst/>
              <a:latin typeface="+mn-lt"/>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b="0" i="0" u="none" strike="noStrike" cap="none" normalizeH="0" baseline="0" dirty="0">
              <a:ln>
                <a:noFill/>
              </a:ln>
              <a:solidFill>
                <a:schemeClr val="tx1"/>
              </a:solidFill>
              <a:effectLst/>
              <a:latin typeface="+mn-lt"/>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a:ln>
                  <a:noFill/>
                </a:ln>
                <a:solidFill>
                  <a:schemeClr val="tx1"/>
                </a:solidFill>
                <a:effectLst/>
                <a:latin typeface="+mn-lt"/>
                <a:cs typeface="Arial" charset="0"/>
              </a:rPr>
              <a:t>L'etanolo viene impiegato soprattutto come solvente e nella produzione dell'aldeide acetica. Potrebbe essere impiegato, insieme al metanolo, come antidetonante nelle benzine in sostituzione del piombo tetraetile ed anche come carburante vero e proprio in sostituzione della benzina. </a:t>
            </a:r>
          </a:p>
        </p:txBody>
      </p:sp>
      <p:sp>
        <p:nvSpPr>
          <p:cNvPr id="3" name="Rettangolo 2"/>
          <p:cNvSpPr/>
          <p:nvPr/>
        </p:nvSpPr>
        <p:spPr>
          <a:xfrm>
            <a:off x="2411760" y="0"/>
            <a:ext cx="4572000" cy="584775"/>
          </a:xfrm>
          <a:prstGeom prst="rect">
            <a:avLst/>
          </a:prstGeom>
        </p:spPr>
        <p:txBody>
          <a:bodyPr>
            <a:spAutoFit/>
          </a:bodyPr>
          <a:lstStyle/>
          <a:p>
            <a:pPr lvl="0" algn="ctr"/>
            <a:r>
              <a:rPr lang="it-IT" sz="3200" b="1" dirty="0">
                <a:solidFill>
                  <a:srgbClr val="FF0000"/>
                </a:solidFill>
              </a:rPr>
              <a:t>Etanolo: generalità</a:t>
            </a:r>
          </a:p>
        </p:txBody>
      </p:sp>
      <p:sp>
        <p:nvSpPr>
          <p:cNvPr id="4" name="Text Box 10"/>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24</a:t>
            </a:fld>
            <a:endParaRPr lang="it-I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6124754"/>
          </a:xfrm>
          <a:prstGeom prst="rect">
            <a:avLst/>
          </a:prstGeom>
        </p:spPr>
        <p:txBody>
          <a:bodyPr wrap="square">
            <a:spAutoFit/>
          </a:bodyPr>
          <a:lstStyle/>
          <a:p>
            <a:pPr algn="ctr"/>
            <a:r>
              <a:rPr lang="it-IT" sz="3200" b="1" dirty="0">
                <a:solidFill>
                  <a:srgbClr val="FF0000"/>
                </a:solidFill>
              </a:rPr>
              <a:t>Applicazioni industriali dell’etanolo</a:t>
            </a:r>
          </a:p>
          <a:p>
            <a:pPr algn="ctr"/>
            <a:endParaRPr lang="it-IT" b="1" dirty="0">
              <a:solidFill>
                <a:srgbClr val="FF0000"/>
              </a:solidFill>
            </a:endParaRPr>
          </a:p>
          <a:p>
            <a:pPr algn="just"/>
            <a:endParaRPr lang="it-IT" dirty="0"/>
          </a:p>
          <a:p>
            <a:pPr algn="ctr"/>
            <a:r>
              <a:rPr lang="it-IT" dirty="0"/>
              <a:t>L’etanolo ha numerosi impieghi:</a:t>
            </a:r>
          </a:p>
          <a:p>
            <a:pPr algn="ctr"/>
            <a:endParaRPr lang="it-IT" dirty="0"/>
          </a:p>
          <a:p>
            <a:pPr algn="ctr"/>
            <a:r>
              <a:rPr lang="it-IT" b="1" dirty="0"/>
              <a:t>bevande alcoliche</a:t>
            </a:r>
            <a:r>
              <a:rPr lang="it-IT" dirty="0"/>
              <a:t> (birra, vino, sciroppi)</a:t>
            </a:r>
          </a:p>
          <a:p>
            <a:pPr algn="ctr"/>
            <a:endParaRPr lang="it-IT" sz="800" dirty="0"/>
          </a:p>
          <a:p>
            <a:pPr lvl="2" algn="ctr"/>
            <a:r>
              <a:rPr lang="it-IT" b="1" dirty="0">
                <a:solidFill>
                  <a:srgbClr val="FF0000"/>
                </a:solidFill>
              </a:rPr>
              <a:t>solvente e materia prima per sintesi chimiche</a:t>
            </a:r>
          </a:p>
          <a:p>
            <a:pPr lvl="2" algn="ctr"/>
            <a:endParaRPr lang="it-IT" sz="800" dirty="0">
              <a:solidFill>
                <a:srgbClr val="FF0000"/>
              </a:solidFill>
            </a:endParaRPr>
          </a:p>
          <a:p>
            <a:pPr algn="ctr"/>
            <a:r>
              <a:rPr lang="it-IT" b="1" dirty="0"/>
              <a:t>Medicinali</a:t>
            </a:r>
          </a:p>
          <a:p>
            <a:pPr algn="ctr"/>
            <a:endParaRPr lang="it-IT" sz="800" dirty="0"/>
          </a:p>
          <a:p>
            <a:pPr algn="ctr"/>
            <a:r>
              <a:rPr lang="it-IT" b="1" dirty="0"/>
              <a:t>Antisettici</a:t>
            </a:r>
          </a:p>
          <a:p>
            <a:pPr algn="ctr"/>
            <a:endParaRPr lang="it-IT" sz="800" dirty="0"/>
          </a:p>
          <a:p>
            <a:pPr algn="ctr"/>
            <a:r>
              <a:rPr lang="it-IT" b="1" dirty="0"/>
              <a:t>Cosmetici</a:t>
            </a:r>
          </a:p>
          <a:p>
            <a:pPr algn="ctr"/>
            <a:endParaRPr lang="it-IT" sz="800" dirty="0"/>
          </a:p>
          <a:p>
            <a:pPr algn="ctr"/>
            <a:r>
              <a:rPr lang="it-IT" b="1" dirty="0"/>
              <a:t>combustibile per autotrazione</a:t>
            </a:r>
          </a:p>
          <a:p>
            <a:pPr algn="ctr"/>
            <a:endParaRPr lang="it-IT" sz="800" dirty="0"/>
          </a:p>
          <a:p>
            <a:pPr algn="ctr"/>
            <a:r>
              <a:rPr lang="it-IT" b="1" dirty="0"/>
              <a:t>additivi per benzina</a:t>
            </a:r>
            <a:endParaRPr lang="it-IT" dirty="0"/>
          </a:p>
          <a:p>
            <a:pPr algn="ctr"/>
            <a:r>
              <a:rPr lang="it-IT" b="1" dirty="0"/>
              <a:t>ETBA</a:t>
            </a:r>
            <a:r>
              <a:rPr lang="it-IT" dirty="0"/>
              <a:t> = </a:t>
            </a:r>
            <a:r>
              <a:rPr lang="it-IT" dirty="0" err="1"/>
              <a:t>Ethyl</a:t>
            </a:r>
            <a:r>
              <a:rPr lang="it-IT" dirty="0"/>
              <a:t> </a:t>
            </a:r>
            <a:r>
              <a:rPr lang="it-IT" dirty="0" err="1"/>
              <a:t>Tertiary</a:t>
            </a:r>
            <a:r>
              <a:rPr lang="it-IT" dirty="0"/>
              <a:t> </a:t>
            </a:r>
            <a:r>
              <a:rPr lang="it-IT" dirty="0" err="1"/>
              <a:t>Butyl</a:t>
            </a:r>
            <a:r>
              <a:rPr lang="it-IT" dirty="0"/>
              <a:t> </a:t>
            </a:r>
            <a:r>
              <a:rPr lang="it-IT" dirty="0" err="1"/>
              <a:t>Ether</a:t>
            </a:r>
            <a:r>
              <a:rPr lang="it-IT" dirty="0"/>
              <a:t> (ottenuto per reazione dell’etanolo con isobutilene)</a:t>
            </a:r>
          </a:p>
        </p:txBody>
      </p:sp>
      <p:sp>
        <p:nvSpPr>
          <p:cNvPr id="3" name="Text Box 10"/>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25</a:t>
            </a:fld>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052736"/>
            <a:ext cx="8424936" cy="4524315"/>
          </a:xfrm>
          <a:prstGeom prst="rect">
            <a:avLst/>
          </a:prstGeom>
        </p:spPr>
        <p:txBody>
          <a:bodyPr wrap="square">
            <a:spAutoFit/>
          </a:bodyPr>
          <a:lstStyle/>
          <a:p>
            <a:pPr lvl="0" algn="just"/>
            <a:r>
              <a:rPr lang="it-IT" dirty="0">
                <a:latin typeface="+mn-lt"/>
                <a:cs typeface="Arial" charset="0"/>
              </a:rPr>
              <a:t>Il principale ostacolo nell'impiego </a:t>
            </a:r>
            <a:r>
              <a:rPr lang="it-IT" u="sng" dirty="0">
                <a:latin typeface="+mn-lt"/>
                <a:cs typeface="Arial" charset="0"/>
              </a:rPr>
              <a:t>dell'etanolo nell'autotrazione </a:t>
            </a:r>
            <a:r>
              <a:rPr lang="it-IT" dirty="0">
                <a:latin typeface="+mn-lt"/>
                <a:cs typeface="Arial" charset="0"/>
              </a:rPr>
              <a:t>deriva dalla difficoltà di ottenerlo puro. La presenza dell'azeotropo in corrispondenza della concentrazione di circa il 96% rende oltremodo difficoltosa e costosa la produzione di etanolo al 99.5%, concentrazione minima per il suo impiego sia come carburante sia come antidetonante.</a:t>
            </a:r>
          </a:p>
          <a:p>
            <a:pPr lvl="0" algn="just"/>
            <a:endParaRPr lang="it-IT" dirty="0">
              <a:latin typeface="+mn-lt"/>
              <a:cs typeface="Arial" charset="0"/>
            </a:endParaRPr>
          </a:p>
          <a:p>
            <a:pPr lvl="0" algn="just"/>
            <a:r>
              <a:rPr lang="it-IT" dirty="0">
                <a:latin typeface="+mn-lt"/>
                <a:cs typeface="Arial" charset="0"/>
              </a:rPr>
              <a:t>Naturalmente è possibile ottenere etanolo quasi puro ricorrendo alla distillazione azeotropica con l'ausilio del benzene, ma il costo di questo tipo di distillazione è molto più elevato, addirittura più del doppio, rispetto alla distillazione normale e questo incide fortemente sul prezzo finale del prodotto.</a:t>
            </a:r>
          </a:p>
        </p:txBody>
      </p:sp>
      <p:sp>
        <p:nvSpPr>
          <p:cNvPr id="3" name="Rettangolo 2"/>
          <p:cNvSpPr/>
          <p:nvPr/>
        </p:nvSpPr>
        <p:spPr>
          <a:xfrm>
            <a:off x="2411760" y="0"/>
            <a:ext cx="4572000" cy="584775"/>
          </a:xfrm>
          <a:prstGeom prst="rect">
            <a:avLst/>
          </a:prstGeom>
        </p:spPr>
        <p:txBody>
          <a:bodyPr>
            <a:spAutoFit/>
          </a:bodyPr>
          <a:lstStyle/>
          <a:p>
            <a:pPr lvl="0" algn="ctr"/>
            <a:r>
              <a:rPr lang="it-IT" sz="3200" b="1" dirty="0">
                <a:solidFill>
                  <a:srgbClr val="FF0000"/>
                </a:solidFill>
              </a:rPr>
              <a:t>Etanolo: generalità</a:t>
            </a:r>
          </a:p>
        </p:txBody>
      </p:sp>
      <p:sp>
        <p:nvSpPr>
          <p:cNvPr id="4" name="Text Box 10"/>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26</a:t>
            </a:fld>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411760" y="0"/>
            <a:ext cx="4572000" cy="584775"/>
          </a:xfrm>
          <a:prstGeom prst="rect">
            <a:avLst/>
          </a:prstGeom>
        </p:spPr>
        <p:txBody>
          <a:bodyPr>
            <a:spAutoFit/>
          </a:bodyPr>
          <a:lstStyle/>
          <a:p>
            <a:pPr lvl="0" algn="ctr"/>
            <a:r>
              <a:rPr lang="it-IT" sz="3200" b="1" dirty="0">
                <a:solidFill>
                  <a:srgbClr val="FF0000"/>
                </a:solidFill>
              </a:rPr>
              <a:t>Etanolo: generalità</a:t>
            </a:r>
          </a:p>
        </p:txBody>
      </p:sp>
      <p:pic>
        <p:nvPicPr>
          <p:cNvPr id="1026" name="Picture 2"/>
          <p:cNvPicPr>
            <a:picLocks noChangeAspect="1" noChangeArrowheads="1"/>
          </p:cNvPicPr>
          <p:nvPr/>
        </p:nvPicPr>
        <p:blipFill>
          <a:blip r:embed="rId2" cstate="print"/>
          <a:srcRect/>
          <a:stretch>
            <a:fillRect/>
          </a:stretch>
        </p:blipFill>
        <p:spPr bwMode="auto">
          <a:xfrm>
            <a:off x="1743074" y="542924"/>
            <a:ext cx="5793373" cy="5910411"/>
          </a:xfrm>
          <a:prstGeom prst="rect">
            <a:avLst/>
          </a:prstGeom>
          <a:noFill/>
          <a:ln w="9525">
            <a:noFill/>
            <a:miter lim="800000"/>
            <a:headEnd/>
            <a:tailEnd/>
          </a:ln>
        </p:spPr>
      </p:pic>
      <p:sp>
        <p:nvSpPr>
          <p:cNvPr id="5" name="Text Box 10"/>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27</a:t>
            </a:fld>
            <a:endParaRPr 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908720"/>
            <a:ext cx="8568952" cy="2985433"/>
          </a:xfrm>
          <a:prstGeom prst="rect">
            <a:avLst/>
          </a:prstGeom>
        </p:spPr>
        <p:txBody>
          <a:bodyPr wrap="square">
            <a:spAutoFit/>
          </a:bodyPr>
          <a:lstStyle/>
          <a:p>
            <a:pPr lvl="0"/>
            <a:r>
              <a:rPr lang="it-IT" dirty="0">
                <a:latin typeface="+mn-lt"/>
                <a:cs typeface="Arial" charset="0"/>
              </a:rPr>
              <a:t>La produzione industriale per sintesi si basa sulla seguente reazione.</a:t>
            </a:r>
          </a:p>
          <a:p>
            <a:pPr lvl="0"/>
            <a:endParaRPr lang="it-IT" dirty="0">
              <a:latin typeface="+mn-lt"/>
              <a:cs typeface="Arial" charset="0"/>
            </a:endParaRPr>
          </a:p>
          <a:p>
            <a:pPr lvl="0" algn="ctr"/>
            <a:r>
              <a:rPr lang="it-IT" dirty="0">
                <a:latin typeface="+mn-lt"/>
                <a:cs typeface="Arial" charset="0"/>
              </a:rPr>
              <a:t>CH</a:t>
            </a:r>
            <a:r>
              <a:rPr lang="it-IT" baseline="-25000" dirty="0">
                <a:latin typeface="+mn-lt"/>
                <a:cs typeface="Arial" charset="0"/>
              </a:rPr>
              <a:t>2</a:t>
            </a:r>
            <a:r>
              <a:rPr lang="it-IT" dirty="0">
                <a:latin typeface="+mn-lt"/>
                <a:cs typeface="Arial" charset="0"/>
              </a:rPr>
              <a:t>CH</a:t>
            </a:r>
            <a:r>
              <a:rPr lang="it-IT" baseline="-25000" dirty="0">
                <a:latin typeface="+mn-lt"/>
                <a:cs typeface="Arial" charset="0"/>
              </a:rPr>
              <a:t>2 </a:t>
            </a:r>
            <a:r>
              <a:rPr lang="it-IT" dirty="0">
                <a:latin typeface="+mn-lt"/>
                <a:cs typeface="Arial" charset="0"/>
              </a:rPr>
              <a:t>+ H</a:t>
            </a:r>
            <a:r>
              <a:rPr lang="it-IT" baseline="-25000" dirty="0">
                <a:latin typeface="+mn-lt"/>
                <a:cs typeface="Arial" charset="0"/>
              </a:rPr>
              <a:t>2</a:t>
            </a:r>
            <a:r>
              <a:rPr lang="it-IT" dirty="0">
                <a:latin typeface="+mn-lt"/>
                <a:cs typeface="Arial" charset="0"/>
              </a:rPr>
              <a:t>O = CH</a:t>
            </a:r>
            <a:r>
              <a:rPr lang="it-IT" baseline="-25000" dirty="0">
                <a:latin typeface="+mn-lt"/>
                <a:cs typeface="Arial" charset="0"/>
              </a:rPr>
              <a:t>3</a:t>
            </a:r>
            <a:r>
              <a:rPr lang="it-IT" dirty="0">
                <a:latin typeface="+mn-lt"/>
                <a:cs typeface="Arial" charset="0"/>
              </a:rPr>
              <a:t>OH – Q</a:t>
            </a:r>
          </a:p>
          <a:p>
            <a:pPr lvl="0" algn="ctr"/>
            <a:endParaRPr lang="it-IT" dirty="0">
              <a:latin typeface="+mn-lt"/>
              <a:cs typeface="Arial" charset="0"/>
            </a:endParaRPr>
          </a:p>
          <a:p>
            <a:pPr lvl="0" algn="just"/>
            <a:r>
              <a:rPr lang="it-IT" dirty="0">
                <a:latin typeface="+mn-lt"/>
                <a:cs typeface="Arial" charset="0"/>
              </a:rPr>
              <a:t>Il processo industriale è abbastanza semplice e relativamente economico dato che parte da reagenti poco costosi, si opera a 300 °C ed in presenza di un catalizzatore costituito da </a:t>
            </a:r>
            <a:r>
              <a:rPr lang="it-IT" b="1" dirty="0">
                <a:latin typeface="+mn-lt"/>
                <a:cs typeface="Arial" charset="0"/>
              </a:rPr>
              <a:t>acido fosforico.</a:t>
            </a:r>
          </a:p>
          <a:p>
            <a:pPr lvl="0" algn="just"/>
            <a:endParaRPr lang="it-IT" sz="2000" dirty="0">
              <a:latin typeface="+mn-lt"/>
              <a:cs typeface="Arial" charset="0"/>
            </a:endParaRPr>
          </a:p>
        </p:txBody>
      </p:sp>
      <p:sp>
        <p:nvSpPr>
          <p:cNvPr id="3" name="Rettangolo 2"/>
          <p:cNvSpPr/>
          <p:nvPr/>
        </p:nvSpPr>
        <p:spPr>
          <a:xfrm>
            <a:off x="2411760" y="0"/>
            <a:ext cx="4572000" cy="584775"/>
          </a:xfrm>
          <a:prstGeom prst="rect">
            <a:avLst/>
          </a:prstGeom>
        </p:spPr>
        <p:txBody>
          <a:bodyPr>
            <a:spAutoFit/>
          </a:bodyPr>
          <a:lstStyle/>
          <a:p>
            <a:pPr lvl="0" algn="ctr"/>
            <a:r>
              <a:rPr lang="it-IT" sz="3200" b="1" dirty="0">
                <a:solidFill>
                  <a:srgbClr val="FF0000"/>
                </a:solidFill>
              </a:rPr>
              <a:t>Etanolo: sintesi chimica</a:t>
            </a:r>
          </a:p>
        </p:txBody>
      </p:sp>
      <p:sp>
        <p:nvSpPr>
          <p:cNvPr id="4" name="Rettangolo 3"/>
          <p:cNvSpPr/>
          <p:nvPr/>
        </p:nvSpPr>
        <p:spPr>
          <a:xfrm>
            <a:off x="251520" y="4010288"/>
            <a:ext cx="8424936" cy="1938992"/>
          </a:xfrm>
          <a:prstGeom prst="rect">
            <a:avLst/>
          </a:prstGeom>
        </p:spPr>
        <p:txBody>
          <a:bodyPr wrap="square">
            <a:spAutoFit/>
          </a:bodyPr>
          <a:lstStyle/>
          <a:p>
            <a:pPr algn="just"/>
            <a:r>
              <a:rPr lang="it-IT" dirty="0"/>
              <a:t>La fermentazione anaerobica è utilizzata fin dall’antichità. </a:t>
            </a:r>
          </a:p>
          <a:p>
            <a:pPr algn="just"/>
            <a:r>
              <a:rPr lang="it-IT" dirty="0"/>
              <a:t>Dal 1950, l’etanolo per usi non alimentari fu prodotto per idratazione dell’etilene (derivato dal petrolio). </a:t>
            </a:r>
          </a:p>
          <a:p>
            <a:pPr algn="just"/>
            <a:r>
              <a:rPr lang="it-IT" dirty="0"/>
              <a:t>Tuttavia nel 1975 l’aumento del prezzo del petrolio rese di nuovo competitivo il processo fermentativo, che rimane il più utilizzato</a:t>
            </a:r>
          </a:p>
        </p:txBody>
      </p:sp>
      <p:sp>
        <p:nvSpPr>
          <p:cNvPr id="5" name="Text Box 10"/>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28</a:t>
            </a:fld>
            <a:endParaRPr lang="it-IT"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692696"/>
            <a:ext cx="7416824" cy="2308324"/>
          </a:xfrm>
          <a:prstGeom prst="rect">
            <a:avLst/>
          </a:prstGeom>
        </p:spPr>
        <p:txBody>
          <a:bodyPr wrap="square">
            <a:spAutoFit/>
          </a:bodyPr>
          <a:lstStyle/>
          <a:p>
            <a:pPr algn="ctr"/>
            <a:r>
              <a:rPr lang="it-IT" dirty="0"/>
              <a:t>Molti lieviti ed alcuni batteri sono in grado di produrre </a:t>
            </a:r>
            <a:r>
              <a:rPr lang="it-IT" b="1" dirty="0"/>
              <a:t>etanolo</a:t>
            </a:r>
            <a:r>
              <a:rPr lang="it-IT" dirty="0"/>
              <a:t> come metabolita primario. </a:t>
            </a:r>
          </a:p>
          <a:p>
            <a:pPr algn="just"/>
            <a:endParaRPr lang="it-IT" dirty="0"/>
          </a:p>
          <a:p>
            <a:pPr algn="just"/>
            <a:r>
              <a:rPr lang="it-IT" dirty="0"/>
              <a:t>La produzione industriale viene effettuata con lieviti appartenenti ai generi </a:t>
            </a:r>
            <a:r>
              <a:rPr lang="it-IT" dirty="0" err="1"/>
              <a:t>Saccharomyces</a:t>
            </a:r>
            <a:r>
              <a:rPr lang="it-IT" dirty="0"/>
              <a:t>, </a:t>
            </a:r>
            <a:r>
              <a:rPr lang="it-IT" dirty="0" err="1"/>
              <a:t>Schizosaccharomyces</a:t>
            </a:r>
            <a:r>
              <a:rPr lang="it-IT" dirty="0"/>
              <a:t>, Candida, e </a:t>
            </a:r>
            <a:r>
              <a:rPr lang="it-IT" dirty="0" err="1"/>
              <a:t>Klyveromyces</a:t>
            </a:r>
            <a:r>
              <a:rPr lang="it-IT" dirty="0"/>
              <a:t>.</a:t>
            </a:r>
          </a:p>
        </p:txBody>
      </p:sp>
      <p:sp>
        <p:nvSpPr>
          <p:cNvPr id="3" name="Rettangolo 2"/>
          <p:cNvSpPr/>
          <p:nvPr/>
        </p:nvSpPr>
        <p:spPr>
          <a:xfrm>
            <a:off x="2411760" y="0"/>
            <a:ext cx="4572000" cy="584775"/>
          </a:xfrm>
          <a:prstGeom prst="rect">
            <a:avLst/>
          </a:prstGeom>
        </p:spPr>
        <p:txBody>
          <a:bodyPr>
            <a:spAutoFit/>
          </a:bodyPr>
          <a:lstStyle/>
          <a:p>
            <a:pPr lvl="0" algn="ctr"/>
            <a:r>
              <a:rPr lang="it-IT" sz="3200" b="1" dirty="0">
                <a:solidFill>
                  <a:srgbClr val="FF0000"/>
                </a:solidFill>
              </a:rPr>
              <a:t>Etanolo: biosintesi</a:t>
            </a:r>
          </a:p>
        </p:txBody>
      </p:sp>
      <p:sp>
        <p:nvSpPr>
          <p:cNvPr id="4" name="Rettangolo 3"/>
          <p:cNvSpPr/>
          <p:nvPr/>
        </p:nvSpPr>
        <p:spPr>
          <a:xfrm>
            <a:off x="323528" y="3296310"/>
            <a:ext cx="8604448" cy="461665"/>
          </a:xfrm>
          <a:prstGeom prst="rect">
            <a:avLst/>
          </a:prstGeom>
        </p:spPr>
        <p:txBody>
          <a:bodyPr wrap="square">
            <a:spAutoFit/>
          </a:bodyPr>
          <a:lstStyle/>
          <a:p>
            <a:pPr algn="ctr"/>
            <a:r>
              <a:rPr lang="it-IT" dirty="0">
                <a:cs typeface="Arial" charset="0"/>
              </a:rPr>
              <a:t>trasforma lo zucchero in etanolo ed in anidride carbonica</a:t>
            </a:r>
            <a:endParaRPr lang="it-IT" dirty="0"/>
          </a:p>
        </p:txBody>
      </p:sp>
      <p:sp>
        <p:nvSpPr>
          <p:cNvPr id="5" name="Rettangolo 4"/>
          <p:cNvSpPr/>
          <p:nvPr/>
        </p:nvSpPr>
        <p:spPr>
          <a:xfrm>
            <a:off x="323528" y="3811012"/>
            <a:ext cx="8424936" cy="3046988"/>
          </a:xfrm>
          <a:prstGeom prst="rect">
            <a:avLst/>
          </a:prstGeom>
        </p:spPr>
        <p:txBody>
          <a:bodyPr wrap="square">
            <a:spAutoFit/>
          </a:bodyPr>
          <a:lstStyle/>
          <a:p>
            <a:pPr algn="just"/>
            <a:r>
              <a:rPr lang="it-IT" b="1" dirty="0">
                <a:cs typeface="Arial" charset="0"/>
              </a:rPr>
              <a:t>materia prima :</a:t>
            </a:r>
            <a:r>
              <a:rPr lang="it-IT" dirty="0">
                <a:cs typeface="Arial" charset="0"/>
              </a:rPr>
              <a:t>si può usare il melasso, oppure qualsiasi succo zuccherino, ed in questo caso, il processo di fermentazione risulta piuttosto rapido e non richiede particolari attenzioni</a:t>
            </a:r>
          </a:p>
          <a:p>
            <a:pPr lvl="0" algn="just"/>
            <a:r>
              <a:rPr lang="it-IT" dirty="0">
                <a:cs typeface="Arial" charset="0"/>
              </a:rPr>
              <a:t>Generalmente si attiva anche senza effettuare l'inoculo del lievito essendo più che sufficienti i lieviti che si trovano naturalmente sulla buccia dell'uva, e si conclude entro pochi giorni, una settimana al massimo</a:t>
            </a:r>
          </a:p>
          <a:p>
            <a:pPr algn="just"/>
            <a:endParaRPr lang="it-IT" dirty="0"/>
          </a:p>
        </p:txBody>
      </p:sp>
      <p:sp>
        <p:nvSpPr>
          <p:cNvPr id="6" name="Text Box 10"/>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29</a:t>
            </a:fld>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Text Box 3"/>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120F5963-766C-4DAE-8A47-32F0163F9D2F}" type="slidenum">
              <a:rPr lang="it-IT" sz="2400"/>
              <a:pPr/>
              <a:t>3</a:t>
            </a:fld>
            <a:endParaRPr lang="it-IT" sz="2400" dirty="0"/>
          </a:p>
        </p:txBody>
      </p:sp>
      <p:sp>
        <p:nvSpPr>
          <p:cNvPr id="6" name="Text Box 5"/>
          <p:cNvSpPr txBox="1">
            <a:spLocks noChangeArrowheads="1"/>
          </p:cNvSpPr>
          <p:nvPr/>
        </p:nvSpPr>
        <p:spPr bwMode="auto">
          <a:xfrm>
            <a:off x="0" y="0"/>
            <a:ext cx="9144000" cy="1077218"/>
          </a:xfrm>
          <a:prstGeom prst="rect">
            <a:avLst/>
          </a:prstGeom>
          <a:noFill/>
          <a:ln w="9525">
            <a:noFill/>
            <a:miter lim="800000"/>
            <a:headEnd/>
            <a:tailEnd/>
          </a:ln>
          <a:effectLst/>
        </p:spPr>
        <p:txBody>
          <a:bodyPr wrap="square">
            <a:spAutoFit/>
          </a:bodyPr>
          <a:lstStyle/>
          <a:p>
            <a:pPr algn="ctr"/>
            <a:r>
              <a:rPr lang="it-IT" sz="3200" b="1" dirty="0">
                <a:solidFill>
                  <a:srgbClr val="FF0000"/>
                </a:solidFill>
                <a:effectLst>
                  <a:outerShdw blurRad="38100" dist="38100" dir="2700000" algn="tl">
                    <a:srgbClr val="C0C0C0"/>
                  </a:outerShdw>
                </a:effectLst>
              </a:rPr>
              <a:t>PROCESSI </a:t>
            </a:r>
            <a:r>
              <a:rPr lang="it-IT" sz="3200" b="1" dirty="0" err="1">
                <a:solidFill>
                  <a:srgbClr val="FF0000"/>
                </a:solidFill>
                <a:effectLst>
                  <a:outerShdw blurRad="38100" dist="38100" dir="2700000" algn="tl">
                    <a:srgbClr val="C0C0C0"/>
                  </a:outerShdw>
                </a:effectLst>
              </a:rPr>
              <a:t>DI</a:t>
            </a:r>
            <a:r>
              <a:rPr lang="it-IT" sz="3200" b="1" dirty="0">
                <a:solidFill>
                  <a:srgbClr val="FF0000"/>
                </a:solidFill>
                <a:effectLst>
                  <a:outerShdw blurRad="38100" dist="38100" dir="2700000" algn="tl">
                    <a:srgbClr val="C0C0C0"/>
                  </a:outerShdw>
                </a:effectLst>
              </a:rPr>
              <a:t> CONVERSIONE ENERGETICA DELLE BIOMASSE VEGETALI</a:t>
            </a:r>
          </a:p>
        </p:txBody>
      </p:sp>
      <p:pic>
        <p:nvPicPr>
          <p:cNvPr id="18434" name="Picture 2"/>
          <p:cNvPicPr>
            <a:picLocks noChangeAspect="1" noChangeArrowheads="1"/>
          </p:cNvPicPr>
          <p:nvPr/>
        </p:nvPicPr>
        <p:blipFill>
          <a:blip r:embed="rId3" cstate="print"/>
          <a:srcRect/>
          <a:stretch>
            <a:fillRect/>
          </a:stretch>
        </p:blipFill>
        <p:spPr bwMode="auto">
          <a:xfrm>
            <a:off x="0" y="1265153"/>
            <a:ext cx="9136378" cy="4324087"/>
          </a:xfrm>
          <a:prstGeom prst="rect">
            <a:avLst/>
          </a:prstGeom>
          <a:noFill/>
          <a:ln w="9525">
            <a:noFill/>
            <a:miter lim="800000"/>
            <a:headEnd/>
            <a:tailEnd/>
          </a:ln>
        </p:spPr>
      </p:pic>
    </p:spTree>
    <p:extLst>
      <p:ext uri="{BB962C8B-B14F-4D97-AF65-F5344CB8AC3E}">
        <p14:creationId xmlns:p14="http://schemas.microsoft.com/office/powerpoint/2010/main" val="16315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62384" y="332656"/>
            <a:ext cx="8114700" cy="6120680"/>
          </a:xfrm>
          <a:prstGeom prst="rect">
            <a:avLst/>
          </a:prstGeom>
          <a:noFill/>
          <a:ln w="9525">
            <a:noFill/>
            <a:miter lim="800000"/>
            <a:headEnd/>
            <a:tailEnd/>
          </a:ln>
        </p:spPr>
      </p:pic>
      <p:sp>
        <p:nvSpPr>
          <p:cNvPr id="3" name="Text Box 10"/>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30</a:t>
            </a:fld>
            <a:endParaRPr lang="it-IT"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odcast.federica.unina.it/mini/img.php?src=/files/_docenti/pirozzi-domenico/img/domenico-pirozzi-4775-08-2.jpg"/>
          <p:cNvPicPr>
            <a:picLocks noChangeAspect="1" noChangeArrowheads="1"/>
          </p:cNvPicPr>
          <p:nvPr/>
        </p:nvPicPr>
        <p:blipFill>
          <a:blip r:embed="rId2" cstate="print"/>
          <a:srcRect/>
          <a:stretch>
            <a:fillRect/>
          </a:stretch>
        </p:blipFill>
        <p:spPr bwMode="auto">
          <a:xfrm>
            <a:off x="1763688" y="291429"/>
            <a:ext cx="5915025" cy="5657851"/>
          </a:xfrm>
          <a:prstGeom prst="rect">
            <a:avLst/>
          </a:prstGeom>
          <a:noFill/>
        </p:spPr>
      </p:pic>
      <p:sp>
        <p:nvSpPr>
          <p:cNvPr id="3" name="Text Box 10"/>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31</a:t>
            </a:fld>
            <a:endParaRPr lang="it-IT"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623585"/>
            <a:ext cx="9144000" cy="3724096"/>
          </a:xfrm>
          <a:prstGeom prst="rect">
            <a:avLst/>
          </a:prstGeom>
        </p:spPr>
        <p:txBody>
          <a:bodyPr wrap="square">
            <a:spAutoFit/>
          </a:bodyPr>
          <a:lstStyle/>
          <a:p>
            <a:r>
              <a:rPr lang="it-IT" b="1" dirty="0"/>
              <a:t>Fermentazione anaerobica</a:t>
            </a:r>
          </a:p>
          <a:p>
            <a:pPr algn="just"/>
            <a:r>
              <a:rPr lang="it-IT" dirty="0"/>
              <a:t>L’etanolo viene prodotto dai microorganismi </a:t>
            </a:r>
            <a:r>
              <a:rPr lang="it-IT" b="1" dirty="0"/>
              <a:t>condizioni anaerobiche</a:t>
            </a:r>
            <a:r>
              <a:rPr lang="it-IT" dirty="0"/>
              <a:t>, per bloccare il ciclo di </a:t>
            </a:r>
            <a:r>
              <a:rPr lang="it-IT" dirty="0" err="1"/>
              <a:t>Krebs</a:t>
            </a:r>
            <a:r>
              <a:rPr lang="it-IT" dirty="0"/>
              <a:t> e la fosforilazione ossidativa. L’acido piruvico (prodotto finale del ciclo EMP) viene decarbossilato ad acetaldeide, che viene poi ridotta ad etanolo (Figura 3).</a:t>
            </a:r>
          </a:p>
          <a:p>
            <a:pPr algn="just"/>
            <a:r>
              <a:rPr lang="it-IT" dirty="0"/>
              <a:t>L’energia prodotta (2 moli di ATP per mole di glucosio) è molto inferiore rispetto a quella ottenuta in condizioni aerobiche (36 moli di ATP per mole di glucosio). Di conseguenza, la produzione di biomassa è ridotta.</a:t>
            </a:r>
          </a:p>
          <a:p>
            <a:pPr algn="just"/>
            <a:endParaRPr lang="it-IT" dirty="0"/>
          </a:p>
          <a:p>
            <a:pPr algn="just"/>
            <a:r>
              <a:rPr lang="it-IT" sz="2000" dirty="0"/>
              <a:t>.</a:t>
            </a:r>
          </a:p>
        </p:txBody>
      </p:sp>
      <p:sp>
        <p:nvSpPr>
          <p:cNvPr id="3" name="Rettangolo 2"/>
          <p:cNvSpPr/>
          <p:nvPr/>
        </p:nvSpPr>
        <p:spPr>
          <a:xfrm>
            <a:off x="2123728" y="116632"/>
            <a:ext cx="5328592" cy="523220"/>
          </a:xfrm>
          <a:prstGeom prst="rect">
            <a:avLst/>
          </a:prstGeom>
        </p:spPr>
        <p:txBody>
          <a:bodyPr wrap="square">
            <a:spAutoFit/>
          </a:bodyPr>
          <a:lstStyle/>
          <a:p>
            <a:pPr algn="ctr"/>
            <a:r>
              <a:rPr lang="it-IT" sz="2800" b="1" dirty="0">
                <a:solidFill>
                  <a:srgbClr val="FF0000"/>
                </a:solidFill>
              </a:rPr>
              <a:t>BIOETANOLO: GENERALITA</a:t>
            </a:r>
            <a:r>
              <a:rPr lang="it-IT" b="1" dirty="0">
                <a:solidFill>
                  <a:srgbClr val="FF0000"/>
                </a:solidFill>
              </a:rPr>
              <a:t>’</a:t>
            </a:r>
          </a:p>
        </p:txBody>
      </p:sp>
      <p:pic>
        <p:nvPicPr>
          <p:cNvPr id="4" name="Picture 2" descr="http://podcast.federica.unina.it/mini/img.php?src=/files/_docenti/pirozzi-domenico/img/domenico-pirozzi-4775-08-3.jpg"/>
          <p:cNvPicPr>
            <a:picLocks noChangeAspect="1" noChangeArrowheads="1"/>
          </p:cNvPicPr>
          <p:nvPr/>
        </p:nvPicPr>
        <p:blipFill>
          <a:blip r:embed="rId2" cstate="print"/>
          <a:srcRect/>
          <a:stretch>
            <a:fillRect/>
          </a:stretch>
        </p:blipFill>
        <p:spPr bwMode="auto">
          <a:xfrm>
            <a:off x="2483767" y="3645024"/>
            <a:ext cx="4439643" cy="2916743"/>
          </a:xfrm>
          <a:prstGeom prst="rect">
            <a:avLst/>
          </a:prstGeom>
          <a:noFill/>
        </p:spPr>
      </p:pic>
      <p:sp>
        <p:nvSpPr>
          <p:cNvPr id="5"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32</a:t>
            </a:fld>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6"/>
          <p:cNvSpPr>
            <a:spLocks noChangeArrowheads="1"/>
          </p:cNvSpPr>
          <p:nvPr/>
        </p:nvSpPr>
        <p:spPr bwMode="auto">
          <a:xfrm>
            <a:off x="1" y="-27384"/>
            <a:ext cx="9143999"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a:ln>
                  <a:noFill/>
                </a:ln>
                <a:solidFill>
                  <a:srgbClr val="FF0000"/>
                </a:solidFill>
                <a:effectLst/>
                <a:latin typeface="Arial" charset="0"/>
                <a:cs typeface="Arial" charset="0"/>
              </a:rPr>
              <a:t>Fermentazione anaerobica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a:ln>
                  <a:noFill/>
                </a:ln>
                <a:solidFill>
                  <a:schemeClr val="tx1"/>
                </a:solidFill>
                <a:effectLst/>
                <a:latin typeface="Arial" charset="0"/>
                <a:cs typeface="Arial" charset="0"/>
              </a:rPr>
              <a:t>Ossidazione completa del glucosio: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a:ln>
                  <a:noFill/>
                </a:ln>
                <a:solidFill>
                  <a:schemeClr val="tx1"/>
                </a:solidFill>
                <a:effectLst/>
                <a:latin typeface="Arial" charset="0"/>
                <a:cs typeface="Arial" charset="0"/>
              </a:rPr>
              <a:t>rapporti stechiometrici (teorici):</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a:ln>
                  <a:noFill/>
                </a:ln>
                <a:solidFill>
                  <a:schemeClr val="tx1"/>
                </a:solidFill>
                <a:effectLst/>
                <a:latin typeface="Arial" charset="0"/>
                <a:cs typeface="Arial" charset="0"/>
              </a:rPr>
              <a:t>Y</a:t>
            </a:r>
            <a:r>
              <a:rPr kumimoji="0" lang="it-IT" b="0" i="0" u="none" strike="noStrike" cap="none" normalizeH="0" baseline="-30000" dirty="0">
                <a:ln>
                  <a:noFill/>
                </a:ln>
                <a:solidFill>
                  <a:schemeClr val="tx1"/>
                </a:solidFill>
                <a:effectLst/>
                <a:latin typeface="Arial" charset="0"/>
                <a:cs typeface="Arial" charset="0"/>
              </a:rPr>
              <a:t>O2/glucosio</a:t>
            </a:r>
            <a:r>
              <a:rPr kumimoji="0" lang="it-IT" b="0" i="0" u="none" strike="noStrike" cap="none" normalizeH="0" baseline="0" dirty="0">
                <a:ln>
                  <a:noFill/>
                </a:ln>
                <a:solidFill>
                  <a:schemeClr val="tx1"/>
                </a:solidFill>
                <a:effectLst/>
                <a:latin typeface="Arial" charset="0"/>
                <a:cs typeface="Arial" charset="0"/>
              </a:rPr>
              <a:t> = 1,07 g/</a:t>
            </a:r>
            <a:r>
              <a:rPr kumimoji="0" lang="it-IT" b="0" i="0" u="none" strike="noStrike" cap="none" normalizeH="0" baseline="0" dirty="0" err="1">
                <a:ln>
                  <a:noFill/>
                </a:ln>
                <a:solidFill>
                  <a:schemeClr val="tx1"/>
                </a:solidFill>
                <a:effectLst/>
                <a:latin typeface="Arial" charset="0"/>
                <a:cs typeface="Arial" charset="0"/>
              </a:rPr>
              <a:t>g</a:t>
            </a:r>
            <a:r>
              <a:rPr kumimoji="0" lang="it-IT" b="0" i="0" u="none" strike="noStrike" cap="none" normalizeH="0" baseline="0" dirty="0">
                <a:ln>
                  <a:noFill/>
                </a:ln>
                <a:solidFill>
                  <a:schemeClr val="tx1"/>
                </a:solidFill>
                <a:effectLst/>
                <a:latin typeface="Arial" charset="0"/>
                <a:cs typeface="Arial" charset="0"/>
              </a:rPr>
              <a:t> Y</a:t>
            </a:r>
            <a:r>
              <a:rPr kumimoji="0" lang="it-IT" b="0" i="0" u="none" strike="noStrike" cap="none" normalizeH="0" baseline="-30000" dirty="0">
                <a:ln>
                  <a:noFill/>
                </a:ln>
                <a:solidFill>
                  <a:schemeClr val="tx1"/>
                </a:solidFill>
                <a:effectLst/>
                <a:latin typeface="Arial" charset="0"/>
                <a:cs typeface="Arial" charset="0"/>
              </a:rPr>
              <a:t>CO2/glucosio</a:t>
            </a:r>
            <a:r>
              <a:rPr kumimoji="0" lang="it-IT" b="0" i="0" u="none" strike="noStrike" cap="none" normalizeH="0" baseline="0" dirty="0">
                <a:ln>
                  <a:noFill/>
                </a:ln>
                <a:solidFill>
                  <a:schemeClr val="tx1"/>
                </a:solidFill>
                <a:effectLst/>
                <a:latin typeface="Arial" charset="0"/>
                <a:cs typeface="Arial" charset="0"/>
              </a:rPr>
              <a:t> = 1,47 g/</a:t>
            </a:r>
            <a:r>
              <a:rPr kumimoji="0" lang="it-IT" b="0" i="0" u="none" strike="noStrike" cap="none" normalizeH="0" baseline="0" dirty="0" err="1">
                <a:ln>
                  <a:noFill/>
                </a:ln>
                <a:solidFill>
                  <a:schemeClr val="tx1"/>
                </a:solidFill>
                <a:effectLst/>
                <a:latin typeface="Arial" charset="0"/>
                <a:cs typeface="Arial" charset="0"/>
              </a:rPr>
              <a:t>g</a:t>
            </a:r>
            <a:endParaRPr kumimoji="0" lang="it-IT"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a:ln>
                  <a:noFill/>
                </a:ln>
                <a:solidFill>
                  <a:schemeClr val="tx1"/>
                </a:solidFill>
                <a:effectLst/>
                <a:latin typeface="Arial" charset="0"/>
                <a:cs typeface="Arial" charset="0"/>
              </a:rPr>
              <a:t>Ossidazione parziale del glucosio (per effetto della fermentazione alcolica):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a:ln>
                  <a:noFill/>
                </a:ln>
                <a:solidFill>
                  <a:schemeClr val="tx1"/>
                </a:solidFill>
                <a:effectLst/>
                <a:latin typeface="Arial" charset="0"/>
                <a:cs typeface="Arial" charset="0"/>
              </a:rPr>
              <a:t>rapporti stechiometrici (teorici):</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err="1">
                <a:ln>
                  <a:noFill/>
                </a:ln>
                <a:solidFill>
                  <a:schemeClr val="tx1"/>
                </a:solidFill>
                <a:effectLst/>
                <a:latin typeface="Arial" charset="0"/>
                <a:cs typeface="Arial" charset="0"/>
              </a:rPr>
              <a:t>Y</a:t>
            </a:r>
            <a:r>
              <a:rPr kumimoji="0" lang="it-IT" b="0" i="0" u="none" strike="noStrike" cap="none" normalizeH="0" baseline="-30000" dirty="0" err="1">
                <a:ln>
                  <a:noFill/>
                </a:ln>
                <a:solidFill>
                  <a:schemeClr val="tx1"/>
                </a:solidFill>
                <a:effectLst/>
                <a:latin typeface="Arial" charset="0"/>
                <a:cs typeface="Arial" charset="0"/>
              </a:rPr>
              <a:t>EtOH</a:t>
            </a:r>
            <a:r>
              <a:rPr kumimoji="0" lang="it-IT" b="0" i="0" u="none" strike="noStrike" cap="none" normalizeH="0" baseline="-30000" dirty="0">
                <a:ln>
                  <a:noFill/>
                </a:ln>
                <a:solidFill>
                  <a:schemeClr val="tx1"/>
                </a:solidFill>
                <a:effectLst/>
                <a:latin typeface="Arial" charset="0"/>
                <a:cs typeface="Arial" charset="0"/>
              </a:rPr>
              <a:t>/glucosio</a:t>
            </a:r>
            <a:r>
              <a:rPr kumimoji="0" lang="it-IT" b="0" i="0" u="none" strike="noStrike" cap="none" normalizeH="0" baseline="0" dirty="0">
                <a:ln>
                  <a:noFill/>
                </a:ln>
                <a:solidFill>
                  <a:schemeClr val="tx1"/>
                </a:solidFill>
                <a:effectLst/>
                <a:latin typeface="Arial" charset="0"/>
                <a:cs typeface="Arial" charset="0"/>
              </a:rPr>
              <a:t> = 0,51 g/</a:t>
            </a:r>
            <a:r>
              <a:rPr kumimoji="0" lang="it-IT" b="0" i="0" u="none" strike="noStrike" cap="none" normalizeH="0" baseline="0" dirty="0" err="1">
                <a:ln>
                  <a:noFill/>
                </a:ln>
                <a:solidFill>
                  <a:schemeClr val="tx1"/>
                </a:solidFill>
                <a:effectLst/>
                <a:latin typeface="Arial" charset="0"/>
                <a:cs typeface="Arial" charset="0"/>
              </a:rPr>
              <a:t>g</a:t>
            </a:r>
            <a:r>
              <a:rPr kumimoji="0" lang="it-IT" b="0" i="0" u="none" strike="noStrike" cap="none" normalizeH="0" baseline="0" dirty="0">
                <a:ln>
                  <a:noFill/>
                </a:ln>
                <a:solidFill>
                  <a:schemeClr val="tx1"/>
                </a:solidFill>
                <a:effectLst/>
                <a:latin typeface="Arial" charset="0"/>
                <a:cs typeface="Arial" charset="0"/>
              </a:rPr>
              <a:t> Y</a:t>
            </a:r>
            <a:r>
              <a:rPr kumimoji="0" lang="it-IT" b="0" i="0" u="none" strike="noStrike" cap="none" normalizeH="0" baseline="-30000" dirty="0">
                <a:ln>
                  <a:noFill/>
                </a:ln>
                <a:solidFill>
                  <a:schemeClr val="tx1"/>
                </a:solidFill>
                <a:effectLst/>
                <a:latin typeface="Arial" charset="0"/>
                <a:cs typeface="Arial" charset="0"/>
              </a:rPr>
              <a:t>CO2/glucosio</a:t>
            </a:r>
            <a:r>
              <a:rPr kumimoji="0" lang="it-IT" b="0" i="0" u="none" strike="noStrike" cap="none" normalizeH="0" baseline="0" dirty="0">
                <a:ln>
                  <a:noFill/>
                </a:ln>
                <a:solidFill>
                  <a:schemeClr val="tx1"/>
                </a:solidFill>
                <a:effectLst/>
                <a:latin typeface="Arial" charset="0"/>
                <a:cs typeface="Arial" charset="0"/>
              </a:rPr>
              <a:t> = 0,49 g/</a:t>
            </a:r>
            <a:r>
              <a:rPr kumimoji="0" lang="it-IT" b="0" i="0" u="none" strike="noStrike" cap="none" normalizeH="0" baseline="0" dirty="0" err="1">
                <a:ln>
                  <a:noFill/>
                </a:ln>
                <a:solidFill>
                  <a:schemeClr val="tx1"/>
                </a:solidFill>
                <a:effectLst/>
                <a:latin typeface="Arial" charset="0"/>
                <a:cs typeface="Arial" charset="0"/>
              </a:rPr>
              <a:t>g</a:t>
            </a:r>
            <a:endParaRPr kumimoji="0" lang="it-IT"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a:ln>
                  <a:noFill/>
                </a:ln>
                <a:solidFill>
                  <a:schemeClr val="tx1"/>
                </a:solidFill>
                <a:effectLst/>
                <a:latin typeface="Arial" charset="0"/>
                <a:cs typeface="Arial" charset="0"/>
              </a:rPr>
              <a:t>rapporti stechiometrici (effettivi):</a:t>
            </a:r>
            <a:br>
              <a:rPr kumimoji="0" lang="it-IT" b="0" i="0" u="none" strike="noStrike" cap="none" normalizeH="0" baseline="0" dirty="0">
                <a:ln>
                  <a:noFill/>
                </a:ln>
                <a:solidFill>
                  <a:schemeClr val="tx1"/>
                </a:solidFill>
                <a:effectLst/>
                <a:latin typeface="Arial" charset="0"/>
                <a:cs typeface="Arial" charset="0"/>
              </a:rPr>
            </a:br>
            <a:r>
              <a:rPr kumimoji="0" lang="it-IT" b="0" i="0" u="none" strike="noStrike" cap="none" normalizeH="0" baseline="0" dirty="0" err="1">
                <a:ln>
                  <a:noFill/>
                </a:ln>
                <a:solidFill>
                  <a:schemeClr val="tx1"/>
                </a:solidFill>
                <a:effectLst/>
                <a:latin typeface="Arial" charset="0"/>
                <a:cs typeface="Arial" charset="0"/>
              </a:rPr>
              <a:t>Y</a:t>
            </a:r>
            <a:r>
              <a:rPr kumimoji="0" lang="it-IT" b="0" i="0" u="none" strike="noStrike" cap="none" normalizeH="0" baseline="-30000" dirty="0" err="1">
                <a:ln>
                  <a:noFill/>
                </a:ln>
                <a:solidFill>
                  <a:schemeClr val="tx1"/>
                </a:solidFill>
                <a:effectLst/>
                <a:latin typeface="Arial" charset="0"/>
                <a:cs typeface="Arial" charset="0"/>
              </a:rPr>
              <a:t>EtOH</a:t>
            </a:r>
            <a:r>
              <a:rPr kumimoji="0" lang="it-IT" b="0" i="0" u="none" strike="noStrike" cap="none" normalizeH="0" baseline="-30000" dirty="0">
                <a:ln>
                  <a:noFill/>
                </a:ln>
                <a:solidFill>
                  <a:schemeClr val="tx1"/>
                </a:solidFill>
                <a:effectLst/>
                <a:latin typeface="Arial" charset="0"/>
                <a:cs typeface="Arial" charset="0"/>
              </a:rPr>
              <a:t>/glucosio</a:t>
            </a:r>
            <a:r>
              <a:rPr kumimoji="0" lang="it-IT" b="0" i="0" u="none" strike="noStrike" cap="none" normalizeH="0" baseline="0" dirty="0">
                <a:ln>
                  <a:noFill/>
                </a:ln>
                <a:solidFill>
                  <a:schemeClr val="tx1"/>
                </a:solidFill>
                <a:effectLst/>
                <a:latin typeface="Arial" charset="0"/>
                <a:cs typeface="Arial" charset="0"/>
              </a:rPr>
              <a:t> = 0,44 g/</a:t>
            </a:r>
            <a:r>
              <a:rPr kumimoji="0" lang="it-IT" b="0" i="0" u="none" strike="noStrike" cap="none" normalizeH="0" baseline="0" dirty="0" err="1">
                <a:ln>
                  <a:noFill/>
                </a:ln>
                <a:solidFill>
                  <a:schemeClr val="tx1"/>
                </a:solidFill>
                <a:effectLst/>
                <a:latin typeface="Arial" charset="0"/>
                <a:cs typeface="Arial" charset="0"/>
              </a:rPr>
              <a:t>g</a:t>
            </a:r>
            <a:r>
              <a:rPr kumimoji="0" lang="it-IT" b="0" i="0" u="none" strike="noStrike" cap="none" normalizeH="0" baseline="0" dirty="0">
                <a:ln>
                  <a:noFill/>
                </a:ln>
                <a:solidFill>
                  <a:schemeClr val="tx1"/>
                </a:solidFill>
                <a:effectLst/>
                <a:latin typeface="Arial" charset="0"/>
                <a:cs typeface="Arial" charset="0"/>
              </a:rPr>
              <a:t> Y</a:t>
            </a:r>
            <a:r>
              <a:rPr kumimoji="0" lang="it-IT" b="0" i="0" u="none" strike="noStrike" cap="none" normalizeH="0" baseline="-30000" dirty="0">
                <a:ln>
                  <a:noFill/>
                </a:ln>
                <a:solidFill>
                  <a:schemeClr val="tx1"/>
                </a:solidFill>
                <a:effectLst/>
                <a:latin typeface="Arial" charset="0"/>
                <a:cs typeface="Arial" charset="0"/>
              </a:rPr>
              <a:t>CO2/glucosio</a:t>
            </a:r>
            <a:r>
              <a:rPr kumimoji="0" lang="it-IT" b="0" i="0" u="none" strike="noStrike" cap="none" normalizeH="0" baseline="0" dirty="0">
                <a:ln>
                  <a:noFill/>
                </a:ln>
                <a:solidFill>
                  <a:schemeClr val="tx1"/>
                </a:solidFill>
                <a:effectLst/>
                <a:latin typeface="Arial" charset="0"/>
                <a:cs typeface="Arial" charset="0"/>
              </a:rPr>
              <a:t> = 0,42 g/</a:t>
            </a:r>
            <a:r>
              <a:rPr kumimoji="0" lang="it-IT" b="0" i="0" u="none" strike="noStrike" cap="none" normalizeH="0" baseline="0" dirty="0" err="1">
                <a:ln>
                  <a:noFill/>
                </a:ln>
                <a:solidFill>
                  <a:schemeClr val="tx1"/>
                </a:solidFill>
                <a:effectLst/>
                <a:latin typeface="Arial" charset="0"/>
                <a:cs typeface="Arial" charset="0"/>
              </a:rPr>
              <a:t>g</a:t>
            </a:r>
            <a:endParaRPr kumimoji="0" lang="it-IT"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b="0" i="0" u="none" strike="noStrike" cap="none" normalizeH="0" baseline="0" dirty="0">
              <a:ln>
                <a:noFill/>
              </a:ln>
              <a:solidFill>
                <a:schemeClr val="tx1"/>
              </a:solidFill>
              <a:effectLst/>
              <a:latin typeface="Arial"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a:ln>
                  <a:noFill/>
                </a:ln>
                <a:solidFill>
                  <a:schemeClr val="tx1"/>
                </a:solidFill>
                <a:effectLst/>
                <a:latin typeface="+mn-lt"/>
                <a:cs typeface="Arial" charset="0"/>
              </a:rPr>
              <a:t>Dunque, la quantità di etanolo effettivamente prodotta è inferiore rispetto a quella prevista dalla reazione [2]. Evidentemente, una parte dei prodotti della degradazione del glucosio viene utilizzata attraverso altre vie metaboliche, consentendo la sintesi di nuova biomassa.</a:t>
            </a:r>
          </a:p>
        </p:txBody>
      </p:sp>
      <p:pic>
        <p:nvPicPr>
          <p:cNvPr id="41991" name="Picture 7" descr="C_{6} H_{12} O_{6}+6 O_{2} \rightarrow   6 CO_{2}+H_{2}O~~~~~[1]"/>
          <p:cNvPicPr>
            <a:picLocks noChangeAspect="1" noChangeArrowheads="1"/>
          </p:cNvPicPr>
          <p:nvPr/>
        </p:nvPicPr>
        <p:blipFill>
          <a:blip r:embed="rId2" cstate="print"/>
          <a:srcRect/>
          <a:stretch>
            <a:fillRect/>
          </a:stretch>
        </p:blipFill>
        <p:spPr bwMode="auto">
          <a:xfrm>
            <a:off x="1835696" y="1025302"/>
            <a:ext cx="4924775" cy="315466"/>
          </a:xfrm>
          <a:prstGeom prst="rect">
            <a:avLst/>
          </a:prstGeom>
          <a:noFill/>
        </p:spPr>
      </p:pic>
      <p:pic>
        <p:nvPicPr>
          <p:cNvPr id="41992" name="Picture 8" descr="C_{6} H_{12} O_{6} \rightarrow   2 C_{2} H_{5} OH + 2 CO_{2}~~~~~[2]"/>
          <p:cNvPicPr>
            <a:picLocks noChangeAspect="1" noChangeArrowheads="1"/>
          </p:cNvPicPr>
          <p:nvPr/>
        </p:nvPicPr>
        <p:blipFill>
          <a:blip r:embed="rId3" cstate="print"/>
          <a:srcRect/>
          <a:stretch>
            <a:fillRect/>
          </a:stretch>
        </p:blipFill>
        <p:spPr bwMode="auto">
          <a:xfrm>
            <a:off x="1912621" y="2897510"/>
            <a:ext cx="4819619" cy="315466"/>
          </a:xfrm>
          <a:prstGeom prst="rect">
            <a:avLst/>
          </a:prstGeom>
          <a:noFill/>
        </p:spPr>
      </p:pic>
      <p:sp>
        <p:nvSpPr>
          <p:cNvPr id="5"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33</a:t>
            </a:fld>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44624"/>
            <a:ext cx="9144000" cy="6555641"/>
          </a:xfrm>
          <a:prstGeom prst="rect">
            <a:avLst/>
          </a:prstGeom>
        </p:spPr>
        <p:txBody>
          <a:bodyPr wrap="square">
            <a:spAutoFit/>
          </a:bodyPr>
          <a:lstStyle/>
          <a:p>
            <a:pPr algn="ctr"/>
            <a:r>
              <a:rPr lang="it-IT" sz="2800" b="1" dirty="0">
                <a:solidFill>
                  <a:srgbClr val="FF0000"/>
                </a:solidFill>
              </a:rPr>
              <a:t>Produzione industriale di etanolo</a:t>
            </a:r>
          </a:p>
          <a:p>
            <a:pPr algn="ctr"/>
            <a:endParaRPr lang="it-IT" sz="800" b="1" dirty="0">
              <a:solidFill>
                <a:srgbClr val="FF0000"/>
              </a:solidFill>
            </a:endParaRPr>
          </a:p>
          <a:p>
            <a:pPr algn="just"/>
            <a:r>
              <a:rPr lang="it-IT" dirty="0"/>
              <a:t>La produzione di </a:t>
            </a:r>
            <a:r>
              <a:rPr lang="it-IT" b="1" dirty="0"/>
              <a:t>etanolo</a:t>
            </a:r>
            <a:r>
              <a:rPr lang="it-IT" dirty="0"/>
              <a:t> è un processo a basso valore aggiunto. Dunque, si impiegano come nutrienti a basso costo i residui di lavorazioni agro-industriali (</a:t>
            </a:r>
            <a:r>
              <a:rPr lang="it-IT" b="1" dirty="0"/>
              <a:t>melasse</a:t>
            </a:r>
            <a:r>
              <a:rPr lang="it-IT" dirty="0"/>
              <a:t>), come la produzione di zucchero di canna (in Brasile) o di barbabietola (in Europa).</a:t>
            </a:r>
            <a:br>
              <a:rPr lang="it-IT" dirty="0"/>
            </a:br>
            <a:r>
              <a:rPr lang="it-IT" dirty="0"/>
              <a:t>In alternativa, si usano sciroppi di glucosio (negli USA), prodotto mediante idrolisi dell’</a:t>
            </a:r>
            <a:r>
              <a:rPr lang="it-IT" b="1" dirty="0"/>
              <a:t>amido</a:t>
            </a:r>
            <a:r>
              <a:rPr lang="it-IT" dirty="0"/>
              <a:t> di mais.</a:t>
            </a:r>
          </a:p>
          <a:p>
            <a:pPr algn="just"/>
            <a:endParaRPr lang="it-IT" sz="800" dirty="0"/>
          </a:p>
          <a:p>
            <a:pPr algn="just"/>
            <a:r>
              <a:rPr lang="it-IT" dirty="0">
                <a:cs typeface="Arial" charset="0"/>
              </a:rPr>
              <a:t>si opera l'inoculo del lievito selezionato e coltivato su apposito substrato in un ambiente protetto e controllato</a:t>
            </a:r>
            <a:endParaRPr lang="it-IT" dirty="0"/>
          </a:p>
          <a:p>
            <a:pPr algn="just"/>
            <a:endParaRPr lang="it-IT" sz="800" dirty="0"/>
          </a:p>
          <a:p>
            <a:pPr algn="just"/>
            <a:r>
              <a:rPr lang="it-IT" dirty="0"/>
              <a:t>Negli ultimi anni è cresciuto l’interesse per il </a:t>
            </a:r>
            <a:r>
              <a:rPr lang="it-IT" b="1" dirty="0" err="1"/>
              <a:t>bioetanolo</a:t>
            </a:r>
            <a:r>
              <a:rPr lang="it-IT" b="1" dirty="0"/>
              <a:t> di II generazione</a:t>
            </a:r>
            <a:r>
              <a:rPr lang="it-IT" dirty="0"/>
              <a:t>, ottenuto dagli idrolizzati dei materiali </a:t>
            </a:r>
            <a:r>
              <a:rPr lang="it-IT" dirty="0" err="1"/>
              <a:t>lignocellulosici</a:t>
            </a:r>
            <a:r>
              <a:rPr lang="it-IT" dirty="0"/>
              <a:t>.</a:t>
            </a:r>
          </a:p>
          <a:p>
            <a:pPr algn="just"/>
            <a:endParaRPr lang="it-IT" sz="800" dirty="0"/>
          </a:p>
          <a:p>
            <a:pPr algn="just"/>
            <a:r>
              <a:rPr lang="it-IT" dirty="0"/>
              <a:t>Le melasse vengono arricchite con additivi.</a:t>
            </a:r>
          </a:p>
          <a:p>
            <a:pPr algn="just"/>
            <a:endParaRPr lang="it-IT" sz="800" dirty="0"/>
          </a:p>
          <a:p>
            <a:pPr algn="just"/>
            <a:r>
              <a:rPr lang="it-IT" dirty="0"/>
              <a:t>La sterilizzazione è sostituita dalla </a:t>
            </a:r>
            <a:r>
              <a:rPr lang="it-IT" b="1" dirty="0"/>
              <a:t>pastorizzazione</a:t>
            </a:r>
            <a:r>
              <a:rPr lang="it-IT" dirty="0"/>
              <a:t> (breve trattamento a 80°C, poi rapido raffreddamento), per evitare la decomposizione degli zuccheri e la loro interazione con le proteine (colorazione).</a:t>
            </a:r>
          </a:p>
        </p:txBody>
      </p:sp>
      <p:sp>
        <p:nvSpPr>
          <p:cNvPr id="3"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34</a:t>
            </a:fld>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88640"/>
            <a:ext cx="9144000" cy="6124754"/>
          </a:xfrm>
          <a:prstGeom prst="rect">
            <a:avLst/>
          </a:prstGeom>
        </p:spPr>
        <p:txBody>
          <a:bodyPr wrap="square">
            <a:spAutoFit/>
          </a:bodyPr>
          <a:lstStyle/>
          <a:p>
            <a:pPr algn="ctr"/>
            <a:r>
              <a:rPr lang="it-IT" sz="2800" b="1" dirty="0">
                <a:solidFill>
                  <a:srgbClr val="FF0000"/>
                </a:solidFill>
              </a:rPr>
              <a:t>Produzione industriale di etanolo</a:t>
            </a:r>
          </a:p>
          <a:p>
            <a:pPr algn="ctr"/>
            <a:endParaRPr lang="it-IT" sz="2800" b="1" dirty="0">
              <a:solidFill>
                <a:srgbClr val="FF0000"/>
              </a:solidFill>
            </a:endParaRPr>
          </a:p>
          <a:p>
            <a:pPr algn="just"/>
            <a:r>
              <a:rPr lang="it-IT" dirty="0"/>
              <a:t>Concentrazioni di etanolo superiori al 10 % (v/</a:t>
            </a:r>
            <a:r>
              <a:rPr lang="it-IT" dirty="0" err="1"/>
              <a:t>v</a:t>
            </a:r>
            <a:r>
              <a:rPr lang="it-IT" dirty="0"/>
              <a:t>) bloccano la crescita cellulare, in quanto l’etanolo inibisce alcuni enzimi, e determina la </a:t>
            </a:r>
            <a:r>
              <a:rPr lang="it-IT" dirty="0" err="1"/>
              <a:t>permeabilizzazione</a:t>
            </a:r>
            <a:r>
              <a:rPr lang="it-IT" dirty="0"/>
              <a:t> delle membrane cellulari.</a:t>
            </a:r>
          </a:p>
          <a:p>
            <a:pPr algn="just"/>
            <a:endParaRPr lang="it-IT" dirty="0"/>
          </a:p>
          <a:p>
            <a:pPr algn="just"/>
            <a:r>
              <a:rPr lang="it-IT" dirty="0"/>
              <a:t>L’effetto dell’etanolo può essere attenuato mediante aggiunta di vitamine o piccole quantità di ossigeno, o riducendo la temperatura.</a:t>
            </a:r>
          </a:p>
          <a:p>
            <a:pPr algn="just"/>
            <a:r>
              <a:rPr lang="it-IT" dirty="0"/>
              <a:t>I lieviti perdono vitalità se lasciati per 3-4 generazioni in completa assenza di ossigeno, per l’interruzione della sintesi di alcuni componenti delle membrane cellulari, che accentua anche l’effetto tossico dell’etanolo.</a:t>
            </a:r>
          </a:p>
          <a:p>
            <a:pPr algn="just"/>
            <a:br>
              <a:rPr lang="it-IT" dirty="0"/>
            </a:br>
            <a:r>
              <a:rPr lang="it-IT" dirty="0"/>
              <a:t>Per ridurre gli effetti dell’assenza di ossigeno, durante la fermentazione anaerobica si effettuano periodiche aggiunte di ossigeno (che tuttavia riducono la resa in etanolo), oppure si aggiungono steroli o acidi grassi.</a:t>
            </a:r>
          </a:p>
        </p:txBody>
      </p:sp>
      <p:sp>
        <p:nvSpPr>
          <p:cNvPr id="3"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35</a:t>
            </a:fld>
            <a:endParaRPr lang="it-IT"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88640"/>
            <a:ext cx="9144000" cy="5324535"/>
          </a:xfrm>
          <a:prstGeom prst="rect">
            <a:avLst/>
          </a:prstGeom>
        </p:spPr>
        <p:txBody>
          <a:bodyPr wrap="square">
            <a:spAutoFit/>
          </a:bodyPr>
          <a:lstStyle/>
          <a:p>
            <a:pPr algn="ctr"/>
            <a:r>
              <a:rPr lang="it-IT" sz="2800" b="1" dirty="0">
                <a:solidFill>
                  <a:srgbClr val="FF0000"/>
                </a:solidFill>
              </a:rPr>
              <a:t>Produzione industriale di etanolo</a:t>
            </a:r>
          </a:p>
          <a:p>
            <a:endParaRPr lang="it-IT" b="1" dirty="0"/>
          </a:p>
          <a:p>
            <a:pPr algn="just"/>
            <a:r>
              <a:rPr lang="it-IT" dirty="0"/>
              <a:t>Le condizioni operative dei </a:t>
            </a:r>
            <a:r>
              <a:rPr lang="it-IT" dirty="0" err="1"/>
              <a:t>bioreattori</a:t>
            </a:r>
            <a:r>
              <a:rPr lang="it-IT" dirty="0"/>
              <a:t> industriali per la produzione di etanolo per applicazioni non alimentari sono dettate da esigenze talvolta contrapposte.</a:t>
            </a:r>
          </a:p>
          <a:p>
            <a:pPr algn="just"/>
            <a:br>
              <a:rPr lang="it-IT" dirty="0"/>
            </a:br>
            <a:r>
              <a:rPr lang="it-IT" dirty="0"/>
              <a:t>Il </a:t>
            </a:r>
            <a:r>
              <a:rPr lang="it-IT" b="1" dirty="0"/>
              <a:t>pH</a:t>
            </a:r>
            <a:r>
              <a:rPr lang="it-IT" dirty="0"/>
              <a:t> è compreso nell’intervallo 4,5-4,7 per limitare i rischi di contaminazione ed ottenere una soddisfacente velocità di crescita.</a:t>
            </a:r>
          </a:p>
          <a:p>
            <a:pPr algn="just"/>
            <a:br>
              <a:rPr lang="it-IT" dirty="0"/>
            </a:br>
            <a:r>
              <a:rPr lang="it-IT" dirty="0"/>
              <a:t>La </a:t>
            </a:r>
            <a:r>
              <a:rPr lang="it-IT" b="1" dirty="0"/>
              <a:t>temperatura</a:t>
            </a:r>
            <a:r>
              <a:rPr lang="it-IT" dirty="0"/>
              <a:t> è compresa nell’intervallo 30-35 °C. Una temperatura più alta consentirebbe di accelerare la produzione di etanolo, ma accentuerebbe l’effetto tossico dell’etanolo.</a:t>
            </a:r>
          </a:p>
          <a:p>
            <a:pPr algn="just"/>
            <a:br>
              <a:rPr lang="it-IT" dirty="0"/>
            </a:br>
            <a:r>
              <a:rPr lang="it-IT" dirty="0"/>
              <a:t>La generazione di calore è contenuta (586 J/</a:t>
            </a:r>
            <a:r>
              <a:rPr lang="it-IT" dirty="0" err="1"/>
              <a:t>g</a:t>
            </a:r>
            <a:r>
              <a:rPr lang="it-IT" baseline="-25000" dirty="0" err="1"/>
              <a:t>glucosio</a:t>
            </a:r>
            <a:r>
              <a:rPr lang="it-IT" dirty="0"/>
              <a:t>).</a:t>
            </a:r>
          </a:p>
        </p:txBody>
      </p:sp>
      <p:sp>
        <p:nvSpPr>
          <p:cNvPr id="3"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36</a:t>
            </a:fld>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404664"/>
            <a:ext cx="9144000" cy="5693866"/>
          </a:xfrm>
          <a:prstGeom prst="rect">
            <a:avLst/>
          </a:prstGeom>
        </p:spPr>
        <p:txBody>
          <a:bodyPr wrap="square">
            <a:spAutoFit/>
          </a:bodyPr>
          <a:lstStyle/>
          <a:p>
            <a:pPr algn="ctr"/>
            <a:r>
              <a:rPr lang="it-IT" sz="2800" b="1" dirty="0">
                <a:solidFill>
                  <a:srgbClr val="FF0000"/>
                </a:solidFill>
              </a:rPr>
              <a:t>Fermentazione con batteri termofili</a:t>
            </a:r>
          </a:p>
          <a:p>
            <a:endParaRPr lang="it-IT" b="1" dirty="0"/>
          </a:p>
          <a:p>
            <a:pPr algn="just"/>
            <a:r>
              <a:rPr lang="it-IT" dirty="0"/>
              <a:t>Una recente alternativa all’impiego dei lieviti è costituita dai batteri termofili </a:t>
            </a:r>
            <a:r>
              <a:rPr lang="it-IT" dirty="0" err="1"/>
              <a:t>Zymomonas</a:t>
            </a:r>
            <a:r>
              <a:rPr lang="it-IT" dirty="0"/>
              <a:t> </a:t>
            </a:r>
            <a:r>
              <a:rPr lang="it-IT" dirty="0" err="1"/>
              <a:t>mobilis</a:t>
            </a:r>
            <a:r>
              <a:rPr lang="it-IT" dirty="0"/>
              <a:t>, che offrono alcuni </a:t>
            </a:r>
            <a:r>
              <a:rPr lang="it-IT" b="1" dirty="0"/>
              <a:t>vantagg</a:t>
            </a:r>
            <a:r>
              <a:rPr lang="it-IT" dirty="0"/>
              <a:t>i:</a:t>
            </a:r>
          </a:p>
          <a:p>
            <a:endParaRPr lang="it-IT" dirty="0"/>
          </a:p>
          <a:p>
            <a:pPr lvl="1">
              <a:buFont typeface="Arial" pitchFamily="34" charset="0"/>
              <a:buChar char="•"/>
            </a:pPr>
            <a:r>
              <a:rPr lang="it-IT" dirty="0"/>
              <a:t>	elevata velocità di crescita</a:t>
            </a:r>
          </a:p>
          <a:p>
            <a:pPr lvl="1">
              <a:buFont typeface="Arial" pitchFamily="34" charset="0"/>
              <a:buChar char="•"/>
            </a:pPr>
            <a:r>
              <a:rPr lang="it-IT" dirty="0"/>
              <a:t>	produzione più rapida di etanolo</a:t>
            </a:r>
          </a:p>
          <a:p>
            <a:pPr lvl="1">
              <a:buFont typeface="Arial" pitchFamily="34" charset="0"/>
              <a:buChar char="•"/>
            </a:pPr>
            <a:r>
              <a:rPr lang="it-IT" dirty="0"/>
              <a:t>	maggiore resa in etanolo</a:t>
            </a:r>
          </a:p>
          <a:p>
            <a:pPr lvl="1">
              <a:buFont typeface="Arial" pitchFamily="34" charset="0"/>
              <a:buChar char="•"/>
            </a:pPr>
            <a:r>
              <a:rPr lang="it-IT" dirty="0"/>
              <a:t>	resistenza ad alte concentrazioni di etanolo</a:t>
            </a:r>
          </a:p>
          <a:p>
            <a:pPr lvl="1">
              <a:buFont typeface="Arial" pitchFamily="34" charset="0"/>
              <a:buChar char="•"/>
            </a:pPr>
            <a:r>
              <a:rPr lang="it-IT" dirty="0"/>
              <a:t>	stabilità ad alta temperatura (possibilità di accoppiamento con la liquefazione enzimatica dell’amido)</a:t>
            </a:r>
          </a:p>
          <a:p>
            <a:endParaRPr lang="it-IT" dirty="0"/>
          </a:p>
          <a:p>
            <a:pPr algn="just"/>
            <a:r>
              <a:rPr lang="it-IT" dirty="0"/>
              <a:t>Gli</a:t>
            </a:r>
            <a:r>
              <a:rPr lang="it-IT" b="1" dirty="0"/>
              <a:t> svantaggi </a:t>
            </a:r>
            <a:r>
              <a:rPr lang="it-IT" dirty="0"/>
              <a:t>legati all’impiego dei batteri termofili nascono dall’esigenza di nutrienti complessi e dall’alto consumo di nutrienti per le reazioni di mantenimento cellulare.</a:t>
            </a:r>
          </a:p>
        </p:txBody>
      </p:sp>
      <p:sp>
        <p:nvSpPr>
          <p:cNvPr id="3"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37</a:t>
            </a:fld>
            <a:endParaRPr lang="it-IT"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6247864"/>
          </a:xfrm>
          <a:prstGeom prst="rect">
            <a:avLst/>
          </a:prstGeom>
        </p:spPr>
        <p:txBody>
          <a:bodyPr wrap="square">
            <a:spAutoFit/>
          </a:bodyPr>
          <a:lstStyle/>
          <a:p>
            <a:pPr algn="ctr"/>
            <a:endParaRPr lang="it-IT" sz="3200" b="1" dirty="0">
              <a:solidFill>
                <a:srgbClr val="FF0000"/>
              </a:solidFill>
            </a:endParaRPr>
          </a:p>
          <a:p>
            <a:pPr algn="ctr"/>
            <a:r>
              <a:rPr lang="it-IT" sz="3200" b="1" dirty="0">
                <a:solidFill>
                  <a:srgbClr val="FF0000"/>
                </a:solidFill>
              </a:rPr>
              <a:t>Selezione del </a:t>
            </a:r>
            <a:r>
              <a:rPr lang="it-IT" sz="3200" b="1" dirty="0" err="1">
                <a:solidFill>
                  <a:srgbClr val="FF0000"/>
                </a:solidFill>
              </a:rPr>
              <a:t>bioreattore</a:t>
            </a:r>
            <a:r>
              <a:rPr lang="it-IT" sz="3200" b="1" dirty="0">
                <a:solidFill>
                  <a:srgbClr val="FF0000"/>
                </a:solidFill>
              </a:rPr>
              <a:t>: </a:t>
            </a:r>
            <a:r>
              <a:rPr lang="it-IT" sz="3200" b="1" dirty="0" err="1">
                <a:solidFill>
                  <a:srgbClr val="FF0000"/>
                </a:solidFill>
              </a:rPr>
              <a:t>batch</a:t>
            </a:r>
            <a:r>
              <a:rPr lang="it-IT" sz="3200" b="1" dirty="0">
                <a:solidFill>
                  <a:srgbClr val="FF0000"/>
                </a:solidFill>
              </a:rPr>
              <a:t> e </a:t>
            </a:r>
            <a:r>
              <a:rPr lang="it-IT" sz="3200" b="1" dirty="0" err="1">
                <a:solidFill>
                  <a:srgbClr val="FF0000"/>
                </a:solidFill>
              </a:rPr>
              <a:t>fed-batch</a:t>
            </a:r>
            <a:endParaRPr lang="it-IT" sz="3200" b="1" dirty="0">
              <a:solidFill>
                <a:srgbClr val="FF0000"/>
              </a:solidFill>
            </a:endParaRPr>
          </a:p>
          <a:p>
            <a:pPr algn="ctr"/>
            <a:endParaRPr lang="it-IT" b="1" dirty="0"/>
          </a:p>
          <a:p>
            <a:pPr algn="just"/>
            <a:r>
              <a:rPr lang="it-IT" dirty="0"/>
              <a:t>La produzione di lieviti in reattori discontinui richiederebbe concentrazioni iniziali di zucchero elevate per allungare la durata dei cicli produttivi, riducendo l’incidenza dei tempi morti.</a:t>
            </a:r>
          </a:p>
          <a:p>
            <a:pPr algn="just"/>
            <a:br>
              <a:rPr lang="it-IT" dirty="0"/>
            </a:br>
            <a:r>
              <a:rPr lang="it-IT" dirty="0"/>
              <a:t>Tuttavia, l’impossibilità di raggiungere alte concentrazioni di etanolo rende inutile aumentare la concentrazione iniziale di zuccheri al di sopra di 150 g/</a:t>
            </a:r>
            <a:r>
              <a:rPr lang="it-IT" dirty="0" err="1"/>
              <a:t>lt</a:t>
            </a:r>
            <a:r>
              <a:rPr lang="it-IT" dirty="0"/>
              <a:t>. E’ dunque inevitabile che i cicli produttivi siano brevi (48-76 ore), e che l’incidenza sui tempi morti di lavorazione sull’economia del processo sia significativa.</a:t>
            </a:r>
          </a:p>
          <a:p>
            <a:pPr algn="just"/>
            <a:br>
              <a:rPr lang="it-IT" dirty="0"/>
            </a:br>
            <a:r>
              <a:rPr lang="it-IT" dirty="0"/>
              <a:t>I limiti sulla concentrazione di etanolo ottenibile rendono poco appropriato anche l’impiego di reattori semi-continui. Anche in questo caso i cicli produttivi avrebbero durata limitata.</a:t>
            </a:r>
          </a:p>
        </p:txBody>
      </p:sp>
      <p:sp>
        <p:nvSpPr>
          <p:cNvPr id="3"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38</a:t>
            </a:fld>
            <a:endParaRPr lang="it-IT"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88640"/>
            <a:ext cx="9144000" cy="6186309"/>
          </a:xfrm>
          <a:prstGeom prst="rect">
            <a:avLst/>
          </a:prstGeom>
        </p:spPr>
        <p:txBody>
          <a:bodyPr wrap="square">
            <a:spAutoFit/>
          </a:bodyPr>
          <a:lstStyle/>
          <a:p>
            <a:pPr algn="ctr"/>
            <a:r>
              <a:rPr lang="it-IT" sz="2800" b="1" dirty="0">
                <a:solidFill>
                  <a:srgbClr val="FF0000"/>
                </a:solidFill>
              </a:rPr>
              <a:t>Selezione del </a:t>
            </a:r>
            <a:r>
              <a:rPr lang="it-IT" sz="2800" b="1" dirty="0" err="1">
                <a:solidFill>
                  <a:srgbClr val="FF0000"/>
                </a:solidFill>
              </a:rPr>
              <a:t>bioreattore</a:t>
            </a:r>
            <a:r>
              <a:rPr lang="it-IT" sz="2800" b="1" dirty="0">
                <a:solidFill>
                  <a:srgbClr val="FF0000"/>
                </a:solidFill>
              </a:rPr>
              <a:t>: </a:t>
            </a:r>
            <a:r>
              <a:rPr lang="it-IT" sz="2800" b="1" dirty="0" err="1">
                <a:solidFill>
                  <a:srgbClr val="FF0000"/>
                </a:solidFill>
              </a:rPr>
              <a:t>bioreattori</a:t>
            </a:r>
            <a:r>
              <a:rPr lang="it-IT" sz="2800" b="1" dirty="0">
                <a:solidFill>
                  <a:srgbClr val="FF0000"/>
                </a:solidFill>
              </a:rPr>
              <a:t> CSTR o CSTB</a:t>
            </a:r>
          </a:p>
          <a:p>
            <a:pPr algn="ctr"/>
            <a:endParaRPr lang="it-IT" sz="3200" b="1" dirty="0">
              <a:solidFill>
                <a:srgbClr val="FF0000"/>
              </a:solidFill>
            </a:endParaRPr>
          </a:p>
          <a:p>
            <a:pPr algn="just"/>
            <a:r>
              <a:rPr lang="it-IT" dirty="0"/>
              <a:t>L’impiego di </a:t>
            </a:r>
            <a:r>
              <a:rPr lang="it-IT" dirty="0" err="1"/>
              <a:t>bioreattori</a:t>
            </a:r>
            <a:r>
              <a:rPr lang="it-IT" dirty="0"/>
              <a:t> CSTB consente di ridurre i tempi morti, e di aumentare la produttività, per effetto della costanza delle condizioni operative.</a:t>
            </a:r>
          </a:p>
          <a:p>
            <a:pPr algn="just"/>
            <a:r>
              <a:rPr lang="it-IT" dirty="0"/>
              <a:t>Tuttavia, la produzione lenta di biomassa determina un basso valore della portata di wash-out.</a:t>
            </a:r>
          </a:p>
          <a:p>
            <a:pPr algn="just"/>
            <a:br>
              <a:rPr lang="it-IT" dirty="0"/>
            </a:br>
            <a:r>
              <a:rPr lang="it-IT" dirty="0"/>
              <a:t>Inoltre, gli effetti dell’inibizione da etanolo sono massimizzati, dal momento che in ogni punto del reattore la concentrazione di alcol è pari a quella della corrente in uscita; per ridurre questi effetti è possibile impiegare più CSTR in serie.</a:t>
            </a:r>
          </a:p>
          <a:p>
            <a:pPr algn="just"/>
            <a:endParaRPr lang="it-IT" dirty="0"/>
          </a:p>
          <a:p>
            <a:pPr algn="just"/>
            <a:r>
              <a:rPr lang="it-IT" dirty="0"/>
              <a:t>La separazione della biomassa a valle del reattore ed il suo parziale riciclo consentono di aumentare la portata di wash-out, e dunque di ottenere una produttività maggiore.</a:t>
            </a:r>
          </a:p>
        </p:txBody>
      </p:sp>
      <p:sp>
        <p:nvSpPr>
          <p:cNvPr id="3"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39</a:t>
            </a:fld>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457200"/>
            <a:ext cx="9144000" cy="1143000"/>
          </a:xfrm>
          <a:prstGeom prst="rect">
            <a:avLst/>
          </a:prstGeom>
          <a:noFill/>
          <a:ln w="9525">
            <a:noFill/>
            <a:miter lim="800000"/>
            <a:headEnd/>
            <a:tailEnd/>
          </a:ln>
          <a:effectLst/>
        </p:spPr>
        <p:txBody>
          <a:bodyPr anchor="ctr"/>
          <a:lstStyle/>
          <a:p>
            <a:pPr algn="ctr"/>
            <a:r>
              <a:rPr lang="it-IT" sz="3600" b="1" dirty="0">
                <a:solidFill>
                  <a:srgbClr val="FF0000"/>
                </a:solidFill>
              </a:rPr>
              <a:t>IL BIOETANOLO</a:t>
            </a:r>
            <a:endParaRPr lang="it-IT" sz="3600" dirty="0">
              <a:solidFill>
                <a:schemeClr val="tx2"/>
              </a:solidFill>
            </a:endParaRPr>
          </a:p>
        </p:txBody>
      </p:sp>
      <p:sp>
        <p:nvSpPr>
          <p:cNvPr id="2058" name="Text Box 10"/>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4</a:t>
            </a:fld>
            <a:endParaRPr lang="it-IT" dirty="0"/>
          </a:p>
        </p:txBody>
      </p:sp>
      <p:sp>
        <p:nvSpPr>
          <p:cNvPr id="8" name="CasellaDiTesto 7"/>
          <p:cNvSpPr txBox="1"/>
          <p:nvPr/>
        </p:nvSpPr>
        <p:spPr>
          <a:xfrm>
            <a:off x="35496" y="6042774"/>
            <a:ext cx="9046515" cy="338554"/>
          </a:xfrm>
          <a:prstGeom prst="rect">
            <a:avLst/>
          </a:prstGeom>
          <a:noFill/>
        </p:spPr>
        <p:txBody>
          <a:bodyPr wrap="none" rtlCol="0">
            <a:spAutoFit/>
          </a:bodyPr>
          <a:lstStyle/>
          <a:p>
            <a:r>
              <a:rPr lang="it-IT" sz="1600" b="1" dirty="0" err="1"/>
              <a:t>Credits</a:t>
            </a:r>
            <a:r>
              <a:rPr lang="it-IT" sz="1600" b="1" dirty="0"/>
              <a:t> </a:t>
            </a:r>
            <a:r>
              <a:rPr lang="it-IT" sz="1600" b="1" dirty="0" err="1"/>
              <a:t>to</a:t>
            </a:r>
            <a:r>
              <a:rPr lang="it-IT" sz="1600" b="1" dirty="0"/>
              <a:t>: http://www.federica.unina.it/ingegneria/</a:t>
            </a:r>
            <a:r>
              <a:rPr lang="it-IT" sz="1600" b="1" dirty="0" err="1"/>
              <a:t>ingegneria-bioconversioni</a:t>
            </a:r>
            <a:r>
              <a:rPr lang="it-IT" sz="1600" b="1" dirty="0"/>
              <a:t>/</a:t>
            </a:r>
            <a:r>
              <a:rPr lang="it-IT" sz="1600" b="1" dirty="0" err="1"/>
              <a:t>produzione-bioetanolo</a:t>
            </a:r>
            <a:r>
              <a:rPr lang="it-IT" sz="1600" b="1" dirty="0"/>
              <a:t>/</a:t>
            </a:r>
          </a:p>
        </p:txBody>
      </p:sp>
      <p:sp>
        <p:nvSpPr>
          <p:cNvPr id="5" name="Rettangolo 4"/>
          <p:cNvSpPr/>
          <p:nvPr/>
        </p:nvSpPr>
        <p:spPr>
          <a:xfrm>
            <a:off x="0" y="3429000"/>
            <a:ext cx="9144000" cy="2185214"/>
          </a:xfrm>
          <a:prstGeom prst="rect">
            <a:avLst/>
          </a:prstGeom>
        </p:spPr>
        <p:txBody>
          <a:bodyPr wrap="square">
            <a:spAutoFit/>
          </a:bodyPr>
          <a:lstStyle/>
          <a:p>
            <a:r>
              <a:rPr lang="it-IT" b="1" dirty="0"/>
              <a:t>Testi di approfondimento:</a:t>
            </a:r>
          </a:p>
          <a:p>
            <a:endParaRPr lang="it-IT" sz="800" b="1" dirty="0"/>
          </a:p>
          <a:p>
            <a:pPr>
              <a:buFont typeface="Arial" pitchFamily="34" charset="0"/>
              <a:buChar char="•"/>
            </a:pPr>
            <a:r>
              <a:rPr lang="it-IT" dirty="0" err="1"/>
              <a:t>Bailey-Ollis</a:t>
            </a:r>
            <a:r>
              <a:rPr lang="it-IT" dirty="0"/>
              <a:t>, </a:t>
            </a:r>
            <a:r>
              <a:rPr lang="it-IT" dirty="0" err="1"/>
              <a:t>Biochemical</a:t>
            </a:r>
            <a:r>
              <a:rPr lang="it-IT" dirty="0"/>
              <a:t> </a:t>
            </a:r>
            <a:r>
              <a:rPr lang="it-IT" dirty="0" err="1"/>
              <a:t>Engineering</a:t>
            </a:r>
            <a:r>
              <a:rPr lang="it-IT" dirty="0"/>
              <a:t> Fundamentals, New York, McGraw-Hill, 1986</a:t>
            </a:r>
          </a:p>
          <a:p>
            <a:pPr>
              <a:buFont typeface="Arial" pitchFamily="34" charset="0"/>
              <a:buChar char="•"/>
            </a:pPr>
            <a:endParaRPr lang="it-IT" sz="800" dirty="0"/>
          </a:p>
          <a:p>
            <a:pPr>
              <a:buFont typeface="Arial" pitchFamily="34" charset="0"/>
              <a:buChar char="•"/>
            </a:pPr>
            <a:r>
              <a:rPr lang="it-IT" dirty="0" err="1"/>
              <a:t>Nielsen-Villadsen-Liden</a:t>
            </a:r>
            <a:r>
              <a:rPr lang="it-IT" dirty="0"/>
              <a:t>, </a:t>
            </a:r>
            <a:r>
              <a:rPr lang="it-IT" dirty="0" err="1"/>
              <a:t>Bioreaction</a:t>
            </a:r>
            <a:r>
              <a:rPr lang="it-IT" dirty="0"/>
              <a:t> </a:t>
            </a:r>
            <a:r>
              <a:rPr lang="it-IT" dirty="0" err="1"/>
              <a:t>Engineering</a:t>
            </a:r>
            <a:r>
              <a:rPr lang="it-IT" dirty="0"/>
              <a:t> </a:t>
            </a:r>
            <a:r>
              <a:rPr lang="it-IT" dirty="0" err="1"/>
              <a:t>Principles</a:t>
            </a:r>
            <a:r>
              <a:rPr lang="it-IT" dirty="0"/>
              <a:t>, New York, </a:t>
            </a:r>
            <a:r>
              <a:rPr lang="it-IT" dirty="0" err="1"/>
              <a:t>Kluwer</a:t>
            </a:r>
            <a:r>
              <a:rPr lang="it-IT" dirty="0"/>
              <a:t> </a:t>
            </a:r>
            <a:r>
              <a:rPr lang="it-IT" dirty="0" err="1"/>
              <a:t>Academic</a:t>
            </a:r>
            <a:r>
              <a:rPr lang="it-IT" dirty="0"/>
              <a:t> </a:t>
            </a:r>
            <a:r>
              <a:rPr lang="it-IT" dirty="0" err="1"/>
              <a:t>Plenume</a:t>
            </a:r>
            <a:r>
              <a:rPr lang="it-IT" dirty="0"/>
              <a:t> </a:t>
            </a:r>
            <a:r>
              <a:rPr lang="it-IT" dirty="0" err="1"/>
              <a:t>Publishers</a:t>
            </a:r>
            <a:r>
              <a:rPr lang="it-IT" dirty="0"/>
              <a:t>, 2003.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332656"/>
            <a:ext cx="9144000" cy="4770537"/>
          </a:xfrm>
          <a:prstGeom prst="rect">
            <a:avLst/>
          </a:prstGeom>
        </p:spPr>
        <p:txBody>
          <a:bodyPr wrap="square">
            <a:spAutoFit/>
          </a:bodyPr>
          <a:lstStyle/>
          <a:p>
            <a:pPr algn="ctr"/>
            <a:r>
              <a:rPr lang="it-IT" sz="3200" b="1" dirty="0">
                <a:solidFill>
                  <a:srgbClr val="FF0000"/>
                </a:solidFill>
              </a:rPr>
              <a:t>Selezione del </a:t>
            </a:r>
            <a:r>
              <a:rPr lang="it-IT" sz="3200" b="1" dirty="0" err="1">
                <a:solidFill>
                  <a:srgbClr val="FF0000"/>
                </a:solidFill>
              </a:rPr>
              <a:t>bioreattore</a:t>
            </a:r>
            <a:r>
              <a:rPr lang="it-IT" sz="3200" b="1" dirty="0">
                <a:solidFill>
                  <a:srgbClr val="FF0000"/>
                </a:solidFill>
              </a:rPr>
              <a:t>: </a:t>
            </a:r>
            <a:r>
              <a:rPr lang="it-IT" sz="3200" b="1" dirty="0" err="1">
                <a:solidFill>
                  <a:srgbClr val="FF0000"/>
                </a:solidFill>
              </a:rPr>
              <a:t>bioreattori</a:t>
            </a:r>
            <a:r>
              <a:rPr lang="it-IT" sz="3200" b="1" dirty="0">
                <a:solidFill>
                  <a:srgbClr val="FF0000"/>
                </a:solidFill>
              </a:rPr>
              <a:t> PFB</a:t>
            </a:r>
          </a:p>
          <a:p>
            <a:pPr algn="ctr"/>
            <a:r>
              <a:rPr lang="it-IT" sz="3200" b="1" dirty="0">
                <a:solidFill>
                  <a:srgbClr val="FF0000"/>
                </a:solidFill>
              </a:rPr>
              <a:t>(</a:t>
            </a:r>
            <a:r>
              <a:rPr lang="it-IT" sz="3200" b="1" dirty="0" err="1">
                <a:solidFill>
                  <a:srgbClr val="FF0000"/>
                </a:solidFill>
              </a:rPr>
              <a:t>Plug</a:t>
            </a:r>
            <a:r>
              <a:rPr lang="it-IT" sz="3200" b="1" dirty="0">
                <a:solidFill>
                  <a:srgbClr val="FF0000"/>
                </a:solidFill>
              </a:rPr>
              <a:t> Flow </a:t>
            </a:r>
            <a:r>
              <a:rPr lang="it-IT" sz="3200" b="1" dirty="0" err="1">
                <a:solidFill>
                  <a:srgbClr val="FF0000"/>
                </a:solidFill>
              </a:rPr>
              <a:t>Bioreactor</a:t>
            </a:r>
            <a:r>
              <a:rPr lang="it-IT" sz="3200" b="1" dirty="0">
                <a:solidFill>
                  <a:srgbClr val="FF0000"/>
                </a:solidFill>
              </a:rPr>
              <a:t>)</a:t>
            </a:r>
          </a:p>
          <a:p>
            <a:endParaRPr lang="it-IT" b="1" dirty="0"/>
          </a:p>
          <a:p>
            <a:pPr algn="just"/>
            <a:r>
              <a:rPr lang="it-IT" dirty="0"/>
              <a:t>I </a:t>
            </a:r>
            <a:r>
              <a:rPr lang="it-IT" dirty="0" err="1"/>
              <a:t>bioreattori</a:t>
            </a:r>
            <a:r>
              <a:rPr lang="it-IT" dirty="0"/>
              <a:t> PFB vengono utilizzati con biomassa immobilizzata, per eliminare le limitazioni conseguenti ad una bassa portata di wash out.</a:t>
            </a:r>
          </a:p>
          <a:p>
            <a:pPr algn="just"/>
            <a:br>
              <a:rPr lang="it-IT" dirty="0"/>
            </a:br>
            <a:r>
              <a:rPr lang="it-IT" dirty="0"/>
              <a:t>Determinano un profilo di concentrazione del prodotto che cresce gradualmente dalla sezione di ingresso a quella di uscita, rendendo gli effetti tossici dell’etanolo meno significativi rispetto al caso del CSTB.</a:t>
            </a:r>
          </a:p>
          <a:p>
            <a:pPr algn="just"/>
            <a:endParaRPr lang="it-IT" dirty="0"/>
          </a:p>
          <a:p>
            <a:r>
              <a:rPr lang="it-IT" dirty="0"/>
              <a:t>La formazione di un </a:t>
            </a:r>
            <a:r>
              <a:rPr lang="it-IT" dirty="0" err="1"/>
              <a:t>biofilm</a:t>
            </a:r>
            <a:r>
              <a:rPr lang="it-IT" dirty="0"/>
              <a:t> sui supporti solidi può determinare la progressiva occlusione del reattore.</a:t>
            </a:r>
          </a:p>
        </p:txBody>
      </p:sp>
      <p:sp>
        <p:nvSpPr>
          <p:cNvPr id="4"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40</a:t>
            </a:fld>
            <a:endParaRPr lang="it-IT"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16632"/>
            <a:ext cx="9144000" cy="6247864"/>
          </a:xfrm>
          <a:prstGeom prst="rect">
            <a:avLst/>
          </a:prstGeom>
        </p:spPr>
        <p:txBody>
          <a:bodyPr wrap="square">
            <a:spAutoFit/>
          </a:bodyPr>
          <a:lstStyle/>
          <a:p>
            <a:pPr algn="ctr"/>
            <a:r>
              <a:rPr lang="it-IT" sz="3200" b="1" dirty="0">
                <a:solidFill>
                  <a:srgbClr val="FF0000"/>
                </a:solidFill>
              </a:rPr>
              <a:t>Downstream</a:t>
            </a:r>
          </a:p>
          <a:p>
            <a:pPr algn="ctr"/>
            <a:endParaRPr lang="it-IT" sz="3200" b="1" dirty="0"/>
          </a:p>
          <a:p>
            <a:pPr algn="just"/>
            <a:r>
              <a:rPr lang="it-IT" b="1" dirty="0"/>
              <a:t>Centrifugazione e filtrazione,</a:t>
            </a:r>
            <a:r>
              <a:rPr lang="it-IT" dirty="0"/>
              <a:t> per separare la biomassa dai componenti non fermentabili del terreno di coltura.</a:t>
            </a:r>
          </a:p>
          <a:p>
            <a:endParaRPr lang="it-IT" dirty="0"/>
          </a:p>
          <a:p>
            <a:pPr algn="just"/>
            <a:r>
              <a:rPr lang="it-IT" b="1" dirty="0"/>
              <a:t>Distillazione</a:t>
            </a:r>
            <a:r>
              <a:rPr lang="it-IT" dirty="0"/>
              <a:t> per il recupero dell’etanolo. La corrente in uscita dal </a:t>
            </a:r>
            <a:r>
              <a:rPr lang="it-IT" dirty="0" err="1"/>
              <a:t>bioreattore</a:t>
            </a:r>
            <a:r>
              <a:rPr lang="it-IT" dirty="0"/>
              <a:t> contiene etanolo in concentrazione prossima al 10% (v/</a:t>
            </a:r>
            <a:r>
              <a:rPr lang="it-IT" dirty="0" err="1"/>
              <a:t>v</a:t>
            </a:r>
            <a:r>
              <a:rPr lang="it-IT" dirty="0"/>
              <a:t>). Attraverso la distillazione si ottiene una miscela azeotropica al 95% (v/</a:t>
            </a:r>
            <a:r>
              <a:rPr lang="it-IT" dirty="0" err="1"/>
              <a:t>v</a:t>
            </a:r>
            <a:r>
              <a:rPr lang="it-IT" dirty="0"/>
              <a:t>).</a:t>
            </a:r>
          </a:p>
          <a:p>
            <a:pPr algn="just"/>
            <a:br>
              <a:rPr lang="it-IT" dirty="0"/>
            </a:br>
            <a:r>
              <a:rPr lang="it-IT" dirty="0"/>
              <a:t>Il residuo della distillazione (</a:t>
            </a:r>
            <a:r>
              <a:rPr lang="it-IT" dirty="0" err="1"/>
              <a:t>vinassa</a:t>
            </a:r>
            <a:r>
              <a:rPr lang="it-IT" dirty="0"/>
              <a:t>) viene utilizzato come fertilizzante.</a:t>
            </a:r>
            <a:br>
              <a:rPr lang="it-IT" dirty="0"/>
            </a:br>
            <a:r>
              <a:rPr lang="it-IT" dirty="0"/>
              <a:t>Il costo della distillazione si riduce al crescere della concentrazione di etanolo nella corrente di uscita dal reattore.</a:t>
            </a:r>
          </a:p>
          <a:p>
            <a:pPr algn="just"/>
            <a:endParaRPr lang="it-IT" dirty="0"/>
          </a:p>
          <a:p>
            <a:pPr algn="just"/>
            <a:r>
              <a:rPr lang="it-IT" b="1" dirty="0"/>
              <a:t>Disidratazione</a:t>
            </a:r>
            <a:r>
              <a:rPr lang="it-IT" dirty="0"/>
              <a:t> con setacci molecolari per ottenere etanolo in concentrazione prossima al 99% (v/</a:t>
            </a:r>
            <a:r>
              <a:rPr lang="it-IT" dirty="0" err="1"/>
              <a:t>v</a:t>
            </a:r>
            <a:r>
              <a:rPr lang="it-IT" dirty="0"/>
              <a:t>).</a:t>
            </a:r>
          </a:p>
        </p:txBody>
      </p:sp>
      <p:sp>
        <p:nvSpPr>
          <p:cNvPr id="3"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41</a:t>
            </a:fld>
            <a:endParaRPr lang="it-IT"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548680"/>
            <a:ext cx="9144000" cy="5632311"/>
          </a:xfrm>
          <a:prstGeom prst="rect">
            <a:avLst/>
          </a:prstGeom>
        </p:spPr>
        <p:txBody>
          <a:bodyPr wrap="square">
            <a:spAutoFit/>
          </a:bodyPr>
          <a:lstStyle/>
          <a:p>
            <a:pPr lvl="0" algn="just"/>
            <a:r>
              <a:rPr lang="it-IT" dirty="0">
                <a:latin typeface="+mn-lt"/>
                <a:cs typeface="Arial" charset="0"/>
              </a:rPr>
              <a:t>Assai più difficile e per certi versi più interessante, e certamente più economica, è la produzione industriale di etanolo a partire dall'amido ed addirittura dagli scarti delle coltivazioni agricole come la paglia del riso ma anche le foglie e gli steli del mais.</a:t>
            </a:r>
          </a:p>
          <a:p>
            <a:pPr lvl="0" algn="just"/>
            <a:endParaRPr lang="it-IT" dirty="0">
              <a:latin typeface="+mn-lt"/>
              <a:cs typeface="Arial" charset="0"/>
            </a:endParaRPr>
          </a:p>
          <a:p>
            <a:pPr lvl="0" algn="just"/>
            <a:r>
              <a:rPr lang="it-IT" dirty="0">
                <a:latin typeface="+mn-lt"/>
                <a:cs typeface="Arial" charset="0"/>
              </a:rPr>
              <a:t>La procedura per ottenere etanolo dai cascami delle colture agricole prevede prima una </a:t>
            </a:r>
            <a:r>
              <a:rPr lang="it-IT" b="1" dirty="0">
                <a:latin typeface="+mn-lt"/>
                <a:cs typeface="Arial" charset="0"/>
              </a:rPr>
              <a:t>macinazione</a:t>
            </a:r>
            <a:r>
              <a:rPr lang="it-IT" dirty="0">
                <a:latin typeface="+mn-lt"/>
                <a:cs typeface="Arial" charset="0"/>
              </a:rPr>
              <a:t> fine della sostanza, in presenza di acqua per rompere e separare le fibre. Si deve eliminare la maggior parte dell'acqua utilizzando un filtro a pressa e quindi si deve </a:t>
            </a:r>
            <a:r>
              <a:rPr lang="it-IT" b="1" dirty="0">
                <a:latin typeface="+mn-lt"/>
                <a:cs typeface="Arial" charset="0"/>
              </a:rPr>
              <a:t>cuocere, in autoclave a 175 gradi, per cinque minuti ed in ambiente debolmente acido</a:t>
            </a:r>
            <a:r>
              <a:rPr lang="it-IT" dirty="0">
                <a:latin typeface="+mn-lt"/>
                <a:cs typeface="Arial" charset="0"/>
              </a:rPr>
              <a:t>, per ridurre ancora di più le dimensioni delle molecole di amido. </a:t>
            </a:r>
          </a:p>
          <a:p>
            <a:pPr lvl="0" algn="just"/>
            <a:r>
              <a:rPr lang="it-IT" dirty="0">
                <a:latin typeface="+mn-lt"/>
                <a:cs typeface="Arial" charset="0"/>
              </a:rPr>
              <a:t>In queste condizioni l'amido rigonfia e si trasforma in una sostanza gelatinosa che può essere idrolizzata, alla temperatura di 60 °C, dagli </a:t>
            </a:r>
            <a:r>
              <a:rPr lang="it-IT" b="1" dirty="0">
                <a:latin typeface="+mn-lt"/>
                <a:cs typeface="Arial" charset="0"/>
              </a:rPr>
              <a:t>enzimi amilasi </a:t>
            </a:r>
            <a:r>
              <a:rPr lang="it-IT" dirty="0">
                <a:latin typeface="+mn-lt"/>
                <a:cs typeface="Arial" charset="0"/>
              </a:rPr>
              <a:t>che vengono aggiunti, dopo aver ovviamente raffreddato opportunamente la massa di amido gelatinoso.</a:t>
            </a:r>
          </a:p>
        </p:txBody>
      </p:sp>
      <p:sp>
        <p:nvSpPr>
          <p:cNvPr id="3" name="Rettangolo 2"/>
          <p:cNvSpPr/>
          <p:nvPr/>
        </p:nvSpPr>
        <p:spPr>
          <a:xfrm>
            <a:off x="1756934" y="0"/>
            <a:ext cx="5999335" cy="584775"/>
          </a:xfrm>
          <a:prstGeom prst="rect">
            <a:avLst/>
          </a:prstGeom>
        </p:spPr>
        <p:txBody>
          <a:bodyPr wrap="none">
            <a:spAutoFit/>
          </a:bodyPr>
          <a:lstStyle/>
          <a:p>
            <a:pPr algn="ctr"/>
            <a:r>
              <a:rPr lang="it-IT" sz="3200" b="1" dirty="0">
                <a:solidFill>
                  <a:srgbClr val="FF0000"/>
                </a:solidFill>
              </a:rPr>
              <a:t>Produzione industriale di etanolo</a:t>
            </a:r>
          </a:p>
        </p:txBody>
      </p:sp>
      <p:sp>
        <p:nvSpPr>
          <p:cNvPr id="4"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42</a:t>
            </a:fld>
            <a:endParaRPr lang="it-IT"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64704"/>
            <a:ext cx="9144000" cy="5262979"/>
          </a:xfrm>
          <a:prstGeom prst="rect">
            <a:avLst/>
          </a:prstGeom>
        </p:spPr>
        <p:txBody>
          <a:bodyPr wrap="square">
            <a:spAutoFit/>
          </a:bodyPr>
          <a:lstStyle/>
          <a:p>
            <a:pPr lvl="0" algn="just"/>
            <a:r>
              <a:rPr lang="it-IT" dirty="0">
                <a:latin typeface="+mn-lt"/>
                <a:cs typeface="Arial" charset="0"/>
              </a:rPr>
              <a:t>Circa 80% dell'amido si trasforma velocemente in maltosio che può essere sottoposto, finalmente a fermentazione alcolica e produrre una sorta di brodo contenente, come massimo, circa l'undici per cento di etanolo che dove essere, periodicamente, separato per mezzo della distillazione perché altrimenti agirebbe come inibitore della fermentazione.</a:t>
            </a:r>
          </a:p>
          <a:p>
            <a:pPr lvl="0" algn="just"/>
            <a:endParaRPr lang="it-IT" dirty="0">
              <a:latin typeface="+mn-lt"/>
              <a:cs typeface="Arial" charset="0"/>
            </a:endParaRPr>
          </a:p>
          <a:p>
            <a:pPr lvl="0" algn="just"/>
            <a:r>
              <a:rPr lang="it-IT" dirty="0">
                <a:latin typeface="+mn-lt"/>
                <a:cs typeface="Arial" charset="0"/>
              </a:rPr>
              <a:t>Parente stretto dell'etanolo è il metanolo, H</a:t>
            </a:r>
            <a:r>
              <a:rPr lang="it-IT" baseline="-25000" dirty="0">
                <a:latin typeface="+mn-lt"/>
                <a:cs typeface="Arial" charset="0"/>
              </a:rPr>
              <a:t>3</a:t>
            </a:r>
            <a:r>
              <a:rPr lang="it-IT" dirty="0">
                <a:latin typeface="+mn-lt"/>
                <a:cs typeface="Arial" charset="0"/>
              </a:rPr>
              <a:t>COH, il quale, a differenza dell'etanolo è tossico e quindi, soprattutto quando si effettua la distillazione artigianale delle vinacce per ottenere la grappa, occorre fare molta attenzione a non raccoglierlo nel distillato insieme all'etanolo. A tale scopo è sufficiente scartare la testa del distillato. Il metanolo, essendo più volatile dell'etanolo, tende ad uscire prima e quindi le prime gocce del distillato sono molto ricche di questa mortale sostanza.</a:t>
            </a:r>
          </a:p>
        </p:txBody>
      </p:sp>
      <p:sp>
        <p:nvSpPr>
          <p:cNvPr id="3" name="Rettangolo 2"/>
          <p:cNvSpPr/>
          <p:nvPr/>
        </p:nvSpPr>
        <p:spPr>
          <a:xfrm>
            <a:off x="1756934" y="0"/>
            <a:ext cx="5999335" cy="584775"/>
          </a:xfrm>
          <a:prstGeom prst="rect">
            <a:avLst/>
          </a:prstGeom>
        </p:spPr>
        <p:txBody>
          <a:bodyPr wrap="none">
            <a:spAutoFit/>
          </a:bodyPr>
          <a:lstStyle/>
          <a:p>
            <a:pPr algn="ctr"/>
            <a:r>
              <a:rPr lang="it-IT" sz="3200" b="1" dirty="0">
                <a:solidFill>
                  <a:srgbClr val="FF0000"/>
                </a:solidFill>
              </a:rPr>
              <a:t>Produzione industriale di etanolo</a:t>
            </a:r>
          </a:p>
        </p:txBody>
      </p:sp>
      <p:sp>
        <p:nvSpPr>
          <p:cNvPr id="4"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43</a:t>
            </a:fld>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Text Box 3"/>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120F5963-766C-4DAE-8A47-32F0163F9D2F}" type="slidenum">
              <a:rPr lang="it-IT" sz="2400"/>
              <a:pPr/>
              <a:t>5</a:t>
            </a:fld>
            <a:endParaRPr lang="it-IT" sz="2400" dirty="0"/>
          </a:p>
        </p:txBody>
      </p:sp>
      <p:sp>
        <p:nvSpPr>
          <p:cNvPr id="6" name="Text Box 5"/>
          <p:cNvSpPr txBox="1">
            <a:spLocks noChangeArrowheads="1"/>
          </p:cNvSpPr>
          <p:nvPr/>
        </p:nvSpPr>
        <p:spPr bwMode="auto">
          <a:xfrm>
            <a:off x="0" y="0"/>
            <a:ext cx="9144000" cy="584775"/>
          </a:xfrm>
          <a:prstGeom prst="rect">
            <a:avLst/>
          </a:prstGeom>
          <a:noFill/>
          <a:ln w="9525">
            <a:noFill/>
            <a:miter lim="800000"/>
            <a:headEnd/>
            <a:tailEnd/>
          </a:ln>
          <a:effectLst/>
        </p:spPr>
        <p:txBody>
          <a:bodyPr wrap="square">
            <a:spAutoFit/>
          </a:bodyPr>
          <a:lstStyle/>
          <a:p>
            <a:pPr algn="ctr"/>
            <a:r>
              <a:rPr lang="it-IT" sz="3200" b="1" dirty="0">
                <a:solidFill>
                  <a:srgbClr val="FF0000"/>
                </a:solidFill>
                <a:effectLst>
                  <a:outerShdw blurRad="38100" dist="38100" dir="2700000" algn="tl">
                    <a:srgbClr val="C0C0C0"/>
                  </a:outerShdw>
                </a:effectLst>
              </a:rPr>
              <a:t>CONVERSIONE BIOLOGICA</a:t>
            </a:r>
          </a:p>
        </p:txBody>
      </p:sp>
      <p:pic>
        <p:nvPicPr>
          <p:cNvPr id="24578" name="Picture 2"/>
          <p:cNvPicPr>
            <a:picLocks noChangeAspect="1" noChangeArrowheads="1"/>
          </p:cNvPicPr>
          <p:nvPr/>
        </p:nvPicPr>
        <p:blipFill>
          <a:blip r:embed="rId3" cstate="print"/>
          <a:srcRect t="8447"/>
          <a:stretch>
            <a:fillRect/>
          </a:stretch>
        </p:blipFill>
        <p:spPr bwMode="auto">
          <a:xfrm>
            <a:off x="153643" y="623843"/>
            <a:ext cx="8810845" cy="5541461"/>
          </a:xfrm>
          <a:prstGeom prst="rect">
            <a:avLst/>
          </a:prstGeom>
          <a:noFill/>
          <a:ln w="9525">
            <a:noFill/>
            <a:miter lim="800000"/>
            <a:headEnd/>
            <a:tailEnd/>
          </a:ln>
        </p:spPr>
      </p:pic>
    </p:spTree>
    <p:extLst>
      <p:ext uri="{BB962C8B-B14F-4D97-AF65-F5344CB8AC3E}">
        <p14:creationId xmlns:p14="http://schemas.microsoft.com/office/powerpoint/2010/main" val="372956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77FD397-C77F-4E9A-A4FC-E61D6675CA39}"/>
              </a:ext>
            </a:extLst>
          </p:cNvPr>
          <p:cNvSpPr txBox="1"/>
          <p:nvPr/>
        </p:nvSpPr>
        <p:spPr>
          <a:xfrm>
            <a:off x="371475" y="1081554"/>
            <a:ext cx="8401050" cy="4718536"/>
          </a:xfrm>
          <a:prstGeom prst="rect">
            <a:avLst/>
          </a:prstGeom>
          <a:noFill/>
        </p:spPr>
        <p:txBody>
          <a:bodyPr wrap="square">
            <a:spAutoFit/>
          </a:bodyPr>
          <a:lstStyle/>
          <a:p>
            <a:pPr defTabSz="685800" eaLnBrk="1" fontAlgn="auto" hangingPunct="1">
              <a:lnSpc>
                <a:spcPct val="107000"/>
              </a:lnSpc>
              <a:spcBef>
                <a:spcPts val="0"/>
              </a:spcBef>
              <a:spcAft>
                <a:spcPts val="600"/>
              </a:spcAft>
            </a:pPr>
            <a:r>
              <a:rPr lang="it-IT"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RAI PLAY: NEWTON</a:t>
            </a:r>
            <a:endParaRPr lang="it-IT"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eaLnBrk="1" fontAlgn="auto" hangingPunct="1">
              <a:lnSpc>
                <a:spcPct val="107000"/>
              </a:lnSpc>
              <a:spcBef>
                <a:spcPts val="0"/>
              </a:spcBef>
              <a:spcAft>
                <a:spcPts val="600"/>
              </a:spcAft>
            </a:pPr>
            <a:r>
              <a:rPr lang="it-IT"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defTabSz="685800" eaLnBrk="1" fontAlgn="auto" hangingPunct="1">
              <a:lnSpc>
                <a:spcPct val="107000"/>
              </a:lnSpc>
              <a:spcBef>
                <a:spcPts val="0"/>
              </a:spcBef>
              <a:spcAft>
                <a:spcPts val="600"/>
              </a:spcAft>
            </a:pPr>
            <a:r>
              <a:rPr lang="en-GB"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ST 2020 EP8</a:t>
            </a:r>
            <a:endParaRPr lang="it-IT"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eaLnBrk="1" fontAlgn="auto" hangingPunct="1">
              <a:lnSpc>
                <a:spcPct val="107000"/>
              </a:lnSpc>
              <a:spcBef>
                <a:spcPts val="0"/>
              </a:spcBef>
              <a:spcAft>
                <a:spcPts val="600"/>
              </a:spcAft>
            </a:pPr>
            <a:r>
              <a:rPr lang="it-IT"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In questa puntata Davide </a:t>
            </a:r>
            <a:r>
              <a:rPr lang="it-IT" sz="135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Coero</a:t>
            </a:r>
            <a:r>
              <a:rPr lang="it-IT"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it-IT" sz="135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Borga</a:t>
            </a:r>
            <a:r>
              <a:rPr lang="it-IT"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 ospita il Professor Riccardo </a:t>
            </a:r>
            <a:r>
              <a:rPr lang="it-IT" sz="135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Basosi</a:t>
            </a:r>
            <a:r>
              <a:rPr lang="it-IT"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 Ordinario di Chimica e Fisica e Docente di </a:t>
            </a:r>
            <a:r>
              <a:rPr lang="it-IT" sz="135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Sustainable</a:t>
            </a:r>
            <a:r>
              <a:rPr lang="it-IT"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it-IT" sz="135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Efficient</a:t>
            </a:r>
            <a:r>
              <a:rPr lang="it-IT"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 Energy presso l'Università di Siena. Assieme ci conducono alla scoperta delle energie rinnovabili non programmabili, delle loro caratteristiche e della possibilità di cambiare abitudini di vita per migliorare l'uso delle fonti energetiche sostenibili. Scopriremo che non esistono energie 'pulite' ma solo energie migliori di altre per certi scopi e che il vero orizzonte per il futuro sarà lo storage, cioè la capacità di accumulare queste energie che per natura non sono prevedibili e garantite. Gianfranco Bologna, presidente onorario del comitato scientifico del WWF descrive il danno ambientale prodotto dalle vecchie forme di energia, causa dell'immissione di sostanze inquinanti nell'atmosfera, indicando la necessità di cambiare stili di vita e di produzione. Enrico Giovannini, portavoce dell'ASVIS (Alleanza italiana per lo sviluppo sostenibile) parla dell'obiettivo della decarbonizzazione, come punto dell'Agenda Europea per la sostenibilità, entro il 2050. Il meteorologo e divulgatore Luca Mercalli ci porta invece, nella sua casa a </a:t>
            </a:r>
            <a:r>
              <a:rPr lang="it-IT" sz="135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Vazon</a:t>
            </a:r>
            <a:r>
              <a:rPr lang="it-IT"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 per spiegare come funzioni un'abitazione sostenibile a basso consumo.</a:t>
            </a:r>
          </a:p>
          <a:p>
            <a:pPr defTabSz="685800" eaLnBrk="1" fontAlgn="auto" hangingPunct="1">
              <a:lnSpc>
                <a:spcPct val="107000"/>
              </a:lnSpc>
              <a:spcBef>
                <a:spcPts val="0"/>
              </a:spcBef>
              <a:spcAft>
                <a:spcPts val="600"/>
              </a:spcAft>
            </a:pPr>
            <a:r>
              <a:rPr lang="it-IT" sz="135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https://www.raiplay.it/video/2020/10/Le-energie-migliori-d014059b-109f-47ce-9977-c35d4be1c061.html?fbclid=IwAR1EjKWDwXQI6gj73LPIxa32NL58X_33Gaq0L3TBcD_2lhB0zbhSbW2l-Rw</a:t>
            </a:r>
            <a:endParaRPr lang="it-IT"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eaLnBrk="1" fontAlgn="auto" hangingPunct="1">
              <a:lnSpc>
                <a:spcPct val="107000"/>
              </a:lnSpc>
              <a:spcBef>
                <a:spcPts val="0"/>
              </a:spcBef>
              <a:spcAft>
                <a:spcPts val="600"/>
              </a:spcAft>
            </a:pPr>
            <a:r>
              <a:rPr lang="it-IT"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defTabSz="685800" eaLnBrk="1" fontAlgn="auto" hangingPunct="1">
              <a:lnSpc>
                <a:spcPct val="107000"/>
              </a:lnSpc>
              <a:spcBef>
                <a:spcPts val="0"/>
              </a:spcBef>
              <a:spcAft>
                <a:spcPts val="600"/>
              </a:spcAft>
            </a:pPr>
            <a:r>
              <a:rPr lang="it-IT"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da segnalare inoltre tutte e 12 le puntate sullo speciale sostenibilità</a:t>
            </a:r>
            <a:endParaRPr lang="it-IT"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727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B95D3A5-F4F5-47F4-8162-BF0B5AF42349}"/>
              </a:ext>
            </a:extLst>
          </p:cNvPr>
          <p:cNvSpPr txBox="1"/>
          <p:nvPr/>
        </p:nvSpPr>
        <p:spPr>
          <a:xfrm>
            <a:off x="1585912" y="3663704"/>
            <a:ext cx="6121883" cy="830997"/>
          </a:xfrm>
          <a:prstGeom prst="rect">
            <a:avLst/>
          </a:prstGeom>
          <a:noFill/>
        </p:spPr>
        <p:txBody>
          <a:bodyPr wrap="square">
            <a:spAutoFit/>
          </a:bodyPr>
          <a:lstStyle/>
          <a:p>
            <a:pPr algn="ctr" defTabSz="685800" eaLnBrk="1" fontAlgn="auto" hangingPunct="1">
              <a:spcBef>
                <a:spcPts val="0"/>
              </a:spcBef>
              <a:spcAft>
                <a:spcPts val="0"/>
              </a:spcAft>
            </a:pPr>
            <a:r>
              <a:rPr lang="it-IT" sz="2400" dirty="0">
                <a:solidFill>
                  <a:prstClr val="black"/>
                </a:solidFill>
                <a:latin typeface="Calibri" panose="020F0502020204030204"/>
                <a:hlinkClick r:id="rId2"/>
              </a:rPr>
              <a:t>https://www.eubia.org/cms/wiki-biomass/biofuels/bioethanol/</a:t>
            </a:r>
            <a:r>
              <a:rPr lang="it-IT" sz="2400" dirty="0">
                <a:solidFill>
                  <a:prstClr val="black"/>
                </a:solidFill>
                <a:latin typeface="Calibri" panose="020F0502020204030204"/>
              </a:rPr>
              <a:t> </a:t>
            </a:r>
          </a:p>
        </p:txBody>
      </p:sp>
      <p:sp>
        <p:nvSpPr>
          <p:cNvPr id="4" name="CasellaDiTesto 3">
            <a:extLst>
              <a:ext uri="{FF2B5EF4-FFF2-40B4-BE49-F238E27FC236}">
                <a16:creationId xmlns:a16="http://schemas.microsoft.com/office/drawing/2014/main" id="{AD80490C-D7C1-4042-8A40-688CDAFD21ED}"/>
              </a:ext>
            </a:extLst>
          </p:cNvPr>
          <p:cNvSpPr txBox="1"/>
          <p:nvPr/>
        </p:nvSpPr>
        <p:spPr>
          <a:xfrm flipH="1">
            <a:off x="971599" y="836712"/>
            <a:ext cx="7488832" cy="1077218"/>
          </a:xfrm>
          <a:prstGeom prst="rect">
            <a:avLst/>
          </a:prstGeom>
          <a:noFill/>
        </p:spPr>
        <p:txBody>
          <a:bodyPr wrap="square" rtlCol="0">
            <a:spAutoFit/>
          </a:bodyPr>
          <a:lstStyle/>
          <a:p>
            <a:pPr algn="ctr" defTabSz="685800" eaLnBrk="1" fontAlgn="auto" hangingPunct="1">
              <a:spcBef>
                <a:spcPts val="0"/>
              </a:spcBef>
              <a:spcAft>
                <a:spcPts val="0"/>
              </a:spcAft>
            </a:pPr>
            <a:r>
              <a:rPr lang="it-IT" sz="3200" b="1" dirty="0">
                <a:solidFill>
                  <a:srgbClr val="FF0000"/>
                </a:solidFill>
                <a:latin typeface="Calibri" panose="020F0502020204030204"/>
              </a:rPr>
              <a:t>BIOETANOLO E BIOCARBURANTI APPROFONDIMENTO</a:t>
            </a:r>
          </a:p>
        </p:txBody>
      </p:sp>
    </p:spTree>
    <p:extLst>
      <p:ext uri="{BB962C8B-B14F-4D97-AF65-F5344CB8AC3E}">
        <p14:creationId xmlns:p14="http://schemas.microsoft.com/office/powerpoint/2010/main" val="31178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Text Box 3"/>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120F5963-766C-4DAE-8A47-32F0163F9D2F}" type="slidenum">
              <a:rPr lang="it-IT" sz="2400"/>
              <a:pPr/>
              <a:t>8</a:t>
            </a:fld>
            <a:endParaRPr lang="it-IT" sz="2400" dirty="0"/>
          </a:p>
        </p:txBody>
      </p:sp>
      <p:sp>
        <p:nvSpPr>
          <p:cNvPr id="6" name="Text Box 5"/>
          <p:cNvSpPr txBox="1">
            <a:spLocks noChangeArrowheads="1"/>
          </p:cNvSpPr>
          <p:nvPr/>
        </p:nvSpPr>
        <p:spPr bwMode="auto">
          <a:xfrm>
            <a:off x="0" y="0"/>
            <a:ext cx="9144000" cy="584775"/>
          </a:xfrm>
          <a:prstGeom prst="rect">
            <a:avLst/>
          </a:prstGeom>
          <a:noFill/>
          <a:ln w="9525">
            <a:noFill/>
            <a:miter lim="800000"/>
            <a:headEnd/>
            <a:tailEnd/>
          </a:ln>
          <a:effectLst/>
        </p:spPr>
        <p:txBody>
          <a:bodyPr wrap="square">
            <a:spAutoFit/>
          </a:bodyPr>
          <a:lstStyle/>
          <a:p>
            <a:pPr algn="ctr"/>
            <a:r>
              <a:rPr lang="it-IT" sz="3200" b="1" dirty="0">
                <a:solidFill>
                  <a:srgbClr val="FF0000"/>
                </a:solidFill>
                <a:effectLst>
                  <a:outerShdw blurRad="38100" dist="38100" dir="2700000" algn="tl">
                    <a:srgbClr val="C0C0C0"/>
                  </a:outerShdw>
                </a:effectLst>
              </a:rPr>
              <a:t>CONVERSIONE BIOLOGICA</a:t>
            </a:r>
          </a:p>
        </p:txBody>
      </p:sp>
      <p:pic>
        <p:nvPicPr>
          <p:cNvPr id="25602" name="Picture 2"/>
          <p:cNvPicPr>
            <a:picLocks noChangeAspect="1" noChangeArrowheads="1"/>
          </p:cNvPicPr>
          <p:nvPr/>
        </p:nvPicPr>
        <p:blipFill>
          <a:blip r:embed="rId3" cstate="print"/>
          <a:srcRect/>
          <a:stretch>
            <a:fillRect/>
          </a:stretch>
        </p:blipFill>
        <p:spPr bwMode="auto">
          <a:xfrm>
            <a:off x="376238" y="628650"/>
            <a:ext cx="8391525" cy="5600700"/>
          </a:xfrm>
          <a:prstGeom prst="rect">
            <a:avLst/>
          </a:prstGeom>
          <a:noFill/>
          <a:ln w="9525">
            <a:noFill/>
            <a:miter lim="800000"/>
            <a:headEnd/>
            <a:tailEnd/>
          </a:ln>
        </p:spPr>
      </p:pic>
    </p:spTree>
    <p:extLst>
      <p:ext uri="{BB962C8B-B14F-4D97-AF65-F5344CB8AC3E}">
        <p14:creationId xmlns:p14="http://schemas.microsoft.com/office/powerpoint/2010/main" val="180606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Text Box 3"/>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120F5963-766C-4DAE-8A47-32F0163F9D2F}" type="slidenum">
              <a:rPr lang="it-IT" sz="2400"/>
              <a:pPr/>
              <a:t>9</a:t>
            </a:fld>
            <a:endParaRPr lang="it-IT" sz="2400" dirty="0"/>
          </a:p>
        </p:txBody>
      </p:sp>
      <p:sp>
        <p:nvSpPr>
          <p:cNvPr id="6" name="Text Box 5"/>
          <p:cNvSpPr txBox="1">
            <a:spLocks noChangeArrowheads="1"/>
          </p:cNvSpPr>
          <p:nvPr/>
        </p:nvSpPr>
        <p:spPr bwMode="auto">
          <a:xfrm>
            <a:off x="0" y="0"/>
            <a:ext cx="9144000" cy="584775"/>
          </a:xfrm>
          <a:prstGeom prst="rect">
            <a:avLst/>
          </a:prstGeom>
          <a:noFill/>
          <a:ln w="9525">
            <a:noFill/>
            <a:miter lim="800000"/>
            <a:headEnd/>
            <a:tailEnd/>
          </a:ln>
          <a:effectLst/>
        </p:spPr>
        <p:txBody>
          <a:bodyPr wrap="square">
            <a:spAutoFit/>
          </a:bodyPr>
          <a:lstStyle/>
          <a:p>
            <a:pPr algn="ctr"/>
            <a:r>
              <a:rPr lang="it-IT" sz="3200" b="1" dirty="0">
                <a:solidFill>
                  <a:srgbClr val="FF0000"/>
                </a:solidFill>
                <a:effectLst>
                  <a:outerShdw blurRad="38100" dist="38100" dir="2700000" algn="tl">
                    <a:srgbClr val="C0C0C0"/>
                  </a:outerShdw>
                </a:effectLst>
              </a:rPr>
              <a:t>CONVERSIONE BIOLOGICA</a:t>
            </a:r>
          </a:p>
        </p:txBody>
      </p:sp>
      <p:pic>
        <p:nvPicPr>
          <p:cNvPr id="26626" name="Picture 2"/>
          <p:cNvPicPr>
            <a:picLocks noChangeAspect="1" noChangeArrowheads="1"/>
          </p:cNvPicPr>
          <p:nvPr/>
        </p:nvPicPr>
        <p:blipFill>
          <a:blip r:embed="rId3" cstate="print"/>
          <a:srcRect/>
          <a:stretch>
            <a:fillRect/>
          </a:stretch>
        </p:blipFill>
        <p:spPr bwMode="auto">
          <a:xfrm>
            <a:off x="128588" y="628650"/>
            <a:ext cx="8886825" cy="5600700"/>
          </a:xfrm>
          <a:prstGeom prst="rect">
            <a:avLst/>
          </a:prstGeom>
          <a:noFill/>
          <a:ln w="9525">
            <a:noFill/>
            <a:miter lim="800000"/>
            <a:headEnd/>
            <a:tailEnd/>
          </a:ln>
        </p:spPr>
      </p:pic>
    </p:spTree>
    <p:extLst>
      <p:ext uri="{BB962C8B-B14F-4D97-AF65-F5344CB8AC3E}">
        <p14:creationId xmlns:p14="http://schemas.microsoft.com/office/powerpoint/2010/main" val="1060081795"/>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4811</TotalTime>
  <Words>2369</Words>
  <Application>Microsoft Office PowerPoint</Application>
  <PresentationFormat>Presentazione su schermo (4:3)</PresentationFormat>
  <Paragraphs>240</Paragraphs>
  <Slides>43</Slides>
  <Notes>21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43</vt:i4>
      </vt:variant>
    </vt:vector>
  </HeadingPairs>
  <TitlesOfParts>
    <vt:vector size="47" baseType="lpstr">
      <vt:lpstr>Arial</vt:lpstr>
      <vt:lpstr>Calibri</vt:lpstr>
      <vt:lpstr>Times New Roman</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Barolo Claudia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Barolo Claudia</dc:creator>
  <cp:lastModifiedBy>Claudia Barolo</cp:lastModifiedBy>
  <cp:revision>297</cp:revision>
  <dcterms:created xsi:type="dcterms:W3CDTF">2005-09-29T08:21:49Z</dcterms:created>
  <dcterms:modified xsi:type="dcterms:W3CDTF">2024-12-13T09:03:41Z</dcterms:modified>
</cp:coreProperties>
</file>