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3"/>
  </p:notesMasterIdLst>
  <p:sldIdLst>
    <p:sldId id="711" r:id="rId3"/>
    <p:sldId id="717" r:id="rId4"/>
    <p:sldId id="988" r:id="rId5"/>
    <p:sldId id="989" r:id="rId6"/>
    <p:sldId id="720" r:id="rId7"/>
    <p:sldId id="257" r:id="rId8"/>
    <p:sldId id="722" r:id="rId9"/>
    <p:sldId id="725" r:id="rId10"/>
    <p:sldId id="260" r:id="rId11"/>
    <p:sldId id="571" r:id="rId12"/>
    <p:sldId id="721" r:id="rId13"/>
    <p:sldId id="727" r:id="rId14"/>
    <p:sldId id="726" r:id="rId15"/>
    <p:sldId id="594" r:id="rId16"/>
    <p:sldId id="595" r:id="rId17"/>
    <p:sldId id="596" r:id="rId18"/>
    <p:sldId id="265" r:id="rId19"/>
    <p:sldId id="266" r:id="rId20"/>
    <p:sldId id="589" r:id="rId21"/>
    <p:sldId id="991" r:id="rId22"/>
    <p:sldId id="728" r:id="rId23"/>
    <p:sldId id="592" r:id="rId24"/>
    <p:sldId id="729" r:id="rId25"/>
    <p:sldId id="752" r:id="rId26"/>
    <p:sldId id="751" r:id="rId27"/>
    <p:sldId id="753" r:id="rId28"/>
    <p:sldId id="716" r:id="rId29"/>
    <p:sldId id="600" r:id="rId30"/>
    <p:sldId id="264" r:id="rId31"/>
    <p:sldId id="730" r:id="rId32"/>
    <p:sldId id="731" r:id="rId33"/>
    <p:sldId id="267" r:id="rId34"/>
    <p:sldId id="605" r:id="rId35"/>
    <p:sldId id="734" r:id="rId36"/>
    <p:sldId id="735" r:id="rId37"/>
    <p:sldId id="606" r:id="rId38"/>
    <p:sldId id="736" r:id="rId39"/>
    <p:sldId id="737" r:id="rId40"/>
    <p:sldId id="718" r:id="rId41"/>
    <p:sldId id="990" r:id="rId42"/>
    <p:sldId id="581" r:id="rId43"/>
    <p:sldId id="572" r:id="rId44"/>
    <p:sldId id="740" r:id="rId45"/>
    <p:sldId id="739" r:id="rId46"/>
    <p:sldId id="741" r:id="rId47"/>
    <p:sldId id="573" r:id="rId48"/>
    <p:sldId id="742" r:id="rId49"/>
    <p:sldId id="599" r:id="rId50"/>
    <p:sldId id="754" r:id="rId51"/>
    <p:sldId id="576"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15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5DAEFA-9629-43CC-A3C1-FDE56D7B7A4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0762A147-0FC2-49B9-A33F-95C8B884F984}">
      <dgm:prSet/>
      <dgm:spPr/>
      <dgm:t>
        <a:bodyPr/>
        <a:lstStyle/>
        <a:p>
          <a:r>
            <a:rPr lang="it-IT"/>
            <a:t>Nella definizione di V</a:t>
          </a:r>
          <a:r>
            <a:rPr lang="it-IT" baseline="-30000"/>
            <a:t>G</a:t>
          </a:r>
          <a:r>
            <a:rPr lang="it-IT"/>
            <a:t> si è specificato </a:t>
          </a:r>
          <a:r>
            <a:rPr lang="it-IT" u="sng"/>
            <a:t>volume di bolle nel liquido</a:t>
          </a:r>
          <a:r>
            <a:rPr lang="it-IT"/>
            <a:t> dentro il reattore. Quindi le bolle che non sono dentro il liquido, ma nella parte superiore vuota del reattore (cioè nella testa del reattore) non sono comprese.</a:t>
          </a:r>
          <a:endParaRPr lang="en-US"/>
        </a:p>
      </dgm:t>
    </dgm:pt>
    <dgm:pt modelId="{AF33FE82-69E0-4C63-8838-AFB4FF40FEBD}" type="parTrans" cxnId="{D250547D-6747-4D46-BA3D-CC7DD4ACAD61}">
      <dgm:prSet/>
      <dgm:spPr/>
      <dgm:t>
        <a:bodyPr/>
        <a:lstStyle/>
        <a:p>
          <a:endParaRPr lang="en-US"/>
        </a:p>
      </dgm:t>
    </dgm:pt>
    <dgm:pt modelId="{1F711E64-F0AC-4B7A-9490-2F25B61CC866}" type="sibTrans" cxnId="{D250547D-6747-4D46-BA3D-CC7DD4ACAD61}">
      <dgm:prSet/>
      <dgm:spPr/>
      <dgm:t>
        <a:bodyPr/>
        <a:lstStyle/>
        <a:p>
          <a:endParaRPr lang="en-US"/>
        </a:p>
      </dgm:t>
    </dgm:pt>
    <dgm:pt modelId="{D8CEA7FA-07C2-4D79-AC59-5D4F6C06EE12}">
      <dgm:prSet/>
      <dgm:spPr/>
      <dgm:t>
        <a:bodyPr/>
        <a:lstStyle/>
        <a:p>
          <a:r>
            <a:rPr lang="it-IT" b="1"/>
            <a:t>Definiremo perciò il volume totale </a:t>
          </a:r>
          <a:r>
            <a:rPr lang="it-IT" b="1" u="sng"/>
            <a:t>apparente</a:t>
          </a:r>
          <a:r>
            <a:rPr lang="it-IT" b="1"/>
            <a:t> di liquido (ovvero il volume di reattore occupato dal liquido, escluso il volume della testa del reattore che non contiene liquido) come:</a:t>
          </a:r>
          <a:endParaRPr lang="en-US"/>
        </a:p>
      </dgm:t>
    </dgm:pt>
    <dgm:pt modelId="{F011B969-7B8A-42FE-A4A2-D5FED3001FF8}" type="parTrans" cxnId="{D729AA02-18FE-4030-AE76-EA6033B3E381}">
      <dgm:prSet/>
      <dgm:spPr/>
      <dgm:t>
        <a:bodyPr/>
        <a:lstStyle/>
        <a:p>
          <a:endParaRPr lang="en-US"/>
        </a:p>
      </dgm:t>
    </dgm:pt>
    <dgm:pt modelId="{88919820-63C8-4C74-AE48-1A0B0CC1F451}" type="sibTrans" cxnId="{D729AA02-18FE-4030-AE76-EA6033B3E381}">
      <dgm:prSet/>
      <dgm:spPr/>
      <dgm:t>
        <a:bodyPr/>
        <a:lstStyle/>
        <a:p>
          <a:endParaRPr lang="en-US"/>
        </a:p>
      </dgm:t>
    </dgm:pt>
    <dgm:pt modelId="{B5E88B5F-C39E-461F-994E-6B65796BC6E3}">
      <dgm:prSet/>
      <dgm:spPr/>
      <dgm:t>
        <a:bodyPr/>
        <a:lstStyle/>
        <a:p>
          <a:r>
            <a:rPr lang="it-IT" b="1"/>
            <a:t>V</a:t>
          </a:r>
          <a:r>
            <a:rPr lang="it-IT" b="1" baseline="-30000"/>
            <a:t>l+g</a:t>
          </a:r>
          <a:r>
            <a:rPr lang="it-IT" b="1"/>
            <a:t> = V</a:t>
          </a:r>
          <a:r>
            <a:rPr lang="it-IT" b="1" baseline="-30000"/>
            <a:t>g</a:t>
          </a:r>
          <a:r>
            <a:rPr lang="it-IT" b="1"/>
            <a:t> + V</a:t>
          </a:r>
          <a:r>
            <a:rPr lang="it-IT" b="1" baseline="-30000"/>
            <a:t>l </a:t>
          </a:r>
          <a:r>
            <a:rPr lang="it-IT" b="1"/>
            <a:t> (66) </a:t>
          </a:r>
          <a:endParaRPr lang="en-US"/>
        </a:p>
      </dgm:t>
    </dgm:pt>
    <dgm:pt modelId="{26CC3B54-2863-4D22-BCDD-F628354008AF}" type="parTrans" cxnId="{457B2ED9-EAC4-4EDA-ABD9-7437B531B1C4}">
      <dgm:prSet/>
      <dgm:spPr/>
      <dgm:t>
        <a:bodyPr/>
        <a:lstStyle/>
        <a:p>
          <a:endParaRPr lang="en-US"/>
        </a:p>
      </dgm:t>
    </dgm:pt>
    <dgm:pt modelId="{197A8AA5-D4EC-47C9-97D7-0C2523373212}" type="sibTrans" cxnId="{457B2ED9-EAC4-4EDA-ABD9-7437B531B1C4}">
      <dgm:prSet/>
      <dgm:spPr/>
      <dgm:t>
        <a:bodyPr/>
        <a:lstStyle/>
        <a:p>
          <a:endParaRPr lang="en-US"/>
        </a:p>
      </dgm:t>
    </dgm:pt>
    <dgm:pt modelId="{92753E9F-1C08-4C46-A7E5-F20690FBFB8A}">
      <dgm:prSet/>
      <dgm:spPr/>
      <dgm:t>
        <a:bodyPr/>
        <a:lstStyle/>
        <a:p>
          <a:r>
            <a:rPr lang="it-IT" b="1"/>
            <a:t>ove V</a:t>
          </a:r>
          <a:r>
            <a:rPr lang="it-IT" b="1" baseline="-30000"/>
            <a:t>l</a:t>
          </a:r>
          <a:r>
            <a:rPr lang="it-IT" b="1"/>
            <a:t> è il volume reale di liquido (misurato in assenza di flusso di aria)</a:t>
          </a:r>
          <a:endParaRPr lang="en-US"/>
        </a:p>
      </dgm:t>
    </dgm:pt>
    <dgm:pt modelId="{2209F912-6848-424F-83F9-F63EE7E2F572}" type="parTrans" cxnId="{BE426A6F-40F5-42B6-997E-DA6C766E4216}">
      <dgm:prSet/>
      <dgm:spPr/>
      <dgm:t>
        <a:bodyPr/>
        <a:lstStyle/>
        <a:p>
          <a:endParaRPr lang="en-US"/>
        </a:p>
      </dgm:t>
    </dgm:pt>
    <dgm:pt modelId="{7DC2A8D6-F4A5-483B-BEC1-A991CA5840DC}" type="sibTrans" cxnId="{BE426A6F-40F5-42B6-997E-DA6C766E4216}">
      <dgm:prSet/>
      <dgm:spPr/>
      <dgm:t>
        <a:bodyPr/>
        <a:lstStyle/>
        <a:p>
          <a:endParaRPr lang="en-US"/>
        </a:p>
      </dgm:t>
    </dgm:pt>
    <dgm:pt modelId="{0E8B336D-4655-4A8C-BB36-BD034B61420D}" type="pres">
      <dgm:prSet presAssocID="{DE5DAEFA-9629-43CC-A3C1-FDE56D7B7A4B}" presName="linear" presStyleCnt="0">
        <dgm:presLayoutVars>
          <dgm:animLvl val="lvl"/>
          <dgm:resizeHandles val="exact"/>
        </dgm:presLayoutVars>
      </dgm:prSet>
      <dgm:spPr/>
    </dgm:pt>
    <dgm:pt modelId="{F428AD21-9FFE-4743-A7A4-9F9D130BE25D}" type="pres">
      <dgm:prSet presAssocID="{0762A147-0FC2-49B9-A33F-95C8B884F984}" presName="parentText" presStyleLbl="node1" presStyleIdx="0" presStyleCnt="4">
        <dgm:presLayoutVars>
          <dgm:chMax val="0"/>
          <dgm:bulletEnabled val="1"/>
        </dgm:presLayoutVars>
      </dgm:prSet>
      <dgm:spPr/>
    </dgm:pt>
    <dgm:pt modelId="{38AD631C-8FA6-4D90-93BE-4865CAEE4ED5}" type="pres">
      <dgm:prSet presAssocID="{1F711E64-F0AC-4B7A-9490-2F25B61CC866}" presName="spacer" presStyleCnt="0"/>
      <dgm:spPr/>
    </dgm:pt>
    <dgm:pt modelId="{35878939-C13D-46AF-A1A2-D9AC274CFF91}" type="pres">
      <dgm:prSet presAssocID="{D8CEA7FA-07C2-4D79-AC59-5D4F6C06EE12}" presName="parentText" presStyleLbl="node1" presStyleIdx="1" presStyleCnt="4">
        <dgm:presLayoutVars>
          <dgm:chMax val="0"/>
          <dgm:bulletEnabled val="1"/>
        </dgm:presLayoutVars>
      </dgm:prSet>
      <dgm:spPr/>
    </dgm:pt>
    <dgm:pt modelId="{97725152-4347-4C67-B03E-D86B9F221DC3}" type="pres">
      <dgm:prSet presAssocID="{88919820-63C8-4C74-AE48-1A0B0CC1F451}" presName="spacer" presStyleCnt="0"/>
      <dgm:spPr/>
    </dgm:pt>
    <dgm:pt modelId="{78DA53E8-2A17-4F54-A0E1-C4F1496DBF5B}" type="pres">
      <dgm:prSet presAssocID="{B5E88B5F-C39E-461F-994E-6B65796BC6E3}" presName="parentText" presStyleLbl="node1" presStyleIdx="2" presStyleCnt="4">
        <dgm:presLayoutVars>
          <dgm:chMax val="0"/>
          <dgm:bulletEnabled val="1"/>
        </dgm:presLayoutVars>
      </dgm:prSet>
      <dgm:spPr/>
    </dgm:pt>
    <dgm:pt modelId="{91E0D89D-BFCA-4000-B7F9-3A4C8F12A3D4}" type="pres">
      <dgm:prSet presAssocID="{197A8AA5-D4EC-47C9-97D7-0C2523373212}" presName="spacer" presStyleCnt="0"/>
      <dgm:spPr/>
    </dgm:pt>
    <dgm:pt modelId="{3B93F2E6-80C8-4D8E-9B12-D7584D6A5EAC}" type="pres">
      <dgm:prSet presAssocID="{92753E9F-1C08-4C46-A7E5-F20690FBFB8A}" presName="parentText" presStyleLbl="node1" presStyleIdx="3" presStyleCnt="4">
        <dgm:presLayoutVars>
          <dgm:chMax val="0"/>
          <dgm:bulletEnabled val="1"/>
        </dgm:presLayoutVars>
      </dgm:prSet>
      <dgm:spPr/>
    </dgm:pt>
  </dgm:ptLst>
  <dgm:cxnLst>
    <dgm:cxn modelId="{BE8F5000-FCC8-4D4C-AC0D-35D81A1BD3B1}" type="presOf" srcId="{D8CEA7FA-07C2-4D79-AC59-5D4F6C06EE12}" destId="{35878939-C13D-46AF-A1A2-D9AC274CFF91}" srcOrd="0" destOrd="0" presId="urn:microsoft.com/office/officeart/2005/8/layout/vList2"/>
    <dgm:cxn modelId="{D729AA02-18FE-4030-AE76-EA6033B3E381}" srcId="{DE5DAEFA-9629-43CC-A3C1-FDE56D7B7A4B}" destId="{D8CEA7FA-07C2-4D79-AC59-5D4F6C06EE12}" srcOrd="1" destOrd="0" parTransId="{F011B969-7B8A-42FE-A4A2-D5FED3001FF8}" sibTransId="{88919820-63C8-4C74-AE48-1A0B0CC1F451}"/>
    <dgm:cxn modelId="{1F09B00F-D25F-4A0F-A308-1C1EB8D80650}" type="presOf" srcId="{0762A147-0FC2-49B9-A33F-95C8B884F984}" destId="{F428AD21-9FFE-4743-A7A4-9F9D130BE25D}" srcOrd="0" destOrd="0" presId="urn:microsoft.com/office/officeart/2005/8/layout/vList2"/>
    <dgm:cxn modelId="{604ED00F-288C-43E2-8DE3-B5B56A7C75A7}" type="presOf" srcId="{92753E9F-1C08-4C46-A7E5-F20690FBFB8A}" destId="{3B93F2E6-80C8-4D8E-9B12-D7584D6A5EAC}" srcOrd="0" destOrd="0" presId="urn:microsoft.com/office/officeart/2005/8/layout/vList2"/>
    <dgm:cxn modelId="{BE426A6F-40F5-42B6-997E-DA6C766E4216}" srcId="{DE5DAEFA-9629-43CC-A3C1-FDE56D7B7A4B}" destId="{92753E9F-1C08-4C46-A7E5-F20690FBFB8A}" srcOrd="3" destOrd="0" parTransId="{2209F912-6848-424F-83F9-F63EE7E2F572}" sibTransId="{7DC2A8D6-F4A5-483B-BEC1-A991CA5840DC}"/>
    <dgm:cxn modelId="{FC75B476-B05F-4F40-8F16-6F27D2C94A17}" type="presOf" srcId="{B5E88B5F-C39E-461F-994E-6B65796BC6E3}" destId="{78DA53E8-2A17-4F54-A0E1-C4F1496DBF5B}" srcOrd="0" destOrd="0" presId="urn:microsoft.com/office/officeart/2005/8/layout/vList2"/>
    <dgm:cxn modelId="{D250547D-6747-4D46-BA3D-CC7DD4ACAD61}" srcId="{DE5DAEFA-9629-43CC-A3C1-FDE56D7B7A4B}" destId="{0762A147-0FC2-49B9-A33F-95C8B884F984}" srcOrd="0" destOrd="0" parTransId="{AF33FE82-69E0-4C63-8838-AFB4FF40FEBD}" sibTransId="{1F711E64-F0AC-4B7A-9490-2F25B61CC866}"/>
    <dgm:cxn modelId="{457B2ED9-EAC4-4EDA-ABD9-7437B531B1C4}" srcId="{DE5DAEFA-9629-43CC-A3C1-FDE56D7B7A4B}" destId="{B5E88B5F-C39E-461F-994E-6B65796BC6E3}" srcOrd="2" destOrd="0" parTransId="{26CC3B54-2863-4D22-BCDD-F628354008AF}" sibTransId="{197A8AA5-D4EC-47C9-97D7-0C2523373212}"/>
    <dgm:cxn modelId="{0BE12BFB-D296-42F2-A32A-35E3A6EB9512}" type="presOf" srcId="{DE5DAEFA-9629-43CC-A3C1-FDE56D7B7A4B}" destId="{0E8B336D-4655-4A8C-BB36-BD034B61420D}" srcOrd="0" destOrd="0" presId="urn:microsoft.com/office/officeart/2005/8/layout/vList2"/>
    <dgm:cxn modelId="{A98DB785-31B5-426B-AC65-4BAC59CE5D46}" type="presParOf" srcId="{0E8B336D-4655-4A8C-BB36-BD034B61420D}" destId="{F428AD21-9FFE-4743-A7A4-9F9D130BE25D}" srcOrd="0" destOrd="0" presId="urn:microsoft.com/office/officeart/2005/8/layout/vList2"/>
    <dgm:cxn modelId="{0AFB9A13-0430-4B04-922A-1EB9EDDFBDAE}" type="presParOf" srcId="{0E8B336D-4655-4A8C-BB36-BD034B61420D}" destId="{38AD631C-8FA6-4D90-93BE-4865CAEE4ED5}" srcOrd="1" destOrd="0" presId="urn:microsoft.com/office/officeart/2005/8/layout/vList2"/>
    <dgm:cxn modelId="{228E0D94-EC41-4260-9A5B-89BE0D108165}" type="presParOf" srcId="{0E8B336D-4655-4A8C-BB36-BD034B61420D}" destId="{35878939-C13D-46AF-A1A2-D9AC274CFF91}" srcOrd="2" destOrd="0" presId="urn:microsoft.com/office/officeart/2005/8/layout/vList2"/>
    <dgm:cxn modelId="{D55CE307-A66E-4C20-83FE-A0CCD0DDAC46}" type="presParOf" srcId="{0E8B336D-4655-4A8C-BB36-BD034B61420D}" destId="{97725152-4347-4C67-B03E-D86B9F221DC3}" srcOrd="3" destOrd="0" presId="urn:microsoft.com/office/officeart/2005/8/layout/vList2"/>
    <dgm:cxn modelId="{D6553D33-1949-4A2C-ADAF-2797EA66CBFB}" type="presParOf" srcId="{0E8B336D-4655-4A8C-BB36-BD034B61420D}" destId="{78DA53E8-2A17-4F54-A0E1-C4F1496DBF5B}" srcOrd="4" destOrd="0" presId="urn:microsoft.com/office/officeart/2005/8/layout/vList2"/>
    <dgm:cxn modelId="{18BD237C-1F26-46CF-BEDE-2064FA4BBEDD}" type="presParOf" srcId="{0E8B336D-4655-4A8C-BB36-BD034B61420D}" destId="{91E0D89D-BFCA-4000-B7F9-3A4C8F12A3D4}" srcOrd="5" destOrd="0" presId="urn:microsoft.com/office/officeart/2005/8/layout/vList2"/>
    <dgm:cxn modelId="{D7F9621D-E020-4D4E-9DF4-A766176D74CD}" type="presParOf" srcId="{0E8B336D-4655-4A8C-BB36-BD034B61420D}" destId="{3B93F2E6-80C8-4D8E-9B12-D7584D6A5EA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28AD21-9FFE-4743-A7A4-9F9D130BE25D}">
      <dsp:nvSpPr>
        <dsp:cNvPr id="0" name=""/>
        <dsp:cNvSpPr/>
      </dsp:nvSpPr>
      <dsp:spPr>
        <a:xfrm>
          <a:off x="0" y="389304"/>
          <a:ext cx="4832059" cy="6048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it-IT" sz="1100" kern="1200"/>
            <a:t>Nella definizione di V</a:t>
          </a:r>
          <a:r>
            <a:rPr lang="it-IT" sz="1100" kern="1200" baseline="-30000"/>
            <a:t>G</a:t>
          </a:r>
          <a:r>
            <a:rPr lang="it-IT" sz="1100" kern="1200"/>
            <a:t> si è specificato </a:t>
          </a:r>
          <a:r>
            <a:rPr lang="it-IT" sz="1100" u="sng" kern="1200"/>
            <a:t>volume di bolle nel liquido</a:t>
          </a:r>
          <a:r>
            <a:rPr lang="it-IT" sz="1100" kern="1200"/>
            <a:t> dentro il reattore. Quindi le bolle che non sono dentro il liquido, ma nella parte superiore vuota del reattore (cioè nella testa del reattore) non sono comprese.</a:t>
          </a:r>
          <a:endParaRPr lang="en-US" sz="1100" kern="1200"/>
        </a:p>
      </dsp:txBody>
      <dsp:txXfrm>
        <a:off x="29528" y="418832"/>
        <a:ext cx="4773003" cy="545834"/>
      </dsp:txXfrm>
    </dsp:sp>
    <dsp:sp modelId="{35878939-C13D-46AF-A1A2-D9AC274CFF91}">
      <dsp:nvSpPr>
        <dsp:cNvPr id="0" name=""/>
        <dsp:cNvSpPr/>
      </dsp:nvSpPr>
      <dsp:spPr>
        <a:xfrm>
          <a:off x="0" y="1025874"/>
          <a:ext cx="4832059" cy="6048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it-IT" sz="1100" b="1" kern="1200"/>
            <a:t>Definiremo perciò il volume totale </a:t>
          </a:r>
          <a:r>
            <a:rPr lang="it-IT" sz="1100" b="1" u="sng" kern="1200"/>
            <a:t>apparente</a:t>
          </a:r>
          <a:r>
            <a:rPr lang="it-IT" sz="1100" b="1" kern="1200"/>
            <a:t> di liquido (ovvero il volume di reattore occupato dal liquido, escluso il volume della testa del reattore che non contiene liquido) come:</a:t>
          </a:r>
          <a:endParaRPr lang="en-US" sz="1100" kern="1200"/>
        </a:p>
      </dsp:txBody>
      <dsp:txXfrm>
        <a:off x="29528" y="1055402"/>
        <a:ext cx="4773003" cy="545834"/>
      </dsp:txXfrm>
    </dsp:sp>
    <dsp:sp modelId="{78DA53E8-2A17-4F54-A0E1-C4F1496DBF5B}">
      <dsp:nvSpPr>
        <dsp:cNvPr id="0" name=""/>
        <dsp:cNvSpPr/>
      </dsp:nvSpPr>
      <dsp:spPr>
        <a:xfrm>
          <a:off x="0" y="1662444"/>
          <a:ext cx="4832059" cy="6048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it-IT" sz="1100" b="1" kern="1200"/>
            <a:t>V</a:t>
          </a:r>
          <a:r>
            <a:rPr lang="it-IT" sz="1100" b="1" kern="1200" baseline="-30000"/>
            <a:t>l+g</a:t>
          </a:r>
          <a:r>
            <a:rPr lang="it-IT" sz="1100" b="1" kern="1200"/>
            <a:t> = V</a:t>
          </a:r>
          <a:r>
            <a:rPr lang="it-IT" sz="1100" b="1" kern="1200" baseline="-30000"/>
            <a:t>g</a:t>
          </a:r>
          <a:r>
            <a:rPr lang="it-IT" sz="1100" b="1" kern="1200"/>
            <a:t> + V</a:t>
          </a:r>
          <a:r>
            <a:rPr lang="it-IT" sz="1100" b="1" kern="1200" baseline="-30000"/>
            <a:t>l </a:t>
          </a:r>
          <a:r>
            <a:rPr lang="it-IT" sz="1100" b="1" kern="1200"/>
            <a:t> (66) </a:t>
          </a:r>
          <a:endParaRPr lang="en-US" sz="1100" kern="1200"/>
        </a:p>
      </dsp:txBody>
      <dsp:txXfrm>
        <a:off x="29528" y="1691972"/>
        <a:ext cx="4773003" cy="545834"/>
      </dsp:txXfrm>
    </dsp:sp>
    <dsp:sp modelId="{3B93F2E6-80C8-4D8E-9B12-D7584D6A5EAC}">
      <dsp:nvSpPr>
        <dsp:cNvPr id="0" name=""/>
        <dsp:cNvSpPr/>
      </dsp:nvSpPr>
      <dsp:spPr>
        <a:xfrm>
          <a:off x="0" y="2299014"/>
          <a:ext cx="4832059" cy="6048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it-IT" sz="1100" b="1" kern="1200"/>
            <a:t>ove V</a:t>
          </a:r>
          <a:r>
            <a:rPr lang="it-IT" sz="1100" b="1" kern="1200" baseline="-30000"/>
            <a:t>l</a:t>
          </a:r>
          <a:r>
            <a:rPr lang="it-IT" sz="1100" b="1" kern="1200"/>
            <a:t> è il volume reale di liquido (misurato in assenza di flusso di aria)</a:t>
          </a:r>
          <a:endParaRPr lang="en-US" sz="1100" kern="1200"/>
        </a:p>
      </dsp:txBody>
      <dsp:txXfrm>
        <a:off x="29528" y="2328542"/>
        <a:ext cx="4773003" cy="5458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F9A12-C3A1-40EB-A623-B1F6A7BE17DA}" type="datetimeFigureOut">
              <a:rPr lang="it-IT" smtClean="0"/>
              <a:t>05/12/2024</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F77771-994C-4B32-B6D6-CB0B0AB32D9C}" type="slidenum">
              <a:rPr lang="it-IT" smtClean="0"/>
              <a:t>‹N›</a:t>
            </a:fld>
            <a:endParaRPr lang="it-IT"/>
          </a:p>
        </p:txBody>
      </p:sp>
    </p:spTree>
    <p:extLst>
      <p:ext uri="{BB962C8B-B14F-4D97-AF65-F5344CB8AC3E}">
        <p14:creationId xmlns:p14="http://schemas.microsoft.com/office/powerpoint/2010/main" val="3566339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D33EE19-61D2-4254-B5DA-46C705786ABE}" type="slidenum">
              <a:rPr kumimoji="0" lang="it-I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99074" name="Rectangle 2"/>
          <p:cNvSpPr>
            <a:spLocks noGrp="1" noRot="1" noChangeAspect="1" noChangeArrowheads="1" noTextEdit="1"/>
          </p:cNvSpPr>
          <p:nvPr>
            <p:ph type="sldImg"/>
          </p:nvPr>
        </p:nvSpPr>
        <p:spPr>
          <a:ln/>
        </p:spPr>
      </p:sp>
      <p:sp>
        <p:nvSpPr>
          <p:cNvPr id="89907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EB7C44-BDBB-4A43-99C0-98734336CDF8}" type="slidenum">
              <a:rPr lang="it-IT"/>
              <a:pPr/>
              <a:t>2</a:t>
            </a:fld>
            <a:endParaRPr lang="it-IT"/>
          </a:p>
        </p:txBody>
      </p:sp>
      <p:sp>
        <p:nvSpPr>
          <p:cNvPr id="903170" name="Rectangle 2"/>
          <p:cNvSpPr>
            <a:spLocks noGrp="1" noRot="1" noChangeAspect="1" noChangeArrowheads="1" noTextEdit="1"/>
          </p:cNvSpPr>
          <p:nvPr>
            <p:ph type="sldImg"/>
          </p:nvPr>
        </p:nvSpPr>
        <p:spPr>
          <a:ln/>
        </p:spPr>
      </p:sp>
      <p:sp>
        <p:nvSpPr>
          <p:cNvPr id="903171" name="Rectangle 3"/>
          <p:cNvSpPr>
            <a:spLocks noGrp="1" noChangeArrowheads="1"/>
          </p:cNvSpPr>
          <p:nvPr>
            <p:ph type="body" idx="1"/>
          </p:nvPr>
        </p:nvSpPr>
        <p:spPr/>
        <p:txBody>
          <a:bodyPr/>
          <a:lstStyle/>
          <a:p>
            <a:r>
              <a:rPr lang="it-IT"/>
              <a:t>Capacità produttiva</a:t>
            </a:r>
          </a:p>
          <a:p>
            <a:r>
              <a:rPr lang="it-IT"/>
              <a:t>Capacità di vendita</a:t>
            </a:r>
          </a:p>
        </p:txBody>
      </p:sp>
    </p:spTree>
    <p:extLst>
      <p:ext uri="{BB962C8B-B14F-4D97-AF65-F5344CB8AC3E}">
        <p14:creationId xmlns:p14="http://schemas.microsoft.com/office/powerpoint/2010/main" val="1542949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19CA12-7810-4B76-BADF-1E79B1448AD3}" type="slidenum">
              <a:rPr lang="it-IT"/>
              <a:pPr/>
              <a:t>4</a:t>
            </a:fld>
            <a:endParaRPr lang="it-IT"/>
          </a:p>
        </p:txBody>
      </p:sp>
      <p:sp>
        <p:nvSpPr>
          <p:cNvPr id="905218" name="Rectangle 2"/>
          <p:cNvSpPr>
            <a:spLocks noGrp="1" noRot="1" noChangeAspect="1" noChangeArrowheads="1" noTextEdit="1"/>
          </p:cNvSpPr>
          <p:nvPr>
            <p:ph type="sldImg"/>
          </p:nvPr>
        </p:nvSpPr>
        <p:spPr>
          <a:ln/>
        </p:spPr>
      </p:sp>
      <p:sp>
        <p:nvSpPr>
          <p:cNvPr id="90521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72A2ED3-461D-4D56-94A2-E911F4E7B3E1}"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644555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72A2ED3-461D-4D56-94A2-E911F4E7B3E1}"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1954018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72A2ED3-461D-4D56-94A2-E911F4E7B3E1}"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2302059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AF87CD3F-A3E8-4465-B3B8-5F90409D3A53}"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1597018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F87CD3F-A3E8-4465-B3B8-5F90409D3A53}"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3810432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F87CD3F-A3E8-4465-B3B8-5F90409D3A53}"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2503131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F87CD3F-A3E8-4465-B3B8-5F90409D3A53}" type="datetimeFigureOut">
              <a:rPr lang="it-IT" smtClean="0"/>
              <a:t>05/12/2024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3664461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F87CD3F-A3E8-4465-B3B8-5F90409D3A53}" type="datetimeFigureOut">
              <a:rPr lang="it-IT" smtClean="0"/>
              <a:t>05/12/2024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3250911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AF87CD3F-A3E8-4465-B3B8-5F90409D3A53}" type="datetimeFigureOut">
              <a:rPr lang="it-IT" smtClean="0"/>
              <a:t>05/12/2024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14786809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7CD3F-A3E8-4465-B3B8-5F90409D3A53}" type="datetimeFigureOut">
              <a:rPr lang="it-IT" smtClean="0"/>
              <a:t>05/12/2024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3561093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F87CD3F-A3E8-4465-B3B8-5F90409D3A53}" type="datetimeFigureOut">
              <a:rPr lang="it-IT" smtClean="0"/>
              <a:t>05/12/2024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125179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72A2ED3-461D-4D56-94A2-E911F4E7B3E1}"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91654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F87CD3F-A3E8-4465-B3B8-5F90409D3A53}" type="datetimeFigureOut">
              <a:rPr lang="it-IT" smtClean="0"/>
              <a:t>05/12/2024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700696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F87CD3F-A3E8-4465-B3B8-5F90409D3A53}"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2358750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F87CD3F-A3E8-4465-B3B8-5F90409D3A53}"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E79081-BCE5-4C03-B45A-2BEF53D65370}" type="slidenum">
              <a:rPr lang="it-IT" smtClean="0"/>
              <a:t>‹N›</a:t>
            </a:fld>
            <a:endParaRPr lang="it-IT"/>
          </a:p>
        </p:txBody>
      </p:sp>
    </p:spTree>
    <p:extLst>
      <p:ext uri="{BB962C8B-B14F-4D97-AF65-F5344CB8AC3E}">
        <p14:creationId xmlns:p14="http://schemas.microsoft.com/office/powerpoint/2010/main" val="4234728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72A2ED3-461D-4D56-94A2-E911F4E7B3E1}" type="datetimeFigureOut">
              <a:rPr lang="it-IT" smtClean="0"/>
              <a:t>05/12/2024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252968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72A2ED3-461D-4D56-94A2-E911F4E7B3E1}" type="datetimeFigureOut">
              <a:rPr lang="it-IT" smtClean="0"/>
              <a:t>05/12/2024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75594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72A2ED3-461D-4D56-94A2-E911F4E7B3E1}" type="datetimeFigureOut">
              <a:rPr lang="it-IT" smtClean="0"/>
              <a:t>05/12/2024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2967517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72A2ED3-461D-4D56-94A2-E911F4E7B3E1}" type="datetimeFigureOut">
              <a:rPr lang="it-IT" smtClean="0"/>
              <a:t>05/12/2024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3887813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2A2ED3-461D-4D56-94A2-E911F4E7B3E1}" type="datetimeFigureOut">
              <a:rPr lang="it-IT" smtClean="0"/>
              <a:t>05/12/2024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474010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72A2ED3-461D-4D56-94A2-E911F4E7B3E1}" type="datetimeFigureOut">
              <a:rPr lang="it-IT" smtClean="0"/>
              <a:t>05/12/2024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2820927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72A2ED3-461D-4D56-94A2-E911F4E7B3E1}" type="datetimeFigureOut">
              <a:rPr lang="it-IT" smtClean="0"/>
              <a:t>05/12/2024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C9375E1-143B-4A86-96FE-E00FAAEA4BA4}" type="slidenum">
              <a:rPr lang="it-IT" smtClean="0"/>
              <a:t>‹N›</a:t>
            </a:fld>
            <a:endParaRPr lang="it-IT"/>
          </a:p>
        </p:txBody>
      </p:sp>
    </p:spTree>
    <p:extLst>
      <p:ext uri="{BB962C8B-B14F-4D97-AF65-F5344CB8AC3E}">
        <p14:creationId xmlns:p14="http://schemas.microsoft.com/office/powerpoint/2010/main" val="3981192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2A2ED3-461D-4D56-94A2-E911F4E7B3E1}" type="datetimeFigureOut">
              <a:rPr lang="it-IT" smtClean="0"/>
              <a:t>05/12/2024</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375E1-143B-4A86-96FE-E00FAAEA4BA4}" type="slidenum">
              <a:rPr lang="it-IT" smtClean="0"/>
              <a:t>‹N›</a:t>
            </a:fld>
            <a:endParaRPr lang="it-IT"/>
          </a:p>
        </p:txBody>
      </p:sp>
    </p:spTree>
    <p:extLst>
      <p:ext uri="{BB962C8B-B14F-4D97-AF65-F5344CB8AC3E}">
        <p14:creationId xmlns:p14="http://schemas.microsoft.com/office/powerpoint/2010/main" val="4684245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7CD3F-A3E8-4465-B3B8-5F90409D3A53}" type="datetimeFigureOut">
              <a:rPr lang="it-IT" smtClean="0"/>
              <a:t>05/12/2024</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E79081-BCE5-4C03-B45A-2BEF53D65370}" type="slidenum">
              <a:rPr lang="it-IT" smtClean="0"/>
              <a:t>‹N›</a:t>
            </a:fld>
            <a:endParaRPr lang="it-IT"/>
          </a:p>
        </p:txBody>
      </p:sp>
    </p:spTree>
    <p:extLst>
      <p:ext uri="{BB962C8B-B14F-4D97-AF65-F5344CB8AC3E}">
        <p14:creationId xmlns:p14="http://schemas.microsoft.com/office/powerpoint/2010/main" val="14433690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1.png"/><Relationship Id="rId1" Type="http://schemas.openxmlformats.org/officeDocument/2006/relationships/slideLayout" Target="../slideLayouts/slideLayout6.xml"/><Relationship Id="rId6" Type="http://schemas.openxmlformats.org/officeDocument/2006/relationships/image" Target="../media/image5.wmf"/><Relationship Id="rId5" Type="http://schemas.openxmlformats.org/officeDocument/2006/relationships/oleObject" Target="../embeddings/oleObject1.bin"/><Relationship Id="rId4" Type="http://schemas.openxmlformats.org/officeDocument/2006/relationships/image" Target="../media/image70.png"/></Relationships>
</file>

<file path=ppt/slides/_rels/slide13.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11.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lEBUqRKzv94"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805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E43E5D6-01BB-4DA6-9C47-5AFF306A88F3}" type="slidenum">
              <a:rPr kumimoji="0" lang="it-IT"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a:t>
            </a:fld>
            <a:endParaRPr kumimoji="0" lang="it-IT"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98051" name="Rectangle 3"/>
          <p:cNvSpPr>
            <a:spLocks noChangeArrowheads="1"/>
          </p:cNvSpPr>
          <p:nvPr/>
        </p:nvSpPr>
        <p:spPr bwMode="auto">
          <a:xfrm>
            <a:off x="0" y="306380"/>
            <a:ext cx="9144000" cy="5878532"/>
          </a:xfrm>
          <a:prstGeom prst="rect">
            <a:avLst/>
          </a:prstGeom>
          <a:noFill/>
          <a:ln w="9525">
            <a:noFill/>
            <a:miter lim="800000"/>
            <a:headEnd/>
            <a:tailEnd/>
          </a:ln>
          <a:effectLst/>
        </p:spPr>
        <p:txBody>
          <a:bodyPr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rPr>
              <a:t>Determinazione del Coefficiente di resa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it-IT" sz="1000" b="1" i="0"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Esempio di variazione del coefficiente di resa</a:t>
            </a:r>
            <a:endParaRPr kumimoji="0" lang="it-IT" sz="1800" b="0" i="1" u="sng"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1800" b="1" i="1" u="sng"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Esercizio 46</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a:t>
            </a: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In un esperimento che impiega un microrganismo anaerobico facoltativo (un ceppo di </a:t>
            </a:r>
            <a:r>
              <a:rPr kumimoji="0" lang="it-IT" sz="1800" b="0" i="1" u="none" strike="noStrike" kern="1200" cap="none" spc="0" normalizeH="0" baseline="0" noProof="0" dirty="0" err="1">
                <a:ln>
                  <a:noFill/>
                </a:ln>
                <a:solidFill>
                  <a:srgbClr val="000000"/>
                </a:solidFill>
                <a:effectLst/>
                <a:uLnTx/>
                <a:uFillTx/>
                <a:latin typeface="Calibri" panose="020F0502020204030204"/>
                <a:ea typeface="+mn-ea"/>
                <a:cs typeface="Times New Roman" pitchFamily="18" charset="0"/>
              </a:rPr>
              <a:t>bacillus</a:t>
            </a: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a:t>
            </a:r>
            <a:r>
              <a:rPr kumimoji="0" lang="it-IT" sz="1800" b="0" i="1" u="none" strike="noStrike" kern="1200" cap="none" spc="0" normalizeH="0" baseline="0" noProof="0" dirty="0" err="1">
                <a:ln>
                  <a:noFill/>
                </a:ln>
                <a:solidFill>
                  <a:srgbClr val="000000"/>
                </a:solidFill>
                <a:effectLst/>
                <a:uLnTx/>
                <a:uFillTx/>
                <a:latin typeface="Calibri" panose="020F0502020204030204"/>
                <a:ea typeface="+mn-ea"/>
                <a:cs typeface="Times New Roman" pitchFamily="18" charset="0"/>
              </a:rPr>
              <a:t>thuringiensis</a:t>
            </a: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in un mezzo contenente glucosio come nutriente limitante, con una concentrazione in alimentazione di 3 g/l,  si ottengono risultati esposti in tabella.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Determinare l’effetto di D sulla resa in biomassa. Dare una plausibile spiegazione.</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30000" noProof="0" dirty="0">
                <a:ln>
                  <a:noFill/>
                </a:ln>
                <a:solidFill>
                  <a:srgbClr val="000000"/>
                </a:solidFill>
                <a:effectLst/>
                <a:uLnTx/>
                <a:uFillTx/>
                <a:latin typeface="Calibri" panose="020F0502020204030204"/>
                <a:ea typeface="+mn-ea"/>
                <a:cs typeface="Times New Roman" pitchFamily="18" charset="0"/>
              </a:rPr>
              <a:t>*</a:t>
            </a: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Dall’equazione, </a:t>
            </a:r>
            <a:r>
              <a:rPr kumimoji="0" lang="it-IT" sz="1800" b="1" i="1" u="none" strike="noStrike" kern="1200" cap="none" spc="0" normalizeH="0" baseline="0" noProof="0" dirty="0" err="1">
                <a:ln>
                  <a:noFill/>
                </a:ln>
                <a:solidFill>
                  <a:srgbClr val="000000"/>
                </a:solidFill>
                <a:effectLst/>
                <a:uLnTx/>
                <a:uFillTx/>
                <a:latin typeface="Calibri" panose="020F0502020204030204"/>
                <a:ea typeface="+mn-ea"/>
                <a:cs typeface="Times New Roman" pitchFamily="18" charset="0"/>
              </a:rPr>
              <a:t>X</a:t>
            </a:r>
            <a:r>
              <a:rPr kumimoji="0" lang="it-IT" sz="1800" b="1" i="1" u="none" strike="noStrike" kern="1200" cap="none" spc="0" normalizeH="0" baseline="-30000" noProof="0" dirty="0" err="1">
                <a:ln>
                  <a:noFill/>
                </a:ln>
                <a:solidFill>
                  <a:srgbClr val="000000"/>
                </a:solidFill>
                <a:effectLst/>
                <a:uLnTx/>
                <a:uFillTx/>
                <a:latin typeface="Calibri" panose="020F0502020204030204"/>
                <a:ea typeface="+mn-ea"/>
                <a:cs typeface="Times New Roman" pitchFamily="18" charset="0"/>
              </a:rPr>
              <a:t>s</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 Y</a:t>
            </a:r>
            <a:r>
              <a:rPr kumimoji="0" lang="it-IT" sz="1800" b="1" i="1" u="none" strike="noStrike" kern="1200" cap="none" spc="0" normalizeH="0" baseline="-30000" noProof="0" dirty="0">
                <a:ln>
                  <a:noFill/>
                </a:ln>
                <a:solidFill>
                  <a:srgbClr val="000000"/>
                </a:solidFill>
                <a:effectLst/>
                <a:uLnTx/>
                <a:uFillTx/>
                <a:latin typeface="Calibri" panose="020F0502020204030204"/>
                <a:ea typeface="+mn-ea"/>
                <a:cs typeface="Times New Roman" pitchFamily="18" charset="0"/>
              </a:rPr>
              <a:t>XS</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(S</a:t>
            </a:r>
            <a:r>
              <a:rPr kumimoji="0" lang="it-IT" sz="1800" b="1" i="1" u="none" strike="noStrike" kern="1200" cap="none" spc="0" normalizeH="0" baseline="-30000" noProof="0" dirty="0">
                <a:ln>
                  <a:noFill/>
                </a:ln>
                <a:solidFill>
                  <a:srgbClr val="000000"/>
                </a:solidFill>
                <a:effectLst/>
                <a:uLnTx/>
                <a:uFillTx/>
                <a:latin typeface="Calibri" panose="020F0502020204030204"/>
                <a:ea typeface="+mn-ea"/>
                <a:cs typeface="Times New Roman" pitchFamily="18" charset="0"/>
              </a:rPr>
              <a:t>0</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 </a:t>
            </a:r>
            <a:r>
              <a:rPr kumimoji="0" lang="it-IT" sz="1800" b="1" i="1" u="none" strike="noStrike" kern="1200" cap="none" spc="0" normalizeH="0" baseline="0" noProof="0" dirty="0" err="1">
                <a:ln>
                  <a:noFill/>
                </a:ln>
                <a:solidFill>
                  <a:srgbClr val="000000"/>
                </a:solidFill>
                <a:effectLst/>
                <a:uLnTx/>
                <a:uFillTx/>
                <a:latin typeface="Calibri" panose="020F0502020204030204"/>
                <a:ea typeface="+mn-ea"/>
                <a:cs typeface="Times New Roman" pitchFamily="18" charset="0"/>
              </a:rPr>
              <a:t>S</a:t>
            </a:r>
            <a:r>
              <a:rPr kumimoji="0" lang="it-IT" sz="1800" b="1" i="1" u="none" strike="noStrike" kern="1200" cap="none" spc="0" normalizeH="0" baseline="-30000" noProof="0" dirty="0" err="1">
                <a:ln>
                  <a:noFill/>
                </a:ln>
                <a:solidFill>
                  <a:srgbClr val="000000"/>
                </a:solidFill>
                <a:effectLst/>
                <a:uLnTx/>
                <a:uFillTx/>
                <a:latin typeface="Calibri" panose="020F0502020204030204"/>
                <a:ea typeface="+mn-ea"/>
                <a:cs typeface="Times New Roman" pitchFamily="18" charset="0"/>
              </a:rPr>
              <a:t>s</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a:t>
            </a: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(47), si ottiene </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Y</a:t>
            </a:r>
            <a:r>
              <a:rPr kumimoji="0" lang="it-IT" sz="1800" b="1" i="1" u="none" strike="noStrike" kern="1200" cap="none" spc="0" normalizeH="0" baseline="-30000" noProof="0" dirty="0">
                <a:ln>
                  <a:noFill/>
                </a:ln>
                <a:solidFill>
                  <a:srgbClr val="000000"/>
                </a:solidFill>
                <a:effectLst/>
                <a:uLnTx/>
                <a:uFillTx/>
                <a:latin typeface="Calibri" panose="020F0502020204030204"/>
                <a:ea typeface="+mn-ea"/>
                <a:cs typeface="Times New Roman" pitchFamily="18" charset="0"/>
              </a:rPr>
              <a:t>XS</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 </a:t>
            </a:r>
            <a:r>
              <a:rPr kumimoji="0" lang="it-IT" sz="1800" b="1" i="1" u="none" strike="noStrike" kern="1200" cap="none" spc="0" normalizeH="0" baseline="0" noProof="0" dirty="0" err="1">
                <a:ln>
                  <a:noFill/>
                </a:ln>
                <a:solidFill>
                  <a:srgbClr val="000000"/>
                </a:solidFill>
                <a:effectLst/>
                <a:uLnTx/>
                <a:uFillTx/>
                <a:latin typeface="Calibri" panose="020F0502020204030204"/>
                <a:ea typeface="+mn-ea"/>
                <a:cs typeface="Times New Roman" pitchFamily="18" charset="0"/>
              </a:rPr>
              <a:t>X</a:t>
            </a:r>
            <a:r>
              <a:rPr kumimoji="0" lang="it-IT" sz="1800" b="1" i="1" u="none" strike="noStrike" kern="1200" cap="none" spc="0" normalizeH="0" baseline="-30000" noProof="0" dirty="0" err="1">
                <a:ln>
                  <a:noFill/>
                </a:ln>
                <a:solidFill>
                  <a:srgbClr val="000000"/>
                </a:solidFill>
                <a:effectLst/>
                <a:uLnTx/>
                <a:uFillTx/>
                <a:latin typeface="Calibri" panose="020F0502020204030204"/>
                <a:ea typeface="+mn-ea"/>
                <a:cs typeface="Times New Roman" pitchFamily="18" charset="0"/>
              </a:rPr>
              <a:t>s</a:t>
            </a:r>
            <a:r>
              <a:rPr kumimoji="0" lang="it-IT" sz="1800" b="1" i="1" u="none" strike="noStrike" kern="1200" cap="none" spc="0" normalizeH="0" baseline="-30000" noProof="0" dirty="0">
                <a:ln>
                  <a:noFill/>
                </a:ln>
                <a:solidFill>
                  <a:srgbClr val="000000"/>
                </a:solidFill>
                <a:effectLst/>
                <a:uLnTx/>
                <a:uFillTx/>
                <a:latin typeface="Calibri" panose="020F0502020204030204"/>
                <a:ea typeface="+mn-ea"/>
                <a:cs typeface="Times New Roman" pitchFamily="18" charset="0"/>
              </a:rPr>
              <a:t> </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/(S</a:t>
            </a:r>
            <a:r>
              <a:rPr kumimoji="0" lang="it-IT" sz="1800" b="1" i="1" u="none" strike="noStrike" kern="1200" cap="none" spc="0" normalizeH="0" baseline="-30000" noProof="0" dirty="0">
                <a:ln>
                  <a:noFill/>
                </a:ln>
                <a:solidFill>
                  <a:srgbClr val="000000"/>
                </a:solidFill>
                <a:effectLst/>
                <a:uLnTx/>
                <a:uFillTx/>
                <a:latin typeface="Calibri" panose="020F0502020204030204"/>
                <a:ea typeface="+mn-ea"/>
                <a:cs typeface="Times New Roman" pitchFamily="18" charset="0"/>
              </a:rPr>
              <a:t>0</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 </a:t>
            </a:r>
            <a:r>
              <a:rPr kumimoji="0" lang="it-IT" sz="1800" b="1" i="1" u="none" strike="noStrike" kern="1200" cap="none" spc="0" normalizeH="0" baseline="0" noProof="0" dirty="0" err="1">
                <a:ln>
                  <a:noFill/>
                </a:ln>
                <a:solidFill>
                  <a:srgbClr val="000000"/>
                </a:solidFill>
                <a:effectLst/>
                <a:uLnTx/>
                <a:uFillTx/>
                <a:latin typeface="Calibri" panose="020F0502020204030204"/>
                <a:ea typeface="+mn-ea"/>
                <a:cs typeface="Times New Roman" pitchFamily="18" charset="0"/>
              </a:rPr>
              <a:t>S</a:t>
            </a:r>
            <a:r>
              <a:rPr kumimoji="0" lang="it-IT" sz="1800" b="1" i="1" u="none" strike="noStrike" kern="1200" cap="none" spc="0" normalizeH="0" baseline="-30000" noProof="0" dirty="0" err="1">
                <a:ln>
                  <a:noFill/>
                </a:ln>
                <a:solidFill>
                  <a:srgbClr val="000000"/>
                </a:solidFill>
                <a:effectLst/>
                <a:uLnTx/>
                <a:uFillTx/>
                <a:latin typeface="Calibri" panose="020F0502020204030204"/>
                <a:ea typeface="+mn-ea"/>
                <a:cs typeface="Times New Roman" pitchFamily="18" charset="0"/>
              </a:rPr>
              <a:t>s</a:t>
            </a:r>
            <a:r>
              <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Si osserva che la resa in biomassa diminuisce all’aumentare della concentrazione di glucosio in fase stazionaria. Il fenomeno potrebbe essere dovuto all’effetto </a:t>
            </a:r>
            <a:r>
              <a:rPr kumimoji="0" lang="it-IT" sz="1800" b="0" i="1" u="none" strike="noStrike" kern="1200" cap="none" spc="0" normalizeH="0" baseline="0" noProof="0" dirty="0" err="1">
                <a:ln>
                  <a:noFill/>
                </a:ln>
                <a:solidFill>
                  <a:srgbClr val="000000"/>
                </a:solidFill>
                <a:effectLst/>
                <a:uLnTx/>
                <a:uFillTx/>
                <a:latin typeface="Calibri" panose="020F0502020204030204"/>
                <a:ea typeface="+mn-ea"/>
                <a:cs typeface="Times New Roman" pitchFamily="18" charset="0"/>
              </a:rPr>
              <a:t>Crabtree</a:t>
            </a: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a:t>
            </a:r>
          </a:p>
        </p:txBody>
      </p:sp>
      <p:pic>
        <p:nvPicPr>
          <p:cNvPr id="898052" name="Picture 4"/>
          <p:cNvPicPr>
            <a:picLocks noChangeAspect="1" noChangeArrowheads="1"/>
          </p:cNvPicPr>
          <p:nvPr/>
        </p:nvPicPr>
        <p:blipFill>
          <a:blip r:embed="rId3" cstate="print"/>
          <a:srcRect/>
          <a:stretch>
            <a:fillRect/>
          </a:stretch>
        </p:blipFill>
        <p:spPr bwMode="auto">
          <a:xfrm>
            <a:off x="827088" y="3108370"/>
            <a:ext cx="7667625" cy="156051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98051">
                                            <p:txEl>
                                              <p:pRg st="17" end="17"/>
                                            </p:txEl>
                                          </p:spTgt>
                                        </p:tgtEl>
                                        <p:attrNameLst>
                                          <p:attrName>style.visibility</p:attrName>
                                        </p:attrNameLst>
                                      </p:cBhvr>
                                      <p:to>
                                        <p:strVal val="visible"/>
                                      </p:to>
                                    </p:set>
                                    <p:animEffect transition="in" filter="fade">
                                      <p:cBhvr>
                                        <p:cTn id="7" dur="500"/>
                                        <p:tgtEl>
                                          <p:spTgt spid="898051">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1058" name="Text Box 2"/>
          <p:cNvSpPr txBox="1">
            <a:spLocks noChangeArrowheads="1"/>
          </p:cNvSpPr>
          <p:nvPr/>
        </p:nvSpPr>
        <p:spPr bwMode="auto">
          <a:xfrm>
            <a:off x="1658398" y="1117291"/>
            <a:ext cx="6515100" cy="488950"/>
          </a:xfrm>
          <a:prstGeom prst="rect">
            <a:avLst/>
          </a:prstGeom>
          <a:noFill/>
          <a:ln w="9525">
            <a:noFill/>
            <a:miter lim="800000"/>
            <a:headEnd/>
            <a:tailEnd/>
          </a:ln>
          <a:effectLst/>
        </p:spPr>
        <p:txBody>
          <a:bodyPr wrap="none">
            <a:spAutoFit/>
          </a:bodyPr>
          <a:lstStyle/>
          <a:p>
            <a:r>
              <a:rPr lang="it-IT" sz="2600" b="1" dirty="0">
                <a:solidFill>
                  <a:srgbClr val="FF0000"/>
                </a:solidFill>
              </a:rPr>
              <a:t>REATTORI DISCONTINUI ALIMENTATI</a:t>
            </a:r>
          </a:p>
        </p:txBody>
      </p:sp>
      <p:sp>
        <p:nvSpPr>
          <p:cNvPr id="9410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334641E-9E7B-4582-9E85-EE6200ACB0C9}" type="slidenum">
              <a:rPr lang="it-IT"/>
              <a:pPr/>
              <a:t>10</a:t>
            </a:fld>
            <a:endParaRPr lang="it-IT"/>
          </a:p>
        </p:txBody>
      </p:sp>
      <p:sp>
        <p:nvSpPr>
          <p:cNvPr id="941060" name="Rectangle 4"/>
          <p:cNvSpPr>
            <a:spLocks noChangeArrowheads="1"/>
          </p:cNvSpPr>
          <p:nvPr/>
        </p:nvSpPr>
        <p:spPr bwMode="auto">
          <a:xfrm>
            <a:off x="67112" y="1834910"/>
            <a:ext cx="9009776" cy="1446550"/>
          </a:xfrm>
          <a:prstGeom prst="rect">
            <a:avLst/>
          </a:prstGeom>
          <a:noFill/>
          <a:ln w="9525">
            <a:noFill/>
            <a:miter lim="800000"/>
            <a:headEnd/>
            <a:tailEnd/>
          </a:ln>
          <a:effectLst/>
        </p:spPr>
        <p:txBody>
          <a:bodyPr wrap="square">
            <a:spAutoFit/>
          </a:bodyPr>
          <a:lstStyle/>
          <a:p>
            <a:pPr algn="just"/>
            <a:r>
              <a:rPr lang="it-IT" sz="2200" b="1" i="1" u="sng" dirty="0">
                <a:solidFill>
                  <a:srgbClr val="000000"/>
                </a:solidFill>
                <a:cs typeface="Times New Roman" pitchFamily="18" charset="0"/>
              </a:rPr>
              <a:t>Esercizio 49</a:t>
            </a:r>
            <a:r>
              <a:rPr lang="it-IT" sz="2200" dirty="0">
                <a:solidFill>
                  <a:srgbClr val="000000"/>
                </a:solidFill>
                <a:cs typeface="Times New Roman" pitchFamily="18" charset="0"/>
              </a:rPr>
              <a:t>. </a:t>
            </a:r>
            <a:r>
              <a:rPr lang="it-IT" sz="2200" i="1" dirty="0">
                <a:solidFill>
                  <a:srgbClr val="000000"/>
                </a:solidFill>
                <a:cs typeface="Times New Roman" pitchFamily="18" charset="0"/>
              </a:rPr>
              <a:t>Un reattore </a:t>
            </a:r>
            <a:r>
              <a:rPr lang="it-IT" sz="2200" i="1" dirty="0" err="1">
                <a:solidFill>
                  <a:srgbClr val="000000"/>
                </a:solidFill>
                <a:cs typeface="Times New Roman" pitchFamily="18" charset="0"/>
              </a:rPr>
              <a:t>fed</a:t>
            </a:r>
            <a:r>
              <a:rPr lang="it-IT" sz="2200" i="1" dirty="0">
                <a:solidFill>
                  <a:srgbClr val="000000"/>
                </a:solidFill>
                <a:cs typeface="Times New Roman" pitchFamily="18" charset="0"/>
              </a:rPr>
              <a:t>-batch contiene inizialmente 2 l di brodo di fermentazione. Viene alimentato con 1l/h di soluzione di substrato. </a:t>
            </a:r>
          </a:p>
          <a:p>
            <a:pPr algn="just"/>
            <a:r>
              <a:rPr lang="it-IT" sz="2200" i="1" dirty="0">
                <a:solidFill>
                  <a:srgbClr val="000000"/>
                </a:solidFill>
                <a:cs typeface="Times New Roman" pitchFamily="18" charset="0"/>
              </a:rPr>
              <a:t>Calcolare il volume dopo 10 ore. </a:t>
            </a:r>
          </a:p>
          <a:p>
            <a:pPr algn="just"/>
            <a:endParaRPr lang="it-IT" sz="2200" i="1" dirty="0">
              <a:solidFill>
                <a:srgbClr val="000000"/>
              </a:solidFill>
              <a:cs typeface="Times New Roman" pitchFamily="18" charset="0"/>
            </a:endParaRPr>
          </a:p>
        </p:txBody>
      </p:sp>
      <p:sp>
        <p:nvSpPr>
          <p:cNvPr id="6" name="CasellaDiTesto 5">
            <a:extLst>
              <a:ext uri="{FF2B5EF4-FFF2-40B4-BE49-F238E27FC236}">
                <a16:creationId xmlns:a16="http://schemas.microsoft.com/office/drawing/2014/main" id="{FA89202B-EA62-4DC6-B452-37A735A8808A}"/>
              </a:ext>
            </a:extLst>
          </p:cNvPr>
          <p:cNvSpPr txBox="1"/>
          <p:nvPr/>
        </p:nvSpPr>
        <p:spPr>
          <a:xfrm>
            <a:off x="318257" y="3281460"/>
            <a:ext cx="1340141" cy="369332"/>
          </a:xfrm>
          <a:prstGeom prst="rect">
            <a:avLst/>
          </a:prstGeom>
          <a:noFill/>
        </p:spPr>
        <p:txBody>
          <a:bodyPr wrap="square">
            <a:spAutoFit/>
          </a:bodyPr>
          <a:lstStyle/>
          <a:p>
            <a:r>
              <a:rPr lang="it-IT" b="1" dirty="0"/>
              <a:t>V = V</a:t>
            </a:r>
            <a:r>
              <a:rPr lang="it-IT" b="1" baseline="-25000" dirty="0"/>
              <a:t>0</a:t>
            </a:r>
            <a:r>
              <a:rPr lang="it-IT" b="1" dirty="0"/>
              <a:t> + Ft </a:t>
            </a:r>
            <a:endParaRPr lang="it-IT" dirty="0"/>
          </a:p>
        </p:txBody>
      </p:sp>
      <p:sp>
        <p:nvSpPr>
          <p:cNvPr id="3" name="CasellaDiTesto 2">
            <a:extLst>
              <a:ext uri="{FF2B5EF4-FFF2-40B4-BE49-F238E27FC236}">
                <a16:creationId xmlns:a16="http://schemas.microsoft.com/office/drawing/2014/main" id="{451CBF3F-D9CC-47ED-8D2E-7E4884779E00}"/>
              </a:ext>
            </a:extLst>
          </p:cNvPr>
          <p:cNvSpPr txBox="1"/>
          <p:nvPr/>
        </p:nvSpPr>
        <p:spPr>
          <a:xfrm>
            <a:off x="503339" y="3977006"/>
            <a:ext cx="2674322" cy="369332"/>
          </a:xfrm>
          <a:prstGeom prst="rect">
            <a:avLst/>
          </a:prstGeom>
          <a:noFill/>
        </p:spPr>
        <p:txBody>
          <a:bodyPr wrap="none" rtlCol="0">
            <a:spAutoFit/>
          </a:bodyPr>
          <a:lstStyle/>
          <a:p>
            <a:r>
              <a:rPr lang="it-IT" dirty="0" err="1">
                <a:solidFill>
                  <a:srgbClr val="FF0000"/>
                </a:solidFill>
              </a:rPr>
              <a:t>V</a:t>
            </a:r>
            <a:r>
              <a:rPr lang="it-IT" baseline="-25000" dirty="0" err="1">
                <a:solidFill>
                  <a:srgbClr val="FF0000"/>
                </a:solidFill>
              </a:rPr>
              <a:t>t</a:t>
            </a:r>
            <a:r>
              <a:rPr lang="it-IT" baseline="-25000" dirty="0">
                <a:solidFill>
                  <a:srgbClr val="FF0000"/>
                </a:solidFill>
              </a:rPr>
              <a:t> </a:t>
            </a:r>
            <a:r>
              <a:rPr lang="it-IT" dirty="0">
                <a:solidFill>
                  <a:srgbClr val="FF0000"/>
                </a:solidFill>
              </a:rPr>
              <a:t>= 2 + 1l/h * 10 ore = 12 l</a:t>
            </a:r>
          </a:p>
        </p:txBody>
      </p:sp>
      <p:sp>
        <p:nvSpPr>
          <p:cNvPr id="9" name="CasellaDiTesto 8">
            <a:extLst>
              <a:ext uri="{FF2B5EF4-FFF2-40B4-BE49-F238E27FC236}">
                <a16:creationId xmlns:a16="http://schemas.microsoft.com/office/drawing/2014/main" id="{F6448BDA-2133-462D-AB1B-F8F3FFCA07D6}"/>
              </a:ext>
            </a:extLst>
          </p:cNvPr>
          <p:cNvSpPr txBox="1"/>
          <p:nvPr/>
        </p:nvSpPr>
        <p:spPr>
          <a:xfrm>
            <a:off x="1723937" y="3253375"/>
            <a:ext cx="5633207" cy="369332"/>
          </a:xfrm>
          <a:prstGeom prst="rect">
            <a:avLst/>
          </a:prstGeom>
          <a:noFill/>
        </p:spPr>
        <p:txBody>
          <a:bodyPr wrap="square">
            <a:spAutoFit/>
          </a:bodyPr>
          <a:lstStyle/>
          <a:p>
            <a:r>
              <a:rPr lang="it-IT" dirty="0">
                <a:solidFill>
                  <a:srgbClr val="000000"/>
                </a:solidFill>
                <a:cs typeface="Times New Roman" pitchFamily="18" charset="0"/>
              </a:rPr>
              <a:t>V</a:t>
            </a:r>
            <a:r>
              <a:rPr lang="it-IT" baseline="-30000" dirty="0">
                <a:solidFill>
                  <a:srgbClr val="000000"/>
                </a:solidFill>
                <a:cs typeface="Times New Roman" pitchFamily="18" charset="0"/>
              </a:rPr>
              <a:t>0</a:t>
            </a:r>
            <a:r>
              <a:rPr lang="it-IT" dirty="0">
                <a:solidFill>
                  <a:srgbClr val="000000"/>
                </a:solidFill>
                <a:cs typeface="Times New Roman" pitchFamily="18" charset="0"/>
              </a:rPr>
              <a:t> = volume iniziale, </a:t>
            </a:r>
            <a:r>
              <a:rPr lang="it-IT" b="1" u="sng" dirty="0">
                <a:solidFill>
                  <a:srgbClr val="000000"/>
                </a:solidFill>
                <a:cs typeface="Times New Roman" pitchFamily="18" charset="0"/>
              </a:rPr>
              <a:t>Ft = volume di soluzione aggiunto</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1058" name="Text Box 2"/>
          <p:cNvSpPr txBox="1">
            <a:spLocks noChangeArrowheads="1"/>
          </p:cNvSpPr>
          <p:nvPr/>
        </p:nvSpPr>
        <p:spPr bwMode="auto">
          <a:xfrm>
            <a:off x="1944688" y="1073792"/>
            <a:ext cx="6515100" cy="488950"/>
          </a:xfrm>
          <a:prstGeom prst="rect">
            <a:avLst/>
          </a:prstGeom>
          <a:noFill/>
          <a:ln w="9525">
            <a:noFill/>
            <a:miter lim="800000"/>
            <a:headEnd/>
            <a:tailEnd/>
          </a:ln>
          <a:effectLst/>
        </p:spPr>
        <p:txBody>
          <a:bodyPr wrap="none">
            <a:spAutoFit/>
          </a:bodyPr>
          <a:lstStyle/>
          <a:p>
            <a:r>
              <a:rPr lang="it-IT" sz="2600" b="1" dirty="0">
                <a:solidFill>
                  <a:srgbClr val="FF0000"/>
                </a:solidFill>
              </a:rPr>
              <a:t>REATTORI DISCONTINUI ALIMENTATI</a:t>
            </a:r>
          </a:p>
        </p:txBody>
      </p:sp>
      <p:sp>
        <p:nvSpPr>
          <p:cNvPr id="9410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334641E-9E7B-4582-9E85-EE6200ACB0C9}" type="slidenum">
              <a:rPr lang="it-IT"/>
              <a:pPr/>
              <a:t>11</a:t>
            </a:fld>
            <a:endParaRPr lang="it-IT"/>
          </a:p>
        </p:txBody>
      </p:sp>
      <p:sp>
        <p:nvSpPr>
          <p:cNvPr id="941060" name="Rectangle 4"/>
          <p:cNvSpPr>
            <a:spLocks noChangeArrowheads="1"/>
          </p:cNvSpPr>
          <p:nvPr/>
        </p:nvSpPr>
        <p:spPr bwMode="auto">
          <a:xfrm>
            <a:off x="179854" y="1519557"/>
            <a:ext cx="8279934" cy="2462213"/>
          </a:xfrm>
          <a:prstGeom prst="rect">
            <a:avLst/>
          </a:prstGeom>
          <a:noFill/>
          <a:ln w="9525">
            <a:noFill/>
            <a:miter lim="800000"/>
            <a:headEnd/>
            <a:tailEnd/>
          </a:ln>
          <a:effectLst/>
        </p:spPr>
        <p:txBody>
          <a:bodyPr wrap="square">
            <a:spAutoFit/>
          </a:bodyPr>
          <a:lstStyle/>
          <a:p>
            <a:pPr algn="just"/>
            <a:endParaRPr lang="it-IT" sz="2200" i="1" dirty="0">
              <a:solidFill>
                <a:srgbClr val="000000"/>
              </a:solidFill>
              <a:cs typeface="Times New Roman" pitchFamily="18" charset="0"/>
            </a:endParaRPr>
          </a:p>
          <a:p>
            <a:pPr algn="just"/>
            <a:r>
              <a:rPr lang="it-IT" sz="2200" b="1" i="1" u="sng" dirty="0">
                <a:solidFill>
                  <a:srgbClr val="000000"/>
                </a:solidFill>
                <a:cs typeface="Times New Roman" pitchFamily="18" charset="0"/>
              </a:rPr>
              <a:t>Esercizio 50</a:t>
            </a:r>
            <a:r>
              <a:rPr lang="it-IT" sz="2200" i="1" dirty="0">
                <a:solidFill>
                  <a:srgbClr val="000000"/>
                </a:solidFill>
                <a:cs typeface="Times New Roman" pitchFamily="18" charset="0"/>
              </a:rPr>
              <a:t>. Un reattore </a:t>
            </a:r>
            <a:r>
              <a:rPr lang="it-IT" sz="2200" i="1" dirty="0" err="1">
                <a:solidFill>
                  <a:srgbClr val="000000"/>
                </a:solidFill>
                <a:cs typeface="Times New Roman" pitchFamily="18" charset="0"/>
              </a:rPr>
              <a:t>fed</a:t>
            </a:r>
            <a:r>
              <a:rPr lang="it-IT" sz="2200" i="1" dirty="0">
                <a:solidFill>
                  <a:srgbClr val="000000"/>
                </a:solidFill>
                <a:cs typeface="Times New Roman" pitchFamily="18" charset="0"/>
              </a:rPr>
              <a:t>-batch contiene inizialmente 2 l di brodo di fermentazione a concentrazione di substrato di 1 g/l. Viene alimentato con 1l/h di soluzione di substrato contenente 1 g/l di substrato. Dopo 10 ore, la concentrazione di substrato nel reattore è 0,5 g/l. Calcolare il peso di substrato consumato dalla biomassa nel reattore</a:t>
            </a:r>
            <a:r>
              <a:rPr lang="it-IT" sz="2200" dirty="0">
                <a:solidFill>
                  <a:srgbClr val="000000"/>
                </a:solidFill>
                <a:cs typeface="Times New Roman" pitchFamily="18" charset="0"/>
              </a:rPr>
              <a:t>.  </a:t>
            </a:r>
          </a:p>
          <a:p>
            <a:pPr algn="just"/>
            <a:endParaRPr lang="it-IT" sz="2200" i="1" dirty="0">
              <a:solidFill>
                <a:srgbClr val="000000"/>
              </a:solidFill>
              <a:cs typeface="Times New Roman" pitchFamily="18" charset="0"/>
            </a:endParaRPr>
          </a:p>
        </p:txBody>
      </p:sp>
      <p:sp>
        <p:nvSpPr>
          <p:cNvPr id="2" name="CasellaDiTesto 1">
            <a:extLst>
              <a:ext uri="{FF2B5EF4-FFF2-40B4-BE49-F238E27FC236}">
                <a16:creationId xmlns:a16="http://schemas.microsoft.com/office/drawing/2014/main" id="{4AD013F0-B69D-448B-A07A-DAC54ED6EAAC}"/>
              </a:ext>
            </a:extLst>
          </p:cNvPr>
          <p:cNvSpPr txBox="1"/>
          <p:nvPr/>
        </p:nvSpPr>
        <p:spPr>
          <a:xfrm>
            <a:off x="276837" y="3981770"/>
            <a:ext cx="8010911" cy="2308324"/>
          </a:xfrm>
          <a:prstGeom prst="rect">
            <a:avLst/>
          </a:prstGeom>
          <a:noFill/>
        </p:spPr>
        <p:txBody>
          <a:bodyPr wrap="none" rtlCol="0">
            <a:spAutoFit/>
          </a:bodyPr>
          <a:lstStyle/>
          <a:p>
            <a:r>
              <a:rPr lang="it-IT" dirty="0"/>
              <a:t>V</a:t>
            </a:r>
            <a:r>
              <a:rPr lang="it-IT" baseline="-25000" dirty="0"/>
              <a:t>0</a:t>
            </a:r>
            <a:r>
              <a:rPr lang="it-IT" dirty="0"/>
              <a:t> = 2l</a:t>
            </a:r>
          </a:p>
          <a:p>
            <a:endParaRPr lang="it-IT" dirty="0"/>
          </a:p>
          <a:p>
            <a:r>
              <a:rPr lang="it-IT" dirty="0"/>
              <a:t>S</a:t>
            </a:r>
            <a:r>
              <a:rPr lang="it-IT" baseline="-25000" dirty="0"/>
              <a:t>0 </a:t>
            </a:r>
            <a:r>
              <a:rPr lang="it-IT" dirty="0"/>
              <a:t>= 1 g/l           2g in 2l iniziali</a:t>
            </a:r>
          </a:p>
          <a:p>
            <a:endParaRPr lang="it-IT" dirty="0"/>
          </a:p>
          <a:p>
            <a:r>
              <a:rPr lang="it-IT" dirty="0"/>
              <a:t>F =</a:t>
            </a:r>
            <a:r>
              <a:rPr lang="it-IT" baseline="-25000" dirty="0"/>
              <a:t> </a:t>
            </a:r>
            <a:r>
              <a:rPr lang="it-IT" dirty="0"/>
              <a:t>1l/h con 1g/l di substrato dopo 10 ore: 10l alimentati; 10 g substrato alimentati; </a:t>
            </a:r>
          </a:p>
          <a:p>
            <a:r>
              <a:rPr lang="it-IT" dirty="0"/>
              <a:t>12g substrato totali</a:t>
            </a:r>
          </a:p>
          <a:p>
            <a:r>
              <a:rPr lang="it-IT" dirty="0"/>
              <a:t> </a:t>
            </a:r>
          </a:p>
          <a:p>
            <a:r>
              <a:rPr lang="it-IT" dirty="0"/>
              <a:t>S</a:t>
            </a:r>
            <a:r>
              <a:rPr lang="it-IT" baseline="-25000" dirty="0"/>
              <a:t>10 </a:t>
            </a:r>
            <a:r>
              <a:rPr lang="it-IT" dirty="0"/>
              <a:t>=</a:t>
            </a:r>
            <a:r>
              <a:rPr lang="it-IT" baseline="-25000" dirty="0"/>
              <a:t>  </a:t>
            </a:r>
            <a:r>
              <a:rPr lang="it-IT" dirty="0"/>
              <a:t>0,5 g/l in </a:t>
            </a:r>
            <a:r>
              <a:rPr lang="it-IT" dirty="0" err="1"/>
              <a:t>Vt</a:t>
            </a:r>
            <a:r>
              <a:rPr lang="it-IT" dirty="0"/>
              <a:t> = 12l </a:t>
            </a:r>
          </a:p>
        </p:txBody>
      </p:sp>
      <p:sp>
        <p:nvSpPr>
          <p:cNvPr id="9" name="CasellaDiTesto 8">
            <a:extLst>
              <a:ext uri="{FF2B5EF4-FFF2-40B4-BE49-F238E27FC236}">
                <a16:creationId xmlns:a16="http://schemas.microsoft.com/office/drawing/2014/main" id="{311B0A9B-900A-4AC1-BB2E-B7D01C6BBA3E}"/>
              </a:ext>
            </a:extLst>
          </p:cNvPr>
          <p:cNvSpPr txBox="1"/>
          <p:nvPr/>
        </p:nvSpPr>
        <p:spPr>
          <a:xfrm>
            <a:off x="1261888" y="4071849"/>
            <a:ext cx="4572000" cy="369332"/>
          </a:xfrm>
          <a:prstGeom prst="rect">
            <a:avLst/>
          </a:prstGeom>
          <a:noFill/>
        </p:spPr>
        <p:txBody>
          <a:bodyPr wrap="square">
            <a:spAutoFit/>
          </a:bodyPr>
          <a:lstStyle/>
          <a:p>
            <a:r>
              <a:rPr lang="it-IT" dirty="0" err="1">
                <a:solidFill>
                  <a:srgbClr val="FF0000"/>
                </a:solidFill>
              </a:rPr>
              <a:t>V</a:t>
            </a:r>
            <a:r>
              <a:rPr lang="it-IT" baseline="-25000" dirty="0" err="1">
                <a:solidFill>
                  <a:srgbClr val="FF0000"/>
                </a:solidFill>
              </a:rPr>
              <a:t>t</a:t>
            </a:r>
            <a:r>
              <a:rPr lang="it-IT" baseline="-25000" dirty="0">
                <a:solidFill>
                  <a:srgbClr val="FF0000"/>
                </a:solidFill>
              </a:rPr>
              <a:t> </a:t>
            </a:r>
            <a:r>
              <a:rPr lang="it-IT" dirty="0">
                <a:solidFill>
                  <a:srgbClr val="FF0000"/>
                </a:solidFill>
              </a:rPr>
              <a:t>= 2 + 1l/h * 10 ore = 12 l</a:t>
            </a:r>
          </a:p>
        </p:txBody>
      </p:sp>
      <p:cxnSp>
        <p:nvCxnSpPr>
          <p:cNvPr id="13" name="Connettore 2 12">
            <a:extLst>
              <a:ext uri="{FF2B5EF4-FFF2-40B4-BE49-F238E27FC236}">
                <a16:creationId xmlns:a16="http://schemas.microsoft.com/office/drawing/2014/main" id="{7DE61C6B-6D7F-4BA6-94B2-6776481ACD02}"/>
              </a:ext>
            </a:extLst>
          </p:cNvPr>
          <p:cNvCxnSpPr/>
          <p:nvPr/>
        </p:nvCxnSpPr>
        <p:spPr>
          <a:xfrm>
            <a:off x="2521679" y="6094600"/>
            <a:ext cx="427839"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5" name="CasellaDiTesto 14">
            <a:extLst>
              <a:ext uri="{FF2B5EF4-FFF2-40B4-BE49-F238E27FC236}">
                <a16:creationId xmlns:a16="http://schemas.microsoft.com/office/drawing/2014/main" id="{F27196C6-FED9-4175-83BA-BD2B39FD4D0F}"/>
              </a:ext>
            </a:extLst>
          </p:cNvPr>
          <p:cNvSpPr txBox="1"/>
          <p:nvPr/>
        </p:nvSpPr>
        <p:spPr>
          <a:xfrm>
            <a:off x="2949518" y="5879803"/>
            <a:ext cx="5054845" cy="369332"/>
          </a:xfrm>
          <a:prstGeom prst="rect">
            <a:avLst/>
          </a:prstGeom>
          <a:noFill/>
        </p:spPr>
        <p:txBody>
          <a:bodyPr wrap="none" rtlCol="0">
            <a:spAutoFit/>
          </a:bodyPr>
          <a:lstStyle/>
          <a:p>
            <a:r>
              <a:rPr lang="it-IT" dirty="0"/>
              <a:t>6 g substrato rimanenti; 6 g consumati da biomassa </a:t>
            </a:r>
          </a:p>
        </p:txBody>
      </p:sp>
      <p:cxnSp>
        <p:nvCxnSpPr>
          <p:cNvPr id="20" name="Connettore 2 19">
            <a:extLst>
              <a:ext uri="{FF2B5EF4-FFF2-40B4-BE49-F238E27FC236}">
                <a16:creationId xmlns:a16="http://schemas.microsoft.com/office/drawing/2014/main" id="{A1C7939A-4A1C-468E-9A12-A447DF019F10}"/>
              </a:ext>
            </a:extLst>
          </p:cNvPr>
          <p:cNvCxnSpPr/>
          <p:nvPr/>
        </p:nvCxnSpPr>
        <p:spPr>
          <a:xfrm>
            <a:off x="1261888" y="4728594"/>
            <a:ext cx="427839"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54402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1058" name="Text Box 2"/>
          <p:cNvSpPr txBox="1">
            <a:spLocks noChangeArrowheads="1"/>
          </p:cNvSpPr>
          <p:nvPr/>
        </p:nvSpPr>
        <p:spPr bwMode="auto">
          <a:xfrm>
            <a:off x="1944688" y="1073792"/>
            <a:ext cx="6515100" cy="488950"/>
          </a:xfrm>
          <a:prstGeom prst="rect">
            <a:avLst/>
          </a:prstGeom>
          <a:noFill/>
          <a:ln w="9525">
            <a:noFill/>
            <a:miter lim="800000"/>
            <a:headEnd/>
            <a:tailEnd/>
          </a:ln>
          <a:effectLst/>
        </p:spPr>
        <p:txBody>
          <a:bodyPr wrap="none">
            <a:spAutoFit/>
          </a:bodyPr>
          <a:lstStyle/>
          <a:p>
            <a:r>
              <a:rPr lang="it-IT" sz="2600" b="1" dirty="0">
                <a:solidFill>
                  <a:srgbClr val="FF0000"/>
                </a:solidFill>
              </a:rPr>
              <a:t>REATTORI DISCONTINUI ALIMENTATI</a:t>
            </a:r>
          </a:p>
        </p:txBody>
      </p:sp>
      <p:sp>
        <p:nvSpPr>
          <p:cNvPr id="9410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334641E-9E7B-4582-9E85-EE6200ACB0C9}" type="slidenum">
              <a:rPr lang="it-IT"/>
              <a:pPr/>
              <a:t>12</a:t>
            </a:fld>
            <a:endParaRPr lang="it-IT"/>
          </a:p>
        </p:txBody>
      </p:sp>
      <p:sp>
        <p:nvSpPr>
          <p:cNvPr id="941060" name="Rectangle 4"/>
          <p:cNvSpPr>
            <a:spLocks noChangeArrowheads="1"/>
          </p:cNvSpPr>
          <p:nvPr/>
        </p:nvSpPr>
        <p:spPr bwMode="auto">
          <a:xfrm>
            <a:off x="179854" y="1519557"/>
            <a:ext cx="8279934" cy="2462213"/>
          </a:xfrm>
          <a:prstGeom prst="rect">
            <a:avLst/>
          </a:prstGeom>
          <a:noFill/>
          <a:ln w="9525">
            <a:noFill/>
            <a:miter lim="800000"/>
            <a:headEnd/>
            <a:tailEnd/>
          </a:ln>
          <a:effectLst/>
        </p:spPr>
        <p:txBody>
          <a:bodyPr wrap="square">
            <a:spAutoFit/>
          </a:bodyPr>
          <a:lstStyle/>
          <a:p>
            <a:pPr algn="just"/>
            <a:endParaRPr lang="it-IT" sz="2200" i="1" dirty="0">
              <a:solidFill>
                <a:srgbClr val="000000"/>
              </a:solidFill>
              <a:cs typeface="Times New Roman" pitchFamily="18" charset="0"/>
            </a:endParaRPr>
          </a:p>
          <a:p>
            <a:pPr algn="just"/>
            <a:r>
              <a:rPr lang="it-IT" sz="2200" b="1" i="1" u="sng" dirty="0">
                <a:solidFill>
                  <a:srgbClr val="000000"/>
                </a:solidFill>
                <a:cs typeface="Times New Roman" pitchFamily="18" charset="0"/>
              </a:rPr>
              <a:t>Esercizio 50</a:t>
            </a:r>
            <a:r>
              <a:rPr lang="it-IT" sz="2200" i="1" dirty="0">
                <a:solidFill>
                  <a:srgbClr val="000000"/>
                </a:solidFill>
                <a:cs typeface="Times New Roman" pitchFamily="18" charset="0"/>
              </a:rPr>
              <a:t>. Un reattore </a:t>
            </a:r>
            <a:r>
              <a:rPr lang="it-IT" sz="2200" i="1" dirty="0" err="1">
                <a:solidFill>
                  <a:srgbClr val="000000"/>
                </a:solidFill>
                <a:cs typeface="Times New Roman" pitchFamily="18" charset="0"/>
              </a:rPr>
              <a:t>fed</a:t>
            </a:r>
            <a:r>
              <a:rPr lang="it-IT" sz="2200" i="1" dirty="0">
                <a:solidFill>
                  <a:srgbClr val="000000"/>
                </a:solidFill>
                <a:cs typeface="Times New Roman" pitchFamily="18" charset="0"/>
              </a:rPr>
              <a:t>-batch contiene inizialmente 2 l di brodo di fermentazione a concentrazione di substrato di 1 g/l. Viene alimentato con 1l/h di soluzione di substrato contenente 1 g/l di substrato. Dopo 10 ore, la concentrazione di substrato nel reattore è 0,5 g/l. </a:t>
            </a:r>
          </a:p>
          <a:p>
            <a:pPr algn="just"/>
            <a:r>
              <a:rPr lang="it-IT" sz="2200" i="1" dirty="0">
                <a:solidFill>
                  <a:srgbClr val="000000"/>
                </a:solidFill>
                <a:cs typeface="Times New Roman" pitchFamily="18" charset="0"/>
              </a:rPr>
              <a:t>Calcolare il peso di substrato consumato dalla biomassa nel reattore</a:t>
            </a:r>
            <a:r>
              <a:rPr lang="it-IT" sz="2200" dirty="0">
                <a:solidFill>
                  <a:srgbClr val="000000"/>
                </a:solidFill>
                <a:cs typeface="Times New Roman" pitchFamily="18" charset="0"/>
              </a:rPr>
              <a:t>.  </a:t>
            </a:r>
          </a:p>
          <a:p>
            <a:pPr algn="just"/>
            <a:endParaRPr lang="it-IT" sz="2200" i="1" dirty="0">
              <a:solidFill>
                <a:srgbClr val="000000"/>
              </a:solidFill>
              <a:cs typeface="Times New Roman" pitchFamily="18" charset="0"/>
            </a:endParaRPr>
          </a:p>
        </p:txBody>
      </p:sp>
      <p:sp>
        <p:nvSpPr>
          <p:cNvPr id="2" name="CasellaDiTesto 1">
            <a:extLst>
              <a:ext uri="{FF2B5EF4-FFF2-40B4-BE49-F238E27FC236}">
                <a16:creationId xmlns:a16="http://schemas.microsoft.com/office/drawing/2014/main" id="{4AD013F0-B69D-448B-A07A-DAC54ED6EAAC}"/>
              </a:ext>
            </a:extLst>
          </p:cNvPr>
          <p:cNvSpPr txBox="1"/>
          <p:nvPr/>
        </p:nvSpPr>
        <p:spPr>
          <a:xfrm>
            <a:off x="276837" y="3981770"/>
            <a:ext cx="2901948" cy="1477328"/>
          </a:xfrm>
          <a:prstGeom prst="rect">
            <a:avLst/>
          </a:prstGeom>
          <a:noFill/>
        </p:spPr>
        <p:txBody>
          <a:bodyPr wrap="none" rtlCol="0">
            <a:spAutoFit/>
          </a:bodyPr>
          <a:lstStyle/>
          <a:p>
            <a:r>
              <a:rPr lang="it-IT" dirty="0"/>
              <a:t>V</a:t>
            </a:r>
            <a:r>
              <a:rPr lang="it-IT" baseline="-25000" dirty="0"/>
              <a:t>0</a:t>
            </a:r>
            <a:r>
              <a:rPr lang="it-IT" dirty="0"/>
              <a:t> = 2l</a:t>
            </a:r>
          </a:p>
          <a:p>
            <a:endParaRPr lang="it-IT" dirty="0"/>
          </a:p>
          <a:p>
            <a:r>
              <a:rPr lang="it-IT" dirty="0"/>
              <a:t>S</a:t>
            </a:r>
            <a:r>
              <a:rPr lang="it-IT" baseline="-25000" dirty="0"/>
              <a:t>0 </a:t>
            </a:r>
            <a:r>
              <a:rPr lang="it-IT" dirty="0"/>
              <a:t>= 1 g/l           2g in 2l iniziali</a:t>
            </a:r>
          </a:p>
          <a:p>
            <a:endParaRPr lang="it-IT" dirty="0"/>
          </a:p>
          <a:p>
            <a:endParaRPr lang="it-IT" dirty="0"/>
          </a:p>
        </p:txBody>
      </p:sp>
      <p:sp>
        <p:nvSpPr>
          <p:cNvPr id="9" name="CasellaDiTesto 8">
            <a:extLst>
              <a:ext uri="{FF2B5EF4-FFF2-40B4-BE49-F238E27FC236}">
                <a16:creationId xmlns:a16="http://schemas.microsoft.com/office/drawing/2014/main" id="{311B0A9B-900A-4AC1-BB2E-B7D01C6BBA3E}"/>
              </a:ext>
            </a:extLst>
          </p:cNvPr>
          <p:cNvSpPr txBox="1"/>
          <p:nvPr/>
        </p:nvSpPr>
        <p:spPr>
          <a:xfrm>
            <a:off x="1261888" y="4071849"/>
            <a:ext cx="4572000" cy="369332"/>
          </a:xfrm>
          <a:prstGeom prst="rect">
            <a:avLst/>
          </a:prstGeom>
          <a:noFill/>
        </p:spPr>
        <p:txBody>
          <a:bodyPr wrap="square">
            <a:spAutoFit/>
          </a:bodyPr>
          <a:lstStyle/>
          <a:p>
            <a:r>
              <a:rPr lang="it-IT" dirty="0" err="1">
                <a:solidFill>
                  <a:srgbClr val="FF0000"/>
                </a:solidFill>
              </a:rPr>
              <a:t>V</a:t>
            </a:r>
            <a:r>
              <a:rPr lang="it-IT" baseline="-25000" dirty="0" err="1">
                <a:solidFill>
                  <a:srgbClr val="FF0000"/>
                </a:solidFill>
              </a:rPr>
              <a:t>t</a:t>
            </a:r>
            <a:r>
              <a:rPr lang="it-IT" baseline="-25000" dirty="0">
                <a:solidFill>
                  <a:srgbClr val="FF0000"/>
                </a:solidFill>
              </a:rPr>
              <a:t> </a:t>
            </a:r>
            <a:r>
              <a:rPr lang="it-IT" dirty="0">
                <a:solidFill>
                  <a:srgbClr val="FF0000"/>
                </a:solidFill>
              </a:rPr>
              <a:t>= 2 + 1l/h * 10 ore = 12 l</a:t>
            </a:r>
          </a:p>
        </p:txBody>
      </p:sp>
      <p:cxnSp>
        <p:nvCxnSpPr>
          <p:cNvPr id="20" name="Connettore 2 19">
            <a:extLst>
              <a:ext uri="{FF2B5EF4-FFF2-40B4-BE49-F238E27FC236}">
                <a16:creationId xmlns:a16="http://schemas.microsoft.com/office/drawing/2014/main" id="{A1C7939A-4A1C-468E-9A12-A447DF019F10}"/>
              </a:ext>
            </a:extLst>
          </p:cNvPr>
          <p:cNvCxnSpPr/>
          <p:nvPr/>
        </p:nvCxnSpPr>
        <p:spPr>
          <a:xfrm>
            <a:off x="1261888" y="4728594"/>
            <a:ext cx="427839"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mc:AlternateContent xmlns:mc="http://schemas.openxmlformats.org/markup-compatibility/2006" xmlns:a14="http://schemas.microsoft.com/office/drawing/2010/main">
        <mc:Choice Requires="a14">
          <p:sp>
            <p:nvSpPr>
              <p:cNvPr id="3" name="CasellaDiTesto 2">
                <a:extLst>
                  <a:ext uri="{FF2B5EF4-FFF2-40B4-BE49-F238E27FC236}">
                    <a16:creationId xmlns:a16="http://schemas.microsoft.com/office/drawing/2014/main" id="{3BBFDBEB-B0E2-484D-B811-AB8BDA1965C3}"/>
                  </a:ext>
                </a:extLst>
              </p:cNvPr>
              <p:cNvSpPr txBox="1"/>
              <p:nvPr/>
            </p:nvSpPr>
            <p:spPr>
              <a:xfrm>
                <a:off x="394283" y="5285064"/>
                <a:ext cx="4077848" cy="491288"/>
              </a:xfrm>
              <a:prstGeom prst="rect">
                <a:avLst/>
              </a:prstGeom>
              <a:noFill/>
            </p:spPr>
            <p:txBody>
              <a:bodyPr wrap="none" rtlCol="0">
                <a:spAutoFit/>
              </a:bodyPr>
              <a:lstStyle/>
              <a:p>
                <a:r>
                  <a:rPr lang="it-IT" dirty="0"/>
                  <a:t>F/V (S0-S) = </a:t>
                </a:r>
                <a14:m>
                  <m:oMath xmlns:m="http://schemas.openxmlformats.org/officeDocument/2006/math">
                    <m:f>
                      <m:fPr>
                        <m:ctrlPr>
                          <a:rPr lang="it-IT" i="1" smtClean="0">
                            <a:latin typeface="Cambria Math" panose="02040503050406030204" pitchFamily="18" charset="0"/>
                          </a:rPr>
                        </m:ctrlPr>
                      </m:fPr>
                      <m:num>
                        <m:r>
                          <a:rPr lang="it-IT" b="0" i="1" smtClean="0">
                            <a:latin typeface="Cambria Math" panose="02040503050406030204" pitchFamily="18" charset="0"/>
                          </a:rPr>
                          <m:t>1</m:t>
                        </m:r>
                        <m:r>
                          <a:rPr lang="it-IT" b="0" i="1" smtClean="0">
                            <a:latin typeface="Cambria Math" panose="02040503050406030204" pitchFamily="18" charset="0"/>
                          </a:rPr>
                          <m:t>𝑙</m:t>
                        </m:r>
                      </m:num>
                      <m:den>
                        <m:r>
                          <a:rPr lang="it-IT" b="0" i="1" smtClean="0">
                            <a:latin typeface="Cambria Math" panose="02040503050406030204" pitchFamily="18" charset="0"/>
                          </a:rPr>
                          <m:t>h</m:t>
                        </m:r>
                      </m:den>
                    </m:f>
                  </m:oMath>
                </a14:m>
                <a:r>
                  <a:rPr lang="it-IT" dirty="0"/>
                  <a:t> * </a:t>
                </a:r>
                <a14:m>
                  <m:oMath xmlns:m="http://schemas.openxmlformats.org/officeDocument/2006/math">
                    <m:f>
                      <m:fPr>
                        <m:ctrlPr>
                          <a:rPr lang="it-IT" i="1" smtClean="0">
                            <a:latin typeface="Cambria Math" panose="02040503050406030204" pitchFamily="18" charset="0"/>
                          </a:rPr>
                        </m:ctrlPr>
                      </m:fPr>
                      <m:num>
                        <m:r>
                          <a:rPr lang="it-IT" b="0" i="1" smtClean="0">
                            <a:latin typeface="Cambria Math" panose="02040503050406030204" pitchFamily="18" charset="0"/>
                          </a:rPr>
                          <m:t>1</m:t>
                        </m:r>
                      </m:num>
                      <m:den>
                        <m:r>
                          <a:rPr lang="it-IT" b="0" i="1" smtClean="0">
                            <a:latin typeface="Cambria Math" panose="02040503050406030204" pitchFamily="18" charset="0"/>
                          </a:rPr>
                          <m:t>10</m:t>
                        </m:r>
                        <m:r>
                          <a:rPr lang="it-IT" b="0" i="1" smtClean="0">
                            <a:latin typeface="Cambria Math" panose="02040503050406030204" pitchFamily="18" charset="0"/>
                          </a:rPr>
                          <m:t>𝑙</m:t>
                        </m:r>
                      </m:den>
                    </m:f>
                  </m:oMath>
                </a14:m>
                <a:r>
                  <a:rPr lang="it-IT" dirty="0"/>
                  <a:t>* (1g/l-0,5g/l) = </a:t>
                </a:r>
                <a14:m>
                  <m:oMath xmlns:m="http://schemas.openxmlformats.org/officeDocument/2006/math">
                    <m:f>
                      <m:fPr>
                        <m:ctrlPr>
                          <a:rPr lang="it-IT" i="1" smtClean="0">
                            <a:latin typeface="Cambria Math" panose="02040503050406030204" pitchFamily="18" charset="0"/>
                          </a:rPr>
                        </m:ctrlPr>
                      </m:fPr>
                      <m:num>
                        <m:r>
                          <a:rPr lang="it-IT" b="0" i="1" smtClean="0">
                            <a:latin typeface="Cambria Math" panose="02040503050406030204" pitchFamily="18" charset="0"/>
                          </a:rPr>
                          <m:t>0,05 </m:t>
                        </m:r>
                        <m:r>
                          <a:rPr lang="it-IT" b="0" i="1" smtClean="0">
                            <a:latin typeface="Cambria Math" panose="02040503050406030204" pitchFamily="18" charset="0"/>
                          </a:rPr>
                          <m:t>𝑔</m:t>
                        </m:r>
                      </m:num>
                      <m:den>
                        <m:r>
                          <a:rPr lang="it-IT" b="0" i="1" smtClean="0">
                            <a:latin typeface="Cambria Math" panose="02040503050406030204" pitchFamily="18" charset="0"/>
                          </a:rPr>
                          <m:t>𝑙</m:t>
                        </m:r>
                        <m:r>
                          <a:rPr lang="it-IT" b="0" i="1" smtClean="0">
                            <a:latin typeface="Cambria Math" panose="02040503050406030204" pitchFamily="18" charset="0"/>
                          </a:rPr>
                          <m:t>∗</m:t>
                        </m:r>
                        <m:r>
                          <a:rPr lang="it-IT" b="0" i="1" smtClean="0">
                            <a:latin typeface="Cambria Math" panose="02040503050406030204" pitchFamily="18" charset="0"/>
                          </a:rPr>
                          <m:t>h</m:t>
                        </m:r>
                      </m:den>
                    </m:f>
                  </m:oMath>
                </a14:m>
                <a:r>
                  <a:rPr lang="it-IT" dirty="0"/>
                  <a:t>  </a:t>
                </a:r>
              </a:p>
            </p:txBody>
          </p:sp>
        </mc:Choice>
        <mc:Fallback xmlns="">
          <p:sp>
            <p:nvSpPr>
              <p:cNvPr id="3" name="CasellaDiTesto 2">
                <a:extLst>
                  <a:ext uri="{FF2B5EF4-FFF2-40B4-BE49-F238E27FC236}">
                    <a16:creationId xmlns:a16="http://schemas.microsoft.com/office/drawing/2014/main" id="{3BBFDBEB-B0E2-484D-B811-AB8BDA1965C3}"/>
                  </a:ext>
                </a:extLst>
              </p:cNvPr>
              <p:cNvSpPr txBox="1">
                <a:spLocks noRot="1" noChangeAspect="1" noMove="1" noResize="1" noEditPoints="1" noAdjustHandles="1" noChangeArrowheads="1" noChangeShapeType="1" noTextEdit="1"/>
              </p:cNvSpPr>
              <p:nvPr/>
            </p:nvSpPr>
            <p:spPr>
              <a:xfrm>
                <a:off x="394283" y="5285064"/>
                <a:ext cx="4077848" cy="491288"/>
              </a:xfrm>
              <a:prstGeom prst="rect">
                <a:avLst/>
              </a:prstGeom>
              <a:blipFill>
                <a:blip r:embed="rId3"/>
                <a:stretch>
                  <a:fillRect l="-1345" b="-7407"/>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6" name="CasellaDiTesto 15">
                <a:extLst>
                  <a:ext uri="{FF2B5EF4-FFF2-40B4-BE49-F238E27FC236}">
                    <a16:creationId xmlns:a16="http://schemas.microsoft.com/office/drawing/2014/main" id="{05B88BB7-DFD6-410C-A6A2-A0F07033CCDD}"/>
                  </a:ext>
                </a:extLst>
              </p:cNvPr>
              <p:cNvSpPr txBox="1"/>
              <p:nvPr/>
            </p:nvSpPr>
            <p:spPr>
              <a:xfrm>
                <a:off x="630238" y="6015567"/>
                <a:ext cx="4572000" cy="489429"/>
              </a:xfrm>
              <a:prstGeom prst="rect">
                <a:avLst/>
              </a:prstGeom>
              <a:noFill/>
            </p:spPr>
            <p:txBody>
              <a:bodyPr wrap="square">
                <a:spAutoFit/>
              </a:bodyPr>
              <a:lstStyle/>
              <a:p>
                <a14:m>
                  <m:oMath xmlns:m="http://schemas.openxmlformats.org/officeDocument/2006/math">
                    <m:f>
                      <m:fPr>
                        <m:ctrlPr>
                          <a:rPr lang="it-IT" i="1" smtClean="0">
                            <a:latin typeface="Cambria Math" panose="02040503050406030204" pitchFamily="18" charset="0"/>
                          </a:rPr>
                        </m:ctrlPr>
                      </m:fPr>
                      <m:num>
                        <m:r>
                          <a:rPr lang="it-IT" b="0" i="1" smtClean="0">
                            <a:latin typeface="Cambria Math" panose="02040503050406030204" pitchFamily="18" charset="0"/>
                          </a:rPr>
                          <m:t>0,05 </m:t>
                        </m:r>
                        <m:r>
                          <a:rPr lang="it-IT" b="0" i="1" smtClean="0">
                            <a:latin typeface="Cambria Math" panose="02040503050406030204" pitchFamily="18" charset="0"/>
                          </a:rPr>
                          <m:t>𝑔</m:t>
                        </m:r>
                      </m:num>
                      <m:den>
                        <m:r>
                          <a:rPr lang="it-IT" b="0" i="1" smtClean="0">
                            <a:latin typeface="Cambria Math" panose="02040503050406030204" pitchFamily="18" charset="0"/>
                          </a:rPr>
                          <m:t>𝑙</m:t>
                        </m:r>
                        <m:r>
                          <a:rPr lang="it-IT" b="0" i="1" smtClean="0">
                            <a:latin typeface="Cambria Math" panose="02040503050406030204" pitchFamily="18" charset="0"/>
                          </a:rPr>
                          <m:t>∗</m:t>
                        </m:r>
                        <m:r>
                          <a:rPr lang="it-IT" b="0" i="1" smtClean="0">
                            <a:latin typeface="Cambria Math" panose="02040503050406030204" pitchFamily="18" charset="0"/>
                          </a:rPr>
                          <m:t>h</m:t>
                        </m:r>
                      </m:den>
                    </m:f>
                  </m:oMath>
                </a14:m>
                <a:r>
                  <a:rPr lang="it-IT" dirty="0"/>
                  <a:t>* 12l*10 ore=6 g  </a:t>
                </a:r>
              </a:p>
            </p:txBody>
          </p:sp>
        </mc:Choice>
        <mc:Fallback xmlns="">
          <p:sp>
            <p:nvSpPr>
              <p:cNvPr id="16" name="CasellaDiTesto 15">
                <a:extLst>
                  <a:ext uri="{FF2B5EF4-FFF2-40B4-BE49-F238E27FC236}">
                    <a16:creationId xmlns:a16="http://schemas.microsoft.com/office/drawing/2014/main" id="{05B88BB7-DFD6-410C-A6A2-A0F07033CCDD}"/>
                  </a:ext>
                </a:extLst>
              </p:cNvPr>
              <p:cNvSpPr txBox="1">
                <a:spLocks noRot="1" noChangeAspect="1" noMove="1" noResize="1" noEditPoints="1" noAdjustHandles="1" noChangeArrowheads="1" noChangeShapeType="1" noTextEdit="1"/>
              </p:cNvSpPr>
              <p:nvPr/>
            </p:nvSpPr>
            <p:spPr>
              <a:xfrm>
                <a:off x="630238" y="6015567"/>
                <a:ext cx="4572000" cy="489429"/>
              </a:xfrm>
              <a:prstGeom prst="rect">
                <a:avLst/>
              </a:prstGeom>
              <a:blipFill>
                <a:blip r:embed="rId4"/>
                <a:stretch>
                  <a:fillRect b="-7500"/>
                </a:stretch>
              </a:blipFill>
            </p:spPr>
            <p:txBody>
              <a:bodyPr/>
              <a:lstStyle/>
              <a:p>
                <a:r>
                  <a:rPr lang="it-IT">
                    <a:noFill/>
                  </a:rPr>
                  <a:t> </a:t>
                </a:r>
              </a:p>
            </p:txBody>
          </p:sp>
        </mc:Fallback>
      </mc:AlternateContent>
      <p:graphicFrame>
        <p:nvGraphicFramePr>
          <p:cNvPr id="15" name="Object 8">
            <a:extLst>
              <a:ext uri="{FF2B5EF4-FFF2-40B4-BE49-F238E27FC236}">
                <a16:creationId xmlns:a16="http://schemas.microsoft.com/office/drawing/2014/main" id="{EBE37FE0-95B6-44CA-ADCA-4C8F33D45B24}"/>
              </a:ext>
            </a:extLst>
          </p:cNvPr>
          <p:cNvGraphicFramePr>
            <a:graphicFrameLocks noChangeAspect="1"/>
          </p:cNvGraphicFramePr>
          <p:nvPr/>
        </p:nvGraphicFramePr>
        <p:xfrm>
          <a:off x="5202238" y="3765298"/>
          <a:ext cx="1169987" cy="954088"/>
        </p:xfrm>
        <a:graphic>
          <a:graphicData uri="http://schemas.openxmlformats.org/presentationml/2006/ole">
            <mc:AlternateContent xmlns:mc="http://schemas.openxmlformats.org/markup-compatibility/2006">
              <mc:Choice xmlns:v="urn:schemas-microsoft-com:vml" Requires="v">
                <p:oleObj name="Equation" r:id="rId5" imgW="482400" imgH="393480" progId="Equation.3">
                  <p:embed/>
                </p:oleObj>
              </mc:Choice>
              <mc:Fallback>
                <p:oleObj name="Equation" r:id="rId5" imgW="482400" imgH="393480" progId="Equation.3">
                  <p:embed/>
                  <p:pic>
                    <p:nvPicPr>
                      <p:cNvPr id="15" name="Object 8">
                        <a:extLst>
                          <a:ext uri="{FF2B5EF4-FFF2-40B4-BE49-F238E27FC236}">
                            <a16:creationId xmlns:a16="http://schemas.microsoft.com/office/drawing/2014/main" id="{EBE37FE0-95B6-44CA-ADCA-4C8F33D45B2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2238" y="3765298"/>
                        <a:ext cx="1169987" cy="954088"/>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 name="CasellaDiTesto 16">
            <a:extLst>
              <a:ext uri="{FF2B5EF4-FFF2-40B4-BE49-F238E27FC236}">
                <a16:creationId xmlns:a16="http://schemas.microsoft.com/office/drawing/2014/main" id="{B04869BC-4588-4354-BA3D-1507098BC44D}"/>
              </a:ext>
            </a:extLst>
          </p:cNvPr>
          <p:cNvSpPr txBox="1"/>
          <p:nvPr/>
        </p:nvSpPr>
        <p:spPr>
          <a:xfrm>
            <a:off x="4295163" y="4859042"/>
            <a:ext cx="4572000" cy="369332"/>
          </a:xfrm>
          <a:prstGeom prst="rect">
            <a:avLst/>
          </a:prstGeom>
          <a:noFill/>
        </p:spPr>
        <p:txBody>
          <a:bodyPr wrap="square">
            <a:spAutoFit/>
          </a:bodyPr>
          <a:lstStyle/>
          <a:p>
            <a:pPr algn="ctr"/>
            <a:r>
              <a:rPr lang="it-IT" b="1"/>
              <a:t>dS/dt = (- 1/Y</a:t>
            </a:r>
            <a:r>
              <a:rPr lang="it-IT" b="1" baseline="-25000"/>
              <a:t>XS</a:t>
            </a:r>
            <a:r>
              <a:rPr lang="it-IT" b="1"/>
              <a:t>) </a:t>
            </a:r>
            <a:r>
              <a:rPr lang="it-IT" b="1">
                <a:latin typeface="Symbol" panose="05050102010706020507" pitchFamily="18" charset="2"/>
              </a:rPr>
              <a:t>m</a:t>
            </a:r>
            <a:r>
              <a:rPr lang="it-IT" b="1"/>
              <a:t> X + F/V (S</a:t>
            </a:r>
            <a:r>
              <a:rPr lang="it-IT" b="1" baseline="-25000"/>
              <a:t>0</a:t>
            </a:r>
            <a:r>
              <a:rPr lang="it-IT" b="1"/>
              <a:t> – S) (59a)</a:t>
            </a:r>
            <a:endParaRPr lang="it-IT" b="1" dirty="0"/>
          </a:p>
        </p:txBody>
      </p:sp>
      <p:sp>
        <p:nvSpPr>
          <p:cNvPr id="18" name="CasellaDiTesto 17">
            <a:extLst>
              <a:ext uri="{FF2B5EF4-FFF2-40B4-BE49-F238E27FC236}">
                <a16:creationId xmlns:a16="http://schemas.microsoft.com/office/drawing/2014/main" id="{3F6B6D88-06D8-4DF5-BC72-D8EB5B394831}"/>
              </a:ext>
            </a:extLst>
          </p:cNvPr>
          <p:cNvSpPr txBox="1"/>
          <p:nvPr/>
        </p:nvSpPr>
        <p:spPr>
          <a:xfrm>
            <a:off x="4376738" y="5628126"/>
            <a:ext cx="4572000" cy="369332"/>
          </a:xfrm>
          <a:prstGeom prst="rect">
            <a:avLst/>
          </a:prstGeom>
          <a:noFill/>
        </p:spPr>
        <p:txBody>
          <a:bodyPr wrap="square">
            <a:spAutoFit/>
          </a:bodyPr>
          <a:lstStyle/>
          <a:p>
            <a:pPr algn="ctr"/>
            <a:r>
              <a:rPr lang="it-IT" b="1" dirty="0"/>
              <a:t>(1/Y</a:t>
            </a:r>
            <a:r>
              <a:rPr lang="it-IT" b="1" baseline="-25000" dirty="0"/>
              <a:t>XS</a:t>
            </a:r>
            <a:r>
              <a:rPr lang="it-IT" b="1" dirty="0"/>
              <a:t>) </a:t>
            </a:r>
            <a:r>
              <a:rPr lang="it-IT" b="1" dirty="0">
                <a:latin typeface="Symbol" panose="05050102010706020507" pitchFamily="18" charset="2"/>
              </a:rPr>
              <a:t>m</a:t>
            </a:r>
            <a:r>
              <a:rPr lang="it-IT" b="1" dirty="0"/>
              <a:t> X = F/V (S</a:t>
            </a:r>
            <a:r>
              <a:rPr lang="it-IT" b="1" baseline="-25000" dirty="0"/>
              <a:t>0</a:t>
            </a:r>
            <a:r>
              <a:rPr lang="it-IT" b="1" dirty="0"/>
              <a:t> – S) </a:t>
            </a:r>
          </a:p>
        </p:txBody>
      </p:sp>
    </p:spTree>
    <p:extLst>
      <p:ext uri="{BB962C8B-B14F-4D97-AF65-F5344CB8AC3E}">
        <p14:creationId xmlns:p14="http://schemas.microsoft.com/office/powerpoint/2010/main" val="17634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3" grpId="0"/>
      <p:bldP spid="16" grpId="0"/>
      <p:bldP spid="17"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1058" name="Text Box 2"/>
          <p:cNvSpPr txBox="1">
            <a:spLocks noChangeArrowheads="1"/>
          </p:cNvSpPr>
          <p:nvPr/>
        </p:nvSpPr>
        <p:spPr bwMode="auto">
          <a:xfrm>
            <a:off x="1944688" y="981513"/>
            <a:ext cx="6515100" cy="488950"/>
          </a:xfrm>
          <a:prstGeom prst="rect">
            <a:avLst/>
          </a:prstGeom>
          <a:noFill/>
          <a:ln w="9525">
            <a:noFill/>
            <a:miter lim="800000"/>
            <a:headEnd/>
            <a:tailEnd/>
          </a:ln>
          <a:effectLst/>
        </p:spPr>
        <p:txBody>
          <a:bodyPr wrap="none">
            <a:spAutoFit/>
          </a:bodyPr>
          <a:lstStyle/>
          <a:p>
            <a:r>
              <a:rPr lang="it-IT" sz="2600" b="1" dirty="0">
                <a:solidFill>
                  <a:srgbClr val="FF0000"/>
                </a:solidFill>
              </a:rPr>
              <a:t>REATTORI DISCONTINUI ALIMENTATI</a:t>
            </a:r>
          </a:p>
        </p:txBody>
      </p:sp>
      <p:sp>
        <p:nvSpPr>
          <p:cNvPr id="9410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334641E-9E7B-4582-9E85-EE6200ACB0C9}" type="slidenum">
              <a:rPr lang="it-IT"/>
              <a:pPr/>
              <a:t>13</a:t>
            </a:fld>
            <a:endParaRPr lang="it-IT"/>
          </a:p>
        </p:txBody>
      </p:sp>
      <p:sp>
        <p:nvSpPr>
          <p:cNvPr id="941060" name="Rectangle 4"/>
          <p:cNvSpPr>
            <a:spLocks noChangeArrowheads="1"/>
          </p:cNvSpPr>
          <p:nvPr/>
        </p:nvSpPr>
        <p:spPr bwMode="auto">
          <a:xfrm>
            <a:off x="515414" y="1051013"/>
            <a:ext cx="7944374" cy="2800767"/>
          </a:xfrm>
          <a:prstGeom prst="rect">
            <a:avLst/>
          </a:prstGeom>
          <a:noFill/>
          <a:ln w="9525">
            <a:noFill/>
            <a:miter lim="800000"/>
            <a:headEnd/>
            <a:tailEnd/>
          </a:ln>
          <a:effectLst/>
        </p:spPr>
        <p:txBody>
          <a:bodyPr wrap="square">
            <a:spAutoFit/>
          </a:bodyPr>
          <a:lstStyle/>
          <a:p>
            <a:pPr algn="just"/>
            <a:endParaRPr lang="it-IT" sz="2200" i="1" dirty="0">
              <a:solidFill>
                <a:srgbClr val="000000"/>
              </a:solidFill>
              <a:cs typeface="Times New Roman" pitchFamily="18" charset="0"/>
            </a:endParaRPr>
          </a:p>
          <a:p>
            <a:pPr algn="just"/>
            <a:endParaRPr lang="it-IT" sz="2200" i="1" dirty="0">
              <a:solidFill>
                <a:srgbClr val="000000"/>
              </a:solidFill>
              <a:cs typeface="Times New Roman" pitchFamily="18" charset="0"/>
            </a:endParaRPr>
          </a:p>
          <a:p>
            <a:pPr algn="just"/>
            <a:r>
              <a:rPr lang="it-IT" sz="2200" b="1" i="1" u="sng" dirty="0">
                <a:solidFill>
                  <a:srgbClr val="000000"/>
                </a:solidFill>
                <a:cs typeface="Times New Roman" pitchFamily="18" charset="0"/>
              </a:rPr>
              <a:t>Esercizio 51</a:t>
            </a:r>
            <a:r>
              <a:rPr lang="it-IT" sz="2200" i="1" u="sng" dirty="0">
                <a:solidFill>
                  <a:srgbClr val="000000"/>
                </a:solidFill>
                <a:cs typeface="Times New Roman" pitchFamily="18" charset="0"/>
              </a:rPr>
              <a:t>.</a:t>
            </a:r>
            <a:r>
              <a:rPr lang="it-IT" sz="2200" i="1" dirty="0">
                <a:solidFill>
                  <a:srgbClr val="000000"/>
                </a:solidFill>
                <a:cs typeface="Times New Roman" pitchFamily="18" charset="0"/>
              </a:rPr>
              <a:t> Un reattore </a:t>
            </a:r>
            <a:r>
              <a:rPr lang="it-IT" sz="2200" i="1" dirty="0" err="1">
                <a:solidFill>
                  <a:srgbClr val="000000"/>
                </a:solidFill>
                <a:cs typeface="Times New Roman" pitchFamily="18" charset="0"/>
              </a:rPr>
              <a:t>fed</a:t>
            </a:r>
            <a:r>
              <a:rPr lang="it-IT" sz="2200" i="1" dirty="0">
                <a:solidFill>
                  <a:srgbClr val="000000"/>
                </a:solidFill>
                <a:cs typeface="Times New Roman" pitchFamily="18" charset="0"/>
              </a:rPr>
              <a:t>-batch contiene inizialmente 2 l di brodo di fermentazione con concentrazioni iniziali di substrato di 1 g/l e di biomassa di 0,1 g/l. Viene alimentato con 1l/h di soluzione di substrato contenente 1 g/l di substrato. Dopo 10 ore, la concentrazione di substrato nel reattore è 0,5 g/l e quella di biomassa è 0,2 g/l. Calcolare la resa in  biomassa dopo 10 ore</a:t>
            </a:r>
            <a:r>
              <a:rPr lang="it-IT" sz="2200" dirty="0">
                <a:solidFill>
                  <a:srgbClr val="000000"/>
                </a:solidFill>
                <a:cs typeface="Times New Roman" pitchFamily="18" charset="0"/>
              </a:rPr>
              <a:t>.</a:t>
            </a:r>
          </a:p>
        </p:txBody>
      </p:sp>
      <p:sp>
        <p:nvSpPr>
          <p:cNvPr id="6" name="CasellaDiTesto 5">
            <a:extLst>
              <a:ext uri="{FF2B5EF4-FFF2-40B4-BE49-F238E27FC236}">
                <a16:creationId xmlns:a16="http://schemas.microsoft.com/office/drawing/2014/main" id="{BD7594EC-3594-4213-B29F-2295D22AB135}"/>
              </a:ext>
            </a:extLst>
          </p:cNvPr>
          <p:cNvSpPr txBox="1"/>
          <p:nvPr/>
        </p:nvSpPr>
        <p:spPr>
          <a:xfrm>
            <a:off x="423644" y="3851780"/>
            <a:ext cx="4572000" cy="2585323"/>
          </a:xfrm>
          <a:prstGeom prst="rect">
            <a:avLst/>
          </a:prstGeom>
          <a:noFill/>
        </p:spPr>
        <p:txBody>
          <a:bodyPr wrap="square">
            <a:spAutoFit/>
          </a:bodyPr>
          <a:lstStyle/>
          <a:p>
            <a:r>
              <a:rPr lang="it-IT" dirty="0"/>
              <a:t>V</a:t>
            </a:r>
            <a:r>
              <a:rPr lang="it-IT" baseline="-25000" dirty="0"/>
              <a:t>0</a:t>
            </a:r>
            <a:r>
              <a:rPr lang="it-IT" dirty="0"/>
              <a:t> = 2l</a:t>
            </a:r>
          </a:p>
          <a:p>
            <a:endParaRPr lang="it-IT" dirty="0"/>
          </a:p>
          <a:p>
            <a:r>
              <a:rPr lang="it-IT" dirty="0"/>
              <a:t>X</a:t>
            </a:r>
            <a:r>
              <a:rPr lang="it-IT" baseline="-25000" dirty="0"/>
              <a:t>0 </a:t>
            </a:r>
            <a:r>
              <a:rPr lang="it-IT" dirty="0"/>
              <a:t>= 0,1 g/l</a:t>
            </a:r>
          </a:p>
          <a:p>
            <a:endParaRPr lang="it-IT" dirty="0"/>
          </a:p>
          <a:p>
            <a:r>
              <a:rPr lang="it-IT" dirty="0"/>
              <a:t>F = 1l/h con 1g/l di substrato </a:t>
            </a:r>
          </a:p>
          <a:p>
            <a:endParaRPr lang="it-IT" dirty="0"/>
          </a:p>
          <a:p>
            <a:r>
              <a:rPr lang="it-IT" dirty="0"/>
              <a:t>S = 0,5g/l</a:t>
            </a:r>
          </a:p>
          <a:p>
            <a:endParaRPr lang="it-IT" dirty="0"/>
          </a:p>
          <a:p>
            <a:r>
              <a:rPr lang="it-IT" dirty="0"/>
              <a:t>X = 0,2 g/l</a:t>
            </a:r>
          </a:p>
        </p:txBody>
      </p:sp>
      <p:sp>
        <p:nvSpPr>
          <p:cNvPr id="8" name="CasellaDiTesto 7">
            <a:extLst>
              <a:ext uri="{FF2B5EF4-FFF2-40B4-BE49-F238E27FC236}">
                <a16:creationId xmlns:a16="http://schemas.microsoft.com/office/drawing/2014/main" id="{F3FFEA63-C6F7-4D35-8127-108A73886EB9}"/>
              </a:ext>
            </a:extLst>
          </p:cNvPr>
          <p:cNvSpPr txBox="1"/>
          <p:nvPr/>
        </p:nvSpPr>
        <p:spPr>
          <a:xfrm>
            <a:off x="2709644" y="4086564"/>
            <a:ext cx="2286000" cy="369332"/>
          </a:xfrm>
          <a:prstGeom prst="rect">
            <a:avLst/>
          </a:prstGeom>
          <a:noFill/>
        </p:spPr>
        <p:txBody>
          <a:bodyPr wrap="square">
            <a:spAutoFit/>
          </a:bodyPr>
          <a:lstStyle/>
          <a:p>
            <a:r>
              <a:rPr lang="it-IT" sz="1800" dirty="0">
                <a:solidFill>
                  <a:srgbClr val="FF0000"/>
                </a:solidFill>
                <a:cs typeface="Times New Roman" pitchFamily="18" charset="0"/>
              </a:rPr>
              <a:t>Y</a:t>
            </a:r>
            <a:r>
              <a:rPr lang="it-IT" sz="1800" baseline="-30000" dirty="0">
                <a:solidFill>
                  <a:srgbClr val="FF0000"/>
                </a:solidFill>
                <a:cs typeface="Times New Roman" pitchFamily="18" charset="0"/>
              </a:rPr>
              <a:t>XS </a:t>
            </a:r>
            <a:r>
              <a:rPr lang="it-IT" sz="1800" dirty="0">
                <a:solidFill>
                  <a:srgbClr val="FF0000"/>
                </a:solidFill>
                <a:cs typeface="Times New Roman" pitchFamily="18" charset="0"/>
              </a:rPr>
              <a:t> = (X</a:t>
            </a:r>
            <a:r>
              <a:rPr lang="it-IT" sz="1800" baseline="-30000" dirty="0">
                <a:solidFill>
                  <a:srgbClr val="FF0000"/>
                </a:solidFill>
                <a:cs typeface="Times New Roman" pitchFamily="18" charset="0"/>
              </a:rPr>
              <a:t>1</a:t>
            </a:r>
            <a:r>
              <a:rPr lang="it-IT" sz="1800" dirty="0">
                <a:solidFill>
                  <a:srgbClr val="FF0000"/>
                </a:solidFill>
                <a:cs typeface="Times New Roman" pitchFamily="18" charset="0"/>
              </a:rPr>
              <a:t> – X</a:t>
            </a:r>
            <a:r>
              <a:rPr lang="it-IT" sz="1800" baseline="-30000" dirty="0">
                <a:solidFill>
                  <a:srgbClr val="FF0000"/>
                </a:solidFill>
                <a:cs typeface="Times New Roman" pitchFamily="18" charset="0"/>
              </a:rPr>
              <a:t>0</a:t>
            </a:r>
            <a:r>
              <a:rPr lang="it-IT" sz="1800" dirty="0">
                <a:solidFill>
                  <a:srgbClr val="FF0000"/>
                </a:solidFill>
                <a:cs typeface="Times New Roman" pitchFamily="18" charset="0"/>
              </a:rPr>
              <a:t>)/(S</a:t>
            </a:r>
            <a:r>
              <a:rPr lang="it-IT" sz="1800" baseline="-30000" dirty="0">
                <a:solidFill>
                  <a:srgbClr val="FF0000"/>
                </a:solidFill>
                <a:cs typeface="Times New Roman" pitchFamily="18" charset="0"/>
              </a:rPr>
              <a:t>0</a:t>
            </a:r>
            <a:r>
              <a:rPr lang="it-IT" sz="1800" dirty="0">
                <a:solidFill>
                  <a:srgbClr val="FF0000"/>
                </a:solidFill>
                <a:cs typeface="Times New Roman" pitchFamily="18" charset="0"/>
              </a:rPr>
              <a:t> – S</a:t>
            </a:r>
            <a:r>
              <a:rPr lang="it-IT" sz="1800" baseline="-30000" dirty="0">
                <a:solidFill>
                  <a:srgbClr val="FF0000"/>
                </a:solidFill>
                <a:cs typeface="Times New Roman" pitchFamily="18" charset="0"/>
              </a:rPr>
              <a:t>1</a:t>
            </a:r>
            <a:r>
              <a:rPr lang="it-IT" sz="1800" dirty="0">
                <a:solidFill>
                  <a:srgbClr val="FF0000"/>
                </a:solidFill>
                <a:cs typeface="Times New Roman" pitchFamily="18" charset="0"/>
              </a:rPr>
              <a:t>) </a:t>
            </a:r>
            <a:endParaRPr lang="it-IT" dirty="0">
              <a:solidFill>
                <a:srgbClr val="FF0000"/>
              </a:solidFill>
            </a:endParaRPr>
          </a:p>
        </p:txBody>
      </p:sp>
      <mc:AlternateContent xmlns:mc="http://schemas.openxmlformats.org/markup-compatibility/2006" xmlns:a14="http://schemas.microsoft.com/office/drawing/2010/main">
        <mc:Choice Requires="a14">
          <p:sp>
            <p:nvSpPr>
              <p:cNvPr id="11" name="CasellaDiTesto 10">
                <a:extLst>
                  <a:ext uri="{FF2B5EF4-FFF2-40B4-BE49-F238E27FC236}">
                    <a16:creationId xmlns:a16="http://schemas.microsoft.com/office/drawing/2014/main" id="{209E6168-D1E7-4AB4-AD30-4F49C8672968}"/>
                  </a:ext>
                </a:extLst>
              </p:cNvPr>
              <p:cNvSpPr txBox="1"/>
              <p:nvPr/>
            </p:nvSpPr>
            <p:spPr>
              <a:xfrm>
                <a:off x="4271393" y="4572292"/>
                <a:ext cx="4067264" cy="506742"/>
              </a:xfrm>
              <a:prstGeom prst="rect">
                <a:avLst/>
              </a:prstGeom>
              <a:noFill/>
            </p:spPr>
            <p:txBody>
              <a:bodyPr wrap="square">
                <a:spAutoFit/>
              </a:bodyPr>
              <a:lstStyle/>
              <a:p>
                <a:r>
                  <a:rPr lang="it-IT" sz="1800" dirty="0">
                    <a:solidFill>
                      <a:srgbClr val="FF0000"/>
                    </a:solidFill>
                    <a:cs typeface="Times New Roman" pitchFamily="18" charset="0"/>
                  </a:rPr>
                  <a:t>Y</a:t>
                </a:r>
                <a:r>
                  <a:rPr lang="it-IT" sz="1800" baseline="-30000" dirty="0">
                    <a:solidFill>
                      <a:srgbClr val="FF0000"/>
                    </a:solidFill>
                    <a:cs typeface="Times New Roman" pitchFamily="18" charset="0"/>
                  </a:rPr>
                  <a:t>XS </a:t>
                </a:r>
                <a:r>
                  <a:rPr lang="it-IT" sz="1800" dirty="0">
                    <a:solidFill>
                      <a:srgbClr val="FF0000"/>
                    </a:solidFill>
                    <a:cs typeface="Times New Roman" pitchFamily="18" charset="0"/>
                  </a:rPr>
                  <a:t> = (X</a:t>
                </a:r>
                <a:r>
                  <a:rPr lang="it-IT" sz="1800" baseline="-30000" dirty="0">
                    <a:solidFill>
                      <a:srgbClr val="FF0000"/>
                    </a:solidFill>
                    <a:cs typeface="Times New Roman" pitchFamily="18" charset="0"/>
                  </a:rPr>
                  <a:t>1</a:t>
                </a:r>
                <a:r>
                  <a:rPr lang="it-IT" sz="1800" dirty="0">
                    <a:solidFill>
                      <a:srgbClr val="FF0000"/>
                    </a:solidFill>
                    <a:cs typeface="Times New Roman" pitchFamily="18" charset="0"/>
                  </a:rPr>
                  <a:t> – X</a:t>
                </a:r>
                <a:r>
                  <a:rPr lang="it-IT" sz="1800" baseline="-30000" dirty="0">
                    <a:solidFill>
                      <a:srgbClr val="FF0000"/>
                    </a:solidFill>
                    <a:cs typeface="Times New Roman" pitchFamily="18" charset="0"/>
                  </a:rPr>
                  <a:t>0</a:t>
                </a:r>
                <a:r>
                  <a:rPr lang="it-IT" sz="1800" dirty="0">
                    <a:solidFill>
                      <a:srgbClr val="FF0000"/>
                    </a:solidFill>
                    <a:cs typeface="Times New Roman" pitchFamily="18" charset="0"/>
                  </a:rPr>
                  <a:t>)/(S</a:t>
                </a:r>
                <a:r>
                  <a:rPr lang="it-IT" sz="1800" baseline="-30000" dirty="0">
                    <a:solidFill>
                      <a:srgbClr val="FF0000"/>
                    </a:solidFill>
                    <a:cs typeface="Times New Roman" pitchFamily="18" charset="0"/>
                  </a:rPr>
                  <a:t>0</a:t>
                </a:r>
                <a:r>
                  <a:rPr lang="it-IT" sz="1800" dirty="0">
                    <a:solidFill>
                      <a:srgbClr val="FF0000"/>
                    </a:solidFill>
                    <a:cs typeface="Times New Roman" pitchFamily="18" charset="0"/>
                  </a:rPr>
                  <a:t> – S</a:t>
                </a:r>
                <a:r>
                  <a:rPr lang="it-IT" sz="1800" baseline="-30000" dirty="0">
                    <a:solidFill>
                      <a:srgbClr val="FF0000"/>
                    </a:solidFill>
                    <a:cs typeface="Times New Roman" pitchFamily="18" charset="0"/>
                  </a:rPr>
                  <a:t>1</a:t>
                </a:r>
                <a:r>
                  <a:rPr lang="it-IT" sz="1800" dirty="0">
                    <a:solidFill>
                      <a:srgbClr val="FF0000"/>
                    </a:solidFill>
                    <a:cs typeface="Times New Roman" pitchFamily="18" charset="0"/>
                  </a:rPr>
                  <a:t>) = </a:t>
                </a:r>
                <a14:m>
                  <m:oMath xmlns:m="http://schemas.openxmlformats.org/officeDocument/2006/math">
                    <m:f>
                      <m:fPr>
                        <m:ctrlPr>
                          <a:rPr lang="it-IT" sz="1800" i="1" smtClean="0">
                            <a:solidFill>
                              <a:srgbClr val="FF0000"/>
                            </a:solidFill>
                            <a:latin typeface="Cambria Math" panose="02040503050406030204" pitchFamily="18" charset="0"/>
                            <a:cs typeface="Times New Roman" pitchFamily="18" charset="0"/>
                          </a:rPr>
                        </m:ctrlPr>
                      </m:fPr>
                      <m:num>
                        <m:r>
                          <a:rPr lang="it-IT" sz="1800" b="0" i="1" smtClean="0">
                            <a:solidFill>
                              <a:srgbClr val="FF0000"/>
                            </a:solidFill>
                            <a:latin typeface="Cambria Math" panose="02040503050406030204" pitchFamily="18" charset="0"/>
                            <a:cs typeface="Times New Roman" pitchFamily="18" charset="0"/>
                          </a:rPr>
                          <m:t>0,2−0,1</m:t>
                        </m:r>
                      </m:num>
                      <m:den>
                        <m:r>
                          <a:rPr lang="it-IT" sz="1800" b="0" i="1" smtClean="0">
                            <a:solidFill>
                              <a:srgbClr val="FF0000"/>
                            </a:solidFill>
                            <a:latin typeface="Cambria Math" panose="02040503050406030204" pitchFamily="18" charset="0"/>
                            <a:cs typeface="Times New Roman" pitchFamily="18" charset="0"/>
                          </a:rPr>
                          <m:t>1−0,5</m:t>
                        </m:r>
                      </m:den>
                    </m:f>
                  </m:oMath>
                </a14:m>
                <a:r>
                  <a:rPr lang="it-IT" sz="1800" dirty="0">
                    <a:solidFill>
                      <a:srgbClr val="FF0000"/>
                    </a:solidFill>
                    <a:cs typeface="Times New Roman" pitchFamily="18" charset="0"/>
                  </a:rPr>
                  <a:t> = 0,2g/g </a:t>
                </a:r>
                <a:endParaRPr lang="it-IT" dirty="0">
                  <a:solidFill>
                    <a:srgbClr val="FF0000"/>
                  </a:solidFill>
                </a:endParaRPr>
              </a:p>
            </p:txBody>
          </p:sp>
        </mc:Choice>
        <mc:Fallback xmlns="">
          <p:sp>
            <p:nvSpPr>
              <p:cNvPr id="11" name="CasellaDiTesto 10">
                <a:extLst>
                  <a:ext uri="{FF2B5EF4-FFF2-40B4-BE49-F238E27FC236}">
                    <a16:creationId xmlns:a16="http://schemas.microsoft.com/office/drawing/2014/main" id="{209E6168-D1E7-4AB4-AD30-4F49C8672968}"/>
                  </a:ext>
                </a:extLst>
              </p:cNvPr>
              <p:cNvSpPr txBox="1">
                <a:spLocks noRot="1" noChangeAspect="1" noMove="1" noResize="1" noEditPoints="1" noAdjustHandles="1" noChangeArrowheads="1" noChangeShapeType="1" noTextEdit="1"/>
              </p:cNvSpPr>
              <p:nvPr/>
            </p:nvSpPr>
            <p:spPr>
              <a:xfrm>
                <a:off x="4271393" y="4572292"/>
                <a:ext cx="4067264" cy="506742"/>
              </a:xfrm>
              <a:prstGeom prst="rect">
                <a:avLst/>
              </a:prstGeom>
              <a:blipFill>
                <a:blip r:embed="rId2"/>
                <a:stretch>
                  <a:fillRect l="-1349" b="-3614"/>
                </a:stretch>
              </a:blipFill>
            </p:spPr>
            <p:txBody>
              <a:bodyPr/>
              <a:lstStyle/>
              <a:p>
                <a:r>
                  <a:rPr lang="it-IT">
                    <a:noFill/>
                  </a:rPr>
                  <a:t> </a:t>
                </a:r>
              </a:p>
            </p:txBody>
          </p:sp>
        </mc:Fallback>
      </mc:AlternateContent>
    </p:spTree>
    <p:extLst>
      <p:ext uri="{BB962C8B-B14F-4D97-AF65-F5344CB8AC3E}">
        <p14:creationId xmlns:p14="http://schemas.microsoft.com/office/powerpoint/2010/main" val="2858351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4610" name="Text Box 2"/>
          <p:cNvSpPr txBox="1">
            <a:spLocks noChangeArrowheads="1"/>
          </p:cNvSpPr>
          <p:nvPr/>
        </p:nvSpPr>
        <p:spPr bwMode="auto">
          <a:xfrm>
            <a:off x="0" y="1154656"/>
            <a:ext cx="9144000" cy="400110"/>
          </a:xfrm>
          <a:prstGeom prst="rect">
            <a:avLst/>
          </a:prstGeom>
          <a:noFill/>
          <a:ln w="9525">
            <a:noFill/>
            <a:miter lim="800000"/>
            <a:headEnd/>
            <a:tailEnd/>
          </a:ln>
          <a:effectLst/>
        </p:spPr>
        <p:txBody>
          <a:bodyPr>
            <a:spAutoFit/>
          </a:bodyPr>
          <a:lstStyle/>
          <a:p>
            <a:pPr algn="ctr"/>
            <a:r>
              <a:rPr lang="it-IT" sz="2000" b="1" dirty="0">
                <a:solidFill>
                  <a:srgbClr val="FF0000"/>
                </a:solidFill>
              </a:rPr>
              <a:t>INTERPRETAZIONE DEGLI EFFETTI OSSERVATI SPERIMENTALMENTE</a:t>
            </a:r>
          </a:p>
        </p:txBody>
      </p:sp>
      <p:sp>
        <p:nvSpPr>
          <p:cNvPr id="964611"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4F2C4F46-E049-41EC-B04F-74B40332B8C6}" type="slidenum">
              <a:rPr lang="it-IT"/>
              <a:pPr/>
              <a:t>14</a:t>
            </a:fld>
            <a:endParaRPr lang="it-IT"/>
          </a:p>
        </p:txBody>
      </p:sp>
      <p:sp>
        <p:nvSpPr>
          <p:cNvPr id="964612" name="Rectangle 4"/>
          <p:cNvSpPr>
            <a:spLocks noChangeArrowheads="1"/>
          </p:cNvSpPr>
          <p:nvPr/>
        </p:nvSpPr>
        <p:spPr bwMode="auto">
          <a:xfrm>
            <a:off x="285226" y="1876485"/>
            <a:ext cx="8174562" cy="4524315"/>
          </a:xfrm>
          <a:prstGeom prst="rect">
            <a:avLst/>
          </a:prstGeom>
          <a:noFill/>
          <a:ln w="9525">
            <a:noFill/>
            <a:miter lim="800000"/>
            <a:headEnd/>
            <a:tailEnd/>
          </a:ln>
          <a:effectLst/>
        </p:spPr>
        <p:txBody>
          <a:bodyPr wrap="square">
            <a:spAutoFit/>
          </a:bodyPr>
          <a:lstStyle/>
          <a:p>
            <a:pPr algn="just"/>
            <a:r>
              <a:rPr lang="it-IT" b="1" i="1" u="sng" dirty="0">
                <a:solidFill>
                  <a:srgbClr val="000000"/>
                </a:solidFill>
                <a:cs typeface="Times New Roman" pitchFamily="18" charset="0"/>
              </a:rPr>
              <a:t>Esercizio 52</a:t>
            </a:r>
            <a:r>
              <a:rPr lang="it-IT" b="1" i="1" dirty="0">
                <a:solidFill>
                  <a:srgbClr val="000000"/>
                </a:solidFill>
                <a:cs typeface="Times New Roman" pitchFamily="18" charset="0"/>
              </a:rPr>
              <a:t>. </a:t>
            </a:r>
            <a:r>
              <a:rPr lang="it-IT" i="1" dirty="0">
                <a:solidFill>
                  <a:srgbClr val="000000"/>
                </a:solidFill>
                <a:cs typeface="Times New Roman" pitchFamily="18" charset="0"/>
              </a:rPr>
              <a:t>Supponiamo un esperimento nel quale si impieghi lipasi immobilizzata su un letto di materiale inerte poroso con pori di diametro 100 mm per rompere una emulsione di olio in acqua. La lipasi dovrà idrolizzare l’olio metabolizzandolo in modo che alla fine si ottenga una sola fase acquosa. Durante la fermentazione l’acidità della fase acquosa aumenta, a causa dell’idrolisi degli esteri dell’olio, </a:t>
            </a:r>
            <a:endParaRPr lang="en-GB" i="1" dirty="0">
              <a:solidFill>
                <a:srgbClr val="000000"/>
              </a:solidFill>
              <a:cs typeface="Times New Roman" pitchFamily="18" charset="0"/>
            </a:endParaRPr>
          </a:p>
          <a:p>
            <a:pPr algn="ctr"/>
            <a:r>
              <a:rPr lang="en-GB" i="1" dirty="0">
                <a:solidFill>
                  <a:srgbClr val="000000"/>
                </a:solidFill>
                <a:cs typeface="Times New Roman" pitchFamily="18" charset="0"/>
              </a:rPr>
              <a:t>RCOOR’ + H</a:t>
            </a:r>
            <a:r>
              <a:rPr lang="en-GB" i="1" baseline="-30000" dirty="0">
                <a:solidFill>
                  <a:srgbClr val="000000"/>
                </a:solidFill>
                <a:cs typeface="Times New Roman" pitchFamily="18" charset="0"/>
              </a:rPr>
              <a:t>2</a:t>
            </a:r>
            <a:r>
              <a:rPr lang="en-GB" i="1" dirty="0">
                <a:solidFill>
                  <a:srgbClr val="000000"/>
                </a:solidFill>
                <a:cs typeface="Times New Roman" pitchFamily="18" charset="0"/>
              </a:rPr>
              <a:t>O </a:t>
            </a:r>
            <a:r>
              <a:rPr lang="it-IT" i="1" dirty="0">
                <a:solidFill>
                  <a:srgbClr val="000000"/>
                </a:solidFill>
                <a:latin typeface="Symbol" pitchFamily="18" charset="2"/>
                <a:cs typeface="Times New Roman" pitchFamily="18" charset="0"/>
                <a:sym typeface="Symbol" pitchFamily="18" charset="2"/>
              </a:rPr>
              <a:t></a:t>
            </a:r>
            <a:r>
              <a:rPr lang="en-GB" i="1" dirty="0">
                <a:solidFill>
                  <a:srgbClr val="000000"/>
                </a:solidFill>
                <a:cs typeface="Times New Roman" pitchFamily="18" charset="0"/>
              </a:rPr>
              <a:t> RCOO</a:t>
            </a:r>
            <a:r>
              <a:rPr lang="en-GB" i="1" baseline="30000" dirty="0">
                <a:solidFill>
                  <a:srgbClr val="000000"/>
                </a:solidFill>
                <a:cs typeface="Times New Roman" pitchFamily="18" charset="0"/>
              </a:rPr>
              <a:t>-</a:t>
            </a:r>
            <a:r>
              <a:rPr lang="en-GB" i="1" dirty="0">
                <a:solidFill>
                  <a:srgbClr val="000000"/>
                </a:solidFill>
                <a:cs typeface="Times New Roman" pitchFamily="18" charset="0"/>
              </a:rPr>
              <a:t> H</a:t>
            </a:r>
            <a:r>
              <a:rPr lang="en-GB" i="1" baseline="30000" dirty="0">
                <a:solidFill>
                  <a:srgbClr val="000000"/>
                </a:solidFill>
                <a:cs typeface="Times New Roman" pitchFamily="18" charset="0"/>
              </a:rPr>
              <a:t>+</a:t>
            </a:r>
            <a:r>
              <a:rPr lang="en-GB" i="1" dirty="0">
                <a:solidFill>
                  <a:srgbClr val="000000"/>
                </a:solidFill>
                <a:cs typeface="Times New Roman" pitchFamily="18" charset="0"/>
              </a:rPr>
              <a:t> + R’OH </a:t>
            </a:r>
          </a:p>
          <a:p>
            <a:pPr algn="just"/>
            <a:r>
              <a:rPr lang="it-IT" i="1" dirty="0">
                <a:solidFill>
                  <a:srgbClr val="FF0000"/>
                </a:solidFill>
                <a:cs typeface="Times New Roman" pitchFamily="18" charset="0"/>
              </a:rPr>
              <a:t>La velocità della reazione si misura misurando per titolazione con </a:t>
            </a:r>
            <a:r>
              <a:rPr lang="it-IT" i="1" dirty="0" err="1">
                <a:solidFill>
                  <a:srgbClr val="FF0000"/>
                </a:solidFill>
                <a:cs typeface="Times New Roman" pitchFamily="18" charset="0"/>
              </a:rPr>
              <a:t>NaOH</a:t>
            </a:r>
            <a:r>
              <a:rPr lang="it-IT" i="1" dirty="0">
                <a:solidFill>
                  <a:srgbClr val="FF0000"/>
                </a:solidFill>
                <a:cs typeface="Times New Roman" pitchFamily="18" charset="0"/>
              </a:rPr>
              <a:t> la velocità di produzione di H</a:t>
            </a:r>
            <a:r>
              <a:rPr lang="it-IT" i="1" baseline="30000" dirty="0">
                <a:solidFill>
                  <a:srgbClr val="FF0000"/>
                </a:solidFill>
                <a:cs typeface="Times New Roman" pitchFamily="18" charset="0"/>
              </a:rPr>
              <a:t>+</a:t>
            </a:r>
            <a:r>
              <a:rPr lang="it-IT" i="1" dirty="0">
                <a:solidFill>
                  <a:srgbClr val="FF0000"/>
                </a:solidFill>
                <a:cs typeface="Times New Roman" pitchFamily="18" charset="0"/>
              </a:rPr>
              <a:t>. </a:t>
            </a:r>
            <a:r>
              <a:rPr lang="it-IT" i="1" dirty="0">
                <a:solidFill>
                  <a:srgbClr val="000000"/>
                </a:solidFill>
                <a:cs typeface="Times New Roman" pitchFamily="18" charset="0"/>
              </a:rPr>
              <a:t>Per calcolare la velocità di reazione bisognerà eseguire la titolazione su campioni prelevati al variare del tempo e calcolare la </a:t>
            </a:r>
            <a:r>
              <a:rPr lang="it-IT" i="1" dirty="0">
                <a:solidFill>
                  <a:srgbClr val="7030A0"/>
                </a:solidFill>
                <a:cs typeface="Times New Roman" pitchFamily="18" charset="0"/>
              </a:rPr>
              <a:t>tangente alla curva consumo di soda/mg di lipasi contro tempo. </a:t>
            </a:r>
          </a:p>
          <a:p>
            <a:pPr algn="just"/>
            <a:r>
              <a:rPr lang="it-IT" i="1" dirty="0">
                <a:solidFill>
                  <a:srgbClr val="000000"/>
                </a:solidFill>
                <a:cs typeface="Times New Roman" pitchFamily="18" charset="0"/>
              </a:rPr>
              <a:t>La velocità sarà perciò espressa come comparsa di prodotto nell’unità di tempo riferita al peso unitario di lipasi, </a:t>
            </a:r>
            <a:r>
              <a:rPr lang="it-IT" i="1" dirty="0">
                <a:solidFill>
                  <a:srgbClr val="FF0000"/>
                </a:solidFill>
                <a:cs typeface="Times New Roman" pitchFamily="18" charset="0"/>
              </a:rPr>
              <a:t>V = </a:t>
            </a:r>
            <a:r>
              <a:rPr lang="it-IT" i="1" dirty="0" err="1">
                <a:solidFill>
                  <a:srgbClr val="FF0000"/>
                </a:solidFill>
                <a:cs typeface="Times New Roman" pitchFamily="18" charset="0"/>
              </a:rPr>
              <a:t>mmoli</a:t>
            </a:r>
            <a:r>
              <a:rPr lang="it-IT" i="1" dirty="0">
                <a:solidFill>
                  <a:srgbClr val="FF0000"/>
                </a:solidFill>
                <a:cs typeface="Times New Roman" pitchFamily="18" charset="0"/>
              </a:rPr>
              <a:t> di H</a:t>
            </a:r>
            <a:r>
              <a:rPr lang="it-IT" i="1" baseline="30000" dirty="0">
                <a:solidFill>
                  <a:srgbClr val="FF0000"/>
                </a:solidFill>
                <a:cs typeface="Times New Roman" pitchFamily="18" charset="0"/>
              </a:rPr>
              <a:t>+</a:t>
            </a:r>
            <a:r>
              <a:rPr lang="it-IT" i="1" dirty="0">
                <a:solidFill>
                  <a:srgbClr val="FF0000"/>
                </a:solidFill>
                <a:cs typeface="Times New Roman" pitchFamily="18" charset="0"/>
              </a:rPr>
              <a:t>/(min x mg lipasi)</a:t>
            </a:r>
            <a:r>
              <a:rPr lang="it-IT" i="1" dirty="0">
                <a:solidFill>
                  <a:srgbClr val="000000"/>
                </a:solidFill>
                <a:cs typeface="Times New Roman" pitchFamily="18" charset="0"/>
              </a:rPr>
              <a:t>. </a:t>
            </a:r>
          </a:p>
          <a:p>
            <a:pPr algn="just"/>
            <a:endParaRPr lang="it-IT" i="1" dirty="0">
              <a:solidFill>
                <a:srgbClr val="000000"/>
              </a:solidFill>
              <a:cs typeface="Times New Roman" pitchFamily="18" charset="0"/>
            </a:endParaRPr>
          </a:p>
          <a:p>
            <a:pPr algn="just"/>
            <a:r>
              <a:rPr lang="it-IT" i="1" dirty="0">
                <a:solidFill>
                  <a:srgbClr val="000000"/>
                </a:solidFill>
                <a:cs typeface="Times New Roman" pitchFamily="18" charset="0"/>
              </a:rPr>
              <a:t>Per determinare se la velocità di reazione è limitata dal trasferimento di massa si eseguono esperimenti a varie velocità di agitazione e varie concentrazioni iniziali di olio, ottenendo i seguenti risultati:</a:t>
            </a:r>
          </a:p>
        </p:txBody>
      </p:sp>
      <p:sp>
        <p:nvSpPr>
          <p:cNvPr id="2" name="CasellaDiTesto 1">
            <a:extLst>
              <a:ext uri="{FF2B5EF4-FFF2-40B4-BE49-F238E27FC236}">
                <a16:creationId xmlns:a16="http://schemas.microsoft.com/office/drawing/2014/main" id="{B6816C5F-67B4-4169-AD72-9C1C5C132860}"/>
              </a:ext>
            </a:extLst>
          </p:cNvPr>
          <p:cNvSpPr txBox="1"/>
          <p:nvPr/>
        </p:nvSpPr>
        <p:spPr>
          <a:xfrm>
            <a:off x="285226" y="721453"/>
            <a:ext cx="2823786" cy="369332"/>
          </a:xfrm>
          <a:prstGeom prst="rect">
            <a:avLst/>
          </a:prstGeom>
          <a:noFill/>
        </p:spPr>
        <p:txBody>
          <a:bodyPr wrap="none" rtlCol="0">
            <a:spAutoFit/>
          </a:bodyPr>
          <a:lstStyle/>
          <a:p>
            <a:r>
              <a:rPr lang="it-IT" b="1" dirty="0">
                <a:solidFill>
                  <a:srgbClr val="7030A0"/>
                </a:solidFill>
              </a:rPr>
              <a:t>TRASFERIMENTO DI MASSA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563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E1487B5-8BD2-462B-88D3-CA0FCA8ED2F6}" type="slidenum">
              <a:rPr lang="it-IT"/>
              <a:pPr/>
              <a:t>15</a:t>
            </a:fld>
            <a:endParaRPr lang="it-IT"/>
          </a:p>
        </p:txBody>
      </p:sp>
      <p:graphicFrame>
        <p:nvGraphicFramePr>
          <p:cNvPr id="966038" name="Group 406"/>
          <p:cNvGraphicFramePr>
            <a:graphicFrameLocks noGrp="1"/>
          </p:cNvGraphicFramePr>
          <p:nvPr/>
        </p:nvGraphicFramePr>
        <p:xfrm>
          <a:off x="1466850" y="2155971"/>
          <a:ext cx="6210300" cy="411480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Velocità di agitazione, giri/min</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Concentrazione iniziale di olio, g/l</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V, mmoli di H</a:t>
                      </a:r>
                      <a:r>
                        <a:rPr kumimoji="0" lang="it-IT" sz="1200" b="0" i="0" u="none" strike="noStrike" cap="none" normalizeH="0" baseline="30000">
                          <a:ln>
                            <a:noFill/>
                          </a:ln>
                          <a:solidFill>
                            <a:schemeClr val="tx1"/>
                          </a:solidFill>
                          <a:effectLst/>
                          <a:latin typeface="Times New Roman" pitchFamily="18" charset="0"/>
                          <a:cs typeface="Times New Roman" pitchFamily="18" charset="0"/>
                        </a:rPr>
                        <a:t>+</a:t>
                      </a:r>
                      <a:r>
                        <a:rPr kumimoji="0" lang="it-IT" sz="1200" b="0" i="0" u="none" strike="noStrike" cap="none" normalizeH="0" baseline="0">
                          <a:ln>
                            <a:noFill/>
                          </a:ln>
                          <a:solidFill>
                            <a:schemeClr val="tx1"/>
                          </a:solidFill>
                          <a:effectLst/>
                          <a:latin typeface="Times New Roman" pitchFamily="18" charset="0"/>
                          <a:cs typeface="Times New Roman" pitchFamily="18" charset="0"/>
                        </a:rPr>
                        <a:t>/(min x mg lipasi)</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0,027</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0,038</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0,052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0,053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0,056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0,062</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966039" name="Text Box 407"/>
          <p:cNvSpPr txBox="1">
            <a:spLocks noChangeArrowheads="1"/>
          </p:cNvSpPr>
          <p:nvPr/>
        </p:nvSpPr>
        <p:spPr bwMode="auto">
          <a:xfrm>
            <a:off x="0" y="1090785"/>
            <a:ext cx="9144000" cy="885825"/>
          </a:xfrm>
          <a:prstGeom prst="rect">
            <a:avLst/>
          </a:prstGeom>
          <a:noFill/>
          <a:ln w="9525">
            <a:noFill/>
            <a:miter lim="800000"/>
            <a:headEnd/>
            <a:tailEnd/>
          </a:ln>
          <a:effectLst/>
        </p:spPr>
        <p:txBody>
          <a:bodyPr>
            <a:spAutoFit/>
          </a:bodyPr>
          <a:lstStyle/>
          <a:p>
            <a:pPr algn="ctr"/>
            <a:r>
              <a:rPr lang="it-IT" sz="2600" b="1" dirty="0">
                <a:solidFill>
                  <a:srgbClr val="FF0000"/>
                </a:solidFill>
              </a:rPr>
              <a:t>INTERPRETAZIONE DEGLI EFFETTI OSSERVATI SPERIMENTALMENTE</a:t>
            </a:r>
          </a:p>
        </p:txBody>
      </p:sp>
      <p:sp>
        <p:nvSpPr>
          <p:cNvPr id="5" name="CasellaDiTesto 4">
            <a:extLst>
              <a:ext uri="{FF2B5EF4-FFF2-40B4-BE49-F238E27FC236}">
                <a16:creationId xmlns:a16="http://schemas.microsoft.com/office/drawing/2014/main" id="{918BC2A9-FD21-4961-A5AE-A048BB948AD3}"/>
              </a:ext>
            </a:extLst>
          </p:cNvPr>
          <p:cNvSpPr txBox="1"/>
          <p:nvPr/>
        </p:nvSpPr>
        <p:spPr>
          <a:xfrm>
            <a:off x="285226" y="721453"/>
            <a:ext cx="2823786" cy="369332"/>
          </a:xfrm>
          <a:prstGeom prst="rect">
            <a:avLst/>
          </a:prstGeom>
          <a:noFill/>
        </p:spPr>
        <p:txBody>
          <a:bodyPr wrap="none" rtlCol="0">
            <a:spAutoFit/>
          </a:bodyPr>
          <a:lstStyle/>
          <a:p>
            <a:r>
              <a:rPr lang="it-IT" b="1" dirty="0">
                <a:solidFill>
                  <a:srgbClr val="7030A0"/>
                </a:solidFill>
              </a:rPr>
              <a:t>TRASFERIMENTO DI MASSA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6658" name="Text Box 2"/>
          <p:cNvSpPr txBox="1">
            <a:spLocks noChangeArrowheads="1"/>
          </p:cNvSpPr>
          <p:nvPr/>
        </p:nvSpPr>
        <p:spPr bwMode="auto">
          <a:xfrm>
            <a:off x="9525" y="1195357"/>
            <a:ext cx="9144000" cy="400110"/>
          </a:xfrm>
          <a:prstGeom prst="rect">
            <a:avLst/>
          </a:prstGeom>
          <a:noFill/>
          <a:ln w="9525">
            <a:noFill/>
            <a:miter lim="800000"/>
            <a:headEnd/>
            <a:tailEnd/>
          </a:ln>
          <a:effectLst/>
        </p:spPr>
        <p:txBody>
          <a:bodyPr>
            <a:spAutoFit/>
          </a:bodyPr>
          <a:lstStyle/>
          <a:p>
            <a:pPr algn="ctr"/>
            <a:r>
              <a:rPr lang="it-IT" sz="2000" b="1" dirty="0">
                <a:solidFill>
                  <a:srgbClr val="FF0000"/>
                </a:solidFill>
              </a:rPr>
              <a:t>INTERPRETAZIONE DEGLI EFFETTI OSSERVATI SPERIMENTALMENTE</a:t>
            </a:r>
          </a:p>
        </p:txBody>
      </p:sp>
      <p:sp>
        <p:nvSpPr>
          <p:cNvPr id="9666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F6F46AB8-E642-488F-80F4-6729C6A09E22}" type="slidenum">
              <a:rPr lang="it-IT"/>
              <a:pPr/>
              <a:t>16</a:t>
            </a:fld>
            <a:endParaRPr lang="it-IT"/>
          </a:p>
        </p:txBody>
      </p:sp>
      <p:sp>
        <p:nvSpPr>
          <p:cNvPr id="966660" name="Rectangle 4"/>
          <p:cNvSpPr>
            <a:spLocks noChangeArrowheads="1"/>
          </p:cNvSpPr>
          <p:nvPr/>
        </p:nvSpPr>
        <p:spPr bwMode="auto">
          <a:xfrm>
            <a:off x="0" y="4365625"/>
            <a:ext cx="9144000" cy="1107996"/>
          </a:xfrm>
          <a:prstGeom prst="rect">
            <a:avLst/>
          </a:prstGeom>
          <a:noFill/>
          <a:ln w="9525">
            <a:noFill/>
            <a:miter lim="800000"/>
            <a:headEnd/>
            <a:tailEnd/>
          </a:ln>
          <a:effectLst/>
        </p:spPr>
        <p:txBody>
          <a:bodyPr>
            <a:spAutoFit/>
          </a:bodyPr>
          <a:lstStyle/>
          <a:p>
            <a:pPr algn="just"/>
            <a:r>
              <a:rPr lang="it-IT" sz="2200" b="1" i="1" u="sng" dirty="0">
                <a:solidFill>
                  <a:srgbClr val="000000"/>
                </a:solidFill>
                <a:cs typeface="Times New Roman" pitchFamily="18" charset="0"/>
              </a:rPr>
              <a:t>Esercizio 52</a:t>
            </a:r>
            <a:r>
              <a:rPr lang="it-IT" sz="2200" b="1" i="1" dirty="0">
                <a:solidFill>
                  <a:srgbClr val="000000"/>
                </a:solidFill>
                <a:cs typeface="Times New Roman" pitchFamily="18" charset="0"/>
              </a:rPr>
              <a:t>. </a:t>
            </a:r>
            <a:r>
              <a:rPr lang="it-IT" sz="2200" i="1" dirty="0">
                <a:solidFill>
                  <a:srgbClr val="000000"/>
                </a:solidFill>
                <a:cs typeface="Times New Roman" pitchFamily="18" charset="0"/>
              </a:rPr>
              <a:t>Determinare in quali condizioni il regime cinetico viene limitato dal </a:t>
            </a:r>
            <a:r>
              <a:rPr lang="it-IT" sz="2200" i="1" dirty="0">
                <a:solidFill>
                  <a:srgbClr val="000000"/>
                </a:solidFill>
                <a:highlight>
                  <a:srgbClr val="FFFF00"/>
                </a:highlight>
                <a:cs typeface="Times New Roman" pitchFamily="18" charset="0"/>
              </a:rPr>
              <a:t>trasferimento di massa </a:t>
            </a:r>
            <a:r>
              <a:rPr lang="it-IT" sz="2200" i="1" dirty="0">
                <a:solidFill>
                  <a:srgbClr val="000000"/>
                </a:solidFill>
                <a:cs typeface="Times New Roman" pitchFamily="18" charset="0"/>
              </a:rPr>
              <a:t>ed in quali condizioni viene limitato solo dalla </a:t>
            </a:r>
            <a:r>
              <a:rPr lang="it-IT" sz="2200" i="1" dirty="0">
                <a:solidFill>
                  <a:srgbClr val="000000"/>
                </a:solidFill>
                <a:highlight>
                  <a:srgbClr val="00FFFF"/>
                </a:highlight>
                <a:cs typeface="Times New Roman" pitchFamily="18" charset="0"/>
              </a:rPr>
              <a:t>concentrazione di substrato</a:t>
            </a:r>
            <a:r>
              <a:rPr lang="it-IT" sz="2200" i="1" dirty="0">
                <a:solidFill>
                  <a:srgbClr val="000000"/>
                </a:solidFill>
                <a:cs typeface="Times New Roman" pitchFamily="18" charset="0"/>
              </a:rPr>
              <a:t>.</a:t>
            </a:r>
          </a:p>
        </p:txBody>
      </p:sp>
      <p:graphicFrame>
        <p:nvGraphicFramePr>
          <p:cNvPr id="966788" name="Group 132"/>
          <p:cNvGraphicFramePr>
            <a:graphicFrameLocks noGrp="1"/>
          </p:cNvGraphicFramePr>
          <p:nvPr/>
        </p:nvGraphicFramePr>
        <p:xfrm>
          <a:off x="1476375" y="1773238"/>
          <a:ext cx="6210300" cy="243840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6" name="CasellaDiTesto 5">
            <a:extLst>
              <a:ext uri="{FF2B5EF4-FFF2-40B4-BE49-F238E27FC236}">
                <a16:creationId xmlns:a16="http://schemas.microsoft.com/office/drawing/2014/main" id="{DB6F20DC-92FB-4E9F-9AAC-3BAC04CCD909}"/>
              </a:ext>
            </a:extLst>
          </p:cNvPr>
          <p:cNvSpPr txBox="1"/>
          <p:nvPr/>
        </p:nvSpPr>
        <p:spPr>
          <a:xfrm>
            <a:off x="285226" y="721453"/>
            <a:ext cx="2823786" cy="369332"/>
          </a:xfrm>
          <a:prstGeom prst="rect">
            <a:avLst/>
          </a:prstGeom>
          <a:noFill/>
        </p:spPr>
        <p:txBody>
          <a:bodyPr wrap="none" rtlCol="0">
            <a:spAutoFit/>
          </a:bodyPr>
          <a:lstStyle/>
          <a:p>
            <a:r>
              <a:rPr lang="it-IT" b="1" dirty="0">
                <a:solidFill>
                  <a:srgbClr val="7030A0"/>
                </a:solidFill>
              </a:rPr>
              <a:t>TRASFERIMENTO DI MASSA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563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E1487B5-8BD2-462B-88D3-CA0FCA8ED2F6}" type="slidenum">
              <a:rPr lang="it-IT"/>
              <a:pPr/>
              <a:t>17</a:t>
            </a:fld>
            <a:endParaRPr lang="it-IT"/>
          </a:p>
        </p:txBody>
      </p:sp>
      <p:graphicFrame>
        <p:nvGraphicFramePr>
          <p:cNvPr id="966038" name="Group 406"/>
          <p:cNvGraphicFramePr>
            <a:graphicFrameLocks noGrp="1"/>
          </p:cNvGraphicFramePr>
          <p:nvPr/>
        </p:nvGraphicFramePr>
        <p:xfrm>
          <a:off x="1403350" y="2039836"/>
          <a:ext cx="6210300" cy="411480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Velocità di agitazione, giri/</a:t>
                      </a:r>
                      <a:r>
                        <a:rPr kumimoji="0" lang="it-IT" sz="1200" b="0" i="0" u="none" strike="noStrike" cap="none" normalizeH="0" baseline="0" dirty="0" err="1">
                          <a:ln>
                            <a:noFill/>
                          </a:ln>
                          <a:solidFill>
                            <a:schemeClr val="tx1"/>
                          </a:solidFill>
                          <a:effectLst/>
                          <a:latin typeface="Times New Roman" pitchFamily="18" charset="0"/>
                          <a:cs typeface="Times New Roman" pitchFamily="18" charset="0"/>
                        </a:rPr>
                        <a:t>min</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Concentrazione iniziale di olio, g/l</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V, mmoli di H</a:t>
                      </a:r>
                      <a:r>
                        <a:rPr kumimoji="0" lang="it-IT" sz="1200" b="0" i="0" u="none" strike="noStrike" cap="none" normalizeH="0" baseline="30000">
                          <a:ln>
                            <a:noFill/>
                          </a:ln>
                          <a:solidFill>
                            <a:schemeClr val="tx1"/>
                          </a:solidFill>
                          <a:effectLst/>
                          <a:latin typeface="Times New Roman" pitchFamily="18" charset="0"/>
                          <a:cs typeface="Times New Roman" pitchFamily="18" charset="0"/>
                        </a:rPr>
                        <a:t>+</a:t>
                      </a:r>
                      <a:r>
                        <a:rPr kumimoji="0" lang="it-IT" sz="1200" b="0" i="0" u="none" strike="noStrike" cap="none" normalizeH="0" baseline="0">
                          <a:ln>
                            <a:noFill/>
                          </a:ln>
                          <a:solidFill>
                            <a:schemeClr val="tx1"/>
                          </a:solidFill>
                          <a:effectLst/>
                          <a:latin typeface="Times New Roman" pitchFamily="18" charset="0"/>
                          <a:cs typeface="Times New Roman" pitchFamily="18" charset="0"/>
                        </a:rPr>
                        <a:t>/(min x mg lipasi)</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highlight>
                            <a:srgbClr val="FFFF00"/>
                          </a:highlight>
                          <a:latin typeface="Times New Roman" pitchFamily="18" charset="0"/>
                          <a:cs typeface="Times New Roman" pitchFamily="18" charset="0"/>
                        </a:rPr>
                        <a:t>10</a:t>
                      </a:r>
                      <a:endParaRPr kumimoji="0" lang="it-IT" sz="1200" b="0" i="0" u="none" strike="noStrike" cap="none" normalizeH="0" baseline="0" dirty="0">
                        <a:ln>
                          <a:noFill/>
                        </a:ln>
                        <a:solidFill>
                          <a:schemeClr val="tx1"/>
                        </a:solidFill>
                        <a:effectLst/>
                        <a:highlight>
                          <a:srgbClr val="FFFF00"/>
                        </a:highligh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highlight>
                            <a:srgbClr val="FFFF00"/>
                          </a:highlight>
                          <a:latin typeface="Times New Roman" pitchFamily="18" charset="0"/>
                          <a:cs typeface="Times New Roman" pitchFamily="18" charset="0"/>
                        </a:rPr>
                        <a:t>0,03</a:t>
                      </a:r>
                      <a:endParaRPr kumimoji="0" lang="it-IT" sz="1200" b="0" i="0" u="none" strike="noStrike" cap="none" normalizeH="0" baseline="0" dirty="0">
                        <a:ln>
                          <a:noFill/>
                        </a:ln>
                        <a:solidFill>
                          <a:schemeClr val="tx1"/>
                        </a:solidFill>
                        <a:effectLst/>
                        <a:highlight>
                          <a:srgbClr val="FFFF00"/>
                        </a:highligh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highlight>
                            <a:srgbClr val="FFFF00"/>
                          </a:highlight>
                          <a:latin typeface="Times New Roman" pitchFamily="18" charset="0"/>
                          <a:cs typeface="Times New Roman" pitchFamily="18" charset="0"/>
                        </a:rPr>
                        <a:t>0,025</a:t>
                      </a:r>
                      <a:endParaRPr kumimoji="0" lang="it-IT" sz="1200" b="0" i="0" u="none" strike="noStrike" cap="none" normalizeH="0" baseline="0" dirty="0">
                        <a:ln>
                          <a:noFill/>
                        </a:ln>
                        <a:solidFill>
                          <a:schemeClr val="tx1"/>
                        </a:solidFill>
                        <a:effectLst/>
                        <a:highlight>
                          <a:srgbClr val="FFFF00"/>
                        </a:highligh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0,027</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0,038</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0,052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0,053</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1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0,056</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0,062</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966039" name="Text Box 407"/>
          <p:cNvSpPr txBox="1">
            <a:spLocks noChangeArrowheads="1"/>
          </p:cNvSpPr>
          <p:nvPr/>
        </p:nvSpPr>
        <p:spPr bwMode="auto">
          <a:xfrm>
            <a:off x="0" y="1384184"/>
            <a:ext cx="9144000" cy="369332"/>
          </a:xfrm>
          <a:prstGeom prst="rect">
            <a:avLst/>
          </a:prstGeom>
          <a:noFill/>
          <a:ln w="9525">
            <a:noFill/>
            <a:miter lim="800000"/>
            <a:headEnd/>
            <a:tailEnd/>
          </a:ln>
          <a:effectLst/>
        </p:spPr>
        <p:txBody>
          <a:bodyPr>
            <a:spAutoFit/>
          </a:bodyPr>
          <a:lstStyle/>
          <a:p>
            <a:pPr algn="ctr"/>
            <a:r>
              <a:rPr lang="it-IT" b="1" dirty="0">
                <a:solidFill>
                  <a:srgbClr val="FF0000"/>
                </a:solidFill>
              </a:rPr>
              <a:t>INTERPRETAZIONE DEGLI EFFETTI OSSERVATI SPERIMENTALMENTE</a:t>
            </a:r>
          </a:p>
        </p:txBody>
      </p:sp>
      <p:sp>
        <p:nvSpPr>
          <p:cNvPr id="5" name="CasellaDiTesto 4">
            <a:extLst>
              <a:ext uri="{FF2B5EF4-FFF2-40B4-BE49-F238E27FC236}">
                <a16:creationId xmlns:a16="http://schemas.microsoft.com/office/drawing/2014/main" id="{5697771B-04B6-46E0-AB3B-C3D072035C44}"/>
              </a:ext>
            </a:extLst>
          </p:cNvPr>
          <p:cNvSpPr txBox="1"/>
          <p:nvPr/>
        </p:nvSpPr>
        <p:spPr>
          <a:xfrm>
            <a:off x="276837" y="871692"/>
            <a:ext cx="3705630" cy="461665"/>
          </a:xfrm>
          <a:prstGeom prst="rect">
            <a:avLst/>
          </a:prstGeom>
          <a:noFill/>
        </p:spPr>
        <p:txBody>
          <a:bodyPr wrap="none" rtlCol="0">
            <a:spAutoFit/>
          </a:bodyPr>
          <a:lstStyle/>
          <a:p>
            <a:r>
              <a:rPr lang="it-IT" sz="2400" b="1" dirty="0">
                <a:solidFill>
                  <a:srgbClr val="7030A0"/>
                </a:solidFill>
              </a:rPr>
              <a:t>TRASFERIMENTO DI MASSA</a:t>
            </a:r>
          </a:p>
        </p:txBody>
      </p:sp>
    </p:spTree>
    <p:extLst>
      <p:ext uri="{BB962C8B-B14F-4D97-AF65-F5344CB8AC3E}">
        <p14:creationId xmlns:p14="http://schemas.microsoft.com/office/powerpoint/2010/main" val="3580085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6658" name="Text Box 2"/>
          <p:cNvSpPr txBox="1">
            <a:spLocks noChangeArrowheads="1"/>
          </p:cNvSpPr>
          <p:nvPr/>
        </p:nvSpPr>
        <p:spPr bwMode="auto">
          <a:xfrm>
            <a:off x="0" y="1701520"/>
            <a:ext cx="9144000" cy="369332"/>
          </a:xfrm>
          <a:prstGeom prst="rect">
            <a:avLst/>
          </a:prstGeom>
          <a:noFill/>
          <a:ln w="9525">
            <a:noFill/>
            <a:miter lim="800000"/>
            <a:headEnd/>
            <a:tailEnd/>
          </a:ln>
          <a:effectLst/>
        </p:spPr>
        <p:txBody>
          <a:bodyPr>
            <a:spAutoFit/>
          </a:bodyPr>
          <a:lstStyle/>
          <a:p>
            <a:pPr algn="ctr"/>
            <a:r>
              <a:rPr lang="it-IT" b="1" dirty="0">
                <a:solidFill>
                  <a:srgbClr val="FF0000"/>
                </a:solidFill>
              </a:rPr>
              <a:t>INTERPRETAZIONE DEGLI EFFETTI OSSERVATI SPERIMENTALMENTE</a:t>
            </a:r>
          </a:p>
        </p:txBody>
      </p:sp>
      <p:sp>
        <p:nvSpPr>
          <p:cNvPr id="9666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F6F46AB8-E642-488F-80F4-6729C6A09E22}" type="slidenum">
              <a:rPr lang="it-IT"/>
              <a:pPr/>
              <a:t>18</a:t>
            </a:fld>
            <a:endParaRPr lang="it-IT"/>
          </a:p>
        </p:txBody>
      </p:sp>
      <p:graphicFrame>
        <p:nvGraphicFramePr>
          <p:cNvPr id="966788" name="Group 132"/>
          <p:cNvGraphicFramePr>
            <a:graphicFrameLocks noGrp="1"/>
          </p:cNvGraphicFramePr>
          <p:nvPr/>
        </p:nvGraphicFramePr>
        <p:xfrm>
          <a:off x="317559" y="2080207"/>
          <a:ext cx="6210300" cy="243840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0,25</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0,25</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6"/>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6" name="CasellaDiTesto 5">
            <a:extLst>
              <a:ext uri="{FF2B5EF4-FFF2-40B4-BE49-F238E27FC236}">
                <a16:creationId xmlns:a16="http://schemas.microsoft.com/office/drawing/2014/main" id="{4790210C-2F0A-4D2D-A848-474892A472AA}"/>
              </a:ext>
            </a:extLst>
          </p:cNvPr>
          <p:cNvSpPr txBox="1"/>
          <p:nvPr/>
        </p:nvSpPr>
        <p:spPr>
          <a:xfrm>
            <a:off x="226503" y="1069880"/>
            <a:ext cx="3705630" cy="461665"/>
          </a:xfrm>
          <a:prstGeom prst="rect">
            <a:avLst/>
          </a:prstGeom>
          <a:noFill/>
        </p:spPr>
        <p:txBody>
          <a:bodyPr wrap="none" rtlCol="0">
            <a:spAutoFit/>
          </a:bodyPr>
          <a:lstStyle/>
          <a:p>
            <a:r>
              <a:rPr lang="it-IT" sz="2400" b="1" dirty="0">
                <a:solidFill>
                  <a:srgbClr val="7030A0"/>
                </a:solidFill>
              </a:rPr>
              <a:t>TRASFERIMENTO DI MASSA</a:t>
            </a:r>
          </a:p>
        </p:txBody>
      </p:sp>
      <p:pic>
        <p:nvPicPr>
          <p:cNvPr id="7" name="Picture 2">
            <a:extLst>
              <a:ext uri="{FF2B5EF4-FFF2-40B4-BE49-F238E27FC236}">
                <a16:creationId xmlns:a16="http://schemas.microsoft.com/office/drawing/2014/main" id="{78CFAADE-D8E4-48B7-AE7E-50BA3B2404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9642" y="3791461"/>
            <a:ext cx="3686175" cy="3028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613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816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34593C-BD66-4CF4-8C45-61910186AA16}" type="slidenum">
              <a:rPr lang="it-IT"/>
              <a:pPr/>
              <a:t>19</a:t>
            </a:fld>
            <a:endParaRPr lang="it-IT"/>
          </a:p>
        </p:txBody>
      </p:sp>
      <p:sp>
        <p:nvSpPr>
          <p:cNvPr id="988163" name="Rectangle 3"/>
          <p:cNvSpPr>
            <a:spLocks noChangeArrowheads="1"/>
          </p:cNvSpPr>
          <p:nvPr/>
        </p:nvSpPr>
        <p:spPr bwMode="auto">
          <a:xfrm>
            <a:off x="323850" y="2239962"/>
            <a:ext cx="8624888" cy="3139321"/>
          </a:xfrm>
          <a:prstGeom prst="rect">
            <a:avLst/>
          </a:prstGeom>
          <a:noFill/>
          <a:ln w="9525">
            <a:noFill/>
            <a:miter lim="800000"/>
            <a:headEnd/>
            <a:tailEnd/>
          </a:ln>
          <a:effectLst/>
        </p:spPr>
        <p:txBody>
          <a:bodyPr wrap="square">
            <a:spAutoFit/>
          </a:bodyPr>
          <a:lstStyle/>
          <a:p>
            <a:pPr algn="just"/>
            <a:r>
              <a:rPr lang="it-IT" b="1" i="1" u="sng" dirty="0"/>
              <a:t>Esercizio 53</a:t>
            </a:r>
            <a:r>
              <a:rPr lang="it-IT" b="1" dirty="0"/>
              <a:t>. </a:t>
            </a:r>
            <a:r>
              <a:rPr lang="it-IT" i="1" dirty="0"/>
              <a:t>Un reattore viene riempito con un liquido fino a 4 m di altezza. Al variare del flusso di aria attraverso il liquido, l’altezza del liquido (H) assume i seguenti valori:</a:t>
            </a:r>
          </a:p>
          <a:p>
            <a:endParaRPr lang="it-IT" i="1" dirty="0"/>
          </a:p>
          <a:p>
            <a:endParaRPr lang="it-IT" i="1" dirty="0"/>
          </a:p>
          <a:p>
            <a:endParaRPr lang="it-IT" i="1" dirty="0"/>
          </a:p>
          <a:p>
            <a:endParaRPr lang="it-IT" i="1" dirty="0"/>
          </a:p>
          <a:p>
            <a:endParaRPr lang="it-IT" i="1" dirty="0"/>
          </a:p>
          <a:p>
            <a:endParaRPr lang="it-IT" i="1" dirty="0"/>
          </a:p>
          <a:p>
            <a:endParaRPr lang="it-IT" i="1" dirty="0"/>
          </a:p>
          <a:p>
            <a:endParaRPr lang="it-IT" i="1" dirty="0"/>
          </a:p>
          <a:p>
            <a:r>
              <a:rPr lang="it-IT" i="1" dirty="0"/>
              <a:t>Determinare la frazione volumetrica di gas trattenuta nel reattore.</a:t>
            </a:r>
          </a:p>
        </p:txBody>
      </p:sp>
      <p:sp>
        <p:nvSpPr>
          <p:cNvPr id="98816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8166"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pic>
        <p:nvPicPr>
          <p:cNvPr id="988167" name="Picture 7"/>
          <p:cNvPicPr>
            <a:picLocks noChangeAspect="1" noChangeArrowheads="1"/>
          </p:cNvPicPr>
          <p:nvPr/>
        </p:nvPicPr>
        <p:blipFill>
          <a:blip r:embed="rId2" cstate="print"/>
          <a:srcRect/>
          <a:stretch>
            <a:fillRect/>
          </a:stretch>
        </p:blipFill>
        <p:spPr bwMode="auto">
          <a:xfrm>
            <a:off x="323850" y="3001962"/>
            <a:ext cx="8208963" cy="1911350"/>
          </a:xfrm>
          <a:prstGeom prst="rect">
            <a:avLst/>
          </a:prstGeom>
          <a:noFill/>
          <a:ln w="9525">
            <a:noFill/>
            <a:miter lim="800000"/>
            <a:headEnd/>
            <a:tailEnd/>
          </a:ln>
          <a:effectLst/>
        </p:spPr>
      </p:pic>
      <p:sp>
        <p:nvSpPr>
          <p:cNvPr id="988168" name="Text Box 8"/>
          <p:cNvSpPr txBox="1">
            <a:spLocks noChangeArrowheads="1"/>
          </p:cNvSpPr>
          <p:nvPr/>
        </p:nvSpPr>
        <p:spPr bwMode="auto">
          <a:xfrm>
            <a:off x="922725" y="1335158"/>
            <a:ext cx="7537063" cy="707886"/>
          </a:xfrm>
          <a:prstGeom prst="rect">
            <a:avLst/>
          </a:prstGeom>
          <a:noFill/>
          <a:ln w="9525">
            <a:noFill/>
            <a:miter lim="800000"/>
            <a:headEnd/>
            <a:tailEnd/>
          </a:ln>
          <a:effectLst/>
        </p:spPr>
        <p:txBody>
          <a:bodyPr wrap="none">
            <a:spAutoFit/>
          </a:bodyPr>
          <a:lstStyle/>
          <a:p>
            <a:pPr algn="ctr"/>
            <a:r>
              <a:rPr lang="it-IT" sz="2000" b="1">
                <a:solidFill>
                  <a:srgbClr val="FF0000"/>
                </a:solidFill>
                <a:cs typeface="Times New Roman" pitchFamily="18" charset="0"/>
              </a:rPr>
              <a:t>Frazione volumetrica di gas trattenuta nel reattore (G</a:t>
            </a:r>
            <a:r>
              <a:rPr lang="it-IT" sz="2000" b="1" baseline="-30000">
                <a:solidFill>
                  <a:srgbClr val="FF0000"/>
                </a:solidFill>
                <a:cs typeface="Times New Roman" pitchFamily="18" charset="0"/>
              </a:rPr>
              <a:t>H</a:t>
            </a:r>
            <a:r>
              <a:rPr lang="it-IT" sz="2000" b="1">
                <a:solidFill>
                  <a:srgbClr val="FF0000"/>
                </a:solidFill>
                <a:cs typeface="Times New Roman" pitchFamily="18" charset="0"/>
              </a:rPr>
              <a:t> = gas hold up) </a:t>
            </a:r>
          </a:p>
          <a:p>
            <a:pPr algn="ctr"/>
            <a:r>
              <a:rPr lang="it-IT" sz="2000" b="1">
                <a:solidFill>
                  <a:srgbClr val="FF0000"/>
                </a:solidFill>
                <a:cs typeface="Times New Roman" pitchFamily="18" charset="0"/>
              </a:rPr>
              <a:t>tempo di permanenza delle bolle entro il reattore</a:t>
            </a:r>
            <a:endParaRPr lang="it-IT" sz="2000" b="1" dirty="0">
              <a:solidFill>
                <a:srgbClr val="FF0000"/>
              </a:solidFill>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214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93C81AA-95BD-45C8-A3B9-0CB819B56077}" type="slidenum">
              <a:rPr lang="it-IT"/>
              <a:pPr/>
              <a:t>2</a:t>
            </a:fld>
            <a:endParaRPr lang="it-IT"/>
          </a:p>
        </p:txBody>
      </p:sp>
      <p:sp>
        <p:nvSpPr>
          <p:cNvPr id="902147" name="Rectangle 3"/>
          <p:cNvSpPr>
            <a:spLocks noChangeArrowheads="1"/>
          </p:cNvSpPr>
          <p:nvPr/>
        </p:nvSpPr>
        <p:spPr bwMode="auto">
          <a:xfrm>
            <a:off x="125835" y="457200"/>
            <a:ext cx="9144000" cy="3908762"/>
          </a:xfrm>
          <a:prstGeom prst="rect">
            <a:avLst/>
          </a:prstGeom>
          <a:noFill/>
          <a:ln w="9525">
            <a:noFill/>
            <a:miter lim="800000"/>
            <a:headEnd/>
            <a:tailEnd/>
          </a:ln>
          <a:effectLst/>
        </p:spPr>
        <p:txBody>
          <a:bodyPr anchor="ctr">
            <a:spAutoFit/>
          </a:bodyPr>
          <a:lstStyle/>
          <a:p>
            <a:pPr algn="ctr"/>
            <a:r>
              <a:rPr lang="it-IT" sz="3000" b="1" dirty="0">
                <a:solidFill>
                  <a:srgbClr val="FF0000"/>
                </a:solidFill>
                <a:cs typeface="Times New Roman" pitchFamily="18" charset="0"/>
              </a:rPr>
              <a:t>Determinazione di </a:t>
            </a:r>
            <a:r>
              <a:rPr lang="it-IT" sz="3000" b="1" dirty="0" err="1">
                <a:solidFill>
                  <a:srgbClr val="FF0000"/>
                </a:solidFill>
                <a:latin typeface="Symbol" pitchFamily="18" charset="2"/>
                <a:cs typeface="Times New Roman" pitchFamily="18" charset="0"/>
              </a:rPr>
              <a:t>m</a:t>
            </a:r>
            <a:r>
              <a:rPr lang="it-IT" sz="3000" b="1" baseline="-30000" dirty="0" err="1">
                <a:solidFill>
                  <a:srgbClr val="FF0000"/>
                </a:solidFill>
                <a:cs typeface="Times New Roman" pitchFamily="18" charset="0"/>
              </a:rPr>
              <a:t>max</a:t>
            </a:r>
            <a:r>
              <a:rPr lang="it-IT" sz="3000" b="1" baseline="-30000" dirty="0">
                <a:solidFill>
                  <a:srgbClr val="FF0000"/>
                </a:solidFill>
                <a:cs typeface="Times New Roman" pitchFamily="18" charset="0"/>
              </a:rPr>
              <a:t> </a:t>
            </a:r>
            <a:r>
              <a:rPr lang="it-IT" sz="3000" b="1" dirty="0">
                <a:solidFill>
                  <a:srgbClr val="FF0000"/>
                </a:solidFill>
                <a:cs typeface="Times New Roman" pitchFamily="18" charset="0"/>
              </a:rPr>
              <a:t> e K</a:t>
            </a:r>
            <a:r>
              <a:rPr lang="it-IT" sz="3000" b="1" baseline="-30000" dirty="0">
                <a:solidFill>
                  <a:srgbClr val="FF0000"/>
                </a:solidFill>
                <a:cs typeface="Times New Roman" pitchFamily="18" charset="0"/>
              </a:rPr>
              <a:t>S</a:t>
            </a:r>
            <a:r>
              <a:rPr lang="it-IT" sz="3000" b="1" dirty="0">
                <a:solidFill>
                  <a:srgbClr val="FF0000"/>
                </a:solidFill>
                <a:cs typeface="Times New Roman" pitchFamily="18" charset="0"/>
              </a:rPr>
              <a:t> in un reattore continuo </a:t>
            </a:r>
          </a:p>
          <a:p>
            <a:pPr algn="ctr"/>
            <a:endParaRPr lang="it-IT" sz="3000" b="1" dirty="0">
              <a:solidFill>
                <a:srgbClr val="FF0000"/>
              </a:solidFill>
              <a:cs typeface="Times New Roman" pitchFamily="18" charset="0"/>
            </a:endParaRPr>
          </a:p>
          <a:p>
            <a:pPr algn="ctr"/>
            <a:endParaRPr lang="it-IT" sz="800" i="1" u="sng" dirty="0">
              <a:solidFill>
                <a:srgbClr val="000000"/>
              </a:solidFill>
              <a:cs typeface="Times New Roman" pitchFamily="18" charset="0"/>
            </a:endParaRPr>
          </a:p>
          <a:p>
            <a:pPr algn="just"/>
            <a:r>
              <a:rPr lang="it-IT" b="1" u="sng" dirty="0">
                <a:solidFill>
                  <a:srgbClr val="000000"/>
                </a:solidFill>
                <a:cs typeface="Times New Roman" pitchFamily="18" charset="0"/>
              </a:rPr>
              <a:t>Esercizio 47.</a:t>
            </a:r>
            <a:r>
              <a:rPr lang="it-IT" b="1" i="1" dirty="0">
                <a:solidFill>
                  <a:srgbClr val="000000"/>
                </a:solidFill>
                <a:cs typeface="Times New Roman" pitchFamily="18" charset="0"/>
              </a:rPr>
              <a:t> </a:t>
            </a:r>
            <a:r>
              <a:rPr lang="it-IT" i="1" dirty="0">
                <a:solidFill>
                  <a:srgbClr val="000000"/>
                </a:solidFill>
                <a:cs typeface="Times New Roman" pitchFamily="18" charset="0"/>
              </a:rPr>
              <a:t>Determinare K</a:t>
            </a:r>
            <a:r>
              <a:rPr lang="it-IT" i="1" baseline="-30000" dirty="0">
                <a:solidFill>
                  <a:srgbClr val="000000"/>
                </a:solidFill>
                <a:cs typeface="Times New Roman" pitchFamily="18" charset="0"/>
              </a:rPr>
              <a:t>S</a:t>
            </a:r>
            <a:r>
              <a:rPr lang="it-IT" i="1" dirty="0">
                <a:solidFill>
                  <a:srgbClr val="000000"/>
                </a:solidFill>
                <a:cs typeface="Times New Roman" pitchFamily="18" charset="0"/>
              </a:rPr>
              <a:t> e </a:t>
            </a:r>
            <a:r>
              <a:rPr lang="en-GB" i="1" dirty="0">
                <a:solidFill>
                  <a:srgbClr val="000000"/>
                </a:solidFill>
                <a:latin typeface="Symbol" pitchFamily="18" charset="2"/>
                <a:cs typeface="Times New Roman" pitchFamily="18" charset="0"/>
              </a:rPr>
              <a:t>m</a:t>
            </a:r>
            <a:r>
              <a:rPr lang="it-IT" i="1" baseline="-30000" dirty="0">
                <a:solidFill>
                  <a:srgbClr val="000000"/>
                </a:solidFill>
                <a:cs typeface="Times New Roman" pitchFamily="18" charset="0"/>
              </a:rPr>
              <a:t>max</a:t>
            </a:r>
            <a:r>
              <a:rPr lang="it-IT" i="1" dirty="0">
                <a:solidFill>
                  <a:srgbClr val="000000"/>
                </a:solidFill>
                <a:cs typeface="Times New Roman" pitchFamily="18" charset="0"/>
              </a:rPr>
              <a:t> dai seguenti dati:</a:t>
            </a: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p:txBody>
      </p:sp>
      <p:graphicFrame>
        <p:nvGraphicFramePr>
          <p:cNvPr id="902302" name="Group 158"/>
          <p:cNvGraphicFramePr>
            <a:graphicFrameLocks noGrp="1"/>
          </p:cNvGraphicFramePr>
          <p:nvPr/>
        </p:nvGraphicFramePr>
        <p:xfrm>
          <a:off x="1278500" y="2274421"/>
          <a:ext cx="6210300" cy="2072640"/>
        </p:xfrm>
        <a:graphic>
          <a:graphicData uri="http://schemas.openxmlformats.org/drawingml/2006/table">
            <a:tbl>
              <a:tblPr/>
              <a:tblGrid>
                <a:gridCol w="1552575">
                  <a:extLst>
                    <a:ext uri="{9D8B030D-6E8A-4147-A177-3AD203B41FA5}">
                      <a16:colId xmlns:a16="http://schemas.microsoft.com/office/drawing/2014/main" val="20000"/>
                    </a:ext>
                  </a:extLst>
                </a:gridCol>
                <a:gridCol w="1552575">
                  <a:extLst>
                    <a:ext uri="{9D8B030D-6E8A-4147-A177-3AD203B41FA5}">
                      <a16:colId xmlns:a16="http://schemas.microsoft.com/office/drawing/2014/main" val="20001"/>
                    </a:ext>
                  </a:extLst>
                </a:gridCol>
                <a:gridCol w="1552575">
                  <a:extLst>
                    <a:ext uri="{9D8B030D-6E8A-4147-A177-3AD203B41FA5}">
                      <a16:colId xmlns:a16="http://schemas.microsoft.com/office/drawing/2014/main" val="20002"/>
                    </a:ext>
                  </a:extLst>
                </a:gridCol>
                <a:gridCol w="1552575">
                  <a:extLst>
                    <a:ext uri="{9D8B030D-6E8A-4147-A177-3AD203B41FA5}">
                      <a16:colId xmlns:a16="http://schemas.microsoft.com/office/drawing/2014/main" val="20003"/>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D, ore</a:t>
                      </a:r>
                      <a:r>
                        <a:rPr kumimoji="0" lang="it-IT" sz="1400" b="0" i="1" u="none" strike="noStrike" cap="none" normalizeH="0" baseline="30000" dirty="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S</a:t>
                      </a:r>
                      <a:r>
                        <a:rPr kumimoji="0" lang="en-GB" sz="1400" b="0" i="1"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1" u="none" strike="noStrike" cap="none" normalizeH="0" baseline="0">
                          <a:ln>
                            <a:noFill/>
                          </a:ln>
                          <a:solidFill>
                            <a:schemeClr val="tx1"/>
                          </a:solidFill>
                          <a:effectLst/>
                          <a:latin typeface="Times New Roman" pitchFamily="18" charset="0"/>
                          <a:cs typeface="Times New Roman" pitchFamily="18" charset="0"/>
                        </a:rPr>
                        <a:t>,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1/D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1/</a:t>
                      </a:r>
                      <a:r>
                        <a:rPr kumimoji="0" lang="it-IT" sz="2000" b="0" i="0" u="none" strike="noStrike" cap="none" normalizeH="0" baseline="0" dirty="0" err="1">
                          <a:ln>
                            <a:noFill/>
                          </a:ln>
                          <a:solidFill>
                            <a:srgbClr val="FF0000"/>
                          </a:solidFill>
                          <a:effectLst/>
                          <a:latin typeface="Times New Roman" pitchFamily="18" charset="0"/>
                        </a:rPr>
                        <a:t>Ss</a:t>
                      </a:r>
                      <a:endParaRPr kumimoji="0" lang="it-IT" sz="2000" b="0" i="0" u="none" strike="noStrike" cap="none" normalizeH="0" baseline="0" dirty="0">
                        <a:ln>
                          <a:noFill/>
                        </a:ln>
                        <a:solidFill>
                          <a:srgbClr val="FF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20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3,3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2,5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0,50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600" b="0" i="0" u="none" strike="noStrike" cap="none" normalizeH="0" baseline="0" dirty="0">
                          <a:ln>
                            <a:noFill/>
                          </a:ln>
                          <a:solidFill>
                            <a:srgbClr val="FF0000"/>
                          </a:solidFill>
                          <a:effectLst/>
                          <a:latin typeface="Times New Roman" pitchFamily="18" charset="0"/>
                        </a:rPr>
                        <a:t>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6" name="CasellaDiTesto 5">
            <a:extLst>
              <a:ext uri="{FF2B5EF4-FFF2-40B4-BE49-F238E27FC236}">
                <a16:creationId xmlns:a16="http://schemas.microsoft.com/office/drawing/2014/main" id="{79D195BE-7004-4D6C-B148-E64078BA3223}"/>
              </a:ext>
            </a:extLst>
          </p:cNvPr>
          <p:cNvSpPr txBox="1"/>
          <p:nvPr/>
        </p:nvSpPr>
        <p:spPr>
          <a:xfrm>
            <a:off x="365473" y="5939135"/>
            <a:ext cx="4680856" cy="461665"/>
          </a:xfrm>
          <a:prstGeom prst="rect">
            <a:avLst/>
          </a:prstGeom>
          <a:noFill/>
        </p:spPr>
        <p:txBody>
          <a:bodyPr wrap="square">
            <a:spAutoFit/>
          </a:bodyPr>
          <a:lstStyle/>
          <a:p>
            <a:r>
              <a:rPr lang="it-IT" b="1" dirty="0">
                <a:solidFill>
                  <a:srgbClr val="000000"/>
                </a:solidFill>
                <a:cs typeface="Times New Roman" pitchFamily="18" charset="0"/>
              </a:rPr>
              <a:t>1/D</a:t>
            </a:r>
            <a:r>
              <a:rPr lang="en-GB"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 K</a:t>
            </a:r>
            <a:r>
              <a:rPr lang="it-IT" b="1" baseline="-30000" dirty="0">
                <a:solidFill>
                  <a:srgbClr val="000000"/>
                </a:solidFill>
                <a:cs typeface="Times New Roman" pitchFamily="18" charset="0"/>
              </a:rPr>
              <a:t>S</a:t>
            </a:r>
            <a:r>
              <a:rPr lang="it-IT" b="1" dirty="0">
                <a:solidFill>
                  <a:srgbClr val="000000"/>
                </a:solidFill>
                <a:cs typeface="Times New Roman" pitchFamily="18" charset="0"/>
              </a:rPr>
              <a:t>/(</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[S</a:t>
            </a:r>
            <a:r>
              <a:rPr lang="it-IT" b="1" baseline="-30000" dirty="0">
                <a:solidFill>
                  <a:srgbClr val="000000"/>
                </a:solidFill>
                <a:cs typeface="Times New Roman" pitchFamily="18" charset="0"/>
              </a:rPr>
              <a:t>S</a:t>
            </a:r>
            <a:r>
              <a:rPr lang="it-IT" b="1" dirty="0">
                <a:solidFill>
                  <a:srgbClr val="000000"/>
                </a:solidFill>
                <a:cs typeface="Times New Roman" pitchFamily="18" charset="0"/>
              </a:rPr>
              <a:t>])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endParaRPr lang="it-IT" dirty="0"/>
          </a:p>
        </p:txBody>
      </p:sp>
      <p:sp>
        <p:nvSpPr>
          <p:cNvPr id="3" name="CasellaDiTesto 2">
            <a:extLst>
              <a:ext uri="{FF2B5EF4-FFF2-40B4-BE49-F238E27FC236}">
                <a16:creationId xmlns:a16="http://schemas.microsoft.com/office/drawing/2014/main" id="{DDA2547D-130F-86BB-EE51-B8DCD675B1DC}"/>
              </a:ext>
            </a:extLst>
          </p:cNvPr>
          <p:cNvSpPr txBox="1"/>
          <p:nvPr/>
        </p:nvSpPr>
        <p:spPr>
          <a:xfrm>
            <a:off x="411413" y="4967882"/>
            <a:ext cx="4634916" cy="369332"/>
          </a:xfrm>
          <a:prstGeom prst="rect">
            <a:avLst/>
          </a:prstGeom>
          <a:noFill/>
        </p:spPr>
        <p:txBody>
          <a:bodyPr wrap="square">
            <a:spAutoFit/>
          </a:bodyPr>
          <a:lstStyle/>
          <a:p>
            <a:r>
              <a:rPr lang="it-IT" sz="1800" b="1" dirty="0" err="1">
                <a:solidFill>
                  <a:srgbClr val="000000"/>
                </a:solidFill>
                <a:latin typeface="Symbol" pitchFamily="18" charset="2"/>
                <a:cs typeface="Times New Roman" pitchFamily="18" charset="0"/>
              </a:rPr>
              <a:t>m</a:t>
            </a:r>
            <a:r>
              <a:rPr lang="it-IT" sz="1800" b="1" baseline="-30000" dirty="0" err="1">
                <a:solidFill>
                  <a:srgbClr val="000000"/>
                </a:solidFill>
                <a:cs typeface="Times New Roman" pitchFamily="18" charset="0"/>
              </a:rPr>
              <a:t>max</a:t>
            </a:r>
            <a:r>
              <a:rPr lang="it-IT" sz="1800" b="1" dirty="0">
                <a:solidFill>
                  <a:srgbClr val="000000"/>
                </a:solidFill>
                <a:cs typeface="Times New Roman" pitchFamily="18" charset="0"/>
              </a:rPr>
              <a:t> </a:t>
            </a:r>
            <a:r>
              <a:rPr lang="it-IT" sz="1800" b="1" dirty="0" err="1">
                <a:solidFill>
                  <a:srgbClr val="000000"/>
                </a:solidFill>
                <a:cs typeface="Times New Roman" pitchFamily="18" charset="0"/>
              </a:rPr>
              <a:t>S</a:t>
            </a:r>
            <a:r>
              <a:rPr lang="it-IT" sz="1800" b="1" baseline="-30000" dirty="0" err="1">
                <a:solidFill>
                  <a:srgbClr val="000000"/>
                </a:solidFill>
                <a:cs typeface="Times New Roman" pitchFamily="18" charset="0"/>
              </a:rPr>
              <a:t>s</a:t>
            </a:r>
            <a:r>
              <a:rPr lang="it-IT" sz="1800" b="1" dirty="0">
                <a:solidFill>
                  <a:srgbClr val="000000"/>
                </a:solidFill>
                <a:cs typeface="Times New Roman" pitchFamily="18" charset="0"/>
              </a:rPr>
              <a:t> /( K</a:t>
            </a:r>
            <a:r>
              <a:rPr lang="it-IT" sz="1800" b="1" baseline="-30000" dirty="0">
                <a:solidFill>
                  <a:srgbClr val="000000"/>
                </a:solidFill>
                <a:cs typeface="Times New Roman" pitchFamily="18" charset="0"/>
              </a:rPr>
              <a:t>S</a:t>
            </a:r>
            <a:r>
              <a:rPr lang="it-IT" sz="1800" b="1" dirty="0">
                <a:solidFill>
                  <a:srgbClr val="000000"/>
                </a:solidFill>
                <a:cs typeface="Times New Roman" pitchFamily="18" charset="0"/>
              </a:rPr>
              <a:t> + </a:t>
            </a:r>
            <a:r>
              <a:rPr lang="it-IT" sz="1800" b="1" dirty="0" err="1">
                <a:solidFill>
                  <a:srgbClr val="000000"/>
                </a:solidFill>
                <a:cs typeface="Times New Roman" pitchFamily="18" charset="0"/>
              </a:rPr>
              <a:t>S</a:t>
            </a:r>
            <a:r>
              <a:rPr lang="it-IT" sz="1800" b="1" baseline="-30000" dirty="0" err="1">
                <a:solidFill>
                  <a:srgbClr val="000000"/>
                </a:solidFill>
                <a:cs typeface="Times New Roman" pitchFamily="18" charset="0"/>
              </a:rPr>
              <a:t>s</a:t>
            </a:r>
            <a:r>
              <a:rPr lang="it-IT" sz="1800" b="1" dirty="0">
                <a:solidFill>
                  <a:srgbClr val="000000"/>
                </a:solidFill>
                <a:cs typeface="Times New Roman" pitchFamily="18" charset="0"/>
              </a:rPr>
              <a:t>) = D </a:t>
            </a:r>
            <a:endParaRPr lang="it-IT" dirty="0"/>
          </a:p>
        </p:txBody>
      </p:sp>
    </p:spTree>
    <p:extLst>
      <p:ext uri="{BB962C8B-B14F-4D97-AF65-F5344CB8AC3E}">
        <p14:creationId xmlns:p14="http://schemas.microsoft.com/office/powerpoint/2010/main" val="3263163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B824E143-800B-6989-B519-B90E012AB087}"/>
              </a:ext>
            </a:extLst>
          </p:cNvPr>
          <p:cNvSpPr txBox="1"/>
          <p:nvPr/>
        </p:nvSpPr>
        <p:spPr>
          <a:xfrm>
            <a:off x="41718" y="201885"/>
            <a:ext cx="7952064" cy="704198"/>
          </a:xfrm>
          <a:prstGeom prst="rect">
            <a:avLst/>
          </a:prstGeom>
        </p:spPr>
        <p:txBody>
          <a:bodyPr vert="horz" lIns="91440" tIns="45720" rIns="91440" bIns="45720" rtlCol="0" anchor="b">
            <a:noAutofit/>
          </a:bodyPr>
          <a:lstStyle/>
          <a:p>
            <a:pPr defTabSz="914400">
              <a:lnSpc>
                <a:spcPct val="90000"/>
              </a:lnSpc>
              <a:spcBef>
                <a:spcPct val="0"/>
              </a:spcBef>
              <a:spcAft>
                <a:spcPts val="600"/>
              </a:spcAft>
            </a:pPr>
            <a:r>
              <a:rPr lang="en-US" sz="2000" b="1" dirty="0" err="1">
                <a:solidFill>
                  <a:srgbClr val="FF0000"/>
                </a:solidFill>
                <a:latin typeface="+mj-lt"/>
                <a:ea typeface="+mj-ea"/>
                <a:cs typeface="+mj-cs"/>
              </a:rPr>
              <a:t>Frazione</a:t>
            </a:r>
            <a:r>
              <a:rPr lang="en-US" sz="2000" b="1" dirty="0">
                <a:solidFill>
                  <a:srgbClr val="FF0000"/>
                </a:solidFill>
                <a:latin typeface="+mj-lt"/>
                <a:ea typeface="+mj-ea"/>
                <a:cs typeface="+mj-cs"/>
              </a:rPr>
              <a:t> </a:t>
            </a:r>
            <a:r>
              <a:rPr lang="en-US" sz="2000" b="1" dirty="0" err="1">
                <a:solidFill>
                  <a:srgbClr val="FF0000"/>
                </a:solidFill>
                <a:latin typeface="+mj-lt"/>
                <a:ea typeface="+mj-ea"/>
                <a:cs typeface="+mj-cs"/>
              </a:rPr>
              <a:t>volumetrica</a:t>
            </a:r>
            <a:r>
              <a:rPr lang="en-US" sz="2000" b="1" dirty="0">
                <a:solidFill>
                  <a:srgbClr val="FF0000"/>
                </a:solidFill>
                <a:latin typeface="+mj-lt"/>
                <a:ea typeface="+mj-ea"/>
                <a:cs typeface="+mj-cs"/>
              </a:rPr>
              <a:t> di gas </a:t>
            </a:r>
            <a:r>
              <a:rPr lang="en-US" sz="2000" b="1" dirty="0" err="1">
                <a:solidFill>
                  <a:srgbClr val="FF0000"/>
                </a:solidFill>
                <a:latin typeface="+mj-lt"/>
                <a:ea typeface="+mj-ea"/>
                <a:cs typeface="+mj-cs"/>
              </a:rPr>
              <a:t>trattenuta</a:t>
            </a:r>
            <a:r>
              <a:rPr lang="en-US" sz="2000" b="1" dirty="0">
                <a:solidFill>
                  <a:srgbClr val="FF0000"/>
                </a:solidFill>
                <a:latin typeface="+mj-lt"/>
                <a:ea typeface="+mj-ea"/>
                <a:cs typeface="+mj-cs"/>
              </a:rPr>
              <a:t> </a:t>
            </a:r>
            <a:r>
              <a:rPr lang="en-US" sz="2000" b="1" dirty="0" err="1">
                <a:solidFill>
                  <a:srgbClr val="FF0000"/>
                </a:solidFill>
                <a:latin typeface="+mj-lt"/>
                <a:ea typeface="+mj-ea"/>
                <a:cs typeface="+mj-cs"/>
              </a:rPr>
              <a:t>nel</a:t>
            </a:r>
            <a:r>
              <a:rPr lang="en-US" sz="2000" b="1" dirty="0">
                <a:solidFill>
                  <a:srgbClr val="FF0000"/>
                </a:solidFill>
                <a:latin typeface="+mj-lt"/>
                <a:ea typeface="+mj-ea"/>
                <a:cs typeface="+mj-cs"/>
              </a:rPr>
              <a:t> </a:t>
            </a:r>
            <a:r>
              <a:rPr lang="en-US" sz="2000" b="1" dirty="0" err="1">
                <a:solidFill>
                  <a:srgbClr val="FF0000"/>
                </a:solidFill>
                <a:latin typeface="+mj-lt"/>
                <a:ea typeface="+mj-ea"/>
                <a:cs typeface="+mj-cs"/>
              </a:rPr>
              <a:t>reattore</a:t>
            </a:r>
            <a:r>
              <a:rPr lang="en-US" sz="2000" b="1" dirty="0">
                <a:solidFill>
                  <a:srgbClr val="FF0000"/>
                </a:solidFill>
                <a:latin typeface="+mj-lt"/>
                <a:ea typeface="+mj-ea"/>
                <a:cs typeface="+mj-cs"/>
              </a:rPr>
              <a:t> (G</a:t>
            </a:r>
            <a:r>
              <a:rPr lang="en-US" sz="2000" b="1" baseline="-30000" dirty="0">
                <a:solidFill>
                  <a:srgbClr val="FF0000"/>
                </a:solidFill>
                <a:latin typeface="+mj-lt"/>
                <a:ea typeface="+mj-ea"/>
                <a:cs typeface="+mj-cs"/>
              </a:rPr>
              <a:t>H</a:t>
            </a:r>
            <a:r>
              <a:rPr lang="en-US" sz="2000" b="1" dirty="0">
                <a:solidFill>
                  <a:srgbClr val="FF0000"/>
                </a:solidFill>
                <a:latin typeface="+mj-lt"/>
                <a:ea typeface="+mj-ea"/>
                <a:cs typeface="+mj-cs"/>
              </a:rPr>
              <a:t> = gas hold up) </a:t>
            </a:r>
          </a:p>
          <a:p>
            <a:pPr defTabSz="914400">
              <a:lnSpc>
                <a:spcPct val="90000"/>
              </a:lnSpc>
              <a:spcBef>
                <a:spcPct val="0"/>
              </a:spcBef>
              <a:spcAft>
                <a:spcPts val="600"/>
              </a:spcAft>
            </a:pPr>
            <a:r>
              <a:rPr lang="en-US" sz="2000" b="1" dirty="0">
                <a:solidFill>
                  <a:srgbClr val="FF0000"/>
                </a:solidFill>
                <a:latin typeface="+mj-lt"/>
                <a:ea typeface="+mj-ea"/>
                <a:cs typeface="+mj-cs"/>
              </a:rPr>
              <a:t>tempo di </a:t>
            </a:r>
            <a:r>
              <a:rPr lang="en-US" sz="2000" b="1" dirty="0" err="1">
                <a:solidFill>
                  <a:srgbClr val="FF0000"/>
                </a:solidFill>
                <a:latin typeface="+mj-lt"/>
                <a:ea typeface="+mj-ea"/>
                <a:cs typeface="+mj-cs"/>
              </a:rPr>
              <a:t>permanenza</a:t>
            </a:r>
            <a:r>
              <a:rPr lang="en-US" sz="2000" b="1" dirty="0">
                <a:solidFill>
                  <a:srgbClr val="FF0000"/>
                </a:solidFill>
                <a:latin typeface="+mj-lt"/>
                <a:ea typeface="+mj-ea"/>
                <a:cs typeface="+mj-cs"/>
              </a:rPr>
              <a:t> </a:t>
            </a:r>
            <a:r>
              <a:rPr lang="en-US" sz="2000" b="1" dirty="0" err="1">
                <a:solidFill>
                  <a:srgbClr val="FF0000"/>
                </a:solidFill>
                <a:latin typeface="+mj-lt"/>
                <a:ea typeface="+mj-ea"/>
                <a:cs typeface="+mj-cs"/>
              </a:rPr>
              <a:t>delle</a:t>
            </a:r>
            <a:r>
              <a:rPr lang="en-US" sz="2000" b="1" dirty="0">
                <a:solidFill>
                  <a:srgbClr val="FF0000"/>
                </a:solidFill>
                <a:latin typeface="+mj-lt"/>
                <a:ea typeface="+mj-ea"/>
                <a:cs typeface="+mj-cs"/>
              </a:rPr>
              <a:t> </a:t>
            </a:r>
            <a:r>
              <a:rPr lang="en-US" sz="2000" b="1" dirty="0" err="1">
                <a:solidFill>
                  <a:srgbClr val="FF0000"/>
                </a:solidFill>
                <a:latin typeface="+mj-lt"/>
                <a:ea typeface="+mj-ea"/>
                <a:cs typeface="+mj-cs"/>
              </a:rPr>
              <a:t>bolle</a:t>
            </a:r>
            <a:r>
              <a:rPr lang="en-US" sz="2000" b="1" dirty="0">
                <a:solidFill>
                  <a:srgbClr val="FF0000"/>
                </a:solidFill>
                <a:latin typeface="+mj-lt"/>
                <a:ea typeface="+mj-ea"/>
                <a:cs typeface="+mj-cs"/>
              </a:rPr>
              <a:t> </a:t>
            </a:r>
            <a:r>
              <a:rPr lang="en-US" sz="2000" b="1" dirty="0" err="1">
                <a:solidFill>
                  <a:srgbClr val="FF0000"/>
                </a:solidFill>
                <a:latin typeface="+mj-lt"/>
                <a:ea typeface="+mj-ea"/>
                <a:cs typeface="+mj-cs"/>
              </a:rPr>
              <a:t>entro</a:t>
            </a:r>
            <a:r>
              <a:rPr lang="en-US" sz="2000" b="1" dirty="0">
                <a:solidFill>
                  <a:srgbClr val="FF0000"/>
                </a:solidFill>
                <a:latin typeface="+mj-lt"/>
                <a:ea typeface="+mj-ea"/>
                <a:cs typeface="+mj-cs"/>
              </a:rPr>
              <a:t> il </a:t>
            </a:r>
            <a:r>
              <a:rPr lang="en-US" sz="2000" b="1" dirty="0" err="1">
                <a:solidFill>
                  <a:srgbClr val="FF0000"/>
                </a:solidFill>
                <a:latin typeface="+mj-lt"/>
                <a:ea typeface="+mj-ea"/>
                <a:cs typeface="+mj-cs"/>
              </a:rPr>
              <a:t>reattore</a:t>
            </a:r>
            <a:endParaRPr lang="en-US" sz="2000" b="1" dirty="0">
              <a:solidFill>
                <a:srgbClr val="FF0000"/>
              </a:solidFill>
              <a:latin typeface="+mj-lt"/>
              <a:ea typeface="+mj-ea"/>
              <a:cs typeface="+mj-cs"/>
            </a:endParaRPr>
          </a:p>
        </p:txBody>
      </p:sp>
      <p:sp>
        <p:nvSpPr>
          <p:cNvPr id="6" name="CasellaDiTesto 5">
            <a:extLst>
              <a:ext uri="{FF2B5EF4-FFF2-40B4-BE49-F238E27FC236}">
                <a16:creationId xmlns:a16="http://schemas.microsoft.com/office/drawing/2014/main" id="{058A6CA9-F6F1-8D7A-948A-EAA6FCA783C0}"/>
              </a:ext>
            </a:extLst>
          </p:cNvPr>
          <p:cNvSpPr txBox="1"/>
          <p:nvPr/>
        </p:nvSpPr>
        <p:spPr>
          <a:xfrm>
            <a:off x="114489" y="958004"/>
            <a:ext cx="4249442" cy="3575957"/>
          </a:xfrm>
          <a:prstGeom prst="rect">
            <a:avLst/>
          </a:prstGeom>
        </p:spPr>
        <p:txBody>
          <a:bodyPr vert="horz" lIns="91440" tIns="45720" rIns="91440" bIns="45720" rtlCol="0">
            <a:normAutofit/>
          </a:bodyPr>
          <a:lstStyle/>
          <a:p>
            <a:pPr indent="-228600" defTabSz="914400">
              <a:lnSpc>
                <a:spcPct val="90000"/>
              </a:lnSpc>
              <a:spcAft>
                <a:spcPts val="600"/>
              </a:spcAft>
              <a:buFont typeface="Arial" panose="020B0604020202020204" pitchFamily="34" charset="0"/>
              <a:buChar char="•"/>
            </a:pPr>
            <a:r>
              <a:rPr lang="en-US" sz="1600" b="1" dirty="0">
                <a:solidFill>
                  <a:schemeClr val="tx2"/>
                </a:solidFill>
              </a:rPr>
              <a:t>tempo di </a:t>
            </a:r>
            <a:r>
              <a:rPr lang="en-US" sz="1600" b="1" dirty="0" err="1">
                <a:solidFill>
                  <a:schemeClr val="tx2"/>
                </a:solidFill>
              </a:rPr>
              <a:t>permanenza</a:t>
            </a:r>
            <a:r>
              <a:rPr lang="en-US" sz="1600" b="1" dirty="0">
                <a:solidFill>
                  <a:schemeClr val="tx2"/>
                </a:solidFill>
              </a:rPr>
              <a:t> </a:t>
            </a:r>
            <a:r>
              <a:rPr lang="en-US" sz="1600" b="1" dirty="0" err="1">
                <a:solidFill>
                  <a:schemeClr val="tx2"/>
                </a:solidFill>
              </a:rPr>
              <a:t>delle</a:t>
            </a:r>
            <a:r>
              <a:rPr lang="en-US" sz="1600" b="1" dirty="0">
                <a:solidFill>
                  <a:schemeClr val="tx2"/>
                </a:solidFill>
              </a:rPr>
              <a:t> </a:t>
            </a:r>
            <a:r>
              <a:rPr lang="en-US" sz="1600" b="1" dirty="0" err="1">
                <a:solidFill>
                  <a:schemeClr val="tx2"/>
                </a:solidFill>
              </a:rPr>
              <a:t>bolle</a:t>
            </a:r>
            <a:r>
              <a:rPr lang="en-US" sz="1600" b="1" dirty="0">
                <a:solidFill>
                  <a:schemeClr val="tx2"/>
                </a:solidFill>
              </a:rPr>
              <a:t> </a:t>
            </a:r>
            <a:r>
              <a:rPr lang="en-US" sz="1600" b="1" dirty="0" err="1">
                <a:solidFill>
                  <a:schemeClr val="tx2"/>
                </a:solidFill>
              </a:rPr>
              <a:t>entro</a:t>
            </a:r>
            <a:r>
              <a:rPr lang="en-US" sz="1600" b="1" dirty="0">
                <a:solidFill>
                  <a:schemeClr val="tx2"/>
                </a:solidFill>
              </a:rPr>
              <a:t> il </a:t>
            </a:r>
            <a:r>
              <a:rPr lang="en-US" sz="1600" b="1" dirty="0" err="1">
                <a:solidFill>
                  <a:schemeClr val="tx2"/>
                </a:solidFill>
              </a:rPr>
              <a:t>reattore</a:t>
            </a:r>
            <a:r>
              <a:rPr lang="en-US" sz="1600" b="1" dirty="0">
                <a:solidFill>
                  <a:schemeClr val="tx2"/>
                </a:solidFill>
              </a:rPr>
              <a:t>: </a:t>
            </a:r>
            <a:r>
              <a:rPr lang="en-US" sz="1600" dirty="0">
                <a:solidFill>
                  <a:schemeClr val="tx2"/>
                </a:solidFill>
              </a:rPr>
              <a:t>è il tempo medio </a:t>
            </a:r>
            <a:r>
              <a:rPr lang="en-US" sz="1600" dirty="0" err="1">
                <a:solidFill>
                  <a:schemeClr val="tx2"/>
                </a:solidFill>
              </a:rPr>
              <a:t>che</a:t>
            </a:r>
            <a:r>
              <a:rPr lang="en-US" sz="1600" dirty="0">
                <a:solidFill>
                  <a:schemeClr val="tx2"/>
                </a:solidFill>
              </a:rPr>
              <a:t> </a:t>
            </a:r>
            <a:r>
              <a:rPr lang="en-US" sz="1600" dirty="0" err="1">
                <a:solidFill>
                  <a:schemeClr val="tx2"/>
                </a:solidFill>
              </a:rPr>
              <a:t>una</a:t>
            </a:r>
            <a:r>
              <a:rPr lang="en-US" sz="1600" dirty="0">
                <a:solidFill>
                  <a:schemeClr val="tx2"/>
                </a:solidFill>
              </a:rPr>
              <a:t> </a:t>
            </a:r>
            <a:r>
              <a:rPr lang="en-US" sz="1600" dirty="0" err="1">
                <a:solidFill>
                  <a:schemeClr val="tx2"/>
                </a:solidFill>
              </a:rPr>
              <a:t>bolla</a:t>
            </a:r>
            <a:r>
              <a:rPr lang="en-US" sz="1600" dirty="0">
                <a:solidFill>
                  <a:schemeClr val="tx2"/>
                </a:solidFill>
              </a:rPr>
              <a:t> </a:t>
            </a:r>
            <a:r>
              <a:rPr lang="en-US" sz="1600" dirty="0" err="1">
                <a:solidFill>
                  <a:schemeClr val="tx2"/>
                </a:solidFill>
              </a:rPr>
              <a:t>trascorre</a:t>
            </a:r>
            <a:r>
              <a:rPr lang="en-US" sz="1600" dirty="0">
                <a:solidFill>
                  <a:schemeClr val="tx2"/>
                </a:solidFill>
              </a:rPr>
              <a:t> </a:t>
            </a:r>
            <a:r>
              <a:rPr lang="en-US" sz="1600" dirty="0" err="1">
                <a:solidFill>
                  <a:schemeClr val="tx2"/>
                </a:solidFill>
              </a:rPr>
              <a:t>dentro</a:t>
            </a:r>
            <a:r>
              <a:rPr lang="en-US" sz="1600" dirty="0">
                <a:solidFill>
                  <a:schemeClr val="tx2"/>
                </a:solidFill>
              </a:rPr>
              <a:t> il </a:t>
            </a:r>
            <a:r>
              <a:rPr lang="en-US" sz="1600" dirty="0" err="1">
                <a:solidFill>
                  <a:schemeClr val="tx2"/>
                </a:solidFill>
              </a:rPr>
              <a:t>reattore</a:t>
            </a:r>
            <a:r>
              <a:rPr lang="en-US" sz="1600" dirty="0">
                <a:solidFill>
                  <a:schemeClr val="tx2"/>
                </a:solidFill>
              </a:rPr>
              <a:t> </a:t>
            </a:r>
          </a:p>
          <a:p>
            <a:pPr indent="-228600" defTabSz="914400">
              <a:lnSpc>
                <a:spcPct val="90000"/>
              </a:lnSpc>
              <a:spcAft>
                <a:spcPts val="600"/>
              </a:spcAft>
              <a:buFont typeface="Arial" panose="020B0604020202020204" pitchFamily="34" charset="0"/>
              <a:buChar char="•"/>
            </a:pPr>
            <a:endParaRPr lang="en-US" sz="1600" dirty="0">
              <a:solidFill>
                <a:schemeClr val="tx2"/>
              </a:solidFill>
            </a:endParaRPr>
          </a:p>
          <a:p>
            <a:pPr indent="-228600" defTabSz="914400">
              <a:lnSpc>
                <a:spcPct val="90000"/>
              </a:lnSpc>
              <a:spcAft>
                <a:spcPts val="600"/>
              </a:spcAft>
              <a:buFont typeface="Arial" panose="020B0604020202020204" pitchFamily="34" charset="0"/>
              <a:buChar char="•"/>
            </a:pPr>
            <a:r>
              <a:rPr lang="en-US" sz="1600" b="1" dirty="0" err="1">
                <a:solidFill>
                  <a:schemeClr val="tx2"/>
                </a:solidFill>
              </a:rPr>
              <a:t>frazione</a:t>
            </a:r>
            <a:r>
              <a:rPr lang="en-US" sz="1600" b="1" dirty="0">
                <a:solidFill>
                  <a:schemeClr val="tx2"/>
                </a:solidFill>
              </a:rPr>
              <a:t> </a:t>
            </a:r>
            <a:r>
              <a:rPr lang="en-US" sz="1600" b="1" dirty="0" err="1">
                <a:solidFill>
                  <a:schemeClr val="tx2"/>
                </a:solidFill>
              </a:rPr>
              <a:t>volumetrica</a:t>
            </a:r>
            <a:r>
              <a:rPr lang="en-US" sz="1600" b="1" dirty="0">
                <a:solidFill>
                  <a:schemeClr val="tx2"/>
                </a:solidFill>
              </a:rPr>
              <a:t> di gas </a:t>
            </a:r>
            <a:r>
              <a:rPr lang="en-US" sz="1600" b="1" dirty="0" err="1">
                <a:solidFill>
                  <a:schemeClr val="tx2"/>
                </a:solidFill>
              </a:rPr>
              <a:t>entro</a:t>
            </a:r>
            <a:r>
              <a:rPr lang="en-US" sz="1600" b="1" dirty="0">
                <a:solidFill>
                  <a:schemeClr val="tx2"/>
                </a:solidFill>
              </a:rPr>
              <a:t> il </a:t>
            </a:r>
            <a:r>
              <a:rPr lang="en-US" sz="1600" b="1" dirty="0" err="1">
                <a:solidFill>
                  <a:schemeClr val="tx2"/>
                </a:solidFill>
              </a:rPr>
              <a:t>reattore</a:t>
            </a:r>
            <a:r>
              <a:rPr lang="en-US" sz="1600" b="1" dirty="0">
                <a:solidFill>
                  <a:schemeClr val="tx2"/>
                </a:solidFill>
              </a:rPr>
              <a:t>: </a:t>
            </a:r>
            <a:r>
              <a:rPr lang="en-US" sz="1600" dirty="0">
                <a:solidFill>
                  <a:schemeClr val="tx2"/>
                </a:solidFill>
              </a:rPr>
              <a:t>è il volume di </a:t>
            </a:r>
            <a:r>
              <a:rPr lang="en-US" sz="1600" dirty="0" err="1">
                <a:solidFill>
                  <a:schemeClr val="tx2"/>
                </a:solidFill>
              </a:rPr>
              <a:t>bolle</a:t>
            </a:r>
            <a:r>
              <a:rPr lang="en-US" sz="1600" dirty="0">
                <a:solidFill>
                  <a:schemeClr val="tx2"/>
                </a:solidFill>
              </a:rPr>
              <a:t> </a:t>
            </a:r>
            <a:r>
              <a:rPr lang="en-US" sz="1600" dirty="0" err="1">
                <a:solidFill>
                  <a:schemeClr val="tx2"/>
                </a:solidFill>
              </a:rPr>
              <a:t>nel</a:t>
            </a:r>
            <a:r>
              <a:rPr lang="en-US" sz="1600" dirty="0">
                <a:solidFill>
                  <a:schemeClr val="tx2"/>
                </a:solidFill>
              </a:rPr>
              <a:t> </a:t>
            </a:r>
            <a:r>
              <a:rPr lang="en-US" sz="1600" dirty="0" err="1">
                <a:solidFill>
                  <a:schemeClr val="tx2"/>
                </a:solidFill>
              </a:rPr>
              <a:t>liquido</a:t>
            </a:r>
            <a:r>
              <a:rPr lang="en-US" sz="1600" dirty="0">
                <a:solidFill>
                  <a:schemeClr val="tx2"/>
                </a:solidFill>
              </a:rPr>
              <a:t> </a:t>
            </a:r>
            <a:r>
              <a:rPr lang="en-US" sz="1600" dirty="0" err="1">
                <a:solidFill>
                  <a:schemeClr val="tx2"/>
                </a:solidFill>
              </a:rPr>
              <a:t>dentro</a:t>
            </a:r>
            <a:r>
              <a:rPr lang="en-US" sz="1600" dirty="0">
                <a:solidFill>
                  <a:schemeClr val="tx2"/>
                </a:solidFill>
              </a:rPr>
              <a:t> il </a:t>
            </a:r>
            <a:r>
              <a:rPr lang="en-US" sz="1600" dirty="0" err="1">
                <a:solidFill>
                  <a:schemeClr val="tx2"/>
                </a:solidFill>
              </a:rPr>
              <a:t>reattore</a:t>
            </a:r>
            <a:r>
              <a:rPr lang="en-US" sz="1600" dirty="0">
                <a:solidFill>
                  <a:schemeClr val="tx2"/>
                </a:solidFill>
              </a:rPr>
              <a:t> (V</a:t>
            </a:r>
            <a:r>
              <a:rPr lang="en-US" sz="1600" baseline="-30000" dirty="0">
                <a:solidFill>
                  <a:schemeClr val="tx2"/>
                </a:solidFill>
              </a:rPr>
              <a:t>G</a:t>
            </a:r>
            <a:r>
              <a:rPr lang="en-US" sz="1600" dirty="0">
                <a:solidFill>
                  <a:schemeClr val="tx2"/>
                </a:solidFill>
              </a:rPr>
              <a:t>) per volume </a:t>
            </a:r>
            <a:r>
              <a:rPr lang="en-US" sz="1600" dirty="0" err="1">
                <a:solidFill>
                  <a:schemeClr val="tx2"/>
                </a:solidFill>
              </a:rPr>
              <a:t>unitario</a:t>
            </a:r>
            <a:r>
              <a:rPr lang="en-US" sz="1600" dirty="0">
                <a:solidFill>
                  <a:schemeClr val="tx2"/>
                </a:solidFill>
              </a:rPr>
              <a:t> </a:t>
            </a:r>
            <a:r>
              <a:rPr lang="en-US" sz="1600" dirty="0" err="1">
                <a:solidFill>
                  <a:schemeClr val="tx2"/>
                </a:solidFill>
              </a:rPr>
              <a:t>totale</a:t>
            </a:r>
            <a:r>
              <a:rPr lang="en-US" sz="1600" dirty="0">
                <a:solidFill>
                  <a:schemeClr val="tx2"/>
                </a:solidFill>
              </a:rPr>
              <a:t> [gas (V</a:t>
            </a:r>
            <a:r>
              <a:rPr lang="en-US" sz="1600" baseline="-30000" dirty="0">
                <a:solidFill>
                  <a:schemeClr val="tx2"/>
                </a:solidFill>
              </a:rPr>
              <a:t>G</a:t>
            </a:r>
            <a:r>
              <a:rPr lang="en-US" sz="1600" dirty="0">
                <a:solidFill>
                  <a:schemeClr val="tx2"/>
                </a:solidFill>
              </a:rPr>
              <a:t>) + </a:t>
            </a:r>
            <a:r>
              <a:rPr lang="en-US" sz="1600" dirty="0" err="1">
                <a:solidFill>
                  <a:schemeClr val="tx2"/>
                </a:solidFill>
              </a:rPr>
              <a:t>liquido</a:t>
            </a:r>
            <a:r>
              <a:rPr lang="en-US" sz="1600" dirty="0">
                <a:solidFill>
                  <a:schemeClr val="tx2"/>
                </a:solidFill>
              </a:rPr>
              <a:t> (V</a:t>
            </a:r>
            <a:r>
              <a:rPr lang="en-US" sz="1600" baseline="-30000" dirty="0">
                <a:solidFill>
                  <a:schemeClr val="tx2"/>
                </a:solidFill>
              </a:rPr>
              <a:t>L</a:t>
            </a:r>
            <a:r>
              <a:rPr lang="en-US" sz="1600" dirty="0">
                <a:solidFill>
                  <a:schemeClr val="tx2"/>
                </a:solidFill>
              </a:rPr>
              <a:t>)] </a:t>
            </a:r>
            <a:r>
              <a:rPr lang="en-US" sz="1600" dirty="0" err="1">
                <a:solidFill>
                  <a:schemeClr val="tx2"/>
                </a:solidFill>
              </a:rPr>
              <a:t>nel</a:t>
            </a:r>
            <a:r>
              <a:rPr lang="en-US" sz="1600" dirty="0">
                <a:solidFill>
                  <a:schemeClr val="tx2"/>
                </a:solidFill>
              </a:rPr>
              <a:t> </a:t>
            </a:r>
            <a:r>
              <a:rPr lang="en-US" sz="1600" dirty="0" err="1">
                <a:solidFill>
                  <a:schemeClr val="tx2"/>
                </a:solidFill>
              </a:rPr>
              <a:t>reattore</a:t>
            </a:r>
            <a:r>
              <a:rPr lang="en-US" sz="1600" dirty="0">
                <a:solidFill>
                  <a:schemeClr val="tx2"/>
                </a:solidFill>
              </a:rPr>
              <a:t>:</a:t>
            </a:r>
          </a:p>
          <a:p>
            <a:pPr indent="-228600" defTabSz="914400">
              <a:lnSpc>
                <a:spcPct val="90000"/>
              </a:lnSpc>
              <a:spcAft>
                <a:spcPts val="600"/>
              </a:spcAft>
              <a:buFont typeface="Arial" panose="020B0604020202020204" pitchFamily="34" charset="0"/>
              <a:buChar char="•"/>
            </a:pPr>
            <a:r>
              <a:rPr lang="en-US" sz="1600" b="1" dirty="0">
                <a:solidFill>
                  <a:schemeClr val="tx2"/>
                </a:solidFill>
              </a:rPr>
              <a:t>G</a:t>
            </a:r>
            <a:r>
              <a:rPr lang="en-US" sz="1600" b="1" baseline="-30000" dirty="0">
                <a:solidFill>
                  <a:schemeClr val="tx2"/>
                </a:solidFill>
              </a:rPr>
              <a:t>H</a:t>
            </a:r>
            <a:r>
              <a:rPr lang="en-US" sz="1600" b="1" dirty="0">
                <a:solidFill>
                  <a:schemeClr val="tx2"/>
                </a:solidFill>
              </a:rPr>
              <a:t> = V</a:t>
            </a:r>
            <a:r>
              <a:rPr lang="en-US" sz="1600" b="1" baseline="-30000" dirty="0">
                <a:solidFill>
                  <a:schemeClr val="tx2"/>
                </a:solidFill>
              </a:rPr>
              <a:t>g</a:t>
            </a:r>
            <a:r>
              <a:rPr lang="en-US" sz="1600" b="1" dirty="0">
                <a:solidFill>
                  <a:schemeClr val="tx2"/>
                </a:solidFill>
              </a:rPr>
              <a:t>/(V</a:t>
            </a:r>
            <a:r>
              <a:rPr lang="en-US" sz="1600" b="1" baseline="-30000" dirty="0">
                <a:solidFill>
                  <a:schemeClr val="tx2"/>
                </a:solidFill>
              </a:rPr>
              <a:t>g</a:t>
            </a:r>
            <a:r>
              <a:rPr lang="en-US" sz="1600" b="1" dirty="0">
                <a:solidFill>
                  <a:schemeClr val="tx2"/>
                </a:solidFill>
              </a:rPr>
              <a:t> + </a:t>
            </a:r>
            <a:r>
              <a:rPr lang="en-US" sz="1600" b="1" dirty="0" err="1">
                <a:solidFill>
                  <a:schemeClr val="tx2"/>
                </a:solidFill>
              </a:rPr>
              <a:t>V</a:t>
            </a:r>
            <a:r>
              <a:rPr lang="en-US" sz="1600" b="1" baseline="-30000" dirty="0" err="1">
                <a:solidFill>
                  <a:schemeClr val="tx2"/>
                </a:solidFill>
              </a:rPr>
              <a:t>l</a:t>
            </a:r>
            <a:r>
              <a:rPr lang="en-US" sz="1600" b="1" dirty="0">
                <a:solidFill>
                  <a:schemeClr val="tx2"/>
                </a:solidFill>
              </a:rPr>
              <a:t>)  (65)</a:t>
            </a:r>
          </a:p>
        </p:txBody>
      </p:sp>
      <p:pic>
        <p:nvPicPr>
          <p:cNvPr id="4" name="Immagine 3">
            <a:extLst>
              <a:ext uri="{FF2B5EF4-FFF2-40B4-BE49-F238E27FC236}">
                <a16:creationId xmlns:a16="http://schemas.microsoft.com/office/drawing/2014/main" id="{21A05F42-01C8-FD59-B309-E984FD1B1539}"/>
              </a:ext>
            </a:extLst>
          </p:cNvPr>
          <p:cNvPicPr>
            <a:picLocks noChangeAspect="1"/>
          </p:cNvPicPr>
          <p:nvPr/>
        </p:nvPicPr>
        <p:blipFill rotWithShape="1">
          <a:blip r:embed="rId2"/>
          <a:srcRect l="33357" r="24041" b="-1"/>
          <a:stretch/>
        </p:blipFill>
        <p:spPr>
          <a:xfrm>
            <a:off x="4709036" y="825162"/>
            <a:ext cx="4048141" cy="5321279"/>
          </a:xfrm>
          <a:custGeom>
            <a:avLst/>
            <a:gdLst/>
            <a:ahLst/>
            <a:cxnLst/>
            <a:rect l="l" t="t" r="r" b="b"/>
            <a:pathLst>
              <a:path w="4907989" h="5000863">
                <a:moveTo>
                  <a:pt x="2470191" y="1"/>
                </a:moveTo>
                <a:cubicBezTo>
                  <a:pt x="2830241" y="-195"/>
                  <a:pt x="3415742" y="46328"/>
                  <a:pt x="3765819" y="252773"/>
                </a:cubicBezTo>
                <a:cubicBezTo>
                  <a:pt x="4165907" y="488709"/>
                  <a:pt x="4458341" y="954942"/>
                  <a:pt x="4731557" y="1418236"/>
                </a:cubicBezTo>
                <a:cubicBezTo>
                  <a:pt x="4789564" y="1659858"/>
                  <a:pt x="4891070" y="1860738"/>
                  <a:pt x="4905579" y="2143103"/>
                </a:cubicBezTo>
                <a:cubicBezTo>
                  <a:pt x="4920089" y="2425468"/>
                  <a:pt x="4866326" y="2818061"/>
                  <a:pt x="4818615" y="3112430"/>
                </a:cubicBezTo>
                <a:cubicBezTo>
                  <a:pt x="4770904" y="3406800"/>
                  <a:pt x="4806203" y="3646923"/>
                  <a:pt x="4619311" y="3909319"/>
                </a:cubicBezTo>
                <a:cubicBezTo>
                  <a:pt x="4432419" y="4171716"/>
                  <a:pt x="4049620" y="4492340"/>
                  <a:pt x="3697259" y="4686813"/>
                </a:cubicBezTo>
                <a:cubicBezTo>
                  <a:pt x="3344898" y="4881286"/>
                  <a:pt x="2734541" y="4985891"/>
                  <a:pt x="2333694" y="4997577"/>
                </a:cubicBezTo>
                <a:cubicBezTo>
                  <a:pt x="1932846" y="5009263"/>
                  <a:pt x="1918305" y="5002441"/>
                  <a:pt x="1292179" y="4756925"/>
                </a:cubicBezTo>
                <a:cubicBezTo>
                  <a:pt x="666053" y="4511409"/>
                  <a:pt x="241665" y="3438040"/>
                  <a:pt x="84531" y="2817164"/>
                </a:cubicBezTo>
                <a:cubicBezTo>
                  <a:pt x="-72603" y="2196288"/>
                  <a:pt x="-25040" y="1500760"/>
                  <a:pt x="349377" y="1031668"/>
                </a:cubicBezTo>
                <a:cubicBezTo>
                  <a:pt x="723793" y="562576"/>
                  <a:pt x="1315167" y="14311"/>
                  <a:pt x="2331031" y="2616"/>
                </a:cubicBezTo>
                <a:cubicBezTo>
                  <a:pt x="2371921" y="1011"/>
                  <a:pt x="2418756" y="29"/>
                  <a:pt x="2470191" y="1"/>
                </a:cubicBezTo>
                <a:close/>
              </a:path>
            </a:pathLst>
          </a:custGeom>
        </p:spPr>
      </p:pic>
      <p:graphicFrame>
        <p:nvGraphicFramePr>
          <p:cNvPr id="21" name="CasellaDiTesto 6">
            <a:extLst>
              <a:ext uri="{FF2B5EF4-FFF2-40B4-BE49-F238E27FC236}">
                <a16:creationId xmlns:a16="http://schemas.microsoft.com/office/drawing/2014/main" id="{40C98DDE-92E2-8275-9D33-B48B0CC75C1A}"/>
              </a:ext>
            </a:extLst>
          </p:cNvPr>
          <p:cNvGraphicFramePr/>
          <p:nvPr/>
        </p:nvGraphicFramePr>
        <p:xfrm>
          <a:off x="41718" y="3564791"/>
          <a:ext cx="4832059" cy="32932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393818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816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34593C-BD66-4CF4-8C45-61910186AA16}" type="slidenum">
              <a:rPr lang="it-IT"/>
              <a:pPr/>
              <a:t>21</a:t>
            </a:fld>
            <a:endParaRPr lang="it-IT"/>
          </a:p>
        </p:txBody>
      </p:sp>
      <p:sp>
        <p:nvSpPr>
          <p:cNvPr id="988163" name="Rectangle 3"/>
          <p:cNvSpPr>
            <a:spLocks noChangeArrowheads="1"/>
          </p:cNvSpPr>
          <p:nvPr/>
        </p:nvSpPr>
        <p:spPr bwMode="auto">
          <a:xfrm>
            <a:off x="323850" y="2093938"/>
            <a:ext cx="8624888" cy="3139321"/>
          </a:xfrm>
          <a:prstGeom prst="rect">
            <a:avLst/>
          </a:prstGeom>
          <a:noFill/>
          <a:ln w="9525">
            <a:noFill/>
            <a:miter lim="800000"/>
            <a:headEnd/>
            <a:tailEnd/>
          </a:ln>
          <a:effectLst/>
        </p:spPr>
        <p:txBody>
          <a:bodyPr wrap="square">
            <a:spAutoFit/>
          </a:bodyPr>
          <a:lstStyle/>
          <a:p>
            <a:pPr algn="just"/>
            <a:r>
              <a:rPr lang="it-IT" b="1" i="1" u="sng" dirty="0"/>
              <a:t>Esercizio 53</a:t>
            </a:r>
            <a:r>
              <a:rPr lang="it-IT" b="1" dirty="0"/>
              <a:t>. </a:t>
            </a:r>
            <a:r>
              <a:rPr lang="it-IT" i="1" dirty="0"/>
              <a:t>Un reattore viene riempito con un liquido fino a 4 m di altezza. Al variare del flusso di aria attraverso il liquido, l’altezza del liquido (H) assume i seguenti valori:</a:t>
            </a:r>
          </a:p>
          <a:p>
            <a:endParaRPr lang="it-IT" i="1" dirty="0"/>
          </a:p>
          <a:p>
            <a:endParaRPr lang="it-IT" i="1" dirty="0"/>
          </a:p>
          <a:p>
            <a:endParaRPr lang="it-IT" i="1" dirty="0"/>
          </a:p>
          <a:p>
            <a:r>
              <a:rPr lang="it-IT" i="1" dirty="0"/>
              <a:t>                                                                                           </a:t>
            </a:r>
            <a:r>
              <a:rPr lang="it-IT" b="1" dirty="0" err="1"/>
              <a:t>Vg</a:t>
            </a:r>
            <a:r>
              <a:rPr lang="it-IT" b="1" dirty="0"/>
              <a:t> = </a:t>
            </a:r>
            <a:r>
              <a:rPr lang="it-IT" b="1" dirty="0" err="1"/>
              <a:t>Vl+g</a:t>
            </a:r>
            <a:r>
              <a:rPr lang="it-IT" b="1" dirty="0"/>
              <a:t> – </a:t>
            </a:r>
            <a:r>
              <a:rPr lang="it-IT" b="1" dirty="0" err="1"/>
              <a:t>Vl</a:t>
            </a:r>
            <a:endParaRPr lang="it-IT" b="1" dirty="0"/>
          </a:p>
          <a:p>
            <a:endParaRPr lang="it-IT" i="1" dirty="0"/>
          </a:p>
          <a:p>
            <a:endParaRPr lang="it-IT" i="1" dirty="0"/>
          </a:p>
          <a:p>
            <a:r>
              <a:rPr lang="it-IT" b="1" dirty="0"/>
              <a:t>Volume totale apparente di liquido</a:t>
            </a:r>
            <a:endParaRPr lang="it-IT" i="1" dirty="0"/>
          </a:p>
          <a:p>
            <a:endParaRPr lang="it-IT" i="1" dirty="0"/>
          </a:p>
          <a:p>
            <a:r>
              <a:rPr lang="it-IT" i="1" dirty="0"/>
              <a:t>Determinare la frazione volumetrica di gas trattenuta nel reattore.</a:t>
            </a:r>
          </a:p>
        </p:txBody>
      </p:sp>
      <p:sp>
        <p:nvSpPr>
          <p:cNvPr id="98816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8166"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pic>
        <p:nvPicPr>
          <p:cNvPr id="988167" name="Picture 7"/>
          <p:cNvPicPr>
            <a:picLocks noChangeAspect="1" noChangeArrowheads="1"/>
          </p:cNvPicPr>
          <p:nvPr/>
        </p:nvPicPr>
        <p:blipFill>
          <a:blip r:embed="rId2" cstate="print"/>
          <a:srcRect/>
          <a:stretch>
            <a:fillRect/>
          </a:stretch>
        </p:blipFill>
        <p:spPr bwMode="auto">
          <a:xfrm>
            <a:off x="323850" y="2944615"/>
            <a:ext cx="4448920" cy="1518804"/>
          </a:xfrm>
          <a:prstGeom prst="rect">
            <a:avLst/>
          </a:prstGeom>
          <a:noFill/>
          <a:ln w="9525">
            <a:noFill/>
            <a:miter lim="800000"/>
            <a:headEnd/>
            <a:tailEnd/>
          </a:ln>
          <a:effectLst/>
        </p:spPr>
      </p:pic>
      <p:sp>
        <p:nvSpPr>
          <p:cNvPr id="988168" name="Text Box 8"/>
          <p:cNvSpPr txBox="1">
            <a:spLocks noChangeArrowheads="1"/>
          </p:cNvSpPr>
          <p:nvPr/>
        </p:nvSpPr>
        <p:spPr bwMode="auto">
          <a:xfrm>
            <a:off x="623287" y="333605"/>
            <a:ext cx="7537063" cy="707886"/>
          </a:xfrm>
          <a:prstGeom prst="rect">
            <a:avLst/>
          </a:prstGeom>
          <a:noFill/>
          <a:ln w="9525">
            <a:noFill/>
            <a:miter lim="800000"/>
            <a:headEnd/>
            <a:tailEnd/>
          </a:ln>
          <a:effectLst/>
        </p:spPr>
        <p:txBody>
          <a:bodyPr wrap="none">
            <a:spAutoFit/>
          </a:bodyPr>
          <a:lstStyle/>
          <a:p>
            <a:pPr algn="ctr"/>
            <a:r>
              <a:rPr lang="it-IT" sz="2000" b="1" dirty="0">
                <a:solidFill>
                  <a:srgbClr val="FF0000"/>
                </a:solidFill>
                <a:cs typeface="Times New Roman" pitchFamily="18" charset="0"/>
              </a:rPr>
              <a:t>Frazione volumetrica di gas trattenuta nel reattore (G</a:t>
            </a:r>
            <a:r>
              <a:rPr lang="it-IT" sz="2000" b="1" baseline="-30000" dirty="0">
                <a:solidFill>
                  <a:srgbClr val="FF0000"/>
                </a:solidFill>
                <a:cs typeface="Times New Roman" pitchFamily="18" charset="0"/>
              </a:rPr>
              <a:t>H</a:t>
            </a:r>
            <a:r>
              <a:rPr lang="it-IT" sz="2000" b="1" dirty="0">
                <a:solidFill>
                  <a:srgbClr val="FF0000"/>
                </a:solidFill>
                <a:cs typeface="Times New Roman" pitchFamily="18" charset="0"/>
              </a:rPr>
              <a:t> = gas </a:t>
            </a:r>
            <a:r>
              <a:rPr lang="it-IT" sz="2000" b="1" dirty="0" err="1">
                <a:solidFill>
                  <a:srgbClr val="FF0000"/>
                </a:solidFill>
                <a:cs typeface="Times New Roman" pitchFamily="18" charset="0"/>
              </a:rPr>
              <a:t>hold</a:t>
            </a:r>
            <a:r>
              <a:rPr lang="it-IT" sz="2000" b="1" dirty="0">
                <a:solidFill>
                  <a:srgbClr val="FF0000"/>
                </a:solidFill>
                <a:cs typeface="Times New Roman" pitchFamily="18" charset="0"/>
              </a:rPr>
              <a:t> up) </a:t>
            </a:r>
          </a:p>
          <a:p>
            <a:pPr algn="ctr"/>
            <a:r>
              <a:rPr lang="it-IT" sz="2000" b="1" dirty="0">
                <a:solidFill>
                  <a:srgbClr val="FF0000"/>
                </a:solidFill>
                <a:cs typeface="Times New Roman" pitchFamily="18" charset="0"/>
              </a:rPr>
              <a:t>tempo di permanenza delle bolle entro il reattore</a:t>
            </a:r>
          </a:p>
        </p:txBody>
      </p:sp>
      <p:sp>
        <p:nvSpPr>
          <p:cNvPr id="9" name="CasellaDiTesto 8">
            <a:extLst>
              <a:ext uri="{FF2B5EF4-FFF2-40B4-BE49-F238E27FC236}">
                <a16:creationId xmlns:a16="http://schemas.microsoft.com/office/drawing/2014/main" id="{F2866F0F-875B-4DA5-B376-A0CB9C28D72E}"/>
              </a:ext>
            </a:extLst>
          </p:cNvPr>
          <p:cNvSpPr txBox="1"/>
          <p:nvPr/>
        </p:nvSpPr>
        <p:spPr>
          <a:xfrm>
            <a:off x="323850" y="5470047"/>
            <a:ext cx="4572000" cy="369332"/>
          </a:xfrm>
          <a:prstGeom prst="rect">
            <a:avLst/>
          </a:prstGeom>
          <a:noFill/>
        </p:spPr>
        <p:txBody>
          <a:bodyPr wrap="square">
            <a:spAutoFit/>
          </a:bodyPr>
          <a:lstStyle/>
          <a:p>
            <a:r>
              <a:rPr lang="it-IT" b="1" dirty="0"/>
              <a:t>GH = </a:t>
            </a:r>
            <a:r>
              <a:rPr lang="it-IT" b="1" dirty="0" err="1"/>
              <a:t>Vg</a:t>
            </a:r>
            <a:r>
              <a:rPr lang="it-IT" b="1" dirty="0"/>
              <a:t>/(</a:t>
            </a:r>
            <a:r>
              <a:rPr lang="it-IT" b="1" dirty="0" err="1"/>
              <a:t>Vg</a:t>
            </a:r>
            <a:r>
              <a:rPr lang="it-IT" b="1" dirty="0"/>
              <a:t> + </a:t>
            </a:r>
            <a:r>
              <a:rPr lang="it-IT" b="1" dirty="0" err="1"/>
              <a:t>Vl</a:t>
            </a:r>
            <a:r>
              <a:rPr lang="it-IT" b="1" dirty="0"/>
              <a:t>)  </a:t>
            </a:r>
            <a:endParaRPr lang="it-IT" dirty="0"/>
          </a:p>
        </p:txBody>
      </p:sp>
      <p:sp>
        <p:nvSpPr>
          <p:cNvPr id="11" name="CasellaDiTesto 10">
            <a:extLst>
              <a:ext uri="{FF2B5EF4-FFF2-40B4-BE49-F238E27FC236}">
                <a16:creationId xmlns:a16="http://schemas.microsoft.com/office/drawing/2014/main" id="{33089F8D-CBF1-4E49-A587-5B2DC9D63D44}"/>
              </a:ext>
            </a:extLst>
          </p:cNvPr>
          <p:cNvSpPr txBox="1"/>
          <p:nvPr/>
        </p:nvSpPr>
        <p:spPr>
          <a:xfrm>
            <a:off x="382573" y="1226741"/>
            <a:ext cx="8135938" cy="646331"/>
          </a:xfrm>
          <a:prstGeom prst="rect">
            <a:avLst/>
          </a:prstGeom>
          <a:noFill/>
        </p:spPr>
        <p:txBody>
          <a:bodyPr wrap="square">
            <a:spAutoFit/>
          </a:bodyPr>
          <a:lstStyle/>
          <a:p>
            <a:r>
              <a:rPr lang="it-IT" b="1" dirty="0">
                <a:solidFill>
                  <a:srgbClr val="7030A0"/>
                </a:solidFill>
              </a:rPr>
              <a:t>è il volume di bolle nel liquido dentro il reattore (</a:t>
            </a:r>
            <a:r>
              <a:rPr lang="it-IT" b="1" dirty="0" err="1">
                <a:solidFill>
                  <a:srgbClr val="7030A0"/>
                </a:solidFill>
              </a:rPr>
              <a:t>Vg</a:t>
            </a:r>
            <a:r>
              <a:rPr lang="it-IT" b="1" dirty="0">
                <a:solidFill>
                  <a:srgbClr val="7030A0"/>
                </a:solidFill>
              </a:rPr>
              <a:t>) per volume unitario totale </a:t>
            </a:r>
          </a:p>
          <a:p>
            <a:r>
              <a:rPr lang="it-IT" b="1" dirty="0">
                <a:solidFill>
                  <a:srgbClr val="7030A0"/>
                </a:solidFill>
              </a:rPr>
              <a:t>[gas (</a:t>
            </a:r>
            <a:r>
              <a:rPr lang="it-IT" b="1" dirty="0" err="1">
                <a:solidFill>
                  <a:srgbClr val="7030A0"/>
                </a:solidFill>
              </a:rPr>
              <a:t>Vg</a:t>
            </a:r>
            <a:r>
              <a:rPr lang="it-IT" b="1" dirty="0">
                <a:solidFill>
                  <a:srgbClr val="7030A0"/>
                </a:solidFill>
              </a:rPr>
              <a:t>) + liquido (</a:t>
            </a:r>
            <a:r>
              <a:rPr lang="it-IT" b="1" dirty="0" err="1">
                <a:solidFill>
                  <a:srgbClr val="7030A0"/>
                </a:solidFill>
              </a:rPr>
              <a:t>Vl</a:t>
            </a:r>
            <a:r>
              <a:rPr lang="it-IT" b="1" dirty="0">
                <a:solidFill>
                  <a:srgbClr val="7030A0"/>
                </a:solidFill>
              </a:rPr>
              <a:t>)] nel reattore</a:t>
            </a:r>
          </a:p>
        </p:txBody>
      </p:sp>
      <p:sp>
        <p:nvSpPr>
          <p:cNvPr id="13" name="CasellaDiTesto 12">
            <a:extLst>
              <a:ext uri="{FF2B5EF4-FFF2-40B4-BE49-F238E27FC236}">
                <a16:creationId xmlns:a16="http://schemas.microsoft.com/office/drawing/2014/main" id="{40620640-0B88-49A3-A58B-483C9D76A261}"/>
              </a:ext>
            </a:extLst>
          </p:cNvPr>
          <p:cNvSpPr txBox="1"/>
          <p:nvPr/>
        </p:nvSpPr>
        <p:spPr>
          <a:xfrm>
            <a:off x="-180181" y="5934034"/>
            <a:ext cx="4572000" cy="646331"/>
          </a:xfrm>
          <a:prstGeom prst="rect">
            <a:avLst/>
          </a:prstGeom>
          <a:noFill/>
        </p:spPr>
        <p:txBody>
          <a:bodyPr wrap="square">
            <a:spAutoFit/>
          </a:bodyPr>
          <a:lstStyle/>
          <a:p>
            <a:pPr algn="ctr"/>
            <a:r>
              <a:rPr lang="it-IT" b="1" dirty="0"/>
              <a:t>GH = (</a:t>
            </a:r>
            <a:r>
              <a:rPr lang="it-IT" b="1" dirty="0" err="1"/>
              <a:t>ABHl+g</a:t>
            </a:r>
            <a:r>
              <a:rPr lang="it-IT" b="1" dirty="0"/>
              <a:t> - </a:t>
            </a:r>
            <a:r>
              <a:rPr lang="it-IT" b="1" dirty="0" err="1"/>
              <a:t>ABHl</a:t>
            </a:r>
            <a:r>
              <a:rPr lang="it-IT" b="1" dirty="0"/>
              <a:t>) /</a:t>
            </a:r>
            <a:r>
              <a:rPr lang="it-IT" b="1" dirty="0" err="1"/>
              <a:t>ABHl+g</a:t>
            </a:r>
            <a:r>
              <a:rPr lang="it-IT" b="1" dirty="0"/>
              <a:t> (68)</a:t>
            </a:r>
          </a:p>
          <a:p>
            <a:pPr algn="ctr"/>
            <a:r>
              <a:rPr lang="it-IT" b="1" dirty="0"/>
              <a:t> GH = (</a:t>
            </a:r>
            <a:r>
              <a:rPr lang="it-IT" b="1" dirty="0" err="1"/>
              <a:t>Hl+g</a:t>
            </a:r>
            <a:r>
              <a:rPr lang="it-IT" b="1" dirty="0"/>
              <a:t> - Hl) /</a:t>
            </a:r>
            <a:r>
              <a:rPr lang="it-IT" b="1" dirty="0" err="1"/>
              <a:t>Hl+g</a:t>
            </a:r>
            <a:r>
              <a:rPr lang="it-IT" b="1" dirty="0"/>
              <a:t> (69)  </a:t>
            </a:r>
          </a:p>
        </p:txBody>
      </p:sp>
      <p:graphicFrame>
        <p:nvGraphicFramePr>
          <p:cNvPr id="5" name="Tabella 5">
            <a:extLst>
              <a:ext uri="{FF2B5EF4-FFF2-40B4-BE49-F238E27FC236}">
                <a16:creationId xmlns:a16="http://schemas.microsoft.com/office/drawing/2014/main" id="{92AADFF0-47FB-406A-AED2-DCD38CA91154}"/>
              </a:ext>
            </a:extLst>
          </p:cNvPr>
          <p:cNvGraphicFramePr>
            <a:graphicFrameLocks noGrp="1"/>
          </p:cNvGraphicFramePr>
          <p:nvPr/>
        </p:nvGraphicFramePr>
        <p:xfrm>
          <a:off x="7180411" y="2910612"/>
          <a:ext cx="1571117" cy="2194560"/>
        </p:xfrm>
        <a:graphic>
          <a:graphicData uri="http://schemas.openxmlformats.org/drawingml/2006/table">
            <a:tbl>
              <a:tblPr firstRow="1" bandRow="1">
                <a:tableStyleId>{5C22544A-7EE6-4342-B048-85BDC9FD1C3A}</a:tableStyleId>
              </a:tblPr>
              <a:tblGrid>
                <a:gridCol w="1571117">
                  <a:extLst>
                    <a:ext uri="{9D8B030D-6E8A-4147-A177-3AD203B41FA5}">
                      <a16:colId xmlns:a16="http://schemas.microsoft.com/office/drawing/2014/main" val="2045765708"/>
                    </a:ext>
                  </a:extLst>
                </a:gridCol>
              </a:tblGrid>
              <a:tr h="297287">
                <a:tc>
                  <a:txBody>
                    <a:bodyPr/>
                    <a:lstStyle/>
                    <a:p>
                      <a:pPr algn="ctr"/>
                      <a:r>
                        <a:rPr lang="it-IT" dirty="0"/>
                        <a:t>GH</a:t>
                      </a:r>
                    </a:p>
                  </a:txBody>
                  <a:tcPr/>
                </a:tc>
                <a:extLst>
                  <a:ext uri="{0D108BD9-81ED-4DB2-BD59-A6C34878D82A}">
                    <a16:rowId xmlns:a16="http://schemas.microsoft.com/office/drawing/2014/main" val="547638441"/>
                  </a:ext>
                </a:extLst>
              </a:tr>
              <a:tr h="297287">
                <a:tc>
                  <a:txBody>
                    <a:bodyPr/>
                    <a:lstStyle/>
                    <a:p>
                      <a:r>
                        <a:rPr lang="it-IT" dirty="0"/>
                        <a:t>(5-4)/5 = 0,2</a:t>
                      </a:r>
                    </a:p>
                  </a:txBody>
                  <a:tcPr/>
                </a:tc>
                <a:extLst>
                  <a:ext uri="{0D108BD9-81ED-4DB2-BD59-A6C34878D82A}">
                    <a16:rowId xmlns:a16="http://schemas.microsoft.com/office/drawing/2014/main" val="676253471"/>
                  </a:ext>
                </a:extLst>
              </a:tr>
              <a:tr h="297287">
                <a:tc>
                  <a:txBody>
                    <a:bodyPr/>
                    <a:lstStyle/>
                    <a:p>
                      <a:r>
                        <a:rPr lang="it-IT" dirty="0"/>
                        <a:t>(6-4)/6 = 0,3</a:t>
                      </a:r>
                    </a:p>
                  </a:txBody>
                  <a:tcPr/>
                </a:tc>
                <a:extLst>
                  <a:ext uri="{0D108BD9-81ED-4DB2-BD59-A6C34878D82A}">
                    <a16:rowId xmlns:a16="http://schemas.microsoft.com/office/drawing/2014/main" val="377786410"/>
                  </a:ext>
                </a:extLst>
              </a:tr>
              <a:tr h="297287">
                <a:tc>
                  <a:txBody>
                    <a:bodyPr/>
                    <a:lstStyle/>
                    <a:p>
                      <a:r>
                        <a:rPr lang="it-IT" dirty="0"/>
                        <a:t>(7-4)/7 = 0,42</a:t>
                      </a:r>
                    </a:p>
                  </a:txBody>
                  <a:tcPr/>
                </a:tc>
                <a:extLst>
                  <a:ext uri="{0D108BD9-81ED-4DB2-BD59-A6C34878D82A}">
                    <a16:rowId xmlns:a16="http://schemas.microsoft.com/office/drawing/2014/main" val="388454345"/>
                  </a:ext>
                </a:extLst>
              </a:tr>
              <a:tr h="297287">
                <a:tc>
                  <a:txBody>
                    <a:bodyPr/>
                    <a:lstStyle/>
                    <a:p>
                      <a:r>
                        <a:rPr lang="it-IT" dirty="0"/>
                        <a:t>(8-4)/8 = 0,5</a:t>
                      </a:r>
                    </a:p>
                  </a:txBody>
                  <a:tcPr/>
                </a:tc>
                <a:extLst>
                  <a:ext uri="{0D108BD9-81ED-4DB2-BD59-A6C34878D82A}">
                    <a16:rowId xmlns:a16="http://schemas.microsoft.com/office/drawing/2014/main" val="1756245555"/>
                  </a:ext>
                </a:extLst>
              </a:tr>
              <a:tr h="297287">
                <a:tc>
                  <a:txBody>
                    <a:bodyPr/>
                    <a:lstStyle/>
                    <a:p>
                      <a:r>
                        <a:rPr lang="it-IT" dirty="0"/>
                        <a:t>(9-4)/9 = 0,55</a:t>
                      </a:r>
                    </a:p>
                  </a:txBody>
                  <a:tcPr/>
                </a:tc>
                <a:extLst>
                  <a:ext uri="{0D108BD9-81ED-4DB2-BD59-A6C34878D82A}">
                    <a16:rowId xmlns:a16="http://schemas.microsoft.com/office/drawing/2014/main" val="3752780790"/>
                  </a:ext>
                </a:extLst>
              </a:tr>
            </a:tbl>
          </a:graphicData>
        </a:graphic>
      </p:graphicFrame>
      <p:sp>
        <p:nvSpPr>
          <p:cNvPr id="16" name="CasellaDiTesto 15">
            <a:extLst>
              <a:ext uri="{FF2B5EF4-FFF2-40B4-BE49-F238E27FC236}">
                <a16:creationId xmlns:a16="http://schemas.microsoft.com/office/drawing/2014/main" id="{46CBBCA0-FE7E-47A2-B93F-51DE9A62B0C9}"/>
              </a:ext>
            </a:extLst>
          </p:cNvPr>
          <p:cNvSpPr txBox="1"/>
          <p:nvPr/>
        </p:nvSpPr>
        <p:spPr>
          <a:xfrm>
            <a:off x="3961414" y="5494952"/>
            <a:ext cx="4790114" cy="646331"/>
          </a:xfrm>
          <a:prstGeom prst="rect">
            <a:avLst/>
          </a:prstGeom>
          <a:noFill/>
        </p:spPr>
        <p:txBody>
          <a:bodyPr wrap="square">
            <a:spAutoFit/>
          </a:bodyPr>
          <a:lstStyle/>
          <a:p>
            <a:r>
              <a:rPr lang="it-IT" dirty="0"/>
              <a:t>Per un reattore cilindrico, il volume (V) è dato da V = ABH, ove AB è l’area della base e H è l’altezza</a:t>
            </a:r>
          </a:p>
        </p:txBody>
      </p:sp>
      <p:sp>
        <p:nvSpPr>
          <p:cNvPr id="2" name="CasellaDiTesto 1">
            <a:extLst>
              <a:ext uri="{FF2B5EF4-FFF2-40B4-BE49-F238E27FC236}">
                <a16:creationId xmlns:a16="http://schemas.microsoft.com/office/drawing/2014/main" id="{511ED8AA-A361-4265-8EAE-031F52CE0D8A}"/>
              </a:ext>
            </a:extLst>
          </p:cNvPr>
          <p:cNvSpPr txBox="1"/>
          <p:nvPr/>
        </p:nvSpPr>
        <p:spPr>
          <a:xfrm>
            <a:off x="4299975" y="6300229"/>
            <a:ext cx="904415" cy="369332"/>
          </a:xfrm>
          <a:prstGeom prst="rect">
            <a:avLst/>
          </a:prstGeom>
          <a:noFill/>
        </p:spPr>
        <p:txBody>
          <a:bodyPr wrap="none" rtlCol="0">
            <a:spAutoFit/>
          </a:bodyPr>
          <a:lstStyle/>
          <a:p>
            <a:r>
              <a:rPr lang="it-IT" b="1" dirty="0">
                <a:solidFill>
                  <a:srgbClr val="FF0000"/>
                </a:solidFill>
              </a:rPr>
              <a:t>Hl = 4m</a:t>
            </a:r>
          </a:p>
        </p:txBody>
      </p:sp>
      <p:sp>
        <p:nvSpPr>
          <p:cNvPr id="15" name="CasellaDiTesto 14">
            <a:extLst>
              <a:ext uri="{FF2B5EF4-FFF2-40B4-BE49-F238E27FC236}">
                <a16:creationId xmlns:a16="http://schemas.microsoft.com/office/drawing/2014/main" id="{D1A917DD-94FF-417F-94CC-CBFE45DF6B2E}"/>
              </a:ext>
            </a:extLst>
          </p:cNvPr>
          <p:cNvSpPr txBox="1"/>
          <p:nvPr/>
        </p:nvSpPr>
        <p:spPr>
          <a:xfrm>
            <a:off x="5059422" y="3099535"/>
            <a:ext cx="2418127" cy="369332"/>
          </a:xfrm>
          <a:prstGeom prst="rect">
            <a:avLst/>
          </a:prstGeom>
          <a:noFill/>
        </p:spPr>
        <p:txBody>
          <a:bodyPr wrap="square">
            <a:spAutoFit/>
          </a:bodyPr>
          <a:lstStyle/>
          <a:p>
            <a:r>
              <a:rPr lang="it-IT" b="1" dirty="0" err="1"/>
              <a:t>Vl+g</a:t>
            </a:r>
            <a:r>
              <a:rPr lang="it-IT" b="1" dirty="0"/>
              <a:t> = </a:t>
            </a:r>
            <a:r>
              <a:rPr lang="it-IT" b="1" dirty="0" err="1"/>
              <a:t>Vg</a:t>
            </a:r>
            <a:r>
              <a:rPr lang="it-IT" b="1" dirty="0"/>
              <a:t> + </a:t>
            </a:r>
            <a:r>
              <a:rPr lang="it-IT" b="1" dirty="0" err="1"/>
              <a:t>Vl</a:t>
            </a:r>
            <a:r>
              <a:rPr lang="it-IT" b="1" dirty="0"/>
              <a:t> </a:t>
            </a:r>
            <a:endParaRPr lang="it-IT" dirty="0"/>
          </a:p>
        </p:txBody>
      </p:sp>
    </p:spTree>
    <p:extLst>
      <p:ext uri="{BB962C8B-B14F-4D97-AF65-F5344CB8AC3E}">
        <p14:creationId xmlns:p14="http://schemas.microsoft.com/office/powerpoint/2010/main" val="4141665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123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97B664FA-5A4F-403A-B48B-D9C4174C1EE5}" type="slidenum">
              <a:rPr lang="it-IT"/>
              <a:pPr/>
              <a:t>22</a:t>
            </a:fld>
            <a:endParaRPr lang="it-IT"/>
          </a:p>
        </p:txBody>
      </p:sp>
      <p:sp>
        <p:nvSpPr>
          <p:cNvPr id="991235" name="Rectangle 3"/>
          <p:cNvSpPr>
            <a:spLocks noChangeArrowheads="1"/>
          </p:cNvSpPr>
          <p:nvPr/>
        </p:nvSpPr>
        <p:spPr bwMode="auto">
          <a:xfrm>
            <a:off x="218463" y="2108579"/>
            <a:ext cx="8757873" cy="1200329"/>
          </a:xfrm>
          <a:prstGeom prst="rect">
            <a:avLst/>
          </a:prstGeom>
          <a:noFill/>
          <a:ln w="9525">
            <a:noFill/>
            <a:miter lim="800000"/>
            <a:headEnd/>
            <a:tailEnd/>
          </a:ln>
          <a:effectLst/>
        </p:spPr>
        <p:txBody>
          <a:bodyPr wrap="square">
            <a:spAutoFit/>
          </a:bodyPr>
          <a:lstStyle/>
          <a:p>
            <a:pPr algn="just"/>
            <a:r>
              <a:rPr lang="it-IT" b="1" dirty="0">
                <a:solidFill>
                  <a:srgbClr val="FF0000"/>
                </a:solidFill>
                <a:cs typeface="Times New Roman" pitchFamily="18" charset="0"/>
              </a:rPr>
              <a:t>Temperatura e composizione del gas.</a:t>
            </a:r>
            <a:r>
              <a:rPr lang="it-IT" b="1" dirty="0">
                <a:solidFill>
                  <a:srgbClr val="000000"/>
                </a:solidFill>
                <a:cs typeface="Times New Roman" pitchFamily="18" charset="0"/>
              </a:rPr>
              <a:t> </a:t>
            </a:r>
          </a:p>
          <a:p>
            <a:pPr algn="just"/>
            <a:endParaRPr lang="it-IT" b="1" i="1" u="sng" dirty="0">
              <a:solidFill>
                <a:srgbClr val="000000"/>
              </a:solidFill>
              <a:cs typeface="Times New Roman" pitchFamily="18" charset="0"/>
            </a:endParaRPr>
          </a:p>
          <a:p>
            <a:pPr algn="just"/>
            <a:r>
              <a:rPr lang="it-IT" b="1" i="1" u="sng" dirty="0">
                <a:solidFill>
                  <a:srgbClr val="000000"/>
                </a:solidFill>
                <a:cs typeface="Times New Roman" pitchFamily="18" charset="0"/>
              </a:rPr>
              <a:t>Esercizio 54</a:t>
            </a:r>
            <a:r>
              <a:rPr lang="it-IT" b="1" dirty="0">
                <a:solidFill>
                  <a:srgbClr val="000000"/>
                </a:solidFill>
                <a:cs typeface="Times New Roman" pitchFamily="18" charset="0"/>
              </a:rPr>
              <a:t>. </a:t>
            </a:r>
            <a:r>
              <a:rPr lang="it-IT" b="1" i="1" dirty="0">
                <a:solidFill>
                  <a:srgbClr val="000000"/>
                </a:solidFill>
                <a:cs typeface="Times New Roman" pitchFamily="18" charset="0"/>
              </a:rPr>
              <a:t>Calcolare la solubilità dell’ossigeno in acqua, assumendo che l’aria contenga 21 % di O</a:t>
            </a:r>
            <a:r>
              <a:rPr lang="it-IT" b="1" i="1" baseline="-30000" dirty="0">
                <a:solidFill>
                  <a:srgbClr val="000000"/>
                </a:solidFill>
                <a:cs typeface="Times New Roman" pitchFamily="18" charset="0"/>
              </a:rPr>
              <a:t>2</a:t>
            </a:r>
            <a:r>
              <a:rPr lang="it-IT" b="1" i="1" dirty="0">
                <a:solidFill>
                  <a:srgbClr val="000000"/>
                </a:solidFill>
                <a:cs typeface="Times New Roman" pitchFamily="18" charset="0"/>
              </a:rPr>
              <a:t> al variare della temperatura e del gas (aria o ossigeno puro).</a:t>
            </a:r>
          </a:p>
        </p:txBody>
      </p:sp>
      <p:sp>
        <p:nvSpPr>
          <p:cNvPr id="991236" name="Text Box 4"/>
          <p:cNvSpPr txBox="1">
            <a:spLocks noChangeArrowheads="1"/>
          </p:cNvSpPr>
          <p:nvPr/>
        </p:nvSpPr>
        <p:spPr bwMode="auto">
          <a:xfrm>
            <a:off x="1445105" y="1079119"/>
            <a:ext cx="6014340" cy="369332"/>
          </a:xfrm>
          <a:prstGeom prst="rect">
            <a:avLst/>
          </a:prstGeom>
          <a:noFill/>
          <a:ln w="9525">
            <a:noFill/>
            <a:miter lim="800000"/>
            <a:headEnd/>
            <a:tailEnd/>
          </a:ln>
          <a:effectLst/>
        </p:spPr>
        <p:txBody>
          <a:bodyPr wrap="none">
            <a:spAutoFit/>
          </a:bodyPr>
          <a:lstStyle/>
          <a:p>
            <a:pPr algn="ctr"/>
            <a:r>
              <a:rPr lang="it-IT" b="1" dirty="0">
                <a:solidFill>
                  <a:srgbClr val="FF0000"/>
                </a:solidFill>
                <a:cs typeface="Times New Roman" pitchFamily="18" charset="0"/>
              </a:rPr>
              <a:t>Fattori che influenzano il termine C</a:t>
            </a:r>
            <a:r>
              <a:rPr lang="it-IT" b="1" baseline="30000" dirty="0">
                <a:solidFill>
                  <a:srgbClr val="FF0000"/>
                </a:solidFill>
                <a:cs typeface="Times New Roman" pitchFamily="18" charset="0"/>
              </a:rPr>
              <a:t>*</a:t>
            </a:r>
            <a:r>
              <a:rPr lang="it-IT" b="1" baseline="-30000" dirty="0">
                <a:solidFill>
                  <a:srgbClr val="FF0000"/>
                </a:solidFill>
                <a:cs typeface="Times New Roman" pitchFamily="18" charset="0"/>
              </a:rPr>
              <a:t>O</a:t>
            </a:r>
            <a:r>
              <a:rPr lang="it-IT" b="1" dirty="0">
                <a:solidFill>
                  <a:srgbClr val="FF0000"/>
                </a:solidFill>
                <a:cs typeface="Times New Roman" pitchFamily="18" charset="0"/>
              </a:rPr>
              <a:t> – C</a:t>
            </a:r>
            <a:r>
              <a:rPr lang="it-IT" b="1" baseline="-30000" dirty="0">
                <a:solidFill>
                  <a:srgbClr val="FF0000"/>
                </a:solidFill>
                <a:cs typeface="Times New Roman" pitchFamily="18" charset="0"/>
              </a:rPr>
              <a:t>O</a:t>
            </a:r>
            <a:r>
              <a:rPr lang="it-IT" b="1" dirty="0">
                <a:solidFill>
                  <a:srgbClr val="FF0000"/>
                </a:solidFill>
                <a:cs typeface="Times New Roman" pitchFamily="18" charset="0"/>
              </a:rPr>
              <a:t> nell’equazione (64)</a:t>
            </a:r>
            <a:endParaRPr lang="it-IT" sz="2800" b="1" dirty="0">
              <a:solidFill>
                <a:srgbClr val="FF0000"/>
              </a:solidFill>
            </a:endParaRPr>
          </a:p>
        </p:txBody>
      </p:sp>
      <p:sp>
        <p:nvSpPr>
          <p:cNvPr id="99123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1314" name="Group 82"/>
          <p:cNvGraphicFramePr>
            <a:graphicFrameLocks noGrp="1"/>
          </p:cNvGraphicFramePr>
          <p:nvPr>
            <p:extLst>
              <p:ext uri="{D42A27DB-BD31-4B8C-83A1-F6EECF244321}">
                <p14:modId xmlns:p14="http://schemas.microsoft.com/office/powerpoint/2010/main" val="908923830"/>
              </p:ext>
            </p:extLst>
          </p:nvPr>
        </p:nvGraphicFramePr>
        <p:xfrm>
          <a:off x="1492249" y="3657376"/>
          <a:ext cx="6210300" cy="1341120"/>
        </p:xfrm>
        <a:graphic>
          <a:graphicData uri="http://schemas.openxmlformats.org/drawingml/2006/table">
            <a:tbl>
              <a:tblPr/>
              <a:tblGrid>
                <a:gridCol w="1552575">
                  <a:extLst>
                    <a:ext uri="{9D8B030D-6E8A-4147-A177-3AD203B41FA5}">
                      <a16:colId xmlns:a16="http://schemas.microsoft.com/office/drawing/2014/main" val="20000"/>
                    </a:ext>
                  </a:extLst>
                </a:gridCol>
                <a:gridCol w="1552575">
                  <a:extLst>
                    <a:ext uri="{9D8B030D-6E8A-4147-A177-3AD203B41FA5}">
                      <a16:colId xmlns:a16="http://schemas.microsoft.com/office/drawing/2014/main" val="20001"/>
                    </a:ext>
                  </a:extLst>
                </a:gridCol>
                <a:gridCol w="1552575">
                  <a:extLst>
                    <a:ext uri="{9D8B030D-6E8A-4147-A177-3AD203B41FA5}">
                      <a16:colId xmlns:a16="http://schemas.microsoft.com/office/drawing/2014/main" val="20002"/>
                    </a:ext>
                  </a:extLst>
                </a:gridCol>
                <a:gridCol w="1552575">
                  <a:extLst>
                    <a:ext uri="{9D8B030D-6E8A-4147-A177-3AD203B41FA5}">
                      <a16:colId xmlns:a16="http://schemas.microsoft.com/office/drawing/2014/main" val="20003"/>
                    </a:ext>
                  </a:extLst>
                </a:gridCol>
              </a:tblGrid>
              <a:tr h="3762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Temperatura,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Costante di Henry, atm l mg</a:t>
                      </a:r>
                      <a:r>
                        <a:rPr kumimoji="0" lang="it-IT" sz="1400" b="0" i="1" u="none" strike="noStrike" cap="none" normalizeH="0" baseline="30000" dirty="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Usando aria a 1 atm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Usando O</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2  </a:t>
                      </a:r>
                      <a:r>
                        <a:rPr kumimoji="0" lang="it-IT" sz="1400" b="0" i="1" u="none" strike="noStrike" cap="none" normalizeH="0" baseline="0">
                          <a:ln>
                            <a:noFill/>
                          </a:ln>
                          <a:solidFill>
                            <a:schemeClr val="tx1"/>
                          </a:solidFill>
                          <a:effectLst/>
                          <a:latin typeface="Times New Roman" pitchFamily="18" charset="0"/>
                          <a:cs typeface="Times New Roman" pitchFamily="18" charset="0"/>
                        </a:rPr>
                        <a:t>puro  a 1 atm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0,0258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rgbClr val="FF0000"/>
                          </a:solidFill>
                          <a:effectLst/>
                          <a:latin typeface="Times New Roman" pitchFamily="18" charset="0"/>
                        </a:rPr>
                        <a:t>0,21/0,0258 = 8,14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rgbClr val="FF0000"/>
                          </a:solidFill>
                          <a:effectLst/>
                          <a:latin typeface="Times New Roman" pitchFamily="18" charset="0"/>
                        </a:rPr>
                        <a:t>1/0,0258 = 38,76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0,0299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rgbClr val="FF0000"/>
                          </a:solidFill>
                          <a:effectLst/>
                          <a:latin typeface="Times New Roman" pitchFamily="18" charset="0"/>
                        </a:rPr>
                        <a:t>0,21/0,0299 = 7,02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rgbClr val="FF0000"/>
                          </a:solidFill>
                          <a:effectLst/>
                          <a:latin typeface="Times New Roman" pitchFamily="18" charset="0"/>
                        </a:rPr>
                        <a:t>1/0,0299 = 33,45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 name="CasellaDiTesto 1">
            <a:extLst>
              <a:ext uri="{FF2B5EF4-FFF2-40B4-BE49-F238E27FC236}">
                <a16:creationId xmlns:a16="http://schemas.microsoft.com/office/drawing/2014/main" id="{8CF29221-B92B-469A-B05D-45B3CCC32ADD}"/>
              </a:ext>
            </a:extLst>
          </p:cNvPr>
          <p:cNvSpPr txBox="1"/>
          <p:nvPr/>
        </p:nvSpPr>
        <p:spPr>
          <a:xfrm>
            <a:off x="411177" y="472115"/>
            <a:ext cx="3129575" cy="369332"/>
          </a:xfrm>
          <a:prstGeom prst="rect">
            <a:avLst/>
          </a:prstGeom>
          <a:noFill/>
        </p:spPr>
        <p:txBody>
          <a:bodyPr wrap="none" rtlCol="0">
            <a:spAutoFit/>
          </a:bodyPr>
          <a:lstStyle/>
          <a:p>
            <a:r>
              <a:rPr lang="it-IT" b="1" dirty="0">
                <a:solidFill>
                  <a:srgbClr val="7030A0"/>
                </a:solidFill>
              </a:rPr>
              <a:t>TRASFERIMENTO DI OSSIGENO</a:t>
            </a:r>
          </a:p>
        </p:txBody>
      </p:sp>
      <p:sp>
        <p:nvSpPr>
          <p:cNvPr id="9" name="CasellaDiTesto 8">
            <a:extLst>
              <a:ext uri="{FF2B5EF4-FFF2-40B4-BE49-F238E27FC236}">
                <a16:creationId xmlns:a16="http://schemas.microsoft.com/office/drawing/2014/main" id="{792E3A81-55DB-4767-9711-4E09F399768D}"/>
              </a:ext>
            </a:extLst>
          </p:cNvPr>
          <p:cNvSpPr txBox="1"/>
          <p:nvPr/>
        </p:nvSpPr>
        <p:spPr>
          <a:xfrm>
            <a:off x="849968" y="1595633"/>
            <a:ext cx="7854295" cy="923330"/>
          </a:xfrm>
          <a:prstGeom prst="rect">
            <a:avLst/>
          </a:prstGeom>
          <a:noFill/>
        </p:spPr>
        <p:txBody>
          <a:bodyPr wrap="square">
            <a:spAutoFit/>
          </a:bodyPr>
          <a:lstStyle/>
          <a:p>
            <a:pPr algn="ctr"/>
            <a:r>
              <a:rPr lang="it-IT" b="1" dirty="0" err="1"/>
              <a:t>dCO</a:t>
            </a:r>
            <a:r>
              <a:rPr lang="it-IT" b="1" dirty="0"/>
              <a:t>/</a:t>
            </a:r>
            <a:r>
              <a:rPr lang="it-IT" b="1" dirty="0" err="1"/>
              <a:t>dt</a:t>
            </a:r>
            <a:r>
              <a:rPr lang="it-IT" b="1" dirty="0"/>
              <a:t> = </a:t>
            </a:r>
            <a:r>
              <a:rPr lang="it-IT" b="1" dirty="0" err="1"/>
              <a:t>kL</a:t>
            </a:r>
            <a:r>
              <a:rPr lang="it-IT" b="1" dirty="0"/>
              <a:t> a (C*O – CO)</a:t>
            </a:r>
            <a:r>
              <a:rPr lang="it-IT" dirty="0"/>
              <a:t> (64)</a:t>
            </a:r>
          </a:p>
          <a:p>
            <a:pPr algn="ctr"/>
            <a:r>
              <a:rPr lang="it-IT" dirty="0"/>
              <a:t>          </a:t>
            </a:r>
          </a:p>
          <a:p>
            <a:pPr algn="ctr"/>
            <a:endParaRPr lang="it-IT" b="1" dirty="0"/>
          </a:p>
        </p:txBody>
      </p:sp>
      <p:sp>
        <p:nvSpPr>
          <p:cNvPr id="13" name="CasellaDiTesto 12">
            <a:extLst>
              <a:ext uri="{FF2B5EF4-FFF2-40B4-BE49-F238E27FC236}">
                <a16:creationId xmlns:a16="http://schemas.microsoft.com/office/drawing/2014/main" id="{EBBDA885-FB47-41D8-8E8B-92266D8B5867}"/>
              </a:ext>
            </a:extLst>
          </p:cNvPr>
          <p:cNvSpPr txBox="1"/>
          <p:nvPr/>
        </p:nvSpPr>
        <p:spPr>
          <a:xfrm>
            <a:off x="1445105" y="6201219"/>
            <a:ext cx="5457039" cy="369332"/>
          </a:xfrm>
          <a:prstGeom prst="rect">
            <a:avLst/>
          </a:prstGeom>
          <a:noFill/>
        </p:spPr>
        <p:txBody>
          <a:bodyPr wrap="square">
            <a:spAutoFit/>
          </a:bodyPr>
          <a:lstStyle/>
          <a:p>
            <a:r>
              <a:rPr lang="it-IT" dirty="0"/>
              <a:t>se la fase gassosa è aria a 1 atmosfera, PO = 0,21 atm</a:t>
            </a:r>
          </a:p>
        </p:txBody>
      </p:sp>
      <p:sp>
        <p:nvSpPr>
          <p:cNvPr id="15" name="CasellaDiTesto 14">
            <a:extLst>
              <a:ext uri="{FF2B5EF4-FFF2-40B4-BE49-F238E27FC236}">
                <a16:creationId xmlns:a16="http://schemas.microsoft.com/office/drawing/2014/main" id="{9691944E-4F5E-474D-9718-CD18668320E9}"/>
              </a:ext>
            </a:extLst>
          </p:cNvPr>
          <p:cNvSpPr txBox="1"/>
          <p:nvPr/>
        </p:nvSpPr>
        <p:spPr>
          <a:xfrm>
            <a:off x="1597593" y="5241523"/>
            <a:ext cx="6862195" cy="369332"/>
          </a:xfrm>
          <a:prstGeom prst="rect">
            <a:avLst/>
          </a:prstGeom>
          <a:noFill/>
        </p:spPr>
        <p:txBody>
          <a:bodyPr wrap="square">
            <a:spAutoFit/>
          </a:bodyPr>
          <a:lstStyle/>
          <a:p>
            <a:r>
              <a:rPr lang="it-IT" b="1" dirty="0">
                <a:solidFill>
                  <a:srgbClr val="FF0000"/>
                </a:solidFill>
              </a:rPr>
              <a:t>C*O = PO/HO = solubilità massima, concentrazione di saturazione</a:t>
            </a:r>
          </a:p>
        </p:txBody>
      </p:sp>
      <p:sp>
        <p:nvSpPr>
          <p:cNvPr id="17" name="CasellaDiTesto 16">
            <a:extLst>
              <a:ext uri="{FF2B5EF4-FFF2-40B4-BE49-F238E27FC236}">
                <a16:creationId xmlns:a16="http://schemas.microsoft.com/office/drawing/2014/main" id="{B69C54EC-A5AD-43DB-A5D9-A917AFE2FC48}"/>
              </a:ext>
            </a:extLst>
          </p:cNvPr>
          <p:cNvSpPr txBox="1"/>
          <p:nvPr/>
        </p:nvSpPr>
        <p:spPr>
          <a:xfrm>
            <a:off x="3322638" y="5669216"/>
            <a:ext cx="4572000" cy="369332"/>
          </a:xfrm>
          <a:prstGeom prst="rect">
            <a:avLst/>
          </a:prstGeom>
          <a:noFill/>
        </p:spPr>
        <p:txBody>
          <a:bodyPr wrap="square">
            <a:spAutoFit/>
          </a:bodyPr>
          <a:lstStyle/>
          <a:p>
            <a:r>
              <a:rPr lang="it-IT" b="1" dirty="0">
                <a:solidFill>
                  <a:srgbClr val="000000"/>
                </a:solidFill>
                <a:cs typeface="Times New Roman" pitchFamily="18" charset="0"/>
              </a:rPr>
              <a:t>P</a:t>
            </a:r>
            <a:r>
              <a:rPr lang="it-IT" b="1" baseline="-30000" dirty="0">
                <a:solidFill>
                  <a:srgbClr val="000000"/>
                </a:solidFill>
                <a:cs typeface="Times New Roman" pitchFamily="18" charset="0"/>
              </a:rPr>
              <a:t>0</a:t>
            </a:r>
            <a:r>
              <a:rPr lang="it-IT" b="1" dirty="0">
                <a:solidFill>
                  <a:srgbClr val="000000"/>
                </a:solidFill>
                <a:cs typeface="Times New Roman" pitchFamily="18" charset="0"/>
              </a:rPr>
              <a:t> = x</a:t>
            </a:r>
            <a:r>
              <a:rPr lang="it-IT" b="1" baseline="-30000" dirty="0">
                <a:solidFill>
                  <a:srgbClr val="000000"/>
                </a:solidFill>
                <a:cs typeface="Times New Roman" pitchFamily="18" charset="0"/>
              </a:rPr>
              <a:t>0</a:t>
            </a:r>
            <a:r>
              <a:rPr lang="it-IT" b="1" dirty="0">
                <a:solidFill>
                  <a:srgbClr val="000000"/>
                </a:solidFill>
                <a:cs typeface="Times New Roman" pitchFamily="18" charset="0"/>
              </a:rPr>
              <a:t> P</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91314"/>
                                        </p:tgtEl>
                                        <p:attrNameLst>
                                          <p:attrName>style.visibility</p:attrName>
                                        </p:attrNameLst>
                                      </p:cBhvr>
                                      <p:to>
                                        <p:strVal val="visible"/>
                                      </p:to>
                                    </p:set>
                                    <p:animEffect transition="in" filter="fade">
                                      <p:cBhvr>
                                        <p:cTn id="17" dur="500"/>
                                        <p:tgtEl>
                                          <p:spTgt spid="991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430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887A910-0C42-4B04-8AC5-FB5DF79A474E}" type="slidenum">
              <a:rPr lang="it-IT"/>
              <a:pPr/>
              <a:t>23</a:t>
            </a:fld>
            <a:endParaRPr lang="it-IT"/>
          </a:p>
        </p:txBody>
      </p:sp>
      <p:sp>
        <p:nvSpPr>
          <p:cNvPr id="994307" name="Rectangle 3"/>
          <p:cNvSpPr>
            <a:spLocks noChangeArrowheads="1"/>
          </p:cNvSpPr>
          <p:nvPr/>
        </p:nvSpPr>
        <p:spPr bwMode="auto">
          <a:xfrm>
            <a:off x="131763" y="447360"/>
            <a:ext cx="8328025" cy="5570756"/>
          </a:xfrm>
          <a:prstGeom prst="rect">
            <a:avLst/>
          </a:prstGeom>
          <a:noFill/>
          <a:ln w="9525">
            <a:noFill/>
            <a:miter lim="800000"/>
            <a:headEnd/>
            <a:tailEnd/>
          </a:ln>
          <a:effectLst/>
        </p:spPr>
        <p:txBody>
          <a:bodyPr wrap="square">
            <a:spAutoFit/>
          </a:bodyPr>
          <a:lstStyle/>
          <a:p>
            <a:pPr algn="just"/>
            <a:r>
              <a:rPr lang="it-IT" b="1" dirty="0">
                <a:solidFill>
                  <a:srgbClr val="FF0000"/>
                </a:solidFill>
                <a:cs typeface="Times New Roman" pitchFamily="18" charset="0"/>
              </a:rPr>
              <a:t>Altezza della colonna di liquido nel reattore. </a:t>
            </a:r>
          </a:p>
          <a:p>
            <a:pPr algn="just"/>
            <a:r>
              <a:rPr lang="it-IT" b="1" i="1" u="sng" dirty="0">
                <a:solidFill>
                  <a:srgbClr val="000000"/>
                </a:solidFill>
                <a:cs typeface="Times New Roman" pitchFamily="18" charset="0"/>
              </a:rPr>
              <a:t>Esercizio 55</a:t>
            </a:r>
            <a:r>
              <a:rPr lang="it-IT" b="1" dirty="0">
                <a:solidFill>
                  <a:srgbClr val="000000"/>
                </a:solidFill>
                <a:cs typeface="Times New Roman" pitchFamily="18" charset="0"/>
              </a:rPr>
              <a:t>. </a:t>
            </a:r>
            <a:r>
              <a:rPr lang="it-IT" sz="1600" i="1" dirty="0">
                <a:solidFill>
                  <a:srgbClr val="000000"/>
                </a:solidFill>
                <a:cs typeface="Times New Roman" pitchFamily="18" charset="0"/>
              </a:rPr>
              <a:t>Un mezzo liquido di fermentazione ha una densità di 1000 Kg/m</a:t>
            </a:r>
            <a:r>
              <a:rPr lang="it-IT" sz="1600" i="1" baseline="30000" dirty="0">
                <a:solidFill>
                  <a:srgbClr val="000000"/>
                </a:solidFill>
                <a:cs typeface="Times New Roman" pitchFamily="18" charset="0"/>
              </a:rPr>
              <a:t>3</a:t>
            </a:r>
            <a:r>
              <a:rPr lang="it-IT" sz="1600" i="1" dirty="0">
                <a:solidFill>
                  <a:srgbClr val="000000"/>
                </a:solidFill>
                <a:cs typeface="Times New Roman" pitchFamily="18" charset="0"/>
              </a:rPr>
              <a:t>. In condizioni normali, la costante di Henry del mezzo è 0,0299 atm l/mg. Assumendo che l’aria contenga il 21 % di ossigeno, calcolare le seguenti grandezze in funzione dell’altezza della colonna di liquido.</a:t>
            </a: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p:txBody>
      </p:sp>
      <p:sp>
        <p:nvSpPr>
          <p:cNvPr id="99430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4386" name="Group 82"/>
          <p:cNvGraphicFramePr>
            <a:graphicFrameLocks noGrp="1"/>
          </p:cNvGraphicFramePr>
          <p:nvPr>
            <p:extLst>
              <p:ext uri="{D42A27DB-BD31-4B8C-83A1-F6EECF244321}">
                <p14:modId xmlns:p14="http://schemas.microsoft.com/office/powerpoint/2010/main" val="3444212241"/>
              </p:ext>
            </p:extLst>
          </p:nvPr>
        </p:nvGraphicFramePr>
        <p:xfrm>
          <a:off x="1120802" y="1807902"/>
          <a:ext cx="6210300" cy="2672271"/>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45893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Altezza della colonna di liquido in m</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893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alla base del reattore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1" i="0" u="none" strike="noStrike" cap="none" normalizeH="0" baseline="0" dirty="0">
                        <a:ln>
                          <a:noFill/>
                        </a:ln>
                        <a:solidFill>
                          <a:srgbClr val="FF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it-IT" sz="1800" b="1" i="0" u="none" strike="noStrike" cap="none" normalizeH="0" baseline="0" dirty="0">
                        <a:ln>
                          <a:noFill/>
                        </a:ln>
                        <a:solidFill>
                          <a:srgbClr val="FF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691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parziale dell’ossigeno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6903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Concentrazione di ossigeno disciolto alla base del reattore (mg/l)</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lang="it-IT" sz="1800" b="0" dirty="0">
                        <a:solidFill>
                          <a:srgbClr val="FF0000"/>
                        </a:solidFill>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 name="CasellaDiTesto 7">
            <a:extLst>
              <a:ext uri="{FF2B5EF4-FFF2-40B4-BE49-F238E27FC236}">
                <a16:creationId xmlns:a16="http://schemas.microsoft.com/office/drawing/2014/main" id="{D8AF86B1-B835-47D1-A32B-F345498D27AB}"/>
              </a:ext>
            </a:extLst>
          </p:cNvPr>
          <p:cNvSpPr txBox="1"/>
          <p:nvPr/>
        </p:nvSpPr>
        <p:spPr>
          <a:xfrm>
            <a:off x="131763" y="4703853"/>
            <a:ext cx="8502243" cy="2062103"/>
          </a:xfrm>
          <a:prstGeom prst="rect">
            <a:avLst/>
          </a:prstGeom>
          <a:noFill/>
        </p:spPr>
        <p:txBody>
          <a:bodyPr wrap="square">
            <a:spAutoFit/>
          </a:bodyPr>
          <a:lstStyle/>
          <a:p>
            <a:pPr algn="just"/>
            <a:r>
              <a:rPr lang="it-IT" sz="1600" b="1" dirty="0" err="1"/>
              <a:t>Pbase</a:t>
            </a:r>
            <a:r>
              <a:rPr lang="it-IT" sz="1600" b="1" dirty="0"/>
              <a:t> = </a:t>
            </a:r>
            <a:r>
              <a:rPr lang="it-IT" sz="1600" b="1" dirty="0">
                <a:latin typeface="Symbol" panose="05050102010706020507" pitchFamily="18" charset="2"/>
              </a:rPr>
              <a:t>r</a:t>
            </a:r>
            <a:r>
              <a:rPr lang="it-IT" sz="1600" b="1" dirty="0"/>
              <a:t> g h + 1,033 (70), </a:t>
            </a:r>
            <a:r>
              <a:rPr lang="it-IT" sz="1600" dirty="0" err="1"/>
              <a:t>Pbase</a:t>
            </a:r>
            <a:r>
              <a:rPr lang="it-IT" sz="1600" dirty="0"/>
              <a:t> è in </a:t>
            </a:r>
            <a:r>
              <a:rPr lang="it-IT" sz="1600" dirty="0">
                <a:solidFill>
                  <a:srgbClr val="FF0000"/>
                </a:solidFill>
              </a:rPr>
              <a:t>kg/cm</a:t>
            </a:r>
            <a:r>
              <a:rPr lang="it-IT" sz="1600" baseline="30000" dirty="0">
                <a:solidFill>
                  <a:srgbClr val="FF0000"/>
                </a:solidFill>
              </a:rPr>
              <a:t>2</a:t>
            </a:r>
            <a:r>
              <a:rPr lang="it-IT" sz="1600" dirty="0"/>
              <a:t>, </a:t>
            </a:r>
            <a:r>
              <a:rPr lang="it-IT" sz="1600" dirty="0">
                <a:latin typeface="Symbol" panose="05050102010706020507" pitchFamily="18" charset="2"/>
              </a:rPr>
              <a:t>r</a:t>
            </a:r>
            <a:r>
              <a:rPr lang="it-IT" sz="1600" dirty="0"/>
              <a:t> g = peso specifico del liquido, approssimato alla densità in </a:t>
            </a:r>
            <a:r>
              <a:rPr lang="it-IT" sz="1600" dirty="0">
                <a:solidFill>
                  <a:srgbClr val="FF0000"/>
                </a:solidFill>
              </a:rPr>
              <a:t>kg/cm</a:t>
            </a:r>
            <a:r>
              <a:rPr lang="it-IT" sz="1600" baseline="30000" dirty="0">
                <a:solidFill>
                  <a:srgbClr val="FF0000"/>
                </a:solidFill>
              </a:rPr>
              <a:t>3 </a:t>
            </a:r>
            <a:r>
              <a:rPr lang="it-IT" sz="1600" dirty="0"/>
              <a:t>(In questo caso i grammi sarebbero da intendersi secondo un'obsoleta definizione di grammi peso, non grammi massa, dove 1 grammo peso è il peso di 1 grammo massa in condizioni di accelerazione di gravità standard). </a:t>
            </a:r>
          </a:p>
          <a:p>
            <a:pPr algn="just"/>
            <a:r>
              <a:rPr lang="it-IT" sz="1600" dirty="0"/>
              <a:t>La differenza è sottile e per la verità all'atto pratico la si può spesso ignorare, ma è opportuno tener presente che mentre la densità è un rapporto tra una massa e un volume, il peso specifico è un rapporto tra un peso (quindi una forza) e un volume. Hanno di conseguenza il medesimo valore solo se ci si trova in un punto dove l'accelerazione di gravità è esattamente uguale a </a:t>
            </a:r>
            <a:r>
              <a:rPr lang="it-IT" sz="1600" dirty="0" err="1"/>
              <a:t>g</a:t>
            </a:r>
            <a:r>
              <a:rPr lang="it-IT" sz="1600" baseline="-25000" dirty="0" err="1"/>
              <a:t>n</a:t>
            </a:r>
            <a:r>
              <a:rPr lang="it-IT" sz="1600" dirty="0"/>
              <a:t> (gravità standard).</a:t>
            </a:r>
          </a:p>
        </p:txBody>
      </p:sp>
    </p:spTree>
    <p:extLst>
      <p:ext uri="{BB962C8B-B14F-4D97-AF65-F5344CB8AC3E}">
        <p14:creationId xmlns:p14="http://schemas.microsoft.com/office/powerpoint/2010/main" val="830860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430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887A910-0C42-4B04-8AC5-FB5DF79A474E}" type="slidenum">
              <a:rPr lang="it-IT"/>
              <a:pPr/>
              <a:t>24</a:t>
            </a:fld>
            <a:endParaRPr lang="it-IT"/>
          </a:p>
        </p:txBody>
      </p:sp>
      <p:sp>
        <p:nvSpPr>
          <p:cNvPr id="994307" name="Rectangle 3"/>
          <p:cNvSpPr>
            <a:spLocks noChangeArrowheads="1"/>
          </p:cNvSpPr>
          <p:nvPr/>
        </p:nvSpPr>
        <p:spPr bwMode="auto">
          <a:xfrm>
            <a:off x="131763" y="320879"/>
            <a:ext cx="8328025" cy="5570756"/>
          </a:xfrm>
          <a:prstGeom prst="rect">
            <a:avLst/>
          </a:prstGeom>
          <a:noFill/>
          <a:ln w="9525">
            <a:noFill/>
            <a:miter lim="800000"/>
            <a:headEnd/>
            <a:tailEnd/>
          </a:ln>
          <a:effectLst/>
        </p:spPr>
        <p:txBody>
          <a:bodyPr wrap="square">
            <a:spAutoFit/>
          </a:bodyPr>
          <a:lstStyle/>
          <a:p>
            <a:pPr algn="just"/>
            <a:r>
              <a:rPr lang="it-IT" b="1" dirty="0">
                <a:solidFill>
                  <a:srgbClr val="FF0000"/>
                </a:solidFill>
                <a:cs typeface="Times New Roman" pitchFamily="18" charset="0"/>
              </a:rPr>
              <a:t>Altezza della colonna di liquido nel reattore. </a:t>
            </a:r>
          </a:p>
          <a:p>
            <a:pPr algn="just"/>
            <a:r>
              <a:rPr lang="it-IT" b="1" i="1" u="sng" dirty="0">
                <a:solidFill>
                  <a:srgbClr val="000000"/>
                </a:solidFill>
                <a:cs typeface="Times New Roman" pitchFamily="18" charset="0"/>
              </a:rPr>
              <a:t>Esercizio 55</a:t>
            </a:r>
            <a:r>
              <a:rPr lang="it-IT" b="1" dirty="0">
                <a:solidFill>
                  <a:srgbClr val="000000"/>
                </a:solidFill>
                <a:cs typeface="Times New Roman" pitchFamily="18" charset="0"/>
              </a:rPr>
              <a:t>. </a:t>
            </a:r>
            <a:r>
              <a:rPr lang="it-IT" sz="1600" i="1" dirty="0">
                <a:solidFill>
                  <a:srgbClr val="000000"/>
                </a:solidFill>
                <a:cs typeface="Times New Roman" pitchFamily="18" charset="0"/>
              </a:rPr>
              <a:t>Un mezzo liquido di fermentazione ha una densità di 1000 Kg/m</a:t>
            </a:r>
            <a:r>
              <a:rPr lang="it-IT" sz="1600" i="1" baseline="30000" dirty="0">
                <a:solidFill>
                  <a:srgbClr val="000000"/>
                </a:solidFill>
                <a:cs typeface="Times New Roman" pitchFamily="18" charset="0"/>
              </a:rPr>
              <a:t>3</a:t>
            </a:r>
            <a:r>
              <a:rPr lang="it-IT" sz="1600" i="1" dirty="0">
                <a:solidFill>
                  <a:srgbClr val="000000"/>
                </a:solidFill>
                <a:cs typeface="Times New Roman" pitchFamily="18" charset="0"/>
              </a:rPr>
              <a:t>. In condizioni normali, la costante di Henry del mezzo è 0,0299 atm l/mg. Assumendo che l’aria contenga il 21 % di ossigeno, calcolare le seguenti grandezze in funzione dell’altezza della colonna di liquido.</a:t>
            </a: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p:txBody>
      </p:sp>
      <p:sp>
        <p:nvSpPr>
          <p:cNvPr id="99430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4386" name="Group 82"/>
          <p:cNvGraphicFramePr>
            <a:graphicFrameLocks noGrp="1"/>
          </p:cNvGraphicFramePr>
          <p:nvPr>
            <p:extLst>
              <p:ext uri="{D42A27DB-BD31-4B8C-83A1-F6EECF244321}">
                <p14:modId xmlns:p14="http://schemas.microsoft.com/office/powerpoint/2010/main" val="3533428154"/>
              </p:ext>
            </p:extLst>
          </p:nvPr>
        </p:nvGraphicFramePr>
        <p:xfrm>
          <a:off x="1406028" y="1622857"/>
          <a:ext cx="6210300" cy="2745437"/>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45893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Altezza della colonna di liquido in 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893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alla base del reattore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1" i="0" u="none" strike="noStrike" cap="none" normalizeH="0" baseline="0" dirty="0">
                          <a:ln>
                            <a:noFill/>
                          </a:ln>
                          <a:solidFill>
                            <a:srgbClr val="FF0000"/>
                          </a:solidFill>
                          <a:effectLst/>
                          <a:latin typeface="Times New Roman" pitchFamily="18" charset="0"/>
                        </a:rPr>
                        <a:t>0,5 +1,033 =1,533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1" i="0" u="none" strike="noStrike" cap="none" normalizeH="0" baseline="0" dirty="0">
                          <a:ln>
                            <a:noFill/>
                          </a:ln>
                          <a:solidFill>
                            <a:srgbClr val="FF0000"/>
                          </a:solidFill>
                          <a:effectLst/>
                          <a:latin typeface="Times New Roman" pitchFamily="18" charset="0"/>
                        </a:rPr>
                        <a:t>1+1,033 = 2,033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691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parziale dell’ossigeno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it-IT" sz="1800" b="1" dirty="0">
                          <a:solidFill>
                            <a:srgbClr val="000000"/>
                          </a:solidFill>
                          <a:cs typeface="Times New Roman" pitchFamily="18" charset="0"/>
                        </a:rPr>
                        <a:t>P</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 x</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P = </a:t>
                      </a:r>
                      <a:r>
                        <a:rPr lang="it-IT" sz="1800" b="0" dirty="0">
                          <a:solidFill>
                            <a:srgbClr val="000000"/>
                          </a:solidFill>
                          <a:cs typeface="Times New Roman" pitchFamily="18" charset="0"/>
                        </a:rPr>
                        <a:t>0,21*1,533 = 0,322</a:t>
                      </a:r>
                      <a:endParaRPr kumimoji="0" lang="it-IT"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it-IT" sz="1800" b="1" dirty="0">
                          <a:solidFill>
                            <a:srgbClr val="000000"/>
                          </a:solidFill>
                          <a:cs typeface="Times New Roman" pitchFamily="18" charset="0"/>
                        </a:rPr>
                        <a:t>P</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 x</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P = </a:t>
                      </a:r>
                      <a:r>
                        <a:rPr lang="it-IT" sz="1800" b="0" dirty="0">
                          <a:solidFill>
                            <a:srgbClr val="000000"/>
                          </a:solidFill>
                          <a:cs typeface="Times New Roman" pitchFamily="18" charset="0"/>
                        </a:rPr>
                        <a:t>0,21*2,033 = 0,427</a:t>
                      </a:r>
                      <a:endParaRPr kumimoji="0" lang="it-IT"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6903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Concentrazione di ossigeno disciolto alla base del reattore (mg/l)</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it-IT" sz="1600" b="1" dirty="0">
                          <a:solidFill>
                            <a:srgbClr val="FF0000"/>
                          </a:solidFill>
                        </a:rPr>
                        <a:t>C*O = PO/HO = </a:t>
                      </a:r>
                    </a:p>
                    <a:p>
                      <a:pPr marL="0" marR="0" lvl="0" indent="0" algn="l" defTabSz="914400" rtl="0" eaLnBrk="0" fontAlgn="base" latinLnBrk="0" hangingPunct="0">
                        <a:lnSpc>
                          <a:spcPct val="100000"/>
                        </a:lnSpc>
                        <a:spcBef>
                          <a:spcPct val="20000"/>
                        </a:spcBef>
                        <a:spcAft>
                          <a:spcPct val="0"/>
                        </a:spcAft>
                        <a:buClrTx/>
                        <a:buSzTx/>
                        <a:buFontTx/>
                        <a:buNone/>
                        <a:tabLst/>
                        <a:defRPr/>
                      </a:pPr>
                      <a:r>
                        <a:rPr lang="it-IT" sz="1600" b="0" dirty="0">
                          <a:solidFill>
                            <a:srgbClr val="FF0000"/>
                          </a:solidFill>
                        </a:rPr>
                        <a:t>0,427/3088,67 =</a:t>
                      </a:r>
                      <a:r>
                        <a:rPr lang="it-IT" sz="1600" dirty="0">
                          <a:solidFill>
                            <a:srgbClr val="FF0000"/>
                          </a:solidFill>
                        </a:rPr>
                        <a:t>1,382 *10</a:t>
                      </a:r>
                      <a:r>
                        <a:rPr lang="it-IT" sz="1600" baseline="30000" dirty="0">
                          <a:solidFill>
                            <a:srgbClr val="FF0000"/>
                          </a:solidFill>
                        </a:rPr>
                        <a:t>-5</a:t>
                      </a:r>
                      <a:r>
                        <a:rPr lang="it-IT" sz="1600" dirty="0">
                          <a:solidFill>
                            <a:srgbClr val="FF0000"/>
                          </a:solidFill>
                        </a:rPr>
                        <a:t> kg/l</a:t>
                      </a:r>
                      <a:endParaRPr lang="it-IT" sz="1600" b="0" dirty="0">
                        <a:solidFill>
                          <a:srgbClr val="FF0000"/>
                        </a:solidFill>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 name="CasellaDiTesto 7">
            <a:extLst>
              <a:ext uri="{FF2B5EF4-FFF2-40B4-BE49-F238E27FC236}">
                <a16:creationId xmlns:a16="http://schemas.microsoft.com/office/drawing/2014/main" id="{D8AF86B1-B835-47D1-A32B-F345498D27AB}"/>
              </a:ext>
            </a:extLst>
          </p:cNvPr>
          <p:cNvSpPr txBox="1"/>
          <p:nvPr/>
        </p:nvSpPr>
        <p:spPr>
          <a:xfrm>
            <a:off x="131763" y="4703853"/>
            <a:ext cx="8502243" cy="1980029"/>
          </a:xfrm>
          <a:prstGeom prst="rect">
            <a:avLst/>
          </a:prstGeom>
          <a:noFill/>
        </p:spPr>
        <p:txBody>
          <a:bodyPr wrap="square">
            <a:spAutoFit/>
          </a:bodyPr>
          <a:lstStyle/>
          <a:p>
            <a:pPr algn="just"/>
            <a:r>
              <a:rPr lang="it-IT" sz="1600" b="1" dirty="0" err="1"/>
              <a:t>Pbase</a:t>
            </a:r>
            <a:r>
              <a:rPr lang="it-IT" sz="1600" b="1" dirty="0"/>
              <a:t> = </a:t>
            </a:r>
            <a:r>
              <a:rPr lang="it-IT" sz="1600" b="1" dirty="0">
                <a:latin typeface="Symbol" panose="05050102010706020507" pitchFamily="18" charset="2"/>
              </a:rPr>
              <a:t>r</a:t>
            </a:r>
            <a:r>
              <a:rPr lang="it-IT" sz="1600" b="1" dirty="0"/>
              <a:t> g h + 1,033 (70), </a:t>
            </a:r>
            <a:r>
              <a:rPr lang="it-IT" sz="1600" dirty="0" err="1"/>
              <a:t>Pbase</a:t>
            </a:r>
            <a:r>
              <a:rPr lang="it-IT" sz="1600" dirty="0"/>
              <a:t> è in kg/cm</a:t>
            </a:r>
            <a:r>
              <a:rPr lang="it-IT" sz="1600" baseline="30000" dirty="0"/>
              <a:t>2</a:t>
            </a:r>
            <a:r>
              <a:rPr lang="it-IT" sz="1600" dirty="0"/>
              <a:t>, </a:t>
            </a:r>
            <a:r>
              <a:rPr lang="it-IT" sz="1600" dirty="0">
                <a:latin typeface="Symbol" panose="05050102010706020507" pitchFamily="18" charset="2"/>
              </a:rPr>
              <a:t>r</a:t>
            </a:r>
            <a:r>
              <a:rPr lang="it-IT" sz="1600" dirty="0"/>
              <a:t> g = peso specifico del liquido, approssimato alla densità in kg/cm</a:t>
            </a:r>
            <a:r>
              <a:rPr lang="it-IT" sz="1600" baseline="30000" dirty="0"/>
              <a:t>3</a:t>
            </a:r>
            <a:endParaRPr lang="it-IT" sz="1600" dirty="0"/>
          </a:p>
          <a:p>
            <a:pPr algn="just"/>
            <a:r>
              <a:rPr lang="it-IT" sz="1600" dirty="0"/>
              <a:t>h = altezza della colonna di liquido (cm), 1,033 = pressione atmosferica in kg/cm</a:t>
            </a:r>
            <a:r>
              <a:rPr lang="it-IT" sz="1600" baseline="30000" dirty="0"/>
              <a:t>2</a:t>
            </a:r>
            <a:r>
              <a:rPr lang="it-IT" sz="1600" dirty="0"/>
              <a:t> alla superficie del liquido</a:t>
            </a:r>
            <a:r>
              <a:rPr lang="it-IT" sz="1600" b="1" dirty="0"/>
              <a:t> </a:t>
            </a:r>
          </a:p>
          <a:p>
            <a:pPr algn="just"/>
            <a:r>
              <a:rPr lang="el-GR" sz="1600" dirty="0"/>
              <a:t>ρ</a:t>
            </a:r>
            <a:r>
              <a:rPr lang="it-IT" sz="1600" dirty="0"/>
              <a:t>*g = 1000 kg/</a:t>
            </a:r>
            <a:r>
              <a:rPr lang="it-IT" sz="1600" dirty="0">
                <a:solidFill>
                  <a:srgbClr val="000000"/>
                </a:solidFill>
                <a:cs typeface="Times New Roman" pitchFamily="18" charset="0"/>
              </a:rPr>
              <a:t> m</a:t>
            </a:r>
            <a:r>
              <a:rPr lang="it-IT" sz="1600" baseline="30000" dirty="0">
                <a:solidFill>
                  <a:srgbClr val="000000"/>
                </a:solidFill>
                <a:cs typeface="Times New Roman" pitchFamily="18" charset="0"/>
              </a:rPr>
              <a:t>3 </a:t>
            </a:r>
            <a:r>
              <a:rPr lang="it-IT" sz="1600" dirty="0">
                <a:solidFill>
                  <a:srgbClr val="000000"/>
                </a:solidFill>
                <a:cs typeface="Times New Roman" pitchFamily="18" charset="0"/>
              </a:rPr>
              <a:t>= 0,001 kg/</a:t>
            </a:r>
            <a:r>
              <a:rPr lang="it-IT" sz="1600" dirty="0"/>
              <a:t>cm</a:t>
            </a:r>
            <a:r>
              <a:rPr lang="it-IT" sz="1600" baseline="30000" dirty="0"/>
              <a:t>3</a:t>
            </a:r>
          </a:p>
          <a:p>
            <a:pPr algn="just"/>
            <a:r>
              <a:rPr lang="it-IT" sz="1600" b="1" dirty="0">
                <a:latin typeface="Symbol" panose="05050102010706020507" pitchFamily="18" charset="2"/>
              </a:rPr>
              <a:t>r</a:t>
            </a:r>
            <a:r>
              <a:rPr lang="it-IT" sz="1600" b="1" dirty="0"/>
              <a:t> g h = 0.001 kg/cm</a:t>
            </a:r>
            <a:r>
              <a:rPr lang="it-IT" sz="1600" b="1" baseline="30000" dirty="0"/>
              <a:t>3 </a:t>
            </a:r>
            <a:r>
              <a:rPr lang="it-IT" sz="1600" b="1" dirty="0"/>
              <a:t>* 500 cm = 0,5 </a:t>
            </a:r>
            <a:r>
              <a:rPr lang="it-IT" sz="1600" dirty="0"/>
              <a:t>kg/cm</a:t>
            </a:r>
            <a:r>
              <a:rPr lang="it-IT" sz="1600" baseline="30000" dirty="0"/>
              <a:t>2</a:t>
            </a:r>
          </a:p>
          <a:p>
            <a:pPr algn="just"/>
            <a:r>
              <a:rPr lang="it-IT" sz="1600" baseline="30000" dirty="0"/>
              <a:t>  </a:t>
            </a:r>
          </a:p>
          <a:p>
            <a:pPr algn="just"/>
            <a:endParaRPr lang="it-IT" sz="1600" dirty="0"/>
          </a:p>
        </p:txBody>
      </p:sp>
      <p:sp>
        <p:nvSpPr>
          <p:cNvPr id="9" name="CasellaDiTesto 8">
            <a:extLst>
              <a:ext uri="{FF2B5EF4-FFF2-40B4-BE49-F238E27FC236}">
                <a16:creationId xmlns:a16="http://schemas.microsoft.com/office/drawing/2014/main" id="{87303EB2-201D-4C67-BA1B-A403F7F17447}"/>
              </a:ext>
            </a:extLst>
          </p:cNvPr>
          <p:cNvSpPr txBox="1"/>
          <p:nvPr/>
        </p:nvSpPr>
        <p:spPr>
          <a:xfrm>
            <a:off x="3466922" y="3333257"/>
            <a:ext cx="1925275" cy="954107"/>
          </a:xfrm>
          <a:prstGeom prst="rect">
            <a:avLst/>
          </a:prstGeom>
          <a:noFill/>
        </p:spPr>
        <p:txBody>
          <a:bodyPr wrap="square">
            <a:spAutoFit/>
          </a:bodyPr>
          <a:lstStyle/>
          <a:p>
            <a:r>
              <a:rPr lang="it-IT" sz="1400" b="1" dirty="0">
                <a:solidFill>
                  <a:srgbClr val="FF0000"/>
                </a:solidFill>
              </a:rPr>
              <a:t>C*O = PO/HO = </a:t>
            </a:r>
          </a:p>
          <a:p>
            <a:r>
              <a:rPr lang="it-IT" sz="1400" dirty="0">
                <a:solidFill>
                  <a:srgbClr val="FF0000"/>
                </a:solidFill>
              </a:rPr>
              <a:t>0,322</a:t>
            </a:r>
            <a:r>
              <a:rPr lang="it-IT" sz="1400" dirty="0"/>
              <a:t> kg/cm</a:t>
            </a:r>
            <a:r>
              <a:rPr lang="it-IT" sz="1400" baseline="30000" dirty="0"/>
              <a:t>2 </a:t>
            </a:r>
            <a:r>
              <a:rPr lang="it-IT" sz="1400" dirty="0">
                <a:solidFill>
                  <a:srgbClr val="FF0000"/>
                </a:solidFill>
              </a:rPr>
              <a:t>/30886,7</a:t>
            </a:r>
            <a:r>
              <a:rPr lang="it-IT" sz="1400" dirty="0"/>
              <a:t> l/ cm</a:t>
            </a:r>
            <a:r>
              <a:rPr lang="it-IT" sz="1400" baseline="30000" dirty="0"/>
              <a:t>2</a:t>
            </a:r>
            <a:r>
              <a:rPr lang="it-IT" sz="1400" dirty="0">
                <a:solidFill>
                  <a:srgbClr val="FF0000"/>
                </a:solidFill>
              </a:rPr>
              <a:t> = 1,0425 *10</a:t>
            </a:r>
            <a:r>
              <a:rPr lang="it-IT" sz="1400" baseline="30000" dirty="0">
                <a:solidFill>
                  <a:srgbClr val="FF0000"/>
                </a:solidFill>
              </a:rPr>
              <a:t>-5</a:t>
            </a:r>
            <a:r>
              <a:rPr lang="it-IT" sz="1400" dirty="0">
                <a:solidFill>
                  <a:srgbClr val="FF0000"/>
                </a:solidFill>
              </a:rPr>
              <a:t> kg/l</a:t>
            </a:r>
            <a:r>
              <a:rPr lang="it-IT" sz="1400" b="1" dirty="0">
                <a:solidFill>
                  <a:srgbClr val="FF0000"/>
                </a:solidFill>
              </a:rPr>
              <a:t>  </a:t>
            </a:r>
            <a:endParaRPr lang="it-IT" sz="1400" dirty="0"/>
          </a:p>
        </p:txBody>
      </p:sp>
      <mc:AlternateContent xmlns:mc="http://schemas.openxmlformats.org/markup-compatibility/2006" xmlns:a14="http://schemas.microsoft.com/office/drawing/2010/main">
        <mc:Choice Requires="a14">
          <p:sp>
            <p:nvSpPr>
              <p:cNvPr id="2" name="CasellaDiTesto 1">
                <a:extLst>
                  <a:ext uri="{FF2B5EF4-FFF2-40B4-BE49-F238E27FC236}">
                    <a16:creationId xmlns:a16="http://schemas.microsoft.com/office/drawing/2014/main" id="{6F570084-A7D1-4141-8CC7-1D908DBC739C}"/>
                  </a:ext>
                </a:extLst>
              </p:cNvPr>
              <p:cNvSpPr txBox="1"/>
              <p:nvPr/>
            </p:nvSpPr>
            <p:spPr>
              <a:xfrm>
                <a:off x="278517" y="6227194"/>
                <a:ext cx="6482608" cy="522900"/>
              </a:xfrm>
              <a:prstGeom prst="rect">
                <a:avLst/>
              </a:prstGeom>
              <a:noFill/>
            </p:spPr>
            <p:txBody>
              <a:bodyPr wrap="none" rtlCol="0">
                <a:spAutoFit/>
              </a:bodyPr>
              <a:lstStyle/>
              <a:p>
                <a:r>
                  <a:rPr lang="it-IT" dirty="0"/>
                  <a:t>H0 = 0,0299 atm l/mg = 1,033 </a:t>
                </a:r>
                <a14:m>
                  <m:oMath xmlns:m="http://schemas.openxmlformats.org/officeDocument/2006/math">
                    <m:f>
                      <m:fPr>
                        <m:ctrlPr>
                          <a:rPr lang="it-IT" sz="1800" i="1" dirty="0" smtClean="0">
                            <a:latin typeface="Cambria Math" panose="02040503050406030204" pitchFamily="18" charset="0"/>
                          </a:rPr>
                        </m:ctrlPr>
                      </m:fPr>
                      <m:num>
                        <m:r>
                          <a:rPr lang="it-IT" sz="1800" b="0" i="1" dirty="0" smtClean="0">
                            <a:latin typeface="Cambria Math" panose="02040503050406030204" pitchFamily="18" charset="0"/>
                          </a:rPr>
                          <m:t>𝑘𝑔</m:t>
                        </m:r>
                      </m:num>
                      <m:den>
                        <m:r>
                          <a:rPr lang="it-IT" i="1" dirty="0">
                            <a:latin typeface="Cambria Math" panose="02040503050406030204" pitchFamily="18" charset="0"/>
                          </a:rPr>
                          <m:t>𝑐𝑚</m:t>
                        </m:r>
                        <m:r>
                          <a:rPr lang="it-IT" i="1" baseline="30000" dirty="0">
                            <a:latin typeface="Cambria Math" panose="02040503050406030204" pitchFamily="18" charset="0"/>
                          </a:rPr>
                          <m:t>2</m:t>
                        </m:r>
                      </m:den>
                    </m:f>
                  </m:oMath>
                </a14:m>
                <a:r>
                  <a:rPr lang="it-IT" sz="1800" dirty="0"/>
                  <a:t> *0,0299 </a:t>
                </a:r>
                <a14:m>
                  <m:oMath xmlns:m="http://schemas.openxmlformats.org/officeDocument/2006/math">
                    <m:f>
                      <m:fPr>
                        <m:ctrlPr>
                          <a:rPr lang="it-IT" sz="1800" i="1" smtClean="0">
                            <a:latin typeface="Cambria Math" panose="02040503050406030204" pitchFamily="18" charset="0"/>
                          </a:rPr>
                        </m:ctrlPr>
                      </m:fPr>
                      <m:num>
                        <m:r>
                          <a:rPr lang="it-IT" sz="1800" b="0" i="1" smtClean="0">
                            <a:latin typeface="Cambria Math" panose="02040503050406030204" pitchFamily="18" charset="0"/>
                          </a:rPr>
                          <m:t>𝑙</m:t>
                        </m:r>
                      </m:num>
                      <m:den>
                        <m:sSup>
                          <m:sSupPr>
                            <m:ctrlPr>
                              <a:rPr lang="it-IT" sz="1800" b="0" i="1" smtClean="0">
                                <a:latin typeface="Cambria Math" panose="02040503050406030204" pitchFamily="18" charset="0"/>
                              </a:rPr>
                            </m:ctrlPr>
                          </m:sSupPr>
                          <m:e>
                            <m:r>
                              <a:rPr lang="it-IT" sz="1800" b="0" i="1" smtClean="0">
                                <a:latin typeface="Cambria Math" panose="02040503050406030204" pitchFamily="18" charset="0"/>
                              </a:rPr>
                              <m:t>10</m:t>
                            </m:r>
                          </m:e>
                          <m:sup>
                            <m:r>
                              <a:rPr lang="it-IT" sz="1800" b="0" i="1" smtClean="0">
                                <a:latin typeface="Cambria Math" panose="02040503050406030204" pitchFamily="18" charset="0"/>
                              </a:rPr>
                              <m:t>−6</m:t>
                            </m:r>
                          </m:sup>
                        </m:sSup>
                        <m:r>
                          <a:rPr lang="it-IT" sz="1800" b="0" i="1" smtClean="0">
                            <a:latin typeface="Cambria Math" panose="02040503050406030204" pitchFamily="18" charset="0"/>
                          </a:rPr>
                          <m:t> </m:t>
                        </m:r>
                        <m:r>
                          <a:rPr lang="it-IT" sz="1800" b="0" i="1" smtClean="0">
                            <a:latin typeface="Cambria Math" panose="02040503050406030204" pitchFamily="18" charset="0"/>
                          </a:rPr>
                          <m:t>𝑘𝑔</m:t>
                        </m:r>
                      </m:den>
                    </m:f>
                  </m:oMath>
                </a14:m>
                <a:r>
                  <a:rPr lang="it-IT" sz="1800" dirty="0"/>
                  <a:t>= 30886,7 </a:t>
                </a:r>
                <a:r>
                  <a:rPr lang="it-IT" dirty="0"/>
                  <a:t>l/ cm</a:t>
                </a:r>
                <a:r>
                  <a:rPr lang="it-IT" baseline="30000" dirty="0"/>
                  <a:t>2</a:t>
                </a:r>
                <a:r>
                  <a:rPr lang="it-IT" sz="1800" dirty="0"/>
                  <a:t> </a:t>
                </a:r>
                <a:endParaRPr lang="it-IT" dirty="0"/>
              </a:p>
            </p:txBody>
          </p:sp>
        </mc:Choice>
        <mc:Fallback xmlns="">
          <p:sp>
            <p:nvSpPr>
              <p:cNvPr id="2" name="CasellaDiTesto 1">
                <a:extLst>
                  <a:ext uri="{FF2B5EF4-FFF2-40B4-BE49-F238E27FC236}">
                    <a16:creationId xmlns:a16="http://schemas.microsoft.com/office/drawing/2014/main" id="{6F570084-A7D1-4141-8CC7-1D908DBC739C}"/>
                  </a:ext>
                </a:extLst>
              </p:cNvPr>
              <p:cNvSpPr txBox="1">
                <a:spLocks noRot="1" noChangeAspect="1" noMove="1" noResize="1" noEditPoints="1" noAdjustHandles="1" noChangeArrowheads="1" noChangeShapeType="1" noTextEdit="1"/>
              </p:cNvSpPr>
              <p:nvPr/>
            </p:nvSpPr>
            <p:spPr>
              <a:xfrm>
                <a:off x="278517" y="6227194"/>
                <a:ext cx="6482608" cy="522900"/>
              </a:xfrm>
              <a:prstGeom prst="rect">
                <a:avLst/>
              </a:prstGeom>
              <a:blipFill>
                <a:blip r:embed="rId2"/>
                <a:stretch>
                  <a:fillRect l="-847" b="-7059"/>
                </a:stretch>
              </a:blipFill>
            </p:spPr>
            <p:txBody>
              <a:bodyPr/>
              <a:lstStyle/>
              <a:p>
                <a:r>
                  <a:rPr lang="it-IT">
                    <a:noFill/>
                  </a:rPr>
                  <a:t> </a:t>
                </a:r>
              </a:p>
            </p:txBody>
          </p:sp>
        </mc:Fallback>
      </mc:AlternateContent>
    </p:spTree>
    <p:extLst>
      <p:ext uri="{BB962C8B-B14F-4D97-AF65-F5344CB8AC3E}">
        <p14:creationId xmlns:p14="http://schemas.microsoft.com/office/powerpoint/2010/main" val="427707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94386"/>
                                        </p:tgtEl>
                                        <p:attrNameLst>
                                          <p:attrName>style.visibility</p:attrName>
                                        </p:attrNameLst>
                                      </p:cBhvr>
                                      <p:to>
                                        <p:strVal val="visible"/>
                                      </p:to>
                                    </p:set>
                                    <p:animEffect transition="in" filter="fade">
                                      <p:cBhvr>
                                        <p:cTn id="7" dur="500"/>
                                        <p:tgtEl>
                                          <p:spTgt spid="99438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430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887A910-0C42-4B04-8AC5-FB5DF79A474E}" type="slidenum">
              <a:rPr lang="it-IT"/>
              <a:pPr/>
              <a:t>25</a:t>
            </a:fld>
            <a:endParaRPr lang="it-IT"/>
          </a:p>
        </p:txBody>
      </p:sp>
      <p:sp>
        <p:nvSpPr>
          <p:cNvPr id="994307" name="Rectangle 3"/>
          <p:cNvSpPr>
            <a:spLocks noChangeArrowheads="1"/>
          </p:cNvSpPr>
          <p:nvPr/>
        </p:nvSpPr>
        <p:spPr bwMode="auto">
          <a:xfrm>
            <a:off x="131763" y="463492"/>
            <a:ext cx="8328025" cy="5016758"/>
          </a:xfrm>
          <a:prstGeom prst="rect">
            <a:avLst/>
          </a:prstGeom>
          <a:noFill/>
          <a:ln w="9525">
            <a:noFill/>
            <a:miter lim="800000"/>
            <a:headEnd/>
            <a:tailEnd/>
          </a:ln>
          <a:effectLst/>
        </p:spPr>
        <p:txBody>
          <a:bodyPr wrap="square">
            <a:spAutoFit/>
          </a:bodyPr>
          <a:lstStyle/>
          <a:p>
            <a:pPr algn="just"/>
            <a:r>
              <a:rPr lang="it-IT" b="1" dirty="0">
                <a:solidFill>
                  <a:srgbClr val="FF0000"/>
                </a:solidFill>
                <a:cs typeface="Times New Roman" pitchFamily="18" charset="0"/>
              </a:rPr>
              <a:t>Altezza della colonna di liquido nel reattore. </a:t>
            </a:r>
          </a:p>
          <a:p>
            <a:pPr algn="just"/>
            <a:r>
              <a:rPr lang="it-IT" b="1" i="1" u="sng" dirty="0">
                <a:solidFill>
                  <a:srgbClr val="000000"/>
                </a:solidFill>
                <a:cs typeface="Times New Roman" pitchFamily="18" charset="0"/>
              </a:rPr>
              <a:t>Esercizio 55</a:t>
            </a:r>
            <a:r>
              <a:rPr lang="it-IT" b="1" dirty="0">
                <a:solidFill>
                  <a:srgbClr val="000000"/>
                </a:solidFill>
                <a:cs typeface="Times New Roman" pitchFamily="18" charset="0"/>
              </a:rPr>
              <a:t>. </a:t>
            </a:r>
            <a:r>
              <a:rPr lang="it-IT" sz="1600" i="1" dirty="0">
                <a:solidFill>
                  <a:srgbClr val="000000"/>
                </a:solidFill>
                <a:cs typeface="Times New Roman" pitchFamily="18" charset="0"/>
              </a:rPr>
              <a:t>Un mezzo liquido di fermentazione ha una densità di 1000 Kg/m</a:t>
            </a:r>
            <a:r>
              <a:rPr lang="it-IT" sz="1600" i="1" baseline="30000" dirty="0">
                <a:solidFill>
                  <a:srgbClr val="000000"/>
                </a:solidFill>
                <a:cs typeface="Times New Roman" pitchFamily="18" charset="0"/>
              </a:rPr>
              <a:t>3</a:t>
            </a:r>
            <a:r>
              <a:rPr lang="it-IT" sz="1600" i="1" dirty="0">
                <a:solidFill>
                  <a:srgbClr val="000000"/>
                </a:solidFill>
                <a:cs typeface="Times New Roman" pitchFamily="18" charset="0"/>
              </a:rPr>
              <a:t>. In condizioni normali, la costante di Henry del mezzo è 0,0299 atm l/mg. Assumendo che l’aria contenga il 21 % di ossigeno, calcolare le seguenti grandezze in funzione dell’altezza della colonna di liquido.</a:t>
            </a: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i="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r>
              <a:rPr lang="it-IT" b="1" dirty="0">
                <a:solidFill>
                  <a:srgbClr val="000000"/>
                </a:solidFill>
                <a:cs typeface="Times New Roman" pitchFamily="18" charset="0"/>
              </a:rPr>
              <a:t>P</a:t>
            </a:r>
            <a:r>
              <a:rPr lang="it-IT" b="1" baseline="-30000" dirty="0">
                <a:solidFill>
                  <a:srgbClr val="000000"/>
                </a:solidFill>
                <a:cs typeface="Times New Roman" pitchFamily="18" charset="0"/>
              </a:rPr>
              <a:t>0</a:t>
            </a:r>
            <a:r>
              <a:rPr lang="it-IT" b="1" dirty="0">
                <a:solidFill>
                  <a:srgbClr val="000000"/>
                </a:solidFill>
                <a:cs typeface="Times New Roman" pitchFamily="18" charset="0"/>
              </a:rPr>
              <a:t> = x</a:t>
            </a:r>
            <a:r>
              <a:rPr lang="it-IT" b="1" baseline="-30000" dirty="0">
                <a:solidFill>
                  <a:srgbClr val="000000"/>
                </a:solidFill>
                <a:cs typeface="Times New Roman" pitchFamily="18" charset="0"/>
              </a:rPr>
              <a:t>0</a:t>
            </a:r>
            <a:r>
              <a:rPr lang="it-IT" b="1" dirty="0">
                <a:solidFill>
                  <a:srgbClr val="000000"/>
                </a:solidFill>
                <a:cs typeface="Times New Roman" pitchFamily="18" charset="0"/>
              </a:rPr>
              <a:t> P, ove x</a:t>
            </a:r>
            <a:r>
              <a:rPr lang="it-IT" b="1" baseline="-30000" dirty="0">
                <a:solidFill>
                  <a:srgbClr val="000000"/>
                </a:solidFill>
                <a:cs typeface="Times New Roman" pitchFamily="18" charset="0"/>
              </a:rPr>
              <a:t>0</a:t>
            </a:r>
            <a:r>
              <a:rPr lang="it-IT" b="1" dirty="0">
                <a:solidFill>
                  <a:srgbClr val="000000"/>
                </a:solidFill>
                <a:cs typeface="Times New Roman" pitchFamily="18" charset="0"/>
              </a:rPr>
              <a:t> = frazione molare dell’ossigeno nel gas</a:t>
            </a:r>
          </a:p>
        </p:txBody>
      </p:sp>
      <p:sp>
        <p:nvSpPr>
          <p:cNvPr id="99430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4386" name="Group 82"/>
          <p:cNvGraphicFramePr>
            <a:graphicFrameLocks noGrp="1"/>
          </p:cNvGraphicFramePr>
          <p:nvPr>
            <p:extLst>
              <p:ext uri="{D42A27DB-BD31-4B8C-83A1-F6EECF244321}">
                <p14:modId xmlns:p14="http://schemas.microsoft.com/office/powerpoint/2010/main" val="1250040420"/>
              </p:ext>
            </p:extLst>
          </p:nvPr>
        </p:nvGraphicFramePr>
        <p:xfrm>
          <a:off x="1355694" y="1865522"/>
          <a:ext cx="6210300" cy="3074621"/>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45893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Altezza della colonna di liquido in 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893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alla base del reattore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1" i="0" u="none" strike="noStrike" cap="none" normalizeH="0" baseline="0" dirty="0">
                          <a:ln>
                            <a:noFill/>
                          </a:ln>
                          <a:solidFill>
                            <a:srgbClr val="FF0000"/>
                          </a:solidFill>
                          <a:effectLst/>
                          <a:latin typeface="Times New Roman" pitchFamily="18" charset="0"/>
                        </a:rPr>
                        <a:t>1,082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800" b="1" i="0" u="none" strike="noStrike" cap="none" normalizeH="0" baseline="0" dirty="0">
                          <a:ln>
                            <a:noFill/>
                          </a:ln>
                          <a:solidFill>
                            <a:srgbClr val="FF0000"/>
                          </a:solidFill>
                          <a:effectLst/>
                          <a:latin typeface="Times New Roman" pitchFamily="18" charset="0"/>
                        </a:rPr>
                        <a:t>1,131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691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parziale dell’ossigeno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it-IT" sz="1800" b="1" dirty="0">
                          <a:solidFill>
                            <a:srgbClr val="000000"/>
                          </a:solidFill>
                          <a:cs typeface="Times New Roman" pitchFamily="18" charset="0"/>
                        </a:rPr>
                        <a:t>P</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 x</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P = </a:t>
                      </a:r>
                      <a:r>
                        <a:rPr lang="it-IT" sz="1800" b="0" dirty="0">
                          <a:solidFill>
                            <a:srgbClr val="000000"/>
                          </a:solidFill>
                          <a:cs typeface="Times New Roman" pitchFamily="18" charset="0"/>
                        </a:rPr>
                        <a:t>0,21*1,533 = 0,322</a:t>
                      </a:r>
                      <a:endParaRPr kumimoji="0" lang="it-IT" sz="1800" b="0" i="0" u="none" strike="noStrike" cap="none" normalizeH="0" baseline="0" dirty="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it-IT" sz="1800" b="1" dirty="0">
                          <a:solidFill>
                            <a:srgbClr val="000000"/>
                          </a:solidFill>
                          <a:cs typeface="Times New Roman" pitchFamily="18" charset="0"/>
                        </a:rPr>
                        <a:t>P</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 x</a:t>
                      </a:r>
                      <a:r>
                        <a:rPr lang="it-IT" sz="1800" b="1" baseline="-30000" dirty="0">
                          <a:solidFill>
                            <a:srgbClr val="000000"/>
                          </a:solidFill>
                          <a:cs typeface="Times New Roman" pitchFamily="18" charset="0"/>
                        </a:rPr>
                        <a:t>0</a:t>
                      </a:r>
                      <a:r>
                        <a:rPr lang="it-IT" sz="1800" b="1" dirty="0">
                          <a:solidFill>
                            <a:srgbClr val="000000"/>
                          </a:solidFill>
                          <a:cs typeface="Times New Roman" pitchFamily="18" charset="0"/>
                        </a:rPr>
                        <a:t> P = </a:t>
                      </a:r>
                      <a:r>
                        <a:rPr lang="it-IT" sz="1800" b="0" dirty="0">
                          <a:solidFill>
                            <a:srgbClr val="000000"/>
                          </a:solidFill>
                          <a:cs typeface="Times New Roman" pitchFamily="18" charset="0"/>
                        </a:rPr>
                        <a:t>0,21*2,033 = 0,427</a:t>
                      </a:r>
                      <a:endParaRPr kumimoji="0" lang="it-IT" sz="1800" b="0" i="0" u="none" strike="noStrike" cap="none" normalizeH="0" baseline="0" dirty="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6903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Concentrazione di ossigeno disciolto alla base del reattore (mg/l)</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it-IT" sz="1800" dirty="0">
                          <a:solidFill>
                            <a:srgbClr val="FF0000"/>
                          </a:solidFill>
                        </a:rPr>
                        <a:t>1,0425 *10</a:t>
                      </a:r>
                      <a:r>
                        <a:rPr lang="it-IT" sz="1800" baseline="30000" dirty="0">
                          <a:solidFill>
                            <a:srgbClr val="FF0000"/>
                          </a:solidFill>
                        </a:rPr>
                        <a:t>-5</a:t>
                      </a:r>
                      <a:r>
                        <a:rPr lang="it-IT" sz="1800" dirty="0">
                          <a:solidFill>
                            <a:srgbClr val="FF0000"/>
                          </a:solidFill>
                        </a:rPr>
                        <a:t> kg/l</a:t>
                      </a:r>
                      <a:r>
                        <a:rPr lang="it-IT" sz="1800" b="1" dirty="0">
                          <a:solidFill>
                            <a:srgbClr val="FF0000"/>
                          </a:solidFill>
                        </a:rPr>
                        <a:t> </a:t>
                      </a:r>
                      <a:endParaRPr kumimoji="0" lang="it-IT"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it-IT" sz="1800" dirty="0">
                          <a:solidFill>
                            <a:srgbClr val="FF0000"/>
                          </a:solidFill>
                        </a:rPr>
                        <a:t>1,382 *10</a:t>
                      </a:r>
                      <a:r>
                        <a:rPr lang="it-IT" sz="1800" baseline="30000" dirty="0">
                          <a:solidFill>
                            <a:srgbClr val="FF0000"/>
                          </a:solidFill>
                        </a:rPr>
                        <a:t>-5</a:t>
                      </a:r>
                      <a:r>
                        <a:rPr lang="it-IT" sz="1800" dirty="0">
                          <a:solidFill>
                            <a:srgbClr val="FF0000"/>
                          </a:solidFill>
                        </a:rPr>
                        <a:t> kg/l</a:t>
                      </a:r>
                      <a:endParaRPr lang="it-IT" sz="1800" b="0" dirty="0">
                        <a:solidFill>
                          <a:srgbClr val="FF0000"/>
                        </a:solidFill>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1" name="CasellaDiTesto 10">
            <a:extLst>
              <a:ext uri="{FF2B5EF4-FFF2-40B4-BE49-F238E27FC236}">
                <a16:creationId xmlns:a16="http://schemas.microsoft.com/office/drawing/2014/main" id="{A75C131C-03DB-4F7B-8200-9791A07C848F}"/>
              </a:ext>
            </a:extLst>
          </p:cNvPr>
          <p:cNvSpPr txBox="1"/>
          <p:nvPr/>
        </p:nvSpPr>
        <p:spPr>
          <a:xfrm>
            <a:off x="1303447" y="5775031"/>
            <a:ext cx="6537105" cy="369332"/>
          </a:xfrm>
          <a:prstGeom prst="rect">
            <a:avLst/>
          </a:prstGeom>
          <a:noFill/>
        </p:spPr>
        <p:txBody>
          <a:bodyPr wrap="square">
            <a:spAutoFit/>
          </a:bodyPr>
          <a:lstStyle/>
          <a:p>
            <a:pPr algn="ctr"/>
            <a:r>
              <a:rPr lang="it-IT" b="1" dirty="0">
                <a:solidFill>
                  <a:srgbClr val="FF0000"/>
                </a:solidFill>
                <a:cs typeface="Times New Roman" pitchFamily="18" charset="0"/>
              </a:rPr>
              <a:t>Aumentando l’altezza della colonna di liquido, aumenta P</a:t>
            </a:r>
            <a:r>
              <a:rPr lang="it-IT" b="1" baseline="-30000" dirty="0">
                <a:solidFill>
                  <a:srgbClr val="FF0000"/>
                </a:solidFill>
                <a:cs typeface="Times New Roman" pitchFamily="18" charset="0"/>
              </a:rPr>
              <a:t>0</a:t>
            </a:r>
            <a:r>
              <a:rPr lang="it-IT" b="1" dirty="0">
                <a:solidFill>
                  <a:srgbClr val="FF0000"/>
                </a:solidFill>
                <a:cs typeface="Times New Roman" pitchFamily="18" charset="0"/>
              </a:rPr>
              <a:t> e C</a:t>
            </a:r>
            <a:r>
              <a:rPr lang="it-IT" b="1" baseline="30000" dirty="0">
                <a:solidFill>
                  <a:srgbClr val="FF0000"/>
                </a:solidFill>
                <a:cs typeface="Times New Roman" pitchFamily="18" charset="0"/>
              </a:rPr>
              <a:t>*</a:t>
            </a:r>
            <a:r>
              <a:rPr lang="it-IT" b="1" baseline="-30000" dirty="0">
                <a:solidFill>
                  <a:srgbClr val="FF0000"/>
                </a:solidFill>
                <a:cs typeface="Times New Roman" pitchFamily="18" charset="0"/>
              </a:rPr>
              <a:t>O</a:t>
            </a:r>
            <a:r>
              <a:rPr lang="it-IT" b="1" dirty="0">
                <a:solidFill>
                  <a:srgbClr val="FF0000"/>
                </a:solidFill>
                <a:cs typeface="Times New Roman" pitchFamily="18" charset="0"/>
              </a:rPr>
              <a:t>. </a:t>
            </a:r>
          </a:p>
        </p:txBody>
      </p:sp>
    </p:spTree>
    <p:extLst>
      <p:ext uri="{BB962C8B-B14F-4D97-AF65-F5344CB8AC3E}">
        <p14:creationId xmlns:p14="http://schemas.microsoft.com/office/powerpoint/2010/main" val="3563286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FDBAFD9-D333-471D-828F-1204361DA835}" type="slidenum">
              <a:rPr lang="it-IT"/>
              <a:pPr/>
              <a:t>26</a:t>
            </a:fld>
            <a:endParaRPr lang="it-IT"/>
          </a:p>
        </p:txBody>
      </p:sp>
      <p:sp>
        <p:nvSpPr>
          <p:cNvPr id="995331" name="Rectangle 3"/>
          <p:cNvSpPr>
            <a:spLocks noChangeArrowheads="1"/>
          </p:cNvSpPr>
          <p:nvPr/>
        </p:nvSpPr>
        <p:spPr bwMode="auto">
          <a:xfrm>
            <a:off x="220662" y="1045089"/>
            <a:ext cx="8923338" cy="4585871"/>
          </a:xfrm>
          <a:prstGeom prst="rect">
            <a:avLst/>
          </a:prstGeom>
          <a:noFill/>
          <a:ln w="9525">
            <a:noFill/>
            <a:miter lim="800000"/>
            <a:headEnd/>
            <a:tailEnd/>
          </a:ln>
          <a:effectLst/>
        </p:spPr>
        <p:txBody>
          <a:bodyPr wrap="square">
            <a:spAutoFit/>
          </a:bodyPr>
          <a:lstStyle/>
          <a:p>
            <a:pPr algn="just"/>
            <a:r>
              <a:rPr lang="it-IT" b="1" dirty="0">
                <a:solidFill>
                  <a:srgbClr val="FF0000"/>
                </a:solidFill>
              </a:rPr>
              <a:t>Presenza di soluto nel liquido del reattore.</a:t>
            </a:r>
            <a:r>
              <a:rPr lang="it-IT" b="1" dirty="0"/>
              <a:t> Si è già detto che la presenza di composti polari diminuisce la solubilità di ossigeno nel reattore. </a:t>
            </a:r>
          </a:p>
          <a:p>
            <a:pPr algn="just"/>
            <a:r>
              <a:rPr lang="it-IT" b="1" dirty="0"/>
              <a:t>Proviamo a verificarlo nei risultati del seguente esercizio.</a:t>
            </a:r>
          </a:p>
          <a:p>
            <a:pPr algn="just"/>
            <a:endParaRPr lang="it-IT" b="1" dirty="0"/>
          </a:p>
          <a:p>
            <a:pPr algn="just"/>
            <a:r>
              <a:rPr lang="it-IT" sz="2200" b="1" i="1" u="sng" dirty="0">
                <a:solidFill>
                  <a:srgbClr val="000000"/>
                </a:solidFill>
                <a:cs typeface="Times New Roman" pitchFamily="18" charset="0"/>
              </a:rPr>
              <a:t>Esercizio 56</a:t>
            </a:r>
            <a:r>
              <a:rPr lang="it-IT" sz="2200" b="1" i="1" dirty="0">
                <a:solidFill>
                  <a:srgbClr val="000000"/>
                </a:solidFill>
                <a:cs typeface="Times New Roman" pitchFamily="18" charset="0"/>
              </a:rPr>
              <a:t>. Assumendo che l’aria contenga il 21 % di ossigeno, calcolare la solubilità di O</a:t>
            </a:r>
            <a:r>
              <a:rPr lang="it-IT" sz="2200" b="1" i="1" baseline="-30000" dirty="0">
                <a:solidFill>
                  <a:srgbClr val="000000"/>
                </a:solidFill>
                <a:cs typeface="Times New Roman" pitchFamily="18" charset="0"/>
              </a:rPr>
              <a:t>2</a:t>
            </a:r>
            <a:r>
              <a:rPr lang="it-IT" sz="2200" b="1" i="1" dirty="0">
                <a:solidFill>
                  <a:srgbClr val="000000"/>
                </a:solidFill>
                <a:cs typeface="Times New Roman" pitchFamily="18" charset="0"/>
              </a:rPr>
              <a:t> usando aria nelle seguenti soluzioni di NaCl.</a:t>
            </a:r>
            <a:r>
              <a:rPr lang="it-IT" sz="2200" b="1" i="1" u="sng" dirty="0">
                <a:solidFill>
                  <a:srgbClr val="000000"/>
                </a:solidFill>
                <a:cs typeface="Times New Roman" pitchFamily="18" charset="0"/>
              </a:rPr>
              <a:t> </a:t>
            </a:r>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p:txBody>
      </p:sp>
      <p:sp>
        <p:nvSpPr>
          <p:cNvPr id="995332" name="Text Box 4"/>
          <p:cNvSpPr txBox="1">
            <a:spLocks noChangeArrowheads="1"/>
          </p:cNvSpPr>
          <p:nvPr/>
        </p:nvSpPr>
        <p:spPr bwMode="auto">
          <a:xfrm>
            <a:off x="611499" y="342691"/>
            <a:ext cx="7971798" cy="461665"/>
          </a:xfrm>
          <a:prstGeom prst="rect">
            <a:avLst/>
          </a:prstGeom>
          <a:noFill/>
          <a:ln w="9525">
            <a:noFill/>
            <a:miter lim="800000"/>
            <a:headEnd/>
            <a:tailEnd/>
          </a:ln>
          <a:effectLst/>
        </p:spPr>
        <p:txBody>
          <a:bodyPr wrap="none">
            <a:spAutoFit/>
          </a:bodyPr>
          <a:lstStyle/>
          <a:p>
            <a:pPr algn="ctr"/>
            <a:r>
              <a:rPr lang="it-IT" sz="2400" b="1" dirty="0">
                <a:solidFill>
                  <a:srgbClr val="FF0000"/>
                </a:solidFill>
                <a:cs typeface="Times New Roman" pitchFamily="18" charset="0"/>
              </a:rPr>
              <a:t>Fattori che influenzano il termine C</a:t>
            </a:r>
            <a:r>
              <a:rPr lang="it-IT" sz="2400" b="1" baseline="30000" dirty="0">
                <a:solidFill>
                  <a:srgbClr val="FF0000"/>
                </a:solidFill>
                <a:cs typeface="Times New Roman" pitchFamily="18" charset="0"/>
              </a:rPr>
              <a:t>*</a:t>
            </a:r>
            <a:r>
              <a:rPr lang="it-IT" sz="2400" b="1" baseline="-30000" dirty="0">
                <a:solidFill>
                  <a:srgbClr val="FF0000"/>
                </a:solidFill>
                <a:cs typeface="Times New Roman" pitchFamily="18" charset="0"/>
              </a:rPr>
              <a:t>O</a:t>
            </a:r>
            <a:r>
              <a:rPr lang="it-IT" sz="2400" b="1" dirty="0">
                <a:solidFill>
                  <a:srgbClr val="FF0000"/>
                </a:solidFill>
                <a:cs typeface="Times New Roman" pitchFamily="18" charset="0"/>
              </a:rPr>
              <a:t> – C</a:t>
            </a:r>
            <a:r>
              <a:rPr lang="it-IT" sz="2400" b="1" baseline="-30000" dirty="0">
                <a:solidFill>
                  <a:srgbClr val="FF0000"/>
                </a:solidFill>
                <a:cs typeface="Times New Roman" pitchFamily="18" charset="0"/>
              </a:rPr>
              <a:t>O</a:t>
            </a:r>
            <a:r>
              <a:rPr lang="it-IT" sz="2400" b="1" dirty="0">
                <a:solidFill>
                  <a:srgbClr val="FF0000"/>
                </a:solidFill>
                <a:cs typeface="Times New Roman" pitchFamily="18" charset="0"/>
              </a:rPr>
              <a:t> nell’equazione (69)</a:t>
            </a:r>
            <a:endParaRPr lang="it-IT" sz="2400" b="1" dirty="0">
              <a:solidFill>
                <a:srgbClr val="FF0000"/>
              </a:solidFill>
            </a:endParaRPr>
          </a:p>
        </p:txBody>
      </p:sp>
      <p:sp>
        <p:nvSpPr>
          <p:cNvPr id="99533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8" name="CasellaDiTesto 7">
            <a:extLst>
              <a:ext uri="{FF2B5EF4-FFF2-40B4-BE49-F238E27FC236}">
                <a16:creationId xmlns:a16="http://schemas.microsoft.com/office/drawing/2014/main" id="{92900F7E-984B-45A1-847B-7B6C57C0183D}"/>
              </a:ext>
            </a:extLst>
          </p:cNvPr>
          <p:cNvSpPr txBox="1"/>
          <p:nvPr/>
        </p:nvSpPr>
        <p:spPr>
          <a:xfrm>
            <a:off x="3731003" y="6015958"/>
            <a:ext cx="1681993" cy="369332"/>
          </a:xfrm>
          <a:prstGeom prst="rect">
            <a:avLst/>
          </a:prstGeom>
          <a:noFill/>
        </p:spPr>
        <p:txBody>
          <a:bodyPr wrap="square">
            <a:spAutoFit/>
          </a:bodyPr>
          <a:lstStyle/>
          <a:p>
            <a:r>
              <a:rPr lang="it-IT" b="1" dirty="0">
                <a:solidFill>
                  <a:srgbClr val="FF0000"/>
                </a:solidFill>
              </a:rPr>
              <a:t>C*O = X</a:t>
            </a:r>
            <a:r>
              <a:rPr lang="it-IT" b="1" baseline="-25000" dirty="0">
                <a:solidFill>
                  <a:srgbClr val="FF0000"/>
                </a:solidFill>
              </a:rPr>
              <a:t>0</a:t>
            </a:r>
            <a:r>
              <a:rPr lang="it-IT" b="1" dirty="0">
                <a:solidFill>
                  <a:srgbClr val="FF0000"/>
                </a:solidFill>
              </a:rPr>
              <a:t>P/H</a:t>
            </a:r>
            <a:r>
              <a:rPr lang="it-IT" b="1" baseline="-25000" dirty="0">
                <a:solidFill>
                  <a:srgbClr val="FF0000"/>
                </a:solidFill>
              </a:rPr>
              <a:t>O</a:t>
            </a:r>
            <a:r>
              <a:rPr lang="it-IT" b="1" dirty="0">
                <a:solidFill>
                  <a:srgbClr val="FF0000"/>
                </a:solidFill>
              </a:rPr>
              <a:t> </a:t>
            </a:r>
            <a:endParaRPr lang="it-IT" dirty="0"/>
          </a:p>
        </p:txBody>
      </p:sp>
      <p:sp>
        <p:nvSpPr>
          <p:cNvPr id="9" name="CasellaDiTesto 8">
            <a:extLst>
              <a:ext uri="{FF2B5EF4-FFF2-40B4-BE49-F238E27FC236}">
                <a16:creationId xmlns:a16="http://schemas.microsoft.com/office/drawing/2014/main" id="{8190E986-4CE4-48C0-9C65-9126BFD586F9}"/>
              </a:ext>
            </a:extLst>
          </p:cNvPr>
          <p:cNvSpPr txBox="1"/>
          <p:nvPr/>
        </p:nvSpPr>
        <p:spPr>
          <a:xfrm>
            <a:off x="5440404" y="6031468"/>
            <a:ext cx="1681993" cy="369332"/>
          </a:xfrm>
          <a:prstGeom prst="rect">
            <a:avLst/>
          </a:prstGeom>
          <a:noFill/>
        </p:spPr>
        <p:txBody>
          <a:bodyPr wrap="square">
            <a:spAutoFit/>
          </a:bodyPr>
          <a:lstStyle/>
          <a:p>
            <a:r>
              <a:rPr lang="it-IT" b="1" dirty="0">
                <a:solidFill>
                  <a:srgbClr val="FF0000"/>
                </a:solidFill>
              </a:rPr>
              <a:t>C</a:t>
            </a:r>
            <a:r>
              <a:rPr lang="it-IT" b="1" baseline="-25000" dirty="0">
                <a:solidFill>
                  <a:srgbClr val="FF0000"/>
                </a:solidFill>
              </a:rPr>
              <a:t>1</a:t>
            </a:r>
            <a:r>
              <a:rPr lang="it-IT" b="1" dirty="0">
                <a:solidFill>
                  <a:srgbClr val="FF0000"/>
                </a:solidFill>
              </a:rPr>
              <a:t>*O = 0,21C*</a:t>
            </a:r>
            <a:r>
              <a:rPr lang="it-IT" b="1" baseline="-25000" dirty="0">
                <a:solidFill>
                  <a:srgbClr val="FF0000"/>
                </a:solidFill>
              </a:rPr>
              <a:t>O</a:t>
            </a:r>
            <a:r>
              <a:rPr lang="it-IT" b="1" dirty="0">
                <a:solidFill>
                  <a:srgbClr val="FF0000"/>
                </a:solidFill>
              </a:rPr>
              <a:t> </a:t>
            </a:r>
            <a:endParaRPr lang="it-IT" dirty="0"/>
          </a:p>
        </p:txBody>
      </p:sp>
      <p:graphicFrame>
        <p:nvGraphicFramePr>
          <p:cNvPr id="10" name="Group 123">
            <a:extLst>
              <a:ext uri="{FF2B5EF4-FFF2-40B4-BE49-F238E27FC236}">
                <a16:creationId xmlns:a16="http://schemas.microsoft.com/office/drawing/2014/main" id="{9C74A9E7-E399-4E0A-9DA5-DA883F0249A2}"/>
              </a:ext>
            </a:extLst>
          </p:cNvPr>
          <p:cNvGraphicFramePr>
            <a:graphicFrameLocks noGrp="1"/>
          </p:cNvGraphicFramePr>
          <p:nvPr/>
        </p:nvGraphicFramePr>
        <p:xfrm>
          <a:off x="1568740" y="3285708"/>
          <a:ext cx="5553657" cy="2590800"/>
        </p:xfrm>
        <a:graphic>
          <a:graphicData uri="http://schemas.openxmlformats.org/drawingml/2006/table">
            <a:tbl>
              <a:tblPr/>
              <a:tblGrid>
                <a:gridCol w="1851219">
                  <a:extLst>
                    <a:ext uri="{9D8B030D-6E8A-4147-A177-3AD203B41FA5}">
                      <a16:colId xmlns:a16="http://schemas.microsoft.com/office/drawing/2014/main" val="20000"/>
                    </a:ext>
                  </a:extLst>
                </a:gridCol>
                <a:gridCol w="1851219">
                  <a:extLst>
                    <a:ext uri="{9D8B030D-6E8A-4147-A177-3AD203B41FA5}">
                      <a16:colId xmlns:a16="http://schemas.microsoft.com/office/drawing/2014/main" val="20001"/>
                    </a:ext>
                  </a:extLst>
                </a:gridCol>
                <a:gridCol w="1851219">
                  <a:extLst>
                    <a:ext uri="{9D8B030D-6E8A-4147-A177-3AD203B41FA5}">
                      <a16:colId xmlns:a16="http://schemas.microsoft.com/office/drawing/2014/main" val="20002"/>
                    </a:ext>
                  </a:extLst>
                </a:gridCol>
              </a:tblGrid>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sz="1400" b="0" i="1" u="none" strike="noStrike" cap="none" normalizeH="0" baseline="0">
                          <a:ln>
                            <a:noFill/>
                          </a:ln>
                          <a:solidFill>
                            <a:schemeClr val="tx1"/>
                          </a:solidFill>
                          <a:effectLst/>
                          <a:latin typeface="Times New Roman" pitchFamily="18" charset="0"/>
                          <a:cs typeface="Times New Roman" pitchFamily="18" charset="0"/>
                        </a:rPr>
                        <a:t>NaCl, M</a:t>
                      </a:r>
                      <a:endParaRPr kumimoji="0" lang="de-DE"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  usando ossigeno puro 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,mg/l, usando aria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40,32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34,24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28,48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22,72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40722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FDBAFD9-D333-471D-828F-1204361DA835}" type="slidenum">
              <a:rPr lang="it-IT"/>
              <a:pPr/>
              <a:t>27</a:t>
            </a:fld>
            <a:endParaRPr lang="it-IT"/>
          </a:p>
        </p:txBody>
      </p:sp>
      <p:sp>
        <p:nvSpPr>
          <p:cNvPr id="995331" name="Rectangle 3"/>
          <p:cNvSpPr>
            <a:spLocks noChangeArrowheads="1"/>
          </p:cNvSpPr>
          <p:nvPr/>
        </p:nvSpPr>
        <p:spPr bwMode="auto">
          <a:xfrm>
            <a:off x="135730" y="1290637"/>
            <a:ext cx="8923338" cy="4585871"/>
          </a:xfrm>
          <a:prstGeom prst="rect">
            <a:avLst/>
          </a:prstGeom>
          <a:noFill/>
          <a:ln w="9525">
            <a:noFill/>
            <a:miter lim="800000"/>
            <a:headEnd/>
            <a:tailEnd/>
          </a:ln>
          <a:effectLst/>
        </p:spPr>
        <p:txBody>
          <a:bodyPr wrap="square">
            <a:spAutoFit/>
          </a:bodyPr>
          <a:lstStyle/>
          <a:p>
            <a:pPr algn="just"/>
            <a:r>
              <a:rPr lang="it-IT" b="1" dirty="0">
                <a:solidFill>
                  <a:srgbClr val="FF0000"/>
                </a:solidFill>
              </a:rPr>
              <a:t>Presenza di soluto nel liquido del reattore.</a:t>
            </a:r>
            <a:r>
              <a:rPr lang="it-IT" b="1" dirty="0"/>
              <a:t> Si è già detto che la presenza di composti polari diminuisce la solubilità di ossigeno nel reattore. </a:t>
            </a:r>
          </a:p>
          <a:p>
            <a:pPr algn="just"/>
            <a:r>
              <a:rPr lang="it-IT" b="1" dirty="0"/>
              <a:t>Proviamo a verificarlo nei risultati del seguente esercizio.</a:t>
            </a:r>
          </a:p>
          <a:p>
            <a:pPr algn="just"/>
            <a:endParaRPr lang="it-IT" b="1" dirty="0"/>
          </a:p>
          <a:p>
            <a:pPr algn="just"/>
            <a:r>
              <a:rPr lang="it-IT" sz="2200" b="1" i="1" u="sng" dirty="0">
                <a:solidFill>
                  <a:srgbClr val="000000"/>
                </a:solidFill>
                <a:cs typeface="Times New Roman" pitchFamily="18" charset="0"/>
              </a:rPr>
              <a:t>Esercizio 56</a:t>
            </a:r>
            <a:r>
              <a:rPr lang="it-IT" sz="2200" b="1" i="1" dirty="0">
                <a:solidFill>
                  <a:srgbClr val="000000"/>
                </a:solidFill>
                <a:cs typeface="Times New Roman" pitchFamily="18" charset="0"/>
              </a:rPr>
              <a:t>. Assumendo che l’aria contenga il 21 % di ossigeno, calcolare la solubilità di O</a:t>
            </a:r>
            <a:r>
              <a:rPr lang="it-IT" sz="2200" b="1" i="1" baseline="-30000" dirty="0">
                <a:solidFill>
                  <a:srgbClr val="000000"/>
                </a:solidFill>
                <a:cs typeface="Times New Roman" pitchFamily="18" charset="0"/>
              </a:rPr>
              <a:t>2</a:t>
            </a:r>
            <a:r>
              <a:rPr lang="it-IT" sz="2200" b="1" i="1" dirty="0">
                <a:solidFill>
                  <a:srgbClr val="000000"/>
                </a:solidFill>
                <a:cs typeface="Times New Roman" pitchFamily="18" charset="0"/>
              </a:rPr>
              <a:t> usando aria nelle seguenti soluzioni di NaCl.</a:t>
            </a:r>
            <a:r>
              <a:rPr lang="it-IT" sz="2200" b="1" i="1" u="sng" dirty="0">
                <a:solidFill>
                  <a:srgbClr val="000000"/>
                </a:solidFill>
                <a:cs typeface="Times New Roman" pitchFamily="18" charset="0"/>
              </a:rPr>
              <a:t> </a:t>
            </a:r>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p:txBody>
      </p:sp>
      <p:sp>
        <p:nvSpPr>
          <p:cNvPr id="995332" name="Text Box 4"/>
          <p:cNvSpPr txBox="1">
            <a:spLocks noChangeArrowheads="1"/>
          </p:cNvSpPr>
          <p:nvPr/>
        </p:nvSpPr>
        <p:spPr bwMode="auto">
          <a:xfrm>
            <a:off x="433387" y="833437"/>
            <a:ext cx="8328025" cy="457200"/>
          </a:xfrm>
          <a:prstGeom prst="rect">
            <a:avLst/>
          </a:prstGeom>
          <a:noFill/>
          <a:ln w="9525">
            <a:noFill/>
            <a:miter lim="800000"/>
            <a:headEnd/>
            <a:tailEnd/>
          </a:ln>
          <a:effectLst/>
        </p:spPr>
        <p:txBody>
          <a:bodyPr wrap="none">
            <a:spAutoFit/>
          </a:bodyPr>
          <a:lstStyle/>
          <a:p>
            <a:pPr algn="ctr"/>
            <a:r>
              <a:rPr lang="it-IT" b="1" dirty="0">
                <a:solidFill>
                  <a:srgbClr val="FF0000"/>
                </a:solidFill>
                <a:cs typeface="Times New Roman" pitchFamily="18" charset="0"/>
              </a:rPr>
              <a:t>Fattori che influenzano il termine C</a:t>
            </a:r>
            <a:r>
              <a:rPr lang="it-IT" b="1" baseline="30000" dirty="0">
                <a:solidFill>
                  <a:srgbClr val="FF0000"/>
                </a:solidFill>
                <a:cs typeface="Times New Roman" pitchFamily="18" charset="0"/>
              </a:rPr>
              <a:t>*</a:t>
            </a:r>
            <a:r>
              <a:rPr lang="it-IT" b="1" baseline="-30000" dirty="0">
                <a:solidFill>
                  <a:srgbClr val="FF0000"/>
                </a:solidFill>
                <a:cs typeface="Times New Roman" pitchFamily="18" charset="0"/>
              </a:rPr>
              <a:t>O</a:t>
            </a:r>
            <a:r>
              <a:rPr lang="it-IT" b="1" dirty="0">
                <a:solidFill>
                  <a:srgbClr val="FF0000"/>
                </a:solidFill>
                <a:cs typeface="Times New Roman" pitchFamily="18" charset="0"/>
              </a:rPr>
              <a:t> – C</a:t>
            </a:r>
            <a:r>
              <a:rPr lang="it-IT" b="1" baseline="-30000" dirty="0">
                <a:solidFill>
                  <a:srgbClr val="FF0000"/>
                </a:solidFill>
                <a:cs typeface="Times New Roman" pitchFamily="18" charset="0"/>
              </a:rPr>
              <a:t>O</a:t>
            </a:r>
            <a:r>
              <a:rPr lang="it-IT" b="1" dirty="0">
                <a:solidFill>
                  <a:srgbClr val="FF0000"/>
                </a:solidFill>
                <a:cs typeface="Times New Roman" pitchFamily="18" charset="0"/>
              </a:rPr>
              <a:t> nell’equazione (69)</a:t>
            </a:r>
            <a:endParaRPr lang="it-IT" sz="2800" b="1" dirty="0">
              <a:solidFill>
                <a:srgbClr val="FF0000"/>
              </a:solidFill>
            </a:endParaRPr>
          </a:p>
        </p:txBody>
      </p:sp>
      <p:sp>
        <p:nvSpPr>
          <p:cNvPr id="99533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5451" name="Group 123"/>
          <p:cNvGraphicFramePr>
            <a:graphicFrameLocks noGrp="1"/>
          </p:cNvGraphicFramePr>
          <p:nvPr/>
        </p:nvGraphicFramePr>
        <p:xfrm>
          <a:off x="1325693" y="3530517"/>
          <a:ext cx="6210300" cy="173736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5175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sz="1400" b="0" i="1" u="none" strike="noStrike" cap="none" normalizeH="0" baseline="0">
                          <a:ln>
                            <a:noFill/>
                          </a:ln>
                          <a:solidFill>
                            <a:schemeClr val="tx1"/>
                          </a:solidFill>
                          <a:effectLst/>
                          <a:latin typeface="Times New Roman" pitchFamily="18" charset="0"/>
                          <a:cs typeface="Times New Roman" pitchFamily="18" charset="0"/>
                        </a:rPr>
                        <a:t>NaCl, M</a:t>
                      </a:r>
                      <a:endParaRPr kumimoji="0" lang="de-DE"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  usando ossigeno puro 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,mg/l, usando aria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40,32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8,47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34,24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7,19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28,48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5,98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22,72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4,77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CasellaDiTesto 7">
            <a:extLst>
              <a:ext uri="{FF2B5EF4-FFF2-40B4-BE49-F238E27FC236}">
                <a16:creationId xmlns:a16="http://schemas.microsoft.com/office/drawing/2014/main" id="{92900F7E-984B-45A1-847B-7B6C57C0183D}"/>
              </a:ext>
            </a:extLst>
          </p:cNvPr>
          <p:cNvSpPr txBox="1"/>
          <p:nvPr/>
        </p:nvSpPr>
        <p:spPr>
          <a:xfrm>
            <a:off x="3731003" y="5382697"/>
            <a:ext cx="1681993" cy="369332"/>
          </a:xfrm>
          <a:prstGeom prst="rect">
            <a:avLst/>
          </a:prstGeom>
          <a:noFill/>
        </p:spPr>
        <p:txBody>
          <a:bodyPr wrap="square">
            <a:spAutoFit/>
          </a:bodyPr>
          <a:lstStyle/>
          <a:p>
            <a:r>
              <a:rPr lang="it-IT" b="1" dirty="0">
                <a:solidFill>
                  <a:srgbClr val="FF0000"/>
                </a:solidFill>
              </a:rPr>
              <a:t>C*O = X</a:t>
            </a:r>
            <a:r>
              <a:rPr lang="it-IT" b="1" baseline="-25000" dirty="0">
                <a:solidFill>
                  <a:srgbClr val="FF0000"/>
                </a:solidFill>
              </a:rPr>
              <a:t>0</a:t>
            </a:r>
            <a:r>
              <a:rPr lang="it-IT" b="1" dirty="0">
                <a:solidFill>
                  <a:srgbClr val="FF0000"/>
                </a:solidFill>
              </a:rPr>
              <a:t>P/H</a:t>
            </a:r>
            <a:r>
              <a:rPr lang="it-IT" b="1" baseline="-25000" dirty="0">
                <a:solidFill>
                  <a:srgbClr val="FF0000"/>
                </a:solidFill>
              </a:rPr>
              <a:t>O</a:t>
            </a:r>
            <a:r>
              <a:rPr lang="it-IT" b="1" dirty="0">
                <a:solidFill>
                  <a:srgbClr val="FF0000"/>
                </a:solidFill>
              </a:rPr>
              <a:t> </a:t>
            </a:r>
            <a:endParaRPr lang="it-IT" dirty="0"/>
          </a:p>
        </p:txBody>
      </p:sp>
      <p:sp>
        <p:nvSpPr>
          <p:cNvPr id="9" name="CasellaDiTesto 8">
            <a:extLst>
              <a:ext uri="{FF2B5EF4-FFF2-40B4-BE49-F238E27FC236}">
                <a16:creationId xmlns:a16="http://schemas.microsoft.com/office/drawing/2014/main" id="{8190E986-4CE4-48C0-9C65-9126BFD586F9}"/>
              </a:ext>
            </a:extLst>
          </p:cNvPr>
          <p:cNvSpPr txBox="1"/>
          <p:nvPr/>
        </p:nvSpPr>
        <p:spPr>
          <a:xfrm>
            <a:off x="5677831" y="5355316"/>
            <a:ext cx="1681993" cy="369332"/>
          </a:xfrm>
          <a:prstGeom prst="rect">
            <a:avLst/>
          </a:prstGeom>
          <a:noFill/>
        </p:spPr>
        <p:txBody>
          <a:bodyPr wrap="square">
            <a:spAutoFit/>
          </a:bodyPr>
          <a:lstStyle/>
          <a:p>
            <a:r>
              <a:rPr lang="it-IT" b="1" dirty="0">
                <a:solidFill>
                  <a:srgbClr val="FF0000"/>
                </a:solidFill>
              </a:rPr>
              <a:t>C</a:t>
            </a:r>
            <a:r>
              <a:rPr lang="it-IT" b="1" baseline="-25000" dirty="0">
                <a:solidFill>
                  <a:srgbClr val="FF0000"/>
                </a:solidFill>
              </a:rPr>
              <a:t>1</a:t>
            </a:r>
            <a:r>
              <a:rPr lang="it-IT" b="1" dirty="0">
                <a:solidFill>
                  <a:srgbClr val="FF0000"/>
                </a:solidFill>
              </a:rPr>
              <a:t>*O = 0,21C*O </a:t>
            </a:r>
            <a:endParaRPr lang="it-IT"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942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C9D38F36-631C-497A-BB20-89A538B3F005}" type="slidenum">
              <a:rPr lang="it-IT"/>
              <a:pPr/>
              <a:t>28</a:t>
            </a:fld>
            <a:endParaRPr lang="it-IT"/>
          </a:p>
        </p:txBody>
      </p:sp>
      <p:sp>
        <p:nvSpPr>
          <p:cNvPr id="999427" name="Rectangle 3"/>
          <p:cNvSpPr>
            <a:spLocks noChangeArrowheads="1"/>
          </p:cNvSpPr>
          <p:nvPr/>
        </p:nvSpPr>
        <p:spPr bwMode="auto">
          <a:xfrm>
            <a:off x="0" y="1052513"/>
            <a:ext cx="9144000" cy="5509200"/>
          </a:xfrm>
          <a:prstGeom prst="rect">
            <a:avLst/>
          </a:prstGeom>
          <a:noFill/>
          <a:ln w="9525">
            <a:noFill/>
            <a:miter lim="800000"/>
            <a:headEnd/>
            <a:tailEnd/>
          </a:ln>
          <a:effectLst/>
        </p:spPr>
        <p:txBody>
          <a:bodyPr>
            <a:spAutoFit/>
          </a:bodyPr>
          <a:lstStyle/>
          <a:p>
            <a:pPr algn="just"/>
            <a:r>
              <a:rPr lang="it-IT" b="1" dirty="0">
                <a:solidFill>
                  <a:srgbClr val="000000"/>
                </a:solidFill>
                <a:cs typeface="Times New Roman" pitchFamily="18" charset="0"/>
              </a:rPr>
              <a:t>la velocità di crescita cellulare limitata dalla concentrazione di ossigeno disciolto viene descritta da </a:t>
            </a:r>
            <a:r>
              <a:rPr lang="it-IT" b="1" dirty="0" err="1">
                <a:solidFill>
                  <a:srgbClr val="000000"/>
                </a:solidFill>
                <a:cs typeface="Times New Roman" pitchFamily="18" charset="0"/>
              </a:rPr>
              <a:t>da</a:t>
            </a:r>
            <a:r>
              <a:rPr lang="it-IT" b="1" dirty="0">
                <a:solidFill>
                  <a:srgbClr val="000000"/>
                </a:solidFill>
                <a:cs typeface="Times New Roman" pitchFamily="18" charset="0"/>
              </a:rPr>
              <a:t> un’equazione simile alla (24),</a:t>
            </a:r>
          </a:p>
          <a:p>
            <a:pPr algn="just"/>
            <a:endParaRPr lang="en-GB" b="1" dirty="0">
              <a:solidFill>
                <a:srgbClr val="000000"/>
              </a:solidFill>
              <a:cs typeface="Times New Roman" pitchFamily="18" charset="0"/>
            </a:endParaRPr>
          </a:p>
          <a:p>
            <a:pPr algn="ctr"/>
            <a:r>
              <a:rPr lang="en-GB" b="1" dirty="0" err="1">
                <a:solidFill>
                  <a:srgbClr val="000000"/>
                </a:solidFill>
                <a:cs typeface="Times New Roman" pitchFamily="18" charset="0"/>
              </a:rPr>
              <a:t>dX</a:t>
            </a:r>
            <a:r>
              <a:rPr lang="en-GB" b="1" dirty="0">
                <a:solidFill>
                  <a:srgbClr val="000000"/>
                </a:solidFill>
                <a:cs typeface="Times New Roman" pitchFamily="18" charset="0"/>
              </a:rPr>
              <a:t>/dt = [</a:t>
            </a:r>
            <a:r>
              <a:rPr lang="it-IT" sz="2800" b="1" dirty="0">
                <a:solidFill>
                  <a:srgbClr val="000000"/>
                </a:solidFill>
                <a:latin typeface="Symbol" pitchFamily="18" charset="2"/>
                <a:cs typeface="Times New Roman" pitchFamily="18" charset="0"/>
              </a:rPr>
              <a:t>m</a:t>
            </a:r>
            <a:r>
              <a:rPr lang="en-GB" sz="2800" b="1" baseline="-30000" dirty="0" err="1">
                <a:solidFill>
                  <a:srgbClr val="000000"/>
                </a:solidFill>
                <a:cs typeface="Times New Roman" pitchFamily="18" charset="0"/>
              </a:rPr>
              <a:t>m</a:t>
            </a:r>
            <a:r>
              <a:rPr lang="en-GB" sz="2800" b="1" dirty="0" err="1">
                <a:solidFill>
                  <a:srgbClr val="000000"/>
                </a:solidFill>
                <a:cs typeface="Times New Roman" pitchFamily="18" charset="0"/>
              </a:rPr>
              <a:t>C</a:t>
            </a:r>
            <a:r>
              <a:rPr lang="en-GB" sz="2800" b="1" baseline="-30000" dirty="0" err="1">
                <a:solidFill>
                  <a:srgbClr val="000000"/>
                </a:solidFill>
                <a:cs typeface="Times New Roman" pitchFamily="18" charset="0"/>
              </a:rPr>
              <a:t>O</a:t>
            </a:r>
            <a:r>
              <a:rPr lang="en-GB" sz="2800" b="1" dirty="0">
                <a:solidFill>
                  <a:srgbClr val="000000"/>
                </a:solidFill>
                <a:cs typeface="Times New Roman" pitchFamily="18" charset="0"/>
              </a:rPr>
              <a:t>/(K</a:t>
            </a:r>
            <a:r>
              <a:rPr lang="en-GB" sz="2800" b="1" baseline="-30000" dirty="0">
                <a:solidFill>
                  <a:srgbClr val="000000"/>
                </a:solidFill>
                <a:cs typeface="Times New Roman" pitchFamily="18" charset="0"/>
              </a:rPr>
              <a:t>O</a:t>
            </a:r>
            <a:r>
              <a:rPr lang="en-GB" sz="2800" b="1" dirty="0">
                <a:solidFill>
                  <a:srgbClr val="000000"/>
                </a:solidFill>
                <a:cs typeface="Times New Roman" pitchFamily="18" charset="0"/>
              </a:rPr>
              <a:t> + C</a:t>
            </a:r>
            <a:r>
              <a:rPr lang="en-GB" sz="2800" b="1" baseline="-30000" dirty="0">
                <a:solidFill>
                  <a:srgbClr val="000000"/>
                </a:solidFill>
                <a:cs typeface="Times New Roman" pitchFamily="18" charset="0"/>
              </a:rPr>
              <a:t>O</a:t>
            </a:r>
            <a:r>
              <a:rPr lang="en-GB" sz="2800" b="1" dirty="0">
                <a:solidFill>
                  <a:srgbClr val="000000"/>
                </a:solidFill>
                <a:cs typeface="Times New Roman" pitchFamily="18" charset="0"/>
              </a:rPr>
              <a:t>)]</a:t>
            </a:r>
            <a:r>
              <a:rPr lang="it-IT" sz="2800" b="1" dirty="0">
                <a:solidFill>
                  <a:srgbClr val="000000"/>
                </a:solidFill>
                <a:latin typeface="Symbol" pitchFamily="18" charset="2"/>
                <a:cs typeface="Times New Roman" pitchFamily="18" charset="0"/>
              </a:rPr>
              <a:t> </a:t>
            </a:r>
            <a:r>
              <a:rPr lang="en-GB" sz="2800" b="1" dirty="0">
                <a:solidFill>
                  <a:srgbClr val="000000"/>
                </a:solidFill>
                <a:cs typeface="Times New Roman" pitchFamily="18" charset="0"/>
              </a:rPr>
              <a:t>X  </a:t>
            </a:r>
            <a:r>
              <a:rPr lang="en-GB" sz="2000" b="1" dirty="0">
                <a:solidFill>
                  <a:srgbClr val="000000"/>
                </a:solidFill>
                <a:cs typeface="Times New Roman" pitchFamily="18" charset="0"/>
              </a:rPr>
              <a:t>(71)</a:t>
            </a:r>
            <a:r>
              <a:rPr lang="en-GB" b="1" dirty="0">
                <a:solidFill>
                  <a:srgbClr val="000000"/>
                </a:solidFill>
                <a:cs typeface="Times New Roman" pitchFamily="18" charset="0"/>
              </a:rPr>
              <a:t>.</a:t>
            </a:r>
          </a:p>
          <a:p>
            <a:pPr algn="ctr"/>
            <a:endParaRPr lang="it-IT" b="1" dirty="0">
              <a:solidFill>
                <a:srgbClr val="000000"/>
              </a:solidFill>
              <a:cs typeface="Times New Roman" pitchFamily="18" charset="0"/>
            </a:endParaRPr>
          </a:p>
          <a:p>
            <a:pPr algn="just"/>
            <a:r>
              <a:rPr lang="it-IT" b="1" dirty="0">
                <a:solidFill>
                  <a:srgbClr val="000000"/>
                </a:solidFill>
                <a:cs typeface="Times New Roman" pitchFamily="18" charset="0"/>
              </a:rPr>
              <a:t>A sua volta, la </a:t>
            </a:r>
            <a:endParaRPr lang="it-IT" b="1" u="sng" dirty="0">
              <a:solidFill>
                <a:srgbClr val="000000"/>
              </a:solidFill>
              <a:cs typeface="Times New Roman" pitchFamily="18" charset="0"/>
            </a:endParaRPr>
          </a:p>
          <a:p>
            <a:pPr algn="ctr"/>
            <a:r>
              <a:rPr lang="it-IT" b="1" u="sng" dirty="0">
                <a:solidFill>
                  <a:srgbClr val="000000"/>
                </a:solidFill>
                <a:cs typeface="Times New Roman" pitchFamily="18" charset="0"/>
              </a:rPr>
              <a:t>velocità di sottrazione dell’ossigeno disciolto</a:t>
            </a:r>
          </a:p>
          <a:p>
            <a:pPr algn="ctr"/>
            <a:r>
              <a:rPr lang="it-IT" b="1" u="sng" dirty="0">
                <a:solidFill>
                  <a:srgbClr val="000000"/>
                </a:solidFill>
                <a:cs typeface="Times New Roman" pitchFamily="18" charset="0"/>
              </a:rPr>
              <a:t>da parte della cellula  </a:t>
            </a:r>
            <a:r>
              <a:rPr lang="it-IT" b="1" dirty="0">
                <a:solidFill>
                  <a:srgbClr val="000000"/>
                </a:solidFill>
                <a:cs typeface="Times New Roman" pitchFamily="18" charset="0"/>
              </a:rPr>
              <a:t>[(</a:t>
            </a:r>
            <a:r>
              <a:rPr lang="it-IT" sz="2000" b="1" dirty="0" err="1">
                <a:solidFill>
                  <a:srgbClr val="000000"/>
                </a:solidFill>
                <a:cs typeface="Times New Roman" pitchFamily="18" charset="0"/>
              </a:rPr>
              <a:t>dC</a:t>
            </a:r>
            <a:r>
              <a:rPr lang="it-IT" sz="2000" b="1" baseline="-30000" dirty="0" err="1">
                <a:solidFill>
                  <a:srgbClr val="000000"/>
                </a:solidFill>
                <a:cs typeface="Times New Roman" pitchFamily="18" charset="0"/>
              </a:rPr>
              <a:t>O</a:t>
            </a:r>
            <a:r>
              <a:rPr lang="it-IT" sz="2000" b="1" dirty="0">
                <a:solidFill>
                  <a:srgbClr val="000000"/>
                </a:solidFill>
                <a:cs typeface="Times New Roman" pitchFamily="18" charset="0"/>
              </a:rPr>
              <a:t>/</a:t>
            </a:r>
            <a:r>
              <a:rPr lang="it-IT" sz="2000" b="1" dirty="0" err="1">
                <a:solidFill>
                  <a:srgbClr val="000000"/>
                </a:solidFill>
                <a:cs typeface="Times New Roman" pitchFamily="18" charset="0"/>
              </a:rPr>
              <a:t>dt</a:t>
            </a:r>
            <a:r>
              <a:rPr lang="it-IT" sz="2000" b="1" dirty="0">
                <a:solidFill>
                  <a:srgbClr val="000000"/>
                </a:solidFill>
                <a:cs typeface="Times New Roman" pitchFamily="18" charset="0"/>
              </a:rPr>
              <a:t>)</a:t>
            </a:r>
            <a:r>
              <a:rPr lang="it-IT" sz="2000" b="1" baseline="-30000" dirty="0" err="1">
                <a:solidFill>
                  <a:srgbClr val="000000"/>
                </a:solidFill>
                <a:cs typeface="Times New Roman" pitchFamily="18" charset="0"/>
              </a:rPr>
              <a:t>sottr</a:t>
            </a:r>
            <a:r>
              <a:rPr lang="it-IT" sz="2000" b="1" dirty="0">
                <a:solidFill>
                  <a:srgbClr val="000000"/>
                </a:solidFill>
                <a:cs typeface="Times New Roman" pitchFamily="18" charset="0"/>
              </a:rPr>
              <a:t>]</a:t>
            </a:r>
          </a:p>
          <a:p>
            <a:pPr algn="ctr"/>
            <a:endParaRPr lang="it-IT" sz="2000" b="1" dirty="0">
              <a:solidFill>
                <a:srgbClr val="000000"/>
              </a:solidFill>
              <a:cs typeface="Times New Roman" pitchFamily="18" charset="0"/>
            </a:endParaRPr>
          </a:p>
          <a:p>
            <a:pPr algn="just"/>
            <a:r>
              <a:rPr lang="it-IT" sz="2000" b="1" dirty="0">
                <a:solidFill>
                  <a:srgbClr val="000000"/>
                </a:solidFill>
                <a:cs typeface="Times New Roman" pitchFamily="18" charset="0"/>
              </a:rPr>
              <a:t>è descritta da un’equazione simile alla (36)</a:t>
            </a:r>
          </a:p>
          <a:p>
            <a:pPr algn="just"/>
            <a:endParaRPr lang="it-IT" sz="2000" b="1" dirty="0">
              <a:solidFill>
                <a:srgbClr val="000000"/>
              </a:solidFill>
              <a:cs typeface="Times New Roman" pitchFamily="18" charset="0"/>
            </a:endParaRPr>
          </a:p>
          <a:p>
            <a:pPr algn="ctr"/>
            <a:r>
              <a:rPr lang="it-IT" sz="2000" b="1" dirty="0">
                <a:solidFill>
                  <a:srgbClr val="000000"/>
                </a:solidFill>
                <a:cs typeface="Times New Roman" pitchFamily="18" charset="0"/>
              </a:rPr>
              <a:t>(</a:t>
            </a:r>
            <a:r>
              <a:rPr lang="it-IT" sz="2000" b="1" dirty="0" err="1">
                <a:solidFill>
                  <a:srgbClr val="000000"/>
                </a:solidFill>
                <a:cs typeface="Times New Roman" pitchFamily="18" charset="0"/>
              </a:rPr>
              <a:t>dC</a:t>
            </a:r>
            <a:r>
              <a:rPr lang="it-IT" sz="2800" b="1" baseline="-30000" dirty="0" err="1">
                <a:solidFill>
                  <a:srgbClr val="000000"/>
                </a:solidFill>
                <a:cs typeface="Times New Roman" pitchFamily="18" charset="0"/>
              </a:rPr>
              <a:t>O</a:t>
            </a:r>
            <a:r>
              <a:rPr lang="it-IT" sz="2800" b="1" dirty="0">
                <a:solidFill>
                  <a:srgbClr val="000000"/>
                </a:solidFill>
                <a:cs typeface="Times New Roman" pitchFamily="18" charset="0"/>
              </a:rPr>
              <a:t>/</a:t>
            </a:r>
            <a:r>
              <a:rPr lang="it-IT" sz="2800" b="1" dirty="0" err="1">
                <a:solidFill>
                  <a:srgbClr val="000000"/>
                </a:solidFill>
                <a:cs typeface="Times New Roman" pitchFamily="18" charset="0"/>
              </a:rPr>
              <a:t>dt</a:t>
            </a:r>
            <a:r>
              <a:rPr lang="it-IT" sz="2800" b="1" dirty="0">
                <a:solidFill>
                  <a:srgbClr val="000000"/>
                </a:solidFill>
                <a:cs typeface="Times New Roman" pitchFamily="18" charset="0"/>
              </a:rPr>
              <a:t>)</a:t>
            </a:r>
            <a:r>
              <a:rPr lang="it-IT" sz="2800" b="1" baseline="-30000" dirty="0" err="1">
                <a:solidFill>
                  <a:srgbClr val="000000"/>
                </a:solidFill>
                <a:cs typeface="Times New Roman" pitchFamily="18" charset="0"/>
              </a:rPr>
              <a:t>sottr</a:t>
            </a:r>
            <a:r>
              <a:rPr lang="it-IT" sz="2800" b="1" dirty="0">
                <a:solidFill>
                  <a:srgbClr val="000000"/>
                </a:solidFill>
                <a:cs typeface="Times New Roman" pitchFamily="18" charset="0"/>
              </a:rPr>
              <a:t> = - 1/Y</a:t>
            </a:r>
            <a:r>
              <a:rPr lang="it-IT" sz="2800" b="1" baseline="-30000" dirty="0">
                <a:solidFill>
                  <a:srgbClr val="000000"/>
                </a:solidFill>
                <a:cs typeface="Times New Roman" pitchFamily="18" charset="0"/>
              </a:rPr>
              <a:t>O</a:t>
            </a:r>
            <a:r>
              <a:rPr lang="it-IT" sz="2800" b="1" dirty="0">
                <a:solidFill>
                  <a:srgbClr val="000000"/>
                </a:solidFill>
                <a:cs typeface="Times New Roman" pitchFamily="18" charset="0"/>
              </a:rPr>
              <a:t> [</a:t>
            </a:r>
            <a:r>
              <a:rPr lang="it-IT" sz="2800" b="1" dirty="0" err="1">
                <a:solidFill>
                  <a:srgbClr val="000000"/>
                </a:solidFill>
                <a:latin typeface="Symbol" pitchFamily="18" charset="2"/>
                <a:cs typeface="Times New Roman" pitchFamily="18" charset="0"/>
              </a:rPr>
              <a:t>m</a:t>
            </a:r>
            <a:r>
              <a:rPr lang="it-IT" sz="2800" b="1" baseline="-30000" dirty="0" err="1">
                <a:solidFill>
                  <a:srgbClr val="000000"/>
                </a:solidFill>
                <a:cs typeface="Times New Roman" pitchFamily="18" charset="0"/>
              </a:rPr>
              <a:t>m</a:t>
            </a:r>
            <a:r>
              <a:rPr lang="it-IT" sz="2800" b="1" dirty="0" err="1">
                <a:solidFill>
                  <a:srgbClr val="000000"/>
                </a:solidFill>
                <a:cs typeface="Times New Roman" pitchFamily="18" charset="0"/>
              </a:rPr>
              <a:t>C</a:t>
            </a:r>
            <a:r>
              <a:rPr lang="it-IT" sz="2800" b="1" baseline="-30000" dirty="0" err="1">
                <a:solidFill>
                  <a:srgbClr val="000000"/>
                </a:solidFill>
                <a:cs typeface="Times New Roman" pitchFamily="18" charset="0"/>
              </a:rPr>
              <a:t>O</a:t>
            </a:r>
            <a:r>
              <a:rPr lang="it-IT" sz="2800" b="1" dirty="0">
                <a:solidFill>
                  <a:srgbClr val="000000"/>
                </a:solidFill>
                <a:cs typeface="Times New Roman" pitchFamily="18" charset="0"/>
              </a:rPr>
              <a:t>/(K</a:t>
            </a:r>
            <a:r>
              <a:rPr lang="it-IT" sz="2800" b="1" baseline="-30000" dirty="0">
                <a:solidFill>
                  <a:srgbClr val="000000"/>
                </a:solidFill>
                <a:cs typeface="Times New Roman" pitchFamily="18" charset="0"/>
              </a:rPr>
              <a:t>O</a:t>
            </a:r>
            <a:r>
              <a:rPr lang="it-IT" sz="2800" b="1" dirty="0">
                <a:solidFill>
                  <a:srgbClr val="000000"/>
                </a:solidFill>
                <a:cs typeface="Times New Roman" pitchFamily="18" charset="0"/>
              </a:rPr>
              <a:t> + C</a:t>
            </a:r>
            <a:r>
              <a:rPr lang="it-IT" sz="2800" b="1" baseline="-30000" dirty="0">
                <a:solidFill>
                  <a:srgbClr val="000000"/>
                </a:solidFill>
                <a:cs typeface="Times New Roman" pitchFamily="18" charset="0"/>
              </a:rPr>
              <a:t>O</a:t>
            </a:r>
            <a:r>
              <a:rPr lang="it-IT" sz="2800" b="1" dirty="0">
                <a:solidFill>
                  <a:srgbClr val="000000"/>
                </a:solidFill>
                <a:cs typeface="Times New Roman" pitchFamily="18" charset="0"/>
              </a:rPr>
              <a:t>)]</a:t>
            </a:r>
            <a:r>
              <a:rPr lang="it-IT" sz="2800" b="1" dirty="0">
                <a:solidFill>
                  <a:srgbClr val="000000"/>
                </a:solidFill>
                <a:latin typeface="Symbol" pitchFamily="18" charset="2"/>
                <a:cs typeface="Times New Roman" pitchFamily="18" charset="0"/>
              </a:rPr>
              <a:t> </a:t>
            </a:r>
            <a:r>
              <a:rPr lang="it-IT" sz="2800" b="1" dirty="0">
                <a:solidFill>
                  <a:srgbClr val="000000"/>
                </a:solidFill>
                <a:cs typeface="Times New Roman" pitchFamily="18" charset="0"/>
              </a:rPr>
              <a:t>X  </a:t>
            </a:r>
            <a:r>
              <a:rPr lang="it-IT" sz="2000" b="1" dirty="0">
                <a:solidFill>
                  <a:srgbClr val="000000"/>
                </a:solidFill>
                <a:cs typeface="Times New Roman" pitchFamily="18" charset="0"/>
              </a:rPr>
              <a:t>(72)</a:t>
            </a:r>
            <a:r>
              <a:rPr lang="it-IT" b="1" dirty="0">
                <a:solidFill>
                  <a:srgbClr val="000000"/>
                </a:solidFill>
                <a:cs typeface="Times New Roman" pitchFamily="18" charset="0"/>
              </a:rPr>
              <a:t>, </a:t>
            </a:r>
            <a:r>
              <a:rPr lang="it-IT" sz="2000" b="1" dirty="0">
                <a:solidFill>
                  <a:srgbClr val="000000"/>
                </a:solidFill>
                <a:cs typeface="Times New Roman" pitchFamily="18" charset="0"/>
              </a:rPr>
              <a:t>ove</a:t>
            </a:r>
          </a:p>
          <a:p>
            <a:pPr algn="ctr"/>
            <a:endParaRPr lang="it-IT" sz="2000" b="1" dirty="0">
              <a:solidFill>
                <a:srgbClr val="000000"/>
              </a:solidFill>
              <a:cs typeface="Times New Roman" pitchFamily="18" charset="0"/>
            </a:endParaRPr>
          </a:p>
          <a:p>
            <a:pPr algn="ctr"/>
            <a:r>
              <a:rPr lang="it-IT" sz="2000" b="1" dirty="0">
                <a:solidFill>
                  <a:srgbClr val="000000"/>
                </a:solidFill>
                <a:cs typeface="Times New Roman" pitchFamily="18" charset="0"/>
              </a:rPr>
              <a:t>K</a:t>
            </a:r>
            <a:r>
              <a:rPr lang="it-IT" sz="2000" b="1" baseline="-30000" dirty="0">
                <a:solidFill>
                  <a:srgbClr val="000000"/>
                </a:solidFill>
                <a:cs typeface="Times New Roman" pitchFamily="18" charset="0"/>
              </a:rPr>
              <a:t>O</a:t>
            </a:r>
            <a:r>
              <a:rPr lang="it-IT" sz="2000" b="1" dirty="0">
                <a:solidFill>
                  <a:srgbClr val="000000"/>
                </a:solidFill>
                <a:cs typeface="Times New Roman" pitchFamily="18" charset="0"/>
              </a:rPr>
              <a:t> = costante di </a:t>
            </a:r>
            <a:r>
              <a:rPr lang="it-IT" sz="2000" b="1" dirty="0" err="1">
                <a:solidFill>
                  <a:srgbClr val="000000"/>
                </a:solidFill>
                <a:cs typeface="Times New Roman" pitchFamily="18" charset="0"/>
              </a:rPr>
              <a:t>Monod</a:t>
            </a:r>
            <a:r>
              <a:rPr lang="it-IT" sz="2000" b="1" dirty="0">
                <a:solidFill>
                  <a:srgbClr val="000000"/>
                </a:solidFill>
                <a:cs typeface="Times New Roman" pitchFamily="18" charset="0"/>
              </a:rPr>
              <a:t> per il consumo di ossigeno da parte della cellula e</a:t>
            </a:r>
            <a:endParaRPr lang="en-GB" sz="2000" b="1" dirty="0">
              <a:solidFill>
                <a:srgbClr val="000000"/>
              </a:solidFill>
              <a:cs typeface="Times New Roman" pitchFamily="18" charset="0"/>
            </a:endParaRPr>
          </a:p>
          <a:p>
            <a:pPr algn="ctr"/>
            <a:r>
              <a:rPr lang="en-GB" sz="2000" b="1" dirty="0">
                <a:solidFill>
                  <a:srgbClr val="000000"/>
                </a:solidFill>
                <a:cs typeface="Times New Roman" pitchFamily="18" charset="0"/>
              </a:rPr>
              <a:t>Y</a:t>
            </a:r>
            <a:r>
              <a:rPr lang="en-GB" sz="2800" b="1" baseline="-30000" dirty="0">
                <a:solidFill>
                  <a:srgbClr val="000000"/>
                </a:solidFill>
                <a:cs typeface="Times New Roman" pitchFamily="18" charset="0"/>
              </a:rPr>
              <a:t>O</a:t>
            </a:r>
            <a:r>
              <a:rPr lang="en-GB" sz="2800" b="1" dirty="0">
                <a:solidFill>
                  <a:srgbClr val="000000"/>
                </a:solidFill>
                <a:cs typeface="Times New Roman" pitchFamily="18" charset="0"/>
              </a:rPr>
              <a:t> = (X</a:t>
            </a:r>
            <a:r>
              <a:rPr lang="en-GB" sz="2800" b="1" baseline="-30000" dirty="0">
                <a:solidFill>
                  <a:srgbClr val="000000"/>
                </a:solidFill>
                <a:cs typeface="Times New Roman" pitchFamily="18" charset="0"/>
              </a:rPr>
              <a:t>1</a:t>
            </a:r>
            <a:r>
              <a:rPr lang="en-GB" sz="2800" b="1" dirty="0">
                <a:solidFill>
                  <a:srgbClr val="000000"/>
                </a:solidFill>
                <a:cs typeface="Times New Roman" pitchFamily="18" charset="0"/>
              </a:rPr>
              <a:t> – X</a:t>
            </a:r>
            <a:r>
              <a:rPr lang="en-GB" sz="2800" b="1" baseline="-30000" dirty="0">
                <a:solidFill>
                  <a:srgbClr val="000000"/>
                </a:solidFill>
                <a:cs typeface="Times New Roman" pitchFamily="18" charset="0"/>
              </a:rPr>
              <a:t>0</a:t>
            </a:r>
            <a:r>
              <a:rPr lang="en-GB" sz="2800" b="1" dirty="0">
                <a:solidFill>
                  <a:srgbClr val="000000"/>
                </a:solidFill>
                <a:cs typeface="Times New Roman" pitchFamily="18" charset="0"/>
              </a:rPr>
              <a:t>)/(C</a:t>
            </a:r>
            <a:r>
              <a:rPr lang="en-GB" sz="2800" b="1" baseline="-30000" dirty="0">
                <a:solidFill>
                  <a:srgbClr val="000000"/>
                </a:solidFill>
                <a:cs typeface="Times New Roman" pitchFamily="18" charset="0"/>
              </a:rPr>
              <a:t>O(t = 0)</a:t>
            </a:r>
            <a:r>
              <a:rPr lang="en-GB" sz="2800" b="1" dirty="0">
                <a:solidFill>
                  <a:srgbClr val="000000"/>
                </a:solidFill>
                <a:cs typeface="Times New Roman" pitchFamily="18" charset="0"/>
              </a:rPr>
              <a:t> – C</a:t>
            </a:r>
            <a:r>
              <a:rPr lang="en-GB" sz="2800" b="1" baseline="-30000" dirty="0">
                <a:solidFill>
                  <a:srgbClr val="000000"/>
                </a:solidFill>
                <a:cs typeface="Times New Roman" pitchFamily="18" charset="0"/>
              </a:rPr>
              <a:t>O(t=1)</a:t>
            </a:r>
            <a:r>
              <a:rPr lang="en-GB" sz="2800" b="1" dirty="0">
                <a:solidFill>
                  <a:srgbClr val="000000"/>
                </a:solidFill>
                <a:cs typeface="Times New Roman" pitchFamily="18" charset="0"/>
              </a:rPr>
              <a:t>)   </a:t>
            </a:r>
            <a:r>
              <a:rPr lang="en-GB" sz="2000" b="1" dirty="0">
                <a:solidFill>
                  <a:srgbClr val="000000"/>
                </a:solidFill>
                <a:cs typeface="Times New Roman" pitchFamily="18" charset="0"/>
              </a:rPr>
              <a:t>(73)</a:t>
            </a:r>
          </a:p>
          <a:p>
            <a:pPr algn="ctr"/>
            <a:endParaRPr lang="it-IT" sz="2000" b="1" dirty="0">
              <a:solidFill>
                <a:srgbClr val="000000"/>
              </a:solidFill>
              <a:cs typeface="Times New Roman" pitchFamily="18" charset="0"/>
            </a:endParaRPr>
          </a:p>
          <a:p>
            <a:pPr algn="just"/>
            <a:r>
              <a:rPr lang="it-IT" sz="2000" b="1" dirty="0">
                <a:solidFill>
                  <a:srgbClr val="000000"/>
                </a:solidFill>
                <a:cs typeface="Times New Roman" pitchFamily="18" charset="0"/>
              </a:rPr>
              <a:t>rappresenta il coefficiente di resa della biomassa rispetto all’ossigeno. </a:t>
            </a:r>
          </a:p>
        </p:txBody>
      </p:sp>
      <p:sp>
        <p:nvSpPr>
          <p:cNvPr id="999428" name="Text Box 4"/>
          <p:cNvSpPr txBox="1">
            <a:spLocks noChangeArrowheads="1"/>
          </p:cNvSpPr>
          <p:nvPr/>
        </p:nvSpPr>
        <p:spPr bwMode="auto">
          <a:xfrm>
            <a:off x="2360613" y="90488"/>
            <a:ext cx="44989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Concentrazione critica di O</a:t>
            </a:r>
            <a:r>
              <a:rPr lang="it-IT" sz="2800" b="1" baseline="-25000">
                <a:solidFill>
                  <a:srgbClr val="FF0000"/>
                </a:solidFill>
                <a:cs typeface="Times New Roman" pitchFamily="18" charset="0"/>
              </a:rPr>
              <a:t>2</a:t>
            </a:r>
            <a:endParaRPr lang="it-IT" sz="2800" b="1" baseline="-25000">
              <a:solidFill>
                <a:srgbClr val="FF0000"/>
              </a:solidFill>
            </a:endParaRPr>
          </a:p>
        </p:txBody>
      </p:sp>
      <p:sp>
        <p:nvSpPr>
          <p:cNvPr id="99942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203138"/>
            <a:ext cx="9144000" cy="5355312"/>
          </a:xfrm>
          <a:prstGeom prst="rect">
            <a:avLst/>
          </a:prstGeom>
          <a:noFill/>
          <a:ln w="9525">
            <a:noFill/>
            <a:miter lim="800000"/>
            <a:headEnd/>
            <a:tailEnd/>
          </a:ln>
          <a:effectLst/>
        </p:spPr>
        <p:txBody>
          <a:bodyPr>
            <a:spAutoFit/>
          </a:bodyPr>
          <a:lstStyle/>
          <a:p>
            <a:pPr algn="just"/>
            <a:r>
              <a:rPr lang="it-IT" dirty="0">
                <a:solidFill>
                  <a:srgbClr val="000000"/>
                </a:solidFill>
                <a:cs typeface="Times New Roman" pitchFamily="18" charset="0"/>
              </a:rPr>
              <a:t>La </a:t>
            </a:r>
            <a:r>
              <a:rPr lang="it-IT" u="sng" dirty="0">
                <a:solidFill>
                  <a:srgbClr val="000000"/>
                </a:solidFill>
                <a:cs typeface="Times New Roman" pitchFamily="18" charset="0"/>
              </a:rPr>
              <a:t>velocità di assunzione</a:t>
            </a:r>
            <a:r>
              <a:rPr lang="it-IT" dirty="0">
                <a:solidFill>
                  <a:srgbClr val="000000"/>
                </a:solidFill>
                <a:cs typeface="Times New Roman" pitchFamily="18" charset="0"/>
              </a:rPr>
              <a:t> di ossigeno da parte della cellula dovrà essere espressa come </a:t>
            </a:r>
            <a:r>
              <a:rPr lang="it-IT" u="sng" dirty="0">
                <a:solidFill>
                  <a:srgbClr val="000000"/>
                </a:solidFill>
                <a:cs typeface="Times New Roman" pitchFamily="18" charset="0"/>
              </a:rPr>
              <a:t>aumento di ossigeno intracellulare</a:t>
            </a:r>
            <a:r>
              <a:rPr lang="it-IT" dirty="0">
                <a:solidFill>
                  <a:srgbClr val="000000"/>
                </a:solidFill>
                <a:cs typeface="Times New Roman" pitchFamily="18" charset="0"/>
              </a:rPr>
              <a:t>, e perciò dovrà essere omesso il segno – davanti al termine di destra dell’equazione:</a:t>
            </a:r>
          </a:p>
          <a:p>
            <a:pPr algn="ctr"/>
            <a:r>
              <a:rPr lang="it-IT" b="1" dirty="0">
                <a:solidFill>
                  <a:srgbClr val="000000"/>
                </a:solidFill>
                <a:cs typeface="Times New Roman" pitchFamily="18" charset="0"/>
              </a:rPr>
              <a:t>(</a:t>
            </a:r>
            <a:r>
              <a:rPr lang="it-IT" b="1" dirty="0" err="1">
                <a:solidFill>
                  <a:srgbClr val="000000"/>
                </a:solidFill>
                <a:cs typeface="Times New Roman" pitchFamily="18" charset="0"/>
              </a:rPr>
              <a:t>dC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a:t>
            </a:r>
            <a:r>
              <a:rPr lang="it-IT" b="1" dirty="0" err="1">
                <a:solidFill>
                  <a:srgbClr val="000000"/>
                </a:solidFill>
                <a:cs typeface="Times New Roman" pitchFamily="18" charset="0"/>
              </a:rPr>
              <a:t>dt</a:t>
            </a:r>
            <a:r>
              <a:rPr lang="it-IT" b="1" dirty="0">
                <a:solidFill>
                  <a:srgbClr val="000000"/>
                </a:solidFill>
                <a:cs typeface="Times New Roman" pitchFamily="18" charset="0"/>
              </a:rPr>
              <a:t>)</a:t>
            </a:r>
            <a:r>
              <a:rPr lang="it-IT" b="1" baseline="-30000" dirty="0" err="1">
                <a:solidFill>
                  <a:srgbClr val="000000"/>
                </a:solidFill>
                <a:cs typeface="Times New Roman" pitchFamily="18" charset="0"/>
              </a:rPr>
              <a:t>ass</a:t>
            </a:r>
            <a:r>
              <a:rPr lang="it-IT" b="1" dirty="0">
                <a:solidFill>
                  <a:srgbClr val="000000"/>
                </a:solidFill>
                <a:cs typeface="Times New Roman" pitchFamily="18" charset="0"/>
              </a:rPr>
              <a:t> = - (</a:t>
            </a:r>
            <a:r>
              <a:rPr lang="it-IT" b="1" dirty="0" err="1">
                <a:solidFill>
                  <a:srgbClr val="000000"/>
                </a:solidFill>
                <a:cs typeface="Times New Roman" pitchFamily="18" charset="0"/>
              </a:rPr>
              <a:t>dC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a:t>
            </a:r>
            <a:r>
              <a:rPr lang="it-IT" b="1" dirty="0" err="1">
                <a:solidFill>
                  <a:srgbClr val="000000"/>
                </a:solidFill>
                <a:cs typeface="Times New Roman" pitchFamily="18" charset="0"/>
              </a:rPr>
              <a:t>dt</a:t>
            </a:r>
            <a:r>
              <a:rPr lang="it-IT" b="1" dirty="0">
                <a:solidFill>
                  <a:srgbClr val="000000"/>
                </a:solidFill>
                <a:cs typeface="Times New Roman" pitchFamily="18" charset="0"/>
              </a:rPr>
              <a:t>)</a:t>
            </a:r>
            <a:r>
              <a:rPr lang="it-IT" b="1" baseline="-30000" dirty="0" err="1">
                <a:solidFill>
                  <a:srgbClr val="000000"/>
                </a:solidFill>
                <a:cs typeface="Times New Roman" pitchFamily="18" charset="0"/>
              </a:rPr>
              <a:t>sottr</a:t>
            </a:r>
            <a:r>
              <a:rPr lang="it-IT" b="1" dirty="0">
                <a:solidFill>
                  <a:srgbClr val="000000"/>
                </a:solidFill>
                <a:cs typeface="Times New Roman" pitchFamily="18" charset="0"/>
              </a:rPr>
              <a:t> =  1/Y</a:t>
            </a:r>
            <a:r>
              <a:rPr lang="it-IT" b="1" baseline="-30000" dirty="0">
                <a:solidFill>
                  <a:srgbClr val="000000"/>
                </a:solidFill>
                <a:cs typeface="Times New Roman" pitchFamily="18" charset="0"/>
              </a:rPr>
              <a:t>O</a:t>
            </a:r>
            <a:r>
              <a:rPr lang="it-IT" b="1" dirty="0">
                <a:solidFill>
                  <a:srgbClr val="000000"/>
                </a:solidFill>
                <a:cs typeface="Times New Roman" pitchFamily="18" charset="0"/>
              </a:rPr>
              <a:t> [</a:t>
            </a:r>
            <a:r>
              <a:rPr lang="it-IT" b="1" dirty="0" err="1">
                <a:solidFill>
                  <a:srgbClr val="000000"/>
                </a:solidFill>
                <a:latin typeface="Symbol" pitchFamily="18" charset="2"/>
                <a:cs typeface="Times New Roman" pitchFamily="18" charset="0"/>
              </a:rPr>
              <a:t>m</a:t>
            </a:r>
            <a:r>
              <a:rPr lang="it-IT" b="1" baseline="-30000" dirty="0" err="1">
                <a:solidFill>
                  <a:srgbClr val="000000"/>
                </a:solidFill>
                <a:cs typeface="Times New Roman" pitchFamily="18" charset="0"/>
              </a:rPr>
              <a:t>m</a:t>
            </a:r>
            <a:r>
              <a:rPr lang="it-IT" b="1" dirty="0" err="1">
                <a:solidFill>
                  <a:srgbClr val="000000"/>
                </a:solidFill>
                <a:cs typeface="Times New Roman" pitchFamily="18" charset="0"/>
              </a:rPr>
              <a:t>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/(K</a:t>
            </a:r>
            <a:r>
              <a:rPr lang="it-IT" b="1" baseline="-30000" dirty="0">
                <a:solidFill>
                  <a:srgbClr val="000000"/>
                </a:solidFill>
                <a:cs typeface="Times New Roman" pitchFamily="18" charset="0"/>
              </a:rPr>
              <a:t>O</a:t>
            </a:r>
            <a:r>
              <a:rPr lang="it-IT" b="1" dirty="0">
                <a:solidFill>
                  <a:srgbClr val="000000"/>
                </a:solidFill>
                <a:cs typeface="Times New Roman" pitchFamily="18" charset="0"/>
              </a:rPr>
              <a:t> + C</a:t>
            </a:r>
            <a:r>
              <a:rPr lang="it-IT" b="1" baseline="-30000" dirty="0">
                <a:solidFill>
                  <a:srgbClr val="000000"/>
                </a:solidFill>
                <a:cs typeface="Times New Roman" pitchFamily="18" charset="0"/>
              </a:rPr>
              <a:t>O</a:t>
            </a:r>
            <a:r>
              <a:rPr lang="it-IT" b="1" dirty="0">
                <a:solidFill>
                  <a:srgbClr val="000000"/>
                </a:solidFill>
                <a:cs typeface="Times New Roman" pitchFamily="18" charset="0"/>
              </a:rPr>
              <a:t>)]</a:t>
            </a:r>
            <a:r>
              <a:rPr lang="it-IT"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X  (74)</a:t>
            </a:r>
            <a:r>
              <a:rPr lang="it-IT" dirty="0">
                <a:solidFill>
                  <a:srgbClr val="000000"/>
                </a:solidFill>
                <a:cs typeface="Times New Roman" pitchFamily="18" charset="0"/>
              </a:rPr>
              <a:t>.</a:t>
            </a:r>
          </a:p>
          <a:p>
            <a:pPr algn="ctr"/>
            <a:endParaRPr lang="it-IT" dirty="0">
              <a:solidFill>
                <a:srgbClr val="000000"/>
              </a:solidFill>
              <a:cs typeface="Times New Roman" pitchFamily="18" charset="0"/>
            </a:endParaRPr>
          </a:p>
          <a:p>
            <a:pPr algn="ctr"/>
            <a:endParaRPr lang="it-IT" dirty="0">
              <a:solidFill>
                <a:srgbClr val="000000"/>
              </a:solidFill>
              <a:cs typeface="Times New Roman" pitchFamily="18" charset="0"/>
            </a:endParaRPr>
          </a:p>
          <a:p>
            <a:pPr algn="just"/>
            <a:r>
              <a:rPr lang="it-IT" dirty="0">
                <a:solidFill>
                  <a:srgbClr val="000000"/>
                </a:solidFill>
                <a:cs typeface="Times New Roman" pitchFamily="18" charset="0"/>
              </a:rPr>
              <a:t>A questo punto, risulterà evidente che per calcolare la </a:t>
            </a:r>
            <a:r>
              <a:rPr lang="it-IT" b="1" dirty="0">
                <a:solidFill>
                  <a:srgbClr val="000000"/>
                </a:solidFill>
                <a:cs typeface="Times New Roman" pitchFamily="18" charset="0"/>
              </a:rPr>
              <a:t>velocità netta di variazione dell’ossigeno disciolto nella soluzione, (</a:t>
            </a:r>
            <a:r>
              <a:rPr lang="it-IT" b="1" dirty="0" err="1">
                <a:solidFill>
                  <a:srgbClr val="000000"/>
                </a:solidFill>
                <a:cs typeface="Times New Roman" pitchFamily="18" charset="0"/>
              </a:rPr>
              <a:t>dC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a:t>
            </a:r>
            <a:r>
              <a:rPr lang="it-IT" b="1" dirty="0" err="1">
                <a:solidFill>
                  <a:srgbClr val="000000"/>
                </a:solidFill>
                <a:cs typeface="Times New Roman" pitchFamily="18" charset="0"/>
              </a:rPr>
              <a:t>dt</a:t>
            </a:r>
            <a:r>
              <a:rPr lang="it-IT" b="1" dirty="0">
                <a:solidFill>
                  <a:srgbClr val="000000"/>
                </a:solidFill>
                <a:cs typeface="Times New Roman" pitchFamily="18" charset="0"/>
              </a:rPr>
              <a:t>)</a:t>
            </a:r>
            <a:r>
              <a:rPr lang="it-IT" b="1" baseline="-30000" dirty="0">
                <a:solidFill>
                  <a:srgbClr val="000000"/>
                </a:solidFill>
                <a:cs typeface="Times New Roman" pitchFamily="18" charset="0"/>
              </a:rPr>
              <a:t>ne</a:t>
            </a:r>
            <a:r>
              <a:rPr lang="it-IT" baseline="-30000" dirty="0">
                <a:solidFill>
                  <a:srgbClr val="000000"/>
                </a:solidFill>
                <a:cs typeface="Times New Roman" pitchFamily="18" charset="0"/>
              </a:rPr>
              <a:t>t</a:t>
            </a:r>
            <a:r>
              <a:rPr lang="it-IT" dirty="0">
                <a:solidFill>
                  <a:srgbClr val="000000"/>
                </a:solidFill>
                <a:cs typeface="Times New Roman" pitchFamily="18" charset="0"/>
              </a:rPr>
              <a:t>,</a:t>
            </a:r>
            <a:r>
              <a:rPr lang="it-IT" baseline="-30000" dirty="0">
                <a:solidFill>
                  <a:srgbClr val="000000"/>
                </a:solidFill>
                <a:cs typeface="Times New Roman" pitchFamily="18" charset="0"/>
              </a:rPr>
              <a:t> </a:t>
            </a:r>
            <a:r>
              <a:rPr lang="it-IT" dirty="0">
                <a:solidFill>
                  <a:srgbClr val="000000"/>
                </a:solidFill>
                <a:cs typeface="Times New Roman" pitchFamily="18" charset="0"/>
              </a:rPr>
              <a:t>bisogna fare il bilancio di massa, </a:t>
            </a:r>
          </a:p>
          <a:p>
            <a:pPr algn="just"/>
            <a:endParaRPr lang="it-IT" dirty="0">
              <a:solidFill>
                <a:srgbClr val="000000"/>
              </a:solidFill>
              <a:cs typeface="Times New Roman" pitchFamily="18" charset="0"/>
            </a:endParaRPr>
          </a:p>
          <a:p>
            <a:pPr algn="just"/>
            <a:r>
              <a:rPr lang="it-IT" dirty="0">
                <a:solidFill>
                  <a:srgbClr val="000000"/>
                </a:solidFill>
                <a:cs typeface="Times New Roman" pitchFamily="18" charset="0"/>
              </a:rPr>
              <a:t>tenendo conto dell’ossigeno </a:t>
            </a:r>
            <a:r>
              <a:rPr lang="it-IT" dirty="0">
                <a:solidFill>
                  <a:srgbClr val="FF0000"/>
                </a:solidFill>
                <a:cs typeface="Times New Roman" pitchFamily="18" charset="0"/>
              </a:rPr>
              <a:t>immesso nella soluzione per trasferimento di massa </a:t>
            </a:r>
          </a:p>
          <a:p>
            <a:pPr algn="just"/>
            <a:r>
              <a:rPr lang="it-IT" dirty="0">
                <a:solidFill>
                  <a:srgbClr val="FF0000"/>
                </a:solidFill>
                <a:cs typeface="Times New Roman" pitchFamily="18" charset="0"/>
              </a:rPr>
              <a:t>(OTR = </a:t>
            </a:r>
            <a:r>
              <a:rPr lang="it-IT" dirty="0" err="1">
                <a:solidFill>
                  <a:srgbClr val="FF0000"/>
                </a:solidFill>
                <a:cs typeface="Times New Roman" pitchFamily="18" charset="0"/>
              </a:rPr>
              <a:t>oxygen</a:t>
            </a:r>
            <a:r>
              <a:rPr lang="it-IT" dirty="0">
                <a:solidFill>
                  <a:srgbClr val="FF0000"/>
                </a:solidFill>
                <a:cs typeface="Times New Roman" pitchFamily="18" charset="0"/>
              </a:rPr>
              <a:t> </a:t>
            </a:r>
            <a:r>
              <a:rPr lang="it-IT" dirty="0" err="1">
                <a:solidFill>
                  <a:srgbClr val="FF0000"/>
                </a:solidFill>
                <a:cs typeface="Times New Roman" pitchFamily="18" charset="0"/>
              </a:rPr>
              <a:t>trasfer</a:t>
            </a:r>
            <a:r>
              <a:rPr lang="it-IT" dirty="0">
                <a:solidFill>
                  <a:srgbClr val="FF0000"/>
                </a:solidFill>
                <a:cs typeface="Times New Roman" pitchFamily="18" charset="0"/>
              </a:rPr>
              <a:t> rate), </a:t>
            </a:r>
            <a:r>
              <a:rPr lang="it-IT" dirty="0">
                <a:solidFill>
                  <a:srgbClr val="000000"/>
                </a:solidFill>
                <a:cs typeface="Times New Roman" pitchFamily="18" charset="0"/>
              </a:rPr>
              <a:t>dato dall’equazione (64), </a:t>
            </a:r>
          </a:p>
          <a:p>
            <a:pPr algn="ctr"/>
            <a:r>
              <a:rPr lang="it-IT" b="1" dirty="0" err="1"/>
              <a:t>dC</a:t>
            </a:r>
            <a:r>
              <a:rPr lang="it-IT" b="1" dirty="0"/>
              <a:t>*</a:t>
            </a:r>
            <a:r>
              <a:rPr lang="it-IT" b="1" baseline="-25000" dirty="0"/>
              <a:t>O</a:t>
            </a:r>
            <a:r>
              <a:rPr lang="it-IT" b="1" dirty="0"/>
              <a:t>/</a:t>
            </a:r>
            <a:r>
              <a:rPr lang="it-IT" b="1" dirty="0" err="1"/>
              <a:t>dt</a:t>
            </a:r>
            <a:r>
              <a:rPr lang="it-IT" b="1" dirty="0"/>
              <a:t> = </a:t>
            </a:r>
            <a:r>
              <a:rPr lang="it-IT" b="1" dirty="0" err="1"/>
              <a:t>kL</a:t>
            </a:r>
            <a:r>
              <a:rPr lang="it-IT" b="1" dirty="0"/>
              <a:t> a (C*</a:t>
            </a:r>
            <a:r>
              <a:rPr lang="it-IT" b="1" baseline="-25000" dirty="0"/>
              <a:t>O</a:t>
            </a:r>
            <a:r>
              <a:rPr lang="it-IT" b="1" dirty="0"/>
              <a:t> – C</a:t>
            </a:r>
            <a:r>
              <a:rPr lang="it-IT" b="1" baseline="-25000" dirty="0"/>
              <a:t>O</a:t>
            </a:r>
            <a:r>
              <a:rPr lang="it-IT" b="1" dirty="0"/>
              <a:t>)</a:t>
            </a:r>
            <a:endParaRPr lang="it-IT" dirty="0"/>
          </a:p>
          <a:p>
            <a:pPr algn="just"/>
            <a:endParaRPr lang="it-IT" dirty="0">
              <a:solidFill>
                <a:srgbClr val="000000"/>
              </a:solidFill>
              <a:cs typeface="Times New Roman" pitchFamily="18" charset="0"/>
            </a:endParaRPr>
          </a:p>
          <a:p>
            <a:pPr algn="just"/>
            <a:endParaRPr lang="it-IT" dirty="0">
              <a:solidFill>
                <a:srgbClr val="000000"/>
              </a:solidFill>
              <a:cs typeface="Times New Roman" pitchFamily="18" charset="0"/>
            </a:endParaRPr>
          </a:p>
          <a:p>
            <a:pPr algn="just"/>
            <a:r>
              <a:rPr lang="it-IT" dirty="0">
                <a:solidFill>
                  <a:srgbClr val="000000"/>
                </a:solidFill>
                <a:cs typeface="Times New Roman" pitchFamily="18" charset="0"/>
              </a:rPr>
              <a:t>e </a:t>
            </a:r>
            <a:r>
              <a:rPr lang="it-IT" dirty="0">
                <a:solidFill>
                  <a:srgbClr val="FF0000"/>
                </a:solidFill>
                <a:cs typeface="Times New Roman" pitchFamily="18" charset="0"/>
              </a:rPr>
              <a:t>dell’ossigeno assunto dalla cellula (OUR = </a:t>
            </a:r>
            <a:r>
              <a:rPr lang="it-IT" dirty="0" err="1">
                <a:solidFill>
                  <a:srgbClr val="FF0000"/>
                </a:solidFill>
                <a:cs typeface="Times New Roman" pitchFamily="18" charset="0"/>
              </a:rPr>
              <a:t>oxygen</a:t>
            </a:r>
            <a:r>
              <a:rPr lang="it-IT" dirty="0">
                <a:solidFill>
                  <a:srgbClr val="FF0000"/>
                </a:solidFill>
                <a:cs typeface="Times New Roman" pitchFamily="18" charset="0"/>
              </a:rPr>
              <a:t> </a:t>
            </a:r>
            <a:r>
              <a:rPr lang="it-IT" dirty="0" err="1">
                <a:solidFill>
                  <a:srgbClr val="FF0000"/>
                </a:solidFill>
                <a:cs typeface="Times New Roman" pitchFamily="18" charset="0"/>
              </a:rPr>
              <a:t>uptake</a:t>
            </a:r>
            <a:r>
              <a:rPr lang="it-IT" dirty="0">
                <a:solidFill>
                  <a:srgbClr val="FF0000"/>
                </a:solidFill>
                <a:cs typeface="Times New Roman" pitchFamily="18" charset="0"/>
              </a:rPr>
              <a:t> rate), </a:t>
            </a:r>
            <a:r>
              <a:rPr lang="it-IT" dirty="0">
                <a:solidFill>
                  <a:srgbClr val="000000"/>
                </a:solidFill>
                <a:cs typeface="Times New Roman" pitchFamily="18" charset="0"/>
              </a:rPr>
              <a:t>dato dall’equazione (74):</a:t>
            </a:r>
          </a:p>
          <a:p>
            <a:pPr algn="just"/>
            <a:endParaRPr lang="en-GB" dirty="0">
              <a:solidFill>
                <a:srgbClr val="000000"/>
              </a:solidFill>
              <a:cs typeface="Times New Roman" pitchFamily="18" charset="0"/>
            </a:endParaRPr>
          </a:p>
          <a:p>
            <a:pPr algn="ctr"/>
            <a:r>
              <a:rPr lang="en-GB" b="1" dirty="0">
                <a:solidFill>
                  <a:srgbClr val="000000"/>
                </a:solidFill>
                <a:cs typeface="Times New Roman" pitchFamily="18" charset="0"/>
              </a:rPr>
              <a:t>(</a:t>
            </a:r>
            <a:r>
              <a:rPr lang="en-GB" b="1" dirty="0" err="1">
                <a:solidFill>
                  <a:srgbClr val="000000"/>
                </a:solidFill>
                <a:cs typeface="Times New Roman" pitchFamily="18" charset="0"/>
              </a:rPr>
              <a:t>dC</a:t>
            </a:r>
            <a:r>
              <a:rPr lang="en-GB" b="1" baseline="-30000" dirty="0" err="1">
                <a:solidFill>
                  <a:srgbClr val="000000"/>
                </a:solidFill>
                <a:cs typeface="Times New Roman" pitchFamily="18" charset="0"/>
              </a:rPr>
              <a:t>O</a:t>
            </a:r>
            <a:r>
              <a:rPr lang="en-GB" b="1" dirty="0">
                <a:solidFill>
                  <a:srgbClr val="000000"/>
                </a:solidFill>
                <a:cs typeface="Times New Roman" pitchFamily="18" charset="0"/>
              </a:rPr>
              <a:t>/</a:t>
            </a:r>
            <a:r>
              <a:rPr lang="en-GB" b="1" dirty="0" err="1">
                <a:solidFill>
                  <a:srgbClr val="000000"/>
                </a:solidFill>
                <a:cs typeface="Times New Roman" pitchFamily="18" charset="0"/>
              </a:rPr>
              <a:t>dt</a:t>
            </a:r>
            <a:r>
              <a:rPr lang="en-GB" b="1" dirty="0">
                <a:solidFill>
                  <a:srgbClr val="000000"/>
                </a:solidFill>
                <a:cs typeface="Times New Roman" pitchFamily="18" charset="0"/>
              </a:rPr>
              <a:t>)</a:t>
            </a:r>
            <a:r>
              <a:rPr lang="en-GB" b="1" baseline="-30000" dirty="0">
                <a:solidFill>
                  <a:srgbClr val="000000"/>
                </a:solidFill>
                <a:cs typeface="Times New Roman" pitchFamily="18" charset="0"/>
              </a:rPr>
              <a:t>net</a:t>
            </a:r>
            <a:r>
              <a:rPr lang="en-GB" b="1" dirty="0">
                <a:solidFill>
                  <a:srgbClr val="000000"/>
                </a:solidFill>
                <a:cs typeface="Times New Roman" pitchFamily="18" charset="0"/>
              </a:rPr>
              <a:t> = OTR – OUR</a:t>
            </a:r>
          </a:p>
          <a:p>
            <a:pPr algn="ctr"/>
            <a:endParaRPr lang="en-GB" dirty="0">
              <a:solidFill>
                <a:srgbClr val="000000"/>
              </a:solidFill>
              <a:cs typeface="Times New Roman" pitchFamily="18" charset="0"/>
            </a:endParaRPr>
          </a:p>
          <a:p>
            <a:pPr algn="ctr"/>
            <a:r>
              <a:rPr lang="en-GB" b="1" dirty="0">
                <a:solidFill>
                  <a:srgbClr val="000000"/>
                </a:solidFill>
                <a:cs typeface="Times New Roman" pitchFamily="18" charset="0"/>
              </a:rPr>
              <a:t>(</a:t>
            </a:r>
            <a:r>
              <a:rPr lang="en-GB" b="1" dirty="0" err="1">
                <a:solidFill>
                  <a:srgbClr val="000000"/>
                </a:solidFill>
                <a:cs typeface="Times New Roman" pitchFamily="18" charset="0"/>
              </a:rPr>
              <a:t>dC</a:t>
            </a:r>
            <a:r>
              <a:rPr lang="en-GB" b="1" baseline="-30000" dirty="0" err="1">
                <a:solidFill>
                  <a:srgbClr val="000000"/>
                </a:solidFill>
                <a:cs typeface="Times New Roman" pitchFamily="18" charset="0"/>
              </a:rPr>
              <a:t>O</a:t>
            </a:r>
            <a:r>
              <a:rPr lang="en-GB" b="1" dirty="0">
                <a:solidFill>
                  <a:srgbClr val="000000"/>
                </a:solidFill>
                <a:cs typeface="Times New Roman" pitchFamily="18" charset="0"/>
              </a:rPr>
              <a:t>/</a:t>
            </a:r>
            <a:r>
              <a:rPr lang="en-GB" b="1" dirty="0" err="1">
                <a:solidFill>
                  <a:srgbClr val="000000"/>
                </a:solidFill>
                <a:cs typeface="Times New Roman" pitchFamily="18" charset="0"/>
              </a:rPr>
              <a:t>dt</a:t>
            </a:r>
            <a:r>
              <a:rPr lang="en-GB" b="1" dirty="0">
                <a:solidFill>
                  <a:srgbClr val="000000"/>
                </a:solidFill>
                <a:cs typeface="Times New Roman" pitchFamily="18" charset="0"/>
              </a:rPr>
              <a:t>)</a:t>
            </a:r>
            <a:r>
              <a:rPr lang="en-GB" b="1" baseline="-30000" dirty="0">
                <a:solidFill>
                  <a:srgbClr val="000000"/>
                </a:solidFill>
                <a:cs typeface="Times New Roman" pitchFamily="18" charset="0"/>
              </a:rPr>
              <a:t>net</a:t>
            </a:r>
            <a:r>
              <a:rPr lang="en-GB" b="1" dirty="0">
                <a:solidFill>
                  <a:srgbClr val="000000"/>
                </a:solidFill>
                <a:cs typeface="Times New Roman" pitchFamily="18" charset="0"/>
              </a:rPr>
              <a:t> = </a:t>
            </a:r>
            <a:r>
              <a:rPr lang="en-GB" b="1" dirty="0" err="1">
                <a:solidFill>
                  <a:srgbClr val="000000"/>
                </a:solidFill>
                <a:cs typeface="Times New Roman" pitchFamily="18" charset="0"/>
              </a:rPr>
              <a:t>k</a:t>
            </a:r>
            <a:r>
              <a:rPr lang="en-GB" b="1" baseline="-30000" dirty="0" err="1">
                <a:solidFill>
                  <a:srgbClr val="000000"/>
                </a:solidFill>
                <a:cs typeface="Times New Roman" pitchFamily="18" charset="0"/>
              </a:rPr>
              <a:t>L</a:t>
            </a:r>
            <a:r>
              <a:rPr lang="en-GB" b="1" dirty="0">
                <a:solidFill>
                  <a:srgbClr val="000000"/>
                </a:solidFill>
                <a:cs typeface="Times New Roman" pitchFamily="18" charset="0"/>
              </a:rPr>
              <a:t> a (C</a:t>
            </a:r>
            <a:r>
              <a:rPr lang="en-GB" b="1" baseline="30000" dirty="0">
                <a:solidFill>
                  <a:srgbClr val="000000"/>
                </a:solidFill>
                <a:cs typeface="Times New Roman" pitchFamily="18" charset="0"/>
              </a:rPr>
              <a:t>*</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 C</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- 1/Y</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a:t>
            </a:r>
            <a:r>
              <a:rPr lang="it-IT" b="1" dirty="0">
                <a:solidFill>
                  <a:srgbClr val="000000"/>
                </a:solidFill>
                <a:latin typeface="Symbol" pitchFamily="18" charset="2"/>
                <a:cs typeface="Times New Roman" pitchFamily="18" charset="0"/>
              </a:rPr>
              <a:t>m</a:t>
            </a:r>
            <a:r>
              <a:rPr lang="en-GB" b="1" baseline="-30000" dirty="0" err="1">
                <a:solidFill>
                  <a:srgbClr val="000000"/>
                </a:solidFill>
                <a:cs typeface="Times New Roman" pitchFamily="18" charset="0"/>
              </a:rPr>
              <a:t>m</a:t>
            </a:r>
            <a:r>
              <a:rPr lang="en-GB" b="1" dirty="0" err="1">
                <a:solidFill>
                  <a:srgbClr val="000000"/>
                </a:solidFill>
                <a:cs typeface="Times New Roman" pitchFamily="18" charset="0"/>
              </a:rPr>
              <a:t>C</a:t>
            </a:r>
            <a:r>
              <a:rPr lang="en-GB" b="1" baseline="-30000" dirty="0" err="1">
                <a:solidFill>
                  <a:srgbClr val="000000"/>
                </a:solidFill>
                <a:cs typeface="Times New Roman" pitchFamily="18" charset="0"/>
              </a:rPr>
              <a:t>O</a:t>
            </a:r>
            <a:r>
              <a:rPr lang="en-GB" b="1" dirty="0">
                <a:solidFill>
                  <a:srgbClr val="000000"/>
                </a:solidFill>
                <a:cs typeface="Times New Roman" pitchFamily="18" charset="0"/>
              </a:rPr>
              <a:t>/(K</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 C</a:t>
            </a:r>
            <a:r>
              <a:rPr lang="en-GB" b="1" baseline="-30000" dirty="0">
                <a:solidFill>
                  <a:srgbClr val="000000"/>
                </a:solidFill>
                <a:cs typeface="Times New Roman" pitchFamily="18" charset="0"/>
              </a:rPr>
              <a:t>O</a:t>
            </a:r>
            <a:r>
              <a:rPr lang="en-GB" b="1" dirty="0">
                <a:solidFill>
                  <a:srgbClr val="000000"/>
                </a:solidFill>
                <a:cs typeface="Times New Roman" pitchFamily="18" charset="0"/>
              </a:rPr>
              <a:t>)]</a:t>
            </a:r>
            <a:r>
              <a:rPr lang="it-IT" b="1" dirty="0">
                <a:solidFill>
                  <a:srgbClr val="000000"/>
                </a:solidFill>
                <a:latin typeface="Symbol" pitchFamily="18" charset="2"/>
                <a:cs typeface="Times New Roman" pitchFamily="18" charset="0"/>
              </a:rPr>
              <a:t> </a:t>
            </a:r>
            <a:r>
              <a:rPr lang="en-GB" b="1" dirty="0">
                <a:solidFill>
                  <a:srgbClr val="000000"/>
                </a:solidFill>
                <a:cs typeface="Times New Roman" pitchFamily="18" charset="0"/>
              </a:rPr>
              <a:t>X (75)</a:t>
            </a:r>
            <a:r>
              <a:rPr lang="it-IT" b="1" dirty="0">
                <a:solidFill>
                  <a:srgbClr val="000000"/>
                </a:solidFill>
                <a:cs typeface="Times New Roman" pitchFamily="18" charset="0"/>
              </a:rPr>
              <a:t> </a:t>
            </a:r>
          </a:p>
        </p:txBody>
      </p:sp>
      <p:sp>
        <p:nvSpPr>
          <p:cNvPr id="4" name="Text Box 4"/>
          <p:cNvSpPr txBox="1">
            <a:spLocks noChangeArrowheads="1"/>
          </p:cNvSpPr>
          <p:nvPr/>
        </p:nvSpPr>
        <p:spPr bwMode="auto">
          <a:xfrm>
            <a:off x="2423271" y="554082"/>
            <a:ext cx="4297458" cy="523220"/>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Concentrazione critica di O</a:t>
            </a:r>
            <a:r>
              <a:rPr lang="it-IT" sz="2800" b="1" baseline="-25000" dirty="0">
                <a:solidFill>
                  <a:srgbClr val="FF0000"/>
                </a:solidFill>
                <a:cs typeface="Times New Roman" pitchFamily="18" charset="0"/>
              </a:rPr>
              <a:t>2</a:t>
            </a:r>
            <a:endParaRPr lang="it-IT" sz="2800" b="1" baseline="-25000" dirty="0">
              <a:solidFill>
                <a:srgbClr val="FF0000"/>
              </a:solidFill>
            </a:endParaRPr>
          </a:p>
        </p:txBody>
      </p:sp>
    </p:spTree>
    <p:extLst>
      <p:ext uri="{BB962C8B-B14F-4D97-AF65-F5344CB8AC3E}">
        <p14:creationId xmlns:p14="http://schemas.microsoft.com/office/powerpoint/2010/main" val="4261619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BD0A0D30-A0C5-4BB4-86D1-393D8DA5D2A5}"/>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554621" y="1715624"/>
            <a:ext cx="4578493" cy="2755631"/>
          </a:xfrm>
          <a:prstGeom prst="rect">
            <a:avLst/>
          </a:prstGeom>
        </p:spPr>
      </p:pic>
      <p:sp>
        <p:nvSpPr>
          <p:cNvPr id="3" name="CasellaDiTesto 2">
            <a:extLst>
              <a:ext uri="{FF2B5EF4-FFF2-40B4-BE49-F238E27FC236}">
                <a16:creationId xmlns:a16="http://schemas.microsoft.com/office/drawing/2014/main" id="{80F6A320-09B3-42E2-A9CB-3CDCBD706319}"/>
              </a:ext>
            </a:extLst>
          </p:cNvPr>
          <p:cNvSpPr txBox="1"/>
          <p:nvPr/>
        </p:nvSpPr>
        <p:spPr>
          <a:xfrm>
            <a:off x="180915" y="981553"/>
            <a:ext cx="4680856" cy="461665"/>
          </a:xfrm>
          <a:prstGeom prst="rect">
            <a:avLst/>
          </a:prstGeom>
          <a:noFill/>
        </p:spPr>
        <p:txBody>
          <a:bodyPr wrap="square">
            <a:spAutoFit/>
          </a:bodyPr>
          <a:lstStyle/>
          <a:p>
            <a:r>
              <a:rPr lang="it-IT" b="1" dirty="0">
                <a:solidFill>
                  <a:srgbClr val="000000"/>
                </a:solidFill>
                <a:cs typeface="Times New Roman" pitchFamily="18" charset="0"/>
              </a:rPr>
              <a:t>1/D</a:t>
            </a:r>
            <a:r>
              <a:rPr lang="en-GB"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 K</a:t>
            </a:r>
            <a:r>
              <a:rPr lang="it-IT" b="1" baseline="-30000" dirty="0">
                <a:solidFill>
                  <a:srgbClr val="000000"/>
                </a:solidFill>
                <a:cs typeface="Times New Roman" pitchFamily="18" charset="0"/>
              </a:rPr>
              <a:t>S</a:t>
            </a:r>
            <a:r>
              <a:rPr lang="it-IT" b="1" dirty="0">
                <a:solidFill>
                  <a:srgbClr val="000000"/>
                </a:solidFill>
                <a:cs typeface="Times New Roman" pitchFamily="18" charset="0"/>
              </a:rPr>
              <a:t>/(</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[S</a:t>
            </a:r>
            <a:r>
              <a:rPr lang="it-IT" b="1" baseline="-30000" dirty="0">
                <a:solidFill>
                  <a:srgbClr val="000000"/>
                </a:solidFill>
                <a:cs typeface="Times New Roman" pitchFamily="18" charset="0"/>
              </a:rPr>
              <a:t>S</a:t>
            </a:r>
            <a:r>
              <a:rPr lang="it-IT" b="1" dirty="0">
                <a:solidFill>
                  <a:srgbClr val="000000"/>
                </a:solidFill>
                <a:cs typeface="Times New Roman" pitchFamily="18" charset="0"/>
              </a:rPr>
              <a:t>])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endParaRPr lang="it-IT" dirty="0"/>
          </a:p>
        </p:txBody>
      </p:sp>
      <mc:AlternateContent xmlns:mc="http://schemas.openxmlformats.org/markup-compatibility/2006" xmlns:a14="http://schemas.microsoft.com/office/drawing/2010/main">
        <mc:Choice Requires="a14">
          <p:sp>
            <p:nvSpPr>
              <p:cNvPr id="4" name="CasellaDiTesto 3">
                <a:extLst>
                  <a:ext uri="{FF2B5EF4-FFF2-40B4-BE49-F238E27FC236}">
                    <a16:creationId xmlns:a16="http://schemas.microsoft.com/office/drawing/2014/main" id="{13AF0E86-AE2F-44D6-9D36-34A2425FBA20}"/>
                  </a:ext>
                </a:extLst>
              </p:cNvPr>
              <p:cNvSpPr txBox="1"/>
              <p:nvPr/>
            </p:nvSpPr>
            <p:spPr>
              <a:xfrm>
                <a:off x="620785" y="4840448"/>
                <a:ext cx="2250681" cy="1177758"/>
              </a:xfrm>
              <a:prstGeom prst="rect">
                <a:avLst/>
              </a:prstGeom>
              <a:noFill/>
            </p:spPr>
            <p:txBody>
              <a:bodyPr wrap="none" rtlCol="0">
                <a:spAutoFit/>
              </a:bodyPr>
              <a:lstStyle/>
              <a:p>
                <a:r>
                  <a:rPr lang="it-IT" dirty="0" err="1"/>
                  <a:t>Ks</a:t>
                </a:r>
                <a:r>
                  <a:rPr lang="it-IT" dirty="0"/>
                  <a:t>/</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a:t>
                </a:r>
                <a14:m>
                  <m:oMath xmlns:m="http://schemas.openxmlformats.org/officeDocument/2006/math">
                    <m:f>
                      <m:fPr>
                        <m:ctrlPr>
                          <a:rPr lang="it-IT" b="1" i="1" smtClean="0">
                            <a:solidFill>
                              <a:srgbClr val="000000"/>
                            </a:solidFill>
                            <a:latin typeface="Cambria Math" panose="02040503050406030204" pitchFamily="18" charset="0"/>
                            <a:cs typeface="Times New Roman" pitchFamily="18" charset="0"/>
                          </a:rPr>
                        </m:ctrlPr>
                      </m:fPr>
                      <m:num>
                        <m:r>
                          <a:rPr lang="it-IT" b="1" i="1" smtClean="0">
                            <a:solidFill>
                              <a:srgbClr val="000000"/>
                            </a:solidFill>
                            <a:latin typeface="Cambria Math" panose="02040503050406030204" pitchFamily="18" charset="0"/>
                            <a:cs typeface="Times New Roman" pitchFamily="18" charset="0"/>
                          </a:rPr>
                          <m:t>𝟏𝟎</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𝟓</m:t>
                        </m:r>
                      </m:num>
                      <m:den>
                        <m:r>
                          <a:rPr lang="it-IT" b="1" i="1" smtClean="0">
                            <a:solidFill>
                              <a:srgbClr val="000000"/>
                            </a:solidFill>
                            <a:latin typeface="Cambria Math" panose="02040503050406030204" pitchFamily="18" charset="0"/>
                            <a:cs typeface="Times New Roman" pitchFamily="18" charset="0"/>
                          </a:rPr>
                          <m:t>𝟓𝟎</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𝟐𝟎</m:t>
                        </m:r>
                      </m:den>
                    </m:f>
                  </m:oMath>
                </a14:m>
                <a:r>
                  <a:rPr lang="it-IT" b="1" dirty="0">
                    <a:solidFill>
                      <a:srgbClr val="000000"/>
                    </a:solidFill>
                    <a:cs typeface="Times New Roman" pitchFamily="18" charset="0"/>
                  </a:rPr>
                  <a:t> = 0,17</a:t>
                </a:r>
              </a:p>
              <a:p>
                <a:endParaRPr lang="it-IT" b="1" dirty="0">
                  <a:solidFill>
                    <a:srgbClr val="000000"/>
                  </a:solidFill>
                  <a:cs typeface="Times New Roman" pitchFamily="18" charset="0"/>
                </a:endParaRPr>
              </a:p>
              <a:p>
                <a:r>
                  <a:rPr lang="it-IT" b="1" dirty="0">
                    <a:solidFill>
                      <a:srgbClr val="000000"/>
                    </a:solidFill>
                    <a:cs typeface="Times New Roman" pitchFamily="18" charset="0"/>
                  </a:rPr>
                  <a:t> </a:t>
                </a:r>
                <a14:m>
                  <m:oMath xmlns:m="http://schemas.openxmlformats.org/officeDocument/2006/math">
                    <m:f>
                      <m:fPr>
                        <m:ctrlPr>
                          <a:rPr lang="it-IT" b="1" i="1" smtClean="0">
                            <a:solidFill>
                              <a:srgbClr val="000000"/>
                            </a:solidFill>
                            <a:latin typeface="Cambria Math" panose="02040503050406030204" pitchFamily="18" charset="0"/>
                            <a:cs typeface="Times New Roman" pitchFamily="18" charset="0"/>
                          </a:rPr>
                        </m:ctrlPr>
                      </m:fPr>
                      <m:num>
                        <m:r>
                          <a:rPr lang="it-IT" b="1" i="1" smtClean="0">
                            <a:solidFill>
                              <a:srgbClr val="000000"/>
                            </a:solidFill>
                            <a:latin typeface="Cambria Math" panose="02040503050406030204" pitchFamily="18" charset="0"/>
                            <a:cs typeface="Times New Roman" pitchFamily="18" charset="0"/>
                          </a:rPr>
                          <m:t>𝟓</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𝟑</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𝟑</m:t>
                        </m:r>
                      </m:num>
                      <m:den>
                        <m:r>
                          <a:rPr lang="it-IT" b="1" i="1" smtClean="0">
                            <a:solidFill>
                              <a:srgbClr val="000000"/>
                            </a:solidFill>
                            <a:latin typeface="Cambria Math" panose="02040503050406030204" pitchFamily="18" charset="0"/>
                            <a:cs typeface="Times New Roman" pitchFamily="18" charset="0"/>
                          </a:rPr>
                          <m:t>𝟐𝟎</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𝟏𝟎</m:t>
                        </m:r>
                      </m:den>
                    </m:f>
                  </m:oMath>
                </a14:m>
                <a:r>
                  <a:rPr lang="it-IT" dirty="0"/>
                  <a:t> = 0,17 </a:t>
                </a:r>
              </a:p>
            </p:txBody>
          </p:sp>
        </mc:Choice>
        <mc:Fallback xmlns="">
          <p:sp>
            <p:nvSpPr>
              <p:cNvPr id="4" name="CasellaDiTesto 3">
                <a:extLst>
                  <a:ext uri="{FF2B5EF4-FFF2-40B4-BE49-F238E27FC236}">
                    <a16:creationId xmlns:a16="http://schemas.microsoft.com/office/drawing/2014/main" id="{13AF0E86-AE2F-44D6-9D36-34A2425FBA20}"/>
                  </a:ext>
                </a:extLst>
              </p:cNvPr>
              <p:cNvSpPr txBox="1">
                <a:spLocks noRot="1" noChangeAspect="1" noMove="1" noResize="1" noEditPoints="1" noAdjustHandles="1" noChangeArrowheads="1" noChangeShapeType="1" noTextEdit="1"/>
              </p:cNvSpPr>
              <p:nvPr/>
            </p:nvSpPr>
            <p:spPr>
              <a:xfrm>
                <a:off x="620785" y="4840448"/>
                <a:ext cx="2250681" cy="1177758"/>
              </a:xfrm>
              <a:prstGeom prst="rect">
                <a:avLst/>
              </a:prstGeom>
              <a:blipFill>
                <a:blip r:embed="rId4"/>
                <a:stretch>
                  <a:fillRect l="-2439" b="-2591"/>
                </a:stretch>
              </a:blipFill>
            </p:spPr>
            <p:txBody>
              <a:bodyPr/>
              <a:lstStyle/>
              <a:p>
                <a:r>
                  <a:rPr lang="it-IT">
                    <a:noFill/>
                  </a:rPr>
                  <a:t> </a:t>
                </a:r>
              </a:p>
            </p:txBody>
          </p:sp>
        </mc:Fallback>
      </mc:AlternateContent>
      <p:sp>
        <p:nvSpPr>
          <p:cNvPr id="5" name="CasellaDiTesto 4">
            <a:extLst>
              <a:ext uri="{FF2B5EF4-FFF2-40B4-BE49-F238E27FC236}">
                <a16:creationId xmlns:a16="http://schemas.microsoft.com/office/drawing/2014/main" id="{EE2B8DF1-9886-44CE-A1A2-73D5A421968A}"/>
              </a:ext>
            </a:extLst>
          </p:cNvPr>
          <p:cNvSpPr txBox="1"/>
          <p:nvPr/>
        </p:nvSpPr>
        <p:spPr>
          <a:xfrm>
            <a:off x="5510719" y="930794"/>
            <a:ext cx="4680856" cy="3231654"/>
          </a:xfrm>
          <a:prstGeom prst="rect">
            <a:avLst/>
          </a:prstGeom>
          <a:noFill/>
        </p:spPr>
        <p:txBody>
          <a:bodyPr wrap="square">
            <a:spAutoFit/>
          </a:bodyPr>
          <a:lstStyle/>
          <a:p>
            <a:endParaRPr lang="it-IT" b="1" dirty="0">
              <a:solidFill>
                <a:srgbClr val="FF0000"/>
              </a:solidFill>
              <a:latin typeface="Symbol" pitchFamily="18" charset="2"/>
              <a:cs typeface="Times New Roman" pitchFamily="18" charset="0"/>
            </a:endParaRPr>
          </a:p>
          <a:p>
            <a:endParaRPr lang="it-IT" b="1" dirty="0">
              <a:solidFill>
                <a:srgbClr val="000000"/>
              </a:solidFill>
              <a:latin typeface="Symbol" pitchFamily="18" charset="2"/>
              <a:cs typeface="Times New Roman" pitchFamily="18" charset="0"/>
            </a:endParaRPr>
          </a:p>
          <a:p>
            <a:r>
              <a:rPr lang="it-IT" b="1" dirty="0">
                <a:solidFill>
                  <a:srgbClr val="000000"/>
                </a:solidFill>
                <a:latin typeface="Symbol" pitchFamily="18" charset="2"/>
                <a:cs typeface="Times New Roman" pitchFamily="18" charset="0"/>
              </a:rPr>
              <a:t>5</a:t>
            </a:r>
            <a:r>
              <a:rPr lang="en-GB"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 0,17*1/</a:t>
            </a:r>
            <a:r>
              <a:rPr lang="it-IT" b="1" baseline="-30000" dirty="0">
                <a:solidFill>
                  <a:srgbClr val="000000"/>
                </a:solidFill>
                <a:cs typeface="Times New Roman" pitchFamily="18" charset="0"/>
              </a:rPr>
              <a:t> </a:t>
            </a:r>
            <a:r>
              <a:rPr lang="it-IT" b="1" dirty="0">
                <a:solidFill>
                  <a:srgbClr val="000000"/>
                </a:solidFill>
                <a:cs typeface="Times New Roman" pitchFamily="18" charset="0"/>
              </a:rPr>
              <a:t>[S</a:t>
            </a:r>
            <a:r>
              <a:rPr lang="it-IT" b="1" baseline="-30000" dirty="0">
                <a:solidFill>
                  <a:srgbClr val="000000"/>
                </a:solidFill>
                <a:cs typeface="Times New Roman" pitchFamily="18" charset="0"/>
              </a:rPr>
              <a:t>S</a:t>
            </a:r>
            <a:r>
              <a:rPr lang="it-IT" b="1" dirty="0">
                <a:solidFill>
                  <a:srgbClr val="000000"/>
                </a:solidFill>
                <a:cs typeface="Times New Roman" pitchFamily="18" charset="0"/>
              </a:rPr>
              <a:t>]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a:t>
            </a:r>
          </a:p>
          <a:p>
            <a:endParaRPr lang="it-IT" b="1" baseline="-30000" dirty="0">
              <a:solidFill>
                <a:srgbClr val="000000"/>
              </a:solidFill>
              <a:cs typeface="Times New Roman" pitchFamily="18" charset="0"/>
            </a:endParaRPr>
          </a:p>
          <a:p>
            <a:endParaRPr lang="it-IT" b="1" baseline="-30000" dirty="0">
              <a:solidFill>
                <a:srgbClr val="000000"/>
              </a:solidFill>
              <a:cs typeface="Times New Roman" pitchFamily="18" charset="0"/>
            </a:endParaRPr>
          </a:p>
          <a:p>
            <a:r>
              <a:rPr lang="it-IT" b="1" baseline="-30000" dirty="0">
                <a:solidFill>
                  <a:srgbClr val="000000"/>
                </a:solidFill>
                <a:cs typeface="Times New Roman" pitchFamily="18" charset="0"/>
              </a:rPr>
              <a:t> </a:t>
            </a:r>
            <a:r>
              <a:rPr lang="it-IT" b="1" dirty="0">
                <a:solidFill>
                  <a:srgbClr val="FF0000"/>
                </a:solidFill>
                <a:cs typeface="Times New Roman" pitchFamily="18" charset="0"/>
              </a:rPr>
              <a:t>1/</a:t>
            </a:r>
            <a:r>
              <a:rPr lang="en-GB" b="1" dirty="0">
                <a:solidFill>
                  <a:srgbClr val="FF0000"/>
                </a:solidFill>
                <a:latin typeface="Symbol" pitchFamily="18" charset="2"/>
                <a:cs typeface="Times New Roman" pitchFamily="18" charset="0"/>
              </a:rPr>
              <a:t>m</a:t>
            </a:r>
            <a:r>
              <a:rPr lang="it-IT" b="1" baseline="-30000" dirty="0">
                <a:solidFill>
                  <a:srgbClr val="FF0000"/>
                </a:solidFill>
                <a:cs typeface="Times New Roman" pitchFamily="18" charset="0"/>
              </a:rPr>
              <a:t>max </a:t>
            </a:r>
            <a:r>
              <a:rPr lang="it-IT" b="1" dirty="0">
                <a:solidFill>
                  <a:srgbClr val="000000"/>
                </a:solidFill>
                <a:cs typeface="Times New Roman" pitchFamily="18" charset="0"/>
              </a:rPr>
              <a:t>=</a:t>
            </a:r>
            <a:r>
              <a:rPr lang="it-IT" b="1" baseline="-30000" dirty="0">
                <a:solidFill>
                  <a:srgbClr val="000000"/>
                </a:solidFill>
                <a:cs typeface="Times New Roman" pitchFamily="18" charset="0"/>
              </a:rPr>
              <a:t> </a:t>
            </a:r>
            <a:r>
              <a:rPr lang="it-IT" b="1" dirty="0">
                <a:solidFill>
                  <a:srgbClr val="000000"/>
                </a:solidFill>
                <a:cs typeface="Times New Roman" pitchFamily="18" charset="0"/>
              </a:rPr>
              <a:t>5-0,17 *20 = 1,6</a:t>
            </a:r>
          </a:p>
          <a:p>
            <a:endParaRPr lang="it-IT" b="1" dirty="0">
              <a:solidFill>
                <a:srgbClr val="000000"/>
              </a:solidFill>
              <a:cs typeface="Times New Roman" pitchFamily="18" charset="0"/>
            </a:endParaRPr>
          </a:p>
          <a:p>
            <a:endParaRPr lang="it-IT" b="1" dirty="0">
              <a:solidFill>
                <a:srgbClr val="000000"/>
              </a:solidFill>
              <a:cs typeface="Times New Roman" pitchFamily="18" charset="0"/>
            </a:endParaRPr>
          </a:p>
          <a:p>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 </a:t>
            </a:r>
            <a:r>
              <a:rPr lang="it-IT" b="1" dirty="0">
                <a:solidFill>
                  <a:srgbClr val="000000"/>
                </a:solidFill>
                <a:cs typeface="Times New Roman" pitchFamily="18" charset="0"/>
              </a:rPr>
              <a:t>1/1,6 = 0,625 ore </a:t>
            </a:r>
            <a:r>
              <a:rPr lang="it-IT" b="1" baseline="30000" dirty="0">
                <a:solidFill>
                  <a:srgbClr val="000000"/>
                </a:solidFill>
                <a:cs typeface="Times New Roman" pitchFamily="18" charset="0"/>
              </a:rPr>
              <a:t>-1</a:t>
            </a:r>
          </a:p>
          <a:p>
            <a:endParaRPr lang="it-IT" b="1" dirty="0">
              <a:solidFill>
                <a:srgbClr val="000000"/>
              </a:solidFill>
              <a:cs typeface="Times New Roman" pitchFamily="18" charset="0"/>
            </a:endParaRPr>
          </a:p>
          <a:p>
            <a:r>
              <a:rPr lang="it-IT" b="1" dirty="0" err="1">
                <a:solidFill>
                  <a:srgbClr val="000000"/>
                </a:solidFill>
                <a:cs typeface="Times New Roman" pitchFamily="18" charset="0"/>
              </a:rPr>
              <a:t>Ks</a:t>
            </a:r>
            <a:r>
              <a:rPr lang="it-IT" b="1" dirty="0">
                <a:solidFill>
                  <a:srgbClr val="000000"/>
                </a:solidFill>
                <a:cs typeface="Times New Roman" pitchFamily="18" charset="0"/>
              </a:rPr>
              <a:t> = 0,17*0,625 = 0,106 g/l</a:t>
            </a:r>
          </a:p>
          <a:p>
            <a:endParaRPr lang="it-IT" dirty="0"/>
          </a:p>
        </p:txBody>
      </p:sp>
      <p:sp>
        <p:nvSpPr>
          <p:cNvPr id="6" name="CasellaDiTesto 5">
            <a:extLst>
              <a:ext uri="{FF2B5EF4-FFF2-40B4-BE49-F238E27FC236}">
                <a16:creationId xmlns:a16="http://schemas.microsoft.com/office/drawing/2014/main" id="{6892D60F-B951-9178-EDA4-EEF38DFAF48E}"/>
              </a:ext>
            </a:extLst>
          </p:cNvPr>
          <p:cNvSpPr txBox="1"/>
          <p:nvPr/>
        </p:nvSpPr>
        <p:spPr>
          <a:xfrm>
            <a:off x="687897" y="2575420"/>
            <a:ext cx="394283" cy="600164"/>
          </a:xfrm>
          <a:prstGeom prst="rect">
            <a:avLst/>
          </a:prstGeom>
          <a:solidFill>
            <a:schemeClr val="bg1"/>
          </a:solidFill>
        </p:spPr>
        <p:txBody>
          <a:bodyPr wrap="square" rtlCol="0">
            <a:spAutoFit/>
          </a:bodyPr>
          <a:lstStyle/>
          <a:p>
            <a:r>
              <a:rPr lang="it-IT" sz="1100" dirty="0"/>
              <a:t>1/D</a:t>
            </a:r>
          </a:p>
          <a:p>
            <a:endParaRPr lang="it-IT" sz="1100" dirty="0"/>
          </a:p>
          <a:p>
            <a:endParaRPr lang="it-IT" sz="1100" dirty="0"/>
          </a:p>
        </p:txBody>
      </p:sp>
    </p:spTree>
    <p:extLst>
      <p:ext uri="{BB962C8B-B14F-4D97-AF65-F5344CB8AC3E}">
        <p14:creationId xmlns:p14="http://schemas.microsoft.com/office/powerpoint/2010/main" val="4007394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182812" y="342176"/>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4" name="Rectangle 3"/>
          <p:cNvSpPr>
            <a:spLocks noChangeArrowheads="1"/>
          </p:cNvSpPr>
          <p:nvPr/>
        </p:nvSpPr>
        <p:spPr bwMode="auto">
          <a:xfrm>
            <a:off x="0" y="1112957"/>
            <a:ext cx="9144000" cy="5078313"/>
          </a:xfrm>
          <a:prstGeom prst="rect">
            <a:avLst/>
          </a:prstGeom>
          <a:noFill/>
          <a:ln w="9525">
            <a:noFill/>
            <a:miter lim="800000"/>
            <a:headEnd/>
            <a:tailEnd/>
          </a:ln>
          <a:effectLst/>
        </p:spPr>
        <p:txBody>
          <a:bodyPr>
            <a:spAutoFit/>
          </a:bodyPr>
          <a:lstStyle/>
          <a:p>
            <a:pPr algn="just"/>
            <a:r>
              <a:rPr lang="it-IT" dirty="0">
                <a:solidFill>
                  <a:srgbClr val="000000"/>
                </a:solidFill>
                <a:cs typeface="Times New Roman" pitchFamily="18" charset="0"/>
              </a:rPr>
              <a:t>Risulterà evidente che la (75) ci consente di impostare le equazioni per il calcolo della concentrazione di O</a:t>
            </a:r>
            <a:r>
              <a:rPr lang="it-IT" baseline="-30000" dirty="0">
                <a:solidFill>
                  <a:srgbClr val="000000"/>
                </a:solidFill>
                <a:cs typeface="Times New Roman" pitchFamily="18" charset="0"/>
              </a:rPr>
              <a:t>2</a:t>
            </a:r>
            <a:r>
              <a:rPr lang="it-IT" dirty="0">
                <a:solidFill>
                  <a:srgbClr val="000000"/>
                </a:solidFill>
                <a:cs typeface="Times New Roman" pitchFamily="18" charset="0"/>
              </a:rPr>
              <a:t> nello stato stazionario. Infatti, il mezzo liquido compreso tra lo strato interfacciale gas-liquido e la cellula è a tutti gli effetti un reattore continuo, nel quale continuamente entra ossigeno ed esce per entrare nella cellula</a:t>
            </a:r>
            <a:r>
              <a:rPr lang="it-IT" b="1" dirty="0">
                <a:solidFill>
                  <a:srgbClr val="000000"/>
                </a:solidFill>
                <a:cs typeface="Times New Roman" pitchFamily="18" charset="0"/>
              </a:rPr>
              <a:t>:</a:t>
            </a: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r>
              <a:rPr lang="it-IT" b="1" dirty="0">
                <a:solidFill>
                  <a:srgbClr val="000000"/>
                </a:solidFill>
                <a:cs typeface="Times New Roman" pitchFamily="18" charset="0"/>
              </a:rPr>
              <a:t>massa del liquido come reattore continuo</a:t>
            </a:r>
          </a:p>
          <a:p>
            <a:pPr algn="ctr"/>
            <a:endParaRPr lang="it-IT" b="1" dirty="0">
              <a:solidFill>
                <a:srgbClr val="000000"/>
              </a:solidFill>
              <a:cs typeface="Times New Roman" pitchFamily="18" charset="0"/>
            </a:endParaRPr>
          </a:p>
          <a:p>
            <a:pPr algn="ctr"/>
            <a:r>
              <a:rPr lang="it-IT" b="1" dirty="0">
                <a:solidFill>
                  <a:srgbClr val="000000"/>
                </a:solidFill>
                <a:cs typeface="Times New Roman" pitchFamily="18" charset="0"/>
              </a:rPr>
              <a:t>(da sinistra verso destra: bolla di gas, film interfacciale, massa del liquido, cellula) </a:t>
            </a:r>
          </a:p>
        </p:txBody>
      </p:sp>
      <p:pic>
        <p:nvPicPr>
          <p:cNvPr id="5" name="Picture 6" descr="impianti biochimici 7"/>
          <p:cNvPicPr>
            <a:picLocks noChangeAspect="1" noChangeArrowheads="1"/>
          </p:cNvPicPr>
          <p:nvPr/>
        </p:nvPicPr>
        <p:blipFill>
          <a:blip r:embed="rId2" cstate="print"/>
          <a:srcRect/>
          <a:stretch>
            <a:fillRect/>
          </a:stretch>
        </p:blipFill>
        <p:spPr bwMode="auto">
          <a:xfrm>
            <a:off x="2953492" y="2290973"/>
            <a:ext cx="2971800" cy="2333625"/>
          </a:xfrm>
          <a:prstGeom prst="rect">
            <a:avLst/>
          </a:prstGeom>
          <a:noFill/>
          <a:ln w="9525">
            <a:noFill/>
            <a:miter lim="800000"/>
            <a:headEnd/>
            <a:tailEnd/>
          </a:ln>
        </p:spPr>
      </p:pic>
    </p:spTree>
    <p:extLst>
      <p:ext uri="{BB962C8B-B14F-4D97-AF65-F5344CB8AC3E}">
        <p14:creationId xmlns:p14="http://schemas.microsoft.com/office/powerpoint/2010/main" val="3551421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0251" y="1708013"/>
            <a:ext cx="8543498" cy="4385816"/>
          </a:xfrm>
          <a:prstGeom prst="rect">
            <a:avLst/>
          </a:prstGeom>
        </p:spPr>
        <p:txBody>
          <a:bodyPr wrap="square">
            <a:spAutoFit/>
          </a:bodyPr>
          <a:lstStyle/>
          <a:p>
            <a:r>
              <a:rPr lang="it-IT" dirty="0"/>
              <a:t>Nello stato stazionario, la concentrazione di O</a:t>
            </a:r>
            <a:r>
              <a:rPr lang="it-IT" baseline="-25000" dirty="0"/>
              <a:t>2</a:t>
            </a:r>
            <a:r>
              <a:rPr lang="it-IT" dirty="0"/>
              <a:t> nella massa del liquido è costante.</a:t>
            </a:r>
          </a:p>
          <a:p>
            <a:endParaRPr lang="it-IT" dirty="0"/>
          </a:p>
          <a:p>
            <a:r>
              <a:rPr lang="it-IT" dirty="0"/>
              <a:t>Perciò,</a:t>
            </a:r>
          </a:p>
          <a:p>
            <a:pPr algn="ctr"/>
            <a:r>
              <a:rPr lang="it-IT" b="1" dirty="0"/>
              <a:t>(</a:t>
            </a:r>
            <a:r>
              <a:rPr lang="it-IT" b="1" dirty="0" err="1"/>
              <a:t>dC</a:t>
            </a:r>
            <a:r>
              <a:rPr lang="it-IT" b="1" baseline="-25000" dirty="0" err="1"/>
              <a:t>O</a:t>
            </a:r>
            <a:r>
              <a:rPr lang="it-IT" b="1" dirty="0"/>
              <a:t>/</a:t>
            </a:r>
            <a:r>
              <a:rPr lang="it-IT" b="1" dirty="0" err="1"/>
              <a:t>dt</a:t>
            </a:r>
            <a:r>
              <a:rPr lang="it-IT" b="1" dirty="0"/>
              <a:t>)net = 0</a:t>
            </a:r>
          </a:p>
          <a:p>
            <a:pPr algn="ctr"/>
            <a:endParaRPr lang="it-IT" b="1" dirty="0"/>
          </a:p>
          <a:p>
            <a:pPr algn="ctr"/>
            <a:r>
              <a:rPr lang="pl-PL" b="1" dirty="0"/>
              <a:t>kL a (C*</a:t>
            </a:r>
            <a:r>
              <a:rPr lang="pl-PL" b="1" baseline="-25000" dirty="0"/>
              <a:t>O</a:t>
            </a:r>
            <a:r>
              <a:rPr lang="pl-PL" b="1" dirty="0"/>
              <a:t> – C</a:t>
            </a:r>
            <a:r>
              <a:rPr lang="pl-PL" b="1" baseline="-25000" dirty="0"/>
              <a:t>O</a:t>
            </a:r>
            <a:r>
              <a:rPr lang="pl-PL" b="1" dirty="0"/>
              <a:t>) = 1/Y</a:t>
            </a:r>
            <a:r>
              <a:rPr lang="pl-PL" b="1" baseline="-25000" dirty="0"/>
              <a:t>O</a:t>
            </a:r>
            <a:r>
              <a:rPr lang="pl-PL" b="1" dirty="0"/>
              <a:t> [</a:t>
            </a:r>
            <a:r>
              <a:rPr lang="pl-PL" b="1" dirty="0">
                <a:latin typeface="Symbol" panose="05050102010706020507" pitchFamily="18" charset="2"/>
              </a:rPr>
              <a:t>m</a:t>
            </a:r>
            <a:r>
              <a:rPr lang="pl-PL" b="1" baseline="-25000" dirty="0"/>
              <a:t>m</a:t>
            </a:r>
            <a:r>
              <a:rPr lang="pl-PL" b="1" dirty="0"/>
              <a:t>C</a:t>
            </a:r>
            <a:r>
              <a:rPr lang="pl-PL" b="1" baseline="-25000" dirty="0"/>
              <a:t>O</a:t>
            </a:r>
            <a:r>
              <a:rPr lang="pl-PL" b="1" dirty="0"/>
              <a:t>/(K</a:t>
            </a:r>
            <a:r>
              <a:rPr lang="pl-PL" b="1" baseline="-25000" dirty="0"/>
              <a:t>O</a:t>
            </a:r>
            <a:r>
              <a:rPr lang="pl-PL" b="1" dirty="0"/>
              <a:t> + C</a:t>
            </a:r>
            <a:r>
              <a:rPr lang="pl-PL" b="1" baseline="-25000" dirty="0"/>
              <a:t>O</a:t>
            </a:r>
            <a:r>
              <a:rPr lang="pl-PL" b="1" dirty="0"/>
              <a:t>)]  X (76)</a:t>
            </a:r>
            <a:endParaRPr lang="it-IT" b="1" dirty="0"/>
          </a:p>
          <a:p>
            <a:pPr algn="ctr"/>
            <a:endParaRPr lang="it-IT" b="1" dirty="0"/>
          </a:p>
          <a:p>
            <a:pPr algn="ctr"/>
            <a:endParaRPr lang="it-IT" b="1" dirty="0"/>
          </a:p>
          <a:p>
            <a:pPr algn="ctr"/>
            <a:endParaRPr lang="pl-PL" b="1" dirty="0"/>
          </a:p>
          <a:p>
            <a:r>
              <a:rPr lang="it-IT" dirty="0"/>
              <a:t>Questo stato stazionario non può durare a lungo. </a:t>
            </a:r>
          </a:p>
          <a:p>
            <a:r>
              <a:rPr lang="it-IT" dirty="0"/>
              <a:t>In una coltura batch, ad esempio, dura qualche secondo.</a:t>
            </a:r>
          </a:p>
          <a:p>
            <a:endParaRPr lang="it-IT" dirty="0"/>
          </a:p>
          <a:p>
            <a:r>
              <a:rPr lang="it-IT" dirty="0"/>
              <a:t>La (76) consente di stimare il valore che il prodotto </a:t>
            </a:r>
            <a:r>
              <a:rPr lang="it-IT" dirty="0" err="1"/>
              <a:t>kL</a:t>
            </a:r>
            <a:r>
              <a:rPr lang="it-IT" dirty="0"/>
              <a:t> a deve avere perché </a:t>
            </a:r>
            <a:r>
              <a:rPr lang="it-IT" dirty="0">
                <a:latin typeface="Symbol" panose="05050102010706020507" pitchFamily="18" charset="2"/>
              </a:rPr>
              <a:t>m</a:t>
            </a:r>
            <a:r>
              <a:rPr lang="it-IT" dirty="0"/>
              <a:t>  sia</a:t>
            </a:r>
          </a:p>
          <a:p>
            <a:r>
              <a:rPr lang="it-IT" dirty="0"/>
              <a:t>indipendente da C</a:t>
            </a:r>
            <a:r>
              <a:rPr lang="it-IT" baseline="-25000" dirty="0"/>
              <a:t>O</a:t>
            </a:r>
            <a:r>
              <a:rPr lang="it-IT" dirty="0"/>
              <a:t> o, alternativamente, il valore della concentrazione cellulare</a:t>
            </a:r>
          </a:p>
          <a:p>
            <a:pPr>
              <a:lnSpc>
                <a:spcPct val="150000"/>
              </a:lnSpc>
            </a:pPr>
            <a:r>
              <a:rPr lang="it-IT" dirty="0"/>
              <a:t>(X) alla quale la biomassa viene limitata dalla concentrazione di O</a:t>
            </a:r>
            <a:r>
              <a:rPr lang="it-IT" baseline="-25000" dirty="0"/>
              <a:t>2</a:t>
            </a:r>
          </a:p>
        </p:txBody>
      </p:sp>
      <p:sp>
        <p:nvSpPr>
          <p:cNvPr id="3" name="Rettangolo 2"/>
          <p:cNvSpPr/>
          <p:nvPr/>
        </p:nvSpPr>
        <p:spPr>
          <a:xfrm>
            <a:off x="2387454" y="1018750"/>
            <a:ext cx="3981475" cy="461665"/>
          </a:xfrm>
          <a:prstGeom prst="rect">
            <a:avLst/>
          </a:prstGeom>
        </p:spPr>
        <p:txBody>
          <a:bodyPr wrap="none">
            <a:spAutoFit/>
          </a:bodyPr>
          <a:lstStyle/>
          <a:p>
            <a:r>
              <a:rPr lang="it-IT" sz="2400" b="1" dirty="0">
                <a:solidFill>
                  <a:srgbClr val="FF0000"/>
                </a:solidFill>
              </a:rPr>
              <a:t>Analisi dello Stato Stazionario</a:t>
            </a:r>
            <a:endParaRPr lang="it-IT" sz="2400" dirty="0">
              <a:solidFill>
                <a:srgbClr val="FF0000"/>
              </a:solidFill>
            </a:endParaRPr>
          </a:p>
        </p:txBody>
      </p:sp>
    </p:spTree>
    <p:extLst>
      <p:ext uri="{BB962C8B-B14F-4D97-AF65-F5344CB8AC3E}">
        <p14:creationId xmlns:p14="http://schemas.microsoft.com/office/powerpoint/2010/main" val="3134857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51631" y="497011"/>
            <a:ext cx="7759582" cy="5863978"/>
          </a:xfrm>
          <a:prstGeom prst="rect">
            <a:avLst/>
          </a:prstGeom>
        </p:spPr>
        <p:txBody>
          <a:bodyPr wrap="square">
            <a:spAutoFit/>
          </a:bodyPr>
          <a:lstStyle/>
          <a:p>
            <a:pPr algn="just">
              <a:lnSpc>
                <a:spcPct val="150000"/>
              </a:lnSpc>
            </a:pPr>
            <a:r>
              <a:rPr lang="it-IT" b="1" i="1" u="sng" dirty="0">
                <a:solidFill>
                  <a:srgbClr val="FF0000"/>
                </a:solidFill>
                <a:cs typeface="Times New Roman" pitchFamily="18" charset="0"/>
              </a:rPr>
              <a:t>Esercizio 57</a:t>
            </a:r>
            <a:r>
              <a:rPr lang="it-IT" i="1" dirty="0">
                <a:solidFill>
                  <a:srgbClr val="000000"/>
                </a:solidFill>
                <a:cs typeface="Times New Roman" pitchFamily="18" charset="0"/>
              </a:rPr>
              <a:t>. L’effetto dell’ossigeno sulla crescita di un ceppo di Escherichia coli su un mezzo contenente saccarosio è caratterizzato dai seguenti parametri: </a:t>
            </a:r>
          </a:p>
          <a:p>
            <a:pPr algn="just">
              <a:lnSpc>
                <a:spcPct val="150000"/>
              </a:lnSpc>
            </a:pPr>
            <a:r>
              <a:rPr lang="it-IT" i="1" dirty="0">
                <a:solidFill>
                  <a:srgbClr val="000000"/>
                </a:solidFill>
                <a:cs typeface="Times New Roman" pitchFamily="18" charset="0"/>
              </a:rPr>
              <a:t>Y</a:t>
            </a:r>
            <a:r>
              <a:rPr lang="it-IT" i="1" baseline="-30000" dirty="0">
                <a:solidFill>
                  <a:srgbClr val="000000"/>
                </a:solidFill>
                <a:cs typeface="Times New Roman" pitchFamily="18" charset="0"/>
              </a:rPr>
              <a:t>O </a:t>
            </a:r>
            <a:r>
              <a:rPr lang="it-IT" i="1" dirty="0">
                <a:solidFill>
                  <a:srgbClr val="000000"/>
                </a:solidFill>
                <a:cs typeface="Times New Roman" pitchFamily="18" charset="0"/>
              </a:rPr>
              <a:t>= 1,1 mg cellule/mg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 K</a:t>
            </a:r>
            <a:r>
              <a:rPr lang="it-IT" i="1" baseline="-30000" dirty="0">
                <a:solidFill>
                  <a:srgbClr val="000000"/>
                </a:solidFill>
                <a:cs typeface="Times New Roman" pitchFamily="18" charset="0"/>
              </a:rPr>
              <a:t>O</a:t>
            </a:r>
            <a:r>
              <a:rPr lang="it-IT" i="1" dirty="0">
                <a:solidFill>
                  <a:srgbClr val="000000"/>
                </a:solidFill>
                <a:cs typeface="Times New Roman" pitchFamily="18" charset="0"/>
              </a:rPr>
              <a:t> = 0,098 mg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/l, </a:t>
            </a:r>
            <a:r>
              <a:rPr lang="it-IT" i="1" dirty="0">
                <a:solidFill>
                  <a:srgbClr val="000000"/>
                </a:solidFill>
                <a:latin typeface="Symbol" pitchFamily="18" charset="2"/>
                <a:cs typeface="Times New Roman" pitchFamily="18" charset="0"/>
              </a:rPr>
              <a:t>m</a:t>
            </a:r>
            <a:r>
              <a:rPr lang="it-IT" i="1" baseline="-30000" dirty="0">
                <a:solidFill>
                  <a:srgbClr val="000000"/>
                </a:solidFill>
                <a:cs typeface="Times New Roman" pitchFamily="18" charset="0"/>
              </a:rPr>
              <a:t>m</a:t>
            </a:r>
            <a:r>
              <a:rPr lang="it-IT" i="1" dirty="0">
                <a:solidFill>
                  <a:srgbClr val="000000"/>
                </a:solidFill>
                <a:cs typeface="Times New Roman" pitchFamily="18" charset="0"/>
              </a:rPr>
              <a:t> = 0,9 ore</a:t>
            </a:r>
            <a:r>
              <a:rPr lang="it-IT" i="1" baseline="30000" dirty="0">
                <a:solidFill>
                  <a:srgbClr val="000000"/>
                </a:solidFill>
                <a:cs typeface="Times New Roman" pitchFamily="18" charset="0"/>
              </a:rPr>
              <a:t>-1</a:t>
            </a:r>
            <a:r>
              <a:rPr lang="it-IT" i="1" dirty="0">
                <a:solidFill>
                  <a:srgbClr val="000000"/>
                </a:solidFill>
                <a:cs typeface="Times New Roman" pitchFamily="18" charset="0"/>
              </a:rPr>
              <a:t>, </a:t>
            </a:r>
            <a:r>
              <a:rPr lang="it-IT" dirty="0">
                <a:solidFill>
                  <a:srgbClr val="000000"/>
                </a:solidFill>
                <a:cs typeface="Times New Roman" pitchFamily="18" charset="0"/>
              </a:rPr>
              <a:t>C</a:t>
            </a:r>
            <a:r>
              <a:rPr lang="it-IT" baseline="-30000" dirty="0">
                <a:solidFill>
                  <a:srgbClr val="000000"/>
                </a:solidFill>
                <a:cs typeface="Times New Roman" pitchFamily="18" charset="0"/>
              </a:rPr>
              <a:t>O, </a:t>
            </a:r>
            <a:r>
              <a:rPr lang="it-IT" baseline="-30000" dirty="0" err="1">
                <a:solidFill>
                  <a:srgbClr val="000000"/>
                </a:solidFill>
                <a:cs typeface="Times New Roman" pitchFamily="18" charset="0"/>
              </a:rPr>
              <a:t>crit</a:t>
            </a:r>
            <a:r>
              <a:rPr lang="it-IT" baseline="-30000" dirty="0">
                <a:solidFill>
                  <a:srgbClr val="000000"/>
                </a:solidFill>
                <a:cs typeface="Times New Roman" pitchFamily="18" charset="0"/>
              </a:rPr>
              <a:t> </a:t>
            </a:r>
            <a:r>
              <a:rPr lang="it-IT" i="1" dirty="0">
                <a:solidFill>
                  <a:srgbClr val="000000"/>
                </a:solidFill>
                <a:cs typeface="Times New Roman" pitchFamily="18" charset="0"/>
              </a:rPr>
              <a:t>= 0,256</a:t>
            </a:r>
            <a:r>
              <a:rPr lang="it-IT" i="1" baseline="-30000" dirty="0">
                <a:solidFill>
                  <a:srgbClr val="000000"/>
                </a:solidFill>
                <a:cs typeface="Times New Roman" pitchFamily="18" charset="0"/>
              </a:rPr>
              <a:t> </a:t>
            </a:r>
            <a:r>
              <a:rPr lang="it-IT" dirty="0">
                <a:solidFill>
                  <a:srgbClr val="000000"/>
                </a:solidFill>
                <a:cs typeface="Times New Roman" pitchFamily="18" charset="0"/>
              </a:rPr>
              <a:t> </a:t>
            </a:r>
            <a:r>
              <a:rPr lang="it-IT" i="1" dirty="0">
                <a:solidFill>
                  <a:srgbClr val="000000"/>
                </a:solidFill>
                <a:cs typeface="Times New Roman" pitchFamily="18" charset="0"/>
              </a:rPr>
              <a:t>mg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/l. </a:t>
            </a:r>
          </a:p>
          <a:p>
            <a:pPr algn="just">
              <a:lnSpc>
                <a:spcPct val="150000"/>
              </a:lnSpc>
            </a:pPr>
            <a:r>
              <a:rPr lang="it-IT" i="1" dirty="0">
                <a:solidFill>
                  <a:srgbClr val="000000"/>
                </a:solidFill>
                <a:cs typeface="Times New Roman" pitchFamily="18" charset="0"/>
              </a:rPr>
              <a:t>Si dispone anche dei seguenti dati relativi al trasferimento di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 </a:t>
            </a:r>
          </a:p>
          <a:p>
            <a:pPr algn="just">
              <a:lnSpc>
                <a:spcPct val="150000"/>
              </a:lnSpc>
            </a:pPr>
            <a:r>
              <a:rPr lang="it-IT" i="1" dirty="0" err="1">
                <a:solidFill>
                  <a:srgbClr val="000000"/>
                </a:solidFill>
                <a:cs typeface="Times New Roman" pitchFamily="18" charset="0"/>
              </a:rPr>
              <a:t>k</a:t>
            </a:r>
            <a:r>
              <a:rPr lang="it-IT" i="1" baseline="-30000" dirty="0" err="1">
                <a:solidFill>
                  <a:srgbClr val="000000"/>
                </a:solidFill>
                <a:cs typeface="Times New Roman" pitchFamily="18" charset="0"/>
              </a:rPr>
              <a:t>L</a:t>
            </a:r>
            <a:r>
              <a:rPr lang="it-IT" i="1" dirty="0">
                <a:solidFill>
                  <a:srgbClr val="000000"/>
                </a:solidFill>
                <a:cs typeface="Times New Roman" pitchFamily="18" charset="0"/>
              </a:rPr>
              <a:t> a= 121 ore</a:t>
            </a:r>
            <a:r>
              <a:rPr lang="it-IT" i="1" baseline="30000" dirty="0">
                <a:solidFill>
                  <a:srgbClr val="000000"/>
                </a:solidFill>
                <a:cs typeface="Times New Roman" pitchFamily="18" charset="0"/>
              </a:rPr>
              <a:t>-1</a:t>
            </a:r>
            <a:r>
              <a:rPr lang="it-IT" i="1" dirty="0">
                <a:solidFill>
                  <a:srgbClr val="000000"/>
                </a:solidFill>
                <a:cs typeface="Times New Roman" pitchFamily="18" charset="0"/>
              </a:rPr>
              <a:t>, C</a:t>
            </a:r>
            <a:r>
              <a:rPr lang="it-IT" i="1" baseline="30000" dirty="0">
                <a:solidFill>
                  <a:srgbClr val="000000"/>
                </a:solidFill>
                <a:cs typeface="Times New Roman" pitchFamily="18" charset="0"/>
              </a:rPr>
              <a:t>*</a:t>
            </a:r>
            <a:r>
              <a:rPr lang="it-IT" i="1" baseline="-30000" dirty="0">
                <a:solidFill>
                  <a:srgbClr val="000000"/>
                </a:solidFill>
                <a:cs typeface="Times New Roman" pitchFamily="18" charset="0"/>
              </a:rPr>
              <a:t>O</a:t>
            </a:r>
            <a:r>
              <a:rPr lang="it-IT" i="1" dirty="0">
                <a:solidFill>
                  <a:srgbClr val="000000"/>
                </a:solidFill>
                <a:cs typeface="Times New Roman" pitchFamily="18" charset="0"/>
              </a:rPr>
              <a:t> = 8 mg/l. </a:t>
            </a:r>
          </a:p>
          <a:p>
            <a:pPr algn="just">
              <a:lnSpc>
                <a:spcPct val="150000"/>
              </a:lnSpc>
            </a:pPr>
            <a:endParaRPr lang="it-IT" i="1" dirty="0">
              <a:solidFill>
                <a:srgbClr val="000000"/>
              </a:solidFill>
              <a:cs typeface="Times New Roman" pitchFamily="18" charset="0"/>
            </a:endParaRPr>
          </a:p>
          <a:p>
            <a:pPr algn="just">
              <a:lnSpc>
                <a:spcPct val="150000"/>
              </a:lnSpc>
            </a:pPr>
            <a:r>
              <a:rPr lang="it-IT" i="1" dirty="0">
                <a:solidFill>
                  <a:srgbClr val="000000"/>
                </a:solidFill>
                <a:cs typeface="Times New Roman" pitchFamily="18" charset="0"/>
              </a:rPr>
              <a:t>Determinare la concentrazione di cellule alla quale l’ossigeno diviene nutriente limitante. </a:t>
            </a:r>
            <a:r>
              <a:rPr lang="it-IT" i="1" u="sng" dirty="0">
                <a:solidFill>
                  <a:srgbClr val="000000"/>
                </a:solidFill>
                <a:cs typeface="Times New Roman" pitchFamily="18" charset="0"/>
              </a:rPr>
              <a:t>Soluzione</a:t>
            </a:r>
            <a:r>
              <a:rPr lang="it-IT" i="1" dirty="0">
                <a:solidFill>
                  <a:srgbClr val="000000"/>
                </a:solidFill>
                <a:cs typeface="Times New Roman" pitchFamily="18" charset="0"/>
              </a:rPr>
              <a:t>. </a:t>
            </a:r>
          </a:p>
          <a:p>
            <a:pPr algn="just">
              <a:lnSpc>
                <a:spcPct val="150000"/>
              </a:lnSpc>
            </a:pPr>
            <a:r>
              <a:rPr lang="it-IT" i="1" dirty="0">
                <a:solidFill>
                  <a:srgbClr val="000000"/>
                </a:solidFill>
                <a:cs typeface="Times New Roman" pitchFamily="18" charset="0"/>
              </a:rPr>
              <a:t>Isolando X nella (76), </a:t>
            </a:r>
          </a:p>
          <a:p>
            <a:pPr algn="just">
              <a:lnSpc>
                <a:spcPct val="150000"/>
              </a:lnSpc>
            </a:pPr>
            <a:r>
              <a:rPr lang="it-IT" dirty="0">
                <a:solidFill>
                  <a:srgbClr val="000000"/>
                </a:solidFill>
                <a:cs typeface="Times New Roman" pitchFamily="18" charset="0"/>
              </a:rPr>
              <a:t>X = Y</a:t>
            </a:r>
            <a:r>
              <a:rPr lang="it-IT" baseline="-30000" dirty="0">
                <a:solidFill>
                  <a:srgbClr val="000000"/>
                </a:solidFill>
                <a:cs typeface="Times New Roman" pitchFamily="18" charset="0"/>
              </a:rPr>
              <a:t>O</a:t>
            </a:r>
            <a:r>
              <a:rPr lang="it-IT" dirty="0">
                <a:solidFill>
                  <a:srgbClr val="000000"/>
                </a:solidFill>
                <a:cs typeface="Times New Roman" pitchFamily="18" charset="0"/>
              </a:rPr>
              <a:t> [</a:t>
            </a:r>
            <a:r>
              <a:rPr lang="it-IT" dirty="0" err="1">
                <a:solidFill>
                  <a:srgbClr val="000000"/>
                </a:solidFill>
                <a:cs typeface="Times New Roman" pitchFamily="18" charset="0"/>
              </a:rPr>
              <a:t>k</a:t>
            </a:r>
            <a:r>
              <a:rPr lang="it-IT" baseline="-30000" dirty="0" err="1">
                <a:solidFill>
                  <a:srgbClr val="000000"/>
                </a:solidFill>
                <a:cs typeface="Times New Roman" pitchFamily="18" charset="0"/>
              </a:rPr>
              <a:t>L</a:t>
            </a:r>
            <a:r>
              <a:rPr lang="it-IT" dirty="0">
                <a:solidFill>
                  <a:srgbClr val="000000"/>
                </a:solidFill>
                <a:cs typeface="Times New Roman" pitchFamily="18" charset="0"/>
              </a:rPr>
              <a:t> a (C</a:t>
            </a:r>
            <a:r>
              <a:rPr lang="it-IT" baseline="30000" dirty="0">
                <a:solidFill>
                  <a:srgbClr val="000000"/>
                </a:solidFill>
                <a:cs typeface="Times New Roman" pitchFamily="18" charset="0"/>
              </a:rPr>
              <a:t>*</a:t>
            </a:r>
            <a:r>
              <a:rPr lang="it-IT" baseline="-30000" dirty="0">
                <a:solidFill>
                  <a:srgbClr val="000000"/>
                </a:solidFill>
                <a:cs typeface="Times New Roman" pitchFamily="18" charset="0"/>
              </a:rPr>
              <a:t>O</a:t>
            </a:r>
            <a:r>
              <a:rPr lang="it-IT" dirty="0">
                <a:solidFill>
                  <a:srgbClr val="000000"/>
                </a:solidFill>
                <a:cs typeface="Times New Roman" pitchFamily="18" charset="0"/>
              </a:rPr>
              <a:t> – C</a:t>
            </a:r>
            <a:r>
              <a:rPr lang="it-IT" baseline="-30000" dirty="0">
                <a:solidFill>
                  <a:srgbClr val="000000"/>
                </a:solidFill>
                <a:cs typeface="Times New Roman" pitchFamily="18" charset="0"/>
              </a:rPr>
              <a:t>O</a:t>
            </a:r>
            <a:r>
              <a:rPr lang="it-IT" dirty="0">
                <a:solidFill>
                  <a:srgbClr val="000000"/>
                </a:solidFill>
                <a:cs typeface="Times New Roman" pitchFamily="18" charset="0"/>
              </a:rPr>
              <a:t>)]/ [</a:t>
            </a:r>
            <a:r>
              <a:rPr lang="it-IT" dirty="0" err="1">
                <a:solidFill>
                  <a:srgbClr val="000000"/>
                </a:solidFill>
                <a:latin typeface="Symbol" pitchFamily="18" charset="2"/>
                <a:cs typeface="Times New Roman" pitchFamily="18" charset="0"/>
              </a:rPr>
              <a:t>m</a:t>
            </a:r>
            <a:r>
              <a:rPr lang="it-IT" baseline="-30000" dirty="0" err="1">
                <a:solidFill>
                  <a:srgbClr val="000000"/>
                </a:solidFill>
                <a:cs typeface="Times New Roman" pitchFamily="18" charset="0"/>
              </a:rPr>
              <a:t>m</a:t>
            </a:r>
            <a:r>
              <a:rPr lang="it-IT" dirty="0" err="1">
                <a:solidFill>
                  <a:srgbClr val="000000"/>
                </a:solidFill>
                <a:cs typeface="Times New Roman" pitchFamily="18" charset="0"/>
              </a:rPr>
              <a:t>C</a:t>
            </a:r>
            <a:r>
              <a:rPr lang="it-IT" baseline="-30000" dirty="0" err="1">
                <a:solidFill>
                  <a:srgbClr val="000000"/>
                </a:solidFill>
                <a:cs typeface="Times New Roman" pitchFamily="18" charset="0"/>
              </a:rPr>
              <a:t>O</a:t>
            </a:r>
            <a:r>
              <a:rPr lang="it-IT" dirty="0">
                <a:solidFill>
                  <a:srgbClr val="000000"/>
                </a:solidFill>
                <a:cs typeface="Times New Roman" pitchFamily="18" charset="0"/>
              </a:rPr>
              <a:t>/(K</a:t>
            </a:r>
            <a:r>
              <a:rPr lang="it-IT" baseline="-30000" dirty="0">
                <a:solidFill>
                  <a:srgbClr val="000000"/>
                </a:solidFill>
                <a:cs typeface="Times New Roman" pitchFamily="18" charset="0"/>
              </a:rPr>
              <a:t>O</a:t>
            </a:r>
            <a:r>
              <a:rPr lang="it-IT" dirty="0">
                <a:solidFill>
                  <a:srgbClr val="000000"/>
                </a:solidFill>
                <a:cs typeface="Times New Roman" pitchFamily="18" charset="0"/>
              </a:rPr>
              <a:t> + C</a:t>
            </a:r>
            <a:r>
              <a:rPr lang="it-IT" baseline="-30000" dirty="0">
                <a:solidFill>
                  <a:srgbClr val="000000"/>
                </a:solidFill>
                <a:cs typeface="Times New Roman" pitchFamily="18" charset="0"/>
              </a:rPr>
              <a:t>O</a:t>
            </a:r>
            <a:r>
              <a:rPr lang="it-IT" dirty="0">
                <a:solidFill>
                  <a:srgbClr val="000000"/>
                </a:solidFill>
                <a:cs typeface="Times New Roman" pitchFamily="18" charset="0"/>
              </a:rPr>
              <a:t>)]</a:t>
            </a:r>
            <a:r>
              <a:rPr lang="it-IT" dirty="0">
                <a:solidFill>
                  <a:srgbClr val="000000"/>
                </a:solidFill>
                <a:latin typeface="Symbol" pitchFamily="18" charset="2"/>
                <a:cs typeface="Times New Roman" pitchFamily="18" charset="0"/>
              </a:rPr>
              <a:t> . </a:t>
            </a:r>
          </a:p>
          <a:p>
            <a:pPr algn="just">
              <a:lnSpc>
                <a:spcPct val="150000"/>
              </a:lnSpc>
            </a:pPr>
            <a:r>
              <a:rPr lang="it-IT" dirty="0">
                <a:solidFill>
                  <a:srgbClr val="000000"/>
                </a:solidFill>
                <a:cs typeface="Times New Roman" pitchFamily="18" charset="0"/>
              </a:rPr>
              <a:t>X = 1,1 [121 (8 – 0,256)]/ [</a:t>
            </a:r>
            <a:r>
              <a:rPr lang="it-IT" dirty="0">
                <a:solidFill>
                  <a:srgbClr val="000000"/>
                </a:solidFill>
                <a:latin typeface="Symbol" pitchFamily="18" charset="2"/>
                <a:cs typeface="Times New Roman" pitchFamily="18" charset="0"/>
              </a:rPr>
              <a:t>0,9*0,256</a:t>
            </a:r>
            <a:r>
              <a:rPr lang="it-IT" dirty="0">
                <a:solidFill>
                  <a:srgbClr val="000000"/>
                </a:solidFill>
                <a:cs typeface="Times New Roman" pitchFamily="18" charset="0"/>
              </a:rPr>
              <a:t>/(0,098 + 0,256)]</a:t>
            </a:r>
            <a:r>
              <a:rPr lang="it-IT" dirty="0">
                <a:solidFill>
                  <a:srgbClr val="000000"/>
                </a:solidFill>
                <a:latin typeface="Symbol" pitchFamily="18" charset="2"/>
                <a:cs typeface="Times New Roman" pitchFamily="18" charset="0"/>
              </a:rPr>
              <a:t> . </a:t>
            </a:r>
          </a:p>
          <a:p>
            <a:pPr algn="just">
              <a:lnSpc>
                <a:spcPct val="150000"/>
              </a:lnSpc>
            </a:pPr>
            <a:r>
              <a:rPr lang="it-IT" dirty="0">
                <a:solidFill>
                  <a:srgbClr val="000000"/>
                </a:solidFill>
                <a:cs typeface="Times New Roman" pitchFamily="18" charset="0"/>
              </a:rPr>
              <a:t>Si chiede il valore di X perché </a:t>
            </a:r>
          </a:p>
          <a:p>
            <a:pPr algn="just">
              <a:lnSpc>
                <a:spcPct val="150000"/>
              </a:lnSpc>
            </a:pPr>
            <a:r>
              <a:rPr lang="it-IT" dirty="0">
                <a:solidFill>
                  <a:srgbClr val="000000"/>
                </a:solidFill>
                <a:cs typeface="Times New Roman" pitchFamily="18" charset="0"/>
              </a:rPr>
              <a:t>C</a:t>
            </a:r>
            <a:r>
              <a:rPr lang="it-IT" baseline="-30000" dirty="0">
                <a:solidFill>
                  <a:srgbClr val="000000"/>
                </a:solidFill>
                <a:cs typeface="Times New Roman" pitchFamily="18" charset="0"/>
              </a:rPr>
              <a:t>O</a:t>
            </a:r>
            <a:r>
              <a:rPr lang="it-IT" dirty="0">
                <a:solidFill>
                  <a:srgbClr val="000000"/>
                </a:solidFill>
                <a:cs typeface="Times New Roman" pitchFamily="18" charset="0"/>
              </a:rPr>
              <a:t> </a:t>
            </a:r>
            <a:r>
              <a:rPr lang="it-IT" dirty="0">
                <a:solidFill>
                  <a:srgbClr val="000000"/>
                </a:solidFill>
                <a:latin typeface="Symbol" pitchFamily="18" charset="2"/>
                <a:cs typeface="Times New Roman" pitchFamily="18" charset="0"/>
              </a:rPr>
              <a:t>£ </a:t>
            </a:r>
            <a:r>
              <a:rPr lang="it-IT" dirty="0">
                <a:solidFill>
                  <a:srgbClr val="000000"/>
                </a:solidFill>
                <a:cs typeface="Times New Roman" pitchFamily="18" charset="0"/>
              </a:rPr>
              <a:t>C</a:t>
            </a:r>
            <a:r>
              <a:rPr lang="it-IT" baseline="-30000" dirty="0">
                <a:solidFill>
                  <a:srgbClr val="000000"/>
                </a:solidFill>
                <a:cs typeface="Times New Roman" pitchFamily="18" charset="0"/>
              </a:rPr>
              <a:t>O, </a:t>
            </a:r>
            <a:r>
              <a:rPr lang="it-IT" baseline="-30000" dirty="0" err="1">
                <a:solidFill>
                  <a:srgbClr val="000000"/>
                </a:solidFill>
                <a:cs typeface="Times New Roman" pitchFamily="18" charset="0"/>
              </a:rPr>
              <a:t>crit</a:t>
            </a:r>
            <a:r>
              <a:rPr lang="it-IT" dirty="0">
                <a:solidFill>
                  <a:srgbClr val="000000"/>
                </a:solidFill>
                <a:cs typeface="Times New Roman" pitchFamily="18" charset="0"/>
              </a:rPr>
              <a:t>. Quindi per C</a:t>
            </a:r>
            <a:r>
              <a:rPr lang="it-IT" baseline="-30000" dirty="0">
                <a:solidFill>
                  <a:srgbClr val="000000"/>
                </a:solidFill>
                <a:cs typeface="Times New Roman" pitchFamily="18" charset="0"/>
              </a:rPr>
              <a:t>O</a:t>
            </a:r>
            <a:r>
              <a:rPr lang="it-IT" dirty="0">
                <a:solidFill>
                  <a:srgbClr val="000000"/>
                </a:solidFill>
                <a:cs typeface="Times New Roman" pitchFamily="18" charset="0"/>
              </a:rPr>
              <a:t> = 0,256, X ≥ 1584 mg/l. </a:t>
            </a:r>
          </a:p>
        </p:txBody>
      </p:sp>
      <p:pic>
        <p:nvPicPr>
          <p:cNvPr id="3" name="Picture 6" descr="impianti biochimici 7">
            <a:extLst>
              <a:ext uri="{FF2B5EF4-FFF2-40B4-BE49-F238E27FC236}">
                <a16:creationId xmlns:a16="http://schemas.microsoft.com/office/drawing/2014/main" id="{166482B0-B022-4401-9097-B187B3E871F7}"/>
              </a:ext>
            </a:extLst>
          </p:cNvPr>
          <p:cNvPicPr>
            <a:picLocks noChangeAspect="1" noChangeArrowheads="1"/>
          </p:cNvPicPr>
          <p:nvPr/>
        </p:nvPicPr>
        <p:blipFill>
          <a:blip r:embed="rId2" cstate="print"/>
          <a:srcRect/>
          <a:stretch>
            <a:fillRect/>
          </a:stretch>
        </p:blipFill>
        <p:spPr bwMode="auto">
          <a:xfrm>
            <a:off x="5841782" y="4433931"/>
            <a:ext cx="2520950" cy="2047875"/>
          </a:xfrm>
          <a:prstGeom prst="rect">
            <a:avLst/>
          </a:prstGeom>
          <a:noFill/>
          <a:ln w="9525">
            <a:noFill/>
            <a:miter lim="800000"/>
            <a:headEnd/>
            <a:tailEnd/>
          </a:ln>
        </p:spPr>
      </p:pic>
    </p:spTree>
    <p:extLst>
      <p:ext uri="{BB962C8B-B14F-4D97-AF65-F5344CB8AC3E}">
        <p14:creationId xmlns:p14="http://schemas.microsoft.com/office/powerpoint/2010/main" val="226550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Effect transition="in" filter="fade">
                                      <p:cBhvr>
                                        <p:cTn id="7" dur="500"/>
                                        <p:tgtEl>
                                          <p:spTgt spid="2">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7" end="7"/>
                                            </p:txEl>
                                          </p:spTgt>
                                        </p:tgtEl>
                                        <p:attrNameLst>
                                          <p:attrName>style.visibility</p:attrName>
                                        </p:attrNameLst>
                                      </p:cBhvr>
                                      <p:to>
                                        <p:strVal val="visible"/>
                                      </p:to>
                                    </p:set>
                                    <p:animEffect transition="in" filter="fade">
                                      <p:cBhvr>
                                        <p:cTn id="12" dur="500"/>
                                        <p:tgtEl>
                                          <p:spTgt spid="2">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animEffect transition="in" filter="fade">
                                      <p:cBhvr>
                                        <p:cTn id="17" dur="500"/>
                                        <p:tgtEl>
                                          <p:spTgt spid="2">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9" end="9"/>
                                            </p:txEl>
                                          </p:spTgt>
                                        </p:tgtEl>
                                        <p:attrNameLst>
                                          <p:attrName>style.visibility</p:attrName>
                                        </p:attrNameLst>
                                      </p:cBhvr>
                                      <p:to>
                                        <p:strVal val="visible"/>
                                      </p:to>
                                    </p:set>
                                    <p:animEffect transition="in" filter="fade">
                                      <p:cBhvr>
                                        <p:cTn id="22" dur="500"/>
                                        <p:tgtEl>
                                          <p:spTgt spid="2">
                                            <p:txEl>
                                              <p:pRg st="9" end="9"/>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Effect transition="in" filter="fade">
                                      <p:cBhvr>
                                        <p:cTn id="25"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5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534D06-B153-416D-9DAB-F011EC35D83E}" type="slidenum">
              <a:rPr lang="it-IT"/>
              <a:pPr/>
              <a:t>33</a:t>
            </a:fld>
            <a:endParaRPr lang="it-IT"/>
          </a:p>
        </p:txBody>
      </p:sp>
      <p:sp>
        <p:nvSpPr>
          <p:cNvPr id="1004547" name="Rectangle 3"/>
          <p:cNvSpPr>
            <a:spLocks noChangeArrowheads="1"/>
          </p:cNvSpPr>
          <p:nvPr/>
        </p:nvSpPr>
        <p:spPr bwMode="auto">
          <a:xfrm>
            <a:off x="49212" y="1154252"/>
            <a:ext cx="9144000" cy="4176712"/>
          </a:xfrm>
          <a:prstGeom prst="rect">
            <a:avLst/>
          </a:prstGeom>
          <a:noFill/>
          <a:ln w="9525">
            <a:noFill/>
            <a:miter lim="800000"/>
            <a:headEnd/>
            <a:tailEnd/>
          </a:ln>
          <a:effectLst/>
        </p:spPr>
        <p:txBody>
          <a:bodyPr>
            <a:spAutoFit/>
          </a:bodyPr>
          <a:lstStyle/>
          <a:p>
            <a:pPr algn="just"/>
            <a:endParaRPr lang="it-IT" sz="800" b="1" dirty="0">
              <a:solidFill>
                <a:srgbClr val="000000"/>
              </a:solidFill>
              <a:cs typeface="Times New Roman" pitchFamily="18" charset="0"/>
            </a:endParaRPr>
          </a:p>
          <a:p>
            <a:pPr algn="just"/>
            <a:r>
              <a:rPr lang="it-IT" sz="2000" b="1" i="1" u="sng" dirty="0">
                <a:solidFill>
                  <a:srgbClr val="FF0000"/>
                </a:solidFill>
                <a:cs typeface="Times New Roman" pitchFamily="18" charset="0"/>
              </a:rPr>
              <a:t>Esercizio 59</a:t>
            </a:r>
            <a:r>
              <a:rPr lang="it-IT" sz="2000" i="1" dirty="0">
                <a:solidFill>
                  <a:srgbClr val="000000"/>
                </a:solidFill>
                <a:cs typeface="Times New Roman" pitchFamily="18" charset="0"/>
              </a:rPr>
              <a:t>. I seguenti dati mostrano la relazione tra la concentrazione di ossigeno disciolto e la velocità di crescita specifica di un ceppo di Pseudomonas aeruginosa.</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 </a:t>
            </a:r>
            <a:endParaRPr lang="en-GB"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Calcolare la costante di </a:t>
            </a:r>
            <a:r>
              <a:rPr lang="it-IT" sz="2000" i="1" dirty="0" err="1">
                <a:solidFill>
                  <a:srgbClr val="000000"/>
                </a:solidFill>
                <a:cs typeface="Times New Roman" pitchFamily="18" charset="0"/>
              </a:rPr>
              <a:t>Monod</a:t>
            </a:r>
            <a:r>
              <a:rPr lang="it-IT" sz="2000" i="1" dirty="0">
                <a:solidFill>
                  <a:srgbClr val="000000"/>
                </a:solidFill>
                <a:cs typeface="Times New Roman" pitchFamily="18" charset="0"/>
              </a:rPr>
              <a:t> (K</a:t>
            </a:r>
            <a:r>
              <a:rPr lang="it-IT" sz="2000" i="1" baseline="-30000" dirty="0">
                <a:solidFill>
                  <a:srgbClr val="000000"/>
                </a:solidFill>
                <a:cs typeface="Times New Roman" pitchFamily="18" charset="0"/>
              </a:rPr>
              <a:t>O</a:t>
            </a:r>
            <a:r>
              <a:rPr lang="it-IT" sz="2000" i="1" dirty="0">
                <a:solidFill>
                  <a:srgbClr val="000000"/>
                </a:solidFill>
                <a:cs typeface="Times New Roman" pitchFamily="18" charset="0"/>
              </a:rPr>
              <a:t>)  per l’assunzione dell’ossigeno da parte della cellula e </a:t>
            </a:r>
            <a:r>
              <a:rPr lang="it-IT" sz="2000" i="1" dirty="0" err="1">
                <a:solidFill>
                  <a:srgbClr val="000000"/>
                </a:solidFill>
                <a:latin typeface="Symbol" pitchFamily="18" charset="2"/>
                <a:cs typeface="Times New Roman" pitchFamily="18" charset="0"/>
              </a:rPr>
              <a:t>m</a:t>
            </a:r>
            <a:r>
              <a:rPr lang="it-IT" sz="2000" i="1" baseline="-30000" dirty="0" err="1">
                <a:solidFill>
                  <a:srgbClr val="000000"/>
                </a:solidFill>
                <a:cs typeface="Times New Roman" pitchFamily="18" charset="0"/>
              </a:rPr>
              <a:t>max</a:t>
            </a:r>
            <a:r>
              <a:rPr lang="it-IT" sz="2000" i="1" dirty="0">
                <a:solidFill>
                  <a:srgbClr val="000000"/>
                </a:solidFill>
                <a:cs typeface="Times New Roman" pitchFamily="18" charset="0"/>
              </a:rPr>
              <a:t> quando l’ossigeno </a:t>
            </a:r>
            <a:r>
              <a:rPr lang="it-IT" sz="2000" i="1" dirty="0" err="1">
                <a:solidFill>
                  <a:srgbClr val="000000"/>
                </a:solidFill>
                <a:cs typeface="Times New Roman" pitchFamily="18" charset="0"/>
              </a:rPr>
              <a:t>é</a:t>
            </a:r>
            <a:r>
              <a:rPr lang="it-IT" sz="2000" i="1" dirty="0">
                <a:solidFill>
                  <a:srgbClr val="000000"/>
                </a:solidFill>
                <a:cs typeface="Times New Roman" pitchFamily="18" charset="0"/>
              </a:rPr>
              <a:t> il nutriente limitante.</a:t>
            </a:r>
          </a:p>
        </p:txBody>
      </p:sp>
      <p:sp>
        <p:nvSpPr>
          <p:cNvPr id="1004548" name="Text Box 4"/>
          <p:cNvSpPr txBox="1">
            <a:spLocks noChangeArrowheads="1"/>
          </p:cNvSpPr>
          <p:nvPr/>
        </p:nvSpPr>
        <p:spPr bwMode="auto">
          <a:xfrm>
            <a:off x="2307525" y="393443"/>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45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1004635" name="Group 91"/>
          <p:cNvGraphicFramePr>
            <a:graphicFrameLocks noGrp="1"/>
          </p:cNvGraphicFramePr>
          <p:nvPr/>
        </p:nvGraphicFramePr>
        <p:xfrm>
          <a:off x="1516062" y="2404408"/>
          <a:ext cx="6210300" cy="2133600"/>
        </p:xfrm>
        <a:graphic>
          <a:graphicData uri="http://schemas.openxmlformats.org/drawingml/2006/table">
            <a:tbl>
              <a:tblPr/>
              <a:tblGrid>
                <a:gridCol w="3105150">
                  <a:extLst>
                    <a:ext uri="{9D8B030D-6E8A-4147-A177-3AD203B41FA5}">
                      <a16:colId xmlns:a16="http://schemas.microsoft.com/office/drawing/2014/main" val="20000"/>
                    </a:ext>
                  </a:extLst>
                </a:gridCol>
                <a:gridCol w="3105150">
                  <a:extLst>
                    <a:ext uri="{9D8B030D-6E8A-4147-A177-3AD203B41FA5}">
                      <a16:colId xmlns:a16="http://schemas.microsoft.com/office/drawing/2014/main" val="20001"/>
                    </a:ext>
                  </a:extLst>
                </a:gridCol>
              </a:tblGrid>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C</a:t>
                      </a:r>
                      <a:r>
                        <a:rPr kumimoji="0" lang="en-GB" sz="1400" b="0" i="1" u="none" strike="noStrike" cap="none" normalizeH="0" baseline="-30000">
                          <a:ln>
                            <a:noFill/>
                          </a:ln>
                          <a:solidFill>
                            <a:schemeClr val="tx1"/>
                          </a:solidFill>
                          <a:effectLst/>
                          <a:latin typeface="Times New Roman" pitchFamily="18" charset="0"/>
                          <a:cs typeface="Times New Roman" pitchFamily="18" charset="0"/>
                        </a:rPr>
                        <a:t>O</a:t>
                      </a:r>
                      <a:r>
                        <a:rPr kumimoji="0" lang="en-GB" sz="1400" b="0" i="1" u="none" strike="noStrike" cap="none" normalizeH="0" baseline="0">
                          <a:ln>
                            <a:noFill/>
                          </a:ln>
                          <a:solidFill>
                            <a:schemeClr val="tx1"/>
                          </a:solidFill>
                          <a:effectLst/>
                          <a:latin typeface="Times New Roman" pitchFamily="18" charset="0"/>
                          <a:cs typeface="Times New Roman" pitchFamily="18" charset="0"/>
                        </a:rPr>
                        <a:t>, mg/l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Symbol" pitchFamily="18" charset="2"/>
                          <a:cs typeface="Times New Roman" pitchFamily="18" charset="0"/>
                        </a:rPr>
                        <a:t>m, </a:t>
                      </a:r>
                      <a:r>
                        <a:rPr kumimoji="0" lang="it-IT" sz="1400" b="0" i="1" u="none" strike="noStrike" cap="none" normalizeH="0" baseline="0">
                          <a:ln>
                            <a:noFill/>
                          </a:ln>
                          <a:solidFill>
                            <a:schemeClr val="tx1"/>
                          </a:solidFill>
                          <a:effectLst/>
                          <a:latin typeface="Times New Roman" pitchFamily="18" charset="0"/>
                          <a:cs typeface="Times New Roman" pitchFamily="18" charset="0"/>
                        </a:rPr>
                        <a:t>ore</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0,37</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0,52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0,3</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0,61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0,70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0,80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6</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0,89</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9" name="CasellaDiTesto 8">
            <a:extLst>
              <a:ext uri="{FF2B5EF4-FFF2-40B4-BE49-F238E27FC236}">
                <a16:creationId xmlns:a16="http://schemas.microsoft.com/office/drawing/2014/main" id="{74D1656C-D252-4B41-9E53-AC0EF836AE8B}"/>
              </a:ext>
            </a:extLst>
          </p:cNvPr>
          <p:cNvSpPr txBox="1"/>
          <p:nvPr/>
        </p:nvSpPr>
        <p:spPr>
          <a:xfrm>
            <a:off x="1612784" y="5692259"/>
            <a:ext cx="4634916" cy="369332"/>
          </a:xfrm>
          <a:prstGeom prst="rect">
            <a:avLst/>
          </a:prstGeom>
          <a:noFill/>
        </p:spPr>
        <p:txBody>
          <a:bodyPr wrap="square">
            <a:spAutoFit/>
          </a:bodyPr>
          <a:lstStyle/>
          <a:p>
            <a:r>
              <a:rPr lang="it-IT" sz="1800" b="1" dirty="0">
                <a:solidFill>
                  <a:srgbClr val="FF0000"/>
                </a:solidFill>
                <a:latin typeface="Symbol" pitchFamily="18" charset="2"/>
                <a:cs typeface="Times New Roman" pitchFamily="18" charset="0"/>
              </a:rPr>
              <a:t>m = </a:t>
            </a:r>
            <a:r>
              <a:rPr lang="it-IT" sz="1800" b="1" dirty="0" err="1">
                <a:solidFill>
                  <a:srgbClr val="FF0000"/>
                </a:solidFill>
                <a:latin typeface="Symbol" pitchFamily="18" charset="2"/>
                <a:cs typeface="Times New Roman" pitchFamily="18" charset="0"/>
              </a:rPr>
              <a:t>m</a:t>
            </a:r>
            <a:r>
              <a:rPr lang="it-IT" sz="1800" b="1" baseline="-30000" dirty="0" err="1">
                <a:solidFill>
                  <a:srgbClr val="FF0000"/>
                </a:solidFill>
                <a:cs typeface="Times New Roman" pitchFamily="18" charset="0"/>
              </a:rPr>
              <a:t>max</a:t>
            </a:r>
            <a:r>
              <a:rPr lang="it-IT" sz="1800" b="1" dirty="0">
                <a:solidFill>
                  <a:srgbClr val="FF0000"/>
                </a:solidFill>
                <a:cs typeface="Times New Roman" pitchFamily="18" charset="0"/>
              </a:rPr>
              <a:t> Co/(Ko +Co)</a:t>
            </a:r>
            <a:endParaRPr lang="it-IT"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5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534D06-B153-416D-9DAB-F011EC35D83E}" type="slidenum">
              <a:rPr lang="it-IT"/>
              <a:pPr/>
              <a:t>34</a:t>
            </a:fld>
            <a:endParaRPr lang="it-IT"/>
          </a:p>
        </p:txBody>
      </p:sp>
      <p:sp>
        <p:nvSpPr>
          <p:cNvPr id="1004547" name="Rectangle 3"/>
          <p:cNvSpPr>
            <a:spLocks noChangeArrowheads="1"/>
          </p:cNvSpPr>
          <p:nvPr/>
        </p:nvSpPr>
        <p:spPr bwMode="auto">
          <a:xfrm>
            <a:off x="0" y="1191809"/>
            <a:ext cx="9144000" cy="4524315"/>
          </a:xfrm>
          <a:prstGeom prst="rect">
            <a:avLst/>
          </a:prstGeom>
          <a:noFill/>
          <a:ln w="9525">
            <a:noFill/>
            <a:miter lim="800000"/>
            <a:headEnd/>
            <a:tailEnd/>
          </a:ln>
          <a:effectLst/>
        </p:spPr>
        <p:txBody>
          <a:bodyPr>
            <a:spAutoFit/>
          </a:bodyPr>
          <a:lstStyle/>
          <a:p>
            <a:pPr algn="just"/>
            <a:endParaRPr lang="it-IT" sz="800" b="1" dirty="0">
              <a:solidFill>
                <a:srgbClr val="000000"/>
              </a:solidFill>
              <a:cs typeface="Times New Roman" pitchFamily="18" charset="0"/>
            </a:endParaRPr>
          </a:p>
          <a:p>
            <a:pPr algn="just"/>
            <a:r>
              <a:rPr lang="it-IT" sz="2000" b="1" i="1" u="sng" dirty="0">
                <a:solidFill>
                  <a:srgbClr val="FF0000"/>
                </a:solidFill>
                <a:cs typeface="Times New Roman" pitchFamily="18" charset="0"/>
              </a:rPr>
              <a:t>Esercizio 59</a:t>
            </a:r>
            <a:r>
              <a:rPr lang="it-IT" sz="2000" i="1" dirty="0">
                <a:solidFill>
                  <a:srgbClr val="000000"/>
                </a:solidFill>
                <a:cs typeface="Times New Roman" pitchFamily="18" charset="0"/>
              </a:rPr>
              <a:t>. I seguenti dati mostrano la relazione tra la concentrazione di ossigeno disciolto e la velocità di crescita specifica di un ceppo di Pseudomonas aeruginosa.</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 </a:t>
            </a:r>
            <a:endParaRPr lang="en-GB"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Calcolare la costante di </a:t>
            </a:r>
            <a:r>
              <a:rPr lang="it-IT" sz="2000" i="1" dirty="0" err="1">
                <a:solidFill>
                  <a:srgbClr val="000000"/>
                </a:solidFill>
                <a:cs typeface="Times New Roman" pitchFamily="18" charset="0"/>
              </a:rPr>
              <a:t>Monod</a:t>
            </a:r>
            <a:r>
              <a:rPr lang="it-IT" sz="2000" i="1" dirty="0">
                <a:solidFill>
                  <a:srgbClr val="000000"/>
                </a:solidFill>
                <a:cs typeface="Times New Roman" pitchFamily="18" charset="0"/>
              </a:rPr>
              <a:t> (K</a:t>
            </a:r>
            <a:r>
              <a:rPr lang="it-IT" sz="2000" i="1" baseline="-30000" dirty="0">
                <a:solidFill>
                  <a:srgbClr val="000000"/>
                </a:solidFill>
                <a:cs typeface="Times New Roman" pitchFamily="18" charset="0"/>
              </a:rPr>
              <a:t>O</a:t>
            </a:r>
            <a:r>
              <a:rPr lang="it-IT" sz="2000" i="1" dirty="0">
                <a:solidFill>
                  <a:srgbClr val="000000"/>
                </a:solidFill>
                <a:cs typeface="Times New Roman" pitchFamily="18" charset="0"/>
              </a:rPr>
              <a:t>)  per l’assunzione dell’ossigeno da parte della cellula e </a:t>
            </a:r>
            <a:r>
              <a:rPr lang="it-IT" sz="2000" i="1" dirty="0" err="1">
                <a:solidFill>
                  <a:srgbClr val="000000"/>
                </a:solidFill>
                <a:latin typeface="Symbol" pitchFamily="18" charset="2"/>
                <a:cs typeface="Times New Roman" pitchFamily="18" charset="0"/>
              </a:rPr>
              <a:t>m</a:t>
            </a:r>
            <a:r>
              <a:rPr lang="it-IT" sz="2000" i="1" baseline="-30000" dirty="0" err="1">
                <a:solidFill>
                  <a:srgbClr val="000000"/>
                </a:solidFill>
                <a:cs typeface="Times New Roman" pitchFamily="18" charset="0"/>
              </a:rPr>
              <a:t>max</a:t>
            </a:r>
            <a:r>
              <a:rPr lang="it-IT" sz="2000" i="1" dirty="0">
                <a:solidFill>
                  <a:srgbClr val="000000"/>
                </a:solidFill>
                <a:cs typeface="Times New Roman" pitchFamily="18" charset="0"/>
              </a:rPr>
              <a:t> quando l’ossigeno </a:t>
            </a:r>
            <a:r>
              <a:rPr lang="it-IT" sz="2000" i="1" dirty="0" err="1">
                <a:solidFill>
                  <a:srgbClr val="000000"/>
                </a:solidFill>
                <a:cs typeface="Times New Roman" pitchFamily="18" charset="0"/>
              </a:rPr>
              <a:t>é</a:t>
            </a:r>
            <a:r>
              <a:rPr lang="it-IT" sz="2000" i="1" dirty="0">
                <a:solidFill>
                  <a:srgbClr val="000000"/>
                </a:solidFill>
                <a:cs typeface="Times New Roman" pitchFamily="18" charset="0"/>
              </a:rPr>
              <a:t> il nutriente limitante.</a:t>
            </a:r>
          </a:p>
        </p:txBody>
      </p:sp>
      <p:sp>
        <p:nvSpPr>
          <p:cNvPr id="1004548" name="Text Box 4"/>
          <p:cNvSpPr txBox="1">
            <a:spLocks noChangeArrowheads="1"/>
          </p:cNvSpPr>
          <p:nvPr/>
        </p:nvSpPr>
        <p:spPr bwMode="auto">
          <a:xfrm>
            <a:off x="2182812" y="707182"/>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45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 name="CasellaDiTesto 8">
            <a:extLst>
              <a:ext uri="{FF2B5EF4-FFF2-40B4-BE49-F238E27FC236}">
                <a16:creationId xmlns:a16="http://schemas.microsoft.com/office/drawing/2014/main" id="{74D1656C-D252-4B41-9E53-AC0EF836AE8B}"/>
              </a:ext>
            </a:extLst>
          </p:cNvPr>
          <p:cNvSpPr txBox="1"/>
          <p:nvPr/>
        </p:nvSpPr>
        <p:spPr>
          <a:xfrm>
            <a:off x="1671507" y="5801446"/>
            <a:ext cx="4634916" cy="369332"/>
          </a:xfrm>
          <a:prstGeom prst="rect">
            <a:avLst/>
          </a:prstGeom>
          <a:noFill/>
        </p:spPr>
        <p:txBody>
          <a:bodyPr wrap="square">
            <a:spAutoFit/>
          </a:bodyPr>
          <a:lstStyle/>
          <a:p>
            <a:r>
              <a:rPr lang="it-IT" sz="1800" i="1" dirty="0">
                <a:solidFill>
                  <a:srgbClr val="000000"/>
                </a:solidFill>
                <a:latin typeface="Symbol" pitchFamily="18" charset="2"/>
                <a:cs typeface="Times New Roman" pitchFamily="18" charset="0"/>
              </a:rPr>
              <a:t>m = </a:t>
            </a:r>
            <a:r>
              <a:rPr lang="it-IT" sz="1800" i="1" dirty="0" err="1">
                <a:solidFill>
                  <a:srgbClr val="000000"/>
                </a:solidFill>
                <a:latin typeface="Symbol" pitchFamily="18" charset="2"/>
                <a:cs typeface="Times New Roman" pitchFamily="18" charset="0"/>
              </a:rPr>
              <a:t>m</a:t>
            </a:r>
            <a:r>
              <a:rPr lang="it-IT" sz="1800" i="1" baseline="-30000" dirty="0" err="1">
                <a:solidFill>
                  <a:srgbClr val="000000"/>
                </a:solidFill>
                <a:cs typeface="Times New Roman" pitchFamily="18" charset="0"/>
              </a:rPr>
              <a:t>max</a:t>
            </a:r>
            <a:r>
              <a:rPr lang="it-IT" sz="1800" i="1" dirty="0">
                <a:solidFill>
                  <a:srgbClr val="000000"/>
                </a:solidFill>
                <a:cs typeface="Times New Roman" pitchFamily="18" charset="0"/>
              </a:rPr>
              <a:t> Co/(Ko +Co)</a:t>
            </a:r>
            <a:endParaRPr lang="it-IT" dirty="0"/>
          </a:p>
        </p:txBody>
      </p:sp>
      <p:pic>
        <p:nvPicPr>
          <p:cNvPr id="2" name="Immagine 1">
            <a:extLst>
              <a:ext uri="{FF2B5EF4-FFF2-40B4-BE49-F238E27FC236}">
                <a16:creationId xmlns:a16="http://schemas.microsoft.com/office/drawing/2014/main" id="{9E5FD255-243B-479D-8042-6BA2349A7384}"/>
              </a:ext>
            </a:extLst>
          </p:cNvPr>
          <p:cNvPicPr>
            <a:picLocks noChangeAspect="1"/>
          </p:cNvPicPr>
          <p:nvPr/>
        </p:nvPicPr>
        <p:blipFill>
          <a:blip r:embed="rId2"/>
          <a:stretch>
            <a:fillRect/>
          </a:stretch>
        </p:blipFill>
        <p:spPr>
          <a:xfrm>
            <a:off x="177116" y="2051184"/>
            <a:ext cx="4578493" cy="2755631"/>
          </a:xfrm>
          <a:prstGeom prst="rect">
            <a:avLst/>
          </a:prstGeom>
        </p:spPr>
      </p:pic>
    </p:spTree>
    <p:extLst>
      <p:ext uri="{BB962C8B-B14F-4D97-AF65-F5344CB8AC3E}">
        <p14:creationId xmlns:p14="http://schemas.microsoft.com/office/powerpoint/2010/main" val="15723715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5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534D06-B153-416D-9DAB-F011EC35D83E}" type="slidenum">
              <a:rPr lang="it-IT"/>
              <a:pPr/>
              <a:t>35</a:t>
            </a:fld>
            <a:endParaRPr lang="it-IT"/>
          </a:p>
        </p:txBody>
      </p:sp>
      <p:sp>
        <p:nvSpPr>
          <p:cNvPr id="1004547" name="Rectangle 3"/>
          <p:cNvSpPr>
            <a:spLocks noChangeArrowheads="1"/>
          </p:cNvSpPr>
          <p:nvPr/>
        </p:nvSpPr>
        <p:spPr bwMode="auto">
          <a:xfrm>
            <a:off x="0" y="858996"/>
            <a:ext cx="9144000" cy="4176712"/>
          </a:xfrm>
          <a:prstGeom prst="rect">
            <a:avLst/>
          </a:prstGeom>
          <a:noFill/>
          <a:ln w="9525">
            <a:noFill/>
            <a:miter lim="800000"/>
            <a:headEnd/>
            <a:tailEnd/>
          </a:ln>
          <a:effectLst/>
        </p:spPr>
        <p:txBody>
          <a:bodyPr>
            <a:spAutoFit/>
          </a:bodyPr>
          <a:lstStyle/>
          <a:p>
            <a:pPr algn="just"/>
            <a:endParaRPr lang="it-IT" sz="800" b="1" dirty="0">
              <a:solidFill>
                <a:srgbClr val="000000"/>
              </a:solidFill>
              <a:cs typeface="Times New Roman" pitchFamily="18" charset="0"/>
            </a:endParaRPr>
          </a:p>
          <a:p>
            <a:pPr algn="just"/>
            <a:r>
              <a:rPr lang="it-IT" sz="2000" b="1" i="1" u="sng" dirty="0">
                <a:solidFill>
                  <a:srgbClr val="FF0000"/>
                </a:solidFill>
                <a:cs typeface="Times New Roman" pitchFamily="18" charset="0"/>
              </a:rPr>
              <a:t>Esercizio 59</a:t>
            </a:r>
            <a:r>
              <a:rPr lang="it-IT" sz="2000" i="1" dirty="0">
                <a:solidFill>
                  <a:srgbClr val="000000"/>
                </a:solidFill>
                <a:cs typeface="Times New Roman" pitchFamily="18" charset="0"/>
              </a:rPr>
              <a:t>. I seguenti dati mostrano la relazione tra la concentrazione di ossigeno disciolto e la velocità di crescita specifica di un ceppo di Pseudomonas aeruginosa.</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 </a:t>
            </a:r>
            <a:endParaRPr lang="en-GB"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Calcolare la costante di </a:t>
            </a:r>
            <a:r>
              <a:rPr lang="it-IT" sz="2000" i="1" dirty="0" err="1">
                <a:solidFill>
                  <a:srgbClr val="000000"/>
                </a:solidFill>
                <a:cs typeface="Times New Roman" pitchFamily="18" charset="0"/>
              </a:rPr>
              <a:t>Monod</a:t>
            </a:r>
            <a:r>
              <a:rPr lang="it-IT" sz="2000" i="1" dirty="0">
                <a:solidFill>
                  <a:srgbClr val="000000"/>
                </a:solidFill>
                <a:cs typeface="Times New Roman" pitchFamily="18" charset="0"/>
              </a:rPr>
              <a:t> (K</a:t>
            </a:r>
            <a:r>
              <a:rPr lang="it-IT" sz="2000" i="1" baseline="-30000" dirty="0">
                <a:solidFill>
                  <a:srgbClr val="000000"/>
                </a:solidFill>
                <a:cs typeface="Times New Roman" pitchFamily="18" charset="0"/>
              </a:rPr>
              <a:t>O</a:t>
            </a:r>
            <a:r>
              <a:rPr lang="it-IT" sz="2000" i="1" dirty="0">
                <a:solidFill>
                  <a:srgbClr val="000000"/>
                </a:solidFill>
                <a:cs typeface="Times New Roman" pitchFamily="18" charset="0"/>
              </a:rPr>
              <a:t>)  per l’assunzione dell’ossigeno da parte della cellula e </a:t>
            </a:r>
            <a:r>
              <a:rPr lang="it-IT" sz="2000" i="1" dirty="0" err="1">
                <a:solidFill>
                  <a:srgbClr val="000000"/>
                </a:solidFill>
                <a:latin typeface="Symbol" pitchFamily="18" charset="2"/>
                <a:cs typeface="Times New Roman" pitchFamily="18" charset="0"/>
              </a:rPr>
              <a:t>m</a:t>
            </a:r>
            <a:r>
              <a:rPr lang="it-IT" sz="2000" i="1" baseline="-30000" dirty="0" err="1">
                <a:solidFill>
                  <a:srgbClr val="000000"/>
                </a:solidFill>
                <a:cs typeface="Times New Roman" pitchFamily="18" charset="0"/>
              </a:rPr>
              <a:t>max</a:t>
            </a:r>
            <a:r>
              <a:rPr lang="it-IT" sz="2000" i="1" dirty="0">
                <a:solidFill>
                  <a:srgbClr val="000000"/>
                </a:solidFill>
                <a:cs typeface="Times New Roman" pitchFamily="18" charset="0"/>
              </a:rPr>
              <a:t> quando l’ossigeno </a:t>
            </a:r>
            <a:r>
              <a:rPr lang="it-IT" sz="2000" i="1" dirty="0" err="1">
                <a:solidFill>
                  <a:srgbClr val="000000"/>
                </a:solidFill>
                <a:cs typeface="Times New Roman" pitchFamily="18" charset="0"/>
              </a:rPr>
              <a:t>é</a:t>
            </a:r>
            <a:r>
              <a:rPr lang="it-IT" sz="2000" i="1" dirty="0">
                <a:solidFill>
                  <a:srgbClr val="000000"/>
                </a:solidFill>
                <a:cs typeface="Times New Roman" pitchFamily="18" charset="0"/>
              </a:rPr>
              <a:t> il nutriente limitante.</a:t>
            </a:r>
          </a:p>
        </p:txBody>
      </p:sp>
      <p:sp>
        <p:nvSpPr>
          <p:cNvPr id="1004548" name="Text Box 4"/>
          <p:cNvSpPr txBox="1">
            <a:spLocks noChangeArrowheads="1"/>
          </p:cNvSpPr>
          <p:nvPr/>
        </p:nvSpPr>
        <p:spPr bwMode="auto">
          <a:xfrm>
            <a:off x="2232024" y="487364"/>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45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pic>
        <p:nvPicPr>
          <p:cNvPr id="5" name="Immagine 4">
            <a:extLst>
              <a:ext uri="{FF2B5EF4-FFF2-40B4-BE49-F238E27FC236}">
                <a16:creationId xmlns:a16="http://schemas.microsoft.com/office/drawing/2014/main" id="{14683522-A78F-4709-8E07-1165A7D401C4}"/>
              </a:ext>
            </a:extLst>
          </p:cNvPr>
          <p:cNvPicPr>
            <a:picLocks noChangeAspect="1"/>
          </p:cNvPicPr>
          <p:nvPr/>
        </p:nvPicPr>
        <p:blipFill>
          <a:blip r:embed="rId2"/>
          <a:stretch>
            <a:fillRect/>
          </a:stretch>
        </p:blipFill>
        <p:spPr>
          <a:xfrm>
            <a:off x="613423" y="1818222"/>
            <a:ext cx="3237203" cy="1948357"/>
          </a:xfrm>
          <a:prstGeom prst="rect">
            <a:avLst/>
          </a:prstGeom>
        </p:spPr>
      </p:pic>
      <p:sp>
        <p:nvSpPr>
          <p:cNvPr id="11" name="CasellaDiTesto 10">
            <a:extLst>
              <a:ext uri="{FF2B5EF4-FFF2-40B4-BE49-F238E27FC236}">
                <a16:creationId xmlns:a16="http://schemas.microsoft.com/office/drawing/2014/main" id="{604C18C8-EC85-418B-93E6-96D5901768C5}"/>
              </a:ext>
            </a:extLst>
          </p:cNvPr>
          <p:cNvSpPr txBox="1"/>
          <p:nvPr/>
        </p:nvSpPr>
        <p:spPr>
          <a:xfrm>
            <a:off x="373862" y="5285105"/>
            <a:ext cx="4680856" cy="369332"/>
          </a:xfrm>
          <a:prstGeom prst="rect">
            <a:avLst/>
          </a:prstGeom>
          <a:noFill/>
        </p:spPr>
        <p:txBody>
          <a:bodyPr wrap="square">
            <a:spAutoFit/>
          </a:bodyPr>
          <a:lstStyle/>
          <a:p>
            <a:r>
              <a:rPr lang="it-IT" b="1" dirty="0">
                <a:solidFill>
                  <a:srgbClr val="000000"/>
                </a:solidFill>
                <a:cs typeface="Times New Roman" pitchFamily="18" charset="0"/>
              </a:rPr>
              <a:t>1/µ</a:t>
            </a:r>
            <a:r>
              <a:rPr lang="en-GB"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 K</a:t>
            </a:r>
            <a:r>
              <a:rPr lang="it-IT" b="1" baseline="-30000" dirty="0">
                <a:solidFill>
                  <a:srgbClr val="000000"/>
                </a:solidFill>
                <a:cs typeface="Times New Roman" pitchFamily="18" charset="0"/>
              </a:rPr>
              <a:t>0</a:t>
            </a:r>
            <a:r>
              <a:rPr lang="it-IT" b="1" dirty="0">
                <a:solidFill>
                  <a:srgbClr val="000000"/>
                </a:solidFill>
                <a:cs typeface="Times New Roman" pitchFamily="18" charset="0"/>
              </a:rPr>
              <a:t>/(</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[CO])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endParaRPr lang="it-IT" dirty="0"/>
          </a:p>
        </p:txBody>
      </p:sp>
      <mc:AlternateContent xmlns:mc="http://schemas.openxmlformats.org/markup-compatibility/2006" xmlns:a14="http://schemas.microsoft.com/office/drawing/2010/main">
        <mc:Choice Requires="a14">
          <p:sp>
            <p:nvSpPr>
              <p:cNvPr id="13" name="CasellaDiTesto 12">
                <a:extLst>
                  <a:ext uri="{FF2B5EF4-FFF2-40B4-BE49-F238E27FC236}">
                    <a16:creationId xmlns:a16="http://schemas.microsoft.com/office/drawing/2014/main" id="{4DE32DF7-84A9-479F-8BF3-AA6464C28DDD}"/>
                  </a:ext>
                </a:extLst>
              </p:cNvPr>
              <p:cNvSpPr txBox="1"/>
              <p:nvPr/>
            </p:nvSpPr>
            <p:spPr>
              <a:xfrm>
                <a:off x="530604" y="5693116"/>
                <a:ext cx="4634916" cy="496546"/>
              </a:xfrm>
              <a:prstGeom prst="rect">
                <a:avLst/>
              </a:prstGeom>
              <a:noFill/>
            </p:spPr>
            <p:txBody>
              <a:bodyPr wrap="square">
                <a:spAutoFit/>
              </a:bodyPr>
              <a:lstStyle/>
              <a:p>
                <a:r>
                  <a:rPr lang="it-IT" dirty="0"/>
                  <a:t>Ko/</a:t>
                </a:r>
                <a:r>
                  <a:rPr lang="en-GB" b="1" dirty="0">
                    <a:solidFill>
                      <a:srgbClr val="000000"/>
                    </a:solidFill>
                    <a:latin typeface="Symbol" pitchFamily="18" charset="2"/>
                    <a:cs typeface="Times New Roman" pitchFamily="18" charset="0"/>
                  </a:rPr>
                  <a:t> 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a:t>
                </a:r>
                <a14:m>
                  <m:oMath xmlns:m="http://schemas.openxmlformats.org/officeDocument/2006/math">
                    <m:f>
                      <m:fPr>
                        <m:ctrlPr>
                          <a:rPr lang="it-IT" b="1" i="1" smtClean="0">
                            <a:solidFill>
                              <a:srgbClr val="000000"/>
                            </a:solidFill>
                            <a:latin typeface="Cambria Math" panose="02040503050406030204" pitchFamily="18" charset="0"/>
                            <a:cs typeface="Times New Roman" pitchFamily="18" charset="0"/>
                          </a:rPr>
                        </m:ctrlPr>
                      </m:fPr>
                      <m:num>
                        <m:r>
                          <a:rPr lang="it-IT" b="1" i="1" smtClean="0">
                            <a:solidFill>
                              <a:srgbClr val="000000"/>
                            </a:solidFill>
                            <a:latin typeface="Cambria Math" panose="02040503050406030204" pitchFamily="18" charset="0"/>
                            <a:cs typeface="Times New Roman" pitchFamily="18" charset="0"/>
                          </a:rPr>
                          <m:t>𝟐</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𝟕𝟏</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𝟏</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𝟗𝟐</m:t>
                        </m:r>
                      </m:num>
                      <m:den>
                        <m:r>
                          <a:rPr lang="it-IT" b="1" i="1" smtClean="0">
                            <a:solidFill>
                              <a:srgbClr val="000000"/>
                            </a:solidFill>
                            <a:latin typeface="Cambria Math" panose="02040503050406030204" pitchFamily="18" charset="0"/>
                            <a:cs typeface="Times New Roman" pitchFamily="18" charset="0"/>
                          </a:rPr>
                          <m:t>𝟏𝟎</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𝟓</m:t>
                        </m:r>
                      </m:den>
                    </m:f>
                  </m:oMath>
                </a14:m>
                <a:r>
                  <a:rPr lang="it-IT" b="1" dirty="0">
                    <a:solidFill>
                      <a:srgbClr val="000000"/>
                    </a:solidFill>
                    <a:cs typeface="Times New Roman" pitchFamily="18" charset="0"/>
                  </a:rPr>
                  <a:t> = 0,158</a:t>
                </a:r>
              </a:p>
            </p:txBody>
          </p:sp>
        </mc:Choice>
        <mc:Fallback xmlns="">
          <p:sp>
            <p:nvSpPr>
              <p:cNvPr id="13" name="CasellaDiTesto 12">
                <a:extLst>
                  <a:ext uri="{FF2B5EF4-FFF2-40B4-BE49-F238E27FC236}">
                    <a16:creationId xmlns:a16="http://schemas.microsoft.com/office/drawing/2014/main" id="{4DE32DF7-84A9-479F-8BF3-AA6464C28DDD}"/>
                  </a:ext>
                </a:extLst>
              </p:cNvPr>
              <p:cNvSpPr txBox="1">
                <a:spLocks noRot="1" noChangeAspect="1" noMove="1" noResize="1" noEditPoints="1" noAdjustHandles="1" noChangeArrowheads="1" noChangeShapeType="1" noTextEdit="1"/>
              </p:cNvSpPr>
              <p:nvPr/>
            </p:nvSpPr>
            <p:spPr>
              <a:xfrm>
                <a:off x="530604" y="5693116"/>
                <a:ext cx="4634916" cy="496546"/>
              </a:xfrm>
              <a:prstGeom prst="rect">
                <a:avLst/>
              </a:prstGeom>
              <a:blipFill>
                <a:blip r:embed="rId3"/>
                <a:stretch>
                  <a:fillRect l="-1053" b="-7407"/>
                </a:stretch>
              </a:blipFill>
            </p:spPr>
            <p:txBody>
              <a:bodyPr/>
              <a:lstStyle/>
              <a:p>
                <a:r>
                  <a:rPr lang="it-IT">
                    <a:noFill/>
                  </a:rPr>
                  <a:t> </a:t>
                </a:r>
              </a:p>
            </p:txBody>
          </p:sp>
        </mc:Fallback>
      </mc:AlternateContent>
      <p:graphicFrame>
        <p:nvGraphicFramePr>
          <p:cNvPr id="7" name="Tabella 7">
            <a:extLst>
              <a:ext uri="{FF2B5EF4-FFF2-40B4-BE49-F238E27FC236}">
                <a16:creationId xmlns:a16="http://schemas.microsoft.com/office/drawing/2014/main" id="{8CDE4EEA-BE10-49CE-8FC6-65074DF37D0F}"/>
              </a:ext>
            </a:extLst>
          </p:cNvPr>
          <p:cNvGraphicFramePr>
            <a:graphicFrameLocks noGrp="1"/>
          </p:cNvGraphicFramePr>
          <p:nvPr/>
        </p:nvGraphicFramePr>
        <p:xfrm>
          <a:off x="4406610" y="1947922"/>
          <a:ext cx="3090834" cy="2277660"/>
        </p:xfrm>
        <a:graphic>
          <a:graphicData uri="http://schemas.openxmlformats.org/drawingml/2006/table">
            <a:tbl>
              <a:tblPr firstRow="1" bandRow="1">
                <a:tableStyleId>{5C22544A-7EE6-4342-B048-85BDC9FD1C3A}</a:tableStyleId>
              </a:tblPr>
              <a:tblGrid>
                <a:gridCol w="1545417">
                  <a:extLst>
                    <a:ext uri="{9D8B030D-6E8A-4147-A177-3AD203B41FA5}">
                      <a16:colId xmlns:a16="http://schemas.microsoft.com/office/drawing/2014/main" val="2768005782"/>
                    </a:ext>
                  </a:extLst>
                </a:gridCol>
                <a:gridCol w="1545417">
                  <a:extLst>
                    <a:ext uri="{9D8B030D-6E8A-4147-A177-3AD203B41FA5}">
                      <a16:colId xmlns:a16="http://schemas.microsoft.com/office/drawing/2014/main" val="3049617452"/>
                    </a:ext>
                  </a:extLst>
                </a:gridCol>
              </a:tblGrid>
              <a:tr h="318650">
                <a:tc>
                  <a:txBody>
                    <a:bodyPr/>
                    <a:lstStyle/>
                    <a:p>
                      <a:pPr algn="ctr"/>
                      <a:r>
                        <a:rPr lang="it-IT" dirty="0"/>
                        <a:t>1/CO</a:t>
                      </a:r>
                    </a:p>
                  </a:txBody>
                  <a:tcPr/>
                </a:tc>
                <a:tc>
                  <a:txBody>
                    <a:bodyPr/>
                    <a:lstStyle/>
                    <a:p>
                      <a:pPr algn="ctr"/>
                      <a:r>
                        <a:rPr lang="it-IT" dirty="0"/>
                        <a:t>1/µ</a:t>
                      </a:r>
                    </a:p>
                  </a:txBody>
                  <a:tcPr/>
                </a:tc>
                <a:extLst>
                  <a:ext uri="{0D108BD9-81ED-4DB2-BD59-A6C34878D82A}">
                    <a16:rowId xmlns:a16="http://schemas.microsoft.com/office/drawing/2014/main" val="89202890"/>
                  </a:ext>
                </a:extLst>
              </a:tr>
              <a:tr h="318650">
                <a:tc>
                  <a:txBody>
                    <a:bodyPr/>
                    <a:lstStyle/>
                    <a:p>
                      <a:pPr algn="ctr" fontAlgn="b"/>
                      <a:r>
                        <a:rPr lang="it-IT" sz="1800" b="0" i="0" u="none" strike="noStrike" dirty="0">
                          <a:solidFill>
                            <a:srgbClr val="000000"/>
                          </a:solidFill>
                          <a:effectLst/>
                          <a:latin typeface="Calibri" panose="020F0502020204030204" pitchFamily="34" charset="0"/>
                        </a:rPr>
                        <a:t>10</a:t>
                      </a:r>
                    </a:p>
                  </a:txBody>
                  <a:tcPr marL="9525" marR="9525" marT="9525" marB="0" anchor="b"/>
                </a:tc>
                <a:tc>
                  <a:txBody>
                    <a:bodyPr/>
                    <a:lstStyle/>
                    <a:p>
                      <a:pPr algn="ctr" rtl="0" fontAlgn="ctr"/>
                      <a:r>
                        <a:rPr lang="it-IT" sz="1800" b="0" i="1" u="none" strike="noStrike" dirty="0">
                          <a:solidFill>
                            <a:srgbClr val="000000"/>
                          </a:solidFill>
                          <a:effectLst/>
                          <a:latin typeface="+mn-lt"/>
                        </a:rPr>
                        <a:t>2,71</a:t>
                      </a:r>
                    </a:p>
                  </a:txBody>
                  <a:tcPr marL="9525" marR="9525" marT="9525" marB="0" anchor="ctr"/>
                </a:tc>
                <a:extLst>
                  <a:ext uri="{0D108BD9-81ED-4DB2-BD59-A6C34878D82A}">
                    <a16:rowId xmlns:a16="http://schemas.microsoft.com/office/drawing/2014/main" val="3089957081"/>
                  </a:ext>
                </a:extLst>
              </a:tr>
              <a:tr h="318650">
                <a:tc>
                  <a:txBody>
                    <a:bodyPr/>
                    <a:lstStyle/>
                    <a:p>
                      <a:pPr algn="ctr" fontAlgn="b"/>
                      <a:r>
                        <a:rPr lang="it-IT" sz="1800" b="0" i="0" u="none" strike="noStrike" dirty="0">
                          <a:solidFill>
                            <a:srgbClr val="000000"/>
                          </a:solidFill>
                          <a:effectLst/>
                          <a:latin typeface="Calibri" panose="020F0502020204030204" pitchFamily="34" charset="0"/>
                        </a:rPr>
                        <a:t>5</a:t>
                      </a:r>
                    </a:p>
                  </a:txBody>
                  <a:tcPr marL="9525" marR="9525" marT="9525" marB="0" anchor="b"/>
                </a:tc>
                <a:tc>
                  <a:txBody>
                    <a:bodyPr/>
                    <a:lstStyle/>
                    <a:p>
                      <a:pPr algn="ctr" rtl="0" fontAlgn="ctr"/>
                      <a:r>
                        <a:rPr lang="it-IT" sz="1800" b="0" i="1" u="none" strike="noStrike" dirty="0">
                          <a:solidFill>
                            <a:srgbClr val="000000"/>
                          </a:solidFill>
                          <a:effectLst/>
                          <a:latin typeface="+mn-lt"/>
                        </a:rPr>
                        <a:t>1,92</a:t>
                      </a:r>
                    </a:p>
                  </a:txBody>
                  <a:tcPr marL="9525" marR="9525" marT="9525" marB="0" anchor="ctr"/>
                </a:tc>
                <a:extLst>
                  <a:ext uri="{0D108BD9-81ED-4DB2-BD59-A6C34878D82A}">
                    <a16:rowId xmlns:a16="http://schemas.microsoft.com/office/drawing/2014/main" val="2842574660"/>
                  </a:ext>
                </a:extLst>
              </a:tr>
              <a:tr h="318650">
                <a:tc>
                  <a:txBody>
                    <a:bodyPr/>
                    <a:lstStyle/>
                    <a:p>
                      <a:pPr algn="ctr" fontAlgn="b"/>
                      <a:r>
                        <a:rPr lang="it-IT" sz="1800" b="0" i="0" u="none" strike="noStrike" dirty="0">
                          <a:solidFill>
                            <a:srgbClr val="000000"/>
                          </a:solidFill>
                          <a:effectLst/>
                          <a:latin typeface="Calibri" panose="020F0502020204030204" pitchFamily="34" charset="0"/>
                        </a:rPr>
                        <a:t>3,3</a:t>
                      </a:r>
                    </a:p>
                  </a:txBody>
                  <a:tcPr marL="9525" marR="9525" marT="9525" marB="0" anchor="b"/>
                </a:tc>
                <a:tc>
                  <a:txBody>
                    <a:bodyPr/>
                    <a:lstStyle/>
                    <a:p>
                      <a:pPr algn="ctr" rtl="0" fontAlgn="ctr"/>
                      <a:r>
                        <a:rPr lang="it-IT" sz="1800" b="0" i="1" u="none" strike="noStrike">
                          <a:solidFill>
                            <a:srgbClr val="000000"/>
                          </a:solidFill>
                          <a:effectLst/>
                          <a:latin typeface="+mn-lt"/>
                        </a:rPr>
                        <a:t>1,64</a:t>
                      </a:r>
                    </a:p>
                  </a:txBody>
                  <a:tcPr marL="9525" marR="9525" marT="9525" marB="0" anchor="ctr"/>
                </a:tc>
                <a:extLst>
                  <a:ext uri="{0D108BD9-81ED-4DB2-BD59-A6C34878D82A}">
                    <a16:rowId xmlns:a16="http://schemas.microsoft.com/office/drawing/2014/main" val="2982520177"/>
                  </a:ext>
                </a:extLst>
              </a:tr>
              <a:tr h="318650">
                <a:tc>
                  <a:txBody>
                    <a:bodyPr/>
                    <a:lstStyle/>
                    <a:p>
                      <a:pPr algn="ctr" fontAlgn="b"/>
                      <a:r>
                        <a:rPr lang="it-IT" sz="1800" b="0" i="0" u="none" strike="noStrike" dirty="0">
                          <a:solidFill>
                            <a:srgbClr val="000000"/>
                          </a:solidFill>
                          <a:effectLst/>
                          <a:latin typeface="Calibri" panose="020F0502020204030204" pitchFamily="34" charset="0"/>
                        </a:rPr>
                        <a:t>2</a:t>
                      </a:r>
                    </a:p>
                  </a:txBody>
                  <a:tcPr marL="9525" marR="9525" marT="9525" marB="0" anchor="b"/>
                </a:tc>
                <a:tc>
                  <a:txBody>
                    <a:bodyPr/>
                    <a:lstStyle/>
                    <a:p>
                      <a:pPr algn="ctr" rtl="0" fontAlgn="ctr"/>
                      <a:r>
                        <a:rPr lang="it-IT" sz="1800" b="0" i="1" u="none" strike="noStrike" dirty="0">
                          <a:solidFill>
                            <a:srgbClr val="000000"/>
                          </a:solidFill>
                          <a:effectLst/>
                          <a:latin typeface="+mn-lt"/>
                        </a:rPr>
                        <a:t>1,43</a:t>
                      </a:r>
                    </a:p>
                  </a:txBody>
                  <a:tcPr marL="9525" marR="9525" marT="9525" marB="0" anchor="ctr"/>
                </a:tc>
                <a:extLst>
                  <a:ext uri="{0D108BD9-81ED-4DB2-BD59-A6C34878D82A}">
                    <a16:rowId xmlns:a16="http://schemas.microsoft.com/office/drawing/2014/main" val="819758925"/>
                  </a:ext>
                </a:extLst>
              </a:tr>
              <a:tr h="318650">
                <a:tc>
                  <a:txBody>
                    <a:bodyPr/>
                    <a:lstStyle/>
                    <a:p>
                      <a:pPr algn="ctr" fontAlgn="b"/>
                      <a:r>
                        <a:rPr lang="it-IT" sz="1800" b="0" i="0" u="none" strike="noStrike" dirty="0">
                          <a:solidFill>
                            <a:srgbClr val="000000"/>
                          </a:solidFill>
                          <a:effectLst/>
                          <a:latin typeface="Calibri" panose="020F0502020204030204" pitchFamily="34" charset="0"/>
                        </a:rPr>
                        <a:t>1</a:t>
                      </a:r>
                    </a:p>
                  </a:txBody>
                  <a:tcPr marL="9525" marR="9525" marT="9525" marB="0" anchor="b"/>
                </a:tc>
                <a:tc>
                  <a:txBody>
                    <a:bodyPr/>
                    <a:lstStyle/>
                    <a:p>
                      <a:pPr algn="ctr" rtl="0" fontAlgn="ctr"/>
                      <a:r>
                        <a:rPr lang="it-IT" sz="1800" b="0" i="1" u="none" strike="noStrike" dirty="0">
                          <a:solidFill>
                            <a:srgbClr val="000000"/>
                          </a:solidFill>
                          <a:effectLst/>
                          <a:latin typeface="+mn-lt"/>
                        </a:rPr>
                        <a:t>1,25</a:t>
                      </a:r>
                    </a:p>
                  </a:txBody>
                  <a:tcPr marL="9525" marR="9525" marT="9525" marB="0" anchor="ctr"/>
                </a:tc>
                <a:extLst>
                  <a:ext uri="{0D108BD9-81ED-4DB2-BD59-A6C34878D82A}">
                    <a16:rowId xmlns:a16="http://schemas.microsoft.com/office/drawing/2014/main" val="204900680"/>
                  </a:ext>
                </a:extLst>
              </a:tr>
              <a:tr h="318650">
                <a:tc>
                  <a:txBody>
                    <a:bodyPr/>
                    <a:lstStyle/>
                    <a:p>
                      <a:pPr algn="ctr" fontAlgn="b"/>
                      <a:r>
                        <a:rPr lang="it-IT" sz="1800" b="0" i="0" u="none" strike="noStrike" dirty="0">
                          <a:solidFill>
                            <a:srgbClr val="000000"/>
                          </a:solidFill>
                          <a:effectLst/>
                          <a:latin typeface="Calibri" panose="020F0502020204030204" pitchFamily="34" charset="0"/>
                        </a:rPr>
                        <a:t>0,17</a:t>
                      </a:r>
                    </a:p>
                  </a:txBody>
                  <a:tcPr marL="9525" marR="9525" marT="9525" marB="0" anchor="b"/>
                </a:tc>
                <a:tc>
                  <a:txBody>
                    <a:bodyPr/>
                    <a:lstStyle/>
                    <a:p>
                      <a:pPr algn="ctr" rtl="0" fontAlgn="ctr"/>
                      <a:r>
                        <a:rPr lang="it-IT" sz="1800" b="0" i="1" u="none" strike="noStrike" dirty="0">
                          <a:solidFill>
                            <a:srgbClr val="000000"/>
                          </a:solidFill>
                          <a:effectLst/>
                          <a:latin typeface="+mn-lt"/>
                        </a:rPr>
                        <a:t>1,12</a:t>
                      </a:r>
                    </a:p>
                  </a:txBody>
                  <a:tcPr marL="9525" marR="9525" marT="9525" marB="0" anchor="ctr"/>
                </a:tc>
                <a:extLst>
                  <a:ext uri="{0D108BD9-81ED-4DB2-BD59-A6C34878D82A}">
                    <a16:rowId xmlns:a16="http://schemas.microsoft.com/office/drawing/2014/main" val="1779514913"/>
                  </a:ext>
                </a:extLst>
              </a:tr>
            </a:tbl>
          </a:graphicData>
        </a:graphic>
      </p:graphicFrame>
      <p:sp>
        <p:nvSpPr>
          <p:cNvPr id="10" name="CasellaDiTesto 9">
            <a:extLst>
              <a:ext uri="{FF2B5EF4-FFF2-40B4-BE49-F238E27FC236}">
                <a16:creationId xmlns:a16="http://schemas.microsoft.com/office/drawing/2014/main" id="{A2074C86-0C61-4C79-9CC3-278EEA10DE6F}"/>
              </a:ext>
            </a:extLst>
          </p:cNvPr>
          <p:cNvSpPr txBox="1"/>
          <p:nvPr/>
        </p:nvSpPr>
        <p:spPr>
          <a:xfrm>
            <a:off x="4404219" y="4972501"/>
            <a:ext cx="4582088" cy="1846659"/>
          </a:xfrm>
          <a:prstGeom prst="rect">
            <a:avLst/>
          </a:prstGeom>
          <a:noFill/>
        </p:spPr>
        <p:txBody>
          <a:bodyPr wrap="none" rtlCol="0">
            <a:spAutoFit/>
          </a:bodyPr>
          <a:lstStyle/>
          <a:p>
            <a:r>
              <a:rPr lang="it-IT" dirty="0"/>
              <a:t> </a:t>
            </a:r>
            <a:r>
              <a:rPr lang="it-IT" b="1" dirty="0">
                <a:solidFill>
                  <a:srgbClr val="000000"/>
                </a:solidFill>
                <a:latin typeface="Symbol" pitchFamily="18" charset="2"/>
                <a:cs typeface="Times New Roman" pitchFamily="18" charset="0"/>
              </a:rPr>
              <a:t>2,71</a:t>
            </a:r>
            <a:r>
              <a:rPr lang="en-GB"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 0,158*1/</a:t>
            </a:r>
            <a:r>
              <a:rPr lang="it-IT" b="1" baseline="-30000" dirty="0">
                <a:solidFill>
                  <a:srgbClr val="000000"/>
                </a:solidFill>
                <a:cs typeface="Times New Roman" pitchFamily="18" charset="0"/>
              </a:rPr>
              <a:t> </a:t>
            </a:r>
            <a:r>
              <a:rPr lang="it-IT" b="1" dirty="0">
                <a:solidFill>
                  <a:srgbClr val="000000"/>
                </a:solidFill>
                <a:cs typeface="Times New Roman" pitchFamily="18" charset="0"/>
              </a:rPr>
              <a:t>[CO]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a:t>
            </a:r>
          </a:p>
          <a:p>
            <a:endParaRPr lang="it-IT" b="1" baseline="-30000" dirty="0">
              <a:solidFill>
                <a:srgbClr val="000000"/>
              </a:solidFill>
              <a:cs typeface="Times New Roman" pitchFamily="18" charset="0"/>
            </a:endParaRPr>
          </a:p>
          <a:p>
            <a:r>
              <a:rPr lang="it-IT" b="1" dirty="0">
                <a:solidFill>
                  <a:srgbClr val="000000"/>
                </a:solidFill>
                <a:cs typeface="Times New Roman" pitchFamily="18" charset="0"/>
              </a:rPr>
              <a:t>2,71 = 0,158 * 10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a:t>
            </a:r>
          </a:p>
          <a:p>
            <a:endParaRPr lang="it-IT" b="1" baseline="-30000" dirty="0">
              <a:solidFill>
                <a:srgbClr val="000000"/>
              </a:solidFill>
              <a:cs typeface="Times New Roman" pitchFamily="18" charset="0"/>
            </a:endParaRPr>
          </a:p>
          <a:p>
            <a:r>
              <a:rPr lang="it-IT" b="1" dirty="0">
                <a:solidFill>
                  <a:srgbClr val="000000"/>
                </a:solidFill>
                <a:cs typeface="Times New Roman" pitchFamily="18" charset="0"/>
              </a:rPr>
              <a:t>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a:t>
            </a:r>
            <a:r>
              <a:rPr lang="it-IT" b="1" baseline="-30000" dirty="0">
                <a:solidFill>
                  <a:srgbClr val="000000"/>
                </a:solidFill>
                <a:cs typeface="Times New Roman" pitchFamily="18" charset="0"/>
              </a:rPr>
              <a:t> </a:t>
            </a:r>
            <a:r>
              <a:rPr lang="it-IT" b="1" dirty="0">
                <a:solidFill>
                  <a:srgbClr val="000000"/>
                </a:solidFill>
                <a:cs typeface="Times New Roman" pitchFamily="18" charset="0"/>
              </a:rPr>
              <a:t>2,71-1,58 = 1,13; </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 1/1,13 = 0,88 </a:t>
            </a:r>
            <a:r>
              <a:rPr lang="it-IT" b="1" baseline="-30000" dirty="0">
                <a:solidFill>
                  <a:srgbClr val="000000"/>
                </a:solidFill>
                <a:cs typeface="Times New Roman" pitchFamily="18" charset="0"/>
              </a:rPr>
              <a:t> </a:t>
            </a:r>
            <a:endParaRPr lang="it-IT" b="1" dirty="0">
              <a:solidFill>
                <a:srgbClr val="000000"/>
              </a:solidFill>
              <a:cs typeface="Times New Roman" pitchFamily="18" charset="0"/>
            </a:endParaRPr>
          </a:p>
          <a:p>
            <a:endParaRPr lang="it-IT" b="1" dirty="0">
              <a:solidFill>
                <a:srgbClr val="000000"/>
              </a:solidFill>
              <a:cs typeface="Times New Roman" pitchFamily="18" charset="0"/>
            </a:endParaRPr>
          </a:p>
          <a:p>
            <a:r>
              <a:rPr lang="it-IT" b="1" dirty="0">
                <a:solidFill>
                  <a:srgbClr val="000000"/>
                </a:solidFill>
                <a:cs typeface="Times New Roman" pitchFamily="18" charset="0"/>
              </a:rPr>
              <a:t>Ko =   0,158 * 0,88 = 0,14</a:t>
            </a:r>
            <a:endParaRPr lang="it-IT" dirty="0"/>
          </a:p>
        </p:txBody>
      </p:sp>
    </p:spTree>
    <p:extLst>
      <p:ext uri="{BB962C8B-B14F-4D97-AF65-F5344CB8AC3E}">
        <p14:creationId xmlns:p14="http://schemas.microsoft.com/office/powerpoint/2010/main" val="298279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557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9A43309F-D8DD-40E0-BE52-A3893ABA771B}" type="slidenum">
              <a:rPr lang="it-IT"/>
              <a:pPr/>
              <a:t>36</a:t>
            </a:fld>
            <a:endParaRPr lang="it-IT"/>
          </a:p>
        </p:txBody>
      </p:sp>
      <p:sp>
        <p:nvSpPr>
          <p:cNvPr id="1005571" name="Rectangle 3"/>
          <p:cNvSpPr>
            <a:spLocks noChangeArrowheads="1"/>
          </p:cNvSpPr>
          <p:nvPr/>
        </p:nvSpPr>
        <p:spPr bwMode="auto">
          <a:xfrm>
            <a:off x="161956" y="566202"/>
            <a:ext cx="8542307" cy="6063198"/>
          </a:xfrm>
          <a:prstGeom prst="rect">
            <a:avLst/>
          </a:prstGeom>
          <a:noFill/>
          <a:ln w="9525">
            <a:noFill/>
            <a:miter lim="800000"/>
            <a:headEnd/>
            <a:tailEnd/>
          </a:ln>
          <a:effectLst/>
        </p:spPr>
        <p:txBody>
          <a:bodyPr wrap="square">
            <a:spAutoFit/>
          </a:bodyPr>
          <a:lstStyle/>
          <a:p>
            <a:pPr algn="just"/>
            <a:endParaRPr lang="it-IT" sz="800" b="1" dirty="0">
              <a:solidFill>
                <a:srgbClr val="000000"/>
              </a:solidFill>
              <a:cs typeface="Times New Roman" pitchFamily="18" charset="0"/>
            </a:endParaRPr>
          </a:p>
          <a:p>
            <a:pPr algn="just"/>
            <a:r>
              <a:rPr lang="it-IT" sz="2000" i="1" u="sng" dirty="0">
                <a:solidFill>
                  <a:srgbClr val="FF0000"/>
                </a:solidFill>
                <a:cs typeface="Times New Roman" pitchFamily="18" charset="0"/>
              </a:rPr>
              <a:t>Esercizio 59 bis</a:t>
            </a:r>
            <a:r>
              <a:rPr lang="it-IT" sz="2000" i="1" dirty="0">
                <a:solidFill>
                  <a:srgbClr val="000000"/>
                </a:solidFill>
                <a:cs typeface="Times New Roman" pitchFamily="18" charset="0"/>
              </a:rPr>
              <a:t>. </a:t>
            </a: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Supponiamo un sistema costituito da olio disperso in acqua, e di voler depurare l’acqua dalle  chiazze di olio. </a:t>
            </a:r>
          </a:p>
          <a:p>
            <a:pPr algn="just"/>
            <a:r>
              <a:rPr lang="it-IT" sz="2000" i="1" dirty="0">
                <a:solidFill>
                  <a:srgbClr val="000000"/>
                </a:solidFill>
                <a:cs typeface="Times New Roman" pitchFamily="18" charset="0"/>
              </a:rPr>
              <a:t>Si aggiungeranno alla fase acquosa enzimi che metabolizzano l’olio.  </a:t>
            </a:r>
          </a:p>
          <a:p>
            <a:pPr algn="just"/>
            <a:r>
              <a:rPr lang="it-IT" sz="2000" i="1" dirty="0">
                <a:solidFill>
                  <a:srgbClr val="000000"/>
                </a:solidFill>
                <a:cs typeface="Times New Roman" pitchFamily="18" charset="0"/>
              </a:rPr>
              <a:t>Poiché il sistema è costituito da due fasi, l’acqua e l’olio, si vuole impostare un esperimento per determinare quando la cinetica della reazione biochimica non è limitata dal trasferimento di massa. </a:t>
            </a:r>
          </a:p>
          <a:p>
            <a:pPr algn="just"/>
            <a:r>
              <a:rPr lang="it-IT" sz="2000" i="1" dirty="0">
                <a:solidFill>
                  <a:srgbClr val="000000"/>
                </a:solidFill>
                <a:cs typeface="Times New Roman" pitchFamily="18" charset="0"/>
              </a:rPr>
              <a:t>Assumiamo che la cinetica del processo sia data dall’equazione </a:t>
            </a:r>
          </a:p>
          <a:p>
            <a:pPr algn="just"/>
            <a:endParaRPr lang="it-IT" sz="2000" i="1" dirty="0">
              <a:solidFill>
                <a:srgbClr val="000000"/>
              </a:solidFill>
              <a:cs typeface="Times New Roman" pitchFamily="18" charset="0"/>
            </a:endParaRPr>
          </a:p>
          <a:p>
            <a:pPr algn="just"/>
            <a:r>
              <a:rPr lang="it-IT" sz="2000" i="1" dirty="0" err="1">
                <a:solidFill>
                  <a:srgbClr val="000000"/>
                </a:solidFill>
                <a:cs typeface="Times New Roman" pitchFamily="18" charset="0"/>
              </a:rPr>
              <a:t>dC</a:t>
            </a:r>
            <a:r>
              <a:rPr lang="it-IT" sz="2000" i="1" baseline="-30000" dirty="0" err="1">
                <a:solidFill>
                  <a:srgbClr val="000000"/>
                </a:solidFill>
                <a:cs typeface="Times New Roman" pitchFamily="18" charset="0"/>
              </a:rPr>
              <a:t>S</a:t>
            </a:r>
            <a:r>
              <a:rPr lang="it-IT" sz="2000" i="1" dirty="0">
                <a:solidFill>
                  <a:srgbClr val="000000"/>
                </a:solidFill>
                <a:cs typeface="Times New Roman" pitchFamily="18" charset="0"/>
              </a:rPr>
              <a:t>/</a:t>
            </a:r>
            <a:r>
              <a:rPr lang="it-IT" sz="2000" i="1" dirty="0" err="1">
                <a:solidFill>
                  <a:srgbClr val="000000"/>
                </a:solidFill>
                <a:cs typeface="Times New Roman" pitchFamily="18" charset="0"/>
              </a:rPr>
              <a:t>dt</a:t>
            </a:r>
            <a:r>
              <a:rPr lang="it-IT" sz="2000" i="1" dirty="0">
                <a:solidFill>
                  <a:srgbClr val="000000"/>
                </a:solidFill>
                <a:cs typeface="Times New Roman" pitchFamily="18" charset="0"/>
              </a:rPr>
              <a:t> = k A (C</a:t>
            </a:r>
            <a:r>
              <a:rPr lang="it-IT" sz="2000" i="1" baseline="30000" dirty="0">
                <a:solidFill>
                  <a:srgbClr val="000000"/>
                </a:solidFill>
                <a:cs typeface="Times New Roman" pitchFamily="18" charset="0"/>
              </a:rPr>
              <a:t>*</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 C</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(63), </a:t>
            </a: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ove C</a:t>
            </a:r>
            <a:r>
              <a:rPr lang="it-IT" sz="2000" i="1" baseline="30000" dirty="0">
                <a:solidFill>
                  <a:srgbClr val="000000"/>
                </a:solidFill>
                <a:cs typeface="Times New Roman" pitchFamily="18" charset="0"/>
              </a:rPr>
              <a:t>*</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(g/l) è la concentrazione del soluto all’interfaccia olio-acqua, C</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(g/l) è la concentrazione di olio nella fase acquosa, k è il coefficiente di trasferimento di massa del soluto attraverso l’interfaccia (ore</a:t>
            </a:r>
            <a:r>
              <a:rPr lang="it-IT" sz="2000" i="1" baseline="30000" dirty="0">
                <a:solidFill>
                  <a:srgbClr val="000000"/>
                </a:solidFill>
                <a:cs typeface="Times New Roman" pitchFamily="18" charset="0"/>
              </a:rPr>
              <a:t>-1 </a:t>
            </a:r>
            <a:r>
              <a:rPr lang="it-IT" sz="2000" i="1" dirty="0">
                <a:solidFill>
                  <a:srgbClr val="000000"/>
                </a:solidFill>
                <a:cs typeface="Times New Roman" pitchFamily="18" charset="0"/>
              </a:rPr>
              <a:t>m</a:t>
            </a:r>
            <a:r>
              <a:rPr lang="it-IT" sz="2000" i="1" baseline="30000" dirty="0">
                <a:solidFill>
                  <a:srgbClr val="000000"/>
                </a:solidFill>
                <a:cs typeface="Times New Roman" pitchFamily="18" charset="0"/>
              </a:rPr>
              <a:t>-2</a:t>
            </a:r>
            <a:r>
              <a:rPr lang="it-IT" sz="2000" i="1" dirty="0">
                <a:solidFill>
                  <a:srgbClr val="000000"/>
                </a:solidFill>
                <a:cs typeface="Times New Roman" pitchFamily="18" charset="0"/>
              </a:rPr>
              <a:t>), A (m</a:t>
            </a:r>
            <a:r>
              <a:rPr lang="it-IT" sz="2000" i="1" baseline="30000" dirty="0">
                <a:solidFill>
                  <a:srgbClr val="000000"/>
                </a:solidFill>
                <a:cs typeface="Times New Roman" pitchFamily="18" charset="0"/>
              </a:rPr>
              <a:t>2</a:t>
            </a:r>
            <a:r>
              <a:rPr lang="it-IT" sz="2000" i="1" dirty="0">
                <a:solidFill>
                  <a:srgbClr val="000000"/>
                </a:solidFill>
                <a:cs typeface="Times New Roman" pitchFamily="18" charset="0"/>
              </a:rPr>
              <a:t>) è l’area totale dell’interfaccia. </a:t>
            </a: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Descrivere l’esperimento, i dati che si vogliono ottenere e l’elaborazione matematica dei dati.</a:t>
            </a:r>
          </a:p>
        </p:txBody>
      </p:sp>
      <p:sp>
        <p:nvSpPr>
          <p:cNvPr id="1005572" name="Text Box 4"/>
          <p:cNvSpPr txBox="1">
            <a:spLocks noChangeArrowheads="1"/>
          </p:cNvSpPr>
          <p:nvPr/>
        </p:nvSpPr>
        <p:spPr bwMode="auto">
          <a:xfrm>
            <a:off x="2273970" y="150617"/>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557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7A7E7172-C654-4AA3-9E90-F64DCEF5C579}"/>
              </a:ext>
            </a:extLst>
          </p:cNvPr>
          <p:cNvSpPr txBox="1"/>
          <p:nvPr/>
        </p:nvSpPr>
        <p:spPr>
          <a:xfrm>
            <a:off x="583035" y="473557"/>
            <a:ext cx="7589066" cy="1754326"/>
          </a:xfrm>
          <a:prstGeom prst="rect">
            <a:avLst/>
          </a:prstGeom>
          <a:noFill/>
        </p:spPr>
        <p:txBody>
          <a:bodyPr wrap="square">
            <a:spAutoFit/>
          </a:bodyPr>
          <a:lstStyle/>
          <a:p>
            <a:r>
              <a:rPr lang="it-IT" sz="1800" dirty="0">
                <a:solidFill>
                  <a:srgbClr val="000000"/>
                </a:solidFill>
                <a:cs typeface="Times New Roman" pitchFamily="18" charset="0"/>
              </a:rPr>
              <a:t>Si eseguono esperimenti a varie velocità di agitazione, misurando C</a:t>
            </a:r>
            <a:r>
              <a:rPr lang="it-IT" sz="1800" baseline="-30000" dirty="0">
                <a:solidFill>
                  <a:srgbClr val="000000"/>
                </a:solidFill>
                <a:cs typeface="Times New Roman" pitchFamily="18" charset="0"/>
              </a:rPr>
              <a:t>S</a:t>
            </a:r>
            <a:r>
              <a:rPr lang="it-IT" sz="1800" dirty="0">
                <a:solidFill>
                  <a:srgbClr val="000000"/>
                </a:solidFill>
                <a:cs typeface="Times New Roman" pitchFamily="18" charset="0"/>
              </a:rPr>
              <a:t> (</a:t>
            </a:r>
            <a:r>
              <a:rPr lang="it-IT" sz="1800" i="1" dirty="0">
                <a:solidFill>
                  <a:srgbClr val="000000"/>
                </a:solidFill>
                <a:cs typeface="Times New Roman" pitchFamily="18" charset="0"/>
              </a:rPr>
              <a:t>concentrazione di olio nella fase acquosa ) </a:t>
            </a:r>
            <a:r>
              <a:rPr lang="it-IT" sz="1800" dirty="0">
                <a:solidFill>
                  <a:srgbClr val="000000"/>
                </a:solidFill>
                <a:cs typeface="Times New Roman" pitchFamily="18" charset="0"/>
              </a:rPr>
              <a:t>al variare del tempo per ogni valore della velocità di agitazione. </a:t>
            </a:r>
          </a:p>
          <a:p>
            <a:r>
              <a:rPr lang="it-IT" sz="1800" dirty="0">
                <a:solidFill>
                  <a:srgbClr val="000000"/>
                </a:solidFill>
                <a:cs typeface="Times New Roman" pitchFamily="18" charset="0"/>
              </a:rPr>
              <a:t>Si calcola la velocità di reazione dai dati sperimentali. </a:t>
            </a:r>
          </a:p>
          <a:p>
            <a:endParaRPr lang="it-IT" dirty="0">
              <a:solidFill>
                <a:srgbClr val="000000"/>
              </a:solidFill>
              <a:cs typeface="Times New Roman" pitchFamily="18" charset="0"/>
            </a:endParaRPr>
          </a:p>
          <a:p>
            <a:r>
              <a:rPr lang="it-IT" sz="1800" dirty="0">
                <a:solidFill>
                  <a:srgbClr val="000000"/>
                </a:solidFill>
                <a:cs typeface="Times New Roman" pitchFamily="18" charset="0"/>
              </a:rPr>
              <a:t>Si riportano i dati in un grafico come il seguente</a:t>
            </a:r>
            <a:endParaRPr lang="it-IT" dirty="0"/>
          </a:p>
        </p:txBody>
      </p:sp>
      <p:graphicFrame>
        <p:nvGraphicFramePr>
          <p:cNvPr id="7" name="Group 406">
            <a:extLst>
              <a:ext uri="{FF2B5EF4-FFF2-40B4-BE49-F238E27FC236}">
                <a16:creationId xmlns:a16="http://schemas.microsoft.com/office/drawing/2014/main" id="{3463D264-8141-4AF3-AF6C-E7F5029F3286}"/>
              </a:ext>
            </a:extLst>
          </p:cNvPr>
          <p:cNvGraphicFramePr>
            <a:graphicFrameLocks noGrp="1"/>
          </p:cNvGraphicFramePr>
          <p:nvPr/>
        </p:nvGraphicFramePr>
        <p:xfrm>
          <a:off x="1466850" y="2521731"/>
          <a:ext cx="5655402" cy="3749040"/>
        </p:xfrm>
        <a:graphic>
          <a:graphicData uri="http://schemas.openxmlformats.org/drawingml/2006/table">
            <a:tbl>
              <a:tblPr/>
              <a:tblGrid>
                <a:gridCol w="1885134">
                  <a:extLst>
                    <a:ext uri="{9D8B030D-6E8A-4147-A177-3AD203B41FA5}">
                      <a16:colId xmlns:a16="http://schemas.microsoft.com/office/drawing/2014/main" val="20000"/>
                    </a:ext>
                  </a:extLst>
                </a:gridCol>
                <a:gridCol w="1885134">
                  <a:extLst>
                    <a:ext uri="{9D8B030D-6E8A-4147-A177-3AD203B41FA5}">
                      <a16:colId xmlns:a16="http://schemas.microsoft.com/office/drawing/2014/main" val="20001"/>
                    </a:ext>
                  </a:extLst>
                </a:gridCol>
                <a:gridCol w="1885134">
                  <a:extLst>
                    <a:ext uri="{9D8B030D-6E8A-4147-A177-3AD203B41FA5}">
                      <a16:colId xmlns:a16="http://schemas.microsoft.com/office/drawing/2014/main" val="20002"/>
                    </a:ext>
                  </a:extLst>
                </a:gridCol>
              </a:tblGrid>
              <a:tr h="40966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Velocità di agitazione, giri/min</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Concentrazione iniziale di olio, g/l</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V, </a:t>
                      </a:r>
                      <a:r>
                        <a:rPr kumimoji="0" lang="it-IT" sz="1200" b="0" i="0" u="none" strike="noStrike" cap="none" normalizeH="0" baseline="0" dirty="0" err="1">
                          <a:ln>
                            <a:noFill/>
                          </a:ln>
                          <a:solidFill>
                            <a:schemeClr val="tx1"/>
                          </a:solidFill>
                          <a:effectLst/>
                          <a:latin typeface="Times New Roman" pitchFamily="18" charset="0"/>
                          <a:cs typeface="Times New Roman" pitchFamily="18" charset="0"/>
                        </a:rPr>
                        <a:t>mmoli</a:t>
                      </a:r>
                      <a:r>
                        <a:rPr kumimoji="0" lang="it-IT" sz="1200" b="0" i="0" u="none" strike="noStrike" cap="none" normalizeH="0" baseline="0" dirty="0">
                          <a:ln>
                            <a:noFill/>
                          </a:ln>
                          <a:solidFill>
                            <a:schemeClr val="tx1"/>
                          </a:solidFill>
                          <a:effectLst/>
                          <a:latin typeface="Times New Roman" pitchFamily="18" charset="0"/>
                          <a:cs typeface="Times New Roman" pitchFamily="18" charset="0"/>
                        </a:rPr>
                        <a:t> di H</a:t>
                      </a:r>
                      <a:r>
                        <a:rPr kumimoji="0" lang="it-IT" sz="1200" b="0" i="0" u="none" strike="noStrike" cap="none" normalizeH="0" baseline="30000" dirty="0">
                          <a:ln>
                            <a:noFill/>
                          </a:ln>
                          <a:solidFill>
                            <a:schemeClr val="tx1"/>
                          </a:solidFill>
                          <a:effectLst/>
                          <a:latin typeface="Times New Roman" pitchFamily="18" charset="0"/>
                          <a:cs typeface="Times New Roman" pitchFamily="18" charset="0"/>
                        </a:rPr>
                        <a:t>+</a:t>
                      </a:r>
                      <a:r>
                        <a:rPr kumimoji="0" lang="it-IT" sz="1200" b="0" i="0" u="none" strike="noStrike" cap="none" normalizeH="0" baseline="0" dirty="0">
                          <a:ln>
                            <a:noFill/>
                          </a:ln>
                          <a:solidFill>
                            <a:schemeClr val="tx1"/>
                          </a:solidFill>
                          <a:effectLst/>
                          <a:latin typeface="Times New Roman" pitchFamily="18" charset="0"/>
                          <a:cs typeface="Times New Roman" pitchFamily="18" charset="0"/>
                        </a:rPr>
                        <a:t>/(min x mg lipasi)</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1347652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a:extLst>
              <a:ext uri="{FF2B5EF4-FFF2-40B4-BE49-F238E27FC236}">
                <a16:creationId xmlns:a16="http://schemas.microsoft.com/office/drawing/2014/main" id="{556E7337-B037-4728-9F8F-ABCF3D1C571E}"/>
              </a:ext>
            </a:extLst>
          </p:cNvPr>
          <p:cNvSpPr>
            <a:spLocks noChangeArrowheads="1"/>
          </p:cNvSpPr>
          <p:nvPr/>
        </p:nvSpPr>
        <p:spPr bwMode="auto">
          <a:xfrm>
            <a:off x="319687" y="2814827"/>
            <a:ext cx="3006288" cy="4393982"/>
          </a:xfrm>
          <a:prstGeom prst="rect">
            <a:avLst/>
          </a:prstGeom>
        </p:spPr>
        <p:txBody>
          <a:bodyPr vert="horz" lIns="91440" tIns="45720" rIns="91440" bIns="45720" rtlCol="0">
            <a:normAutofit/>
          </a:bodyPr>
          <a:lstStyle/>
          <a:p>
            <a:pPr indent="-228600" defTabSz="914400">
              <a:lnSpc>
                <a:spcPct val="90000"/>
              </a:lnSpc>
              <a:spcAft>
                <a:spcPts val="600"/>
              </a:spcAft>
              <a:buFont typeface="Arial" panose="020B0604020202020204" pitchFamily="34" charset="0"/>
              <a:buChar char="•"/>
            </a:pPr>
            <a:r>
              <a:rPr lang="en-US" sz="1700" dirty="0"/>
              <a:t>In </a:t>
            </a:r>
            <a:r>
              <a:rPr lang="en-US" sz="1700" dirty="0" err="1"/>
              <a:t>ascissa</a:t>
            </a:r>
            <a:r>
              <a:rPr lang="en-US" sz="1700" dirty="0"/>
              <a:t> è </a:t>
            </a:r>
            <a:r>
              <a:rPr lang="en-US" sz="1700" dirty="0" err="1"/>
              <a:t>riportata</a:t>
            </a:r>
            <a:r>
              <a:rPr lang="en-US" sz="1700" dirty="0"/>
              <a:t> la </a:t>
            </a:r>
            <a:r>
              <a:rPr lang="en-US" sz="1700" dirty="0" err="1"/>
              <a:t>velocità</a:t>
            </a:r>
            <a:r>
              <a:rPr lang="en-US" sz="1700" dirty="0"/>
              <a:t> di </a:t>
            </a:r>
            <a:r>
              <a:rPr lang="en-US" sz="1700" dirty="0" err="1"/>
              <a:t>agitazione</a:t>
            </a:r>
            <a:r>
              <a:rPr lang="en-US" sz="1700" dirty="0"/>
              <a:t> (</a:t>
            </a:r>
            <a:r>
              <a:rPr lang="en-US" sz="1700" dirty="0" err="1"/>
              <a:t>giri</a:t>
            </a:r>
            <a:r>
              <a:rPr lang="en-US" sz="1700" dirty="0"/>
              <a:t>/min), in </a:t>
            </a:r>
            <a:r>
              <a:rPr lang="en-US" sz="1700" dirty="0" err="1"/>
              <a:t>ordinata</a:t>
            </a:r>
            <a:r>
              <a:rPr lang="en-US" sz="1700" dirty="0"/>
              <a:t> è </a:t>
            </a:r>
            <a:r>
              <a:rPr lang="en-US" sz="1700" dirty="0" err="1"/>
              <a:t>riportata</a:t>
            </a:r>
            <a:r>
              <a:rPr lang="en-US" sz="1700" dirty="0"/>
              <a:t> la </a:t>
            </a:r>
            <a:r>
              <a:rPr lang="en-US" sz="1700" dirty="0" err="1"/>
              <a:t>velocità</a:t>
            </a:r>
            <a:r>
              <a:rPr lang="en-US" sz="1700" dirty="0"/>
              <a:t> di </a:t>
            </a:r>
            <a:r>
              <a:rPr lang="en-US" sz="1700" dirty="0" err="1"/>
              <a:t>reazione</a:t>
            </a:r>
            <a:r>
              <a:rPr lang="en-US" sz="1700" dirty="0"/>
              <a:t>. </a:t>
            </a:r>
            <a:r>
              <a:rPr lang="en-US" sz="1700" dirty="0" err="1"/>
              <a:t>Quando</a:t>
            </a:r>
            <a:r>
              <a:rPr lang="en-US" sz="1700" dirty="0"/>
              <a:t> la </a:t>
            </a:r>
            <a:r>
              <a:rPr lang="en-US" sz="1700" dirty="0" err="1"/>
              <a:t>velocità</a:t>
            </a:r>
            <a:r>
              <a:rPr lang="en-US" sz="1700" dirty="0"/>
              <a:t> </a:t>
            </a:r>
            <a:r>
              <a:rPr lang="en-US" sz="1700" dirty="0" err="1"/>
              <a:t>della</a:t>
            </a:r>
            <a:r>
              <a:rPr lang="en-US" sz="1700" dirty="0"/>
              <a:t> </a:t>
            </a:r>
            <a:r>
              <a:rPr lang="en-US" sz="1700" dirty="0" err="1"/>
              <a:t>reazione</a:t>
            </a:r>
            <a:r>
              <a:rPr lang="en-US" sz="1700" dirty="0"/>
              <a:t> non </a:t>
            </a:r>
            <a:r>
              <a:rPr lang="en-US" sz="1700" dirty="0" err="1"/>
              <a:t>aumenta</a:t>
            </a:r>
            <a:r>
              <a:rPr lang="en-US" sz="1700" dirty="0"/>
              <a:t> </a:t>
            </a:r>
            <a:r>
              <a:rPr lang="en-US" sz="1700" dirty="0" err="1"/>
              <a:t>più</a:t>
            </a:r>
            <a:r>
              <a:rPr lang="en-US" sz="1700" dirty="0"/>
              <a:t>, </a:t>
            </a:r>
            <a:r>
              <a:rPr lang="en-US" sz="1700" dirty="0" err="1"/>
              <a:t>all’aumentare</a:t>
            </a:r>
            <a:r>
              <a:rPr lang="en-US" sz="1700" dirty="0"/>
              <a:t> </a:t>
            </a:r>
            <a:r>
              <a:rPr lang="en-US" sz="1700" dirty="0" err="1"/>
              <a:t>della</a:t>
            </a:r>
            <a:r>
              <a:rPr lang="en-US" sz="1700" dirty="0"/>
              <a:t> </a:t>
            </a:r>
            <a:r>
              <a:rPr lang="en-US" sz="1700" dirty="0" err="1"/>
              <a:t>velocità</a:t>
            </a:r>
            <a:r>
              <a:rPr lang="en-US" sz="1700" dirty="0"/>
              <a:t> di </a:t>
            </a:r>
            <a:r>
              <a:rPr lang="en-US" sz="1700" dirty="0" err="1"/>
              <a:t>agitazione</a:t>
            </a:r>
            <a:r>
              <a:rPr lang="en-US" sz="1700" dirty="0"/>
              <a:t>, la </a:t>
            </a:r>
            <a:r>
              <a:rPr lang="en-US" sz="1700" dirty="0" err="1"/>
              <a:t>cinetica</a:t>
            </a:r>
            <a:r>
              <a:rPr lang="en-US" sz="1700" dirty="0"/>
              <a:t> del </a:t>
            </a:r>
            <a:r>
              <a:rPr lang="en-US" sz="1700" dirty="0" err="1"/>
              <a:t>processo</a:t>
            </a:r>
            <a:r>
              <a:rPr lang="en-US" sz="1700" dirty="0"/>
              <a:t> non </a:t>
            </a:r>
            <a:r>
              <a:rPr lang="en-US" sz="1700" dirty="0" err="1"/>
              <a:t>sarà</a:t>
            </a:r>
            <a:r>
              <a:rPr lang="en-US" sz="1700" dirty="0"/>
              <a:t> </a:t>
            </a:r>
            <a:r>
              <a:rPr lang="en-US" sz="1700" dirty="0" err="1"/>
              <a:t>più</a:t>
            </a:r>
            <a:r>
              <a:rPr lang="en-US" sz="1700" dirty="0"/>
              <a:t> </a:t>
            </a:r>
            <a:r>
              <a:rPr lang="en-US" sz="1700" dirty="0" err="1"/>
              <a:t>limitata</a:t>
            </a:r>
            <a:r>
              <a:rPr lang="en-US" sz="1700" dirty="0"/>
              <a:t> </a:t>
            </a:r>
            <a:r>
              <a:rPr lang="en-US" sz="1700" dirty="0" err="1"/>
              <a:t>dalla</a:t>
            </a:r>
            <a:r>
              <a:rPr lang="en-US" sz="1700" dirty="0"/>
              <a:t> </a:t>
            </a:r>
            <a:r>
              <a:rPr lang="en-US" sz="1700" dirty="0" err="1"/>
              <a:t>cinetica</a:t>
            </a:r>
            <a:r>
              <a:rPr lang="en-US" sz="1700" dirty="0"/>
              <a:t> di </a:t>
            </a:r>
            <a:r>
              <a:rPr lang="en-US" sz="1700" dirty="0" err="1"/>
              <a:t>diffusione</a:t>
            </a:r>
            <a:r>
              <a:rPr lang="en-US" sz="1700" dirty="0"/>
              <a:t> di </a:t>
            </a:r>
            <a:r>
              <a:rPr lang="en-US" sz="1700" dirty="0" err="1"/>
              <a:t>massa</a:t>
            </a:r>
            <a:r>
              <a:rPr lang="en-US" sz="1700" dirty="0"/>
              <a:t>  (</a:t>
            </a:r>
            <a:r>
              <a:rPr lang="en-US" sz="1700" dirty="0" err="1"/>
              <a:t>K</a:t>
            </a:r>
            <a:r>
              <a:rPr lang="en-US" sz="1700" baseline="-30000" dirty="0" err="1"/>
              <a:t>d</a:t>
            </a:r>
            <a:r>
              <a:rPr lang="en-US" sz="1700" dirty="0"/>
              <a:t> &gt; &gt; </a:t>
            </a:r>
            <a:r>
              <a:rPr lang="en-US" sz="1700" dirty="0" err="1"/>
              <a:t>K</a:t>
            </a:r>
            <a:r>
              <a:rPr lang="en-US" sz="1700" baseline="-30000" dirty="0" err="1"/>
              <a:t>b</a:t>
            </a:r>
            <a:r>
              <a:rPr lang="en-US" sz="1700" dirty="0"/>
              <a:t>). </a:t>
            </a:r>
          </a:p>
        </p:txBody>
      </p:sp>
      <p:pic>
        <p:nvPicPr>
          <p:cNvPr id="2" name="Picture 5" descr="impianti biochimici 1">
            <a:extLst>
              <a:ext uri="{FF2B5EF4-FFF2-40B4-BE49-F238E27FC236}">
                <a16:creationId xmlns:a16="http://schemas.microsoft.com/office/drawing/2014/main" id="{E00BB453-D828-4840-AD12-72A69DC43D28}"/>
              </a:ext>
            </a:extLst>
          </p:cNvPr>
          <p:cNvPicPr>
            <a:picLocks noChangeAspect="1" noChangeArrowheads="1"/>
          </p:cNvPicPr>
          <p:nvPr/>
        </p:nvPicPr>
        <p:blipFill>
          <a:blip r:embed="rId2" cstate="print"/>
          <a:stretch>
            <a:fillRect/>
          </a:stretch>
        </p:blipFill>
        <p:spPr bwMode="auto">
          <a:xfrm>
            <a:off x="4330590" y="2332139"/>
            <a:ext cx="4330809" cy="3558649"/>
          </a:xfrm>
          <a:prstGeom prst="rect">
            <a:avLst/>
          </a:prstGeom>
          <a:noFill/>
        </p:spPr>
      </p:pic>
      <p:sp>
        <p:nvSpPr>
          <p:cNvPr id="17" name="CasellaDiTesto 16">
            <a:extLst>
              <a:ext uri="{FF2B5EF4-FFF2-40B4-BE49-F238E27FC236}">
                <a16:creationId xmlns:a16="http://schemas.microsoft.com/office/drawing/2014/main" id="{923F7F39-E364-49FB-9324-F87341B661CC}"/>
              </a:ext>
            </a:extLst>
          </p:cNvPr>
          <p:cNvSpPr txBox="1"/>
          <p:nvPr/>
        </p:nvSpPr>
        <p:spPr>
          <a:xfrm>
            <a:off x="319687" y="509548"/>
            <a:ext cx="7888279" cy="1754326"/>
          </a:xfrm>
          <a:prstGeom prst="rect">
            <a:avLst/>
          </a:prstGeom>
          <a:noFill/>
        </p:spPr>
        <p:txBody>
          <a:bodyPr wrap="square">
            <a:spAutoFit/>
          </a:bodyPr>
          <a:lstStyle/>
          <a:p>
            <a:r>
              <a:rPr lang="it-IT" sz="1800" dirty="0">
                <a:solidFill>
                  <a:srgbClr val="000000"/>
                </a:solidFill>
                <a:cs typeface="Times New Roman" pitchFamily="18" charset="0"/>
              </a:rPr>
              <a:t>Si eseguono esperimenti a varie velocità di agitazione, misurando C</a:t>
            </a:r>
            <a:r>
              <a:rPr lang="it-IT" sz="1800" baseline="-30000" dirty="0">
                <a:solidFill>
                  <a:srgbClr val="000000"/>
                </a:solidFill>
                <a:cs typeface="Times New Roman" pitchFamily="18" charset="0"/>
              </a:rPr>
              <a:t>S</a:t>
            </a:r>
            <a:r>
              <a:rPr lang="it-IT" sz="1800" dirty="0">
                <a:solidFill>
                  <a:srgbClr val="000000"/>
                </a:solidFill>
                <a:cs typeface="Times New Roman" pitchFamily="18" charset="0"/>
              </a:rPr>
              <a:t> (</a:t>
            </a:r>
            <a:r>
              <a:rPr lang="it-IT" sz="1800" i="1" dirty="0">
                <a:solidFill>
                  <a:srgbClr val="000000"/>
                </a:solidFill>
                <a:cs typeface="Times New Roman" pitchFamily="18" charset="0"/>
              </a:rPr>
              <a:t>concentrazione di olio nella fase acquosa ) </a:t>
            </a:r>
            <a:r>
              <a:rPr lang="it-IT" sz="1800" dirty="0">
                <a:solidFill>
                  <a:srgbClr val="000000"/>
                </a:solidFill>
                <a:cs typeface="Times New Roman" pitchFamily="18" charset="0"/>
              </a:rPr>
              <a:t>al variare del tempo per ogni valore della velocità di agitazione. </a:t>
            </a:r>
          </a:p>
          <a:p>
            <a:r>
              <a:rPr lang="it-IT" sz="1800" dirty="0">
                <a:solidFill>
                  <a:srgbClr val="000000"/>
                </a:solidFill>
                <a:cs typeface="Times New Roman" pitchFamily="18" charset="0"/>
              </a:rPr>
              <a:t>Si calcola la velocità di reazione dai dati sperimentali. </a:t>
            </a:r>
          </a:p>
          <a:p>
            <a:endParaRPr lang="it-IT" dirty="0">
              <a:solidFill>
                <a:srgbClr val="000000"/>
              </a:solidFill>
              <a:cs typeface="Times New Roman" pitchFamily="18" charset="0"/>
            </a:endParaRPr>
          </a:p>
          <a:p>
            <a:r>
              <a:rPr lang="it-IT" sz="1800" dirty="0">
                <a:solidFill>
                  <a:srgbClr val="000000"/>
                </a:solidFill>
                <a:cs typeface="Times New Roman" pitchFamily="18" charset="0"/>
              </a:rPr>
              <a:t>Si riportano i dati in un grafico come il seguente</a:t>
            </a:r>
            <a:endParaRPr lang="it-IT" dirty="0"/>
          </a:p>
        </p:txBody>
      </p:sp>
    </p:spTree>
    <p:extLst>
      <p:ext uri="{BB962C8B-B14F-4D97-AF65-F5344CB8AC3E}">
        <p14:creationId xmlns:p14="http://schemas.microsoft.com/office/powerpoint/2010/main" val="3971504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F23DF06A-38A1-4402-AA11-383301FE94B1}"/>
              </a:ext>
            </a:extLst>
          </p:cNvPr>
          <p:cNvSpPr txBox="1"/>
          <p:nvPr/>
        </p:nvSpPr>
        <p:spPr>
          <a:xfrm>
            <a:off x="395205" y="243281"/>
            <a:ext cx="7240557" cy="3867325"/>
          </a:xfrm>
          <a:prstGeom prst="rect">
            <a:avLst/>
          </a:prstGeom>
        </p:spPr>
        <p:txBody>
          <a:bodyPr vert="horz" lIns="91440" tIns="45720" rIns="91440" bIns="45720" rtlCol="0" anchor="ctr">
            <a:normAutofit/>
          </a:bodyPr>
          <a:lstStyle/>
          <a:p>
            <a:pPr indent="-228600" defTabSz="914400">
              <a:lnSpc>
                <a:spcPct val="90000"/>
              </a:lnSpc>
              <a:spcAft>
                <a:spcPts val="600"/>
              </a:spcAft>
              <a:buFont typeface="Arial" panose="020B0604020202020204" pitchFamily="34" charset="0"/>
              <a:buChar char="•"/>
            </a:pPr>
            <a:r>
              <a:rPr lang="en-US" sz="2000" b="1" u="sng" dirty="0" err="1">
                <a:solidFill>
                  <a:srgbClr val="FF0000"/>
                </a:solidFill>
              </a:rPr>
              <a:t>Esercizio</a:t>
            </a:r>
            <a:r>
              <a:rPr lang="en-US" sz="2000" b="1" u="sng" dirty="0">
                <a:solidFill>
                  <a:srgbClr val="FF0000"/>
                </a:solidFill>
              </a:rPr>
              <a:t> 60.</a:t>
            </a:r>
            <a:r>
              <a:rPr lang="en-US" sz="2000" i="1" dirty="0">
                <a:solidFill>
                  <a:srgbClr val="FF0000"/>
                </a:solidFill>
              </a:rPr>
              <a:t> </a:t>
            </a:r>
          </a:p>
          <a:p>
            <a:pPr indent="-228600" defTabSz="914400">
              <a:lnSpc>
                <a:spcPct val="90000"/>
              </a:lnSpc>
              <a:spcAft>
                <a:spcPts val="600"/>
              </a:spcAft>
              <a:buFont typeface="Arial" panose="020B0604020202020204" pitchFamily="34" charset="0"/>
              <a:buChar char="•"/>
            </a:pPr>
            <a:endParaRPr lang="en-US" sz="1700" i="1" dirty="0"/>
          </a:p>
          <a:p>
            <a:pPr algn="just" defTabSz="914400">
              <a:lnSpc>
                <a:spcPct val="150000"/>
              </a:lnSpc>
              <a:spcAft>
                <a:spcPts val="600"/>
              </a:spcAft>
            </a:pPr>
            <a:r>
              <a:rPr lang="en-US" sz="1700" i="1" dirty="0" err="1"/>
              <a:t>Calcolare</a:t>
            </a:r>
            <a:r>
              <a:rPr lang="en-US" sz="1700" i="1" dirty="0"/>
              <a:t> la </a:t>
            </a:r>
            <a:r>
              <a:rPr lang="en-US" sz="1700" i="1" dirty="0" err="1"/>
              <a:t>pressione</a:t>
            </a:r>
            <a:r>
              <a:rPr lang="en-US" sz="1700" i="1" dirty="0"/>
              <a:t> </a:t>
            </a:r>
            <a:r>
              <a:rPr lang="en-US" sz="1700" i="1" dirty="0" err="1"/>
              <a:t>parziale</a:t>
            </a:r>
            <a:r>
              <a:rPr lang="en-US" sz="1700" i="1" dirty="0"/>
              <a:t> (P</a:t>
            </a:r>
            <a:r>
              <a:rPr lang="en-US" sz="1700" i="1" baseline="-30000" dirty="0"/>
              <a:t>O</a:t>
            </a:r>
            <a:r>
              <a:rPr lang="en-US" sz="1700" i="1" dirty="0"/>
              <a:t>) e la </a:t>
            </a:r>
            <a:r>
              <a:rPr lang="en-US" sz="1700" i="1" dirty="0" err="1"/>
              <a:t>solubilità</a:t>
            </a:r>
            <a:r>
              <a:rPr lang="en-US" sz="1700" i="1" dirty="0"/>
              <a:t> (C</a:t>
            </a:r>
            <a:r>
              <a:rPr lang="en-US" sz="1700" i="1" baseline="30000" dirty="0"/>
              <a:t>*</a:t>
            </a:r>
            <a:r>
              <a:rPr lang="en-US" sz="1700" i="1" baseline="-30000" dirty="0"/>
              <a:t>O</a:t>
            </a:r>
            <a:r>
              <a:rPr lang="en-US" sz="1700" i="1" dirty="0"/>
              <a:t>)</a:t>
            </a:r>
            <a:r>
              <a:rPr lang="en-US" sz="1700" b="1" baseline="-30000" dirty="0"/>
              <a:t>  </a:t>
            </a:r>
            <a:r>
              <a:rPr lang="en-US" sz="1700" i="1" dirty="0" err="1"/>
              <a:t>dell’ossigeno</a:t>
            </a:r>
            <a:r>
              <a:rPr lang="en-US" sz="1700" i="1" dirty="0"/>
              <a:t> </a:t>
            </a:r>
            <a:r>
              <a:rPr lang="en-US" sz="1700" i="1" dirty="0" err="1"/>
              <a:t>alla</a:t>
            </a:r>
            <a:r>
              <a:rPr lang="en-US" sz="1700" i="1" dirty="0"/>
              <a:t> base del </a:t>
            </a:r>
            <a:r>
              <a:rPr lang="en-US" sz="1700" i="1" dirty="0" err="1"/>
              <a:t>reattore</a:t>
            </a:r>
            <a:r>
              <a:rPr lang="en-US" sz="1700" i="1" dirty="0"/>
              <a:t>  e </a:t>
            </a:r>
            <a:r>
              <a:rPr lang="en-US" sz="1700" i="1" dirty="0" err="1"/>
              <a:t>alla</a:t>
            </a:r>
            <a:r>
              <a:rPr lang="en-US" sz="1700" i="1" dirty="0"/>
              <a:t> </a:t>
            </a:r>
            <a:r>
              <a:rPr lang="en-US" sz="1700" i="1" dirty="0" err="1"/>
              <a:t>superficie</a:t>
            </a:r>
            <a:r>
              <a:rPr lang="en-US" sz="1700" i="1" dirty="0"/>
              <a:t> del </a:t>
            </a:r>
            <a:r>
              <a:rPr lang="en-US" sz="1700" i="1" dirty="0" err="1"/>
              <a:t>liquido</a:t>
            </a:r>
            <a:r>
              <a:rPr lang="en-US" sz="1700" i="1" dirty="0"/>
              <a:t> </a:t>
            </a:r>
            <a:r>
              <a:rPr lang="en-US" sz="1700" i="1" dirty="0" err="1"/>
              <a:t>nel</a:t>
            </a:r>
            <a:r>
              <a:rPr lang="en-US" sz="1700" i="1" dirty="0"/>
              <a:t> </a:t>
            </a:r>
            <a:r>
              <a:rPr lang="en-US" sz="1700" i="1" dirty="0" err="1"/>
              <a:t>reattore</a:t>
            </a:r>
            <a:r>
              <a:rPr lang="en-US" sz="1700" i="1" dirty="0"/>
              <a:t>, </a:t>
            </a:r>
            <a:r>
              <a:rPr lang="en-US" sz="1700" i="1" dirty="0" err="1"/>
              <a:t>considerando</a:t>
            </a:r>
            <a:r>
              <a:rPr lang="en-US" sz="1700" i="1" dirty="0"/>
              <a:t> </a:t>
            </a:r>
            <a:r>
              <a:rPr lang="en-US" sz="1700" i="1" dirty="0" err="1"/>
              <a:t>che</a:t>
            </a:r>
            <a:r>
              <a:rPr lang="en-US" sz="1700" i="1" dirty="0"/>
              <a:t> </a:t>
            </a:r>
            <a:r>
              <a:rPr lang="en-US" sz="1700" i="1" dirty="0" err="1"/>
              <a:t>l’altezza</a:t>
            </a:r>
            <a:r>
              <a:rPr lang="en-US" sz="1700" i="1" dirty="0"/>
              <a:t> </a:t>
            </a:r>
            <a:r>
              <a:rPr lang="en-US" sz="1700" i="1" dirty="0" err="1"/>
              <a:t>della</a:t>
            </a:r>
            <a:r>
              <a:rPr lang="en-US" sz="1700" i="1" dirty="0"/>
              <a:t> </a:t>
            </a:r>
            <a:r>
              <a:rPr lang="en-US" sz="1700" i="1" dirty="0" err="1"/>
              <a:t>colonna</a:t>
            </a:r>
            <a:r>
              <a:rPr lang="en-US" sz="1700" i="1" dirty="0"/>
              <a:t> di </a:t>
            </a:r>
            <a:r>
              <a:rPr lang="en-US" sz="1700" i="1" dirty="0" err="1"/>
              <a:t>liquido</a:t>
            </a:r>
            <a:r>
              <a:rPr lang="en-US" sz="1700" i="1" dirty="0"/>
              <a:t> è 10 </a:t>
            </a:r>
            <a:r>
              <a:rPr lang="en-US" sz="1700" i="1" dirty="0" err="1"/>
              <a:t>metri</a:t>
            </a:r>
            <a:r>
              <a:rPr lang="en-US" sz="1700" i="1" dirty="0"/>
              <a:t>, </a:t>
            </a:r>
            <a:r>
              <a:rPr lang="en-US" sz="1700" i="1" dirty="0" err="1"/>
              <a:t>che</a:t>
            </a:r>
            <a:r>
              <a:rPr lang="en-US" sz="1700" i="1" dirty="0"/>
              <a:t> </a:t>
            </a:r>
            <a:r>
              <a:rPr lang="en-US" sz="1700" i="1" dirty="0" err="1"/>
              <a:t>l’aria</a:t>
            </a:r>
            <a:r>
              <a:rPr lang="en-US" sz="1700" i="1" dirty="0"/>
              <a:t> </a:t>
            </a:r>
            <a:r>
              <a:rPr lang="en-US" sz="1700" i="1" dirty="0" err="1"/>
              <a:t>contiene</a:t>
            </a:r>
            <a:r>
              <a:rPr lang="en-US" sz="1700" i="1" dirty="0"/>
              <a:t> 22 % di O</a:t>
            </a:r>
            <a:r>
              <a:rPr lang="en-US" sz="1700" i="1" baseline="-30000" dirty="0"/>
              <a:t>2</a:t>
            </a:r>
            <a:r>
              <a:rPr lang="en-US" sz="1700" i="1" dirty="0"/>
              <a:t>, </a:t>
            </a:r>
            <a:r>
              <a:rPr lang="en-US" sz="1700" i="1" dirty="0" err="1"/>
              <a:t>che</a:t>
            </a:r>
            <a:r>
              <a:rPr lang="en-US" sz="1700" i="1" dirty="0"/>
              <a:t> H</a:t>
            </a:r>
            <a:r>
              <a:rPr lang="en-US" sz="1700" i="1" baseline="-30000" dirty="0"/>
              <a:t>0</a:t>
            </a:r>
            <a:r>
              <a:rPr lang="en-US" sz="1700" i="1" dirty="0"/>
              <a:t> del mezzo </a:t>
            </a:r>
            <a:r>
              <a:rPr lang="en-US" sz="1700" i="1" dirty="0" err="1"/>
              <a:t>liquido</a:t>
            </a:r>
            <a:r>
              <a:rPr lang="en-US" sz="1700" i="1" dirty="0"/>
              <a:t> è 3 kPa l/mg, il </a:t>
            </a:r>
            <a:r>
              <a:rPr lang="en-US" sz="1700" i="1" dirty="0" err="1"/>
              <a:t>fattore</a:t>
            </a:r>
            <a:r>
              <a:rPr lang="en-US" sz="1700" i="1" dirty="0"/>
              <a:t> di </a:t>
            </a:r>
            <a:r>
              <a:rPr lang="en-US" sz="1700" i="1" dirty="0" err="1"/>
              <a:t>conversione</a:t>
            </a:r>
            <a:r>
              <a:rPr lang="en-US" sz="1700" i="1" dirty="0"/>
              <a:t> da kPa ad </a:t>
            </a:r>
            <a:r>
              <a:rPr lang="en-US" sz="1700" i="1" dirty="0" err="1"/>
              <a:t>atmosfere</a:t>
            </a:r>
            <a:r>
              <a:rPr lang="en-US" sz="1700" i="1" dirty="0"/>
              <a:t> è 101 kPa/atm e la </a:t>
            </a:r>
            <a:r>
              <a:rPr lang="en-US" sz="1700" i="1" dirty="0" err="1"/>
              <a:t>densità</a:t>
            </a:r>
            <a:r>
              <a:rPr lang="en-US" sz="1700" i="1" dirty="0"/>
              <a:t> del </a:t>
            </a:r>
            <a:r>
              <a:rPr lang="en-US" sz="1700" i="1" dirty="0" err="1"/>
              <a:t>liquido</a:t>
            </a:r>
            <a:r>
              <a:rPr lang="en-US" sz="1700" i="1" dirty="0"/>
              <a:t> è </a:t>
            </a:r>
            <a:r>
              <a:rPr lang="en-US" sz="1700" i="1" dirty="0" err="1"/>
              <a:t>uguale</a:t>
            </a:r>
            <a:r>
              <a:rPr lang="en-US" sz="1700" i="1" dirty="0"/>
              <a:t> a </a:t>
            </a:r>
            <a:r>
              <a:rPr lang="en-US" sz="1700" i="1" dirty="0" err="1"/>
              <a:t>quella</a:t>
            </a:r>
            <a:r>
              <a:rPr lang="en-US" sz="1700" i="1" dirty="0"/>
              <a:t> </a:t>
            </a:r>
            <a:r>
              <a:rPr lang="en-US" sz="1700" i="1" dirty="0" err="1"/>
              <a:t>dell’acqua</a:t>
            </a:r>
            <a:r>
              <a:rPr lang="en-US" sz="1700" i="1" dirty="0"/>
              <a:t>.</a:t>
            </a:r>
            <a:endParaRPr lang="en-US" sz="1700" dirty="0"/>
          </a:p>
        </p:txBody>
      </p:sp>
    </p:spTree>
    <p:extLst>
      <p:ext uri="{BB962C8B-B14F-4D97-AF65-F5344CB8AC3E}">
        <p14:creationId xmlns:p14="http://schemas.microsoft.com/office/powerpoint/2010/main" val="1340213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90149F0-9C0C-4009-8E6D-E15B64B57FBE}" type="slidenum">
              <a:rPr lang="it-IT"/>
              <a:pPr/>
              <a:t>4</a:t>
            </a:fld>
            <a:endParaRPr lang="it-IT"/>
          </a:p>
        </p:txBody>
      </p:sp>
      <p:sp>
        <p:nvSpPr>
          <p:cNvPr id="904195" name="Rectangle 3"/>
          <p:cNvSpPr>
            <a:spLocks noChangeArrowheads="1"/>
          </p:cNvSpPr>
          <p:nvPr/>
        </p:nvSpPr>
        <p:spPr bwMode="auto">
          <a:xfrm>
            <a:off x="22226" y="1012477"/>
            <a:ext cx="9144000" cy="5262979"/>
          </a:xfrm>
          <a:prstGeom prst="rect">
            <a:avLst/>
          </a:prstGeom>
          <a:noFill/>
          <a:ln w="9525">
            <a:noFill/>
            <a:miter lim="800000"/>
            <a:headEnd/>
            <a:tailEnd/>
          </a:ln>
          <a:effectLst/>
        </p:spPr>
        <p:txBody>
          <a:bodyPr anchor="ctr">
            <a:spAutoFit/>
          </a:bodyPr>
          <a:lstStyle/>
          <a:p>
            <a:pPr algn="ctr"/>
            <a:endParaRPr lang="it-IT" sz="800" i="1" u="sng" dirty="0">
              <a:solidFill>
                <a:srgbClr val="000000"/>
              </a:solidFill>
              <a:cs typeface="Times New Roman" pitchFamily="18" charset="0"/>
            </a:endParaRPr>
          </a:p>
          <a:p>
            <a:pPr algn="just"/>
            <a:r>
              <a:rPr lang="it-IT" b="1" u="sng" dirty="0">
                <a:solidFill>
                  <a:srgbClr val="000000"/>
                </a:solidFill>
                <a:cs typeface="Times New Roman" pitchFamily="18" charset="0"/>
              </a:rPr>
              <a:t>Esercizio 48.</a:t>
            </a:r>
            <a:r>
              <a:rPr lang="it-IT" i="1" dirty="0"/>
              <a:t> Vino a bassa gradazione alcolica viene ottenuto mediante fermentazione di un substrato su </a:t>
            </a:r>
            <a:r>
              <a:rPr lang="it-IT" i="1" dirty="0" err="1"/>
              <a:t>Saccharomyces</a:t>
            </a:r>
            <a:r>
              <a:rPr lang="it-IT" i="1" dirty="0"/>
              <a:t> </a:t>
            </a:r>
            <a:r>
              <a:rPr lang="it-IT" i="1" dirty="0" err="1"/>
              <a:t>cerevisiae</a:t>
            </a:r>
            <a:r>
              <a:rPr lang="it-IT" i="1" dirty="0"/>
              <a:t> e aerazione. Il prodotto di fermentazione è etanolo. </a:t>
            </a:r>
          </a:p>
          <a:p>
            <a:pPr algn="just"/>
            <a:r>
              <a:rPr lang="it-IT" i="1" dirty="0"/>
              <a:t> Si ottengono i seguenti dati:</a:t>
            </a:r>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endParaRPr lang="it-IT" i="1" dirty="0">
              <a:solidFill>
                <a:srgbClr val="000000"/>
              </a:solidFill>
              <a:cs typeface="Times New Roman" pitchFamily="18" charset="0"/>
            </a:endParaRPr>
          </a:p>
          <a:p>
            <a:pPr algn="just"/>
            <a:r>
              <a:rPr lang="it-IT" i="1" dirty="0">
                <a:solidFill>
                  <a:srgbClr val="000000"/>
                </a:solidFill>
                <a:cs typeface="Times New Roman" pitchFamily="18" charset="0"/>
              </a:rPr>
              <a:t>Dare una spiegazione dell’andamento dei dati.</a:t>
            </a:r>
          </a:p>
          <a:p>
            <a:pPr algn="just"/>
            <a:endParaRPr lang="it-IT" sz="2000" i="1" dirty="0">
              <a:solidFill>
                <a:srgbClr val="000000"/>
              </a:solidFill>
              <a:cs typeface="Times New Roman" pitchFamily="18" charset="0"/>
            </a:endParaRPr>
          </a:p>
          <a:p>
            <a:pPr algn="just"/>
            <a:r>
              <a:rPr lang="it-IT" sz="2000" i="1" dirty="0">
                <a:solidFill>
                  <a:srgbClr val="FF0000"/>
                </a:solidFill>
                <a:cs typeface="Times New Roman" pitchFamily="18" charset="0"/>
              </a:rPr>
              <a:t>Effetto </a:t>
            </a:r>
            <a:r>
              <a:rPr lang="it-IT" sz="2000" i="1" dirty="0" err="1">
                <a:solidFill>
                  <a:srgbClr val="FF0000"/>
                </a:solidFill>
                <a:cs typeface="Times New Roman" pitchFamily="18" charset="0"/>
              </a:rPr>
              <a:t>Crabtree</a:t>
            </a:r>
            <a:endParaRPr lang="it-IT" sz="2000" dirty="0">
              <a:solidFill>
                <a:srgbClr val="FF0000"/>
              </a:solidFill>
              <a:cs typeface="Times New Roman" pitchFamily="18" charset="0"/>
            </a:endParaRPr>
          </a:p>
        </p:txBody>
      </p:sp>
      <p:graphicFrame>
        <p:nvGraphicFramePr>
          <p:cNvPr id="904384" name="Group 192"/>
          <p:cNvGraphicFramePr>
            <a:graphicFrameLocks noGrp="1"/>
          </p:cNvGraphicFramePr>
          <p:nvPr/>
        </p:nvGraphicFramePr>
        <p:xfrm>
          <a:off x="95003" y="2600215"/>
          <a:ext cx="8953994" cy="2438400"/>
        </p:xfrm>
        <a:graphic>
          <a:graphicData uri="http://schemas.openxmlformats.org/drawingml/2006/table">
            <a:tbl>
              <a:tblPr/>
              <a:tblGrid>
                <a:gridCol w="2985183">
                  <a:extLst>
                    <a:ext uri="{9D8B030D-6E8A-4147-A177-3AD203B41FA5}">
                      <a16:colId xmlns:a16="http://schemas.microsoft.com/office/drawing/2014/main" val="20000"/>
                    </a:ext>
                  </a:extLst>
                </a:gridCol>
                <a:gridCol w="2983628">
                  <a:extLst>
                    <a:ext uri="{9D8B030D-6E8A-4147-A177-3AD203B41FA5}">
                      <a16:colId xmlns:a16="http://schemas.microsoft.com/office/drawing/2014/main" val="20001"/>
                    </a:ext>
                  </a:extLst>
                </a:gridCol>
                <a:gridCol w="2985183">
                  <a:extLst>
                    <a:ext uri="{9D8B030D-6E8A-4147-A177-3AD203B41FA5}">
                      <a16:colId xmlns:a16="http://schemas.microsoft.com/office/drawing/2014/main" val="20002"/>
                    </a:ext>
                  </a:extLst>
                </a:gridCol>
              </a:tblGrid>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D, ore</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Cellule, g/l</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Etanolo nell’effluente, g/l</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89,99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28,00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83,99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39,99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79,98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49,98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77,96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59,95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59,95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75,89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49,93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83,71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0,35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39,86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90,00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04195">
                                            <p:txEl>
                                              <p:pRg st="17" end="17"/>
                                            </p:txEl>
                                          </p:spTgt>
                                        </p:tgtEl>
                                        <p:attrNameLst>
                                          <p:attrName>style.visibility</p:attrName>
                                        </p:attrNameLst>
                                      </p:cBhvr>
                                      <p:to>
                                        <p:strVal val="visible"/>
                                      </p:to>
                                    </p:set>
                                    <p:animEffect transition="in" filter="fade">
                                      <p:cBhvr>
                                        <p:cTn id="7" dur="500"/>
                                        <p:tgtEl>
                                          <p:spTgt spid="904195">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FD909137-CB89-45F1-947C-4FEEF8C64322}" type="slidenum">
              <a:rPr lang="it-IT"/>
              <a:pPr/>
              <a:t>40</a:t>
            </a:fld>
            <a:endParaRPr lang="it-IT"/>
          </a:p>
        </p:txBody>
      </p:sp>
      <p:sp>
        <p:nvSpPr>
          <p:cNvPr id="29699" name="Text Box 5"/>
          <p:cNvSpPr txBox="1">
            <a:spLocks noChangeArrowheads="1"/>
          </p:cNvSpPr>
          <p:nvPr/>
        </p:nvSpPr>
        <p:spPr bwMode="auto">
          <a:xfrm>
            <a:off x="2522319" y="117112"/>
            <a:ext cx="3968750" cy="488950"/>
          </a:xfrm>
          <a:prstGeom prst="rect">
            <a:avLst/>
          </a:prstGeom>
          <a:noFill/>
          <a:ln w="9525">
            <a:noFill/>
            <a:miter lim="800000"/>
            <a:headEnd/>
            <a:tailEnd/>
          </a:ln>
        </p:spPr>
        <p:txBody>
          <a:bodyPr wrap="none">
            <a:spAutoFit/>
          </a:bodyPr>
          <a:lstStyle/>
          <a:p>
            <a:r>
              <a:rPr lang="it-IT" sz="2600" b="1" dirty="0">
                <a:solidFill>
                  <a:srgbClr val="FF0000"/>
                </a:solidFill>
              </a:rPr>
              <a:t>Rapporto altezza/diametro</a:t>
            </a:r>
          </a:p>
        </p:txBody>
      </p:sp>
      <p:sp>
        <p:nvSpPr>
          <p:cNvPr id="29700" name="Rectangle 4"/>
          <p:cNvSpPr>
            <a:spLocks noChangeArrowheads="1"/>
          </p:cNvSpPr>
          <p:nvPr/>
        </p:nvSpPr>
        <p:spPr bwMode="auto">
          <a:xfrm>
            <a:off x="0" y="678475"/>
            <a:ext cx="9144000" cy="1015663"/>
          </a:xfrm>
          <a:prstGeom prst="rect">
            <a:avLst/>
          </a:prstGeom>
          <a:noFill/>
          <a:ln w="9525">
            <a:noFill/>
            <a:miter lim="800000"/>
            <a:headEnd/>
            <a:tailEnd/>
          </a:ln>
          <a:effectLst/>
        </p:spPr>
        <p:txBody>
          <a:bodyPr>
            <a:spAutoFit/>
          </a:bodyPr>
          <a:lstStyle/>
          <a:p>
            <a:pPr algn="just"/>
            <a:r>
              <a:rPr lang="it-IT" sz="2000" b="1" dirty="0">
                <a:solidFill>
                  <a:srgbClr val="000000"/>
                </a:solidFill>
                <a:cs typeface="Times New Roman" pitchFamily="18" charset="0"/>
              </a:rPr>
              <a:t>Esercizio 61.</a:t>
            </a:r>
            <a:r>
              <a:rPr lang="it-IT" sz="2000" i="1" dirty="0">
                <a:solidFill>
                  <a:srgbClr val="000000"/>
                </a:solidFill>
                <a:cs typeface="Times New Roman" pitchFamily="18" charset="0"/>
              </a:rPr>
              <a:t> Qual è la differenza tra la solubilità dell’ossigeno nel mezzo liquido e la concentrazione di ossigeno nel mezzo liquido?</a:t>
            </a:r>
          </a:p>
          <a:p>
            <a:pPr algn="just"/>
            <a:endParaRPr lang="it-IT" sz="2000" i="1" u="sng" dirty="0">
              <a:solidFill>
                <a:srgbClr val="000000"/>
              </a:solidFill>
              <a:cs typeface="Times New Roman" pitchFamily="18" charset="0"/>
            </a:endParaRPr>
          </a:p>
        </p:txBody>
      </p:sp>
      <p:sp>
        <p:nvSpPr>
          <p:cNvPr id="29703" name="Rectangle 7"/>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2" name="Immagine 1">
            <a:extLst>
              <a:ext uri="{FF2B5EF4-FFF2-40B4-BE49-F238E27FC236}">
                <a16:creationId xmlns:a16="http://schemas.microsoft.com/office/drawing/2014/main" id="{81B6D803-1635-DAE3-F2F8-C14E16691230}"/>
              </a:ext>
            </a:extLst>
          </p:cNvPr>
          <p:cNvPicPr>
            <a:picLocks noChangeAspect="1"/>
          </p:cNvPicPr>
          <p:nvPr/>
        </p:nvPicPr>
        <p:blipFill>
          <a:blip r:embed="rId2"/>
          <a:stretch>
            <a:fillRect/>
          </a:stretch>
        </p:blipFill>
        <p:spPr>
          <a:xfrm>
            <a:off x="2233981" y="1880207"/>
            <a:ext cx="4676037" cy="2359356"/>
          </a:xfrm>
          <a:prstGeom prst="rect">
            <a:avLst/>
          </a:prstGeom>
        </p:spPr>
      </p:pic>
      <p:sp>
        <p:nvSpPr>
          <p:cNvPr id="4" name="CasellaDiTesto 3">
            <a:extLst>
              <a:ext uri="{FF2B5EF4-FFF2-40B4-BE49-F238E27FC236}">
                <a16:creationId xmlns:a16="http://schemas.microsoft.com/office/drawing/2014/main" id="{FDBFA5C3-131E-3C6B-C20E-4493E6498CFE}"/>
              </a:ext>
            </a:extLst>
          </p:cNvPr>
          <p:cNvSpPr txBox="1"/>
          <p:nvPr/>
        </p:nvSpPr>
        <p:spPr>
          <a:xfrm>
            <a:off x="387264" y="4574060"/>
            <a:ext cx="8072524" cy="1477328"/>
          </a:xfrm>
          <a:prstGeom prst="rect">
            <a:avLst/>
          </a:prstGeom>
          <a:noFill/>
        </p:spPr>
        <p:txBody>
          <a:bodyPr wrap="square">
            <a:spAutoFit/>
          </a:bodyPr>
          <a:lstStyle/>
          <a:p>
            <a:pPr algn="just"/>
            <a:r>
              <a:rPr lang="it-IT" sz="1800" b="1" dirty="0">
                <a:solidFill>
                  <a:srgbClr val="000000"/>
                </a:solidFill>
                <a:cs typeface="Times New Roman" pitchFamily="18" charset="0"/>
              </a:rPr>
              <a:t>C</a:t>
            </a:r>
            <a:r>
              <a:rPr lang="it-IT" sz="1800" b="1" baseline="30000" dirty="0">
                <a:solidFill>
                  <a:srgbClr val="000000"/>
                </a:solidFill>
                <a:cs typeface="Times New Roman" pitchFamily="18" charset="0"/>
              </a:rPr>
              <a:t>*</a:t>
            </a:r>
            <a:r>
              <a:rPr lang="it-IT" sz="1800" b="1" baseline="-30000" dirty="0">
                <a:solidFill>
                  <a:srgbClr val="000000"/>
                </a:solidFill>
                <a:cs typeface="Times New Roman" pitchFamily="18" charset="0"/>
              </a:rPr>
              <a:t>O</a:t>
            </a:r>
            <a:r>
              <a:rPr lang="it-IT" sz="1800" b="1" dirty="0">
                <a:solidFill>
                  <a:srgbClr val="000000"/>
                </a:solidFill>
                <a:cs typeface="Times New Roman" pitchFamily="18" charset="0"/>
              </a:rPr>
              <a:t> </a:t>
            </a:r>
            <a:r>
              <a:rPr lang="it-IT" sz="1800" dirty="0">
                <a:solidFill>
                  <a:srgbClr val="000000"/>
                </a:solidFill>
                <a:cs typeface="Times New Roman" pitchFamily="18" charset="0"/>
              </a:rPr>
              <a:t>(g/l):</a:t>
            </a:r>
            <a:r>
              <a:rPr lang="it-IT" sz="1800" b="1" dirty="0">
                <a:solidFill>
                  <a:srgbClr val="000000"/>
                </a:solidFill>
                <a:cs typeface="Times New Roman" pitchFamily="18" charset="0"/>
              </a:rPr>
              <a:t> </a:t>
            </a:r>
            <a:r>
              <a:rPr lang="it-IT" sz="1800" dirty="0">
                <a:solidFill>
                  <a:srgbClr val="000000"/>
                </a:solidFill>
                <a:cs typeface="Times New Roman" pitchFamily="18" charset="0"/>
              </a:rPr>
              <a:t>concentrazione di O</a:t>
            </a:r>
            <a:r>
              <a:rPr lang="it-IT" sz="1800" baseline="-30000" dirty="0">
                <a:solidFill>
                  <a:srgbClr val="000000"/>
                </a:solidFill>
                <a:cs typeface="Times New Roman" pitchFamily="18" charset="0"/>
              </a:rPr>
              <a:t>2</a:t>
            </a:r>
            <a:r>
              <a:rPr lang="it-IT" sz="1800" dirty="0">
                <a:solidFill>
                  <a:srgbClr val="000000"/>
                </a:solidFill>
                <a:cs typeface="Times New Roman" pitchFamily="18" charset="0"/>
              </a:rPr>
              <a:t> nell’interfaccia, uguale alla concentrazione di saturazione (la concentrazione o </a:t>
            </a:r>
            <a:r>
              <a:rPr lang="it-IT" sz="1800" b="1" u="sng" dirty="0">
                <a:solidFill>
                  <a:srgbClr val="000000"/>
                </a:solidFill>
                <a:cs typeface="Times New Roman" pitchFamily="18" charset="0"/>
              </a:rPr>
              <a:t>solubilità massima</a:t>
            </a:r>
            <a:r>
              <a:rPr lang="it-IT" sz="1800" dirty="0">
                <a:solidFill>
                  <a:srgbClr val="000000"/>
                </a:solidFill>
                <a:cs typeface="Times New Roman" pitchFamily="18" charset="0"/>
              </a:rPr>
              <a:t>) di  O</a:t>
            </a:r>
            <a:r>
              <a:rPr lang="it-IT" sz="1800" baseline="-30000" dirty="0">
                <a:solidFill>
                  <a:srgbClr val="000000"/>
                </a:solidFill>
                <a:cs typeface="Times New Roman" pitchFamily="18" charset="0"/>
              </a:rPr>
              <a:t>2</a:t>
            </a:r>
            <a:r>
              <a:rPr lang="it-IT" sz="1800" dirty="0">
                <a:solidFill>
                  <a:srgbClr val="000000"/>
                </a:solidFill>
                <a:cs typeface="Times New Roman" pitchFamily="18" charset="0"/>
              </a:rPr>
              <a:t> </a:t>
            </a:r>
            <a:r>
              <a:rPr lang="it-IT" sz="1800" b="1" dirty="0">
                <a:solidFill>
                  <a:srgbClr val="000000"/>
                </a:solidFill>
                <a:cs typeface="Times New Roman" pitchFamily="18" charset="0"/>
              </a:rPr>
              <a:t>nella fase acquosa</a:t>
            </a:r>
            <a:endParaRPr lang="it-IT" sz="1800" dirty="0">
              <a:solidFill>
                <a:srgbClr val="000000"/>
              </a:solidFill>
              <a:cs typeface="Times New Roman" pitchFamily="18" charset="0"/>
            </a:endParaRPr>
          </a:p>
          <a:p>
            <a:pPr algn="just"/>
            <a:r>
              <a:rPr lang="it-IT" sz="1800" b="1" dirty="0">
                <a:solidFill>
                  <a:srgbClr val="000000"/>
                </a:solidFill>
                <a:cs typeface="Times New Roman" pitchFamily="18" charset="0"/>
              </a:rPr>
              <a:t>C</a:t>
            </a:r>
            <a:r>
              <a:rPr lang="it-IT" sz="1800" b="1" baseline="-30000" dirty="0">
                <a:solidFill>
                  <a:srgbClr val="000000"/>
                </a:solidFill>
                <a:cs typeface="Times New Roman" pitchFamily="18" charset="0"/>
              </a:rPr>
              <a:t>O</a:t>
            </a:r>
            <a:r>
              <a:rPr lang="it-IT" sz="1800" dirty="0">
                <a:solidFill>
                  <a:srgbClr val="000000"/>
                </a:solidFill>
                <a:cs typeface="Times New Roman" pitchFamily="18" charset="0"/>
              </a:rPr>
              <a:t> (g/l) è la concentrazione di O</a:t>
            </a:r>
            <a:r>
              <a:rPr lang="it-IT" sz="1800" baseline="-30000" dirty="0">
                <a:solidFill>
                  <a:srgbClr val="000000"/>
                </a:solidFill>
                <a:cs typeface="Times New Roman" pitchFamily="18" charset="0"/>
              </a:rPr>
              <a:t>2</a:t>
            </a:r>
            <a:r>
              <a:rPr lang="it-IT" sz="1800" dirty="0">
                <a:solidFill>
                  <a:srgbClr val="000000"/>
                </a:solidFill>
                <a:cs typeface="Times New Roman" pitchFamily="18" charset="0"/>
              </a:rPr>
              <a:t> nella fase acquosa, cioè la </a:t>
            </a:r>
            <a:r>
              <a:rPr lang="it-IT" sz="1800" b="1" dirty="0">
                <a:solidFill>
                  <a:srgbClr val="000000"/>
                </a:solidFill>
                <a:cs typeface="Times New Roman" pitchFamily="18" charset="0"/>
              </a:rPr>
              <a:t>concentrazione di ossigeno disciolto nella fase acquosa</a:t>
            </a:r>
            <a:r>
              <a:rPr lang="it-IT" sz="1800" dirty="0">
                <a:solidFill>
                  <a:srgbClr val="000000"/>
                </a:solidFill>
                <a:cs typeface="Times New Roman" pitchFamily="18" charset="0"/>
              </a:rPr>
              <a:t> (è implicito dalla definizione data per C</a:t>
            </a:r>
            <a:r>
              <a:rPr lang="it-IT" sz="1800" baseline="30000" dirty="0">
                <a:solidFill>
                  <a:srgbClr val="000000"/>
                </a:solidFill>
                <a:cs typeface="Times New Roman" pitchFamily="18" charset="0"/>
              </a:rPr>
              <a:t>*</a:t>
            </a:r>
            <a:r>
              <a:rPr lang="it-IT" sz="1800" baseline="-30000" dirty="0">
                <a:solidFill>
                  <a:srgbClr val="000000"/>
                </a:solidFill>
                <a:cs typeface="Times New Roman" pitchFamily="18" charset="0"/>
              </a:rPr>
              <a:t>O</a:t>
            </a:r>
            <a:r>
              <a:rPr lang="it-IT" sz="1800" dirty="0">
                <a:solidFill>
                  <a:srgbClr val="000000"/>
                </a:solidFill>
                <a:cs typeface="Times New Roman" pitchFamily="18" charset="0"/>
              </a:rPr>
              <a:t>  che C</a:t>
            </a:r>
            <a:r>
              <a:rPr lang="it-IT" sz="1800" baseline="-30000" dirty="0">
                <a:solidFill>
                  <a:srgbClr val="000000"/>
                </a:solidFill>
                <a:cs typeface="Times New Roman" pitchFamily="18" charset="0"/>
              </a:rPr>
              <a:t>O</a:t>
            </a:r>
            <a:r>
              <a:rPr lang="it-IT" sz="1800" dirty="0">
                <a:solidFill>
                  <a:srgbClr val="000000"/>
                </a:solidFill>
                <a:cs typeface="Times New Roman" pitchFamily="18" charset="0"/>
              </a:rPr>
              <a:t> non potrà mai superare C</a:t>
            </a:r>
            <a:r>
              <a:rPr lang="it-IT" sz="1800" baseline="30000" dirty="0">
                <a:solidFill>
                  <a:srgbClr val="000000"/>
                </a:solidFill>
                <a:cs typeface="Times New Roman" pitchFamily="18" charset="0"/>
              </a:rPr>
              <a:t>*</a:t>
            </a:r>
            <a:r>
              <a:rPr lang="it-IT" sz="1800" baseline="-30000" dirty="0">
                <a:solidFill>
                  <a:srgbClr val="000000"/>
                </a:solidFill>
                <a:cs typeface="Times New Roman" pitchFamily="18" charset="0"/>
              </a:rPr>
              <a:t>O</a:t>
            </a:r>
            <a:r>
              <a:rPr lang="it-IT" sz="1800" dirty="0">
                <a:solidFill>
                  <a:srgbClr val="000000"/>
                </a:solidFill>
                <a:cs typeface="Times New Roman" pitchFamily="18" charset="0"/>
              </a:rPr>
              <a:t>)</a:t>
            </a:r>
          </a:p>
        </p:txBody>
      </p:sp>
    </p:spTree>
    <p:extLst>
      <p:ext uri="{BB962C8B-B14F-4D97-AF65-F5344CB8AC3E}">
        <p14:creationId xmlns:p14="http://schemas.microsoft.com/office/powerpoint/2010/main" val="364347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FD909137-CB89-45F1-947C-4FEEF8C64322}" type="slidenum">
              <a:rPr lang="it-IT"/>
              <a:pPr/>
              <a:t>41</a:t>
            </a:fld>
            <a:endParaRPr lang="it-IT"/>
          </a:p>
        </p:txBody>
      </p:sp>
      <p:sp>
        <p:nvSpPr>
          <p:cNvPr id="29699" name="Text Box 5"/>
          <p:cNvSpPr txBox="1">
            <a:spLocks noChangeArrowheads="1"/>
          </p:cNvSpPr>
          <p:nvPr/>
        </p:nvSpPr>
        <p:spPr bwMode="auto">
          <a:xfrm>
            <a:off x="2522319" y="117112"/>
            <a:ext cx="3968750" cy="488950"/>
          </a:xfrm>
          <a:prstGeom prst="rect">
            <a:avLst/>
          </a:prstGeom>
          <a:noFill/>
          <a:ln w="9525">
            <a:noFill/>
            <a:miter lim="800000"/>
            <a:headEnd/>
            <a:tailEnd/>
          </a:ln>
        </p:spPr>
        <p:txBody>
          <a:bodyPr wrap="none">
            <a:spAutoFit/>
          </a:bodyPr>
          <a:lstStyle/>
          <a:p>
            <a:r>
              <a:rPr lang="it-IT" sz="2600" b="1" dirty="0">
                <a:solidFill>
                  <a:srgbClr val="FF0000"/>
                </a:solidFill>
              </a:rPr>
              <a:t>Rapporto altezza/diametro</a:t>
            </a:r>
          </a:p>
        </p:txBody>
      </p:sp>
      <p:sp>
        <p:nvSpPr>
          <p:cNvPr id="29700" name="Rectangle 4"/>
          <p:cNvSpPr>
            <a:spLocks noChangeArrowheads="1"/>
          </p:cNvSpPr>
          <p:nvPr/>
        </p:nvSpPr>
        <p:spPr bwMode="auto">
          <a:xfrm>
            <a:off x="0" y="678475"/>
            <a:ext cx="9144000" cy="1323439"/>
          </a:xfrm>
          <a:prstGeom prst="rect">
            <a:avLst/>
          </a:prstGeom>
          <a:noFill/>
          <a:ln w="9525">
            <a:noFill/>
            <a:miter lim="800000"/>
            <a:headEnd/>
            <a:tailEnd/>
          </a:ln>
          <a:effectLst/>
        </p:spPr>
        <p:txBody>
          <a:bodyPr>
            <a:spAutoFit/>
          </a:bodyPr>
          <a:lstStyle/>
          <a:p>
            <a:pPr algn="just"/>
            <a:endParaRPr lang="it-IT" sz="2000" i="1" u="sng" dirty="0">
              <a:solidFill>
                <a:srgbClr val="000000"/>
              </a:solidFill>
              <a:cs typeface="Times New Roman" pitchFamily="18" charset="0"/>
            </a:endParaRPr>
          </a:p>
          <a:p>
            <a:pPr algn="just"/>
            <a:r>
              <a:rPr lang="it-IT" sz="2000" b="1" dirty="0">
                <a:solidFill>
                  <a:srgbClr val="000000"/>
                </a:solidFill>
                <a:cs typeface="Times New Roman" pitchFamily="18" charset="0"/>
              </a:rPr>
              <a:t>Esercizio 62.</a:t>
            </a:r>
            <a:r>
              <a:rPr lang="it-IT" sz="2000" i="1" dirty="0">
                <a:solidFill>
                  <a:srgbClr val="000000"/>
                </a:solidFill>
                <a:cs typeface="Times New Roman" pitchFamily="18" charset="0"/>
              </a:rPr>
              <a:t> Calcolare la velocità superficiale del gas nella zona di liberazione delle bolle gassose dal liquido e nel tubo di ricircolo di un reattore air lift disponendo dei seguenti dati per un reattore cilindrico:</a:t>
            </a:r>
          </a:p>
        </p:txBody>
      </p:sp>
      <p:sp>
        <p:nvSpPr>
          <p:cNvPr id="29703" name="Rectangle 7"/>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29702" name="Picture 6" descr="C:\WINDOWS\Desktop\Testi Enzo\impianti biochimici 1.jpg"/>
          <p:cNvPicPr>
            <a:picLocks noChangeAspect="1" noChangeArrowheads="1"/>
          </p:cNvPicPr>
          <p:nvPr/>
        </p:nvPicPr>
        <p:blipFill>
          <a:blip r:embed="rId2" r:link="rId3" cstate="print"/>
          <a:srcRect/>
          <a:stretch>
            <a:fillRect/>
          </a:stretch>
        </p:blipFill>
        <p:spPr bwMode="auto">
          <a:xfrm>
            <a:off x="44450" y="2769212"/>
            <a:ext cx="1503363" cy="4016375"/>
          </a:xfrm>
          <a:prstGeom prst="rect">
            <a:avLst/>
          </a:prstGeom>
          <a:noFill/>
        </p:spPr>
      </p:pic>
      <p:sp>
        <p:nvSpPr>
          <p:cNvPr id="29704" name="Rectangle 8"/>
          <p:cNvSpPr>
            <a:spLocks noChangeArrowheads="1"/>
          </p:cNvSpPr>
          <p:nvPr/>
        </p:nvSpPr>
        <p:spPr bwMode="auto">
          <a:xfrm>
            <a:off x="1547812" y="2958737"/>
            <a:ext cx="7596187" cy="2014537"/>
          </a:xfrm>
          <a:prstGeom prst="rect">
            <a:avLst/>
          </a:prstGeom>
          <a:noFill/>
          <a:ln w="9525">
            <a:noFill/>
            <a:miter lim="800000"/>
            <a:headEnd/>
            <a:tailEnd/>
          </a:ln>
          <a:effectLst/>
        </p:spPr>
        <p:txBody>
          <a:bodyPr anchor="ctr">
            <a:spAutoFit/>
          </a:bodyPr>
          <a:lstStyle/>
          <a:p>
            <a:r>
              <a:rPr lang="it-IT" sz="1800" dirty="0">
                <a:cs typeface="Times New Roman" pitchFamily="18" charset="0"/>
              </a:rPr>
              <a:t>Volume del liquido </a:t>
            </a:r>
            <a:r>
              <a:rPr lang="it-IT" sz="1800" b="1" dirty="0">
                <a:cs typeface="Times New Roman" pitchFamily="18" charset="0"/>
              </a:rPr>
              <a:t>V</a:t>
            </a:r>
            <a:r>
              <a:rPr lang="it-IT" sz="1800" b="1" baseline="-30000" dirty="0">
                <a:cs typeface="Times New Roman" pitchFamily="18" charset="0"/>
              </a:rPr>
              <a:t>L</a:t>
            </a:r>
            <a:r>
              <a:rPr lang="it-IT" sz="1800" b="1" dirty="0">
                <a:cs typeface="Times New Roman" pitchFamily="18" charset="0"/>
              </a:rPr>
              <a:t> =</a:t>
            </a:r>
            <a:r>
              <a:rPr lang="it-IT" sz="1800" dirty="0">
                <a:cs typeface="Times New Roman" pitchFamily="18" charset="0"/>
              </a:rPr>
              <a:t> 50 m</a:t>
            </a:r>
            <a:r>
              <a:rPr lang="it-IT" sz="1800" baseline="30000" dirty="0">
                <a:cs typeface="Times New Roman" pitchFamily="18" charset="0"/>
              </a:rPr>
              <a:t>3</a:t>
            </a:r>
            <a:endParaRPr lang="it-IT" sz="1800" dirty="0">
              <a:cs typeface="Times New Roman" pitchFamily="18" charset="0"/>
            </a:endParaRPr>
          </a:p>
          <a:p>
            <a:r>
              <a:rPr lang="it-IT" sz="1800" dirty="0">
                <a:cs typeface="Times New Roman" pitchFamily="18" charset="0"/>
              </a:rPr>
              <a:t>Flusso di aria </a:t>
            </a:r>
            <a:r>
              <a:rPr lang="it-IT" sz="1800" dirty="0" err="1">
                <a:cs typeface="Times New Roman" pitchFamily="18" charset="0"/>
              </a:rPr>
              <a:t>F</a:t>
            </a:r>
            <a:r>
              <a:rPr lang="it-IT" sz="1800" baseline="-30000" dirty="0" err="1">
                <a:cs typeface="Times New Roman" pitchFamily="18" charset="0"/>
              </a:rPr>
              <a:t>vvm</a:t>
            </a:r>
            <a:r>
              <a:rPr lang="it-IT" sz="1800" dirty="0">
                <a:cs typeface="Times New Roman" pitchFamily="18" charset="0"/>
              </a:rPr>
              <a:t> = 1 </a:t>
            </a:r>
            <a:r>
              <a:rPr lang="it-IT" sz="1800" dirty="0" err="1">
                <a:cs typeface="Times New Roman" pitchFamily="18" charset="0"/>
              </a:rPr>
              <a:t>vvm</a:t>
            </a:r>
            <a:r>
              <a:rPr lang="it-IT" sz="1800" dirty="0">
                <a:cs typeface="Times New Roman" pitchFamily="18" charset="0"/>
              </a:rPr>
              <a:t>, </a:t>
            </a:r>
            <a:r>
              <a:rPr lang="it-IT" sz="1800" dirty="0" err="1">
                <a:cs typeface="Times New Roman" pitchFamily="18" charset="0"/>
              </a:rPr>
              <a:t>vvm</a:t>
            </a:r>
            <a:r>
              <a:rPr lang="it-IT" sz="1800" dirty="0">
                <a:cs typeface="Times New Roman" pitchFamily="18" charset="0"/>
              </a:rPr>
              <a:t> = volume al minuto per volume unitario di liquido = F/</a:t>
            </a:r>
            <a:r>
              <a:rPr lang="it-IT" sz="1800" b="1" dirty="0">
                <a:cs typeface="Times New Roman" pitchFamily="18" charset="0"/>
              </a:rPr>
              <a:t> V</a:t>
            </a:r>
            <a:r>
              <a:rPr lang="it-IT" sz="1800" b="1" baseline="-30000" dirty="0">
                <a:cs typeface="Times New Roman" pitchFamily="18" charset="0"/>
              </a:rPr>
              <a:t>L</a:t>
            </a:r>
            <a:r>
              <a:rPr lang="it-IT" sz="1800" b="1" dirty="0">
                <a:cs typeface="Times New Roman" pitchFamily="18" charset="0"/>
              </a:rPr>
              <a:t>;</a:t>
            </a:r>
            <a:endParaRPr lang="it-IT" sz="1800" dirty="0">
              <a:cs typeface="Times New Roman" pitchFamily="18" charset="0"/>
            </a:endParaRPr>
          </a:p>
          <a:p>
            <a:r>
              <a:rPr lang="it-IT" sz="1800" b="1" dirty="0">
                <a:cs typeface="Times New Roman" pitchFamily="18" charset="0"/>
              </a:rPr>
              <a:t>F =  </a:t>
            </a:r>
            <a:r>
              <a:rPr lang="it-IT" sz="1800" dirty="0">
                <a:cs typeface="Times New Roman" pitchFamily="18" charset="0"/>
              </a:rPr>
              <a:t>50 m</a:t>
            </a:r>
            <a:r>
              <a:rPr lang="it-IT" sz="1800" baseline="30000" dirty="0">
                <a:cs typeface="Times New Roman" pitchFamily="18" charset="0"/>
              </a:rPr>
              <a:t>3</a:t>
            </a:r>
            <a:r>
              <a:rPr lang="it-IT" sz="1800" dirty="0">
                <a:cs typeface="Times New Roman" pitchFamily="18" charset="0"/>
              </a:rPr>
              <a:t>/min</a:t>
            </a:r>
          </a:p>
          <a:p>
            <a:r>
              <a:rPr lang="it-IT" sz="1800" dirty="0" err="1">
                <a:cs typeface="Times New Roman" pitchFamily="18" charset="0"/>
              </a:rPr>
              <a:t>D</a:t>
            </a:r>
            <a:r>
              <a:rPr lang="it-IT" sz="1800" baseline="-30000" dirty="0" err="1">
                <a:cs typeface="Times New Roman" pitchFamily="18" charset="0"/>
              </a:rPr>
              <a:t>d</a:t>
            </a:r>
            <a:r>
              <a:rPr lang="it-IT" sz="1800" dirty="0">
                <a:cs typeface="Times New Roman" pitchFamily="18" charset="0"/>
              </a:rPr>
              <a:t> = diametro testa = 2 m </a:t>
            </a:r>
          </a:p>
          <a:p>
            <a:r>
              <a:rPr lang="it-IT" sz="1800" dirty="0">
                <a:cs typeface="Times New Roman" pitchFamily="18" charset="0"/>
              </a:rPr>
              <a:t>A</a:t>
            </a:r>
            <a:r>
              <a:rPr lang="it-IT" sz="1800" baseline="-30000" dirty="0">
                <a:cs typeface="Times New Roman" pitchFamily="18" charset="0"/>
              </a:rPr>
              <a:t>d</a:t>
            </a:r>
            <a:r>
              <a:rPr lang="it-IT" sz="1800" dirty="0">
                <a:cs typeface="Times New Roman" pitchFamily="18" charset="0"/>
              </a:rPr>
              <a:t> = area della sezione alla testa del reattore = 6,28 m</a:t>
            </a:r>
            <a:r>
              <a:rPr lang="it-IT" sz="1800" baseline="30000" dirty="0">
                <a:cs typeface="Times New Roman" pitchFamily="18" charset="0"/>
              </a:rPr>
              <a:t>2</a:t>
            </a:r>
            <a:endParaRPr lang="it-IT" sz="1800" dirty="0">
              <a:cs typeface="Times New Roman" pitchFamily="18" charset="0"/>
            </a:endParaRPr>
          </a:p>
          <a:p>
            <a:r>
              <a:rPr lang="it-IT" sz="1800" dirty="0" err="1">
                <a:solidFill>
                  <a:srgbClr val="FF0000"/>
                </a:solidFill>
                <a:cs typeface="Times New Roman" pitchFamily="18" charset="0"/>
              </a:rPr>
              <a:t>v</a:t>
            </a:r>
            <a:r>
              <a:rPr lang="it-IT" sz="1800" baseline="-30000" dirty="0" err="1">
                <a:solidFill>
                  <a:srgbClr val="FF0000"/>
                </a:solidFill>
                <a:cs typeface="Times New Roman" pitchFamily="18" charset="0"/>
              </a:rPr>
              <a:t>S</a:t>
            </a:r>
            <a:r>
              <a:rPr lang="it-IT" sz="1800" dirty="0">
                <a:solidFill>
                  <a:srgbClr val="FF0000"/>
                </a:solidFill>
                <a:cs typeface="Times New Roman" pitchFamily="18" charset="0"/>
              </a:rPr>
              <a:t> = F/A</a:t>
            </a:r>
            <a:r>
              <a:rPr lang="it-IT" sz="1800" baseline="-30000" dirty="0">
                <a:solidFill>
                  <a:srgbClr val="FF0000"/>
                </a:solidFill>
                <a:cs typeface="Times New Roman" pitchFamily="18" charset="0"/>
              </a:rPr>
              <a:t>d</a:t>
            </a:r>
            <a:r>
              <a:rPr lang="it-IT" sz="1800" dirty="0">
                <a:solidFill>
                  <a:srgbClr val="FF0000"/>
                </a:solidFill>
                <a:cs typeface="Times New Roman" pitchFamily="18" charset="0"/>
              </a:rPr>
              <a:t> = 7,97 m/min</a:t>
            </a:r>
            <a:r>
              <a:rPr lang="it-IT" sz="1800" dirty="0">
                <a:solidFill>
                  <a:srgbClr val="FF0000"/>
                </a:solidFill>
              </a:rPr>
              <a:t> </a:t>
            </a:r>
          </a:p>
        </p:txBody>
      </p:sp>
      <p:sp>
        <p:nvSpPr>
          <p:cNvPr id="29706" name="Rectangle 10"/>
          <p:cNvSpPr>
            <a:spLocks noChangeArrowheads="1"/>
          </p:cNvSpPr>
          <p:nvPr/>
        </p:nvSpPr>
        <p:spPr bwMode="auto">
          <a:xfrm>
            <a:off x="1620044" y="5045687"/>
            <a:ext cx="7451725" cy="1739900"/>
          </a:xfrm>
          <a:prstGeom prst="rect">
            <a:avLst/>
          </a:prstGeom>
          <a:noFill/>
          <a:ln w="9525">
            <a:noFill/>
            <a:miter lim="800000"/>
            <a:headEnd/>
            <a:tailEnd/>
          </a:ln>
          <a:effectLst/>
        </p:spPr>
        <p:txBody>
          <a:bodyPr anchor="ctr">
            <a:spAutoFit/>
          </a:bodyPr>
          <a:lstStyle/>
          <a:p>
            <a:r>
              <a:rPr lang="it-IT" sz="1800" dirty="0" err="1">
                <a:cs typeface="Times New Roman" pitchFamily="18" charset="0"/>
              </a:rPr>
              <a:t>D</a:t>
            </a:r>
            <a:r>
              <a:rPr lang="it-IT" sz="1800" baseline="-30000" dirty="0" err="1">
                <a:cs typeface="Times New Roman" pitchFamily="18" charset="0"/>
              </a:rPr>
              <a:t>t</a:t>
            </a:r>
            <a:r>
              <a:rPr lang="it-IT" sz="1800" dirty="0">
                <a:cs typeface="Times New Roman" pitchFamily="18" charset="0"/>
              </a:rPr>
              <a:t> = diametro base = 1 m </a:t>
            </a:r>
          </a:p>
          <a:p>
            <a:r>
              <a:rPr lang="it-IT" sz="1800" dirty="0">
                <a:cs typeface="Times New Roman" pitchFamily="18" charset="0"/>
              </a:rPr>
              <a:t>A</a:t>
            </a:r>
            <a:r>
              <a:rPr lang="it-IT" sz="1800" baseline="-30000" dirty="0">
                <a:cs typeface="Times New Roman" pitchFamily="18" charset="0"/>
              </a:rPr>
              <a:t>t </a:t>
            </a:r>
            <a:r>
              <a:rPr lang="it-IT" sz="1800" dirty="0">
                <a:cs typeface="Times New Roman" pitchFamily="18" charset="0"/>
              </a:rPr>
              <a:t>= area della base del reattore = 0,78 m</a:t>
            </a:r>
            <a:r>
              <a:rPr lang="it-IT" sz="1800" baseline="30000" dirty="0">
                <a:cs typeface="Times New Roman" pitchFamily="18" charset="0"/>
              </a:rPr>
              <a:t>2</a:t>
            </a:r>
            <a:endParaRPr lang="it-IT" sz="1800" dirty="0">
              <a:cs typeface="Times New Roman" pitchFamily="18" charset="0"/>
            </a:endParaRPr>
          </a:p>
          <a:p>
            <a:r>
              <a:rPr lang="it-IT" sz="1800" dirty="0" err="1">
                <a:solidFill>
                  <a:srgbClr val="FF0000"/>
                </a:solidFill>
                <a:cs typeface="Times New Roman" pitchFamily="18" charset="0"/>
              </a:rPr>
              <a:t>v</a:t>
            </a:r>
            <a:r>
              <a:rPr lang="it-IT" sz="1800" baseline="-30000" dirty="0" err="1">
                <a:solidFill>
                  <a:srgbClr val="FF0000"/>
                </a:solidFill>
                <a:cs typeface="Times New Roman" pitchFamily="18" charset="0"/>
              </a:rPr>
              <a:t>S</a:t>
            </a:r>
            <a:r>
              <a:rPr lang="it-IT" sz="1800" dirty="0">
                <a:solidFill>
                  <a:srgbClr val="FF0000"/>
                </a:solidFill>
                <a:cs typeface="Times New Roman" pitchFamily="18" charset="0"/>
              </a:rPr>
              <a:t> = F/A</a:t>
            </a:r>
            <a:r>
              <a:rPr lang="it-IT" sz="1800" baseline="-30000" dirty="0">
                <a:solidFill>
                  <a:srgbClr val="FF0000"/>
                </a:solidFill>
                <a:cs typeface="Times New Roman" pitchFamily="18" charset="0"/>
              </a:rPr>
              <a:t>t</a:t>
            </a:r>
            <a:r>
              <a:rPr lang="it-IT" sz="1800" dirty="0">
                <a:solidFill>
                  <a:srgbClr val="FF0000"/>
                </a:solidFill>
                <a:cs typeface="Times New Roman" pitchFamily="18" charset="0"/>
              </a:rPr>
              <a:t> =  64,1 m/min</a:t>
            </a:r>
          </a:p>
          <a:p>
            <a:endParaRPr lang="it-IT" sz="1800" dirty="0">
              <a:cs typeface="Times New Roman" pitchFamily="18" charset="0"/>
            </a:endParaRPr>
          </a:p>
          <a:p>
            <a:r>
              <a:rPr lang="it-IT" sz="1800" dirty="0">
                <a:solidFill>
                  <a:srgbClr val="000000"/>
                </a:solidFill>
                <a:cs typeface="Times New Roman" pitchFamily="18" charset="0"/>
              </a:rPr>
              <a:t>L’ esempio mostra che  la velocità superficiale del gas diminuisce notevolmente in testa al reattore.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286641" y="319088"/>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42</a:t>
            </a:fld>
            <a:endParaRPr lang="it-IT"/>
          </a:p>
        </p:txBody>
      </p:sp>
      <p:sp>
        <p:nvSpPr>
          <p:cNvPr id="22532" name="Rectangle 17"/>
          <p:cNvSpPr>
            <a:spLocks noChangeArrowheads="1"/>
          </p:cNvSpPr>
          <p:nvPr/>
        </p:nvSpPr>
        <p:spPr bwMode="auto">
          <a:xfrm>
            <a:off x="332554" y="1328266"/>
            <a:ext cx="8347046" cy="2800767"/>
          </a:xfrm>
          <a:prstGeom prst="rect">
            <a:avLst/>
          </a:prstGeom>
          <a:noFill/>
          <a:ln w="9525">
            <a:noFill/>
            <a:miter lim="800000"/>
            <a:headEnd/>
            <a:tailEnd/>
          </a:ln>
        </p:spPr>
        <p:txBody>
          <a:bodyPr wrap="square" anchor="ctr">
            <a:spAutoFit/>
          </a:bodyPr>
          <a:lstStyle/>
          <a:p>
            <a:pPr algn="just"/>
            <a:r>
              <a:rPr lang="it-IT" sz="2200" b="1" i="1" u="sng" dirty="0">
                <a:solidFill>
                  <a:srgbClr val="000000"/>
                </a:solidFill>
                <a:cs typeface="Times New Roman" pitchFamily="18" charset="0"/>
              </a:rPr>
              <a:t>Esercizio 64</a:t>
            </a:r>
            <a:r>
              <a:rPr lang="it-IT" sz="2000" b="1" u="sng" dirty="0">
                <a:solidFill>
                  <a:srgbClr val="000000"/>
                </a:solidFill>
                <a:cs typeface="Times New Roman" pitchFamily="18" charset="0"/>
              </a:rPr>
              <a:t>.</a:t>
            </a:r>
            <a:r>
              <a:rPr lang="it-IT" sz="2000" dirty="0">
                <a:solidFill>
                  <a:srgbClr val="000000"/>
                </a:solidFill>
                <a:cs typeface="Times New Roman" pitchFamily="18" charset="0"/>
              </a:rPr>
              <a:t> </a:t>
            </a:r>
            <a:r>
              <a:rPr lang="it-IT" sz="2200" i="1" dirty="0">
                <a:solidFill>
                  <a:srgbClr val="000000"/>
                </a:solidFill>
                <a:cs typeface="Times New Roman" pitchFamily="18" charset="0"/>
              </a:rPr>
              <a:t>Un reattore approssimativamente cilindrico</a:t>
            </a:r>
            <a:r>
              <a:rPr lang="it-IT" sz="2000" i="1" dirty="0">
                <a:solidFill>
                  <a:srgbClr val="000000"/>
                </a:solidFill>
                <a:cs typeface="Times New Roman" pitchFamily="18" charset="0"/>
              </a:rPr>
              <a:t> ha un volume (</a:t>
            </a:r>
            <a:r>
              <a:rPr lang="it-IT" sz="2000" i="1" dirty="0" err="1">
                <a:solidFill>
                  <a:srgbClr val="000000"/>
                </a:solidFill>
                <a:cs typeface="Times New Roman" pitchFamily="18" charset="0"/>
              </a:rPr>
              <a:t>V</a:t>
            </a:r>
            <a:r>
              <a:rPr lang="it-IT" sz="2000" i="1" baseline="-30000" dirty="0" err="1">
                <a:solidFill>
                  <a:srgbClr val="000000"/>
                </a:solidFill>
                <a:cs typeface="Times New Roman" pitchFamily="18" charset="0"/>
              </a:rPr>
              <a:t>t</a:t>
            </a:r>
            <a:r>
              <a:rPr lang="it-IT" sz="2000" i="1" dirty="0">
                <a:solidFill>
                  <a:srgbClr val="000000"/>
                </a:solidFill>
                <a:cs typeface="Times New Roman" pitchFamily="18" charset="0"/>
              </a:rPr>
              <a:t>) di 100000 </a:t>
            </a:r>
            <a:r>
              <a:rPr lang="it-IT" sz="2200" i="1" dirty="0">
                <a:solidFill>
                  <a:srgbClr val="000000"/>
                </a:solidFill>
                <a:cs typeface="Times New Roman" pitchFamily="18" charset="0"/>
              </a:rPr>
              <a:t>litri.</a:t>
            </a:r>
          </a:p>
          <a:p>
            <a:pPr algn="just"/>
            <a:r>
              <a:rPr lang="it-IT" sz="2200" i="1" dirty="0">
                <a:solidFill>
                  <a:srgbClr val="000000"/>
                </a:solidFill>
                <a:cs typeface="Times New Roman" pitchFamily="18" charset="0"/>
              </a:rPr>
              <a:t>La geometria del reattore è definita dai seguenti rapporti: </a:t>
            </a:r>
          </a:p>
          <a:p>
            <a:pPr algn="just"/>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0,5,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0,33,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b</a:t>
            </a:r>
            <a:r>
              <a:rPr lang="it-IT" sz="2200" i="1" dirty="0">
                <a:solidFill>
                  <a:srgbClr val="000000"/>
                </a:solidFill>
                <a:cs typeface="Times New Roman" pitchFamily="18" charset="0"/>
              </a:rPr>
              <a:t>/</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0,1. </a:t>
            </a:r>
          </a:p>
          <a:p>
            <a:pPr algn="just"/>
            <a:endParaRPr lang="it-IT" sz="2200" i="1" dirty="0">
              <a:solidFill>
                <a:srgbClr val="000000"/>
              </a:solidFill>
              <a:cs typeface="Times New Roman" pitchFamily="18" charset="0"/>
            </a:endParaRPr>
          </a:p>
          <a:p>
            <a:pPr algn="just"/>
            <a:r>
              <a:rPr lang="it-IT" sz="2200" i="1" dirty="0">
                <a:solidFill>
                  <a:srgbClr val="000000"/>
                </a:solidFill>
                <a:cs typeface="Times New Roman" pitchFamily="18" charset="0"/>
              </a:rPr>
              <a:t>Calcolare le dimensioni del reattore: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b</a:t>
            </a:r>
            <a:r>
              <a:rPr lang="it-IT" sz="2200" i="1" dirty="0">
                <a:solidFill>
                  <a:srgbClr val="000000"/>
                </a:solidFill>
                <a:cs typeface="Times New Roman" pitchFamily="18" charset="0"/>
              </a:rPr>
              <a:t>.</a:t>
            </a: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6" name="Picture 2">
            <a:extLst>
              <a:ext uri="{FF2B5EF4-FFF2-40B4-BE49-F238E27FC236}">
                <a16:creationId xmlns:a16="http://schemas.microsoft.com/office/drawing/2014/main" id="{A135D2E3-49F8-4525-9415-9D13BACAA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876" y="3986795"/>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8" name="CasellaDiTesto 7">
                <a:extLst>
                  <a:ext uri="{FF2B5EF4-FFF2-40B4-BE49-F238E27FC236}">
                    <a16:creationId xmlns:a16="http://schemas.microsoft.com/office/drawing/2014/main" id="{E60F9052-AC6D-44C2-8764-F16FD0BB4FF5}"/>
                  </a:ext>
                </a:extLst>
              </p:cNvPr>
              <p:cNvSpPr txBox="1"/>
              <p:nvPr/>
            </p:nvSpPr>
            <p:spPr>
              <a:xfrm>
                <a:off x="4141922" y="3809645"/>
                <a:ext cx="4572000" cy="2737609"/>
              </a:xfrm>
              <a:prstGeom prst="rect">
                <a:avLst/>
              </a:prstGeom>
              <a:noFill/>
            </p:spPr>
            <p:txBody>
              <a:bodyPr wrap="square">
                <a:spAutoFit/>
              </a:bodyPr>
              <a:lstStyle/>
              <a:p>
                <a:r>
                  <a:rPr lang="it-IT" b="0" i="0" dirty="0">
                    <a:solidFill>
                      <a:srgbClr val="FF0000"/>
                    </a:solidFill>
                    <a:effectLst/>
                    <a:latin typeface="arial" panose="020B0604020202020204" pitchFamily="34" charset="0"/>
                  </a:rPr>
                  <a:t>V=</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r</a:t>
                </a:r>
                <a:r>
                  <a:rPr lang="it-IT" b="0" i="0" baseline="30000" dirty="0">
                    <a:solidFill>
                      <a:srgbClr val="FF0000"/>
                    </a:solidFill>
                    <a:effectLst/>
                    <a:latin typeface="arial" panose="020B0604020202020204" pitchFamily="34" charset="0"/>
                  </a:rPr>
                  <a:t>2</a:t>
                </a:r>
                <a:r>
                  <a:rPr lang="it-IT" b="0" i="0" dirty="0">
                    <a:solidFill>
                      <a:srgbClr val="FF0000"/>
                    </a:solidFill>
                    <a:effectLst/>
                    <a:latin typeface="arial" panose="020B0604020202020204" pitchFamily="34" charset="0"/>
                  </a:rPr>
                  <a:t>h =</a:t>
                </a:r>
                <a:r>
                  <a:rPr lang="el-GR" b="0" i="0" dirty="0">
                    <a:solidFill>
                      <a:srgbClr val="FF0000"/>
                    </a:solidFill>
                    <a:effectLst/>
                    <a:latin typeface="arial" panose="020B0604020202020204" pitchFamily="34" charset="0"/>
                  </a:rPr>
                  <a:t> π</a:t>
                </a:r>
                <a:r>
                  <a:rPr lang="it-IT" b="0" i="0" dirty="0">
                    <a:solidFill>
                      <a:srgbClr val="FF0000"/>
                    </a:solidFill>
                    <a:effectLst/>
                    <a:latin typeface="arial" panose="020B0604020202020204" pitchFamily="34" charset="0"/>
                  </a:rPr>
                  <a:t>(</a:t>
                </a:r>
                <a:r>
                  <a:rPr lang="it-IT" b="0" i="0" dirty="0" err="1">
                    <a:solidFill>
                      <a:srgbClr val="FF0000"/>
                    </a:solidFill>
                    <a:effectLst/>
                    <a:latin typeface="arial" panose="020B0604020202020204" pitchFamily="34" charset="0"/>
                  </a:rPr>
                  <a:t>Dt</a:t>
                </a:r>
                <a:r>
                  <a:rPr lang="it-IT" b="0" i="0" dirty="0">
                    <a:solidFill>
                      <a:srgbClr val="FF0000"/>
                    </a:solidFill>
                    <a:effectLst/>
                    <a:latin typeface="arial" panose="020B0604020202020204" pitchFamily="34" charset="0"/>
                  </a:rPr>
                  <a:t>/2)</a:t>
                </a:r>
                <a:r>
                  <a:rPr lang="it-IT" b="0" i="0" baseline="30000" dirty="0">
                    <a:solidFill>
                      <a:srgbClr val="FF0000"/>
                    </a:solidFill>
                    <a:effectLst/>
                    <a:latin typeface="arial" panose="020B0604020202020204" pitchFamily="34" charset="0"/>
                  </a:rPr>
                  <a:t>2</a:t>
                </a:r>
                <a:r>
                  <a:rPr lang="it-IT" dirty="0">
                    <a:solidFill>
                      <a:srgbClr val="FF0000"/>
                    </a:solidFill>
                    <a:latin typeface="arial" panose="020B0604020202020204" pitchFamily="34" charset="0"/>
                  </a:rPr>
                  <a:t>Ht</a:t>
                </a:r>
                <a:r>
                  <a:rPr lang="it-IT" b="0" i="0" dirty="0">
                    <a:solidFill>
                      <a:srgbClr val="FF0000"/>
                    </a:solidFill>
                    <a:effectLst/>
                    <a:latin typeface="arial" panose="020B0604020202020204" pitchFamily="34" charset="0"/>
                  </a:rPr>
                  <a:t> = 100 m</a:t>
                </a:r>
                <a:r>
                  <a:rPr lang="it-IT" b="0" i="0" baseline="30000" dirty="0">
                    <a:solidFill>
                      <a:srgbClr val="FF0000"/>
                    </a:solidFill>
                    <a:effectLst/>
                    <a:latin typeface="arial" panose="020B0604020202020204" pitchFamily="34" charset="0"/>
                  </a:rPr>
                  <a:t>3</a:t>
                </a:r>
                <a:r>
                  <a:rPr lang="it-IT" b="0" i="0" dirty="0">
                    <a:solidFill>
                      <a:srgbClr val="FF0000"/>
                    </a:solidFill>
                    <a:effectLst/>
                    <a:latin typeface="arial" panose="020B0604020202020204" pitchFamily="34" charset="0"/>
                  </a:rPr>
                  <a:t>   </a:t>
                </a:r>
              </a:p>
              <a:p>
                <a:endParaRPr lang="it-IT" dirty="0">
                  <a:solidFill>
                    <a:srgbClr val="FF0000"/>
                  </a:solidFill>
                  <a:latin typeface="arial" panose="020B0604020202020204" pitchFamily="34"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𝐷𝑡</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0,5;    </a:t>
                </a:r>
                <a:r>
                  <a:rPr lang="it-IT" sz="1800" i="1" dirty="0" err="1">
                    <a:solidFill>
                      <a:srgbClr val="000000"/>
                    </a:solidFill>
                    <a:cs typeface="Times New Roman" pitchFamily="18" charset="0"/>
                  </a:rPr>
                  <a:t>Dt</a:t>
                </a:r>
                <a:r>
                  <a:rPr lang="it-IT" sz="1800" i="1" dirty="0">
                    <a:solidFill>
                      <a:srgbClr val="000000"/>
                    </a:solidFill>
                    <a:cs typeface="Times New Roman" pitchFamily="18" charset="0"/>
                  </a:rPr>
                  <a:t> = 0,5*</a:t>
                </a:r>
                <a:r>
                  <a:rPr lang="it-IT" sz="1800" i="1" dirty="0" err="1">
                    <a:solidFill>
                      <a:srgbClr val="000000"/>
                    </a:solidFill>
                    <a:cs typeface="Times New Roman" pitchFamily="18" charset="0"/>
                  </a:rPr>
                  <a:t>Ht</a:t>
                </a:r>
                <a:endParaRPr lang="it-IT" sz="1800" i="1" dirty="0">
                  <a:solidFill>
                    <a:srgbClr val="000000"/>
                  </a:solidFill>
                  <a:cs typeface="Times New Roman" pitchFamily="18" charset="0"/>
                </a:endParaRPr>
              </a:p>
              <a:p>
                <a:endParaRPr lang="it-IT" i="1" dirty="0">
                  <a:solidFill>
                    <a:srgbClr val="FF0000"/>
                  </a:solidFill>
                  <a:latin typeface="arial" panose="020B0604020202020204" pitchFamily="34" charset="0"/>
                  <a:cs typeface="Times New Roman" pitchFamily="18" charset="0"/>
                </a:endParaRPr>
              </a:p>
              <a:p>
                <a:r>
                  <a:rPr lang="it-IT" b="0" i="0" dirty="0">
                    <a:solidFill>
                      <a:srgbClr val="FF0000"/>
                    </a:solidFill>
                    <a:effectLst/>
                    <a:latin typeface="arial" panose="020B0604020202020204" pitchFamily="34" charset="0"/>
                  </a:rPr>
                  <a:t>100 m</a:t>
                </a:r>
                <a:r>
                  <a:rPr lang="it-IT" b="0" i="0" baseline="30000" dirty="0">
                    <a:solidFill>
                      <a:srgbClr val="FF0000"/>
                    </a:solidFill>
                    <a:effectLst/>
                    <a:latin typeface="arial" panose="020B0604020202020204" pitchFamily="34" charset="0"/>
                  </a:rPr>
                  <a:t>3</a:t>
                </a:r>
                <a:r>
                  <a:rPr lang="it-IT" b="0" i="1" baseline="30000" dirty="0">
                    <a:solidFill>
                      <a:srgbClr val="FF0000"/>
                    </a:solidFill>
                    <a:effectLst/>
                    <a:latin typeface="arial" panose="020B0604020202020204" pitchFamily="34" charset="0"/>
                    <a:cs typeface="Times New Roman" pitchFamily="18" charset="0"/>
                  </a:rPr>
                  <a:t> </a:t>
                </a:r>
                <a:r>
                  <a:rPr lang="it-IT" b="0" i="1" dirty="0">
                    <a:solidFill>
                      <a:srgbClr val="FF0000"/>
                    </a:solidFill>
                    <a:effectLst/>
                    <a:latin typeface="arial" panose="020B0604020202020204" pitchFamily="34" charset="0"/>
                    <a:cs typeface="Times New Roman" pitchFamily="18" charset="0"/>
                  </a:rPr>
                  <a:t>= </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 (</a:t>
                </a:r>
                <a14:m>
                  <m:oMath xmlns:m="http://schemas.openxmlformats.org/officeDocument/2006/math">
                    <m:f>
                      <m:fPr>
                        <m:ctrlPr>
                          <a:rPr lang="it-IT" b="0" i="1" smtClean="0">
                            <a:solidFill>
                              <a:srgbClr val="FF0000"/>
                            </a:solidFill>
                            <a:effectLst/>
                            <a:latin typeface="Cambria Math" panose="02040503050406030204" pitchFamily="18" charset="0"/>
                          </a:rPr>
                        </m:ctrlPr>
                      </m:fPr>
                      <m:num>
                        <m:r>
                          <a:rPr lang="it-IT" b="0" i="1" smtClean="0">
                            <a:solidFill>
                              <a:srgbClr val="FF0000"/>
                            </a:solidFill>
                            <a:effectLst/>
                            <a:latin typeface="Cambria Math" panose="02040503050406030204" pitchFamily="18" charset="0"/>
                          </a:rPr>
                          <m:t>0,5</m:t>
                        </m:r>
                      </m:num>
                      <m:den>
                        <m:r>
                          <a:rPr lang="it-IT" b="0" i="1" smtClean="0">
                            <a:solidFill>
                              <a:srgbClr val="FF0000"/>
                            </a:solidFill>
                            <a:effectLst/>
                            <a:latin typeface="Cambria Math" panose="02040503050406030204" pitchFamily="18" charset="0"/>
                          </a:rPr>
                          <m:t>2</m:t>
                        </m:r>
                      </m:den>
                    </m:f>
                  </m:oMath>
                </a14:m>
                <a:r>
                  <a:rPr lang="it-IT" i="1" dirty="0">
                    <a:solidFill>
                      <a:srgbClr val="000000"/>
                    </a:solidFill>
                    <a:latin typeface="arial" panose="020B0604020202020204" pitchFamily="34" charset="0"/>
                    <a:cs typeface="Times New Roman" pitchFamily="18" charset="0"/>
                  </a:rPr>
                  <a:t> </a:t>
                </a:r>
                <a:r>
                  <a:rPr lang="it-IT" i="1" dirty="0" err="1">
                    <a:solidFill>
                      <a:srgbClr val="FF0000"/>
                    </a:solidFill>
                    <a:cs typeface="Times New Roman" pitchFamily="18" charset="0"/>
                  </a:rPr>
                  <a:t>Ht</a:t>
                </a:r>
                <a:r>
                  <a:rPr lang="it-IT" i="1" dirty="0">
                    <a:solidFill>
                      <a:srgbClr val="FF0000"/>
                    </a:solidFill>
                    <a:cs typeface="Times New Roman" pitchFamily="18" charset="0"/>
                  </a:rPr>
                  <a:t>)</a:t>
                </a:r>
                <a:r>
                  <a:rPr lang="it-IT" i="1" baseline="30000" dirty="0">
                    <a:solidFill>
                      <a:srgbClr val="FF0000"/>
                    </a:solidFill>
                    <a:latin typeface="arial" panose="020B0604020202020204" pitchFamily="34" charset="0"/>
                    <a:cs typeface="Times New Roman" pitchFamily="18" charset="0"/>
                  </a:rPr>
                  <a:t>2 </a:t>
                </a:r>
                <a:r>
                  <a:rPr lang="it-IT" i="1" dirty="0">
                    <a:solidFill>
                      <a:srgbClr val="FF0000"/>
                    </a:solidFill>
                    <a:latin typeface="arial" panose="020B0604020202020204" pitchFamily="34" charset="0"/>
                    <a:cs typeface="Times New Roman" pitchFamily="18" charset="0"/>
                  </a:rPr>
                  <a:t>* </a:t>
                </a:r>
                <a:r>
                  <a:rPr lang="it-IT" i="1" dirty="0" err="1">
                    <a:solidFill>
                      <a:srgbClr val="FF0000"/>
                    </a:solidFill>
                    <a:cs typeface="Times New Roman" pitchFamily="18" charset="0"/>
                  </a:rPr>
                  <a:t>Ht</a:t>
                </a:r>
                <a:endParaRPr lang="it-IT" i="1" dirty="0">
                  <a:solidFill>
                    <a:srgbClr val="FF0000"/>
                  </a:solidFill>
                  <a:cs typeface="Times New Roman" pitchFamily="18" charset="0"/>
                </a:endParaRPr>
              </a:p>
              <a:p>
                <a:r>
                  <a:rPr lang="it-IT" i="1" dirty="0">
                    <a:solidFill>
                      <a:srgbClr val="000000"/>
                    </a:solidFill>
                    <a:latin typeface="arial" panose="020B0604020202020204" pitchFamily="34" charset="0"/>
                    <a:cs typeface="Times New Roman" pitchFamily="18" charset="0"/>
                  </a:rPr>
                  <a:t>100= </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*0,0625 * Ht</a:t>
                </a:r>
                <a:r>
                  <a:rPr lang="it-IT" b="0" i="0" baseline="30000" dirty="0">
                    <a:solidFill>
                      <a:srgbClr val="FF0000"/>
                    </a:solidFill>
                    <a:effectLst/>
                    <a:latin typeface="arial" panose="020B0604020202020204" pitchFamily="34" charset="0"/>
                  </a:rPr>
                  <a:t>3</a:t>
                </a:r>
              </a:p>
              <a:p>
                <a:endParaRPr lang="it-IT" baseline="30000" dirty="0">
                  <a:solidFill>
                    <a:srgbClr val="FF0000"/>
                  </a:solidFill>
                  <a:latin typeface="arial" panose="020B0604020202020204" pitchFamily="34" charset="0"/>
                  <a:cs typeface="Times New Roman" pitchFamily="18" charset="0"/>
                </a:endParaRPr>
              </a:p>
              <a:p>
                <a:r>
                  <a:rPr lang="it-IT" i="1" dirty="0" err="1">
                    <a:solidFill>
                      <a:srgbClr val="FF0000"/>
                    </a:solidFill>
                    <a:latin typeface="arial" panose="020B0604020202020204" pitchFamily="34" charset="0"/>
                    <a:cs typeface="Times New Roman" pitchFamily="18" charset="0"/>
                  </a:rPr>
                  <a:t>Ht</a:t>
                </a:r>
                <a:r>
                  <a:rPr lang="it-IT" i="1" dirty="0">
                    <a:solidFill>
                      <a:srgbClr val="FF0000"/>
                    </a:solidFill>
                    <a:latin typeface="arial" panose="020B0604020202020204" pitchFamily="34" charset="0"/>
                    <a:cs typeface="Times New Roman" pitchFamily="18" charset="0"/>
                  </a:rPr>
                  <a:t> = </a:t>
                </a:r>
                <a14:m>
                  <m:oMath xmlns:m="http://schemas.openxmlformats.org/officeDocument/2006/math">
                    <m:rad>
                      <m:radPr>
                        <m:ctrlPr>
                          <a:rPr lang="it-IT" i="1" smtClean="0">
                            <a:solidFill>
                              <a:srgbClr val="FF0000"/>
                            </a:solidFill>
                            <a:latin typeface="Cambria Math" panose="02040503050406030204" pitchFamily="18" charset="0"/>
                            <a:cs typeface="Times New Roman" pitchFamily="18" charset="0"/>
                          </a:rPr>
                        </m:ctrlPr>
                      </m:radPr>
                      <m:deg>
                        <m:r>
                          <m:rPr>
                            <m:brk m:alnAt="7"/>
                          </m:rPr>
                          <a:rPr lang="it-IT" b="0" i="1" smtClean="0">
                            <a:solidFill>
                              <a:srgbClr val="FF0000"/>
                            </a:solidFill>
                            <a:latin typeface="Cambria Math" panose="02040503050406030204" pitchFamily="18" charset="0"/>
                            <a:cs typeface="Times New Roman" pitchFamily="18" charset="0"/>
                          </a:rPr>
                          <m:t>3</m:t>
                        </m:r>
                      </m:deg>
                      <m:e>
                        <m:r>
                          <a:rPr lang="it-IT" b="0" i="1" smtClean="0">
                            <a:solidFill>
                              <a:srgbClr val="FF0000"/>
                            </a:solidFill>
                            <a:latin typeface="Cambria Math" panose="02040503050406030204" pitchFamily="18" charset="0"/>
                            <a:cs typeface="Times New Roman" pitchFamily="18" charset="0"/>
                          </a:rPr>
                          <m:t>(</m:t>
                        </m:r>
                        <m:f>
                          <m:fPr>
                            <m:ctrlPr>
                              <a:rPr lang="it-IT" b="0" i="1" smtClean="0">
                                <a:solidFill>
                                  <a:srgbClr val="FF0000"/>
                                </a:solidFill>
                                <a:latin typeface="Cambria Math" panose="02040503050406030204" pitchFamily="18" charset="0"/>
                                <a:cs typeface="Times New Roman" pitchFamily="18" charset="0"/>
                              </a:rPr>
                            </m:ctrlPr>
                          </m:fPr>
                          <m:num>
                            <m:r>
                              <a:rPr lang="it-IT" b="0" i="1" smtClean="0">
                                <a:solidFill>
                                  <a:srgbClr val="FF0000"/>
                                </a:solidFill>
                                <a:latin typeface="Cambria Math" panose="02040503050406030204" pitchFamily="18" charset="0"/>
                                <a:cs typeface="Times New Roman" pitchFamily="18" charset="0"/>
                              </a:rPr>
                              <m:t>100</m:t>
                            </m:r>
                          </m:num>
                          <m:den>
                            <m:r>
                              <m:rPr>
                                <m:sty m:val="p"/>
                              </m:rPr>
                              <a:rPr lang="el-GR" b="0" i="1" smtClean="0">
                                <a:solidFill>
                                  <a:srgbClr val="FF0000"/>
                                </a:solidFill>
                                <a:latin typeface="Cambria Math" panose="02040503050406030204" pitchFamily="18" charset="0"/>
                                <a:cs typeface="Times New Roman" pitchFamily="18" charset="0"/>
                              </a:rPr>
                              <m:t>π</m:t>
                            </m:r>
                          </m:den>
                        </m:f>
                        <m:r>
                          <a:rPr lang="it-IT" b="0" i="1" smtClean="0">
                            <a:solidFill>
                              <a:srgbClr val="FF0000"/>
                            </a:solidFill>
                            <a:latin typeface="Cambria Math" panose="02040503050406030204" pitchFamily="18" charset="0"/>
                            <a:cs typeface="Times New Roman" pitchFamily="18" charset="0"/>
                          </a:rPr>
                          <m:t>∗0,0625</m:t>
                        </m:r>
                      </m:e>
                    </m:rad>
                  </m:oMath>
                </a14:m>
                <a:r>
                  <a:rPr lang="it-IT" i="1" dirty="0">
                    <a:solidFill>
                      <a:srgbClr val="000000"/>
                    </a:solidFill>
                    <a:latin typeface="arial" panose="020B0604020202020204" pitchFamily="34" charset="0"/>
                    <a:cs typeface="Times New Roman" pitchFamily="18" charset="0"/>
                  </a:rPr>
                  <a:t> </a:t>
                </a:r>
                <a:r>
                  <a:rPr lang="it-IT" i="1" dirty="0">
                    <a:solidFill>
                      <a:srgbClr val="FF0000"/>
                    </a:solidFill>
                    <a:latin typeface="Cambria Math" panose="02040503050406030204" pitchFamily="18" charset="0"/>
                    <a:cs typeface="Times New Roman" pitchFamily="18" charset="0"/>
                  </a:rPr>
                  <a:t>= 0,37 m</a:t>
                </a:r>
              </a:p>
            </p:txBody>
          </p:sp>
        </mc:Choice>
        <mc:Fallback xmlns="">
          <p:sp>
            <p:nvSpPr>
              <p:cNvPr id="8" name="CasellaDiTesto 7">
                <a:extLst>
                  <a:ext uri="{FF2B5EF4-FFF2-40B4-BE49-F238E27FC236}">
                    <a16:creationId xmlns:a16="http://schemas.microsoft.com/office/drawing/2014/main" id="{E60F9052-AC6D-44C2-8764-F16FD0BB4FF5}"/>
                  </a:ext>
                </a:extLst>
              </p:cNvPr>
              <p:cNvSpPr txBox="1">
                <a:spLocks noRot="1" noChangeAspect="1" noMove="1" noResize="1" noEditPoints="1" noAdjustHandles="1" noChangeArrowheads="1" noChangeShapeType="1" noTextEdit="1"/>
              </p:cNvSpPr>
              <p:nvPr/>
            </p:nvSpPr>
            <p:spPr>
              <a:xfrm>
                <a:off x="4141922" y="3809645"/>
                <a:ext cx="4572000" cy="2737609"/>
              </a:xfrm>
              <a:prstGeom prst="rect">
                <a:avLst/>
              </a:prstGeom>
              <a:blipFill>
                <a:blip r:embed="rId3"/>
                <a:stretch>
                  <a:fillRect l="-1067" t="-1336"/>
                </a:stretch>
              </a:blipFill>
            </p:spPr>
            <p:txBody>
              <a:bodyPr/>
              <a:lstStyle/>
              <a:p>
                <a:r>
                  <a:rPr lang="it-IT">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278252" y="1115736"/>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43</a:t>
            </a:fld>
            <a:endParaRPr lang="it-IT"/>
          </a:p>
        </p:txBody>
      </p:sp>
      <p:sp>
        <p:nvSpPr>
          <p:cNvPr id="22532" name="Rectangle 17"/>
          <p:cNvSpPr>
            <a:spLocks noChangeArrowheads="1"/>
          </p:cNvSpPr>
          <p:nvPr/>
        </p:nvSpPr>
        <p:spPr bwMode="auto">
          <a:xfrm>
            <a:off x="281017" y="1604686"/>
            <a:ext cx="8347046" cy="2308324"/>
          </a:xfrm>
          <a:prstGeom prst="rect">
            <a:avLst/>
          </a:prstGeom>
          <a:noFill/>
          <a:ln w="9525">
            <a:noFill/>
            <a:miter lim="800000"/>
            <a:headEnd/>
            <a:tailEnd/>
          </a:ln>
        </p:spPr>
        <p:txBody>
          <a:bodyPr wrap="square" anchor="ctr">
            <a:spAutoFit/>
          </a:bodyPr>
          <a:lstStyle/>
          <a:p>
            <a:pPr algn="just"/>
            <a:r>
              <a:rPr lang="it-IT" b="1" i="1" u="sng" dirty="0">
                <a:solidFill>
                  <a:srgbClr val="000000"/>
                </a:solidFill>
                <a:cs typeface="Times New Roman" pitchFamily="18" charset="0"/>
              </a:rPr>
              <a:t>Esercizio 64</a:t>
            </a:r>
            <a:r>
              <a:rPr lang="it-IT" b="1" u="sng" dirty="0">
                <a:solidFill>
                  <a:srgbClr val="000000"/>
                </a:solidFill>
                <a:cs typeface="Times New Roman" pitchFamily="18" charset="0"/>
              </a:rPr>
              <a:t>.</a:t>
            </a:r>
            <a:r>
              <a:rPr lang="it-IT" dirty="0">
                <a:solidFill>
                  <a:srgbClr val="000000"/>
                </a:solidFill>
                <a:cs typeface="Times New Roman" pitchFamily="18" charset="0"/>
              </a:rPr>
              <a:t> </a:t>
            </a:r>
            <a:r>
              <a:rPr lang="it-IT" i="1" dirty="0">
                <a:solidFill>
                  <a:srgbClr val="000000"/>
                </a:solidFill>
                <a:cs typeface="Times New Roman" pitchFamily="18" charset="0"/>
              </a:rPr>
              <a:t>Un reattore approssimativamente cilindrico ha un volume (</a:t>
            </a:r>
            <a:r>
              <a:rPr lang="it-IT" i="1" dirty="0" err="1">
                <a:solidFill>
                  <a:srgbClr val="000000"/>
                </a:solidFill>
                <a:cs typeface="Times New Roman" pitchFamily="18" charset="0"/>
              </a:rPr>
              <a:t>V</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di 100000 litri.</a:t>
            </a:r>
          </a:p>
          <a:p>
            <a:pPr algn="just"/>
            <a:r>
              <a:rPr lang="it-IT" i="1" dirty="0">
                <a:solidFill>
                  <a:srgbClr val="000000"/>
                </a:solidFill>
                <a:cs typeface="Times New Roman" pitchFamily="18" charset="0"/>
              </a:rPr>
              <a:t>La geometria del reattore è definita dai seguenti rapporti: </a:t>
            </a:r>
          </a:p>
          <a:p>
            <a:pPr algn="just"/>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 0,5, D</a:t>
            </a:r>
            <a:r>
              <a:rPr lang="it-IT" i="1" baseline="-30000" dirty="0">
                <a:solidFill>
                  <a:srgbClr val="000000"/>
                </a:solidFill>
                <a:cs typeface="Times New Roman" pitchFamily="18" charset="0"/>
              </a:rPr>
              <a:t>a</a:t>
            </a:r>
            <a:r>
              <a:rPr lang="it-IT" i="1" dirty="0">
                <a:solidFill>
                  <a:srgbClr val="000000"/>
                </a:solidFill>
                <a:cs typeface="Times New Roman" pitchFamily="18" charset="0"/>
              </a:rPr>
              <a:t>/</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 0,33, </a:t>
            </a:r>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b</a:t>
            </a:r>
            <a:r>
              <a:rPr lang="it-IT" i="1" dirty="0">
                <a:solidFill>
                  <a:srgbClr val="000000"/>
                </a:solidFill>
                <a:cs typeface="Times New Roman" pitchFamily="18" charset="0"/>
              </a:rPr>
              <a:t>/</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 0,1. </a:t>
            </a:r>
          </a:p>
          <a:p>
            <a:pPr algn="just"/>
            <a:endParaRPr lang="it-IT" i="1" dirty="0">
              <a:solidFill>
                <a:srgbClr val="000000"/>
              </a:solidFill>
              <a:cs typeface="Times New Roman" pitchFamily="18" charset="0"/>
            </a:endParaRPr>
          </a:p>
          <a:p>
            <a:pPr algn="just"/>
            <a:r>
              <a:rPr lang="it-IT" i="1" dirty="0">
                <a:solidFill>
                  <a:srgbClr val="000000"/>
                </a:solidFill>
                <a:cs typeface="Times New Roman" pitchFamily="18" charset="0"/>
              </a:rPr>
              <a:t>Calcolare le dimensioni del reattore: </a:t>
            </a:r>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D</a:t>
            </a:r>
            <a:r>
              <a:rPr lang="it-IT" i="1" baseline="-30000" dirty="0">
                <a:solidFill>
                  <a:srgbClr val="000000"/>
                </a:solidFill>
                <a:cs typeface="Times New Roman" pitchFamily="18" charset="0"/>
              </a:rPr>
              <a:t>a</a:t>
            </a:r>
            <a:r>
              <a:rPr lang="it-IT" i="1" dirty="0">
                <a:solidFill>
                  <a:srgbClr val="000000"/>
                </a:solidFill>
                <a:cs typeface="Times New Roman" pitchFamily="18" charset="0"/>
              </a:rPr>
              <a:t>, </a:t>
            </a:r>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b</a:t>
            </a:r>
            <a:r>
              <a:rPr lang="it-IT" i="1" dirty="0">
                <a:solidFill>
                  <a:srgbClr val="000000"/>
                </a:solidFill>
                <a:cs typeface="Times New Roman" pitchFamily="18" charset="0"/>
              </a:rPr>
              <a:t>.</a:t>
            </a:r>
          </a:p>
          <a:p>
            <a:pPr algn="just"/>
            <a:endParaRPr lang="it-IT" b="1" i="1" u="sng" dirty="0">
              <a:solidFill>
                <a:srgbClr val="000000"/>
              </a:solidFill>
              <a:cs typeface="Times New Roman" pitchFamily="18" charset="0"/>
            </a:endParaRPr>
          </a:p>
          <a:p>
            <a:pPr algn="just"/>
            <a:endParaRPr lang="it-IT" b="1" i="1" u="sng" dirty="0">
              <a:solidFill>
                <a:srgbClr val="000000"/>
              </a:solidFill>
              <a:cs typeface="Times New Roman" pitchFamily="18" charset="0"/>
            </a:endParaRP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6" name="Picture 2">
            <a:extLst>
              <a:ext uri="{FF2B5EF4-FFF2-40B4-BE49-F238E27FC236}">
                <a16:creationId xmlns:a16="http://schemas.microsoft.com/office/drawing/2014/main" id="{A135D2E3-49F8-4525-9415-9D13BACAA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017" y="3541989"/>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8" name="CasellaDiTesto 7">
                <a:extLst>
                  <a:ext uri="{FF2B5EF4-FFF2-40B4-BE49-F238E27FC236}">
                    <a16:creationId xmlns:a16="http://schemas.microsoft.com/office/drawing/2014/main" id="{E60F9052-AC6D-44C2-8764-F16FD0BB4FF5}"/>
                  </a:ext>
                </a:extLst>
              </p:cNvPr>
              <p:cNvSpPr txBox="1"/>
              <p:nvPr/>
            </p:nvSpPr>
            <p:spPr>
              <a:xfrm>
                <a:off x="4123175" y="3486585"/>
                <a:ext cx="4572000" cy="3807837"/>
              </a:xfrm>
              <a:prstGeom prst="rect">
                <a:avLst/>
              </a:prstGeom>
              <a:noFill/>
            </p:spPr>
            <p:txBody>
              <a:bodyPr wrap="square">
                <a:spAutoFit/>
              </a:bodyPr>
              <a:lstStyle/>
              <a:p>
                <a:endParaRPr lang="it-IT" dirty="0">
                  <a:solidFill>
                    <a:srgbClr val="FF0000"/>
                  </a:solidFill>
                  <a:latin typeface="arial" panose="020B0604020202020204" pitchFamily="34" charset="0"/>
                </a:endParaRPr>
              </a:p>
              <a:p>
                <a:endParaRPr lang="it-IT" baseline="30000" dirty="0">
                  <a:solidFill>
                    <a:srgbClr val="FF0000"/>
                  </a:solidFill>
                  <a:latin typeface="arial" panose="020B0604020202020204" pitchFamily="34" charset="0"/>
                  <a:cs typeface="Times New Roman" pitchFamily="18" charset="0"/>
                </a:endParaRPr>
              </a:p>
              <a:p>
                <a:r>
                  <a:rPr lang="it-IT" i="1" dirty="0" err="1">
                    <a:solidFill>
                      <a:srgbClr val="FF0000"/>
                    </a:solidFill>
                    <a:latin typeface="arial" panose="020B0604020202020204" pitchFamily="34" charset="0"/>
                    <a:cs typeface="Times New Roman" pitchFamily="18" charset="0"/>
                  </a:rPr>
                  <a:t>Ht</a:t>
                </a:r>
                <a:r>
                  <a:rPr lang="it-IT" i="1" dirty="0">
                    <a:solidFill>
                      <a:srgbClr val="FF0000"/>
                    </a:solidFill>
                    <a:latin typeface="arial" panose="020B0604020202020204" pitchFamily="34" charset="0"/>
                    <a:cs typeface="Times New Roman" pitchFamily="18" charset="0"/>
                  </a:rPr>
                  <a:t> = </a:t>
                </a:r>
                <a14:m>
                  <m:oMath xmlns:m="http://schemas.openxmlformats.org/officeDocument/2006/math">
                    <m:rad>
                      <m:radPr>
                        <m:ctrlPr>
                          <a:rPr lang="it-IT" i="1" smtClean="0">
                            <a:solidFill>
                              <a:srgbClr val="FF0000"/>
                            </a:solidFill>
                            <a:latin typeface="Cambria Math" panose="02040503050406030204" pitchFamily="18" charset="0"/>
                            <a:cs typeface="Times New Roman" pitchFamily="18" charset="0"/>
                          </a:rPr>
                        </m:ctrlPr>
                      </m:radPr>
                      <m:deg>
                        <m:r>
                          <m:rPr>
                            <m:brk m:alnAt="7"/>
                          </m:rPr>
                          <a:rPr lang="it-IT" b="0" i="1" smtClean="0">
                            <a:solidFill>
                              <a:srgbClr val="FF0000"/>
                            </a:solidFill>
                            <a:latin typeface="Cambria Math" panose="02040503050406030204" pitchFamily="18" charset="0"/>
                            <a:cs typeface="Times New Roman" pitchFamily="18" charset="0"/>
                          </a:rPr>
                          <m:t>3</m:t>
                        </m:r>
                      </m:deg>
                      <m:e>
                        <m:r>
                          <a:rPr lang="it-IT" b="0" i="1" smtClean="0">
                            <a:solidFill>
                              <a:srgbClr val="FF0000"/>
                            </a:solidFill>
                            <a:latin typeface="Cambria Math" panose="02040503050406030204" pitchFamily="18" charset="0"/>
                            <a:cs typeface="Times New Roman" pitchFamily="18" charset="0"/>
                          </a:rPr>
                          <m:t>(</m:t>
                        </m:r>
                        <m:f>
                          <m:fPr>
                            <m:ctrlPr>
                              <a:rPr lang="it-IT" b="0" i="1" smtClean="0">
                                <a:solidFill>
                                  <a:srgbClr val="FF0000"/>
                                </a:solidFill>
                                <a:latin typeface="Cambria Math" panose="02040503050406030204" pitchFamily="18" charset="0"/>
                                <a:cs typeface="Times New Roman" pitchFamily="18" charset="0"/>
                              </a:rPr>
                            </m:ctrlPr>
                          </m:fPr>
                          <m:num>
                            <m:r>
                              <a:rPr lang="it-IT" b="0" i="1" smtClean="0">
                                <a:solidFill>
                                  <a:srgbClr val="FF0000"/>
                                </a:solidFill>
                                <a:latin typeface="Cambria Math" panose="02040503050406030204" pitchFamily="18" charset="0"/>
                                <a:cs typeface="Times New Roman" pitchFamily="18" charset="0"/>
                              </a:rPr>
                              <m:t>100</m:t>
                            </m:r>
                          </m:num>
                          <m:den>
                            <m:r>
                              <m:rPr>
                                <m:sty m:val="p"/>
                              </m:rPr>
                              <a:rPr lang="el-GR" b="0" i="1" smtClean="0">
                                <a:solidFill>
                                  <a:srgbClr val="FF0000"/>
                                </a:solidFill>
                                <a:latin typeface="Cambria Math" panose="02040503050406030204" pitchFamily="18" charset="0"/>
                                <a:cs typeface="Times New Roman" pitchFamily="18" charset="0"/>
                              </a:rPr>
                              <m:t>π</m:t>
                            </m:r>
                          </m:den>
                        </m:f>
                        <m:r>
                          <a:rPr lang="it-IT" b="0" i="1" smtClean="0">
                            <a:solidFill>
                              <a:srgbClr val="FF0000"/>
                            </a:solidFill>
                            <a:latin typeface="Cambria Math" panose="02040503050406030204" pitchFamily="18" charset="0"/>
                            <a:cs typeface="Times New Roman" pitchFamily="18" charset="0"/>
                          </a:rPr>
                          <m:t>∗0,0625</m:t>
                        </m:r>
                      </m:e>
                    </m:rad>
                  </m:oMath>
                </a14:m>
                <a:r>
                  <a:rPr lang="it-IT" i="1" dirty="0">
                    <a:solidFill>
                      <a:srgbClr val="000000"/>
                    </a:solidFill>
                    <a:latin typeface="arial" panose="020B0604020202020204" pitchFamily="34" charset="0"/>
                    <a:cs typeface="Times New Roman" pitchFamily="18" charset="0"/>
                  </a:rPr>
                  <a:t> </a:t>
                </a:r>
                <a:r>
                  <a:rPr lang="it-IT" i="1" dirty="0">
                    <a:solidFill>
                      <a:srgbClr val="FF0000"/>
                    </a:solidFill>
                    <a:latin typeface="Cambria Math" panose="02040503050406030204" pitchFamily="18" charset="0"/>
                    <a:cs typeface="Times New Roman" pitchFamily="18" charset="0"/>
                  </a:rPr>
                  <a:t>= 0,37 m</a:t>
                </a:r>
              </a:p>
              <a:p>
                <a:endParaRPr lang="it-IT" i="1" dirty="0">
                  <a:solidFill>
                    <a:srgbClr val="FF0000"/>
                  </a:solidFill>
                  <a:latin typeface="Cambria Math" panose="02040503050406030204" pitchFamily="18" charset="0"/>
                  <a:cs typeface="Times New Roman" pitchFamily="18"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m:t>
                        </m:r>
                        <m:r>
                          <a:rPr lang="it-IT" sz="1800" b="0" i="1" baseline="-25000" smtClean="0">
                            <a:solidFill>
                              <a:srgbClr val="000000"/>
                            </a:solidFill>
                            <a:latin typeface="Cambria Math" panose="02040503050406030204" pitchFamily="18" charset="0"/>
                            <a:cs typeface="Times New Roman" pitchFamily="18" charset="0"/>
                          </a:rPr>
                          <m:t>𝑡</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0,5;    </a:t>
                </a:r>
                <a:r>
                  <a:rPr lang="it-IT" sz="1800" i="1" dirty="0" err="1">
                    <a:solidFill>
                      <a:srgbClr val="FF0000"/>
                    </a:solidFill>
                    <a:cs typeface="Times New Roman" pitchFamily="18" charset="0"/>
                  </a:rPr>
                  <a:t>Dt</a:t>
                </a:r>
                <a:r>
                  <a:rPr lang="it-IT" sz="1800" i="1" dirty="0">
                    <a:solidFill>
                      <a:srgbClr val="000000"/>
                    </a:solidFill>
                    <a:cs typeface="Times New Roman" pitchFamily="18" charset="0"/>
                  </a:rPr>
                  <a:t> = 0,5*</a:t>
                </a:r>
                <a:r>
                  <a:rPr lang="it-IT" sz="1800" i="1" dirty="0" err="1">
                    <a:solidFill>
                      <a:srgbClr val="000000"/>
                    </a:solidFill>
                    <a:cs typeface="Times New Roman" pitchFamily="18" charset="0"/>
                  </a:rPr>
                  <a:t>Ht</a:t>
                </a:r>
                <a:r>
                  <a:rPr lang="it-IT" sz="1800" i="1" dirty="0">
                    <a:solidFill>
                      <a:srgbClr val="000000"/>
                    </a:solidFill>
                    <a:cs typeface="Times New Roman" pitchFamily="18" charset="0"/>
                  </a:rPr>
                  <a:t> = 0,5* 0,37 = 0,185 m</a:t>
                </a:r>
              </a:p>
              <a:p>
                <a:endParaRPr lang="it-IT" i="1" dirty="0">
                  <a:solidFill>
                    <a:srgbClr val="000000"/>
                  </a:solidFill>
                  <a:cs typeface="Times New Roman" pitchFamily="18"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m:t>
                        </m:r>
                        <m:r>
                          <a:rPr lang="it-IT" sz="1800" b="0" i="1" baseline="-25000" smtClean="0">
                            <a:solidFill>
                              <a:srgbClr val="000000"/>
                            </a:solidFill>
                            <a:latin typeface="Cambria Math" panose="02040503050406030204" pitchFamily="18" charset="0"/>
                            <a:cs typeface="Times New Roman" pitchFamily="18" charset="0"/>
                          </a:rPr>
                          <m:t>𝑎</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 0,33;  </a:t>
                </a:r>
                <a:r>
                  <a:rPr lang="it-IT" sz="1800" i="1" dirty="0">
                    <a:solidFill>
                      <a:srgbClr val="FF0000"/>
                    </a:solidFill>
                    <a:cs typeface="Times New Roman" pitchFamily="18" charset="0"/>
                  </a:rPr>
                  <a:t>Da</a:t>
                </a:r>
                <a:r>
                  <a:rPr lang="it-IT" sz="1800" i="1" dirty="0">
                    <a:solidFill>
                      <a:srgbClr val="000000"/>
                    </a:solidFill>
                    <a:cs typeface="Times New Roman" pitchFamily="18" charset="0"/>
                  </a:rPr>
                  <a:t> = 0,33*</a:t>
                </a:r>
                <a:r>
                  <a:rPr lang="it-IT" sz="1800" i="1" dirty="0" err="1">
                    <a:solidFill>
                      <a:srgbClr val="000000"/>
                    </a:solidFill>
                    <a:cs typeface="Times New Roman" pitchFamily="18" charset="0"/>
                  </a:rPr>
                  <a:t>Ht</a:t>
                </a:r>
                <a:r>
                  <a:rPr lang="it-IT" sz="1800" i="1" dirty="0">
                    <a:solidFill>
                      <a:srgbClr val="000000"/>
                    </a:solidFill>
                    <a:cs typeface="Times New Roman" pitchFamily="18" charset="0"/>
                  </a:rPr>
                  <a:t> = 0,33* 0,37 = 0,12 m</a:t>
                </a:r>
              </a:p>
              <a:p>
                <a:endParaRPr lang="it-IT" i="1" dirty="0">
                  <a:solidFill>
                    <a:srgbClr val="000000"/>
                  </a:solidFill>
                  <a:cs typeface="Times New Roman" pitchFamily="18"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m:t>
                        </m:r>
                        <m:r>
                          <a:rPr lang="it-IT" sz="1800" b="0" i="1" baseline="-25000" smtClean="0">
                            <a:solidFill>
                              <a:srgbClr val="000000"/>
                            </a:solidFill>
                            <a:latin typeface="Cambria Math" panose="02040503050406030204" pitchFamily="18" charset="0"/>
                            <a:cs typeface="Times New Roman" pitchFamily="18" charset="0"/>
                          </a:rPr>
                          <m:t>𝑏</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 0,1</a:t>
                </a:r>
                <a:r>
                  <a:rPr lang="it-IT" i="1" dirty="0">
                    <a:solidFill>
                      <a:srgbClr val="000000"/>
                    </a:solidFill>
                    <a:cs typeface="Times New Roman" pitchFamily="18" charset="0"/>
                  </a:rPr>
                  <a:t>; </a:t>
                </a:r>
                <a:r>
                  <a:rPr lang="it-IT" i="1" dirty="0" err="1">
                    <a:solidFill>
                      <a:srgbClr val="FF0000"/>
                    </a:solidFill>
                    <a:cs typeface="Times New Roman" pitchFamily="18" charset="0"/>
                  </a:rPr>
                  <a:t>Db</a:t>
                </a:r>
                <a:r>
                  <a:rPr lang="it-IT" i="1" dirty="0">
                    <a:solidFill>
                      <a:srgbClr val="000000"/>
                    </a:solidFill>
                    <a:cs typeface="Times New Roman" pitchFamily="18" charset="0"/>
                  </a:rPr>
                  <a:t> = 0,1*</a:t>
                </a:r>
                <a:r>
                  <a:rPr lang="it-IT" i="1" dirty="0" err="1">
                    <a:solidFill>
                      <a:srgbClr val="000000"/>
                    </a:solidFill>
                    <a:cs typeface="Times New Roman" pitchFamily="18" charset="0"/>
                  </a:rPr>
                  <a:t>Ht</a:t>
                </a:r>
                <a:r>
                  <a:rPr lang="it-IT" i="1" dirty="0">
                    <a:solidFill>
                      <a:srgbClr val="000000"/>
                    </a:solidFill>
                    <a:cs typeface="Times New Roman" pitchFamily="18" charset="0"/>
                  </a:rPr>
                  <a:t> = 0,1 * 0,37 = 0,037 m</a:t>
                </a:r>
                <a:endParaRPr lang="it-IT" sz="1800" i="1" dirty="0">
                  <a:solidFill>
                    <a:srgbClr val="000000"/>
                  </a:solidFill>
                  <a:cs typeface="Times New Roman" pitchFamily="18" charset="0"/>
                </a:endParaRPr>
              </a:p>
              <a:p>
                <a:endParaRPr lang="it-IT" i="1" dirty="0">
                  <a:solidFill>
                    <a:srgbClr val="FF0000"/>
                  </a:solidFill>
                  <a:latin typeface="arial" panose="020B0604020202020204" pitchFamily="34" charset="0"/>
                  <a:cs typeface="Times New Roman" pitchFamily="18" charset="0"/>
                </a:endParaRPr>
              </a:p>
              <a:p>
                <a:endParaRPr lang="it-IT" i="1" dirty="0">
                  <a:solidFill>
                    <a:srgbClr val="FF0000"/>
                  </a:solidFill>
                  <a:latin typeface="Cambria Math" panose="02040503050406030204" pitchFamily="18" charset="0"/>
                  <a:cs typeface="Times New Roman" pitchFamily="18" charset="0"/>
                </a:endParaRPr>
              </a:p>
            </p:txBody>
          </p:sp>
        </mc:Choice>
        <mc:Fallback xmlns="">
          <p:sp>
            <p:nvSpPr>
              <p:cNvPr id="8" name="CasellaDiTesto 7">
                <a:extLst>
                  <a:ext uri="{FF2B5EF4-FFF2-40B4-BE49-F238E27FC236}">
                    <a16:creationId xmlns:a16="http://schemas.microsoft.com/office/drawing/2014/main" id="{E60F9052-AC6D-44C2-8764-F16FD0BB4FF5}"/>
                  </a:ext>
                </a:extLst>
              </p:cNvPr>
              <p:cNvSpPr txBox="1">
                <a:spLocks noRot="1" noChangeAspect="1" noMove="1" noResize="1" noEditPoints="1" noAdjustHandles="1" noChangeArrowheads="1" noChangeShapeType="1" noTextEdit="1"/>
              </p:cNvSpPr>
              <p:nvPr/>
            </p:nvSpPr>
            <p:spPr>
              <a:xfrm>
                <a:off x="4123175" y="3486585"/>
                <a:ext cx="4572000" cy="3807837"/>
              </a:xfrm>
              <a:prstGeom prst="rect">
                <a:avLst/>
              </a:prstGeom>
              <a:blipFill>
                <a:blip r:embed="rId3"/>
                <a:stretch>
                  <a:fillRect l="-1067"/>
                </a:stretch>
              </a:blipFill>
            </p:spPr>
            <p:txBody>
              <a:bodyPr/>
              <a:lstStyle/>
              <a:p>
                <a:r>
                  <a:rPr lang="it-IT">
                    <a:noFill/>
                  </a:rPr>
                  <a:t> </a:t>
                </a:r>
              </a:p>
            </p:txBody>
          </p:sp>
        </mc:Fallback>
      </mc:AlternateContent>
    </p:spTree>
    <p:extLst>
      <p:ext uri="{BB962C8B-B14F-4D97-AF65-F5344CB8AC3E}">
        <p14:creationId xmlns:p14="http://schemas.microsoft.com/office/powerpoint/2010/main" val="8615092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664146" y="692046"/>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44</a:t>
            </a:fld>
            <a:endParaRPr lang="it-IT"/>
          </a:p>
        </p:txBody>
      </p:sp>
      <p:sp>
        <p:nvSpPr>
          <p:cNvPr id="22532" name="Rectangle 17"/>
          <p:cNvSpPr>
            <a:spLocks noChangeArrowheads="1"/>
          </p:cNvSpPr>
          <p:nvPr/>
        </p:nvSpPr>
        <p:spPr bwMode="auto">
          <a:xfrm>
            <a:off x="100668" y="1115736"/>
            <a:ext cx="8841996" cy="2462213"/>
          </a:xfrm>
          <a:prstGeom prst="rect">
            <a:avLst/>
          </a:prstGeom>
          <a:noFill/>
          <a:ln w="9525">
            <a:noFill/>
            <a:miter lim="800000"/>
            <a:headEnd/>
            <a:tailEnd/>
          </a:ln>
        </p:spPr>
        <p:txBody>
          <a:bodyPr wrap="square" anchor="ctr">
            <a:spAutoFit/>
          </a:bodyPr>
          <a:lstStyle/>
          <a:p>
            <a:pPr algn="just"/>
            <a:endParaRPr lang="it-IT" sz="2200" b="1" i="1" u="sng" dirty="0">
              <a:solidFill>
                <a:srgbClr val="000000"/>
              </a:solidFill>
              <a:cs typeface="Times New Roman" pitchFamily="18" charset="0"/>
            </a:endParaRPr>
          </a:p>
          <a:p>
            <a:pPr algn="just"/>
            <a:r>
              <a:rPr lang="it-IT" sz="2200" b="1" i="1" u="sng" dirty="0">
                <a:solidFill>
                  <a:srgbClr val="000000"/>
                </a:solidFill>
                <a:cs typeface="Times New Roman" pitchFamily="18" charset="0"/>
              </a:rPr>
              <a:t>Esercizio 65.</a:t>
            </a:r>
            <a:r>
              <a:rPr lang="it-IT" sz="2200" i="1" dirty="0">
                <a:solidFill>
                  <a:srgbClr val="000000"/>
                </a:solidFill>
                <a:cs typeface="Times New Roman" pitchFamily="18" charset="0"/>
              </a:rPr>
              <a:t> La geometria di un reattore cilindrico avente volume di 120000 litri è descritta dai seguenti rapporti: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baseline="-30000" dirty="0">
                <a:solidFill>
                  <a:srgbClr val="000000"/>
                </a:solidFill>
                <a:cs typeface="Times New Roman" pitchFamily="18" charset="0"/>
              </a:rPr>
              <a:t> </a:t>
            </a:r>
            <a:r>
              <a:rPr lang="it-IT" sz="2200" i="1" dirty="0">
                <a:solidFill>
                  <a:srgbClr val="000000"/>
                </a:solidFill>
                <a:cs typeface="Times New Roman" pitchFamily="18" charset="0"/>
              </a:rPr>
              <a:t>= 1,5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 = 1/3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1,4 H</a:t>
            </a:r>
            <a:r>
              <a:rPr lang="it-IT" sz="2200" i="1" baseline="-30000" dirty="0">
                <a:solidFill>
                  <a:srgbClr val="000000"/>
                </a:solidFill>
                <a:cs typeface="Times New Roman" pitchFamily="18" charset="0"/>
              </a:rPr>
              <a:t>l</a:t>
            </a:r>
            <a:r>
              <a:rPr lang="it-IT" sz="2200" i="1" dirty="0">
                <a:solidFill>
                  <a:srgbClr val="000000"/>
                </a:solidFill>
                <a:cs typeface="Times New Roman" pitchFamily="18" charset="0"/>
              </a:rPr>
              <a:t>. Calcolare le dimensioni del reattore: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 H</a:t>
            </a:r>
            <a:r>
              <a:rPr lang="it-IT" sz="2200" i="1" baseline="-30000" dirty="0">
                <a:solidFill>
                  <a:srgbClr val="000000"/>
                </a:solidFill>
                <a:cs typeface="Times New Roman" pitchFamily="18" charset="0"/>
              </a:rPr>
              <a:t>l</a:t>
            </a:r>
            <a:r>
              <a:rPr lang="it-IT" sz="2200" i="1" dirty="0">
                <a:solidFill>
                  <a:srgbClr val="000000"/>
                </a:solidFill>
                <a:cs typeface="Times New Roman" pitchFamily="18" charset="0"/>
              </a:rPr>
              <a:t>.</a:t>
            </a: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6" name="Picture 2">
            <a:extLst>
              <a:ext uri="{FF2B5EF4-FFF2-40B4-BE49-F238E27FC236}">
                <a16:creationId xmlns:a16="http://schemas.microsoft.com/office/drawing/2014/main" id="{2C4EC20A-F607-4ADD-80F6-26A1C3714C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336" y="2789099"/>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a:extLst>
              <a:ext uri="{FF2B5EF4-FFF2-40B4-BE49-F238E27FC236}">
                <a16:creationId xmlns:a16="http://schemas.microsoft.com/office/drawing/2014/main" id="{70510D2C-53E7-4F9E-B2DF-0EF06946BDDA}"/>
              </a:ext>
            </a:extLst>
          </p:cNvPr>
          <p:cNvSpPr txBox="1"/>
          <p:nvPr/>
        </p:nvSpPr>
        <p:spPr>
          <a:xfrm>
            <a:off x="3825380" y="3429000"/>
            <a:ext cx="1603003" cy="369332"/>
          </a:xfrm>
          <a:prstGeom prst="rect">
            <a:avLst/>
          </a:prstGeom>
          <a:noFill/>
        </p:spPr>
        <p:txBody>
          <a:bodyPr wrap="none" rtlCol="0">
            <a:spAutoFit/>
          </a:bodyPr>
          <a:lstStyle/>
          <a:p>
            <a:r>
              <a:rPr lang="it-IT" dirty="0">
                <a:solidFill>
                  <a:srgbClr val="FF0000"/>
                </a:solidFill>
              </a:rPr>
              <a:t>Svolgere a casa</a:t>
            </a:r>
          </a:p>
        </p:txBody>
      </p:sp>
    </p:spTree>
    <p:extLst>
      <p:ext uri="{BB962C8B-B14F-4D97-AF65-F5344CB8AC3E}">
        <p14:creationId xmlns:p14="http://schemas.microsoft.com/office/powerpoint/2010/main" val="2151578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630590" y="861323"/>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45</a:t>
            </a:fld>
            <a:endParaRPr lang="it-IT"/>
          </a:p>
        </p:txBody>
      </p:sp>
      <p:sp>
        <p:nvSpPr>
          <p:cNvPr id="22532" name="Rectangle 17"/>
          <p:cNvSpPr>
            <a:spLocks noChangeArrowheads="1"/>
          </p:cNvSpPr>
          <p:nvPr/>
        </p:nvSpPr>
        <p:spPr bwMode="auto">
          <a:xfrm>
            <a:off x="218114" y="658131"/>
            <a:ext cx="8120543" cy="2123658"/>
          </a:xfrm>
          <a:prstGeom prst="rect">
            <a:avLst/>
          </a:prstGeom>
          <a:noFill/>
          <a:ln w="9525">
            <a:noFill/>
            <a:miter lim="800000"/>
            <a:headEnd/>
            <a:tailEnd/>
          </a:ln>
        </p:spPr>
        <p:txBody>
          <a:bodyPr wrap="square" anchor="ctr">
            <a:spAutoFit/>
          </a:bodyPr>
          <a:lstStyle/>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a:p>
            <a:pPr algn="just"/>
            <a:r>
              <a:rPr lang="it-IT" sz="2200" b="1" i="1" u="sng" dirty="0">
                <a:solidFill>
                  <a:srgbClr val="000000"/>
                </a:solidFill>
                <a:cs typeface="Times New Roman" pitchFamily="18" charset="0"/>
              </a:rPr>
              <a:t>Esercizio 66.</a:t>
            </a:r>
            <a:r>
              <a:rPr lang="it-IT" sz="2200" i="1" dirty="0">
                <a:solidFill>
                  <a:srgbClr val="000000"/>
                </a:solidFill>
                <a:cs typeface="Times New Roman" pitchFamily="18" charset="0"/>
              </a:rPr>
              <a:t> Un reattore cilindrico ha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baseline="-30000" dirty="0">
                <a:solidFill>
                  <a:srgbClr val="000000"/>
                </a:solidFill>
                <a:cs typeface="Times New Roman" pitchFamily="18" charset="0"/>
              </a:rPr>
              <a:t> </a:t>
            </a:r>
            <a:r>
              <a:rPr lang="it-IT" sz="2200" i="1" dirty="0">
                <a:solidFill>
                  <a:srgbClr val="000000"/>
                </a:solidFill>
                <a:cs typeface="Times New Roman" pitchFamily="18" charset="0"/>
              </a:rPr>
              <a:t>= 5,5 m,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5 m. Il volume di liquido è 70 % del volume totale. Calcolare il volume del reattore ed il volume di liquido. </a:t>
            </a: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sp>
        <p:nvSpPr>
          <p:cNvPr id="7" name="CasellaDiTesto 6">
            <a:extLst>
              <a:ext uri="{FF2B5EF4-FFF2-40B4-BE49-F238E27FC236}">
                <a16:creationId xmlns:a16="http://schemas.microsoft.com/office/drawing/2014/main" id="{939DD782-2FF0-45F1-BC59-77DE277E6854}"/>
              </a:ext>
            </a:extLst>
          </p:cNvPr>
          <p:cNvSpPr txBox="1"/>
          <p:nvPr/>
        </p:nvSpPr>
        <p:spPr>
          <a:xfrm>
            <a:off x="218113" y="2984981"/>
            <a:ext cx="5243119" cy="1200329"/>
          </a:xfrm>
          <a:prstGeom prst="rect">
            <a:avLst/>
          </a:prstGeom>
          <a:noFill/>
        </p:spPr>
        <p:txBody>
          <a:bodyPr wrap="square">
            <a:spAutoFit/>
          </a:bodyPr>
          <a:lstStyle/>
          <a:p>
            <a:r>
              <a:rPr lang="it-IT" b="0" i="0" dirty="0">
                <a:solidFill>
                  <a:srgbClr val="FF0000"/>
                </a:solidFill>
                <a:effectLst/>
                <a:latin typeface="arial" panose="020B0604020202020204" pitchFamily="34" charset="0"/>
              </a:rPr>
              <a:t>V=</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r</a:t>
            </a:r>
            <a:r>
              <a:rPr lang="it-IT" b="0" i="0" baseline="30000" dirty="0">
                <a:solidFill>
                  <a:srgbClr val="FF0000"/>
                </a:solidFill>
                <a:effectLst/>
                <a:latin typeface="arial" panose="020B0604020202020204" pitchFamily="34" charset="0"/>
              </a:rPr>
              <a:t>2</a:t>
            </a:r>
            <a:r>
              <a:rPr lang="it-IT" b="0" i="0" dirty="0">
                <a:solidFill>
                  <a:srgbClr val="FF0000"/>
                </a:solidFill>
                <a:effectLst/>
                <a:latin typeface="arial" panose="020B0604020202020204" pitchFamily="34" charset="0"/>
              </a:rPr>
              <a:t>h =</a:t>
            </a:r>
            <a:r>
              <a:rPr lang="el-GR" b="0" i="0" dirty="0">
                <a:solidFill>
                  <a:srgbClr val="FF0000"/>
                </a:solidFill>
                <a:effectLst/>
                <a:latin typeface="arial" panose="020B0604020202020204" pitchFamily="34" charset="0"/>
              </a:rPr>
              <a:t> π</a:t>
            </a:r>
            <a:r>
              <a:rPr lang="it-IT" b="0" i="0" dirty="0">
                <a:solidFill>
                  <a:srgbClr val="FF0000"/>
                </a:solidFill>
                <a:effectLst/>
                <a:latin typeface="arial" panose="020B0604020202020204" pitchFamily="34" charset="0"/>
              </a:rPr>
              <a:t>(</a:t>
            </a:r>
            <a:r>
              <a:rPr lang="it-IT" b="0" i="0" dirty="0" err="1">
                <a:solidFill>
                  <a:srgbClr val="FF0000"/>
                </a:solidFill>
                <a:effectLst/>
                <a:latin typeface="arial" panose="020B0604020202020204" pitchFamily="34" charset="0"/>
              </a:rPr>
              <a:t>Dt</a:t>
            </a:r>
            <a:r>
              <a:rPr lang="it-IT" b="0" i="0" dirty="0">
                <a:solidFill>
                  <a:srgbClr val="FF0000"/>
                </a:solidFill>
                <a:effectLst/>
                <a:latin typeface="arial" panose="020B0604020202020204" pitchFamily="34" charset="0"/>
              </a:rPr>
              <a:t>/2)</a:t>
            </a:r>
            <a:r>
              <a:rPr lang="it-IT" b="0" i="0" baseline="30000" dirty="0">
                <a:solidFill>
                  <a:srgbClr val="FF0000"/>
                </a:solidFill>
                <a:effectLst/>
                <a:latin typeface="arial" panose="020B0604020202020204" pitchFamily="34" charset="0"/>
              </a:rPr>
              <a:t>2</a:t>
            </a:r>
            <a:r>
              <a:rPr lang="it-IT" dirty="0">
                <a:solidFill>
                  <a:srgbClr val="FF0000"/>
                </a:solidFill>
                <a:latin typeface="arial" panose="020B0604020202020204" pitchFamily="34" charset="0"/>
              </a:rPr>
              <a:t>Ht = </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*(2,5)</a:t>
            </a:r>
            <a:r>
              <a:rPr lang="it-IT" b="0" i="0" baseline="30000" dirty="0">
                <a:solidFill>
                  <a:srgbClr val="FF0000"/>
                </a:solidFill>
                <a:effectLst/>
                <a:latin typeface="arial" panose="020B0604020202020204" pitchFamily="34" charset="0"/>
              </a:rPr>
              <a:t> 2 </a:t>
            </a:r>
            <a:r>
              <a:rPr lang="it-IT" b="0" i="0" dirty="0">
                <a:solidFill>
                  <a:srgbClr val="FF0000"/>
                </a:solidFill>
                <a:effectLst/>
                <a:latin typeface="arial" panose="020B0604020202020204" pitchFamily="34" charset="0"/>
              </a:rPr>
              <a:t>* 5,5 = 107,99 m</a:t>
            </a:r>
            <a:r>
              <a:rPr lang="it-IT" b="0" i="0" baseline="30000" dirty="0">
                <a:solidFill>
                  <a:srgbClr val="FF0000"/>
                </a:solidFill>
                <a:effectLst/>
                <a:latin typeface="arial" panose="020B0604020202020204" pitchFamily="34" charset="0"/>
              </a:rPr>
              <a:t>3</a:t>
            </a:r>
          </a:p>
          <a:p>
            <a:endParaRPr lang="it-IT" baseline="30000" dirty="0">
              <a:solidFill>
                <a:srgbClr val="FF0000"/>
              </a:solidFill>
              <a:latin typeface="arial" panose="020B0604020202020204" pitchFamily="34" charset="0"/>
            </a:endParaRPr>
          </a:p>
          <a:p>
            <a:endParaRPr lang="it-IT" b="0" i="0" baseline="30000" dirty="0">
              <a:solidFill>
                <a:srgbClr val="FF0000"/>
              </a:solidFill>
              <a:effectLst/>
              <a:latin typeface="arial" panose="020B0604020202020204" pitchFamily="34" charset="0"/>
            </a:endParaRPr>
          </a:p>
          <a:p>
            <a:endParaRPr lang="it-IT" baseline="30000" dirty="0">
              <a:solidFill>
                <a:srgbClr val="FF0000"/>
              </a:solidFill>
              <a:latin typeface="arial" panose="020B0604020202020204" pitchFamily="34" charset="0"/>
            </a:endParaRPr>
          </a:p>
          <a:p>
            <a:r>
              <a:rPr lang="it-IT" b="0" i="0" dirty="0">
                <a:solidFill>
                  <a:srgbClr val="FF0000"/>
                </a:solidFill>
                <a:effectLst/>
                <a:latin typeface="arial" panose="020B0604020202020204" pitchFamily="34" charset="0"/>
              </a:rPr>
              <a:t>Volume liquido = 107,99 * 0,70 = 75, 59 m</a:t>
            </a:r>
            <a:r>
              <a:rPr lang="it-IT" b="0" i="0" baseline="30000" dirty="0">
                <a:solidFill>
                  <a:srgbClr val="FF0000"/>
                </a:solidFill>
                <a:effectLst/>
                <a:latin typeface="arial" panose="020B0604020202020204" pitchFamily="34" charset="0"/>
              </a:rPr>
              <a:t>3</a:t>
            </a:r>
            <a:r>
              <a:rPr lang="it-IT" b="0" i="0" dirty="0">
                <a:solidFill>
                  <a:srgbClr val="FF0000"/>
                </a:solidFill>
                <a:effectLst/>
                <a:latin typeface="arial" panose="020B0604020202020204" pitchFamily="34" charset="0"/>
              </a:rPr>
              <a:t> </a:t>
            </a:r>
            <a:r>
              <a:rPr lang="it-IT" dirty="0">
                <a:solidFill>
                  <a:srgbClr val="FF0000"/>
                </a:solidFill>
                <a:latin typeface="arial" panose="020B0604020202020204" pitchFamily="34" charset="0"/>
              </a:rPr>
              <a:t> </a:t>
            </a:r>
            <a:r>
              <a:rPr lang="it-IT" b="0" i="0" dirty="0">
                <a:solidFill>
                  <a:srgbClr val="FF0000"/>
                </a:solidFill>
                <a:effectLst/>
                <a:latin typeface="arial" panose="020B0604020202020204" pitchFamily="34" charset="0"/>
              </a:rPr>
              <a:t> </a:t>
            </a:r>
            <a:endParaRPr lang="it-IT" dirty="0"/>
          </a:p>
        </p:txBody>
      </p:sp>
      <p:pic>
        <p:nvPicPr>
          <p:cNvPr id="8" name="Picture 2">
            <a:extLst>
              <a:ext uri="{FF2B5EF4-FFF2-40B4-BE49-F238E27FC236}">
                <a16:creationId xmlns:a16="http://schemas.microsoft.com/office/drawing/2014/main" id="{3617AAA3-6602-4495-8F56-BEFC007639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4313" y="2781789"/>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4100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4" end="4"/>
                                            </p:txEl>
                                          </p:spTgt>
                                        </p:tgtEl>
                                        <p:attrNameLst>
                                          <p:attrName>style.visibility</p:attrName>
                                        </p:attrNameLst>
                                      </p:cBhvr>
                                      <p:to>
                                        <p:strVal val="visible"/>
                                      </p:to>
                                    </p:set>
                                    <p:animEffect transition="in" filter="fade">
                                      <p:cBhvr>
                                        <p:cTn id="1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2227918" y="811389"/>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355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38D25771-E854-4CA2-B648-03314AD9E737}" type="slidenum">
              <a:rPr lang="it-IT"/>
              <a:pPr/>
              <a:t>46</a:t>
            </a:fld>
            <a:endParaRPr lang="it-IT"/>
          </a:p>
        </p:txBody>
      </p:sp>
      <p:sp>
        <p:nvSpPr>
          <p:cNvPr id="23556" name="Rectangle 17"/>
          <p:cNvSpPr>
            <a:spLocks noChangeArrowheads="1"/>
          </p:cNvSpPr>
          <p:nvPr/>
        </p:nvSpPr>
        <p:spPr bwMode="auto">
          <a:xfrm>
            <a:off x="381983" y="1499111"/>
            <a:ext cx="8657570" cy="3816429"/>
          </a:xfrm>
          <a:prstGeom prst="rect">
            <a:avLst/>
          </a:prstGeom>
          <a:noFill/>
          <a:ln w="9525">
            <a:noFill/>
            <a:miter lim="800000"/>
            <a:headEnd/>
            <a:tailEnd/>
          </a:ln>
        </p:spPr>
        <p:txBody>
          <a:bodyPr wrap="square" anchor="ctr">
            <a:spAutoFit/>
          </a:bodyPr>
          <a:lstStyle/>
          <a:p>
            <a:pPr algn="just"/>
            <a:r>
              <a:rPr lang="it-IT" sz="2200" b="1" i="1" u="sng" dirty="0">
                <a:solidFill>
                  <a:srgbClr val="000000"/>
                </a:solidFill>
                <a:cs typeface="Times New Roman" pitchFamily="18" charset="0"/>
              </a:rPr>
              <a:t>Esercizio 67.</a:t>
            </a:r>
            <a:r>
              <a:rPr lang="it-IT" sz="2200" b="1" i="1" dirty="0">
                <a:solidFill>
                  <a:srgbClr val="000000"/>
                </a:solidFill>
                <a:cs typeface="Times New Roman" pitchFamily="18" charset="0"/>
              </a:rPr>
              <a:t> </a:t>
            </a:r>
            <a:r>
              <a:rPr lang="it-IT" sz="2200" i="1" dirty="0">
                <a:solidFill>
                  <a:srgbClr val="000000"/>
                </a:solidFill>
                <a:cs typeface="Times New Roman" pitchFamily="18" charset="0"/>
              </a:rPr>
              <a:t>Un reattore cilindrico con base semisferica è mostrato nella seguente figura:</a:t>
            </a:r>
          </a:p>
          <a:p>
            <a:pPr algn="just"/>
            <a:endParaRPr lang="it-IT" sz="2200" i="1" dirty="0">
              <a:solidFill>
                <a:srgbClr val="000000"/>
              </a:solidFill>
              <a:cs typeface="Times New Roman" pitchFamily="18" charset="0"/>
            </a:endParaRPr>
          </a:p>
          <a:p>
            <a:pPr algn="just"/>
            <a:r>
              <a:rPr lang="it-IT" sz="2200" i="1" dirty="0">
                <a:solidFill>
                  <a:srgbClr val="000000"/>
                </a:solidFill>
                <a:cs typeface="Times New Roman" pitchFamily="18" charset="0"/>
              </a:rPr>
              <a:t>Il volume totale (V</a:t>
            </a:r>
            <a:r>
              <a:rPr lang="it-IT" sz="2200" i="1" baseline="-30000" dirty="0">
                <a:solidFill>
                  <a:srgbClr val="000000"/>
                </a:solidFill>
                <a:cs typeface="Times New Roman" pitchFamily="18" charset="0"/>
              </a:rPr>
              <a:t>T</a:t>
            </a:r>
            <a:r>
              <a:rPr lang="it-IT" sz="2200" i="1" dirty="0">
                <a:solidFill>
                  <a:srgbClr val="000000"/>
                </a:solidFill>
                <a:cs typeface="Times New Roman" pitchFamily="18" charset="0"/>
              </a:rPr>
              <a:t>) è 120000 litri </a:t>
            </a:r>
          </a:p>
          <a:p>
            <a:pPr algn="just"/>
            <a:r>
              <a:rPr lang="it-IT" sz="2200" i="1" dirty="0">
                <a:solidFill>
                  <a:srgbClr val="000000"/>
                </a:solidFill>
                <a:cs typeface="Times New Roman" pitchFamily="18" charset="0"/>
              </a:rPr>
              <a:t>e le caratteristiche dimensionali sono le seguenti:</a:t>
            </a:r>
          </a:p>
          <a:p>
            <a:pPr algn="just"/>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1,5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endParaRPr lang="it-IT" sz="2200" i="1" dirty="0">
              <a:solidFill>
                <a:srgbClr val="000000"/>
              </a:solidFill>
              <a:cs typeface="Times New Roman" pitchFamily="18" charset="0"/>
            </a:endParaRPr>
          </a:p>
          <a:p>
            <a:pPr algn="just"/>
            <a:r>
              <a:rPr lang="it-IT" sz="2200" i="1" dirty="0">
                <a:solidFill>
                  <a:srgbClr val="000000"/>
                </a:solidFill>
                <a:cs typeface="Times New Roman" pitchFamily="18" charset="0"/>
              </a:rPr>
              <a:t>D</a:t>
            </a:r>
            <a:r>
              <a:rPr lang="it-IT" sz="2200" i="1" baseline="-30000" dirty="0">
                <a:solidFill>
                  <a:srgbClr val="000000"/>
                </a:solidFill>
                <a:cs typeface="Times New Roman" pitchFamily="18" charset="0"/>
              </a:rPr>
              <a:t>B</a:t>
            </a:r>
            <a:r>
              <a:rPr lang="it-IT" sz="2200" i="1" dirty="0">
                <a:solidFill>
                  <a:srgbClr val="000000"/>
                </a:solidFill>
                <a:cs typeface="Times New Roman" pitchFamily="18" charset="0"/>
              </a:rPr>
              <a:t> = 0,1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endParaRPr lang="it-IT" sz="2200" i="1" dirty="0">
              <a:solidFill>
                <a:srgbClr val="000000"/>
              </a:solidFill>
              <a:cs typeface="Times New Roman" pitchFamily="18" charset="0"/>
            </a:endParaRPr>
          </a:p>
          <a:p>
            <a:pPr algn="just"/>
            <a:r>
              <a:rPr lang="it-IT" sz="2200" i="1" dirty="0">
                <a:solidFill>
                  <a:srgbClr val="000000"/>
                </a:solidFill>
                <a:cs typeface="Times New Roman" pitchFamily="18" charset="0"/>
              </a:rPr>
              <a:t>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 =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/3</a:t>
            </a:r>
          </a:p>
          <a:p>
            <a:pPr algn="just"/>
            <a:r>
              <a:rPr lang="it-IT" sz="2200" i="1" dirty="0">
                <a:solidFill>
                  <a:srgbClr val="000000"/>
                </a:solidFill>
                <a:cs typeface="Times New Roman" pitchFamily="18" charset="0"/>
              </a:rPr>
              <a:t>H</a:t>
            </a:r>
            <a:r>
              <a:rPr lang="it-IT" sz="2200" i="1" baseline="-30000" dirty="0">
                <a:solidFill>
                  <a:srgbClr val="000000"/>
                </a:solidFill>
                <a:cs typeface="Times New Roman" pitchFamily="18" charset="0"/>
              </a:rPr>
              <a:t>l</a:t>
            </a:r>
            <a:r>
              <a:rPr lang="it-IT" sz="2200" i="1" dirty="0">
                <a:solidFill>
                  <a:srgbClr val="000000"/>
                </a:solidFill>
                <a:cs typeface="Times New Roman" pitchFamily="18" charset="0"/>
              </a:rPr>
              <a:t> = 0,7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a:t>
            </a:r>
          </a:p>
          <a:p>
            <a:pPr algn="just"/>
            <a:r>
              <a:rPr lang="it-IT" sz="2200" i="1" dirty="0">
                <a:solidFill>
                  <a:srgbClr val="000000"/>
                </a:solidFill>
                <a:cs typeface="Times New Roman" pitchFamily="18" charset="0"/>
              </a:rPr>
              <a:t>Calcolare le dimensioni del reattore.</a:t>
            </a:r>
          </a:p>
          <a:p>
            <a:pPr algn="just"/>
            <a:endParaRPr lang="it-IT" sz="2200" dirty="0">
              <a:solidFill>
                <a:srgbClr val="000000"/>
              </a:solidFill>
              <a:cs typeface="Times New Roman" pitchFamily="18" charset="0"/>
            </a:endParaRPr>
          </a:p>
        </p:txBody>
      </p:sp>
      <p:sp>
        <p:nvSpPr>
          <p:cNvPr id="23557" name="Rectangle 5"/>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23558" name="Picture 6" descr="impianti biochimici 1"/>
          <p:cNvPicPr>
            <a:picLocks noChangeAspect="1" noChangeArrowheads="1"/>
          </p:cNvPicPr>
          <p:nvPr/>
        </p:nvPicPr>
        <p:blipFill>
          <a:blip r:embed="rId2" cstate="print"/>
          <a:srcRect/>
          <a:stretch>
            <a:fillRect/>
          </a:stretch>
        </p:blipFill>
        <p:spPr bwMode="auto">
          <a:xfrm>
            <a:off x="6623531" y="1896655"/>
            <a:ext cx="2105025" cy="2333625"/>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2169195" y="820721"/>
            <a:ext cx="4005102" cy="488950"/>
          </a:xfrm>
          <a:prstGeom prst="rect">
            <a:avLst/>
          </a:prstGeom>
          <a:noFill/>
          <a:ln w="9525">
            <a:noFill/>
            <a:miter lim="800000"/>
            <a:headEnd/>
            <a:tailEnd/>
          </a:ln>
        </p:spPr>
        <p:txBody>
          <a:bodyPr wrap="square">
            <a:spAutoFit/>
          </a:bodyPr>
          <a:lstStyle/>
          <a:p>
            <a:r>
              <a:rPr lang="it-IT" sz="2600" b="1" dirty="0">
                <a:solidFill>
                  <a:srgbClr val="FF0000"/>
                </a:solidFill>
              </a:rPr>
              <a:t>REATTORE AGITATO A PALE</a:t>
            </a:r>
          </a:p>
        </p:txBody>
      </p:sp>
      <p:sp>
        <p:nvSpPr>
          <p:cNvPr id="2355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38D25771-E854-4CA2-B648-03314AD9E737}" type="slidenum">
              <a:rPr lang="it-IT"/>
              <a:pPr/>
              <a:t>47</a:t>
            </a:fld>
            <a:endParaRPr lang="it-IT"/>
          </a:p>
        </p:txBody>
      </p:sp>
      <p:sp>
        <p:nvSpPr>
          <p:cNvPr id="23556" name="Rectangle 17"/>
          <p:cNvSpPr>
            <a:spLocks noChangeArrowheads="1"/>
          </p:cNvSpPr>
          <p:nvPr/>
        </p:nvSpPr>
        <p:spPr bwMode="auto">
          <a:xfrm>
            <a:off x="126170" y="1655506"/>
            <a:ext cx="8501893" cy="4154984"/>
          </a:xfrm>
          <a:prstGeom prst="rect">
            <a:avLst/>
          </a:prstGeom>
          <a:noFill/>
          <a:ln w="9525">
            <a:noFill/>
            <a:miter lim="800000"/>
            <a:headEnd/>
            <a:tailEnd/>
          </a:ln>
        </p:spPr>
        <p:txBody>
          <a:bodyPr wrap="square" anchor="ctr">
            <a:spAutoFit/>
          </a:bodyPr>
          <a:lstStyle/>
          <a:p>
            <a:pPr algn="just"/>
            <a:r>
              <a:rPr lang="it-IT" sz="2200" b="1" i="1" u="sng" dirty="0">
                <a:solidFill>
                  <a:srgbClr val="000000"/>
                </a:solidFill>
                <a:cs typeface="Times New Roman" pitchFamily="18" charset="0"/>
              </a:rPr>
              <a:t>Esercizio 67.</a:t>
            </a:r>
            <a:r>
              <a:rPr lang="it-IT" sz="2200" b="1" i="1" dirty="0">
                <a:solidFill>
                  <a:srgbClr val="000000"/>
                </a:solidFill>
                <a:cs typeface="Times New Roman" pitchFamily="18" charset="0"/>
              </a:rPr>
              <a:t> </a:t>
            </a:r>
            <a:endParaRPr lang="it-IT" sz="2200" i="1" dirty="0">
              <a:solidFill>
                <a:srgbClr val="000000"/>
              </a:solidFill>
              <a:cs typeface="Times New Roman" pitchFamily="18" charset="0"/>
            </a:endParaRPr>
          </a:p>
          <a:p>
            <a:pPr algn="just"/>
            <a:r>
              <a:rPr lang="it-IT" sz="2200" i="1" dirty="0">
                <a:solidFill>
                  <a:srgbClr val="000000"/>
                </a:solidFill>
                <a:cs typeface="Times New Roman" pitchFamily="18" charset="0"/>
              </a:rPr>
              <a:t>Calcolare le dimensioni del reattore.</a:t>
            </a:r>
          </a:p>
          <a:p>
            <a:pPr algn="just"/>
            <a:endParaRPr lang="it-IT" sz="2200" dirty="0">
              <a:solidFill>
                <a:srgbClr val="000000"/>
              </a:solidFill>
              <a:cs typeface="Times New Roman" pitchFamily="18" charset="0"/>
            </a:endParaRPr>
          </a:p>
          <a:p>
            <a:pPr algn="just"/>
            <a:r>
              <a:rPr lang="it-IT" sz="2200" dirty="0">
                <a:solidFill>
                  <a:srgbClr val="000000"/>
                </a:solidFill>
                <a:cs typeface="Times New Roman" pitchFamily="18" charset="0"/>
              </a:rPr>
              <a:t>Impostazione della soluzione:</a:t>
            </a:r>
          </a:p>
          <a:p>
            <a:pPr algn="just"/>
            <a:r>
              <a:rPr lang="it-IT" sz="2200" dirty="0">
                <a:solidFill>
                  <a:srgbClr val="000000"/>
                </a:solidFill>
                <a:cs typeface="Times New Roman" pitchFamily="18" charset="0"/>
              </a:rPr>
              <a:t>Il volume del reattore si può dividere in un cilindro ed un’</a:t>
            </a:r>
            <a:r>
              <a:rPr lang="it-IT" sz="2200" dirty="0" err="1">
                <a:solidFill>
                  <a:srgbClr val="000000"/>
                </a:solidFill>
                <a:cs typeface="Times New Roman" pitchFamily="18" charset="0"/>
              </a:rPr>
              <a:t>emisfera</a:t>
            </a:r>
            <a:r>
              <a:rPr lang="it-IT" sz="2200" dirty="0">
                <a:solidFill>
                  <a:srgbClr val="000000"/>
                </a:solidFill>
                <a:cs typeface="Times New Roman" pitchFamily="18" charset="0"/>
              </a:rPr>
              <a:t>. </a:t>
            </a:r>
          </a:p>
          <a:p>
            <a:pPr algn="just"/>
            <a:r>
              <a:rPr lang="it-IT" sz="2200" dirty="0">
                <a:solidFill>
                  <a:srgbClr val="000000"/>
                </a:solidFill>
                <a:cs typeface="Times New Roman" pitchFamily="18" charset="0"/>
              </a:rPr>
              <a:t>Poiché la larghezza massima dell’</a:t>
            </a:r>
            <a:r>
              <a:rPr lang="it-IT" sz="2200" b="1" dirty="0" err="1">
                <a:solidFill>
                  <a:srgbClr val="000000"/>
                </a:solidFill>
                <a:cs typeface="Times New Roman" pitchFamily="18" charset="0"/>
              </a:rPr>
              <a:t>emisfera</a:t>
            </a:r>
            <a:r>
              <a:rPr lang="it-IT" sz="2200" dirty="0">
                <a:solidFill>
                  <a:srgbClr val="000000"/>
                </a:solidFill>
                <a:cs typeface="Times New Roman" pitchFamily="18" charset="0"/>
              </a:rPr>
              <a:t> = </a:t>
            </a:r>
            <a:r>
              <a:rPr lang="it-IT" sz="2200" dirty="0" err="1">
                <a:solidFill>
                  <a:srgbClr val="000000"/>
                </a:solidFill>
                <a:cs typeface="Times New Roman" pitchFamily="18" charset="0"/>
              </a:rPr>
              <a:t>D</a:t>
            </a:r>
            <a:r>
              <a:rPr lang="it-IT" sz="2200" baseline="-30000" dirty="0" err="1">
                <a:solidFill>
                  <a:srgbClr val="000000"/>
                </a:solidFill>
                <a:cs typeface="Times New Roman" pitchFamily="18" charset="0"/>
              </a:rPr>
              <a:t>t</a:t>
            </a:r>
            <a:r>
              <a:rPr lang="it-IT" sz="2200" dirty="0">
                <a:solidFill>
                  <a:srgbClr val="000000"/>
                </a:solidFill>
                <a:cs typeface="Times New Roman" pitchFamily="18" charset="0"/>
              </a:rPr>
              <a:t>, la sua </a:t>
            </a:r>
            <a:r>
              <a:rPr lang="it-IT" sz="2200" b="1" dirty="0">
                <a:solidFill>
                  <a:srgbClr val="000000"/>
                </a:solidFill>
                <a:cs typeface="Times New Roman" pitchFamily="18" charset="0"/>
              </a:rPr>
              <a:t>altezza </a:t>
            </a:r>
            <a:r>
              <a:rPr lang="it-IT" sz="2200" dirty="0">
                <a:solidFill>
                  <a:srgbClr val="000000"/>
                </a:solidFill>
                <a:cs typeface="Times New Roman" pitchFamily="18" charset="0"/>
              </a:rPr>
              <a:t>(essendo una </a:t>
            </a:r>
            <a:r>
              <a:rPr lang="it-IT" sz="2200" dirty="0" err="1">
                <a:solidFill>
                  <a:srgbClr val="000000"/>
                </a:solidFill>
                <a:cs typeface="Times New Roman" pitchFamily="18" charset="0"/>
              </a:rPr>
              <a:t>emisfera</a:t>
            </a:r>
            <a:r>
              <a:rPr lang="it-IT" sz="2200" dirty="0">
                <a:solidFill>
                  <a:srgbClr val="000000"/>
                </a:solidFill>
                <a:cs typeface="Times New Roman" pitchFamily="18" charset="0"/>
              </a:rPr>
              <a:t>) = </a:t>
            </a:r>
            <a:r>
              <a:rPr lang="it-IT" sz="2200" b="1" dirty="0" err="1">
                <a:solidFill>
                  <a:srgbClr val="000000"/>
                </a:solidFill>
                <a:cs typeface="Times New Roman" pitchFamily="18" charset="0"/>
              </a:rPr>
              <a:t>D</a:t>
            </a:r>
            <a:r>
              <a:rPr lang="it-IT" sz="2200" b="1" baseline="-30000" dirty="0" err="1">
                <a:solidFill>
                  <a:srgbClr val="000000"/>
                </a:solidFill>
                <a:cs typeface="Times New Roman" pitchFamily="18" charset="0"/>
              </a:rPr>
              <a:t>t</a:t>
            </a:r>
            <a:r>
              <a:rPr lang="it-IT" sz="2200" b="1" dirty="0">
                <a:solidFill>
                  <a:srgbClr val="000000"/>
                </a:solidFill>
                <a:cs typeface="Times New Roman" pitchFamily="18" charset="0"/>
              </a:rPr>
              <a:t>/2</a:t>
            </a:r>
            <a:r>
              <a:rPr lang="it-IT" sz="2200" dirty="0">
                <a:solidFill>
                  <a:srgbClr val="000000"/>
                </a:solidFill>
                <a:cs typeface="Times New Roman" pitchFamily="18" charset="0"/>
              </a:rPr>
              <a:t>. </a:t>
            </a:r>
          </a:p>
          <a:p>
            <a:pPr algn="just"/>
            <a:endParaRPr lang="it-IT" sz="2200" dirty="0">
              <a:solidFill>
                <a:srgbClr val="000000"/>
              </a:solidFill>
              <a:cs typeface="Times New Roman" pitchFamily="18" charset="0"/>
            </a:endParaRPr>
          </a:p>
          <a:p>
            <a:pPr algn="just"/>
            <a:r>
              <a:rPr lang="it-IT" sz="2200" dirty="0">
                <a:solidFill>
                  <a:srgbClr val="000000"/>
                </a:solidFill>
                <a:cs typeface="Times New Roman" pitchFamily="18" charset="0"/>
              </a:rPr>
              <a:t>Perciò l’altezza del cilindro (H</a:t>
            </a:r>
            <a:r>
              <a:rPr lang="it-IT" sz="2200" baseline="-30000" dirty="0">
                <a:solidFill>
                  <a:srgbClr val="000000"/>
                </a:solidFill>
                <a:cs typeface="Times New Roman" pitchFamily="18" charset="0"/>
              </a:rPr>
              <a:t>C</a:t>
            </a:r>
            <a:r>
              <a:rPr lang="it-IT" sz="2200" dirty="0">
                <a:solidFill>
                  <a:srgbClr val="000000"/>
                </a:solidFill>
                <a:cs typeface="Times New Roman" pitchFamily="18" charset="0"/>
              </a:rPr>
              <a:t>) sarà uguale all’altezza del reattore – l’altezza dell’</a:t>
            </a:r>
            <a:r>
              <a:rPr lang="it-IT" sz="2200" dirty="0" err="1">
                <a:solidFill>
                  <a:srgbClr val="000000"/>
                </a:solidFill>
                <a:cs typeface="Times New Roman" pitchFamily="18" charset="0"/>
              </a:rPr>
              <a:t>emisfera</a:t>
            </a:r>
            <a:r>
              <a:rPr lang="it-IT" sz="2200" dirty="0">
                <a:solidFill>
                  <a:srgbClr val="000000"/>
                </a:solidFill>
                <a:cs typeface="Times New Roman" pitchFamily="18" charset="0"/>
              </a:rPr>
              <a:t>: </a:t>
            </a:r>
            <a:endParaRPr lang="it-IT" sz="2200" b="1" dirty="0">
              <a:solidFill>
                <a:srgbClr val="000000"/>
              </a:solidFill>
              <a:cs typeface="Times New Roman" pitchFamily="18" charset="0"/>
            </a:endParaRPr>
          </a:p>
          <a:p>
            <a:pPr algn="just"/>
            <a:r>
              <a:rPr lang="it-IT" sz="2200" b="1" dirty="0">
                <a:solidFill>
                  <a:srgbClr val="000000"/>
                </a:solidFill>
                <a:cs typeface="Times New Roman" pitchFamily="18" charset="0"/>
              </a:rPr>
              <a:t>H</a:t>
            </a:r>
            <a:r>
              <a:rPr lang="it-IT" sz="2200" b="1" baseline="-30000" dirty="0">
                <a:solidFill>
                  <a:srgbClr val="000000"/>
                </a:solidFill>
                <a:cs typeface="Times New Roman" pitchFamily="18" charset="0"/>
              </a:rPr>
              <a:t>C</a:t>
            </a:r>
            <a:r>
              <a:rPr lang="it-IT" sz="2200" b="1" dirty="0">
                <a:solidFill>
                  <a:srgbClr val="000000"/>
                </a:solidFill>
                <a:cs typeface="Times New Roman" pitchFamily="18" charset="0"/>
              </a:rPr>
              <a:t> = </a:t>
            </a:r>
            <a:r>
              <a:rPr lang="it-IT" sz="2200" b="1" dirty="0" err="1">
                <a:solidFill>
                  <a:srgbClr val="000000"/>
                </a:solidFill>
                <a:cs typeface="Times New Roman" pitchFamily="18" charset="0"/>
              </a:rPr>
              <a:t>H</a:t>
            </a:r>
            <a:r>
              <a:rPr lang="it-IT" sz="2200" b="1" baseline="-30000" dirty="0" err="1">
                <a:solidFill>
                  <a:srgbClr val="000000"/>
                </a:solidFill>
                <a:cs typeface="Times New Roman" pitchFamily="18" charset="0"/>
              </a:rPr>
              <a:t>t</a:t>
            </a:r>
            <a:r>
              <a:rPr lang="it-IT" sz="2200" b="1" dirty="0">
                <a:solidFill>
                  <a:srgbClr val="000000"/>
                </a:solidFill>
                <a:cs typeface="Times New Roman" pitchFamily="18" charset="0"/>
              </a:rPr>
              <a:t> - </a:t>
            </a:r>
            <a:r>
              <a:rPr lang="it-IT" sz="2200" b="1" dirty="0" err="1">
                <a:solidFill>
                  <a:srgbClr val="000000"/>
                </a:solidFill>
                <a:cs typeface="Times New Roman" pitchFamily="18" charset="0"/>
              </a:rPr>
              <a:t>D</a:t>
            </a:r>
            <a:r>
              <a:rPr lang="it-IT" sz="2200" b="1" baseline="-30000" dirty="0" err="1">
                <a:solidFill>
                  <a:srgbClr val="000000"/>
                </a:solidFill>
                <a:cs typeface="Times New Roman" pitchFamily="18" charset="0"/>
              </a:rPr>
              <a:t>t</a:t>
            </a:r>
            <a:r>
              <a:rPr lang="it-IT" sz="2200" b="1" dirty="0">
                <a:solidFill>
                  <a:srgbClr val="000000"/>
                </a:solidFill>
                <a:cs typeface="Times New Roman" pitchFamily="18" charset="0"/>
              </a:rPr>
              <a:t>/2</a:t>
            </a:r>
            <a:r>
              <a:rPr lang="it-IT" sz="2200" dirty="0">
                <a:solidFill>
                  <a:srgbClr val="000000"/>
                </a:solidFill>
                <a:cs typeface="Times New Roman" pitchFamily="18" charset="0"/>
              </a:rPr>
              <a:t>. </a:t>
            </a:r>
          </a:p>
          <a:p>
            <a:pPr algn="just"/>
            <a:r>
              <a:rPr lang="it-IT" sz="2200" dirty="0">
                <a:solidFill>
                  <a:srgbClr val="000000"/>
                </a:solidFill>
                <a:cs typeface="Times New Roman" pitchFamily="18" charset="0"/>
              </a:rPr>
              <a:t>Il </a:t>
            </a:r>
            <a:r>
              <a:rPr lang="it-IT" sz="2200" b="1" dirty="0">
                <a:solidFill>
                  <a:srgbClr val="000000"/>
                </a:solidFill>
                <a:cs typeface="Times New Roman" pitchFamily="18" charset="0"/>
              </a:rPr>
              <a:t>volume</a:t>
            </a:r>
            <a:r>
              <a:rPr lang="it-IT" sz="2200" dirty="0">
                <a:solidFill>
                  <a:srgbClr val="000000"/>
                </a:solidFill>
                <a:cs typeface="Times New Roman" pitchFamily="18" charset="0"/>
              </a:rPr>
              <a:t> di una </a:t>
            </a:r>
            <a:r>
              <a:rPr lang="it-IT" sz="2200" b="1" dirty="0">
                <a:solidFill>
                  <a:srgbClr val="000000"/>
                </a:solidFill>
                <a:cs typeface="Times New Roman" pitchFamily="18" charset="0"/>
              </a:rPr>
              <a:t>sfera</a:t>
            </a:r>
            <a:r>
              <a:rPr lang="it-IT" sz="2200" dirty="0">
                <a:solidFill>
                  <a:srgbClr val="000000"/>
                </a:solidFill>
                <a:cs typeface="Times New Roman" pitchFamily="18" charset="0"/>
              </a:rPr>
              <a:t> è dato da </a:t>
            </a:r>
            <a:r>
              <a:rPr lang="it-IT" sz="2200" b="1" dirty="0">
                <a:solidFill>
                  <a:srgbClr val="000000"/>
                </a:solidFill>
                <a:cs typeface="Times New Roman" pitchFamily="18" charset="0"/>
              </a:rPr>
              <a:t>(4/3) </a:t>
            </a:r>
            <a:r>
              <a:rPr lang="it-IT" sz="2200" b="1" dirty="0">
                <a:solidFill>
                  <a:srgbClr val="000000"/>
                </a:solidFill>
                <a:latin typeface="Symbol" pitchFamily="18" charset="2"/>
                <a:cs typeface="Times New Roman" pitchFamily="18" charset="0"/>
              </a:rPr>
              <a:t>p</a:t>
            </a:r>
            <a:r>
              <a:rPr lang="it-IT" sz="2200" b="1" dirty="0">
                <a:solidFill>
                  <a:srgbClr val="000000"/>
                </a:solidFill>
                <a:cs typeface="Times New Roman" pitchFamily="18" charset="0"/>
              </a:rPr>
              <a:t> r</a:t>
            </a:r>
            <a:r>
              <a:rPr lang="it-IT" sz="2200" b="1" baseline="30000" dirty="0">
                <a:solidFill>
                  <a:srgbClr val="000000"/>
                </a:solidFill>
                <a:cs typeface="Times New Roman" pitchFamily="18" charset="0"/>
              </a:rPr>
              <a:t>2</a:t>
            </a:r>
            <a:r>
              <a:rPr lang="it-IT" sz="2200" dirty="0">
                <a:solidFill>
                  <a:srgbClr val="000000"/>
                </a:solidFill>
                <a:cs typeface="Times New Roman" pitchFamily="18" charset="0"/>
              </a:rPr>
              <a:t>, r = raggio. </a:t>
            </a:r>
            <a:r>
              <a:rPr lang="it-IT" sz="2200" dirty="0">
                <a:solidFill>
                  <a:srgbClr val="FF0000"/>
                </a:solidFill>
                <a:cs typeface="Times New Roman" pitchFamily="18" charset="0"/>
              </a:rPr>
              <a:t>Risolvere.</a:t>
            </a:r>
          </a:p>
        </p:txBody>
      </p:sp>
      <p:sp>
        <p:nvSpPr>
          <p:cNvPr id="23557" name="Rectangle 5"/>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23558" name="Picture 6" descr="impianti biochimici 1"/>
          <p:cNvPicPr>
            <a:picLocks noChangeAspect="1" noChangeArrowheads="1"/>
          </p:cNvPicPr>
          <p:nvPr/>
        </p:nvPicPr>
        <p:blipFill>
          <a:blip r:embed="rId2" cstate="print"/>
          <a:srcRect/>
          <a:stretch>
            <a:fillRect/>
          </a:stretch>
        </p:blipFill>
        <p:spPr bwMode="auto">
          <a:xfrm>
            <a:off x="6787845" y="563563"/>
            <a:ext cx="2105025" cy="2333625"/>
          </a:xfrm>
          <a:prstGeom prst="rect">
            <a:avLst/>
          </a:prstGeom>
          <a:noFill/>
          <a:ln w="9525">
            <a:noFill/>
            <a:miter lim="800000"/>
            <a:headEnd/>
            <a:tailEnd/>
          </a:ln>
        </p:spPr>
      </p:pic>
    </p:spTree>
    <p:extLst>
      <p:ext uri="{BB962C8B-B14F-4D97-AF65-F5344CB8AC3E}">
        <p14:creationId xmlns:p14="http://schemas.microsoft.com/office/powerpoint/2010/main" val="6487245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255908" y="633121"/>
            <a:ext cx="2203450" cy="488950"/>
          </a:xfrm>
          <a:prstGeom prst="rect">
            <a:avLst/>
          </a:prstGeom>
          <a:noFill/>
          <a:ln w="9525">
            <a:noFill/>
            <a:miter lim="800000"/>
            <a:headEnd/>
            <a:tailEnd/>
          </a:ln>
        </p:spPr>
        <p:txBody>
          <a:bodyPr wrap="none">
            <a:spAutoFit/>
          </a:bodyPr>
          <a:lstStyle/>
          <a:p>
            <a:r>
              <a:rPr lang="it-IT" sz="2600" b="1" dirty="0">
                <a:solidFill>
                  <a:srgbClr val="FF0000"/>
                </a:solidFill>
              </a:rPr>
              <a:t>AGITATORE</a:t>
            </a:r>
          </a:p>
        </p:txBody>
      </p:sp>
      <p:sp>
        <p:nvSpPr>
          <p:cNvPr id="5120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DEA5A860-51EE-4239-8DD2-261F3BAD4B64}" type="slidenum">
              <a:rPr lang="it-IT"/>
              <a:pPr/>
              <a:t>48</a:t>
            </a:fld>
            <a:endParaRPr lang="it-IT"/>
          </a:p>
        </p:txBody>
      </p:sp>
      <p:sp>
        <p:nvSpPr>
          <p:cNvPr id="51204" name="Rectangle 17"/>
          <p:cNvSpPr>
            <a:spLocks noChangeArrowheads="1"/>
          </p:cNvSpPr>
          <p:nvPr/>
        </p:nvSpPr>
        <p:spPr bwMode="auto">
          <a:xfrm>
            <a:off x="0" y="628461"/>
            <a:ext cx="9144000" cy="369332"/>
          </a:xfrm>
          <a:prstGeom prst="rect">
            <a:avLst/>
          </a:prstGeom>
          <a:noFill/>
          <a:ln w="9525">
            <a:noFill/>
            <a:miter lim="800000"/>
            <a:headEnd/>
            <a:tailEnd/>
          </a:ln>
        </p:spPr>
        <p:txBody>
          <a:bodyPr anchor="ctr">
            <a:spAutoFit/>
          </a:bodyPr>
          <a:lstStyle/>
          <a:p>
            <a:pPr algn="ctr"/>
            <a:r>
              <a:rPr lang="it-IT" b="1" dirty="0">
                <a:solidFill>
                  <a:srgbClr val="000000"/>
                </a:solidFill>
                <a:cs typeface="Times New Roman" pitchFamily="18" charset="0"/>
              </a:rPr>
              <a:t>Flusso radiale -Flusso assiale</a:t>
            </a:r>
          </a:p>
        </p:txBody>
      </p:sp>
      <p:sp>
        <p:nvSpPr>
          <p:cNvPr id="51205" name="Rectangle 5"/>
          <p:cNvSpPr>
            <a:spLocks noChangeArrowheads="1"/>
          </p:cNvSpPr>
          <p:nvPr/>
        </p:nvSpPr>
        <p:spPr bwMode="auto">
          <a:xfrm>
            <a:off x="0" y="1043781"/>
            <a:ext cx="9144000" cy="1754326"/>
          </a:xfrm>
          <a:prstGeom prst="rect">
            <a:avLst/>
          </a:prstGeom>
          <a:noFill/>
          <a:ln w="9525">
            <a:noFill/>
            <a:miter lim="800000"/>
            <a:headEnd/>
            <a:tailEnd/>
          </a:ln>
          <a:effectLst/>
        </p:spPr>
        <p:txBody>
          <a:bodyPr>
            <a:spAutoFit/>
          </a:bodyPr>
          <a:lstStyle/>
          <a:p>
            <a:pPr algn="ctr"/>
            <a:endParaRPr lang="it-IT" sz="400" b="1" dirty="0">
              <a:solidFill>
                <a:srgbClr val="000000"/>
              </a:solidFill>
              <a:cs typeface="Times New Roman" pitchFamily="18" charset="0"/>
            </a:endParaRPr>
          </a:p>
          <a:p>
            <a:pPr algn="ctr"/>
            <a:r>
              <a:rPr lang="it-IT" sz="2000" b="1" dirty="0">
                <a:solidFill>
                  <a:srgbClr val="000000"/>
                </a:solidFill>
                <a:cs typeface="Times New Roman" pitchFamily="18" charset="0"/>
              </a:rPr>
              <a:t>↑ </a:t>
            </a:r>
            <a:r>
              <a:rPr lang="it-IT" b="1" dirty="0">
                <a:solidFill>
                  <a:srgbClr val="000000"/>
                </a:solidFill>
                <a:cs typeface="Times New Roman" pitchFamily="18" charset="0"/>
              </a:rPr>
              <a:t>miscelazione, </a:t>
            </a:r>
            <a:r>
              <a:rPr lang="it-IT" b="1" baseline="-25000" dirty="0">
                <a:solidFill>
                  <a:srgbClr val="000000"/>
                </a:solidFill>
                <a:latin typeface="Times New Roman"/>
                <a:cs typeface="Times New Roman" pitchFamily="18" charset="0"/>
              </a:rPr>
              <a:t>¯</a:t>
            </a:r>
            <a:r>
              <a:rPr lang="it-IT"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consumo energetico</a:t>
            </a:r>
            <a:r>
              <a:rPr lang="it-IT" dirty="0">
                <a:solidFill>
                  <a:srgbClr val="000000"/>
                </a:solidFill>
                <a:latin typeface="Symbol" pitchFamily="18" charset="2"/>
                <a:cs typeface="Times New Roman" pitchFamily="18" charset="0"/>
              </a:rPr>
              <a:t>, </a:t>
            </a:r>
            <a:r>
              <a:rPr lang="it-IT" b="1" baseline="-25000" dirty="0">
                <a:solidFill>
                  <a:srgbClr val="000000"/>
                </a:solidFill>
                <a:latin typeface="Times New Roman"/>
                <a:cs typeface="Times New Roman" pitchFamily="18" charset="0"/>
              </a:rPr>
              <a:t>¯</a:t>
            </a:r>
            <a:r>
              <a:rPr lang="it-IT" b="1" dirty="0">
                <a:solidFill>
                  <a:srgbClr val="000000"/>
                </a:solidFill>
                <a:cs typeface="Times New Roman" pitchFamily="18" charset="0"/>
              </a:rPr>
              <a:t>sforzo meccanico, </a:t>
            </a:r>
            <a:r>
              <a:rPr lang="it-IT" b="1" baseline="-25000" dirty="0">
                <a:solidFill>
                  <a:srgbClr val="000000"/>
                </a:solidFill>
                <a:latin typeface="Times New Roman"/>
                <a:cs typeface="Times New Roman" pitchFamily="18" charset="0"/>
              </a:rPr>
              <a:t>¯</a:t>
            </a:r>
            <a:r>
              <a:rPr lang="it-IT" b="1" dirty="0">
                <a:solidFill>
                  <a:srgbClr val="000000"/>
                </a:solidFill>
                <a:cs typeface="Times New Roman" pitchFamily="18" charset="0"/>
              </a:rPr>
              <a:t>vortici</a:t>
            </a:r>
            <a:r>
              <a:rPr lang="it-IT" dirty="0">
                <a:solidFill>
                  <a:srgbClr val="000000"/>
                </a:solidFill>
                <a:cs typeface="Times New Roman" pitchFamily="18" charset="0"/>
              </a:rPr>
              <a:t>, </a:t>
            </a:r>
            <a:r>
              <a:rPr lang="it-IT" b="1" baseline="-25000" dirty="0">
                <a:solidFill>
                  <a:srgbClr val="000000"/>
                </a:solidFill>
                <a:latin typeface="Times New Roman"/>
                <a:cs typeface="Times New Roman" pitchFamily="18" charset="0"/>
              </a:rPr>
              <a:t>¯</a:t>
            </a:r>
            <a:r>
              <a:rPr lang="it-IT" b="1" dirty="0">
                <a:solidFill>
                  <a:srgbClr val="000000"/>
                </a:solidFill>
                <a:cs typeface="Times New Roman" pitchFamily="18" charset="0"/>
              </a:rPr>
              <a:t>superficie bolle</a:t>
            </a:r>
          </a:p>
          <a:p>
            <a:pPr algn="ctr"/>
            <a:endParaRPr lang="it-IT" sz="400" b="1" dirty="0">
              <a:solidFill>
                <a:srgbClr val="000000"/>
              </a:solidFill>
              <a:cs typeface="Times New Roman" pitchFamily="18" charset="0"/>
            </a:endParaRPr>
          </a:p>
          <a:p>
            <a:pPr algn="just"/>
            <a:r>
              <a:rPr lang="it-IT" b="1" i="1" dirty="0">
                <a:solidFill>
                  <a:srgbClr val="000000"/>
                </a:solidFill>
                <a:cs typeface="Times New Roman" pitchFamily="18" charset="0"/>
              </a:rPr>
              <a:t>Esercizio 68.</a:t>
            </a:r>
            <a:r>
              <a:rPr lang="it-IT" i="1" dirty="0">
                <a:solidFill>
                  <a:srgbClr val="000000"/>
                </a:solidFill>
                <a:cs typeface="Times New Roman" pitchFamily="18" charset="0"/>
              </a:rPr>
              <a:t> </a:t>
            </a:r>
            <a:r>
              <a:rPr lang="it-IT" sz="2000" i="1" dirty="0">
                <a:solidFill>
                  <a:srgbClr val="000000"/>
                </a:solidFill>
                <a:cs typeface="Times New Roman" pitchFamily="18" charset="0"/>
              </a:rPr>
              <a:t>Compilare una tabella che riassume le differenze tra l’agitatore a flusso radiale e quello a flusso assiale in termini di caratteristiche costruttive, movimento del fluido, efficienza energetica della miscelazione, livello di sforzo meccanico esercitato, e applicazioni:</a:t>
            </a:r>
          </a:p>
        </p:txBody>
      </p:sp>
      <p:graphicFrame>
        <p:nvGraphicFramePr>
          <p:cNvPr id="51323" name="Group 123"/>
          <p:cNvGraphicFramePr>
            <a:graphicFrameLocks noGrp="1"/>
          </p:cNvGraphicFramePr>
          <p:nvPr/>
        </p:nvGraphicFramePr>
        <p:xfrm>
          <a:off x="1466850" y="3234690"/>
          <a:ext cx="6210300" cy="332232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assiale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radiale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Efficienza di miscelazione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cs typeface="Times New Roman" pitchFamily="18" charset="0"/>
                        </a:rPr>
                        <a:t>Livello di sforzo esercitato sulle particelle</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Movimento del fluido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Caratteristica costruttiva. Forma  e posizione delle pale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Campi di applicazione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255908" y="633121"/>
            <a:ext cx="2203450" cy="488950"/>
          </a:xfrm>
          <a:prstGeom prst="rect">
            <a:avLst/>
          </a:prstGeom>
          <a:noFill/>
          <a:ln w="9525">
            <a:noFill/>
            <a:miter lim="800000"/>
            <a:headEnd/>
            <a:tailEnd/>
          </a:ln>
        </p:spPr>
        <p:txBody>
          <a:bodyPr wrap="none">
            <a:spAutoFit/>
          </a:bodyPr>
          <a:lstStyle/>
          <a:p>
            <a:r>
              <a:rPr lang="it-IT" sz="2600" b="1" dirty="0">
                <a:solidFill>
                  <a:srgbClr val="FF0000"/>
                </a:solidFill>
              </a:rPr>
              <a:t>AGITATORE</a:t>
            </a:r>
          </a:p>
        </p:txBody>
      </p:sp>
      <p:sp>
        <p:nvSpPr>
          <p:cNvPr id="5120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DEA5A860-51EE-4239-8DD2-261F3BAD4B64}" type="slidenum">
              <a:rPr lang="it-IT"/>
              <a:pPr/>
              <a:t>49</a:t>
            </a:fld>
            <a:endParaRPr lang="it-IT"/>
          </a:p>
        </p:txBody>
      </p:sp>
      <p:sp>
        <p:nvSpPr>
          <p:cNvPr id="51205" name="Rectangle 5"/>
          <p:cNvSpPr>
            <a:spLocks noChangeArrowheads="1"/>
          </p:cNvSpPr>
          <p:nvPr/>
        </p:nvSpPr>
        <p:spPr bwMode="auto">
          <a:xfrm>
            <a:off x="0" y="1043781"/>
            <a:ext cx="9144000" cy="1446550"/>
          </a:xfrm>
          <a:prstGeom prst="rect">
            <a:avLst/>
          </a:prstGeom>
          <a:noFill/>
          <a:ln w="9525">
            <a:noFill/>
            <a:miter lim="800000"/>
            <a:headEnd/>
            <a:tailEnd/>
          </a:ln>
          <a:effectLst/>
        </p:spPr>
        <p:txBody>
          <a:bodyPr>
            <a:spAutoFit/>
          </a:bodyPr>
          <a:lstStyle/>
          <a:p>
            <a:pPr algn="ctr"/>
            <a:endParaRPr lang="it-IT" sz="400" b="1" dirty="0">
              <a:solidFill>
                <a:srgbClr val="000000"/>
              </a:solidFill>
              <a:cs typeface="Times New Roman" pitchFamily="18" charset="0"/>
            </a:endParaRPr>
          </a:p>
          <a:p>
            <a:pPr algn="ctr"/>
            <a:endParaRPr lang="it-IT" sz="400" b="1" dirty="0">
              <a:solidFill>
                <a:srgbClr val="000000"/>
              </a:solidFill>
              <a:cs typeface="Times New Roman" pitchFamily="18" charset="0"/>
            </a:endParaRPr>
          </a:p>
          <a:p>
            <a:pPr algn="just"/>
            <a:r>
              <a:rPr lang="it-IT" b="1" i="1" dirty="0">
                <a:solidFill>
                  <a:srgbClr val="000000"/>
                </a:solidFill>
                <a:cs typeface="Times New Roman" pitchFamily="18" charset="0"/>
              </a:rPr>
              <a:t>Esercizio 68.</a:t>
            </a:r>
            <a:r>
              <a:rPr lang="it-IT" i="1" dirty="0">
                <a:solidFill>
                  <a:srgbClr val="000000"/>
                </a:solidFill>
                <a:cs typeface="Times New Roman" pitchFamily="18" charset="0"/>
              </a:rPr>
              <a:t> </a:t>
            </a:r>
            <a:r>
              <a:rPr lang="it-IT" sz="2000" i="1" dirty="0">
                <a:solidFill>
                  <a:srgbClr val="000000"/>
                </a:solidFill>
                <a:cs typeface="Times New Roman" pitchFamily="18" charset="0"/>
              </a:rPr>
              <a:t>Compilare una tabella che riassume le differenze tra l’agitatore a flusso radiale e quello a flusso assiale in termini di caratteristiche costruttive, movimento del fluido, efficienza energetica della miscelazione, livello di sforzo meccanico esercitato, e applicazioni:</a:t>
            </a:r>
          </a:p>
        </p:txBody>
      </p:sp>
      <p:graphicFrame>
        <p:nvGraphicFramePr>
          <p:cNvPr id="51323" name="Group 123"/>
          <p:cNvGraphicFramePr>
            <a:graphicFrameLocks noGrp="1"/>
          </p:cNvGraphicFramePr>
          <p:nvPr>
            <p:extLst>
              <p:ext uri="{D42A27DB-BD31-4B8C-83A1-F6EECF244321}">
                <p14:modId xmlns:p14="http://schemas.microsoft.com/office/powerpoint/2010/main" val="1538640854"/>
              </p:ext>
            </p:extLst>
          </p:nvPr>
        </p:nvGraphicFramePr>
        <p:xfrm>
          <a:off x="1375306" y="2310270"/>
          <a:ext cx="6393387" cy="4052927"/>
        </p:xfrm>
        <a:graphic>
          <a:graphicData uri="http://schemas.openxmlformats.org/drawingml/2006/table">
            <a:tbl>
              <a:tblPr/>
              <a:tblGrid>
                <a:gridCol w="2131129">
                  <a:extLst>
                    <a:ext uri="{9D8B030D-6E8A-4147-A177-3AD203B41FA5}">
                      <a16:colId xmlns:a16="http://schemas.microsoft.com/office/drawing/2014/main" val="20000"/>
                    </a:ext>
                  </a:extLst>
                </a:gridCol>
                <a:gridCol w="2131129">
                  <a:extLst>
                    <a:ext uri="{9D8B030D-6E8A-4147-A177-3AD203B41FA5}">
                      <a16:colId xmlns:a16="http://schemas.microsoft.com/office/drawing/2014/main" val="20001"/>
                    </a:ext>
                  </a:extLst>
                </a:gridCol>
                <a:gridCol w="2131129">
                  <a:extLst>
                    <a:ext uri="{9D8B030D-6E8A-4147-A177-3AD203B41FA5}">
                      <a16:colId xmlns:a16="http://schemas.microsoft.com/office/drawing/2014/main" val="20002"/>
                    </a:ext>
                  </a:extLst>
                </a:gridCol>
              </a:tblGrid>
              <a:tr h="45628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assiale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radiale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Efficienza di miscelazione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Maggiore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cs typeface="Times New Roman" pitchFamily="18" charset="0"/>
                        </a:rPr>
                        <a:t>Livello di sforzo esercitato sulle particelle</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Minore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Movimento del fluido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Verticale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Radiale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64417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Caratteristica costruttiva. Forma  e posizione delle pale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Forma elicoidale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Turbina </a:t>
                      </a:r>
                      <a:r>
                        <a:rPr kumimoji="0" lang="it-IT" sz="1800" b="0" i="0" u="none" strike="noStrike" cap="none" normalizeH="0" baseline="0" dirty="0" err="1">
                          <a:ln>
                            <a:noFill/>
                          </a:ln>
                          <a:solidFill>
                            <a:srgbClr val="FF0000"/>
                          </a:solidFill>
                          <a:effectLst/>
                          <a:latin typeface="Times New Roman" pitchFamily="18" charset="0"/>
                        </a:rPr>
                        <a:t>Rushton</a:t>
                      </a:r>
                      <a:endParaRPr kumimoji="0" lang="it-IT" sz="1800" b="0" i="0" u="none" strike="noStrike" cap="none" normalizeH="0" baseline="0" dirty="0">
                        <a:ln>
                          <a:noFill/>
                        </a:ln>
                        <a:solidFill>
                          <a:srgbClr val="FF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Campi di applicazione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Particelle solide, cellule animali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Miscele gas-liquido, frantumazione bolle gassose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pic>
        <p:nvPicPr>
          <p:cNvPr id="7" name="Picture 8" descr="impianti biochimici 2">
            <a:extLst>
              <a:ext uri="{FF2B5EF4-FFF2-40B4-BE49-F238E27FC236}">
                <a16:creationId xmlns:a16="http://schemas.microsoft.com/office/drawing/2014/main" id="{579F4D70-F8D7-4AE2-BA93-8FFF3583C3F0}"/>
              </a:ext>
            </a:extLst>
          </p:cNvPr>
          <p:cNvPicPr>
            <a:picLocks noChangeAspect="1" noChangeArrowheads="1"/>
          </p:cNvPicPr>
          <p:nvPr/>
        </p:nvPicPr>
        <p:blipFill>
          <a:blip r:embed="rId2" cstate="print"/>
          <a:srcRect/>
          <a:stretch>
            <a:fillRect/>
          </a:stretch>
        </p:blipFill>
        <p:spPr bwMode="auto">
          <a:xfrm>
            <a:off x="-1" y="3900881"/>
            <a:ext cx="1311294" cy="1710718"/>
          </a:xfrm>
          <a:prstGeom prst="rect">
            <a:avLst/>
          </a:prstGeom>
          <a:noFill/>
          <a:ln w="9525">
            <a:noFill/>
            <a:miter lim="800000"/>
            <a:headEnd/>
            <a:tailEnd/>
          </a:ln>
        </p:spPr>
      </p:pic>
      <p:pic>
        <p:nvPicPr>
          <p:cNvPr id="8" name="Picture 9" descr="impianti biochimici 1">
            <a:extLst>
              <a:ext uri="{FF2B5EF4-FFF2-40B4-BE49-F238E27FC236}">
                <a16:creationId xmlns:a16="http://schemas.microsoft.com/office/drawing/2014/main" id="{CDB265FB-36A8-49F4-AD40-E700D7106166}"/>
              </a:ext>
            </a:extLst>
          </p:cNvPr>
          <p:cNvPicPr>
            <a:picLocks noChangeAspect="1" noChangeArrowheads="1"/>
          </p:cNvPicPr>
          <p:nvPr/>
        </p:nvPicPr>
        <p:blipFill>
          <a:blip r:embed="rId3" cstate="print"/>
          <a:srcRect/>
          <a:stretch>
            <a:fillRect/>
          </a:stretch>
        </p:blipFill>
        <p:spPr bwMode="auto">
          <a:xfrm>
            <a:off x="7249221" y="3296086"/>
            <a:ext cx="1730039" cy="1692520"/>
          </a:xfrm>
          <a:prstGeom prst="rect">
            <a:avLst/>
          </a:prstGeom>
          <a:noFill/>
          <a:ln w="9525">
            <a:noFill/>
            <a:miter lim="800000"/>
            <a:headEnd/>
            <a:tailEnd/>
          </a:ln>
        </p:spPr>
      </p:pic>
    </p:spTree>
    <p:extLst>
      <p:ext uri="{BB962C8B-B14F-4D97-AF65-F5344CB8AC3E}">
        <p14:creationId xmlns:p14="http://schemas.microsoft.com/office/powerpoint/2010/main" val="1315977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6692248-45C2-409C-975F-1843DC1A5B79}"/>
              </a:ext>
            </a:extLst>
          </p:cNvPr>
          <p:cNvSpPr txBox="1"/>
          <p:nvPr/>
        </p:nvSpPr>
        <p:spPr>
          <a:xfrm>
            <a:off x="230696" y="209454"/>
            <a:ext cx="8418353" cy="646331"/>
          </a:xfrm>
          <a:prstGeom prst="rect">
            <a:avLst/>
          </a:prstGeom>
          <a:noFill/>
        </p:spPr>
        <p:txBody>
          <a:bodyPr wrap="square">
            <a:spAutoFit/>
          </a:bodyPr>
          <a:lstStyle/>
          <a:p>
            <a:r>
              <a:rPr lang="it-IT" i="1" dirty="0">
                <a:solidFill>
                  <a:srgbClr val="000000"/>
                </a:solidFill>
                <a:cs typeface="Times New Roman" pitchFamily="18" charset="0"/>
              </a:rPr>
              <a:t>In base a questi dati si vuole progettare un processo per produrre 200 litri/ora di vino al 5 % in etanolo. Calcolare il volume del reattore</a:t>
            </a:r>
            <a:endParaRPr lang="it-IT" dirty="0"/>
          </a:p>
        </p:txBody>
      </p:sp>
      <p:sp>
        <p:nvSpPr>
          <p:cNvPr id="4" name="CasellaDiTesto 3">
            <a:extLst>
              <a:ext uri="{FF2B5EF4-FFF2-40B4-BE49-F238E27FC236}">
                <a16:creationId xmlns:a16="http://schemas.microsoft.com/office/drawing/2014/main" id="{525E6B0B-6653-4C36-8A2F-29E184A562BB}"/>
              </a:ext>
            </a:extLst>
          </p:cNvPr>
          <p:cNvSpPr txBox="1"/>
          <p:nvPr/>
        </p:nvSpPr>
        <p:spPr>
          <a:xfrm>
            <a:off x="587229" y="1224793"/>
            <a:ext cx="3348417" cy="369332"/>
          </a:xfrm>
          <a:prstGeom prst="rect">
            <a:avLst/>
          </a:prstGeom>
          <a:noFill/>
        </p:spPr>
        <p:txBody>
          <a:bodyPr wrap="none" rtlCol="0">
            <a:spAutoFit/>
          </a:bodyPr>
          <a:lstStyle/>
          <a:p>
            <a:r>
              <a:rPr lang="it-IT" dirty="0">
                <a:solidFill>
                  <a:srgbClr val="FF0000"/>
                </a:solidFill>
              </a:rPr>
              <a:t>5% </a:t>
            </a:r>
            <a:r>
              <a:rPr lang="it-IT" dirty="0" err="1">
                <a:solidFill>
                  <a:srgbClr val="FF0000"/>
                </a:solidFill>
              </a:rPr>
              <a:t>EtOH</a:t>
            </a:r>
            <a:r>
              <a:rPr lang="it-IT" dirty="0"/>
              <a:t>: 5 l </a:t>
            </a:r>
            <a:r>
              <a:rPr lang="it-IT" dirty="0" err="1"/>
              <a:t>EtOH</a:t>
            </a:r>
            <a:r>
              <a:rPr lang="it-IT" dirty="0"/>
              <a:t> in 100 l di vino </a:t>
            </a:r>
          </a:p>
        </p:txBody>
      </p:sp>
      <p:cxnSp>
        <p:nvCxnSpPr>
          <p:cNvPr id="6" name="Connettore 2 5">
            <a:extLst>
              <a:ext uri="{FF2B5EF4-FFF2-40B4-BE49-F238E27FC236}">
                <a16:creationId xmlns:a16="http://schemas.microsoft.com/office/drawing/2014/main" id="{1B96D793-EF81-48DB-A4DB-C58024A3C3B2}"/>
              </a:ext>
            </a:extLst>
          </p:cNvPr>
          <p:cNvCxnSpPr>
            <a:stCxn id="4" idx="3"/>
          </p:cNvCxnSpPr>
          <p:nvPr/>
        </p:nvCxnSpPr>
        <p:spPr>
          <a:xfrm flipV="1">
            <a:off x="3935646" y="1400961"/>
            <a:ext cx="720244" cy="849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7" name="CasellaDiTesto 6">
            <a:extLst>
              <a:ext uri="{FF2B5EF4-FFF2-40B4-BE49-F238E27FC236}">
                <a16:creationId xmlns:a16="http://schemas.microsoft.com/office/drawing/2014/main" id="{C6863EC3-FD0E-4DF7-BC2F-85342AF6A4BF}"/>
              </a:ext>
            </a:extLst>
          </p:cNvPr>
          <p:cNvSpPr txBox="1"/>
          <p:nvPr/>
        </p:nvSpPr>
        <p:spPr>
          <a:xfrm>
            <a:off x="4840448" y="1224902"/>
            <a:ext cx="4147354" cy="369332"/>
          </a:xfrm>
          <a:prstGeom prst="rect">
            <a:avLst/>
          </a:prstGeom>
          <a:noFill/>
        </p:spPr>
        <p:txBody>
          <a:bodyPr wrap="none" rtlCol="0">
            <a:spAutoFit/>
          </a:bodyPr>
          <a:lstStyle/>
          <a:p>
            <a:r>
              <a:rPr lang="it-IT" dirty="0"/>
              <a:t>10 l/ora etanolo per 200 l/ora di effluente </a:t>
            </a:r>
          </a:p>
        </p:txBody>
      </p:sp>
      <p:graphicFrame>
        <p:nvGraphicFramePr>
          <p:cNvPr id="9" name="Group 192">
            <a:extLst>
              <a:ext uri="{FF2B5EF4-FFF2-40B4-BE49-F238E27FC236}">
                <a16:creationId xmlns:a16="http://schemas.microsoft.com/office/drawing/2014/main" id="{8B7F5582-6398-4233-8843-F33079BFC635}"/>
              </a:ext>
            </a:extLst>
          </p:cNvPr>
          <p:cNvGraphicFramePr>
            <a:graphicFrameLocks noGrp="1"/>
          </p:cNvGraphicFramePr>
          <p:nvPr/>
        </p:nvGraphicFramePr>
        <p:xfrm>
          <a:off x="938166" y="4210146"/>
          <a:ext cx="6715204" cy="2438400"/>
        </p:xfrm>
        <a:graphic>
          <a:graphicData uri="http://schemas.openxmlformats.org/drawingml/2006/table">
            <a:tbl>
              <a:tblPr/>
              <a:tblGrid>
                <a:gridCol w="2238790">
                  <a:extLst>
                    <a:ext uri="{9D8B030D-6E8A-4147-A177-3AD203B41FA5}">
                      <a16:colId xmlns:a16="http://schemas.microsoft.com/office/drawing/2014/main" val="20000"/>
                    </a:ext>
                  </a:extLst>
                </a:gridCol>
                <a:gridCol w="2237624">
                  <a:extLst>
                    <a:ext uri="{9D8B030D-6E8A-4147-A177-3AD203B41FA5}">
                      <a16:colId xmlns:a16="http://schemas.microsoft.com/office/drawing/2014/main" val="20001"/>
                    </a:ext>
                  </a:extLst>
                </a:gridCol>
                <a:gridCol w="2238790">
                  <a:extLst>
                    <a:ext uri="{9D8B030D-6E8A-4147-A177-3AD203B41FA5}">
                      <a16:colId xmlns:a16="http://schemas.microsoft.com/office/drawing/2014/main" val="20002"/>
                    </a:ext>
                  </a:extLst>
                </a:gridCol>
              </a:tblGrid>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D, ore</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Cellule, g/l</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Etanolo nell’effluente, g/l</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89,99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28,00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rgbClr val="FF0000"/>
                          </a:solidFill>
                          <a:effectLst/>
                          <a:latin typeface="Times New Roman" pitchFamily="18" charset="0"/>
                          <a:cs typeface="Times New Roman" pitchFamily="18" charset="0"/>
                        </a:rPr>
                        <a:t>0,10</a:t>
                      </a:r>
                      <a:endParaRPr kumimoji="0" lang="it-IT" sz="2400" b="0" i="0" u="none" strike="noStrike" cap="none" normalizeH="0" baseline="0" dirty="0">
                        <a:ln>
                          <a:noFill/>
                        </a:ln>
                        <a:solidFill>
                          <a:srgbClr val="FF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83,99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rgbClr val="FF0000"/>
                          </a:solidFill>
                          <a:effectLst/>
                          <a:latin typeface="Times New Roman" pitchFamily="18" charset="0"/>
                          <a:cs typeface="Times New Roman" pitchFamily="18" charset="0"/>
                        </a:rPr>
                        <a:t>39,99</a:t>
                      </a:r>
                      <a:endParaRPr kumimoji="0" lang="it-IT" sz="2400" b="0" i="0" u="none" strike="noStrike" cap="none" normalizeH="0" baseline="0" dirty="0">
                        <a:ln>
                          <a:noFill/>
                        </a:ln>
                        <a:solidFill>
                          <a:srgbClr val="FF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79,98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49,98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77,96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59,95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59,95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75,89</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49,93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83,71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426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0,35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39,86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90,00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CasellaDiTesto 9">
            <a:extLst>
              <a:ext uri="{FF2B5EF4-FFF2-40B4-BE49-F238E27FC236}">
                <a16:creationId xmlns:a16="http://schemas.microsoft.com/office/drawing/2014/main" id="{58F2731B-CD29-4C27-AB65-E86AD3B196B4}"/>
              </a:ext>
            </a:extLst>
          </p:cNvPr>
          <p:cNvSpPr txBox="1"/>
          <p:nvPr/>
        </p:nvSpPr>
        <p:spPr>
          <a:xfrm>
            <a:off x="738231" y="1946246"/>
            <a:ext cx="1500924" cy="369332"/>
          </a:xfrm>
          <a:prstGeom prst="rect">
            <a:avLst/>
          </a:prstGeom>
          <a:noFill/>
        </p:spPr>
        <p:txBody>
          <a:bodyPr wrap="none" rtlCol="0">
            <a:spAutoFit/>
          </a:bodyPr>
          <a:lstStyle/>
          <a:p>
            <a:r>
              <a:rPr lang="el-GR" dirty="0"/>
              <a:t>ρ</a:t>
            </a:r>
            <a:r>
              <a:rPr lang="it-IT" dirty="0"/>
              <a:t> = 789 kg/m</a:t>
            </a:r>
            <a:r>
              <a:rPr lang="it-IT" baseline="30000" dirty="0"/>
              <a:t>3</a:t>
            </a:r>
            <a:endParaRPr lang="it-IT" dirty="0"/>
          </a:p>
        </p:txBody>
      </p:sp>
      <p:cxnSp>
        <p:nvCxnSpPr>
          <p:cNvPr id="11" name="Connettore 2 10">
            <a:extLst>
              <a:ext uri="{FF2B5EF4-FFF2-40B4-BE49-F238E27FC236}">
                <a16:creationId xmlns:a16="http://schemas.microsoft.com/office/drawing/2014/main" id="{7273EB21-A461-46E2-83DA-11566EC1E2A3}"/>
              </a:ext>
            </a:extLst>
          </p:cNvPr>
          <p:cNvCxnSpPr/>
          <p:nvPr/>
        </p:nvCxnSpPr>
        <p:spPr>
          <a:xfrm flipV="1">
            <a:off x="2261437" y="2164576"/>
            <a:ext cx="720244" cy="849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3" name="CasellaDiTesto 12">
            <a:extLst>
              <a:ext uri="{FF2B5EF4-FFF2-40B4-BE49-F238E27FC236}">
                <a16:creationId xmlns:a16="http://schemas.microsoft.com/office/drawing/2014/main" id="{C15F1683-11A1-4F2E-8960-325556040541}"/>
              </a:ext>
            </a:extLst>
          </p:cNvPr>
          <p:cNvSpPr txBox="1"/>
          <p:nvPr/>
        </p:nvSpPr>
        <p:spPr>
          <a:xfrm>
            <a:off x="3003963" y="1963133"/>
            <a:ext cx="4817986" cy="369332"/>
          </a:xfrm>
          <a:prstGeom prst="rect">
            <a:avLst/>
          </a:prstGeom>
          <a:noFill/>
        </p:spPr>
        <p:txBody>
          <a:bodyPr wrap="none" rtlCol="0">
            <a:spAutoFit/>
          </a:bodyPr>
          <a:lstStyle/>
          <a:p>
            <a:r>
              <a:rPr lang="it-IT" dirty="0"/>
              <a:t>789 g/l, in 10 l/ora = 7890 g/ora </a:t>
            </a:r>
            <a:r>
              <a:rPr lang="it-IT" dirty="0">
                <a:solidFill>
                  <a:srgbClr val="FF0000"/>
                </a:solidFill>
              </a:rPr>
              <a:t>Flusso ponderale</a:t>
            </a:r>
          </a:p>
        </p:txBody>
      </p:sp>
      <mc:AlternateContent xmlns:mc="http://schemas.openxmlformats.org/markup-compatibility/2006" xmlns:a14="http://schemas.microsoft.com/office/drawing/2010/main">
        <mc:Choice Requires="a14">
          <p:sp>
            <p:nvSpPr>
              <p:cNvPr id="16" name="CasellaDiTesto 15">
                <a:extLst>
                  <a:ext uri="{FF2B5EF4-FFF2-40B4-BE49-F238E27FC236}">
                    <a16:creationId xmlns:a16="http://schemas.microsoft.com/office/drawing/2014/main" id="{3DBD5A89-F271-4B55-AA58-A98E5D943C08}"/>
                  </a:ext>
                </a:extLst>
              </p:cNvPr>
              <p:cNvSpPr txBox="1"/>
              <p:nvPr/>
            </p:nvSpPr>
            <p:spPr>
              <a:xfrm>
                <a:off x="1764585" y="2525949"/>
                <a:ext cx="2478755" cy="485646"/>
              </a:xfrm>
              <a:prstGeom prst="rect">
                <a:avLst/>
              </a:prstGeom>
              <a:noFill/>
            </p:spPr>
            <p:txBody>
              <a:bodyPr wrap="none" rtlCol="0">
                <a:spAutoFit/>
              </a:bodyPr>
              <a:lstStyle/>
              <a:p>
                <a:r>
                  <a:rPr lang="it-IT" dirty="0"/>
                  <a:t>7890 </a:t>
                </a:r>
                <a14:m>
                  <m:oMath xmlns:m="http://schemas.openxmlformats.org/officeDocument/2006/math">
                    <m:f>
                      <m:fPr>
                        <m:ctrlPr>
                          <a:rPr lang="it-IT" i="1" smtClean="0">
                            <a:latin typeface="Cambria Math" panose="02040503050406030204" pitchFamily="18" charset="0"/>
                          </a:rPr>
                        </m:ctrlPr>
                      </m:fPr>
                      <m:num>
                        <m:r>
                          <a:rPr lang="it-IT" b="0" i="1" smtClean="0">
                            <a:latin typeface="Cambria Math" panose="02040503050406030204" pitchFamily="18" charset="0"/>
                          </a:rPr>
                          <m:t>𝑔</m:t>
                        </m:r>
                      </m:num>
                      <m:den>
                        <m:r>
                          <a:rPr lang="it-IT" b="0" i="1" smtClean="0">
                            <a:latin typeface="Cambria Math" panose="02040503050406030204" pitchFamily="18" charset="0"/>
                          </a:rPr>
                          <m:t>𝑜𝑟𝑎</m:t>
                        </m:r>
                      </m:den>
                    </m:f>
                  </m:oMath>
                </a14:m>
                <a:r>
                  <a:rPr lang="it-IT" dirty="0"/>
                  <a:t> = 200 </a:t>
                </a:r>
                <a14:m>
                  <m:oMath xmlns:m="http://schemas.openxmlformats.org/officeDocument/2006/math">
                    <m:f>
                      <m:fPr>
                        <m:ctrlPr>
                          <a:rPr lang="it-IT" i="1" smtClean="0">
                            <a:latin typeface="Cambria Math" panose="02040503050406030204" pitchFamily="18" charset="0"/>
                          </a:rPr>
                        </m:ctrlPr>
                      </m:fPr>
                      <m:num>
                        <m:r>
                          <a:rPr lang="it-IT" b="0" i="1" smtClean="0">
                            <a:latin typeface="Cambria Math" panose="02040503050406030204" pitchFamily="18" charset="0"/>
                          </a:rPr>
                          <m:t>𝐿</m:t>
                        </m:r>
                      </m:num>
                      <m:den>
                        <m:r>
                          <a:rPr lang="it-IT" b="0" i="1" smtClean="0">
                            <a:latin typeface="Cambria Math" panose="02040503050406030204" pitchFamily="18" charset="0"/>
                          </a:rPr>
                          <m:t>𝑜𝑟𝑎</m:t>
                        </m:r>
                      </m:den>
                    </m:f>
                  </m:oMath>
                </a14:m>
                <a:r>
                  <a:rPr lang="it-IT" dirty="0"/>
                  <a:t> * </a:t>
                </a:r>
                <a:r>
                  <a:rPr lang="it-IT" dirty="0">
                    <a:solidFill>
                      <a:srgbClr val="FF0000"/>
                    </a:solidFill>
                  </a:rPr>
                  <a:t>X</a:t>
                </a:r>
                <a:r>
                  <a:rPr lang="it-IT" dirty="0"/>
                  <a:t> </a:t>
                </a:r>
                <a14:m>
                  <m:oMath xmlns:m="http://schemas.openxmlformats.org/officeDocument/2006/math">
                    <m:f>
                      <m:fPr>
                        <m:ctrlPr>
                          <a:rPr lang="it-IT" i="1" smtClean="0">
                            <a:latin typeface="Cambria Math" panose="02040503050406030204" pitchFamily="18" charset="0"/>
                          </a:rPr>
                        </m:ctrlPr>
                      </m:fPr>
                      <m:num>
                        <m:r>
                          <a:rPr lang="it-IT" b="0" i="1" smtClean="0">
                            <a:latin typeface="Cambria Math" panose="02040503050406030204" pitchFamily="18" charset="0"/>
                          </a:rPr>
                          <m:t>𝑔</m:t>
                        </m:r>
                      </m:num>
                      <m:den>
                        <m:r>
                          <a:rPr lang="it-IT" b="0" i="1" smtClean="0">
                            <a:latin typeface="Cambria Math" panose="02040503050406030204" pitchFamily="18" charset="0"/>
                          </a:rPr>
                          <m:t>𝐿</m:t>
                        </m:r>
                      </m:den>
                    </m:f>
                  </m:oMath>
                </a14:m>
                <a:endParaRPr lang="it-IT" dirty="0"/>
              </a:p>
            </p:txBody>
          </p:sp>
        </mc:Choice>
        <mc:Fallback xmlns="">
          <p:sp>
            <p:nvSpPr>
              <p:cNvPr id="16" name="CasellaDiTesto 15">
                <a:extLst>
                  <a:ext uri="{FF2B5EF4-FFF2-40B4-BE49-F238E27FC236}">
                    <a16:creationId xmlns:a16="http://schemas.microsoft.com/office/drawing/2014/main" id="{3DBD5A89-F271-4B55-AA58-A98E5D943C08}"/>
                  </a:ext>
                </a:extLst>
              </p:cNvPr>
              <p:cNvSpPr txBox="1">
                <a:spLocks noRot="1" noChangeAspect="1" noMove="1" noResize="1" noEditPoints="1" noAdjustHandles="1" noChangeArrowheads="1" noChangeShapeType="1" noTextEdit="1"/>
              </p:cNvSpPr>
              <p:nvPr/>
            </p:nvSpPr>
            <p:spPr>
              <a:xfrm>
                <a:off x="1764585" y="2525949"/>
                <a:ext cx="2478755" cy="485646"/>
              </a:xfrm>
              <a:prstGeom prst="rect">
                <a:avLst/>
              </a:prstGeom>
              <a:blipFill>
                <a:blip r:embed="rId2"/>
                <a:stretch>
                  <a:fillRect l="-1966" b="-7500"/>
                </a:stretch>
              </a:blipFill>
            </p:spPr>
            <p:txBody>
              <a:bodyPr/>
              <a:lstStyle/>
              <a:p>
                <a:r>
                  <a:rPr lang="it-IT">
                    <a:noFill/>
                  </a:rPr>
                  <a:t> </a:t>
                </a:r>
              </a:p>
            </p:txBody>
          </p:sp>
        </mc:Fallback>
      </mc:AlternateContent>
      <p:sp>
        <p:nvSpPr>
          <p:cNvPr id="18" name="CasellaDiTesto 17">
            <a:extLst>
              <a:ext uri="{FF2B5EF4-FFF2-40B4-BE49-F238E27FC236}">
                <a16:creationId xmlns:a16="http://schemas.microsoft.com/office/drawing/2014/main" id="{A37EC0AF-179F-4769-A5EA-E59F9E5F25C1}"/>
              </a:ext>
            </a:extLst>
          </p:cNvPr>
          <p:cNvSpPr txBox="1"/>
          <p:nvPr/>
        </p:nvSpPr>
        <p:spPr>
          <a:xfrm>
            <a:off x="695681" y="2532809"/>
            <a:ext cx="4572000" cy="369332"/>
          </a:xfrm>
          <a:prstGeom prst="rect">
            <a:avLst/>
          </a:prstGeom>
          <a:noFill/>
        </p:spPr>
        <p:txBody>
          <a:bodyPr wrap="square">
            <a:spAutoFit/>
          </a:bodyPr>
          <a:lstStyle/>
          <a:p>
            <a:r>
              <a:rPr lang="it-IT" sz="1800" b="1" dirty="0">
                <a:solidFill>
                  <a:srgbClr val="002060"/>
                </a:solidFill>
                <a:cs typeface="Times New Roman" pitchFamily="18" charset="0"/>
              </a:rPr>
              <a:t>m</a:t>
            </a:r>
            <a:r>
              <a:rPr lang="it-IT" sz="1800" b="1" baseline="-30000" dirty="0">
                <a:solidFill>
                  <a:srgbClr val="002060"/>
                </a:solidFill>
                <a:cs typeface="Times New Roman" pitchFamily="18" charset="0"/>
              </a:rPr>
              <a:t>i</a:t>
            </a:r>
            <a:r>
              <a:rPr lang="it-IT" sz="1800" b="1" dirty="0">
                <a:solidFill>
                  <a:srgbClr val="002060"/>
                </a:solidFill>
                <a:cs typeface="Times New Roman" pitchFamily="18" charset="0"/>
              </a:rPr>
              <a:t>=</a:t>
            </a:r>
            <a:r>
              <a:rPr lang="it-IT" sz="1800" b="1" dirty="0" err="1">
                <a:solidFill>
                  <a:srgbClr val="002060"/>
                </a:solidFill>
                <a:cs typeface="Times New Roman" pitchFamily="18" charset="0"/>
              </a:rPr>
              <a:t>FC</a:t>
            </a:r>
            <a:r>
              <a:rPr lang="it-IT" sz="1800" b="1" baseline="-30000" dirty="0" err="1">
                <a:solidFill>
                  <a:srgbClr val="002060"/>
                </a:solidFill>
                <a:cs typeface="Times New Roman" pitchFamily="18" charset="0"/>
              </a:rPr>
              <a:t>i</a:t>
            </a:r>
            <a:endParaRPr lang="it-IT" dirty="0"/>
          </a:p>
        </p:txBody>
      </p:sp>
      <p:sp>
        <p:nvSpPr>
          <p:cNvPr id="19" name="CasellaDiTesto 18">
            <a:extLst>
              <a:ext uri="{FF2B5EF4-FFF2-40B4-BE49-F238E27FC236}">
                <a16:creationId xmlns:a16="http://schemas.microsoft.com/office/drawing/2014/main" id="{C88FAD00-6904-4B2D-989F-AB45D520ED2F}"/>
              </a:ext>
            </a:extLst>
          </p:cNvPr>
          <p:cNvSpPr txBox="1"/>
          <p:nvPr/>
        </p:nvSpPr>
        <p:spPr>
          <a:xfrm>
            <a:off x="4613945" y="2631777"/>
            <a:ext cx="2494786" cy="369332"/>
          </a:xfrm>
          <a:prstGeom prst="rect">
            <a:avLst/>
          </a:prstGeom>
          <a:noFill/>
        </p:spPr>
        <p:txBody>
          <a:bodyPr wrap="none" rtlCol="0">
            <a:spAutoFit/>
          </a:bodyPr>
          <a:lstStyle/>
          <a:p>
            <a:r>
              <a:rPr lang="it-IT" dirty="0">
                <a:solidFill>
                  <a:srgbClr val="FF0000"/>
                </a:solidFill>
              </a:rPr>
              <a:t>X = 7890/200 = 39,45 g/l</a:t>
            </a:r>
          </a:p>
        </p:txBody>
      </p:sp>
      <p:sp>
        <p:nvSpPr>
          <p:cNvPr id="20" name="CasellaDiTesto 19">
            <a:extLst>
              <a:ext uri="{FF2B5EF4-FFF2-40B4-BE49-F238E27FC236}">
                <a16:creationId xmlns:a16="http://schemas.microsoft.com/office/drawing/2014/main" id="{6A29EDC1-7FD8-45E8-B8A3-5C93EA9D5C2C}"/>
              </a:ext>
            </a:extLst>
          </p:cNvPr>
          <p:cNvSpPr txBox="1"/>
          <p:nvPr/>
        </p:nvSpPr>
        <p:spPr>
          <a:xfrm>
            <a:off x="1065402" y="3565321"/>
            <a:ext cx="3727111" cy="369332"/>
          </a:xfrm>
          <a:prstGeom prst="rect">
            <a:avLst/>
          </a:prstGeom>
          <a:noFill/>
        </p:spPr>
        <p:txBody>
          <a:bodyPr wrap="none" rtlCol="0">
            <a:spAutoFit/>
          </a:bodyPr>
          <a:lstStyle/>
          <a:p>
            <a:r>
              <a:rPr lang="it-IT" dirty="0"/>
              <a:t>D = F/V     </a:t>
            </a:r>
            <a:r>
              <a:rPr lang="it-IT" dirty="0" err="1"/>
              <a:t>V</a:t>
            </a:r>
            <a:r>
              <a:rPr lang="it-IT" dirty="0"/>
              <a:t> = F/D = 200/0,10 = 2000 L</a:t>
            </a:r>
          </a:p>
        </p:txBody>
      </p:sp>
    </p:spTree>
    <p:extLst>
      <p:ext uri="{BB962C8B-B14F-4D97-AF65-F5344CB8AC3E}">
        <p14:creationId xmlns:p14="http://schemas.microsoft.com/office/powerpoint/2010/main" val="6227204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2152650" y="671120"/>
            <a:ext cx="6103938" cy="488950"/>
          </a:xfrm>
          <a:prstGeom prst="rect">
            <a:avLst/>
          </a:prstGeom>
          <a:noFill/>
          <a:ln w="9525">
            <a:noFill/>
            <a:miter lim="800000"/>
            <a:headEnd/>
            <a:tailEnd/>
          </a:ln>
        </p:spPr>
        <p:txBody>
          <a:bodyPr wrap="none">
            <a:spAutoFit/>
          </a:bodyPr>
          <a:lstStyle/>
          <a:p>
            <a:r>
              <a:rPr lang="it-IT" sz="2600" b="1" dirty="0">
                <a:solidFill>
                  <a:srgbClr val="FF0000"/>
                </a:solidFill>
              </a:rPr>
              <a:t>FLUSSO TURBOLENTO E LAMINARE</a:t>
            </a:r>
          </a:p>
        </p:txBody>
      </p:sp>
      <p:sp>
        <p:nvSpPr>
          <p:cNvPr id="5837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F6BCDC55-C7EB-4BD6-85EE-02F2F5E6CFF4}" type="slidenum">
              <a:rPr lang="it-IT"/>
              <a:pPr/>
              <a:t>50</a:t>
            </a:fld>
            <a:endParaRPr lang="it-IT"/>
          </a:p>
        </p:txBody>
      </p:sp>
      <p:sp>
        <p:nvSpPr>
          <p:cNvPr id="58372" name="Rectangle 17"/>
          <p:cNvSpPr>
            <a:spLocks noChangeArrowheads="1"/>
          </p:cNvSpPr>
          <p:nvPr/>
        </p:nvSpPr>
        <p:spPr bwMode="auto">
          <a:xfrm>
            <a:off x="0" y="1430018"/>
            <a:ext cx="9144000" cy="3477875"/>
          </a:xfrm>
          <a:prstGeom prst="rect">
            <a:avLst/>
          </a:prstGeom>
          <a:noFill/>
          <a:ln w="9525">
            <a:noFill/>
            <a:miter lim="800000"/>
            <a:headEnd/>
            <a:tailEnd/>
          </a:ln>
        </p:spPr>
        <p:txBody>
          <a:bodyPr anchor="ctr">
            <a:spAutoFit/>
          </a:bodyPr>
          <a:lstStyle/>
          <a:p>
            <a:pPr algn="just"/>
            <a:r>
              <a:rPr lang="it-IT" sz="2000" b="1" u="sng" dirty="0">
                <a:solidFill>
                  <a:srgbClr val="000000"/>
                </a:solidFill>
                <a:cs typeface="Times New Roman" pitchFamily="18" charset="0"/>
              </a:rPr>
              <a:t>Esercizio 69.</a:t>
            </a:r>
            <a:r>
              <a:rPr lang="it-IT" sz="2000" i="1" dirty="0">
                <a:solidFill>
                  <a:srgbClr val="000000"/>
                </a:solidFill>
                <a:cs typeface="Times New Roman" pitchFamily="18" charset="0"/>
              </a:rPr>
              <a:t> Quali agitatori sono adatti per le dispersioni di gas in un liquido (cioè per rompere le bolle?). Quali sono adatti per le sospensioni solide. Quali sono adatti per la miscelazione di liquidi ad alta viscosità?  </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b="1" u="sng" dirty="0">
                <a:solidFill>
                  <a:srgbClr val="000000"/>
                </a:solidFill>
                <a:cs typeface="Times New Roman" pitchFamily="18" charset="0"/>
              </a:rPr>
              <a:t>Esercizio 71.</a:t>
            </a:r>
            <a:r>
              <a:rPr lang="it-IT" sz="2000" i="1" dirty="0">
                <a:solidFill>
                  <a:srgbClr val="000000"/>
                </a:solidFill>
                <a:cs typeface="Times New Roman" pitchFamily="18" charset="0"/>
              </a:rPr>
              <a:t> Per la preparazione di un mezzo colturale in laboratorio si può usare un’ ancoretta magnetica e un piatto dotato di un motorino per far girare l’ancoretta, come rappresentato in figura a sinistra. Tuttavia, un metodo più efficiente è agitare manualmente con un cucchiaio, posizionato come nella figura seguente, alternando frequentemente la rotazione del cucchiaio in senso orario ed in senso antiorario. Spiegare perché in base alle linee di flusso.</a:t>
            </a:r>
          </a:p>
        </p:txBody>
      </p:sp>
      <p:pic>
        <p:nvPicPr>
          <p:cNvPr id="58376" name="Picture 8" descr="impianti biochimici 1"/>
          <p:cNvPicPr>
            <a:picLocks noChangeAspect="1" noChangeArrowheads="1"/>
          </p:cNvPicPr>
          <p:nvPr/>
        </p:nvPicPr>
        <p:blipFill>
          <a:blip r:embed="rId2" cstate="print"/>
          <a:srcRect/>
          <a:stretch>
            <a:fillRect/>
          </a:stretch>
        </p:blipFill>
        <p:spPr bwMode="auto">
          <a:xfrm>
            <a:off x="1547813" y="4907893"/>
            <a:ext cx="1209675" cy="1581150"/>
          </a:xfrm>
          <a:prstGeom prst="rect">
            <a:avLst/>
          </a:prstGeom>
          <a:noFill/>
          <a:ln w="9525">
            <a:noFill/>
            <a:miter lim="800000"/>
            <a:headEnd/>
            <a:tailEnd/>
          </a:ln>
        </p:spPr>
      </p:pic>
      <p:pic>
        <p:nvPicPr>
          <p:cNvPr id="58377" name="Picture 9" descr="impianti biochimici 1"/>
          <p:cNvPicPr>
            <a:picLocks noChangeAspect="1" noChangeArrowheads="1"/>
          </p:cNvPicPr>
          <p:nvPr/>
        </p:nvPicPr>
        <p:blipFill>
          <a:blip r:embed="rId3" cstate="print"/>
          <a:srcRect/>
          <a:stretch>
            <a:fillRect/>
          </a:stretch>
        </p:blipFill>
        <p:spPr bwMode="auto">
          <a:xfrm>
            <a:off x="5292725" y="4868863"/>
            <a:ext cx="2449513" cy="17843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168291" y="139924"/>
            <a:ext cx="6229350" cy="954107"/>
          </a:xfrm>
          <a:prstGeom prst="rect">
            <a:avLst/>
          </a:prstGeom>
        </p:spPr>
        <p:txBody>
          <a:bodyPr wrap="square">
            <a:spAutoFit/>
          </a:bodyPr>
          <a:lstStyle/>
          <a:p>
            <a:pPr algn="ctr"/>
            <a:r>
              <a:rPr lang="it-IT" sz="2800" b="1" dirty="0">
                <a:solidFill>
                  <a:srgbClr val="FF0000"/>
                </a:solidFill>
              </a:rPr>
              <a:t>REATTORI DISCONTINUI ALIMENTATI</a:t>
            </a:r>
          </a:p>
          <a:p>
            <a:pPr algn="ctr"/>
            <a:r>
              <a:rPr lang="it-IT" sz="2800" b="1" dirty="0">
                <a:solidFill>
                  <a:srgbClr val="FF0000"/>
                </a:solidFill>
              </a:rPr>
              <a:t>FED-BATCH</a:t>
            </a:r>
          </a:p>
        </p:txBody>
      </p:sp>
      <p:sp>
        <p:nvSpPr>
          <p:cNvPr id="2" name="Rettangolo 1">
            <a:extLst>
              <a:ext uri="{FF2B5EF4-FFF2-40B4-BE49-F238E27FC236}">
                <a16:creationId xmlns:a16="http://schemas.microsoft.com/office/drawing/2014/main" id="{C7C6DD46-B6A0-4B63-9C71-72B10FD6F8AD}"/>
              </a:ext>
            </a:extLst>
          </p:cNvPr>
          <p:cNvSpPr/>
          <p:nvPr/>
        </p:nvSpPr>
        <p:spPr>
          <a:xfrm>
            <a:off x="2163572" y="1232349"/>
            <a:ext cx="7153275" cy="369332"/>
          </a:xfrm>
          <a:prstGeom prst="rect">
            <a:avLst/>
          </a:prstGeom>
        </p:spPr>
        <p:txBody>
          <a:bodyPr wrap="square">
            <a:spAutoFit/>
          </a:bodyPr>
          <a:lstStyle/>
          <a:p>
            <a:r>
              <a:rPr lang="it-IT" dirty="0">
                <a:hlinkClick r:id="rId2"/>
              </a:rPr>
              <a:t>https://www.youtube.com/watch?v=lEBUqRKzv94</a:t>
            </a:r>
            <a:endParaRPr lang="it-IT" dirty="0"/>
          </a:p>
        </p:txBody>
      </p:sp>
      <p:pic>
        <p:nvPicPr>
          <p:cNvPr id="6" name="Immagine 5">
            <a:extLst>
              <a:ext uri="{FF2B5EF4-FFF2-40B4-BE49-F238E27FC236}">
                <a16:creationId xmlns:a16="http://schemas.microsoft.com/office/drawing/2014/main" id="{A81AF78E-3C0D-43A8-9EF7-7A1BEBC111F3}"/>
              </a:ext>
            </a:extLst>
          </p:cNvPr>
          <p:cNvPicPr>
            <a:picLocks noChangeAspect="1"/>
          </p:cNvPicPr>
          <p:nvPr/>
        </p:nvPicPr>
        <p:blipFill rotWithShape="1">
          <a:blip r:embed="rId3"/>
          <a:srcRect t="10528"/>
          <a:stretch/>
        </p:blipFill>
        <p:spPr>
          <a:xfrm>
            <a:off x="127932" y="2245407"/>
            <a:ext cx="8553450" cy="4295191"/>
          </a:xfrm>
          <a:prstGeom prst="rect">
            <a:avLst/>
          </a:prstGeom>
        </p:spPr>
      </p:pic>
    </p:spTree>
    <p:extLst>
      <p:ext uri="{BB962C8B-B14F-4D97-AF65-F5344CB8AC3E}">
        <p14:creationId xmlns:p14="http://schemas.microsoft.com/office/powerpoint/2010/main" val="3130535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10;&#10;Descrizione generata automaticamente">
            <a:extLst>
              <a:ext uri="{FF2B5EF4-FFF2-40B4-BE49-F238E27FC236}">
                <a16:creationId xmlns:a16="http://schemas.microsoft.com/office/drawing/2014/main" id="{0F89D773-ACBD-4681-B62A-463447650EBD}"/>
              </a:ext>
            </a:extLst>
          </p:cNvPr>
          <p:cNvPicPr>
            <a:picLocks noChangeAspect="1"/>
          </p:cNvPicPr>
          <p:nvPr/>
        </p:nvPicPr>
        <p:blipFill>
          <a:blip r:embed="rId2"/>
          <a:stretch>
            <a:fillRect/>
          </a:stretch>
        </p:blipFill>
        <p:spPr>
          <a:xfrm>
            <a:off x="482600" y="719773"/>
            <a:ext cx="8178799" cy="5418453"/>
          </a:xfrm>
          <a:prstGeom prst="rect">
            <a:avLst/>
          </a:prstGeom>
          <a:ln>
            <a:noFill/>
          </a:ln>
        </p:spPr>
      </p:pic>
    </p:spTree>
    <p:extLst>
      <p:ext uri="{BB962C8B-B14F-4D97-AF65-F5344CB8AC3E}">
        <p14:creationId xmlns:p14="http://schemas.microsoft.com/office/powerpoint/2010/main" val="1341605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8925634" cy="6832640"/>
          </a:xfrm>
          <a:prstGeom prst="rect">
            <a:avLst/>
          </a:prstGeom>
        </p:spPr>
        <p:txBody>
          <a:bodyPr wrap="square">
            <a:spAutoFit/>
          </a:bodyPr>
          <a:lstStyle/>
          <a:p>
            <a:endParaRPr lang="it-IT" dirty="0"/>
          </a:p>
          <a:p>
            <a:r>
              <a:rPr lang="it-IT" sz="2000" dirty="0"/>
              <a:t>Per il reattore continuo le equazioni sono</a:t>
            </a:r>
          </a:p>
          <a:p>
            <a:endParaRPr lang="it-IT" sz="2000" dirty="0"/>
          </a:p>
          <a:p>
            <a:pPr algn="ctr"/>
            <a:r>
              <a:rPr lang="it-IT" sz="2000" dirty="0" err="1"/>
              <a:t>dX</a:t>
            </a:r>
            <a:r>
              <a:rPr lang="it-IT" sz="2000" dirty="0"/>
              <a:t>/</a:t>
            </a:r>
            <a:r>
              <a:rPr lang="it-IT" sz="2000" dirty="0" err="1"/>
              <a:t>dt</a:t>
            </a:r>
            <a:r>
              <a:rPr lang="it-IT" sz="2000" dirty="0"/>
              <a:t> = </a:t>
            </a:r>
            <a:r>
              <a:rPr lang="it-IT" sz="2000" dirty="0">
                <a:latin typeface="Symbol" panose="05050102010706020507" pitchFamily="18" charset="2"/>
              </a:rPr>
              <a:t>m</a:t>
            </a:r>
            <a:r>
              <a:rPr lang="it-IT" sz="2000" dirty="0"/>
              <a:t> X - D X = [</a:t>
            </a:r>
            <a:r>
              <a:rPr lang="it-IT" sz="2000" dirty="0" err="1">
                <a:latin typeface="Symbol" panose="05050102010706020507" pitchFamily="18" charset="2"/>
              </a:rPr>
              <a:t>m</a:t>
            </a:r>
            <a:r>
              <a:rPr lang="it-IT" sz="2000" dirty="0" err="1"/>
              <a:t>max</a:t>
            </a:r>
            <a:r>
              <a:rPr lang="it-IT" sz="2000" dirty="0"/>
              <a:t> S/( K</a:t>
            </a:r>
            <a:r>
              <a:rPr lang="it-IT" sz="2000" baseline="-25000" dirty="0"/>
              <a:t>S</a:t>
            </a:r>
            <a:r>
              <a:rPr lang="it-IT" sz="2000" dirty="0"/>
              <a:t> + S)] X – D X  (42)</a:t>
            </a:r>
          </a:p>
          <a:p>
            <a:pPr algn="ctr"/>
            <a:r>
              <a:rPr lang="it-IT" sz="2000" dirty="0" err="1"/>
              <a:t>dS</a:t>
            </a:r>
            <a:r>
              <a:rPr lang="it-IT" sz="2000" dirty="0"/>
              <a:t>/</a:t>
            </a:r>
            <a:r>
              <a:rPr lang="it-IT" sz="2000" dirty="0" err="1"/>
              <a:t>dt</a:t>
            </a:r>
            <a:r>
              <a:rPr lang="it-IT" sz="2000" dirty="0"/>
              <a:t> = (- 1/Y</a:t>
            </a:r>
            <a:r>
              <a:rPr lang="it-IT" sz="2000" baseline="-25000" dirty="0"/>
              <a:t>XS</a:t>
            </a:r>
            <a:r>
              <a:rPr lang="it-IT" sz="2000" dirty="0"/>
              <a:t>) [</a:t>
            </a:r>
            <a:r>
              <a:rPr lang="it-IT" sz="2000" dirty="0">
                <a:latin typeface="Symbol" panose="05050102010706020507" pitchFamily="18" charset="2"/>
              </a:rPr>
              <a:t>m</a:t>
            </a:r>
            <a:r>
              <a:rPr lang="it-IT" sz="2000" dirty="0"/>
              <a:t>m S/( K</a:t>
            </a:r>
            <a:r>
              <a:rPr lang="it-IT" sz="2000" baseline="-25000" dirty="0"/>
              <a:t>S</a:t>
            </a:r>
            <a:r>
              <a:rPr lang="it-IT" sz="2000" dirty="0"/>
              <a:t> + S)] X + D (S</a:t>
            </a:r>
            <a:r>
              <a:rPr lang="it-IT" sz="2000" baseline="-25000" dirty="0"/>
              <a:t>0</a:t>
            </a:r>
            <a:r>
              <a:rPr lang="it-IT" sz="2000" dirty="0"/>
              <a:t> – S) (43)</a:t>
            </a:r>
          </a:p>
          <a:p>
            <a:pPr algn="ctr"/>
            <a:r>
              <a:rPr lang="it-IT" sz="2000" dirty="0" err="1"/>
              <a:t>dP</a:t>
            </a:r>
            <a:r>
              <a:rPr lang="it-IT" sz="2000" dirty="0"/>
              <a:t>/</a:t>
            </a:r>
            <a:r>
              <a:rPr lang="it-IT" sz="2000" dirty="0" err="1"/>
              <a:t>dt</a:t>
            </a:r>
            <a:r>
              <a:rPr lang="it-IT" sz="2000" dirty="0"/>
              <a:t> = (Y</a:t>
            </a:r>
            <a:r>
              <a:rPr lang="it-IT" sz="2000" baseline="-25000" dirty="0"/>
              <a:t>PS</a:t>
            </a:r>
            <a:r>
              <a:rPr lang="it-IT" sz="2000" dirty="0"/>
              <a:t>/Y</a:t>
            </a:r>
            <a:r>
              <a:rPr lang="it-IT" sz="2000" baseline="-25000" dirty="0"/>
              <a:t>XS</a:t>
            </a:r>
            <a:r>
              <a:rPr lang="it-IT" sz="2000" dirty="0"/>
              <a:t>) [</a:t>
            </a:r>
            <a:r>
              <a:rPr lang="it-IT" sz="2000" dirty="0">
                <a:latin typeface="Symbol" panose="05050102010706020507" pitchFamily="18" charset="2"/>
              </a:rPr>
              <a:t>m</a:t>
            </a:r>
            <a:r>
              <a:rPr lang="it-IT" sz="2000" dirty="0"/>
              <a:t>m S/( K</a:t>
            </a:r>
            <a:r>
              <a:rPr lang="it-IT" sz="2000" baseline="-25000" dirty="0"/>
              <a:t>S</a:t>
            </a:r>
            <a:r>
              <a:rPr lang="it-IT" sz="2000" dirty="0"/>
              <a:t> + S)] X - D P (44)</a:t>
            </a:r>
          </a:p>
          <a:p>
            <a:pPr algn="ctr"/>
            <a:endParaRPr lang="it-IT" sz="2000" dirty="0"/>
          </a:p>
          <a:p>
            <a:r>
              <a:rPr lang="it-IT" sz="2000" dirty="0"/>
              <a:t>Per il reattore </a:t>
            </a:r>
            <a:r>
              <a:rPr lang="it-IT" sz="2000" dirty="0" err="1"/>
              <a:t>fed</a:t>
            </a:r>
            <a:r>
              <a:rPr lang="it-IT" sz="2000" dirty="0"/>
              <a:t>-batch le equazioni sono apparentemente simili, ma</a:t>
            </a:r>
          </a:p>
          <a:p>
            <a:r>
              <a:rPr lang="it-IT" sz="2000" dirty="0"/>
              <a:t>concettualmente molto diverse. </a:t>
            </a:r>
            <a:r>
              <a:rPr lang="it-IT" sz="2000" b="1" dirty="0">
                <a:solidFill>
                  <a:srgbClr val="FF0000"/>
                </a:solidFill>
              </a:rPr>
              <a:t>MODELLO MATEMATICO</a:t>
            </a:r>
          </a:p>
          <a:p>
            <a:endParaRPr lang="it-IT" sz="2000" dirty="0"/>
          </a:p>
          <a:p>
            <a:endParaRPr lang="it-IT" sz="2000" dirty="0"/>
          </a:p>
          <a:p>
            <a:r>
              <a:rPr lang="it-IT" sz="2000" b="1" dirty="0">
                <a:solidFill>
                  <a:srgbClr val="FF0000"/>
                </a:solidFill>
              </a:rPr>
              <a:t>Velocità di crescita cellulare nel reattore </a:t>
            </a:r>
            <a:r>
              <a:rPr lang="it-IT" sz="2000" b="1" dirty="0" err="1">
                <a:solidFill>
                  <a:srgbClr val="FF0000"/>
                </a:solidFill>
              </a:rPr>
              <a:t>fed</a:t>
            </a:r>
            <a:r>
              <a:rPr lang="it-IT" sz="2000" b="1" dirty="0">
                <a:solidFill>
                  <a:srgbClr val="FF0000"/>
                </a:solidFill>
              </a:rPr>
              <a:t>-batch:</a:t>
            </a:r>
          </a:p>
          <a:p>
            <a:endParaRPr lang="it-IT" sz="2000" b="1" dirty="0">
              <a:solidFill>
                <a:srgbClr val="FF0000"/>
              </a:solidFill>
            </a:endParaRPr>
          </a:p>
          <a:p>
            <a:pPr algn="ctr"/>
            <a:r>
              <a:rPr lang="it-IT" sz="2000" dirty="0" err="1"/>
              <a:t>dX</a:t>
            </a:r>
            <a:r>
              <a:rPr lang="it-IT" sz="2000" dirty="0"/>
              <a:t>/</a:t>
            </a:r>
            <a:r>
              <a:rPr lang="it-IT" sz="2000" dirty="0" err="1"/>
              <a:t>dt</a:t>
            </a:r>
            <a:r>
              <a:rPr lang="it-IT" sz="2000" dirty="0"/>
              <a:t> = </a:t>
            </a:r>
            <a:r>
              <a:rPr lang="it-IT" sz="2000" dirty="0">
                <a:latin typeface="Symbol" panose="05050102010706020507" pitchFamily="18" charset="2"/>
              </a:rPr>
              <a:t>m</a:t>
            </a:r>
            <a:r>
              <a:rPr lang="it-IT" sz="2000" dirty="0"/>
              <a:t> X - (F/V) X (59)</a:t>
            </a:r>
          </a:p>
          <a:p>
            <a:pPr algn="ctr"/>
            <a:endParaRPr lang="it-IT" sz="2000" dirty="0"/>
          </a:p>
          <a:p>
            <a:pPr algn="ctr"/>
            <a:r>
              <a:rPr lang="en-GB" sz="2000" dirty="0" err="1">
                <a:solidFill>
                  <a:srgbClr val="000000"/>
                </a:solidFill>
                <a:cs typeface="Times New Roman" pitchFamily="18" charset="0"/>
              </a:rPr>
              <a:t>dX</a:t>
            </a:r>
            <a:r>
              <a:rPr lang="en-GB" sz="2000" dirty="0">
                <a:solidFill>
                  <a:srgbClr val="000000"/>
                </a:solidFill>
                <a:cs typeface="Times New Roman" pitchFamily="18" charset="0"/>
              </a:rPr>
              <a:t>/</a:t>
            </a:r>
            <a:r>
              <a:rPr lang="en-GB" sz="2000" dirty="0" err="1">
                <a:solidFill>
                  <a:srgbClr val="000000"/>
                </a:solidFill>
                <a:cs typeface="Times New Roman" pitchFamily="18" charset="0"/>
              </a:rPr>
              <a:t>dt</a:t>
            </a:r>
            <a:r>
              <a:rPr lang="en-GB" sz="2000" dirty="0">
                <a:solidFill>
                  <a:srgbClr val="000000"/>
                </a:solidFill>
                <a:cs typeface="Times New Roman" pitchFamily="18" charset="0"/>
              </a:rPr>
              <a:t> = [</a:t>
            </a:r>
            <a:r>
              <a:rPr lang="it-IT" sz="2000" dirty="0">
                <a:solidFill>
                  <a:srgbClr val="000000"/>
                </a:solidFill>
                <a:latin typeface="Symbol" pitchFamily="18" charset="2"/>
                <a:cs typeface="Times New Roman" pitchFamily="18" charset="0"/>
              </a:rPr>
              <a:t>m</a:t>
            </a:r>
            <a:r>
              <a:rPr lang="en-GB" sz="2000" baseline="-30000" dirty="0">
                <a:solidFill>
                  <a:srgbClr val="000000"/>
                </a:solidFill>
                <a:cs typeface="Times New Roman" pitchFamily="18" charset="0"/>
              </a:rPr>
              <a:t>m</a:t>
            </a:r>
            <a:r>
              <a:rPr lang="en-GB" sz="2000" dirty="0">
                <a:solidFill>
                  <a:srgbClr val="000000"/>
                </a:solidFill>
                <a:cs typeface="Times New Roman" pitchFamily="18" charset="0"/>
              </a:rPr>
              <a:t> S/( K</a:t>
            </a:r>
            <a:r>
              <a:rPr lang="en-GB" sz="2000" baseline="-30000" dirty="0">
                <a:solidFill>
                  <a:srgbClr val="000000"/>
                </a:solidFill>
                <a:cs typeface="Times New Roman" pitchFamily="18" charset="0"/>
              </a:rPr>
              <a:t>S</a:t>
            </a:r>
            <a:r>
              <a:rPr lang="en-GB" sz="2000" dirty="0">
                <a:solidFill>
                  <a:srgbClr val="000000"/>
                </a:solidFill>
                <a:cs typeface="Times New Roman" pitchFamily="18" charset="0"/>
              </a:rPr>
              <a:t> + S)]</a:t>
            </a:r>
            <a:r>
              <a:rPr lang="it-IT" sz="2000" dirty="0">
                <a:solidFill>
                  <a:srgbClr val="000000"/>
                </a:solidFill>
                <a:latin typeface="Symbol" pitchFamily="18" charset="2"/>
                <a:cs typeface="Times New Roman" pitchFamily="18" charset="0"/>
              </a:rPr>
              <a:t> </a:t>
            </a:r>
            <a:r>
              <a:rPr lang="en-GB" sz="2000" dirty="0">
                <a:solidFill>
                  <a:srgbClr val="000000"/>
                </a:solidFill>
                <a:cs typeface="Times New Roman" pitchFamily="18" charset="0"/>
              </a:rPr>
              <a:t>X  -  D X       </a:t>
            </a:r>
            <a:r>
              <a:rPr lang="en-GB" sz="1600" dirty="0">
                <a:solidFill>
                  <a:srgbClr val="000000"/>
                </a:solidFill>
                <a:cs typeface="Times New Roman" pitchFamily="18" charset="0"/>
              </a:rPr>
              <a:t>(42)</a:t>
            </a:r>
          </a:p>
          <a:p>
            <a:pPr algn="ctr"/>
            <a:endParaRPr lang="it-IT" sz="2000" dirty="0"/>
          </a:p>
          <a:p>
            <a:r>
              <a:rPr lang="it-IT" sz="2000" dirty="0"/>
              <a:t>La (59) sembra simile alla (42). Anche nel reattore continuo D = F/V.</a:t>
            </a:r>
          </a:p>
          <a:p>
            <a:r>
              <a:rPr lang="it-IT" sz="2000" dirty="0"/>
              <a:t>Tuttavia, mentre nel reattore continuo V è costante durante la marcia, nel</a:t>
            </a:r>
          </a:p>
          <a:p>
            <a:r>
              <a:rPr lang="it-IT" sz="2000" dirty="0"/>
              <a:t>reattore </a:t>
            </a:r>
            <a:r>
              <a:rPr lang="it-IT" sz="2000" dirty="0" err="1"/>
              <a:t>fed</a:t>
            </a:r>
            <a:r>
              <a:rPr lang="it-IT" sz="2000" dirty="0"/>
              <a:t>-batch il termine V aumenta durante la marcia.</a:t>
            </a:r>
          </a:p>
          <a:p>
            <a:r>
              <a:rPr lang="it-IT" sz="2000" dirty="0"/>
              <a:t>Se immaginiamo di tenere fisso F, durante la marcia, D rimarrà costante</a:t>
            </a:r>
          </a:p>
          <a:p>
            <a:r>
              <a:rPr lang="it-IT" sz="2000" dirty="0"/>
              <a:t>nel reattore continuo, ma F/V diminuirà nel reattore </a:t>
            </a:r>
            <a:r>
              <a:rPr lang="it-IT" sz="2000" dirty="0" err="1"/>
              <a:t>fed</a:t>
            </a:r>
            <a:r>
              <a:rPr lang="it-IT" sz="2000" dirty="0"/>
              <a:t>-batch.</a:t>
            </a:r>
          </a:p>
        </p:txBody>
      </p:sp>
    </p:spTree>
    <p:extLst>
      <p:ext uri="{BB962C8B-B14F-4D97-AF65-F5344CB8AC3E}">
        <p14:creationId xmlns:p14="http://schemas.microsoft.com/office/powerpoint/2010/main" val="2039985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 y="20819"/>
            <a:ext cx="9144000" cy="6740307"/>
          </a:xfrm>
          <a:prstGeom prst="rect">
            <a:avLst/>
          </a:prstGeom>
        </p:spPr>
        <p:txBody>
          <a:bodyPr wrap="square">
            <a:spAutoFit/>
          </a:bodyPr>
          <a:lstStyle/>
          <a:p>
            <a:pPr algn="ctr"/>
            <a:r>
              <a:rPr lang="it-IT" b="1" dirty="0">
                <a:solidFill>
                  <a:srgbClr val="FF0000"/>
                </a:solidFill>
              </a:rPr>
              <a:t>MODELLO MATEMATICO</a:t>
            </a:r>
          </a:p>
          <a:p>
            <a:endParaRPr lang="it-IT" dirty="0"/>
          </a:p>
          <a:p>
            <a:r>
              <a:rPr lang="it-IT" b="1" dirty="0"/>
              <a:t>Reattore continuo</a:t>
            </a:r>
            <a:r>
              <a:rPr lang="it-IT" dirty="0"/>
              <a:t>: DX rappresenta la velocità di rimozione delle cellule.</a:t>
            </a:r>
          </a:p>
          <a:p>
            <a:endParaRPr lang="it-IT" dirty="0"/>
          </a:p>
          <a:p>
            <a:r>
              <a:rPr lang="it-IT" b="1" dirty="0"/>
              <a:t>Reattore </a:t>
            </a:r>
            <a:r>
              <a:rPr lang="it-IT" b="1" dirty="0" err="1"/>
              <a:t>fed</a:t>
            </a:r>
            <a:r>
              <a:rPr lang="it-IT" b="1" dirty="0"/>
              <a:t>-batch</a:t>
            </a:r>
            <a:r>
              <a:rPr lang="it-IT" dirty="0"/>
              <a:t>: F = </a:t>
            </a:r>
            <a:r>
              <a:rPr lang="it-IT" dirty="0" err="1"/>
              <a:t>dV</a:t>
            </a:r>
            <a:r>
              <a:rPr lang="it-IT" dirty="0"/>
              <a:t>/</a:t>
            </a:r>
            <a:r>
              <a:rPr lang="it-IT" dirty="0" err="1"/>
              <a:t>dt</a:t>
            </a:r>
            <a:r>
              <a:rPr lang="it-IT" dirty="0"/>
              <a:t> (60)</a:t>
            </a:r>
          </a:p>
          <a:p>
            <a:r>
              <a:rPr lang="it-IT" dirty="0"/>
              <a:t>                                                                D = F/V = (</a:t>
            </a:r>
            <a:r>
              <a:rPr lang="it-IT" dirty="0" err="1"/>
              <a:t>dV</a:t>
            </a:r>
            <a:r>
              <a:rPr lang="it-IT" dirty="0"/>
              <a:t>/</a:t>
            </a:r>
            <a:r>
              <a:rPr lang="it-IT" dirty="0" err="1"/>
              <a:t>dt</a:t>
            </a:r>
            <a:r>
              <a:rPr lang="it-IT" dirty="0"/>
              <a:t>)/V (60bis)  </a:t>
            </a:r>
            <a:r>
              <a:rPr lang="it-IT" dirty="0">
                <a:solidFill>
                  <a:srgbClr val="FF0000"/>
                </a:solidFill>
              </a:rPr>
              <a:t>variazione di volume</a:t>
            </a:r>
          </a:p>
          <a:p>
            <a:endParaRPr lang="it-IT" dirty="0"/>
          </a:p>
          <a:p>
            <a:pPr algn="ctr"/>
            <a:r>
              <a:rPr lang="it-IT" dirty="0">
                <a:solidFill>
                  <a:srgbClr val="FF0000"/>
                </a:solidFill>
              </a:rPr>
              <a:t>rappresenta la velocità di aumento specifica del volume </a:t>
            </a:r>
          </a:p>
          <a:p>
            <a:endParaRPr lang="it-IT" dirty="0"/>
          </a:p>
          <a:p>
            <a:pPr algn="ctr"/>
            <a:r>
              <a:rPr lang="it-IT" dirty="0"/>
              <a:t> aumento di volume per litro al secondo.</a:t>
            </a:r>
          </a:p>
          <a:p>
            <a:pPr algn="ctr"/>
            <a:endParaRPr lang="it-IT" dirty="0"/>
          </a:p>
          <a:p>
            <a:r>
              <a:rPr lang="it-IT" dirty="0"/>
              <a:t>L’effetto dell’aumento di volume sulle cellule si traduce in una </a:t>
            </a:r>
            <a:r>
              <a:rPr lang="it-IT" dirty="0">
                <a:solidFill>
                  <a:srgbClr val="FF0000"/>
                </a:solidFill>
              </a:rPr>
              <a:t>diluizione</a:t>
            </a:r>
            <a:r>
              <a:rPr lang="it-IT" dirty="0"/>
              <a:t> crescente delle cellule.</a:t>
            </a:r>
          </a:p>
          <a:p>
            <a:endParaRPr lang="it-IT" dirty="0"/>
          </a:p>
          <a:p>
            <a:r>
              <a:rPr lang="it-IT" dirty="0"/>
              <a:t>Nella (60) si assume che la densità del liquido alimentato sia uguale alla densità del brodo di fermentazione, che non avvenga variazione di densità del liquido nel reattore man mano che si alimenta la soluzione di substrato. </a:t>
            </a:r>
          </a:p>
          <a:p>
            <a:endParaRPr lang="it-IT" dirty="0"/>
          </a:p>
          <a:p>
            <a:r>
              <a:rPr lang="it-IT" dirty="0">
                <a:latin typeface="Symbol" panose="05050102010706020507" pitchFamily="18" charset="2"/>
              </a:rPr>
              <a:t>m</a:t>
            </a:r>
            <a:r>
              <a:rPr lang="it-IT" dirty="0"/>
              <a:t> X rappresenta l’aumento di concentrazione cellulare dovuto alla crescita cellulare </a:t>
            </a:r>
          </a:p>
          <a:p>
            <a:r>
              <a:rPr lang="it-IT" dirty="0"/>
              <a:t>(F/V) X è la diminuzione di concentrazione dovuta all’aumento di volume.</a:t>
            </a:r>
          </a:p>
          <a:p>
            <a:endParaRPr lang="it-IT" dirty="0"/>
          </a:p>
          <a:p>
            <a:r>
              <a:rPr lang="it-IT" dirty="0"/>
              <a:t>nel continuo la diminuzione di concentrazione nell’equazione del bilancio di massa è dovuta alla rimozione delle cellule</a:t>
            </a:r>
          </a:p>
          <a:p>
            <a:endParaRPr lang="it-IT" dirty="0"/>
          </a:p>
          <a:p>
            <a:r>
              <a:rPr lang="it-IT" dirty="0"/>
              <a:t>nel </a:t>
            </a:r>
            <a:r>
              <a:rPr lang="it-IT" dirty="0" err="1"/>
              <a:t>fed</a:t>
            </a:r>
            <a:r>
              <a:rPr lang="it-IT" dirty="0"/>
              <a:t>-batch la diminuzione di concentrazione è dovuta alla diluizione</a:t>
            </a:r>
          </a:p>
        </p:txBody>
      </p:sp>
    </p:spTree>
    <p:extLst>
      <p:ext uri="{BB962C8B-B14F-4D97-AF65-F5344CB8AC3E}">
        <p14:creationId xmlns:p14="http://schemas.microsoft.com/office/powerpoint/2010/main" val="3233500037"/>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2_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557</TotalTime>
  <Words>5989</Words>
  <Application>Microsoft Office PowerPoint</Application>
  <PresentationFormat>Presentazione su schermo (4:3)</PresentationFormat>
  <Paragraphs>946</Paragraphs>
  <Slides>50</Slides>
  <Notes>3</Notes>
  <HiddenSlides>0</HiddenSlides>
  <MMClips>0</MMClips>
  <ScaleCrop>false</ScaleCrop>
  <HeadingPairs>
    <vt:vector size="8" baseType="variant">
      <vt:variant>
        <vt:lpstr>Caratteri utilizzati</vt:lpstr>
      </vt:variant>
      <vt:variant>
        <vt:i4>7</vt:i4>
      </vt:variant>
      <vt:variant>
        <vt:lpstr>Tema</vt:lpstr>
      </vt:variant>
      <vt:variant>
        <vt:i4>2</vt:i4>
      </vt:variant>
      <vt:variant>
        <vt:lpstr>Server OLE incorporati</vt:lpstr>
      </vt:variant>
      <vt:variant>
        <vt:i4>1</vt:i4>
      </vt:variant>
      <vt:variant>
        <vt:lpstr>Titoli diapositive</vt:lpstr>
      </vt:variant>
      <vt:variant>
        <vt:i4>50</vt:i4>
      </vt:variant>
    </vt:vector>
  </HeadingPairs>
  <TitlesOfParts>
    <vt:vector size="60" baseType="lpstr">
      <vt:lpstr>Arial</vt:lpstr>
      <vt:lpstr>Arial</vt:lpstr>
      <vt:lpstr>Calibri</vt:lpstr>
      <vt:lpstr>Calibri Light</vt:lpstr>
      <vt:lpstr>Cambria Math</vt:lpstr>
      <vt:lpstr>Symbol</vt:lpstr>
      <vt:lpstr>Times New Roman</vt:lpstr>
      <vt:lpstr>Tema di Office</vt:lpstr>
      <vt:lpstr>2_Tema di Office</vt:lpstr>
      <vt:lpstr>Equation</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Silvia Tabasso</dc:creator>
  <cp:lastModifiedBy>Silvia Tabasso</cp:lastModifiedBy>
  <cp:revision>46</cp:revision>
  <dcterms:created xsi:type="dcterms:W3CDTF">2023-11-09T15:21:20Z</dcterms:created>
  <dcterms:modified xsi:type="dcterms:W3CDTF">2024-12-05T12:09:37Z</dcterms:modified>
</cp:coreProperties>
</file>