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9"/>
  </p:notesMasterIdLst>
  <p:handoutMasterIdLst>
    <p:handoutMasterId r:id="rId20"/>
  </p:handoutMasterIdLst>
  <p:sldIdLst>
    <p:sldId id="471" r:id="rId2"/>
    <p:sldId id="569" r:id="rId3"/>
    <p:sldId id="570" r:id="rId4"/>
    <p:sldId id="571" r:id="rId5"/>
    <p:sldId id="572" r:id="rId6"/>
    <p:sldId id="573" r:id="rId7"/>
    <p:sldId id="574" r:id="rId8"/>
    <p:sldId id="575" r:id="rId9"/>
    <p:sldId id="576" r:id="rId10"/>
    <p:sldId id="577" r:id="rId11"/>
    <p:sldId id="578" r:id="rId12"/>
    <p:sldId id="579" r:id="rId13"/>
    <p:sldId id="580" r:id="rId14"/>
    <p:sldId id="581" r:id="rId15"/>
    <p:sldId id="582" r:id="rId16"/>
    <p:sldId id="583" r:id="rId17"/>
    <p:sldId id="584" r:id="rId18"/>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9772" autoAdjust="0"/>
  </p:normalViewPr>
  <p:slideViewPr>
    <p:cSldViewPr>
      <p:cViewPr varScale="1">
        <p:scale>
          <a:sx n="63" d="100"/>
          <a:sy n="63" d="100"/>
        </p:scale>
        <p:origin x="1954"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320"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GB"/>
          </a:p>
        </p:txBody>
      </p:sp>
      <p:sp>
        <p:nvSpPr>
          <p:cNvPr id="675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GB"/>
          </a:p>
        </p:txBody>
      </p:sp>
      <p:sp>
        <p:nvSpPr>
          <p:cNvPr id="675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GB"/>
          </a:p>
        </p:txBody>
      </p:sp>
      <p:sp>
        <p:nvSpPr>
          <p:cNvPr id="675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B56781-E3A7-4682-8548-156DF5764FF2}" type="slidenum">
              <a:rPr lang="en-GB"/>
              <a:pPr>
                <a:defRPr/>
              </a:pPr>
              <a:t>‹N›</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it-IT"/>
          </a:p>
        </p:txBody>
      </p:sp>
      <p:sp>
        <p:nvSpPr>
          <p:cNvPr id="1843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it-IT"/>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1843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it-IT"/>
          </a:p>
        </p:txBody>
      </p:sp>
      <p:sp>
        <p:nvSpPr>
          <p:cNvPr id="1843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0C071057-B2CB-43DE-AB8E-2CC44DBDEDD8}"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testo verticale 2"/>
          <p:cNvSpPr>
            <a:spLocks noGrp="1"/>
          </p:cNvSpPr>
          <p:nvPr>
            <p:ph type="body" orient="vert" idx="1"/>
          </p:nvPr>
        </p:nvSpPr>
        <p:spPr>
          <a:xfrm>
            <a:off x="457200" y="1600200"/>
            <a:ext cx="8229600" cy="4525963"/>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a:prstGeom prst="rect">
            <a:avLst/>
          </a:prstGeo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457200" y="274638"/>
            <a:ext cx="8229600" cy="5851525"/>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a:xfrm>
            <a:off x="457200" y="1600200"/>
            <a:ext cx="8229600" cy="4525963"/>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8" name="Rectangle 14"/>
          <p:cNvSpPr>
            <a:spLocks noChangeArrowheads="1"/>
          </p:cNvSpPr>
          <p:nvPr/>
        </p:nvSpPr>
        <p:spPr bwMode="auto">
          <a:xfrm>
            <a:off x="0" y="6477000"/>
            <a:ext cx="9144000" cy="381000"/>
          </a:xfrm>
          <a:prstGeom prst="rect">
            <a:avLst/>
          </a:prstGeom>
          <a:solidFill>
            <a:srgbClr val="FFFF00"/>
          </a:solidFill>
          <a:ln w="9525">
            <a:noFill/>
            <a:miter lim="800000"/>
            <a:headEnd/>
            <a:tailEnd/>
          </a:ln>
          <a:effectLst/>
        </p:spPr>
        <p:txBody>
          <a:bodyPr wrap="none" anchor="ctr"/>
          <a:lstStyle/>
          <a:p>
            <a:pPr>
              <a:defRPr/>
            </a:pPr>
            <a:endParaRPr lang="it-IT"/>
          </a:p>
        </p:txBody>
      </p:sp>
      <p:sp>
        <p:nvSpPr>
          <p:cNvPr id="1033" name="Text Box 9"/>
          <p:cNvSpPr txBox="1">
            <a:spLocks noChangeArrowheads="1"/>
          </p:cNvSpPr>
          <p:nvPr/>
        </p:nvSpPr>
        <p:spPr bwMode="auto">
          <a:xfrm>
            <a:off x="2814638" y="6524625"/>
            <a:ext cx="4873450" cy="307777"/>
          </a:xfrm>
          <a:prstGeom prst="rect">
            <a:avLst/>
          </a:prstGeom>
          <a:noFill/>
          <a:ln w="9525">
            <a:noFill/>
            <a:miter lim="800000"/>
            <a:headEnd/>
            <a:tailEnd/>
          </a:ln>
          <a:effectLst/>
        </p:spPr>
        <p:txBody>
          <a:bodyPr wrap="none">
            <a:spAutoFit/>
          </a:bodyPr>
          <a:lstStyle/>
          <a:p>
            <a:pPr>
              <a:defRPr/>
            </a:pPr>
            <a:r>
              <a:rPr lang="it-IT" sz="1400" dirty="0"/>
              <a:t>Prof. Claudia Barolo – Processi Industriali Chimici e Biochimici </a:t>
            </a:r>
            <a:endParaRPr lang="it-IT" dirty="0"/>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file:///C:\WINDOWS\Desktop\Testi%20Enzo\impianti%20biochimici%201.jpg" TargetMode="External"/><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2.xml"/><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0" y="115888"/>
            <a:ext cx="9144000" cy="1143000"/>
          </a:xfrm>
          <a:prstGeom prst="rect">
            <a:avLst/>
          </a:prstGeom>
          <a:noFill/>
          <a:ln w="9525">
            <a:noFill/>
            <a:miter lim="800000"/>
            <a:headEnd/>
            <a:tailEnd/>
          </a:ln>
        </p:spPr>
        <p:txBody>
          <a:bodyPr anchor="ctr"/>
          <a:lstStyle/>
          <a:p>
            <a:pPr algn="ctr"/>
            <a:r>
              <a:rPr lang="it-IT" sz="3600" b="1">
                <a:solidFill>
                  <a:srgbClr val="FF0000"/>
                </a:solidFill>
              </a:rPr>
              <a:t>PROCESSI INDUSTRIALI CHIMICI E BIOCHIMICI</a:t>
            </a:r>
            <a:endParaRPr lang="it-IT" sz="2800">
              <a:solidFill>
                <a:schemeClr val="tx2"/>
              </a:solidFill>
            </a:endParaRPr>
          </a:p>
        </p:txBody>
      </p:sp>
      <p:sp>
        <p:nvSpPr>
          <p:cNvPr id="2051" name="Text Box 7"/>
          <p:cNvSpPr txBox="1">
            <a:spLocks noChangeArrowheads="1"/>
          </p:cNvSpPr>
          <p:nvPr/>
        </p:nvSpPr>
        <p:spPr bwMode="auto">
          <a:xfrm>
            <a:off x="8675688" y="6400800"/>
            <a:ext cx="336550" cy="457200"/>
          </a:xfrm>
          <a:prstGeom prst="rect">
            <a:avLst/>
          </a:prstGeom>
          <a:noFill/>
          <a:ln w="9525">
            <a:noFill/>
            <a:miter lim="800000"/>
            <a:headEnd/>
            <a:tailEnd/>
          </a:ln>
        </p:spPr>
        <p:txBody>
          <a:bodyPr wrap="none">
            <a:spAutoFit/>
          </a:bodyPr>
          <a:lstStyle/>
          <a:p>
            <a:fld id="{CCE4566F-7B77-4137-AC40-436602D12C92}" type="slidenum">
              <a:rPr lang="it-IT"/>
              <a:pPr/>
              <a:t>1</a:t>
            </a:fld>
            <a:endParaRPr lang="it-IT"/>
          </a:p>
        </p:txBody>
      </p:sp>
      <p:sp>
        <p:nvSpPr>
          <p:cNvPr id="2052" name="Text Box 8"/>
          <p:cNvSpPr txBox="1">
            <a:spLocks noChangeArrowheads="1"/>
          </p:cNvSpPr>
          <p:nvPr/>
        </p:nvSpPr>
        <p:spPr bwMode="auto">
          <a:xfrm>
            <a:off x="1568091" y="2565400"/>
            <a:ext cx="6404702" cy="646331"/>
          </a:xfrm>
          <a:prstGeom prst="rect">
            <a:avLst/>
          </a:prstGeom>
          <a:noFill/>
          <a:ln w="9525">
            <a:noFill/>
            <a:miter lim="800000"/>
            <a:headEnd/>
            <a:tailEnd/>
          </a:ln>
        </p:spPr>
        <p:txBody>
          <a:bodyPr wrap="none">
            <a:spAutoFit/>
          </a:bodyPr>
          <a:lstStyle/>
          <a:p>
            <a:pPr algn="ctr"/>
            <a:r>
              <a:rPr lang="it-IT" sz="3600" b="1" dirty="0"/>
              <a:t>BIOREATTORI: progettazione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D49CEAC4-BCAF-427C-8B78-C91DA9A71042}" type="slidenum">
              <a:rPr lang="it-IT"/>
              <a:pPr/>
              <a:t>10</a:t>
            </a:fld>
            <a:endParaRPr lang="it-IT"/>
          </a:p>
        </p:txBody>
      </p:sp>
      <p:sp>
        <p:nvSpPr>
          <p:cNvPr id="25603" name="Text Box 5"/>
          <p:cNvSpPr txBox="1">
            <a:spLocks noChangeArrowheads="1"/>
          </p:cNvSpPr>
          <p:nvPr/>
        </p:nvSpPr>
        <p:spPr bwMode="auto">
          <a:xfrm>
            <a:off x="-36513" y="0"/>
            <a:ext cx="9313863" cy="488950"/>
          </a:xfrm>
          <a:prstGeom prst="rect">
            <a:avLst/>
          </a:prstGeom>
          <a:noFill/>
          <a:ln w="9525">
            <a:noFill/>
            <a:miter lim="800000"/>
            <a:headEnd/>
            <a:tailEnd/>
          </a:ln>
        </p:spPr>
        <p:txBody>
          <a:bodyPr wrap="none">
            <a:spAutoFit/>
          </a:bodyPr>
          <a:lstStyle/>
          <a:p>
            <a:r>
              <a:rPr lang="it-IT" sz="2600" b="1">
                <a:solidFill>
                  <a:srgbClr val="FF0000"/>
                </a:solidFill>
              </a:rPr>
              <a:t>Reattori con diffusore di aria senza agitazione meccanica interna</a:t>
            </a:r>
          </a:p>
        </p:txBody>
      </p:sp>
      <p:sp>
        <p:nvSpPr>
          <p:cNvPr id="25604" name="Rectangle 4"/>
          <p:cNvSpPr>
            <a:spLocks noChangeArrowheads="1"/>
          </p:cNvSpPr>
          <p:nvPr/>
        </p:nvSpPr>
        <p:spPr bwMode="auto">
          <a:xfrm>
            <a:off x="0" y="549275"/>
            <a:ext cx="9144000" cy="822325"/>
          </a:xfrm>
          <a:prstGeom prst="rect">
            <a:avLst/>
          </a:prstGeom>
          <a:noFill/>
          <a:ln w="9525">
            <a:noFill/>
            <a:miter lim="800000"/>
            <a:headEnd/>
            <a:tailEnd/>
          </a:ln>
          <a:effectLst/>
        </p:spPr>
        <p:txBody>
          <a:bodyPr>
            <a:spAutoFit/>
          </a:bodyPr>
          <a:lstStyle/>
          <a:p>
            <a:pPr algn="just"/>
            <a:r>
              <a:rPr lang="it-IT"/>
              <a:t>I reattori airlift sono però più costosi dei reattori a bolla di gas ascendente senza tubo di ricircolo </a:t>
            </a:r>
            <a:endParaRPr lang="it-IT" sz="2000">
              <a:solidFill>
                <a:srgbClr val="000000"/>
              </a:solidFill>
              <a:cs typeface="Times New Roman" pitchFamily="18" charset="0"/>
            </a:endParaRPr>
          </a:p>
        </p:txBody>
      </p:sp>
      <p:pic>
        <p:nvPicPr>
          <p:cNvPr id="25605" name="Picture 5" descr="impianti biochimici 1"/>
          <p:cNvPicPr>
            <a:picLocks noChangeAspect="1" noChangeArrowheads="1"/>
          </p:cNvPicPr>
          <p:nvPr/>
        </p:nvPicPr>
        <p:blipFill>
          <a:blip r:embed="rId2" cstate="print"/>
          <a:srcRect/>
          <a:stretch>
            <a:fillRect/>
          </a:stretch>
        </p:blipFill>
        <p:spPr bwMode="auto">
          <a:xfrm>
            <a:off x="2484438" y="1916113"/>
            <a:ext cx="3314700" cy="306705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0C455146-C47B-44E3-8D27-814C519F51A1}" type="slidenum">
              <a:rPr lang="it-IT"/>
              <a:pPr/>
              <a:t>11</a:t>
            </a:fld>
            <a:endParaRPr lang="it-IT"/>
          </a:p>
        </p:txBody>
      </p:sp>
      <p:sp>
        <p:nvSpPr>
          <p:cNvPr id="26627" name="Text Box 5"/>
          <p:cNvSpPr txBox="1">
            <a:spLocks noChangeArrowheads="1"/>
          </p:cNvSpPr>
          <p:nvPr/>
        </p:nvSpPr>
        <p:spPr bwMode="auto">
          <a:xfrm>
            <a:off x="615950" y="0"/>
            <a:ext cx="7843838" cy="488950"/>
          </a:xfrm>
          <a:prstGeom prst="rect">
            <a:avLst/>
          </a:prstGeom>
          <a:noFill/>
          <a:ln w="9525">
            <a:noFill/>
            <a:miter lim="800000"/>
            <a:headEnd/>
            <a:tailEnd/>
          </a:ln>
        </p:spPr>
        <p:txBody>
          <a:bodyPr wrap="none">
            <a:spAutoFit/>
          </a:bodyPr>
          <a:lstStyle/>
          <a:p>
            <a:r>
              <a:rPr lang="it-IT" sz="2600" b="1">
                <a:solidFill>
                  <a:srgbClr val="FF0000"/>
                </a:solidFill>
              </a:rPr>
              <a:t>Distribuzione delle forze meccaniche dentro il reattore</a:t>
            </a:r>
          </a:p>
        </p:txBody>
      </p:sp>
      <p:sp>
        <p:nvSpPr>
          <p:cNvPr id="26628" name="Rectangle 4"/>
          <p:cNvSpPr>
            <a:spLocks noChangeArrowheads="1"/>
          </p:cNvSpPr>
          <p:nvPr/>
        </p:nvSpPr>
        <p:spPr bwMode="auto">
          <a:xfrm>
            <a:off x="0" y="549275"/>
            <a:ext cx="9144000" cy="1552575"/>
          </a:xfrm>
          <a:prstGeom prst="rect">
            <a:avLst/>
          </a:prstGeom>
          <a:noFill/>
          <a:ln w="9525">
            <a:noFill/>
            <a:miter lim="800000"/>
            <a:headEnd/>
            <a:tailEnd/>
          </a:ln>
          <a:effectLst/>
        </p:spPr>
        <p:txBody>
          <a:bodyPr>
            <a:spAutoFit/>
          </a:bodyPr>
          <a:lstStyle/>
          <a:p>
            <a:pPr algn="just"/>
            <a:r>
              <a:rPr lang="it-IT"/>
              <a:t>In presenza di </a:t>
            </a:r>
            <a:r>
              <a:rPr lang="it-IT" b="1"/>
              <a:t>tubo di ricircolo</a:t>
            </a:r>
            <a:r>
              <a:rPr lang="it-IT"/>
              <a:t> lo </a:t>
            </a:r>
            <a:r>
              <a:rPr lang="it-IT" b="1"/>
              <a:t>sforzo</a:t>
            </a:r>
            <a:r>
              <a:rPr lang="it-IT"/>
              <a:t> meccanico esercitato dal flusso di gas è distribuito </a:t>
            </a:r>
            <a:r>
              <a:rPr lang="it-IT" b="1"/>
              <a:t>uniformemente</a:t>
            </a:r>
            <a:r>
              <a:rPr lang="it-IT"/>
              <a:t> nel liquido del reattore, mentre ove la miscelazione viene esercitata dall’</a:t>
            </a:r>
            <a:r>
              <a:rPr lang="it-IT" b="1"/>
              <a:t>agitatore</a:t>
            </a:r>
            <a:r>
              <a:rPr lang="it-IT"/>
              <a:t> esiste </a:t>
            </a:r>
            <a:r>
              <a:rPr lang="it-IT" b="1"/>
              <a:t>un gradiente di sforzo meccanico</a:t>
            </a:r>
            <a:r>
              <a:rPr lang="it-IT"/>
              <a:t> tra la zona in prossimità delle </a:t>
            </a:r>
            <a:r>
              <a:rPr lang="it-IT" b="1"/>
              <a:t>pale</a:t>
            </a:r>
            <a:r>
              <a:rPr lang="it-IT"/>
              <a:t> e la </a:t>
            </a:r>
            <a:r>
              <a:rPr lang="it-IT" b="1"/>
              <a:t>superficie</a:t>
            </a:r>
            <a:r>
              <a:rPr lang="it-IT"/>
              <a:t>: </a:t>
            </a:r>
          </a:p>
        </p:txBody>
      </p:sp>
      <p:graphicFrame>
        <p:nvGraphicFramePr>
          <p:cNvPr id="26670" name="Group 46"/>
          <p:cNvGraphicFramePr>
            <a:graphicFrameLocks noGrp="1"/>
          </p:cNvGraphicFramePr>
          <p:nvPr/>
        </p:nvGraphicFramePr>
        <p:xfrm>
          <a:off x="2390775" y="2420938"/>
          <a:ext cx="4364038" cy="1346200"/>
        </p:xfrm>
        <a:graphic>
          <a:graphicData uri="http://schemas.openxmlformats.org/drawingml/2006/table">
            <a:tbl>
              <a:tblPr/>
              <a:tblGrid>
                <a:gridCol w="1900238">
                  <a:extLst>
                    <a:ext uri="{9D8B030D-6E8A-4147-A177-3AD203B41FA5}">
                      <a16:colId xmlns:a16="http://schemas.microsoft.com/office/drawing/2014/main" val="20000"/>
                    </a:ext>
                  </a:extLst>
                </a:gridCol>
                <a:gridCol w="2463800">
                  <a:extLst>
                    <a:ext uri="{9D8B030D-6E8A-4147-A177-3AD203B41FA5}">
                      <a16:colId xmlns:a16="http://schemas.microsoft.com/office/drawing/2014/main" val="20001"/>
                    </a:ext>
                  </a:extLst>
                </a:gridCol>
              </a:tblGrid>
              <a:tr h="5524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Distribuzione Forze nel Liquido</a:t>
                      </a:r>
                      <a:endParaRPr kumimoji="0" lang="it-IT" sz="2400" b="0" i="0" u="none" strike="noStrike" cap="none" normalizeH="0" baseline="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87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Tubo di Ricircolo   </a:t>
                      </a:r>
                      <a:r>
                        <a:rPr kumimoji="0" lang="it-IT" sz="2000" b="0" i="0" u="none" strike="noStrike" cap="none" normalizeH="0" baseline="0">
                          <a:ln>
                            <a:noFill/>
                          </a:ln>
                          <a:solidFill>
                            <a:schemeClr val="tx1"/>
                          </a:solidFill>
                          <a:effectLst/>
                          <a:latin typeface="Times New Roman" pitchFamily="18" charset="0"/>
                          <a:cs typeface="Times New Roman" pitchFamily="18" charset="0"/>
                        </a:rPr>
                        <a:t> </a:t>
                      </a:r>
                      <a:r>
                        <a:rPr kumimoji="0" lang="it-IT" sz="2000" b="0" i="0" u="none" strike="noStrike" cap="none" normalizeH="0" baseline="0">
                          <a:ln>
                            <a:noFill/>
                          </a:ln>
                          <a:solidFill>
                            <a:schemeClr val="tx1"/>
                          </a:solidFill>
                          <a:effectLst/>
                          <a:latin typeface="Symbol" pitchFamily="18" charset="2"/>
                          <a:cs typeface="Times New Roman" pitchFamily="18" charset="0"/>
                        </a:rPr>
                        <a:t>Þ</a:t>
                      </a:r>
                      <a:endParaRPr kumimoji="0" lang="it-IT" sz="2400" b="0" i="0" u="none" strike="noStrike" cap="none" normalizeH="0" baseline="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               uniforme</a:t>
                      </a:r>
                      <a:endParaRPr kumimoji="0" lang="it-IT" sz="2400" b="0" i="0" u="none" strike="noStrike" cap="none" normalizeH="0" baseline="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Agitatore                 </a:t>
                      </a:r>
                      <a:r>
                        <a:rPr kumimoji="0" lang="it-IT" sz="2000" b="0" i="0" u="none" strike="noStrike" cap="none" normalizeH="0" baseline="0">
                          <a:ln>
                            <a:noFill/>
                          </a:ln>
                          <a:solidFill>
                            <a:schemeClr val="tx1"/>
                          </a:solidFill>
                          <a:effectLst/>
                          <a:latin typeface="Symbol" pitchFamily="18" charset="2"/>
                          <a:cs typeface="Times New Roman" pitchFamily="18" charset="0"/>
                        </a:rPr>
                        <a:t>Þ</a:t>
                      </a:r>
                      <a:endParaRPr kumimoji="0" lang="it-IT" sz="2400" b="0" i="0" u="none" strike="noStrike" cap="none" normalizeH="0" baseline="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8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gradiente dal basso verso l’alto</a:t>
                      </a:r>
                      <a:endParaRPr kumimoji="0" lang="it-IT" sz="2400" b="0" i="0" u="none" strike="noStrike" cap="none" normalizeH="0" baseline="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ED86EE46-F973-4306-BDC7-5E014219713D}" type="slidenum">
              <a:rPr lang="it-IT"/>
              <a:pPr/>
              <a:t>12</a:t>
            </a:fld>
            <a:endParaRPr lang="it-IT"/>
          </a:p>
        </p:txBody>
      </p:sp>
      <p:sp>
        <p:nvSpPr>
          <p:cNvPr id="27651" name="Text Box 5"/>
          <p:cNvSpPr txBox="1">
            <a:spLocks noChangeArrowheads="1"/>
          </p:cNvSpPr>
          <p:nvPr/>
        </p:nvSpPr>
        <p:spPr bwMode="auto">
          <a:xfrm>
            <a:off x="2555875" y="0"/>
            <a:ext cx="3968750" cy="488950"/>
          </a:xfrm>
          <a:prstGeom prst="rect">
            <a:avLst/>
          </a:prstGeom>
          <a:noFill/>
          <a:ln w="9525">
            <a:noFill/>
            <a:miter lim="800000"/>
            <a:headEnd/>
            <a:tailEnd/>
          </a:ln>
        </p:spPr>
        <p:txBody>
          <a:bodyPr wrap="none">
            <a:spAutoFit/>
          </a:bodyPr>
          <a:lstStyle/>
          <a:p>
            <a:r>
              <a:rPr lang="it-IT" sz="2600" b="1">
                <a:solidFill>
                  <a:srgbClr val="FF0000"/>
                </a:solidFill>
              </a:rPr>
              <a:t>Rapporto altezza/diametro</a:t>
            </a:r>
          </a:p>
        </p:txBody>
      </p:sp>
      <p:sp>
        <p:nvSpPr>
          <p:cNvPr id="27652" name="Rectangle 4"/>
          <p:cNvSpPr>
            <a:spLocks noChangeArrowheads="1"/>
          </p:cNvSpPr>
          <p:nvPr/>
        </p:nvSpPr>
        <p:spPr bwMode="auto">
          <a:xfrm>
            <a:off x="0" y="549275"/>
            <a:ext cx="9144000" cy="1979613"/>
          </a:xfrm>
          <a:prstGeom prst="rect">
            <a:avLst/>
          </a:prstGeom>
          <a:noFill/>
          <a:ln w="9525">
            <a:noFill/>
            <a:miter lim="800000"/>
            <a:headEnd/>
            <a:tailEnd/>
          </a:ln>
          <a:effectLst/>
        </p:spPr>
        <p:txBody>
          <a:bodyPr>
            <a:spAutoFit/>
          </a:bodyPr>
          <a:lstStyle/>
          <a:p>
            <a:pPr algn="just"/>
            <a:r>
              <a:rPr lang="it-IT">
                <a:solidFill>
                  <a:srgbClr val="000000"/>
                </a:solidFill>
                <a:cs typeface="Times New Roman" pitchFamily="18" charset="0"/>
              </a:rPr>
              <a:t>Nei </a:t>
            </a:r>
            <a:r>
              <a:rPr lang="it-IT" b="1">
                <a:solidFill>
                  <a:srgbClr val="000000"/>
                </a:solidFill>
                <a:cs typeface="Times New Roman" pitchFamily="18" charset="0"/>
              </a:rPr>
              <a:t>reattori con diffusore di aria senza agitazione meccanica interna</a:t>
            </a:r>
            <a:r>
              <a:rPr lang="it-IT">
                <a:solidFill>
                  <a:srgbClr val="000000"/>
                </a:solidFill>
                <a:cs typeface="Times New Roman" pitchFamily="18" charset="0"/>
              </a:rPr>
              <a:t> il rapporto </a:t>
            </a:r>
            <a:r>
              <a:rPr lang="it-IT" sz="2800" b="1">
                <a:solidFill>
                  <a:srgbClr val="000000"/>
                </a:solidFill>
                <a:cs typeface="Times New Roman" pitchFamily="18" charset="0"/>
              </a:rPr>
              <a:t>altezza/diametro</a:t>
            </a:r>
            <a:r>
              <a:rPr lang="it-IT" b="1">
                <a:solidFill>
                  <a:srgbClr val="000000"/>
                </a:solidFill>
                <a:cs typeface="Times New Roman" pitchFamily="18" charset="0"/>
              </a:rPr>
              <a:t> (H</a:t>
            </a:r>
            <a:r>
              <a:rPr lang="it-IT" b="1" baseline="-30000">
                <a:solidFill>
                  <a:srgbClr val="000000"/>
                </a:solidFill>
                <a:cs typeface="Times New Roman" pitchFamily="18" charset="0"/>
              </a:rPr>
              <a:t>t</a:t>
            </a:r>
            <a:r>
              <a:rPr lang="it-IT" b="1">
                <a:solidFill>
                  <a:srgbClr val="000000"/>
                </a:solidFill>
                <a:cs typeface="Times New Roman" pitchFamily="18" charset="0"/>
              </a:rPr>
              <a:t>/D</a:t>
            </a:r>
            <a:r>
              <a:rPr lang="it-IT" b="1" baseline="-30000">
                <a:solidFill>
                  <a:srgbClr val="000000"/>
                </a:solidFill>
                <a:cs typeface="Times New Roman" pitchFamily="18" charset="0"/>
              </a:rPr>
              <a:t>t</a:t>
            </a:r>
            <a:r>
              <a:rPr lang="it-IT" b="1">
                <a:solidFill>
                  <a:srgbClr val="000000"/>
                </a:solidFill>
                <a:cs typeface="Times New Roman" pitchFamily="18" charset="0"/>
              </a:rPr>
              <a:t>) varia da </a:t>
            </a:r>
            <a:r>
              <a:rPr lang="it-IT" sz="2800" b="1">
                <a:solidFill>
                  <a:srgbClr val="000000"/>
                </a:solidFill>
                <a:cs typeface="Times New Roman" pitchFamily="18" charset="0"/>
              </a:rPr>
              <a:t>8 a 20</a:t>
            </a:r>
            <a:r>
              <a:rPr lang="it-IT" b="1">
                <a:solidFill>
                  <a:srgbClr val="000000"/>
                </a:solidFill>
                <a:cs typeface="Times New Roman" pitchFamily="18" charset="0"/>
              </a:rPr>
              <a:t>. Il reattore ICI per SCP ha rapporto di 8,75. </a:t>
            </a:r>
            <a:r>
              <a:rPr lang="it-IT">
                <a:solidFill>
                  <a:srgbClr val="000000"/>
                </a:solidFill>
                <a:cs typeface="Times New Roman" pitchFamily="18" charset="0"/>
              </a:rPr>
              <a:t>Aumentando il rapporto, aumenta </a:t>
            </a:r>
            <a:r>
              <a:rPr lang="it-IT" b="1">
                <a:solidFill>
                  <a:srgbClr val="000000"/>
                </a:solidFill>
                <a:cs typeface="Times New Roman" pitchFamily="18" charset="0"/>
              </a:rPr>
              <a:t>G</a:t>
            </a:r>
            <a:r>
              <a:rPr lang="it-IT" b="1" baseline="-30000">
                <a:solidFill>
                  <a:srgbClr val="000000"/>
                </a:solidFill>
                <a:cs typeface="Times New Roman" pitchFamily="18" charset="0"/>
              </a:rPr>
              <a:t>H</a:t>
            </a:r>
            <a:r>
              <a:rPr lang="it-IT">
                <a:solidFill>
                  <a:srgbClr val="000000"/>
                </a:solidFill>
                <a:cs typeface="Times New Roman" pitchFamily="18" charset="0"/>
              </a:rPr>
              <a:t> e la </a:t>
            </a:r>
            <a:r>
              <a:rPr lang="it-IT" b="1">
                <a:solidFill>
                  <a:srgbClr val="000000"/>
                </a:solidFill>
                <a:cs typeface="Times New Roman" pitchFamily="18" charset="0"/>
              </a:rPr>
              <a:t>pressione idrostatica alla base (P</a:t>
            </a:r>
            <a:r>
              <a:rPr lang="it-IT" b="1" baseline="-30000">
                <a:solidFill>
                  <a:srgbClr val="000000"/>
                </a:solidFill>
                <a:cs typeface="Times New Roman" pitchFamily="18" charset="0"/>
              </a:rPr>
              <a:t>B</a:t>
            </a:r>
            <a:r>
              <a:rPr lang="it-IT" b="1">
                <a:solidFill>
                  <a:srgbClr val="000000"/>
                </a:solidFill>
                <a:cs typeface="Times New Roman" pitchFamily="18" charset="0"/>
              </a:rPr>
              <a:t>) del reattore</a:t>
            </a:r>
            <a:r>
              <a:rPr lang="it-IT">
                <a:solidFill>
                  <a:srgbClr val="000000"/>
                </a:solidFill>
                <a:cs typeface="Times New Roman" pitchFamily="18" charset="0"/>
              </a:rPr>
              <a:t>. Il risultato è l’</a:t>
            </a:r>
            <a:r>
              <a:rPr lang="it-IT" b="1">
                <a:solidFill>
                  <a:srgbClr val="000000"/>
                </a:solidFill>
                <a:cs typeface="Times New Roman" pitchFamily="18" charset="0"/>
              </a:rPr>
              <a:t>aumento di k</a:t>
            </a:r>
            <a:r>
              <a:rPr lang="it-IT" b="1" baseline="-30000">
                <a:solidFill>
                  <a:srgbClr val="000000"/>
                </a:solidFill>
                <a:cs typeface="Times New Roman" pitchFamily="18" charset="0"/>
              </a:rPr>
              <a:t>L</a:t>
            </a:r>
            <a:r>
              <a:rPr lang="it-IT" b="1">
                <a:solidFill>
                  <a:srgbClr val="000000"/>
                </a:solidFill>
                <a:cs typeface="Times New Roman" pitchFamily="18" charset="0"/>
              </a:rPr>
              <a:t>a e C</a:t>
            </a:r>
            <a:r>
              <a:rPr lang="it-IT" b="1" baseline="30000">
                <a:solidFill>
                  <a:srgbClr val="000000"/>
                </a:solidFill>
                <a:cs typeface="Times New Roman" pitchFamily="18" charset="0"/>
              </a:rPr>
              <a:t>*</a:t>
            </a:r>
            <a:r>
              <a:rPr lang="it-IT" b="1" baseline="-30000">
                <a:solidFill>
                  <a:srgbClr val="000000"/>
                </a:solidFill>
                <a:cs typeface="Times New Roman" pitchFamily="18" charset="0"/>
              </a:rPr>
              <a:t>O </a:t>
            </a:r>
            <a:r>
              <a:rPr lang="it-IT" b="1">
                <a:solidFill>
                  <a:srgbClr val="000000"/>
                </a:solidFill>
                <a:cs typeface="Times New Roman" pitchFamily="18" charset="0"/>
              </a:rPr>
              <a:t>(</a:t>
            </a:r>
            <a:r>
              <a:rPr lang="it-IT">
                <a:solidFill>
                  <a:srgbClr val="000000"/>
                </a:solidFill>
                <a:cs typeface="Times New Roman" pitchFamily="18" charset="0"/>
              </a:rPr>
              <a:t>per la legge di Henry</a:t>
            </a:r>
            <a:r>
              <a:rPr lang="it-IT" b="1">
                <a:solidFill>
                  <a:srgbClr val="000000"/>
                </a:solidFill>
                <a:cs typeface="Times New Roman" pitchFamily="18" charset="0"/>
              </a:rPr>
              <a:t>):</a:t>
            </a:r>
            <a:r>
              <a:rPr lang="it-IT"/>
              <a:t> </a:t>
            </a:r>
          </a:p>
        </p:txBody>
      </p:sp>
      <p:pic>
        <p:nvPicPr>
          <p:cNvPr id="27667" name="Picture 19" descr="impianti biochimici 2"/>
          <p:cNvPicPr>
            <a:picLocks noChangeAspect="1" noChangeArrowheads="1"/>
          </p:cNvPicPr>
          <p:nvPr/>
        </p:nvPicPr>
        <p:blipFill>
          <a:blip r:embed="rId2" cstate="print"/>
          <a:srcRect/>
          <a:stretch>
            <a:fillRect/>
          </a:stretch>
        </p:blipFill>
        <p:spPr bwMode="auto">
          <a:xfrm>
            <a:off x="5203825" y="3357563"/>
            <a:ext cx="3905250" cy="3067050"/>
          </a:xfrm>
          <a:prstGeom prst="rect">
            <a:avLst/>
          </a:prstGeom>
          <a:noFill/>
          <a:ln w="9525">
            <a:noFill/>
            <a:miter lim="800000"/>
            <a:headEnd/>
            <a:tailEnd/>
          </a:ln>
        </p:spPr>
      </p:pic>
      <p:sp>
        <p:nvSpPr>
          <p:cNvPr id="27669" name="Rectangle 21"/>
          <p:cNvSpPr>
            <a:spLocks noChangeArrowheads="1"/>
          </p:cNvSpPr>
          <p:nvPr/>
        </p:nvSpPr>
        <p:spPr bwMode="auto">
          <a:xfrm>
            <a:off x="2627313" y="2565400"/>
            <a:ext cx="3770312" cy="519113"/>
          </a:xfrm>
          <a:prstGeom prst="rect">
            <a:avLst/>
          </a:prstGeom>
          <a:noFill/>
          <a:ln w="9525">
            <a:noFill/>
            <a:miter lim="800000"/>
            <a:headEnd/>
            <a:tailEnd/>
          </a:ln>
          <a:effectLst/>
        </p:spPr>
        <p:txBody>
          <a:bodyPr wrap="none" anchor="ctr">
            <a:spAutoFit/>
          </a:bodyPr>
          <a:lstStyle/>
          <a:p>
            <a:r>
              <a:rPr lang="it-IT" b="1"/>
              <a:t>↑</a:t>
            </a:r>
            <a:r>
              <a:rPr lang="it-IT" b="1">
                <a:latin typeface="Symbol" pitchFamily="18" charset="2"/>
                <a:cs typeface="Times New Roman" pitchFamily="18" charset="0"/>
              </a:rPr>
              <a:t> </a:t>
            </a:r>
            <a:r>
              <a:rPr lang="it-IT" b="1">
                <a:cs typeface="Times New Roman" pitchFamily="18" charset="0"/>
              </a:rPr>
              <a:t>H</a:t>
            </a:r>
            <a:r>
              <a:rPr lang="it-IT" b="1" baseline="-30000">
                <a:cs typeface="Times New Roman" pitchFamily="18" charset="0"/>
              </a:rPr>
              <a:t>t</a:t>
            </a:r>
            <a:r>
              <a:rPr lang="it-IT" b="1">
                <a:cs typeface="Times New Roman" pitchFamily="18" charset="0"/>
              </a:rPr>
              <a:t>/D</a:t>
            </a:r>
            <a:r>
              <a:rPr lang="it-IT" b="1" baseline="-30000">
                <a:cs typeface="Times New Roman" pitchFamily="18" charset="0"/>
              </a:rPr>
              <a:t>t</a:t>
            </a:r>
            <a:r>
              <a:rPr lang="it-IT" sz="2800" b="1">
                <a:latin typeface="Symbol" pitchFamily="18" charset="2"/>
                <a:cs typeface="Times New Roman" pitchFamily="18" charset="0"/>
              </a:rPr>
              <a:t> Þ </a:t>
            </a:r>
            <a:r>
              <a:rPr lang="it-IT" b="1"/>
              <a:t>↑</a:t>
            </a:r>
            <a:r>
              <a:rPr lang="it-IT"/>
              <a:t> </a:t>
            </a:r>
            <a:r>
              <a:rPr lang="it-IT" b="1">
                <a:cs typeface="Times New Roman" pitchFamily="18" charset="0"/>
              </a:rPr>
              <a:t>P</a:t>
            </a:r>
            <a:r>
              <a:rPr lang="it-IT" b="1" baseline="-30000">
                <a:cs typeface="Times New Roman" pitchFamily="18" charset="0"/>
              </a:rPr>
              <a:t>B</a:t>
            </a:r>
            <a:r>
              <a:rPr lang="it-IT" b="1">
                <a:cs typeface="Times New Roman" pitchFamily="18" charset="0"/>
              </a:rPr>
              <a:t>   </a:t>
            </a:r>
            <a:r>
              <a:rPr lang="it-IT" sz="2800" b="1">
                <a:latin typeface="Symbol" pitchFamily="18" charset="2"/>
                <a:cs typeface="Times New Roman" pitchFamily="18" charset="0"/>
              </a:rPr>
              <a:t>Þ </a:t>
            </a:r>
            <a:r>
              <a:rPr lang="it-IT" b="1">
                <a:cs typeface="Times New Roman" pitchFamily="18" charset="0"/>
              </a:rPr>
              <a:t>↑</a:t>
            </a:r>
            <a:r>
              <a:rPr lang="it-IT" b="1">
                <a:latin typeface="Symbol" pitchFamily="18" charset="2"/>
                <a:cs typeface="Times New Roman" pitchFamily="18" charset="0"/>
              </a:rPr>
              <a:t> </a:t>
            </a:r>
            <a:r>
              <a:rPr lang="it-IT" sz="2800" b="1">
                <a:cs typeface="Times New Roman" pitchFamily="18" charset="0"/>
              </a:rPr>
              <a:t>C</a:t>
            </a:r>
            <a:r>
              <a:rPr lang="it-IT" sz="2800" b="1" baseline="30000">
                <a:cs typeface="Times New Roman" pitchFamily="18" charset="0"/>
              </a:rPr>
              <a:t>*</a:t>
            </a:r>
            <a:r>
              <a:rPr lang="it-IT" sz="2800" b="1" baseline="-30000">
                <a:cs typeface="Times New Roman" pitchFamily="18" charset="0"/>
              </a:rPr>
              <a:t>O</a:t>
            </a:r>
            <a:r>
              <a:rPr lang="it-IT" sz="2000">
                <a:cs typeface="Times New Roman" pitchFamily="18" charset="0"/>
              </a:rPr>
              <a:t>.</a:t>
            </a:r>
            <a:r>
              <a:rPr lang="it-IT"/>
              <a:t> </a:t>
            </a:r>
          </a:p>
        </p:txBody>
      </p:sp>
      <p:sp>
        <p:nvSpPr>
          <p:cNvPr id="27671" name="Rectangle 23"/>
          <p:cNvSpPr>
            <a:spLocks noChangeArrowheads="1"/>
          </p:cNvSpPr>
          <p:nvPr/>
        </p:nvSpPr>
        <p:spPr bwMode="auto">
          <a:xfrm>
            <a:off x="0" y="3141663"/>
            <a:ext cx="5364163" cy="3378200"/>
          </a:xfrm>
          <a:prstGeom prst="rect">
            <a:avLst/>
          </a:prstGeom>
          <a:noFill/>
          <a:ln w="9525">
            <a:noFill/>
            <a:miter lim="800000"/>
            <a:headEnd/>
            <a:tailEnd/>
          </a:ln>
          <a:effectLst/>
        </p:spPr>
        <p:txBody>
          <a:bodyPr anchor="ctr">
            <a:spAutoFit/>
          </a:bodyPr>
          <a:lstStyle/>
          <a:p>
            <a:pPr algn="just"/>
            <a:r>
              <a:rPr lang="it-IT">
                <a:cs typeface="Times New Roman" pitchFamily="18" charset="0"/>
              </a:rPr>
              <a:t>Al contrario i reattori </a:t>
            </a:r>
            <a:r>
              <a:rPr lang="it-IT" b="1">
                <a:cs typeface="Times New Roman" pitchFamily="18" charset="0"/>
              </a:rPr>
              <a:t>con agitatore meccanico interno</a:t>
            </a:r>
            <a:r>
              <a:rPr lang="it-IT">
                <a:cs typeface="Times New Roman" pitchFamily="18" charset="0"/>
              </a:rPr>
              <a:t> hanno </a:t>
            </a:r>
            <a:r>
              <a:rPr lang="it-IT" b="1">
                <a:cs typeface="Times New Roman" pitchFamily="18" charset="0"/>
              </a:rPr>
              <a:t>H</a:t>
            </a:r>
            <a:r>
              <a:rPr lang="it-IT" b="1" baseline="-30000">
                <a:cs typeface="Times New Roman" pitchFamily="18" charset="0"/>
              </a:rPr>
              <a:t>t</a:t>
            </a:r>
            <a:r>
              <a:rPr lang="it-IT" b="1">
                <a:cs typeface="Times New Roman" pitchFamily="18" charset="0"/>
              </a:rPr>
              <a:t>/D</a:t>
            </a:r>
            <a:r>
              <a:rPr lang="it-IT" b="1" baseline="-30000">
                <a:cs typeface="Times New Roman" pitchFamily="18" charset="0"/>
              </a:rPr>
              <a:t>t</a:t>
            </a:r>
            <a:r>
              <a:rPr lang="it-IT">
                <a:cs typeface="Times New Roman" pitchFamily="18" charset="0"/>
              </a:rPr>
              <a:t> </a:t>
            </a:r>
            <a:r>
              <a:rPr lang="it-IT" b="1">
                <a:cs typeface="Times New Roman" pitchFamily="18" charset="0"/>
              </a:rPr>
              <a:t>&lt; 2</a:t>
            </a:r>
            <a:r>
              <a:rPr lang="it-IT">
                <a:cs typeface="Times New Roman" pitchFamily="18" charset="0"/>
              </a:rPr>
              <a:t>, perché aumentando il diametro rispetto all’altezza si ha maggiore superficie di liquido esposta all’aria. In questi reattori, per aumentare la velocità di trasporto dell’ossigeno </a:t>
            </a:r>
            <a:r>
              <a:rPr lang="it-IT" b="1">
                <a:cs typeface="Times New Roman" pitchFamily="18" charset="0"/>
              </a:rPr>
              <a:t>si punta di più sull’aumento della superficie di contatto che sulla pressione idrostatica</a:t>
            </a:r>
            <a:r>
              <a:rPr lang="it-IT">
                <a:cs typeface="Times New Roman" pitchFamily="18" charset="0"/>
              </a:rPr>
              <a:t>.</a:t>
            </a:r>
            <a:r>
              <a:rPr lang="it-IT"/>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0FBA5306-DF8C-43B6-ABC4-999E1A8D7FD8}" type="slidenum">
              <a:rPr lang="it-IT"/>
              <a:pPr/>
              <a:t>13</a:t>
            </a:fld>
            <a:endParaRPr lang="it-IT"/>
          </a:p>
        </p:txBody>
      </p:sp>
      <p:sp>
        <p:nvSpPr>
          <p:cNvPr id="28675" name="Text Box 5"/>
          <p:cNvSpPr txBox="1">
            <a:spLocks noChangeArrowheads="1"/>
          </p:cNvSpPr>
          <p:nvPr/>
        </p:nvSpPr>
        <p:spPr bwMode="auto">
          <a:xfrm>
            <a:off x="2555875" y="0"/>
            <a:ext cx="3968750" cy="488950"/>
          </a:xfrm>
          <a:prstGeom prst="rect">
            <a:avLst/>
          </a:prstGeom>
          <a:noFill/>
          <a:ln w="9525">
            <a:noFill/>
            <a:miter lim="800000"/>
            <a:headEnd/>
            <a:tailEnd/>
          </a:ln>
        </p:spPr>
        <p:txBody>
          <a:bodyPr wrap="none">
            <a:spAutoFit/>
          </a:bodyPr>
          <a:lstStyle/>
          <a:p>
            <a:r>
              <a:rPr lang="it-IT" sz="2600" b="1">
                <a:solidFill>
                  <a:srgbClr val="FF0000"/>
                </a:solidFill>
              </a:rPr>
              <a:t>Rapporto altezza/diametro</a:t>
            </a:r>
          </a:p>
        </p:txBody>
      </p:sp>
      <p:sp>
        <p:nvSpPr>
          <p:cNvPr id="28676" name="Rectangle 4"/>
          <p:cNvSpPr>
            <a:spLocks noChangeArrowheads="1"/>
          </p:cNvSpPr>
          <p:nvPr/>
        </p:nvSpPr>
        <p:spPr bwMode="auto">
          <a:xfrm>
            <a:off x="0" y="549275"/>
            <a:ext cx="9144000" cy="527367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I maggiori svantaggi dei reattori airlift rispetto ai reattori con agitatori a pale interne sono dovuti a</a:t>
            </a:r>
            <a:endParaRPr lang="it-IT" sz="2000">
              <a:solidFill>
                <a:srgbClr val="000000"/>
              </a:solidFill>
              <a:latin typeface="Symbol" pitchFamily="18" charset="2"/>
              <a:cs typeface="Times New Roman" pitchFamily="18" charset="0"/>
            </a:endParaRPr>
          </a:p>
          <a:p>
            <a:pPr algn="just"/>
            <a:r>
              <a:rPr lang="it-IT" sz="2000">
                <a:solidFill>
                  <a:srgbClr val="000000"/>
                </a:solidFill>
                <a:latin typeface="Times New Roman"/>
                <a:cs typeface="Times New Roman" pitchFamily="18" charset="0"/>
              </a:rPr>
              <a:t>·</a:t>
            </a:r>
            <a:r>
              <a:rPr lang="it-IT" sz="2000">
                <a:solidFill>
                  <a:srgbClr val="000000"/>
                </a:solidFill>
                <a:cs typeface="Times New Roman" pitchFamily="18" charset="0"/>
              </a:rPr>
              <a:t> </a:t>
            </a:r>
            <a:r>
              <a:rPr lang="it-IT" sz="2000" b="1">
                <a:solidFill>
                  <a:srgbClr val="000000"/>
                </a:solidFill>
                <a:cs typeface="Times New Roman" pitchFamily="18" charset="0"/>
              </a:rPr>
              <a:t>maggior dispendio energetico</a:t>
            </a:r>
            <a:endParaRPr lang="it-IT" sz="2000">
              <a:solidFill>
                <a:srgbClr val="000000"/>
              </a:solidFill>
              <a:latin typeface="Symbol" pitchFamily="18" charset="2"/>
              <a:cs typeface="Times New Roman" pitchFamily="18" charset="0"/>
            </a:endParaRPr>
          </a:p>
          <a:p>
            <a:pPr algn="just"/>
            <a:r>
              <a:rPr lang="it-IT" sz="2000">
                <a:solidFill>
                  <a:srgbClr val="000000"/>
                </a:solidFill>
                <a:latin typeface="Times New Roman"/>
                <a:cs typeface="Times New Roman" pitchFamily="18" charset="0"/>
              </a:rPr>
              <a:t>·</a:t>
            </a:r>
            <a:r>
              <a:rPr lang="it-IT" sz="2000">
                <a:solidFill>
                  <a:srgbClr val="000000"/>
                </a:solidFill>
                <a:cs typeface="Times New Roman" pitchFamily="18" charset="0"/>
              </a:rPr>
              <a:t> </a:t>
            </a:r>
            <a:r>
              <a:rPr lang="it-IT" sz="2000" b="1">
                <a:solidFill>
                  <a:srgbClr val="000000"/>
                </a:solidFill>
                <a:cs typeface="Times New Roman" pitchFamily="18" charset="0"/>
              </a:rPr>
              <a:t>maggior formazione di schiuma</a:t>
            </a:r>
            <a:r>
              <a:rPr lang="it-IT" sz="2000">
                <a:solidFill>
                  <a:srgbClr val="000000"/>
                </a:solidFill>
                <a:cs typeface="Times New Roman" pitchFamily="18" charset="0"/>
              </a:rPr>
              <a:t> </a:t>
            </a:r>
            <a:endParaRPr lang="it-IT" sz="2000">
              <a:solidFill>
                <a:srgbClr val="000000"/>
              </a:solidFill>
              <a:latin typeface="Symbol" pitchFamily="18" charset="2"/>
              <a:cs typeface="Times New Roman" pitchFamily="18" charset="0"/>
            </a:endParaRPr>
          </a:p>
          <a:p>
            <a:pPr algn="just"/>
            <a:r>
              <a:rPr lang="it-IT" sz="2000">
                <a:solidFill>
                  <a:srgbClr val="000000"/>
                </a:solidFill>
                <a:latin typeface="Times New Roman"/>
                <a:cs typeface="Times New Roman" pitchFamily="18" charset="0"/>
              </a:rPr>
              <a:t>·</a:t>
            </a:r>
            <a:r>
              <a:rPr lang="it-IT" sz="2000">
                <a:solidFill>
                  <a:srgbClr val="000000"/>
                </a:solidFill>
                <a:cs typeface="Times New Roman" pitchFamily="18" charset="0"/>
              </a:rPr>
              <a:t> </a:t>
            </a:r>
            <a:r>
              <a:rPr lang="it-IT" sz="2000" b="1">
                <a:solidFill>
                  <a:srgbClr val="000000"/>
                </a:solidFill>
                <a:cs typeface="Times New Roman" pitchFamily="18" charset="0"/>
              </a:rPr>
              <a:t>maggior danno alle cellule animali</a:t>
            </a:r>
            <a:r>
              <a:rPr lang="it-IT" sz="2000">
                <a:solidFill>
                  <a:srgbClr val="000000"/>
                </a:solidFill>
                <a:cs typeface="Times New Roman" pitchFamily="18" charset="0"/>
              </a:rPr>
              <a:t> (la differenza di pressione idrostatica tra la base del reattore e la superficie del liquido fa sì che le cellule vengano sottoposte a repentino sbalzo di pressione esterna e nell’ascensione verso la superficie possono esplodere. </a:t>
            </a:r>
          </a:p>
          <a:p>
            <a:pPr algn="just"/>
            <a:endParaRPr lang="it-IT" sz="2000">
              <a:solidFill>
                <a:srgbClr val="000000"/>
              </a:solidFill>
              <a:cs typeface="Times New Roman" pitchFamily="18" charset="0"/>
            </a:endParaRPr>
          </a:p>
          <a:p>
            <a:pPr algn="just"/>
            <a:r>
              <a:rPr lang="it-IT" sz="2000" b="1" u="sng">
                <a:solidFill>
                  <a:srgbClr val="000000"/>
                </a:solidFill>
                <a:cs typeface="Times New Roman" pitchFamily="18" charset="0"/>
              </a:rPr>
              <a:t>Esercizio 60.</a:t>
            </a:r>
            <a:r>
              <a:rPr lang="it-IT" sz="2000" i="1">
                <a:solidFill>
                  <a:srgbClr val="000000"/>
                </a:solidFill>
                <a:cs typeface="Times New Roman" pitchFamily="18" charset="0"/>
              </a:rPr>
              <a:t> Calcolare la pressione parziale (P</a:t>
            </a:r>
            <a:r>
              <a:rPr lang="it-IT" sz="2000" i="1" baseline="-30000">
                <a:solidFill>
                  <a:srgbClr val="000000"/>
                </a:solidFill>
                <a:cs typeface="Times New Roman" pitchFamily="18" charset="0"/>
              </a:rPr>
              <a:t>O</a:t>
            </a:r>
            <a:r>
              <a:rPr lang="it-IT" sz="2000" i="1">
                <a:solidFill>
                  <a:srgbClr val="000000"/>
                </a:solidFill>
                <a:cs typeface="Times New Roman" pitchFamily="18" charset="0"/>
              </a:rPr>
              <a:t>) e la solubilità (C</a:t>
            </a:r>
            <a:r>
              <a:rPr lang="it-IT" sz="2000" i="1" baseline="30000">
                <a:solidFill>
                  <a:srgbClr val="000000"/>
                </a:solidFill>
                <a:cs typeface="Times New Roman" pitchFamily="18" charset="0"/>
              </a:rPr>
              <a:t>*</a:t>
            </a:r>
            <a:r>
              <a:rPr lang="it-IT" sz="2000" i="1" baseline="-30000">
                <a:solidFill>
                  <a:srgbClr val="000000"/>
                </a:solidFill>
                <a:cs typeface="Times New Roman" pitchFamily="18" charset="0"/>
              </a:rPr>
              <a:t>O</a:t>
            </a:r>
            <a:r>
              <a:rPr lang="it-IT" sz="2000" i="1">
                <a:solidFill>
                  <a:srgbClr val="000000"/>
                </a:solidFill>
                <a:cs typeface="Times New Roman" pitchFamily="18" charset="0"/>
              </a:rPr>
              <a:t>)</a:t>
            </a:r>
            <a:r>
              <a:rPr lang="it-IT" sz="2000" b="1" baseline="-30000">
                <a:solidFill>
                  <a:srgbClr val="000000"/>
                </a:solidFill>
                <a:cs typeface="Times New Roman" pitchFamily="18" charset="0"/>
              </a:rPr>
              <a:t>  </a:t>
            </a:r>
            <a:r>
              <a:rPr lang="it-IT" sz="2000" i="1">
                <a:solidFill>
                  <a:srgbClr val="000000"/>
                </a:solidFill>
                <a:cs typeface="Times New Roman" pitchFamily="18" charset="0"/>
              </a:rPr>
              <a:t>dell’ossigeno alla base del reattore  e alla superficie del liquido nel reattore, considerando che l’altezza della colonna di liquido è 10 metri, che l’aria contiene 22 % di O</a:t>
            </a:r>
            <a:r>
              <a:rPr lang="it-IT" sz="2000" i="1" baseline="-30000">
                <a:solidFill>
                  <a:srgbClr val="000000"/>
                </a:solidFill>
                <a:cs typeface="Times New Roman" pitchFamily="18" charset="0"/>
              </a:rPr>
              <a:t>2</a:t>
            </a:r>
            <a:r>
              <a:rPr lang="it-IT" sz="2000" i="1">
                <a:solidFill>
                  <a:srgbClr val="000000"/>
                </a:solidFill>
                <a:cs typeface="Times New Roman" pitchFamily="18" charset="0"/>
              </a:rPr>
              <a:t>, che H</a:t>
            </a:r>
            <a:r>
              <a:rPr lang="it-IT" sz="2000" i="1" baseline="-30000">
                <a:solidFill>
                  <a:srgbClr val="000000"/>
                </a:solidFill>
                <a:cs typeface="Times New Roman" pitchFamily="18" charset="0"/>
              </a:rPr>
              <a:t>0</a:t>
            </a:r>
            <a:r>
              <a:rPr lang="it-IT" sz="2000" i="1">
                <a:solidFill>
                  <a:srgbClr val="000000"/>
                </a:solidFill>
                <a:cs typeface="Times New Roman" pitchFamily="18" charset="0"/>
              </a:rPr>
              <a:t> del mezzo liquido è 3 kPa l/mg, il fattore di conversione da kPa ad atmosfere è 101 kPa/atm e la densità del liquido è uguale a quella dell’acqua.</a:t>
            </a:r>
          </a:p>
          <a:p>
            <a:pPr algn="just"/>
            <a:endParaRPr lang="it-IT" sz="2000" i="1">
              <a:solidFill>
                <a:srgbClr val="000000"/>
              </a:solidFill>
              <a:cs typeface="Times New Roman" pitchFamily="18" charset="0"/>
            </a:endParaRPr>
          </a:p>
          <a:p>
            <a:pPr algn="just"/>
            <a:r>
              <a:rPr lang="it-IT" sz="2000">
                <a:solidFill>
                  <a:srgbClr val="000000"/>
                </a:solidFill>
                <a:cs typeface="Times New Roman" pitchFamily="18" charset="0"/>
              </a:rPr>
              <a:t>la solubilità dell’ossigeno aumenta dalla superficie del liquido alla base della colonna. Attenzione a </a:t>
            </a:r>
            <a:r>
              <a:rPr lang="it-IT" sz="2000" b="1">
                <a:solidFill>
                  <a:srgbClr val="000000"/>
                </a:solidFill>
                <a:cs typeface="Times New Roman" pitchFamily="18" charset="0"/>
              </a:rPr>
              <a:t>non confondere</a:t>
            </a:r>
            <a:r>
              <a:rPr lang="it-IT" sz="2000">
                <a:solidFill>
                  <a:srgbClr val="000000"/>
                </a:solidFill>
                <a:cs typeface="Times New Roman" pitchFamily="18" charset="0"/>
              </a:rPr>
              <a:t> la </a:t>
            </a:r>
            <a:r>
              <a:rPr lang="it-IT" sz="2000" b="1" u="sng">
                <a:solidFill>
                  <a:srgbClr val="000000"/>
                </a:solidFill>
                <a:cs typeface="Times New Roman" pitchFamily="18" charset="0"/>
              </a:rPr>
              <a:t>solubilità dell’ossigeno</a:t>
            </a:r>
            <a:r>
              <a:rPr lang="it-IT" sz="2000">
                <a:solidFill>
                  <a:srgbClr val="000000"/>
                </a:solidFill>
                <a:cs typeface="Times New Roman" pitchFamily="18" charset="0"/>
              </a:rPr>
              <a:t> con la </a:t>
            </a:r>
            <a:r>
              <a:rPr lang="it-IT" sz="2000" b="1" u="sng">
                <a:solidFill>
                  <a:srgbClr val="000000"/>
                </a:solidFill>
                <a:cs typeface="Times New Roman" pitchFamily="18" charset="0"/>
              </a:rPr>
              <a:t>concentrazione di ossigeno disciolto</a:t>
            </a:r>
            <a:r>
              <a:rPr lang="it-IT" sz="2000">
                <a:solidFill>
                  <a:srgbClr val="000000"/>
                </a:solidFill>
                <a:cs typeface="Times New Roman" pitchFamily="18" charset="0"/>
              </a:rPr>
              <a:t> nel mezzo liquido.</a:t>
            </a:r>
            <a:r>
              <a:rPr lang="it-IT" sz="2000" i="1">
                <a:solidFill>
                  <a:srgbClr val="000000"/>
                </a:solidFill>
                <a:cs typeface="Times New Roman" pitchFamily="18" charset="0"/>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FD909137-CB89-45F1-947C-4FEEF8C64322}" type="slidenum">
              <a:rPr lang="it-IT"/>
              <a:pPr/>
              <a:t>14</a:t>
            </a:fld>
            <a:endParaRPr lang="it-IT"/>
          </a:p>
        </p:txBody>
      </p:sp>
      <p:sp>
        <p:nvSpPr>
          <p:cNvPr id="29699" name="Text Box 5"/>
          <p:cNvSpPr txBox="1">
            <a:spLocks noChangeArrowheads="1"/>
          </p:cNvSpPr>
          <p:nvPr/>
        </p:nvSpPr>
        <p:spPr bwMode="auto">
          <a:xfrm>
            <a:off x="2555875" y="0"/>
            <a:ext cx="3968750" cy="488950"/>
          </a:xfrm>
          <a:prstGeom prst="rect">
            <a:avLst/>
          </a:prstGeom>
          <a:noFill/>
          <a:ln w="9525">
            <a:noFill/>
            <a:miter lim="800000"/>
            <a:headEnd/>
            <a:tailEnd/>
          </a:ln>
        </p:spPr>
        <p:txBody>
          <a:bodyPr wrap="none">
            <a:spAutoFit/>
          </a:bodyPr>
          <a:lstStyle/>
          <a:p>
            <a:r>
              <a:rPr lang="it-IT" sz="2600" b="1">
                <a:solidFill>
                  <a:srgbClr val="FF0000"/>
                </a:solidFill>
              </a:rPr>
              <a:t>Rapporto altezza/diametro</a:t>
            </a:r>
          </a:p>
        </p:txBody>
      </p:sp>
      <p:sp>
        <p:nvSpPr>
          <p:cNvPr id="29700" name="Rectangle 4"/>
          <p:cNvSpPr>
            <a:spLocks noChangeArrowheads="1"/>
          </p:cNvSpPr>
          <p:nvPr/>
        </p:nvSpPr>
        <p:spPr bwMode="auto">
          <a:xfrm>
            <a:off x="0" y="549275"/>
            <a:ext cx="9144000" cy="1920875"/>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Esercizio 61.</a:t>
            </a:r>
            <a:r>
              <a:rPr lang="it-IT" sz="2000" i="1">
                <a:solidFill>
                  <a:srgbClr val="000000"/>
                </a:solidFill>
                <a:cs typeface="Times New Roman" pitchFamily="18" charset="0"/>
              </a:rPr>
              <a:t> Qual’è la differenza tra la solubilità dell’ossigeno nel mezzo liquido e la concentrazione di ossigeno nel mezzo liquido?</a:t>
            </a:r>
          </a:p>
          <a:p>
            <a:pPr algn="just"/>
            <a:endParaRPr lang="it-IT" sz="2000" i="1" u="sng">
              <a:solidFill>
                <a:srgbClr val="000000"/>
              </a:solidFill>
              <a:cs typeface="Times New Roman" pitchFamily="18" charset="0"/>
            </a:endParaRPr>
          </a:p>
          <a:p>
            <a:pPr algn="just"/>
            <a:r>
              <a:rPr lang="it-IT" sz="2000" b="1">
                <a:solidFill>
                  <a:srgbClr val="000000"/>
                </a:solidFill>
                <a:cs typeface="Times New Roman" pitchFamily="18" charset="0"/>
              </a:rPr>
              <a:t>Esercizio 62.</a:t>
            </a:r>
            <a:r>
              <a:rPr lang="it-IT" sz="2000" i="1">
                <a:solidFill>
                  <a:srgbClr val="000000"/>
                </a:solidFill>
                <a:cs typeface="Times New Roman" pitchFamily="18" charset="0"/>
              </a:rPr>
              <a:t> Calcolare la velocità superficiale del gas nella zona di liberazione delle bolle gassose dal liquido e nel tubo di ricircolo di un reattore airlift disponendo dei seguenti dati per un reattore cilindrico:</a:t>
            </a:r>
          </a:p>
        </p:txBody>
      </p:sp>
      <p:sp>
        <p:nvSpPr>
          <p:cNvPr id="29703" name="Rectangle 7"/>
          <p:cNvSpPr>
            <a:spLocks noChangeArrowheads="1"/>
          </p:cNvSpPr>
          <p:nvPr/>
        </p:nvSpPr>
        <p:spPr bwMode="auto">
          <a:xfrm>
            <a:off x="0" y="1035050"/>
            <a:ext cx="9144000" cy="0"/>
          </a:xfrm>
          <a:prstGeom prst="rect">
            <a:avLst/>
          </a:prstGeom>
          <a:noFill/>
          <a:ln w="9525">
            <a:noFill/>
            <a:miter lim="800000"/>
            <a:headEnd/>
            <a:tailEnd/>
          </a:ln>
          <a:effectLst/>
        </p:spPr>
        <p:txBody>
          <a:bodyPr wrap="none" anchor="ctr">
            <a:spAutoFit/>
          </a:bodyPr>
          <a:lstStyle/>
          <a:p>
            <a:endParaRPr lang="it-IT"/>
          </a:p>
        </p:txBody>
      </p:sp>
      <p:pic>
        <p:nvPicPr>
          <p:cNvPr id="29702" name="Picture 6" descr="C:\WINDOWS\Desktop\Testi Enzo\impianti biochimici 1.jpg"/>
          <p:cNvPicPr>
            <a:picLocks noChangeAspect="1" noChangeArrowheads="1"/>
          </p:cNvPicPr>
          <p:nvPr/>
        </p:nvPicPr>
        <p:blipFill>
          <a:blip r:embed="rId2" r:link="rId3" cstate="print"/>
          <a:srcRect/>
          <a:stretch>
            <a:fillRect/>
          </a:stretch>
        </p:blipFill>
        <p:spPr bwMode="auto">
          <a:xfrm>
            <a:off x="0" y="2492375"/>
            <a:ext cx="1503363" cy="4016375"/>
          </a:xfrm>
          <a:prstGeom prst="rect">
            <a:avLst/>
          </a:prstGeom>
          <a:noFill/>
        </p:spPr>
      </p:pic>
      <p:sp>
        <p:nvSpPr>
          <p:cNvPr id="29704" name="Rectangle 8"/>
          <p:cNvSpPr>
            <a:spLocks noChangeArrowheads="1"/>
          </p:cNvSpPr>
          <p:nvPr/>
        </p:nvSpPr>
        <p:spPr bwMode="auto">
          <a:xfrm>
            <a:off x="1547813" y="2500313"/>
            <a:ext cx="7596187" cy="2014537"/>
          </a:xfrm>
          <a:prstGeom prst="rect">
            <a:avLst/>
          </a:prstGeom>
          <a:noFill/>
          <a:ln w="9525">
            <a:noFill/>
            <a:miter lim="800000"/>
            <a:headEnd/>
            <a:tailEnd/>
          </a:ln>
          <a:effectLst/>
        </p:spPr>
        <p:txBody>
          <a:bodyPr anchor="ctr">
            <a:spAutoFit/>
          </a:bodyPr>
          <a:lstStyle/>
          <a:p>
            <a:r>
              <a:rPr lang="it-IT" sz="1800">
                <a:cs typeface="Times New Roman" pitchFamily="18" charset="0"/>
              </a:rPr>
              <a:t>Volume del liquido </a:t>
            </a:r>
            <a:r>
              <a:rPr lang="it-IT" sz="1800" b="1">
                <a:cs typeface="Times New Roman" pitchFamily="18" charset="0"/>
              </a:rPr>
              <a:t>V</a:t>
            </a:r>
            <a:r>
              <a:rPr lang="it-IT" sz="1800" b="1" baseline="-30000">
                <a:cs typeface="Times New Roman" pitchFamily="18" charset="0"/>
              </a:rPr>
              <a:t>L</a:t>
            </a:r>
            <a:r>
              <a:rPr lang="it-IT" sz="1800" b="1">
                <a:cs typeface="Times New Roman" pitchFamily="18" charset="0"/>
              </a:rPr>
              <a:t> =</a:t>
            </a:r>
            <a:r>
              <a:rPr lang="it-IT" sz="1800">
                <a:cs typeface="Times New Roman" pitchFamily="18" charset="0"/>
              </a:rPr>
              <a:t> 50 m</a:t>
            </a:r>
            <a:r>
              <a:rPr lang="it-IT" sz="1800" baseline="30000">
                <a:cs typeface="Times New Roman" pitchFamily="18" charset="0"/>
              </a:rPr>
              <a:t>3</a:t>
            </a:r>
            <a:endParaRPr lang="it-IT" sz="1800">
              <a:cs typeface="Times New Roman" pitchFamily="18" charset="0"/>
            </a:endParaRPr>
          </a:p>
          <a:p>
            <a:r>
              <a:rPr lang="it-IT" sz="1800">
                <a:cs typeface="Times New Roman" pitchFamily="18" charset="0"/>
              </a:rPr>
              <a:t>Flusso di aria F</a:t>
            </a:r>
            <a:r>
              <a:rPr lang="it-IT" sz="1800" baseline="-30000">
                <a:cs typeface="Times New Roman" pitchFamily="18" charset="0"/>
              </a:rPr>
              <a:t>vvm</a:t>
            </a:r>
            <a:r>
              <a:rPr lang="it-IT" sz="1800">
                <a:cs typeface="Times New Roman" pitchFamily="18" charset="0"/>
              </a:rPr>
              <a:t> = 1 vvm, vvm = volume al minuto per volume unitario di liquido = F/</a:t>
            </a:r>
            <a:r>
              <a:rPr lang="it-IT" sz="1800" b="1">
                <a:cs typeface="Times New Roman" pitchFamily="18" charset="0"/>
              </a:rPr>
              <a:t> V</a:t>
            </a:r>
            <a:r>
              <a:rPr lang="it-IT" sz="1800" b="1" baseline="-30000">
                <a:cs typeface="Times New Roman" pitchFamily="18" charset="0"/>
              </a:rPr>
              <a:t>L</a:t>
            </a:r>
            <a:r>
              <a:rPr lang="it-IT" sz="1800" b="1">
                <a:cs typeface="Times New Roman" pitchFamily="18" charset="0"/>
              </a:rPr>
              <a:t>;</a:t>
            </a:r>
            <a:endParaRPr lang="it-IT" sz="1800">
              <a:cs typeface="Times New Roman" pitchFamily="18" charset="0"/>
            </a:endParaRPr>
          </a:p>
          <a:p>
            <a:r>
              <a:rPr lang="it-IT" sz="1800" b="1">
                <a:cs typeface="Times New Roman" pitchFamily="18" charset="0"/>
              </a:rPr>
              <a:t>F =  </a:t>
            </a:r>
            <a:r>
              <a:rPr lang="it-IT" sz="1800">
                <a:cs typeface="Times New Roman" pitchFamily="18" charset="0"/>
              </a:rPr>
              <a:t>50 m</a:t>
            </a:r>
            <a:r>
              <a:rPr lang="it-IT" sz="1800" baseline="30000">
                <a:cs typeface="Times New Roman" pitchFamily="18" charset="0"/>
              </a:rPr>
              <a:t>3</a:t>
            </a:r>
            <a:r>
              <a:rPr lang="it-IT" sz="1800">
                <a:cs typeface="Times New Roman" pitchFamily="18" charset="0"/>
              </a:rPr>
              <a:t>/min</a:t>
            </a:r>
          </a:p>
          <a:p>
            <a:r>
              <a:rPr lang="it-IT" sz="1800">
                <a:cs typeface="Times New Roman" pitchFamily="18" charset="0"/>
              </a:rPr>
              <a:t>D</a:t>
            </a:r>
            <a:r>
              <a:rPr lang="it-IT" sz="1800" baseline="-30000">
                <a:cs typeface="Times New Roman" pitchFamily="18" charset="0"/>
              </a:rPr>
              <a:t>d</a:t>
            </a:r>
            <a:r>
              <a:rPr lang="it-IT" sz="1800">
                <a:cs typeface="Times New Roman" pitchFamily="18" charset="0"/>
              </a:rPr>
              <a:t> = diametro testa = 2 m </a:t>
            </a:r>
          </a:p>
          <a:p>
            <a:r>
              <a:rPr lang="it-IT" sz="1800">
                <a:cs typeface="Times New Roman" pitchFamily="18" charset="0"/>
              </a:rPr>
              <a:t>A</a:t>
            </a:r>
            <a:r>
              <a:rPr lang="it-IT" sz="1800" baseline="-30000">
                <a:cs typeface="Times New Roman" pitchFamily="18" charset="0"/>
              </a:rPr>
              <a:t>d</a:t>
            </a:r>
            <a:r>
              <a:rPr lang="it-IT" sz="1800">
                <a:cs typeface="Times New Roman" pitchFamily="18" charset="0"/>
              </a:rPr>
              <a:t> = area della sezione alla testa del reattore = 6,28 m</a:t>
            </a:r>
            <a:r>
              <a:rPr lang="it-IT" sz="1800" baseline="30000">
                <a:cs typeface="Times New Roman" pitchFamily="18" charset="0"/>
              </a:rPr>
              <a:t>2</a:t>
            </a:r>
            <a:endParaRPr lang="it-IT" sz="1800">
              <a:cs typeface="Times New Roman" pitchFamily="18" charset="0"/>
            </a:endParaRPr>
          </a:p>
          <a:p>
            <a:r>
              <a:rPr lang="it-IT" sz="1800">
                <a:cs typeface="Times New Roman" pitchFamily="18" charset="0"/>
              </a:rPr>
              <a:t>v</a:t>
            </a:r>
            <a:r>
              <a:rPr lang="it-IT" sz="1800" baseline="-30000">
                <a:cs typeface="Times New Roman" pitchFamily="18" charset="0"/>
              </a:rPr>
              <a:t>S</a:t>
            </a:r>
            <a:r>
              <a:rPr lang="it-IT" sz="1800">
                <a:cs typeface="Times New Roman" pitchFamily="18" charset="0"/>
              </a:rPr>
              <a:t> = F/A</a:t>
            </a:r>
            <a:r>
              <a:rPr lang="it-IT" sz="1800" baseline="-30000">
                <a:cs typeface="Times New Roman" pitchFamily="18" charset="0"/>
              </a:rPr>
              <a:t>d</a:t>
            </a:r>
            <a:r>
              <a:rPr lang="it-IT" sz="1800">
                <a:cs typeface="Times New Roman" pitchFamily="18" charset="0"/>
              </a:rPr>
              <a:t> = 7,97 m/min</a:t>
            </a:r>
            <a:r>
              <a:rPr lang="it-IT" sz="1800"/>
              <a:t> </a:t>
            </a:r>
          </a:p>
        </p:txBody>
      </p:sp>
      <p:sp>
        <p:nvSpPr>
          <p:cNvPr id="29706" name="Rectangle 10"/>
          <p:cNvSpPr>
            <a:spLocks noChangeArrowheads="1"/>
          </p:cNvSpPr>
          <p:nvPr/>
        </p:nvSpPr>
        <p:spPr bwMode="auto">
          <a:xfrm>
            <a:off x="1692275" y="4713288"/>
            <a:ext cx="7451725" cy="1739900"/>
          </a:xfrm>
          <a:prstGeom prst="rect">
            <a:avLst/>
          </a:prstGeom>
          <a:noFill/>
          <a:ln w="9525">
            <a:noFill/>
            <a:miter lim="800000"/>
            <a:headEnd/>
            <a:tailEnd/>
          </a:ln>
          <a:effectLst/>
        </p:spPr>
        <p:txBody>
          <a:bodyPr anchor="ctr">
            <a:spAutoFit/>
          </a:bodyPr>
          <a:lstStyle/>
          <a:p>
            <a:r>
              <a:rPr lang="it-IT" sz="1800">
                <a:cs typeface="Times New Roman" pitchFamily="18" charset="0"/>
              </a:rPr>
              <a:t>D</a:t>
            </a:r>
            <a:r>
              <a:rPr lang="it-IT" sz="1800" baseline="-30000">
                <a:cs typeface="Times New Roman" pitchFamily="18" charset="0"/>
              </a:rPr>
              <a:t>t</a:t>
            </a:r>
            <a:r>
              <a:rPr lang="it-IT" sz="1800">
                <a:cs typeface="Times New Roman" pitchFamily="18" charset="0"/>
              </a:rPr>
              <a:t> = diametro base = 1 m </a:t>
            </a:r>
          </a:p>
          <a:p>
            <a:r>
              <a:rPr lang="it-IT" sz="1800">
                <a:cs typeface="Times New Roman" pitchFamily="18" charset="0"/>
              </a:rPr>
              <a:t>A</a:t>
            </a:r>
            <a:r>
              <a:rPr lang="it-IT" sz="1800" baseline="-30000">
                <a:cs typeface="Times New Roman" pitchFamily="18" charset="0"/>
              </a:rPr>
              <a:t>t </a:t>
            </a:r>
            <a:r>
              <a:rPr lang="it-IT" sz="1800">
                <a:cs typeface="Times New Roman" pitchFamily="18" charset="0"/>
              </a:rPr>
              <a:t>= area della base del reattore = 0,78 m</a:t>
            </a:r>
            <a:r>
              <a:rPr lang="it-IT" sz="1800" baseline="30000">
                <a:cs typeface="Times New Roman" pitchFamily="18" charset="0"/>
              </a:rPr>
              <a:t>2</a:t>
            </a:r>
            <a:endParaRPr lang="it-IT" sz="1800">
              <a:cs typeface="Times New Roman" pitchFamily="18" charset="0"/>
            </a:endParaRPr>
          </a:p>
          <a:p>
            <a:r>
              <a:rPr lang="it-IT" sz="1800">
                <a:cs typeface="Times New Roman" pitchFamily="18" charset="0"/>
              </a:rPr>
              <a:t>v</a:t>
            </a:r>
            <a:r>
              <a:rPr lang="it-IT" sz="1800" baseline="-30000">
                <a:cs typeface="Times New Roman" pitchFamily="18" charset="0"/>
              </a:rPr>
              <a:t>S</a:t>
            </a:r>
            <a:r>
              <a:rPr lang="it-IT" sz="1800">
                <a:cs typeface="Times New Roman" pitchFamily="18" charset="0"/>
              </a:rPr>
              <a:t> = F/A</a:t>
            </a:r>
            <a:r>
              <a:rPr lang="it-IT" sz="1800" baseline="-30000">
                <a:cs typeface="Times New Roman" pitchFamily="18" charset="0"/>
              </a:rPr>
              <a:t>t</a:t>
            </a:r>
            <a:r>
              <a:rPr lang="it-IT" sz="1800">
                <a:cs typeface="Times New Roman" pitchFamily="18" charset="0"/>
              </a:rPr>
              <a:t> =  64,1 m/min</a:t>
            </a:r>
          </a:p>
          <a:p>
            <a:endParaRPr lang="it-IT" sz="1800">
              <a:cs typeface="Times New Roman" pitchFamily="18" charset="0"/>
            </a:endParaRPr>
          </a:p>
          <a:p>
            <a:r>
              <a:rPr lang="it-IT" sz="1800">
                <a:solidFill>
                  <a:srgbClr val="000000"/>
                </a:solidFill>
                <a:cs typeface="Times New Roman" pitchFamily="18" charset="0"/>
              </a:rPr>
              <a:t>L’ esempio mostra che  la velocità superficiale del gas diminuisce notevolmente in testa al reattore.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054466A1-0969-4604-9D0F-C795FD072F17}" type="slidenum">
              <a:rPr lang="it-IT"/>
              <a:pPr/>
              <a:t>15</a:t>
            </a:fld>
            <a:endParaRPr lang="it-IT"/>
          </a:p>
        </p:txBody>
      </p:sp>
      <p:sp>
        <p:nvSpPr>
          <p:cNvPr id="30723" name="Text Box 5"/>
          <p:cNvSpPr txBox="1">
            <a:spLocks noChangeArrowheads="1"/>
          </p:cNvSpPr>
          <p:nvPr/>
        </p:nvSpPr>
        <p:spPr bwMode="auto">
          <a:xfrm>
            <a:off x="2555875" y="0"/>
            <a:ext cx="4567238" cy="488950"/>
          </a:xfrm>
          <a:prstGeom prst="rect">
            <a:avLst/>
          </a:prstGeom>
          <a:noFill/>
          <a:ln w="9525">
            <a:noFill/>
            <a:miter lim="800000"/>
            <a:headEnd/>
            <a:tailEnd/>
          </a:ln>
        </p:spPr>
        <p:txBody>
          <a:bodyPr wrap="none">
            <a:spAutoFit/>
          </a:bodyPr>
          <a:lstStyle/>
          <a:p>
            <a:r>
              <a:rPr lang="it-IT" sz="2600" b="1">
                <a:solidFill>
                  <a:srgbClr val="FF0000"/>
                </a:solidFill>
              </a:rPr>
              <a:t>Reattori Continui a Letto Fisso</a:t>
            </a:r>
          </a:p>
        </p:txBody>
      </p:sp>
      <p:sp>
        <p:nvSpPr>
          <p:cNvPr id="30724" name="Rectangle 4"/>
          <p:cNvSpPr>
            <a:spLocks noChangeArrowheads="1"/>
          </p:cNvSpPr>
          <p:nvPr/>
        </p:nvSpPr>
        <p:spPr bwMode="auto">
          <a:xfrm>
            <a:off x="0" y="549275"/>
            <a:ext cx="9144000" cy="435927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La </a:t>
            </a:r>
            <a:r>
              <a:rPr lang="it-IT" sz="2000" b="1">
                <a:solidFill>
                  <a:srgbClr val="000000"/>
                </a:solidFill>
                <a:cs typeface="Times New Roman" pitchFamily="18" charset="0"/>
              </a:rPr>
              <a:t>velocità di trasferimento di massa</a:t>
            </a:r>
            <a:r>
              <a:rPr lang="it-IT" sz="2000">
                <a:solidFill>
                  <a:srgbClr val="000000"/>
                </a:solidFill>
                <a:cs typeface="Times New Roman" pitchFamily="18" charset="0"/>
              </a:rPr>
              <a:t> dipende dal </a:t>
            </a:r>
            <a:r>
              <a:rPr lang="it-IT" sz="2000" b="1">
                <a:solidFill>
                  <a:srgbClr val="000000"/>
                </a:solidFill>
                <a:cs typeface="Times New Roman" pitchFamily="18" charset="0"/>
              </a:rPr>
              <a:t>flusso di liquido</a:t>
            </a:r>
            <a:r>
              <a:rPr lang="it-IT" sz="2000">
                <a:solidFill>
                  <a:srgbClr val="000000"/>
                </a:solidFill>
                <a:cs typeface="Times New Roman" pitchFamily="18" charset="0"/>
              </a:rPr>
              <a:t> e dallo </a:t>
            </a:r>
            <a:r>
              <a:rPr lang="it-IT" sz="2000" b="1">
                <a:solidFill>
                  <a:srgbClr val="000000"/>
                </a:solidFill>
                <a:cs typeface="Times New Roman" pitchFamily="18" charset="0"/>
              </a:rPr>
              <a:t>spessore di biomassa</a:t>
            </a:r>
            <a:r>
              <a:rPr lang="it-IT" sz="2000">
                <a:solidFill>
                  <a:srgbClr val="000000"/>
                </a:solidFill>
                <a:cs typeface="Times New Roman" pitchFamily="18" charset="0"/>
              </a:rPr>
              <a:t> depositato sulle particelle solide del supporto. Si è visto che questi reattori possono soffrire di </a:t>
            </a:r>
            <a:r>
              <a:rPr lang="it-IT" sz="2000" b="1">
                <a:solidFill>
                  <a:srgbClr val="000000"/>
                </a:solidFill>
                <a:cs typeface="Times New Roman" pitchFamily="18" charset="0"/>
              </a:rPr>
              <a:t>problemi</a:t>
            </a:r>
            <a:r>
              <a:rPr lang="it-IT" sz="2000">
                <a:solidFill>
                  <a:srgbClr val="000000"/>
                </a:solidFill>
                <a:cs typeface="Times New Roman" pitchFamily="18" charset="0"/>
              </a:rPr>
              <a:t> dovuti a </a:t>
            </a:r>
            <a:r>
              <a:rPr lang="it-IT" sz="2000" b="1">
                <a:solidFill>
                  <a:srgbClr val="000000"/>
                </a:solidFill>
                <a:cs typeface="Times New Roman" pitchFamily="18" charset="0"/>
              </a:rPr>
              <a:t>scarso trasferimento di massa</a:t>
            </a:r>
            <a:r>
              <a:rPr lang="it-IT" sz="2000">
                <a:solidFill>
                  <a:srgbClr val="000000"/>
                </a:solidFill>
                <a:cs typeface="Times New Roman" pitchFamily="18" charset="0"/>
              </a:rPr>
              <a:t> e </a:t>
            </a:r>
            <a:r>
              <a:rPr lang="it-IT" sz="2000" b="1">
                <a:solidFill>
                  <a:srgbClr val="000000"/>
                </a:solidFill>
                <a:cs typeface="Times New Roman" pitchFamily="18" charset="0"/>
              </a:rPr>
              <a:t>otturazione</a:t>
            </a:r>
            <a:r>
              <a:rPr lang="it-IT" sz="2000">
                <a:solidFill>
                  <a:srgbClr val="000000"/>
                </a:solidFill>
                <a:cs typeface="Times New Roman" pitchFamily="18" charset="0"/>
              </a:rPr>
              <a:t>. Tuttavia vengono </a:t>
            </a:r>
            <a:r>
              <a:rPr lang="it-IT" sz="2000" b="1">
                <a:solidFill>
                  <a:srgbClr val="000000"/>
                </a:solidFill>
                <a:cs typeface="Times New Roman" pitchFamily="18" charset="0"/>
              </a:rPr>
              <a:t>usati per</a:t>
            </a:r>
            <a:r>
              <a:rPr lang="it-IT" sz="2000">
                <a:solidFill>
                  <a:srgbClr val="000000"/>
                </a:solidFill>
                <a:cs typeface="Times New Roman" pitchFamily="18" charset="0"/>
              </a:rPr>
              <a:t> ottenere prodotti commerciali a </a:t>
            </a:r>
            <a:r>
              <a:rPr lang="it-IT" sz="2000" b="1">
                <a:solidFill>
                  <a:srgbClr val="000000"/>
                </a:solidFill>
                <a:latin typeface="Symbol" pitchFamily="18" charset="2"/>
                <a:cs typeface="Times New Roman" pitchFamily="18" charset="0"/>
              </a:rPr>
              <a:t>m </a:t>
            </a:r>
            <a:r>
              <a:rPr lang="it-IT" sz="2000" b="1">
                <a:solidFill>
                  <a:srgbClr val="000000"/>
                </a:solidFill>
                <a:cs typeface="Times New Roman" pitchFamily="18" charset="0"/>
              </a:rPr>
              <a:t>bassa o nulla</a:t>
            </a:r>
            <a:r>
              <a:rPr lang="it-IT" sz="2000">
                <a:solidFill>
                  <a:srgbClr val="000000"/>
                </a:solidFill>
                <a:cs typeface="Times New Roman" pitchFamily="18" charset="0"/>
              </a:rPr>
              <a:t>. Vengono usati molto per il </a:t>
            </a:r>
            <a:r>
              <a:rPr lang="it-IT" sz="2000" b="1">
                <a:solidFill>
                  <a:srgbClr val="000000"/>
                </a:solidFill>
                <a:cs typeface="Times New Roman" pitchFamily="18" charset="0"/>
              </a:rPr>
              <a:t>trattamento anaerobico di acque di scarico con elevato carico organico</a:t>
            </a:r>
            <a:r>
              <a:rPr lang="it-IT" sz="2000">
                <a:solidFill>
                  <a:srgbClr val="000000"/>
                </a:solidFill>
                <a:cs typeface="Times New Roman" pitchFamily="18" charset="0"/>
              </a:rPr>
              <a:t> (ad esempio provenienti da industrie alimentari). Generalmente le particelle solide del supporto sono costituite da </a:t>
            </a:r>
            <a:r>
              <a:rPr lang="it-IT" sz="2000" b="1">
                <a:solidFill>
                  <a:srgbClr val="000000"/>
                </a:solidFill>
                <a:cs typeface="Times New Roman" pitchFamily="18" charset="0"/>
              </a:rPr>
              <a:t>blocchi di plastica</a:t>
            </a:r>
            <a:r>
              <a:rPr lang="it-IT" sz="2000">
                <a:solidFill>
                  <a:srgbClr val="000000"/>
                </a:solidFill>
                <a:cs typeface="Times New Roman" pitchFamily="18" charset="0"/>
              </a:rPr>
              <a:t> di dimensioni relativamente </a:t>
            </a:r>
            <a:r>
              <a:rPr lang="it-IT" sz="2000" b="1">
                <a:solidFill>
                  <a:srgbClr val="000000"/>
                </a:solidFill>
                <a:cs typeface="Times New Roman" pitchFamily="18" charset="0"/>
              </a:rPr>
              <a:t>grandi</a:t>
            </a:r>
            <a:r>
              <a:rPr lang="it-IT" sz="2000">
                <a:solidFill>
                  <a:srgbClr val="000000"/>
                </a:solidFill>
                <a:cs typeface="Times New Roman" pitchFamily="18" charset="0"/>
              </a:rPr>
              <a:t>. L’</a:t>
            </a:r>
            <a:r>
              <a:rPr lang="it-IT" sz="2000" b="1">
                <a:solidFill>
                  <a:srgbClr val="000000"/>
                </a:solidFill>
                <a:cs typeface="Times New Roman" pitchFamily="18" charset="0"/>
              </a:rPr>
              <a:t>alimentazione</a:t>
            </a:r>
            <a:r>
              <a:rPr lang="it-IT" sz="2000">
                <a:solidFill>
                  <a:srgbClr val="000000"/>
                </a:solidFill>
                <a:cs typeface="Times New Roman" pitchFamily="18" charset="0"/>
              </a:rPr>
              <a:t> può entrare dal basso (nel qual caso le particelle solide contenenti il catalizzatore sono immerse continuamente nel liquido di alimentazione, o </a:t>
            </a:r>
            <a:r>
              <a:rPr lang="it-IT" sz="2000" b="1">
                <a:solidFill>
                  <a:srgbClr val="000000"/>
                </a:solidFill>
                <a:cs typeface="Times New Roman" pitchFamily="18" charset="0"/>
              </a:rPr>
              <a:t>dall’alto </a:t>
            </a:r>
            <a:r>
              <a:rPr lang="it-IT" sz="2000">
                <a:solidFill>
                  <a:srgbClr val="000000"/>
                </a:solidFill>
                <a:cs typeface="Times New Roman" pitchFamily="18" charset="0"/>
              </a:rPr>
              <a:t>del reattore (nel qual caso le particelle solide non sono immerse nel liquido alimentato). Nel secondo caso, questi reattori si chiamano </a:t>
            </a:r>
            <a:r>
              <a:rPr lang="it-IT" sz="2000" b="1">
                <a:solidFill>
                  <a:srgbClr val="000000"/>
                </a:solidFill>
                <a:cs typeface="Times New Roman" pitchFamily="18" charset="0"/>
              </a:rPr>
              <a:t>trickle bed reactors</a:t>
            </a:r>
            <a:r>
              <a:rPr lang="it-IT" sz="2000">
                <a:solidFill>
                  <a:srgbClr val="000000"/>
                </a:solidFill>
                <a:cs typeface="Times New Roman" pitchFamily="18" charset="0"/>
              </a:rPr>
              <a:t> (reattori a letto fisso a gocciolamento di liquido (e vengono usati come filtri biologici per il trattamento aerobico di </a:t>
            </a:r>
            <a:r>
              <a:rPr lang="it-IT" sz="2000" b="1">
                <a:solidFill>
                  <a:srgbClr val="000000"/>
                </a:solidFill>
                <a:cs typeface="Times New Roman" pitchFamily="18" charset="0"/>
              </a:rPr>
              <a:t>acque di fogna</a:t>
            </a:r>
            <a:r>
              <a:rPr lang="it-IT" sz="2000">
                <a:solidFill>
                  <a:srgbClr val="000000"/>
                </a:solidFill>
                <a:cs typeface="Times New Roman" pitchFamily="18" charset="0"/>
              </a:rPr>
              <a:t>). La figura rappresenta la direzione del flusso di alimentazione su un trickle bed reactor:</a:t>
            </a:r>
            <a:r>
              <a:rPr lang="it-IT" sz="2000" b="1">
                <a:solidFill>
                  <a:srgbClr val="000000"/>
                </a:solidFill>
                <a:cs typeface="Times New Roman" pitchFamily="18" charset="0"/>
              </a:rPr>
              <a:t> </a:t>
            </a:r>
          </a:p>
        </p:txBody>
      </p:sp>
      <p:sp>
        <p:nvSpPr>
          <p:cNvPr id="30725" name="Rectangle 5"/>
          <p:cNvSpPr>
            <a:spLocks noChangeArrowheads="1"/>
          </p:cNvSpPr>
          <p:nvPr/>
        </p:nvSpPr>
        <p:spPr bwMode="auto">
          <a:xfrm>
            <a:off x="0" y="1035050"/>
            <a:ext cx="9144000" cy="0"/>
          </a:xfrm>
          <a:prstGeom prst="rect">
            <a:avLst/>
          </a:prstGeom>
          <a:noFill/>
          <a:ln w="9525">
            <a:noFill/>
            <a:miter lim="800000"/>
            <a:headEnd/>
            <a:tailEnd/>
          </a:ln>
          <a:effectLst/>
        </p:spPr>
        <p:txBody>
          <a:bodyPr wrap="none" anchor="ctr">
            <a:spAutoFit/>
          </a:bodyPr>
          <a:lstStyle/>
          <a:p>
            <a:endParaRPr lang="it-IT"/>
          </a:p>
        </p:txBody>
      </p:sp>
      <p:pic>
        <p:nvPicPr>
          <p:cNvPr id="30729" name="Picture 9" descr="impianti biochimici 1"/>
          <p:cNvPicPr>
            <a:picLocks noChangeAspect="1" noChangeArrowheads="1"/>
          </p:cNvPicPr>
          <p:nvPr/>
        </p:nvPicPr>
        <p:blipFill>
          <a:blip r:embed="rId2" cstate="print"/>
          <a:srcRect/>
          <a:stretch>
            <a:fillRect/>
          </a:stretch>
        </p:blipFill>
        <p:spPr bwMode="auto">
          <a:xfrm>
            <a:off x="4643438" y="4591050"/>
            <a:ext cx="3133725" cy="226695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4C5D5AB0-5512-42C2-9C74-ADA12FEC3D04}" type="slidenum">
              <a:rPr lang="it-IT"/>
              <a:pPr/>
              <a:t>16</a:t>
            </a:fld>
            <a:endParaRPr lang="it-IT"/>
          </a:p>
        </p:txBody>
      </p:sp>
      <p:sp>
        <p:nvSpPr>
          <p:cNvPr id="31747" name="Text Box 5"/>
          <p:cNvSpPr txBox="1">
            <a:spLocks noChangeArrowheads="1"/>
          </p:cNvSpPr>
          <p:nvPr/>
        </p:nvSpPr>
        <p:spPr bwMode="auto">
          <a:xfrm>
            <a:off x="2555875" y="0"/>
            <a:ext cx="4567238" cy="488950"/>
          </a:xfrm>
          <a:prstGeom prst="rect">
            <a:avLst/>
          </a:prstGeom>
          <a:noFill/>
          <a:ln w="9525">
            <a:noFill/>
            <a:miter lim="800000"/>
            <a:headEnd/>
            <a:tailEnd/>
          </a:ln>
        </p:spPr>
        <p:txBody>
          <a:bodyPr wrap="none">
            <a:spAutoFit/>
          </a:bodyPr>
          <a:lstStyle/>
          <a:p>
            <a:r>
              <a:rPr lang="it-IT" sz="2600" b="1">
                <a:solidFill>
                  <a:srgbClr val="FF0000"/>
                </a:solidFill>
              </a:rPr>
              <a:t>Reattori Continui a Letto Fisso</a:t>
            </a:r>
          </a:p>
        </p:txBody>
      </p:sp>
      <p:sp>
        <p:nvSpPr>
          <p:cNvPr id="31748" name="Rectangle 4"/>
          <p:cNvSpPr>
            <a:spLocks noChangeArrowheads="1"/>
          </p:cNvSpPr>
          <p:nvPr/>
        </p:nvSpPr>
        <p:spPr bwMode="auto">
          <a:xfrm>
            <a:off x="0" y="549275"/>
            <a:ext cx="9144000" cy="192087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Durante la marcia, le particelle solide (che, si è detto, non sono immerse nel liquido) rimangono coperte da un film liquido molto sottile in modo da ridurre lo spessore di film liquido attraverso il quale l’ossigeno deve viaggiare per raggiungere le cellule. La figura rappresenta questa situazione. L’</a:t>
            </a:r>
            <a:r>
              <a:rPr lang="it-IT" sz="2000" b="1">
                <a:solidFill>
                  <a:srgbClr val="000000"/>
                </a:solidFill>
                <a:cs typeface="Times New Roman" pitchFamily="18" charset="0"/>
              </a:rPr>
              <a:t>assenza di agitazione</a:t>
            </a:r>
            <a:r>
              <a:rPr lang="it-IT" sz="2000">
                <a:solidFill>
                  <a:srgbClr val="000000"/>
                </a:solidFill>
                <a:cs typeface="Times New Roman" pitchFamily="18" charset="0"/>
              </a:rPr>
              <a:t> fa sì che il </a:t>
            </a:r>
            <a:r>
              <a:rPr lang="it-IT" sz="2000" b="1">
                <a:solidFill>
                  <a:srgbClr val="000000"/>
                </a:solidFill>
                <a:cs typeface="Times New Roman" pitchFamily="18" charset="0"/>
              </a:rPr>
              <a:t>costo di investimento ed il consumo di energia</a:t>
            </a:r>
            <a:r>
              <a:rPr lang="it-IT" sz="2000">
                <a:solidFill>
                  <a:srgbClr val="000000"/>
                </a:solidFill>
                <a:cs typeface="Times New Roman" pitchFamily="18" charset="0"/>
              </a:rPr>
              <a:t> durante la marcia siano </a:t>
            </a:r>
            <a:r>
              <a:rPr lang="it-IT" sz="2000" b="1">
                <a:solidFill>
                  <a:srgbClr val="000000"/>
                </a:solidFill>
                <a:cs typeface="Times New Roman" pitchFamily="18" charset="0"/>
              </a:rPr>
              <a:t>inferiori</a:t>
            </a:r>
            <a:r>
              <a:rPr lang="it-IT" sz="2000">
                <a:solidFill>
                  <a:srgbClr val="000000"/>
                </a:solidFill>
                <a:cs typeface="Times New Roman" pitchFamily="18" charset="0"/>
              </a:rPr>
              <a:t> che per i reattori agitati a pale.</a:t>
            </a:r>
          </a:p>
        </p:txBody>
      </p:sp>
      <p:sp>
        <p:nvSpPr>
          <p:cNvPr id="31749" name="Rectangle 5"/>
          <p:cNvSpPr>
            <a:spLocks noChangeArrowheads="1"/>
          </p:cNvSpPr>
          <p:nvPr/>
        </p:nvSpPr>
        <p:spPr bwMode="auto">
          <a:xfrm>
            <a:off x="0" y="1035050"/>
            <a:ext cx="9144000" cy="0"/>
          </a:xfrm>
          <a:prstGeom prst="rect">
            <a:avLst/>
          </a:prstGeom>
          <a:noFill/>
          <a:ln w="9525">
            <a:noFill/>
            <a:miter lim="800000"/>
            <a:headEnd/>
            <a:tailEnd/>
          </a:ln>
          <a:effectLst/>
        </p:spPr>
        <p:txBody>
          <a:bodyPr wrap="none" anchor="ctr">
            <a:spAutoFit/>
          </a:bodyPr>
          <a:lstStyle/>
          <a:p>
            <a:endParaRPr lang="it-IT"/>
          </a:p>
        </p:txBody>
      </p:sp>
      <p:pic>
        <p:nvPicPr>
          <p:cNvPr id="31751" name="Picture 7" descr="impianti biochimici 1"/>
          <p:cNvPicPr>
            <a:picLocks noChangeAspect="1" noChangeArrowheads="1"/>
          </p:cNvPicPr>
          <p:nvPr/>
        </p:nvPicPr>
        <p:blipFill>
          <a:blip r:embed="rId2" cstate="print"/>
          <a:srcRect/>
          <a:stretch>
            <a:fillRect/>
          </a:stretch>
        </p:blipFill>
        <p:spPr bwMode="auto">
          <a:xfrm>
            <a:off x="3995738" y="2708275"/>
            <a:ext cx="2028825" cy="32766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C9206EA7-1D34-4082-B072-D84007364A9C}" type="slidenum">
              <a:rPr lang="it-IT"/>
              <a:pPr/>
              <a:t>17</a:t>
            </a:fld>
            <a:endParaRPr lang="it-IT"/>
          </a:p>
        </p:txBody>
      </p:sp>
      <p:sp>
        <p:nvSpPr>
          <p:cNvPr id="32771" name="Text Box 5"/>
          <p:cNvSpPr txBox="1">
            <a:spLocks noChangeArrowheads="1"/>
          </p:cNvSpPr>
          <p:nvPr/>
        </p:nvSpPr>
        <p:spPr bwMode="auto">
          <a:xfrm>
            <a:off x="2555875" y="0"/>
            <a:ext cx="4770438" cy="488950"/>
          </a:xfrm>
          <a:prstGeom prst="rect">
            <a:avLst/>
          </a:prstGeom>
          <a:noFill/>
          <a:ln w="9525">
            <a:noFill/>
            <a:miter lim="800000"/>
            <a:headEnd/>
            <a:tailEnd/>
          </a:ln>
        </p:spPr>
        <p:txBody>
          <a:bodyPr wrap="none">
            <a:spAutoFit/>
          </a:bodyPr>
          <a:lstStyle/>
          <a:p>
            <a:r>
              <a:rPr lang="it-IT" sz="2600" b="1">
                <a:solidFill>
                  <a:srgbClr val="FF0000"/>
                </a:solidFill>
              </a:rPr>
              <a:t>Reattori Continui a Letto Fluido</a:t>
            </a:r>
          </a:p>
        </p:txBody>
      </p:sp>
      <p:sp>
        <p:nvSpPr>
          <p:cNvPr id="32772" name="Rectangle 4"/>
          <p:cNvSpPr>
            <a:spLocks noChangeArrowheads="1"/>
          </p:cNvSpPr>
          <p:nvPr/>
        </p:nvSpPr>
        <p:spPr bwMode="auto">
          <a:xfrm>
            <a:off x="0" y="549275"/>
            <a:ext cx="9144000" cy="253047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Le </a:t>
            </a:r>
            <a:r>
              <a:rPr lang="it-IT" sz="2000" b="1">
                <a:solidFill>
                  <a:srgbClr val="000000"/>
                </a:solidFill>
                <a:cs typeface="Times New Roman" pitchFamily="18" charset="0"/>
              </a:rPr>
              <a:t>cellule immobilizzate </a:t>
            </a:r>
            <a:r>
              <a:rPr lang="it-IT" sz="2000">
                <a:solidFill>
                  <a:srgbClr val="000000"/>
                </a:solidFill>
                <a:cs typeface="Times New Roman" pitchFamily="18" charset="0"/>
              </a:rPr>
              <a:t>sono tenute </a:t>
            </a:r>
            <a:r>
              <a:rPr lang="it-IT" sz="2000" b="1">
                <a:solidFill>
                  <a:srgbClr val="000000"/>
                </a:solidFill>
                <a:cs typeface="Times New Roman" pitchFamily="18" charset="0"/>
              </a:rPr>
              <a:t>in sospensione</a:t>
            </a:r>
            <a:r>
              <a:rPr lang="it-IT" sz="2000">
                <a:solidFill>
                  <a:srgbClr val="000000"/>
                </a:solidFill>
                <a:cs typeface="Times New Roman" pitchFamily="18" charset="0"/>
              </a:rPr>
              <a:t> </a:t>
            </a:r>
            <a:r>
              <a:rPr lang="it-IT" sz="2000" b="1">
                <a:solidFill>
                  <a:srgbClr val="000000"/>
                </a:solidFill>
                <a:cs typeface="Times New Roman" pitchFamily="18" charset="0"/>
              </a:rPr>
              <a:t>dal flusso ascens</a:t>
            </a:r>
            <a:r>
              <a:rPr lang="it-IT" sz="2000">
                <a:solidFill>
                  <a:srgbClr val="000000"/>
                </a:solidFill>
                <a:cs typeface="Times New Roman" pitchFamily="18" charset="0"/>
              </a:rPr>
              <a:t>ionale di liquido di alimentazione e di aria. Le cellule si muovono </a:t>
            </a:r>
            <a:r>
              <a:rPr lang="it-IT" sz="2000" b="1">
                <a:solidFill>
                  <a:srgbClr val="000000"/>
                </a:solidFill>
                <a:cs typeface="Times New Roman" pitchFamily="18" charset="0"/>
              </a:rPr>
              <a:t>verso l’alto</a:t>
            </a:r>
            <a:r>
              <a:rPr lang="it-IT" sz="2000">
                <a:solidFill>
                  <a:srgbClr val="000000"/>
                </a:solidFill>
                <a:cs typeface="Times New Roman" pitchFamily="18" charset="0"/>
              </a:rPr>
              <a:t> spinte dai flussi entranti e </a:t>
            </a:r>
            <a:r>
              <a:rPr lang="it-IT" sz="2000" b="1">
                <a:solidFill>
                  <a:srgbClr val="000000"/>
                </a:solidFill>
                <a:cs typeface="Times New Roman" pitchFamily="18" charset="0"/>
              </a:rPr>
              <a:t>ricadono</a:t>
            </a:r>
            <a:r>
              <a:rPr lang="it-IT" sz="2000">
                <a:solidFill>
                  <a:srgbClr val="000000"/>
                </a:solidFill>
                <a:cs typeface="Times New Roman" pitchFamily="18" charset="0"/>
              </a:rPr>
              <a:t> verso il basso </a:t>
            </a:r>
            <a:r>
              <a:rPr lang="it-IT" sz="2000" b="1">
                <a:solidFill>
                  <a:srgbClr val="000000"/>
                </a:solidFill>
                <a:cs typeface="Times New Roman" pitchFamily="18" charset="0"/>
              </a:rPr>
              <a:t>per gravità</a:t>
            </a:r>
            <a:r>
              <a:rPr lang="it-IT" sz="2000">
                <a:solidFill>
                  <a:srgbClr val="000000"/>
                </a:solidFill>
                <a:cs typeface="Times New Roman" pitchFamily="18" charset="0"/>
              </a:rPr>
              <a:t>, e ciò assicura la </a:t>
            </a:r>
            <a:r>
              <a:rPr lang="it-IT" sz="2000" b="1">
                <a:solidFill>
                  <a:srgbClr val="000000"/>
                </a:solidFill>
                <a:cs typeface="Times New Roman" pitchFamily="18" charset="0"/>
              </a:rPr>
              <a:t>miscelazione</a:t>
            </a:r>
            <a:r>
              <a:rPr lang="it-IT" sz="2000">
                <a:solidFill>
                  <a:srgbClr val="000000"/>
                </a:solidFill>
                <a:cs typeface="Times New Roman" pitchFamily="18" charset="0"/>
              </a:rPr>
              <a:t>. Il reattore è simile a un reattore airlift senza tubo di ricircolo interno. Il reattore può contenere un </a:t>
            </a:r>
            <a:r>
              <a:rPr lang="it-IT" sz="2000" b="1">
                <a:solidFill>
                  <a:srgbClr val="000000"/>
                </a:solidFill>
                <a:cs typeface="Times New Roman" pitchFamily="18" charset="0"/>
              </a:rPr>
              <a:t>diffusore</a:t>
            </a:r>
            <a:r>
              <a:rPr lang="it-IT" sz="2000">
                <a:solidFill>
                  <a:srgbClr val="000000"/>
                </a:solidFill>
                <a:cs typeface="Times New Roman" pitchFamily="18" charset="0"/>
              </a:rPr>
              <a:t> ed anche un </a:t>
            </a:r>
            <a:r>
              <a:rPr lang="it-IT" sz="2000" b="1">
                <a:solidFill>
                  <a:srgbClr val="000000"/>
                </a:solidFill>
                <a:cs typeface="Times New Roman" pitchFamily="18" charset="0"/>
              </a:rPr>
              <a:t>tubo di ricircolo interno</a:t>
            </a:r>
            <a:r>
              <a:rPr lang="it-IT" sz="2000">
                <a:solidFill>
                  <a:srgbClr val="000000"/>
                </a:solidFill>
                <a:cs typeface="Times New Roman" pitchFamily="18" charset="0"/>
              </a:rPr>
              <a:t> per </a:t>
            </a:r>
            <a:r>
              <a:rPr lang="it-IT" sz="2000" b="1">
                <a:solidFill>
                  <a:srgbClr val="000000"/>
                </a:solidFill>
                <a:cs typeface="Times New Roman" pitchFamily="18" charset="0"/>
              </a:rPr>
              <a:t>migliorare</a:t>
            </a:r>
            <a:r>
              <a:rPr lang="it-IT" sz="2000">
                <a:solidFill>
                  <a:srgbClr val="000000"/>
                </a:solidFill>
                <a:cs typeface="Times New Roman" pitchFamily="18" charset="0"/>
              </a:rPr>
              <a:t> il </a:t>
            </a:r>
            <a:r>
              <a:rPr lang="it-IT" sz="2000" b="1">
                <a:solidFill>
                  <a:srgbClr val="000000"/>
                </a:solidFill>
                <a:cs typeface="Times New Roman" pitchFamily="18" charset="0"/>
              </a:rPr>
              <a:t>trasferimento</a:t>
            </a:r>
            <a:r>
              <a:rPr lang="it-IT" sz="2000">
                <a:solidFill>
                  <a:srgbClr val="000000"/>
                </a:solidFill>
                <a:cs typeface="Times New Roman" pitchFamily="18" charset="0"/>
              </a:rPr>
              <a:t> di </a:t>
            </a:r>
            <a:r>
              <a:rPr lang="it-IT" sz="2000" b="1">
                <a:solidFill>
                  <a:srgbClr val="000000"/>
                </a:solidFill>
                <a:cs typeface="Times New Roman" pitchFamily="18" charset="0"/>
              </a:rPr>
              <a:t>O</a:t>
            </a:r>
            <a:r>
              <a:rPr lang="it-IT" sz="2000" b="1" baseline="-30000">
                <a:solidFill>
                  <a:srgbClr val="000000"/>
                </a:solidFill>
                <a:cs typeface="Times New Roman" pitchFamily="18" charset="0"/>
              </a:rPr>
              <a:t>2</a:t>
            </a:r>
            <a:r>
              <a:rPr lang="it-IT" sz="2000">
                <a:solidFill>
                  <a:srgbClr val="000000"/>
                </a:solidFill>
                <a:cs typeface="Times New Roman" pitchFamily="18" charset="0"/>
              </a:rPr>
              <a:t> e la </a:t>
            </a:r>
            <a:r>
              <a:rPr lang="it-IT" sz="2000" b="1">
                <a:solidFill>
                  <a:srgbClr val="000000"/>
                </a:solidFill>
                <a:cs typeface="Times New Roman" pitchFamily="18" charset="0"/>
              </a:rPr>
              <a:t>miscelazione</a:t>
            </a:r>
            <a:r>
              <a:rPr lang="it-IT" sz="2000">
                <a:solidFill>
                  <a:srgbClr val="000000"/>
                </a:solidFill>
                <a:cs typeface="Times New Roman" pitchFamily="18" charset="0"/>
              </a:rPr>
              <a:t>. Questi reattori possono funzionare sia in modo continuo che discontinuo. Nel secondo caso, si crea la possibilità di circolazione esterna con riciclo all’interno del reattore. Il </a:t>
            </a:r>
            <a:r>
              <a:rPr lang="it-IT" sz="2000" b="1">
                <a:solidFill>
                  <a:srgbClr val="000000"/>
                </a:solidFill>
                <a:cs typeface="Times New Roman" pitchFamily="18" charset="0"/>
              </a:rPr>
              <a:t>riciclo esterno</a:t>
            </a:r>
            <a:r>
              <a:rPr lang="it-IT" sz="2000">
                <a:solidFill>
                  <a:srgbClr val="000000"/>
                </a:solidFill>
                <a:cs typeface="Times New Roman" pitchFamily="18" charset="0"/>
              </a:rPr>
              <a:t> </a:t>
            </a:r>
            <a:r>
              <a:rPr lang="it-IT" sz="2000" b="1">
                <a:solidFill>
                  <a:srgbClr val="000000"/>
                </a:solidFill>
                <a:cs typeface="Times New Roman" pitchFamily="18" charset="0"/>
              </a:rPr>
              <a:t>migliora </a:t>
            </a:r>
            <a:r>
              <a:rPr lang="it-IT" sz="2000">
                <a:solidFill>
                  <a:srgbClr val="000000"/>
                </a:solidFill>
                <a:cs typeface="Times New Roman" pitchFamily="18" charset="0"/>
              </a:rPr>
              <a:t>anche la </a:t>
            </a:r>
            <a:r>
              <a:rPr lang="it-IT" sz="2000" b="1">
                <a:solidFill>
                  <a:srgbClr val="000000"/>
                </a:solidFill>
                <a:cs typeface="Times New Roman" pitchFamily="18" charset="0"/>
              </a:rPr>
              <a:t>miscelazione</a:t>
            </a:r>
            <a:r>
              <a:rPr lang="it-IT" sz="2000">
                <a:solidFill>
                  <a:srgbClr val="000000"/>
                </a:solidFill>
                <a:cs typeface="Times New Roman" pitchFamily="18" charset="0"/>
              </a:rPr>
              <a:t>:</a:t>
            </a:r>
          </a:p>
        </p:txBody>
      </p:sp>
      <p:sp>
        <p:nvSpPr>
          <p:cNvPr id="32773" name="Rectangle 5"/>
          <p:cNvSpPr>
            <a:spLocks noChangeArrowheads="1"/>
          </p:cNvSpPr>
          <p:nvPr/>
        </p:nvSpPr>
        <p:spPr bwMode="auto">
          <a:xfrm>
            <a:off x="0" y="1035050"/>
            <a:ext cx="9144000" cy="0"/>
          </a:xfrm>
          <a:prstGeom prst="rect">
            <a:avLst/>
          </a:prstGeom>
          <a:noFill/>
          <a:ln w="9525">
            <a:noFill/>
            <a:miter lim="800000"/>
            <a:headEnd/>
            <a:tailEnd/>
          </a:ln>
          <a:effectLst/>
        </p:spPr>
        <p:txBody>
          <a:bodyPr wrap="none" anchor="ctr">
            <a:spAutoFit/>
          </a:bodyPr>
          <a:lstStyle/>
          <a:p>
            <a:endParaRPr lang="it-IT"/>
          </a:p>
        </p:txBody>
      </p:sp>
      <p:pic>
        <p:nvPicPr>
          <p:cNvPr id="32775" name="Picture 7" descr="impianti biochimici 1"/>
          <p:cNvPicPr>
            <a:picLocks noChangeAspect="1" noChangeArrowheads="1"/>
          </p:cNvPicPr>
          <p:nvPr/>
        </p:nvPicPr>
        <p:blipFill>
          <a:blip r:embed="rId2" cstate="print"/>
          <a:srcRect/>
          <a:stretch>
            <a:fillRect/>
          </a:stretch>
        </p:blipFill>
        <p:spPr bwMode="auto">
          <a:xfrm>
            <a:off x="900113" y="3357563"/>
            <a:ext cx="2828925" cy="2600325"/>
          </a:xfrm>
          <a:prstGeom prst="rect">
            <a:avLst/>
          </a:prstGeom>
          <a:noFill/>
          <a:ln w="9525">
            <a:noFill/>
            <a:miter lim="800000"/>
            <a:headEnd/>
            <a:tailEnd/>
          </a:ln>
        </p:spPr>
      </p:pic>
      <p:pic>
        <p:nvPicPr>
          <p:cNvPr id="32776" name="Picture 8" descr="impianti biochimici 2"/>
          <p:cNvPicPr>
            <a:picLocks noChangeAspect="1" noChangeArrowheads="1"/>
          </p:cNvPicPr>
          <p:nvPr/>
        </p:nvPicPr>
        <p:blipFill>
          <a:blip r:embed="rId3" cstate="print"/>
          <a:srcRect/>
          <a:stretch>
            <a:fillRect/>
          </a:stretch>
        </p:blipFill>
        <p:spPr bwMode="auto">
          <a:xfrm>
            <a:off x="5292725" y="3644900"/>
            <a:ext cx="2232025" cy="204787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539750" y="0"/>
            <a:ext cx="8001000" cy="488950"/>
          </a:xfrm>
          <a:prstGeom prst="rect">
            <a:avLst/>
          </a:prstGeom>
          <a:noFill/>
          <a:ln w="9525">
            <a:noFill/>
            <a:miter lim="800000"/>
            <a:headEnd/>
            <a:tailEnd/>
          </a:ln>
        </p:spPr>
        <p:txBody>
          <a:bodyPr wrap="none">
            <a:spAutoFit/>
          </a:bodyPr>
          <a:lstStyle/>
          <a:p>
            <a:r>
              <a:rPr lang="it-IT" sz="2600" b="1">
                <a:solidFill>
                  <a:srgbClr val="FF0000"/>
                </a:solidFill>
              </a:rPr>
              <a:t>REATTORI DISCONTINUI PER COLTURE FERME</a:t>
            </a:r>
          </a:p>
        </p:txBody>
      </p:sp>
      <p:sp>
        <p:nvSpPr>
          <p:cNvPr id="3075"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5C77BBE4-4ABE-41F1-BEAF-1AB8C9C587E4}" type="slidenum">
              <a:rPr lang="it-IT"/>
              <a:pPr/>
              <a:t>2</a:t>
            </a:fld>
            <a:endParaRPr lang="it-IT"/>
          </a:p>
        </p:txBody>
      </p:sp>
      <p:sp>
        <p:nvSpPr>
          <p:cNvPr id="3076" name="Rectangle 9"/>
          <p:cNvSpPr>
            <a:spLocks noChangeArrowheads="1"/>
          </p:cNvSpPr>
          <p:nvPr/>
        </p:nvSpPr>
        <p:spPr bwMode="auto">
          <a:xfrm>
            <a:off x="0" y="476250"/>
            <a:ext cx="9144000" cy="762000"/>
          </a:xfrm>
          <a:prstGeom prst="rect">
            <a:avLst/>
          </a:prstGeom>
          <a:noFill/>
          <a:ln w="9525">
            <a:noFill/>
            <a:miter lim="800000"/>
            <a:headEnd/>
            <a:tailEnd/>
          </a:ln>
        </p:spPr>
        <p:txBody>
          <a:bodyPr>
            <a:spAutoFit/>
          </a:bodyPr>
          <a:lstStyle/>
          <a:p>
            <a:pPr algn="just"/>
            <a:r>
              <a:rPr lang="it-IT" sz="2200" b="1">
                <a:solidFill>
                  <a:srgbClr val="000000"/>
                </a:solidFill>
                <a:cs typeface="Times New Roman" pitchFamily="18" charset="0"/>
              </a:rPr>
              <a:t>Il volume di un bioreattore può variare da 10 ml (una provetta) a  migliaia di m</a:t>
            </a:r>
            <a:r>
              <a:rPr lang="it-IT" sz="2200" b="1" baseline="30000">
                <a:solidFill>
                  <a:srgbClr val="000000"/>
                </a:solidFill>
                <a:cs typeface="Times New Roman" pitchFamily="18" charset="0"/>
              </a:rPr>
              <a:t>3</a:t>
            </a:r>
            <a:r>
              <a:rPr lang="it-IT" sz="2200" b="1">
                <a:solidFill>
                  <a:srgbClr val="000000"/>
                </a:solidFill>
                <a:cs typeface="Times New Roman" pitchFamily="18" charset="0"/>
              </a:rPr>
              <a:t> (vedi reattore ICI per SCP). </a:t>
            </a:r>
          </a:p>
        </p:txBody>
      </p:sp>
      <p:pic>
        <p:nvPicPr>
          <p:cNvPr id="3077" name="Picture 14" descr="impianti biochimici 7"/>
          <p:cNvPicPr>
            <a:picLocks noChangeAspect="1" noChangeArrowheads="1"/>
          </p:cNvPicPr>
          <p:nvPr/>
        </p:nvPicPr>
        <p:blipFill>
          <a:blip r:embed="rId2" cstate="print"/>
          <a:srcRect/>
          <a:stretch>
            <a:fillRect/>
          </a:stretch>
        </p:blipFill>
        <p:spPr bwMode="auto">
          <a:xfrm>
            <a:off x="611188" y="4508500"/>
            <a:ext cx="2590800" cy="1822450"/>
          </a:xfrm>
          <a:prstGeom prst="rect">
            <a:avLst/>
          </a:prstGeom>
          <a:noFill/>
          <a:ln w="9525">
            <a:noFill/>
            <a:miter lim="800000"/>
            <a:headEnd/>
            <a:tailEnd/>
          </a:ln>
        </p:spPr>
      </p:pic>
      <p:sp>
        <p:nvSpPr>
          <p:cNvPr id="3078" name="Rectangle 17"/>
          <p:cNvSpPr>
            <a:spLocks noChangeArrowheads="1"/>
          </p:cNvSpPr>
          <p:nvPr/>
        </p:nvSpPr>
        <p:spPr bwMode="auto">
          <a:xfrm>
            <a:off x="0" y="1130300"/>
            <a:ext cx="9144000" cy="3378200"/>
          </a:xfrm>
          <a:prstGeom prst="rect">
            <a:avLst/>
          </a:prstGeom>
          <a:noFill/>
          <a:ln w="9525">
            <a:noFill/>
            <a:miter lim="800000"/>
            <a:headEnd/>
            <a:tailEnd/>
          </a:ln>
        </p:spPr>
        <p:txBody>
          <a:bodyPr anchor="ctr">
            <a:spAutoFit/>
          </a:bodyPr>
          <a:lstStyle/>
          <a:p>
            <a:pPr algn="just"/>
            <a:r>
              <a:rPr lang="it-IT">
                <a:cs typeface="Times New Roman" pitchFamily="18" charset="0"/>
              </a:rPr>
              <a:t>Nella figura (a sinistra) è rappresentata una provetta da laboratorio e un matraccio  nel quale la cultura cellulare giace al fondo. Il trasferimento di ossigeno in questi reattori da laboratorio avviene attraverso la superficie esposta all’aria. E’ intuitivo che in questo caso il </a:t>
            </a:r>
            <a:r>
              <a:rPr lang="it-IT" b="1">
                <a:cs typeface="Times New Roman" pitchFamily="18" charset="0"/>
              </a:rPr>
              <a:t>trasferimento di ossigeno</a:t>
            </a:r>
            <a:r>
              <a:rPr lang="it-IT">
                <a:cs typeface="Times New Roman" pitchFamily="18" charset="0"/>
              </a:rPr>
              <a:t> è alquanto </a:t>
            </a:r>
            <a:r>
              <a:rPr lang="it-IT" b="1">
                <a:cs typeface="Times New Roman" pitchFamily="18" charset="0"/>
              </a:rPr>
              <a:t>limitato</a:t>
            </a:r>
            <a:r>
              <a:rPr lang="it-IT">
                <a:cs typeface="Times New Roman" pitchFamily="18" charset="0"/>
              </a:rPr>
              <a:t>. Questi reattori vengono usati quando il trasferimento di ossigeno non è il fattore critico. </a:t>
            </a:r>
          </a:p>
          <a:p>
            <a:pPr algn="just"/>
            <a:r>
              <a:rPr lang="it-IT"/>
              <a:t>In questa altra figura (a destra) è rappresentata una beuta di forma diversa, la quale può venire poggiata sul lato lungo in modo da aumentare la superficie di contatto tra il mezzo di cultura e l’aria. </a:t>
            </a:r>
            <a:endParaRPr lang="it-IT">
              <a:cs typeface="Times New Roman" pitchFamily="18" charset="0"/>
            </a:endParaRPr>
          </a:p>
        </p:txBody>
      </p:sp>
      <p:pic>
        <p:nvPicPr>
          <p:cNvPr id="3079" name="Picture 21" descr="impianti biochimici 7"/>
          <p:cNvPicPr>
            <a:picLocks noGrp="1" noChangeAspect="1" noChangeArrowheads="1"/>
          </p:cNvPicPr>
          <p:nvPr>
            <p:ph/>
          </p:nvPr>
        </p:nvPicPr>
        <p:blipFill>
          <a:blip r:embed="rId3" cstate="print"/>
          <a:srcRect/>
          <a:stretch>
            <a:fillRect/>
          </a:stretch>
        </p:blipFill>
        <p:spPr bwMode="auto">
          <a:xfrm>
            <a:off x="5508625" y="4516438"/>
            <a:ext cx="2778125" cy="1865312"/>
          </a:xfrm>
          <a:noFill/>
          <a:ln>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1CC4C6A5-4D6A-4931-B40D-A90034D39B97}" type="slidenum">
              <a:rPr lang="it-IT"/>
              <a:pPr/>
              <a:t>3</a:t>
            </a:fld>
            <a:endParaRPr lang="it-IT"/>
          </a:p>
        </p:txBody>
      </p:sp>
      <p:sp>
        <p:nvSpPr>
          <p:cNvPr id="4099" name="Rectangle 7"/>
          <p:cNvSpPr>
            <a:spLocks noChangeArrowheads="1"/>
          </p:cNvSpPr>
          <p:nvPr/>
        </p:nvSpPr>
        <p:spPr bwMode="auto">
          <a:xfrm>
            <a:off x="0" y="549275"/>
            <a:ext cx="9144000" cy="4664075"/>
          </a:xfrm>
          <a:prstGeom prst="rect">
            <a:avLst/>
          </a:prstGeom>
          <a:noFill/>
          <a:ln w="9525">
            <a:noFill/>
            <a:miter lim="800000"/>
            <a:headEnd/>
            <a:tailEnd/>
          </a:ln>
        </p:spPr>
        <p:txBody>
          <a:bodyPr anchor="ctr">
            <a:spAutoFit/>
          </a:bodyPr>
          <a:lstStyle/>
          <a:p>
            <a:pPr algn="just"/>
            <a:r>
              <a:rPr lang="it-IT" sz="2000"/>
              <a:t>Le culture fisse si fanno anche in impianti produttivi. La figura rappresenta un vassoio largo e poco profondo nel quale la cultura cresce in superficie. </a:t>
            </a:r>
            <a:r>
              <a:rPr lang="it-IT" sz="2000">
                <a:solidFill>
                  <a:srgbClr val="000000"/>
                </a:solidFill>
                <a:cs typeface="Times New Roman" pitchFamily="18" charset="0"/>
              </a:rPr>
              <a:t>La biomassa può essere fatta crescere su substrati solidi biodegradabili, come riso, orzo o crusca. Il </a:t>
            </a:r>
            <a:r>
              <a:rPr lang="it-IT" sz="2000" b="1">
                <a:solidFill>
                  <a:srgbClr val="000000"/>
                </a:solidFill>
                <a:cs typeface="Times New Roman" pitchFamily="18" charset="0"/>
              </a:rPr>
              <a:t>solido</a:t>
            </a:r>
            <a:r>
              <a:rPr lang="it-IT" sz="2000">
                <a:solidFill>
                  <a:srgbClr val="000000"/>
                </a:solidFill>
                <a:cs typeface="Times New Roman" pitchFamily="18" charset="0"/>
              </a:rPr>
              <a:t> viene </a:t>
            </a:r>
            <a:r>
              <a:rPr lang="it-IT" sz="2000" b="1">
                <a:solidFill>
                  <a:srgbClr val="000000"/>
                </a:solidFill>
                <a:cs typeface="Times New Roman" pitchFamily="18" charset="0"/>
              </a:rPr>
              <a:t>periodicamente  o continuamente rimescolato in modo da ricambiare gli strati superficiali con gli strati in profondità</a:t>
            </a:r>
            <a:r>
              <a:rPr lang="it-IT" sz="2000">
                <a:solidFill>
                  <a:srgbClr val="000000"/>
                </a:solidFill>
                <a:cs typeface="Times New Roman" pitchFamily="18" charset="0"/>
              </a:rPr>
              <a:t>, migliorando così l’</a:t>
            </a:r>
            <a:r>
              <a:rPr lang="it-IT" sz="2000" b="1">
                <a:solidFill>
                  <a:srgbClr val="000000"/>
                </a:solidFill>
                <a:cs typeface="Times New Roman" pitchFamily="18" charset="0"/>
              </a:rPr>
              <a:t>aerazione</a:t>
            </a:r>
            <a:r>
              <a:rPr lang="it-IT" sz="2000">
                <a:solidFill>
                  <a:srgbClr val="000000"/>
                </a:solidFill>
                <a:cs typeface="Times New Roman" pitchFamily="18" charset="0"/>
              </a:rPr>
              <a:t> e lo </a:t>
            </a:r>
            <a:r>
              <a:rPr lang="it-IT" sz="2000" b="1">
                <a:solidFill>
                  <a:srgbClr val="000000"/>
                </a:solidFill>
                <a:cs typeface="Times New Roman" pitchFamily="18" charset="0"/>
              </a:rPr>
              <a:t>smaltimento del calore</a:t>
            </a:r>
            <a:r>
              <a:rPr lang="it-IT" sz="2000">
                <a:solidFill>
                  <a:srgbClr val="000000"/>
                </a:solidFill>
                <a:cs typeface="Times New Roman" pitchFamily="18" charset="0"/>
              </a:rPr>
              <a:t> prodotto durante il catabolismo. Esempi sono la </a:t>
            </a:r>
            <a:r>
              <a:rPr lang="it-IT" sz="2000" b="1">
                <a:solidFill>
                  <a:srgbClr val="000000"/>
                </a:solidFill>
                <a:cs typeface="Times New Roman" pitchFamily="18" charset="0"/>
              </a:rPr>
              <a:t>fermentazione di semi di soia</a:t>
            </a:r>
            <a:r>
              <a:rPr lang="it-IT" sz="2000">
                <a:solidFill>
                  <a:srgbClr val="000000"/>
                </a:solidFill>
                <a:cs typeface="Times New Roman" pitchFamily="18" charset="0"/>
              </a:rPr>
              <a:t> ad opera di Aspergillus oryzae, la </a:t>
            </a:r>
            <a:r>
              <a:rPr lang="it-IT" sz="2000" b="1">
                <a:solidFill>
                  <a:srgbClr val="000000"/>
                </a:solidFill>
                <a:cs typeface="Times New Roman" pitchFamily="18" charset="0"/>
              </a:rPr>
              <a:t>coltivazione di funghi</a:t>
            </a:r>
            <a:r>
              <a:rPr lang="it-IT" sz="2000">
                <a:solidFill>
                  <a:srgbClr val="000000"/>
                </a:solidFill>
                <a:cs typeface="Times New Roman" pitchFamily="18" charset="0"/>
              </a:rPr>
              <a:t>, ed anche i processi di </a:t>
            </a:r>
            <a:r>
              <a:rPr lang="it-IT" sz="2000" b="1">
                <a:solidFill>
                  <a:srgbClr val="000000"/>
                </a:solidFill>
                <a:cs typeface="Times New Roman" pitchFamily="18" charset="0"/>
              </a:rPr>
              <a:t>compostaggio</a:t>
            </a:r>
            <a:r>
              <a:rPr lang="it-IT" sz="2000">
                <a:solidFill>
                  <a:srgbClr val="000000"/>
                </a:solidFill>
                <a:cs typeface="Times New Roman" pitchFamily="18" charset="0"/>
              </a:rPr>
              <a:t>. In questi ultimi processi </a:t>
            </a:r>
            <a:r>
              <a:rPr lang="it-IT" sz="2000" b="1">
                <a:solidFill>
                  <a:srgbClr val="000000"/>
                </a:solidFill>
                <a:cs typeface="Times New Roman" pitchFamily="18" charset="0"/>
              </a:rPr>
              <a:t>residui di coltivazione agricola e rifiuti solidi urbani insieme a rifiuti animali</a:t>
            </a:r>
            <a:r>
              <a:rPr lang="it-IT" sz="2000">
                <a:solidFill>
                  <a:srgbClr val="000000"/>
                </a:solidFill>
                <a:cs typeface="Times New Roman" pitchFamily="18" charset="0"/>
              </a:rPr>
              <a:t> che contribuiscono la carica batterica vengono </a:t>
            </a:r>
            <a:r>
              <a:rPr lang="it-IT" sz="2000" b="1">
                <a:solidFill>
                  <a:srgbClr val="000000"/>
                </a:solidFill>
                <a:cs typeface="Times New Roman" pitchFamily="18" charset="0"/>
              </a:rPr>
              <a:t>ammucchiati in buche larghe e poco profonde </a:t>
            </a:r>
            <a:r>
              <a:rPr lang="it-IT" sz="2000">
                <a:solidFill>
                  <a:srgbClr val="000000"/>
                </a:solidFill>
                <a:cs typeface="Times New Roman" pitchFamily="18" charset="0"/>
              </a:rPr>
              <a:t>(ad esempio in campagna, nei pressi di stalle). Durante il processo catabolico, la cellulosa viene completamente degradata a H</a:t>
            </a:r>
            <a:r>
              <a:rPr lang="it-IT" sz="2000" baseline="-30000">
                <a:solidFill>
                  <a:srgbClr val="000000"/>
                </a:solidFill>
                <a:cs typeface="Times New Roman" pitchFamily="18" charset="0"/>
              </a:rPr>
              <a:t>2</a:t>
            </a:r>
            <a:r>
              <a:rPr lang="it-IT" sz="2000">
                <a:solidFill>
                  <a:srgbClr val="000000"/>
                </a:solidFill>
                <a:cs typeface="Times New Roman" pitchFamily="18" charset="0"/>
              </a:rPr>
              <a:t>O e CO</a:t>
            </a:r>
            <a:r>
              <a:rPr lang="it-IT" sz="2000" baseline="-30000">
                <a:solidFill>
                  <a:srgbClr val="000000"/>
                </a:solidFill>
                <a:cs typeface="Times New Roman" pitchFamily="18" charset="0"/>
              </a:rPr>
              <a:t>2</a:t>
            </a:r>
            <a:r>
              <a:rPr lang="it-IT" sz="2000">
                <a:solidFill>
                  <a:srgbClr val="000000"/>
                </a:solidFill>
                <a:cs typeface="Times New Roman" pitchFamily="18" charset="0"/>
              </a:rPr>
              <a:t>, mentre la lignina si trasforma in composti aromatici detti acidi umici. Lo sviluppo di calore durante la fase catabolica provoca evaporazione dell’acqua. Si vede che questi mucchi fumano per circa 15 giorni. I mucchi vengono </a:t>
            </a:r>
            <a:r>
              <a:rPr lang="it-IT" sz="2000" b="1">
                <a:solidFill>
                  <a:srgbClr val="000000"/>
                </a:solidFill>
                <a:cs typeface="Times New Roman" pitchFamily="18" charset="0"/>
              </a:rPr>
              <a:t>periodicamente rivoltati</a:t>
            </a:r>
            <a:r>
              <a:rPr lang="it-IT" sz="2000">
                <a:solidFill>
                  <a:srgbClr val="000000"/>
                </a:solidFill>
                <a:cs typeface="Times New Roman" pitchFamily="18" charset="0"/>
              </a:rPr>
              <a:t>.</a:t>
            </a:r>
          </a:p>
        </p:txBody>
      </p:sp>
      <p:pic>
        <p:nvPicPr>
          <p:cNvPr id="4100" name="Picture 16" descr="impianti biochimici"/>
          <p:cNvPicPr>
            <a:picLocks noChangeAspect="1" noChangeArrowheads="1"/>
          </p:cNvPicPr>
          <p:nvPr/>
        </p:nvPicPr>
        <p:blipFill>
          <a:blip r:embed="rId2" cstate="print"/>
          <a:srcRect/>
          <a:stretch>
            <a:fillRect/>
          </a:stretch>
        </p:blipFill>
        <p:spPr bwMode="auto">
          <a:xfrm>
            <a:off x="4843463" y="4829175"/>
            <a:ext cx="2897187" cy="1984375"/>
          </a:xfrm>
          <a:prstGeom prst="rect">
            <a:avLst/>
          </a:prstGeom>
          <a:noFill/>
          <a:ln w="9525">
            <a:noFill/>
            <a:miter lim="800000"/>
            <a:headEnd/>
            <a:tailEnd/>
          </a:ln>
        </p:spPr>
      </p:pic>
      <p:sp>
        <p:nvSpPr>
          <p:cNvPr id="4101" name="Text Box 17"/>
          <p:cNvSpPr txBox="1">
            <a:spLocks noChangeArrowheads="1"/>
          </p:cNvSpPr>
          <p:nvPr/>
        </p:nvSpPr>
        <p:spPr bwMode="auto">
          <a:xfrm>
            <a:off x="539750" y="0"/>
            <a:ext cx="8001000" cy="488950"/>
          </a:xfrm>
          <a:prstGeom prst="rect">
            <a:avLst/>
          </a:prstGeom>
          <a:noFill/>
          <a:ln w="9525">
            <a:noFill/>
            <a:miter lim="800000"/>
            <a:headEnd/>
            <a:tailEnd/>
          </a:ln>
        </p:spPr>
        <p:txBody>
          <a:bodyPr wrap="none">
            <a:spAutoFit/>
          </a:bodyPr>
          <a:lstStyle/>
          <a:p>
            <a:r>
              <a:rPr lang="it-IT" sz="2600" b="1">
                <a:solidFill>
                  <a:srgbClr val="FF0000"/>
                </a:solidFill>
              </a:rPr>
              <a:t>REATTORI DISCONTINUI PER COLTURE FERME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6460C75E-A372-40FA-B931-688155D2F040}" type="slidenum">
              <a:rPr lang="it-IT"/>
              <a:pPr/>
              <a:t>4</a:t>
            </a:fld>
            <a:endParaRPr lang="it-IT"/>
          </a:p>
        </p:txBody>
      </p:sp>
      <p:sp>
        <p:nvSpPr>
          <p:cNvPr id="5123" name="Rectangle 3"/>
          <p:cNvSpPr>
            <a:spLocks noChangeArrowheads="1"/>
          </p:cNvSpPr>
          <p:nvPr/>
        </p:nvSpPr>
        <p:spPr bwMode="auto">
          <a:xfrm>
            <a:off x="3421063" y="549275"/>
            <a:ext cx="5722937" cy="1920875"/>
          </a:xfrm>
          <a:prstGeom prst="rect">
            <a:avLst/>
          </a:prstGeom>
          <a:noFill/>
          <a:ln w="9525">
            <a:noFill/>
            <a:miter lim="800000"/>
            <a:headEnd/>
            <a:tailEnd/>
          </a:ln>
        </p:spPr>
        <p:txBody>
          <a:bodyPr anchor="ctr">
            <a:spAutoFit/>
          </a:bodyPr>
          <a:lstStyle/>
          <a:p>
            <a:pPr algn="just"/>
            <a:r>
              <a:rPr lang="it-IT" sz="2000">
                <a:solidFill>
                  <a:srgbClr val="000000"/>
                </a:solidFill>
                <a:cs typeface="Times New Roman" pitchFamily="18" charset="0"/>
              </a:rPr>
              <a:t>Queste beute sono poste su un vassoio sottoposto a moto orizzontale (ad esempio da destra e sinistra e indietro) o ondulatorio (orbitale), in modo che il liquido entro la beuta subisca continuo scuotimento, e quindi aumenti la superficie di contatto tra aria e liquido.</a:t>
            </a:r>
          </a:p>
        </p:txBody>
      </p:sp>
      <p:sp>
        <p:nvSpPr>
          <p:cNvPr id="5124" name="Text Box 5"/>
          <p:cNvSpPr txBox="1">
            <a:spLocks noChangeArrowheads="1"/>
          </p:cNvSpPr>
          <p:nvPr/>
        </p:nvSpPr>
        <p:spPr bwMode="auto">
          <a:xfrm>
            <a:off x="3132138" y="0"/>
            <a:ext cx="2911475" cy="488950"/>
          </a:xfrm>
          <a:prstGeom prst="rect">
            <a:avLst/>
          </a:prstGeom>
          <a:noFill/>
          <a:ln w="9525">
            <a:noFill/>
            <a:miter lim="800000"/>
            <a:headEnd/>
            <a:tailEnd/>
          </a:ln>
        </p:spPr>
        <p:txBody>
          <a:bodyPr wrap="none">
            <a:spAutoFit/>
          </a:bodyPr>
          <a:lstStyle/>
          <a:p>
            <a:r>
              <a:rPr lang="it-IT" sz="2600" b="1">
                <a:solidFill>
                  <a:srgbClr val="FF0000"/>
                </a:solidFill>
              </a:rPr>
              <a:t>BEUTE AGITATE</a:t>
            </a:r>
          </a:p>
        </p:txBody>
      </p:sp>
      <p:pic>
        <p:nvPicPr>
          <p:cNvPr id="5126" name="Picture 6" descr="impianti biochimici 1"/>
          <p:cNvPicPr>
            <a:picLocks noChangeAspect="1" noChangeArrowheads="1"/>
          </p:cNvPicPr>
          <p:nvPr/>
        </p:nvPicPr>
        <p:blipFill>
          <a:blip r:embed="rId2" cstate="print"/>
          <a:srcRect/>
          <a:stretch>
            <a:fillRect/>
          </a:stretch>
        </p:blipFill>
        <p:spPr bwMode="auto">
          <a:xfrm>
            <a:off x="0" y="404813"/>
            <a:ext cx="3167063" cy="1928812"/>
          </a:xfrm>
          <a:prstGeom prst="rect">
            <a:avLst/>
          </a:prstGeom>
          <a:noFill/>
          <a:ln w="9525">
            <a:noFill/>
            <a:miter lim="800000"/>
            <a:headEnd/>
            <a:tailEnd/>
          </a:ln>
        </p:spPr>
      </p:pic>
      <p:pic>
        <p:nvPicPr>
          <p:cNvPr id="5127" name="Picture 7" descr="impianti biochimici 1"/>
          <p:cNvPicPr>
            <a:picLocks noChangeAspect="1" noChangeArrowheads="1"/>
          </p:cNvPicPr>
          <p:nvPr/>
        </p:nvPicPr>
        <p:blipFill>
          <a:blip r:embed="rId3" cstate="print"/>
          <a:srcRect/>
          <a:stretch>
            <a:fillRect/>
          </a:stretch>
        </p:blipFill>
        <p:spPr bwMode="auto">
          <a:xfrm>
            <a:off x="323850" y="4292600"/>
            <a:ext cx="2663825" cy="2382838"/>
          </a:xfrm>
          <a:prstGeom prst="rect">
            <a:avLst/>
          </a:prstGeom>
          <a:noFill/>
          <a:ln w="9525">
            <a:noFill/>
            <a:miter lim="800000"/>
            <a:headEnd/>
            <a:tailEnd/>
          </a:ln>
        </p:spPr>
      </p:pic>
      <p:pic>
        <p:nvPicPr>
          <p:cNvPr id="5128" name="Picture 8" descr="impianti biochimici 2"/>
          <p:cNvPicPr>
            <a:picLocks noChangeAspect="1" noChangeArrowheads="1"/>
          </p:cNvPicPr>
          <p:nvPr/>
        </p:nvPicPr>
        <p:blipFill>
          <a:blip r:embed="rId4" cstate="print"/>
          <a:srcRect/>
          <a:stretch>
            <a:fillRect/>
          </a:stretch>
        </p:blipFill>
        <p:spPr bwMode="auto">
          <a:xfrm>
            <a:off x="3419475" y="4365625"/>
            <a:ext cx="2592388" cy="2246313"/>
          </a:xfrm>
          <a:prstGeom prst="rect">
            <a:avLst/>
          </a:prstGeom>
          <a:noFill/>
          <a:ln w="9525">
            <a:noFill/>
            <a:miter lim="800000"/>
            <a:headEnd/>
            <a:tailEnd/>
          </a:ln>
        </p:spPr>
      </p:pic>
      <p:sp>
        <p:nvSpPr>
          <p:cNvPr id="5130" name="Rectangle 10"/>
          <p:cNvSpPr>
            <a:spLocks noChangeArrowheads="1"/>
          </p:cNvSpPr>
          <p:nvPr/>
        </p:nvSpPr>
        <p:spPr bwMode="auto">
          <a:xfrm>
            <a:off x="428625" y="3103563"/>
            <a:ext cx="8288338" cy="1189037"/>
          </a:xfrm>
          <a:prstGeom prst="rect">
            <a:avLst/>
          </a:prstGeom>
          <a:noFill/>
          <a:ln w="9525">
            <a:noFill/>
            <a:miter lim="800000"/>
            <a:headEnd/>
            <a:tailEnd/>
          </a:ln>
          <a:effectLst/>
        </p:spPr>
        <p:txBody>
          <a:bodyPr wrap="none" anchor="ctr">
            <a:spAutoFit/>
          </a:bodyPr>
          <a:lstStyle/>
          <a:p>
            <a:pPr algn="ctr"/>
            <a:r>
              <a:rPr lang="it-IT" sz="2000" b="1">
                <a:cs typeface="Times New Roman" pitchFamily="18" charset="0"/>
              </a:rPr>
              <a:t>↑</a:t>
            </a:r>
            <a:r>
              <a:rPr lang="it-IT" sz="2000" b="1">
                <a:latin typeface="Symbol" pitchFamily="18" charset="2"/>
                <a:cs typeface="Times New Roman" pitchFamily="18" charset="0"/>
              </a:rPr>
              <a:t> </a:t>
            </a:r>
            <a:r>
              <a:rPr lang="it-IT" sz="2000" b="1">
                <a:cs typeface="Times New Roman" pitchFamily="18" charset="0"/>
              </a:rPr>
              <a:t>volume di liquido dentro la beuta </a:t>
            </a:r>
            <a:r>
              <a:rPr lang="it-IT" sz="2000" b="1">
                <a:latin typeface="Symbol" pitchFamily="18" charset="2"/>
                <a:cs typeface="Times New Roman" pitchFamily="18" charset="0"/>
              </a:rPr>
              <a:t>Þ </a:t>
            </a:r>
            <a:r>
              <a:rPr lang="it-IT" sz="2000" b="1">
                <a:cs typeface="Times New Roman" pitchFamily="18" charset="0"/>
              </a:rPr>
              <a:t>↓ superficie esposta all’aria </a:t>
            </a:r>
            <a:r>
              <a:rPr lang="it-IT" sz="2000" b="1">
                <a:latin typeface="Symbol" pitchFamily="18" charset="2"/>
                <a:cs typeface="Times New Roman" pitchFamily="18" charset="0"/>
              </a:rPr>
              <a:t>Þ </a:t>
            </a:r>
            <a:r>
              <a:rPr lang="it-IT" sz="2000" b="1"/>
              <a:t>↓</a:t>
            </a:r>
            <a:r>
              <a:rPr lang="it-IT" sz="2000" b="1">
                <a:latin typeface="Symbol" pitchFamily="18" charset="2"/>
                <a:cs typeface="Times New Roman" pitchFamily="18" charset="0"/>
              </a:rPr>
              <a:t> </a:t>
            </a:r>
            <a:r>
              <a:rPr lang="it-IT" sz="2000" b="1">
                <a:cs typeface="Times New Roman" pitchFamily="18" charset="0"/>
              </a:rPr>
              <a:t>k</a:t>
            </a:r>
            <a:r>
              <a:rPr lang="it-IT" sz="2000" b="1" baseline="-30000">
                <a:cs typeface="Times New Roman" pitchFamily="18" charset="0"/>
              </a:rPr>
              <a:t>L</a:t>
            </a:r>
            <a:r>
              <a:rPr lang="it-IT" sz="2000" b="1">
                <a:cs typeface="Times New Roman" pitchFamily="18" charset="0"/>
              </a:rPr>
              <a:t>a</a:t>
            </a:r>
          </a:p>
          <a:p>
            <a:pPr algn="ctr"/>
            <a:r>
              <a:rPr lang="it-IT" b="1"/>
              <a:t>↑</a:t>
            </a:r>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larghezza della base della beuta </a:t>
            </a:r>
            <a:r>
              <a:rPr lang="it-IT" b="1">
                <a:solidFill>
                  <a:srgbClr val="000000"/>
                </a:solidFill>
                <a:latin typeface="Symbol" pitchFamily="18" charset="2"/>
                <a:cs typeface="Times New Roman" pitchFamily="18" charset="0"/>
              </a:rPr>
              <a:t>Þ </a:t>
            </a:r>
            <a:r>
              <a:rPr lang="it-IT" b="1"/>
              <a:t>↑</a:t>
            </a:r>
            <a:r>
              <a:rPr lang="it-IT"/>
              <a:t> </a:t>
            </a:r>
            <a:r>
              <a:rPr lang="it-IT" sz="2000" b="1">
                <a:solidFill>
                  <a:srgbClr val="000000"/>
                </a:solidFill>
                <a:cs typeface="Times New Roman" pitchFamily="18" charset="0"/>
              </a:rPr>
              <a:t>superficie esposta all’aria </a:t>
            </a:r>
            <a:r>
              <a:rPr lang="it-IT" b="1">
                <a:solidFill>
                  <a:srgbClr val="000000"/>
                </a:solidFill>
                <a:latin typeface="Symbol" pitchFamily="18" charset="2"/>
                <a:cs typeface="Times New Roman" pitchFamily="18" charset="0"/>
              </a:rPr>
              <a:t>Þ </a:t>
            </a:r>
            <a:r>
              <a:rPr lang="it-IT" b="1"/>
              <a:t>↑</a:t>
            </a:r>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k</a:t>
            </a:r>
            <a:r>
              <a:rPr lang="it-IT" sz="2000" b="1" baseline="-30000">
                <a:solidFill>
                  <a:srgbClr val="000000"/>
                </a:solidFill>
                <a:cs typeface="Times New Roman" pitchFamily="18" charset="0"/>
              </a:rPr>
              <a:t>L</a:t>
            </a:r>
            <a:r>
              <a:rPr lang="it-IT" sz="2000" b="1">
                <a:solidFill>
                  <a:srgbClr val="000000"/>
                </a:solidFill>
                <a:cs typeface="Times New Roman" pitchFamily="18" charset="0"/>
              </a:rPr>
              <a:t>a</a:t>
            </a:r>
          </a:p>
          <a:p>
            <a:pPr algn="ctr"/>
            <a:r>
              <a:rPr lang="it-IT" sz="2000" b="1">
                <a:solidFill>
                  <a:srgbClr val="000000"/>
                </a:solidFill>
                <a:cs typeface="Times New Roman" pitchFamily="18" charset="0"/>
              </a:rPr>
              <a:t>Dentini </a:t>
            </a:r>
            <a:r>
              <a:rPr lang="it-IT" sz="2800" b="1">
                <a:solidFill>
                  <a:srgbClr val="000000"/>
                </a:solidFill>
                <a:latin typeface="Symbol" pitchFamily="18" charset="2"/>
                <a:cs typeface="Times New Roman" pitchFamily="18" charset="0"/>
              </a:rPr>
              <a:t>Þ </a:t>
            </a:r>
            <a:r>
              <a:rPr lang="it-IT" b="1"/>
              <a:t>↑</a:t>
            </a:r>
            <a:r>
              <a:rPr lang="it-IT" b="1">
                <a:solidFill>
                  <a:srgbClr val="000000"/>
                </a:solidFill>
                <a:cs typeface="Times New Roman" pitchFamily="18" charset="0"/>
              </a:rPr>
              <a:t> </a:t>
            </a:r>
            <a:r>
              <a:rPr lang="it-IT" sz="2000" b="1">
                <a:solidFill>
                  <a:srgbClr val="000000"/>
                </a:solidFill>
                <a:cs typeface="Times New Roman" pitchFamily="18" charset="0"/>
              </a:rPr>
              <a:t>superficie esposta all’aria</a:t>
            </a:r>
            <a:r>
              <a:rPr lang="it-IT" b="1">
                <a:solidFill>
                  <a:srgbClr val="000000"/>
                </a:solidFill>
                <a:cs typeface="Times New Roman" pitchFamily="18" charset="0"/>
              </a:rPr>
              <a:t> </a:t>
            </a:r>
            <a:r>
              <a:rPr lang="it-IT" sz="2000" b="1">
                <a:solidFill>
                  <a:srgbClr val="000000"/>
                </a:solidFill>
                <a:cs typeface="Times New Roman" pitchFamily="18" charset="0"/>
              </a:rPr>
              <a:t>durante il movimento</a:t>
            </a:r>
            <a:r>
              <a:rPr lang="it-IT" sz="2800" b="1">
                <a:solidFill>
                  <a:srgbClr val="000000"/>
                </a:solidFill>
                <a:latin typeface="Symbol" pitchFamily="18" charset="2"/>
                <a:cs typeface="Times New Roman" pitchFamily="18" charset="0"/>
              </a:rPr>
              <a:t> Þ </a:t>
            </a:r>
            <a:r>
              <a:rPr lang="it-IT" b="1"/>
              <a:t>↑</a:t>
            </a:r>
            <a:r>
              <a:rPr lang="it-IT"/>
              <a:t> </a:t>
            </a:r>
            <a:r>
              <a:rPr lang="it-IT" b="1">
                <a:solidFill>
                  <a:srgbClr val="000000"/>
                </a:solidFill>
                <a:cs typeface="Times New Roman" pitchFamily="18" charset="0"/>
              </a:rPr>
              <a:t>k</a:t>
            </a:r>
            <a:r>
              <a:rPr lang="it-IT" b="1" baseline="-30000">
                <a:solidFill>
                  <a:srgbClr val="000000"/>
                </a:solidFill>
                <a:cs typeface="Times New Roman" pitchFamily="18" charset="0"/>
              </a:rPr>
              <a:t>L</a:t>
            </a:r>
            <a:r>
              <a:rPr lang="it-IT" b="1">
                <a:solidFill>
                  <a:srgbClr val="000000"/>
                </a:solidFill>
                <a:cs typeface="Times New Roman" pitchFamily="18" charset="0"/>
              </a:rPr>
              <a:t>a</a:t>
            </a:r>
            <a:r>
              <a:rPr lang="it-IT" sz="2000" b="1">
                <a:solidFill>
                  <a:srgbClr val="000000"/>
                </a:solidFill>
                <a:cs typeface="Times New Roman" pitchFamily="18" charset="0"/>
              </a:rPr>
              <a:t> </a:t>
            </a:r>
          </a:p>
        </p:txBody>
      </p:sp>
      <p:sp>
        <p:nvSpPr>
          <p:cNvPr id="5132" name="Rectangle 12"/>
          <p:cNvSpPr>
            <a:spLocks noChangeArrowheads="1"/>
          </p:cNvSpPr>
          <p:nvPr/>
        </p:nvSpPr>
        <p:spPr bwMode="auto">
          <a:xfrm>
            <a:off x="0" y="2420938"/>
            <a:ext cx="9144000" cy="70167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Nelle seguenti figure si riporta </a:t>
            </a:r>
            <a:r>
              <a:rPr lang="it-IT" sz="2000" b="1">
                <a:solidFill>
                  <a:srgbClr val="000000"/>
                </a:solidFill>
                <a:cs typeface="Times New Roman" pitchFamily="18" charset="0"/>
              </a:rPr>
              <a:t>l’effetto</a:t>
            </a:r>
            <a:r>
              <a:rPr lang="it-IT" sz="2000">
                <a:solidFill>
                  <a:srgbClr val="000000"/>
                </a:solidFill>
                <a:cs typeface="Times New Roman" pitchFamily="18" charset="0"/>
              </a:rPr>
              <a:t> </a:t>
            </a:r>
            <a:r>
              <a:rPr lang="it-IT" sz="2000" b="1">
                <a:solidFill>
                  <a:srgbClr val="000000"/>
                </a:solidFill>
                <a:cs typeface="Times New Roman" pitchFamily="18" charset="0"/>
              </a:rPr>
              <a:t>su</a:t>
            </a:r>
            <a:r>
              <a:rPr lang="it-IT" sz="2000">
                <a:solidFill>
                  <a:srgbClr val="000000"/>
                </a:solidFill>
                <a:cs typeface="Times New Roman" pitchFamily="18" charset="0"/>
              </a:rPr>
              <a:t>l prodotto dei termini </a:t>
            </a:r>
            <a:r>
              <a:rPr lang="it-IT" sz="2000" b="1">
                <a:solidFill>
                  <a:srgbClr val="000000"/>
                </a:solidFill>
                <a:cs typeface="Times New Roman" pitchFamily="18" charset="0"/>
              </a:rPr>
              <a:t>k</a:t>
            </a:r>
            <a:r>
              <a:rPr lang="it-IT" sz="2000" b="1" baseline="-30000">
                <a:solidFill>
                  <a:srgbClr val="000000"/>
                </a:solidFill>
                <a:cs typeface="Times New Roman" pitchFamily="18" charset="0"/>
              </a:rPr>
              <a:t>L</a:t>
            </a:r>
            <a:r>
              <a:rPr lang="it-IT" sz="2000" b="1">
                <a:solidFill>
                  <a:srgbClr val="000000"/>
                </a:solidFill>
                <a:cs typeface="Times New Roman" pitchFamily="18" charset="0"/>
              </a:rPr>
              <a:t>a della geometria della beuta o della disposizione che il liquido assume entro la beuta.</a:t>
            </a:r>
            <a:r>
              <a:rPr lang="it-IT" sz="2000"/>
              <a:t> </a:t>
            </a:r>
          </a:p>
        </p:txBody>
      </p:sp>
      <p:pic>
        <p:nvPicPr>
          <p:cNvPr id="5133" name="Picture 13" descr="impianti biochimici 3"/>
          <p:cNvPicPr>
            <a:picLocks noChangeAspect="1" noChangeArrowheads="1"/>
          </p:cNvPicPr>
          <p:nvPr/>
        </p:nvPicPr>
        <p:blipFill>
          <a:blip r:embed="rId5" cstate="print"/>
          <a:srcRect/>
          <a:stretch>
            <a:fillRect/>
          </a:stretch>
        </p:blipFill>
        <p:spPr bwMode="auto">
          <a:xfrm>
            <a:off x="6443663" y="4221163"/>
            <a:ext cx="2700337" cy="233997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6D575452-8E2E-47E5-BB2F-B5F5409F472D}" type="slidenum">
              <a:rPr lang="it-IT"/>
              <a:pPr/>
              <a:t>5</a:t>
            </a:fld>
            <a:endParaRPr lang="it-IT"/>
          </a:p>
        </p:txBody>
      </p:sp>
      <p:sp>
        <p:nvSpPr>
          <p:cNvPr id="20483" name="Rectangle 3"/>
          <p:cNvSpPr>
            <a:spLocks noChangeArrowheads="1"/>
          </p:cNvSpPr>
          <p:nvPr/>
        </p:nvSpPr>
        <p:spPr bwMode="auto">
          <a:xfrm>
            <a:off x="3708400" y="476250"/>
            <a:ext cx="5435600" cy="3505200"/>
          </a:xfrm>
          <a:prstGeom prst="rect">
            <a:avLst/>
          </a:prstGeom>
          <a:noFill/>
          <a:ln w="9525">
            <a:noFill/>
            <a:miter lim="800000"/>
            <a:headEnd/>
            <a:tailEnd/>
          </a:ln>
        </p:spPr>
        <p:txBody>
          <a:bodyPr anchor="ctr">
            <a:spAutoFit/>
          </a:bodyPr>
          <a:lstStyle/>
          <a:p>
            <a:pPr algn="just"/>
            <a:r>
              <a:rPr lang="it-IT" sz="2000">
                <a:solidFill>
                  <a:srgbClr val="000000"/>
                </a:solidFill>
                <a:cs typeface="Times New Roman" pitchFamily="18" charset="0"/>
              </a:rPr>
              <a:t>Per l’aerazione di volumi di liquido &gt; 200 ml, ci sono varie opzioni. </a:t>
            </a:r>
          </a:p>
          <a:p>
            <a:pPr algn="just"/>
            <a:r>
              <a:rPr lang="it-IT" sz="2000" b="1">
                <a:solidFill>
                  <a:srgbClr val="000000"/>
                </a:solidFill>
                <a:cs typeface="Times New Roman" pitchFamily="18" charset="0"/>
              </a:rPr>
              <a:t>Reattore con </a:t>
            </a:r>
            <a:r>
              <a:rPr lang="it-IT" sz="2000" b="1" u="sng">
                <a:solidFill>
                  <a:srgbClr val="000000"/>
                </a:solidFill>
                <a:cs typeface="Times New Roman" pitchFamily="18" charset="0"/>
              </a:rPr>
              <a:t>agitazione meccanica interna senza diffusore di aria</a:t>
            </a:r>
            <a:r>
              <a:rPr lang="it-IT" sz="2000">
                <a:solidFill>
                  <a:srgbClr val="000000"/>
                </a:solidFill>
                <a:cs typeface="Times New Roman" pitchFamily="18" charset="0"/>
              </a:rPr>
              <a:t>. E’ adatto per volumi di liquido fino a </a:t>
            </a:r>
            <a:r>
              <a:rPr lang="it-IT" sz="2000" b="1">
                <a:solidFill>
                  <a:srgbClr val="000000"/>
                </a:solidFill>
                <a:cs typeface="Times New Roman" pitchFamily="18" charset="0"/>
              </a:rPr>
              <a:t>3 litri</a:t>
            </a:r>
            <a:r>
              <a:rPr lang="it-IT" sz="2000">
                <a:solidFill>
                  <a:srgbClr val="000000"/>
                </a:solidFill>
                <a:cs typeface="Times New Roman" pitchFamily="18" charset="0"/>
              </a:rPr>
              <a:t>. La </a:t>
            </a:r>
            <a:r>
              <a:rPr lang="it-IT" sz="2000" b="1">
                <a:solidFill>
                  <a:srgbClr val="000000"/>
                </a:solidFill>
                <a:cs typeface="Times New Roman" pitchFamily="18" charset="0"/>
              </a:rPr>
              <a:t>velocità</a:t>
            </a:r>
            <a:r>
              <a:rPr lang="it-IT" sz="2000">
                <a:solidFill>
                  <a:srgbClr val="000000"/>
                </a:solidFill>
                <a:cs typeface="Times New Roman" pitchFamily="18" charset="0"/>
              </a:rPr>
              <a:t> di </a:t>
            </a:r>
            <a:r>
              <a:rPr lang="it-IT" sz="2000" b="1">
                <a:solidFill>
                  <a:srgbClr val="000000"/>
                </a:solidFill>
                <a:cs typeface="Times New Roman" pitchFamily="18" charset="0"/>
              </a:rPr>
              <a:t>agitazione</a:t>
            </a:r>
            <a:r>
              <a:rPr lang="it-IT" sz="2000">
                <a:solidFill>
                  <a:srgbClr val="000000"/>
                </a:solidFill>
                <a:cs typeface="Times New Roman" pitchFamily="18" charset="0"/>
              </a:rPr>
              <a:t> deve essere normalmente </a:t>
            </a:r>
            <a:r>
              <a:rPr lang="it-IT" b="1">
                <a:solidFill>
                  <a:srgbClr val="000000"/>
                </a:solidFill>
                <a:latin typeface="Times New Roman"/>
                <a:cs typeface="Times New Roman" pitchFamily="18" charset="0"/>
              </a:rPr>
              <a:t>³</a:t>
            </a:r>
            <a:r>
              <a:rPr lang="it-IT">
                <a:solidFill>
                  <a:srgbClr val="000000"/>
                </a:solidFill>
                <a:cs typeface="Times New Roman" pitchFamily="18" charset="0"/>
              </a:rPr>
              <a:t> </a:t>
            </a:r>
            <a:r>
              <a:rPr lang="it-IT" sz="2000" b="1">
                <a:solidFill>
                  <a:srgbClr val="000000"/>
                </a:solidFill>
                <a:cs typeface="Times New Roman" pitchFamily="18" charset="0"/>
              </a:rPr>
              <a:t>600 giri/min </a:t>
            </a:r>
            <a:r>
              <a:rPr lang="it-IT" sz="2000">
                <a:solidFill>
                  <a:srgbClr val="000000"/>
                </a:solidFill>
                <a:cs typeface="Times New Roman" pitchFamily="18" charset="0"/>
              </a:rPr>
              <a:t>per fare in modo che la velocità di crescita culturale</a:t>
            </a:r>
            <a:r>
              <a:rPr lang="it-IT" sz="2000" b="1">
                <a:solidFill>
                  <a:srgbClr val="000000"/>
                </a:solidFill>
                <a:cs typeface="Times New Roman" pitchFamily="18" charset="0"/>
              </a:rPr>
              <a:t> </a:t>
            </a:r>
            <a:r>
              <a:rPr lang="it-IT" sz="2000">
                <a:solidFill>
                  <a:srgbClr val="000000"/>
                </a:solidFill>
                <a:cs typeface="Times New Roman" pitchFamily="18" charset="0"/>
              </a:rPr>
              <a:t>non sia limitata dalla concentrazione di O</a:t>
            </a:r>
            <a:r>
              <a:rPr lang="it-IT" sz="2000" baseline="-30000">
                <a:solidFill>
                  <a:srgbClr val="000000"/>
                </a:solidFill>
                <a:cs typeface="Times New Roman" pitchFamily="18" charset="0"/>
              </a:rPr>
              <a:t>2</a:t>
            </a:r>
            <a:r>
              <a:rPr lang="it-IT" sz="2000">
                <a:solidFill>
                  <a:srgbClr val="000000"/>
                </a:solidFill>
                <a:cs typeface="Times New Roman" pitchFamily="18" charset="0"/>
              </a:rPr>
              <a:t> disciolto. Il trasferimento di O</a:t>
            </a:r>
            <a:r>
              <a:rPr lang="it-IT" sz="2000" baseline="-30000">
                <a:solidFill>
                  <a:srgbClr val="000000"/>
                </a:solidFill>
                <a:cs typeface="Times New Roman" pitchFamily="18" charset="0"/>
              </a:rPr>
              <a:t>2</a:t>
            </a:r>
            <a:r>
              <a:rPr lang="it-IT" sz="2000">
                <a:solidFill>
                  <a:srgbClr val="000000"/>
                </a:solidFill>
                <a:cs typeface="Times New Roman" pitchFamily="18" charset="0"/>
              </a:rPr>
              <a:t> avviene attraverso la superficie superiore del liquido. L’agitazione rompe la superficie e ne aumenta l’estensione. </a:t>
            </a:r>
          </a:p>
        </p:txBody>
      </p:sp>
      <p:sp>
        <p:nvSpPr>
          <p:cNvPr id="20484" name="Text Box 5"/>
          <p:cNvSpPr txBox="1">
            <a:spLocks noChangeArrowheads="1"/>
          </p:cNvSpPr>
          <p:nvPr/>
        </p:nvSpPr>
        <p:spPr bwMode="auto">
          <a:xfrm>
            <a:off x="1692275" y="0"/>
            <a:ext cx="5781675" cy="488950"/>
          </a:xfrm>
          <a:prstGeom prst="rect">
            <a:avLst/>
          </a:prstGeom>
          <a:noFill/>
          <a:ln w="9525">
            <a:noFill/>
            <a:miter lim="800000"/>
            <a:headEnd/>
            <a:tailEnd/>
          </a:ln>
        </p:spPr>
        <p:txBody>
          <a:bodyPr wrap="none">
            <a:spAutoFit/>
          </a:bodyPr>
          <a:lstStyle/>
          <a:p>
            <a:r>
              <a:rPr lang="it-IT" sz="2600" b="1">
                <a:solidFill>
                  <a:srgbClr val="FF0000"/>
                </a:solidFill>
              </a:rPr>
              <a:t>REATTORI DISCONTINUI AGITATI</a:t>
            </a:r>
          </a:p>
        </p:txBody>
      </p:sp>
      <p:pic>
        <p:nvPicPr>
          <p:cNvPr id="20491" name="Picture 11" descr="impianti biochimici 1"/>
          <p:cNvPicPr>
            <a:picLocks noChangeAspect="1" noChangeArrowheads="1"/>
          </p:cNvPicPr>
          <p:nvPr/>
        </p:nvPicPr>
        <p:blipFill>
          <a:blip r:embed="rId2" cstate="print"/>
          <a:srcRect/>
          <a:stretch>
            <a:fillRect/>
          </a:stretch>
        </p:blipFill>
        <p:spPr bwMode="auto">
          <a:xfrm>
            <a:off x="0" y="692150"/>
            <a:ext cx="3708400" cy="2628900"/>
          </a:xfrm>
          <a:prstGeom prst="rect">
            <a:avLst/>
          </a:prstGeom>
          <a:noFill/>
          <a:ln w="9525">
            <a:noFill/>
            <a:miter lim="800000"/>
            <a:headEnd/>
            <a:tailEnd/>
          </a:ln>
        </p:spPr>
      </p:pic>
      <p:pic>
        <p:nvPicPr>
          <p:cNvPr id="20492" name="Picture 12" descr="impianti biochimici 1"/>
          <p:cNvPicPr>
            <a:picLocks noChangeAspect="1" noChangeArrowheads="1"/>
          </p:cNvPicPr>
          <p:nvPr/>
        </p:nvPicPr>
        <p:blipFill>
          <a:blip r:embed="rId3" cstate="print"/>
          <a:srcRect/>
          <a:stretch>
            <a:fillRect/>
          </a:stretch>
        </p:blipFill>
        <p:spPr bwMode="auto">
          <a:xfrm>
            <a:off x="1692275" y="3860800"/>
            <a:ext cx="5618163" cy="2338388"/>
          </a:xfrm>
          <a:prstGeom prst="rect">
            <a:avLst/>
          </a:prstGeom>
          <a:noFill/>
          <a:ln w="9525">
            <a:noFill/>
            <a:miter lim="800000"/>
            <a:headEnd/>
            <a:tailEnd/>
          </a:ln>
        </p:spPr>
      </p:pic>
      <p:sp>
        <p:nvSpPr>
          <p:cNvPr id="20493" name="Text Box 13"/>
          <p:cNvSpPr txBox="1">
            <a:spLocks noChangeArrowheads="1"/>
          </p:cNvSpPr>
          <p:nvPr/>
        </p:nvSpPr>
        <p:spPr bwMode="auto">
          <a:xfrm>
            <a:off x="0" y="3500438"/>
            <a:ext cx="1619250" cy="1311275"/>
          </a:xfrm>
          <a:prstGeom prst="rect">
            <a:avLst/>
          </a:prstGeom>
          <a:noFill/>
          <a:ln w="9525">
            <a:noFill/>
            <a:miter lim="800000"/>
            <a:headEnd/>
            <a:tailEnd/>
          </a:ln>
          <a:effectLst/>
        </p:spPr>
        <p:txBody>
          <a:bodyPr>
            <a:spAutoFit/>
          </a:bodyPr>
          <a:lstStyle/>
          <a:p>
            <a:r>
              <a:rPr lang="it-IT" sz="2000" b="1"/>
              <a:t>300 giri/min:</a:t>
            </a:r>
            <a:r>
              <a:rPr lang="it-IT" sz="2000"/>
              <a:t> poco gas disperso nel liquido</a:t>
            </a:r>
          </a:p>
        </p:txBody>
      </p:sp>
      <p:sp>
        <p:nvSpPr>
          <p:cNvPr id="20494" name="Text Box 14"/>
          <p:cNvSpPr txBox="1">
            <a:spLocks noChangeArrowheads="1"/>
          </p:cNvSpPr>
          <p:nvPr/>
        </p:nvSpPr>
        <p:spPr bwMode="auto">
          <a:xfrm>
            <a:off x="0" y="5157788"/>
            <a:ext cx="1692275" cy="1311275"/>
          </a:xfrm>
          <a:prstGeom prst="rect">
            <a:avLst/>
          </a:prstGeom>
          <a:noFill/>
          <a:ln w="9525">
            <a:noFill/>
            <a:miter lim="800000"/>
            <a:headEnd/>
            <a:tailEnd/>
          </a:ln>
          <a:effectLst/>
        </p:spPr>
        <p:txBody>
          <a:bodyPr>
            <a:spAutoFit/>
          </a:bodyPr>
          <a:lstStyle/>
          <a:p>
            <a:r>
              <a:rPr lang="it-IT" sz="2000" b="1"/>
              <a:t>450 giri/min:</a:t>
            </a:r>
            <a:r>
              <a:rPr lang="it-IT" sz="2000"/>
              <a:t> bolle grandi disperse nel liquido</a:t>
            </a:r>
          </a:p>
        </p:txBody>
      </p:sp>
      <p:sp>
        <p:nvSpPr>
          <p:cNvPr id="20495" name="Text Box 15"/>
          <p:cNvSpPr txBox="1">
            <a:spLocks noChangeArrowheads="1"/>
          </p:cNvSpPr>
          <p:nvPr/>
        </p:nvSpPr>
        <p:spPr bwMode="auto">
          <a:xfrm>
            <a:off x="7451725" y="4005263"/>
            <a:ext cx="1692275" cy="1311275"/>
          </a:xfrm>
          <a:prstGeom prst="rect">
            <a:avLst/>
          </a:prstGeom>
          <a:noFill/>
          <a:ln w="9525">
            <a:noFill/>
            <a:miter lim="800000"/>
            <a:headEnd/>
            <a:tailEnd/>
          </a:ln>
          <a:effectLst/>
        </p:spPr>
        <p:txBody>
          <a:bodyPr>
            <a:spAutoFit/>
          </a:bodyPr>
          <a:lstStyle/>
          <a:p>
            <a:r>
              <a:rPr lang="it-IT" sz="2000" b="1"/>
              <a:t>750 giri/min:</a:t>
            </a:r>
            <a:r>
              <a:rPr lang="it-IT" sz="2000"/>
              <a:t> bolle piccole disperse nel liquido</a:t>
            </a:r>
          </a:p>
        </p:txBody>
      </p:sp>
      <p:sp>
        <p:nvSpPr>
          <p:cNvPr id="20497" name="Rectangle 17"/>
          <p:cNvSpPr>
            <a:spLocks noChangeArrowheads="1"/>
          </p:cNvSpPr>
          <p:nvPr/>
        </p:nvSpPr>
        <p:spPr bwMode="auto">
          <a:xfrm>
            <a:off x="1990725" y="6232525"/>
            <a:ext cx="7102475" cy="581025"/>
          </a:xfrm>
          <a:prstGeom prst="rect">
            <a:avLst/>
          </a:prstGeom>
          <a:solidFill>
            <a:schemeClr val="bg1"/>
          </a:solidFill>
          <a:ln w="9525">
            <a:noFill/>
            <a:miter lim="800000"/>
            <a:headEnd/>
            <a:tailEnd/>
          </a:ln>
          <a:effectLst/>
        </p:spPr>
        <p:txBody>
          <a:bodyPr wrap="none" anchor="ctr">
            <a:spAutoFit/>
          </a:bodyPr>
          <a:lstStyle/>
          <a:p>
            <a:r>
              <a:rPr lang="it-IT" sz="1600">
                <a:cs typeface="Times New Roman" pitchFamily="18" charset="0"/>
              </a:rPr>
              <a:t>↑velocità di agitazione</a:t>
            </a:r>
            <a:r>
              <a:rPr lang="it-IT" sz="1600">
                <a:latin typeface="Symbol" pitchFamily="18" charset="2"/>
                <a:cs typeface="Times New Roman" pitchFamily="18" charset="0"/>
              </a:rPr>
              <a:t>Þ</a:t>
            </a:r>
            <a:r>
              <a:rPr lang="it-IT" sz="1600">
                <a:cs typeface="Times New Roman" pitchFamily="18" charset="0"/>
              </a:rPr>
              <a:t>↑quantità di bolle disperse nel liquido </a:t>
            </a:r>
            <a:r>
              <a:rPr lang="it-IT" sz="1600">
                <a:latin typeface="Symbol" pitchFamily="18" charset="2"/>
                <a:cs typeface="Times New Roman" pitchFamily="18" charset="0"/>
              </a:rPr>
              <a:t>Þ</a:t>
            </a:r>
            <a:r>
              <a:rPr lang="it-IT" sz="1600">
                <a:cs typeface="Times New Roman" pitchFamily="18" charset="0"/>
              </a:rPr>
              <a:t>↓dimensione </a:t>
            </a:r>
          </a:p>
          <a:p>
            <a:r>
              <a:rPr lang="it-IT" sz="1600">
                <a:cs typeface="Times New Roman" pitchFamily="18" charset="0"/>
              </a:rPr>
              <a:t>                                                                                                                  bolle disperse</a:t>
            </a:r>
            <a:endParaRPr 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EEE73CE2-4503-4ADC-8575-5F14A20B9156}" type="slidenum">
              <a:rPr lang="it-IT"/>
              <a:pPr/>
              <a:t>6</a:t>
            </a:fld>
            <a:endParaRPr lang="it-IT"/>
          </a:p>
        </p:txBody>
      </p:sp>
      <p:sp>
        <p:nvSpPr>
          <p:cNvPr id="21507" name="Rectangle 3"/>
          <p:cNvSpPr>
            <a:spLocks noChangeArrowheads="1"/>
          </p:cNvSpPr>
          <p:nvPr/>
        </p:nvSpPr>
        <p:spPr bwMode="auto">
          <a:xfrm>
            <a:off x="4859338" y="1573213"/>
            <a:ext cx="4284662" cy="1311275"/>
          </a:xfrm>
          <a:prstGeom prst="rect">
            <a:avLst/>
          </a:prstGeom>
          <a:noFill/>
          <a:ln w="9525">
            <a:noFill/>
            <a:miter lim="800000"/>
            <a:headEnd/>
            <a:tailEnd/>
          </a:ln>
        </p:spPr>
        <p:txBody>
          <a:bodyPr anchor="ctr">
            <a:spAutoFit/>
          </a:bodyPr>
          <a:lstStyle/>
          <a:p>
            <a:pPr algn="just"/>
            <a:r>
              <a:rPr lang="it-IT" sz="2000">
                <a:solidFill>
                  <a:srgbClr val="000000"/>
                </a:solidFill>
                <a:cs typeface="Times New Roman" pitchFamily="18" charset="0"/>
              </a:rPr>
              <a:t>Si usa per volumi di liquido &gt; 3 litri, fino a 500 m</a:t>
            </a:r>
            <a:r>
              <a:rPr lang="it-IT" sz="2000" baseline="30000">
                <a:solidFill>
                  <a:srgbClr val="000000"/>
                </a:solidFill>
                <a:cs typeface="Times New Roman" pitchFamily="18" charset="0"/>
              </a:rPr>
              <a:t>3</a:t>
            </a:r>
            <a:r>
              <a:rPr lang="it-IT" sz="2000">
                <a:solidFill>
                  <a:srgbClr val="000000"/>
                </a:solidFill>
                <a:cs typeface="Times New Roman" pitchFamily="18" charset="0"/>
              </a:rPr>
              <a:t>. L’uso del diffusore aumenta enormemente la superficie di contatto gas-liquido, e quindi </a:t>
            </a:r>
            <a:r>
              <a:rPr lang="it-IT" sz="2000" b="1">
                <a:solidFill>
                  <a:srgbClr val="000000"/>
                </a:solidFill>
                <a:cs typeface="Times New Roman" pitchFamily="18" charset="0"/>
              </a:rPr>
              <a:t>k</a:t>
            </a:r>
            <a:r>
              <a:rPr lang="it-IT" sz="2000" b="1" baseline="-30000">
                <a:solidFill>
                  <a:srgbClr val="000000"/>
                </a:solidFill>
                <a:cs typeface="Times New Roman" pitchFamily="18" charset="0"/>
              </a:rPr>
              <a:t>L</a:t>
            </a:r>
            <a:r>
              <a:rPr lang="it-IT" sz="2000" b="1">
                <a:solidFill>
                  <a:srgbClr val="000000"/>
                </a:solidFill>
                <a:cs typeface="Times New Roman" pitchFamily="18" charset="0"/>
              </a:rPr>
              <a:t>a.</a:t>
            </a:r>
          </a:p>
        </p:txBody>
      </p:sp>
      <p:sp>
        <p:nvSpPr>
          <p:cNvPr id="21508" name="Text Box 5"/>
          <p:cNvSpPr txBox="1">
            <a:spLocks noChangeArrowheads="1"/>
          </p:cNvSpPr>
          <p:nvPr/>
        </p:nvSpPr>
        <p:spPr bwMode="auto">
          <a:xfrm>
            <a:off x="250825" y="0"/>
            <a:ext cx="8670925" cy="488950"/>
          </a:xfrm>
          <a:prstGeom prst="rect">
            <a:avLst/>
          </a:prstGeom>
          <a:noFill/>
          <a:ln w="9525">
            <a:noFill/>
            <a:miter lim="800000"/>
            <a:headEnd/>
            <a:tailEnd/>
          </a:ln>
        </p:spPr>
        <p:txBody>
          <a:bodyPr wrap="none">
            <a:spAutoFit/>
          </a:bodyPr>
          <a:lstStyle/>
          <a:p>
            <a:r>
              <a:rPr lang="it-IT" sz="2600" b="1">
                <a:solidFill>
                  <a:srgbClr val="FF0000"/>
                </a:solidFill>
              </a:rPr>
              <a:t>Reattore con agitazione meccanica e diffusore di aria interni</a:t>
            </a:r>
          </a:p>
        </p:txBody>
      </p:sp>
      <p:pic>
        <p:nvPicPr>
          <p:cNvPr id="21515" name="Picture 11" descr="impianti biochimici 1"/>
          <p:cNvPicPr>
            <a:picLocks noChangeAspect="1" noChangeArrowheads="1"/>
          </p:cNvPicPr>
          <p:nvPr/>
        </p:nvPicPr>
        <p:blipFill>
          <a:blip r:embed="rId2" cstate="print"/>
          <a:srcRect/>
          <a:stretch>
            <a:fillRect/>
          </a:stretch>
        </p:blipFill>
        <p:spPr bwMode="auto">
          <a:xfrm>
            <a:off x="0" y="620713"/>
            <a:ext cx="4733925" cy="35147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21550593-5D84-453E-B332-06D79D38A350}" type="slidenum">
              <a:rPr lang="it-IT"/>
              <a:pPr/>
              <a:t>7</a:t>
            </a:fld>
            <a:endParaRPr lang="it-IT"/>
          </a:p>
        </p:txBody>
      </p:sp>
      <p:sp>
        <p:nvSpPr>
          <p:cNvPr id="22531" name="Rectangle 3"/>
          <p:cNvSpPr>
            <a:spLocks noChangeArrowheads="1"/>
          </p:cNvSpPr>
          <p:nvPr/>
        </p:nvSpPr>
        <p:spPr bwMode="auto">
          <a:xfrm>
            <a:off x="3924300" y="498475"/>
            <a:ext cx="5219700" cy="5273675"/>
          </a:xfrm>
          <a:prstGeom prst="rect">
            <a:avLst/>
          </a:prstGeom>
          <a:noFill/>
          <a:ln w="9525">
            <a:noFill/>
            <a:miter lim="800000"/>
            <a:headEnd/>
            <a:tailEnd/>
          </a:ln>
        </p:spPr>
        <p:txBody>
          <a:bodyPr anchor="ctr">
            <a:spAutoFit/>
          </a:bodyPr>
          <a:lstStyle/>
          <a:p>
            <a:pPr algn="just"/>
            <a:r>
              <a:rPr lang="it-IT" sz="2000">
                <a:solidFill>
                  <a:srgbClr val="000000"/>
                </a:solidFill>
                <a:cs typeface="Times New Roman" pitchFamily="18" charset="0"/>
              </a:rPr>
              <a:t>Questi reattori sono fatti per essere aerati ed agitati allo stesso tempo mediante il flusso dell’aria. Ci sono tre tipi di reattori : a bolle ascendenti (a sinistra), con tubo di ricircolo del liquido interno (al centro), con tubo di ricircolo del liquido esterno (a destra).  Gli ultimi due prendono il nome di reattori airlift (a sollevamento pneumatico), perché il gas provvede a sollevare la colonna di liquido e farla circolare o all’interno del reattore o all’esterno del reattore. Questi reattori vengono usati quando i microrganismi non tollerano l’azione meccanica dell’agitatore a pale perché ne vengono danneggiati (rottura della membrana) oppure quando la dimensione del reattore è tale che la costruzione e il funzionamento di un agitatore a pale è improponibile. </a:t>
            </a:r>
          </a:p>
        </p:txBody>
      </p:sp>
      <p:sp>
        <p:nvSpPr>
          <p:cNvPr id="22532" name="Text Box 5"/>
          <p:cNvSpPr txBox="1">
            <a:spLocks noChangeArrowheads="1"/>
          </p:cNvSpPr>
          <p:nvPr/>
        </p:nvSpPr>
        <p:spPr bwMode="auto">
          <a:xfrm>
            <a:off x="-36513" y="0"/>
            <a:ext cx="9313863" cy="488950"/>
          </a:xfrm>
          <a:prstGeom prst="rect">
            <a:avLst/>
          </a:prstGeom>
          <a:noFill/>
          <a:ln w="9525">
            <a:noFill/>
            <a:miter lim="800000"/>
            <a:headEnd/>
            <a:tailEnd/>
          </a:ln>
        </p:spPr>
        <p:txBody>
          <a:bodyPr wrap="none">
            <a:spAutoFit/>
          </a:bodyPr>
          <a:lstStyle/>
          <a:p>
            <a:r>
              <a:rPr lang="it-IT" sz="2600" b="1">
                <a:solidFill>
                  <a:srgbClr val="FF0000"/>
                </a:solidFill>
              </a:rPr>
              <a:t>Reattori con diffusore di aria senza agitazione meccanica interna</a:t>
            </a:r>
          </a:p>
        </p:txBody>
      </p:sp>
      <p:pic>
        <p:nvPicPr>
          <p:cNvPr id="22534" name="Picture 6" descr="impianti biochimici 1"/>
          <p:cNvPicPr>
            <a:picLocks noChangeAspect="1" noChangeArrowheads="1"/>
          </p:cNvPicPr>
          <p:nvPr/>
        </p:nvPicPr>
        <p:blipFill>
          <a:blip r:embed="rId2" cstate="print"/>
          <a:srcRect/>
          <a:stretch>
            <a:fillRect/>
          </a:stretch>
        </p:blipFill>
        <p:spPr bwMode="auto">
          <a:xfrm>
            <a:off x="0" y="836613"/>
            <a:ext cx="3933825" cy="3810000"/>
          </a:xfrm>
          <a:prstGeom prst="rect">
            <a:avLst/>
          </a:prstGeom>
          <a:noFill/>
          <a:ln w="9525">
            <a:noFill/>
            <a:miter lim="800000"/>
            <a:headEnd/>
            <a:tailEnd/>
          </a:ln>
        </p:spPr>
      </p:pic>
      <p:sp>
        <p:nvSpPr>
          <p:cNvPr id="22535" name="Rectangle 7"/>
          <p:cNvSpPr>
            <a:spLocks noChangeArrowheads="1"/>
          </p:cNvSpPr>
          <p:nvPr/>
        </p:nvSpPr>
        <p:spPr bwMode="auto">
          <a:xfrm>
            <a:off x="0" y="5591175"/>
            <a:ext cx="9144000" cy="1006475"/>
          </a:xfrm>
          <a:prstGeom prst="rect">
            <a:avLst/>
          </a:prstGeom>
          <a:noFill/>
          <a:ln w="9525">
            <a:noFill/>
            <a:miter lim="800000"/>
            <a:headEnd/>
            <a:tailEnd/>
          </a:ln>
          <a:effectLst/>
        </p:spPr>
        <p:txBody>
          <a:bodyPr>
            <a:spAutoFit/>
          </a:bodyPr>
          <a:lstStyle/>
          <a:p>
            <a:pPr algn="just"/>
            <a:r>
              <a:rPr lang="it-IT" sz="2000">
                <a:solidFill>
                  <a:srgbClr val="000000"/>
                </a:solidFill>
              </a:rPr>
              <a:t>Il tubo di ricircolo del reattore consente maggior efficienza di trasferimento di massa e calore. Il volume del reattore airlift contenente il tubo di ricircolo si suddivide in tre zone</a:t>
            </a:r>
            <a:r>
              <a:rPr lang="it-IT" sz="200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15758770-2627-4AF1-8B64-8769FAD12C96}" type="slidenum">
              <a:rPr lang="it-IT"/>
              <a:pPr/>
              <a:t>8</a:t>
            </a:fld>
            <a:endParaRPr lang="it-IT"/>
          </a:p>
        </p:txBody>
      </p:sp>
      <p:sp>
        <p:nvSpPr>
          <p:cNvPr id="23555" name="Rectangle 3"/>
          <p:cNvSpPr>
            <a:spLocks noChangeArrowheads="1"/>
          </p:cNvSpPr>
          <p:nvPr/>
        </p:nvSpPr>
        <p:spPr bwMode="auto">
          <a:xfrm>
            <a:off x="4356100" y="539750"/>
            <a:ext cx="4787900" cy="4235450"/>
          </a:xfrm>
          <a:prstGeom prst="rect">
            <a:avLst/>
          </a:prstGeom>
          <a:noFill/>
          <a:ln w="9525">
            <a:noFill/>
            <a:miter lim="800000"/>
            <a:headEnd/>
            <a:tailEnd/>
          </a:ln>
        </p:spPr>
        <p:txBody>
          <a:bodyPr anchor="ctr">
            <a:spAutoFit/>
          </a:bodyPr>
          <a:lstStyle/>
          <a:p>
            <a:pPr algn="just"/>
            <a:r>
              <a:rPr lang="it-IT">
                <a:solidFill>
                  <a:srgbClr val="000000"/>
                </a:solidFill>
                <a:latin typeface="Times New Roman"/>
                <a:cs typeface="Times New Roman" pitchFamily="18" charset="0"/>
              </a:rPr>
              <a:t>·</a:t>
            </a:r>
            <a:r>
              <a:rPr lang="it-IT">
                <a:solidFill>
                  <a:srgbClr val="000000"/>
                </a:solidFill>
                <a:cs typeface="Times New Roman" pitchFamily="18" charset="0"/>
              </a:rPr>
              <a:t> </a:t>
            </a:r>
            <a:r>
              <a:rPr lang="it-IT" sz="2000" b="1">
                <a:solidFill>
                  <a:srgbClr val="000000"/>
                </a:solidFill>
                <a:cs typeface="Times New Roman" pitchFamily="18" charset="0"/>
              </a:rPr>
              <a:t>di risalita delle bolle </a:t>
            </a:r>
            <a:r>
              <a:rPr lang="it-IT" sz="2000">
                <a:solidFill>
                  <a:srgbClr val="000000"/>
                </a:solidFill>
                <a:cs typeface="Times New Roman" pitchFamily="18" charset="0"/>
              </a:rPr>
              <a:t>lungo la colonna liquida (può essere all’esterno o all’interno del tubo di ricircolo a seconda  della geometria del diffusore; nei reattori di grandi la zona di risalita è all’esterno perché consente miglior efficienza di scambio termico),</a:t>
            </a:r>
            <a:endParaRPr lang="it-IT" sz="2000">
              <a:solidFill>
                <a:srgbClr val="000000"/>
              </a:solidFill>
              <a:latin typeface="Symbol" pitchFamily="18" charset="2"/>
              <a:cs typeface="Times New Roman" pitchFamily="18" charset="0"/>
            </a:endParaRPr>
          </a:p>
          <a:p>
            <a:pPr algn="just"/>
            <a:r>
              <a:rPr lang="it-IT" sz="2000">
                <a:solidFill>
                  <a:srgbClr val="000000"/>
                </a:solidFill>
                <a:latin typeface="Times New Roman"/>
                <a:cs typeface="Times New Roman" pitchFamily="18" charset="0"/>
              </a:rPr>
              <a:t>·</a:t>
            </a:r>
            <a:r>
              <a:rPr lang="it-IT">
                <a:solidFill>
                  <a:srgbClr val="000000"/>
                </a:solidFill>
                <a:cs typeface="Times New Roman" pitchFamily="18" charset="0"/>
              </a:rPr>
              <a:t> </a:t>
            </a:r>
            <a:r>
              <a:rPr lang="it-IT" sz="2000" b="1">
                <a:solidFill>
                  <a:srgbClr val="000000"/>
                </a:solidFill>
                <a:cs typeface="Times New Roman" pitchFamily="18" charset="0"/>
              </a:rPr>
              <a:t>di discesa del liquido</a:t>
            </a:r>
            <a:r>
              <a:rPr lang="it-IT" sz="2000">
                <a:solidFill>
                  <a:srgbClr val="000000"/>
                </a:solidFill>
                <a:cs typeface="Times New Roman" pitchFamily="18" charset="0"/>
              </a:rPr>
              <a:t> (può essere all’interno o all’esterno del tubo di ricircolo a seconda  della geometria del diffusore),</a:t>
            </a:r>
            <a:endParaRPr lang="it-IT" sz="2000">
              <a:solidFill>
                <a:srgbClr val="000000"/>
              </a:solidFill>
              <a:latin typeface="Symbol" pitchFamily="18" charset="2"/>
              <a:cs typeface="Times New Roman" pitchFamily="18" charset="0"/>
            </a:endParaRPr>
          </a:p>
          <a:p>
            <a:pPr algn="just"/>
            <a:r>
              <a:rPr lang="it-IT" sz="2000">
                <a:solidFill>
                  <a:srgbClr val="000000"/>
                </a:solidFill>
                <a:latin typeface="Times New Roman"/>
                <a:cs typeface="Times New Roman" pitchFamily="18" charset="0"/>
              </a:rPr>
              <a:t>·</a:t>
            </a:r>
            <a:r>
              <a:rPr lang="it-IT">
                <a:solidFill>
                  <a:srgbClr val="000000"/>
                </a:solidFill>
                <a:cs typeface="Times New Roman" pitchFamily="18" charset="0"/>
              </a:rPr>
              <a:t> </a:t>
            </a:r>
            <a:r>
              <a:rPr lang="it-IT" sz="2000" b="1">
                <a:solidFill>
                  <a:srgbClr val="000000"/>
                </a:solidFill>
                <a:cs typeface="Times New Roman" pitchFamily="18" charset="0"/>
              </a:rPr>
              <a:t>di liberazione delle bolle gassose dal liquido</a:t>
            </a:r>
            <a:r>
              <a:rPr lang="it-IT" sz="2000">
                <a:solidFill>
                  <a:srgbClr val="000000"/>
                </a:solidFill>
                <a:cs typeface="Times New Roman" pitchFamily="18" charset="0"/>
              </a:rPr>
              <a:t> nello spazio non occupato dal liquido in testa al reattore. </a:t>
            </a:r>
          </a:p>
        </p:txBody>
      </p:sp>
      <p:sp>
        <p:nvSpPr>
          <p:cNvPr id="23556" name="Text Box 5"/>
          <p:cNvSpPr txBox="1">
            <a:spLocks noChangeArrowheads="1"/>
          </p:cNvSpPr>
          <p:nvPr/>
        </p:nvSpPr>
        <p:spPr bwMode="auto">
          <a:xfrm>
            <a:off x="-36513" y="0"/>
            <a:ext cx="9313863" cy="488950"/>
          </a:xfrm>
          <a:prstGeom prst="rect">
            <a:avLst/>
          </a:prstGeom>
          <a:noFill/>
          <a:ln w="9525">
            <a:noFill/>
            <a:miter lim="800000"/>
            <a:headEnd/>
            <a:tailEnd/>
          </a:ln>
        </p:spPr>
        <p:txBody>
          <a:bodyPr wrap="none">
            <a:spAutoFit/>
          </a:bodyPr>
          <a:lstStyle/>
          <a:p>
            <a:r>
              <a:rPr lang="it-IT" sz="2600" b="1">
                <a:solidFill>
                  <a:srgbClr val="FF0000"/>
                </a:solidFill>
              </a:rPr>
              <a:t>Reattori con diffusore di aria senza agitazione meccanica interna</a:t>
            </a:r>
          </a:p>
        </p:txBody>
      </p:sp>
      <p:sp>
        <p:nvSpPr>
          <p:cNvPr id="23558" name="Rectangle 6"/>
          <p:cNvSpPr>
            <a:spLocks noChangeArrowheads="1"/>
          </p:cNvSpPr>
          <p:nvPr/>
        </p:nvSpPr>
        <p:spPr bwMode="auto">
          <a:xfrm>
            <a:off x="0" y="4797425"/>
            <a:ext cx="9144000" cy="161607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Nell’</a:t>
            </a:r>
            <a:r>
              <a:rPr lang="it-IT" sz="2000" b="1">
                <a:solidFill>
                  <a:srgbClr val="000000"/>
                </a:solidFill>
                <a:cs typeface="Times New Roman" pitchFamily="18" charset="0"/>
              </a:rPr>
              <a:t>ascensione</a:t>
            </a:r>
            <a:r>
              <a:rPr lang="it-IT" sz="2000">
                <a:solidFill>
                  <a:srgbClr val="000000"/>
                </a:solidFill>
                <a:cs typeface="Times New Roman" pitchFamily="18" charset="0"/>
              </a:rPr>
              <a:t> le bolle di gas </a:t>
            </a:r>
            <a:r>
              <a:rPr lang="it-IT" sz="2000" b="1">
                <a:solidFill>
                  <a:srgbClr val="000000"/>
                </a:solidFill>
                <a:cs typeface="Times New Roman" pitchFamily="18" charset="0"/>
              </a:rPr>
              <a:t>trascinano il liquido</a:t>
            </a:r>
            <a:r>
              <a:rPr lang="it-IT" sz="2000">
                <a:solidFill>
                  <a:srgbClr val="000000"/>
                </a:solidFill>
                <a:cs typeface="Times New Roman" pitchFamily="18" charset="0"/>
              </a:rPr>
              <a:t>, che giunto alla sommità del tubo di ricircolo </a:t>
            </a:r>
            <a:r>
              <a:rPr lang="it-IT" sz="2000" b="1">
                <a:solidFill>
                  <a:srgbClr val="000000"/>
                </a:solidFill>
                <a:cs typeface="Times New Roman" pitchFamily="18" charset="0"/>
              </a:rPr>
              <a:t>ridiscende</a:t>
            </a:r>
            <a:r>
              <a:rPr lang="it-IT" sz="2000">
                <a:solidFill>
                  <a:srgbClr val="000000"/>
                </a:solidFill>
                <a:cs typeface="Times New Roman" pitchFamily="18" charset="0"/>
              </a:rPr>
              <a:t> dall’altra parte (dove manca la forza ascensionale delle bolle), mentre le </a:t>
            </a:r>
            <a:r>
              <a:rPr lang="it-IT" sz="2000" b="1">
                <a:solidFill>
                  <a:srgbClr val="000000"/>
                </a:solidFill>
                <a:cs typeface="Times New Roman" pitchFamily="18" charset="0"/>
              </a:rPr>
              <a:t>bolle</a:t>
            </a:r>
            <a:r>
              <a:rPr lang="it-IT" sz="2000">
                <a:solidFill>
                  <a:srgbClr val="000000"/>
                </a:solidFill>
                <a:cs typeface="Times New Roman" pitchFamily="18" charset="0"/>
              </a:rPr>
              <a:t> giunte alla </a:t>
            </a:r>
            <a:r>
              <a:rPr lang="it-IT" sz="2000" b="1">
                <a:solidFill>
                  <a:srgbClr val="000000"/>
                </a:solidFill>
                <a:cs typeface="Times New Roman" pitchFamily="18" charset="0"/>
              </a:rPr>
              <a:t>superficie</a:t>
            </a:r>
            <a:r>
              <a:rPr lang="it-IT" sz="2000">
                <a:solidFill>
                  <a:srgbClr val="000000"/>
                </a:solidFill>
                <a:cs typeface="Times New Roman" pitchFamily="18" charset="0"/>
              </a:rPr>
              <a:t> della colonna di liquido </a:t>
            </a:r>
            <a:r>
              <a:rPr lang="it-IT" sz="2000" b="1">
                <a:solidFill>
                  <a:srgbClr val="000000"/>
                </a:solidFill>
                <a:cs typeface="Times New Roman" pitchFamily="18" charset="0"/>
              </a:rPr>
              <a:t>si liberano</a:t>
            </a:r>
            <a:r>
              <a:rPr lang="it-IT" sz="2000">
                <a:solidFill>
                  <a:srgbClr val="000000"/>
                </a:solidFill>
                <a:cs typeface="Times New Roman" pitchFamily="18" charset="0"/>
              </a:rPr>
              <a:t> dal liquido nella zona di </a:t>
            </a:r>
            <a:r>
              <a:rPr lang="it-IT" sz="2000" b="1">
                <a:solidFill>
                  <a:srgbClr val="000000"/>
                </a:solidFill>
                <a:cs typeface="Times New Roman" pitchFamily="18" charset="0"/>
              </a:rPr>
              <a:t>espansione in testa </a:t>
            </a:r>
            <a:r>
              <a:rPr lang="it-IT" sz="2000">
                <a:solidFill>
                  <a:srgbClr val="000000"/>
                </a:solidFill>
                <a:cs typeface="Times New Roman" pitchFamily="18" charset="0"/>
              </a:rPr>
              <a:t>al reattore, perché l’espansione di volume causa una diminuzione della velocità superficiale delle bolle di gas. </a:t>
            </a:r>
          </a:p>
        </p:txBody>
      </p:sp>
      <p:pic>
        <p:nvPicPr>
          <p:cNvPr id="23559" name="Picture 7" descr="impianti biochimici 2"/>
          <p:cNvPicPr>
            <a:picLocks noChangeAspect="1" noChangeArrowheads="1"/>
          </p:cNvPicPr>
          <p:nvPr/>
        </p:nvPicPr>
        <p:blipFill>
          <a:blip r:embed="rId2" cstate="print"/>
          <a:srcRect/>
          <a:stretch>
            <a:fillRect/>
          </a:stretch>
        </p:blipFill>
        <p:spPr bwMode="auto">
          <a:xfrm>
            <a:off x="0" y="1127125"/>
            <a:ext cx="4427538" cy="3094038"/>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C84CA75E-208B-4666-84CE-1EEF59E67479}" type="slidenum">
              <a:rPr lang="it-IT"/>
              <a:pPr/>
              <a:t>9</a:t>
            </a:fld>
            <a:endParaRPr lang="it-IT"/>
          </a:p>
        </p:txBody>
      </p:sp>
      <p:sp>
        <p:nvSpPr>
          <p:cNvPr id="24580" name="Text Box 5"/>
          <p:cNvSpPr txBox="1">
            <a:spLocks noChangeArrowheads="1"/>
          </p:cNvSpPr>
          <p:nvPr/>
        </p:nvSpPr>
        <p:spPr bwMode="auto">
          <a:xfrm>
            <a:off x="-36513" y="0"/>
            <a:ext cx="9313863" cy="488950"/>
          </a:xfrm>
          <a:prstGeom prst="rect">
            <a:avLst/>
          </a:prstGeom>
          <a:noFill/>
          <a:ln w="9525">
            <a:noFill/>
            <a:miter lim="800000"/>
            <a:headEnd/>
            <a:tailEnd/>
          </a:ln>
        </p:spPr>
        <p:txBody>
          <a:bodyPr wrap="none">
            <a:spAutoFit/>
          </a:bodyPr>
          <a:lstStyle/>
          <a:p>
            <a:r>
              <a:rPr lang="it-IT" sz="2600" b="1">
                <a:solidFill>
                  <a:srgbClr val="FF0000"/>
                </a:solidFill>
              </a:rPr>
              <a:t>Reattori con diffusore di aria senza agitazione meccanica interna</a:t>
            </a:r>
          </a:p>
        </p:txBody>
      </p:sp>
      <p:sp>
        <p:nvSpPr>
          <p:cNvPr id="24581" name="Rectangle 5"/>
          <p:cNvSpPr>
            <a:spLocks noChangeArrowheads="1"/>
          </p:cNvSpPr>
          <p:nvPr/>
        </p:nvSpPr>
        <p:spPr bwMode="auto">
          <a:xfrm>
            <a:off x="0" y="549275"/>
            <a:ext cx="9144000" cy="588327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La velocità superficiale (v</a:t>
            </a:r>
            <a:r>
              <a:rPr lang="it-IT" sz="2000" baseline="-30000">
                <a:solidFill>
                  <a:srgbClr val="000000"/>
                </a:solidFill>
                <a:cs typeface="Times New Roman" pitchFamily="18" charset="0"/>
              </a:rPr>
              <a:t>S</a:t>
            </a:r>
            <a:r>
              <a:rPr lang="it-IT" sz="2000">
                <a:solidFill>
                  <a:srgbClr val="000000"/>
                </a:solidFill>
                <a:cs typeface="Times New Roman" pitchFamily="18" charset="0"/>
              </a:rPr>
              <a:t>) è data dall’equazione  </a:t>
            </a:r>
            <a:r>
              <a:rPr lang="it-IT" sz="2000" b="1">
                <a:solidFill>
                  <a:srgbClr val="000000"/>
                </a:solidFill>
                <a:cs typeface="Times New Roman" pitchFamily="18" charset="0"/>
              </a:rPr>
              <a:t>v</a:t>
            </a:r>
            <a:r>
              <a:rPr lang="it-IT" sz="2000" b="1" baseline="-30000">
                <a:solidFill>
                  <a:srgbClr val="000000"/>
                </a:solidFill>
                <a:cs typeface="Times New Roman" pitchFamily="18" charset="0"/>
              </a:rPr>
              <a:t>S</a:t>
            </a:r>
            <a:r>
              <a:rPr lang="it-IT" sz="2000" b="1">
                <a:solidFill>
                  <a:srgbClr val="000000"/>
                </a:solidFill>
                <a:cs typeface="Times New Roman" pitchFamily="18" charset="0"/>
              </a:rPr>
              <a:t> = F/A</a:t>
            </a:r>
            <a:r>
              <a:rPr lang="it-IT" sz="2000">
                <a:solidFill>
                  <a:srgbClr val="000000"/>
                </a:solidFill>
                <a:cs typeface="Times New Roman" pitchFamily="18" charset="0"/>
              </a:rPr>
              <a:t>,</a:t>
            </a:r>
          </a:p>
          <a:p>
            <a:pPr algn="just"/>
            <a:r>
              <a:rPr lang="it-IT" sz="2000">
                <a:solidFill>
                  <a:srgbClr val="000000"/>
                </a:solidFill>
                <a:cs typeface="Times New Roman" pitchFamily="18" charset="0"/>
              </a:rPr>
              <a:t>ove F = flusso di aria, A = area della sezione trasversale del reattore. Poiché </a:t>
            </a:r>
            <a:r>
              <a:rPr lang="it-IT" sz="2000" b="1">
                <a:solidFill>
                  <a:srgbClr val="000000"/>
                </a:solidFill>
                <a:cs typeface="Times New Roman" pitchFamily="18" charset="0"/>
              </a:rPr>
              <a:t>A aumenta in testa </a:t>
            </a:r>
            <a:r>
              <a:rPr lang="it-IT" sz="2000">
                <a:solidFill>
                  <a:srgbClr val="000000"/>
                </a:solidFill>
                <a:cs typeface="Times New Roman" pitchFamily="18" charset="0"/>
              </a:rPr>
              <a:t>al reattore, </a:t>
            </a:r>
            <a:r>
              <a:rPr lang="it-IT" sz="2000" b="1">
                <a:solidFill>
                  <a:srgbClr val="000000"/>
                </a:solidFill>
                <a:cs typeface="Times New Roman" pitchFamily="18" charset="0"/>
              </a:rPr>
              <a:t>v</a:t>
            </a:r>
            <a:r>
              <a:rPr lang="it-IT" sz="2000" b="1" baseline="-30000">
                <a:solidFill>
                  <a:srgbClr val="000000"/>
                </a:solidFill>
                <a:cs typeface="Times New Roman" pitchFamily="18" charset="0"/>
              </a:rPr>
              <a:t>S</a:t>
            </a:r>
            <a:r>
              <a:rPr lang="it-IT" sz="2000" b="1">
                <a:solidFill>
                  <a:srgbClr val="000000"/>
                </a:solidFill>
                <a:cs typeface="Times New Roman" pitchFamily="18" charset="0"/>
              </a:rPr>
              <a:t> diminuisce</a:t>
            </a:r>
            <a:r>
              <a:rPr lang="it-IT" sz="2000">
                <a:solidFill>
                  <a:srgbClr val="000000"/>
                </a:solidFill>
                <a:cs typeface="Times New Roman" pitchFamily="18" charset="0"/>
              </a:rPr>
              <a:t>). </a:t>
            </a:r>
          </a:p>
          <a:p>
            <a:pPr algn="just"/>
            <a:endParaRPr lang="it-IT" sz="2000">
              <a:solidFill>
                <a:srgbClr val="000000"/>
              </a:solidFill>
              <a:cs typeface="Times New Roman" pitchFamily="18" charset="0"/>
            </a:endParaRPr>
          </a:p>
          <a:p>
            <a:pPr algn="just"/>
            <a:r>
              <a:rPr lang="it-IT" sz="2000">
                <a:solidFill>
                  <a:srgbClr val="000000"/>
                </a:solidFill>
                <a:cs typeface="Times New Roman" pitchFamily="18" charset="0"/>
              </a:rPr>
              <a:t>Se il </a:t>
            </a:r>
            <a:r>
              <a:rPr lang="it-IT" sz="2000" b="1">
                <a:solidFill>
                  <a:srgbClr val="000000"/>
                </a:solidFill>
                <a:cs typeface="Times New Roman" pitchFamily="18" charset="0"/>
              </a:rPr>
              <a:t>tubo di ricircolo</a:t>
            </a:r>
            <a:r>
              <a:rPr lang="it-IT" sz="2000">
                <a:solidFill>
                  <a:srgbClr val="000000"/>
                </a:solidFill>
                <a:cs typeface="Times New Roman" pitchFamily="18" charset="0"/>
              </a:rPr>
              <a:t> è </a:t>
            </a:r>
            <a:r>
              <a:rPr lang="it-IT" sz="2000" b="1">
                <a:solidFill>
                  <a:srgbClr val="000000"/>
                </a:solidFill>
                <a:cs typeface="Times New Roman" pitchFamily="18" charset="0"/>
              </a:rPr>
              <a:t>esterno</a:t>
            </a:r>
            <a:r>
              <a:rPr lang="it-IT" sz="2000">
                <a:solidFill>
                  <a:srgbClr val="000000"/>
                </a:solidFill>
                <a:cs typeface="Times New Roman" pitchFamily="18" charset="0"/>
              </a:rPr>
              <a:t>, </a:t>
            </a:r>
            <a:r>
              <a:rPr lang="it-IT" sz="2000" b="1">
                <a:solidFill>
                  <a:srgbClr val="000000"/>
                </a:solidFill>
                <a:cs typeface="Times New Roman" pitchFamily="18" charset="0"/>
              </a:rPr>
              <a:t>tutta la colonna di liquido all’interno del reattore</a:t>
            </a:r>
            <a:r>
              <a:rPr lang="it-IT" sz="2000">
                <a:solidFill>
                  <a:srgbClr val="000000"/>
                </a:solidFill>
                <a:cs typeface="Times New Roman" pitchFamily="18" charset="0"/>
              </a:rPr>
              <a:t> sarà </a:t>
            </a:r>
            <a:r>
              <a:rPr lang="it-IT" sz="2000" b="1">
                <a:solidFill>
                  <a:srgbClr val="000000"/>
                </a:solidFill>
                <a:cs typeface="Times New Roman" pitchFamily="18" charset="0"/>
              </a:rPr>
              <a:t>sottoposta alla forza</a:t>
            </a:r>
            <a:r>
              <a:rPr lang="it-IT" sz="2000">
                <a:solidFill>
                  <a:srgbClr val="000000"/>
                </a:solidFill>
                <a:cs typeface="Times New Roman" pitchFamily="18" charset="0"/>
              </a:rPr>
              <a:t> </a:t>
            </a:r>
            <a:r>
              <a:rPr lang="it-IT" sz="2000" b="1">
                <a:solidFill>
                  <a:srgbClr val="000000"/>
                </a:solidFill>
                <a:cs typeface="Times New Roman" pitchFamily="18" charset="0"/>
              </a:rPr>
              <a:t>ascensionale</a:t>
            </a:r>
            <a:r>
              <a:rPr lang="it-IT" sz="2000">
                <a:solidFill>
                  <a:srgbClr val="000000"/>
                </a:solidFill>
                <a:cs typeface="Times New Roman" pitchFamily="18" charset="0"/>
              </a:rPr>
              <a:t> delle bolle, e la </a:t>
            </a:r>
            <a:r>
              <a:rPr lang="it-IT" sz="2000" b="1">
                <a:solidFill>
                  <a:srgbClr val="000000"/>
                </a:solidFill>
                <a:cs typeface="Times New Roman" pitchFamily="18" charset="0"/>
              </a:rPr>
              <a:t>ridiscesa</a:t>
            </a:r>
            <a:r>
              <a:rPr lang="it-IT" sz="2000">
                <a:solidFill>
                  <a:srgbClr val="000000"/>
                </a:solidFill>
                <a:cs typeface="Times New Roman" pitchFamily="18" charset="0"/>
              </a:rPr>
              <a:t> del liquido avverrà nel </a:t>
            </a:r>
            <a:r>
              <a:rPr lang="it-IT" sz="2000" b="1">
                <a:solidFill>
                  <a:srgbClr val="000000"/>
                </a:solidFill>
                <a:cs typeface="Times New Roman" pitchFamily="18" charset="0"/>
              </a:rPr>
              <a:t>tubo esterno</a:t>
            </a:r>
            <a:r>
              <a:rPr lang="it-IT" sz="2000">
                <a:solidFill>
                  <a:srgbClr val="000000"/>
                </a:solidFill>
                <a:cs typeface="Times New Roman" pitchFamily="18" charset="0"/>
              </a:rPr>
              <a:t>. La funzione della zona espansa in </a:t>
            </a:r>
            <a:r>
              <a:rPr lang="it-IT" sz="2000" b="1">
                <a:solidFill>
                  <a:srgbClr val="000000"/>
                </a:solidFill>
                <a:cs typeface="Times New Roman" pitchFamily="18" charset="0"/>
              </a:rPr>
              <a:t>testa</a:t>
            </a:r>
            <a:r>
              <a:rPr lang="it-IT" sz="2000">
                <a:solidFill>
                  <a:srgbClr val="000000"/>
                </a:solidFill>
                <a:cs typeface="Times New Roman" pitchFamily="18" charset="0"/>
              </a:rPr>
              <a:t> al reattore è quella di </a:t>
            </a:r>
            <a:r>
              <a:rPr lang="it-IT" sz="2000" b="1">
                <a:solidFill>
                  <a:srgbClr val="000000"/>
                </a:solidFill>
                <a:cs typeface="Times New Roman" pitchFamily="18" charset="0"/>
              </a:rPr>
              <a:t>ridurre la schiuma</a:t>
            </a:r>
            <a:r>
              <a:rPr lang="it-IT" sz="2000">
                <a:solidFill>
                  <a:srgbClr val="000000"/>
                </a:solidFill>
                <a:cs typeface="Times New Roman" pitchFamily="18" charset="0"/>
              </a:rPr>
              <a:t> e la </a:t>
            </a:r>
            <a:r>
              <a:rPr lang="it-IT" sz="2000" b="1">
                <a:solidFill>
                  <a:srgbClr val="000000"/>
                </a:solidFill>
                <a:cs typeface="Times New Roman" pitchFamily="18" charset="0"/>
              </a:rPr>
              <a:t>quantità di bolle gassose</a:t>
            </a:r>
            <a:r>
              <a:rPr lang="it-IT" sz="2000">
                <a:solidFill>
                  <a:srgbClr val="000000"/>
                </a:solidFill>
                <a:cs typeface="Times New Roman" pitchFamily="18" charset="0"/>
              </a:rPr>
              <a:t> (CO</a:t>
            </a:r>
            <a:r>
              <a:rPr lang="it-IT" sz="2000" baseline="-30000">
                <a:solidFill>
                  <a:srgbClr val="000000"/>
                </a:solidFill>
                <a:cs typeface="Times New Roman" pitchFamily="18" charset="0"/>
              </a:rPr>
              <a:t>2</a:t>
            </a:r>
            <a:r>
              <a:rPr lang="it-IT" sz="2000">
                <a:solidFill>
                  <a:srgbClr val="000000"/>
                </a:solidFill>
                <a:cs typeface="Times New Roman" pitchFamily="18" charset="0"/>
              </a:rPr>
              <a:t>; alla base entra aria, alla superficie esce una miscela gassosa più povera di O</a:t>
            </a:r>
            <a:r>
              <a:rPr lang="it-IT" sz="2000" baseline="-30000">
                <a:solidFill>
                  <a:srgbClr val="000000"/>
                </a:solidFill>
                <a:cs typeface="Times New Roman" pitchFamily="18" charset="0"/>
              </a:rPr>
              <a:t>2</a:t>
            </a:r>
            <a:r>
              <a:rPr lang="it-IT" sz="2000">
                <a:solidFill>
                  <a:srgbClr val="000000"/>
                </a:solidFill>
                <a:cs typeface="Times New Roman" pitchFamily="18" charset="0"/>
              </a:rPr>
              <a:t> e più ricca di CO</a:t>
            </a:r>
            <a:r>
              <a:rPr lang="it-IT" sz="2000" baseline="-30000">
                <a:solidFill>
                  <a:srgbClr val="000000"/>
                </a:solidFill>
                <a:cs typeface="Times New Roman" pitchFamily="18" charset="0"/>
              </a:rPr>
              <a:t>2</a:t>
            </a:r>
            <a:r>
              <a:rPr lang="it-IT" sz="2000">
                <a:solidFill>
                  <a:srgbClr val="000000"/>
                </a:solidFill>
                <a:cs typeface="Times New Roman" pitchFamily="18" charset="0"/>
              </a:rPr>
              <a:t>)  </a:t>
            </a:r>
            <a:r>
              <a:rPr lang="it-IT" sz="2000" b="1">
                <a:solidFill>
                  <a:srgbClr val="000000"/>
                </a:solidFill>
                <a:cs typeface="Times New Roman" pitchFamily="18" charset="0"/>
              </a:rPr>
              <a:t>trascinate dal liquido</a:t>
            </a:r>
            <a:r>
              <a:rPr lang="it-IT" sz="2000">
                <a:solidFill>
                  <a:srgbClr val="000000"/>
                </a:solidFill>
                <a:cs typeface="Times New Roman" pitchFamily="18" charset="0"/>
              </a:rPr>
              <a:t> </a:t>
            </a:r>
            <a:r>
              <a:rPr lang="it-IT" sz="2000" b="1">
                <a:solidFill>
                  <a:srgbClr val="000000"/>
                </a:solidFill>
                <a:cs typeface="Times New Roman" pitchFamily="18" charset="0"/>
              </a:rPr>
              <a:t>nella ricaduta</a:t>
            </a:r>
            <a:r>
              <a:rPr lang="it-IT" sz="2000">
                <a:solidFill>
                  <a:srgbClr val="000000"/>
                </a:solidFill>
                <a:cs typeface="Times New Roman" pitchFamily="18" charset="0"/>
              </a:rPr>
              <a:t> </a:t>
            </a:r>
            <a:r>
              <a:rPr lang="it-IT" sz="2000" b="1">
                <a:solidFill>
                  <a:srgbClr val="000000"/>
                </a:solidFill>
                <a:cs typeface="Times New Roman" pitchFamily="18" charset="0"/>
              </a:rPr>
              <a:t>verso la base</a:t>
            </a:r>
            <a:r>
              <a:rPr lang="it-IT" sz="2000">
                <a:solidFill>
                  <a:srgbClr val="000000"/>
                </a:solidFill>
                <a:cs typeface="Times New Roman" pitchFamily="18" charset="0"/>
              </a:rPr>
              <a:t> del reattore. </a:t>
            </a:r>
            <a:r>
              <a:rPr lang="it-IT" sz="2000" b="1">
                <a:solidFill>
                  <a:srgbClr val="000000"/>
                </a:solidFill>
                <a:cs typeface="Times New Roman" pitchFamily="18" charset="0"/>
              </a:rPr>
              <a:t>Se non esiste</a:t>
            </a:r>
            <a:r>
              <a:rPr lang="it-IT" sz="2000">
                <a:solidFill>
                  <a:srgbClr val="000000"/>
                </a:solidFill>
                <a:cs typeface="Times New Roman" pitchFamily="18" charset="0"/>
              </a:rPr>
              <a:t> separazione tra zona ascensionale delle bolle e zona di ricaduta del liquido (come nel reattore airlift senza tubo di ricircolo), </a:t>
            </a:r>
            <a:r>
              <a:rPr lang="it-IT" sz="2000" b="1">
                <a:solidFill>
                  <a:srgbClr val="000000"/>
                </a:solidFill>
                <a:cs typeface="Times New Roman" pitchFamily="18" charset="0"/>
              </a:rPr>
              <a:t>i due movimenti</a:t>
            </a:r>
            <a:r>
              <a:rPr lang="it-IT" sz="2000">
                <a:solidFill>
                  <a:srgbClr val="000000"/>
                </a:solidFill>
                <a:cs typeface="Times New Roman" pitchFamily="18" charset="0"/>
              </a:rPr>
              <a:t> del liquido avvengono  </a:t>
            </a:r>
            <a:r>
              <a:rPr lang="it-IT" sz="2000" b="1">
                <a:solidFill>
                  <a:srgbClr val="000000"/>
                </a:solidFill>
                <a:cs typeface="Times New Roman" pitchFamily="18" charset="0"/>
              </a:rPr>
              <a:t>nella medesima colonna di liquido</a:t>
            </a:r>
            <a:r>
              <a:rPr lang="it-IT" sz="2000">
                <a:solidFill>
                  <a:srgbClr val="000000"/>
                </a:solidFill>
                <a:cs typeface="Times New Roman" pitchFamily="18" charset="0"/>
              </a:rPr>
              <a:t> e la </a:t>
            </a:r>
            <a:r>
              <a:rPr lang="it-IT" sz="2000" b="1">
                <a:solidFill>
                  <a:srgbClr val="000000"/>
                </a:solidFill>
                <a:cs typeface="Times New Roman" pitchFamily="18" charset="0"/>
              </a:rPr>
              <a:t>miscelazione non</a:t>
            </a:r>
            <a:r>
              <a:rPr lang="it-IT" sz="2000">
                <a:solidFill>
                  <a:srgbClr val="000000"/>
                </a:solidFill>
                <a:cs typeface="Times New Roman" pitchFamily="18" charset="0"/>
              </a:rPr>
              <a:t> sarà altrettanto </a:t>
            </a:r>
            <a:r>
              <a:rPr lang="it-IT" sz="2000" b="1">
                <a:solidFill>
                  <a:srgbClr val="000000"/>
                </a:solidFill>
                <a:cs typeface="Times New Roman" pitchFamily="18" charset="0"/>
              </a:rPr>
              <a:t>efficiente</a:t>
            </a:r>
            <a:r>
              <a:rPr lang="it-IT" sz="2000">
                <a:solidFill>
                  <a:srgbClr val="000000"/>
                </a:solidFill>
                <a:cs typeface="Times New Roman" pitchFamily="18" charset="0"/>
              </a:rPr>
              <a:t> </a:t>
            </a:r>
          </a:p>
          <a:p>
            <a:pPr algn="just"/>
            <a:endParaRPr lang="it-IT" sz="2000">
              <a:solidFill>
                <a:srgbClr val="000000"/>
              </a:solidFill>
              <a:cs typeface="Times New Roman" pitchFamily="18" charset="0"/>
            </a:endParaRPr>
          </a:p>
          <a:p>
            <a:pPr algn="just"/>
            <a:r>
              <a:rPr lang="it-IT" sz="2000"/>
              <a:t>Il reattore </a:t>
            </a:r>
            <a:r>
              <a:rPr lang="it-IT" sz="2000" b="1"/>
              <a:t>airlif</a:t>
            </a:r>
            <a:r>
              <a:rPr lang="it-IT" sz="2000"/>
              <a:t>t consente una </a:t>
            </a:r>
            <a:r>
              <a:rPr lang="it-IT" sz="2000" b="1"/>
              <a:t>migliore miscelazione del gas</a:t>
            </a:r>
            <a:r>
              <a:rPr lang="it-IT" sz="2000"/>
              <a:t> nel liquido in direzione </a:t>
            </a:r>
            <a:r>
              <a:rPr lang="it-IT" sz="2000" b="1"/>
              <a:t>assiale</a:t>
            </a:r>
            <a:r>
              <a:rPr lang="it-IT" sz="2000"/>
              <a:t>, le bolle viaggiano solo in direzione assiale, e ciò </a:t>
            </a:r>
            <a:r>
              <a:rPr lang="it-IT" sz="2000" b="1"/>
              <a:t>diminuisce</a:t>
            </a:r>
            <a:r>
              <a:rPr lang="it-IT" sz="2000"/>
              <a:t> il fenomeno di </a:t>
            </a:r>
            <a:r>
              <a:rPr lang="it-IT" sz="2000" b="1"/>
              <a:t>aggregazione</a:t>
            </a:r>
            <a:r>
              <a:rPr lang="it-IT" sz="2000"/>
              <a:t> tra le bolle. La figura della pagina seguente rappresenta </a:t>
            </a:r>
            <a:r>
              <a:rPr lang="it-IT" sz="2000" b="1"/>
              <a:t>l’effetto del tubo di ricircolo sulla dimensione delle bolle di gas</a:t>
            </a:r>
            <a:r>
              <a:rPr lang="it-IT" sz="2000"/>
              <a:t> a confronto con il reattore senza tubo di ricircolo</a:t>
            </a:r>
          </a:p>
        </p:txBody>
      </p:sp>
    </p:spTree>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7619</TotalTime>
  <Words>2245</Words>
  <Application>Microsoft Office PowerPoint</Application>
  <PresentationFormat>Presentazione su schermo (4:3)</PresentationFormat>
  <Paragraphs>99</Paragraphs>
  <Slides>17</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17</vt:i4>
      </vt:variant>
    </vt:vector>
  </HeadingPairs>
  <TitlesOfParts>
    <vt:vector size="20" baseType="lpstr">
      <vt:lpstr>Symbol</vt:lpstr>
      <vt:lpstr>Times New Roman</vt: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Barolo Claudia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Nessun titolo diapositiva</dc:title>
  <dc:creator>Barolo Claudia</dc:creator>
  <cp:lastModifiedBy>Claudia Barolo</cp:lastModifiedBy>
  <cp:revision>618</cp:revision>
  <dcterms:created xsi:type="dcterms:W3CDTF">2005-09-29T08:21:49Z</dcterms:created>
  <dcterms:modified xsi:type="dcterms:W3CDTF">2023-11-16T11:26:12Z</dcterms:modified>
</cp:coreProperties>
</file>