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92"/>
  </p:notesMasterIdLst>
  <p:handoutMasterIdLst>
    <p:handoutMasterId r:id="rId93"/>
  </p:handoutMasterIdLst>
  <p:sldIdLst>
    <p:sldId id="471" r:id="rId2"/>
    <p:sldId id="569" r:id="rId3"/>
    <p:sldId id="574" r:id="rId4"/>
    <p:sldId id="627" r:id="rId5"/>
    <p:sldId id="628" r:id="rId6"/>
    <p:sldId id="629" r:id="rId7"/>
    <p:sldId id="630" r:id="rId8"/>
    <p:sldId id="631" r:id="rId9"/>
    <p:sldId id="632" r:id="rId10"/>
    <p:sldId id="633" r:id="rId11"/>
    <p:sldId id="634" r:id="rId12"/>
    <p:sldId id="635" r:id="rId13"/>
    <p:sldId id="636" r:id="rId14"/>
    <p:sldId id="637" r:id="rId15"/>
    <p:sldId id="638" r:id="rId16"/>
    <p:sldId id="639" r:id="rId17"/>
    <p:sldId id="640" r:id="rId18"/>
    <p:sldId id="641" r:id="rId19"/>
    <p:sldId id="642" r:id="rId20"/>
    <p:sldId id="643" r:id="rId21"/>
    <p:sldId id="644" r:id="rId22"/>
    <p:sldId id="645" r:id="rId23"/>
    <p:sldId id="646" r:id="rId24"/>
    <p:sldId id="647" r:id="rId25"/>
    <p:sldId id="648" r:id="rId26"/>
    <p:sldId id="649" r:id="rId27"/>
    <p:sldId id="651" r:id="rId28"/>
    <p:sldId id="650" r:id="rId29"/>
    <p:sldId id="652" r:id="rId30"/>
    <p:sldId id="653" r:id="rId31"/>
    <p:sldId id="654" r:id="rId32"/>
    <p:sldId id="655" r:id="rId33"/>
    <p:sldId id="656" r:id="rId34"/>
    <p:sldId id="657" r:id="rId35"/>
    <p:sldId id="658" r:id="rId36"/>
    <p:sldId id="659" r:id="rId37"/>
    <p:sldId id="660" r:id="rId38"/>
    <p:sldId id="661" r:id="rId39"/>
    <p:sldId id="662" r:id="rId40"/>
    <p:sldId id="663" r:id="rId41"/>
    <p:sldId id="664" r:id="rId42"/>
    <p:sldId id="665" r:id="rId43"/>
    <p:sldId id="666" r:id="rId44"/>
    <p:sldId id="667" r:id="rId45"/>
    <p:sldId id="668" r:id="rId46"/>
    <p:sldId id="669" r:id="rId47"/>
    <p:sldId id="670" r:id="rId48"/>
    <p:sldId id="672" r:id="rId49"/>
    <p:sldId id="673" r:id="rId50"/>
    <p:sldId id="674" r:id="rId51"/>
    <p:sldId id="675" r:id="rId52"/>
    <p:sldId id="676" r:id="rId53"/>
    <p:sldId id="677" r:id="rId54"/>
    <p:sldId id="678" r:id="rId55"/>
    <p:sldId id="680" r:id="rId56"/>
    <p:sldId id="681" r:id="rId57"/>
    <p:sldId id="682" r:id="rId58"/>
    <p:sldId id="683" r:id="rId59"/>
    <p:sldId id="685" r:id="rId60"/>
    <p:sldId id="686" r:id="rId61"/>
    <p:sldId id="687" r:id="rId62"/>
    <p:sldId id="688" r:id="rId63"/>
    <p:sldId id="689" r:id="rId64"/>
    <p:sldId id="690" r:id="rId65"/>
    <p:sldId id="691" r:id="rId66"/>
    <p:sldId id="692" r:id="rId67"/>
    <p:sldId id="693" r:id="rId68"/>
    <p:sldId id="694" r:id="rId69"/>
    <p:sldId id="695" r:id="rId70"/>
    <p:sldId id="696" r:id="rId71"/>
    <p:sldId id="697" r:id="rId72"/>
    <p:sldId id="698" r:id="rId73"/>
    <p:sldId id="699" r:id="rId74"/>
    <p:sldId id="700" r:id="rId75"/>
    <p:sldId id="701" r:id="rId76"/>
    <p:sldId id="702" r:id="rId77"/>
    <p:sldId id="703" r:id="rId78"/>
    <p:sldId id="704" r:id="rId79"/>
    <p:sldId id="705" r:id="rId80"/>
    <p:sldId id="706" r:id="rId81"/>
    <p:sldId id="707" r:id="rId82"/>
    <p:sldId id="708" r:id="rId83"/>
    <p:sldId id="709" r:id="rId84"/>
    <p:sldId id="710" r:id="rId85"/>
    <p:sldId id="711" r:id="rId86"/>
    <p:sldId id="712" r:id="rId87"/>
    <p:sldId id="713" r:id="rId88"/>
    <p:sldId id="714" r:id="rId89"/>
    <p:sldId id="715" r:id="rId90"/>
    <p:sldId id="716" r:id="rId91"/>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772" autoAdjust="0"/>
  </p:normalViewPr>
  <p:slideViewPr>
    <p:cSldViewPr>
      <p:cViewPr varScale="1">
        <p:scale>
          <a:sx n="63" d="100"/>
          <a:sy n="63" d="100"/>
        </p:scale>
        <p:origin x="195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E6CB45C-1D1D-4743-BB47-593A754F4A0D}" type="slidenum">
              <a:rPr lang="en-GB"/>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4B87D1B-CEC9-42B6-A98D-1A07A52E7E63}"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691056-9C80-4D6C-A582-18DC67885ECE}" type="slidenum">
              <a:rPr lang="it-IT"/>
              <a:pPr/>
              <a:t>10</a:t>
            </a:fld>
            <a:endParaRPr lang="it-IT"/>
          </a:p>
        </p:txBody>
      </p:sp>
      <p:sp>
        <p:nvSpPr>
          <p:cNvPr id="737282" name="Rectangle 2"/>
          <p:cNvSpPr>
            <a:spLocks noGrp="1" noRot="1" noChangeAspect="1" noChangeArrowheads="1" noTextEdit="1"/>
          </p:cNvSpPr>
          <p:nvPr>
            <p:ph type="sldImg"/>
          </p:nvPr>
        </p:nvSpPr>
        <p:spPr>
          <a:ln/>
        </p:spPr>
      </p:sp>
      <p:sp>
        <p:nvSpPr>
          <p:cNvPr id="73728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451724-A5A4-49E6-B000-633E47EAEFD7}" type="slidenum">
              <a:rPr lang="it-IT"/>
              <a:pPr/>
              <a:t>19</a:t>
            </a:fld>
            <a:endParaRPr lang="it-IT"/>
          </a:p>
        </p:txBody>
      </p:sp>
      <p:sp>
        <p:nvSpPr>
          <p:cNvPr id="755714" name="Rectangle 2"/>
          <p:cNvSpPr>
            <a:spLocks noGrp="1" noRot="1" noChangeAspect="1" noChangeArrowheads="1" noTextEdit="1"/>
          </p:cNvSpPr>
          <p:nvPr>
            <p:ph type="sldImg"/>
          </p:nvPr>
        </p:nvSpPr>
        <p:spPr>
          <a:ln/>
        </p:spPr>
      </p:sp>
      <p:sp>
        <p:nvSpPr>
          <p:cNvPr id="75571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D2F785-F83C-4CA2-A93D-B6A601FC28EB}" type="slidenum">
              <a:rPr lang="it-IT"/>
              <a:pPr/>
              <a:t>20</a:t>
            </a:fld>
            <a:endParaRPr lang="it-IT"/>
          </a:p>
        </p:txBody>
      </p:sp>
      <p:sp>
        <p:nvSpPr>
          <p:cNvPr id="757762" name="Rectangle 2"/>
          <p:cNvSpPr>
            <a:spLocks noGrp="1" noRot="1" noChangeAspect="1" noChangeArrowheads="1" noTextEdit="1"/>
          </p:cNvSpPr>
          <p:nvPr>
            <p:ph type="sldImg"/>
          </p:nvPr>
        </p:nvSpPr>
        <p:spPr>
          <a:ln/>
        </p:spPr>
      </p:sp>
      <p:sp>
        <p:nvSpPr>
          <p:cNvPr id="75776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74181-B6CE-4AF0-B0B6-090B80C4F1E5}" type="slidenum">
              <a:rPr lang="it-IT"/>
              <a:pPr/>
              <a:t>21</a:t>
            </a:fld>
            <a:endParaRPr lang="it-IT"/>
          </a:p>
        </p:txBody>
      </p:sp>
      <p:sp>
        <p:nvSpPr>
          <p:cNvPr id="759810" name="Rectangle 2"/>
          <p:cNvSpPr>
            <a:spLocks noGrp="1" noRot="1" noChangeAspect="1" noChangeArrowheads="1" noTextEdit="1"/>
          </p:cNvSpPr>
          <p:nvPr>
            <p:ph type="sldImg"/>
          </p:nvPr>
        </p:nvSpPr>
        <p:spPr>
          <a:ln/>
        </p:spPr>
      </p:sp>
      <p:sp>
        <p:nvSpPr>
          <p:cNvPr id="75981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13F6C9-609A-4492-BEE0-18EA2B5C665B}" type="slidenum">
              <a:rPr lang="it-IT"/>
              <a:pPr/>
              <a:t>22</a:t>
            </a:fld>
            <a:endParaRPr lang="it-IT"/>
          </a:p>
        </p:txBody>
      </p:sp>
      <p:sp>
        <p:nvSpPr>
          <p:cNvPr id="761858" name="Rectangle 2"/>
          <p:cNvSpPr>
            <a:spLocks noGrp="1" noRot="1" noChangeAspect="1" noChangeArrowheads="1" noTextEdit="1"/>
          </p:cNvSpPr>
          <p:nvPr>
            <p:ph type="sldImg"/>
          </p:nvPr>
        </p:nvSpPr>
        <p:spPr>
          <a:ln/>
        </p:spPr>
      </p:sp>
      <p:sp>
        <p:nvSpPr>
          <p:cNvPr id="76185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C88CC7-0825-4F14-9F3B-DB53B5C24BE6}" type="slidenum">
              <a:rPr lang="it-IT"/>
              <a:pPr/>
              <a:t>23</a:t>
            </a:fld>
            <a:endParaRPr lang="it-IT"/>
          </a:p>
        </p:txBody>
      </p:sp>
      <p:sp>
        <p:nvSpPr>
          <p:cNvPr id="763906" name="Rectangle 2"/>
          <p:cNvSpPr>
            <a:spLocks noGrp="1" noRot="1" noChangeAspect="1" noChangeArrowheads="1" noTextEdit="1"/>
          </p:cNvSpPr>
          <p:nvPr>
            <p:ph type="sldImg"/>
          </p:nvPr>
        </p:nvSpPr>
        <p:spPr>
          <a:ln/>
        </p:spPr>
      </p:sp>
      <p:sp>
        <p:nvSpPr>
          <p:cNvPr id="76390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07E146-55F7-43D3-9D92-291B2EBA2C2F}" type="slidenum">
              <a:rPr lang="it-IT"/>
              <a:pPr/>
              <a:t>24</a:t>
            </a:fld>
            <a:endParaRPr lang="it-IT"/>
          </a:p>
        </p:txBody>
      </p:sp>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C5B178-010D-4548-B382-3FAB12748E9F}" type="slidenum">
              <a:rPr lang="it-IT"/>
              <a:pPr/>
              <a:t>25</a:t>
            </a:fld>
            <a:endParaRPr lang="it-IT"/>
          </a:p>
        </p:txBody>
      </p:sp>
      <p:sp>
        <p:nvSpPr>
          <p:cNvPr id="768002" name="Rectangle 2"/>
          <p:cNvSpPr>
            <a:spLocks noGrp="1" noRot="1" noChangeAspect="1" noChangeArrowheads="1" noTextEdit="1"/>
          </p:cNvSpPr>
          <p:nvPr>
            <p:ph type="sldImg"/>
          </p:nvPr>
        </p:nvSpPr>
        <p:spPr>
          <a:ln/>
        </p:spPr>
      </p:sp>
      <p:sp>
        <p:nvSpPr>
          <p:cNvPr id="76800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6FCB17-575C-4E75-A06B-F220050A4143}" type="slidenum">
              <a:rPr lang="it-IT"/>
              <a:pPr/>
              <a:t>26</a:t>
            </a:fld>
            <a:endParaRPr lang="it-IT"/>
          </a:p>
        </p:txBody>
      </p:sp>
      <p:sp>
        <p:nvSpPr>
          <p:cNvPr id="770050" name="Rectangle 2"/>
          <p:cNvSpPr>
            <a:spLocks noGrp="1" noRot="1" noChangeAspect="1" noChangeArrowheads="1" noTextEdit="1"/>
          </p:cNvSpPr>
          <p:nvPr>
            <p:ph type="sldImg"/>
          </p:nvPr>
        </p:nvSpPr>
        <p:spPr>
          <a:ln/>
        </p:spPr>
      </p:sp>
      <p:sp>
        <p:nvSpPr>
          <p:cNvPr id="77005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3955B-3186-440A-88F7-ED8ACCF36386}" type="slidenum">
              <a:rPr lang="it-IT"/>
              <a:pPr/>
              <a:t>27</a:t>
            </a:fld>
            <a:endParaRPr lang="it-IT"/>
          </a:p>
        </p:txBody>
      </p:sp>
      <p:sp>
        <p:nvSpPr>
          <p:cNvPr id="774146" name="Rectangle 2"/>
          <p:cNvSpPr>
            <a:spLocks noGrp="1" noRot="1" noChangeAspect="1" noChangeArrowheads="1" noTextEdit="1"/>
          </p:cNvSpPr>
          <p:nvPr>
            <p:ph type="sldImg"/>
          </p:nvPr>
        </p:nvSpPr>
        <p:spPr>
          <a:ln/>
        </p:spPr>
      </p:sp>
      <p:sp>
        <p:nvSpPr>
          <p:cNvPr id="77414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E37C58-B4F1-4A01-B700-2FBC75DF62C2}" type="slidenum">
              <a:rPr lang="it-IT"/>
              <a:pPr/>
              <a:t>28</a:t>
            </a:fld>
            <a:endParaRPr lang="it-IT"/>
          </a:p>
        </p:txBody>
      </p:sp>
      <p:sp>
        <p:nvSpPr>
          <p:cNvPr id="772098" name="Rectangle 2"/>
          <p:cNvSpPr>
            <a:spLocks noGrp="1" noRot="1" noChangeAspect="1" noChangeArrowheads="1" noTextEdit="1"/>
          </p:cNvSpPr>
          <p:nvPr>
            <p:ph type="sldImg"/>
          </p:nvPr>
        </p:nvSpPr>
        <p:spPr>
          <a:ln/>
        </p:spPr>
      </p:sp>
      <p:sp>
        <p:nvSpPr>
          <p:cNvPr id="77209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E2A3C9-56A2-4F4F-972E-6ECA59F6925F}" type="slidenum">
              <a:rPr lang="it-IT"/>
              <a:pPr/>
              <a:t>11</a:t>
            </a:fld>
            <a:endParaRPr lang="it-IT"/>
          </a:p>
        </p:txBody>
      </p:sp>
      <p:sp>
        <p:nvSpPr>
          <p:cNvPr id="739330" name="Rectangle 2"/>
          <p:cNvSpPr>
            <a:spLocks noGrp="1" noRot="1" noChangeAspect="1" noChangeArrowheads="1" noTextEdit="1"/>
          </p:cNvSpPr>
          <p:nvPr>
            <p:ph type="sldImg"/>
          </p:nvPr>
        </p:nvSpPr>
        <p:spPr>
          <a:ln/>
        </p:spPr>
      </p:sp>
      <p:sp>
        <p:nvSpPr>
          <p:cNvPr id="73933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6CD0F1-AC0B-488A-8961-E01C575ACEBC}" type="slidenum">
              <a:rPr lang="it-IT"/>
              <a:pPr/>
              <a:t>29</a:t>
            </a:fld>
            <a:endParaRPr lang="it-IT"/>
          </a:p>
        </p:txBody>
      </p:sp>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18D08-2182-4766-847B-2ADC352C4B90}" type="slidenum">
              <a:rPr lang="it-IT"/>
              <a:pPr/>
              <a:t>30</a:t>
            </a:fld>
            <a:endParaRPr lang="it-IT"/>
          </a:p>
        </p:txBody>
      </p:sp>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27C89A-A295-4D0A-BB64-D2C98BC19EC8}" type="slidenum">
              <a:rPr lang="it-IT"/>
              <a:pPr/>
              <a:t>31</a:t>
            </a:fld>
            <a:endParaRPr lang="it-IT"/>
          </a:p>
        </p:txBody>
      </p:sp>
      <p:sp>
        <p:nvSpPr>
          <p:cNvPr id="780290" name="Rectangle 2"/>
          <p:cNvSpPr>
            <a:spLocks noGrp="1" noRot="1" noChangeAspect="1" noChangeArrowheads="1" noTextEdit="1"/>
          </p:cNvSpPr>
          <p:nvPr>
            <p:ph type="sldImg"/>
          </p:nvPr>
        </p:nvSpPr>
        <p:spPr>
          <a:ln/>
        </p:spPr>
      </p:sp>
      <p:sp>
        <p:nvSpPr>
          <p:cNvPr id="78029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C38FBB-3F87-4D93-9C50-9268912D404A}" type="slidenum">
              <a:rPr lang="it-IT"/>
              <a:pPr/>
              <a:t>32</a:t>
            </a:fld>
            <a:endParaRPr lang="it-IT"/>
          </a:p>
        </p:txBody>
      </p:sp>
      <p:sp>
        <p:nvSpPr>
          <p:cNvPr id="782338" name="Rectangle 2"/>
          <p:cNvSpPr>
            <a:spLocks noGrp="1" noRot="1" noChangeAspect="1" noChangeArrowheads="1" noTextEdit="1"/>
          </p:cNvSpPr>
          <p:nvPr>
            <p:ph type="sldImg"/>
          </p:nvPr>
        </p:nvSpPr>
        <p:spPr>
          <a:ln/>
        </p:spPr>
      </p:sp>
      <p:sp>
        <p:nvSpPr>
          <p:cNvPr id="78233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EB098-C5CB-49EA-81F4-DE5A5622E24A}" type="slidenum">
              <a:rPr lang="it-IT"/>
              <a:pPr/>
              <a:t>33</a:t>
            </a:fld>
            <a:endParaRPr lang="it-IT"/>
          </a:p>
        </p:txBody>
      </p:sp>
      <p:sp>
        <p:nvSpPr>
          <p:cNvPr id="784386" name="Rectangle 2"/>
          <p:cNvSpPr>
            <a:spLocks noGrp="1" noRot="1" noChangeAspect="1" noChangeArrowheads="1" noTextEdit="1"/>
          </p:cNvSpPr>
          <p:nvPr>
            <p:ph type="sldImg"/>
          </p:nvPr>
        </p:nvSpPr>
        <p:spPr>
          <a:ln/>
        </p:spPr>
      </p:sp>
      <p:sp>
        <p:nvSpPr>
          <p:cNvPr id="78438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DB5339-09A6-4589-B85A-FF46AB87AFEB}" type="slidenum">
              <a:rPr lang="it-IT"/>
              <a:pPr/>
              <a:t>34</a:t>
            </a:fld>
            <a:endParaRPr lang="it-IT"/>
          </a:p>
        </p:txBody>
      </p:sp>
      <p:sp>
        <p:nvSpPr>
          <p:cNvPr id="786434" name="Rectangle 2"/>
          <p:cNvSpPr>
            <a:spLocks noGrp="1" noRot="1" noChangeAspect="1" noChangeArrowheads="1" noTextEdit="1"/>
          </p:cNvSpPr>
          <p:nvPr>
            <p:ph type="sldImg"/>
          </p:nvPr>
        </p:nvSpPr>
        <p:spPr>
          <a:ln/>
        </p:spPr>
      </p:sp>
      <p:sp>
        <p:nvSpPr>
          <p:cNvPr id="78643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ED5F22-AFC6-4FDE-8E36-DFB296CB6D9B}" type="slidenum">
              <a:rPr lang="it-IT"/>
              <a:pPr/>
              <a:t>35</a:t>
            </a:fld>
            <a:endParaRPr lang="it-IT"/>
          </a:p>
        </p:txBody>
      </p:sp>
      <p:sp>
        <p:nvSpPr>
          <p:cNvPr id="788482" name="Rectangle 2"/>
          <p:cNvSpPr>
            <a:spLocks noGrp="1" noRot="1" noChangeAspect="1" noChangeArrowheads="1" noTextEdit="1"/>
          </p:cNvSpPr>
          <p:nvPr>
            <p:ph type="sldImg"/>
          </p:nvPr>
        </p:nvSpPr>
        <p:spPr>
          <a:ln/>
        </p:spPr>
      </p:sp>
      <p:sp>
        <p:nvSpPr>
          <p:cNvPr id="78848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199274-5D10-4CF2-9212-04D9ADF6E2DB}" type="slidenum">
              <a:rPr lang="it-IT"/>
              <a:pPr/>
              <a:t>36</a:t>
            </a:fld>
            <a:endParaRPr lang="it-IT"/>
          </a:p>
        </p:txBody>
      </p:sp>
      <p:sp>
        <p:nvSpPr>
          <p:cNvPr id="790530" name="Rectangle 2"/>
          <p:cNvSpPr>
            <a:spLocks noGrp="1" noRot="1" noChangeAspect="1" noChangeArrowheads="1" noTextEdit="1"/>
          </p:cNvSpPr>
          <p:nvPr>
            <p:ph type="sldImg"/>
          </p:nvPr>
        </p:nvSpPr>
        <p:spPr>
          <a:ln/>
        </p:spPr>
      </p:sp>
      <p:sp>
        <p:nvSpPr>
          <p:cNvPr id="79053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E69D3C-1B86-4608-AC89-5D465412635F}" type="slidenum">
              <a:rPr lang="it-IT"/>
              <a:pPr/>
              <a:t>37</a:t>
            </a:fld>
            <a:endParaRPr lang="it-IT"/>
          </a:p>
        </p:txBody>
      </p:sp>
      <p:sp>
        <p:nvSpPr>
          <p:cNvPr id="792578" name="Rectangle 2"/>
          <p:cNvSpPr>
            <a:spLocks noGrp="1" noRot="1" noChangeAspect="1" noChangeArrowheads="1" noTextEdit="1"/>
          </p:cNvSpPr>
          <p:nvPr>
            <p:ph type="sldImg"/>
          </p:nvPr>
        </p:nvSpPr>
        <p:spPr>
          <a:ln/>
        </p:spPr>
      </p:sp>
      <p:sp>
        <p:nvSpPr>
          <p:cNvPr id="79257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84ACE4-D5D0-46F5-805B-48231B3D437A}" type="slidenum">
              <a:rPr lang="it-IT"/>
              <a:pPr/>
              <a:t>38</a:t>
            </a:fld>
            <a:endParaRPr lang="it-IT"/>
          </a:p>
        </p:txBody>
      </p:sp>
      <p:sp>
        <p:nvSpPr>
          <p:cNvPr id="794626" name="Rectangle 2"/>
          <p:cNvSpPr>
            <a:spLocks noGrp="1" noRot="1" noChangeAspect="1" noChangeArrowheads="1" noTextEdit="1"/>
          </p:cNvSpPr>
          <p:nvPr>
            <p:ph type="sldImg"/>
          </p:nvPr>
        </p:nvSpPr>
        <p:spPr>
          <a:ln/>
        </p:spPr>
      </p:sp>
      <p:sp>
        <p:nvSpPr>
          <p:cNvPr id="79462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147424-2A12-40E9-AE02-37476EDB6A49}" type="slidenum">
              <a:rPr lang="it-IT"/>
              <a:pPr/>
              <a:t>12</a:t>
            </a:fld>
            <a:endParaRPr lang="it-IT"/>
          </a:p>
        </p:txBody>
      </p:sp>
      <p:sp>
        <p:nvSpPr>
          <p:cNvPr id="741378" name="Rectangle 2"/>
          <p:cNvSpPr>
            <a:spLocks noGrp="1" noRot="1" noChangeAspect="1" noChangeArrowheads="1" noTextEdit="1"/>
          </p:cNvSpPr>
          <p:nvPr>
            <p:ph type="sldImg"/>
          </p:nvPr>
        </p:nvSpPr>
        <p:spPr>
          <a:ln/>
        </p:spPr>
      </p:sp>
      <p:sp>
        <p:nvSpPr>
          <p:cNvPr id="74137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BE4ED2-AF37-463A-B88B-AB56027301FA}" type="slidenum">
              <a:rPr lang="it-IT"/>
              <a:pPr/>
              <a:t>39</a:t>
            </a:fld>
            <a:endParaRPr lang="it-IT"/>
          </a:p>
        </p:txBody>
      </p:sp>
      <p:sp>
        <p:nvSpPr>
          <p:cNvPr id="796674" name="Rectangle 2"/>
          <p:cNvSpPr>
            <a:spLocks noGrp="1" noRot="1" noChangeAspect="1" noChangeArrowheads="1" noTextEdit="1"/>
          </p:cNvSpPr>
          <p:nvPr>
            <p:ph type="sldImg"/>
          </p:nvPr>
        </p:nvSpPr>
        <p:spPr>
          <a:ln/>
        </p:spPr>
      </p:sp>
      <p:sp>
        <p:nvSpPr>
          <p:cNvPr id="79667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D4915C-0E92-4273-8038-4C05A13A5E1B}" type="slidenum">
              <a:rPr lang="it-IT"/>
              <a:pPr/>
              <a:t>40</a:t>
            </a:fld>
            <a:endParaRPr lang="it-IT"/>
          </a:p>
        </p:txBody>
      </p:sp>
      <p:sp>
        <p:nvSpPr>
          <p:cNvPr id="798722" name="Rectangle 2"/>
          <p:cNvSpPr>
            <a:spLocks noGrp="1" noRot="1" noChangeAspect="1" noChangeArrowheads="1" noTextEdit="1"/>
          </p:cNvSpPr>
          <p:nvPr>
            <p:ph type="sldImg"/>
          </p:nvPr>
        </p:nvSpPr>
        <p:spPr>
          <a:ln/>
        </p:spPr>
      </p:sp>
      <p:sp>
        <p:nvSpPr>
          <p:cNvPr id="79872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C62892-E2D7-4F6C-93BF-9EE953C39E30}" type="slidenum">
              <a:rPr lang="it-IT"/>
              <a:pPr/>
              <a:t>41</a:t>
            </a:fld>
            <a:endParaRPr lang="it-IT"/>
          </a:p>
        </p:txBody>
      </p:sp>
      <p:sp>
        <p:nvSpPr>
          <p:cNvPr id="800770" name="Rectangle 2"/>
          <p:cNvSpPr>
            <a:spLocks noGrp="1" noRot="1" noChangeAspect="1" noChangeArrowheads="1" noTextEdit="1"/>
          </p:cNvSpPr>
          <p:nvPr>
            <p:ph type="sldImg"/>
          </p:nvPr>
        </p:nvSpPr>
        <p:spPr>
          <a:ln/>
        </p:spPr>
      </p:sp>
      <p:sp>
        <p:nvSpPr>
          <p:cNvPr id="80077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E02B6B-EFE7-4EB3-B1D7-9C1F9B9EE674}" type="slidenum">
              <a:rPr lang="it-IT"/>
              <a:pPr/>
              <a:t>42</a:t>
            </a:fld>
            <a:endParaRPr lang="it-IT"/>
          </a:p>
        </p:txBody>
      </p:sp>
      <p:sp>
        <p:nvSpPr>
          <p:cNvPr id="802818" name="Rectangle 2"/>
          <p:cNvSpPr>
            <a:spLocks noGrp="1" noRot="1" noChangeAspect="1" noChangeArrowheads="1" noTextEdit="1"/>
          </p:cNvSpPr>
          <p:nvPr>
            <p:ph type="sldImg"/>
          </p:nvPr>
        </p:nvSpPr>
        <p:spPr>
          <a:ln/>
        </p:spPr>
      </p:sp>
      <p:sp>
        <p:nvSpPr>
          <p:cNvPr id="80281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B9E30A-9D7E-4221-8338-B76E654CBF3F}" type="slidenum">
              <a:rPr lang="it-IT"/>
              <a:pPr/>
              <a:t>43</a:t>
            </a:fld>
            <a:endParaRPr lang="it-IT"/>
          </a:p>
        </p:txBody>
      </p:sp>
      <p:sp>
        <p:nvSpPr>
          <p:cNvPr id="804866" name="Rectangle 2"/>
          <p:cNvSpPr>
            <a:spLocks noGrp="1" noRot="1" noChangeAspect="1" noChangeArrowheads="1" noTextEdit="1"/>
          </p:cNvSpPr>
          <p:nvPr>
            <p:ph type="sldImg"/>
          </p:nvPr>
        </p:nvSpPr>
        <p:spPr>
          <a:ln/>
        </p:spPr>
      </p:sp>
      <p:sp>
        <p:nvSpPr>
          <p:cNvPr id="80486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6E6E7E-853E-49C1-83C4-F3B4F9389BC0}" type="slidenum">
              <a:rPr lang="it-IT"/>
              <a:pPr/>
              <a:t>44</a:t>
            </a:fld>
            <a:endParaRPr lang="it-IT"/>
          </a:p>
        </p:txBody>
      </p:sp>
      <p:sp>
        <p:nvSpPr>
          <p:cNvPr id="806914" name="Rectangle 2"/>
          <p:cNvSpPr>
            <a:spLocks noGrp="1" noRot="1" noChangeAspect="1" noChangeArrowheads="1" noTextEdit="1"/>
          </p:cNvSpPr>
          <p:nvPr>
            <p:ph type="sldImg"/>
          </p:nvPr>
        </p:nvSpPr>
        <p:spPr>
          <a:ln/>
        </p:spPr>
      </p:sp>
      <p:sp>
        <p:nvSpPr>
          <p:cNvPr id="80691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F705D5-C0DB-45D5-926D-1E27E7C2E0E0}" type="slidenum">
              <a:rPr lang="it-IT"/>
              <a:pPr/>
              <a:t>45</a:t>
            </a:fld>
            <a:endParaRPr lang="it-IT"/>
          </a:p>
        </p:txBody>
      </p:sp>
      <p:sp>
        <p:nvSpPr>
          <p:cNvPr id="808962" name="Rectangle 2"/>
          <p:cNvSpPr>
            <a:spLocks noGrp="1" noRot="1" noChangeAspect="1" noChangeArrowheads="1" noTextEdit="1"/>
          </p:cNvSpPr>
          <p:nvPr>
            <p:ph type="sldImg"/>
          </p:nvPr>
        </p:nvSpPr>
        <p:spPr>
          <a:ln/>
        </p:spPr>
      </p:sp>
      <p:sp>
        <p:nvSpPr>
          <p:cNvPr id="80896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8F8C0-1EF5-4C3F-966E-07FE0983820E}" type="slidenum">
              <a:rPr lang="it-IT"/>
              <a:pPr/>
              <a:t>46</a:t>
            </a:fld>
            <a:endParaRPr lang="it-IT"/>
          </a:p>
        </p:txBody>
      </p:sp>
      <p:sp>
        <p:nvSpPr>
          <p:cNvPr id="811010" name="Rectangle 2"/>
          <p:cNvSpPr>
            <a:spLocks noGrp="1" noRot="1" noChangeAspect="1" noChangeArrowheads="1" noTextEdit="1"/>
          </p:cNvSpPr>
          <p:nvPr>
            <p:ph type="sldImg"/>
          </p:nvPr>
        </p:nvSpPr>
        <p:spPr>
          <a:ln/>
        </p:spPr>
      </p:sp>
      <p:sp>
        <p:nvSpPr>
          <p:cNvPr id="81101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6E3AEF-BB4D-41F9-8820-7F031FCC6F36}" type="slidenum">
              <a:rPr lang="it-IT"/>
              <a:pPr/>
              <a:t>47</a:t>
            </a:fld>
            <a:endParaRPr lang="it-IT"/>
          </a:p>
        </p:txBody>
      </p:sp>
      <p:sp>
        <p:nvSpPr>
          <p:cNvPr id="813058" name="Rectangle 2"/>
          <p:cNvSpPr>
            <a:spLocks noGrp="1" noRot="1" noChangeAspect="1" noChangeArrowheads="1" noTextEdit="1"/>
          </p:cNvSpPr>
          <p:nvPr>
            <p:ph type="sldImg"/>
          </p:nvPr>
        </p:nvSpPr>
        <p:spPr>
          <a:ln/>
        </p:spPr>
      </p:sp>
      <p:sp>
        <p:nvSpPr>
          <p:cNvPr id="81305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7D3721-DDE7-4B24-9B68-C5A36104F1B2}" type="slidenum">
              <a:rPr lang="it-IT"/>
              <a:pPr/>
              <a:t>48</a:t>
            </a:fld>
            <a:endParaRPr lang="it-IT"/>
          </a:p>
        </p:txBody>
      </p:sp>
      <p:sp>
        <p:nvSpPr>
          <p:cNvPr id="817154" name="Rectangle 2"/>
          <p:cNvSpPr>
            <a:spLocks noGrp="1" noRot="1" noChangeAspect="1" noChangeArrowheads="1" noTextEdit="1"/>
          </p:cNvSpPr>
          <p:nvPr>
            <p:ph type="sldImg"/>
          </p:nvPr>
        </p:nvSpPr>
        <p:spPr>
          <a:ln/>
        </p:spPr>
      </p:sp>
      <p:sp>
        <p:nvSpPr>
          <p:cNvPr id="81715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F48649-782D-4A0A-BDBE-1084B07AE0A4}" type="slidenum">
              <a:rPr lang="it-IT"/>
              <a:pPr/>
              <a:t>13</a:t>
            </a:fld>
            <a:endParaRPr lang="it-IT"/>
          </a:p>
        </p:txBody>
      </p:sp>
      <p:sp>
        <p:nvSpPr>
          <p:cNvPr id="743426" name="Rectangle 2"/>
          <p:cNvSpPr>
            <a:spLocks noGrp="1" noRot="1" noChangeAspect="1" noChangeArrowheads="1" noTextEdit="1"/>
          </p:cNvSpPr>
          <p:nvPr>
            <p:ph type="sldImg"/>
          </p:nvPr>
        </p:nvSpPr>
        <p:spPr>
          <a:ln/>
        </p:spPr>
      </p:sp>
      <p:sp>
        <p:nvSpPr>
          <p:cNvPr id="74342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3272CE-642C-4810-AD6C-F639947A0D5C}" type="slidenum">
              <a:rPr lang="it-IT"/>
              <a:pPr/>
              <a:t>49</a:t>
            </a:fld>
            <a:endParaRPr lang="it-IT"/>
          </a:p>
        </p:txBody>
      </p:sp>
      <p:sp>
        <p:nvSpPr>
          <p:cNvPr id="819202" name="Rectangle 2"/>
          <p:cNvSpPr>
            <a:spLocks noGrp="1" noRot="1" noChangeAspect="1" noChangeArrowheads="1" noTextEdit="1"/>
          </p:cNvSpPr>
          <p:nvPr>
            <p:ph type="sldImg"/>
          </p:nvPr>
        </p:nvSpPr>
        <p:spPr>
          <a:ln/>
        </p:spPr>
      </p:sp>
      <p:sp>
        <p:nvSpPr>
          <p:cNvPr id="81920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D6EA31-C579-41D2-B896-B26A6D9CD5C6}" type="slidenum">
              <a:rPr lang="it-IT"/>
              <a:pPr/>
              <a:t>50</a:t>
            </a:fld>
            <a:endParaRPr lang="it-IT"/>
          </a:p>
        </p:txBody>
      </p:sp>
      <p:sp>
        <p:nvSpPr>
          <p:cNvPr id="821250" name="Rectangle 2"/>
          <p:cNvSpPr>
            <a:spLocks noGrp="1" noRot="1" noChangeAspect="1" noChangeArrowheads="1" noTextEdit="1"/>
          </p:cNvSpPr>
          <p:nvPr>
            <p:ph type="sldImg"/>
          </p:nvPr>
        </p:nvSpPr>
        <p:spPr>
          <a:ln/>
        </p:spPr>
      </p:sp>
      <p:sp>
        <p:nvSpPr>
          <p:cNvPr id="82125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7C3224-4BD8-4AEA-B13F-36C54BF8C85A}" type="slidenum">
              <a:rPr lang="it-IT"/>
              <a:pPr/>
              <a:t>51</a:t>
            </a:fld>
            <a:endParaRPr lang="it-IT"/>
          </a:p>
        </p:txBody>
      </p:sp>
      <p:sp>
        <p:nvSpPr>
          <p:cNvPr id="823298" name="Rectangle 2"/>
          <p:cNvSpPr>
            <a:spLocks noGrp="1" noRot="1" noChangeAspect="1" noChangeArrowheads="1" noTextEdit="1"/>
          </p:cNvSpPr>
          <p:nvPr>
            <p:ph type="sldImg"/>
          </p:nvPr>
        </p:nvSpPr>
        <p:spPr>
          <a:ln/>
        </p:spPr>
      </p:sp>
      <p:sp>
        <p:nvSpPr>
          <p:cNvPr id="82329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3BFB77-78B2-499C-99FC-7CEFC02EBB1E}" type="slidenum">
              <a:rPr lang="it-IT"/>
              <a:pPr/>
              <a:t>52</a:t>
            </a:fld>
            <a:endParaRPr lang="it-IT"/>
          </a:p>
        </p:txBody>
      </p:sp>
      <p:sp>
        <p:nvSpPr>
          <p:cNvPr id="825346" name="Rectangle 2"/>
          <p:cNvSpPr>
            <a:spLocks noGrp="1" noRot="1" noChangeAspect="1" noChangeArrowheads="1" noTextEdit="1"/>
          </p:cNvSpPr>
          <p:nvPr>
            <p:ph type="sldImg"/>
          </p:nvPr>
        </p:nvSpPr>
        <p:spPr>
          <a:ln/>
        </p:spPr>
      </p:sp>
      <p:sp>
        <p:nvSpPr>
          <p:cNvPr id="82534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BA8394-0A0B-4687-A6F0-2D3EF17F4922}" type="slidenum">
              <a:rPr lang="it-IT"/>
              <a:pPr/>
              <a:t>53</a:t>
            </a:fld>
            <a:endParaRPr lang="it-IT"/>
          </a:p>
        </p:txBody>
      </p:sp>
      <p:sp>
        <p:nvSpPr>
          <p:cNvPr id="827394" name="Rectangle 2"/>
          <p:cNvSpPr>
            <a:spLocks noGrp="1" noRot="1" noChangeAspect="1" noChangeArrowheads="1" noTextEdit="1"/>
          </p:cNvSpPr>
          <p:nvPr>
            <p:ph type="sldImg"/>
          </p:nvPr>
        </p:nvSpPr>
        <p:spPr>
          <a:ln/>
        </p:spPr>
      </p:sp>
      <p:sp>
        <p:nvSpPr>
          <p:cNvPr id="82739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68CC49-864F-47E8-8C96-E6CDF9F588CF}" type="slidenum">
              <a:rPr lang="it-IT"/>
              <a:pPr/>
              <a:t>54</a:t>
            </a:fld>
            <a:endParaRPr lang="it-IT"/>
          </a:p>
        </p:txBody>
      </p:sp>
      <p:sp>
        <p:nvSpPr>
          <p:cNvPr id="829442" name="Rectangle 2"/>
          <p:cNvSpPr>
            <a:spLocks noGrp="1" noRot="1" noChangeAspect="1" noChangeArrowheads="1" noTextEdit="1"/>
          </p:cNvSpPr>
          <p:nvPr>
            <p:ph type="sldImg"/>
          </p:nvPr>
        </p:nvSpPr>
        <p:spPr>
          <a:ln/>
        </p:spPr>
      </p:sp>
      <p:sp>
        <p:nvSpPr>
          <p:cNvPr id="82944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6A68A5-7382-4328-81FA-7957CE7F28F5}" type="slidenum">
              <a:rPr lang="it-IT"/>
              <a:pPr/>
              <a:t>55</a:t>
            </a:fld>
            <a:endParaRPr lang="it-IT"/>
          </a:p>
        </p:txBody>
      </p:sp>
      <p:sp>
        <p:nvSpPr>
          <p:cNvPr id="833538" name="Rectangle 2"/>
          <p:cNvSpPr>
            <a:spLocks noGrp="1" noRot="1" noChangeAspect="1" noChangeArrowheads="1" noTextEdit="1"/>
          </p:cNvSpPr>
          <p:nvPr>
            <p:ph type="sldImg"/>
          </p:nvPr>
        </p:nvSpPr>
        <p:spPr>
          <a:ln/>
        </p:spPr>
      </p:sp>
      <p:sp>
        <p:nvSpPr>
          <p:cNvPr id="83353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2FAB87-7BA8-400E-94C0-769017FA08A9}" type="slidenum">
              <a:rPr lang="it-IT"/>
              <a:pPr/>
              <a:t>56</a:t>
            </a:fld>
            <a:endParaRPr lang="it-IT"/>
          </a:p>
        </p:txBody>
      </p:sp>
      <p:sp>
        <p:nvSpPr>
          <p:cNvPr id="835586" name="Rectangle 2"/>
          <p:cNvSpPr>
            <a:spLocks noGrp="1" noRot="1" noChangeAspect="1" noChangeArrowheads="1" noTextEdit="1"/>
          </p:cNvSpPr>
          <p:nvPr>
            <p:ph type="sldImg"/>
          </p:nvPr>
        </p:nvSpPr>
        <p:spPr>
          <a:ln/>
        </p:spPr>
      </p:sp>
      <p:sp>
        <p:nvSpPr>
          <p:cNvPr id="83558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CDFFD3-CCFD-440E-A1FF-F28B1B95CBAE}" type="slidenum">
              <a:rPr lang="it-IT"/>
              <a:pPr/>
              <a:t>57</a:t>
            </a:fld>
            <a:endParaRPr lang="it-IT"/>
          </a:p>
        </p:txBody>
      </p:sp>
      <p:sp>
        <p:nvSpPr>
          <p:cNvPr id="837634" name="Rectangle 2"/>
          <p:cNvSpPr>
            <a:spLocks noGrp="1" noRot="1" noChangeAspect="1" noChangeArrowheads="1" noTextEdit="1"/>
          </p:cNvSpPr>
          <p:nvPr>
            <p:ph type="sldImg"/>
          </p:nvPr>
        </p:nvSpPr>
        <p:spPr>
          <a:ln/>
        </p:spPr>
      </p:sp>
      <p:sp>
        <p:nvSpPr>
          <p:cNvPr id="83763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EB12C8-2D13-4C65-BAE9-0BB345912547}" type="slidenum">
              <a:rPr lang="it-IT"/>
              <a:pPr/>
              <a:t>58</a:t>
            </a:fld>
            <a:endParaRPr lang="it-IT"/>
          </a:p>
        </p:txBody>
      </p:sp>
      <p:sp>
        <p:nvSpPr>
          <p:cNvPr id="839682" name="Rectangle 2"/>
          <p:cNvSpPr>
            <a:spLocks noGrp="1" noRot="1" noChangeAspect="1" noChangeArrowheads="1" noTextEdit="1"/>
          </p:cNvSpPr>
          <p:nvPr>
            <p:ph type="sldImg"/>
          </p:nvPr>
        </p:nvSpPr>
        <p:spPr>
          <a:ln/>
        </p:spPr>
      </p:sp>
      <p:sp>
        <p:nvSpPr>
          <p:cNvPr id="83968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65D0B-D8D4-416A-9C5F-B8E696C559C5}" type="slidenum">
              <a:rPr lang="it-IT"/>
              <a:pPr/>
              <a:t>14</a:t>
            </a:fld>
            <a:endParaRPr lang="it-IT"/>
          </a:p>
        </p:txBody>
      </p:sp>
      <p:sp>
        <p:nvSpPr>
          <p:cNvPr id="745474" name="Rectangle 2"/>
          <p:cNvSpPr>
            <a:spLocks noGrp="1" noRot="1" noChangeAspect="1" noChangeArrowheads="1" noTextEdit="1"/>
          </p:cNvSpPr>
          <p:nvPr>
            <p:ph type="sldImg"/>
          </p:nvPr>
        </p:nvSpPr>
        <p:spPr>
          <a:ln/>
        </p:spPr>
      </p:sp>
      <p:sp>
        <p:nvSpPr>
          <p:cNvPr id="74547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5B478-730A-44E1-91FB-06519F63DCBF}" type="slidenum">
              <a:rPr lang="it-IT"/>
              <a:pPr/>
              <a:t>59</a:t>
            </a:fld>
            <a:endParaRPr lang="it-IT"/>
          </a:p>
        </p:txBody>
      </p:sp>
      <p:sp>
        <p:nvSpPr>
          <p:cNvPr id="843778" name="Rectangle 2"/>
          <p:cNvSpPr>
            <a:spLocks noGrp="1" noRot="1" noChangeAspect="1" noChangeArrowheads="1" noTextEdit="1"/>
          </p:cNvSpPr>
          <p:nvPr>
            <p:ph type="sldImg"/>
          </p:nvPr>
        </p:nvSpPr>
        <p:spPr>
          <a:ln/>
        </p:spPr>
      </p:sp>
      <p:sp>
        <p:nvSpPr>
          <p:cNvPr id="84377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B79A3F-2C71-4A33-9978-E2A9624BF01B}" type="slidenum">
              <a:rPr lang="it-IT"/>
              <a:pPr/>
              <a:t>60</a:t>
            </a:fld>
            <a:endParaRPr lang="it-IT"/>
          </a:p>
        </p:txBody>
      </p:sp>
      <p:sp>
        <p:nvSpPr>
          <p:cNvPr id="845826" name="Rectangle 2"/>
          <p:cNvSpPr>
            <a:spLocks noGrp="1" noRot="1" noChangeAspect="1" noChangeArrowheads="1" noTextEdit="1"/>
          </p:cNvSpPr>
          <p:nvPr>
            <p:ph type="sldImg"/>
          </p:nvPr>
        </p:nvSpPr>
        <p:spPr>
          <a:ln/>
        </p:spPr>
      </p:sp>
      <p:sp>
        <p:nvSpPr>
          <p:cNvPr id="84582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9435B6-6ADC-4F70-A201-D5601EC76C46}" type="slidenum">
              <a:rPr lang="it-IT"/>
              <a:pPr/>
              <a:t>61</a:t>
            </a:fld>
            <a:endParaRPr lang="it-IT"/>
          </a:p>
        </p:txBody>
      </p:sp>
      <p:sp>
        <p:nvSpPr>
          <p:cNvPr id="847874" name="Rectangle 2"/>
          <p:cNvSpPr>
            <a:spLocks noGrp="1" noRot="1" noChangeAspect="1" noChangeArrowheads="1" noTextEdit="1"/>
          </p:cNvSpPr>
          <p:nvPr>
            <p:ph type="sldImg"/>
          </p:nvPr>
        </p:nvSpPr>
        <p:spPr>
          <a:ln/>
        </p:spPr>
      </p:sp>
      <p:sp>
        <p:nvSpPr>
          <p:cNvPr id="84787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3C6B4D-1305-4B2E-95D8-F37D2458E860}" type="slidenum">
              <a:rPr lang="it-IT"/>
              <a:pPr/>
              <a:t>62</a:t>
            </a:fld>
            <a:endParaRPr lang="it-IT"/>
          </a:p>
        </p:txBody>
      </p:sp>
      <p:sp>
        <p:nvSpPr>
          <p:cNvPr id="849922" name="Rectangle 2"/>
          <p:cNvSpPr>
            <a:spLocks noGrp="1" noRot="1" noChangeAspect="1" noChangeArrowheads="1" noTextEdit="1"/>
          </p:cNvSpPr>
          <p:nvPr>
            <p:ph type="sldImg"/>
          </p:nvPr>
        </p:nvSpPr>
        <p:spPr>
          <a:ln/>
        </p:spPr>
      </p:sp>
      <p:sp>
        <p:nvSpPr>
          <p:cNvPr id="84992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46238-3EC5-4F2F-BC5E-84119985E86B}" type="slidenum">
              <a:rPr lang="it-IT"/>
              <a:pPr/>
              <a:t>63</a:t>
            </a:fld>
            <a:endParaRPr lang="it-IT"/>
          </a:p>
        </p:txBody>
      </p:sp>
      <p:sp>
        <p:nvSpPr>
          <p:cNvPr id="851970" name="Rectangle 2"/>
          <p:cNvSpPr>
            <a:spLocks noGrp="1" noRot="1" noChangeAspect="1" noChangeArrowheads="1" noTextEdit="1"/>
          </p:cNvSpPr>
          <p:nvPr>
            <p:ph type="sldImg"/>
          </p:nvPr>
        </p:nvSpPr>
        <p:spPr>
          <a:ln/>
        </p:spPr>
      </p:sp>
      <p:sp>
        <p:nvSpPr>
          <p:cNvPr id="85197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52170C-2199-4EDD-ADD9-99EFC112A097}" type="slidenum">
              <a:rPr lang="it-IT"/>
              <a:pPr/>
              <a:t>64</a:t>
            </a:fld>
            <a:endParaRPr lang="it-IT"/>
          </a:p>
        </p:txBody>
      </p:sp>
      <p:sp>
        <p:nvSpPr>
          <p:cNvPr id="854018" name="Rectangle 2"/>
          <p:cNvSpPr>
            <a:spLocks noGrp="1" noRot="1" noChangeAspect="1" noChangeArrowheads="1" noTextEdit="1"/>
          </p:cNvSpPr>
          <p:nvPr>
            <p:ph type="sldImg"/>
          </p:nvPr>
        </p:nvSpPr>
        <p:spPr>
          <a:ln/>
        </p:spPr>
      </p:sp>
      <p:sp>
        <p:nvSpPr>
          <p:cNvPr id="85401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7ADAB6-5DCF-42A3-BB74-3DD54307F4D4}" type="slidenum">
              <a:rPr lang="it-IT"/>
              <a:pPr/>
              <a:t>65</a:t>
            </a:fld>
            <a:endParaRPr lang="it-IT"/>
          </a:p>
        </p:txBody>
      </p:sp>
      <p:sp>
        <p:nvSpPr>
          <p:cNvPr id="856066" name="Rectangle 2"/>
          <p:cNvSpPr>
            <a:spLocks noGrp="1" noRot="1" noChangeAspect="1" noChangeArrowheads="1" noTextEdit="1"/>
          </p:cNvSpPr>
          <p:nvPr>
            <p:ph type="sldImg"/>
          </p:nvPr>
        </p:nvSpPr>
        <p:spPr>
          <a:ln/>
        </p:spPr>
      </p:sp>
      <p:sp>
        <p:nvSpPr>
          <p:cNvPr id="85606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FFAF8F-1198-4652-8E64-B4304B05C468}" type="slidenum">
              <a:rPr lang="it-IT"/>
              <a:pPr/>
              <a:t>66</a:t>
            </a:fld>
            <a:endParaRPr lang="it-IT"/>
          </a:p>
        </p:txBody>
      </p:sp>
      <p:sp>
        <p:nvSpPr>
          <p:cNvPr id="858114" name="Rectangle 2"/>
          <p:cNvSpPr>
            <a:spLocks noGrp="1" noRot="1" noChangeAspect="1" noChangeArrowheads="1" noTextEdit="1"/>
          </p:cNvSpPr>
          <p:nvPr>
            <p:ph type="sldImg"/>
          </p:nvPr>
        </p:nvSpPr>
        <p:spPr>
          <a:ln/>
        </p:spPr>
      </p:sp>
      <p:sp>
        <p:nvSpPr>
          <p:cNvPr id="85811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5F7F4C-0F88-4C00-BE01-E1B64A322E04}" type="slidenum">
              <a:rPr lang="it-IT"/>
              <a:pPr/>
              <a:t>67</a:t>
            </a:fld>
            <a:endParaRPr lang="it-IT"/>
          </a:p>
        </p:txBody>
      </p:sp>
      <p:sp>
        <p:nvSpPr>
          <p:cNvPr id="860162" name="Rectangle 2"/>
          <p:cNvSpPr>
            <a:spLocks noGrp="1" noRot="1" noChangeAspect="1" noChangeArrowheads="1" noTextEdit="1"/>
          </p:cNvSpPr>
          <p:nvPr>
            <p:ph type="sldImg"/>
          </p:nvPr>
        </p:nvSpPr>
        <p:spPr>
          <a:ln/>
        </p:spPr>
      </p:sp>
      <p:sp>
        <p:nvSpPr>
          <p:cNvPr id="86016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BBDDB8-1E4E-40FD-B57F-56564151859C}" type="slidenum">
              <a:rPr lang="it-IT"/>
              <a:pPr/>
              <a:t>68</a:t>
            </a:fld>
            <a:endParaRPr lang="it-IT"/>
          </a:p>
        </p:txBody>
      </p:sp>
      <p:sp>
        <p:nvSpPr>
          <p:cNvPr id="862210" name="Rectangle 2"/>
          <p:cNvSpPr>
            <a:spLocks noGrp="1" noRot="1" noChangeAspect="1" noChangeArrowheads="1" noTextEdit="1"/>
          </p:cNvSpPr>
          <p:nvPr>
            <p:ph type="sldImg"/>
          </p:nvPr>
        </p:nvSpPr>
        <p:spPr>
          <a:ln/>
        </p:spPr>
      </p:sp>
      <p:sp>
        <p:nvSpPr>
          <p:cNvPr id="86221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A6FF2A-9E83-4506-BBA6-341C2C9D6190}" type="slidenum">
              <a:rPr lang="it-IT"/>
              <a:pPr/>
              <a:t>15</a:t>
            </a:fld>
            <a:endParaRPr lang="it-IT"/>
          </a:p>
        </p:txBody>
      </p:sp>
      <p:sp>
        <p:nvSpPr>
          <p:cNvPr id="747522" name="Rectangle 2"/>
          <p:cNvSpPr>
            <a:spLocks noGrp="1" noRot="1" noChangeAspect="1" noChangeArrowheads="1" noTextEdit="1"/>
          </p:cNvSpPr>
          <p:nvPr>
            <p:ph type="sldImg"/>
          </p:nvPr>
        </p:nvSpPr>
        <p:spPr>
          <a:ln/>
        </p:spPr>
      </p:sp>
      <p:sp>
        <p:nvSpPr>
          <p:cNvPr id="74752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F376A7-4A33-4350-881B-934B67DBD69A}" type="slidenum">
              <a:rPr lang="it-IT"/>
              <a:pPr/>
              <a:t>69</a:t>
            </a:fld>
            <a:endParaRPr lang="it-IT"/>
          </a:p>
        </p:txBody>
      </p:sp>
      <p:sp>
        <p:nvSpPr>
          <p:cNvPr id="864258" name="Rectangle 2"/>
          <p:cNvSpPr>
            <a:spLocks noGrp="1" noRot="1" noChangeAspect="1" noChangeArrowheads="1" noTextEdit="1"/>
          </p:cNvSpPr>
          <p:nvPr>
            <p:ph type="sldImg"/>
          </p:nvPr>
        </p:nvSpPr>
        <p:spPr>
          <a:ln/>
        </p:spPr>
      </p:sp>
      <p:sp>
        <p:nvSpPr>
          <p:cNvPr id="86425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040795-FF68-4F8D-A850-4A55AEC572C3}" type="slidenum">
              <a:rPr lang="it-IT"/>
              <a:pPr/>
              <a:t>70</a:t>
            </a:fld>
            <a:endParaRPr lang="it-IT"/>
          </a:p>
        </p:txBody>
      </p:sp>
      <p:sp>
        <p:nvSpPr>
          <p:cNvPr id="866306" name="Rectangle 2"/>
          <p:cNvSpPr>
            <a:spLocks noGrp="1" noRot="1" noChangeAspect="1" noChangeArrowheads="1" noTextEdit="1"/>
          </p:cNvSpPr>
          <p:nvPr>
            <p:ph type="sldImg"/>
          </p:nvPr>
        </p:nvSpPr>
        <p:spPr>
          <a:ln/>
        </p:spPr>
      </p:sp>
      <p:sp>
        <p:nvSpPr>
          <p:cNvPr id="86630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79265-2409-46E3-B7AC-87C42B9B6BE4}" type="slidenum">
              <a:rPr lang="it-IT"/>
              <a:pPr/>
              <a:t>71</a:t>
            </a:fld>
            <a:endParaRPr lang="it-IT"/>
          </a:p>
        </p:txBody>
      </p:sp>
      <p:sp>
        <p:nvSpPr>
          <p:cNvPr id="868354" name="Rectangle 2"/>
          <p:cNvSpPr>
            <a:spLocks noGrp="1" noRot="1" noChangeAspect="1" noChangeArrowheads="1" noTextEdit="1"/>
          </p:cNvSpPr>
          <p:nvPr>
            <p:ph type="sldImg"/>
          </p:nvPr>
        </p:nvSpPr>
        <p:spPr>
          <a:ln/>
        </p:spPr>
      </p:sp>
      <p:sp>
        <p:nvSpPr>
          <p:cNvPr id="86835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63BF73-0738-4DE2-AA9F-04B121E85427}" type="slidenum">
              <a:rPr lang="it-IT"/>
              <a:pPr/>
              <a:t>72</a:t>
            </a:fld>
            <a:endParaRPr lang="it-IT"/>
          </a:p>
        </p:txBody>
      </p:sp>
      <p:sp>
        <p:nvSpPr>
          <p:cNvPr id="870402" name="Rectangle 2"/>
          <p:cNvSpPr>
            <a:spLocks noGrp="1" noRot="1" noChangeAspect="1" noChangeArrowheads="1" noTextEdit="1"/>
          </p:cNvSpPr>
          <p:nvPr>
            <p:ph type="sldImg"/>
          </p:nvPr>
        </p:nvSpPr>
        <p:spPr>
          <a:ln/>
        </p:spPr>
      </p:sp>
      <p:sp>
        <p:nvSpPr>
          <p:cNvPr id="87040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6043A3-6DC9-4678-BC1E-FEC6F724CFA0}" type="slidenum">
              <a:rPr lang="it-IT"/>
              <a:pPr/>
              <a:t>73</a:t>
            </a:fld>
            <a:endParaRPr lang="it-IT"/>
          </a:p>
        </p:txBody>
      </p:sp>
      <p:sp>
        <p:nvSpPr>
          <p:cNvPr id="872450" name="Rectangle 2"/>
          <p:cNvSpPr>
            <a:spLocks noGrp="1" noRot="1" noChangeAspect="1" noChangeArrowheads="1" noTextEdit="1"/>
          </p:cNvSpPr>
          <p:nvPr>
            <p:ph type="sldImg"/>
          </p:nvPr>
        </p:nvSpPr>
        <p:spPr>
          <a:ln/>
        </p:spPr>
      </p:sp>
      <p:sp>
        <p:nvSpPr>
          <p:cNvPr id="87245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CA612B-4289-4A3B-BEC9-2A96982306DC}" type="slidenum">
              <a:rPr lang="it-IT"/>
              <a:pPr/>
              <a:t>74</a:t>
            </a:fld>
            <a:endParaRPr lang="it-IT"/>
          </a:p>
        </p:txBody>
      </p:sp>
      <p:sp>
        <p:nvSpPr>
          <p:cNvPr id="874498" name="Rectangle 2"/>
          <p:cNvSpPr>
            <a:spLocks noGrp="1" noRot="1" noChangeAspect="1" noChangeArrowheads="1" noTextEdit="1"/>
          </p:cNvSpPr>
          <p:nvPr>
            <p:ph type="sldImg"/>
          </p:nvPr>
        </p:nvSpPr>
        <p:spPr>
          <a:ln/>
        </p:spPr>
      </p:sp>
      <p:sp>
        <p:nvSpPr>
          <p:cNvPr id="87449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D24A4B-7BBE-4790-A45F-D90317D501FF}" type="slidenum">
              <a:rPr lang="it-IT"/>
              <a:pPr/>
              <a:t>75</a:t>
            </a:fld>
            <a:endParaRPr lang="it-IT"/>
          </a:p>
        </p:txBody>
      </p:sp>
      <p:sp>
        <p:nvSpPr>
          <p:cNvPr id="876546" name="Rectangle 2"/>
          <p:cNvSpPr>
            <a:spLocks noGrp="1" noRot="1" noChangeAspect="1" noChangeArrowheads="1" noTextEdit="1"/>
          </p:cNvSpPr>
          <p:nvPr>
            <p:ph type="sldImg"/>
          </p:nvPr>
        </p:nvSpPr>
        <p:spPr>
          <a:ln/>
        </p:spPr>
      </p:sp>
      <p:sp>
        <p:nvSpPr>
          <p:cNvPr id="87654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22320C-63D9-4D07-B6E8-8048DC165EBA}" type="slidenum">
              <a:rPr lang="it-IT"/>
              <a:pPr/>
              <a:t>76</a:t>
            </a:fld>
            <a:endParaRPr lang="it-IT"/>
          </a:p>
        </p:txBody>
      </p:sp>
      <p:sp>
        <p:nvSpPr>
          <p:cNvPr id="878594" name="Rectangle 2"/>
          <p:cNvSpPr>
            <a:spLocks noGrp="1" noRot="1" noChangeAspect="1" noChangeArrowheads="1" noTextEdit="1"/>
          </p:cNvSpPr>
          <p:nvPr>
            <p:ph type="sldImg"/>
          </p:nvPr>
        </p:nvSpPr>
        <p:spPr>
          <a:ln/>
        </p:spPr>
      </p:sp>
      <p:sp>
        <p:nvSpPr>
          <p:cNvPr id="87859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45DFBB-958B-446A-84C4-C1332CFE5868}" type="slidenum">
              <a:rPr lang="it-IT"/>
              <a:pPr/>
              <a:t>77</a:t>
            </a:fld>
            <a:endParaRPr lang="it-IT"/>
          </a:p>
        </p:txBody>
      </p:sp>
      <p:sp>
        <p:nvSpPr>
          <p:cNvPr id="880642" name="Rectangle 2"/>
          <p:cNvSpPr>
            <a:spLocks noGrp="1" noRot="1" noChangeAspect="1" noChangeArrowheads="1" noTextEdit="1"/>
          </p:cNvSpPr>
          <p:nvPr>
            <p:ph type="sldImg"/>
          </p:nvPr>
        </p:nvSpPr>
        <p:spPr>
          <a:ln/>
        </p:spPr>
      </p:sp>
      <p:sp>
        <p:nvSpPr>
          <p:cNvPr id="88064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C85215-68D6-4DF1-B930-276D1A4A6890}" type="slidenum">
              <a:rPr lang="it-IT"/>
              <a:pPr/>
              <a:t>78</a:t>
            </a:fld>
            <a:endParaRPr lang="it-IT"/>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9CBA67-4A58-4BE9-9F05-C2C323BD0FFA}" type="slidenum">
              <a:rPr lang="it-IT"/>
              <a:pPr/>
              <a:t>16</a:t>
            </a:fld>
            <a:endParaRPr lang="it-IT"/>
          </a:p>
        </p:txBody>
      </p:sp>
      <p:sp>
        <p:nvSpPr>
          <p:cNvPr id="749570" name="Rectangle 2"/>
          <p:cNvSpPr>
            <a:spLocks noGrp="1" noRot="1" noChangeAspect="1" noChangeArrowheads="1" noTextEdit="1"/>
          </p:cNvSpPr>
          <p:nvPr>
            <p:ph type="sldImg"/>
          </p:nvPr>
        </p:nvSpPr>
        <p:spPr>
          <a:ln/>
        </p:spPr>
      </p:sp>
      <p:sp>
        <p:nvSpPr>
          <p:cNvPr id="74957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187A26-08A1-4A70-9BC4-5C55D54C4DDC}" type="slidenum">
              <a:rPr lang="it-IT"/>
              <a:pPr/>
              <a:t>79</a:t>
            </a:fld>
            <a:endParaRPr lang="it-IT"/>
          </a:p>
        </p:txBody>
      </p:sp>
      <p:sp>
        <p:nvSpPr>
          <p:cNvPr id="886786" name="Rectangle 2"/>
          <p:cNvSpPr>
            <a:spLocks noGrp="1" noRot="1" noChangeAspect="1" noChangeArrowheads="1" noTextEdit="1"/>
          </p:cNvSpPr>
          <p:nvPr>
            <p:ph type="sldImg"/>
          </p:nvPr>
        </p:nvSpPr>
        <p:spPr>
          <a:ln/>
        </p:spPr>
      </p:sp>
      <p:sp>
        <p:nvSpPr>
          <p:cNvPr id="88678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6FE887-2296-477F-86EF-3F4259750D75}" type="slidenum">
              <a:rPr lang="it-IT"/>
              <a:pPr/>
              <a:t>80</a:t>
            </a:fld>
            <a:endParaRPr lang="it-IT"/>
          </a:p>
        </p:txBody>
      </p:sp>
      <p:sp>
        <p:nvSpPr>
          <p:cNvPr id="888834" name="Rectangle 2"/>
          <p:cNvSpPr>
            <a:spLocks noGrp="1" noRot="1" noChangeAspect="1" noChangeArrowheads="1" noTextEdit="1"/>
          </p:cNvSpPr>
          <p:nvPr>
            <p:ph type="sldImg"/>
          </p:nvPr>
        </p:nvSpPr>
        <p:spPr>
          <a:ln/>
        </p:spPr>
      </p:sp>
      <p:sp>
        <p:nvSpPr>
          <p:cNvPr id="88883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3EE428-2399-4CA9-8E3E-1DF14D395C55}" type="slidenum">
              <a:rPr lang="it-IT"/>
              <a:pPr/>
              <a:t>81</a:t>
            </a:fld>
            <a:endParaRPr lang="it-IT"/>
          </a:p>
        </p:txBody>
      </p:sp>
      <p:sp>
        <p:nvSpPr>
          <p:cNvPr id="890882" name="Rectangle 2"/>
          <p:cNvSpPr>
            <a:spLocks noGrp="1" noRot="1" noChangeAspect="1" noChangeArrowheads="1" noTextEdit="1"/>
          </p:cNvSpPr>
          <p:nvPr>
            <p:ph type="sldImg"/>
          </p:nvPr>
        </p:nvSpPr>
        <p:spPr>
          <a:ln/>
        </p:spPr>
      </p:sp>
      <p:sp>
        <p:nvSpPr>
          <p:cNvPr id="89088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BC2740-4EF1-4785-8565-FE0E489CD06F}" type="slidenum">
              <a:rPr lang="it-IT"/>
              <a:pPr/>
              <a:t>82</a:t>
            </a:fld>
            <a:endParaRPr lang="it-IT"/>
          </a:p>
        </p:txBody>
      </p:sp>
      <p:sp>
        <p:nvSpPr>
          <p:cNvPr id="892930" name="Rectangle 2"/>
          <p:cNvSpPr>
            <a:spLocks noGrp="1" noRot="1" noChangeAspect="1" noChangeArrowheads="1" noTextEdit="1"/>
          </p:cNvSpPr>
          <p:nvPr>
            <p:ph type="sldImg"/>
          </p:nvPr>
        </p:nvSpPr>
        <p:spPr>
          <a:ln/>
        </p:spPr>
      </p:sp>
      <p:sp>
        <p:nvSpPr>
          <p:cNvPr id="89293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861269-23C7-41D2-B2E2-4F67C434FBCB}" type="slidenum">
              <a:rPr lang="it-IT"/>
              <a:pPr/>
              <a:t>83</a:t>
            </a:fld>
            <a:endParaRPr lang="it-IT"/>
          </a:p>
        </p:txBody>
      </p:sp>
      <p:sp>
        <p:nvSpPr>
          <p:cNvPr id="894978" name="Rectangle 2"/>
          <p:cNvSpPr>
            <a:spLocks noGrp="1" noRot="1" noChangeAspect="1" noChangeArrowheads="1" noTextEdit="1"/>
          </p:cNvSpPr>
          <p:nvPr>
            <p:ph type="sldImg"/>
          </p:nvPr>
        </p:nvSpPr>
        <p:spPr>
          <a:ln/>
        </p:spPr>
      </p:sp>
      <p:sp>
        <p:nvSpPr>
          <p:cNvPr id="89497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1FD711-FEB8-4A75-B9D1-5A714C7812B7}" type="slidenum">
              <a:rPr lang="it-IT"/>
              <a:pPr/>
              <a:t>84</a:t>
            </a:fld>
            <a:endParaRPr lang="it-IT"/>
          </a:p>
        </p:txBody>
      </p:sp>
      <p:sp>
        <p:nvSpPr>
          <p:cNvPr id="897026" name="Rectangle 2"/>
          <p:cNvSpPr>
            <a:spLocks noGrp="1" noRot="1" noChangeAspect="1" noChangeArrowheads="1" noTextEdit="1"/>
          </p:cNvSpPr>
          <p:nvPr>
            <p:ph type="sldImg"/>
          </p:nvPr>
        </p:nvSpPr>
        <p:spPr>
          <a:ln/>
        </p:spPr>
      </p:sp>
      <p:sp>
        <p:nvSpPr>
          <p:cNvPr id="89702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33EE19-61D2-4254-B5DA-46C705786ABE}" type="slidenum">
              <a:rPr lang="it-IT"/>
              <a:pPr/>
              <a:t>85</a:t>
            </a:fld>
            <a:endParaRPr lang="it-IT"/>
          </a:p>
        </p:txBody>
      </p:sp>
      <p:sp>
        <p:nvSpPr>
          <p:cNvPr id="899074" name="Rectangle 2"/>
          <p:cNvSpPr>
            <a:spLocks noGrp="1" noRot="1" noChangeAspect="1" noChangeArrowheads="1" noTextEdit="1"/>
          </p:cNvSpPr>
          <p:nvPr>
            <p:ph type="sldImg"/>
          </p:nvPr>
        </p:nvSpPr>
        <p:spPr>
          <a:ln/>
        </p:spPr>
      </p:sp>
      <p:sp>
        <p:nvSpPr>
          <p:cNvPr id="89907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F97BAE-C909-4A0C-8CDD-2425EABDE195}" type="slidenum">
              <a:rPr lang="it-IT"/>
              <a:pPr/>
              <a:t>86</a:t>
            </a:fld>
            <a:endParaRPr lang="it-IT"/>
          </a:p>
        </p:txBody>
      </p:sp>
      <p:sp>
        <p:nvSpPr>
          <p:cNvPr id="901122" name="Rectangle 2"/>
          <p:cNvSpPr>
            <a:spLocks noGrp="1" noRot="1" noChangeAspect="1" noChangeArrowheads="1" noTextEdit="1"/>
          </p:cNvSpPr>
          <p:nvPr>
            <p:ph type="sldImg"/>
          </p:nvPr>
        </p:nvSpPr>
        <p:spPr>
          <a:ln/>
        </p:spPr>
      </p:sp>
      <p:sp>
        <p:nvSpPr>
          <p:cNvPr id="901123"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EB7C44-BDBB-4A43-99C0-98734336CDF8}" type="slidenum">
              <a:rPr lang="it-IT"/>
              <a:pPr/>
              <a:t>87</a:t>
            </a:fld>
            <a:endParaRPr lang="it-IT"/>
          </a:p>
        </p:txBody>
      </p:sp>
      <p:sp>
        <p:nvSpPr>
          <p:cNvPr id="903170" name="Rectangle 2"/>
          <p:cNvSpPr>
            <a:spLocks noGrp="1" noRot="1" noChangeAspect="1" noChangeArrowheads="1" noTextEdit="1"/>
          </p:cNvSpPr>
          <p:nvPr>
            <p:ph type="sldImg"/>
          </p:nvPr>
        </p:nvSpPr>
        <p:spPr>
          <a:ln/>
        </p:spPr>
      </p:sp>
      <p:sp>
        <p:nvSpPr>
          <p:cNvPr id="903171"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19CA12-7810-4B76-BADF-1E79B1448AD3}" type="slidenum">
              <a:rPr lang="it-IT"/>
              <a:pPr/>
              <a:t>88</a:t>
            </a:fld>
            <a:endParaRPr lang="it-IT"/>
          </a:p>
        </p:txBody>
      </p:sp>
      <p:sp>
        <p:nvSpPr>
          <p:cNvPr id="905218" name="Rectangle 2"/>
          <p:cNvSpPr>
            <a:spLocks noGrp="1" noRot="1" noChangeAspect="1" noChangeArrowheads="1" noTextEdit="1"/>
          </p:cNvSpPr>
          <p:nvPr>
            <p:ph type="sldImg"/>
          </p:nvPr>
        </p:nvSpPr>
        <p:spPr>
          <a:ln/>
        </p:spPr>
      </p:sp>
      <p:sp>
        <p:nvSpPr>
          <p:cNvPr id="90521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D78DA2-D441-4A46-8836-D435B9E3EE2D}" type="slidenum">
              <a:rPr lang="it-IT"/>
              <a:pPr/>
              <a:t>17</a:t>
            </a:fld>
            <a:endParaRPr lang="it-IT"/>
          </a:p>
        </p:txBody>
      </p:sp>
      <p:sp>
        <p:nvSpPr>
          <p:cNvPr id="751618" name="Rectangle 2"/>
          <p:cNvSpPr>
            <a:spLocks noGrp="1" noRot="1" noChangeAspect="1" noChangeArrowheads="1" noTextEdit="1"/>
          </p:cNvSpPr>
          <p:nvPr>
            <p:ph type="sldImg"/>
          </p:nvPr>
        </p:nvSpPr>
        <p:spPr>
          <a:ln/>
        </p:spPr>
      </p:sp>
      <p:sp>
        <p:nvSpPr>
          <p:cNvPr id="751619"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4B977-9218-482E-985C-16B35AEDDFE3}" type="slidenum">
              <a:rPr lang="it-IT"/>
              <a:pPr/>
              <a:t>89</a:t>
            </a:fld>
            <a:endParaRPr lang="it-IT"/>
          </a:p>
        </p:txBody>
      </p:sp>
      <p:sp>
        <p:nvSpPr>
          <p:cNvPr id="907266" name="Rectangle 2"/>
          <p:cNvSpPr>
            <a:spLocks noGrp="1" noRot="1" noChangeAspect="1" noChangeArrowheads="1" noTextEdit="1"/>
          </p:cNvSpPr>
          <p:nvPr>
            <p:ph type="sldImg"/>
          </p:nvPr>
        </p:nvSpPr>
        <p:spPr>
          <a:ln/>
        </p:spPr>
      </p:sp>
      <p:sp>
        <p:nvSpPr>
          <p:cNvPr id="90726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5629F3-F911-46DC-B70F-B735A73A3F52}" type="slidenum">
              <a:rPr lang="it-IT"/>
              <a:pPr/>
              <a:t>90</a:t>
            </a:fld>
            <a:endParaRPr lang="it-IT"/>
          </a:p>
        </p:txBody>
      </p:sp>
      <p:sp>
        <p:nvSpPr>
          <p:cNvPr id="909314" name="Rectangle 2"/>
          <p:cNvSpPr>
            <a:spLocks noGrp="1" noRot="1" noChangeAspect="1" noChangeArrowheads="1" noTextEdit="1"/>
          </p:cNvSpPr>
          <p:nvPr>
            <p:ph type="sldImg"/>
          </p:nvPr>
        </p:nvSpPr>
        <p:spPr>
          <a:ln/>
        </p:spPr>
      </p:sp>
      <p:sp>
        <p:nvSpPr>
          <p:cNvPr id="909315"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BBCD02-33AF-45C9-A9B2-384DCACD23AB}" type="slidenum">
              <a:rPr lang="it-IT"/>
              <a:pPr/>
              <a:t>18</a:t>
            </a:fld>
            <a:endParaRPr lang="it-IT"/>
          </a:p>
        </p:txBody>
      </p:sp>
      <p:sp>
        <p:nvSpPr>
          <p:cNvPr id="753666" name="Rectangle 2"/>
          <p:cNvSpPr>
            <a:spLocks noGrp="1" noRot="1" noChangeAspect="1" noChangeArrowheads="1" noTextEdit="1"/>
          </p:cNvSpPr>
          <p:nvPr>
            <p:ph type="sldImg"/>
          </p:nvPr>
        </p:nvSpPr>
        <p:spPr>
          <a:ln/>
        </p:spPr>
      </p:sp>
      <p:sp>
        <p:nvSpPr>
          <p:cNvPr id="753667" name="Rectangle 3"/>
          <p:cNvSpPr>
            <a:spLocks noGrp="1" noChangeArrowheads="1"/>
          </p:cNvSpPr>
          <p:nvPr>
            <p:ph type="body" idx="1"/>
          </p:nvPr>
        </p:nvSpPr>
        <p:spPr/>
        <p:txBody>
          <a:bodyPr/>
          <a:lstStyle/>
          <a:p>
            <a:r>
              <a:rPr lang="it-IT"/>
              <a:t>Capacità produttiva</a:t>
            </a:r>
          </a:p>
          <a:p>
            <a:r>
              <a:rPr lang="it-IT"/>
              <a:t>Capacità di vendita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endParaRPr lang="it-IT"/>
          </a:p>
        </p:txBody>
      </p:sp>
      <p:sp>
        <p:nvSpPr>
          <p:cNvPr id="1033" name="Text Box 9"/>
          <p:cNvSpPr txBox="1">
            <a:spLocks noChangeArrowheads="1"/>
          </p:cNvSpPr>
          <p:nvPr/>
        </p:nvSpPr>
        <p:spPr bwMode="auto">
          <a:xfrm>
            <a:off x="1979712" y="6513611"/>
            <a:ext cx="6140014" cy="307777"/>
          </a:xfrm>
          <a:prstGeom prst="rect">
            <a:avLst/>
          </a:prstGeom>
          <a:noFill/>
          <a:ln w="9525">
            <a:noFill/>
            <a:miter lim="800000"/>
            <a:headEnd/>
            <a:tailEnd/>
          </a:ln>
          <a:effectLst/>
        </p:spPr>
        <p:txBody>
          <a:bodyPr wrap="none">
            <a:spAutoFit/>
          </a:bodyPr>
          <a:lstStyle/>
          <a:p>
            <a:r>
              <a:rPr lang="it-IT" sz="1400" dirty="0"/>
              <a:t>Prof. 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http://www.rpiscrews.us/dept/chem-eng/Biotech-Environ/FERMENT/airlft.gi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http://www.rpiscrews.us/dept/chem-eng/Biotech-Environ/FERMENT/airlift2.gif" TargetMode="External"/><Relationship Id="rId5" Type="http://schemas.openxmlformats.org/officeDocument/2006/relationships/image" Target="../media/image10.png"/><Relationship Id="rId4" Type="http://schemas.openxmlformats.org/officeDocument/2006/relationships/image" Target="http://www.rpiscrews.us/dept/chem-eng/Biotech-Environ/FERMENT/airlift1.gi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file:///C:\WINDOWS\Desktop\Testi%20Enzo\Senza%20nome-scandito-01.jpg" TargetMode="External"/><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file:///C:\WINDOWS\Desktop\Testi%20Enzo\Senza%20nome-scandito-02.jpg"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file:///C:\WINDOWS\Desktop\Testi%20Enzo\Senza%20nome-scandito-01.jpg" TargetMode="Externa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file:///C:\WINDOWS\Desktop\Testi%20Enzo\Senza%20nome-scandito-01.jpg" TargetMode="External"/><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4.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file:///C:\WINDOWS\Desktop\Testi%20Enzo\Senza%20nome-scandito-01.jpg" TargetMode="External"/><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3.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5.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46.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8.xml"/><Relationship Id="rId1" Type="http://schemas.openxmlformats.org/officeDocument/2006/relationships/slideLayout" Target="../slideLayouts/slideLayout6.xml"/><Relationship Id="rId4" Type="http://schemas.openxmlformats.org/officeDocument/2006/relationships/image" Target="file:///C:\WINDOWS\Desktop\Testi%20Enzo\Senza%20nome-scandito-01.jpg" TargetMode="Externa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file:///C:\WINDOWS\Desktop\Testi%20Enzo\Senza%20nome-scandito-01.jpg" TargetMode="External"/><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4" name="Rectangle 4"/>
          <p:cNvSpPr>
            <a:spLocks noChangeArrowheads="1"/>
          </p:cNvSpPr>
          <p:nvPr/>
        </p:nvSpPr>
        <p:spPr bwMode="auto">
          <a:xfrm>
            <a:off x="0" y="115888"/>
            <a:ext cx="9144000" cy="1143000"/>
          </a:xfrm>
          <a:prstGeom prst="rect">
            <a:avLst/>
          </a:prstGeom>
          <a:noFill/>
          <a:ln w="9525">
            <a:noFill/>
            <a:miter lim="800000"/>
            <a:headEnd/>
            <a:tailEnd/>
          </a:ln>
          <a:effectLst/>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563207" name="Text Box 7"/>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7EAAB7F9-ED8B-496A-A394-917C3EAA553A}" type="slidenum">
              <a:rPr lang="it-IT"/>
              <a:pPr/>
              <a:t>1</a:t>
            </a:fld>
            <a:endParaRPr lang="it-IT"/>
          </a:p>
        </p:txBody>
      </p:sp>
      <p:sp>
        <p:nvSpPr>
          <p:cNvPr id="563208" name="Text Box 8"/>
          <p:cNvSpPr txBox="1">
            <a:spLocks noChangeArrowheads="1"/>
          </p:cNvSpPr>
          <p:nvPr/>
        </p:nvSpPr>
        <p:spPr bwMode="auto">
          <a:xfrm>
            <a:off x="1908175" y="2565400"/>
            <a:ext cx="5695950" cy="641350"/>
          </a:xfrm>
          <a:prstGeom prst="rect">
            <a:avLst/>
          </a:prstGeom>
          <a:noFill/>
          <a:ln w="9525">
            <a:noFill/>
            <a:miter lim="800000"/>
            <a:headEnd/>
            <a:tailEnd/>
          </a:ln>
          <a:effectLst/>
        </p:spPr>
        <p:txBody>
          <a:bodyPr wrap="none">
            <a:spAutoFit/>
          </a:bodyPr>
          <a:lstStyle/>
          <a:p>
            <a:r>
              <a:rPr lang="it-IT" sz="3600" b="1"/>
              <a:t>COLTURE IN CONTINUO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DD94D91-3FF3-4E04-A1FB-5AFB7408FEA8}" type="slidenum">
              <a:rPr lang="it-IT"/>
              <a:pPr/>
              <a:t>10</a:t>
            </a:fld>
            <a:endParaRPr lang="it-IT"/>
          </a:p>
        </p:txBody>
      </p:sp>
      <p:sp>
        <p:nvSpPr>
          <p:cNvPr id="736259" name="Rectangle 3"/>
          <p:cNvSpPr>
            <a:spLocks noChangeArrowheads="1"/>
          </p:cNvSpPr>
          <p:nvPr/>
        </p:nvSpPr>
        <p:spPr bwMode="auto">
          <a:xfrm>
            <a:off x="0" y="454025"/>
            <a:ext cx="9144000" cy="5935663"/>
          </a:xfrm>
          <a:prstGeom prst="rect">
            <a:avLst/>
          </a:prstGeom>
          <a:noFill/>
          <a:ln w="9525">
            <a:noFill/>
            <a:miter lim="800000"/>
            <a:headEnd/>
            <a:tailEnd/>
          </a:ln>
          <a:effectLst/>
        </p:spPr>
        <p:txBody>
          <a:bodyPr anchor="ctr">
            <a:spAutoFit/>
          </a:bodyPr>
          <a:lstStyle/>
          <a:p>
            <a:pPr algn="ctr"/>
            <a:r>
              <a:rPr lang="it-IT" b="1"/>
              <a:t>Gli impianti continui non sono molto diffusi nell’industria </a:t>
            </a:r>
          </a:p>
          <a:p>
            <a:pPr algn="just"/>
            <a:endParaRPr lang="it-IT" sz="800" b="1"/>
          </a:p>
          <a:p>
            <a:pPr algn="just">
              <a:buFontTx/>
              <a:buChar char="-"/>
            </a:pPr>
            <a:r>
              <a:rPr lang="it-IT"/>
              <a:t>I processi batch sono facili da capire e tradizionalmente più radicati </a:t>
            </a:r>
          </a:p>
          <a:p>
            <a:pPr algn="just">
              <a:buFontTx/>
              <a:buChar char="-"/>
            </a:pPr>
            <a:endParaRPr lang="it-IT" sz="800"/>
          </a:p>
          <a:p>
            <a:pPr algn="just">
              <a:buFontTx/>
              <a:buChar char="-"/>
            </a:pPr>
            <a:r>
              <a:rPr lang="it-IT"/>
              <a:t> Il cambio di produzione comporta sempre un </a:t>
            </a:r>
            <a:r>
              <a:rPr lang="it-IT" b="1"/>
              <a:t>rischio di impresa</a:t>
            </a:r>
            <a:r>
              <a:rPr lang="it-IT"/>
              <a:t> </a:t>
            </a:r>
          </a:p>
          <a:p>
            <a:pPr marL="1076325" lvl="1" indent="-457200" algn="just">
              <a:buFontTx/>
              <a:buChar char="-"/>
            </a:pPr>
            <a:endParaRPr lang="it-IT" sz="800"/>
          </a:p>
          <a:p>
            <a:pPr algn="just">
              <a:buFontTx/>
              <a:buChar char="-"/>
            </a:pPr>
            <a:r>
              <a:rPr lang="it-IT"/>
              <a:t> Un impianto continuo ha una capacità produttiva maggiore del batch, e perciò necessita di un </a:t>
            </a:r>
            <a:r>
              <a:rPr lang="it-IT" b="1"/>
              <a:t>continuo rifornimento</a:t>
            </a:r>
            <a:r>
              <a:rPr lang="it-IT"/>
              <a:t> di materia prima commisurato al suo consumo, e di una </a:t>
            </a:r>
            <a:r>
              <a:rPr lang="it-IT" b="1"/>
              <a:t>domanda</a:t>
            </a:r>
            <a:r>
              <a:rPr lang="it-IT"/>
              <a:t> di prodotto da parte del </a:t>
            </a:r>
            <a:r>
              <a:rPr lang="it-IT" b="1"/>
              <a:t>mercato costante</a:t>
            </a:r>
            <a:r>
              <a:rPr lang="it-IT"/>
              <a:t> per evitare l’accumulo di prodotto in giacenza presso lo stabilimento</a:t>
            </a:r>
          </a:p>
          <a:p>
            <a:pPr algn="ctr"/>
            <a:r>
              <a:rPr lang="it-IT"/>
              <a:t>se la domanda di prodotto dovesse scendere  </a:t>
            </a:r>
            <a:r>
              <a:rPr lang="it-IT">
                <a:sym typeface="Symbol" pitchFamily="18" charset="2"/>
              </a:rPr>
              <a:t> </a:t>
            </a:r>
            <a:r>
              <a:rPr lang="it-IT"/>
              <a:t>il profitto scenderebbe </a:t>
            </a:r>
            <a:br>
              <a:rPr lang="it-IT"/>
            </a:br>
            <a:r>
              <a:rPr lang="it-IT" b="1"/>
              <a:t>PR = (Ricavo - Costo)/(Tempo x Capitale Investito)</a:t>
            </a:r>
            <a:endParaRPr lang="it-IT"/>
          </a:p>
          <a:p>
            <a:pPr algn="ctr"/>
            <a:r>
              <a:rPr lang="it-IT"/>
              <a:t>il </a:t>
            </a:r>
            <a:r>
              <a:rPr lang="it-IT" b="1"/>
              <a:t>costo</a:t>
            </a:r>
            <a:r>
              <a:rPr lang="it-IT"/>
              <a:t> di produzione rimane </a:t>
            </a:r>
            <a:r>
              <a:rPr lang="it-IT" b="1"/>
              <a:t>fisso</a:t>
            </a:r>
            <a:r>
              <a:rPr lang="it-IT"/>
              <a:t>, il </a:t>
            </a:r>
            <a:r>
              <a:rPr lang="it-IT" b="1"/>
              <a:t>ricavo</a:t>
            </a:r>
            <a:r>
              <a:rPr lang="it-IT"/>
              <a:t> </a:t>
            </a:r>
            <a:r>
              <a:rPr lang="it-IT" b="1"/>
              <a:t>scende</a:t>
            </a:r>
            <a:r>
              <a:rPr lang="it-IT"/>
              <a:t> </a:t>
            </a:r>
          </a:p>
          <a:p>
            <a:pPr algn="ctr"/>
            <a:r>
              <a:rPr lang="it-IT" b="1"/>
              <a:t>costo </a:t>
            </a:r>
            <a:r>
              <a:rPr lang="it-IT"/>
              <a:t>di produzione per quantità unitaria di prodotto </a:t>
            </a:r>
            <a:r>
              <a:rPr lang="it-IT" b="1"/>
              <a:t>Z = €/kg</a:t>
            </a:r>
            <a:endParaRPr lang="it-IT"/>
          </a:p>
          <a:p>
            <a:pPr algn="ctr"/>
            <a:r>
              <a:rPr lang="it-IT" b="1"/>
              <a:t>ricavo</a:t>
            </a:r>
            <a:r>
              <a:rPr lang="it-IT"/>
              <a:t> per quantità unitaria di prodotto </a:t>
            </a:r>
            <a:r>
              <a:rPr lang="it-IT" b="1"/>
              <a:t>W =  €/kg</a:t>
            </a:r>
            <a:r>
              <a:rPr lang="it-IT"/>
              <a:t> </a:t>
            </a:r>
          </a:p>
          <a:p>
            <a:pPr algn="ctr"/>
            <a:r>
              <a:rPr lang="it-IT" b="1"/>
              <a:t>CP = Quantità di Prodotto Ottenuto/(Tempo x Volume)</a:t>
            </a:r>
            <a:endParaRPr lang="it-IT"/>
          </a:p>
          <a:p>
            <a:pPr algn="ctr"/>
            <a:r>
              <a:rPr lang="it-IT" b="1"/>
              <a:t>CV</a:t>
            </a:r>
            <a:r>
              <a:rPr lang="it-IT"/>
              <a:t> = </a:t>
            </a:r>
            <a:r>
              <a:rPr lang="it-IT" b="1"/>
              <a:t>Quantità di Prodotto Venduto/(Tempo x Volume)</a:t>
            </a:r>
          </a:p>
        </p:txBody>
      </p:sp>
      <p:sp>
        <p:nvSpPr>
          <p:cNvPr id="736260" name="Text Box 4"/>
          <p:cNvSpPr txBox="1">
            <a:spLocks noChangeArrowheads="1"/>
          </p:cNvSpPr>
          <p:nvPr/>
        </p:nvSpPr>
        <p:spPr bwMode="auto">
          <a:xfrm>
            <a:off x="179388" y="0"/>
            <a:ext cx="8767762" cy="519113"/>
          </a:xfrm>
          <a:prstGeom prst="rect">
            <a:avLst/>
          </a:prstGeom>
          <a:noFill/>
          <a:ln w="9525">
            <a:noFill/>
            <a:miter lim="800000"/>
            <a:headEnd/>
            <a:tailEnd/>
          </a:ln>
          <a:effectLst/>
        </p:spPr>
        <p:txBody>
          <a:bodyPr wrap="none">
            <a:spAutoFit/>
          </a:bodyPr>
          <a:lstStyle/>
          <a:p>
            <a:r>
              <a:rPr lang="it-IT" sz="2800" b="1">
                <a:solidFill>
                  <a:srgbClr val="FF0000"/>
                </a:solidFill>
              </a:rPr>
              <a:t>Svantaggi dei reattori Continui rispetto ai reattori Batch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EFAA662-7A79-468F-AA7B-4F9A17FD29A2}" type="slidenum">
              <a:rPr lang="it-IT"/>
              <a:pPr/>
              <a:t>11</a:t>
            </a:fld>
            <a:endParaRPr lang="it-IT"/>
          </a:p>
        </p:txBody>
      </p:sp>
      <p:sp>
        <p:nvSpPr>
          <p:cNvPr id="738307" name="Rectangle 3"/>
          <p:cNvSpPr>
            <a:spLocks noChangeArrowheads="1"/>
          </p:cNvSpPr>
          <p:nvPr/>
        </p:nvSpPr>
        <p:spPr bwMode="auto">
          <a:xfrm>
            <a:off x="0" y="646113"/>
            <a:ext cx="9144000" cy="5570537"/>
          </a:xfrm>
          <a:prstGeom prst="rect">
            <a:avLst/>
          </a:prstGeom>
          <a:noFill/>
          <a:ln w="9525">
            <a:noFill/>
            <a:miter lim="800000"/>
            <a:headEnd/>
            <a:tailEnd/>
          </a:ln>
          <a:effectLst/>
        </p:spPr>
        <p:txBody>
          <a:bodyPr anchor="ctr">
            <a:spAutoFit/>
          </a:bodyPr>
          <a:lstStyle/>
          <a:p>
            <a:pPr algn="ctr"/>
            <a:r>
              <a:rPr lang="it-IT" b="1">
                <a:solidFill>
                  <a:srgbClr val="000000"/>
                </a:solidFill>
                <a:cs typeface="Times New Roman" pitchFamily="18" charset="0"/>
              </a:rPr>
              <a:t>PR = (W CV – Z CP)/(Tempo x Capitale Investito)</a:t>
            </a:r>
          </a:p>
          <a:p>
            <a:pPr algn="ctr"/>
            <a:r>
              <a:rPr lang="it-IT">
                <a:solidFill>
                  <a:srgbClr val="000000"/>
                </a:solidFill>
                <a:cs typeface="Times New Roman" pitchFamily="18" charset="0"/>
              </a:rPr>
              <a:t>Se CV = CP (tutto il prodotto ottenuto si vende) </a:t>
            </a:r>
          </a:p>
          <a:p>
            <a:pPr algn="just"/>
            <a:r>
              <a:rPr lang="it-IT">
                <a:solidFill>
                  <a:srgbClr val="000000"/>
                </a:solidFill>
                <a:cs typeface="Times New Roman" pitchFamily="18" charset="0"/>
              </a:rPr>
              <a:t>PR sarà influenzato solo dalla differenza tra W e Z</a:t>
            </a:r>
          </a:p>
          <a:p>
            <a:pPr algn="just"/>
            <a:r>
              <a:rPr lang="it-IT">
                <a:solidFill>
                  <a:srgbClr val="000000"/>
                </a:solidFill>
                <a:cs typeface="Times New Roman" pitchFamily="18" charset="0"/>
              </a:rPr>
              <a:t>Se diminuisce la domanda di prodotto da parte del mercato CV &lt; CP </a:t>
            </a:r>
          </a:p>
          <a:p>
            <a:pPr algn="just"/>
            <a:r>
              <a:rPr lang="it-IT">
                <a:solidFill>
                  <a:srgbClr val="000000"/>
                </a:solidFill>
                <a:cs typeface="Times New Roman" pitchFamily="18" charset="0"/>
              </a:rPr>
              <a:t>PR diminuirà, tranne che la diminuzione di CV non sia compensata da un aumento di W </a:t>
            </a:r>
          </a:p>
          <a:p>
            <a:pPr algn="just"/>
            <a:endParaRPr lang="it-IT" sz="800">
              <a:solidFill>
                <a:srgbClr val="000000"/>
              </a:solidFill>
              <a:cs typeface="Times New Roman" pitchFamily="18" charset="0"/>
            </a:endParaRPr>
          </a:p>
          <a:p>
            <a:pPr algn="ctr"/>
            <a:r>
              <a:rPr lang="it-IT">
                <a:solidFill>
                  <a:srgbClr val="000000"/>
                </a:solidFill>
                <a:cs typeface="Times New Roman" pitchFamily="18" charset="0"/>
              </a:rPr>
              <a:t>Per compensare la diminuzione di PR allora bisognerà diminuire C. </a:t>
            </a:r>
          </a:p>
          <a:p>
            <a:pPr algn="just"/>
            <a:endParaRPr lang="it-IT" sz="800">
              <a:solidFill>
                <a:srgbClr val="000000"/>
              </a:solidFill>
              <a:cs typeface="Times New Roman" pitchFamily="18" charset="0"/>
            </a:endParaRPr>
          </a:p>
          <a:p>
            <a:pPr algn="ctr"/>
            <a:r>
              <a:rPr lang="it-IT">
                <a:solidFill>
                  <a:srgbClr val="000000"/>
                </a:solidFill>
                <a:cs typeface="Times New Roman" pitchFamily="18" charset="0"/>
              </a:rPr>
              <a:t>Se la domanda di mercato dovesse risultare altamente variabile </a:t>
            </a:r>
          </a:p>
          <a:p>
            <a:pPr algn="ctr"/>
            <a:r>
              <a:rPr lang="it-IT">
                <a:solidFill>
                  <a:srgbClr val="000000"/>
                </a:solidFill>
                <a:cs typeface="Times New Roman" pitchFamily="18" charset="0"/>
              </a:rPr>
              <a:t>CV diventerebbe altamente variabile</a:t>
            </a:r>
          </a:p>
          <a:p>
            <a:pPr algn="just"/>
            <a:r>
              <a:rPr lang="it-IT">
                <a:solidFill>
                  <a:srgbClr val="000000"/>
                </a:solidFill>
                <a:cs typeface="Times New Roman" pitchFamily="18" charset="0"/>
              </a:rPr>
              <a:t>si sarebbe costretti a far variare anche CP entro un ampio intervallo annullando il vantaggio di operare con un reattore continuo </a:t>
            </a:r>
          </a:p>
          <a:p>
            <a:pPr algn="just"/>
            <a:endParaRPr lang="it-IT" sz="800">
              <a:solidFill>
                <a:srgbClr val="000000"/>
              </a:solidFill>
              <a:cs typeface="Times New Roman" pitchFamily="18" charset="0"/>
            </a:endParaRPr>
          </a:p>
          <a:p>
            <a:pPr algn="just"/>
            <a:r>
              <a:rPr lang="it-IT">
                <a:solidFill>
                  <a:srgbClr val="000000"/>
                </a:solidFill>
                <a:cs typeface="Times New Roman" pitchFamily="18" charset="0"/>
              </a:rPr>
              <a:t>un impianto continuo assicura una capacità produttiva ed una qualità di prodotto più costante di un impianto batch, ma necessita che anche tutte le condizioni al contorno siano costanti.</a:t>
            </a:r>
          </a:p>
        </p:txBody>
      </p:sp>
      <p:sp>
        <p:nvSpPr>
          <p:cNvPr id="738308" name="Text Box 4"/>
          <p:cNvSpPr txBox="1">
            <a:spLocks noChangeArrowheads="1"/>
          </p:cNvSpPr>
          <p:nvPr/>
        </p:nvSpPr>
        <p:spPr bwMode="auto">
          <a:xfrm>
            <a:off x="179388" y="0"/>
            <a:ext cx="8767762" cy="519113"/>
          </a:xfrm>
          <a:prstGeom prst="rect">
            <a:avLst/>
          </a:prstGeom>
          <a:noFill/>
          <a:ln w="9525">
            <a:noFill/>
            <a:miter lim="800000"/>
            <a:headEnd/>
            <a:tailEnd/>
          </a:ln>
          <a:effectLst/>
        </p:spPr>
        <p:txBody>
          <a:bodyPr wrap="none">
            <a:spAutoFit/>
          </a:bodyPr>
          <a:lstStyle/>
          <a:p>
            <a:r>
              <a:rPr lang="it-IT" sz="2800" b="1">
                <a:solidFill>
                  <a:srgbClr val="FF0000"/>
                </a:solidFill>
              </a:rPr>
              <a:t>Svantaggi dei reattori Continui rispetto ai reattori Batch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C28FB97-67CA-4BA4-B568-3A48C9F9E6D7}" type="slidenum">
              <a:rPr lang="it-IT"/>
              <a:pPr/>
              <a:t>12</a:t>
            </a:fld>
            <a:endParaRPr lang="it-IT"/>
          </a:p>
        </p:txBody>
      </p:sp>
      <p:sp>
        <p:nvSpPr>
          <p:cNvPr id="740355" name="Rectangle 3"/>
          <p:cNvSpPr>
            <a:spLocks noChangeArrowheads="1"/>
          </p:cNvSpPr>
          <p:nvPr/>
        </p:nvSpPr>
        <p:spPr bwMode="auto">
          <a:xfrm>
            <a:off x="0" y="908050"/>
            <a:ext cx="9144000" cy="447357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Un altro motivo di riluttanza al cambio di produzione da un impianto batch ad un impianto continuo è che l’impianto batch esistente ha già avuto un periodo di ammortamento del capitale investito (in altre parole il capitale investito è stato già in parte o completamente recuperato nel tempo di lavoro dell’impianto), mentre l’inserimento di un reattore di fermentazione continuo nello impianto produttivo dell’impresa comporta un nuovo investimento. Questo nuovo investimento non è molto spesso limitato solo all’acquisto e installazione del reattore continuo, ma si estende anche al rinnovamento di parte o di tutto l’impianto a valle. Si può ben intuire da tutto questo che il cambio del fermentatore batch ad un fermentatore continuo comporti la valutazione di molti altri aspetti in aggiunta a quello puramente tecnologico.</a:t>
            </a:r>
          </a:p>
        </p:txBody>
      </p:sp>
      <p:sp>
        <p:nvSpPr>
          <p:cNvPr id="740356" name="Text Box 4"/>
          <p:cNvSpPr txBox="1">
            <a:spLocks noChangeArrowheads="1"/>
          </p:cNvSpPr>
          <p:nvPr/>
        </p:nvSpPr>
        <p:spPr bwMode="auto">
          <a:xfrm>
            <a:off x="179388" y="0"/>
            <a:ext cx="8767762" cy="519113"/>
          </a:xfrm>
          <a:prstGeom prst="rect">
            <a:avLst/>
          </a:prstGeom>
          <a:noFill/>
          <a:ln w="9525">
            <a:noFill/>
            <a:miter lim="800000"/>
            <a:headEnd/>
            <a:tailEnd/>
          </a:ln>
          <a:effectLst/>
        </p:spPr>
        <p:txBody>
          <a:bodyPr wrap="none">
            <a:spAutoFit/>
          </a:bodyPr>
          <a:lstStyle/>
          <a:p>
            <a:r>
              <a:rPr lang="it-IT" sz="2800" b="1">
                <a:solidFill>
                  <a:srgbClr val="FF0000"/>
                </a:solidFill>
              </a:rPr>
              <a:t>Svantaggi dei reattori Continui rispetto ai reattori Batch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240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FBB8097-A907-4E62-B515-BBEE37C1055C}" type="slidenum">
              <a:rPr lang="it-IT"/>
              <a:pPr/>
              <a:t>13</a:t>
            </a:fld>
            <a:endParaRPr lang="it-IT"/>
          </a:p>
        </p:txBody>
      </p:sp>
      <p:sp>
        <p:nvSpPr>
          <p:cNvPr id="742403" name="Rectangle 3"/>
          <p:cNvSpPr>
            <a:spLocks noChangeArrowheads="1"/>
          </p:cNvSpPr>
          <p:nvPr/>
        </p:nvSpPr>
        <p:spPr bwMode="auto">
          <a:xfrm>
            <a:off x="0" y="582613"/>
            <a:ext cx="9144000" cy="5568950"/>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2. Nell’industria farmaceutica, per motivi </a:t>
            </a:r>
            <a:r>
              <a:rPr lang="it-IT" b="1">
                <a:solidFill>
                  <a:srgbClr val="000000"/>
                </a:solidFill>
                <a:cs typeface="Times New Roman" pitchFamily="18" charset="0"/>
              </a:rPr>
              <a:t>di sicurezza della qualità del prodotto</a:t>
            </a:r>
            <a:r>
              <a:rPr lang="it-IT">
                <a:solidFill>
                  <a:srgbClr val="000000"/>
                </a:solidFill>
                <a:cs typeface="Times New Roman" pitchFamily="18" charset="0"/>
              </a:rPr>
              <a:t>, gli </a:t>
            </a:r>
            <a:r>
              <a:rPr lang="it-IT" b="1">
                <a:solidFill>
                  <a:srgbClr val="000000"/>
                </a:solidFill>
                <a:cs typeface="Times New Roman" pitchFamily="18" charset="0"/>
              </a:rPr>
              <a:t>organi governativi</a:t>
            </a:r>
            <a:r>
              <a:rPr lang="it-IT">
                <a:solidFill>
                  <a:srgbClr val="000000"/>
                </a:solidFill>
                <a:cs typeface="Times New Roman" pitchFamily="18" charset="0"/>
              </a:rPr>
              <a:t> preposti alla </a:t>
            </a:r>
            <a:r>
              <a:rPr lang="it-IT" b="1">
                <a:solidFill>
                  <a:srgbClr val="000000"/>
                </a:solidFill>
                <a:cs typeface="Times New Roman" pitchFamily="18" charset="0"/>
              </a:rPr>
              <a:t>vigilanza</a:t>
            </a:r>
            <a:r>
              <a:rPr lang="it-IT">
                <a:solidFill>
                  <a:srgbClr val="000000"/>
                </a:solidFill>
                <a:cs typeface="Times New Roman" pitchFamily="18" charset="0"/>
              </a:rPr>
              <a:t> sui prodotti terapeutici non accettano e non autorizzano l’uso di colture cellulari continue. Per motivi di sicurezza, si preferisce che nelle industrie farmaceutiche tutti i prodotti ed i </a:t>
            </a:r>
            <a:r>
              <a:rPr lang="it-IT" b="1">
                <a:solidFill>
                  <a:srgbClr val="000000"/>
                </a:solidFill>
                <a:cs typeface="Times New Roman" pitchFamily="18" charset="0"/>
              </a:rPr>
              <a:t>lotti di produzione</a:t>
            </a:r>
            <a:r>
              <a:rPr lang="it-IT">
                <a:solidFill>
                  <a:srgbClr val="000000"/>
                </a:solidFill>
                <a:cs typeface="Times New Roman" pitchFamily="18" charset="0"/>
              </a:rPr>
              <a:t> vengano </a:t>
            </a:r>
            <a:r>
              <a:rPr lang="it-IT" b="1">
                <a:solidFill>
                  <a:srgbClr val="000000"/>
                </a:solidFill>
                <a:cs typeface="Times New Roman" pitchFamily="18" charset="0"/>
              </a:rPr>
              <a:t>segregati</a:t>
            </a:r>
            <a:r>
              <a:rPr lang="it-IT">
                <a:solidFill>
                  <a:srgbClr val="000000"/>
                </a:solidFill>
                <a:cs typeface="Times New Roman" pitchFamily="18" charset="0"/>
              </a:rPr>
              <a:t>, pratica questa più facilmente applicabile su produzioni batch (vedi anche punto 5 successivo).</a:t>
            </a:r>
          </a:p>
          <a:p>
            <a:pPr algn="just"/>
            <a:endParaRPr lang="it-IT">
              <a:solidFill>
                <a:srgbClr val="000000"/>
              </a:solidFill>
              <a:cs typeface="Times New Roman" pitchFamily="18" charset="0"/>
            </a:endParaRPr>
          </a:p>
          <a:p>
            <a:pPr algn="just"/>
            <a:r>
              <a:rPr lang="it-IT">
                <a:solidFill>
                  <a:srgbClr val="000000"/>
                </a:solidFill>
                <a:cs typeface="Times New Roman" pitchFamily="18" charset="0"/>
              </a:rPr>
              <a:t>3. Non tutti i prodotti si producono bene in impianti continui. Nell’industria </a:t>
            </a:r>
            <a:r>
              <a:rPr lang="it-IT" b="1">
                <a:solidFill>
                  <a:srgbClr val="000000"/>
                </a:solidFill>
                <a:cs typeface="Times New Roman" pitchFamily="18" charset="0"/>
              </a:rPr>
              <a:t>alimentare</a:t>
            </a:r>
            <a:r>
              <a:rPr lang="it-IT">
                <a:solidFill>
                  <a:srgbClr val="000000"/>
                </a:solidFill>
                <a:cs typeface="Times New Roman" pitchFamily="18" charset="0"/>
              </a:rPr>
              <a:t>, l’ottenimento del </a:t>
            </a:r>
            <a:r>
              <a:rPr lang="it-IT" b="1">
                <a:solidFill>
                  <a:srgbClr val="000000"/>
                </a:solidFill>
                <a:cs typeface="Times New Roman" pitchFamily="18" charset="0"/>
              </a:rPr>
              <a:t>giusto sapore ed aroma</a:t>
            </a:r>
            <a:r>
              <a:rPr lang="it-IT">
                <a:solidFill>
                  <a:srgbClr val="000000"/>
                </a:solidFill>
                <a:cs typeface="Times New Roman" pitchFamily="18" charset="0"/>
              </a:rPr>
              <a:t> richiede il rilascio di </a:t>
            </a:r>
            <a:r>
              <a:rPr lang="it-IT" b="1">
                <a:solidFill>
                  <a:srgbClr val="000000"/>
                </a:solidFill>
                <a:cs typeface="Times New Roman" pitchFamily="18" charset="0"/>
              </a:rPr>
              <a:t>metaboliti</a:t>
            </a:r>
            <a:r>
              <a:rPr lang="it-IT">
                <a:solidFill>
                  <a:srgbClr val="000000"/>
                </a:solidFill>
                <a:cs typeface="Times New Roman" pitchFamily="18" charset="0"/>
              </a:rPr>
              <a:t> cellulari in </a:t>
            </a:r>
            <a:r>
              <a:rPr lang="it-IT" b="1">
                <a:solidFill>
                  <a:srgbClr val="000000"/>
                </a:solidFill>
                <a:cs typeface="Times New Roman" pitchFamily="18" charset="0"/>
              </a:rPr>
              <a:t>fasi diverse della crescita colturale</a:t>
            </a:r>
            <a:r>
              <a:rPr lang="it-IT">
                <a:solidFill>
                  <a:srgbClr val="000000"/>
                </a:solidFill>
                <a:cs typeface="Times New Roman" pitchFamily="18" charset="0"/>
              </a:rPr>
              <a:t>. Gli impianti </a:t>
            </a:r>
            <a:r>
              <a:rPr lang="it-IT" b="1">
                <a:solidFill>
                  <a:srgbClr val="000000"/>
                </a:solidFill>
                <a:cs typeface="Times New Roman" pitchFamily="18" charset="0"/>
              </a:rPr>
              <a:t>continui</a:t>
            </a:r>
            <a:r>
              <a:rPr lang="it-IT">
                <a:solidFill>
                  <a:srgbClr val="000000"/>
                </a:solidFill>
                <a:cs typeface="Times New Roman" pitchFamily="18" charset="0"/>
              </a:rPr>
              <a:t> che mantengono le cellule in un </a:t>
            </a:r>
            <a:r>
              <a:rPr lang="it-IT" b="1">
                <a:solidFill>
                  <a:srgbClr val="000000"/>
                </a:solidFill>
                <a:cs typeface="Times New Roman" pitchFamily="18" charset="0"/>
              </a:rPr>
              <a:t>singolo costante stato fisiologico</a:t>
            </a:r>
            <a:r>
              <a:rPr lang="it-IT">
                <a:solidFill>
                  <a:srgbClr val="000000"/>
                </a:solidFill>
                <a:cs typeface="Times New Roman" pitchFamily="18" charset="0"/>
              </a:rPr>
              <a:t> </a:t>
            </a:r>
            <a:r>
              <a:rPr lang="it-IT" b="1">
                <a:solidFill>
                  <a:srgbClr val="000000"/>
                </a:solidFill>
                <a:cs typeface="Times New Roman" pitchFamily="18" charset="0"/>
              </a:rPr>
              <a:t>non consentono </a:t>
            </a:r>
            <a:r>
              <a:rPr lang="it-IT">
                <a:solidFill>
                  <a:srgbClr val="000000"/>
                </a:solidFill>
                <a:cs typeface="Times New Roman" pitchFamily="18" charset="0"/>
              </a:rPr>
              <a:t>di ottenere prodotti di </a:t>
            </a:r>
            <a:r>
              <a:rPr lang="it-IT" b="1">
                <a:solidFill>
                  <a:srgbClr val="000000"/>
                </a:solidFill>
                <a:cs typeface="Times New Roman" pitchFamily="18" charset="0"/>
              </a:rPr>
              <a:t>qualità  pari</a:t>
            </a:r>
            <a:r>
              <a:rPr lang="it-IT">
                <a:solidFill>
                  <a:srgbClr val="000000"/>
                </a:solidFill>
                <a:cs typeface="Times New Roman" pitchFamily="18" charset="0"/>
              </a:rPr>
              <a:t> a quella degli impianti batch. La birra e la soia sono due tipici prodotti ai quali la produzione continua non si adatta.</a:t>
            </a:r>
          </a:p>
        </p:txBody>
      </p:sp>
      <p:sp>
        <p:nvSpPr>
          <p:cNvPr id="742404" name="Text Box 4"/>
          <p:cNvSpPr txBox="1">
            <a:spLocks noChangeArrowheads="1"/>
          </p:cNvSpPr>
          <p:nvPr/>
        </p:nvSpPr>
        <p:spPr bwMode="auto">
          <a:xfrm>
            <a:off x="179388" y="0"/>
            <a:ext cx="8767762" cy="519113"/>
          </a:xfrm>
          <a:prstGeom prst="rect">
            <a:avLst/>
          </a:prstGeom>
          <a:noFill/>
          <a:ln w="9525">
            <a:noFill/>
            <a:miter lim="800000"/>
            <a:headEnd/>
            <a:tailEnd/>
          </a:ln>
          <a:effectLst/>
        </p:spPr>
        <p:txBody>
          <a:bodyPr wrap="none">
            <a:spAutoFit/>
          </a:bodyPr>
          <a:lstStyle/>
          <a:p>
            <a:r>
              <a:rPr lang="it-IT" sz="2800" b="1">
                <a:solidFill>
                  <a:srgbClr val="FF0000"/>
                </a:solidFill>
              </a:rPr>
              <a:t>Svantaggi dei reattori Continui rispetto ai reattori Batch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BEEE238-A26B-4FAA-B3DA-41526FCE11E8}" type="slidenum">
              <a:rPr lang="it-IT"/>
              <a:pPr/>
              <a:t>14</a:t>
            </a:fld>
            <a:endParaRPr lang="it-IT"/>
          </a:p>
        </p:txBody>
      </p:sp>
      <p:sp>
        <p:nvSpPr>
          <p:cNvPr id="744451" name="Rectangle 3"/>
          <p:cNvSpPr>
            <a:spLocks noChangeArrowheads="1"/>
          </p:cNvSpPr>
          <p:nvPr/>
        </p:nvSpPr>
        <p:spPr bwMode="auto">
          <a:xfrm>
            <a:off x="0" y="703263"/>
            <a:ext cx="9144000" cy="5326062"/>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4. Molti </a:t>
            </a:r>
            <a:r>
              <a:rPr lang="it-IT" b="1">
                <a:solidFill>
                  <a:srgbClr val="000000"/>
                </a:solidFill>
                <a:cs typeface="Times New Roman" pitchFamily="18" charset="0"/>
              </a:rPr>
              <a:t>prodotti </a:t>
            </a:r>
            <a:r>
              <a:rPr lang="it-IT">
                <a:solidFill>
                  <a:srgbClr val="000000"/>
                </a:solidFill>
                <a:cs typeface="Times New Roman" pitchFamily="18" charset="0"/>
              </a:rPr>
              <a:t>commerciali sono </a:t>
            </a:r>
            <a:r>
              <a:rPr lang="it-IT" b="1">
                <a:solidFill>
                  <a:srgbClr val="000000"/>
                </a:solidFill>
                <a:cs typeface="Times New Roman" pitchFamily="18" charset="0"/>
              </a:rPr>
              <a:t>ottenuti solo nella fase stazionaria</a:t>
            </a:r>
            <a:r>
              <a:rPr lang="it-IT">
                <a:solidFill>
                  <a:srgbClr val="000000"/>
                </a:solidFill>
                <a:cs typeface="Times New Roman" pitchFamily="18" charset="0"/>
              </a:rPr>
              <a:t> di crescita cellulare. In queste produzioni, la biomassa viene rimossa dal reattore insieme all’effluente, e la </a:t>
            </a:r>
            <a:r>
              <a:rPr lang="it-IT" b="1">
                <a:solidFill>
                  <a:srgbClr val="000000"/>
                </a:solidFill>
                <a:cs typeface="Times New Roman" pitchFamily="18" charset="0"/>
              </a:rPr>
              <a:t>produzione successiva</a:t>
            </a:r>
            <a:r>
              <a:rPr lang="it-IT">
                <a:solidFill>
                  <a:srgbClr val="000000"/>
                </a:solidFill>
                <a:cs typeface="Times New Roman" pitchFamily="18" charset="0"/>
              </a:rPr>
              <a:t> richiede una </a:t>
            </a:r>
            <a:r>
              <a:rPr lang="it-IT" b="1">
                <a:solidFill>
                  <a:srgbClr val="000000"/>
                </a:solidFill>
                <a:cs typeface="Times New Roman" pitchFamily="18" charset="0"/>
              </a:rPr>
              <a:t>nuova coltura</a:t>
            </a:r>
            <a:r>
              <a:rPr lang="it-IT">
                <a:solidFill>
                  <a:srgbClr val="000000"/>
                </a:solidFill>
                <a:cs typeface="Times New Roman" pitchFamily="18" charset="0"/>
              </a:rPr>
              <a:t> cellulare che raggiunga il grado di cessazione della crescita cellulare. Nell’impianto continuo non si produce nuova biomassa per rimpiazzare quella rimossa. </a:t>
            </a:r>
            <a:r>
              <a:rPr lang="it-IT" b="1">
                <a:solidFill>
                  <a:srgbClr val="000000"/>
                </a:solidFill>
                <a:cs typeface="Times New Roman" pitchFamily="18" charset="0"/>
              </a:rPr>
              <a:t>Questo problema non sussiste se la biomassa non viene rimossa insieme al prodotto</a:t>
            </a:r>
            <a:r>
              <a:rPr lang="it-IT">
                <a:solidFill>
                  <a:srgbClr val="000000"/>
                </a:solidFill>
                <a:cs typeface="Times New Roman" pitchFamily="18" charset="0"/>
              </a:rPr>
              <a:t>, ad esempio usando </a:t>
            </a:r>
            <a:r>
              <a:rPr lang="it-IT" b="1">
                <a:solidFill>
                  <a:srgbClr val="000000"/>
                </a:solidFill>
                <a:cs typeface="Times New Roman" pitchFamily="18" charset="0"/>
              </a:rPr>
              <a:t>colture</a:t>
            </a:r>
            <a:r>
              <a:rPr lang="it-IT">
                <a:solidFill>
                  <a:srgbClr val="000000"/>
                </a:solidFill>
                <a:cs typeface="Times New Roman" pitchFamily="18" charset="0"/>
              </a:rPr>
              <a:t> nello stato di cessazione della crescita cellulare </a:t>
            </a:r>
            <a:r>
              <a:rPr lang="it-IT" b="1">
                <a:solidFill>
                  <a:srgbClr val="000000"/>
                </a:solidFill>
                <a:cs typeface="Times New Roman" pitchFamily="18" charset="0"/>
              </a:rPr>
              <a:t>immobilizzate</a:t>
            </a:r>
            <a:r>
              <a:rPr lang="it-IT">
                <a:solidFill>
                  <a:srgbClr val="000000"/>
                </a:solidFill>
                <a:cs typeface="Times New Roman" pitchFamily="18" charset="0"/>
              </a:rPr>
              <a:t> su supporto solido. </a:t>
            </a:r>
          </a:p>
          <a:p>
            <a:pPr algn="just"/>
            <a:endParaRPr lang="it-IT" sz="800">
              <a:solidFill>
                <a:srgbClr val="000000"/>
              </a:solidFill>
              <a:cs typeface="Times New Roman" pitchFamily="18" charset="0"/>
            </a:endParaRPr>
          </a:p>
          <a:p>
            <a:pPr algn="just"/>
            <a:r>
              <a:rPr lang="it-IT">
                <a:solidFill>
                  <a:srgbClr val="000000"/>
                </a:solidFill>
                <a:cs typeface="Times New Roman" pitchFamily="18" charset="0"/>
              </a:rPr>
              <a:t>5. Le </a:t>
            </a:r>
            <a:r>
              <a:rPr lang="it-IT" b="1">
                <a:solidFill>
                  <a:srgbClr val="000000"/>
                </a:solidFill>
                <a:cs typeface="Times New Roman" pitchFamily="18" charset="0"/>
              </a:rPr>
              <a:t>contaminazioni</a:t>
            </a:r>
            <a:r>
              <a:rPr lang="it-IT">
                <a:solidFill>
                  <a:srgbClr val="000000"/>
                </a:solidFill>
                <a:cs typeface="Times New Roman" pitchFamily="18" charset="0"/>
              </a:rPr>
              <a:t> in un impianto continuo hanno </a:t>
            </a:r>
            <a:r>
              <a:rPr lang="it-IT" b="1">
                <a:solidFill>
                  <a:srgbClr val="000000"/>
                </a:solidFill>
                <a:cs typeface="Times New Roman" pitchFamily="18" charset="0"/>
              </a:rPr>
              <a:t>effetti disastrosi</a:t>
            </a:r>
            <a:r>
              <a:rPr lang="it-IT">
                <a:solidFill>
                  <a:srgbClr val="000000"/>
                </a:solidFill>
                <a:cs typeface="Times New Roman" pitchFamily="18" charset="0"/>
              </a:rPr>
              <a:t>. Infatti, una volta che l’evento di contaminazione si è instaurato, esso </a:t>
            </a:r>
            <a:r>
              <a:rPr lang="it-IT" b="1">
                <a:solidFill>
                  <a:srgbClr val="000000"/>
                </a:solidFill>
                <a:cs typeface="Times New Roman" pitchFamily="18" charset="0"/>
              </a:rPr>
              <a:t>permane in un impianto continuo</a:t>
            </a:r>
            <a:r>
              <a:rPr lang="it-IT">
                <a:solidFill>
                  <a:srgbClr val="000000"/>
                </a:solidFill>
                <a:cs typeface="Times New Roman" pitchFamily="18" charset="0"/>
              </a:rPr>
              <a:t>. Questo è uno dei fatti che spiega la riluttanza degli organi sanitari di rilasciare l’autorizzazione alla produzione continua di prodotti terapeutici. </a:t>
            </a:r>
          </a:p>
        </p:txBody>
      </p:sp>
      <p:sp>
        <p:nvSpPr>
          <p:cNvPr id="744452" name="Text Box 4"/>
          <p:cNvSpPr txBox="1">
            <a:spLocks noChangeArrowheads="1"/>
          </p:cNvSpPr>
          <p:nvPr/>
        </p:nvSpPr>
        <p:spPr bwMode="auto">
          <a:xfrm>
            <a:off x="179388" y="0"/>
            <a:ext cx="8767762" cy="519113"/>
          </a:xfrm>
          <a:prstGeom prst="rect">
            <a:avLst/>
          </a:prstGeom>
          <a:noFill/>
          <a:ln w="9525">
            <a:noFill/>
            <a:miter lim="800000"/>
            <a:headEnd/>
            <a:tailEnd/>
          </a:ln>
          <a:effectLst/>
        </p:spPr>
        <p:txBody>
          <a:bodyPr wrap="none">
            <a:spAutoFit/>
          </a:bodyPr>
          <a:lstStyle/>
          <a:p>
            <a:r>
              <a:rPr lang="it-IT" sz="2800" b="1">
                <a:solidFill>
                  <a:srgbClr val="FF0000"/>
                </a:solidFill>
              </a:rPr>
              <a:t>Svantaggi dei reattori Continui rispetto ai reattori Batch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3E5A9BB-C7FF-44DF-9091-A433D20B8163}" type="slidenum">
              <a:rPr lang="it-IT"/>
              <a:pPr/>
              <a:t>15</a:t>
            </a:fld>
            <a:endParaRPr lang="it-IT"/>
          </a:p>
        </p:txBody>
      </p:sp>
      <p:sp>
        <p:nvSpPr>
          <p:cNvPr id="746499" name="Rectangle 3"/>
          <p:cNvSpPr>
            <a:spLocks noChangeArrowheads="1"/>
          </p:cNvSpPr>
          <p:nvPr/>
        </p:nvSpPr>
        <p:spPr bwMode="auto">
          <a:xfrm>
            <a:off x="0" y="549275"/>
            <a:ext cx="9144000" cy="1187450"/>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Per la maggior parte i reattori continui sono usati nel trattamento delle acque. La figura 3.1 seguente  rappresenta un impianto di </a:t>
            </a:r>
            <a:r>
              <a:rPr lang="it-IT" b="1">
                <a:solidFill>
                  <a:srgbClr val="000000"/>
                </a:solidFill>
                <a:cs typeface="Times New Roman" pitchFamily="18" charset="0"/>
              </a:rPr>
              <a:t>attivazione biologica di fanghi</a:t>
            </a:r>
            <a:endParaRPr lang="it-IT">
              <a:solidFill>
                <a:srgbClr val="000000"/>
              </a:solidFill>
              <a:cs typeface="Times New Roman" pitchFamily="18" charset="0"/>
            </a:endParaRPr>
          </a:p>
        </p:txBody>
      </p:sp>
      <p:sp>
        <p:nvSpPr>
          <p:cNvPr id="746500" name="Text Box 4"/>
          <p:cNvSpPr txBox="1">
            <a:spLocks noChangeArrowheads="1"/>
          </p:cNvSpPr>
          <p:nvPr/>
        </p:nvSpPr>
        <p:spPr bwMode="auto">
          <a:xfrm>
            <a:off x="1042988" y="0"/>
            <a:ext cx="7032625" cy="519113"/>
          </a:xfrm>
          <a:prstGeom prst="rect">
            <a:avLst/>
          </a:prstGeom>
          <a:noFill/>
          <a:ln w="9525">
            <a:noFill/>
            <a:miter lim="800000"/>
            <a:headEnd/>
            <a:tailEnd/>
          </a:ln>
          <a:effectLst/>
        </p:spPr>
        <p:txBody>
          <a:bodyPr wrap="none">
            <a:spAutoFit/>
          </a:bodyPr>
          <a:lstStyle/>
          <a:p>
            <a:r>
              <a:rPr lang="it-IT" sz="2800" b="1">
                <a:solidFill>
                  <a:srgbClr val="FF0000"/>
                </a:solidFill>
              </a:rPr>
              <a:t>Applicazioni più diffuse dei reattori Continui</a:t>
            </a:r>
          </a:p>
        </p:txBody>
      </p:sp>
      <p:sp>
        <p:nvSpPr>
          <p:cNvPr id="746501" name="Rectangle 5"/>
          <p:cNvSpPr>
            <a:spLocks noChangeArrowheads="1"/>
          </p:cNvSpPr>
          <p:nvPr/>
        </p:nvSpPr>
        <p:spPr bwMode="auto">
          <a:xfrm>
            <a:off x="0" y="3429000"/>
            <a:ext cx="9144000" cy="3013075"/>
          </a:xfrm>
          <a:prstGeom prst="rect">
            <a:avLst/>
          </a:prstGeom>
          <a:noFill/>
          <a:ln w="9525">
            <a:noFill/>
            <a:miter lim="800000"/>
            <a:headEnd/>
            <a:tailEnd/>
          </a:ln>
          <a:effectLst/>
        </p:spPr>
        <p:txBody>
          <a:bodyPr>
            <a:spAutoFit/>
          </a:bodyPr>
          <a:lstStyle/>
          <a:p>
            <a:pPr algn="just"/>
            <a:r>
              <a:rPr lang="it-IT">
                <a:solidFill>
                  <a:srgbClr val="000000"/>
                </a:solidFill>
              </a:rPr>
              <a:t>L’impianto consiste in una vasca contenente fanghi fognari opportunamente aerata mediante un flusso continuo di aria. La massa della fognatura viene alimentata in continuo. l’effluente esce continuamente. Il volume viene mantenuto costante ad opera di uno stramazzo (tubo del troppo pieno): l’effluente viene continuamente alimentato ad un serbatoio nel quale la parte solida si separa per decantazione dalla parte liquida. La parte liquida uscente dalla vasca di sedimentazione è l’effluente trattato. </a:t>
            </a:r>
          </a:p>
        </p:txBody>
      </p:sp>
      <p:pic>
        <p:nvPicPr>
          <p:cNvPr id="746502" name="Picture 6" descr="C:\WINDOWS\Desktop\Testi Enzo\Senza nome-scandito-01.jpg"/>
          <p:cNvPicPr>
            <a:picLocks noChangeAspect="1" noChangeArrowheads="1"/>
          </p:cNvPicPr>
          <p:nvPr/>
        </p:nvPicPr>
        <p:blipFill>
          <a:blip r:embed="rId3" r:link="rId4" cstate="print"/>
          <a:srcRect/>
          <a:stretch>
            <a:fillRect/>
          </a:stretch>
        </p:blipFill>
        <p:spPr bwMode="auto">
          <a:xfrm>
            <a:off x="2555875" y="1844675"/>
            <a:ext cx="3533775" cy="14097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525CDEF-F117-4B84-A26D-DDEE2F4A307E}" type="slidenum">
              <a:rPr lang="it-IT"/>
              <a:pPr/>
              <a:t>16</a:t>
            </a:fld>
            <a:endParaRPr lang="it-IT"/>
          </a:p>
        </p:txBody>
      </p:sp>
      <p:sp>
        <p:nvSpPr>
          <p:cNvPr id="748547" name="Rectangle 3"/>
          <p:cNvSpPr>
            <a:spLocks noChangeArrowheads="1"/>
          </p:cNvSpPr>
          <p:nvPr/>
        </p:nvSpPr>
        <p:spPr bwMode="auto">
          <a:xfrm>
            <a:off x="0" y="696913"/>
            <a:ext cx="9144000" cy="5721350"/>
          </a:xfrm>
          <a:prstGeom prst="rect">
            <a:avLst/>
          </a:prstGeom>
          <a:noFill/>
          <a:ln w="9525">
            <a:noFill/>
            <a:miter lim="800000"/>
            <a:headEnd/>
            <a:tailEnd/>
          </a:ln>
          <a:effectLst/>
        </p:spPr>
        <p:txBody>
          <a:bodyPr anchor="ctr">
            <a:spAutoFit/>
          </a:bodyPr>
          <a:lstStyle/>
          <a:p>
            <a:pPr algn="just"/>
            <a:r>
              <a:rPr lang="it-IT">
                <a:solidFill>
                  <a:srgbClr val="000000"/>
                </a:solidFill>
              </a:rPr>
              <a:t>La parte solida è costituita dai fanghi biologicamente attivi che vengono riciclati alla vasca di trattamento della massa fognaria. </a:t>
            </a:r>
          </a:p>
          <a:p>
            <a:pPr algn="just"/>
            <a:r>
              <a:rPr lang="it-IT">
                <a:solidFill>
                  <a:srgbClr val="000000"/>
                </a:solidFill>
              </a:rPr>
              <a:t>In questo impianto, la eventuale </a:t>
            </a:r>
            <a:r>
              <a:rPr lang="it-IT" b="1">
                <a:solidFill>
                  <a:srgbClr val="000000"/>
                </a:solidFill>
              </a:rPr>
              <a:t>contaminazione</a:t>
            </a:r>
            <a:r>
              <a:rPr lang="it-IT">
                <a:solidFill>
                  <a:srgbClr val="000000"/>
                </a:solidFill>
              </a:rPr>
              <a:t> (</a:t>
            </a:r>
            <a:r>
              <a:rPr lang="it-IT" b="1">
                <a:solidFill>
                  <a:srgbClr val="000000"/>
                </a:solidFill>
              </a:rPr>
              <a:t>retro-diffusione</a:t>
            </a:r>
            <a:r>
              <a:rPr lang="it-IT">
                <a:solidFill>
                  <a:srgbClr val="000000"/>
                </a:solidFill>
              </a:rPr>
              <a:t> di contaminanti lungo il tubo del troppo pieno) </a:t>
            </a:r>
            <a:r>
              <a:rPr lang="it-IT" b="1">
                <a:solidFill>
                  <a:srgbClr val="000000"/>
                </a:solidFill>
              </a:rPr>
              <a:t>non importa</a:t>
            </a:r>
            <a:r>
              <a:rPr lang="it-IT">
                <a:solidFill>
                  <a:srgbClr val="000000"/>
                </a:solidFill>
              </a:rPr>
              <a:t> perché la massa fognaria in entrata contiene sempre microrganismi. In questo caso il </a:t>
            </a:r>
            <a:r>
              <a:rPr lang="it-IT" b="1">
                <a:solidFill>
                  <a:srgbClr val="000000"/>
                </a:solidFill>
              </a:rPr>
              <a:t>criterio prevalente di scelta</a:t>
            </a:r>
            <a:r>
              <a:rPr lang="it-IT">
                <a:solidFill>
                  <a:srgbClr val="000000"/>
                </a:solidFill>
              </a:rPr>
              <a:t> del reattore è l’</a:t>
            </a:r>
            <a:r>
              <a:rPr lang="it-IT" b="1">
                <a:solidFill>
                  <a:srgbClr val="000000"/>
                </a:solidFill>
              </a:rPr>
              <a:t>elevata capacità di trattamento dei fanghi</a:t>
            </a:r>
            <a:r>
              <a:rPr lang="it-IT">
                <a:solidFill>
                  <a:srgbClr val="000000"/>
                </a:solidFill>
              </a:rPr>
              <a:t> (ore-1) che un reattore batch non potrebbe mai eguagliare.</a:t>
            </a:r>
          </a:p>
          <a:p>
            <a:pPr algn="just"/>
            <a:r>
              <a:rPr lang="it-IT"/>
              <a:t>Negli altri settori industriali, per i motivi sopra esposti, l’impiego di reattori continui è molto limitato. </a:t>
            </a:r>
          </a:p>
          <a:p>
            <a:pPr algn="just"/>
            <a:endParaRPr lang="it-IT"/>
          </a:p>
          <a:p>
            <a:pPr algn="just"/>
            <a:r>
              <a:rPr lang="it-IT"/>
              <a:t>Esempio di applicazione di reattore continuo:</a:t>
            </a:r>
          </a:p>
          <a:p>
            <a:pPr algn="ctr"/>
            <a:r>
              <a:rPr lang="it-IT" b="1"/>
              <a:t>processo ICI per la</a:t>
            </a:r>
            <a:r>
              <a:rPr lang="it-IT"/>
              <a:t> </a:t>
            </a:r>
            <a:r>
              <a:rPr lang="it-IT" b="1"/>
              <a:t>produzione di proteine</a:t>
            </a:r>
            <a:r>
              <a:rPr lang="it-IT"/>
              <a:t> (</a:t>
            </a:r>
            <a:r>
              <a:rPr lang="it-IT" b="1"/>
              <a:t>SCP, single cell protein</a:t>
            </a:r>
            <a:r>
              <a:rPr lang="it-IT"/>
              <a:t>) </a:t>
            </a:r>
          </a:p>
          <a:p>
            <a:pPr algn="just"/>
            <a:endParaRPr lang="it-IT" sz="1000"/>
          </a:p>
          <a:p>
            <a:pPr algn="ctr"/>
            <a:r>
              <a:rPr lang="it-IT"/>
              <a:t>SCP è costituito da </a:t>
            </a:r>
            <a:r>
              <a:rPr lang="it-IT" b="1"/>
              <a:t>cellule morte </a:t>
            </a:r>
            <a:r>
              <a:rPr lang="it-IT"/>
              <a:t>di microrganismi, come lievito, batteri, funghi ed alghe essiccate</a:t>
            </a:r>
          </a:p>
        </p:txBody>
      </p:sp>
      <p:sp>
        <p:nvSpPr>
          <p:cNvPr id="748548" name="Text Box 4"/>
          <p:cNvSpPr txBox="1">
            <a:spLocks noChangeArrowheads="1"/>
          </p:cNvSpPr>
          <p:nvPr/>
        </p:nvSpPr>
        <p:spPr bwMode="auto">
          <a:xfrm>
            <a:off x="1042988" y="0"/>
            <a:ext cx="7032625" cy="519113"/>
          </a:xfrm>
          <a:prstGeom prst="rect">
            <a:avLst/>
          </a:prstGeom>
          <a:noFill/>
          <a:ln w="9525">
            <a:noFill/>
            <a:miter lim="800000"/>
            <a:headEnd/>
            <a:tailEnd/>
          </a:ln>
          <a:effectLst/>
        </p:spPr>
        <p:txBody>
          <a:bodyPr wrap="none">
            <a:spAutoFit/>
          </a:bodyPr>
          <a:lstStyle/>
          <a:p>
            <a:r>
              <a:rPr lang="it-IT" sz="2800" b="1">
                <a:solidFill>
                  <a:srgbClr val="FF0000"/>
                </a:solidFill>
              </a:rPr>
              <a:t>Applicazioni più diffuse dei reattori Continui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2E47541-BCA0-487D-9D20-F659E3171470}" type="slidenum">
              <a:rPr lang="it-IT"/>
              <a:pPr/>
              <a:t>17</a:t>
            </a:fld>
            <a:endParaRPr lang="it-IT"/>
          </a:p>
        </p:txBody>
      </p:sp>
      <p:sp>
        <p:nvSpPr>
          <p:cNvPr id="750595" name="Rectangle 3"/>
          <p:cNvSpPr>
            <a:spLocks noChangeArrowheads="1"/>
          </p:cNvSpPr>
          <p:nvPr/>
        </p:nvSpPr>
        <p:spPr bwMode="auto">
          <a:xfrm>
            <a:off x="0" y="476250"/>
            <a:ext cx="9144000" cy="5934075"/>
          </a:xfrm>
          <a:prstGeom prst="rect">
            <a:avLst/>
          </a:prstGeom>
          <a:noFill/>
          <a:ln w="9525">
            <a:noFill/>
            <a:miter lim="800000"/>
            <a:headEnd/>
            <a:tailEnd/>
          </a:ln>
          <a:effectLst/>
        </p:spPr>
        <p:txBody>
          <a:bodyPr anchor="ctr">
            <a:spAutoFit/>
          </a:bodyPr>
          <a:lstStyle/>
          <a:p>
            <a:pPr algn="just"/>
            <a:r>
              <a:rPr lang="it-IT"/>
              <a:t>utilizza il batterio: </a:t>
            </a:r>
            <a:r>
              <a:rPr lang="it-IT" i="1"/>
              <a:t>Methylophilus methylotrophache </a:t>
            </a:r>
          </a:p>
          <a:p>
            <a:pPr algn="just"/>
            <a:r>
              <a:rPr lang="it-IT"/>
              <a:t>si nutre di:</a:t>
            </a:r>
          </a:p>
          <a:p>
            <a:pPr algn="just"/>
            <a:r>
              <a:rPr lang="it-IT"/>
              <a:t>- </a:t>
            </a:r>
            <a:r>
              <a:rPr lang="it-IT" b="1"/>
              <a:t>metanolo</a:t>
            </a:r>
            <a:r>
              <a:rPr lang="it-IT"/>
              <a:t> come fonte di carbonio </a:t>
            </a:r>
          </a:p>
          <a:p>
            <a:pPr algn="just">
              <a:buFontTx/>
              <a:buChar char="-"/>
            </a:pPr>
            <a:r>
              <a:rPr lang="it-IT" b="1"/>
              <a:t>ammoniaca</a:t>
            </a:r>
            <a:r>
              <a:rPr lang="it-IT"/>
              <a:t> come fonte di azoto </a:t>
            </a:r>
          </a:p>
          <a:p>
            <a:pPr algn="just"/>
            <a:r>
              <a:rPr lang="it-IT"/>
              <a:t>Durante la sua crescita il microrganismo </a:t>
            </a:r>
            <a:r>
              <a:rPr lang="it-IT" b="1"/>
              <a:t>sintetizza proteine</a:t>
            </a:r>
            <a:r>
              <a:rPr lang="it-IT"/>
              <a:t> che sono</a:t>
            </a:r>
            <a:r>
              <a:rPr lang="it-IT" b="1"/>
              <a:t> poi estratte dalle cellule morte</a:t>
            </a:r>
            <a:r>
              <a:rPr lang="it-IT"/>
              <a:t>. </a:t>
            </a:r>
          </a:p>
          <a:p>
            <a:pPr algn="just"/>
            <a:r>
              <a:rPr lang="it-IT"/>
              <a:t>Prodotto di reazione: “Pruteen” nome commerciale (72% proteine)</a:t>
            </a:r>
          </a:p>
          <a:p>
            <a:pPr algn="just"/>
            <a:r>
              <a:rPr lang="it-IT"/>
              <a:t>commercializzato per la fabbricazione di </a:t>
            </a:r>
            <a:r>
              <a:rPr lang="it-IT" b="1"/>
              <a:t>mangime animale</a:t>
            </a:r>
            <a:r>
              <a:rPr lang="it-IT"/>
              <a:t> con contenuto altamente bilanciato di proteine</a:t>
            </a:r>
          </a:p>
          <a:p>
            <a:pPr algn="just"/>
            <a:r>
              <a:rPr lang="it-IT"/>
              <a:t>Impianto produttivo: </a:t>
            </a:r>
            <a:r>
              <a:rPr lang="it-IT" b="1"/>
              <a:t>60000 tonnellate/anno</a:t>
            </a:r>
            <a:r>
              <a:rPr lang="it-IT"/>
              <a:t> </a:t>
            </a:r>
          </a:p>
          <a:p>
            <a:pPr algn="ctr"/>
            <a:r>
              <a:rPr lang="it-IT"/>
              <a:t>utilizza </a:t>
            </a:r>
            <a:r>
              <a:rPr lang="it-IT" b="1"/>
              <a:t>il più grande fermentatore del mondo (capacità: 20.000.000 l</a:t>
            </a:r>
            <a:r>
              <a:rPr lang="it-IT"/>
              <a:t>) </a:t>
            </a:r>
            <a:r>
              <a:rPr lang="it-IT" b="1"/>
              <a:t>Prodotto non competitivo con la farina di soia e di pesce</a:t>
            </a:r>
          </a:p>
          <a:p>
            <a:pPr algn="ctr"/>
            <a:r>
              <a:rPr lang="it-IT"/>
              <a:t> Nonostante il processo fosse un esempio di alta ingegneria biochimica, sfortunatamente oggi non è in funzione perché non rimunerativo</a:t>
            </a:r>
          </a:p>
          <a:p>
            <a:pPr algn="just"/>
            <a:r>
              <a:rPr lang="it-IT">
                <a:solidFill>
                  <a:srgbClr val="000000"/>
                </a:solidFill>
                <a:cs typeface="Times New Roman" pitchFamily="18" charset="0"/>
              </a:rPr>
              <a:t>Il processo usava un fermentatore continuo "AIR LIFT". </a:t>
            </a:r>
          </a:p>
          <a:p>
            <a:pPr algn="ctr"/>
            <a:r>
              <a:rPr lang="it-IT">
                <a:solidFill>
                  <a:srgbClr val="000000"/>
                </a:solidFill>
                <a:cs typeface="Times New Roman" pitchFamily="18" charset="0"/>
              </a:rPr>
              <a:t> Il concetto base è illustrato nella figura 3.2 seguente</a:t>
            </a:r>
          </a:p>
        </p:txBody>
      </p:sp>
      <p:sp>
        <p:nvSpPr>
          <p:cNvPr id="750596" name="Text Box 4"/>
          <p:cNvSpPr txBox="1">
            <a:spLocks noChangeArrowheads="1"/>
          </p:cNvSpPr>
          <p:nvPr/>
        </p:nvSpPr>
        <p:spPr bwMode="auto">
          <a:xfrm>
            <a:off x="2700338" y="0"/>
            <a:ext cx="3752850" cy="519113"/>
          </a:xfrm>
          <a:prstGeom prst="rect">
            <a:avLst/>
          </a:prstGeom>
          <a:noFill/>
          <a:ln w="9525">
            <a:noFill/>
            <a:miter lim="800000"/>
            <a:headEnd/>
            <a:tailEnd/>
          </a:ln>
          <a:effectLst/>
        </p:spPr>
        <p:txBody>
          <a:bodyPr wrap="none">
            <a:spAutoFit/>
          </a:bodyPr>
          <a:lstStyle/>
          <a:p>
            <a:r>
              <a:rPr lang="it-IT" sz="2800" b="1">
                <a:solidFill>
                  <a:srgbClr val="FF0000"/>
                </a:solidFill>
              </a:rPr>
              <a:t>PROCESSO ICI    SCP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10FB04F-08F4-44E2-98B8-FA30166E7872}" type="slidenum">
              <a:rPr lang="it-IT"/>
              <a:pPr/>
              <a:t>18</a:t>
            </a:fld>
            <a:endParaRPr lang="it-IT"/>
          </a:p>
        </p:txBody>
      </p:sp>
      <p:sp>
        <p:nvSpPr>
          <p:cNvPr id="752643" name="Rectangle 3"/>
          <p:cNvSpPr>
            <a:spLocks noChangeArrowheads="1"/>
          </p:cNvSpPr>
          <p:nvPr/>
        </p:nvSpPr>
        <p:spPr bwMode="auto">
          <a:xfrm>
            <a:off x="2555875" y="692150"/>
            <a:ext cx="6443663" cy="5578475"/>
          </a:xfrm>
          <a:prstGeom prst="rect">
            <a:avLst/>
          </a:prstGeom>
          <a:noFill/>
          <a:ln w="9525">
            <a:noFill/>
            <a:miter lim="800000"/>
            <a:headEnd/>
            <a:tailEnd/>
          </a:ln>
          <a:effectLst/>
        </p:spPr>
        <p:txBody>
          <a:bodyPr anchor="ctr">
            <a:spAutoFit/>
          </a:bodyPr>
          <a:lstStyle/>
          <a:p>
            <a:pPr algn="just"/>
            <a:r>
              <a:rPr lang="it-IT" sz="2000">
                <a:solidFill>
                  <a:srgbClr val="000000"/>
                </a:solidFill>
                <a:cs typeface="Times New Roman" pitchFamily="18" charset="0"/>
              </a:rPr>
              <a:t>Alla base del reattore è posto un tubo di adduzione dell’aria che penetra nel reattore fino ad una certa altezza. L’agitazione del liquido di fermentazione è compiuta mediante il flusso di aria lungo la colonna di liquido</a:t>
            </a:r>
          </a:p>
          <a:p>
            <a:pPr algn="just"/>
            <a:r>
              <a:rPr lang="it-IT" sz="2000">
                <a:solidFill>
                  <a:srgbClr val="000000"/>
                </a:solidFill>
                <a:cs typeface="Times New Roman" pitchFamily="18" charset="0"/>
              </a:rPr>
              <a:t>La separazione delle cellule dalla soluzione di substrato e nutrienti avviene classicamente, con la differenza che al fermentatore è riciclata la soluzione dei nutrienti, mentre le cellule che si separano nel decantatore vengono inviate all’estrazione delle proteine. </a:t>
            </a:r>
          </a:p>
          <a:p>
            <a:pPr algn="just"/>
            <a:r>
              <a:rPr lang="it-IT" sz="2000">
                <a:solidFill>
                  <a:srgbClr val="000000"/>
                </a:solidFill>
                <a:cs typeface="Times New Roman" pitchFamily="18" charset="0"/>
              </a:rPr>
              <a:t>La figura 3.3 mostra il reattore ICI, il più grande fermentatore continuo mai costruito, durante il suo trasporto su ruote e durante la sua installazione nella fabbrica ICI di Billingham, UK. </a:t>
            </a:r>
          </a:p>
          <a:p>
            <a:pPr algn="just"/>
            <a:r>
              <a:rPr lang="it-IT" sz="2000">
                <a:solidFill>
                  <a:srgbClr val="000000"/>
                </a:solidFill>
                <a:cs typeface="Times New Roman" pitchFamily="18" charset="0"/>
              </a:rPr>
              <a:t>Dimensioni: circa 70 metri in altezza e 8 metri di diametro Un reattore STCR non potrebbe avere queste dimensioni per via del fatto che l’agitazione compiuta con pale meccaniche di un volume così grande di brodo di fermentazione sarebbe estremamente difficile.</a:t>
            </a:r>
            <a:r>
              <a:rPr lang="it-IT" sz="2000"/>
              <a:t> </a:t>
            </a:r>
          </a:p>
        </p:txBody>
      </p:sp>
      <p:pic>
        <p:nvPicPr>
          <p:cNvPr id="752645" name="Picture 5" descr="http://www.rpiscrews.us/dept/chem-eng/Biotech-Environ/FERMENT/airlft.gif"/>
          <p:cNvPicPr>
            <a:picLocks noChangeAspect="1" noChangeArrowheads="1"/>
          </p:cNvPicPr>
          <p:nvPr/>
        </p:nvPicPr>
        <p:blipFill>
          <a:blip r:embed="rId3" r:link="rId4" cstate="print"/>
          <a:srcRect/>
          <a:stretch>
            <a:fillRect/>
          </a:stretch>
        </p:blipFill>
        <p:spPr bwMode="auto">
          <a:xfrm>
            <a:off x="323850" y="765175"/>
            <a:ext cx="2105025" cy="3448050"/>
          </a:xfrm>
          <a:prstGeom prst="rect">
            <a:avLst/>
          </a:prstGeom>
          <a:noFill/>
          <a:ln w="9525">
            <a:noFill/>
            <a:miter lim="800000"/>
            <a:headEnd/>
            <a:tailEnd/>
          </a:ln>
        </p:spPr>
      </p:pic>
      <p:sp>
        <p:nvSpPr>
          <p:cNvPr id="752646" name="Text Box 6"/>
          <p:cNvSpPr txBox="1">
            <a:spLocks noChangeArrowheads="1"/>
          </p:cNvSpPr>
          <p:nvPr/>
        </p:nvSpPr>
        <p:spPr bwMode="auto">
          <a:xfrm>
            <a:off x="2700338" y="0"/>
            <a:ext cx="3752850" cy="519113"/>
          </a:xfrm>
          <a:prstGeom prst="rect">
            <a:avLst/>
          </a:prstGeom>
          <a:noFill/>
          <a:ln w="9525">
            <a:noFill/>
            <a:miter lim="800000"/>
            <a:headEnd/>
            <a:tailEnd/>
          </a:ln>
          <a:effectLst/>
        </p:spPr>
        <p:txBody>
          <a:bodyPr wrap="none">
            <a:spAutoFit/>
          </a:bodyPr>
          <a:lstStyle/>
          <a:p>
            <a:r>
              <a:rPr lang="it-IT" sz="2800" b="1">
                <a:solidFill>
                  <a:srgbClr val="FF0000"/>
                </a:solidFill>
              </a:rPr>
              <a:t>PROCESSO ICI    SCP</a:t>
            </a:r>
          </a:p>
        </p:txBody>
      </p:sp>
      <p:sp>
        <p:nvSpPr>
          <p:cNvPr id="752647" name="Text Box 7"/>
          <p:cNvSpPr txBox="1">
            <a:spLocks noChangeArrowheads="1"/>
          </p:cNvSpPr>
          <p:nvPr/>
        </p:nvSpPr>
        <p:spPr bwMode="auto">
          <a:xfrm>
            <a:off x="684213" y="4581525"/>
            <a:ext cx="1327150" cy="396875"/>
          </a:xfrm>
          <a:prstGeom prst="rect">
            <a:avLst/>
          </a:prstGeom>
          <a:noFill/>
          <a:ln w="9525">
            <a:noFill/>
            <a:miter lim="800000"/>
            <a:headEnd/>
            <a:tailEnd/>
          </a:ln>
          <a:effectLst/>
        </p:spPr>
        <p:txBody>
          <a:bodyPr wrap="none">
            <a:spAutoFit/>
          </a:bodyPr>
          <a:lstStyle/>
          <a:p>
            <a:r>
              <a:rPr lang="it-IT" sz="2000">
                <a:latin typeface="Arial" charset="0"/>
              </a:rPr>
              <a:t>Figura 3.2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16C2AE3-16D7-4BDD-9CC8-64D7F17D696C}" type="slidenum">
              <a:rPr lang="it-IT"/>
              <a:pPr/>
              <a:t>19</a:t>
            </a:fld>
            <a:endParaRPr lang="it-IT"/>
          </a:p>
        </p:txBody>
      </p:sp>
      <p:sp>
        <p:nvSpPr>
          <p:cNvPr id="754691" name="Rectangle 3"/>
          <p:cNvSpPr>
            <a:spLocks noChangeArrowheads="1"/>
          </p:cNvSpPr>
          <p:nvPr/>
        </p:nvSpPr>
        <p:spPr bwMode="auto">
          <a:xfrm>
            <a:off x="250825" y="5465763"/>
            <a:ext cx="8893175" cy="822325"/>
          </a:xfrm>
          <a:prstGeom prst="rect">
            <a:avLst/>
          </a:prstGeom>
          <a:noFill/>
          <a:ln w="9525">
            <a:noFill/>
            <a:miter lim="800000"/>
            <a:headEnd/>
            <a:tailEnd/>
          </a:ln>
          <a:effectLst/>
        </p:spPr>
        <p:txBody>
          <a:bodyPr anchor="ctr">
            <a:spAutoFit/>
          </a:bodyPr>
          <a:lstStyle/>
          <a:p>
            <a:pPr algn="just"/>
            <a:r>
              <a:rPr lang="it-IT"/>
              <a:t>Fig. 3.3. FERMENTATORE AIR LIFT ICI DURANTE IL TRASPORTO E L’ISTALLAZIONE IN FABBRICA</a:t>
            </a:r>
          </a:p>
        </p:txBody>
      </p:sp>
      <p:pic>
        <p:nvPicPr>
          <p:cNvPr id="754694" name="Picture 6" descr="http://www.rpiscrews.us/dept/chem-eng/Biotech-Environ/FERMENT/airlift1.gif"/>
          <p:cNvPicPr>
            <a:picLocks noChangeAspect="1" noChangeArrowheads="1"/>
          </p:cNvPicPr>
          <p:nvPr/>
        </p:nvPicPr>
        <p:blipFill>
          <a:blip r:embed="rId3" r:link="rId4" cstate="print"/>
          <a:srcRect/>
          <a:stretch>
            <a:fillRect/>
          </a:stretch>
        </p:blipFill>
        <p:spPr bwMode="auto">
          <a:xfrm>
            <a:off x="0" y="550863"/>
            <a:ext cx="5429250" cy="3238500"/>
          </a:xfrm>
          <a:prstGeom prst="rect">
            <a:avLst/>
          </a:prstGeom>
          <a:noFill/>
          <a:ln w="9525">
            <a:noFill/>
            <a:miter lim="800000"/>
            <a:headEnd/>
            <a:tailEnd/>
          </a:ln>
        </p:spPr>
      </p:pic>
      <p:pic>
        <p:nvPicPr>
          <p:cNvPr id="754695" name="Picture 7" descr="http://www.rpiscrews.us/dept/chem-eng/Biotech-Environ/FERMENT/airlift2.gif"/>
          <p:cNvPicPr>
            <a:picLocks noChangeAspect="1" noChangeArrowheads="1"/>
          </p:cNvPicPr>
          <p:nvPr/>
        </p:nvPicPr>
        <p:blipFill>
          <a:blip r:embed="rId5" r:link="rId6" cstate="print"/>
          <a:srcRect/>
          <a:stretch>
            <a:fillRect/>
          </a:stretch>
        </p:blipFill>
        <p:spPr bwMode="auto">
          <a:xfrm>
            <a:off x="5940425" y="1268413"/>
            <a:ext cx="3054350" cy="4032250"/>
          </a:xfrm>
          <a:prstGeom prst="rect">
            <a:avLst/>
          </a:prstGeom>
          <a:noFill/>
          <a:ln w="9525">
            <a:noFill/>
            <a:miter lim="800000"/>
            <a:headEnd/>
            <a:tailEnd/>
          </a:ln>
        </p:spPr>
      </p:pic>
      <p:sp>
        <p:nvSpPr>
          <p:cNvPr id="754696" name="Text Box 8"/>
          <p:cNvSpPr txBox="1">
            <a:spLocks noChangeArrowheads="1"/>
          </p:cNvSpPr>
          <p:nvPr/>
        </p:nvSpPr>
        <p:spPr bwMode="auto">
          <a:xfrm>
            <a:off x="2700338" y="0"/>
            <a:ext cx="3752850" cy="519113"/>
          </a:xfrm>
          <a:prstGeom prst="rect">
            <a:avLst/>
          </a:prstGeom>
          <a:noFill/>
          <a:ln w="9525">
            <a:noFill/>
            <a:miter lim="800000"/>
            <a:headEnd/>
            <a:tailEnd/>
          </a:ln>
          <a:effectLst/>
        </p:spPr>
        <p:txBody>
          <a:bodyPr wrap="none">
            <a:spAutoFit/>
          </a:bodyPr>
          <a:lstStyle/>
          <a:p>
            <a:r>
              <a:rPr lang="it-IT" sz="2800" b="1">
                <a:solidFill>
                  <a:srgbClr val="FF0000"/>
                </a:solidFill>
              </a:rPr>
              <a:t>PROCESSO ICI    SCP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Text Box 2"/>
          <p:cNvSpPr txBox="1">
            <a:spLocks noChangeArrowheads="1"/>
          </p:cNvSpPr>
          <p:nvPr/>
        </p:nvSpPr>
        <p:spPr bwMode="auto">
          <a:xfrm>
            <a:off x="2484438" y="30163"/>
            <a:ext cx="4470400" cy="519112"/>
          </a:xfrm>
          <a:prstGeom prst="rect">
            <a:avLst/>
          </a:prstGeom>
          <a:noFill/>
          <a:ln w="9525">
            <a:noFill/>
            <a:miter lim="800000"/>
            <a:headEnd/>
            <a:tailEnd/>
          </a:ln>
          <a:effectLst/>
        </p:spPr>
        <p:txBody>
          <a:bodyPr wrap="none">
            <a:spAutoFit/>
          </a:bodyPr>
          <a:lstStyle/>
          <a:p>
            <a:r>
              <a:rPr lang="it-IT" sz="2800" b="1">
                <a:solidFill>
                  <a:srgbClr val="FF0000"/>
                </a:solidFill>
              </a:rPr>
              <a:t>COLTURE IN CONTINUO</a:t>
            </a:r>
          </a:p>
        </p:txBody>
      </p:sp>
      <p:sp>
        <p:nvSpPr>
          <p:cNvPr id="66355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52EE1B19-F914-4577-B1B7-E81B30304A85}" type="slidenum">
              <a:rPr lang="it-IT"/>
              <a:pPr/>
              <a:t>2</a:t>
            </a:fld>
            <a:endParaRPr lang="it-IT"/>
          </a:p>
        </p:txBody>
      </p:sp>
      <p:sp>
        <p:nvSpPr>
          <p:cNvPr id="663556" name="Rectangle 4"/>
          <p:cNvSpPr>
            <a:spLocks noChangeArrowheads="1"/>
          </p:cNvSpPr>
          <p:nvPr/>
        </p:nvSpPr>
        <p:spPr bwMode="auto">
          <a:xfrm>
            <a:off x="0" y="476250"/>
            <a:ext cx="9144000" cy="822325"/>
          </a:xfrm>
          <a:prstGeom prst="rect">
            <a:avLst/>
          </a:prstGeom>
          <a:noFill/>
          <a:ln w="9525">
            <a:noFill/>
            <a:miter lim="800000"/>
            <a:headEnd/>
            <a:tailEnd/>
          </a:ln>
          <a:effectLst/>
        </p:spPr>
        <p:txBody>
          <a:bodyPr anchor="ctr">
            <a:spAutoFit/>
          </a:bodyPr>
          <a:lstStyle/>
          <a:p>
            <a:pPr algn="ctr"/>
            <a:r>
              <a:rPr lang="it-IT" b="1"/>
              <a:t>Il primo processo continuo di coltura fu la conversione di birre e vini di scarto in aceto</a:t>
            </a:r>
          </a:p>
        </p:txBody>
      </p:sp>
      <p:pic>
        <p:nvPicPr>
          <p:cNvPr id="663557" name="Picture 5" descr="C:\WINDOWS\Desktop\Testi Enzo\Senza nome-scandito-01.jpg"/>
          <p:cNvPicPr>
            <a:picLocks noChangeAspect="1" noChangeArrowheads="1"/>
          </p:cNvPicPr>
          <p:nvPr/>
        </p:nvPicPr>
        <p:blipFill>
          <a:blip r:embed="rId2" r:link="rId3" cstate="print"/>
          <a:srcRect/>
          <a:stretch>
            <a:fillRect/>
          </a:stretch>
        </p:blipFill>
        <p:spPr bwMode="auto">
          <a:xfrm>
            <a:off x="0" y="1268413"/>
            <a:ext cx="3779838" cy="2435225"/>
          </a:xfrm>
          <a:prstGeom prst="rect">
            <a:avLst/>
          </a:prstGeom>
          <a:noFill/>
          <a:ln w="9525">
            <a:noFill/>
            <a:miter lim="800000"/>
            <a:headEnd/>
            <a:tailEnd/>
          </a:ln>
        </p:spPr>
      </p:pic>
      <p:sp>
        <p:nvSpPr>
          <p:cNvPr id="663559" name="Rectangle 7"/>
          <p:cNvSpPr>
            <a:spLocks noChangeArrowheads="1"/>
          </p:cNvSpPr>
          <p:nvPr/>
        </p:nvSpPr>
        <p:spPr bwMode="auto">
          <a:xfrm>
            <a:off x="0" y="3789363"/>
            <a:ext cx="9144000" cy="457200"/>
          </a:xfrm>
          <a:prstGeom prst="rect">
            <a:avLst/>
          </a:prstGeom>
          <a:noFill/>
          <a:ln w="9525">
            <a:noFill/>
            <a:miter lim="800000"/>
            <a:headEnd/>
            <a:tailEnd/>
          </a:ln>
          <a:effectLst/>
        </p:spPr>
        <p:txBody>
          <a:bodyPr anchor="ctr">
            <a:spAutoFit/>
          </a:bodyPr>
          <a:lstStyle/>
          <a:p>
            <a:pPr algn="just"/>
            <a:r>
              <a:rPr lang="it-IT">
                <a:cs typeface="Times New Roman" pitchFamily="18" charset="0"/>
              </a:rPr>
              <a:t>Altri esempi: l’</a:t>
            </a:r>
            <a:r>
              <a:rPr lang="it-IT" b="1">
                <a:cs typeface="Times New Roman" pitchFamily="18" charset="0"/>
              </a:rPr>
              <a:t>intestino</a:t>
            </a:r>
            <a:r>
              <a:rPr lang="it-IT">
                <a:cs typeface="Times New Roman" pitchFamily="18" charset="0"/>
              </a:rPr>
              <a:t> è un </a:t>
            </a:r>
            <a:r>
              <a:rPr lang="it-IT" b="1">
                <a:cs typeface="Times New Roman" pitchFamily="18" charset="0"/>
              </a:rPr>
              <a:t>fermentatore continuo</a:t>
            </a:r>
          </a:p>
        </p:txBody>
      </p:sp>
      <p:sp>
        <p:nvSpPr>
          <p:cNvPr id="663561" name="Rectangle 9"/>
          <p:cNvSpPr>
            <a:spLocks noChangeArrowheads="1"/>
          </p:cNvSpPr>
          <p:nvPr/>
        </p:nvSpPr>
        <p:spPr bwMode="auto">
          <a:xfrm>
            <a:off x="3995738" y="1341438"/>
            <a:ext cx="5148262" cy="2282825"/>
          </a:xfrm>
          <a:prstGeom prst="rect">
            <a:avLst/>
          </a:prstGeom>
          <a:noFill/>
          <a:ln w="9525">
            <a:noFill/>
            <a:miter lim="800000"/>
            <a:headEnd/>
            <a:tailEnd/>
          </a:ln>
          <a:effectLst/>
        </p:spPr>
        <p:txBody>
          <a:bodyPr>
            <a:spAutoFit/>
          </a:bodyPr>
          <a:lstStyle/>
          <a:p>
            <a:pPr algn="just"/>
            <a:r>
              <a:rPr lang="it-IT">
                <a:cs typeface="Times New Roman" pitchFamily="18" charset="0"/>
              </a:rPr>
              <a:t>Nel reattore, contenente </a:t>
            </a:r>
            <a:r>
              <a:rPr lang="it-IT" b="1">
                <a:cs typeface="Times New Roman" pitchFamily="18" charset="0"/>
              </a:rPr>
              <a:t>batteri acetici naturali immobilizzati su trucioli di legno</a:t>
            </a:r>
            <a:r>
              <a:rPr lang="it-IT">
                <a:cs typeface="Times New Roman" pitchFamily="18" charset="0"/>
              </a:rPr>
              <a:t>, la birra è alimentata in continuo e, a contatto con i batteri, si trasforma in aceto nel tempo che intercorre tra l’entrata e l’uscita dal reattore. </a:t>
            </a:r>
          </a:p>
        </p:txBody>
      </p:sp>
      <p:pic>
        <p:nvPicPr>
          <p:cNvPr id="663562" name="Picture 10" descr="C:\WINDOWS\Desktop\Testi Enzo\Senza nome-scandito-02.jpg"/>
          <p:cNvPicPr>
            <a:picLocks noChangeAspect="1" noChangeArrowheads="1"/>
          </p:cNvPicPr>
          <p:nvPr/>
        </p:nvPicPr>
        <p:blipFill>
          <a:blip r:embed="rId4" r:link="rId5" cstate="print"/>
          <a:srcRect/>
          <a:stretch>
            <a:fillRect/>
          </a:stretch>
        </p:blipFill>
        <p:spPr bwMode="auto">
          <a:xfrm>
            <a:off x="4356100" y="4311650"/>
            <a:ext cx="4679950" cy="1997075"/>
          </a:xfrm>
          <a:prstGeom prst="rect">
            <a:avLst/>
          </a:prstGeom>
          <a:noFill/>
          <a:ln w="9525">
            <a:noFill/>
            <a:miter lim="800000"/>
            <a:headEnd/>
            <a:tailEnd/>
          </a:ln>
        </p:spPr>
      </p:pic>
      <p:sp>
        <p:nvSpPr>
          <p:cNvPr id="663564" name="Rectangle 12"/>
          <p:cNvSpPr>
            <a:spLocks noChangeArrowheads="1"/>
          </p:cNvSpPr>
          <p:nvPr/>
        </p:nvSpPr>
        <p:spPr bwMode="auto">
          <a:xfrm>
            <a:off x="0" y="4221163"/>
            <a:ext cx="4140200" cy="2282825"/>
          </a:xfrm>
          <a:prstGeom prst="rect">
            <a:avLst/>
          </a:prstGeom>
          <a:noFill/>
          <a:ln w="9525">
            <a:noFill/>
            <a:miter lim="800000"/>
            <a:headEnd/>
            <a:tailEnd/>
          </a:ln>
          <a:effectLst/>
        </p:spPr>
        <p:txBody>
          <a:bodyPr anchor="ctr">
            <a:spAutoFit/>
          </a:bodyPr>
          <a:lstStyle/>
          <a:p>
            <a:pPr algn="just"/>
            <a:r>
              <a:rPr lang="it-IT">
                <a:cs typeface="Times New Roman" pitchFamily="18" charset="0"/>
              </a:rPr>
              <a:t>Il </a:t>
            </a:r>
            <a:r>
              <a:rPr lang="it-IT" b="1">
                <a:cs typeface="Times New Roman" pitchFamily="18" charset="0"/>
              </a:rPr>
              <a:t>cibo</a:t>
            </a:r>
            <a:r>
              <a:rPr lang="it-IT">
                <a:cs typeface="Times New Roman" pitchFamily="18" charset="0"/>
              </a:rPr>
              <a:t> assunto è </a:t>
            </a:r>
            <a:r>
              <a:rPr lang="it-IT" b="1">
                <a:cs typeface="Times New Roman" pitchFamily="18" charset="0"/>
              </a:rPr>
              <a:t>trasformato</a:t>
            </a:r>
            <a:r>
              <a:rPr lang="it-IT">
                <a:cs typeface="Times New Roman" pitchFamily="18" charset="0"/>
              </a:rPr>
              <a:t> nell’</a:t>
            </a:r>
            <a:r>
              <a:rPr lang="it-IT" b="1">
                <a:cs typeface="Times New Roman" pitchFamily="18" charset="0"/>
              </a:rPr>
              <a:t>intestino</a:t>
            </a:r>
            <a:r>
              <a:rPr lang="it-IT">
                <a:cs typeface="Times New Roman" pitchFamily="18" charset="0"/>
              </a:rPr>
              <a:t> in parte in </a:t>
            </a:r>
            <a:r>
              <a:rPr lang="it-IT" b="1">
                <a:cs typeface="Times New Roman" pitchFamily="18" charset="0"/>
              </a:rPr>
              <a:t>prodotti</a:t>
            </a:r>
            <a:r>
              <a:rPr lang="it-IT">
                <a:cs typeface="Times New Roman" pitchFamily="18" charset="0"/>
              </a:rPr>
              <a:t> per la </a:t>
            </a:r>
            <a:r>
              <a:rPr lang="it-IT" b="1">
                <a:cs typeface="Times New Roman" pitchFamily="18" charset="0"/>
              </a:rPr>
              <a:t>crescita</a:t>
            </a:r>
            <a:r>
              <a:rPr lang="it-IT">
                <a:cs typeface="Times New Roman" pitchFamily="18" charset="0"/>
              </a:rPr>
              <a:t> e per il </a:t>
            </a:r>
            <a:r>
              <a:rPr lang="it-IT" b="1">
                <a:cs typeface="Times New Roman" pitchFamily="18" charset="0"/>
              </a:rPr>
              <a:t>mantenimento</a:t>
            </a:r>
            <a:r>
              <a:rPr lang="it-IT">
                <a:cs typeface="Times New Roman" pitchFamily="18" charset="0"/>
              </a:rPr>
              <a:t> della struttura e delle funzioni vitali ed in parte in </a:t>
            </a:r>
            <a:r>
              <a:rPr lang="it-IT" b="1">
                <a:cs typeface="Times New Roman" pitchFamily="18" charset="0"/>
              </a:rPr>
              <a:t>feci</a:t>
            </a:r>
            <a:r>
              <a:rPr lang="it-IT">
                <a:cs typeface="Times New Roman" pitchFamily="18" charset="0"/>
              </a:rPr>
              <a:t> che sono espulse.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9EE6445-9076-4760-A3C1-F8537A79312B}" type="slidenum">
              <a:rPr lang="it-IT"/>
              <a:pPr/>
              <a:t>20</a:t>
            </a:fld>
            <a:endParaRPr lang="it-IT"/>
          </a:p>
        </p:txBody>
      </p:sp>
      <p:sp>
        <p:nvSpPr>
          <p:cNvPr id="756739" name="Rectangle 3"/>
          <p:cNvSpPr>
            <a:spLocks noChangeArrowheads="1"/>
          </p:cNvSpPr>
          <p:nvPr/>
        </p:nvSpPr>
        <p:spPr bwMode="auto">
          <a:xfrm>
            <a:off x="142875" y="730250"/>
            <a:ext cx="8893175" cy="2770188"/>
          </a:xfrm>
          <a:prstGeom prst="rect">
            <a:avLst/>
          </a:prstGeom>
          <a:noFill/>
          <a:ln w="9525">
            <a:noFill/>
            <a:miter lim="800000"/>
            <a:headEnd/>
            <a:tailEnd/>
          </a:ln>
          <a:effectLst/>
        </p:spPr>
        <p:txBody>
          <a:bodyPr anchor="ctr">
            <a:spAutoFit/>
          </a:bodyPr>
          <a:lstStyle/>
          <a:p>
            <a:pPr algn="ctr"/>
            <a:r>
              <a:rPr lang="it-IT" b="1"/>
              <a:t>trattamento di scarti di concerie allo scopo di estrarre proteine da impiegare nell’alimentazione animale </a:t>
            </a:r>
          </a:p>
          <a:p>
            <a:pPr algn="ctr"/>
            <a:endParaRPr lang="it-IT" sz="800" b="1"/>
          </a:p>
          <a:p>
            <a:pPr algn="ctr"/>
            <a:r>
              <a:rPr lang="it-IT"/>
              <a:t>lo studio di tale processo richiede </a:t>
            </a:r>
            <a:r>
              <a:rPr lang="it-IT" b="1"/>
              <a:t>competenze multidisciplinari </a:t>
            </a:r>
            <a:r>
              <a:rPr lang="it-IT"/>
              <a:t>nel campo della </a:t>
            </a:r>
            <a:r>
              <a:rPr lang="it-IT" b="1"/>
              <a:t>chimica</a:t>
            </a:r>
            <a:r>
              <a:rPr lang="it-IT"/>
              <a:t>, dell’</a:t>
            </a:r>
            <a:r>
              <a:rPr lang="it-IT" b="1"/>
              <a:t>ingegneria chimica</a:t>
            </a:r>
            <a:r>
              <a:rPr lang="it-IT"/>
              <a:t>, della </a:t>
            </a:r>
            <a:r>
              <a:rPr lang="it-IT" b="1"/>
              <a:t>nutrizione animale</a:t>
            </a:r>
            <a:r>
              <a:rPr lang="it-IT"/>
              <a:t> e competenze </a:t>
            </a:r>
            <a:r>
              <a:rPr lang="it-IT" b="1"/>
              <a:t>imprenditoriali per la valutazione del rischio di impresa</a:t>
            </a:r>
            <a:r>
              <a:rPr lang="it-IT"/>
              <a:t> connesso alla realizzazione dell’impianto industriale</a:t>
            </a:r>
          </a:p>
          <a:p>
            <a:pPr algn="ctr"/>
            <a:r>
              <a:rPr lang="it-IT"/>
              <a:t>Lo schema di processo è raffigurato nella figura 2.4 seguente:</a:t>
            </a:r>
          </a:p>
        </p:txBody>
      </p:sp>
      <p:sp>
        <p:nvSpPr>
          <p:cNvPr id="756740" name="Text Box 4"/>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pic>
        <p:nvPicPr>
          <p:cNvPr id="756743" name="Picture 7" descr="C:\WINDOWS\Desktop\Testi Enzo\Senza nome-scandito-01.jpg"/>
          <p:cNvPicPr>
            <a:picLocks noChangeAspect="1" noChangeArrowheads="1"/>
          </p:cNvPicPr>
          <p:nvPr/>
        </p:nvPicPr>
        <p:blipFill>
          <a:blip r:embed="rId3" r:link="rId4" cstate="print"/>
          <a:srcRect/>
          <a:stretch>
            <a:fillRect/>
          </a:stretch>
        </p:blipFill>
        <p:spPr bwMode="auto">
          <a:xfrm>
            <a:off x="2305050" y="3500438"/>
            <a:ext cx="4572000" cy="1524000"/>
          </a:xfrm>
          <a:prstGeom prst="rect">
            <a:avLst/>
          </a:prstGeom>
          <a:noFill/>
          <a:ln w="9525">
            <a:noFill/>
            <a:miter lim="800000"/>
            <a:headEnd/>
            <a:tailEnd/>
          </a:ln>
        </p:spPr>
      </p:pic>
      <p:sp>
        <p:nvSpPr>
          <p:cNvPr id="756744" name="Rectangle 8"/>
          <p:cNvSpPr>
            <a:spLocks noChangeArrowheads="1"/>
          </p:cNvSpPr>
          <p:nvPr/>
        </p:nvSpPr>
        <p:spPr bwMode="auto">
          <a:xfrm>
            <a:off x="0" y="4972050"/>
            <a:ext cx="9144000" cy="1552575"/>
          </a:xfrm>
          <a:prstGeom prst="rect">
            <a:avLst/>
          </a:prstGeom>
          <a:noFill/>
          <a:ln w="9525">
            <a:noFill/>
            <a:miter lim="800000"/>
            <a:headEnd/>
            <a:tailEnd/>
          </a:ln>
          <a:effectLst/>
        </p:spPr>
        <p:txBody>
          <a:bodyPr anchor="ctr">
            <a:spAutoFit/>
          </a:bodyPr>
          <a:lstStyle/>
          <a:p>
            <a:pPr algn="just"/>
            <a:r>
              <a:rPr lang="it-IT"/>
              <a:t>Alimentazione: </a:t>
            </a:r>
            <a:r>
              <a:rPr lang="it-IT" b="1"/>
              <a:t>rasatura</a:t>
            </a:r>
            <a:r>
              <a:rPr lang="it-IT"/>
              <a:t> (ritagli di pelle conciata di colore verde scuro) visibili ad esempio nella zona di </a:t>
            </a:r>
            <a:r>
              <a:rPr lang="it-IT" b="1"/>
              <a:t>Arzignano in provincia di Vicenza</a:t>
            </a:r>
            <a:r>
              <a:rPr lang="it-IT"/>
              <a:t> come montagnole di ritagli ammucchiati all’aperto in prossimità della conceria.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622297A-B4BA-4F38-9DD4-CD6338D9BDB8}" type="slidenum">
              <a:rPr lang="it-IT"/>
              <a:pPr/>
              <a:t>21</a:t>
            </a:fld>
            <a:endParaRPr lang="it-IT"/>
          </a:p>
        </p:txBody>
      </p:sp>
      <p:sp>
        <p:nvSpPr>
          <p:cNvPr id="758787" name="Rectangle 3"/>
          <p:cNvSpPr>
            <a:spLocks noChangeArrowheads="1"/>
          </p:cNvSpPr>
          <p:nvPr/>
        </p:nvSpPr>
        <p:spPr bwMode="auto">
          <a:xfrm>
            <a:off x="250825" y="755650"/>
            <a:ext cx="8893175" cy="5607050"/>
          </a:xfrm>
          <a:prstGeom prst="rect">
            <a:avLst/>
          </a:prstGeom>
          <a:noFill/>
          <a:ln w="9525">
            <a:noFill/>
            <a:miter lim="800000"/>
            <a:headEnd/>
            <a:tailEnd/>
          </a:ln>
          <a:effectLst/>
        </p:spPr>
        <p:txBody>
          <a:bodyPr anchor="ctr">
            <a:spAutoFit/>
          </a:bodyPr>
          <a:lstStyle/>
          <a:p>
            <a:pPr algn="just"/>
            <a:r>
              <a:rPr lang="it-IT" sz="2000"/>
              <a:t>Questi ritagli contengono un’</a:t>
            </a:r>
            <a:r>
              <a:rPr lang="it-IT" sz="2000" b="1"/>
              <a:t>alta di concentrazione di cromo</a:t>
            </a:r>
            <a:r>
              <a:rPr lang="it-IT" sz="2000"/>
              <a:t>. </a:t>
            </a:r>
          </a:p>
          <a:p>
            <a:pPr algn="just"/>
            <a:r>
              <a:rPr lang="it-IT" sz="2000"/>
              <a:t>Il progetto aveva lo scopo di:</a:t>
            </a:r>
          </a:p>
          <a:p>
            <a:pPr algn="just">
              <a:buFontTx/>
              <a:buChar char="-"/>
            </a:pPr>
            <a:r>
              <a:rPr lang="it-IT" sz="2000" b="1"/>
              <a:t> separare</a:t>
            </a:r>
            <a:r>
              <a:rPr lang="it-IT" sz="2000"/>
              <a:t> le </a:t>
            </a:r>
            <a:r>
              <a:rPr lang="it-IT" sz="2000" b="1"/>
              <a:t>proteine</a:t>
            </a:r>
            <a:r>
              <a:rPr lang="it-IT" sz="2000"/>
              <a:t> della pelle </a:t>
            </a:r>
            <a:r>
              <a:rPr lang="it-IT" sz="2000" b="1"/>
              <a:t>dal cromo</a:t>
            </a:r>
            <a:endParaRPr lang="it-IT" sz="2000"/>
          </a:p>
          <a:p>
            <a:pPr algn="just">
              <a:buFontTx/>
              <a:buChar char="-"/>
            </a:pPr>
            <a:r>
              <a:rPr lang="it-IT" sz="2000" b="1"/>
              <a:t> isolarle</a:t>
            </a:r>
            <a:r>
              <a:rPr lang="it-IT" sz="2000"/>
              <a:t> </a:t>
            </a:r>
          </a:p>
          <a:p>
            <a:pPr algn="just">
              <a:buFontTx/>
              <a:buChar char="-"/>
            </a:pPr>
            <a:r>
              <a:rPr lang="it-IT" sz="2000"/>
              <a:t> </a:t>
            </a:r>
            <a:r>
              <a:rPr lang="it-IT" sz="2000" b="1"/>
              <a:t>venderle </a:t>
            </a:r>
            <a:r>
              <a:rPr lang="it-IT" sz="2000"/>
              <a:t>come </a:t>
            </a:r>
            <a:r>
              <a:rPr lang="it-IT" sz="2000" b="1"/>
              <a:t>integratore di mangimi</a:t>
            </a:r>
            <a:r>
              <a:rPr lang="it-IT" sz="2000"/>
              <a:t> animali</a:t>
            </a:r>
          </a:p>
          <a:p>
            <a:pPr algn="just">
              <a:buFontTx/>
              <a:buChar char="-"/>
            </a:pPr>
            <a:endParaRPr lang="it-IT" sz="2000"/>
          </a:p>
          <a:p>
            <a:pPr algn="just">
              <a:buFontTx/>
              <a:buChar char="-"/>
            </a:pPr>
            <a:endParaRPr lang="it-IT" sz="1000"/>
          </a:p>
          <a:p>
            <a:pPr algn="just">
              <a:buFontTx/>
              <a:buChar char="-"/>
            </a:pPr>
            <a:endParaRPr lang="it-IT"/>
          </a:p>
          <a:p>
            <a:pPr algn="just">
              <a:buFontTx/>
              <a:buChar char="-"/>
            </a:pPr>
            <a:endParaRPr lang="it-IT"/>
          </a:p>
          <a:p>
            <a:pPr algn="just">
              <a:buFontTx/>
              <a:buChar char="-"/>
            </a:pPr>
            <a:endParaRPr lang="it-IT"/>
          </a:p>
          <a:p>
            <a:pPr algn="just"/>
            <a:r>
              <a:rPr lang="it-IT" sz="2000" b="1"/>
              <a:t>- idrolisi </a:t>
            </a:r>
            <a:r>
              <a:rPr lang="it-IT" sz="2000"/>
              <a:t>delle proteine </a:t>
            </a:r>
            <a:r>
              <a:rPr lang="it-IT" sz="2000" b="1"/>
              <a:t>nel reattore (1)</a:t>
            </a:r>
            <a:endParaRPr lang="it-IT" sz="2000"/>
          </a:p>
          <a:p>
            <a:pPr algn="just"/>
            <a:r>
              <a:rPr lang="it-IT" sz="2000" b="1"/>
              <a:t>- filtrazione </a:t>
            </a:r>
            <a:r>
              <a:rPr lang="it-IT" sz="2000"/>
              <a:t>delle proteine solubili dal cromo insolubile nel </a:t>
            </a:r>
            <a:r>
              <a:rPr lang="it-IT" sz="2000" b="1"/>
              <a:t>filtro rotativo (3)</a:t>
            </a:r>
            <a:endParaRPr lang="it-IT" sz="2000"/>
          </a:p>
          <a:p>
            <a:pPr algn="just"/>
            <a:r>
              <a:rPr lang="it-IT" sz="2000" b="1"/>
              <a:t>- evaporazione dell’acqua</a:t>
            </a:r>
            <a:r>
              <a:rPr lang="it-IT" sz="2000"/>
              <a:t> dell’idrolizzato proteico mediante gli </a:t>
            </a:r>
            <a:r>
              <a:rPr lang="it-IT" sz="2000" b="1"/>
              <a:t>evaporatori sotto vuoto (6)</a:t>
            </a:r>
          </a:p>
          <a:p>
            <a:pPr algn="just">
              <a:buFontTx/>
              <a:buChar char="-"/>
            </a:pPr>
            <a:r>
              <a:rPr lang="it-IT" sz="2000" b="1"/>
              <a:t>essiccazione </a:t>
            </a:r>
            <a:r>
              <a:rPr lang="it-IT" sz="2000"/>
              <a:t>di tale soluzione concentrata nell’evaporatore </a:t>
            </a:r>
            <a:r>
              <a:rPr lang="it-IT" sz="2000" b="1"/>
              <a:t>a spruzzo (7)</a:t>
            </a:r>
            <a:r>
              <a:rPr lang="it-IT" sz="2000"/>
              <a:t> per ottenere l’idrolizzato proteico in forma solida. </a:t>
            </a:r>
          </a:p>
          <a:p>
            <a:pPr algn="just"/>
            <a:r>
              <a:rPr lang="it-IT" sz="2000"/>
              <a:t>Lo stadio di idrolisi (</a:t>
            </a:r>
            <a:r>
              <a:rPr lang="it-IT" sz="2000" b="1"/>
              <a:t>reattore 1</a:t>
            </a:r>
            <a:r>
              <a:rPr lang="it-IT" sz="2000"/>
              <a:t>) può essere realizzato in </a:t>
            </a:r>
            <a:r>
              <a:rPr lang="it-IT" sz="2000" b="1"/>
              <a:t>continuo</a:t>
            </a:r>
            <a:r>
              <a:rPr lang="it-IT" sz="2000"/>
              <a:t> o in </a:t>
            </a:r>
            <a:r>
              <a:rPr lang="it-IT" sz="2000" b="1"/>
              <a:t>batch</a:t>
            </a:r>
            <a:r>
              <a:rPr lang="it-IT" sz="2000"/>
              <a:t>. In ogni modo il </a:t>
            </a:r>
            <a:r>
              <a:rPr lang="it-IT" sz="2000" b="1"/>
              <a:t>resto del processo</a:t>
            </a:r>
            <a:r>
              <a:rPr lang="it-IT" sz="2000"/>
              <a:t> funziona in </a:t>
            </a:r>
            <a:r>
              <a:rPr lang="it-IT" sz="2000" b="1"/>
              <a:t>continuo</a:t>
            </a:r>
            <a:r>
              <a:rPr lang="it-IT" sz="2000"/>
              <a:t>. </a:t>
            </a:r>
          </a:p>
        </p:txBody>
      </p:sp>
      <p:sp>
        <p:nvSpPr>
          <p:cNvPr id="758791" name="Text Box 7"/>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pic>
        <p:nvPicPr>
          <p:cNvPr id="758792" name="Picture 8" descr="C:\WINDOWS\Desktop\Testi Enzo\Senza nome-scandito-01.jpg"/>
          <p:cNvPicPr>
            <a:picLocks noChangeAspect="1" noChangeArrowheads="1"/>
          </p:cNvPicPr>
          <p:nvPr/>
        </p:nvPicPr>
        <p:blipFill>
          <a:blip r:embed="rId3" r:link="rId4" cstate="print"/>
          <a:srcRect/>
          <a:stretch>
            <a:fillRect/>
          </a:stretch>
        </p:blipFill>
        <p:spPr bwMode="auto">
          <a:xfrm>
            <a:off x="2339975" y="2349500"/>
            <a:ext cx="4572000" cy="15240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0E9CADF-ADAC-4877-BE14-E6F473220444}" type="slidenum">
              <a:rPr lang="it-IT"/>
              <a:pPr/>
              <a:t>22</a:t>
            </a:fld>
            <a:endParaRPr lang="it-IT"/>
          </a:p>
        </p:txBody>
      </p:sp>
      <p:sp>
        <p:nvSpPr>
          <p:cNvPr id="760835" name="Rectangle 3"/>
          <p:cNvSpPr>
            <a:spLocks noChangeArrowheads="1"/>
          </p:cNvSpPr>
          <p:nvPr/>
        </p:nvSpPr>
        <p:spPr bwMode="auto">
          <a:xfrm>
            <a:off x="107950" y="1052513"/>
            <a:ext cx="8893175" cy="5116512"/>
          </a:xfrm>
          <a:prstGeom prst="rect">
            <a:avLst/>
          </a:prstGeom>
          <a:noFill/>
          <a:ln w="9525">
            <a:noFill/>
            <a:miter lim="800000"/>
            <a:headEnd/>
            <a:tailEnd/>
          </a:ln>
          <a:effectLst/>
        </p:spPr>
        <p:txBody>
          <a:bodyPr anchor="ctr">
            <a:spAutoFit/>
          </a:bodyPr>
          <a:lstStyle/>
          <a:p>
            <a:pPr algn="just"/>
            <a:r>
              <a:rPr lang="it-IT" sz="2200" u="sng"/>
              <a:t>reattori </a:t>
            </a:r>
            <a:r>
              <a:rPr lang="it-IT" sz="2200" b="1" u="sng"/>
              <a:t>batch</a:t>
            </a:r>
            <a:r>
              <a:rPr lang="it-IT" sz="2200" u="sng"/>
              <a:t>:</a:t>
            </a:r>
            <a:r>
              <a:rPr lang="it-IT" sz="2200"/>
              <a:t> impiego </a:t>
            </a:r>
            <a:r>
              <a:rPr lang="it-IT" sz="2200" b="1"/>
              <a:t>due reattori</a:t>
            </a:r>
            <a:r>
              <a:rPr lang="it-IT" sz="2200"/>
              <a:t> che lavorino </a:t>
            </a:r>
            <a:r>
              <a:rPr lang="it-IT" sz="2200" b="1"/>
              <a:t>a fasi alterne</a:t>
            </a:r>
            <a:r>
              <a:rPr lang="it-IT" sz="2200"/>
              <a:t> (quando uno sta compiendo l’idrolisi, l’altro è soggetto alle operazioni di rimessa in funzione, cioè svuotamento, pulizia e ricarica) consentirebbe di avere il serbatoio 2 sempre sufficientemente pieno da alimentare in continuo il resto dell’impianto. E’ ovvio che nell’impianto continuo i due reattori sono sostituiti da un solo reattore continuo, e quindi il volume totale di reattore da impiegare ne risulta diminuito. </a:t>
            </a:r>
          </a:p>
          <a:p>
            <a:pPr algn="just"/>
            <a:endParaRPr lang="it-IT" sz="2200"/>
          </a:p>
          <a:p>
            <a:pPr algn="just"/>
            <a:r>
              <a:rPr lang="it-IT" sz="2200" b="1"/>
              <a:t>Punto</a:t>
            </a:r>
            <a:r>
              <a:rPr lang="it-IT" sz="2200"/>
              <a:t> di vista </a:t>
            </a:r>
            <a:r>
              <a:rPr lang="it-IT" sz="2200" b="1"/>
              <a:t>tecnico</a:t>
            </a:r>
            <a:r>
              <a:rPr lang="it-IT" sz="2200"/>
              <a:t>: il processo presenta </a:t>
            </a:r>
            <a:r>
              <a:rPr lang="it-IT" sz="2200" b="1"/>
              <a:t>due problemi</a:t>
            </a:r>
            <a:r>
              <a:rPr lang="it-IT" sz="2200"/>
              <a:t> interconnessi</a:t>
            </a:r>
          </a:p>
          <a:p>
            <a:pPr algn="just">
              <a:buFontTx/>
              <a:buChar char="-"/>
            </a:pPr>
            <a:r>
              <a:rPr lang="it-IT" sz="2200"/>
              <a:t> tasso di </a:t>
            </a:r>
            <a:r>
              <a:rPr lang="it-IT" sz="2200" b="1"/>
              <a:t>umidità </a:t>
            </a:r>
            <a:r>
              <a:rPr lang="it-IT" sz="2200"/>
              <a:t>della materia prima in entrata </a:t>
            </a:r>
          </a:p>
          <a:p>
            <a:pPr algn="just">
              <a:buFontTx/>
              <a:buChar char="-"/>
            </a:pPr>
            <a:r>
              <a:rPr lang="it-IT" sz="2200"/>
              <a:t> quantità di </a:t>
            </a:r>
            <a:r>
              <a:rPr lang="it-IT" sz="2200" b="1"/>
              <a:t>acqua da evaporare in (6) ed in (7)</a:t>
            </a:r>
            <a:r>
              <a:rPr lang="it-IT" sz="2200"/>
              <a:t> </a:t>
            </a:r>
          </a:p>
          <a:p>
            <a:pPr algn="just"/>
            <a:endParaRPr lang="it-IT" sz="2200"/>
          </a:p>
          <a:p>
            <a:pPr algn="just"/>
            <a:r>
              <a:rPr lang="it-IT" sz="2200"/>
              <a:t>Alimentare all’impianto di evaporazione una soluzione con concentrazione proteica &lt; 15 %,  comporta un </a:t>
            </a:r>
            <a:r>
              <a:rPr lang="it-IT" sz="2200" b="1"/>
              <a:t>notevole consumo di calore</a:t>
            </a:r>
            <a:r>
              <a:rPr lang="it-IT" sz="2200"/>
              <a:t> ed un aumento del </a:t>
            </a:r>
            <a:r>
              <a:rPr lang="it-IT" sz="2200" b="1"/>
              <a:t>costo di produzione</a:t>
            </a:r>
            <a:r>
              <a:rPr lang="it-IT" sz="2200"/>
              <a:t> finale da rendere antieconomico il processo. </a:t>
            </a:r>
          </a:p>
        </p:txBody>
      </p:sp>
      <p:sp>
        <p:nvSpPr>
          <p:cNvPr id="760837" name="Text Box 5"/>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962579B-16AD-473C-B001-00C80B728E15}" type="slidenum">
              <a:rPr lang="it-IT"/>
              <a:pPr/>
              <a:t>23</a:t>
            </a:fld>
            <a:endParaRPr lang="it-IT"/>
          </a:p>
        </p:txBody>
      </p:sp>
      <p:sp>
        <p:nvSpPr>
          <p:cNvPr id="762883" name="Rectangle 3"/>
          <p:cNvSpPr>
            <a:spLocks noChangeArrowheads="1"/>
          </p:cNvSpPr>
          <p:nvPr/>
        </p:nvSpPr>
        <p:spPr bwMode="auto">
          <a:xfrm>
            <a:off x="179388" y="911225"/>
            <a:ext cx="8893175" cy="5326063"/>
          </a:xfrm>
          <a:prstGeom prst="rect">
            <a:avLst/>
          </a:prstGeom>
          <a:noFill/>
          <a:ln w="9525">
            <a:noFill/>
            <a:miter lim="800000"/>
            <a:headEnd/>
            <a:tailEnd/>
          </a:ln>
          <a:effectLst/>
        </p:spPr>
        <p:txBody>
          <a:bodyPr anchor="ctr">
            <a:spAutoFit/>
          </a:bodyPr>
          <a:lstStyle/>
          <a:p>
            <a:pPr algn="just"/>
            <a:r>
              <a:rPr lang="it-IT"/>
              <a:t>La concentrazione di proteine nella soluzione alimentata agli evaporatori dipende:</a:t>
            </a:r>
          </a:p>
          <a:p>
            <a:pPr algn="just">
              <a:buFontTx/>
              <a:buChar char="-"/>
            </a:pPr>
            <a:r>
              <a:rPr lang="it-IT"/>
              <a:t> dalla composizione della miscela nel reattore 1 </a:t>
            </a:r>
          </a:p>
          <a:p>
            <a:pPr algn="just">
              <a:buFontTx/>
              <a:buChar char="-"/>
            </a:pPr>
            <a:r>
              <a:rPr lang="it-IT"/>
              <a:t> dalla quantità di acqua di lavaggio impiegata nella filtrazione </a:t>
            </a:r>
          </a:p>
          <a:p>
            <a:pPr algn="just">
              <a:buFontTx/>
              <a:buChar char="-"/>
            </a:pPr>
            <a:endParaRPr lang="it-IT" sz="800"/>
          </a:p>
          <a:p>
            <a:pPr algn="just"/>
            <a:r>
              <a:rPr lang="it-IT"/>
              <a:t>Anche </a:t>
            </a:r>
            <a:r>
              <a:rPr lang="it-IT" b="1"/>
              <a:t>ottimizzando il flusso di acqua nelle singole evaporazioni, rimane il problema che la materia prima disponibile non è a tasso di umidità costante</a:t>
            </a:r>
            <a:r>
              <a:rPr lang="it-IT"/>
              <a:t>. </a:t>
            </a:r>
          </a:p>
          <a:p>
            <a:pPr algn="ctr"/>
            <a:r>
              <a:rPr lang="it-IT"/>
              <a:t>Il processo deve prevedere un continuo aggiustamento della quantità di acqua aggiunta al reattore (1) per compiere l’idrolisi in funzione del tasso di umidità della materia prima entrante nel processo. </a:t>
            </a:r>
          </a:p>
          <a:p>
            <a:pPr algn="just"/>
            <a:r>
              <a:rPr lang="it-IT"/>
              <a:t>Questo aspetto rende un po’ più complicata l’operazione di idrolisi condotta a mezzo di un reattore continuo che, per sua natura, deve lavorare in condizioni costanti. </a:t>
            </a:r>
          </a:p>
          <a:p>
            <a:pPr algn="ctr"/>
            <a:r>
              <a:rPr lang="it-IT"/>
              <a:t>Tutti questi problemi sono comunque risolvibili. </a:t>
            </a:r>
          </a:p>
        </p:txBody>
      </p:sp>
      <p:sp>
        <p:nvSpPr>
          <p:cNvPr id="762884" name="Text Box 4"/>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2A330BC-EEAD-4A75-BA41-4EC5B60334F5}" type="slidenum">
              <a:rPr lang="it-IT"/>
              <a:pPr/>
              <a:t>24</a:t>
            </a:fld>
            <a:endParaRPr lang="it-IT"/>
          </a:p>
        </p:txBody>
      </p:sp>
      <p:sp>
        <p:nvSpPr>
          <p:cNvPr id="764931" name="Rectangle 3"/>
          <p:cNvSpPr>
            <a:spLocks noChangeArrowheads="1"/>
          </p:cNvSpPr>
          <p:nvPr/>
        </p:nvSpPr>
        <p:spPr bwMode="auto">
          <a:xfrm>
            <a:off x="142875" y="1166813"/>
            <a:ext cx="8893175" cy="5024437"/>
          </a:xfrm>
          <a:prstGeom prst="rect">
            <a:avLst/>
          </a:prstGeom>
          <a:noFill/>
          <a:ln w="9525">
            <a:noFill/>
            <a:miter lim="800000"/>
            <a:headEnd/>
            <a:tailEnd/>
          </a:ln>
          <a:effectLst/>
        </p:spPr>
        <p:txBody>
          <a:bodyPr anchor="ctr">
            <a:spAutoFit/>
          </a:bodyPr>
          <a:lstStyle/>
          <a:p>
            <a:pPr algn="ctr"/>
            <a:r>
              <a:rPr lang="it-IT" b="1"/>
              <a:t>Analisi del rischio imprenditoriale</a:t>
            </a:r>
            <a:endParaRPr lang="it-IT"/>
          </a:p>
          <a:p>
            <a:pPr algn="ctr"/>
            <a:r>
              <a:rPr lang="it-IT"/>
              <a:t> </a:t>
            </a:r>
            <a:r>
              <a:rPr lang="it-IT" b="1"/>
              <a:t>punto cruciale</a:t>
            </a:r>
            <a:r>
              <a:rPr lang="it-IT"/>
              <a:t> del processo:</a:t>
            </a:r>
            <a:endParaRPr lang="it-IT" b="1"/>
          </a:p>
          <a:p>
            <a:pPr algn="ctr"/>
            <a:r>
              <a:rPr lang="it-IT" b="1"/>
              <a:t>garanzia del reperimento di una quantità di materia prima non inferiore a 50000 tonnellate all’anno</a:t>
            </a:r>
            <a:endParaRPr lang="it-IT"/>
          </a:p>
          <a:p>
            <a:pPr algn="ctr"/>
            <a:r>
              <a:rPr lang="it-IT" b="1"/>
              <a:t>Costi di acquisto degli impianti</a:t>
            </a:r>
            <a:r>
              <a:rPr lang="it-IT"/>
              <a:t> e </a:t>
            </a:r>
            <a:r>
              <a:rPr lang="it-IT" b="1"/>
              <a:t>di mano d’opera per la conduzione dell’impianto non sono linearmente dipendenti dalla dimensione dell’impianto </a:t>
            </a:r>
          </a:p>
          <a:p>
            <a:pPr algn="just"/>
            <a:r>
              <a:rPr lang="it-IT"/>
              <a:t> costo mano d’opera: incide in minor misura all’aumentare della dimensione dell’impianto </a:t>
            </a:r>
          </a:p>
          <a:p>
            <a:pPr algn="just"/>
            <a:endParaRPr lang="it-IT" sz="800"/>
          </a:p>
          <a:p>
            <a:pPr algn="ctr"/>
            <a:r>
              <a:rPr lang="it-IT" sz="2000"/>
              <a:t> il </a:t>
            </a:r>
            <a:r>
              <a:rPr lang="it-IT" sz="2000" b="1"/>
              <a:t>processo è economicamente interessante a patto che la produzione annua non sia inferiore a 10000</a:t>
            </a:r>
            <a:r>
              <a:rPr lang="it-IT" sz="2000"/>
              <a:t> </a:t>
            </a:r>
            <a:r>
              <a:rPr lang="it-IT" sz="2000" b="1"/>
              <a:t>tonnellate/anno</a:t>
            </a:r>
            <a:r>
              <a:rPr lang="it-IT" sz="2000"/>
              <a:t>, il che comporta una disponibilità annua di materia prima di almeno 50000 tonnellate  </a:t>
            </a:r>
          </a:p>
          <a:p>
            <a:pPr algn="ctr"/>
            <a:r>
              <a:rPr lang="it-IT" sz="2000"/>
              <a:t>Il </a:t>
            </a:r>
            <a:r>
              <a:rPr lang="it-IT" sz="2000" b="1"/>
              <a:t>rifornimento di tale quantità di materie prima</a:t>
            </a:r>
            <a:r>
              <a:rPr lang="it-IT" sz="2000"/>
              <a:t> costituisce un fattore di </a:t>
            </a:r>
            <a:r>
              <a:rPr lang="it-IT" sz="2000" b="1"/>
              <a:t>rischio</a:t>
            </a:r>
            <a:r>
              <a:rPr lang="it-IT" sz="2000"/>
              <a:t> enorme per l’economia dell’impianto. </a:t>
            </a:r>
          </a:p>
        </p:txBody>
      </p:sp>
      <p:sp>
        <p:nvSpPr>
          <p:cNvPr id="764932" name="Text Box 4"/>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4E735C2-6F1C-49A1-BA32-BF6C366377AF}" type="slidenum">
              <a:rPr lang="it-IT"/>
              <a:pPr/>
              <a:t>25</a:t>
            </a:fld>
            <a:endParaRPr lang="it-IT"/>
          </a:p>
        </p:txBody>
      </p:sp>
      <p:sp>
        <p:nvSpPr>
          <p:cNvPr id="766979" name="Rectangle 3"/>
          <p:cNvSpPr>
            <a:spLocks noChangeArrowheads="1"/>
          </p:cNvSpPr>
          <p:nvPr/>
        </p:nvSpPr>
        <p:spPr bwMode="auto">
          <a:xfrm>
            <a:off x="142875" y="912813"/>
            <a:ext cx="8893175" cy="5511800"/>
          </a:xfrm>
          <a:prstGeom prst="rect">
            <a:avLst/>
          </a:prstGeom>
          <a:noFill/>
          <a:ln w="9525">
            <a:noFill/>
            <a:miter lim="800000"/>
            <a:headEnd/>
            <a:tailEnd/>
          </a:ln>
          <a:effectLst/>
        </p:spPr>
        <p:txBody>
          <a:bodyPr anchor="ctr">
            <a:spAutoFit/>
          </a:bodyPr>
          <a:lstStyle/>
          <a:p>
            <a:pPr algn="ctr"/>
            <a:r>
              <a:rPr lang="it-IT" b="1"/>
              <a:t>Analisi del rischio imprenditoriale</a:t>
            </a:r>
            <a:endParaRPr lang="it-IT"/>
          </a:p>
          <a:p>
            <a:pPr algn="ctr"/>
            <a:r>
              <a:rPr lang="it-IT"/>
              <a:t> </a:t>
            </a:r>
            <a:r>
              <a:rPr lang="it-IT" b="1"/>
              <a:t>punto cruciale</a:t>
            </a:r>
            <a:r>
              <a:rPr lang="it-IT"/>
              <a:t> del processo:</a:t>
            </a:r>
            <a:endParaRPr lang="it-IT" b="1"/>
          </a:p>
          <a:p>
            <a:pPr algn="just"/>
            <a:r>
              <a:rPr lang="it-IT" sz="2200"/>
              <a:t>I ritagli di conceria sono prodotti da </a:t>
            </a:r>
            <a:r>
              <a:rPr lang="it-IT" sz="2200" b="1"/>
              <a:t>singole piccole concerie</a:t>
            </a:r>
            <a:r>
              <a:rPr lang="it-IT" sz="2200"/>
              <a:t>, e nessuna ne produce una quantità sufficiente alla alimentazione dell’impianto di idrolisi. Per disporre di 50000 tonnelate/anno occorre poter contare su </a:t>
            </a:r>
            <a:r>
              <a:rPr lang="it-IT" sz="2200" b="1"/>
              <a:t>numerose piccole concerie</a:t>
            </a:r>
            <a:r>
              <a:rPr lang="it-IT" sz="2200"/>
              <a:t>. </a:t>
            </a:r>
          </a:p>
          <a:p>
            <a:pPr algn="just"/>
            <a:r>
              <a:rPr lang="it-IT" sz="2200"/>
              <a:t>In linea di principio, i ritagli di conceria costituiscono un costo per le concerie che teoricamente dovrebbero provvedere al loro smaltimento. Esse dovrebbero essere interessate allo smaltimento gratuito. </a:t>
            </a:r>
          </a:p>
          <a:p>
            <a:pPr algn="just"/>
            <a:r>
              <a:rPr lang="it-IT" sz="2200"/>
              <a:t>In pratica la legislazione non è costrittiva al punto da forzare le concerie a donare gli scarti. </a:t>
            </a:r>
          </a:p>
          <a:p>
            <a:pPr algn="just"/>
            <a:r>
              <a:rPr lang="it-IT" sz="2200"/>
              <a:t>Sussiste il rischio che nel corso del funzionamento dell’impianto di idrolisi, una o più concerie si rifiutino di donare gli scarti all’impianto di idrolisi o pretendano un prezzo di vendita. Essendo necessario ricorrere ad una moltitudine di fornitori, il rischio di definizioni contrattuali aumenta. </a:t>
            </a:r>
          </a:p>
          <a:p>
            <a:pPr algn="just"/>
            <a:r>
              <a:rPr lang="it-IT" sz="2200"/>
              <a:t>Per questo rischio, l’impianto non è mai stato realizzato. </a:t>
            </a:r>
          </a:p>
        </p:txBody>
      </p:sp>
      <p:sp>
        <p:nvSpPr>
          <p:cNvPr id="766980" name="Text Box 4"/>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C9396C5-3480-4E2A-88B2-24ECCD0A70ED}" type="slidenum">
              <a:rPr lang="it-IT"/>
              <a:pPr/>
              <a:t>26</a:t>
            </a:fld>
            <a:endParaRPr lang="it-IT"/>
          </a:p>
        </p:txBody>
      </p:sp>
      <p:sp>
        <p:nvSpPr>
          <p:cNvPr id="769027" name="Rectangle 3"/>
          <p:cNvSpPr>
            <a:spLocks noChangeArrowheads="1"/>
          </p:cNvSpPr>
          <p:nvPr/>
        </p:nvSpPr>
        <p:spPr bwMode="auto">
          <a:xfrm>
            <a:off x="142875" y="738188"/>
            <a:ext cx="8893175" cy="5265737"/>
          </a:xfrm>
          <a:prstGeom prst="rect">
            <a:avLst/>
          </a:prstGeom>
          <a:noFill/>
          <a:ln w="9525">
            <a:noFill/>
            <a:miter lim="800000"/>
            <a:headEnd/>
            <a:tailEnd/>
          </a:ln>
          <a:effectLst/>
        </p:spPr>
        <p:txBody>
          <a:bodyPr anchor="ctr">
            <a:spAutoFit/>
          </a:bodyPr>
          <a:lstStyle/>
          <a:p>
            <a:pPr algn="ctr"/>
            <a:r>
              <a:rPr lang="it-IT" b="1"/>
              <a:t>tempo di permanenza</a:t>
            </a:r>
            <a:r>
              <a:rPr lang="it-IT"/>
              <a:t> in un reattore continuo </a:t>
            </a:r>
          </a:p>
          <a:p>
            <a:pPr algn="ctr"/>
            <a:r>
              <a:rPr lang="it-IT" b="1"/>
              <a:t>t = V/F</a:t>
            </a:r>
            <a:endParaRPr lang="it-IT"/>
          </a:p>
          <a:p>
            <a:pPr algn="ctr"/>
            <a:r>
              <a:rPr lang="it-IT" sz="2200"/>
              <a:t>Inverso del tempo di permanenza: </a:t>
            </a:r>
            <a:r>
              <a:rPr lang="it-IT" sz="2200" b="1"/>
              <a:t>1/t=F/V </a:t>
            </a:r>
            <a:r>
              <a:rPr lang="it-IT" sz="2200" b="1">
                <a:sym typeface="Symbol" pitchFamily="18" charset="2"/>
              </a:rPr>
              <a:t></a:t>
            </a:r>
            <a:r>
              <a:rPr lang="it-IT" sz="2200"/>
              <a:t> </a:t>
            </a:r>
            <a:r>
              <a:rPr lang="it-IT" sz="2200" b="1"/>
              <a:t>velocità di diluizione</a:t>
            </a:r>
            <a:r>
              <a:rPr lang="it-IT" sz="2200"/>
              <a:t> (</a:t>
            </a:r>
            <a:r>
              <a:rPr lang="it-IT" sz="2200" b="1"/>
              <a:t>D</a:t>
            </a:r>
            <a:r>
              <a:rPr lang="it-IT" sz="2200"/>
              <a:t>=1/t)</a:t>
            </a:r>
          </a:p>
          <a:p>
            <a:pPr algn="ctr"/>
            <a:endParaRPr lang="it-IT" sz="1000"/>
          </a:p>
          <a:p>
            <a:pPr algn="ctr"/>
            <a:r>
              <a:rPr lang="it-IT"/>
              <a:t>Questo termine, (</a:t>
            </a:r>
            <a:r>
              <a:rPr lang="it-IT" sz="2000"/>
              <a:t>dimensionalmente è espresso come volume alimentato nell’unità di tempo per volume unitario di liquido presente nel reattore</a:t>
            </a:r>
            <a:r>
              <a:rPr lang="it-IT"/>
              <a:t>) rappresenta la</a:t>
            </a:r>
          </a:p>
          <a:p>
            <a:pPr algn="ctr"/>
            <a:r>
              <a:rPr lang="it-IT"/>
              <a:t> </a:t>
            </a:r>
            <a:r>
              <a:rPr lang="it-IT" b="1"/>
              <a:t>velocità di ricambio del volume di liquido presente nel reattore</a:t>
            </a:r>
            <a:endParaRPr lang="it-IT"/>
          </a:p>
          <a:p>
            <a:pPr algn="ctr"/>
            <a:r>
              <a:rPr lang="it-IT" sz="1000"/>
              <a:t> </a:t>
            </a:r>
          </a:p>
          <a:p>
            <a:pPr algn="ctr"/>
            <a:r>
              <a:rPr lang="it-IT"/>
              <a:t>Poiché</a:t>
            </a:r>
          </a:p>
          <a:p>
            <a:pPr algn="ctr"/>
            <a:r>
              <a:rPr lang="it-IT"/>
              <a:t> </a:t>
            </a:r>
            <a:r>
              <a:rPr lang="it-IT" b="1"/>
              <a:t>V = volume del reattore</a:t>
            </a:r>
            <a:r>
              <a:rPr lang="it-IT"/>
              <a:t> (litri) </a:t>
            </a:r>
          </a:p>
          <a:p>
            <a:pPr algn="ctr"/>
            <a:r>
              <a:rPr lang="it-IT" b="1"/>
              <a:t>F = flusso dell’effluente </a:t>
            </a:r>
            <a:r>
              <a:rPr lang="it-IT"/>
              <a:t>dal  reattore (litri/ora)</a:t>
            </a:r>
          </a:p>
          <a:p>
            <a:pPr algn="ctr"/>
            <a:r>
              <a:rPr lang="it-IT"/>
              <a:t>t in ore </a:t>
            </a:r>
          </a:p>
          <a:p>
            <a:pPr algn="ctr"/>
            <a:r>
              <a:rPr lang="it-IT"/>
              <a:t>1/t in ore</a:t>
            </a:r>
            <a:r>
              <a:rPr lang="it-IT" baseline="30000"/>
              <a:t>-1</a:t>
            </a:r>
            <a:endParaRPr lang="it-IT"/>
          </a:p>
          <a:p>
            <a:pPr algn="ctr"/>
            <a:endParaRPr lang="it-IT" sz="1000"/>
          </a:p>
          <a:p>
            <a:pPr algn="ctr"/>
            <a:r>
              <a:rPr lang="it-IT"/>
              <a:t>se non ci sono perdite nel reattore, il flusso dell’effluente (in uscita) sarà uguale alla portata di alimentazione del substrato (in entrata) </a:t>
            </a:r>
            <a:endParaRPr lang="it-IT" u="sng"/>
          </a:p>
        </p:txBody>
      </p:sp>
      <p:sp>
        <p:nvSpPr>
          <p:cNvPr id="769028" name="Text Box 4"/>
          <p:cNvSpPr txBox="1">
            <a:spLocks noChangeArrowheads="1"/>
          </p:cNvSpPr>
          <p:nvPr/>
        </p:nvSpPr>
        <p:spPr bwMode="auto">
          <a:xfrm>
            <a:off x="896938" y="0"/>
            <a:ext cx="7372350" cy="519113"/>
          </a:xfrm>
          <a:prstGeom prst="rect">
            <a:avLst/>
          </a:prstGeom>
          <a:noFill/>
          <a:ln w="9525">
            <a:noFill/>
            <a:miter lim="800000"/>
            <a:headEnd/>
            <a:tailEnd/>
          </a:ln>
          <a:effectLst/>
        </p:spPr>
        <p:txBody>
          <a:bodyPr wrap="none">
            <a:spAutoFit/>
          </a:bodyPr>
          <a:lstStyle/>
          <a:p>
            <a:pPr algn="ctr"/>
            <a:r>
              <a:rPr lang="it-IT" sz="2800" b="1">
                <a:solidFill>
                  <a:srgbClr val="FF0000"/>
                </a:solidFill>
              </a:rPr>
              <a:t>Caratteristiche Idrauliche dei reattori Continui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EE06905-57FA-44A5-A744-1CBEEE8D50B7}" type="slidenum">
              <a:rPr lang="it-IT"/>
              <a:pPr/>
              <a:t>27</a:t>
            </a:fld>
            <a:endParaRPr lang="it-IT"/>
          </a:p>
        </p:txBody>
      </p:sp>
      <p:sp>
        <p:nvSpPr>
          <p:cNvPr id="773123" name="Rectangle 3"/>
          <p:cNvSpPr>
            <a:spLocks noChangeArrowheads="1"/>
          </p:cNvSpPr>
          <p:nvPr/>
        </p:nvSpPr>
        <p:spPr bwMode="auto">
          <a:xfrm>
            <a:off x="250825" y="828675"/>
            <a:ext cx="8893175" cy="1311275"/>
          </a:xfrm>
          <a:prstGeom prst="rect">
            <a:avLst/>
          </a:prstGeom>
          <a:noFill/>
          <a:ln w="9525">
            <a:noFill/>
            <a:miter lim="800000"/>
            <a:headEnd/>
            <a:tailEnd/>
          </a:ln>
          <a:effectLst/>
        </p:spPr>
        <p:txBody>
          <a:bodyPr anchor="ctr">
            <a:spAutoFit/>
          </a:bodyPr>
          <a:lstStyle/>
          <a:p>
            <a:pPr algn="ctr"/>
            <a:r>
              <a:rPr lang="it-IT" sz="2000" b="1" u="sng">
                <a:solidFill>
                  <a:srgbClr val="000000"/>
                </a:solidFill>
                <a:cs typeface="Times New Roman" pitchFamily="18" charset="0"/>
              </a:rPr>
              <a:t>per l’intera massa liquida del reattore</a:t>
            </a:r>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flusso volumetrico F = V/t	V = volume di liquido, t = tempo</a:t>
            </a:r>
          </a:p>
          <a:p>
            <a:pPr algn="ctr"/>
            <a:r>
              <a:rPr lang="it-IT" sz="2000" b="1">
                <a:solidFill>
                  <a:srgbClr val="000000"/>
                </a:solidFill>
                <a:cs typeface="Times New Roman" pitchFamily="18" charset="0"/>
              </a:rPr>
              <a:t>flusso ponderale    m = F </a:t>
            </a:r>
            <a:r>
              <a:rPr lang="it-IT" sz="2000" b="1">
                <a:solidFill>
                  <a:srgbClr val="000000"/>
                </a:solidFill>
                <a:latin typeface="Symbol" pitchFamily="18" charset="2"/>
                <a:cs typeface="Times New Roman" pitchFamily="18" charset="0"/>
              </a:rPr>
              <a:t>r </a:t>
            </a:r>
            <a:r>
              <a:rPr lang="it-IT" sz="2000" b="1">
                <a:solidFill>
                  <a:srgbClr val="000000"/>
                </a:solidFill>
                <a:cs typeface="Times New Roman" pitchFamily="18" charset="0"/>
              </a:rPr>
              <a:t> </a:t>
            </a:r>
          </a:p>
          <a:p>
            <a:pPr algn="ctr"/>
            <a:r>
              <a:rPr lang="it-IT" sz="2000" b="1">
                <a:solidFill>
                  <a:srgbClr val="000000"/>
                </a:solidFill>
                <a:latin typeface="Symbol" pitchFamily="18" charset="2"/>
                <a:cs typeface="Times New Roman" pitchFamily="18" charset="0"/>
              </a:rPr>
              <a:t>r </a:t>
            </a:r>
            <a:r>
              <a:rPr lang="it-IT" sz="2000" b="1">
                <a:solidFill>
                  <a:srgbClr val="000000"/>
                </a:solidFill>
                <a:cs typeface="Times New Roman" pitchFamily="18" charset="0"/>
              </a:rPr>
              <a:t>= densità del liquido (g/l)	 F </a:t>
            </a:r>
            <a:r>
              <a:rPr lang="it-IT" sz="2000" b="1">
                <a:solidFill>
                  <a:srgbClr val="000000"/>
                </a:solidFill>
                <a:latin typeface="Symbol" pitchFamily="18" charset="2"/>
                <a:cs typeface="Times New Roman" pitchFamily="18" charset="0"/>
              </a:rPr>
              <a:t>r = </a:t>
            </a:r>
            <a:r>
              <a:rPr lang="it-IT" sz="2000" b="1">
                <a:solidFill>
                  <a:srgbClr val="000000"/>
                </a:solidFill>
                <a:cs typeface="Times New Roman" pitchFamily="18" charset="0"/>
              </a:rPr>
              <a:t>l</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ore</a:t>
            </a:r>
            <a:r>
              <a:rPr lang="it-IT" sz="2000" b="1" baseline="30000">
                <a:solidFill>
                  <a:srgbClr val="000000"/>
                </a:solidFill>
                <a:cs typeface="Times New Roman" pitchFamily="18" charset="0"/>
              </a:rPr>
              <a:t>-1</a:t>
            </a:r>
            <a:r>
              <a:rPr lang="it-IT" sz="2000" baseline="30000">
                <a:solidFill>
                  <a:srgbClr val="000000"/>
                </a:solidFill>
                <a:cs typeface="Times New Roman" pitchFamily="18" charset="0"/>
              </a:rPr>
              <a:t> </a:t>
            </a:r>
            <a:r>
              <a:rPr lang="it-IT" sz="2000" b="1" baseline="30000">
                <a:solidFill>
                  <a:srgbClr val="000000"/>
                </a:solidFill>
                <a:cs typeface="Times New Roman" pitchFamily="18" charset="0"/>
              </a:rPr>
              <a:t>g l-1</a:t>
            </a:r>
            <a:r>
              <a:rPr lang="it-IT" sz="2000" b="1">
                <a:solidFill>
                  <a:srgbClr val="000000"/>
                </a:solidFill>
                <a:cs typeface="Times New Roman" pitchFamily="18" charset="0"/>
              </a:rPr>
              <a:t> = g ore</a:t>
            </a:r>
            <a:r>
              <a:rPr lang="it-IT" sz="2000" b="1" baseline="30000">
                <a:solidFill>
                  <a:srgbClr val="000000"/>
                </a:solidFill>
                <a:cs typeface="Times New Roman" pitchFamily="18" charset="0"/>
              </a:rPr>
              <a:t>-1</a:t>
            </a:r>
            <a:endParaRPr lang="it-IT" sz="2000" b="1" u="sng">
              <a:solidFill>
                <a:srgbClr val="000000"/>
              </a:solidFill>
              <a:cs typeface="Times New Roman" pitchFamily="18" charset="0"/>
            </a:endParaRPr>
          </a:p>
        </p:txBody>
      </p:sp>
      <p:sp>
        <p:nvSpPr>
          <p:cNvPr id="773124" name="Text Box 4"/>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pic>
        <p:nvPicPr>
          <p:cNvPr id="773125" name="Picture 5" descr="C:\WINDOWS\Desktop\Testi Enzo\Senza nome-scandito-01.jpg"/>
          <p:cNvPicPr>
            <a:picLocks noChangeAspect="1" noChangeArrowheads="1"/>
          </p:cNvPicPr>
          <p:nvPr/>
        </p:nvPicPr>
        <p:blipFill>
          <a:blip r:embed="rId3" r:link="rId4" cstate="print"/>
          <a:srcRect/>
          <a:stretch>
            <a:fillRect/>
          </a:stretch>
        </p:blipFill>
        <p:spPr bwMode="auto">
          <a:xfrm>
            <a:off x="0" y="2565400"/>
            <a:ext cx="3995738" cy="3763963"/>
          </a:xfrm>
          <a:prstGeom prst="rect">
            <a:avLst/>
          </a:prstGeom>
          <a:noFill/>
          <a:ln w="9525">
            <a:noFill/>
            <a:miter lim="800000"/>
            <a:headEnd/>
            <a:tailEnd/>
          </a:ln>
        </p:spPr>
      </p:pic>
      <p:sp>
        <p:nvSpPr>
          <p:cNvPr id="773126" name="Text Box 6"/>
          <p:cNvSpPr txBox="1">
            <a:spLocks noChangeArrowheads="1"/>
          </p:cNvSpPr>
          <p:nvPr/>
        </p:nvSpPr>
        <p:spPr bwMode="auto">
          <a:xfrm>
            <a:off x="3851275" y="3357563"/>
            <a:ext cx="5292725" cy="2832100"/>
          </a:xfrm>
          <a:prstGeom prst="rect">
            <a:avLst/>
          </a:prstGeom>
          <a:noFill/>
          <a:ln w="9525">
            <a:noFill/>
            <a:miter lim="800000"/>
            <a:headEnd/>
            <a:tailEnd/>
          </a:ln>
          <a:effectLst/>
        </p:spPr>
        <p:txBody>
          <a:bodyPr>
            <a:spAutoFit/>
          </a:bodyPr>
          <a:lstStyle/>
          <a:p>
            <a:pPr algn="ctr"/>
            <a:r>
              <a:rPr lang="it-IT" sz="2000" b="1" u="sng">
                <a:solidFill>
                  <a:srgbClr val="000000"/>
                </a:solidFill>
                <a:cs typeface="Times New Roman" pitchFamily="18" charset="0"/>
              </a:rPr>
              <a:t>per un singolo componente in soluzione avente </a:t>
            </a:r>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C</a:t>
            </a:r>
            <a:r>
              <a:rPr lang="it-IT" sz="2000" b="1" baseline="-30000">
                <a:solidFill>
                  <a:srgbClr val="000000"/>
                </a:solidFill>
                <a:cs typeface="Times New Roman" pitchFamily="18" charset="0"/>
              </a:rPr>
              <a:t>i</a:t>
            </a:r>
            <a:r>
              <a:rPr lang="it-IT" sz="2000" b="1">
                <a:solidFill>
                  <a:srgbClr val="000000"/>
                </a:solidFill>
                <a:cs typeface="Times New Roman" pitchFamily="18" charset="0"/>
              </a:rPr>
              <a:t> = concentrazione del componente nel liquido in g l</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m</a:t>
            </a:r>
            <a:r>
              <a:rPr lang="it-IT" sz="2000" b="1" baseline="-30000">
                <a:solidFill>
                  <a:srgbClr val="000000"/>
                </a:solidFill>
                <a:cs typeface="Times New Roman" pitchFamily="18" charset="0"/>
              </a:rPr>
              <a:t>i</a:t>
            </a:r>
            <a:r>
              <a:rPr lang="it-IT" sz="2000" b="1">
                <a:solidFill>
                  <a:srgbClr val="000000"/>
                </a:solidFill>
                <a:cs typeface="Times New Roman" pitchFamily="18" charset="0"/>
              </a:rPr>
              <a:t>=FC</a:t>
            </a:r>
            <a:r>
              <a:rPr lang="it-IT" sz="2000" b="1" baseline="-30000">
                <a:solidFill>
                  <a:srgbClr val="000000"/>
                </a:solidFill>
                <a:cs typeface="Times New Roman" pitchFamily="18" charset="0"/>
              </a:rPr>
              <a:t>i</a:t>
            </a:r>
            <a:r>
              <a:rPr lang="it-IT" sz="2000" b="1">
                <a:solidFill>
                  <a:srgbClr val="000000"/>
                </a:solidFill>
                <a:cs typeface="Times New Roman" pitchFamily="18" charset="0"/>
              </a:rPr>
              <a:t>=l</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ore</a:t>
            </a:r>
            <a:r>
              <a:rPr lang="it-IT" sz="2000" b="1" baseline="30000">
                <a:solidFill>
                  <a:srgbClr val="000000"/>
                </a:solidFill>
                <a:cs typeface="Times New Roman" pitchFamily="18" charset="0"/>
              </a:rPr>
              <a:t>-1</a:t>
            </a:r>
            <a:r>
              <a:rPr lang="it-IT" sz="2000" baseline="30000">
                <a:solidFill>
                  <a:srgbClr val="000000"/>
                </a:solidFill>
                <a:cs typeface="Times New Roman" pitchFamily="18" charset="0"/>
              </a:rPr>
              <a:t> </a:t>
            </a:r>
            <a:r>
              <a:rPr lang="it-IT" sz="2000">
                <a:solidFill>
                  <a:srgbClr val="000000"/>
                </a:solidFill>
                <a:cs typeface="Times New Roman" pitchFamily="18" charset="0"/>
              </a:rPr>
              <a:t>g l</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 g ore</a:t>
            </a:r>
            <a:r>
              <a:rPr lang="it-IT" sz="2000" b="1" baseline="30000">
                <a:solidFill>
                  <a:srgbClr val="000000"/>
                </a:solidFill>
                <a:cs typeface="Times New Roman" pitchFamily="18" charset="0"/>
              </a:rPr>
              <a:t>-1</a:t>
            </a:r>
            <a:endParaRPr lang="it-IT" sz="2000" b="1">
              <a:solidFill>
                <a:srgbClr val="000000"/>
              </a:solidFill>
              <a:cs typeface="Times New Roman" pitchFamily="18" charset="0"/>
            </a:endParaRPr>
          </a:p>
          <a:p>
            <a:pPr algn="just"/>
            <a:endParaRPr lang="it-IT">
              <a:solidFill>
                <a:srgbClr val="000000"/>
              </a:solidFill>
            </a:endParaRPr>
          </a:p>
          <a:p>
            <a:pPr algn="just"/>
            <a:r>
              <a:rPr lang="it-IT">
                <a:solidFill>
                  <a:srgbClr val="000000"/>
                </a:solidFill>
              </a:rPr>
              <a:t>In un reattore continuo, la variazione delle concentrazioni al variare della velocità di diluizione avrà un andamento del tipo riportato in figura 13</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FBC93DC-AAE8-4C90-BE22-66C0C2699826}" type="slidenum">
              <a:rPr lang="it-IT"/>
              <a:pPr/>
              <a:t>28</a:t>
            </a:fld>
            <a:endParaRPr lang="it-IT"/>
          </a:p>
        </p:txBody>
      </p:sp>
      <p:sp>
        <p:nvSpPr>
          <p:cNvPr id="771075" name="Rectangle 3"/>
          <p:cNvSpPr>
            <a:spLocks noChangeArrowheads="1"/>
          </p:cNvSpPr>
          <p:nvPr/>
        </p:nvSpPr>
        <p:spPr bwMode="auto">
          <a:xfrm>
            <a:off x="142875" y="784225"/>
            <a:ext cx="8893175" cy="5453063"/>
          </a:xfrm>
          <a:prstGeom prst="rect">
            <a:avLst/>
          </a:prstGeom>
          <a:noFill/>
          <a:ln w="9525">
            <a:noFill/>
            <a:miter lim="800000"/>
            <a:headEnd/>
            <a:tailEnd/>
          </a:ln>
          <a:effectLst/>
        </p:spPr>
        <p:txBody>
          <a:bodyPr anchor="ctr">
            <a:spAutoFit/>
          </a:bodyPr>
          <a:lstStyle/>
          <a:p>
            <a:pPr algn="just"/>
            <a:r>
              <a:rPr lang="it-IT" sz="2000">
                <a:solidFill>
                  <a:srgbClr val="000000"/>
                </a:solidFill>
                <a:cs typeface="Times New Roman" pitchFamily="18" charset="0"/>
              </a:rPr>
              <a:t>Si può osservare che:</a:t>
            </a:r>
          </a:p>
          <a:p>
            <a:pPr algn="ctr"/>
            <a:r>
              <a:rPr lang="it-IT" sz="2000">
                <a:solidFill>
                  <a:srgbClr val="000000"/>
                </a:solidFill>
                <a:cs typeface="Times New Roman" pitchFamily="18" charset="0"/>
              </a:rPr>
              <a:t> poiché </a:t>
            </a:r>
            <a:r>
              <a:rPr lang="it-IT" sz="2000" b="1">
                <a:solidFill>
                  <a:srgbClr val="000000"/>
                </a:solidFill>
                <a:cs typeface="Times New Roman" pitchFamily="18" charset="0"/>
              </a:rPr>
              <a:t>D = 1/</a:t>
            </a:r>
            <a:r>
              <a:rPr lang="it-IT" sz="2000" b="1">
                <a:solidFill>
                  <a:srgbClr val="000000"/>
                </a:solidFill>
                <a:latin typeface="Symbol" pitchFamily="18" charset="2"/>
                <a:cs typeface="Times New Roman" pitchFamily="18" charset="0"/>
              </a:rPr>
              <a:t>t</a:t>
            </a:r>
            <a:r>
              <a:rPr lang="it-IT" sz="2000">
                <a:solidFill>
                  <a:srgbClr val="000000"/>
                </a:solidFill>
                <a:latin typeface="Symbol" pitchFamily="18" charset="2"/>
                <a:cs typeface="Times New Roman" pitchFamily="18" charset="0"/>
              </a:rPr>
              <a:t> </a:t>
            </a:r>
          </a:p>
          <a:p>
            <a:pPr algn="just"/>
            <a:r>
              <a:rPr lang="it-IT" sz="2000">
                <a:solidFill>
                  <a:srgbClr val="000000"/>
                </a:solidFill>
                <a:cs typeface="Times New Roman" pitchFamily="18" charset="0"/>
              </a:rPr>
              <a:t>al diminuire</a:t>
            </a:r>
            <a:r>
              <a:rPr lang="it-IT" sz="2000">
                <a:solidFill>
                  <a:srgbClr val="000000"/>
                </a:solidFill>
                <a:latin typeface="Symbol" pitchFamily="18" charset="2"/>
                <a:cs typeface="Times New Roman" pitchFamily="18" charset="0"/>
              </a:rPr>
              <a:t>  </a:t>
            </a:r>
            <a:r>
              <a:rPr lang="it-IT" sz="2000">
                <a:solidFill>
                  <a:srgbClr val="000000"/>
                </a:solidFill>
                <a:cs typeface="Times New Roman" pitchFamily="18" charset="0"/>
              </a:rPr>
              <a:t>di D aumenta </a:t>
            </a:r>
            <a:r>
              <a:rPr lang="it-IT" sz="2000">
                <a:solidFill>
                  <a:srgbClr val="000000"/>
                </a:solidFill>
                <a:latin typeface="Symbol" pitchFamily="18" charset="2"/>
                <a:cs typeface="Times New Roman" pitchFamily="18" charset="0"/>
              </a:rPr>
              <a:t>t</a:t>
            </a:r>
          </a:p>
          <a:p>
            <a:pPr algn="just"/>
            <a:r>
              <a:rPr lang="it-IT" sz="2000">
                <a:solidFill>
                  <a:srgbClr val="000000"/>
                </a:solidFill>
                <a:cs typeface="Times New Roman" pitchFamily="18" charset="0"/>
              </a:rPr>
              <a:t>il grafico riporta la concentrazione dei componenti al variare del tempo di reazione (crescente da destra e sinistra)  </a:t>
            </a:r>
          </a:p>
          <a:p>
            <a:pPr algn="just"/>
            <a:endParaRPr lang="it-IT" sz="2000">
              <a:solidFill>
                <a:srgbClr val="000000"/>
              </a:solidFill>
              <a:cs typeface="Times New Roman" pitchFamily="18" charset="0"/>
            </a:endParaRPr>
          </a:p>
          <a:p>
            <a:pPr algn="ctr"/>
            <a:r>
              <a:rPr lang="it-IT" sz="2200" b="1">
                <a:solidFill>
                  <a:srgbClr val="000000"/>
                </a:solidFill>
                <a:cs typeface="Times New Roman" pitchFamily="18" charset="0"/>
              </a:rPr>
              <a:t>la concentrazione di substrato diminuisce e aumenta quella delle cellule e del prodotto di fermentazione finché, quando il substrato è tutto consumato, la concentrazione del prodotto e delle cellule non varia più</a:t>
            </a:r>
          </a:p>
          <a:p>
            <a:pPr algn="just"/>
            <a:r>
              <a:rPr lang="it-IT" sz="1000">
                <a:solidFill>
                  <a:srgbClr val="000000"/>
                </a:solidFill>
                <a:cs typeface="Times New Roman" pitchFamily="18" charset="0"/>
              </a:rPr>
              <a:t> </a:t>
            </a:r>
          </a:p>
          <a:p>
            <a:pPr algn="just"/>
            <a:r>
              <a:rPr lang="it-IT" sz="2200">
                <a:solidFill>
                  <a:srgbClr val="000000"/>
                </a:solidFill>
                <a:cs typeface="Times New Roman" pitchFamily="18" charset="0"/>
              </a:rPr>
              <a:t>Si può osservare che:</a:t>
            </a:r>
          </a:p>
          <a:p>
            <a:pPr algn="just"/>
            <a:r>
              <a:rPr lang="it-IT" sz="2200" b="1">
                <a:solidFill>
                  <a:srgbClr val="000000"/>
                </a:solidFill>
                <a:cs typeface="Times New Roman" pitchFamily="18" charset="0"/>
              </a:rPr>
              <a:t>esiste un valore critico di D al quale la concentrazione di S immediatamente scende a zero e la concentrazione di cellule e di prodotto sale al massimo</a:t>
            </a:r>
            <a:r>
              <a:rPr lang="it-IT" sz="2200">
                <a:solidFill>
                  <a:srgbClr val="000000"/>
                </a:solidFill>
                <a:cs typeface="Times New Roman" pitchFamily="18" charset="0"/>
              </a:rPr>
              <a:t> </a:t>
            </a:r>
          </a:p>
          <a:p>
            <a:pPr algn="ctr"/>
            <a:r>
              <a:rPr lang="it-IT" sz="2200" b="1">
                <a:solidFill>
                  <a:srgbClr val="000000"/>
                </a:solidFill>
                <a:cs typeface="Times New Roman" pitchFamily="18" charset="0"/>
              </a:rPr>
              <a:t>in corrispondenza del valore critico le velocità sono massime </a:t>
            </a:r>
          </a:p>
          <a:p>
            <a:pPr algn="ctr"/>
            <a:r>
              <a:rPr lang="it-IT" sz="2200">
                <a:solidFill>
                  <a:srgbClr val="000000"/>
                </a:solidFill>
                <a:cs typeface="Times New Roman" pitchFamily="18" charset="0"/>
              </a:rPr>
              <a:t>(massima pendenza della curve concentrazione-tempo)</a:t>
            </a:r>
          </a:p>
          <a:p>
            <a:pPr algn="ctr"/>
            <a:r>
              <a:rPr lang="it-IT">
                <a:solidFill>
                  <a:srgbClr val="000000"/>
                </a:solidFill>
                <a:cs typeface="Times New Roman" pitchFamily="18" charset="0"/>
              </a:rPr>
              <a:t>per D al valore critico (D</a:t>
            </a:r>
            <a:r>
              <a:rPr lang="it-IT" baseline="-30000">
                <a:solidFill>
                  <a:srgbClr val="000000"/>
                </a:solidFill>
                <a:cs typeface="Times New Roman" pitchFamily="18" charset="0"/>
              </a:rPr>
              <a:t>crit</a:t>
            </a:r>
            <a:r>
              <a:rPr lang="it-IT">
                <a:solidFill>
                  <a:srgbClr val="000000"/>
                </a:solidFill>
                <a:cs typeface="Times New Roman" pitchFamily="18" charset="0"/>
              </a:rPr>
              <a:t>) dX/dt è massima</a:t>
            </a:r>
          </a:p>
        </p:txBody>
      </p:sp>
      <p:sp>
        <p:nvSpPr>
          <p:cNvPr id="771076" name="Text Box 4"/>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2D9F768-1AF6-46E2-B75D-C12C1914DF5B}" type="slidenum">
              <a:rPr lang="it-IT"/>
              <a:pPr/>
              <a:t>29</a:t>
            </a:fld>
            <a:endParaRPr lang="it-IT"/>
          </a:p>
        </p:txBody>
      </p:sp>
      <p:sp>
        <p:nvSpPr>
          <p:cNvPr id="775171" name="Rectangle 3"/>
          <p:cNvSpPr>
            <a:spLocks noChangeArrowheads="1"/>
          </p:cNvSpPr>
          <p:nvPr/>
        </p:nvSpPr>
        <p:spPr bwMode="auto">
          <a:xfrm>
            <a:off x="71438" y="1201738"/>
            <a:ext cx="8893175" cy="4838700"/>
          </a:xfrm>
          <a:prstGeom prst="rect">
            <a:avLst/>
          </a:prstGeom>
          <a:noFill/>
          <a:ln w="9525">
            <a:noFill/>
            <a:miter lim="800000"/>
            <a:headEnd/>
            <a:tailEnd/>
          </a:ln>
          <a:effectLst/>
        </p:spPr>
        <p:txBody>
          <a:bodyPr anchor="ctr">
            <a:spAutoFit/>
          </a:bodyPr>
          <a:lstStyle/>
          <a:p>
            <a:pPr algn="just"/>
            <a:r>
              <a:rPr lang="it-IT" b="1">
                <a:solidFill>
                  <a:srgbClr val="000000"/>
                </a:solidFill>
                <a:cs typeface="Times New Roman" pitchFamily="18" charset="0"/>
              </a:rPr>
              <a:t>Esercizio 20.</a:t>
            </a:r>
            <a:r>
              <a:rPr lang="it-IT" i="1">
                <a:solidFill>
                  <a:srgbClr val="000000"/>
                </a:solidFill>
                <a:cs typeface="Times New Roman" pitchFamily="18" charset="0"/>
              </a:rPr>
              <a:t> Un chemostat ha un volume di liquido di 10 l e viene alimentato a 5 l ore</a:t>
            </a:r>
            <a:r>
              <a:rPr lang="it-IT" i="1" baseline="30000">
                <a:solidFill>
                  <a:srgbClr val="000000"/>
                </a:solidFill>
                <a:cs typeface="Times New Roman" pitchFamily="18" charset="0"/>
              </a:rPr>
              <a:t>-1</a:t>
            </a:r>
            <a:r>
              <a:rPr lang="it-IT" i="1">
                <a:solidFill>
                  <a:srgbClr val="000000"/>
                </a:solidFill>
                <a:cs typeface="Times New Roman" pitchFamily="18" charset="0"/>
              </a:rPr>
              <a:t>. Calcolare la velocità di diluizione ed il tempo di permanenza.</a:t>
            </a:r>
          </a:p>
          <a:p>
            <a:pPr algn="just"/>
            <a:endParaRPr lang="it-IT" i="1">
              <a:solidFill>
                <a:srgbClr val="000000"/>
              </a:solidFill>
              <a:cs typeface="Times New Roman" pitchFamily="18" charset="0"/>
            </a:endParaRPr>
          </a:p>
          <a:p>
            <a:pPr algn="just"/>
            <a:r>
              <a:rPr lang="it-IT" b="1">
                <a:solidFill>
                  <a:srgbClr val="000000"/>
                </a:solidFill>
                <a:cs typeface="Times New Roman" pitchFamily="18" charset="0"/>
              </a:rPr>
              <a:t>Esercizio 21.</a:t>
            </a:r>
            <a:r>
              <a:rPr lang="it-IT" i="1">
                <a:solidFill>
                  <a:srgbClr val="000000"/>
                </a:solidFill>
                <a:cs typeface="Times New Roman" pitchFamily="18" charset="0"/>
              </a:rPr>
              <a:t> La velocità di diluizione di un chemostat è fissata a 0,4 ore</a:t>
            </a:r>
            <a:r>
              <a:rPr lang="it-IT" i="1" baseline="30000">
                <a:solidFill>
                  <a:srgbClr val="000000"/>
                </a:solidFill>
                <a:cs typeface="Times New Roman" pitchFamily="18" charset="0"/>
              </a:rPr>
              <a:t>-1</a:t>
            </a:r>
            <a:r>
              <a:rPr lang="it-IT" i="1">
                <a:solidFill>
                  <a:srgbClr val="000000"/>
                </a:solidFill>
                <a:cs typeface="Times New Roman" pitchFamily="18" charset="0"/>
              </a:rPr>
              <a:t>.  A) Se il volume di liquido nel reattore è 2 l,  calcolare il flusso di effluente attraverso il reattore. B)  Se il flusso attraverso il reattore è 2 l ore</a:t>
            </a:r>
            <a:r>
              <a:rPr lang="it-IT" i="1" baseline="30000">
                <a:solidFill>
                  <a:srgbClr val="000000"/>
                </a:solidFill>
                <a:cs typeface="Times New Roman" pitchFamily="18" charset="0"/>
              </a:rPr>
              <a:t>-1</a:t>
            </a:r>
            <a:r>
              <a:rPr lang="it-IT" i="1">
                <a:solidFill>
                  <a:srgbClr val="000000"/>
                </a:solidFill>
                <a:cs typeface="Times New Roman" pitchFamily="18" charset="0"/>
              </a:rPr>
              <a:t>, quanto deve essere il volume del reattore?</a:t>
            </a:r>
          </a:p>
          <a:p>
            <a:pPr algn="just"/>
            <a:endParaRPr lang="it-IT" i="1">
              <a:solidFill>
                <a:srgbClr val="000000"/>
              </a:solidFill>
              <a:cs typeface="Times New Roman" pitchFamily="18" charset="0"/>
            </a:endParaRPr>
          </a:p>
          <a:p>
            <a:pPr algn="just"/>
            <a:r>
              <a:rPr lang="it-IT" b="1">
                <a:solidFill>
                  <a:srgbClr val="000000"/>
                </a:solidFill>
                <a:cs typeface="Times New Roman" pitchFamily="18" charset="0"/>
              </a:rPr>
              <a:t>Esercizio 22.</a:t>
            </a:r>
            <a:r>
              <a:rPr lang="it-IT" i="1">
                <a:solidFill>
                  <a:srgbClr val="000000"/>
                </a:solidFill>
                <a:cs typeface="Times New Roman" pitchFamily="18" charset="0"/>
              </a:rPr>
              <a:t> La densità dell’effluente in un reattore continuo è 1500 g l</a:t>
            </a:r>
            <a:r>
              <a:rPr lang="it-IT" i="1" baseline="30000">
                <a:solidFill>
                  <a:srgbClr val="000000"/>
                </a:solidFill>
                <a:cs typeface="Times New Roman" pitchFamily="18" charset="0"/>
              </a:rPr>
              <a:t>-1</a:t>
            </a:r>
            <a:r>
              <a:rPr lang="it-IT" i="1">
                <a:solidFill>
                  <a:srgbClr val="000000"/>
                </a:solidFill>
                <a:cs typeface="Times New Roman" pitchFamily="18" charset="0"/>
              </a:rPr>
              <a:t>. La concentrazione di fruttosio nell’effluente è 0,5 g l</a:t>
            </a:r>
            <a:r>
              <a:rPr lang="it-IT" i="1" baseline="30000">
                <a:solidFill>
                  <a:srgbClr val="000000"/>
                </a:solidFill>
                <a:cs typeface="Times New Roman" pitchFamily="18" charset="0"/>
              </a:rPr>
              <a:t>-1</a:t>
            </a:r>
            <a:r>
              <a:rPr lang="it-IT" i="1">
                <a:solidFill>
                  <a:srgbClr val="000000"/>
                </a:solidFill>
                <a:cs typeface="Times New Roman" pitchFamily="18" charset="0"/>
              </a:rPr>
              <a:t>. Il flusso volumetrico è 50 l ore</a:t>
            </a:r>
            <a:r>
              <a:rPr lang="it-IT" i="1" baseline="30000">
                <a:solidFill>
                  <a:srgbClr val="000000"/>
                </a:solidFill>
                <a:cs typeface="Times New Roman" pitchFamily="18" charset="0"/>
              </a:rPr>
              <a:t>-1</a:t>
            </a:r>
            <a:r>
              <a:rPr lang="it-IT" i="1">
                <a:solidFill>
                  <a:srgbClr val="000000"/>
                </a:solidFill>
                <a:cs typeface="Times New Roman" pitchFamily="18" charset="0"/>
              </a:rPr>
              <a:t>. Calcolare il flusso ponderale dell’effluente e del fruttosio.</a:t>
            </a:r>
            <a:endParaRPr lang="it-IT">
              <a:solidFill>
                <a:srgbClr val="000000"/>
              </a:solidFill>
              <a:cs typeface="Times New Roman" pitchFamily="18" charset="0"/>
            </a:endParaRPr>
          </a:p>
        </p:txBody>
      </p:sp>
      <p:sp>
        <p:nvSpPr>
          <p:cNvPr id="775172" name="Text Box 4"/>
          <p:cNvSpPr txBox="1">
            <a:spLocks noChangeArrowheads="1"/>
          </p:cNvSpPr>
          <p:nvPr/>
        </p:nvSpPr>
        <p:spPr bwMode="auto">
          <a:xfrm>
            <a:off x="1331913" y="0"/>
            <a:ext cx="6457950" cy="946150"/>
          </a:xfrm>
          <a:prstGeom prst="rect">
            <a:avLst/>
          </a:prstGeom>
          <a:noFill/>
          <a:ln w="9525">
            <a:noFill/>
            <a:miter lim="800000"/>
            <a:headEnd/>
            <a:tailEnd/>
          </a:ln>
          <a:effectLst/>
        </p:spPr>
        <p:txBody>
          <a:bodyPr wrap="none">
            <a:spAutoFit/>
          </a:bodyPr>
          <a:lstStyle/>
          <a:p>
            <a:pPr algn="ctr"/>
            <a:r>
              <a:rPr lang="it-IT" sz="2800" b="1">
                <a:solidFill>
                  <a:srgbClr val="FF0000"/>
                </a:solidFill>
              </a:rPr>
              <a:t>Problematiche inerenti alla realizzazione </a:t>
            </a:r>
          </a:p>
          <a:p>
            <a:pPr algn="ctr"/>
            <a:r>
              <a:rPr lang="it-IT" sz="2800" b="1">
                <a:solidFill>
                  <a:srgbClr val="FF0000"/>
                </a:solidFill>
              </a:rPr>
              <a:t>di un impianto industriale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5" name="Text Box 3"/>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CB154941-6687-41A0-AC41-B949C3D121DA}" type="slidenum">
              <a:rPr lang="it-IT"/>
              <a:pPr/>
              <a:t>3</a:t>
            </a:fld>
            <a:endParaRPr lang="it-IT"/>
          </a:p>
        </p:txBody>
      </p:sp>
      <p:sp>
        <p:nvSpPr>
          <p:cNvPr id="668676" name="Rectangle 4"/>
          <p:cNvSpPr>
            <a:spLocks noChangeArrowheads="1"/>
          </p:cNvSpPr>
          <p:nvPr/>
        </p:nvSpPr>
        <p:spPr bwMode="auto">
          <a:xfrm>
            <a:off x="0" y="419100"/>
            <a:ext cx="9144000" cy="2740025"/>
          </a:xfrm>
          <a:prstGeom prst="rect">
            <a:avLst/>
          </a:prstGeom>
          <a:noFill/>
          <a:ln w="9525">
            <a:noFill/>
            <a:miter lim="800000"/>
            <a:headEnd/>
            <a:tailEnd/>
          </a:ln>
          <a:effectLst/>
        </p:spPr>
        <p:txBody>
          <a:bodyPr anchor="ctr">
            <a:spAutoFit/>
          </a:bodyPr>
          <a:lstStyle/>
          <a:p>
            <a:pPr algn="just"/>
            <a:r>
              <a:rPr lang="it-IT">
                <a:solidFill>
                  <a:srgbClr val="000000"/>
                </a:solidFill>
                <a:cs typeface="Times New Roman" pitchFamily="18" charset="0"/>
              </a:rPr>
              <a:t>La prima analisi di processo continuo di fermentazione fu condotta da Jaques Monod (vedi Modello di Monod). </a:t>
            </a:r>
          </a:p>
          <a:p>
            <a:pPr algn="just"/>
            <a:r>
              <a:rPr lang="it-IT">
                <a:solidFill>
                  <a:srgbClr val="000000"/>
                </a:solidFill>
                <a:cs typeface="Times New Roman" pitchFamily="18" charset="0"/>
              </a:rPr>
              <a:t>Oggi, i bioreattori continui sono impiegati:</a:t>
            </a:r>
          </a:p>
          <a:p>
            <a:pPr algn="just">
              <a:buFontTx/>
              <a:buChar char="-"/>
            </a:pPr>
            <a:r>
              <a:rPr lang="it-IT">
                <a:solidFill>
                  <a:srgbClr val="000000"/>
                </a:solidFill>
                <a:cs typeface="Times New Roman" pitchFamily="18" charset="0"/>
              </a:rPr>
              <a:t> nel trattamento degli scarichi industriali</a:t>
            </a:r>
          </a:p>
          <a:p>
            <a:pPr algn="just">
              <a:buFontTx/>
              <a:buChar char="-"/>
            </a:pPr>
            <a:r>
              <a:rPr lang="it-IT">
                <a:solidFill>
                  <a:srgbClr val="000000"/>
                </a:solidFill>
                <a:cs typeface="Times New Roman" pitchFamily="18" charset="0"/>
              </a:rPr>
              <a:t> nell’industria della fermentazione (in misura minore) </a:t>
            </a:r>
          </a:p>
          <a:p>
            <a:pPr algn="just"/>
            <a:endParaRPr lang="it-IT" sz="800" b="1">
              <a:solidFill>
                <a:srgbClr val="000000"/>
              </a:solidFill>
              <a:cs typeface="Times New Roman" pitchFamily="18" charset="0"/>
            </a:endParaRPr>
          </a:p>
          <a:p>
            <a:pPr algn="ctr"/>
            <a:r>
              <a:rPr lang="it-IT" b="1">
                <a:solidFill>
                  <a:srgbClr val="000000"/>
                </a:solidFill>
                <a:cs typeface="Times New Roman" pitchFamily="18" charset="0"/>
              </a:rPr>
              <a:t>Reattore continuo agitato meccanicamente </a:t>
            </a:r>
            <a:r>
              <a:rPr lang="it-IT" sz="2200" b="1">
                <a:solidFill>
                  <a:srgbClr val="000000"/>
                </a:solidFill>
                <a:cs typeface="Times New Roman" pitchFamily="18" charset="0"/>
              </a:rPr>
              <a:t>(CSTR= continuous stirred tank reactor)</a:t>
            </a:r>
          </a:p>
        </p:txBody>
      </p:sp>
      <p:sp>
        <p:nvSpPr>
          <p:cNvPr id="668677" name="Text Box 5"/>
          <p:cNvSpPr txBox="1">
            <a:spLocks noChangeArrowheads="1"/>
          </p:cNvSpPr>
          <p:nvPr/>
        </p:nvSpPr>
        <p:spPr bwMode="auto">
          <a:xfrm>
            <a:off x="450850" y="0"/>
            <a:ext cx="8224838" cy="519113"/>
          </a:xfrm>
          <a:prstGeom prst="rect">
            <a:avLst/>
          </a:prstGeom>
          <a:noFill/>
          <a:ln w="9525">
            <a:noFill/>
            <a:miter lim="800000"/>
            <a:headEnd/>
            <a:tailEnd/>
          </a:ln>
          <a:effectLst/>
        </p:spPr>
        <p:txBody>
          <a:bodyPr wrap="none">
            <a:spAutoFit/>
          </a:bodyPr>
          <a:lstStyle/>
          <a:p>
            <a:r>
              <a:rPr lang="it-IT" sz="2800" b="1">
                <a:solidFill>
                  <a:srgbClr val="FF0000"/>
                </a:solidFill>
              </a:rPr>
              <a:t>Caratteristiche progettuali di un reattore in continuo</a:t>
            </a:r>
          </a:p>
        </p:txBody>
      </p:sp>
      <p:pic>
        <p:nvPicPr>
          <p:cNvPr id="668678" name="Picture 6" descr="C:\WINDOWS\Desktop\Testi Enzo\Senza nome-scandito-01.jpg"/>
          <p:cNvPicPr>
            <a:picLocks noChangeAspect="1" noChangeArrowheads="1"/>
          </p:cNvPicPr>
          <p:nvPr/>
        </p:nvPicPr>
        <p:blipFill>
          <a:blip r:embed="rId2" r:link="rId3" cstate="print"/>
          <a:srcRect/>
          <a:stretch>
            <a:fillRect/>
          </a:stretch>
        </p:blipFill>
        <p:spPr bwMode="auto">
          <a:xfrm>
            <a:off x="4610100" y="3284538"/>
            <a:ext cx="4533900" cy="2324100"/>
          </a:xfrm>
          <a:prstGeom prst="rect">
            <a:avLst/>
          </a:prstGeom>
          <a:noFill/>
          <a:ln w="9525">
            <a:noFill/>
            <a:miter lim="800000"/>
            <a:headEnd/>
            <a:tailEnd/>
          </a:ln>
        </p:spPr>
      </p:pic>
      <p:sp>
        <p:nvSpPr>
          <p:cNvPr id="668680" name="Rectangle 8"/>
          <p:cNvSpPr>
            <a:spLocks noChangeArrowheads="1"/>
          </p:cNvSpPr>
          <p:nvPr/>
        </p:nvSpPr>
        <p:spPr bwMode="auto">
          <a:xfrm>
            <a:off x="0" y="3068638"/>
            <a:ext cx="8464550" cy="3444875"/>
          </a:xfrm>
          <a:prstGeom prst="rect">
            <a:avLst/>
          </a:prstGeom>
          <a:noFill/>
          <a:ln w="9525">
            <a:noFill/>
            <a:miter lim="800000"/>
            <a:headEnd/>
            <a:tailEnd/>
          </a:ln>
          <a:effectLst/>
        </p:spPr>
        <p:txBody>
          <a:bodyPr wrap="none" anchor="ctr">
            <a:spAutoFit/>
          </a:bodyPr>
          <a:lstStyle/>
          <a:p>
            <a:r>
              <a:rPr lang="it-IT" sz="2000">
                <a:cs typeface="Times New Roman" pitchFamily="18" charset="0"/>
              </a:rPr>
              <a:t>Feed = alimentazione</a:t>
            </a:r>
            <a:endParaRPr lang="it-IT" sz="2000"/>
          </a:p>
          <a:p>
            <a:r>
              <a:rPr lang="it-IT" sz="2000">
                <a:cs typeface="Times New Roman" pitchFamily="18" charset="0"/>
              </a:rPr>
              <a:t>Effluent = effluente</a:t>
            </a:r>
            <a:endParaRPr lang="it-IT" sz="2000"/>
          </a:p>
          <a:p>
            <a:r>
              <a:rPr lang="it-IT" sz="2000">
                <a:cs typeface="Times New Roman" pitchFamily="18" charset="0"/>
              </a:rPr>
              <a:t>Concentrazioni al tempo t:  X (biomassa),  </a:t>
            </a:r>
          </a:p>
          <a:p>
            <a:r>
              <a:rPr lang="it-IT" sz="2000">
                <a:cs typeface="Times New Roman" pitchFamily="18" charset="0"/>
              </a:rPr>
              <a:t>S (substrato), P (prodotto)</a:t>
            </a:r>
            <a:endParaRPr lang="it-IT" sz="2000"/>
          </a:p>
          <a:p>
            <a:r>
              <a:rPr lang="it-IT" sz="2000">
                <a:cs typeface="Times New Roman" pitchFamily="18" charset="0"/>
              </a:rPr>
              <a:t>Concentrazioni al tempo t</a:t>
            </a:r>
            <a:r>
              <a:rPr lang="it-IT" sz="2000" baseline="-30000">
                <a:cs typeface="Times New Roman" pitchFamily="18" charset="0"/>
              </a:rPr>
              <a:t> </a:t>
            </a:r>
            <a:r>
              <a:rPr lang="it-IT" sz="2000">
                <a:cs typeface="Times New Roman" pitchFamily="18" charset="0"/>
              </a:rPr>
              <a:t>= 0 : X</a:t>
            </a:r>
            <a:r>
              <a:rPr lang="it-IT" sz="2000" baseline="-30000">
                <a:cs typeface="Times New Roman" pitchFamily="18" charset="0"/>
              </a:rPr>
              <a:t>0</a:t>
            </a:r>
            <a:r>
              <a:rPr lang="it-IT" sz="2000">
                <a:cs typeface="Times New Roman" pitchFamily="18" charset="0"/>
              </a:rPr>
              <a:t> (biomassa),  </a:t>
            </a:r>
          </a:p>
          <a:p>
            <a:r>
              <a:rPr lang="it-IT" sz="2000">
                <a:cs typeface="Times New Roman" pitchFamily="18" charset="0"/>
              </a:rPr>
              <a:t>S</a:t>
            </a:r>
            <a:r>
              <a:rPr lang="it-IT" sz="2000" baseline="-30000">
                <a:cs typeface="Times New Roman" pitchFamily="18" charset="0"/>
              </a:rPr>
              <a:t>0</a:t>
            </a:r>
            <a:r>
              <a:rPr lang="it-IT" sz="2000">
                <a:cs typeface="Times New Roman" pitchFamily="18" charset="0"/>
              </a:rPr>
              <a:t> (substrato), P</a:t>
            </a:r>
            <a:r>
              <a:rPr lang="it-IT" sz="2000" baseline="-30000">
                <a:cs typeface="Times New Roman" pitchFamily="18" charset="0"/>
              </a:rPr>
              <a:t>0</a:t>
            </a:r>
            <a:r>
              <a:rPr lang="it-IT" sz="2000">
                <a:cs typeface="Times New Roman" pitchFamily="18" charset="0"/>
              </a:rPr>
              <a:t> (prodotto)</a:t>
            </a:r>
            <a:endParaRPr lang="it-IT" sz="2000"/>
          </a:p>
          <a:p>
            <a:r>
              <a:rPr lang="it-IT" sz="2000">
                <a:latin typeface="Symbol" pitchFamily="18" charset="2"/>
                <a:cs typeface="Times New Roman" pitchFamily="18" charset="0"/>
              </a:rPr>
              <a:t>m = </a:t>
            </a:r>
            <a:r>
              <a:rPr lang="it-IT" sz="2000">
                <a:cs typeface="Times New Roman" pitchFamily="18" charset="0"/>
              </a:rPr>
              <a:t>velocità di crescita specifica</a:t>
            </a:r>
            <a:endParaRPr lang="it-IT" sz="2000"/>
          </a:p>
          <a:p>
            <a:r>
              <a:rPr lang="it-IT" sz="2000">
                <a:cs typeface="Times New Roman" pitchFamily="18" charset="0"/>
              </a:rPr>
              <a:t>Y</a:t>
            </a:r>
            <a:r>
              <a:rPr lang="it-IT" sz="2000" baseline="-30000">
                <a:cs typeface="Times New Roman" pitchFamily="18" charset="0"/>
              </a:rPr>
              <a:t>PS</a:t>
            </a:r>
            <a:r>
              <a:rPr lang="it-IT" sz="2000">
                <a:cs typeface="Times New Roman" pitchFamily="18" charset="0"/>
              </a:rPr>
              <a:t> = coefficiente di resa in prodotto </a:t>
            </a:r>
          </a:p>
          <a:p>
            <a:r>
              <a:rPr lang="it-IT" sz="2000">
                <a:cs typeface="Times New Roman" pitchFamily="18" charset="0"/>
              </a:rPr>
              <a:t>(rispetto al substrato convertito; selettività)</a:t>
            </a:r>
            <a:endParaRPr lang="it-IT" sz="2000"/>
          </a:p>
          <a:p>
            <a:r>
              <a:rPr lang="it-IT" sz="2000">
                <a:cs typeface="Times New Roman" pitchFamily="18" charset="0"/>
              </a:rPr>
              <a:t>Y</a:t>
            </a:r>
            <a:r>
              <a:rPr lang="it-IT" sz="2000" baseline="-30000">
                <a:cs typeface="Times New Roman" pitchFamily="18" charset="0"/>
              </a:rPr>
              <a:t>XS</a:t>
            </a:r>
            <a:r>
              <a:rPr lang="it-IT" sz="2000">
                <a:cs typeface="Times New Roman" pitchFamily="18" charset="0"/>
              </a:rPr>
              <a:t> = coefficiente di resa in biomassa (rispetto al substrato convertito; selettività)</a:t>
            </a:r>
            <a:endParaRPr lang="it-IT" sz="2000"/>
          </a:p>
          <a:p>
            <a:r>
              <a:rPr lang="it-IT" sz="2000">
                <a:cs typeface="Times New Roman" pitchFamily="18" charset="0"/>
              </a:rPr>
              <a:t>V = volume del brodo di fermentazione F = portata in volume per unità di tempo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B488410-E8DA-477D-A7E0-7A5384BB7471}" type="slidenum">
              <a:rPr lang="it-IT"/>
              <a:pPr/>
              <a:t>30</a:t>
            </a:fld>
            <a:endParaRPr lang="it-IT"/>
          </a:p>
        </p:txBody>
      </p:sp>
      <p:sp>
        <p:nvSpPr>
          <p:cNvPr id="777219" name="Rectangle 3"/>
          <p:cNvSpPr>
            <a:spLocks noChangeArrowheads="1"/>
          </p:cNvSpPr>
          <p:nvPr/>
        </p:nvSpPr>
        <p:spPr bwMode="auto">
          <a:xfrm>
            <a:off x="3203575" y="995363"/>
            <a:ext cx="5867400" cy="4751387"/>
          </a:xfrm>
          <a:prstGeom prst="rect">
            <a:avLst/>
          </a:prstGeom>
          <a:noFill/>
          <a:ln w="9525">
            <a:noFill/>
            <a:miter lim="800000"/>
            <a:headEnd/>
            <a:tailEnd/>
          </a:ln>
          <a:effectLst/>
        </p:spPr>
        <p:txBody>
          <a:bodyPr anchor="ctr">
            <a:spAutoFit/>
          </a:bodyPr>
          <a:lstStyle/>
          <a:p>
            <a:pPr algn="just"/>
            <a:r>
              <a:rPr lang="it-IT" sz="2200" u="sng">
                <a:solidFill>
                  <a:srgbClr val="000000"/>
                </a:solidFill>
                <a:cs typeface="Times New Roman" pitchFamily="18" charset="0"/>
              </a:rPr>
              <a:t>Condizione ideale in un reattore continuo</a:t>
            </a:r>
            <a:r>
              <a:rPr lang="it-IT" sz="2200">
                <a:solidFill>
                  <a:srgbClr val="000000"/>
                </a:solidFill>
                <a:cs typeface="Times New Roman" pitchFamily="18" charset="0"/>
              </a:rPr>
              <a:t>:  </a:t>
            </a:r>
            <a:r>
              <a:rPr lang="it-IT" sz="2200" b="1">
                <a:solidFill>
                  <a:srgbClr val="000000"/>
                </a:solidFill>
                <a:cs typeface="Times New Roman" pitchFamily="18" charset="0"/>
              </a:rPr>
              <a:t>miscelazione perfetta</a:t>
            </a:r>
            <a:r>
              <a:rPr lang="it-IT" sz="2200">
                <a:solidFill>
                  <a:srgbClr val="000000"/>
                </a:solidFill>
                <a:cs typeface="Times New Roman" pitchFamily="18" charset="0"/>
              </a:rPr>
              <a:t>, per la quale quando l’alimentazione entra nel reattore, i </a:t>
            </a:r>
            <a:r>
              <a:rPr lang="it-IT" sz="2200" b="1">
                <a:solidFill>
                  <a:srgbClr val="000000"/>
                </a:solidFill>
                <a:cs typeface="Times New Roman" pitchFamily="18" charset="0"/>
              </a:rPr>
              <a:t>componenti del liquido alimentato sono </a:t>
            </a:r>
            <a:r>
              <a:rPr lang="it-IT" sz="2200" b="1" u="sng">
                <a:solidFill>
                  <a:srgbClr val="000000"/>
                </a:solidFill>
                <a:cs typeface="Times New Roman" pitchFamily="18" charset="0"/>
              </a:rPr>
              <a:t>istantaneamente e omogeneamente</a:t>
            </a:r>
            <a:r>
              <a:rPr lang="it-IT" sz="2200" b="1">
                <a:solidFill>
                  <a:srgbClr val="000000"/>
                </a:solidFill>
                <a:cs typeface="Times New Roman" pitchFamily="18" charset="0"/>
              </a:rPr>
              <a:t> distribuiti in ogni punto del liquido che si trova entro il reattore</a:t>
            </a:r>
          </a:p>
          <a:p>
            <a:pPr algn="just"/>
            <a:endParaRPr lang="it-IT" sz="1000" b="1">
              <a:solidFill>
                <a:srgbClr val="000000"/>
              </a:solidFill>
              <a:cs typeface="Times New Roman" pitchFamily="18" charset="0"/>
            </a:endParaRPr>
          </a:p>
          <a:p>
            <a:pPr algn="just"/>
            <a:r>
              <a:rPr lang="it-IT" sz="2200" b="1" u="sng">
                <a:solidFill>
                  <a:srgbClr val="000000"/>
                </a:solidFill>
                <a:cs typeface="Times New Roman" pitchFamily="18" charset="0"/>
              </a:rPr>
              <a:t>non ci sono gradienti di concentrazione nelle tre direzioni dello spazio volumetrico, e la composizione dell’effluente è uguale a quella del liquido entro il reattore </a:t>
            </a:r>
            <a:r>
              <a:rPr lang="it-IT" sz="2200">
                <a:solidFill>
                  <a:srgbClr val="000000"/>
                </a:solidFill>
                <a:cs typeface="Times New Roman" pitchFamily="18" charset="0"/>
              </a:rPr>
              <a:t>. </a:t>
            </a:r>
          </a:p>
          <a:p>
            <a:pPr algn="just"/>
            <a:endParaRPr lang="it-IT" sz="1000">
              <a:solidFill>
                <a:srgbClr val="000000"/>
              </a:solidFill>
              <a:cs typeface="Times New Roman" pitchFamily="18" charset="0"/>
            </a:endParaRPr>
          </a:p>
          <a:p>
            <a:pPr algn="just"/>
            <a:r>
              <a:rPr lang="it-IT" sz="2200">
                <a:solidFill>
                  <a:srgbClr val="000000"/>
                </a:solidFill>
                <a:cs typeface="Times New Roman" pitchFamily="18" charset="0"/>
              </a:rPr>
              <a:t>Esempio in grafico: la concentrazione della biomassa o del substrato non varia al variare della distanza dal punto di entrata dell’alimentazione </a:t>
            </a:r>
          </a:p>
        </p:txBody>
      </p:sp>
      <p:sp>
        <p:nvSpPr>
          <p:cNvPr id="777220" name="Text Box 4"/>
          <p:cNvSpPr txBox="1">
            <a:spLocks noChangeArrowheads="1"/>
          </p:cNvSpPr>
          <p:nvPr/>
        </p:nvSpPr>
        <p:spPr bwMode="auto">
          <a:xfrm>
            <a:off x="166688" y="0"/>
            <a:ext cx="8942387" cy="762000"/>
          </a:xfrm>
          <a:prstGeom prst="rect">
            <a:avLst/>
          </a:prstGeom>
          <a:noFill/>
          <a:ln w="9525">
            <a:noFill/>
            <a:miter lim="800000"/>
            <a:headEnd/>
            <a:tailEnd/>
          </a:ln>
          <a:effectLst/>
        </p:spPr>
        <p:txBody>
          <a:bodyPr wrap="none">
            <a:spAutoFit/>
          </a:bodyPr>
          <a:lstStyle/>
          <a:p>
            <a:pPr algn="ctr"/>
            <a:r>
              <a:rPr lang="it-IT" sz="2200" b="1">
                <a:solidFill>
                  <a:srgbClr val="FF0000"/>
                </a:solidFill>
                <a:cs typeface="Times New Roman" pitchFamily="18" charset="0"/>
              </a:rPr>
              <a:t>Condizioni ideali nei reattori continui. Distribuzione della concentrazione</a:t>
            </a:r>
          </a:p>
          <a:p>
            <a:pPr algn="ctr"/>
            <a:r>
              <a:rPr lang="it-IT" sz="2200" b="1">
                <a:solidFill>
                  <a:srgbClr val="FF0000"/>
                </a:solidFill>
                <a:cs typeface="Times New Roman" pitchFamily="18" charset="0"/>
              </a:rPr>
              <a:t>Reattore miscelato continuo</a:t>
            </a:r>
          </a:p>
        </p:txBody>
      </p:sp>
      <p:pic>
        <p:nvPicPr>
          <p:cNvPr id="777221" name="Picture 5" descr="C:\WINDOWS\Desktop\Testi Enzo\Senza nome-scandito-01.jpg"/>
          <p:cNvPicPr>
            <a:picLocks noChangeAspect="1" noChangeArrowheads="1"/>
          </p:cNvPicPr>
          <p:nvPr/>
        </p:nvPicPr>
        <p:blipFill>
          <a:blip r:embed="rId3" r:link="rId4" cstate="print"/>
          <a:srcRect/>
          <a:stretch>
            <a:fillRect/>
          </a:stretch>
        </p:blipFill>
        <p:spPr bwMode="auto">
          <a:xfrm>
            <a:off x="250825" y="1557338"/>
            <a:ext cx="2879725" cy="36004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A429DC6-B9C4-4E7E-AD67-6B7F48E57EB7}" type="slidenum">
              <a:rPr lang="it-IT"/>
              <a:pPr/>
              <a:t>31</a:t>
            </a:fld>
            <a:endParaRPr lang="it-IT"/>
          </a:p>
        </p:txBody>
      </p:sp>
      <p:sp>
        <p:nvSpPr>
          <p:cNvPr id="779267" name="Rectangle 3"/>
          <p:cNvSpPr>
            <a:spLocks noChangeArrowheads="1"/>
          </p:cNvSpPr>
          <p:nvPr/>
        </p:nvSpPr>
        <p:spPr bwMode="auto">
          <a:xfrm>
            <a:off x="0" y="4437063"/>
            <a:ext cx="9144000" cy="1952625"/>
          </a:xfrm>
          <a:prstGeom prst="rect">
            <a:avLst/>
          </a:prstGeom>
          <a:noFill/>
          <a:ln w="9525">
            <a:noFill/>
            <a:miter lim="800000"/>
            <a:headEnd/>
            <a:tailEnd/>
          </a:ln>
          <a:effectLst/>
        </p:spPr>
        <p:txBody>
          <a:bodyPr anchor="ctr">
            <a:spAutoFit/>
          </a:bodyPr>
          <a:lstStyle/>
          <a:p>
            <a:pPr algn="just"/>
            <a:r>
              <a:rPr lang="it-IT" sz="2200">
                <a:solidFill>
                  <a:srgbClr val="000000"/>
                </a:solidFill>
                <a:cs typeface="Times New Roman" pitchFamily="18" charset="0"/>
              </a:rPr>
              <a:t>Nel reattore con flusso a pistone rappresentato nella figura, il liquido avanza orizzontalmente  dall’entrata verso l’uscita, senza miscelazione. In condizioni ideali, </a:t>
            </a:r>
            <a:r>
              <a:rPr lang="it-IT" sz="2600" b="1" u="sng">
                <a:solidFill>
                  <a:srgbClr val="000000"/>
                </a:solidFill>
                <a:cs typeface="Times New Roman" pitchFamily="18" charset="0"/>
              </a:rPr>
              <a:t>esistono gradienti di concentrazione dall’entrata all’uscita, ma non devono esistere gradienti di concentrazione radiali, né fenomeni di retro-diffusione di componenti.</a:t>
            </a:r>
            <a:endParaRPr lang="it-IT" sz="2200">
              <a:solidFill>
                <a:srgbClr val="000000"/>
              </a:solidFill>
              <a:cs typeface="Times New Roman" pitchFamily="18" charset="0"/>
            </a:endParaRPr>
          </a:p>
        </p:txBody>
      </p:sp>
      <p:sp>
        <p:nvSpPr>
          <p:cNvPr id="779268" name="Text Box 4"/>
          <p:cNvSpPr txBox="1">
            <a:spLocks noChangeArrowheads="1"/>
          </p:cNvSpPr>
          <p:nvPr/>
        </p:nvSpPr>
        <p:spPr bwMode="auto">
          <a:xfrm>
            <a:off x="1447800" y="-74613"/>
            <a:ext cx="6378575" cy="519113"/>
          </a:xfrm>
          <a:prstGeom prst="rect">
            <a:avLst/>
          </a:prstGeom>
          <a:noFill/>
          <a:ln w="9525">
            <a:noFill/>
            <a:miter lim="800000"/>
            <a:headEnd/>
            <a:tailEnd/>
          </a:ln>
          <a:effectLst/>
        </p:spPr>
        <p:txBody>
          <a:bodyPr wrap="none">
            <a:spAutoFit/>
          </a:bodyPr>
          <a:lstStyle/>
          <a:p>
            <a:pPr algn="ctr"/>
            <a:r>
              <a:rPr lang="it-IT" sz="2800" b="1">
                <a:solidFill>
                  <a:srgbClr val="FF0000"/>
                </a:solidFill>
              </a:rPr>
              <a:t>Reattore con flusso a pistone (plug-flow)</a:t>
            </a:r>
            <a:r>
              <a:rPr lang="it-IT"/>
              <a:t> </a:t>
            </a:r>
          </a:p>
        </p:txBody>
      </p:sp>
      <p:pic>
        <p:nvPicPr>
          <p:cNvPr id="779270" name="Picture 6" descr="C:\WINDOWS\Desktop\Testi Enzo\Senza nome-scandito-01.jpg"/>
          <p:cNvPicPr>
            <a:picLocks noChangeAspect="1" noChangeArrowheads="1"/>
          </p:cNvPicPr>
          <p:nvPr/>
        </p:nvPicPr>
        <p:blipFill>
          <a:blip r:embed="rId3" r:link="rId4" cstate="print"/>
          <a:srcRect/>
          <a:stretch>
            <a:fillRect/>
          </a:stretch>
        </p:blipFill>
        <p:spPr bwMode="auto">
          <a:xfrm>
            <a:off x="1763713" y="765175"/>
            <a:ext cx="5761037" cy="370046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45ACB06-4331-48AF-8EEA-460CF5C40C57}" type="slidenum">
              <a:rPr lang="it-IT"/>
              <a:pPr/>
              <a:t>32</a:t>
            </a:fld>
            <a:endParaRPr lang="it-IT"/>
          </a:p>
        </p:txBody>
      </p:sp>
      <p:sp>
        <p:nvSpPr>
          <p:cNvPr id="781315" name="Rectangle 3"/>
          <p:cNvSpPr>
            <a:spLocks noChangeArrowheads="1"/>
          </p:cNvSpPr>
          <p:nvPr/>
        </p:nvSpPr>
        <p:spPr bwMode="auto">
          <a:xfrm>
            <a:off x="0" y="417513"/>
            <a:ext cx="9144000" cy="6121400"/>
          </a:xfrm>
          <a:prstGeom prst="rect">
            <a:avLst/>
          </a:prstGeom>
          <a:noFill/>
          <a:ln w="9525">
            <a:noFill/>
            <a:miter lim="800000"/>
            <a:headEnd/>
            <a:tailEnd/>
          </a:ln>
          <a:effectLst/>
        </p:spPr>
        <p:txBody>
          <a:bodyPr anchor="ctr">
            <a:spAutoFit/>
          </a:bodyPr>
          <a:lstStyle/>
          <a:p>
            <a:pPr algn="just"/>
            <a:r>
              <a:rPr lang="it-IT" sz="2200"/>
              <a:t>Prendiamo una sezione verticale ad una certa distanza dal punto di entrata del reattore: </a:t>
            </a:r>
          </a:p>
          <a:p>
            <a:pPr algn="ctr"/>
            <a:r>
              <a:rPr lang="it-IT" sz="2200"/>
              <a:t>delimitiamo un cerchio di diametro pari al diametro del reattore</a:t>
            </a:r>
          </a:p>
          <a:p>
            <a:pPr algn="ctr"/>
            <a:r>
              <a:rPr lang="it-IT" sz="2200" b="1"/>
              <a:t>in ogni punto di tutta questa superficie piana la concentrazione di ogni singolo componente deve essere costante</a:t>
            </a:r>
          </a:p>
          <a:p>
            <a:pPr algn="ctr"/>
            <a:endParaRPr lang="it-IT" sz="2200" b="1"/>
          </a:p>
          <a:p>
            <a:pPr algn="just"/>
            <a:r>
              <a:rPr lang="it-IT" sz="2200"/>
              <a:t>Le sezioni successive avranno concentrazioni diverse come in grafico. </a:t>
            </a:r>
          </a:p>
          <a:p>
            <a:pPr algn="just"/>
            <a:r>
              <a:rPr lang="it-IT" sz="2200"/>
              <a:t>Nel grafico è riportato in ascisse il valore della distanza della sezione radiale dal punto di entrata. </a:t>
            </a:r>
          </a:p>
          <a:p>
            <a:pPr algn="ctr"/>
            <a:r>
              <a:rPr lang="it-IT" sz="2200"/>
              <a:t>ad ognuno di questi valori corrisponde un volume definito (V</a:t>
            </a:r>
            <a:r>
              <a:rPr lang="it-IT" sz="2200" baseline="-25000"/>
              <a:t>x</a:t>
            </a:r>
            <a:r>
              <a:rPr lang="it-IT" sz="2200"/>
              <a:t>) di liquido compreso tra la sezione del punto di entrata e la sezione del punto alla distanza (x) considerata</a:t>
            </a:r>
          </a:p>
          <a:p>
            <a:pPr algn="just"/>
            <a:r>
              <a:rPr lang="it-IT" sz="2200"/>
              <a:t>Poiché t = V/F, sarà t</a:t>
            </a:r>
            <a:r>
              <a:rPr lang="it-IT" sz="2200" baseline="-25000"/>
              <a:t>x</a:t>
            </a:r>
            <a:r>
              <a:rPr lang="it-IT" sz="2200"/>
              <a:t> = V</a:t>
            </a:r>
            <a:r>
              <a:rPr lang="it-IT" sz="2200" baseline="-25000"/>
              <a:t>x</a:t>
            </a:r>
            <a:r>
              <a:rPr lang="it-IT" sz="2200"/>
              <a:t>/F </a:t>
            </a:r>
          </a:p>
          <a:p>
            <a:pPr algn="just"/>
            <a:r>
              <a:rPr lang="it-IT" sz="2200"/>
              <a:t>all’aumentare della distanza dal punto di entrata aumenta il tempo di permanenza del liquido entrante nel reattore, e perciò aumenterà la conversione di substrato e la resa in cellule. </a:t>
            </a:r>
          </a:p>
          <a:p>
            <a:pPr algn="ctr"/>
            <a:r>
              <a:rPr lang="it-IT" sz="2200" b="1" u="sng"/>
              <a:t>Il grafico riportato come concentrazione verso distanza è uguale al grafico concentrazione verso tempo di permanenza.</a:t>
            </a:r>
            <a:r>
              <a:rPr lang="it-IT" sz="2200"/>
              <a:t> </a:t>
            </a:r>
          </a:p>
        </p:txBody>
      </p:sp>
      <p:sp>
        <p:nvSpPr>
          <p:cNvPr id="781316" name="Text Box 4"/>
          <p:cNvSpPr txBox="1">
            <a:spLocks noChangeArrowheads="1"/>
          </p:cNvSpPr>
          <p:nvPr/>
        </p:nvSpPr>
        <p:spPr bwMode="auto">
          <a:xfrm>
            <a:off x="1447800" y="-74613"/>
            <a:ext cx="6378575" cy="519113"/>
          </a:xfrm>
          <a:prstGeom prst="rect">
            <a:avLst/>
          </a:prstGeom>
          <a:noFill/>
          <a:ln w="9525">
            <a:noFill/>
            <a:miter lim="800000"/>
            <a:headEnd/>
            <a:tailEnd/>
          </a:ln>
          <a:effectLst/>
        </p:spPr>
        <p:txBody>
          <a:bodyPr wrap="none">
            <a:spAutoFit/>
          </a:bodyPr>
          <a:lstStyle/>
          <a:p>
            <a:pPr algn="ctr"/>
            <a:r>
              <a:rPr lang="it-IT" sz="2800" b="1">
                <a:solidFill>
                  <a:srgbClr val="FF0000"/>
                </a:solidFill>
              </a:rPr>
              <a:t>Reattore con flusso a pistone (plug-flow)</a:t>
            </a:r>
            <a:r>
              <a:rPr lang="it-IT"/>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6338C7C-94CF-430A-9297-B2FD2B634B2C}" type="slidenum">
              <a:rPr lang="it-IT"/>
              <a:pPr/>
              <a:t>33</a:t>
            </a:fld>
            <a:endParaRPr lang="it-IT"/>
          </a:p>
        </p:txBody>
      </p:sp>
      <p:sp>
        <p:nvSpPr>
          <p:cNvPr id="783363" name="Rectangle 3"/>
          <p:cNvSpPr>
            <a:spLocks noChangeArrowheads="1"/>
          </p:cNvSpPr>
          <p:nvPr/>
        </p:nvSpPr>
        <p:spPr bwMode="auto">
          <a:xfrm>
            <a:off x="0" y="582613"/>
            <a:ext cx="9144000" cy="5786437"/>
          </a:xfrm>
          <a:prstGeom prst="rect">
            <a:avLst/>
          </a:prstGeom>
          <a:noFill/>
          <a:ln w="9525">
            <a:noFill/>
            <a:miter lim="800000"/>
            <a:headEnd/>
            <a:tailEnd/>
          </a:ln>
          <a:effectLst/>
        </p:spPr>
        <p:txBody>
          <a:bodyPr anchor="ctr">
            <a:spAutoFit/>
          </a:bodyPr>
          <a:lstStyle/>
          <a:p>
            <a:pPr algn="ctr"/>
            <a:r>
              <a:rPr lang="it-IT" sz="2200">
                <a:solidFill>
                  <a:srgbClr val="000000"/>
                </a:solidFill>
                <a:cs typeface="Times New Roman" pitchFamily="18" charset="0"/>
              </a:rPr>
              <a:t>Nella realtà è </a:t>
            </a:r>
            <a:r>
              <a:rPr lang="it-IT" sz="2200" b="1">
                <a:solidFill>
                  <a:srgbClr val="000000"/>
                </a:solidFill>
                <a:cs typeface="Times New Roman" pitchFamily="18" charset="0"/>
              </a:rPr>
              <a:t>impossibile realizzare condizioni ideali</a:t>
            </a:r>
            <a:endParaRPr lang="it-IT" sz="2200">
              <a:solidFill>
                <a:srgbClr val="000000"/>
              </a:solidFill>
              <a:cs typeface="Times New Roman" pitchFamily="18" charset="0"/>
            </a:endParaRPr>
          </a:p>
          <a:p>
            <a:pPr algn="just"/>
            <a:r>
              <a:rPr lang="it-IT" sz="2200" u="sng">
                <a:solidFill>
                  <a:srgbClr val="000000"/>
                </a:solidFill>
                <a:cs typeface="Times New Roman" pitchFamily="18" charset="0"/>
              </a:rPr>
              <a:t>reattore miscelato continuo</a:t>
            </a:r>
            <a:r>
              <a:rPr lang="it-IT" sz="2200">
                <a:solidFill>
                  <a:srgbClr val="000000"/>
                </a:solidFill>
                <a:cs typeface="Times New Roman" pitchFamily="18" charset="0"/>
              </a:rPr>
              <a:t>:, è difficile realizzare condizioni di miscelazione tali che il liquido in entrata si misceli istantaneamente e perfettamente con il liquido presente nel reattore </a:t>
            </a:r>
          </a:p>
          <a:p>
            <a:pPr algn="ctr"/>
            <a:r>
              <a:rPr lang="it-IT" sz="2200">
                <a:solidFill>
                  <a:srgbClr val="000000"/>
                </a:solidFill>
                <a:cs typeface="Times New Roman" pitchFamily="18" charset="0"/>
              </a:rPr>
              <a:t> </a:t>
            </a:r>
            <a:r>
              <a:rPr lang="it-IT" sz="2200" b="1">
                <a:solidFill>
                  <a:srgbClr val="000000"/>
                </a:solidFill>
                <a:cs typeface="Times New Roman" pitchFamily="18" charset="0"/>
              </a:rPr>
              <a:t>maggiori sono le dimensioni del reattore, maggiore è il volume di liquido da miscelare, maggior energia sarà necessaria per miscelare i componenti alimentati (vedi alternativa in reattore airlift ICI per SCP) </a:t>
            </a:r>
          </a:p>
          <a:p>
            <a:pPr algn="just"/>
            <a:r>
              <a:rPr lang="it-IT" sz="2200">
                <a:solidFill>
                  <a:srgbClr val="000000"/>
                </a:solidFill>
                <a:cs typeface="Times New Roman" pitchFamily="18" charset="0"/>
              </a:rPr>
              <a:t>Nei reattori di grandi dimensioni ci saranno sempre </a:t>
            </a:r>
            <a:r>
              <a:rPr lang="it-IT" sz="2200" b="1">
                <a:solidFill>
                  <a:srgbClr val="000000"/>
                </a:solidFill>
                <a:cs typeface="Times New Roman" pitchFamily="18" charset="0"/>
              </a:rPr>
              <a:t>zone morte o stagnanti</a:t>
            </a:r>
            <a:r>
              <a:rPr lang="it-IT" sz="2200">
                <a:solidFill>
                  <a:srgbClr val="000000"/>
                </a:solidFill>
                <a:cs typeface="Times New Roman" pitchFamily="18" charset="0"/>
              </a:rPr>
              <a:t>. </a:t>
            </a:r>
            <a:r>
              <a:rPr lang="it-IT" sz="2200" u="sng">
                <a:solidFill>
                  <a:srgbClr val="000000"/>
                </a:solidFill>
                <a:cs typeface="Times New Roman" pitchFamily="18" charset="0"/>
              </a:rPr>
              <a:t>reattore con flusso a pistone:</a:t>
            </a:r>
            <a:r>
              <a:rPr lang="it-IT" sz="2200">
                <a:solidFill>
                  <a:srgbClr val="000000"/>
                </a:solidFill>
                <a:cs typeface="Times New Roman" pitchFamily="18" charset="0"/>
              </a:rPr>
              <a:t> la </a:t>
            </a:r>
            <a:r>
              <a:rPr lang="it-IT" sz="2200" b="1">
                <a:solidFill>
                  <a:srgbClr val="000000"/>
                </a:solidFill>
                <a:cs typeface="Times New Roman" pitchFamily="18" charset="0"/>
              </a:rPr>
              <a:t>retro-diffusione</a:t>
            </a:r>
            <a:r>
              <a:rPr lang="it-IT" sz="2200">
                <a:solidFill>
                  <a:srgbClr val="000000"/>
                </a:solidFill>
                <a:cs typeface="Times New Roman" pitchFamily="18" charset="0"/>
              </a:rPr>
              <a:t> dei componenti è impossibile da eliminare</a:t>
            </a:r>
          </a:p>
          <a:p>
            <a:pPr algn="ctr"/>
            <a:r>
              <a:rPr lang="it-IT" sz="2200">
                <a:solidFill>
                  <a:srgbClr val="000000"/>
                </a:solidFill>
                <a:cs typeface="Times New Roman" pitchFamily="18" charset="0"/>
              </a:rPr>
              <a:t>per avvicinarsi alle condizioni ideali:</a:t>
            </a:r>
          </a:p>
          <a:p>
            <a:pPr algn="just">
              <a:buFontTx/>
              <a:buChar char="•"/>
            </a:pPr>
            <a:r>
              <a:rPr lang="it-IT" sz="2200">
                <a:solidFill>
                  <a:srgbClr val="000000"/>
                </a:solidFill>
                <a:cs typeface="Times New Roman" pitchFamily="18" charset="0"/>
              </a:rPr>
              <a:t> i reattori </a:t>
            </a:r>
            <a:r>
              <a:rPr lang="it-IT" sz="2200" b="1">
                <a:solidFill>
                  <a:srgbClr val="000000"/>
                </a:solidFill>
                <a:cs typeface="Times New Roman" pitchFamily="18" charset="0"/>
              </a:rPr>
              <a:t>miscelati continui</a:t>
            </a:r>
            <a:r>
              <a:rPr lang="it-IT" sz="2200">
                <a:solidFill>
                  <a:srgbClr val="000000"/>
                </a:solidFill>
                <a:cs typeface="Times New Roman" pitchFamily="18" charset="0"/>
              </a:rPr>
              <a:t> di grandi dimensioni sono progettati in modo da essere </a:t>
            </a:r>
            <a:r>
              <a:rPr lang="it-IT" sz="2200" b="1">
                <a:solidFill>
                  <a:srgbClr val="000000"/>
                </a:solidFill>
                <a:cs typeface="Times New Roman" pitchFamily="18" charset="0"/>
              </a:rPr>
              <a:t>alti quanto larghi</a:t>
            </a:r>
            <a:r>
              <a:rPr lang="it-IT" sz="2200">
                <a:solidFill>
                  <a:srgbClr val="000000"/>
                </a:solidFill>
                <a:cs typeface="Times New Roman" pitchFamily="18" charset="0"/>
              </a:rPr>
              <a:t> (un cubo o un cilindro con altezza pari al diametro) </a:t>
            </a:r>
          </a:p>
          <a:p>
            <a:pPr algn="just">
              <a:buFontTx/>
              <a:buChar char="•"/>
            </a:pPr>
            <a:r>
              <a:rPr lang="it-IT" sz="2200">
                <a:solidFill>
                  <a:srgbClr val="000000"/>
                </a:solidFill>
                <a:cs typeface="Times New Roman" pitchFamily="18" charset="0"/>
              </a:rPr>
              <a:t> i reattori con </a:t>
            </a:r>
            <a:r>
              <a:rPr lang="it-IT" sz="2200" b="1">
                <a:solidFill>
                  <a:srgbClr val="000000"/>
                </a:solidFill>
                <a:cs typeface="Times New Roman" pitchFamily="18" charset="0"/>
              </a:rPr>
              <a:t>flusso a pistone</a:t>
            </a:r>
            <a:r>
              <a:rPr lang="it-IT" sz="2200">
                <a:solidFill>
                  <a:srgbClr val="000000"/>
                </a:solidFill>
                <a:cs typeface="Times New Roman" pitchFamily="18" charset="0"/>
              </a:rPr>
              <a:t> sono </a:t>
            </a:r>
            <a:r>
              <a:rPr lang="it-IT" sz="2200" b="1">
                <a:solidFill>
                  <a:srgbClr val="000000"/>
                </a:solidFill>
                <a:cs typeface="Times New Roman" pitchFamily="18" charset="0"/>
              </a:rPr>
              <a:t>più lunghi</a:t>
            </a:r>
            <a:r>
              <a:rPr lang="it-IT" sz="2200">
                <a:solidFill>
                  <a:srgbClr val="000000"/>
                </a:solidFill>
                <a:cs typeface="Times New Roman" pitchFamily="18" charset="0"/>
              </a:rPr>
              <a:t> ( se orizzontali) o più alti (se verticali) </a:t>
            </a:r>
            <a:r>
              <a:rPr lang="it-IT" sz="2200" b="1">
                <a:solidFill>
                  <a:srgbClr val="000000"/>
                </a:solidFill>
                <a:cs typeface="Times New Roman" pitchFamily="18" charset="0"/>
              </a:rPr>
              <a:t>che larghi</a:t>
            </a:r>
            <a:r>
              <a:rPr lang="it-IT" sz="2200">
                <a:solidFill>
                  <a:srgbClr val="000000"/>
                </a:solidFill>
                <a:cs typeface="Times New Roman" pitchFamily="18" charset="0"/>
              </a:rPr>
              <a:t> (cioè dei tubi lunghi e stretti). </a:t>
            </a:r>
          </a:p>
          <a:p>
            <a:pPr algn="just"/>
            <a:r>
              <a:rPr lang="it-IT" sz="2200">
                <a:solidFill>
                  <a:srgbClr val="000000"/>
                </a:solidFill>
                <a:cs typeface="Times New Roman" pitchFamily="18" charset="0"/>
              </a:rPr>
              <a:t> </a:t>
            </a:r>
            <a:r>
              <a:rPr lang="it-IT" sz="2200" b="1">
                <a:solidFill>
                  <a:srgbClr val="000000"/>
                </a:solidFill>
                <a:cs typeface="Times New Roman" pitchFamily="18" charset="0"/>
              </a:rPr>
              <a:t>i reattori con flusso a pistone richiedono minor consumo di energia (è assente infatti il miscelatore) e costano meno per unità di volume</a:t>
            </a:r>
            <a:r>
              <a:rPr lang="it-IT" sz="2200">
                <a:solidFill>
                  <a:srgbClr val="000000"/>
                </a:solidFill>
                <a:cs typeface="Times New Roman" pitchFamily="18" charset="0"/>
              </a:rPr>
              <a:t>. </a:t>
            </a:r>
            <a:endParaRPr lang="it-IT"/>
          </a:p>
        </p:txBody>
      </p:sp>
      <p:sp>
        <p:nvSpPr>
          <p:cNvPr id="783364" name="Text Box 4"/>
          <p:cNvSpPr txBox="1">
            <a:spLocks noChangeArrowheads="1"/>
          </p:cNvSpPr>
          <p:nvPr/>
        </p:nvSpPr>
        <p:spPr bwMode="auto">
          <a:xfrm>
            <a:off x="1447800" y="-74613"/>
            <a:ext cx="6378575" cy="519113"/>
          </a:xfrm>
          <a:prstGeom prst="rect">
            <a:avLst/>
          </a:prstGeom>
          <a:noFill/>
          <a:ln w="9525">
            <a:noFill/>
            <a:miter lim="800000"/>
            <a:headEnd/>
            <a:tailEnd/>
          </a:ln>
          <a:effectLst/>
        </p:spPr>
        <p:txBody>
          <a:bodyPr wrap="none">
            <a:spAutoFit/>
          </a:bodyPr>
          <a:lstStyle/>
          <a:p>
            <a:pPr algn="ctr"/>
            <a:r>
              <a:rPr lang="it-IT" sz="2800" b="1">
                <a:solidFill>
                  <a:srgbClr val="FF0000"/>
                </a:solidFill>
              </a:rPr>
              <a:t>Reattore con flusso a pistone (plug-flow)</a:t>
            </a:r>
            <a:r>
              <a:rPr lang="it-IT"/>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1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AA5274E-0F78-435A-BBC1-A0276527660E}" type="slidenum">
              <a:rPr lang="it-IT"/>
              <a:pPr/>
              <a:t>34</a:t>
            </a:fld>
            <a:endParaRPr lang="it-IT"/>
          </a:p>
        </p:txBody>
      </p:sp>
      <p:sp>
        <p:nvSpPr>
          <p:cNvPr id="785411" name="Rectangle 3"/>
          <p:cNvSpPr>
            <a:spLocks noChangeArrowheads="1"/>
          </p:cNvSpPr>
          <p:nvPr/>
        </p:nvSpPr>
        <p:spPr bwMode="auto">
          <a:xfrm>
            <a:off x="0" y="509588"/>
            <a:ext cx="9144000" cy="5938837"/>
          </a:xfrm>
          <a:prstGeom prst="rect">
            <a:avLst/>
          </a:prstGeom>
          <a:noFill/>
          <a:ln w="9525">
            <a:noFill/>
            <a:miter lim="800000"/>
            <a:headEnd/>
            <a:tailEnd/>
          </a:ln>
          <a:effectLst/>
        </p:spPr>
        <p:txBody>
          <a:bodyPr anchor="ctr">
            <a:spAutoFit/>
          </a:bodyPr>
          <a:lstStyle/>
          <a:p>
            <a:pPr algn="ctr"/>
            <a:r>
              <a:rPr lang="it-IT" sz="2000" b="1">
                <a:solidFill>
                  <a:srgbClr val="000000"/>
                </a:solidFill>
                <a:cs typeface="Times New Roman" pitchFamily="18" charset="0"/>
              </a:rPr>
              <a:t>L’allontanamento dalle condizioni ideali si paga in termini di produttività minore</a:t>
            </a:r>
            <a:r>
              <a:rPr lang="it-IT" sz="2200">
                <a:solidFill>
                  <a:srgbClr val="000000"/>
                </a:solidFill>
                <a:cs typeface="Times New Roman" pitchFamily="18" charset="0"/>
              </a:rPr>
              <a:t>.</a:t>
            </a:r>
            <a:r>
              <a:rPr lang="it-IT"/>
              <a:t> </a:t>
            </a:r>
          </a:p>
          <a:p>
            <a:pPr algn="just"/>
            <a:r>
              <a:rPr lang="it-IT" sz="2200" i="1" u="sng">
                <a:solidFill>
                  <a:srgbClr val="000000"/>
                </a:solidFill>
                <a:cs typeface="Times New Roman" pitchFamily="18" charset="0"/>
              </a:rPr>
              <a:t>Esercizio 23.</a:t>
            </a:r>
            <a:r>
              <a:rPr lang="it-IT" sz="2200" i="1">
                <a:solidFill>
                  <a:srgbClr val="000000"/>
                </a:solidFill>
                <a:cs typeface="Times New Roman" pitchFamily="18" charset="0"/>
              </a:rPr>
              <a:t> Quali delle seguenti situazioni si verifica in un reattore continuo con flusso a pistone in condizioni ideali?</a:t>
            </a:r>
          </a:p>
          <a:p>
            <a:pPr algn="just"/>
            <a:r>
              <a:rPr lang="it-IT" sz="2200" i="1">
                <a:solidFill>
                  <a:srgbClr val="000000"/>
                </a:solidFill>
                <a:cs typeface="Times New Roman" pitchFamily="18" charset="0"/>
              </a:rPr>
              <a:t>Concentrazione del substrato:</a:t>
            </a:r>
          </a:p>
          <a:p>
            <a:pPr algn="just">
              <a:buFontTx/>
              <a:buChar char="-"/>
            </a:pPr>
            <a:r>
              <a:rPr lang="it-IT" sz="2200" i="1">
                <a:solidFill>
                  <a:srgbClr val="000000"/>
                </a:solidFill>
                <a:cs typeface="Times New Roman" pitchFamily="18" charset="0"/>
              </a:rPr>
              <a:t> Egualmente distribuita in ogni punto </a:t>
            </a:r>
          </a:p>
          <a:p>
            <a:pPr algn="just">
              <a:buFontTx/>
              <a:buChar char="-"/>
            </a:pPr>
            <a:r>
              <a:rPr lang="it-IT" sz="2200" i="1">
                <a:solidFill>
                  <a:srgbClr val="000000"/>
                </a:solidFill>
                <a:cs typeface="Times New Roman" pitchFamily="18" charset="0"/>
              </a:rPr>
              <a:t>- Minima nel punto di entrata dell’alimentazione</a:t>
            </a:r>
          </a:p>
          <a:p>
            <a:pPr algn="just">
              <a:buFontTx/>
              <a:buChar char="-"/>
            </a:pPr>
            <a:r>
              <a:rPr lang="it-IT" sz="2200" i="1">
                <a:solidFill>
                  <a:srgbClr val="000000"/>
                </a:solidFill>
                <a:cs typeface="Times New Roman" pitchFamily="18" charset="0"/>
              </a:rPr>
              <a:t> Massima nel punto di entrata dell’alimentazione</a:t>
            </a:r>
          </a:p>
          <a:p>
            <a:pPr algn="just">
              <a:buFontTx/>
              <a:buChar char="-"/>
            </a:pPr>
            <a:r>
              <a:rPr lang="it-IT" sz="2200" i="1">
                <a:solidFill>
                  <a:srgbClr val="000000"/>
                </a:solidFill>
                <a:cs typeface="Times New Roman" pitchFamily="18" charset="0"/>
              </a:rPr>
              <a:t> Distribuita in modo casuale attraverso il reattore</a:t>
            </a:r>
          </a:p>
          <a:p>
            <a:pPr algn="just"/>
            <a:r>
              <a:rPr lang="it-IT" sz="2200" i="1">
                <a:solidFill>
                  <a:srgbClr val="000000"/>
                </a:solidFill>
                <a:cs typeface="Times New Roman" pitchFamily="18" charset="0"/>
              </a:rPr>
              <a:t>Segnare con</a:t>
            </a:r>
            <a:r>
              <a:rPr lang="it-IT" sz="2200">
                <a:solidFill>
                  <a:srgbClr val="000000"/>
                </a:solidFill>
                <a:cs typeface="Times New Roman" pitchFamily="18" charset="0"/>
              </a:rPr>
              <a:t> x </a:t>
            </a:r>
            <a:r>
              <a:rPr lang="it-IT" sz="2200" i="1">
                <a:solidFill>
                  <a:srgbClr val="000000"/>
                </a:solidFill>
                <a:cs typeface="Times New Roman" pitchFamily="18" charset="0"/>
              </a:rPr>
              <a:t>la risposta esatta.</a:t>
            </a:r>
          </a:p>
          <a:p>
            <a:pPr algn="just"/>
            <a:endParaRPr lang="it-IT" sz="800" i="1">
              <a:solidFill>
                <a:srgbClr val="000000"/>
              </a:solidFill>
              <a:cs typeface="Times New Roman" pitchFamily="18" charset="0"/>
            </a:endParaRPr>
          </a:p>
          <a:p>
            <a:pPr algn="just"/>
            <a:r>
              <a:rPr lang="it-IT" sz="2200" i="1" u="sng">
                <a:solidFill>
                  <a:srgbClr val="000000"/>
                </a:solidFill>
                <a:cs typeface="Times New Roman" pitchFamily="18" charset="0"/>
              </a:rPr>
              <a:t>Esercizio 24.</a:t>
            </a:r>
            <a:r>
              <a:rPr lang="it-IT" sz="2200" i="1">
                <a:solidFill>
                  <a:srgbClr val="000000"/>
                </a:solidFill>
                <a:cs typeface="Times New Roman" pitchFamily="18" charset="0"/>
              </a:rPr>
              <a:t> Quali delle seguenti situazioni si verifica in un reattore miscelato continuo in condizioni ideali?</a:t>
            </a:r>
          </a:p>
          <a:p>
            <a:pPr algn="just"/>
            <a:r>
              <a:rPr lang="it-IT" sz="2200" i="1">
                <a:solidFill>
                  <a:srgbClr val="000000"/>
                </a:solidFill>
                <a:cs typeface="Times New Roman" pitchFamily="18" charset="0"/>
              </a:rPr>
              <a:t>Concentrazione del substrato:</a:t>
            </a:r>
          </a:p>
          <a:p>
            <a:pPr algn="just">
              <a:buFontTx/>
              <a:buChar char="-"/>
            </a:pPr>
            <a:r>
              <a:rPr lang="it-IT" sz="2200" i="1">
                <a:solidFill>
                  <a:srgbClr val="000000"/>
                </a:solidFill>
                <a:cs typeface="Times New Roman" pitchFamily="18" charset="0"/>
              </a:rPr>
              <a:t>Egualmente distribuita in ogni punto </a:t>
            </a:r>
          </a:p>
          <a:p>
            <a:pPr algn="just">
              <a:buFontTx/>
              <a:buChar char="-"/>
            </a:pPr>
            <a:r>
              <a:rPr lang="it-IT" sz="2200" i="1">
                <a:solidFill>
                  <a:srgbClr val="000000"/>
                </a:solidFill>
                <a:cs typeface="Times New Roman" pitchFamily="18" charset="0"/>
              </a:rPr>
              <a:t>- Minima nel punto di entrata dell’alimentazione</a:t>
            </a:r>
          </a:p>
          <a:p>
            <a:pPr algn="just">
              <a:buFontTx/>
              <a:buChar char="-"/>
            </a:pPr>
            <a:r>
              <a:rPr lang="it-IT" sz="2200" i="1">
                <a:solidFill>
                  <a:srgbClr val="000000"/>
                </a:solidFill>
                <a:cs typeface="Times New Roman" pitchFamily="18" charset="0"/>
              </a:rPr>
              <a:t>- Massima nel punto di entrata dell’alimentazione</a:t>
            </a:r>
          </a:p>
          <a:p>
            <a:pPr algn="just">
              <a:buFontTx/>
              <a:buChar char="-"/>
            </a:pPr>
            <a:r>
              <a:rPr lang="it-IT" sz="2200" i="1">
                <a:solidFill>
                  <a:srgbClr val="000000"/>
                </a:solidFill>
                <a:cs typeface="Times New Roman" pitchFamily="18" charset="0"/>
              </a:rPr>
              <a:t>- Distribuita in modo casuale attraverso il reattore</a:t>
            </a:r>
          </a:p>
          <a:p>
            <a:pPr algn="just"/>
            <a:r>
              <a:rPr lang="it-IT" sz="2200" i="1">
                <a:solidFill>
                  <a:srgbClr val="000000"/>
                </a:solidFill>
                <a:cs typeface="Times New Roman" pitchFamily="18" charset="0"/>
              </a:rPr>
              <a:t>Segnare con</a:t>
            </a:r>
            <a:r>
              <a:rPr lang="it-IT" sz="2200">
                <a:solidFill>
                  <a:srgbClr val="000000"/>
                </a:solidFill>
                <a:cs typeface="Times New Roman" pitchFamily="18" charset="0"/>
              </a:rPr>
              <a:t> x </a:t>
            </a:r>
            <a:r>
              <a:rPr lang="it-IT" sz="2200" i="1">
                <a:solidFill>
                  <a:srgbClr val="000000"/>
                </a:solidFill>
                <a:cs typeface="Times New Roman" pitchFamily="18" charset="0"/>
              </a:rPr>
              <a:t>la risposta esatta.</a:t>
            </a:r>
          </a:p>
        </p:txBody>
      </p:sp>
      <p:sp>
        <p:nvSpPr>
          <p:cNvPr id="785412" name="Text Box 4"/>
          <p:cNvSpPr txBox="1">
            <a:spLocks noChangeArrowheads="1"/>
          </p:cNvSpPr>
          <p:nvPr/>
        </p:nvSpPr>
        <p:spPr bwMode="auto">
          <a:xfrm>
            <a:off x="1447800" y="-74613"/>
            <a:ext cx="6378575" cy="519113"/>
          </a:xfrm>
          <a:prstGeom prst="rect">
            <a:avLst/>
          </a:prstGeom>
          <a:noFill/>
          <a:ln w="9525">
            <a:noFill/>
            <a:miter lim="800000"/>
            <a:headEnd/>
            <a:tailEnd/>
          </a:ln>
          <a:effectLst/>
        </p:spPr>
        <p:txBody>
          <a:bodyPr wrap="none">
            <a:spAutoFit/>
          </a:bodyPr>
          <a:lstStyle/>
          <a:p>
            <a:pPr algn="ctr"/>
            <a:r>
              <a:rPr lang="it-IT" sz="2800" b="1">
                <a:solidFill>
                  <a:srgbClr val="FF0000"/>
                </a:solidFill>
              </a:rPr>
              <a:t>Reattore con flusso a pistone (plug-flow)</a:t>
            </a:r>
            <a:r>
              <a:rPr lang="it-IT"/>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EB43271-B792-4071-942A-01CEDB1A4618}" type="slidenum">
              <a:rPr lang="it-IT"/>
              <a:pPr/>
              <a:t>35</a:t>
            </a:fld>
            <a:endParaRPr lang="it-IT"/>
          </a:p>
        </p:txBody>
      </p:sp>
      <p:sp>
        <p:nvSpPr>
          <p:cNvPr id="787459" name="Rectangle 3"/>
          <p:cNvSpPr>
            <a:spLocks noChangeArrowheads="1"/>
          </p:cNvSpPr>
          <p:nvPr/>
        </p:nvSpPr>
        <p:spPr bwMode="auto">
          <a:xfrm>
            <a:off x="0" y="339100"/>
            <a:ext cx="9144000" cy="3477875"/>
          </a:xfrm>
          <a:prstGeom prst="rect">
            <a:avLst/>
          </a:prstGeom>
          <a:noFill/>
          <a:ln w="9525">
            <a:noFill/>
            <a:miter lim="800000"/>
            <a:headEnd/>
            <a:tailEnd/>
          </a:ln>
          <a:effectLst/>
        </p:spPr>
        <p:txBody>
          <a:bodyPr anchor="ctr">
            <a:spAutoFit/>
          </a:bodyPr>
          <a:lstStyle/>
          <a:p>
            <a:pPr algn="just"/>
            <a:r>
              <a:rPr lang="it-IT" sz="2200" i="1" u="sng" dirty="0">
                <a:solidFill>
                  <a:srgbClr val="000000"/>
                </a:solidFill>
                <a:cs typeface="Times New Roman" pitchFamily="18" charset="0"/>
              </a:rPr>
              <a:t>Esercizio 25.</a:t>
            </a:r>
            <a:r>
              <a:rPr lang="it-IT" sz="2200" i="1" dirty="0">
                <a:solidFill>
                  <a:srgbClr val="000000"/>
                </a:solidFill>
                <a:cs typeface="Times New Roman" pitchFamily="18" charset="0"/>
              </a:rPr>
              <a:t> </a:t>
            </a:r>
          </a:p>
          <a:p>
            <a:pPr algn="just"/>
            <a:r>
              <a:rPr lang="it-IT" sz="2200" i="1" dirty="0">
                <a:solidFill>
                  <a:srgbClr val="000000"/>
                </a:solidFill>
                <a:cs typeface="Times New Roman" pitchFamily="18" charset="0"/>
              </a:rPr>
              <a:t>La concentrazione di glucosio in un reattore miscelato continuo in condizioni ideali risulta 0,5 g l</a:t>
            </a:r>
            <a:r>
              <a:rPr lang="it-IT" sz="2200" i="1" baseline="30000" dirty="0">
                <a:solidFill>
                  <a:srgbClr val="000000"/>
                </a:solidFill>
                <a:cs typeface="Times New Roman" pitchFamily="18" charset="0"/>
              </a:rPr>
              <a:t>-1</a:t>
            </a:r>
            <a:r>
              <a:rPr lang="it-IT" sz="2200" i="1" dirty="0">
                <a:solidFill>
                  <a:srgbClr val="000000"/>
                </a:solidFill>
                <a:cs typeface="Times New Roman" pitchFamily="18" charset="0"/>
              </a:rPr>
              <a:t>. Quale è la risposta esatta alla seguente domanda?</a:t>
            </a:r>
          </a:p>
          <a:p>
            <a:pPr algn="just"/>
            <a:r>
              <a:rPr lang="it-IT" sz="2200" i="1" dirty="0">
                <a:solidFill>
                  <a:srgbClr val="000000"/>
                </a:solidFill>
                <a:cs typeface="Times New Roman" pitchFamily="18" charset="0"/>
              </a:rPr>
              <a:t>Concentrazione di glucosio nell’effluente:</a:t>
            </a:r>
          </a:p>
          <a:p>
            <a:pPr algn="just">
              <a:buFontTx/>
              <a:buChar char="-"/>
            </a:pPr>
            <a:r>
              <a:rPr lang="de-DE" sz="2200" i="1" dirty="0">
                <a:solidFill>
                  <a:srgbClr val="000000"/>
                </a:solidFill>
                <a:cs typeface="Times New Roman" pitchFamily="18" charset="0"/>
              </a:rPr>
              <a:t> &lt; 0,5 g/l</a:t>
            </a:r>
          </a:p>
          <a:p>
            <a:pPr algn="just">
              <a:buFontTx/>
              <a:buChar char="-"/>
            </a:pPr>
            <a:r>
              <a:rPr lang="de-DE" sz="2200" i="1" dirty="0">
                <a:solidFill>
                  <a:srgbClr val="000000"/>
                </a:solidFill>
                <a:cs typeface="Times New Roman" pitchFamily="18" charset="0"/>
              </a:rPr>
              <a:t> &gt; 0,5 g/l</a:t>
            </a:r>
          </a:p>
          <a:p>
            <a:pPr algn="just">
              <a:buFontTx/>
              <a:buChar char="-"/>
            </a:pPr>
            <a:r>
              <a:rPr lang="it-IT" sz="2200" i="1" dirty="0">
                <a:solidFill>
                  <a:srgbClr val="000000"/>
                </a:solidFill>
                <a:cs typeface="Times New Roman" pitchFamily="18" charset="0"/>
              </a:rPr>
              <a:t>= 0,5 g/l</a:t>
            </a:r>
          </a:p>
          <a:p>
            <a:pPr algn="just">
              <a:buFontTx/>
              <a:buChar char="-"/>
            </a:pPr>
            <a:r>
              <a:rPr lang="it-IT" sz="2200" i="1" dirty="0">
                <a:solidFill>
                  <a:srgbClr val="000000"/>
                </a:solidFill>
                <a:cs typeface="Times New Roman" pitchFamily="18" charset="0"/>
              </a:rPr>
              <a:t> Uguale alla concentrazione del liquido alimentato</a:t>
            </a:r>
          </a:p>
          <a:p>
            <a:pPr algn="just"/>
            <a:endParaRPr lang="it-IT" sz="2200" i="1" dirty="0">
              <a:solidFill>
                <a:srgbClr val="000000"/>
              </a:solidFill>
              <a:cs typeface="Times New Roman" pitchFamily="18" charset="0"/>
            </a:endParaRPr>
          </a:p>
          <a:p>
            <a:pPr algn="just"/>
            <a:r>
              <a:rPr lang="it-IT" sz="2200" i="1" dirty="0">
                <a:solidFill>
                  <a:srgbClr val="000000"/>
                </a:solidFill>
                <a:cs typeface="Times New Roman" pitchFamily="18" charset="0"/>
              </a:rPr>
              <a:t>Segnare con</a:t>
            </a:r>
            <a:r>
              <a:rPr lang="it-IT" sz="2200" dirty="0">
                <a:solidFill>
                  <a:srgbClr val="000000"/>
                </a:solidFill>
                <a:cs typeface="Times New Roman" pitchFamily="18" charset="0"/>
              </a:rPr>
              <a:t> x </a:t>
            </a:r>
            <a:r>
              <a:rPr lang="it-IT" sz="2200" i="1" dirty="0">
                <a:solidFill>
                  <a:srgbClr val="000000"/>
                </a:solidFill>
                <a:cs typeface="Times New Roman" pitchFamily="18" charset="0"/>
              </a:rPr>
              <a:t>la risposta esatta.</a:t>
            </a:r>
          </a:p>
        </p:txBody>
      </p:sp>
      <p:sp>
        <p:nvSpPr>
          <p:cNvPr id="787460" name="Text Box 4"/>
          <p:cNvSpPr txBox="1">
            <a:spLocks noChangeArrowheads="1"/>
          </p:cNvSpPr>
          <p:nvPr/>
        </p:nvSpPr>
        <p:spPr bwMode="auto">
          <a:xfrm>
            <a:off x="1447800" y="-74613"/>
            <a:ext cx="6378575" cy="519113"/>
          </a:xfrm>
          <a:prstGeom prst="rect">
            <a:avLst/>
          </a:prstGeom>
          <a:noFill/>
          <a:ln w="9525">
            <a:noFill/>
            <a:miter lim="800000"/>
            <a:headEnd/>
            <a:tailEnd/>
          </a:ln>
          <a:effectLst/>
        </p:spPr>
        <p:txBody>
          <a:bodyPr wrap="none">
            <a:spAutoFit/>
          </a:bodyPr>
          <a:lstStyle/>
          <a:p>
            <a:pPr algn="ctr"/>
            <a:r>
              <a:rPr lang="it-IT" sz="2800" b="1">
                <a:solidFill>
                  <a:srgbClr val="FF0000"/>
                </a:solidFill>
              </a:rPr>
              <a:t>Reattore con flusso a pistone (plug-flow)</a:t>
            </a:r>
            <a:r>
              <a:rPr lang="it-IT"/>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BC03044-F5B9-4AF2-951F-422CD7FC94B2}" type="slidenum">
              <a:rPr lang="it-IT"/>
              <a:pPr/>
              <a:t>36</a:t>
            </a:fld>
            <a:endParaRPr lang="it-IT"/>
          </a:p>
        </p:txBody>
      </p:sp>
      <p:sp>
        <p:nvSpPr>
          <p:cNvPr id="789507" name="Rectangle 3"/>
          <p:cNvSpPr>
            <a:spLocks noChangeArrowheads="1"/>
          </p:cNvSpPr>
          <p:nvPr/>
        </p:nvSpPr>
        <p:spPr bwMode="auto">
          <a:xfrm>
            <a:off x="0" y="131763"/>
            <a:ext cx="9144000" cy="6249987"/>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1200" b="1" i="1">
              <a:solidFill>
                <a:srgbClr val="FF0000"/>
              </a:solidFill>
              <a:cs typeface="Times New Roman" pitchFamily="18" charset="0"/>
            </a:endParaRPr>
          </a:p>
          <a:p>
            <a:pPr algn="ctr"/>
            <a:r>
              <a:rPr lang="it-IT" sz="2000" b="1">
                <a:solidFill>
                  <a:srgbClr val="000000"/>
                </a:solidFill>
                <a:cs typeface="Times New Roman" pitchFamily="18" charset="0"/>
              </a:rPr>
              <a:t>bisogna impostare le equazioni tenendo conto che</a:t>
            </a:r>
          </a:p>
          <a:p>
            <a:pPr algn="ctr">
              <a:buFontTx/>
              <a:buChar char="•"/>
            </a:pPr>
            <a:r>
              <a:rPr lang="it-IT" sz="2000" b="1">
                <a:solidFill>
                  <a:srgbClr val="000000"/>
                </a:solidFill>
                <a:cs typeface="Times New Roman" pitchFamily="18" charset="0"/>
              </a:rPr>
              <a:t> le cellule ed i prodotti di fermentazione si formano, ma vengono anche continuamente sottratti</a:t>
            </a:r>
            <a:r>
              <a:rPr lang="it-IT" sz="2000">
                <a:solidFill>
                  <a:srgbClr val="000000"/>
                </a:solidFill>
                <a:cs typeface="Times New Roman" pitchFamily="18" charset="0"/>
              </a:rPr>
              <a:t> </a:t>
            </a:r>
          </a:p>
          <a:p>
            <a:pPr algn="ctr">
              <a:buFontTx/>
              <a:buChar char="•"/>
            </a:pPr>
            <a:r>
              <a:rPr lang="it-IT" sz="2000" b="1">
                <a:solidFill>
                  <a:srgbClr val="000000"/>
                </a:solidFill>
                <a:cs typeface="Times New Roman" pitchFamily="18" charset="0"/>
              </a:rPr>
              <a:t> il substrato scompare per effetto della reazione, ma viene continuamente alimentato al reattore </a:t>
            </a:r>
          </a:p>
          <a:p>
            <a:pPr algn="ctr"/>
            <a:endParaRPr lang="it-IT" sz="1000" b="1">
              <a:solidFill>
                <a:srgbClr val="000000"/>
              </a:solidFill>
              <a:cs typeface="Times New Roman" pitchFamily="18" charset="0"/>
            </a:endParaRPr>
          </a:p>
          <a:p>
            <a:pPr algn="just"/>
            <a:r>
              <a:rPr lang="it-IT" sz="2000">
                <a:solidFill>
                  <a:srgbClr val="000000"/>
                </a:solidFill>
                <a:cs typeface="Times New Roman" pitchFamily="18" charset="0"/>
              </a:rPr>
              <a:t>Bisogna calcolare: non solo le velocità di formazione o di scomparsa ma</a:t>
            </a:r>
          </a:p>
          <a:p>
            <a:pPr algn="just">
              <a:buFontTx/>
              <a:buChar char="•"/>
            </a:pPr>
            <a:r>
              <a:rPr lang="it-IT" sz="2000" b="1">
                <a:solidFill>
                  <a:srgbClr val="000000"/>
                </a:solidFill>
                <a:cs typeface="Times New Roman" pitchFamily="18" charset="0"/>
              </a:rPr>
              <a:t> le velocità netta di accumulo o di perdita nel reattore</a:t>
            </a:r>
          </a:p>
          <a:p>
            <a:pPr algn="just"/>
            <a:r>
              <a:rPr lang="it-IT" sz="2000">
                <a:solidFill>
                  <a:srgbClr val="000000"/>
                </a:solidFill>
                <a:cs typeface="Times New Roman" pitchFamily="18" charset="0"/>
              </a:rPr>
              <a:t> Il modello di equazioni che si applica ad un reattore batch ci dà le velocità di formazione o di scomparsa. </a:t>
            </a:r>
          </a:p>
          <a:p>
            <a:pPr algn="just"/>
            <a:r>
              <a:rPr lang="it-IT" sz="2000">
                <a:solidFill>
                  <a:srgbClr val="000000"/>
                </a:solidFill>
                <a:cs typeface="Times New Roman" pitchFamily="18" charset="0"/>
              </a:rPr>
              <a:t>Se da queste velocità sottraiamo le velocità di uscita o di alimentazione, otterremo le velocità nette di accumulo o di perdita nel reattore. Pertanto, se in un reattore </a:t>
            </a:r>
            <a:endParaRPr lang="it-IT" sz="2000" b="1" u="sng">
              <a:solidFill>
                <a:srgbClr val="000000"/>
              </a:solidFill>
              <a:cs typeface="Times New Roman" pitchFamily="18" charset="0"/>
            </a:endParaRPr>
          </a:p>
          <a:p>
            <a:pPr algn="ctr"/>
            <a:r>
              <a:rPr lang="it-IT" sz="2000" b="1" u="sng">
                <a:solidFill>
                  <a:srgbClr val="000000"/>
                </a:solidFill>
                <a:cs typeface="Times New Roman" pitchFamily="18" charset="0"/>
              </a:rPr>
              <a:t>BATCH</a:t>
            </a:r>
            <a:endParaRPr lang="it-IT" sz="2000">
              <a:solidFill>
                <a:srgbClr val="000000"/>
              </a:solidFill>
              <a:cs typeface="Times New Roman" pitchFamily="18" charset="0"/>
            </a:endParaRPr>
          </a:p>
          <a:p>
            <a:pPr algn="just"/>
            <a:r>
              <a:rPr lang="it-IT" sz="2000">
                <a:solidFill>
                  <a:srgbClr val="000000"/>
                </a:solidFill>
                <a:cs typeface="Times New Roman" pitchFamily="18" charset="0"/>
              </a:rPr>
              <a:t>le velocità di formazione o di scomparsa sono date da </a:t>
            </a:r>
          </a:p>
          <a:p>
            <a:pPr algn="just"/>
            <a:endParaRPr lang="en-GB" sz="1000" b="1">
              <a:solidFill>
                <a:srgbClr val="000000"/>
              </a:solidFill>
              <a:cs typeface="Times New Roman" pitchFamily="18" charset="0"/>
            </a:endParaRPr>
          </a:p>
          <a:p>
            <a:pPr algn="ctr"/>
            <a:r>
              <a:rPr lang="en-GB" sz="2000" b="1" i="1">
                <a:solidFill>
                  <a:srgbClr val="000000"/>
                </a:solidFill>
                <a:cs typeface="Times New Roman" pitchFamily="18" charset="0"/>
              </a:rPr>
              <a:t>dX/dt = [</a:t>
            </a:r>
            <a:r>
              <a:rPr lang="it-IT" sz="2000" b="1" i="1">
                <a:solidFill>
                  <a:srgbClr val="000000"/>
                </a:solidFill>
                <a:latin typeface="Symbol" pitchFamily="18" charset="2"/>
                <a:cs typeface="Times New Roman" pitchFamily="18" charset="0"/>
              </a:rPr>
              <a:t>m</a:t>
            </a:r>
            <a:r>
              <a:rPr lang="en-GB" sz="2000" b="1" i="1" baseline="-30000">
                <a:solidFill>
                  <a:srgbClr val="000000"/>
                </a:solidFill>
                <a:cs typeface="Times New Roman" pitchFamily="18" charset="0"/>
              </a:rPr>
              <a:t>m</a:t>
            </a:r>
            <a:r>
              <a:rPr lang="en-GB" sz="2000" b="1" i="1">
                <a:solidFill>
                  <a:srgbClr val="000000"/>
                </a:solidFill>
                <a:cs typeface="Times New Roman" pitchFamily="18" charset="0"/>
              </a:rPr>
              <a:t> S/( K</a:t>
            </a:r>
            <a:r>
              <a:rPr lang="en-GB" sz="2000" b="1" i="1" baseline="-30000">
                <a:solidFill>
                  <a:srgbClr val="000000"/>
                </a:solidFill>
                <a:cs typeface="Times New Roman" pitchFamily="18" charset="0"/>
              </a:rPr>
              <a:t>S</a:t>
            </a:r>
            <a:r>
              <a:rPr lang="en-GB" sz="2000" b="1" i="1">
                <a:solidFill>
                  <a:srgbClr val="000000"/>
                </a:solidFill>
                <a:cs typeface="Times New Roman" pitchFamily="18" charset="0"/>
              </a:rPr>
              <a:t> + S)]</a:t>
            </a:r>
            <a:r>
              <a:rPr lang="it-IT" sz="2000" b="1" i="1">
                <a:solidFill>
                  <a:srgbClr val="000000"/>
                </a:solidFill>
                <a:latin typeface="Symbol" pitchFamily="18" charset="2"/>
                <a:cs typeface="Times New Roman" pitchFamily="18" charset="0"/>
              </a:rPr>
              <a:t> </a:t>
            </a:r>
            <a:r>
              <a:rPr lang="en-GB" sz="2000" b="1" i="1">
                <a:solidFill>
                  <a:srgbClr val="000000"/>
                </a:solidFill>
                <a:cs typeface="Times New Roman" pitchFamily="18" charset="0"/>
              </a:rPr>
              <a:t>X        (24)</a:t>
            </a:r>
            <a:r>
              <a:rPr lang="en-GB" sz="2000" i="1">
                <a:solidFill>
                  <a:srgbClr val="000000"/>
                </a:solidFill>
                <a:cs typeface="Times New Roman" pitchFamily="18" charset="0"/>
              </a:rPr>
              <a:t>,</a:t>
            </a:r>
            <a:endParaRPr lang="en-GB" sz="2000" b="1" i="1">
              <a:solidFill>
                <a:srgbClr val="000000"/>
              </a:solidFill>
              <a:cs typeface="Times New Roman" pitchFamily="18" charset="0"/>
            </a:endParaRPr>
          </a:p>
          <a:p>
            <a:pPr algn="ctr"/>
            <a:r>
              <a:rPr lang="en-GB" sz="2000" b="1" i="1">
                <a:solidFill>
                  <a:srgbClr val="000000"/>
                </a:solidFill>
                <a:cs typeface="Times New Roman" pitchFamily="18" charset="0"/>
              </a:rPr>
              <a:t>dS/dt  = (- 1/Y</a:t>
            </a:r>
            <a:r>
              <a:rPr lang="en-GB" sz="2000" b="1" i="1" baseline="-30000">
                <a:solidFill>
                  <a:srgbClr val="000000"/>
                </a:solidFill>
                <a:cs typeface="Times New Roman" pitchFamily="18" charset="0"/>
              </a:rPr>
              <a:t>XS</a:t>
            </a:r>
            <a:r>
              <a:rPr lang="en-GB" sz="2000" b="1" i="1">
                <a:solidFill>
                  <a:srgbClr val="000000"/>
                </a:solidFill>
                <a:cs typeface="Times New Roman" pitchFamily="18" charset="0"/>
              </a:rPr>
              <a:t>) [</a:t>
            </a:r>
            <a:r>
              <a:rPr lang="it-IT" sz="2000" b="1" i="1">
                <a:solidFill>
                  <a:srgbClr val="000000"/>
                </a:solidFill>
                <a:latin typeface="Symbol" pitchFamily="18" charset="2"/>
                <a:cs typeface="Times New Roman" pitchFamily="18" charset="0"/>
              </a:rPr>
              <a:t>m</a:t>
            </a:r>
            <a:r>
              <a:rPr lang="en-GB" sz="2000" b="1" i="1" baseline="-30000">
                <a:solidFill>
                  <a:srgbClr val="000000"/>
                </a:solidFill>
                <a:cs typeface="Times New Roman" pitchFamily="18" charset="0"/>
              </a:rPr>
              <a:t>m</a:t>
            </a:r>
            <a:r>
              <a:rPr lang="en-GB" sz="2000" b="1" i="1">
                <a:solidFill>
                  <a:srgbClr val="000000"/>
                </a:solidFill>
                <a:cs typeface="Times New Roman" pitchFamily="18" charset="0"/>
              </a:rPr>
              <a:t> S/( K</a:t>
            </a:r>
            <a:r>
              <a:rPr lang="en-GB" sz="2000" b="1" i="1" baseline="-30000">
                <a:solidFill>
                  <a:srgbClr val="000000"/>
                </a:solidFill>
                <a:cs typeface="Times New Roman" pitchFamily="18" charset="0"/>
              </a:rPr>
              <a:t>S</a:t>
            </a:r>
            <a:r>
              <a:rPr lang="en-GB" sz="2000" b="1" i="1">
                <a:solidFill>
                  <a:srgbClr val="000000"/>
                </a:solidFill>
                <a:cs typeface="Times New Roman" pitchFamily="18" charset="0"/>
              </a:rPr>
              <a:t> + S)]</a:t>
            </a:r>
            <a:r>
              <a:rPr lang="it-IT" sz="2000" b="1" i="1">
                <a:solidFill>
                  <a:srgbClr val="000000"/>
                </a:solidFill>
                <a:latin typeface="Symbol" pitchFamily="18" charset="2"/>
                <a:cs typeface="Times New Roman" pitchFamily="18" charset="0"/>
              </a:rPr>
              <a:t> </a:t>
            </a:r>
            <a:r>
              <a:rPr lang="en-GB" sz="2000" b="1" i="1">
                <a:solidFill>
                  <a:srgbClr val="000000"/>
                </a:solidFill>
                <a:cs typeface="Times New Roman" pitchFamily="18" charset="0"/>
              </a:rPr>
              <a:t>X     (36)</a:t>
            </a:r>
          </a:p>
          <a:p>
            <a:pPr algn="ctr"/>
            <a:r>
              <a:rPr lang="en-GB" sz="2000" b="1" i="1">
                <a:solidFill>
                  <a:srgbClr val="000000"/>
                </a:solidFill>
                <a:cs typeface="Times New Roman" pitchFamily="18" charset="0"/>
              </a:rPr>
              <a:t>dP/dt</a:t>
            </a:r>
            <a:r>
              <a:rPr lang="en-GB" sz="2000" i="1">
                <a:solidFill>
                  <a:srgbClr val="000000"/>
                </a:solidFill>
                <a:cs typeface="Times New Roman" pitchFamily="18" charset="0"/>
              </a:rPr>
              <a:t> </a:t>
            </a:r>
            <a:r>
              <a:rPr lang="en-GB" sz="2000" b="1" i="1">
                <a:solidFill>
                  <a:srgbClr val="000000"/>
                </a:solidFill>
                <a:cs typeface="Times New Roman" pitchFamily="18" charset="0"/>
              </a:rPr>
              <a:t>= (Y</a:t>
            </a:r>
            <a:r>
              <a:rPr lang="en-GB" sz="2000" b="1" i="1" baseline="-30000">
                <a:solidFill>
                  <a:srgbClr val="000000"/>
                </a:solidFill>
                <a:cs typeface="Times New Roman" pitchFamily="18" charset="0"/>
              </a:rPr>
              <a:t>PS</a:t>
            </a:r>
            <a:r>
              <a:rPr lang="en-GB" sz="2000" b="1" i="1">
                <a:solidFill>
                  <a:srgbClr val="000000"/>
                </a:solidFill>
                <a:cs typeface="Times New Roman" pitchFamily="18" charset="0"/>
              </a:rPr>
              <a:t>/Y</a:t>
            </a:r>
            <a:r>
              <a:rPr lang="en-GB" sz="2000" b="1" i="1" baseline="-30000">
                <a:solidFill>
                  <a:srgbClr val="000000"/>
                </a:solidFill>
                <a:cs typeface="Times New Roman" pitchFamily="18" charset="0"/>
              </a:rPr>
              <a:t>XS</a:t>
            </a:r>
            <a:r>
              <a:rPr lang="en-GB" sz="2000" b="1" i="1">
                <a:solidFill>
                  <a:srgbClr val="000000"/>
                </a:solidFill>
                <a:cs typeface="Times New Roman" pitchFamily="18" charset="0"/>
              </a:rPr>
              <a:t>) [</a:t>
            </a:r>
            <a:r>
              <a:rPr lang="it-IT" sz="2000" b="1" i="1">
                <a:solidFill>
                  <a:srgbClr val="000000"/>
                </a:solidFill>
                <a:latin typeface="Symbol" pitchFamily="18" charset="2"/>
                <a:cs typeface="Times New Roman" pitchFamily="18" charset="0"/>
              </a:rPr>
              <a:t>m</a:t>
            </a:r>
            <a:r>
              <a:rPr lang="en-GB" sz="2000" b="1" i="1" baseline="-30000">
                <a:solidFill>
                  <a:srgbClr val="000000"/>
                </a:solidFill>
                <a:cs typeface="Times New Roman" pitchFamily="18" charset="0"/>
              </a:rPr>
              <a:t>m</a:t>
            </a:r>
            <a:r>
              <a:rPr lang="en-GB" sz="2000" b="1" i="1">
                <a:solidFill>
                  <a:srgbClr val="000000"/>
                </a:solidFill>
                <a:cs typeface="Times New Roman" pitchFamily="18" charset="0"/>
              </a:rPr>
              <a:t> S/( K</a:t>
            </a:r>
            <a:r>
              <a:rPr lang="en-GB" sz="2000" b="1" i="1" baseline="-30000">
                <a:solidFill>
                  <a:srgbClr val="000000"/>
                </a:solidFill>
                <a:cs typeface="Times New Roman" pitchFamily="18" charset="0"/>
              </a:rPr>
              <a:t>S</a:t>
            </a:r>
            <a:r>
              <a:rPr lang="en-GB" sz="2000" b="1" i="1">
                <a:solidFill>
                  <a:srgbClr val="000000"/>
                </a:solidFill>
                <a:cs typeface="Times New Roman" pitchFamily="18" charset="0"/>
              </a:rPr>
              <a:t> + S)]</a:t>
            </a:r>
            <a:r>
              <a:rPr lang="it-IT" sz="2000" b="1" i="1">
                <a:solidFill>
                  <a:srgbClr val="000000"/>
                </a:solidFill>
                <a:latin typeface="Symbol" pitchFamily="18" charset="2"/>
                <a:cs typeface="Times New Roman" pitchFamily="18" charset="0"/>
              </a:rPr>
              <a:t> </a:t>
            </a:r>
            <a:r>
              <a:rPr lang="en-GB" sz="2000" b="1" i="1">
                <a:solidFill>
                  <a:srgbClr val="000000"/>
                </a:solidFill>
                <a:cs typeface="Times New Roman" pitchFamily="18" charset="0"/>
              </a:rPr>
              <a:t>X    (37)</a:t>
            </a:r>
            <a:endParaRPr lang="it-IT" sz="2000" i="1">
              <a:solidFill>
                <a:srgbClr val="000000"/>
              </a:solidFill>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31085BB-C7DA-4A9D-AF16-FFC221778291}" type="slidenum">
              <a:rPr lang="it-IT"/>
              <a:pPr/>
              <a:t>37</a:t>
            </a:fld>
            <a:endParaRPr lang="it-IT"/>
          </a:p>
        </p:txBody>
      </p:sp>
      <p:sp>
        <p:nvSpPr>
          <p:cNvPr id="791555" name="Rectangle 3"/>
          <p:cNvSpPr>
            <a:spLocks noChangeArrowheads="1"/>
          </p:cNvSpPr>
          <p:nvPr/>
        </p:nvSpPr>
        <p:spPr bwMode="auto">
          <a:xfrm>
            <a:off x="0" y="442913"/>
            <a:ext cx="9144000" cy="5668962"/>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2600" i="1">
              <a:solidFill>
                <a:srgbClr val="FF0000"/>
              </a:solidFill>
              <a:cs typeface="Times New Roman" pitchFamily="18" charset="0"/>
            </a:endParaRPr>
          </a:p>
          <a:p>
            <a:pPr algn="just"/>
            <a:r>
              <a:rPr lang="it-IT" b="1">
                <a:solidFill>
                  <a:srgbClr val="000000"/>
                </a:solidFill>
                <a:cs typeface="Times New Roman" pitchFamily="18" charset="0"/>
              </a:rPr>
              <a:t>in un reattore </a:t>
            </a:r>
          </a:p>
          <a:p>
            <a:pPr algn="ctr"/>
            <a:r>
              <a:rPr lang="it-IT" b="1">
                <a:solidFill>
                  <a:srgbClr val="000000"/>
                </a:solidFill>
                <a:cs typeface="Times New Roman" pitchFamily="18" charset="0"/>
              </a:rPr>
              <a:t>CONTINUO,</a:t>
            </a:r>
          </a:p>
          <a:p>
            <a:pPr algn="just"/>
            <a:r>
              <a:rPr lang="it-IT" b="1">
                <a:solidFill>
                  <a:srgbClr val="000000"/>
                </a:solidFill>
                <a:cs typeface="Times New Roman" pitchFamily="18" charset="0"/>
              </a:rPr>
              <a:t>le velocità nette di accumulo o di perdita di materia saranno</a:t>
            </a:r>
            <a:endParaRPr lang="en-GB" b="1">
              <a:solidFill>
                <a:srgbClr val="000000"/>
              </a:solidFill>
              <a:cs typeface="Times New Roman" pitchFamily="18" charset="0"/>
            </a:endParaRPr>
          </a:p>
          <a:p>
            <a:pPr algn="ctr"/>
            <a:r>
              <a:rPr lang="en-GB" b="1">
                <a:solidFill>
                  <a:srgbClr val="000000"/>
                </a:solidFill>
                <a:cs typeface="Times New Roman" pitchFamily="18" charset="0"/>
              </a:rPr>
              <a:t>dX/dt =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  D X</a:t>
            </a:r>
            <a:r>
              <a:rPr lang="en-GB" b="1">
                <a:solidFill>
                  <a:srgbClr val="000000"/>
                </a:solidFill>
                <a:cs typeface="Times New Roman" pitchFamily="18" charset="0"/>
              </a:rPr>
              <a:t>       </a:t>
            </a:r>
            <a:r>
              <a:rPr lang="en-GB" sz="2000" b="1">
                <a:solidFill>
                  <a:srgbClr val="000000"/>
                </a:solidFill>
                <a:cs typeface="Times New Roman" pitchFamily="18" charset="0"/>
              </a:rPr>
              <a:t>(42),</a:t>
            </a:r>
          </a:p>
          <a:p>
            <a:pPr algn="ctr"/>
            <a:r>
              <a:rPr lang="en-GB" sz="2000" b="1">
                <a:solidFill>
                  <a:srgbClr val="000000"/>
                </a:solidFill>
                <a:cs typeface="Times New Roman" pitchFamily="18" charset="0"/>
              </a:rPr>
              <a:t>dS/dt  = (- 1/Y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 D (S</a:t>
            </a:r>
            <a:r>
              <a:rPr lang="en-GB" sz="2800" b="1" baseline="-30000">
                <a:solidFill>
                  <a:srgbClr val="000000"/>
                </a:solidFill>
                <a:cs typeface="Times New Roman" pitchFamily="18" charset="0"/>
              </a:rPr>
              <a:t>0</a:t>
            </a:r>
            <a:r>
              <a:rPr lang="en-GB" sz="2800" b="1">
                <a:solidFill>
                  <a:srgbClr val="000000"/>
                </a:solidFill>
                <a:cs typeface="Times New Roman" pitchFamily="18" charset="0"/>
              </a:rPr>
              <a:t> – S)</a:t>
            </a:r>
            <a:r>
              <a:rPr lang="en-GB" b="1">
                <a:solidFill>
                  <a:srgbClr val="000000"/>
                </a:solidFill>
                <a:cs typeface="Times New Roman" pitchFamily="18" charset="0"/>
              </a:rPr>
              <a:t>      </a:t>
            </a:r>
            <a:r>
              <a:rPr lang="en-GB" sz="2000" b="1">
                <a:solidFill>
                  <a:srgbClr val="000000"/>
                </a:solidFill>
                <a:cs typeface="Times New Roman" pitchFamily="18" charset="0"/>
              </a:rPr>
              <a:t>(43),</a:t>
            </a:r>
          </a:p>
          <a:p>
            <a:pPr algn="ctr"/>
            <a:r>
              <a:rPr lang="en-GB" sz="2000" b="1">
                <a:solidFill>
                  <a:srgbClr val="000000"/>
                </a:solidFill>
                <a:cs typeface="Times New Roman" pitchFamily="18" charset="0"/>
              </a:rPr>
              <a:t>dP/dt = (Y</a:t>
            </a:r>
            <a:r>
              <a:rPr lang="en-GB" sz="2800" b="1" baseline="-30000">
                <a:solidFill>
                  <a:srgbClr val="000000"/>
                </a:solidFill>
                <a:cs typeface="Times New Roman" pitchFamily="18" charset="0"/>
              </a:rPr>
              <a:t>PS</a:t>
            </a:r>
            <a:r>
              <a:rPr lang="en-GB" sz="2800" b="1">
                <a:solidFill>
                  <a:srgbClr val="000000"/>
                </a:solidFill>
                <a:cs typeface="Times New Roman" pitchFamily="18" charset="0"/>
              </a:rPr>
              <a:t>/Y</a:t>
            </a:r>
            <a:r>
              <a:rPr lang="en-GB" sz="2800" b="1" baseline="-30000">
                <a:solidFill>
                  <a:srgbClr val="000000"/>
                </a:solidFill>
                <a:cs typeface="Times New Roman" pitchFamily="18" charset="0"/>
              </a:rPr>
              <a:t>XS</a:t>
            </a:r>
            <a:r>
              <a:rPr lang="en-GB" sz="2800" b="1">
                <a:solidFill>
                  <a:srgbClr val="000000"/>
                </a:solidFill>
                <a:cs typeface="Times New Roman" pitchFamily="18" charset="0"/>
              </a:rPr>
              <a:t>) [</a:t>
            </a:r>
            <a:r>
              <a:rPr lang="it-IT" sz="2800" b="1">
                <a:solidFill>
                  <a:srgbClr val="000000"/>
                </a:solidFill>
                <a:latin typeface="Symbol" pitchFamily="18" charset="2"/>
                <a:cs typeface="Times New Roman" pitchFamily="18" charset="0"/>
              </a:rPr>
              <a:t>m</a:t>
            </a:r>
            <a:r>
              <a:rPr lang="en-GB" sz="2800" b="1" baseline="-30000">
                <a:solidFill>
                  <a:srgbClr val="000000"/>
                </a:solidFill>
                <a:cs typeface="Times New Roman" pitchFamily="18" charset="0"/>
              </a:rPr>
              <a:t>m</a:t>
            </a:r>
            <a:r>
              <a:rPr lang="en-GB" sz="2800" b="1">
                <a:solidFill>
                  <a:srgbClr val="000000"/>
                </a:solidFill>
                <a:cs typeface="Times New Roman" pitchFamily="18" charset="0"/>
              </a:rPr>
              <a:t> S/( K</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S)]</a:t>
            </a:r>
            <a:r>
              <a:rPr lang="it-IT" sz="2800" b="1">
                <a:solidFill>
                  <a:srgbClr val="000000"/>
                </a:solidFill>
                <a:latin typeface="Symbol" pitchFamily="18" charset="2"/>
                <a:cs typeface="Times New Roman" pitchFamily="18" charset="0"/>
              </a:rPr>
              <a:t> </a:t>
            </a:r>
            <a:r>
              <a:rPr lang="en-GB" sz="2800" b="1">
                <a:solidFill>
                  <a:srgbClr val="000000"/>
                </a:solidFill>
                <a:cs typeface="Times New Roman" pitchFamily="18" charset="0"/>
              </a:rPr>
              <a:t>X   -  D P</a:t>
            </a:r>
            <a:r>
              <a:rPr lang="en-GB" b="1">
                <a:solidFill>
                  <a:srgbClr val="000000"/>
                </a:solidFill>
                <a:cs typeface="Times New Roman" pitchFamily="18" charset="0"/>
              </a:rPr>
              <a:t>    </a:t>
            </a:r>
            <a:r>
              <a:rPr lang="en-GB" sz="2000" b="1">
                <a:solidFill>
                  <a:srgbClr val="000000"/>
                </a:solidFill>
                <a:cs typeface="Times New Roman" pitchFamily="18" charset="0"/>
              </a:rPr>
              <a:t>(44),</a:t>
            </a: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ove D = 1/</a:t>
            </a:r>
            <a:r>
              <a:rPr lang="it-IT" sz="2000" b="1">
                <a:solidFill>
                  <a:srgbClr val="000000"/>
                </a:solidFill>
                <a:latin typeface="Symbol" pitchFamily="18" charset="2"/>
                <a:cs typeface="Times New Roman" pitchFamily="18" charset="0"/>
              </a:rPr>
              <a:t>t = </a:t>
            </a:r>
            <a:r>
              <a:rPr lang="it-IT" sz="2000" b="1">
                <a:solidFill>
                  <a:srgbClr val="000000"/>
                </a:solidFill>
                <a:cs typeface="Times New Roman" pitchFamily="18" charset="0"/>
              </a:rPr>
              <a:t>F/V, S</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 concentrazione del substrato in alimentazione. Nelle equazioni, D X = g l</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ore</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rappresenta il flusso uscente di cellule, D P = g l</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ore</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a:t>
            </a:r>
            <a:r>
              <a:rPr lang="it-IT" b="1">
                <a:solidFill>
                  <a:srgbClr val="000000"/>
                </a:solidFill>
                <a:cs typeface="Times New Roman" pitchFamily="18" charset="0"/>
              </a:rPr>
              <a:t> </a:t>
            </a:r>
            <a:r>
              <a:rPr lang="it-IT" sz="2000" b="1">
                <a:solidFill>
                  <a:srgbClr val="000000"/>
                </a:solidFill>
                <a:cs typeface="Times New Roman" pitchFamily="18" charset="0"/>
              </a:rPr>
              <a:t>rappresenta il flusso uscente di prodotto di fermentazione,</a:t>
            </a:r>
            <a:r>
              <a:rPr lang="it-IT" b="1">
                <a:solidFill>
                  <a:srgbClr val="000000"/>
                </a:solidFill>
                <a:cs typeface="Times New Roman" pitchFamily="18" charset="0"/>
              </a:rPr>
              <a:t>  </a:t>
            </a:r>
            <a:r>
              <a:rPr lang="it-IT" sz="2000" b="1">
                <a:solidFill>
                  <a:srgbClr val="000000"/>
                </a:solidFill>
                <a:cs typeface="Times New Roman" pitchFamily="18" charset="0"/>
              </a:rPr>
              <a:t>D S</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a:t>
            </a:r>
            <a:r>
              <a:rPr lang="it-IT" b="1">
                <a:solidFill>
                  <a:srgbClr val="000000"/>
                </a:solidFill>
                <a:cs typeface="Times New Roman" pitchFamily="18" charset="0"/>
              </a:rPr>
              <a:t>= </a:t>
            </a:r>
            <a:r>
              <a:rPr lang="it-IT" sz="2000" b="1">
                <a:solidFill>
                  <a:srgbClr val="000000"/>
                </a:solidFill>
                <a:cs typeface="Times New Roman" pitchFamily="18" charset="0"/>
              </a:rPr>
              <a:t>g l</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ore</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rappresenta il flusso entrante di substrato, D S </a:t>
            </a:r>
            <a:r>
              <a:rPr lang="it-IT" b="1">
                <a:solidFill>
                  <a:srgbClr val="000000"/>
                </a:solidFill>
                <a:cs typeface="Times New Roman" pitchFamily="18" charset="0"/>
              </a:rPr>
              <a:t>= </a:t>
            </a:r>
            <a:r>
              <a:rPr lang="it-IT" sz="2000" b="1">
                <a:solidFill>
                  <a:srgbClr val="000000"/>
                </a:solidFill>
                <a:cs typeface="Times New Roman" pitchFamily="18" charset="0"/>
              </a:rPr>
              <a:t>g l</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ore</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rappresenta il flusso uscente di substrato. Si noti che il flusso entrante netto è dato dal prodotto di D per la concentrazione di reagente convertito (S</a:t>
            </a:r>
            <a:r>
              <a:rPr lang="it-IT" sz="2000" b="1" baseline="-30000">
                <a:solidFill>
                  <a:srgbClr val="000000"/>
                </a:solidFill>
                <a:cs typeface="Times New Roman" pitchFamily="18" charset="0"/>
              </a:rPr>
              <a:t>0</a:t>
            </a:r>
            <a:r>
              <a:rPr lang="it-IT" sz="2000" b="1">
                <a:solidFill>
                  <a:srgbClr val="000000"/>
                </a:solidFill>
                <a:cs typeface="Times New Roman" pitchFamily="18" charset="0"/>
              </a:rPr>
              <a:t> – 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96AA866-9699-48F6-AE87-5CFC4BA70A96}" type="slidenum">
              <a:rPr lang="it-IT"/>
              <a:pPr/>
              <a:t>38</a:t>
            </a:fld>
            <a:endParaRPr lang="it-IT"/>
          </a:p>
        </p:txBody>
      </p:sp>
      <p:sp>
        <p:nvSpPr>
          <p:cNvPr id="793603" name="Rectangle 3"/>
          <p:cNvSpPr>
            <a:spLocks noChangeArrowheads="1"/>
          </p:cNvSpPr>
          <p:nvPr/>
        </p:nvSpPr>
        <p:spPr bwMode="auto">
          <a:xfrm>
            <a:off x="0" y="3175"/>
            <a:ext cx="9144000" cy="6546850"/>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pPr algn="just"/>
            <a:r>
              <a:rPr lang="it-IT">
                <a:solidFill>
                  <a:srgbClr val="000000"/>
                </a:solidFill>
                <a:cs typeface="Times New Roman" pitchFamily="18" charset="0"/>
              </a:rPr>
              <a:t>E’ facile ora osservare che</a:t>
            </a:r>
            <a:r>
              <a:rPr lang="it-IT" sz="2800">
                <a:solidFill>
                  <a:srgbClr val="000000"/>
                </a:solidFill>
                <a:cs typeface="Times New Roman" pitchFamily="18" charset="0"/>
              </a:rPr>
              <a:t> </a:t>
            </a:r>
          </a:p>
          <a:p>
            <a:pPr algn="just"/>
            <a:r>
              <a:rPr lang="it-IT">
                <a:solidFill>
                  <a:srgbClr val="000000"/>
                </a:solidFill>
                <a:cs typeface="Times New Roman" pitchFamily="18" charset="0"/>
              </a:rPr>
              <a:t>dX/dt è dato dalla </a:t>
            </a:r>
            <a:r>
              <a:rPr lang="it-IT" u="sng">
                <a:solidFill>
                  <a:srgbClr val="000000"/>
                </a:solidFill>
                <a:cs typeface="Times New Roman" pitchFamily="18" charset="0"/>
              </a:rPr>
              <a:t>differenza tra la velocità di formazione delle cellule nel reattore</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S/( K</a:t>
            </a:r>
            <a:r>
              <a:rPr lang="it-IT" baseline="-30000">
                <a:solidFill>
                  <a:srgbClr val="000000"/>
                </a:solidFill>
                <a:cs typeface="Times New Roman" pitchFamily="18" charset="0"/>
              </a:rPr>
              <a:t>S</a:t>
            </a:r>
            <a:r>
              <a:rPr lang="it-IT">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X  e </a:t>
            </a:r>
            <a:r>
              <a:rPr lang="it-IT" u="sng">
                <a:solidFill>
                  <a:srgbClr val="000000"/>
                </a:solidFill>
                <a:cs typeface="Times New Roman" pitchFamily="18" charset="0"/>
              </a:rPr>
              <a:t>la velocità di uscita</a:t>
            </a:r>
            <a:endParaRPr lang="it-IT">
              <a:solidFill>
                <a:srgbClr val="000000"/>
              </a:solidFill>
              <a:cs typeface="Times New Roman" pitchFamily="18" charset="0"/>
            </a:endParaRPr>
          </a:p>
          <a:p>
            <a:pPr algn="just"/>
            <a:r>
              <a:rPr lang="it-IT">
                <a:solidFill>
                  <a:srgbClr val="000000"/>
                </a:solidFill>
                <a:cs typeface="Times New Roman" pitchFamily="18" charset="0"/>
              </a:rPr>
              <a:t>D X delle cellule, e quindi rappresenta </a:t>
            </a:r>
            <a:endParaRPr lang="it-IT" u="sng">
              <a:solidFill>
                <a:srgbClr val="000000"/>
              </a:solidFill>
              <a:cs typeface="Times New Roman" pitchFamily="18" charset="0"/>
            </a:endParaRPr>
          </a:p>
          <a:p>
            <a:pPr algn="ctr"/>
            <a:r>
              <a:rPr lang="it-IT" b="1" u="sng">
                <a:solidFill>
                  <a:srgbClr val="000000"/>
                </a:solidFill>
                <a:cs typeface="Times New Roman" pitchFamily="18" charset="0"/>
              </a:rPr>
              <a:t>la velocità netta di accumulo delle cellule</a:t>
            </a:r>
            <a:endParaRPr lang="it-IT">
              <a:solidFill>
                <a:srgbClr val="000000"/>
              </a:solidFill>
              <a:cs typeface="Times New Roman" pitchFamily="18" charset="0"/>
            </a:endParaRPr>
          </a:p>
          <a:p>
            <a:pPr algn="just"/>
            <a:r>
              <a:rPr lang="it-IT">
                <a:solidFill>
                  <a:srgbClr val="000000"/>
                </a:solidFill>
                <a:cs typeface="Times New Roman" pitchFamily="18" charset="0"/>
              </a:rPr>
              <a:t>dP/dt è dato dalla </a:t>
            </a:r>
            <a:r>
              <a:rPr lang="it-IT" u="sng">
                <a:solidFill>
                  <a:srgbClr val="000000"/>
                </a:solidFill>
                <a:cs typeface="Times New Roman" pitchFamily="18" charset="0"/>
              </a:rPr>
              <a:t>differenza tra la velocità di formazione</a:t>
            </a:r>
            <a:r>
              <a:rPr lang="it-IT">
                <a:solidFill>
                  <a:srgbClr val="000000"/>
                </a:solidFill>
                <a:cs typeface="Times New Roman" pitchFamily="18" charset="0"/>
              </a:rPr>
              <a:t> del prodotto nel reattore (Y</a:t>
            </a:r>
            <a:r>
              <a:rPr lang="it-IT" baseline="-30000">
                <a:solidFill>
                  <a:srgbClr val="000000"/>
                </a:solidFill>
                <a:cs typeface="Times New Roman" pitchFamily="18" charset="0"/>
              </a:rPr>
              <a:t>PS</a:t>
            </a:r>
            <a:r>
              <a:rPr lang="it-IT">
                <a:solidFill>
                  <a:srgbClr val="000000"/>
                </a:solidFill>
                <a:cs typeface="Times New Roman" pitchFamily="18" charset="0"/>
              </a:rPr>
              <a:t>/Y</a:t>
            </a:r>
            <a:r>
              <a:rPr lang="it-IT" baseline="-30000">
                <a:solidFill>
                  <a:srgbClr val="000000"/>
                </a:solidFill>
                <a:cs typeface="Times New Roman" pitchFamily="18" charset="0"/>
              </a:rPr>
              <a:t>XS</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S/( K</a:t>
            </a:r>
            <a:r>
              <a:rPr lang="it-IT" baseline="-30000">
                <a:solidFill>
                  <a:srgbClr val="000000"/>
                </a:solidFill>
                <a:cs typeface="Times New Roman" pitchFamily="18" charset="0"/>
              </a:rPr>
              <a:t>S</a:t>
            </a:r>
            <a:r>
              <a:rPr lang="it-IT">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X e la </a:t>
            </a:r>
            <a:r>
              <a:rPr lang="it-IT" u="sng">
                <a:solidFill>
                  <a:srgbClr val="000000"/>
                </a:solidFill>
                <a:cs typeface="Times New Roman" pitchFamily="18" charset="0"/>
              </a:rPr>
              <a:t>velocità di uscita</a:t>
            </a:r>
            <a:r>
              <a:rPr lang="it-IT">
                <a:solidFill>
                  <a:srgbClr val="000000"/>
                </a:solidFill>
                <a:cs typeface="Times New Roman" pitchFamily="18" charset="0"/>
              </a:rPr>
              <a:t> del prodotto D X, e quindi rappresenta</a:t>
            </a:r>
            <a:endParaRPr lang="it-IT" u="sng">
              <a:solidFill>
                <a:srgbClr val="000000"/>
              </a:solidFill>
              <a:cs typeface="Times New Roman" pitchFamily="18" charset="0"/>
            </a:endParaRPr>
          </a:p>
          <a:p>
            <a:pPr algn="ctr"/>
            <a:r>
              <a:rPr lang="it-IT" b="1" u="sng">
                <a:solidFill>
                  <a:srgbClr val="000000"/>
                </a:solidFill>
                <a:cs typeface="Times New Roman" pitchFamily="18" charset="0"/>
              </a:rPr>
              <a:t>la velocità netta di accumulo del prodotto</a:t>
            </a:r>
            <a:endParaRPr lang="it-IT" b="1">
              <a:solidFill>
                <a:srgbClr val="000000"/>
              </a:solidFill>
              <a:cs typeface="Times New Roman" pitchFamily="18" charset="0"/>
            </a:endParaRPr>
          </a:p>
          <a:p>
            <a:pPr algn="ctr"/>
            <a:r>
              <a:rPr lang="it-IT">
                <a:solidFill>
                  <a:srgbClr val="000000"/>
                </a:solidFill>
                <a:cs typeface="Times New Roman" pitchFamily="18" charset="0"/>
              </a:rPr>
              <a:t>dS/dt è dato dalla </a:t>
            </a:r>
            <a:r>
              <a:rPr lang="it-IT" u="sng">
                <a:solidFill>
                  <a:srgbClr val="000000"/>
                </a:solidFill>
                <a:cs typeface="Times New Roman" pitchFamily="18" charset="0"/>
              </a:rPr>
              <a:t>velocità di entrata</a:t>
            </a:r>
            <a:r>
              <a:rPr lang="it-IT">
                <a:solidFill>
                  <a:srgbClr val="000000"/>
                </a:solidFill>
                <a:cs typeface="Times New Roman" pitchFamily="18" charset="0"/>
              </a:rPr>
              <a:t> del substrato D S</a:t>
            </a:r>
            <a:r>
              <a:rPr lang="it-IT" baseline="-30000">
                <a:solidFill>
                  <a:srgbClr val="000000"/>
                </a:solidFill>
                <a:cs typeface="Times New Roman" pitchFamily="18" charset="0"/>
              </a:rPr>
              <a:t>0</a:t>
            </a:r>
            <a:r>
              <a:rPr lang="it-IT">
                <a:solidFill>
                  <a:srgbClr val="000000"/>
                </a:solidFill>
                <a:cs typeface="Times New Roman" pitchFamily="18" charset="0"/>
              </a:rPr>
              <a:t>  meno la </a:t>
            </a:r>
            <a:r>
              <a:rPr lang="it-IT" u="sng">
                <a:solidFill>
                  <a:srgbClr val="000000"/>
                </a:solidFill>
                <a:cs typeface="Times New Roman" pitchFamily="18" charset="0"/>
              </a:rPr>
              <a:t>somma della velocità di scomparsa</a:t>
            </a:r>
            <a:r>
              <a:rPr lang="it-IT">
                <a:solidFill>
                  <a:srgbClr val="000000"/>
                </a:solidFill>
                <a:cs typeface="Times New Roman" pitchFamily="18" charset="0"/>
              </a:rPr>
              <a:t> del substrato dovuta alla reazione (- 1/Y</a:t>
            </a:r>
            <a:r>
              <a:rPr lang="it-IT" baseline="-30000">
                <a:solidFill>
                  <a:srgbClr val="000000"/>
                </a:solidFill>
                <a:cs typeface="Times New Roman" pitchFamily="18" charset="0"/>
              </a:rPr>
              <a:t>XS</a:t>
            </a:r>
            <a:r>
              <a:rPr lang="it-IT">
                <a:solidFill>
                  <a:srgbClr val="000000"/>
                </a:solidFill>
                <a:cs typeface="Times New Roman" pitchFamily="18" charset="0"/>
              </a:rPr>
              <a:t>)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S/( K</a:t>
            </a:r>
            <a:r>
              <a:rPr lang="it-IT" baseline="-30000">
                <a:solidFill>
                  <a:srgbClr val="000000"/>
                </a:solidFill>
                <a:cs typeface="Times New Roman" pitchFamily="18" charset="0"/>
              </a:rPr>
              <a:t>S</a:t>
            </a:r>
            <a:r>
              <a:rPr lang="it-IT">
                <a:solidFill>
                  <a:srgbClr val="000000"/>
                </a:solidFill>
                <a:cs typeface="Times New Roman" pitchFamily="18" charset="0"/>
              </a:rPr>
              <a:t> + S)]</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X  e  la </a:t>
            </a:r>
            <a:r>
              <a:rPr lang="it-IT" u="sng">
                <a:solidFill>
                  <a:srgbClr val="000000"/>
                </a:solidFill>
                <a:cs typeface="Times New Roman" pitchFamily="18" charset="0"/>
              </a:rPr>
              <a:t>velocità di uscita dal reattore </a:t>
            </a:r>
            <a:r>
              <a:rPr lang="it-IT">
                <a:solidFill>
                  <a:srgbClr val="000000"/>
                </a:solidFill>
                <a:cs typeface="Times New Roman" pitchFamily="18" charset="0"/>
              </a:rPr>
              <a:t>D S; il risultato rappresenta </a:t>
            </a:r>
            <a:endParaRPr lang="it-IT" u="sng">
              <a:solidFill>
                <a:srgbClr val="000000"/>
              </a:solidFill>
              <a:cs typeface="Times New Roman" pitchFamily="18" charset="0"/>
            </a:endParaRPr>
          </a:p>
          <a:p>
            <a:pPr algn="ctr"/>
            <a:r>
              <a:rPr lang="it-IT" b="1" u="sng">
                <a:solidFill>
                  <a:srgbClr val="000000"/>
                </a:solidFill>
                <a:cs typeface="Times New Roman" pitchFamily="18" charset="0"/>
              </a:rPr>
              <a:t>la velocità netta di variazione della concentrazione di substrato nel reattore</a:t>
            </a:r>
            <a:endParaRPr lang="it-IT" b="1">
              <a:solidFill>
                <a:srgbClr val="000000"/>
              </a:solidFill>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E64EF8E-5D99-4590-BEB6-744B12A775A7}" type="slidenum">
              <a:rPr lang="it-IT"/>
              <a:pPr/>
              <a:t>39</a:t>
            </a:fld>
            <a:endParaRPr lang="it-IT"/>
          </a:p>
        </p:txBody>
      </p:sp>
      <p:sp>
        <p:nvSpPr>
          <p:cNvPr id="795651" name="Rectangle 3"/>
          <p:cNvSpPr>
            <a:spLocks noChangeArrowheads="1"/>
          </p:cNvSpPr>
          <p:nvPr/>
        </p:nvSpPr>
        <p:spPr bwMode="auto">
          <a:xfrm>
            <a:off x="0" y="304800"/>
            <a:ext cx="9144000" cy="5942013"/>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2600" b="1" i="1">
              <a:solidFill>
                <a:srgbClr val="FF0000"/>
              </a:solidFill>
              <a:cs typeface="Times New Roman" pitchFamily="18" charset="0"/>
            </a:endParaRPr>
          </a:p>
          <a:p>
            <a:pPr algn="ctr"/>
            <a:endParaRPr lang="it-IT" sz="2600" b="1" i="1">
              <a:solidFill>
                <a:srgbClr val="FF0000"/>
              </a:solidFill>
              <a:cs typeface="Times New Roman" pitchFamily="18" charset="0"/>
            </a:endParaRPr>
          </a:p>
          <a:p>
            <a:pPr algn="ctr"/>
            <a:endParaRPr lang="it-IT" sz="800" i="1">
              <a:solidFill>
                <a:srgbClr val="FF0000"/>
              </a:solidFill>
              <a:cs typeface="Times New Roman" pitchFamily="18" charset="0"/>
            </a:endParaRPr>
          </a:p>
          <a:p>
            <a:pPr algn="just"/>
            <a:r>
              <a:rPr lang="it-IT">
                <a:solidFill>
                  <a:srgbClr val="000000"/>
                </a:solidFill>
                <a:cs typeface="Times New Roman" pitchFamily="18" charset="0"/>
              </a:rPr>
              <a:t>Orbene, la soluzione del sistema di equazioni (42), (43), (44) ci consente di calcolare la concentrazione di cellule, prodotto e substrato in ogni istante nel reattore continuo. Si osservi che se in questo sistema si pone </a:t>
            </a:r>
            <a:r>
              <a:rPr lang="it-IT" sz="2800" b="1">
                <a:solidFill>
                  <a:srgbClr val="000000"/>
                </a:solidFill>
                <a:cs typeface="Times New Roman" pitchFamily="18" charset="0"/>
              </a:rPr>
              <a:t>D = 0</a:t>
            </a:r>
            <a:r>
              <a:rPr lang="it-IT">
                <a:solidFill>
                  <a:srgbClr val="000000"/>
                </a:solidFill>
                <a:cs typeface="Times New Roman" pitchFamily="18" charset="0"/>
              </a:rPr>
              <a:t>, si ottiene il sistema di equazioni per il reattore </a:t>
            </a:r>
            <a:r>
              <a:rPr lang="it-IT" sz="2800" b="1">
                <a:solidFill>
                  <a:srgbClr val="000000"/>
                </a:solidFill>
                <a:cs typeface="Times New Roman" pitchFamily="18" charset="0"/>
              </a:rPr>
              <a:t>batch</a:t>
            </a:r>
            <a:r>
              <a:rPr lang="it-IT">
                <a:solidFill>
                  <a:srgbClr val="000000"/>
                </a:solidFill>
                <a:cs typeface="Times New Roman" pitchFamily="18" charset="0"/>
              </a:rPr>
              <a:t>. Per il sistema (42-44) la soluzione viene ottenuto mediante programmi computerizzati, analogamente a quanto visto per il sistema (24), (36) e (37), o mediante </a:t>
            </a:r>
            <a:r>
              <a:rPr lang="it-IT" sz="2800" b="1" u="sng">
                <a:solidFill>
                  <a:srgbClr val="000000"/>
                </a:solidFill>
                <a:cs typeface="Times New Roman" pitchFamily="18" charset="0"/>
              </a:rPr>
              <a:t>l’analisi dello stato stazionario</a:t>
            </a:r>
            <a:r>
              <a:rPr lang="it-IT">
                <a:solidFill>
                  <a:srgbClr val="000000"/>
                </a:solidFill>
                <a:cs typeface="Times New Roman" pitchFamily="18" charset="0"/>
              </a:rPr>
              <a:t> (vedi più avanti).</a:t>
            </a:r>
          </a:p>
          <a:p>
            <a:pPr algn="just"/>
            <a:endParaRPr lang="it-IT">
              <a:solidFill>
                <a:srgbClr val="000000"/>
              </a:solidFill>
              <a:cs typeface="Times New Roman" pitchFamily="18" charset="0"/>
            </a:endParaRPr>
          </a:p>
          <a:p>
            <a:pPr algn="just"/>
            <a:endParaRPr lang="it-IT" i="1">
              <a:solidFill>
                <a:srgbClr val="000000"/>
              </a:solidFill>
              <a:cs typeface="Times New Roman" pitchFamily="18" charset="0"/>
            </a:endParaRPr>
          </a:p>
          <a:p>
            <a:pPr algn="just"/>
            <a:r>
              <a:rPr lang="it-IT" i="1">
                <a:solidFill>
                  <a:srgbClr val="000000"/>
                </a:solidFill>
                <a:cs typeface="Times New Roman" pitchFamily="18" charset="0"/>
              </a:rPr>
              <a:t>Esercizio 26. in quali condizioni il modello matematico che si applica ad un reattore continuo può essere applicato ad un reattore discontinuo?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4" name="Text Box 2"/>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A2C8FF11-BAB0-4F77-BC19-4F02E9909928}" type="slidenum">
              <a:rPr lang="it-IT"/>
              <a:pPr/>
              <a:t>4</a:t>
            </a:fld>
            <a:endParaRPr lang="it-IT"/>
          </a:p>
        </p:txBody>
      </p:sp>
      <p:sp>
        <p:nvSpPr>
          <p:cNvPr id="724995" name="Rectangle 3"/>
          <p:cNvSpPr>
            <a:spLocks noChangeArrowheads="1"/>
          </p:cNvSpPr>
          <p:nvPr/>
        </p:nvSpPr>
        <p:spPr bwMode="auto">
          <a:xfrm>
            <a:off x="0" y="509588"/>
            <a:ext cx="9144000" cy="5568950"/>
          </a:xfrm>
          <a:prstGeom prst="rect">
            <a:avLst/>
          </a:prstGeom>
          <a:noFill/>
          <a:ln w="9525">
            <a:noFill/>
            <a:miter lim="800000"/>
            <a:headEnd/>
            <a:tailEnd/>
          </a:ln>
          <a:effectLst/>
        </p:spPr>
        <p:txBody>
          <a:bodyPr anchor="ctr">
            <a:spAutoFit/>
          </a:bodyPr>
          <a:lstStyle/>
          <a:p>
            <a:pPr algn="ctr"/>
            <a:r>
              <a:rPr lang="it-IT"/>
              <a:t>Reattore continuo contenente cellule immobilizzate su particelle solide </a:t>
            </a:r>
          </a:p>
          <a:p>
            <a:pPr algn="ctr"/>
            <a:endParaRPr lang="it-IT"/>
          </a:p>
          <a:p>
            <a:pPr algn="ctr"/>
            <a:endParaRPr lang="it-IT"/>
          </a:p>
          <a:p>
            <a:pPr algn="ctr"/>
            <a:endParaRPr lang="it-IT"/>
          </a:p>
          <a:p>
            <a:pPr algn="ctr"/>
            <a:endParaRPr lang="it-IT"/>
          </a:p>
          <a:p>
            <a:pPr algn="ctr"/>
            <a:endParaRPr lang="it-IT"/>
          </a:p>
          <a:p>
            <a:pPr algn="ctr"/>
            <a:endParaRPr lang="it-IT"/>
          </a:p>
          <a:p>
            <a:pPr algn="ctr"/>
            <a:endParaRPr lang="it-IT"/>
          </a:p>
          <a:p>
            <a:pPr algn="ctr"/>
            <a:endParaRPr lang="it-IT"/>
          </a:p>
          <a:p>
            <a:pPr algn="ctr"/>
            <a:endParaRPr lang="it-IT"/>
          </a:p>
          <a:p>
            <a:pPr algn="ctr"/>
            <a:r>
              <a:rPr lang="it-IT"/>
              <a:t>(Figura 12)</a:t>
            </a:r>
          </a:p>
          <a:p>
            <a:pPr algn="ctr"/>
            <a:r>
              <a:rPr lang="it-IT"/>
              <a:t>Un reattore continuo può essere condotto in molti modi.</a:t>
            </a:r>
            <a:endParaRPr lang="it-IT" b="1" u="sng"/>
          </a:p>
          <a:p>
            <a:pPr algn="ctr"/>
            <a:r>
              <a:rPr lang="it-IT" b="1" u="sng"/>
              <a:t>Tenendo costante il volume del brodo di fermentazione (V)</a:t>
            </a:r>
            <a:endParaRPr lang="it-IT"/>
          </a:p>
          <a:p>
            <a:pPr algn="ctr"/>
            <a:r>
              <a:rPr lang="it-IT"/>
              <a:t>Il reattore prende il nome di </a:t>
            </a:r>
            <a:r>
              <a:rPr lang="it-IT" b="1" i="1"/>
              <a:t>chemostat</a:t>
            </a:r>
            <a:r>
              <a:rPr lang="it-IT" b="1"/>
              <a:t>. </a:t>
            </a:r>
          </a:p>
          <a:p>
            <a:pPr algn="ctr"/>
            <a:r>
              <a:rPr lang="it-IT"/>
              <a:t>V può essere mantenuto costante in due modi</a:t>
            </a:r>
          </a:p>
        </p:txBody>
      </p:sp>
      <p:sp>
        <p:nvSpPr>
          <p:cNvPr id="724996" name="Text Box 4"/>
          <p:cNvSpPr txBox="1">
            <a:spLocks noChangeArrowheads="1"/>
          </p:cNvSpPr>
          <p:nvPr/>
        </p:nvSpPr>
        <p:spPr bwMode="auto">
          <a:xfrm>
            <a:off x="450850" y="0"/>
            <a:ext cx="8224838" cy="519113"/>
          </a:xfrm>
          <a:prstGeom prst="rect">
            <a:avLst/>
          </a:prstGeom>
          <a:noFill/>
          <a:ln w="9525">
            <a:noFill/>
            <a:miter lim="800000"/>
            <a:headEnd/>
            <a:tailEnd/>
          </a:ln>
          <a:effectLst/>
        </p:spPr>
        <p:txBody>
          <a:bodyPr wrap="none">
            <a:spAutoFit/>
          </a:bodyPr>
          <a:lstStyle/>
          <a:p>
            <a:r>
              <a:rPr lang="it-IT" sz="2800" b="1">
                <a:solidFill>
                  <a:srgbClr val="FF0000"/>
                </a:solidFill>
              </a:rPr>
              <a:t>Caratteristiche progettuali di un reattore in continuo</a:t>
            </a:r>
          </a:p>
        </p:txBody>
      </p:sp>
      <p:pic>
        <p:nvPicPr>
          <p:cNvPr id="724997" name="Picture 5" descr="C:\WINDOWS\Desktop\Testi Enzo\Senza nome-scandito-01.jpg"/>
          <p:cNvPicPr>
            <a:picLocks noChangeAspect="1" noChangeArrowheads="1"/>
          </p:cNvPicPr>
          <p:nvPr/>
        </p:nvPicPr>
        <p:blipFill>
          <a:blip r:embed="rId2" r:link="rId3" cstate="print"/>
          <a:srcRect/>
          <a:stretch>
            <a:fillRect/>
          </a:stretch>
        </p:blipFill>
        <p:spPr bwMode="auto">
          <a:xfrm>
            <a:off x="2339975" y="1052513"/>
            <a:ext cx="4352925" cy="2828925"/>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F11F44B-CF1D-4C40-BB4D-B51733CAF644}" type="slidenum">
              <a:rPr lang="it-IT"/>
              <a:pPr/>
              <a:t>40</a:t>
            </a:fld>
            <a:endParaRPr lang="it-IT"/>
          </a:p>
        </p:txBody>
      </p:sp>
      <p:sp>
        <p:nvSpPr>
          <p:cNvPr id="797699" name="Rectangle 3"/>
          <p:cNvSpPr>
            <a:spLocks noChangeArrowheads="1"/>
          </p:cNvSpPr>
          <p:nvPr/>
        </p:nvSpPr>
        <p:spPr bwMode="auto">
          <a:xfrm>
            <a:off x="0" y="731838"/>
            <a:ext cx="9144000" cy="5087937"/>
          </a:xfrm>
          <a:prstGeom prst="rect">
            <a:avLst/>
          </a:prstGeom>
          <a:noFill/>
          <a:ln w="9525">
            <a:noFill/>
            <a:miter lim="800000"/>
            <a:headEnd/>
            <a:tailEnd/>
          </a:ln>
          <a:effectLst/>
        </p:spPr>
        <p:txBody>
          <a:bodyPr anchor="ctr">
            <a:spAutoFit/>
          </a:bodyPr>
          <a:lstStyle/>
          <a:p>
            <a:pPr marL="457200" indent="-457200" algn="ctr"/>
            <a:r>
              <a:rPr lang="it-IT" sz="2600" b="1" i="1">
                <a:solidFill>
                  <a:srgbClr val="FF0000"/>
                </a:solidFill>
                <a:cs typeface="Times New Roman" pitchFamily="18" charset="0"/>
              </a:rPr>
              <a:t>Modello Matematico per Reattore Continuo a Volume Costante (chemostat)</a:t>
            </a: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800" i="1">
              <a:solidFill>
                <a:srgbClr val="FF0000"/>
              </a:solidFill>
              <a:cs typeface="Times New Roman" pitchFamily="18" charset="0"/>
            </a:endParaRPr>
          </a:p>
          <a:p>
            <a:pPr marL="457200" indent="-457200" algn="just"/>
            <a:r>
              <a:rPr lang="it-IT" b="1">
                <a:solidFill>
                  <a:srgbClr val="000000"/>
                </a:solidFill>
                <a:cs typeface="Times New Roman" pitchFamily="18" charset="0"/>
              </a:rPr>
              <a:t>Assunzioni del modello</a:t>
            </a:r>
            <a:r>
              <a:rPr lang="it-IT">
                <a:solidFill>
                  <a:srgbClr val="000000"/>
                </a:solidFill>
                <a:cs typeface="Times New Roman" pitchFamily="18" charset="0"/>
              </a:rPr>
              <a:t>: </a:t>
            </a:r>
          </a:p>
          <a:p>
            <a:pPr marL="457200" indent="-457200" algn="just">
              <a:buFontTx/>
              <a:buAutoNum type="arabicPeriod"/>
            </a:pPr>
            <a:r>
              <a:rPr lang="it-IT">
                <a:solidFill>
                  <a:srgbClr val="000000"/>
                </a:solidFill>
                <a:cs typeface="Times New Roman" pitchFamily="18" charset="0"/>
              </a:rPr>
              <a:t>alimentazione sterile,</a:t>
            </a:r>
          </a:p>
          <a:p>
            <a:pPr marL="457200" indent="-457200" algn="just">
              <a:buFontTx/>
              <a:buAutoNum type="arabicPeriod"/>
            </a:pPr>
            <a:r>
              <a:rPr lang="it-IT">
                <a:solidFill>
                  <a:srgbClr val="000000"/>
                </a:solidFill>
                <a:cs typeface="Times New Roman" pitchFamily="18" charset="0"/>
              </a:rPr>
              <a:t>reattore perfettamente miscelato (quindi composizione dell’effluente uguale alla composizione nel reattore),</a:t>
            </a:r>
          </a:p>
          <a:p>
            <a:pPr marL="457200" indent="-457200" algn="just">
              <a:buFontTx/>
              <a:buAutoNum type="arabicPeriod"/>
            </a:pPr>
            <a:r>
              <a:rPr lang="it-IT">
                <a:solidFill>
                  <a:srgbClr val="000000"/>
                </a:solidFill>
                <a:cs typeface="Times New Roman" pitchFamily="18" charset="0"/>
              </a:rPr>
              <a:t>formazione del prodotto associata alla crescita cellulare (eq. 44) e</a:t>
            </a:r>
          </a:p>
          <a:p>
            <a:pPr marL="457200" indent="-457200" algn="just">
              <a:buFontTx/>
              <a:buAutoNum type="arabicPeriod"/>
            </a:pPr>
            <a:r>
              <a:rPr lang="it-IT">
                <a:solidFill>
                  <a:srgbClr val="000000"/>
                </a:solidFill>
                <a:cs typeface="Times New Roman" pitchFamily="18" charset="0"/>
              </a:rPr>
              <a:t>crescita cellulare secondo il modello di Monod (esponenziale)</a:t>
            </a:r>
          </a:p>
          <a:p>
            <a:pPr marL="457200" indent="-457200" algn="just"/>
            <a:r>
              <a:rPr lang="it-IT">
                <a:solidFill>
                  <a:srgbClr val="000000"/>
                </a:solidFill>
                <a:cs typeface="Times New Roman" pitchFamily="18" charset="0"/>
              </a:rPr>
              <a:t>In caso di inibizione (motivo di formazione di prodotto non associata alla crescita cellulare), si inseriscono le modifiche del modello di Monod già viste per il reattore batch.</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74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E25CB3E-47C6-4071-BA1F-77B9560353B5}" type="slidenum">
              <a:rPr lang="it-IT"/>
              <a:pPr/>
              <a:t>41</a:t>
            </a:fld>
            <a:endParaRPr lang="it-IT"/>
          </a:p>
        </p:txBody>
      </p:sp>
      <p:sp>
        <p:nvSpPr>
          <p:cNvPr id="799747" name="Rectangle 3"/>
          <p:cNvSpPr>
            <a:spLocks noChangeArrowheads="1"/>
          </p:cNvSpPr>
          <p:nvPr/>
        </p:nvSpPr>
        <p:spPr bwMode="auto">
          <a:xfrm>
            <a:off x="0" y="15875"/>
            <a:ext cx="9144000" cy="6519863"/>
          </a:xfrm>
          <a:prstGeom prst="rect">
            <a:avLst/>
          </a:prstGeom>
          <a:noFill/>
          <a:ln w="9525">
            <a:noFill/>
            <a:miter lim="800000"/>
            <a:headEnd/>
            <a:tailEnd/>
          </a:ln>
          <a:effectLst/>
        </p:spPr>
        <p:txBody>
          <a:bodyPr anchor="ctr">
            <a:spAutoFit/>
          </a:bodyPr>
          <a:lstStyle/>
          <a:p>
            <a:pPr marL="88900" indent="-88900" algn="ctr"/>
            <a:r>
              <a:rPr lang="it-IT" sz="2600" b="1" i="1">
                <a:solidFill>
                  <a:srgbClr val="FF0000"/>
                </a:solidFill>
                <a:cs typeface="Times New Roman" pitchFamily="18" charset="0"/>
              </a:rPr>
              <a:t>Modello Matematico per Reattore Continuo a Volume Costante (chemostat)</a:t>
            </a:r>
          </a:p>
          <a:p>
            <a:pPr marL="88900" indent="-88900" algn="ctr"/>
            <a:endParaRPr lang="it-IT" sz="800" i="1">
              <a:solidFill>
                <a:srgbClr val="FF0000"/>
              </a:solidFill>
              <a:cs typeface="Times New Roman" pitchFamily="18" charset="0"/>
            </a:endParaRPr>
          </a:p>
          <a:p>
            <a:pPr marL="88900" indent="-88900" algn="ctr"/>
            <a:r>
              <a:rPr lang="it-IT" b="1" u="sng"/>
              <a:t>Analisi Dello Stato Stazionario</a:t>
            </a:r>
            <a:endParaRPr lang="it-IT"/>
          </a:p>
          <a:p>
            <a:pPr marL="88900" indent="-88900" algn="just"/>
            <a:r>
              <a:rPr lang="it-IT" sz="2200" u="sng"/>
              <a:t>Stato stazionario:</a:t>
            </a:r>
            <a:r>
              <a:rPr lang="it-IT" sz="2200"/>
              <a:t> situazione in cui non si ha variazione in funzione del tempo. </a:t>
            </a:r>
          </a:p>
          <a:p>
            <a:pPr marL="88900" indent="-88900" algn="just"/>
            <a:r>
              <a:rPr lang="it-IT" sz="2200"/>
              <a:t> Es.: </a:t>
            </a:r>
            <a:r>
              <a:rPr lang="it-IT" sz="2200" u="sng"/>
              <a:t>un sistema chimico costituito da reagenti e prodotti all’equilibrio termodinamico</a:t>
            </a:r>
            <a:r>
              <a:rPr lang="it-IT" sz="2200"/>
              <a:t> (non si ha variazione di composizione nel tempo, perché la velocità di trasformazione dei reagenti nei prodotti è uguale alla velocità dei prodotti nei reagenti, e perciò la velocità netta della reazione in un verso è nulla) </a:t>
            </a:r>
          </a:p>
          <a:p>
            <a:pPr marL="88900" indent="-88900" algn="just"/>
            <a:r>
              <a:rPr lang="it-IT" sz="800"/>
              <a:t>  </a:t>
            </a:r>
          </a:p>
          <a:p>
            <a:pPr marL="88900" indent="-88900" algn="just"/>
            <a:r>
              <a:rPr lang="it-IT" sz="2200"/>
              <a:t>la fase di crescita esponenziale delle cellule è seguita dalla fase stazionaria, nella quale </a:t>
            </a:r>
            <a:r>
              <a:rPr lang="el-GR" sz="2200">
                <a:cs typeface="Times New Roman" pitchFamily="18" charset="0"/>
              </a:rPr>
              <a:t>μ</a:t>
            </a:r>
            <a:r>
              <a:rPr lang="it-IT" sz="2200"/>
              <a:t> = 0, e la concentrazione del cellule non varia al variare del tempo per un certo intervallo di tempo. </a:t>
            </a:r>
          </a:p>
          <a:p>
            <a:pPr marL="88900" indent="-88900" algn="just"/>
            <a:r>
              <a:rPr lang="it-IT" sz="2200"/>
              <a:t>Questo stato può essere raggiunto per:</a:t>
            </a:r>
          </a:p>
          <a:p>
            <a:pPr marL="88900" indent="-88900" algn="just">
              <a:buFontTx/>
              <a:buChar char="-"/>
            </a:pPr>
            <a:r>
              <a:rPr lang="it-IT" sz="2200"/>
              <a:t>non sufficiente concentrazione di substrato (il substrato è stato tutto consumato) </a:t>
            </a:r>
          </a:p>
          <a:p>
            <a:pPr marL="88900" indent="-88900" algn="just">
              <a:buFontTx/>
              <a:buChar char="-"/>
            </a:pPr>
            <a:r>
              <a:rPr lang="it-IT" sz="2200"/>
              <a:t> per effetto dell’inibizione da parte di substrato o prodotti del metabolismo </a:t>
            </a:r>
          </a:p>
          <a:p>
            <a:pPr marL="88900" indent="-88900" algn="ctr"/>
            <a:r>
              <a:rPr lang="it-IT" sz="2200"/>
              <a:t>  </a:t>
            </a:r>
            <a:r>
              <a:rPr lang="it-IT" sz="2200" b="1"/>
              <a:t>alla fase stazionaria seguirà la fase della morte</a:t>
            </a:r>
            <a:r>
              <a:rPr lang="it-IT" sz="2200"/>
              <a:t> (le cellule non sono più capaci di riprodursi e di mantenere il loro equilibrio vitale interno)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9539D7C-B028-479F-9F7B-895E698E979F}" type="slidenum">
              <a:rPr lang="it-IT"/>
              <a:pPr/>
              <a:t>42</a:t>
            </a:fld>
            <a:endParaRPr lang="it-IT"/>
          </a:p>
        </p:txBody>
      </p:sp>
      <p:sp>
        <p:nvSpPr>
          <p:cNvPr id="801795" name="Rectangle 3"/>
          <p:cNvSpPr>
            <a:spLocks noChangeArrowheads="1"/>
          </p:cNvSpPr>
          <p:nvPr/>
        </p:nvSpPr>
        <p:spPr bwMode="auto">
          <a:xfrm>
            <a:off x="0" y="212725"/>
            <a:ext cx="9144000" cy="6126163"/>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pPr algn="ctr"/>
            <a:r>
              <a:rPr lang="it-IT" b="1" u="sng"/>
              <a:t>Analisi Dello Stato Stazionario</a:t>
            </a:r>
            <a:endParaRPr lang="it-IT"/>
          </a:p>
          <a:p>
            <a:pPr algn="ctr"/>
            <a:r>
              <a:rPr lang="it-IT" sz="2200"/>
              <a:t> </a:t>
            </a:r>
            <a:r>
              <a:rPr lang="it-IT" sz="2600" b="1">
                <a:solidFill>
                  <a:srgbClr val="000000"/>
                </a:solidFill>
                <a:cs typeface="Times New Roman" pitchFamily="18" charset="0"/>
              </a:rPr>
              <a:t>in un reattore continuo</a:t>
            </a:r>
            <a:r>
              <a:rPr lang="it-IT" sz="2200">
                <a:solidFill>
                  <a:srgbClr val="000000"/>
                </a:solidFill>
                <a:cs typeface="Times New Roman" pitchFamily="18" charset="0"/>
              </a:rPr>
              <a:t> lo </a:t>
            </a:r>
            <a:r>
              <a:rPr lang="it-IT" sz="2600" b="1">
                <a:solidFill>
                  <a:srgbClr val="000000"/>
                </a:solidFill>
                <a:cs typeface="Times New Roman" pitchFamily="18" charset="0"/>
              </a:rPr>
              <a:t>stato stazionario</a:t>
            </a:r>
            <a:r>
              <a:rPr lang="it-IT" sz="2200">
                <a:solidFill>
                  <a:srgbClr val="000000"/>
                </a:solidFill>
                <a:cs typeface="Times New Roman" pitchFamily="18" charset="0"/>
              </a:rPr>
              <a:t> si può raggiungere </a:t>
            </a:r>
            <a:r>
              <a:rPr lang="it-IT" sz="2600" b="1">
                <a:solidFill>
                  <a:srgbClr val="000000"/>
                </a:solidFill>
                <a:cs typeface="Times New Roman" pitchFamily="18" charset="0"/>
              </a:rPr>
              <a:t>in qualsiasi momento della fase di crescita cellulare</a:t>
            </a:r>
            <a:endParaRPr lang="it-IT" sz="2200">
              <a:solidFill>
                <a:srgbClr val="000000"/>
              </a:solidFill>
              <a:cs typeface="Times New Roman" pitchFamily="18" charset="0"/>
            </a:endParaRPr>
          </a:p>
          <a:p>
            <a:pPr algn="ctr"/>
            <a:r>
              <a:rPr lang="it-IT" b="1" i="1">
                <a:solidFill>
                  <a:srgbClr val="000000"/>
                </a:solidFill>
                <a:cs typeface="Times New Roman" pitchFamily="18" charset="0"/>
              </a:rPr>
              <a:t>le quattro fasi di crescita cellulare non hanno effetto sulla produttività</a:t>
            </a:r>
            <a:r>
              <a:rPr lang="it-IT" sz="2200">
                <a:solidFill>
                  <a:srgbClr val="000000"/>
                </a:solidFill>
                <a:cs typeface="Times New Roman" pitchFamily="18" charset="0"/>
              </a:rPr>
              <a:t> </a:t>
            </a:r>
          </a:p>
          <a:p>
            <a:pPr algn="ctr"/>
            <a:endParaRPr lang="it-IT" sz="800">
              <a:solidFill>
                <a:srgbClr val="000000"/>
              </a:solidFill>
              <a:cs typeface="Times New Roman" pitchFamily="18" charset="0"/>
            </a:endParaRPr>
          </a:p>
          <a:p>
            <a:pPr algn="just"/>
            <a:r>
              <a:rPr lang="it-IT" sz="2200">
                <a:solidFill>
                  <a:srgbClr val="000000"/>
                </a:solidFill>
                <a:cs typeface="Times New Roman" pitchFamily="18" charset="0"/>
              </a:rPr>
              <a:t>Con:</a:t>
            </a:r>
          </a:p>
          <a:p>
            <a:pPr algn="just">
              <a:buFontTx/>
              <a:buChar char="-"/>
            </a:pPr>
            <a:r>
              <a:rPr lang="it-IT" sz="2200">
                <a:solidFill>
                  <a:srgbClr val="000000"/>
                </a:solidFill>
                <a:cs typeface="Times New Roman" pitchFamily="18" charset="0"/>
              </a:rPr>
              <a:t> un flusso adeguato di substrato</a:t>
            </a:r>
          </a:p>
          <a:p>
            <a:pPr algn="just">
              <a:buFontTx/>
              <a:buChar char="-"/>
            </a:pPr>
            <a:r>
              <a:rPr lang="it-IT" sz="2200">
                <a:solidFill>
                  <a:srgbClr val="000000"/>
                </a:solidFill>
                <a:cs typeface="Times New Roman" pitchFamily="18" charset="0"/>
              </a:rPr>
              <a:t> la formazione di nuova biomassa controbilanciata dalla rimozione di pari quantità in ogni istante</a:t>
            </a:r>
          </a:p>
          <a:p>
            <a:pPr algn="ctr"/>
            <a:r>
              <a:rPr lang="it-IT" sz="2200" b="1">
                <a:solidFill>
                  <a:srgbClr val="000000"/>
                </a:solidFill>
                <a:cs typeface="Times New Roman" pitchFamily="18" charset="0"/>
              </a:rPr>
              <a:t>la concentrazione di biomassa nel reattore rimane costante nel tempo</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teoricamente il reattore potrà marciare per un tempo infinito continuando a produrre biomassa, ma mantenendo costante la composizione del brodo di fermentazione.</a:t>
            </a:r>
          </a:p>
          <a:p>
            <a:pPr algn="ctr"/>
            <a:endParaRPr lang="it-IT" sz="800">
              <a:solidFill>
                <a:srgbClr val="000000"/>
              </a:solidFill>
              <a:cs typeface="Times New Roman" pitchFamily="18" charset="0"/>
            </a:endParaRPr>
          </a:p>
          <a:p>
            <a:pPr algn="ctr"/>
            <a:r>
              <a:rPr lang="it-IT" sz="2200">
                <a:solidFill>
                  <a:srgbClr val="000000"/>
                </a:solidFill>
                <a:cs typeface="Times New Roman" pitchFamily="18" charset="0"/>
              </a:rPr>
              <a:t> Valutando in grafico la composizione del brodo di fermentazione contro il tempo (dall’inoculo del di microrganismo) si osserva un andamento del tipo</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384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0FDAB41-F628-4A49-A6FA-8F122438B853}" type="slidenum">
              <a:rPr lang="it-IT"/>
              <a:pPr/>
              <a:t>43</a:t>
            </a:fld>
            <a:endParaRPr lang="it-IT"/>
          </a:p>
        </p:txBody>
      </p:sp>
      <p:sp>
        <p:nvSpPr>
          <p:cNvPr id="803843" name="Rectangle 3"/>
          <p:cNvSpPr>
            <a:spLocks noChangeArrowheads="1"/>
          </p:cNvSpPr>
          <p:nvPr/>
        </p:nvSpPr>
        <p:spPr bwMode="auto">
          <a:xfrm>
            <a:off x="0" y="60325"/>
            <a:ext cx="9144000" cy="6427788"/>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pPr algn="just"/>
            <a:r>
              <a:rPr lang="it-IT" b="1" u="sng"/>
              <a:t>Analisi Dello Stato Stazionario</a:t>
            </a:r>
          </a:p>
          <a:p>
            <a:pPr algn="ctr"/>
            <a:endParaRPr lang="it-IT" b="1" u="sng"/>
          </a:p>
          <a:p>
            <a:pPr algn="ctr"/>
            <a:endParaRPr lang="it-IT" sz="2000"/>
          </a:p>
          <a:p>
            <a:pPr algn="just"/>
            <a:r>
              <a:rPr lang="it-IT" sz="2000"/>
              <a:t>				Fig. 16</a:t>
            </a:r>
          </a:p>
          <a:p>
            <a:pPr algn="ctr"/>
            <a:endParaRPr lang="it-IT" sz="2000"/>
          </a:p>
          <a:p>
            <a:pPr algn="ctr"/>
            <a:endParaRPr lang="it-IT" b="1" u="sng"/>
          </a:p>
          <a:p>
            <a:pPr algn="ctr"/>
            <a:endParaRPr lang="it-IT" b="1" u="sng"/>
          </a:p>
          <a:p>
            <a:pPr algn="ctr"/>
            <a:endParaRPr lang="it-IT"/>
          </a:p>
          <a:p>
            <a:pPr algn="just"/>
            <a:r>
              <a:rPr lang="it-IT" sz="2200"/>
              <a:t> </a:t>
            </a:r>
            <a:r>
              <a:rPr lang="it-IT" sz="2200">
                <a:solidFill>
                  <a:srgbClr val="000000"/>
                </a:solidFill>
                <a:cs typeface="Times New Roman" pitchFamily="18" charset="0"/>
              </a:rPr>
              <a:t>Dopo un certo tempo dall’inoculo: se i parametri operativi sono mantenuti costanti (cioè D ed S</a:t>
            </a:r>
            <a:r>
              <a:rPr lang="it-IT" sz="2200" baseline="-30000">
                <a:solidFill>
                  <a:srgbClr val="000000"/>
                </a:solidFill>
                <a:cs typeface="Times New Roman" pitchFamily="18" charset="0"/>
              </a:rPr>
              <a:t>0</a:t>
            </a:r>
            <a:r>
              <a:rPr lang="it-IT" sz="2200">
                <a:solidFill>
                  <a:srgbClr val="000000"/>
                </a:solidFill>
                <a:cs typeface="Times New Roman" pitchFamily="18" charset="0"/>
              </a:rPr>
              <a:t>), si raggiunge uno stato stazionario e le concentrazioni nel reattore non variano più. </a:t>
            </a:r>
          </a:p>
          <a:p>
            <a:pPr algn="just"/>
            <a:r>
              <a:rPr lang="it-IT" sz="2200">
                <a:solidFill>
                  <a:srgbClr val="000000"/>
                </a:solidFill>
                <a:cs typeface="Times New Roman" pitchFamily="18" charset="0"/>
              </a:rPr>
              <a:t>concentrazioni raggiunte nello stato stazionario: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baseline="-30000">
                <a:solidFill>
                  <a:srgbClr val="000000"/>
                </a:solidFill>
                <a:cs typeface="Times New Roman" pitchFamily="18" charset="0"/>
              </a:rPr>
              <a:t>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a:solidFill>
                  <a:srgbClr val="000000"/>
                </a:solidFill>
                <a:cs typeface="Times New Roman" pitchFamily="18" charset="0"/>
              </a:rPr>
              <a:t>e  </a:t>
            </a:r>
            <a:r>
              <a:rPr lang="it-IT" sz="2200" b="1">
                <a:solidFill>
                  <a:srgbClr val="000000"/>
                </a:solidFill>
                <a:cs typeface="Times New Roman" pitchFamily="18" charset="0"/>
              </a:rPr>
              <a:t>P</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b="1" i="1">
                <a:solidFill>
                  <a:srgbClr val="000000"/>
                </a:solidFill>
                <a:cs typeface="Times New Roman" pitchFamily="18" charset="0"/>
              </a:rPr>
              <a:t>per differenziarle da</a:t>
            </a:r>
            <a:r>
              <a:rPr lang="it-IT" sz="2200" i="1">
                <a:solidFill>
                  <a:srgbClr val="000000"/>
                </a:solidFill>
                <a:cs typeface="Times New Roman" pitchFamily="18" charset="0"/>
              </a:rPr>
              <a:t>lle concentrazioni raggiunte in un momento qualsiasi prima dello stato stazionario</a:t>
            </a:r>
            <a:r>
              <a:rPr lang="it-IT" sz="2200">
                <a:solidFill>
                  <a:srgbClr val="000000"/>
                </a:solidFill>
                <a:cs typeface="Times New Roman" pitchFamily="18" charset="0"/>
              </a:rPr>
              <a:t> </a:t>
            </a:r>
            <a:r>
              <a:rPr lang="it-IT" sz="2200" i="1">
                <a:solidFill>
                  <a:srgbClr val="000000"/>
                </a:solidFill>
                <a:cs typeface="Times New Roman" pitchFamily="18" charset="0"/>
              </a:rPr>
              <a:t>che chiameremo come al solito con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 </a:t>
            </a:r>
            <a:r>
              <a:rPr lang="it-IT" sz="2200" b="1">
                <a:solidFill>
                  <a:srgbClr val="000000"/>
                </a:solidFill>
                <a:cs typeface="Times New Roman" pitchFamily="18" charset="0"/>
              </a:rPr>
              <a:t>S </a:t>
            </a:r>
            <a:r>
              <a:rPr lang="it-IT" sz="2200">
                <a:solidFill>
                  <a:srgbClr val="000000"/>
                </a:solidFill>
                <a:cs typeface="Times New Roman" pitchFamily="18" charset="0"/>
              </a:rPr>
              <a:t>e  </a:t>
            </a:r>
            <a:r>
              <a:rPr lang="it-IT" sz="2200" b="1">
                <a:solidFill>
                  <a:srgbClr val="000000"/>
                </a:solidFill>
                <a:cs typeface="Times New Roman" pitchFamily="18" charset="0"/>
              </a:rPr>
              <a:t>P</a:t>
            </a:r>
            <a:r>
              <a:rPr lang="it-IT" sz="2200" b="1" baseline="-30000">
                <a:solidFill>
                  <a:srgbClr val="000000"/>
                </a:solidFill>
                <a:cs typeface="Times New Roman" pitchFamily="18" charset="0"/>
              </a:rPr>
              <a:t>.</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Per un reattore continuo, perciò, lo </a:t>
            </a:r>
            <a:r>
              <a:rPr lang="it-IT" sz="2200" b="1" u="sng">
                <a:solidFill>
                  <a:srgbClr val="000000"/>
                </a:solidFill>
                <a:cs typeface="Times New Roman" pitchFamily="18" charset="0"/>
              </a:rPr>
              <a:t>stato stazionario</a:t>
            </a:r>
            <a:r>
              <a:rPr lang="it-IT" sz="2200" u="sng">
                <a:solidFill>
                  <a:srgbClr val="000000"/>
                </a:solidFill>
                <a:cs typeface="Times New Roman" pitchFamily="18" charset="0"/>
              </a:rPr>
              <a:t> </a:t>
            </a:r>
            <a:r>
              <a:rPr lang="it-IT" sz="2200">
                <a:solidFill>
                  <a:srgbClr val="000000"/>
                </a:solidFill>
                <a:cs typeface="Times New Roman" pitchFamily="18" charset="0"/>
              </a:rPr>
              <a:t>è </a:t>
            </a:r>
            <a:r>
              <a:rPr lang="it-IT" sz="2200" b="1">
                <a:solidFill>
                  <a:srgbClr val="000000"/>
                </a:solidFill>
                <a:cs typeface="Times New Roman" pitchFamily="18" charset="0"/>
              </a:rPr>
              <a:t>definito</a:t>
            </a:r>
            <a:r>
              <a:rPr lang="it-IT" sz="2200">
                <a:solidFill>
                  <a:srgbClr val="000000"/>
                </a:solidFill>
                <a:cs typeface="Times New Roman" pitchFamily="18" charset="0"/>
              </a:rPr>
              <a:t> </a:t>
            </a:r>
            <a:r>
              <a:rPr lang="it-IT" sz="2200" b="1">
                <a:solidFill>
                  <a:srgbClr val="000000"/>
                </a:solidFill>
                <a:cs typeface="Times New Roman" pitchFamily="18" charset="0"/>
              </a:rPr>
              <a:t>da </a:t>
            </a:r>
            <a:endParaRPr lang="nb-NO" sz="2200" b="1">
              <a:solidFill>
                <a:srgbClr val="000000"/>
              </a:solidFill>
              <a:cs typeface="Times New Roman" pitchFamily="18" charset="0"/>
            </a:endParaRPr>
          </a:p>
          <a:p>
            <a:pPr algn="ctr"/>
            <a:r>
              <a:rPr lang="nb-NO" sz="2200" b="1">
                <a:solidFill>
                  <a:srgbClr val="000000"/>
                </a:solidFill>
                <a:cs typeface="Times New Roman" pitchFamily="18" charset="0"/>
              </a:rPr>
              <a:t>dX/dt = dS/dt = dP/dt = 0.</a:t>
            </a:r>
            <a:endParaRPr lang="it-IT" sz="2200" b="1">
              <a:solidFill>
                <a:srgbClr val="000000"/>
              </a:solidFill>
              <a:cs typeface="Times New Roman" pitchFamily="18" charset="0"/>
            </a:endParaRPr>
          </a:p>
        </p:txBody>
      </p:sp>
      <p:pic>
        <p:nvPicPr>
          <p:cNvPr id="803844" name="Picture 4" descr="C:\WINDOWS\Desktop\Testi Enzo\Senza nome-scandito-01.jpg"/>
          <p:cNvPicPr>
            <a:picLocks noChangeAspect="1" noChangeArrowheads="1"/>
          </p:cNvPicPr>
          <p:nvPr/>
        </p:nvPicPr>
        <p:blipFill>
          <a:blip r:embed="rId3" r:link="rId4" cstate="print"/>
          <a:srcRect/>
          <a:stretch>
            <a:fillRect/>
          </a:stretch>
        </p:blipFill>
        <p:spPr bwMode="auto">
          <a:xfrm>
            <a:off x="4787900" y="765175"/>
            <a:ext cx="4356100" cy="3146425"/>
          </a:xfrm>
          <a:prstGeom prst="rect">
            <a:avLst/>
          </a:prstGeom>
          <a:noFill/>
          <a:ln w="9525">
            <a:noFill/>
            <a:miter lim="800000"/>
            <a:headEnd/>
            <a:tailEnd/>
          </a:ln>
        </p:spPr>
      </p:pic>
      <p:sp>
        <p:nvSpPr>
          <p:cNvPr id="803845" name="Text Box 5"/>
          <p:cNvSpPr txBox="1">
            <a:spLocks noChangeArrowheads="1"/>
          </p:cNvSpPr>
          <p:nvPr/>
        </p:nvSpPr>
        <p:spPr bwMode="auto">
          <a:xfrm>
            <a:off x="0" y="2924175"/>
            <a:ext cx="2640013" cy="396875"/>
          </a:xfrm>
          <a:prstGeom prst="rect">
            <a:avLst/>
          </a:prstGeom>
          <a:noFill/>
          <a:ln w="9525">
            <a:noFill/>
            <a:miter lim="800000"/>
            <a:headEnd/>
            <a:tailEnd/>
          </a:ln>
          <a:effectLst/>
        </p:spPr>
        <p:txBody>
          <a:bodyPr wrap="none">
            <a:spAutoFit/>
          </a:bodyPr>
          <a:lstStyle/>
          <a:p>
            <a:r>
              <a:rPr lang="it-IT" sz="2000"/>
              <a:t>D: velocità di diluizione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74804B88-E924-475B-9502-0DCF4783153E}" type="slidenum">
              <a:rPr lang="it-IT"/>
              <a:pPr/>
              <a:t>44</a:t>
            </a:fld>
            <a:endParaRPr lang="it-IT"/>
          </a:p>
        </p:txBody>
      </p:sp>
      <p:sp>
        <p:nvSpPr>
          <p:cNvPr id="805891" name="Rectangle 3"/>
          <p:cNvSpPr>
            <a:spLocks noChangeArrowheads="1"/>
          </p:cNvSpPr>
          <p:nvPr/>
        </p:nvSpPr>
        <p:spPr bwMode="auto">
          <a:xfrm>
            <a:off x="0" y="217488"/>
            <a:ext cx="9144000" cy="6110287"/>
          </a:xfrm>
          <a:prstGeom prst="rect">
            <a:avLst/>
          </a:prstGeom>
          <a:noFill/>
          <a:ln w="9525">
            <a:noFill/>
            <a:miter lim="800000"/>
            <a:headEnd/>
            <a:tailEnd/>
          </a:ln>
          <a:effectLst/>
        </p:spPr>
        <p:txBody>
          <a:bodyPr anchor="ctr">
            <a:spAutoFit/>
          </a:bodyPr>
          <a:lstStyle/>
          <a:p>
            <a:pPr marL="457200" indent="-457200" algn="ctr"/>
            <a:r>
              <a:rPr lang="it-IT" sz="2600" b="1" i="1">
                <a:solidFill>
                  <a:srgbClr val="FF0000"/>
                </a:solidFill>
                <a:cs typeface="Times New Roman" pitchFamily="18" charset="0"/>
              </a:rPr>
              <a:t>Modello Matematico per Reattore Continuo a Volume Costante (chemostat)</a:t>
            </a:r>
          </a:p>
          <a:p>
            <a:pPr marL="457200" indent="-457200" algn="ctr"/>
            <a:endParaRPr lang="it-IT" sz="800" b="1" i="1">
              <a:solidFill>
                <a:srgbClr val="FF0000"/>
              </a:solidFill>
              <a:cs typeface="Times New Roman" pitchFamily="18" charset="0"/>
            </a:endParaRPr>
          </a:p>
          <a:p>
            <a:pPr marL="457200" indent="-457200" algn="ctr"/>
            <a:endParaRPr lang="it-IT" sz="800" i="1">
              <a:solidFill>
                <a:srgbClr val="FF0000"/>
              </a:solidFill>
              <a:cs typeface="Times New Roman" pitchFamily="18" charset="0"/>
            </a:endParaRPr>
          </a:p>
          <a:p>
            <a:pPr marL="457200" indent="-457200" algn="ctr"/>
            <a:r>
              <a:rPr lang="it-IT" b="1" u="sng"/>
              <a:t>Analisi Dello Stato Stazionario</a:t>
            </a:r>
          </a:p>
          <a:p>
            <a:pPr marL="457200" indent="-457200" algn="ctr"/>
            <a:endParaRPr lang="it-IT" sz="800" b="1" u="sng"/>
          </a:p>
          <a:p>
            <a:pPr marL="457200" indent="-457200" algn="ctr"/>
            <a:r>
              <a:rPr lang="it-IT" sz="2200"/>
              <a:t> </a:t>
            </a:r>
            <a:r>
              <a:rPr lang="it-IT" sz="2200">
                <a:solidFill>
                  <a:srgbClr val="000000"/>
                </a:solidFill>
                <a:cs typeface="Times New Roman" pitchFamily="18" charset="0"/>
              </a:rPr>
              <a:t>Considerando allora il modello di equazioni,</a:t>
            </a:r>
            <a:endParaRPr lang="en-GB" sz="2200" b="1">
              <a:solidFill>
                <a:srgbClr val="000000"/>
              </a:solidFill>
              <a:cs typeface="Times New Roman" pitchFamily="18" charset="0"/>
            </a:endParaRPr>
          </a:p>
          <a:p>
            <a:pPr marL="457200" indent="-457200" algn="ctr"/>
            <a:r>
              <a:rPr lang="en-GB" sz="2200" b="1">
                <a:solidFill>
                  <a:srgbClr val="000000"/>
                </a:solidFill>
                <a:cs typeface="Times New Roman" pitchFamily="18" charset="0"/>
              </a:rPr>
              <a:t>dX/dt =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en-GB" sz="2200" b="1">
                <a:solidFill>
                  <a:srgbClr val="000000"/>
                </a:solidFill>
                <a:cs typeface="Times New Roman" pitchFamily="18" charset="0"/>
              </a:rPr>
              <a:t>X  -  D X       (42)</a:t>
            </a:r>
            <a:r>
              <a:rPr lang="en-GB" sz="2200">
                <a:solidFill>
                  <a:srgbClr val="000000"/>
                </a:solidFill>
                <a:cs typeface="Times New Roman" pitchFamily="18" charset="0"/>
              </a:rPr>
              <a:t>,</a:t>
            </a:r>
            <a:endParaRPr lang="en-GB" sz="2200" b="1">
              <a:solidFill>
                <a:srgbClr val="000000"/>
              </a:solidFill>
              <a:cs typeface="Times New Roman" pitchFamily="18" charset="0"/>
            </a:endParaRPr>
          </a:p>
          <a:p>
            <a:pPr marL="457200" indent="-457200" algn="ctr"/>
            <a:r>
              <a:rPr lang="en-GB" sz="2200" b="1">
                <a:solidFill>
                  <a:srgbClr val="000000"/>
                </a:solidFill>
                <a:cs typeface="Times New Roman" pitchFamily="18" charset="0"/>
              </a:rPr>
              <a:t>dS/dt  = (- 1/Y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en-GB" sz="2200" b="1">
                <a:solidFill>
                  <a:srgbClr val="000000"/>
                </a:solidFill>
                <a:cs typeface="Times New Roman" pitchFamily="18" charset="0"/>
              </a:rPr>
              <a:t>X   + D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 – S)      (43)</a:t>
            </a:r>
            <a:r>
              <a:rPr lang="en-GB" sz="2200">
                <a:solidFill>
                  <a:srgbClr val="000000"/>
                </a:solidFill>
                <a:cs typeface="Times New Roman" pitchFamily="18" charset="0"/>
              </a:rPr>
              <a:t>,</a:t>
            </a:r>
            <a:endParaRPr lang="en-GB" sz="2200" b="1">
              <a:solidFill>
                <a:srgbClr val="000000"/>
              </a:solidFill>
              <a:cs typeface="Times New Roman" pitchFamily="18" charset="0"/>
            </a:endParaRPr>
          </a:p>
          <a:p>
            <a:pPr marL="457200" indent="-457200" algn="ctr"/>
            <a:r>
              <a:rPr lang="en-GB" sz="2200" b="1">
                <a:solidFill>
                  <a:srgbClr val="000000"/>
                </a:solidFill>
                <a:cs typeface="Times New Roman" pitchFamily="18" charset="0"/>
              </a:rPr>
              <a:t>dP/dt</a:t>
            </a:r>
            <a:r>
              <a:rPr lang="en-GB" sz="2200">
                <a:solidFill>
                  <a:srgbClr val="000000"/>
                </a:solidFill>
                <a:cs typeface="Times New Roman" pitchFamily="18" charset="0"/>
              </a:rPr>
              <a:t> </a:t>
            </a:r>
            <a:r>
              <a:rPr lang="en-GB" sz="2200" b="1">
                <a:solidFill>
                  <a:srgbClr val="000000"/>
                </a:solidFill>
                <a:cs typeface="Times New Roman" pitchFamily="18" charset="0"/>
              </a:rPr>
              <a:t>= (Y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en-GB" sz="2200" b="1">
                <a:solidFill>
                  <a:srgbClr val="000000"/>
                </a:solidFill>
                <a:cs typeface="Times New Roman" pitchFamily="18" charset="0"/>
              </a:rPr>
              <a:t>X   -  D P    (44)</a:t>
            </a:r>
            <a:r>
              <a:rPr lang="en-GB" sz="2200">
                <a:solidFill>
                  <a:srgbClr val="000000"/>
                </a:solidFill>
                <a:cs typeface="Times New Roman" pitchFamily="18" charset="0"/>
              </a:rPr>
              <a:t>,</a:t>
            </a:r>
            <a:endParaRPr lang="it-IT" sz="2200">
              <a:solidFill>
                <a:srgbClr val="000000"/>
              </a:solidFill>
              <a:cs typeface="Times New Roman" pitchFamily="18" charset="0"/>
            </a:endParaRPr>
          </a:p>
          <a:p>
            <a:pPr marL="457200" indent="-457200" algn="just"/>
            <a:r>
              <a:rPr lang="it-IT" sz="2200">
                <a:solidFill>
                  <a:srgbClr val="000000"/>
                </a:solidFill>
                <a:cs typeface="Times New Roman" pitchFamily="18" charset="0"/>
              </a:rPr>
              <a:t>e </a:t>
            </a:r>
            <a:r>
              <a:rPr lang="it-IT" sz="2200" b="1" u="sng">
                <a:solidFill>
                  <a:srgbClr val="000000"/>
                </a:solidFill>
                <a:cs typeface="Times New Roman" pitchFamily="18" charset="0"/>
              </a:rPr>
              <a:t>ponendo dX/dt = 0</a:t>
            </a:r>
            <a:r>
              <a:rPr lang="it-IT" sz="2200">
                <a:solidFill>
                  <a:srgbClr val="000000"/>
                </a:solidFill>
                <a:cs typeface="Times New Roman" pitchFamily="18" charset="0"/>
              </a:rPr>
              <a:t>, si avrà l’equazione (45) </a:t>
            </a:r>
            <a:r>
              <a:rPr lang="it-IT" sz="2200" b="1">
                <a:solidFill>
                  <a:srgbClr val="000000"/>
                </a:solidFill>
                <a:cs typeface="Times New Roman" pitchFamily="18" charset="0"/>
              </a:rPr>
              <a:t>valida solo nello stato stazionario</a:t>
            </a:r>
            <a:endParaRPr lang="it-IT" sz="2200" b="1">
              <a:solidFill>
                <a:srgbClr val="000000"/>
              </a:solidFill>
              <a:latin typeface="Symbol" pitchFamily="18" charset="2"/>
              <a:cs typeface="Times New Roman" pitchFamily="18" charset="0"/>
            </a:endParaRPr>
          </a:p>
          <a:p>
            <a:pPr marL="457200" indent="-457200" algn="ct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D (45), </a:t>
            </a:r>
            <a:endParaRPr lang="it-IT" sz="2200">
              <a:solidFill>
                <a:srgbClr val="000000"/>
              </a:solidFill>
              <a:cs typeface="Times New Roman" pitchFamily="18" charset="0"/>
            </a:endParaRPr>
          </a:p>
          <a:p>
            <a:pPr marL="457200" indent="-457200" algn="just"/>
            <a:r>
              <a:rPr lang="it-IT" sz="2200">
                <a:solidFill>
                  <a:srgbClr val="000000"/>
                </a:solidFill>
                <a:cs typeface="Times New Roman" pitchFamily="18" charset="0"/>
              </a:rPr>
              <a:t>e </a:t>
            </a:r>
            <a:r>
              <a:rPr lang="it-IT" sz="2200" b="1">
                <a:solidFill>
                  <a:srgbClr val="000000"/>
                </a:solidFill>
                <a:cs typeface="Times New Roman" pitchFamily="18" charset="0"/>
              </a:rPr>
              <a:t>per l’equazione di Monod (23)</a:t>
            </a:r>
            <a:r>
              <a:rPr lang="it-IT" sz="2200">
                <a:solidFill>
                  <a:srgbClr val="000000"/>
                </a:solidFill>
                <a:cs typeface="Times New Roman" pitchFamily="18" charset="0"/>
              </a:rPr>
              <a:t>, </a:t>
            </a:r>
            <a:r>
              <a:rPr lang="it-IT" sz="2200">
                <a:solidFill>
                  <a:srgbClr val="000000"/>
                </a:solidFill>
                <a:latin typeface="Symbol" pitchFamily="18" charset="2"/>
                <a:cs typeface="Times New Roman" pitchFamily="18" charset="0"/>
              </a:rPr>
              <a:t>m </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 m</a:t>
            </a:r>
            <a:r>
              <a:rPr lang="it-IT" sz="2200" baseline="-30000">
                <a:solidFill>
                  <a:srgbClr val="000000"/>
                </a:solidFill>
                <a:cs typeface="Times New Roman" pitchFamily="18" charset="0"/>
              </a:rPr>
              <a:t>m</a:t>
            </a:r>
            <a:r>
              <a:rPr lang="it-IT" sz="2200">
                <a:solidFill>
                  <a:srgbClr val="000000"/>
                </a:solidFill>
                <a:cs typeface="Times New Roman" pitchFamily="18" charset="0"/>
              </a:rPr>
              <a:t> S/(K</a:t>
            </a:r>
            <a:r>
              <a:rPr lang="it-IT" sz="2200" baseline="-30000">
                <a:solidFill>
                  <a:srgbClr val="000000"/>
                </a:solidFill>
                <a:cs typeface="Times New Roman" pitchFamily="18" charset="0"/>
              </a:rPr>
              <a:t>S</a:t>
            </a:r>
            <a:r>
              <a:rPr lang="it-IT" sz="2200">
                <a:solidFill>
                  <a:srgbClr val="000000"/>
                </a:solidFill>
                <a:cs typeface="Times New Roman" pitchFamily="18" charset="0"/>
              </a:rPr>
              <a:t> + S), </a:t>
            </a:r>
            <a:endParaRPr lang="it-IT" sz="2200" b="1">
              <a:solidFill>
                <a:srgbClr val="000000"/>
              </a:solidFill>
              <a:cs typeface="Times New Roman" pitchFamily="18" charset="0"/>
            </a:endParaRPr>
          </a:p>
          <a:p>
            <a:pPr marL="457200" indent="-457200" algn="ctr"/>
            <a:r>
              <a:rPr lang="it-IT" sz="2200" b="1">
                <a:solidFill>
                  <a:srgbClr val="000000"/>
                </a:solidFill>
                <a:cs typeface="Times New Roman" pitchFamily="18" charset="0"/>
              </a:rPr>
              <a:t>D = </a:t>
            </a:r>
            <a:r>
              <a:rPr lang="it-IT" sz="2200" b="1">
                <a:solidFill>
                  <a:srgbClr val="000000"/>
                </a:solidFill>
                <a:latin typeface="Symbol" pitchFamily="18" charset="2"/>
                <a:cs typeface="Times New Roman" pitchFamily="18" charset="0"/>
              </a:rPr>
              <a:t>m.</a:t>
            </a:r>
            <a:endParaRPr lang="it-IT" sz="2200">
              <a:solidFill>
                <a:srgbClr val="000000"/>
              </a:solidFill>
              <a:cs typeface="Times New Roman" pitchFamily="18" charset="0"/>
            </a:endParaRPr>
          </a:p>
          <a:p>
            <a:pPr marL="457200" indent="-457200" algn="just"/>
            <a:r>
              <a:rPr lang="it-IT" sz="2200">
                <a:solidFill>
                  <a:srgbClr val="000000"/>
                </a:solidFill>
                <a:cs typeface="Times New Roman" pitchFamily="18" charset="0"/>
              </a:rPr>
              <a:t>Perciò, in condizioni stazionarie, </a:t>
            </a:r>
            <a:endParaRPr lang="it-IT" sz="2200" b="1">
              <a:solidFill>
                <a:srgbClr val="000000"/>
              </a:solidFill>
              <a:cs typeface="Times New Roman" pitchFamily="18" charset="0"/>
            </a:endParaRPr>
          </a:p>
          <a:p>
            <a:pPr marL="457200" indent="-457200" algn="ctr"/>
            <a:r>
              <a:rPr lang="it-IT" sz="2200" b="1">
                <a:solidFill>
                  <a:srgbClr val="000000"/>
                </a:solidFill>
                <a:cs typeface="Times New Roman" pitchFamily="18" charset="0"/>
              </a:rPr>
              <a:t>la velocità specifica di crescita</a:t>
            </a:r>
          </a:p>
          <a:p>
            <a:pPr marL="457200" indent="-457200" algn="ctr"/>
            <a:r>
              <a:rPr lang="it-IT" sz="2200" b="1">
                <a:solidFill>
                  <a:srgbClr val="000000"/>
                </a:solidFill>
                <a:cs typeface="Times New Roman" pitchFamily="18" charset="0"/>
              </a:rPr>
              <a:t> è controllata </a:t>
            </a:r>
          </a:p>
          <a:p>
            <a:pPr marL="457200" indent="-457200" algn="ctr"/>
            <a:r>
              <a:rPr lang="it-IT" b="1">
                <a:solidFill>
                  <a:srgbClr val="000000"/>
                </a:solidFill>
                <a:cs typeface="Times New Roman" pitchFamily="18" charset="0"/>
              </a:rPr>
              <a:t>dalla velocità di diluizione</a:t>
            </a:r>
            <a:r>
              <a:rPr lang="it-IT" sz="3100" b="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cs typeface="Times New Roman" pitchFamily="18" charset="0"/>
              </a:rPr>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583AF484-D1BE-4687-A325-A55871721A31}" type="slidenum">
              <a:rPr lang="it-IT"/>
              <a:pPr/>
              <a:t>45</a:t>
            </a:fld>
            <a:endParaRPr lang="it-IT"/>
          </a:p>
        </p:txBody>
      </p:sp>
      <p:sp>
        <p:nvSpPr>
          <p:cNvPr id="807939" name="Rectangle 3"/>
          <p:cNvSpPr>
            <a:spLocks noChangeArrowheads="1"/>
          </p:cNvSpPr>
          <p:nvPr/>
        </p:nvSpPr>
        <p:spPr bwMode="auto">
          <a:xfrm>
            <a:off x="0" y="12700"/>
            <a:ext cx="9144000" cy="6523038"/>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b="1" i="1">
              <a:solidFill>
                <a:srgbClr val="FF0000"/>
              </a:solidFill>
              <a:cs typeface="Times New Roman" pitchFamily="18" charset="0"/>
            </a:endParaRPr>
          </a:p>
          <a:p>
            <a:pPr algn="ctr"/>
            <a:endParaRPr lang="it-IT" sz="800" i="1">
              <a:solidFill>
                <a:srgbClr val="FF0000"/>
              </a:solidFill>
              <a:cs typeface="Times New Roman" pitchFamily="18" charset="0"/>
            </a:endParaRPr>
          </a:p>
          <a:p>
            <a:pPr algn="ctr"/>
            <a:r>
              <a:rPr lang="it-IT" b="1" u="sng"/>
              <a:t>Analisi Dello Stato Stazionario</a:t>
            </a:r>
          </a:p>
          <a:p>
            <a:pPr algn="ctr"/>
            <a:r>
              <a:rPr lang="it-IT" sz="2200"/>
              <a:t> </a:t>
            </a:r>
            <a:r>
              <a:rPr lang="it-IT" sz="2600" b="1">
                <a:solidFill>
                  <a:srgbClr val="000000"/>
                </a:solidFill>
                <a:cs typeface="Times New Roman" pitchFamily="18" charset="0"/>
              </a:rPr>
              <a:t>D = </a:t>
            </a:r>
            <a:r>
              <a:rPr lang="it-IT" sz="2600" b="1">
                <a:solidFill>
                  <a:srgbClr val="000000"/>
                </a:solidFill>
                <a:latin typeface="Symbol" pitchFamily="18" charset="2"/>
                <a:cs typeface="Times New Roman" pitchFamily="18" charset="0"/>
              </a:rPr>
              <a:t>m </a:t>
            </a:r>
            <a:endParaRPr lang="it-IT" sz="2600" b="1" u="sng">
              <a:solidFill>
                <a:srgbClr val="000000"/>
              </a:solidFill>
              <a:cs typeface="Times New Roman" pitchFamily="18" charset="0"/>
            </a:endParaRPr>
          </a:p>
          <a:p>
            <a:pPr algn="ctr"/>
            <a:r>
              <a:rPr lang="it-IT" sz="2600" b="1" u="sng">
                <a:solidFill>
                  <a:srgbClr val="000000"/>
                </a:solidFill>
                <a:cs typeface="Times New Roman" pitchFamily="18" charset="0"/>
              </a:rPr>
              <a:t> impostando il rapporto F/V operativo, è possibile fissare la velocità di crescita cellulare alla quale operare</a:t>
            </a:r>
          </a:p>
          <a:p>
            <a:pPr algn="ctr"/>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La produttività in biomassa e prodotto per il sistema usato può essere stabilita a priori in funzione del rapporto F/V</a:t>
            </a:r>
          </a:p>
          <a:p>
            <a:pPr algn="just"/>
            <a:endParaRPr lang="it-IT" sz="1000" b="1">
              <a:solidFill>
                <a:srgbClr val="000000"/>
              </a:solidFill>
              <a:cs typeface="Times New Roman" pitchFamily="18" charset="0"/>
            </a:endParaRPr>
          </a:p>
          <a:p>
            <a:pPr algn="just"/>
            <a:r>
              <a:rPr lang="it-IT" sz="2200" b="1">
                <a:solidFill>
                  <a:srgbClr val="000000"/>
                </a:solidFill>
                <a:cs typeface="Times New Roman" pitchFamily="18" charset="0"/>
              </a:rPr>
              <a:t>Esempio: </a:t>
            </a:r>
          </a:p>
          <a:p>
            <a:pPr algn="just">
              <a:buFontTx/>
              <a:buChar char="-"/>
            </a:pPr>
            <a:r>
              <a:rPr lang="it-IT" sz="2200" b="1">
                <a:solidFill>
                  <a:srgbClr val="000000"/>
                </a:solidFill>
                <a:cs typeface="Times New Roman" pitchFamily="18" charset="0"/>
              </a:rPr>
              <a:t>se la massima resa in prodotto si ha quando la velocità di crescita cellulare è bassa, ad esempio, quando le cellule hanno raggiunto lo stato stazionario di crescita (formazione di prodotto non associata alla crescita cellulare, 7b), bisognerà allora operare a valori di D bassi (lungo tempo di permanenza)</a:t>
            </a:r>
          </a:p>
          <a:p>
            <a:pPr algn="just">
              <a:buFontTx/>
              <a:buChar char="-"/>
            </a:pPr>
            <a:r>
              <a:rPr lang="it-IT" sz="2200" b="1">
                <a:solidFill>
                  <a:srgbClr val="000000"/>
                </a:solidFill>
                <a:cs typeface="Times New Roman" pitchFamily="18" charset="0"/>
              </a:rPr>
              <a:t> se la massima resa in prodotto si ha nella prima fase di crescita cellulare,  bisognerà operare allora ad alti valori di 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98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2DED463-50C8-459C-A43B-326DEDCB79CE}" type="slidenum">
              <a:rPr lang="it-IT"/>
              <a:pPr/>
              <a:t>46</a:t>
            </a:fld>
            <a:endParaRPr lang="it-IT"/>
          </a:p>
        </p:txBody>
      </p:sp>
      <p:sp>
        <p:nvSpPr>
          <p:cNvPr id="809987" name="Rectangle 3"/>
          <p:cNvSpPr>
            <a:spLocks noChangeArrowheads="1"/>
          </p:cNvSpPr>
          <p:nvPr/>
        </p:nvSpPr>
        <p:spPr bwMode="auto">
          <a:xfrm>
            <a:off x="0" y="242888"/>
            <a:ext cx="9144000" cy="6062662"/>
          </a:xfrm>
          <a:prstGeom prst="rect">
            <a:avLst/>
          </a:prstGeom>
          <a:noFill/>
          <a:ln w="9525">
            <a:noFill/>
            <a:miter lim="800000"/>
            <a:headEnd/>
            <a:tailEnd/>
          </a:ln>
          <a:effectLst/>
        </p:spPr>
        <p:txBody>
          <a:bodyPr anchor="ctr">
            <a:spAutoFit/>
          </a:bodyPr>
          <a:lstStyle/>
          <a:p>
            <a:pPr marL="457200" indent="-457200" algn="ctr"/>
            <a:r>
              <a:rPr lang="it-IT" sz="2600" b="1" i="1">
                <a:solidFill>
                  <a:srgbClr val="FF0000"/>
                </a:solidFill>
                <a:cs typeface="Times New Roman" pitchFamily="18" charset="0"/>
              </a:rPr>
              <a:t>Modello Matematico per Reattore Continuo a Volume Costante (chemostat)</a:t>
            </a:r>
          </a:p>
          <a:p>
            <a:pPr marL="457200" indent="-457200" algn="ctr"/>
            <a:endParaRPr lang="it-IT" sz="800" i="1">
              <a:solidFill>
                <a:srgbClr val="FF0000"/>
              </a:solidFill>
              <a:cs typeface="Times New Roman" pitchFamily="18" charset="0"/>
            </a:endParaRPr>
          </a:p>
          <a:p>
            <a:pPr marL="457200" indent="-457200" algn="ctr"/>
            <a:r>
              <a:rPr lang="it-IT" b="1">
                <a:solidFill>
                  <a:srgbClr val="000000"/>
                </a:solidFill>
                <a:cs typeface="Times New Roman" pitchFamily="18" charset="0"/>
              </a:rPr>
              <a:t>Altre Equazioni Importanti Ai Fini Operativi</a:t>
            </a:r>
          </a:p>
          <a:p>
            <a:pPr marL="457200" indent="-457200" algn="ctr"/>
            <a:r>
              <a:rPr lang="it-IT" sz="2200">
                <a:solidFill>
                  <a:srgbClr val="000000"/>
                </a:solidFill>
                <a:cs typeface="Times New Roman" pitchFamily="18" charset="0"/>
              </a:rPr>
              <a:t>Poiché allo stato stazionario </a:t>
            </a:r>
          </a:p>
          <a:p>
            <a:pPr marL="457200" indent="-457200" algn="ctr"/>
            <a:r>
              <a:rPr lang="it-IT" sz="2200">
                <a:solidFill>
                  <a:srgbClr val="000000"/>
                </a:solidFill>
                <a:cs typeface="Times New Roman" pitchFamily="18" charset="0"/>
              </a:rPr>
              <a:t>dX/dt = dS/dt = 0</a:t>
            </a:r>
          </a:p>
          <a:p>
            <a:pPr marL="457200" indent="-457200" algn="ctr"/>
            <a:r>
              <a:rPr lang="it-IT" sz="2200">
                <a:solidFill>
                  <a:srgbClr val="000000"/>
                </a:solidFill>
                <a:cs typeface="Times New Roman" pitchFamily="18" charset="0"/>
              </a:rPr>
              <a:t>uguagliando la (42) e la (43):</a:t>
            </a:r>
          </a:p>
          <a:p>
            <a:pPr marL="457200" indent="-457200" algn="ct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 K</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 X</a:t>
            </a:r>
            <a:r>
              <a:rPr lang="it-IT" sz="2200" baseline="-30000">
                <a:solidFill>
                  <a:srgbClr val="000000"/>
                </a:solidFill>
                <a:cs typeface="Times New Roman" pitchFamily="18" charset="0"/>
              </a:rPr>
              <a:t>s</a:t>
            </a:r>
            <a:r>
              <a:rPr lang="it-IT" sz="2200">
                <a:solidFill>
                  <a:srgbClr val="000000"/>
                </a:solidFill>
                <a:cs typeface="Times New Roman" pitchFamily="18" charset="0"/>
              </a:rPr>
              <a:t>  -  D X</a:t>
            </a:r>
            <a:r>
              <a:rPr lang="it-IT" sz="2200" baseline="-30000">
                <a:solidFill>
                  <a:srgbClr val="000000"/>
                </a:solidFill>
                <a:cs typeface="Times New Roman" pitchFamily="18" charset="0"/>
              </a:rPr>
              <a:t>s</a:t>
            </a:r>
            <a:r>
              <a:rPr lang="it-IT" sz="2200">
                <a:solidFill>
                  <a:srgbClr val="000000"/>
                </a:solidFill>
                <a:cs typeface="Times New Roman" pitchFamily="18" charset="0"/>
              </a:rPr>
              <a:t> = (- 1/Y</a:t>
            </a:r>
            <a:r>
              <a:rPr lang="it-IT" sz="2200" baseline="-30000">
                <a:solidFill>
                  <a:srgbClr val="000000"/>
                </a:solidFill>
                <a:cs typeface="Times New Roman" pitchFamily="18" charset="0"/>
              </a:rPr>
              <a:t>XS</a:t>
            </a:r>
            <a:r>
              <a:rPr lang="it-IT" sz="2200">
                <a:solidFill>
                  <a:srgbClr val="000000"/>
                </a:solidFill>
                <a:cs typeface="Times New Roman" pitchFamily="18" charset="0"/>
              </a:rPr>
              <a:t>)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 K</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 X</a:t>
            </a:r>
            <a:r>
              <a:rPr lang="it-IT" sz="2200" baseline="-30000">
                <a:solidFill>
                  <a:srgbClr val="000000"/>
                </a:solidFill>
                <a:cs typeface="Times New Roman" pitchFamily="18" charset="0"/>
              </a:rPr>
              <a:t>s</a:t>
            </a:r>
            <a:r>
              <a:rPr lang="it-IT" sz="2200">
                <a:solidFill>
                  <a:srgbClr val="000000"/>
                </a:solidFill>
                <a:cs typeface="Times New Roman" pitchFamily="18" charset="0"/>
              </a:rPr>
              <a:t>   + D (S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 e</a:t>
            </a:r>
            <a:endParaRPr lang="it-IT" sz="2200" i="1">
              <a:solidFill>
                <a:srgbClr val="000000"/>
              </a:solidFill>
              <a:cs typeface="Times New Roman" pitchFamily="18" charset="0"/>
            </a:endParaRPr>
          </a:p>
          <a:p>
            <a:pPr marL="457200" indent="-457200" algn="ctr"/>
            <a:r>
              <a:rPr lang="it-IT" sz="2200" i="1">
                <a:solidFill>
                  <a:srgbClr val="000000"/>
                </a:solidFill>
                <a:cs typeface="Times New Roman" pitchFamily="18" charset="0"/>
              </a:rPr>
              <a:t>dividendo per X</a:t>
            </a:r>
            <a:r>
              <a:rPr lang="it-IT" sz="2200" i="1" baseline="-30000">
                <a:solidFill>
                  <a:srgbClr val="000000"/>
                </a:solidFill>
                <a:cs typeface="Times New Roman" pitchFamily="18" charset="0"/>
              </a:rPr>
              <a:t>s</a:t>
            </a:r>
            <a:r>
              <a:rPr lang="it-IT" sz="2200">
                <a:solidFill>
                  <a:srgbClr val="000000"/>
                </a:solidFill>
                <a:cs typeface="Times New Roman" pitchFamily="18" charset="0"/>
              </a:rPr>
              <a:t>,</a:t>
            </a:r>
          </a:p>
          <a:p>
            <a:pPr marL="457200" indent="-457200" algn="ct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 K</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 -  D = (- 1/Y</a:t>
            </a:r>
            <a:r>
              <a:rPr lang="it-IT" sz="2200" baseline="-30000">
                <a:solidFill>
                  <a:srgbClr val="000000"/>
                </a:solidFill>
                <a:cs typeface="Times New Roman" pitchFamily="18" charset="0"/>
              </a:rPr>
              <a:t>XS</a:t>
            </a:r>
            <a:r>
              <a:rPr lang="it-IT" sz="2200">
                <a:solidFill>
                  <a:srgbClr val="000000"/>
                </a:solidFill>
                <a:cs typeface="Times New Roman" pitchFamily="18" charset="0"/>
              </a:rPr>
              <a:t>)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 K</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  + D (S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 X</a:t>
            </a:r>
            <a:r>
              <a:rPr lang="it-IT" sz="2200" baseline="-30000">
                <a:solidFill>
                  <a:srgbClr val="000000"/>
                </a:solidFill>
                <a:cs typeface="Times New Roman" pitchFamily="18" charset="0"/>
              </a:rPr>
              <a:t>s</a:t>
            </a:r>
            <a:r>
              <a:rPr lang="it-IT" sz="2200">
                <a:solidFill>
                  <a:srgbClr val="000000"/>
                </a:solidFill>
                <a:cs typeface="Times New Roman" pitchFamily="18" charset="0"/>
              </a:rPr>
              <a:t> (46).</a:t>
            </a:r>
          </a:p>
          <a:p>
            <a:pPr marL="457200" indent="-457200" algn="ctr"/>
            <a:endParaRPr lang="it-IT" sz="2200">
              <a:solidFill>
                <a:srgbClr val="000000"/>
              </a:solidFill>
              <a:cs typeface="Times New Roman" pitchFamily="18" charset="0"/>
            </a:endParaRPr>
          </a:p>
          <a:p>
            <a:pPr marL="457200" indent="-457200" algn="ctr"/>
            <a:r>
              <a:rPr lang="it-IT" sz="2200">
                <a:solidFill>
                  <a:srgbClr val="000000"/>
                </a:solidFill>
                <a:cs typeface="Times New Roman" pitchFamily="18" charset="0"/>
              </a:rPr>
              <a:t>Da ora in poi, usiamo l’equazione (45),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 K</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 = D, per risolvere il sistema. </a:t>
            </a:r>
            <a:endParaRPr lang="it-IT" sz="2200" i="1">
              <a:solidFill>
                <a:srgbClr val="000000"/>
              </a:solidFill>
              <a:cs typeface="Times New Roman" pitchFamily="18" charset="0"/>
            </a:endParaRPr>
          </a:p>
          <a:p>
            <a:pPr marL="457200" indent="-457200" algn="ctr"/>
            <a:r>
              <a:rPr lang="it-IT" sz="2200">
                <a:solidFill>
                  <a:srgbClr val="000000"/>
                </a:solidFill>
                <a:cs typeface="Times New Roman" pitchFamily="18" charset="0"/>
              </a:rPr>
              <a:t>Sostituendo la (45) nella (46) si avrà,</a:t>
            </a:r>
            <a:endParaRPr lang="en-GB" sz="2200">
              <a:solidFill>
                <a:srgbClr val="000000"/>
              </a:solidFill>
              <a:cs typeface="Times New Roman" pitchFamily="18" charset="0"/>
            </a:endParaRPr>
          </a:p>
          <a:p>
            <a:pPr marL="457200" indent="-457200" algn="ctr"/>
            <a:r>
              <a:rPr lang="en-GB" sz="2200">
                <a:solidFill>
                  <a:srgbClr val="000000"/>
                </a:solidFill>
                <a:cs typeface="Times New Roman" pitchFamily="18" charset="0"/>
              </a:rPr>
              <a:t>(- 1/Y</a:t>
            </a:r>
            <a:r>
              <a:rPr lang="en-GB" sz="2200" baseline="-30000">
                <a:solidFill>
                  <a:srgbClr val="000000"/>
                </a:solidFill>
                <a:cs typeface="Times New Roman" pitchFamily="18" charset="0"/>
              </a:rPr>
              <a:t>XS</a:t>
            </a:r>
            <a:r>
              <a:rPr lang="en-GB" sz="2200">
                <a:solidFill>
                  <a:srgbClr val="000000"/>
                </a:solidFill>
                <a:cs typeface="Times New Roman" pitchFamily="18" charset="0"/>
              </a:rPr>
              <a:t>) D</a:t>
            </a:r>
            <a:r>
              <a:rPr lang="it-IT" sz="2200">
                <a:solidFill>
                  <a:srgbClr val="000000"/>
                </a:solidFill>
                <a:latin typeface="Symbol" pitchFamily="18" charset="2"/>
                <a:cs typeface="Times New Roman" pitchFamily="18" charset="0"/>
              </a:rPr>
              <a:t> </a:t>
            </a:r>
            <a:r>
              <a:rPr lang="en-GB" sz="2200">
                <a:solidFill>
                  <a:srgbClr val="000000"/>
                </a:solidFill>
                <a:cs typeface="Times New Roman" pitchFamily="18" charset="0"/>
              </a:rPr>
              <a:t>  + D (S</a:t>
            </a:r>
            <a:r>
              <a:rPr lang="en-GB" sz="2200" baseline="-30000">
                <a:solidFill>
                  <a:srgbClr val="000000"/>
                </a:solidFill>
                <a:cs typeface="Times New Roman" pitchFamily="18" charset="0"/>
              </a:rPr>
              <a:t>0</a:t>
            </a:r>
            <a:r>
              <a:rPr lang="en-GB" sz="2200">
                <a:solidFill>
                  <a:srgbClr val="000000"/>
                </a:solidFill>
                <a:cs typeface="Times New Roman" pitchFamily="18" charset="0"/>
              </a:rPr>
              <a:t> – S</a:t>
            </a:r>
            <a:r>
              <a:rPr lang="en-GB" sz="2200" baseline="-30000">
                <a:solidFill>
                  <a:srgbClr val="000000"/>
                </a:solidFill>
                <a:cs typeface="Times New Roman" pitchFamily="18" charset="0"/>
              </a:rPr>
              <a:t>s</a:t>
            </a:r>
            <a:r>
              <a:rPr lang="en-GB" sz="2200">
                <a:solidFill>
                  <a:srgbClr val="000000"/>
                </a:solidFill>
                <a:cs typeface="Times New Roman" pitchFamily="18" charset="0"/>
              </a:rPr>
              <a:t>)/ X</a:t>
            </a:r>
            <a:r>
              <a:rPr lang="en-GB" sz="2200" baseline="-30000">
                <a:solidFill>
                  <a:srgbClr val="000000"/>
                </a:solidFill>
                <a:cs typeface="Times New Roman" pitchFamily="18" charset="0"/>
              </a:rPr>
              <a:t>s</a:t>
            </a:r>
            <a:r>
              <a:rPr lang="en-GB" sz="2200">
                <a:solidFill>
                  <a:srgbClr val="000000"/>
                </a:solidFill>
                <a:cs typeface="Times New Roman" pitchFamily="18" charset="0"/>
              </a:rPr>
              <a:t> = 0,</a:t>
            </a:r>
          </a:p>
          <a:p>
            <a:pPr marL="457200" indent="-457200" algn="ctr"/>
            <a:r>
              <a:rPr lang="en-GB" sz="2200">
                <a:solidFill>
                  <a:srgbClr val="000000"/>
                </a:solidFill>
                <a:cs typeface="Times New Roman" pitchFamily="18" charset="0"/>
              </a:rPr>
              <a:t>D (S</a:t>
            </a:r>
            <a:r>
              <a:rPr lang="en-GB" sz="2200" baseline="-30000">
                <a:solidFill>
                  <a:srgbClr val="000000"/>
                </a:solidFill>
                <a:cs typeface="Times New Roman" pitchFamily="18" charset="0"/>
              </a:rPr>
              <a:t>0</a:t>
            </a:r>
            <a:r>
              <a:rPr lang="en-GB" sz="2200">
                <a:solidFill>
                  <a:srgbClr val="000000"/>
                </a:solidFill>
                <a:cs typeface="Times New Roman" pitchFamily="18" charset="0"/>
              </a:rPr>
              <a:t> – S</a:t>
            </a:r>
            <a:r>
              <a:rPr lang="en-GB" sz="2200" baseline="-30000">
                <a:solidFill>
                  <a:srgbClr val="000000"/>
                </a:solidFill>
                <a:cs typeface="Times New Roman" pitchFamily="18" charset="0"/>
              </a:rPr>
              <a:t>s</a:t>
            </a:r>
            <a:r>
              <a:rPr lang="en-GB" sz="2200">
                <a:solidFill>
                  <a:srgbClr val="000000"/>
                </a:solidFill>
                <a:cs typeface="Times New Roman" pitchFamily="18" charset="0"/>
              </a:rPr>
              <a:t>)/ X</a:t>
            </a:r>
            <a:r>
              <a:rPr lang="en-GB" sz="2200" baseline="-30000">
                <a:solidFill>
                  <a:srgbClr val="000000"/>
                </a:solidFill>
                <a:cs typeface="Times New Roman" pitchFamily="18" charset="0"/>
              </a:rPr>
              <a:t>s</a:t>
            </a:r>
            <a:r>
              <a:rPr lang="en-GB" sz="2200">
                <a:solidFill>
                  <a:srgbClr val="000000"/>
                </a:solidFill>
                <a:cs typeface="Times New Roman" pitchFamily="18" charset="0"/>
              </a:rPr>
              <a:t> =  (1/Y</a:t>
            </a:r>
            <a:r>
              <a:rPr lang="en-GB" sz="2200" baseline="-30000">
                <a:solidFill>
                  <a:srgbClr val="000000"/>
                </a:solidFill>
                <a:cs typeface="Times New Roman" pitchFamily="18" charset="0"/>
              </a:rPr>
              <a:t>XS</a:t>
            </a:r>
            <a:r>
              <a:rPr lang="en-GB" sz="2200">
                <a:solidFill>
                  <a:srgbClr val="000000"/>
                </a:solidFill>
                <a:cs typeface="Times New Roman" pitchFamily="18" charset="0"/>
              </a:rPr>
              <a:t>) D</a:t>
            </a:r>
            <a:r>
              <a:rPr lang="it-IT" sz="2200">
                <a:solidFill>
                  <a:srgbClr val="000000"/>
                </a:solidFill>
                <a:latin typeface="Symbol" pitchFamily="18" charset="2"/>
                <a:cs typeface="Times New Roman" pitchFamily="18" charset="0"/>
              </a:rPr>
              <a:t> </a:t>
            </a:r>
            <a:endParaRPr lang="it-IT" sz="2200">
              <a:solidFill>
                <a:srgbClr val="000000"/>
              </a:solidFill>
              <a:cs typeface="Times New Roman" pitchFamily="18" charset="0"/>
            </a:endParaRPr>
          </a:p>
          <a:p>
            <a:pPr marL="457200" indent="-457200" algn="ctr"/>
            <a:r>
              <a:rPr lang="it-IT" sz="2200">
                <a:solidFill>
                  <a:srgbClr val="000000"/>
                </a:solidFill>
                <a:cs typeface="Times New Roman" pitchFamily="18" charset="0"/>
              </a:rPr>
              <a:t>X</a:t>
            </a:r>
            <a:r>
              <a:rPr lang="it-IT" sz="2200" baseline="-30000">
                <a:solidFill>
                  <a:srgbClr val="000000"/>
                </a:solidFill>
                <a:cs typeface="Times New Roman" pitchFamily="18" charset="0"/>
              </a:rPr>
              <a:t>s</a:t>
            </a:r>
            <a:r>
              <a:rPr lang="it-IT" sz="2200">
                <a:solidFill>
                  <a:srgbClr val="000000"/>
                </a:solidFill>
                <a:cs typeface="Times New Roman" pitchFamily="18" charset="0"/>
              </a:rPr>
              <a:t> = Y</a:t>
            </a:r>
            <a:r>
              <a:rPr lang="it-IT" sz="2200" baseline="-30000">
                <a:solidFill>
                  <a:srgbClr val="000000"/>
                </a:solidFill>
                <a:cs typeface="Times New Roman" pitchFamily="18" charset="0"/>
              </a:rPr>
              <a:t>XS</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  (47)</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C9C54CB-9509-4552-9030-9F49A9922441}" type="slidenum">
              <a:rPr lang="it-IT"/>
              <a:pPr/>
              <a:t>47</a:t>
            </a:fld>
            <a:endParaRPr lang="it-IT"/>
          </a:p>
        </p:txBody>
      </p:sp>
      <p:sp>
        <p:nvSpPr>
          <p:cNvPr id="812035" name="Rectangle 3"/>
          <p:cNvSpPr>
            <a:spLocks noChangeArrowheads="1"/>
          </p:cNvSpPr>
          <p:nvPr/>
        </p:nvSpPr>
        <p:spPr bwMode="auto">
          <a:xfrm>
            <a:off x="0" y="304800"/>
            <a:ext cx="9144000" cy="5942013"/>
          </a:xfrm>
          <a:prstGeom prst="rect">
            <a:avLst/>
          </a:prstGeom>
          <a:noFill/>
          <a:ln w="9525">
            <a:noFill/>
            <a:miter lim="800000"/>
            <a:headEnd/>
            <a:tailEnd/>
          </a:ln>
          <a:effectLst/>
        </p:spPr>
        <p:txBody>
          <a:bodyPr anchor="ctr">
            <a:spAutoFit/>
          </a:bodyPr>
          <a:lstStyle/>
          <a:p>
            <a:pPr marL="457200" indent="-457200" algn="ctr"/>
            <a:r>
              <a:rPr lang="it-IT" sz="2600" b="1" i="1">
                <a:solidFill>
                  <a:srgbClr val="FF0000"/>
                </a:solidFill>
                <a:cs typeface="Times New Roman" pitchFamily="18" charset="0"/>
              </a:rPr>
              <a:t>Modello Matematico per Reattore Continuo a Volume Costante (chemostat)</a:t>
            </a:r>
          </a:p>
          <a:p>
            <a:pPr marL="457200" indent="-457200" algn="ctr"/>
            <a:endParaRPr lang="it-IT" sz="800" b="1" i="1">
              <a:solidFill>
                <a:srgbClr val="FF0000"/>
              </a:solidFill>
              <a:cs typeface="Times New Roman" pitchFamily="18" charset="0"/>
            </a:endParaRPr>
          </a:p>
          <a:p>
            <a:pPr marL="457200" indent="-457200" algn="ctr"/>
            <a:endParaRPr lang="it-IT" sz="800" b="1" i="1">
              <a:solidFill>
                <a:srgbClr val="FF0000"/>
              </a:solidFill>
              <a:cs typeface="Times New Roman" pitchFamily="18" charset="0"/>
            </a:endParaRPr>
          </a:p>
          <a:p>
            <a:pPr marL="457200" indent="-457200" algn="ctr"/>
            <a:endParaRPr lang="it-IT" sz="800" i="1">
              <a:solidFill>
                <a:srgbClr val="FF0000"/>
              </a:solidFill>
              <a:cs typeface="Times New Roman" pitchFamily="18" charset="0"/>
            </a:endParaRPr>
          </a:p>
          <a:p>
            <a:pPr marL="457200" indent="-457200"/>
            <a:r>
              <a:rPr lang="it-IT" sz="2200">
                <a:solidFill>
                  <a:srgbClr val="000000"/>
                </a:solidFill>
                <a:cs typeface="Times New Roman" pitchFamily="18" charset="0"/>
              </a:rPr>
              <a:t>Riordinando la (45) si avrà:</a:t>
            </a:r>
            <a:endParaRPr lang="it-IT" sz="2200">
              <a:solidFill>
                <a:srgbClr val="000000"/>
              </a:solidFill>
              <a:latin typeface="Symbol" pitchFamily="18" charset="2"/>
              <a:cs typeface="Times New Roman" pitchFamily="18" charset="0"/>
            </a:endParaRPr>
          </a:p>
          <a:p>
            <a:pPr marL="457200" indent="-457200" algn="ct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 D ( K</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endParaRPr lang="it-IT" sz="2200">
              <a:solidFill>
                <a:srgbClr val="000000"/>
              </a:solidFill>
              <a:latin typeface="Symbol" pitchFamily="18" charset="2"/>
              <a:cs typeface="Times New Roman" pitchFamily="18" charset="0"/>
            </a:endParaRPr>
          </a:p>
          <a:p>
            <a:pPr marL="457200" indent="-457200" algn="ct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 D K</a:t>
            </a:r>
            <a:r>
              <a:rPr lang="it-IT" sz="2200" baseline="-30000">
                <a:solidFill>
                  <a:srgbClr val="000000"/>
                </a:solidFill>
                <a:cs typeface="Times New Roman" pitchFamily="18" charset="0"/>
              </a:rPr>
              <a:t>S</a:t>
            </a:r>
            <a:r>
              <a:rPr lang="it-IT" sz="2200">
                <a:solidFill>
                  <a:srgbClr val="000000"/>
                </a:solidFill>
                <a:cs typeface="Times New Roman" pitchFamily="18" charset="0"/>
              </a:rPr>
              <a:t> + D S</a:t>
            </a:r>
            <a:r>
              <a:rPr lang="it-IT" sz="2200" baseline="-30000">
                <a:solidFill>
                  <a:srgbClr val="000000"/>
                </a:solidFill>
                <a:cs typeface="Times New Roman" pitchFamily="18" charset="0"/>
              </a:rPr>
              <a:t>s</a:t>
            </a:r>
            <a:endParaRPr lang="it-IT" sz="2200">
              <a:solidFill>
                <a:srgbClr val="000000"/>
              </a:solidFill>
              <a:cs typeface="Times New Roman" pitchFamily="18" charset="0"/>
            </a:endParaRPr>
          </a:p>
          <a:p>
            <a:pPr marL="457200" indent="-457200" algn="ctr"/>
            <a:r>
              <a:rPr lang="it-IT" sz="2200">
                <a:solidFill>
                  <a:srgbClr val="000000"/>
                </a:solidFill>
                <a:cs typeface="Times New Roman" pitchFamily="18" charset="0"/>
              </a:rPr>
              <a:t>S</a:t>
            </a:r>
            <a:r>
              <a:rPr lang="it-IT" sz="2200" baseline="-30000">
                <a:solidFill>
                  <a:srgbClr val="000000"/>
                </a:solidFill>
                <a:cs typeface="Times New Roman" pitchFamily="18" charset="0"/>
              </a:rPr>
              <a:t>s</a:t>
            </a:r>
            <a:r>
              <a:rPr lang="it-IT" sz="2200">
                <a:solidFill>
                  <a:srgbClr val="000000"/>
                </a:solidFill>
                <a:cs typeface="Times New Roman" pitchFamily="18" charset="0"/>
              </a:rPr>
              <a:t>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 D) = D K</a:t>
            </a:r>
            <a:r>
              <a:rPr lang="it-IT" sz="2200" baseline="-30000">
                <a:solidFill>
                  <a:srgbClr val="000000"/>
                </a:solidFill>
                <a:cs typeface="Times New Roman" pitchFamily="18" charset="0"/>
              </a:rPr>
              <a:t>S</a:t>
            </a:r>
            <a:r>
              <a:rPr lang="it-IT" sz="2200">
                <a:solidFill>
                  <a:srgbClr val="000000"/>
                </a:solidFill>
                <a:cs typeface="Times New Roman" pitchFamily="18" charset="0"/>
              </a:rPr>
              <a:t>  </a:t>
            </a:r>
          </a:p>
          <a:p>
            <a:pPr marL="457200" indent="-457200" algn="ctr"/>
            <a:r>
              <a:rPr lang="it-IT" sz="2200">
                <a:solidFill>
                  <a:srgbClr val="000000"/>
                </a:solidFill>
                <a:cs typeface="Times New Roman" pitchFamily="18" charset="0"/>
              </a:rPr>
              <a:t>S</a:t>
            </a:r>
            <a:r>
              <a:rPr lang="it-IT" sz="2200" baseline="-30000">
                <a:solidFill>
                  <a:srgbClr val="000000"/>
                </a:solidFill>
                <a:cs typeface="Times New Roman" pitchFamily="18" charset="0"/>
              </a:rPr>
              <a:t>s</a:t>
            </a:r>
            <a:r>
              <a:rPr lang="it-IT" sz="2200">
                <a:solidFill>
                  <a:srgbClr val="000000"/>
                </a:solidFill>
                <a:cs typeface="Times New Roman" pitchFamily="18" charset="0"/>
              </a:rPr>
              <a:t> = D K</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 D) (48)</a:t>
            </a:r>
          </a:p>
          <a:p>
            <a:pPr marL="457200" indent="-457200" algn="ctr"/>
            <a:endParaRPr lang="it-IT" sz="2200">
              <a:solidFill>
                <a:srgbClr val="000000"/>
              </a:solidFill>
              <a:cs typeface="Times New Roman" pitchFamily="18" charset="0"/>
            </a:endParaRPr>
          </a:p>
          <a:p>
            <a:pPr marL="457200" indent="-457200" algn="just"/>
            <a:r>
              <a:rPr lang="it-IT" sz="2200">
                <a:solidFill>
                  <a:srgbClr val="000000"/>
                </a:solidFill>
                <a:cs typeface="Times New Roman" pitchFamily="18" charset="0"/>
              </a:rPr>
              <a:t>Abbiamo espresso le concentrazioni nello stato stazionario di:</a:t>
            </a:r>
          </a:p>
          <a:p>
            <a:pPr marL="457200" indent="-457200" algn="ctr"/>
            <a:r>
              <a:rPr lang="it-IT" sz="2200">
                <a:solidFill>
                  <a:srgbClr val="000000"/>
                </a:solidFill>
                <a:cs typeface="Times New Roman" pitchFamily="18" charset="0"/>
              </a:rPr>
              <a:t> cellule (X</a:t>
            </a:r>
            <a:r>
              <a:rPr lang="it-IT" sz="2200" baseline="-30000">
                <a:solidFill>
                  <a:srgbClr val="000000"/>
                </a:solidFill>
                <a:cs typeface="Times New Roman" pitchFamily="18" charset="0"/>
              </a:rPr>
              <a:t>s</a:t>
            </a:r>
            <a:r>
              <a:rPr lang="it-IT" sz="2200">
                <a:solidFill>
                  <a:srgbClr val="000000"/>
                </a:solidFill>
                <a:cs typeface="Times New Roman" pitchFamily="18" charset="0"/>
              </a:rPr>
              <a:t>) e di substrato (S</a:t>
            </a:r>
            <a:r>
              <a:rPr lang="it-IT" sz="2200" baseline="-30000">
                <a:solidFill>
                  <a:srgbClr val="000000"/>
                </a:solidFill>
                <a:cs typeface="Times New Roman" pitchFamily="18" charset="0"/>
              </a:rPr>
              <a:t>s</a:t>
            </a:r>
            <a:r>
              <a:rPr lang="it-IT" sz="2200">
                <a:solidFill>
                  <a:srgbClr val="000000"/>
                </a:solidFill>
                <a:cs typeface="Times New Roman" pitchFamily="18" charset="0"/>
              </a:rPr>
              <a:t>) </a:t>
            </a:r>
          </a:p>
          <a:p>
            <a:pPr marL="457200" indent="-457200" algn="ctr"/>
            <a:r>
              <a:rPr lang="it-IT" sz="2200" i="1">
                <a:solidFill>
                  <a:srgbClr val="000000"/>
                </a:solidFill>
                <a:cs typeface="Times New Roman" pitchFamily="18" charset="0"/>
              </a:rPr>
              <a:t>in funzione</a:t>
            </a:r>
            <a:endParaRPr lang="it-IT" sz="2200">
              <a:solidFill>
                <a:srgbClr val="000000"/>
              </a:solidFill>
              <a:cs typeface="Times New Roman" pitchFamily="18" charset="0"/>
            </a:endParaRPr>
          </a:p>
          <a:p>
            <a:pPr marL="457200" indent="-457200" algn="ctr">
              <a:buFontTx/>
              <a:buChar char="-"/>
            </a:pPr>
            <a:r>
              <a:rPr lang="it-IT" sz="2200">
                <a:solidFill>
                  <a:srgbClr val="000000"/>
                </a:solidFill>
                <a:cs typeface="Times New Roman" pitchFamily="18" charset="0"/>
              </a:rPr>
              <a:t>del coefficiente di resa (Y</a:t>
            </a:r>
            <a:r>
              <a:rPr lang="it-IT" sz="2200" baseline="-30000">
                <a:solidFill>
                  <a:srgbClr val="000000"/>
                </a:solidFill>
                <a:cs typeface="Times New Roman" pitchFamily="18" charset="0"/>
              </a:rPr>
              <a:t>XS</a:t>
            </a:r>
            <a:r>
              <a:rPr lang="it-IT" sz="2200">
                <a:solidFill>
                  <a:srgbClr val="000000"/>
                </a:solidFill>
                <a:cs typeface="Times New Roman" pitchFamily="18" charset="0"/>
              </a:rPr>
              <a:t>)</a:t>
            </a:r>
          </a:p>
          <a:p>
            <a:pPr marL="457200" indent="-457200" algn="ctr">
              <a:buFontTx/>
              <a:buChar char="-"/>
            </a:pPr>
            <a:r>
              <a:rPr lang="it-IT" sz="2200">
                <a:solidFill>
                  <a:srgbClr val="000000"/>
                </a:solidFill>
                <a:cs typeface="Times New Roman" pitchFamily="18" charset="0"/>
              </a:rPr>
              <a:t> della concentrazione di substrato nella soluzione alimentata (S</a:t>
            </a:r>
            <a:r>
              <a:rPr lang="it-IT" sz="2200" baseline="-30000">
                <a:solidFill>
                  <a:srgbClr val="000000"/>
                </a:solidFill>
                <a:cs typeface="Times New Roman" pitchFamily="18" charset="0"/>
              </a:rPr>
              <a:t>0</a:t>
            </a:r>
            <a:r>
              <a:rPr lang="it-IT" sz="2200">
                <a:solidFill>
                  <a:srgbClr val="000000"/>
                </a:solidFill>
                <a:cs typeface="Times New Roman" pitchFamily="18" charset="0"/>
              </a:rPr>
              <a:t>)</a:t>
            </a:r>
          </a:p>
          <a:p>
            <a:pPr marL="457200" indent="-457200" algn="ctr">
              <a:buFontTx/>
              <a:buChar char="-"/>
            </a:pPr>
            <a:r>
              <a:rPr lang="it-IT" sz="2200">
                <a:solidFill>
                  <a:srgbClr val="000000"/>
                </a:solidFill>
                <a:cs typeface="Times New Roman" pitchFamily="18" charset="0"/>
              </a:rPr>
              <a:t>  della costante di saturazione dell’enzima (K</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p>
          <a:p>
            <a:pPr marL="457200" indent="-457200" algn="ctr">
              <a:buFontTx/>
              <a:buChar char="-"/>
            </a:pPr>
            <a:r>
              <a:rPr lang="it-IT" sz="2200">
                <a:solidFill>
                  <a:srgbClr val="000000"/>
                </a:solidFill>
                <a:cs typeface="Times New Roman" pitchFamily="18" charset="0"/>
              </a:rPr>
              <a:t> della velocità specifica massima di crescita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a:t>
            </a:r>
          </a:p>
          <a:p>
            <a:pPr marL="457200" indent="-457200" algn="ctr">
              <a:buFontTx/>
              <a:buChar char="-"/>
            </a:pPr>
            <a:r>
              <a:rPr lang="it-IT" sz="2200">
                <a:solidFill>
                  <a:srgbClr val="000000"/>
                </a:solidFill>
                <a:cs typeface="Times New Roman" pitchFamily="18" charset="0"/>
              </a:rPr>
              <a:t>della velocità di diluizione (D)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FAA42A2-A0FA-4128-A297-CFC5157A36C7}" type="slidenum">
              <a:rPr lang="it-IT"/>
              <a:pPr/>
              <a:t>48</a:t>
            </a:fld>
            <a:endParaRPr lang="it-IT"/>
          </a:p>
        </p:txBody>
      </p:sp>
      <p:sp>
        <p:nvSpPr>
          <p:cNvPr id="816131" name="Rectangle 3"/>
          <p:cNvSpPr>
            <a:spLocks noChangeArrowheads="1"/>
          </p:cNvSpPr>
          <p:nvPr/>
        </p:nvSpPr>
        <p:spPr bwMode="auto">
          <a:xfrm>
            <a:off x="0" y="203200"/>
            <a:ext cx="9144000" cy="6140450"/>
          </a:xfrm>
          <a:prstGeom prst="rect">
            <a:avLst/>
          </a:prstGeom>
          <a:noFill/>
          <a:ln w="9525">
            <a:noFill/>
            <a:miter lim="800000"/>
            <a:headEnd/>
            <a:tailEnd/>
          </a:ln>
          <a:effectLst/>
        </p:spPr>
        <p:txBody>
          <a:bodyPr anchor="ctr">
            <a:spAutoFit/>
          </a:bodyPr>
          <a:lstStyle/>
          <a:p>
            <a:pPr marL="457200" indent="-457200" algn="ctr"/>
            <a:r>
              <a:rPr lang="it-IT" sz="2600" b="1" i="1">
                <a:solidFill>
                  <a:srgbClr val="FF0000"/>
                </a:solidFill>
                <a:cs typeface="Times New Roman" pitchFamily="18" charset="0"/>
              </a:rPr>
              <a:t>Modello Matematico per Reattore Continuo a Volume Costante (chemostat)</a:t>
            </a:r>
          </a:p>
          <a:p>
            <a:pPr marL="457200" indent="-457200" algn="ctr"/>
            <a:endParaRPr lang="it-IT" sz="800" i="1">
              <a:solidFill>
                <a:srgbClr val="FF0000"/>
              </a:solidFill>
              <a:cs typeface="Times New Roman" pitchFamily="18" charset="0"/>
            </a:endParaRPr>
          </a:p>
          <a:p>
            <a:pPr marL="457200" indent="-457200" algn="ctr"/>
            <a:r>
              <a:rPr lang="it-IT" sz="2200" b="1">
                <a:solidFill>
                  <a:srgbClr val="000000"/>
                </a:solidFill>
                <a:cs typeface="Times New Roman" pitchFamily="18" charset="0"/>
              </a:rPr>
              <a:t>Considerazioni Importanti Ai Fini Operativi</a:t>
            </a:r>
            <a:endParaRPr lang="it-IT" sz="2200">
              <a:solidFill>
                <a:srgbClr val="000000"/>
              </a:solidFill>
              <a:cs typeface="Times New Roman" pitchFamily="18" charset="0"/>
            </a:endParaRPr>
          </a:p>
          <a:p>
            <a:pPr marL="457200" indent="-457200" algn="just"/>
            <a:r>
              <a:rPr lang="it-IT" sz="2200">
                <a:solidFill>
                  <a:srgbClr val="000000"/>
                </a:solidFill>
                <a:cs typeface="Times New Roman" pitchFamily="18" charset="0"/>
              </a:rPr>
              <a:t>tre equazioni importanti ai fini operativi</a:t>
            </a:r>
            <a:endParaRPr lang="it-IT" sz="2200" b="1">
              <a:solidFill>
                <a:srgbClr val="000000"/>
              </a:solidFill>
              <a:latin typeface="Symbol" pitchFamily="18" charset="2"/>
              <a:cs typeface="Times New Roman" pitchFamily="18" charset="0"/>
            </a:endParaRPr>
          </a:p>
          <a:p>
            <a:pPr marL="457200" indent="-457200" algn="ct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D </a:t>
            </a:r>
            <a:r>
              <a:rPr lang="en-GB" sz="2200">
                <a:solidFill>
                  <a:srgbClr val="000000"/>
                </a:solidFill>
                <a:cs typeface="Times New Roman" pitchFamily="18" charset="0"/>
              </a:rPr>
              <a:t>(45)</a:t>
            </a:r>
            <a:endParaRPr lang="en-GB" sz="2200" b="1">
              <a:solidFill>
                <a:srgbClr val="000000"/>
              </a:solidFill>
              <a:cs typeface="Times New Roman" pitchFamily="18" charset="0"/>
            </a:endParaRPr>
          </a:p>
          <a:p>
            <a:pPr marL="457200" indent="-457200" algn="ctr"/>
            <a:r>
              <a:rPr lang="en-GB" sz="2200" b="1">
                <a:solidFill>
                  <a:srgbClr val="000000"/>
                </a:solidFill>
                <a:cs typeface="Times New Roman" pitchFamily="18" charset="0"/>
              </a:rPr>
              <a:t>X</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 – S</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a:t>
            </a:r>
            <a:r>
              <a:rPr lang="en-GB" sz="2200">
                <a:solidFill>
                  <a:srgbClr val="000000"/>
                </a:solidFill>
                <a:cs typeface="Times New Roman" pitchFamily="18" charset="0"/>
              </a:rPr>
              <a:t>(47)</a:t>
            </a:r>
            <a:endParaRPr lang="it-IT" sz="2200" b="1">
              <a:solidFill>
                <a:srgbClr val="000000"/>
              </a:solidFill>
              <a:cs typeface="Times New Roman" pitchFamily="18" charset="0"/>
            </a:endParaRPr>
          </a:p>
          <a:p>
            <a:pPr marL="457200" indent="-457200" algn="ct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 D) </a:t>
            </a:r>
            <a:r>
              <a:rPr lang="it-IT" sz="2200">
                <a:solidFill>
                  <a:srgbClr val="000000"/>
                </a:solidFill>
                <a:cs typeface="Times New Roman" pitchFamily="18" charset="0"/>
              </a:rPr>
              <a:t>(48)</a:t>
            </a:r>
            <a:endParaRPr lang="it-IT" sz="2200" b="1">
              <a:solidFill>
                <a:srgbClr val="000000"/>
              </a:solidFill>
              <a:cs typeface="Times New Roman" pitchFamily="18" charset="0"/>
            </a:endParaRPr>
          </a:p>
          <a:p>
            <a:pPr marL="457200" indent="-457200" algn="just"/>
            <a:r>
              <a:rPr lang="it-IT" sz="2200" b="1">
                <a:solidFill>
                  <a:srgbClr val="000000"/>
                </a:solidFill>
                <a:cs typeface="Times New Roman" pitchFamily="18" charset="0"/>
              </a:rPr>
              <a:t>(45): prevede che la </a:t>
            </a:r>
            <a:r>
              <a:rPr lang="it-IT" sz="2200" b="1" u="sng">
                <a:solidFill>
                  <a:srgbClr val="000000"/>
                </a:solidFill>
                <a:cs typeface="Times New Roman" pitchFamily="18" charset="0"/>
              </a:rPr>
              <a:t>velocità specifica</a:t>
            </a:r>
            <a:r>
              <a:rPr lang="it-IT" sz="2200" b="1">
                <a:solidFill>
                  <a:srgbClr val="000000"/>
                </a:solidFill>
                <a:cs typeface="Times New Roman" pitchFamily="18" charset="0"/>
              </a:rPr>
              <a:t> di crescita alla quale opera il reattore continuo </a:t>
            </a:r>
            <a:r>
              <a:rPr lang="it-IT" sz="2200" b="1" u="sng">
                <a:solidFill>
                  <a:srgbClr val="000000"/>
                </a:solidFill>
                <a:cs typeface="Times New Roman" pitchFamily="18" charset="0"/>
              </a:rPr>
              <a:t>dipenda solo dalla velocità di ricambio del volume di liquido nel reattore</a:t>
            </a:r>
            <a:endParaRPr lang="it-IT" sz="2200" b="1">
              <a:solidFill>
                <a:srgbClr val="000000"/>
              </a:solidFill>
              <a:cs typeface="Times New Roman" pitchFamily="18" charset="0"/>
            </a:endParaRPr>
          </a:p>
          <a:p>
            <a:pPr marL="457200" indent="-457200" algn="just"/>
            <a:r>
              <a:rPr lang="it-IT" sz="2200" b="1">
                <a:solidFill>
                  <a:srgbClr val="000000"/>
                </a:solidFill>
                <a:cs typeface="Times New Roman" pitchFamily="18" charset="0"/>
              </a:rPr>
              <a:t>(48):  prevede che la concentrazione stazionaria di substrato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3100" b="1">
                <a:solidFill>
                  <a:srgbClr val="000000"/>
                </a:solidFill>
                <a:cs typeface="Times New Roman" pitchFamily="18" charset="0"/>
              </a:rPr>
              <a:t> </a:t>
            </a:r>
            <a:r>
              <a:rPr lang="it-IT" sz="2200" b="1">
                <a:solidFill>
                  <a:srgbClr val="000000"/>
                </a:solidFill>
                <a:cs typeface="Times New Roman" pitchFamily="18" charset="0"/>
              </a:rPr>
              <a:t>non dipenda dalla concentrazione di substrato in alimentazione (S</a:t>
            </a:r>
            <a:r>
              <a:rPr lang="it-IT" sz="2200" b="1" baseline="-30000">
                <a:solidFill>
                  <a:srgbClr val="000000"/>
                </a:solidFill>
                <a:cs typeface="Times New Roman" pitchFamily="18" charset="0"/>
              </a:rPr>
              <a:t>0</a:t>
            </a:r>
            <a:r>
              <a:rPr lang="it-IT" sz="2200" b="1">
                <a:solidFill>
                  <a:srgbClr val="000000"/>
                </a:solidFill>
                <a:cs typeface="Times New Roman" pitchFamily="18" charset="0"/>
              </a:rPr>
              <a:t>)</a:t>
            </a:r>
          </a:p>
          <a:p>
            <a:pPr marL="457200" indent="-457200" algn="just"/>
            <a:endParaRPr lang="it-IT" sz="1000" b="1">
              <a:solidFill>
                <a:srgbClr val="000000"/>
              </a:solidFill>
              <a:cs typeface="Times New Roman" pitchFamily="18" charset="0"/>
            </a:endParaRPr>
          </a:p>
          <a:p>
            <a:pPr marL="457200" indent="-457200" algn="just"/>
            <a:r>
              <a:rPr lang="it-IT" sz="2200" b="1">
                <a:solidFill>
                  <a:srgbClr val="000000"/>
                </a:solidFill>
                <a:cs typeface="Times New Roman" pitchFamily="18" charset="0"/>
              </a:rPr>
              <a:t> </a:t>
            </a:r>
            <a:r>
              <a:rPr lang="it-IT" sz="2200" b="1" u="sng">
                <a:solidFill>
                  <a:srgbClr val="000000"/>
                </a:solidFill>
                <a:cs typeface="Times New Roman" pitchFamily="18" charset="0"/>
              </a:rPr>
              <a:t>qualsiasi sia il valore della concentrazione di substrato in alimentazione, si arriverà sempre alla stessa concentrazione in fase stazionaria</a:t>
            </a:r>
          </a:p>
          <a:p>
            <a:pPr marL="457200" indent="-457200" algn="just"/>
            <a:endParaRPr lang="it-IT" sz="1000" b="1">
              <a:solidFill>
                <a:srgbClr val="000000"/>
              </a:solidFill>
              <a:cs typeface="Times New Roman" pitchFamily="18" charset="0"/>
            </a:endParaRPr>
          </a:p>
          <a:p>
            <a:pPr marL="457200" indent="-457200" algn="just"/>
            <a:r>
              <a:rPr lang="it-IT" sz="2200" b="1">
                <a:solidFill>
                  <a:srgbClr val="000000"/>
                </a:solidFill>
                <a:cs typeface="Times New Roman" pitchFamily="18" charset="0"/>
              </a:rPr>
              <a:t>(47): prevede che la concentrazione stazionaria di cellule dipenda dalla concentrazione di substrato in alimentazione e da Y</a:t>
            </a:r>
            <a:r>
              <a:rPr lang="it-IT" sz="2200" b="1" baseline="-30000">
                <a:solidFill>
                  <a:srgbClr val="000000"/>
                </a:solidFill>
                <a:cs typeface="Times New Roman" pitchFamily="18" charset="0"/>
              </a:rPr>
              <a:t>XS</a:t>
            </a:r>
            <a:endParaRPr lang="it-IT" sz="2200">
              <a:solidFill>
                <a:srgbClr val="000000"/>
              </a:solidFill>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F0C7C9F-B1C1-420E-8629-51C4DBC7F1EF}" type="slidenum">
              <a:rPr lang="it-IT"/>
              <a:pPr/>
              <a:t>49</a:t>
            </a:fld>
            <a:endParaRPr lang="it-IT"/>
          </a:p>
        </p:txBody>
      </p:sp>
      <p:sp>
        <p:nvSpPr>
          <p:cNvPr id="818179" name="Rectangle 3"/>
          <p:cNvSpPr>
            <a:spLocks noChangeArrowheads="1"/>
          </p:cNvSpPr>
          <p:nvPr/>
        </p:nvSpPr>
        <p:spPr bwMode="auto">
          <a:xfrm>
            <a:off x="0" y="168275"/>
            <a:ext cx="9144000" cy="6211888"/>
          </a:xfrm>
          <a:prstGeom prst="rect">
            <a:avLst/>
          </a:prstGeom>
          <a:noFill/>
          <a:ln w="9525">
            <a:noFill/>
            <a:miter lim="800000"/>
            <a:headEnd/>
            <a:tailEnd/>
          </a:ln>
          <a:effectLst/>
        </p:spPr>
        <p:txBody>
          <a:bodyPr anchor="ctr">
            <a:spAutoFit/>
          </a:bodyPr>
          <a:lstStyle/>
          <a:p>
            <a:pPr marL="457200" indent="-457200" algn="ctr"/>
            <a:r>
              <a:rPr lang="it-IT" sz="2600" b="1" i="1">
                <a:solidFill>
                  <a:srgbClr val="FF0000"/>
                </a:solidFill>
                <a:cs typeface="Times New Roman" pitchFamily="18" charset="0"/>
              </a:rPr>
              <a:t>Modello Matematico per Reattore Continuo a Volume Costante (chemostat)</a:t>
            </a:r>
          </a:p>
          <a:p>
            <a:pPr marL="457200" indent="-457200" algn="ctr"/>
            <a:endParaRPr lang="it-IT" sz="800" i="1">
              <a:solidFill>
                <a:srgbClr val="FF0000"/>
              </a:solidFill>
              <a:cs typeface="Times New Roman" pitchFamily="18" charset="0"/>
            </a:endParaRPr>
          </a:p>
          <a:p>
            <a:pPr marL="457200" indent="-457200" algn="ctr"/>
            <a:r>
              <a:rPr lang="it-IT" sz="2200" b="1">
                <a:solidFill>
                  <a:srgbClr val="000000"/>
                </a:solidFill>
                <a:cs typeface="Times New Roman" pitchFamily="18" charset="0"/>
              </a:rPr>
              <a:t>Pertanto si possono fare le seguenti considerazioni:</a:t>
            </a:r>
          </a:p>
          <a:p>
            <a:pPr marL="457200" indent="-457200" algn="ctr"/>
            <a:endParaRPr lang="it-IT" sz="2200">
              <a:solidFill>
                <a:srgbClr val="000000"/>
              </a:solidFill>
              <a:latin typeface="Symbol" pitchFamily="18" charset="2"/>
              <a:cs typeface="Times New Roman" pitchFamily="18" charset="0"/>
            </a:endParaRPr>
          </a:p>
          <a:p>
            <a:pPr marL="457200" indent="-457200" algn="just"/>
            <a:r>
              <a:rPr lang="it-IT">
                <a:solidFill>
                  <a:srgbClr val="000000"/>
                </a:solidFill>
                <a:latin typeface="Symbol" pitchFamily="18" charset="2"/>
                <a:cs typeface="Times New Roman" pitchFamily="18" charset="0"/>
              </a:rPr>
              <a:t>·</a:t>
            </a:r>
            <a:r>
              <a:rPr lang="it-IT" b="1">
                <a:solidFill>
                  <a:srgbClr val="000000"/>
                </a:solidFill>
                <a:cs typeface="Times New Roman" pitchFamily="18" charset="0"/>
              </a:rPr>
              <a:t> Y</a:t>
            </a:r>
            <a:r>
              <a:rPr lang="it-IT" b="1" baseline="-30000">
                <a:solidFill>
                  <a:srgbClr val="000000"/>
                </a:solidFill>
                <a:cs typeface="Times New Roman" pitchFamily="18" charset="0"/>
              </a:rPr>
              <a:t>XS</a:t>
            </a:r>
            <a:r>
              <a:rPr lang="it-IT" b="1">
                <a:solidFill>
                  <a:srgbClr val="000000"/>
                </a:solidFill>
                <a:cs typeface="Times New Roman" pitchFamily="18" charset="0"/>
              </a:rPr>
              <a:t> </a:t>
            </a:r>
            <a:r>
              <a:rPr lang="it-IT">
                <a:solidFill>
                  <a:srgbClr val="000000"/>
                </a:solidFill>
                <a:cs typeface="Times New Roman" pitchFamily="18" charset="0"/>
              </a:rPr>
              <a:t>determina </a:t>
            </a:r>
            <a:r>
              <a:rPr lang="it-IT" b="1">
                <a:solidFill>
                  <a:srgbClr val="000000"/>
                </a:solidFill>
                <a:cs typeface="Times New Roman" pitchFamily="18" charset="0"/>
              </a:rPr>
              <a:t>X</a:t>
            </a:r>
            <a:r>
              <a:rPr lang="it-IT" b="1" baseline="-30000">
                <a:solidFill>
                  <a:srgbClr val="000000"/>
                </a:solidFill>
                <a:cs typeface="Times New Roman" pitchFamily="18" charset="0"/>
              </a:rPr>
              <a:t>s</a:t>
            </a:r>
            <a:r>
              <a:rPr lang="it-IT" b="1">
                <a:solidFill>
                  <a:srgbClr val="000000"/>
                </a:solidFill>
                <a:cs typeface="Times New Roman" pitchFamily="18" charset="0"/>
              </a:rPr>
              <a:t>; </a:t>
            </a:r>
            <a:r>
              <a:rPr lang="it-IT">
                <a:solidFill>
                  <a:srgbClr val="000000"/>
                </a:solidFill>
                <a:cs typeface="Times New Roman" pitchFamily="18" charset="0"/>
              </a:rPr>
              <a:t>infatti se</a:t>
            </a:r>
            <a:r>
              <a:rPr lang="it-IT" b="1">
                <a:solidFill>
                  <a:srgbClr val="000000"/>
                </a:solidFill>
                <a:cs typeface="Times New Roman" pitchFamily="18" charset="0"/>
              </a:rPr>
              <a:t> </a:t>
            </a:r>
            <a:r>
              <a:rPr lang="it-IT">
                <a:solidFill>
                  <a:srgbClr val="000000"/>
                </a:solidFill>
                <a:cs typeface="Times New Roman" pitchFamily="18" charset="0"/>
              </a:rPr>
              <a:t>il coefficiente di resa è basso, la concentrazione di X allo stato stazionario sarà bassa.</a:t>
            </a:r>
            <a:endParaRPr lang="it-IT">
              <a:solidFill>
                <a:srgbClr val="000000"/>
              </a:solidFill>
              <a:latin typeface="Symbol" pitchFamily="18" charset="2"/>
              <a:cs typeface="Times New Roman" pitchFamily="18" charset="0"/>
            </a:endParaRPr>
          </a:p>
          <a:p>
            <a:pPr marL="457200" indent="-457200" algn="just">
              <a:buFont typeface="Symbol" pitchFamily="18" charset="2"/>
              <a:buChar char="·"/>
            </a:pPr>
            <a:r>
              <a:rPr lang="it-IT"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 </a:t>
            </a:r>
            <a:r>
              <a:rPr lang="it-IT">
                <a:solidFill>
                  <a:srgbClr val="000000"/>
                </a:solidFill>
                <a:cs typeface="Times New Roman" pitchFamily="18" charset="0"/>
              </a:rPr>
              <a:t>determina la velocità di diluizione massima che si può impiegare; </a:t>
            </a:r>
            <a:r>
              <a:rPr lang="it-IT" b="1">
                <a:solidFill>
                  <a:srgbClr val="000000"/>
                </a:solidFill>
                <a:cs typeface="Times New Roman" pitchFamily="18" charset="0"/>
              </a:rPr>
              <a:t>D deve essere &lt; </a:t>
            </a:r>
            <a:r>
              <a:rPr lang="it-IT"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t>
            </a:r>
            <a:r>
              <a:rPr lang="it-IT" b="1">
                <a:solidFill>
                  <a:srgbClr val="000000"/>
                </a:solidFill>
                <a:cs typeface="Times New Roman" pitchFamily="18" charset="0"/>
              </a:rPr>
              <a:t>, altrimenti S</a:t>
            </a:r>
            <a:r>
              <a:rPr lang="it-IT" b="1" baseline="-30000">
                <a:solidFill>
                  <a:srgbClr val="000000"/>
                </a:solidFill>
                <a:cs typeface="Times New Roman" pitchFamily="18" charset="0"/>
              </a:rPr>
              <a:t>s</a:t>
            </a:r>
            <a:r>
              <a:rPr lang="it-IT" b="1">
                <a:solidFill>
                  <a:srgbClr val="000000"/>
                </a:solidFill>
                <a:cs typeface="Times New Roman" pitchFamily="18" charset="0"/>
              </a:rPr>
              <a:t> sarebbe infinita (vedi eq. 48) e non si avrebbe crescita cellulare X</a:t>
            </a:r>
            <a:r>
              <a:rPr lang="it-IT" b="1" baseline="-30000">
                <a:solidFill>
                  <a:srgbClr val="000000"/>
                </a:solidFill>
                <a:cs typeface="Times New Roman" pitchFamily="18" charset="0"/>
              </a:rPr>
              <a:t>s</a:t>
            </a:r>
            <a:r>
              <a:rPr lang="it-IT" b="1">
                <a:solidFill>
                  <a:srgbClr val="000000"/>
                </a:solidFill>
                <a:cs typeface="Times New Roman" pitchFamily="18" charset="0"/>
              </a:rPr>
              <a:t> (vedi eq. 47). </a:t>
            </a:r>
          </a:p>
          <a:p>
            <a:pPr marL="457200" indent="-457200" algn="just">
              <a:buFont typeface="Symbol" pitchFamily="18" charset="2"/>
              <a:buNone/>
            </a:pPr>
            <a:r>
              <a:rPr lang="it-IT">
                <a:solidFill>
                  <a:srgbClr val="000000"/>
                </a:solidFill>
                <a:cs typeface="Times New Roman" pitchFamily="18" charset="0"/>
              </a:rPr>
              <a:t>per </a:t>
            </a:r>
            <a:r>
              <a:rPr lang="it-IT">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t>
            </a:r>
            <a:r>
              <a:rPr lang="it-IT">
                <a:solidFill>
                  <a:srgbClr val="000000"/>
                </a:solidFill>
                <a:cs typeface="Times New Roman" pitchFamily="18" charset="0"/>
              </a:rPr>
              <a:t> piccola, D deve essere piccola, cioè t </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(il tempo di permanenza nel reattore) deve essere lungo.</a:t>
            </a:r>
            <a:endParaRPr lang="it-IT">
              <a:solidFill>
                <a:srgbClr val="000000"/>
              </a:solidFill>
              <a:latin typeface="Symbol" pitchFamily="18" charset="2"/>
              <a:cs typeface="Times New Roman" pitchFamily="18" charset="0"/>
            </a:endParaRPr>
          </a:p>
          <a:p>
            <a:pPr marL="457200" indent="-457200" algn="just"/>
            <a:r>
              <a:rPr lang="it-IT">
                <a:solidFill>
                  <a:srgbClr val="000000"/>
                </a:solidFill>
                <a:latin typeface="Symbol" pitchFamily="18" charset="2"/>
                <a:cs typeface="Times New Roman" pitchFamily="18" charset="0"/>
              </a:rPr>
              <a:t> · </a:t>
            </a:r>
            <a:r>
              <a:rPr lang="it-IT" b="1">
                <a:solidFill>
                  <a:srgbClr val="000000"/>
                </a:solidFill>
                <a:cs typeface="Times New Roman" pitchFamily="18" charset="0"/>
              </a:rPr>
              <a:t>K</a:t>
            </a:r>
            <a:r>
              <a:rPr lang="it-IT" b="1" baseline="-30000">
                <a:solidFill>
                  <a:srgbClr val="000000"/>
                </a:solidFill>
                <a:cs typeface="Times New Roman" pitchFamily="18" charset="0"/>
              </a:rPr>
              <a:t>S</a:t>
            </a:r>
            <a:r>
              <a:rPr lang="it-IT">
                <a:solidFill>
                  <a:srgbClr val="000000"/>
                </a:solidFill>
                <a:cs typeface="Times New Roman" pitchFamily="18" charset="0"/>
              </a:rPr>
              <a:t> determina </a:t>
            </a:r>
            <a:r>
              <a:rPr lang="it-IT" b="1">
                <a:solidFill>
                  <a:srgbClr val="000000"/>
                </a:solidFill>
                <a:cs typeface="Times New Roman" pitchFamily="18" charset="0"/>
              </a:rPr>
              <a:t>S</a:t>
            </a:r>
            <a:r>
              <a:rPr lang="it-IT" b="1" baseline="-30000">
                <a:solidFill>
                  <a:srgbClr val="000000"/>
                </a:solidFill>
                <a:cs typeface="Times New Roman" pitchFamily="18" charset="0"/>
              </a:rPr>
              <a:t>s</a:t>
            </a:r>
            <a:r>
              <a:rPr lang="it-IT" b="1">
                <a:solidFill>
                  <a:srgbClr val="000000"/>
                </a:solidFill>
                <a:cs typeface="Times New Roman" pitchFamily="18" charset="0"/>
              </a:rPr>
              <a:t>, </a:t>
            </a:r>
            <a:r>
              <a:rPr lang="it-IT">
                <a:solidFill>
                  <a:srgbClr val="000000"/>
                </a:solidFill>
                <a:cs typeface="Times New Roman" pitchFamily="18" charset="0"/>
              </a:rPr>
              <a:t>e quindi</a:t>
            </a:r>
            <a:r>
              <a:rPr lang="it-IT" b="1">
                <a:solidFill>
                  <a:srgbClr val="000000"/>
                </a:solidFill>
                <a:cs typeface="Times New Roman" pitchFamily="18" charset="0"/>
              </a:rPr>
              <a:t> X</a:t>
            </a:r>
            <a:r>
              <a:rPr lang="it-IT" b="1" baseline="-30000">
                <a:solidFill>
                  <a:srgbClr val="000000"/>
                </a:solidFill>
                <a:cs typeface="Times New Roman" pitchFamily="18" charset="0"/>
              </a:rPr>
              <a:t>s</a:t>
            </a:r>
            <a:r>
              <a:rPr lang="it-IT" b="1">
                <a:solidFill>
                  <a:srgbClr val="000000"/>
                </a:solidFill>
                <a:cs typeface="Times New Roman" pitchFamily="18" charset="0"/>
              </a:rPr>
              <a:t>,</a:t>
            </a:r>
            <a:r>
              <a:rPr lang="it-IT">
                <a:solidFill>
                  <a:srgbClr val="000000"/>
                </a:solidFill>
                <a:cs typeface="Times New Roman" pitchFamily="18" charset="0"/>
              </a:rPr>
              <a:t> il che vale a dire che la </a:t>
            </a:r>
            <a:r>
              <a:rPr lang="it-IT" b="1">
                <a:solidFill>
                  <a:srgbClr val="000000"/>
                </a:solidFill>
                <a:cs typeface="Times New Roman" pitchFamily="18" charset="0"/>
              </a:rPr>
              <a:t>concentrazione residua del substrato e della biomassa allo stato stazionario dipendono dall’enzima usato</a:t>
            </a:r>
          </a:p>
          <a:p>
            <a:pPr marL="457200" indent="-457200" algn="just"/>
            <a:endParaRPr lang="it-IT" sz="1000">
              <a:solidFill>
                <a:srgbClr val="000000"/>
              </a:solidFill>
              <a:cs typeface="Times New Roman" pitchFamily="18" charset="0"/>
            </a:endParaRPr>
          </a:p>
          <a:p>
            <a:pPr marL="457200" indent="-457200" algn="ctr"/>
            <a:r>
              <a:rPr lang="it-IT" b="1">
                <a:solidFill>
                  <a:srgbClr val="000000"/>
                </a:solidFill>
                <a:cs typeface="Times New Roman" pitchFamily="18" charset="0"/>
              </a:rPr>
              <a:t>non è prevista alcuna dipendenza di X</a:t>
            </a:r>
            <a:r>
              <a:rPr lang="it-IT" b="1" baseline="-30000">
                <a:solidFill>
                  <a:srgbClr val="000000"/>
                </a:solidFill>
                <a:cs typeface="Times New Roman" pitchFamily="18" charset="0"/>
              </a:rPr>
              <a:t>s</a:t>
            </a:r>
            <a:r>
              <a:rPr lang="it-IT" b="1">
                <a:solidFill>
                  <a:srgbClr val="000000"/>
                </a:solidFill>
                <a:cs typeface="Times New Roman" pitchFamily="18" charset="0"/>
              </a:rPr>
              <a:t> dalla concentrazione iniziale di inoculo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Text Box 2"/>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96B683F9-C994-4319-8B8D-A5D0505024C0}" type="slidenum">
              <a:rPr lang="it-IT"/>
              <a:pPr/>
              <a:t>5</a:t>
            </a:fld>
            <a:endParaRPr lang="it-IT"/>
          </a:p>
        </p:txBody>
      </p:sp>
      <p:sp>
        <p:nvSpPr>
          <p:cNvPr id="731139" name="Rectangle 3"/>
          <p:cNvSpPr>
            <a:spLocks noChangeArrowheads="1"/>
          </p:cNvSpPr>
          <p:nvPr/>
        </p:nvSpPr>
        <p:spPr bwMode="auto">
          <a:xfrm>
            <a:off x="0" y="404813"/>
            <a:ext cx="9144000" cy="5934075"/>
          </a:xfrm>
          <a:prstGeom prst="rect">
            <a:avLst/>
          </a:prstGeom>
          <a:noFill/>
          <a:ln w="9525">
            <a:noFill/>
            <a:miter lim="800000"/>
            <a:headEnd/>
            <a:tailEnd/>
          </a:ln>
          <a:effectLst/>
        </p:spPr>
        <p:txBody>
          <a:bodyPr anchor="ctr">
            <a:spAutoFit/>
          </a:bodyPr>
          <a:lstStyle/>
          <a:p>
            <a:pPr marL="84138" indent="-84138" algn="just">
              <a:buFontTx/>
              <a:buAutoNum type="alphaLcParenR"/>
            </a:pPr>
            <a:r>
              <a:rPr lang="it-IT"/>
              <a:t>mediante l’uso di due pompe, una per l’alimentazione ed una per l’aspirazione del brodo dal reattore (la portata è regolata in maniera tale da mantenere  sempre mantenuto lo stesso livello  di liquido nel reattore)</a:t>
            </a:r>
          </a:p>
          <a:p>
            <a:pPr marL="84138" indent="-84138" algn="just">
              <a:buFontTx/>
              <a:buAutoNum type="alphaLcParenR"/>
            </a:pPr>
            <a:endParaRPr lang="it-IT"/>
          </a:p>
          <a:p>
            <a:pPr marL="84138" indent="-84138" algn="ctr"/>
            <a:endParaRPr lang="it-IT"/>
          </a:p>
          <a:p>
            <a:pPr marL="84138" indent="-84138" algn="ctr"/>
            <a:endParaRPr lang="it-IT"/>
          </a:p>
          <a:p>
            <a:pPr marL="84138" indent="-84138" algn="ctr"/>
            <a:endParaRPr lang="it-IT"/>
          </a:p>
          <a:p>
            <a:pPr marL="84138" indent="-84138" algn="ctr"/>
            <a:endParaRPr lang="it-IT"/>
          </a:p>
          <a:p>
            <a:pPr marL="84138" indent="-84138" algn="ctr"/>
            <a:endParaRPr lang="it-IT"/>
          </a:p>
          <a:p>
            <a:pPr marL="84138" indent="-84138" algn="ctr"/>
            <a:endParaRPr lang="it-IT"/>
          </a:p>
          <a:p>
            <a:pPr marL="84138" indent="-84138" algn="ctr"/>
            <a:endParaRPr lang="it-IT"/>
          </a:p>
          <a:p>
            <a:pPr marL="84138" indent="-84138" algn="ctr"/>
            <a:endParaRPr lang="it-IT">
              <a:solidFill>
                <a:srgbClr val="000000"/>
              </a:solidFill>
              <a:cs typeface="Times New Roman" pitchFamily="18" charset="0"/>
            </a:endParaRPr>
          </a:p>
          <a:p>
            <a:pPr marL="84138" indent="-84138" algn="ctr"/>
            <a:endParaRPr lang="it-IT">
              <a:solidFill>
                <a:srgbClr val="000000"/>
              </a:solidFill>
              <a:cs typeface="Times New Roman" pitchFamily="18" charset="0"/>
            </a:endParaRPr>
          </a:p>
          <a:p>
            <a:pPr marL="84138" indent="-84138" algn="ctr"/>
            <a:endParaRPr lang="it-IT">
              <a:solidFill>
                <a:srgbClr val="000000"/>
              </a:solidFill>
              <a:cs typeface="Times New Roman" pitchFamily="18" charset="0"/>
            </a:endParaRPr>
          </a:p>
          <a:p>
            <a:pPr marL="84138" indent="-84138" algn="ctr"/>
            <a:r>
              <a:rPr lang="it-IT">
                <a:solidFill>
                  <a:srgbClr val="000000"/>
                </a:solidFill>
                <a:cs typeface="Times New Roman" pitchFamily="18" charset="0"/>
              </a:rPr>
              <a:t>Questo reattore è prevalentemente usato per fermentazioni di laboratorio (scala ridotta)</a:t>
            </a:r>
            <a:endParaRPr lang="it-IT"/>
          </a:p>
        </p:txBody>
      </p:sp>
      <p:sp>
        <p:nvSpPr>
          <p:cNvPr id="731140" name="Text Box 4"/>
          <p:cNvSpPr txBox="1">
            <a:spLocks noChangeArrowheads="1"/>
          </p:cNvSpPr>
          <p:nvPr/>
        </p:nvSpPr>
        <p:spPr bwMode="auto">
          <a:xfrm>
            <a:off x="450850" y="0"/>
            <a:ext cx="8224838" cy="519113"/>
          </a:xfrm>
          <a:prstGeom prst="rect">
            <a:avLst/>
          </a:prstGeom>
          <a:noFill/>
          <a:ln w="9525">
            <a:noFill/>
            <a:miter lim="800000"/>
            <a:headEnd/>
            <a:tailEnd/>
          </a:ln>
          <a:effectLst/>
        </p:spPr>
        <p:txBody>
          <a:bodyPr wrap="none">
            <a:spAutoFit/>
          </a:bodyPr>
          <a:lstStyle/>
          <a:p>
            <a:r>
              <a:rPr lang="it-IT" sz="2800" b="1">
                <a:solidFill>
                  <a:srgbClr val="FF0000"/>
                </a:solidFill>
              </a:rPr>
              <a:t>Caratteristiche progettuali di un reattore in continuo</a:t>
            </a:r>
          </a:p>
        </p:txBody>
      </p:sp>
      <p:pic>
        <p:nvPicPr>
          <p:cNvPr id="731142" name="Picture 6" descr="C:\WINDOWS\Desktop\Testi Enzo\Senza nome-scandito-01.jpg"/>
          <p:cNvPicPr>
            <a:picLocks noChangeAspect="1" noChangeArrowheads="1"/>
          </p:cNvPicPr>
          <p:nvPr/>
        </p:nvPicPr>
        <p:blipFill>
          <a:blip r:embed="rId2" r:link="rId3" cstate="print"/>
          <a:srcRect/>
          <a:stretch>
            <a:fillRect/>
          </a:stretch>
        </p:blipFill>
        <p:spPr bwMode="auto">
          <a:xfrm>
            <a:off x="2843213" y="1989138"/>
            <a:ext cx="4352925" cy="3314700"/>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C55C7E6-FB69-4088-B42A-59A44704F12B}" type="slidenum">
              <a:rPr lang="it-IT"/>
              <a:pPr/>
              <a:t>50</a:t>
            </a:fld>
            <a:endParaRPr lang="it-IT"/>
          </a:p>
        </p:txBody>
      </p:sp>
      <p:sp>
        <p:nvSpPr>
          <p:cNvPr id="820227" name="Rectangle 3"/>
          <p:cNvSpPr>
            <a:spLocks noChangeArrowheads="1"/>
          </p:cNvSpPr>
          <p:nvPr/>
        </p:nvSpPr>
        <p:spPr bwMode="auto">
          <a:xfrm>
            <a:off x="0" y="93663"/>
            <a:ext cx="9144000" cy="6367462"/>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pPr algn="ctr"/>
            <a:r>
              <a:rPr lang="it-IT" sz="2200">
                <a:solidFill>
                  <a:srgbClr val="000000"/>
                </a:solidFill>
                <a:cs typeface="Times New Roman" pitchFamily="18" charset="0"/>
              </a:rPr>
              <a:t>La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 D) </a:t>
            </a:r>
            <a:r>
              <a:rPr lang="it-IT" sz="2200">
                <a:solidFill>
                  <a:srgbClr val="000000"/>
                </a:solidFill>
                <a:cs typeface="Times New Roman" pitchFamily="18" charset="0"/>
              </a:rPr>
              <a:t>(48) spiega</a:t>
            </a:r>
          </a:p>
          <a:p>
            <a:pPr algn="ctr"/>
            <a:r>
              <a:rPr lang="it-IT" sz="2200">
                <a:solidFill>
                  <a:srgbClr val="000000"/>
                </a:solidFill>
                <a:cs typeface="Times New Roman" pitchFamily="18" charset="0"/>
              </a:rPr>
              <a:t> il </a:t>
            </a:r>
            <a:r>
              <a:rPr lang="it-IT" sz="2200" b="1">
                <a:solidFill>
                  <a:srgbClr val="000000"/>
                </a:solidFill>
                <a:cs typeface="Times New Roman" pitchFamily="18" charset="0"/>
              </a:rPr>
              <a:t>meccanismo per il quale D controlla </a:t>
            </a:r>
            <a:r>
              <a:rPr lang="it-IT" sz="2200" b="1">
                <a:solidFill>
                  <a:srgbClr val="000000"/>
                </a:solidFill>
                <a:latin typeface="Symbol" pitchFamily="18" charset="2"/>
                <a:cs typeface="Times New Roman" pitchFamily="18" charset="0"/>
              </a:rPr>
              <a:t>m</a:t>
            </a:r>
          </a:p>
          <a:p>
            <a:pPr algn="just"/>
            <a:r>
              <a:rPr lang="it-IT" sz="2200" b="1">
                <a:solidFill>
                  <a:srgbClr val="000000"/>
                </a:solidFill>
                <a:latin typeface="Symbol" pitchFamily="18" charset="2"/>
                <a:cs typeface="Times New Roman" pitchFamily="18" charset="0"/>
              </a:rPr>
              <a:t> </a:t>
            </a:r>
            <a:r>
              <a:rPr lang="it-IT" sz="2200">
                <a:solidFill>
                  <a:srgbClr val="000000"/>
                </a:solidFill>
                <a:cs typeface="Times New Roman" pitchFamily="18" charset="0"/>
              </a:rPr>
              <a:t>La crescita</a:t>
            </a:r>
            <a:r>
              <a:rPr lang="it-IT" sz="2200" b="1">
                <a:solidFill>
                  <a:srgbClr val="000000"/>
                </a:solidFill>
                <a:cs typeface="Times New Roman" pitchFamily="18" charset="0"/>
              </a:rPr>
              <a:t> </a:t>
            </a:r>
            <a:r>
              <a:rPr lang="it-IT" sz="2200">
                <a:solidFill>
                  <a:srgbClr val="000000"/>
                </a:solidFill>
                <a:cs typeface="Times New Roman" pitchFamily="18" charset="0"/>
              </a:rPr>
              <a:t>cellulare comporta un consumo di substrato e quindi una diminuzione di concentrazione nel brodo di fermentazione finché si raggiunge la concentrazione residua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a:solidFill>
                  <a:srgbClr val="000000"/>
                </a:solidFill>
                <a:cs typeface="Times New Roman" pitchFamily="18" charset="0"/>
              </a:rPr>
              <a:t> </a:t>
            </a:r>
          </a:p>
          <a:p>
            <a:pPr algn="just"/>
            <a:r>
              <a:rPr lang="it-IT" sz="2200">
                <a:solidFill>
                  <a:srgbClr val="000000"/>
                </a:solidFill>
                <a:cs typeface="Times New Roman" pitchFamily="18" charset="0"/>
              </a:rPr>
              <a:t>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a:solidFill>
                  <a:srgbClr val="000000"/>
                </a:solidFill>
                <a:cs typeface="Times New Roman" pitchFamily="18" charset="0"/>
              </a:rPr>
              <a:t> è </a:t>
            </a:r>
            <a:r>
              <a:rPr lang="it-IT" sz="2200" b="1">
                <a:solidFill>
                  <a:srgbClr val="000000"/>
                </a:solidFill>
                <a:cs typeface="Times New Roman" pitchFamily="18" charset="0"/>
              </a:rPr>
              <a:t>sufficiente a sostenere una velocità di crescita cellulare pari alla velocità di diluizione</a:t>
            </a:r>
            <a:r>
              <a:rPr lang="it-IT" sz="2200">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it-IT" sz="2200" b="1">
                <a:solidFill>
                  <a:srgbClr val="000000"/>
                </a:solidFill>
                <a:cs typeface="Times New Roman" pitchFamily="18" charset="0"/>
              </a:rPr>
              <a:t> = D</a:t>
            </a:r>
            <a:r>
              <a:rPr lang="it-IT" sz="2200">
                <a:solidFill>
                  <a:srgbClr val="000000"/>
                </a:solidFill>
                <a:cs typeface="Times New Roman" pitchFamily="18" charset="0"/>
              </a:rPr>
              <a:t>)</a:t>
            </a:r>
          </a:p>
          <a:p>
            <a:pPr algn="just"/>
            <a:r>
              <a:rPr lang="it-IT" sz="2200">
                <a:solidFill>
                  <a:srgbClr val="000000"/>
                </a:solidFill>
                <a:cs typeface="Times New Roman" pitchFamily="18" charset="0"/>
              </a:rPr>
              <a:t>Quando la concentrazione di substrato scende al di sotto di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(S &lt;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a:solidFill>
                  <a:srgbClr val="000000"/>
                </a:solidFill>
                <a:cs typeface="Times New Roman" pitchFamily="18" charset="0"/>
              </a:rPr>
              <a:t>le cellule sono</a:t>
            </a:r>
            <a:r>
              <a:rPr lang="it-IT" sz="2200" b="1">
                <a:solidFill>
                  <a:srgbClr val="000000"/>
                </a:solidFill>
                <a:cs typeface="Times New Roman" pitchFamily="18" charset="0"/>
              </a:rPr>
              <a:t> </a:t>
            </a:r>
            <a:r>
              <a:rPr lang="it-IT" sz="2200">
                <a:solidFill>
                  <a:srgbClr val="000000"/>
                </a:solidFill>
                <a:cs typeface="Times New Roman" pitchFamily="18" charset="0"/>
              </a:rPr>
              <a:t>lavate via dal brodo di fermentazione</a:t>
            </a:r>
            <a:r>
              <a:rPr lang="it-IT" sz="2200" b="1">
                <a:solidFill>
                  <a:srgbClr val="000000"/>
                </a:solidFill>
                <a:cs typeface="Times New Roman" pitchFamily="18" charset="0"/>
              </a:rPr>
              <a:t> </a:t>
            </a:r>
            <a:r>
              <a:rPr lang="it-IT" sz="2200">
                <a:solidFill>
                  <a:srgbClr val="000000"/>
                </a:solidFill>
                <a:cs typeface="Times New Roman" pitchFamily="18" charset="0"/>
              </a:rPr>
              <a:t>(trascinate dal flusso uscente) ad una velocità maggiore di quella di produzione </a:t>
            </a:r>
            <a:r>
              <a:rPr lang="it-IT" sz="2200">
                <a:solidFill>
                  <a:srgbClr val="000000"/>
                </a:solidFill>
                <a:cs typeface="Times New Roman" pitchFamily="18" charset="0"/>
                <a:sym typeface="Symbol" pitchFamily="18" charset="2"/>
              </a:rPr>
              <a:t> </a:t>
            </a:r>
            <a:r>
              <a:rPr lang="it-IT" sz="2200">
                <a:solidFill>
                  <a:srgbClr val="000000"/>
                </a:solidFill>
                <a:cs typeface="Times New Roman" pitchFamily="18" charset="0"/>
              </a:rPr>
              <a:t>aumento di S (meno cellule, meno consumo) e questo a sua volta provocherebbe un aumento della velocità di crescita </a:t>
            </a:r>
          </a:p>
          <a:p>
            <a:pPr algn="ctr"/>
            <a:r>
              <a:rPr lang="it-IT" sz="2200">
                <a:solidFill>
                  <a:srgbClr val="000000"/>
                </a:solidFill>
                <a:cs typeface="Times New Roman" pitchFamily="18" charset="0"/>
              </a:rPr>
              <a:t>Perciò </a:t>
            </a:r>
            <a:r>
              <a:rPr lang="it-IT" sz="2200" b="1" u="sng">
                <a:solidFill>
                  <a:srgbClr val="000000"/>
                </a:solidFill>
                <a:cs typeface="Times New Roman" pitchFamily="18" charset="0"/>
              </a:rPr>
              <a:t>il sistema si autobilancia</a:t>
            </a:r>
            <a:r>
              <a:rPr lang="it-IT" sz="2200">
                <a:solidFill>
                  <a:srgbClr val="000000"/>
                </a:solidFill>
                <a:cs typeface="Times New Roman" pitchFamily="18" charset="0"/>
              </a:rPr>
              <a:t>:</a:t>
            </a:r>
            <a:r>
              <a:rPr lang="it-IT" sz="2200" b="1">
                <a:solidFill>
                  <a:srgbClr val="000000"/>
                </a:solidFill>
                <a:cs typeface="Times New Roman" pitchFamily="18" charset="0"/>
              </a:rPr>
              <a:t> </a:t>
            </a:r>
            <a:endParaRPr lang="it-IT" sz="2200">
              <a:solidFill>
                <a:srgbClr val="000000"/>
              </a:solidFill>
              <a:latin typeface="Symbol" pitchFamily="18" charset="2"/>
              <a:cs typeface="Times New Roman" pitchFamily="18" charset="0"/>
            </a:endParaRPr>
          </a:p>
          <a:p>
            <a:pPr algn="ctr"/>
            <a:r>
              <a:rPr lang="it-IT" sz="2200">
                <a:solidFill>
                  <a:srgbClr val="000000"/>
                </a:solidFill>
                <a:latin typeface="Symbol" pitchFamily="18" charset="2"/>
                <a:cs typeface="Times New Roman" pitchFamily="18" charset="0"/>
              </a:rPr>
              <a:t>(</a:t>
            </a:r>
            <a:r>
              <a:rPr lang="it-IT" sz="2200" b="1">
                <a:solidFill>
                  <a:srgbClr val="000000"/>
                </a:solidFill>
                <a:cs typeface="Times New Roman" pitchFamily="18" charset="0"/>
              </a:rPr>
              <a:t>scostamento dallo stato stazionario</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a:t>
            </a:r>
            <a:r>
              <a:rPr lang="it-IT" sz="2200" b="1">
                <a:solidFill>
                  <a:srgbClr val="000000"/>
                </a:solidFill>
                <a:cs typeface="Times New Roman" pitchFamily="18" charset="0"/>
              </a:rPr>
              <a:t> S (&lt;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Þ </a:t>
            </a:r>
            <a:r>
              <a:rPr lang="it-IT" sz="2200">
                <a:solidFill>
                  <a:srgbClr val="000000"/>
                </a:solidFill>
                <a:latin typeface="Symbol" pitchFamily="18" charset="2"/>
                <a:cs typeface="Times New Roman" pitchFamily="18" charset="0"/>
              </a:rPr>
              <a:t>¯</a:t>
            </a:r>
            <a:r>
              <a:rPr lang="it-IT" sz="2200" b="1">
                <a:solidFill>
                  <a:srgbClr val="000000"/>
                </a:solidFill>
                <a:latin typeface="Symbol" pitchFamily="18" charset="2"/>
                <a:cs typeface="Times New Roman" pitchFamily="18" charset="0"/>
              </a:rPr>
              <a:t>m</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Þ</a:t>
            </a:r>
            <a:r>
              <a:rPr lang="it-IT" sz="2200" b="1">
                <a:solidFill>
                  <a:srgbClr val="000000"/>
                </a:solidFill>
                <a:cs typeface="Times New Roman" pitchFamily="18" charset="0"/>
              </a:rPr>
              <a:t> </a:t>
            </a:r>
            <a:endParaRPr lang="it-IT" sz="2200" b="1">
              <a:solidFill>
                <a:srgbClr val="000000"/>
              </a:solidFill>
              <a:latin typeface="Symbol" pitchFamily="18" charset="2"/>
              <a:cs typeface="Times New Roman" pitchFamily="18" charset="0"/>
            </a:endParaRPr>
          </a:p>
          <a:p>
            <a:pPr algn="ctr"/>
            <a:r>
              <a:rPr lang="it-IT" sz="2200" b="1">
                <a:solidFill>
                  <a:srgbClr val="000000"/>
                </a:solidFill>
                <a:latin typeface="Symbol" pitchFamily="18" charset="2"/>
                <a:cs typeface="Times New Roman" pitchFamily="18" charset="0"/>
              </a:rPr>
              <a:t>Þ</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it-IT" sz="2200" b="1">
                <a:solidFill>
                  <a:srgbClr val="000000"/>
                </a:solidFill>
                <a:cs typeface="Times New Roman" pitchFamily="18" charset="0"/>
              </a:rPr>
              <a:t>X  &lt; D X (vedi 45)  </a:t>
            </a:r>
            <a:r>
              <a:rPr lang="it-IT" sz="2200" b="1">
                <a:solidFill>
                  <a:srgbClr val="000000"/>
                </a:solidFill>
                <a:latin typeface="Symbol" pitchFamily="18" charset="2"/>
                <a:cs typeface="Times New Roman" pitchFamily="18" charset="0"/>
              </a:rPr>
              <a:t>Þ </a:t>
            </a:r>
            <a:r>
              <a:rPr lang="it-IT" sz="2200">
                <a:solidFill>
                  <a:srgbClr val="000000"/>
                </a:solidFill>
                <a:latin typeface="Symbol" pitchFamily="18" charset="2"/>
                <a:cs typeface="Times New Roman" pitchFamily="18" charset="0"/>
              </a:rPr>
              <a:t>¯</a:t>
            </a:r>
            <a:r>
              <a:rPr lang="it-IT" sz="2200">
                <a:solidFill>
                  <a:srgbClr val="000000"/>
                </a:solidFill>
                <a:cs typeface="Times New Roman" pitchFamily="18" charset="0"/>
              </a:rPr>
              <a:t>X (&lt;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Þ</a:t>
            </a:r>
            <a:r>
              <a:rPr lang="it-IT" sz="2200" b="1">
                <a:solidFill>
                  <a:srgbClr val="000000"/>
                </a:solidFill>
                <a:cs typeface="Times New Roman" pitchFamily="18" charset="0"/>
              </a:rPr>
              <a:t> </a:t>
            </a:r>
            <a:r>
              <a:rPr lang="it-IT" sz="2200">
                <a:solidFill>
                  <a:srgbClr val="000000"/>
                </a:solidFill>
                <a:latin typeface="Symbol" pitchFamily="18" charset="2"/>
                <a:cs typeface="Times New Roman" pitchFamily="18" charset="0"/>
              </a:rPr>
              <a:t>­ </a:t>
            </a:r>
            <a:r>
              <a:rPr lang="it-IT" sz="2200" b="1">
                <a:solidFill>
                  <a:srgbClr val="000000"/>
                </a:solidFill>
                <a:cs typeface="Times New Roman" pitchFamily="18" charset="0"/>
              </a:rPr>
              <a:t>S (=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Þ </a:t>
            </a:r>
            <a:r>
              <a:rPr lang="it-IT" sz="2200">
                <a:solidFill>
                  <a:srgbClr val="000000"/>
                </a:solidFill>
                <a:latin typeface="Symbol" pitchFamily="18" charset="2"/>
                <a:cs typeface="Times New Roman" pitchFamily="18" charset="0"/>
              </a:rPr>
              <a:t>­</a:t>
            </a:r>
            <a:r>
              <a:rPr lang="it-IT" sz="2200" b="1">
                <a:solidFill>
                  <a:srgbClr val="000000"/>
                </a:solidFill>
                <a:latin typeface="Symbol" pitchFamily="18" charset="2"/>
                <a:cs typeface="Times New Roman" pitchFamily="18" charset="0"/>
              </a:rPr>
              <a:t>m</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Þ</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it-IT" sz="2200" b="1">
                <a:solidFill>
                  <a:srgbClr val="000000"/>
                </a:solidFill>
                <a:cs typeface="Times New Roman" pitchFamily="18" charset="0"/>
              </a:rPr>
              <a:t>X  = D X </a:t>
            </a:r>
            <a:r>
              <a:rPr lang="it-IT" sz="2200" b="1">
                <a:solidFill>
                  <a:srgbClr val="000000"/>
                </a:solidFill>
                <a:latin typeface="Symbol" pitchFamily="18" charset="2"/>
                <a:cs typeface="Times New Roman" pitchFamily="18" charset="0"/>
              </a:rPr>
              <a:t>Þ </a:t>
            </a:r>
            <a:r>
              <a:rPr lang="it-IT" sz="2200">
                <a:solidFill>
                  <a:srgbClr val="000000"/>
                </a:solidFill>
                <a:latin typeface="Symbol" pitchFamily="18" charset="2"/>
                <a:cs typeface="Times New Roman" pitchFamily="18" charset="0"/>
              </a:rPr>
              <a:t>­</a:t>
            </a:r>
            <a:r>
              <a:rPr lang="it-IT" sz="2200">
                <a:solidFill>
                  <a:srgbClr val="000000"/>
                </a:solidFill>
                <a:cs typeface="Times New Roman" pitchFamily="18" charset="0"/>
              </a:rPr>
              <a:t>X (=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a:solidFill>
                  <a:srgbClr val="000000"/>
                </a:solidFill>
                <a:cs typeface="Times New Roman" pitchFamily="18" charset="0"/>
              </a:rPr>
              <a:t>;</a:t>
            </a:r>
            <a:r>
              <a:rPr lang="it-IT" sz="2200" b="1">
                <a:solidFill>
                  <a:srgbClr val="000000"/>
                </a:solidFill>
                <a:cs typeface="Times New Roman" pitchFamily="18" charset="0"/>
              </a:rPr>
              <a:t> ritorno allo stato stazionario)</a:t>
            </a:r>
            <a:r>
              <a:rPr lang="it-IT" sz="2200" i="1">
                <a:solidFill>
                  <a:srgbClr val="FF0000"/>
                </a:solidFill>
                <a:cs typeface="Times New Roman" pitchFamily="18" charset="0"/>
              </a:rPr>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7B63227-1BA6-4AD7-9616-7F8626D3B41C}" type="slidenum">
              <a:rPr lang="it-IT"/>
              <a:pPr/>
              <a:t>51</a:t>
            </a:fld>
            <a:endParaRPr lang="it-IT"/>
          </a:p>
        </p:txBody>
      </p:sp>
      <p:sp>
        <p:nvSpPr>
          <p:cNvPr id="822275" name="Rectangle 3"/>
          <p:cNvSpPr>
            <a:spLocks noChangeArrowheads="1"/>
          </p:cNvSpPr>
          <p:nvPr/>
        </p:nvSpPr>
        <p:spPr bwMode="auto">
          <a:xfrm>
            <a:off x="0" y="184150"/>
            <a:ext cx="9144000" cy="6186488"/>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pPr algn="ctr"/>
            <a:r>
              <a:rPr lang="it-IT" b="1" u="sng">
                <a:solidFill>
                  <a:srgbClr val="000000"/>
                </a:solidFill>
                <a:cs typeface="Times New Roman" pitchFamily="18" charset="0"/>
              </a:rPr>
              <a:t>indipendentemente dalla concentrazione di iniziale di inoculo si raggiunge allo stato stazionario lo stesso livello di concentrazione stazionaria di cellule</a:t>
            </a:r>
          </a:p>
          <a:p>
            <a:pPr algn="ctr"/>
            <a:endParaRPr lang="it-IT" sz="800">
              <a:solidFill>
                <a:srgbClr val="000000"/>
              </a:solidFill>
              <a:cs typeface="Times New Roman" pitchFamily="18" charset="0"/>
            </a:endParaRPr>
          </a:p>
          <a:p>
            <a:pPr algn="ctr"/>
            <a:r>
              <a:rPr lang="it-IT">
                <a:solidFill>
                  <a:srgbClr val="000000"/>
                </a:solidFill>
                <a:cs typeface="Times New Roman" pitchFamily="18" charset="0"/>
              </a:rPr>
              <a:t>sia per X</a:t>
            </a:r>
            <a:r>
              <a:rPr lang="it-IT" baseline="-30000">
                <a:solidFill>
                  <a:srgbClr val="000000"/>
                </a:solidFill>
                <a:cs typeface="Times New Roman" pitchFamily="18" charset="0"/>
              </a:rPr>
              <a:t>0</a:t>
            </a:r>
            <a:r>
              <a:rPr lang="it-IT">
                <a:solidFill>
                  <a:srgbClr val="000000"/>
                </a:solidFill>
                <a:cs typeface="Times New Roman" pitchFamily="18" charset="0"/>
              </a:rPr>
              <a:t> &gt; </a:t>
            </a:r>
            <a:r>
              <a:rPr lang="it-IT" b="1">
                <a:solidFill>
                  <a:srgbClr val="000000"/>
                </a:solidFill>
                <a:cs typeface="Times New Roman" pitchFamily="18" charset="0"/>
              </a:rPr>
              <a:t>X</a:t>
            </a:r>
            <a:r>
              <a:rPr lang="it-IT" b="1" baseline="-30000">
                <a:solidFill>
                  <a:srgbClr val="000000"/>
                </a:solidFill>
                <a:cs typeface="Times New Roman" pitchFamily="18" charset="0"/>
              </a:rPr>
              <a:t>s</a:t>
            </a:r>
            <a:r>
              <a:rPr lang="it-IT" b="1">
                <a:solidFill>
                  <a:srgbClr val="000000"/>
                </a:solidFill>
                <a:cs typeface="Times New Roman" pitchFamily="18" charset="0"/>
              </a:rPr>
              <a:t>,</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che</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per </a:t>
            </a:r>
            <a:r>
              <a:rPr lang="it-IT">
                <a:solidFill>
                  <a:srgbClr val="000000"/>
                </a:solidFill>
                <a:latin typeface="Symbol" pitchFamily="18" charset="2"/>
                <a:cs typeface="Times New Roman" pitchFamily="18" charset="0"/>
              </a:rPr>
              <a:t> </a:t>
            </a:r>
            <a:r>
              <a:rPr lang="it-IT">
                <a:solidFill>
                  <a:srgbClr val="000000"/>
                </a:solidFill>
                <a:cs typeface="Times New Roman" pitchFamily="18" charset="0"/>
              </a:rPr>
              <a:t>X</a:t>
            </a:r>
            <a:r>
              <a:rPr lang="it-IT" baseline="-30000">
                <a:solidFill>
                  <a:srgbClr val="000000"/>
                </a:solidFill>
                <a:cs typeface="Times New Roman" pitchFamily="18" charset="0"/>
              </a:rPr>
              <a:t>0</a:t>
            </a:r>
            <a:r>
              <a:rPr lang="it-IT">
                <a:solidFill>
                  <a:srgbClr val="000000"/>
                </a:solidFill>
                <a:cs typeface="Times New Roman" pitchFamily="18" charset="0"/>
              </a:rPr>
              <a:t> &lt; </a:t>
            </a:r>
            <a:r>
              <a:rPr lang="it-IT" b="1">
                <a:solidFill>
                  <a:srgbClr val="000000"/>
                </a:solidFill>
                <a:cs typeface="Times New Roman" pitchFamily="18" charset="0"/>
              </a:rPr>
              <a:t>X</a:t>
            </a:r>
            <a:r>
              <a:rPr lang="it-IT" b="1" baseline="-30000">
                <a:solidFill>
                  <a:srgbClr val="000000"/>
                </a:solidFill>
                <a:cs typeface="Times New Roman" pitchFamily="18" charset="0"/>
              </a:rPr>
              <a:t>s</a:t>
            </a:r>
            <a:r>
              <a:rPr lang="it-IT" b="1">
                <a:solidFill>
                  <a:srgbClr val="000000"/>
                </a:solidFill>
                <a:cs typeface="Times New Roman" pitchFamily="18" charset="0"/>
              </a:rPr>
              <a:t>, </a:t>
            </a:r>
            <a:r>
              <a:rPr lang="it-IT">
                <a:solidFill>
                  <a:srgbClr val="000000"/>
                </a:solidFill>
                <a:cs typeface="Times New Roman" pitchFamily="18" charset="0"/>
              </a:rPr>
              <a:t>si innesca il meccanismo di sopra </a:t>
            </a:r>
          </a:p>
          <a:p>
            <a:pPr algn="ctr"/>
            <a:endParaRPr lang="it-IT">
              <a:solidFill>
                <a:srgbClr val="000000"/>
              </a:solidFill>
              <a:cs typeface="Times New Roman" pitchFamily="18" charset="0"/>
            </a:endParaRPr>
          </a:p>
          <a:p>
            <a:pPr algn="just"/>
            <a:r>
              <a:rPr lang="it-IT">
                <a:solidFill>
                  <a:srgbClr val="000000"/>
                </a:solidFill>
                <a:cs typeface="Times New Roman" pitchFamily="18" charset="0"/>
              </a:rPr>
              <a:t>La crescita cellulare viene controllata dal suo ambiente chimico (da cui il nome di chemostat per il reattore), e cioè dalla disponibilità di un componente limitante (condizionante) la cinetica di crescita.</a:t>
            </a:r>
            <a:r>
              <a:rPr lang="it-IT" sz="2800" b="1">
                <a:solidFill>
                  <a:srgbClr val="000000"/>
                </a:solidFill>
                <a:cs typeface="Times New Roman" pitchFamily="18" charset="0"/>
              </a:rPr>
              <a:t> </a:t>
            </a:r>
          </a:p>
          <a:p>
            <a:pPr algn="ctr"/>
            <a:r>
              <a:rPr lang="it-IT" sz="2800" b="1">
                <a:solidFill>
                  <a:srgbClr val="000000"/>
                </a:solidFill>
                <a:cs typeface="Times New Roman" pitchFamily="18" charset="0"/>
              </a:rPr>
              <a:t> l’autobilanciamento funziona</a:t>
            </a:r>
            <a:r>
              <a:rPr lang="it-IT" sz="2800">
                <a:solidFill>
                  <a:srgbClr val="000000"/>
                </a:solidFill>
                <a:cs typeface="Times New Roman" pitchFamily="18" charset="0"/>
              </a:rPr>
              <a:t> se:</a:t>
            </a:r>
          </a:p>
          <a:p>
            <a:pPr algn="just"/>
            <a:r>
              <a:rPr lang="it-IT" sz="2800">
                <a:solidFill>
                  <a:srgbClr val="000000"/>
                </a:solidFill>
                <a:cs typeface="Times New Roman" pitchFamily="18" charset="0"/>
              </a:rPr>
              <a:t> il mezzo di coltura è stato concepito per avere il substrato come agente limitante (cioè se la concentrazione nel reattore è tale che </a:t>
            </a:r>
            <a:r>
              <a:rPr lang="it-IT" sz="2800" b="1">
                <a:solidFill>
                  <a:srgbClr val="000000"/>
                </a:solidFill>
                <a:cs typeface="Times New Roman" pitchFamily="18" charset="0"/>
              </a:rPr>
              <a:t>S non sia &gt; &gt; K</a:t>
            </a:r>
            <a:r>
              <a:rPr lang="it-IT" sz="2800" b="1" baseline="-30000">
                <a:solidFill>
                  <a:srgbClr val="000000"/>
                </a:solidFill>
                <a:cs typeface="Times New Roman" pitchFamily="18" charset="0"/>
              </a:rPr>
              <a:t>S</a:t>
            </a:r>
            <a:r>
              <a:rPr lang="it-IT" sz="2800" b="1">
                <a:solidFill>
                  <a:srgbClr val="000000"/>
                </a:solidFill>
                <a:cs typeface="Times New Roman" pitchFamily="18" charset="0"/>
              </a:rPr>
              <a:t> </a:t>
            </a:r>
            <a:r>
              <a:rPr lang="it-IT" b="1">
                <a:solidFill>
                  <a:srgbClr val="000000"/>
                </a:solidFill>
                <a:cs typeface="Times New Roman" pitchFamily="18" charset="0"/>
              </a:rPr>
              <a:t>(perché altrimenti </a:t>
            </a:r>
            <a:r>
              <a:rPr lang="it-IT" b="1">
                <a:solidFill>
                  <a:srgbClr val="000000"/>
                </a:solidFill>
                <a:latin typeface="Symbol" pitchFamily="18" charset="2"/>
                <a:cs typeface="Times New Roman" pitchFamily="18" charset="0"/>
              </a:rPr>
              <a:t>m </a:t>
            </a:r>
            <a:r>
              <a:rPr lang="it-IT" b="1">
                <a:solidFill>
                  <a:srgbClr val="000000"/>
                </a:solidFill>
                <a:cs typeface="Times New Roman" pitchFamily="18" charset="0"/>
              </a:rPr>
              <a:t>resterebbe insensibile alle variazioni di S e il meccanismo verrebbe interrotto)</a:t>
            </a:r>
            <a:r>
              <a:rPr lang="it-IT" i="1">
                <a:solidFill>
                  <a:srgbClr val="FF0000"/>
                </a:solidFill>
                <a:cs typeface="Times New Roman" pitchFamily="18" charset="0"/>
              </a:rPr>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B9AAA72-1F51-432D-9494-B149C0C99527}" type="slidenum">
              <a:rPr lang="it-IT"/>
              <a:pPr/>
              <a:t>52</a:t>
            </a:fld>
            <a:endParaRPr lang="it-IT"/>
          </a:p>
        </p:txBody>
      </p:sp>
      <p:sp>
        <p:nvSpPr>
          <p:cNvPr id="824323" name="Rectangle 3"/>
          <p:cNvSpPr>
            <a:spLocks noChangeArrowheads="1"/>
          </p:cNvSpPr>
          <p:nvPr/>
        </p:nvSpPr>
        <p:spPr bwMode="auto">
          <a:xfrm>
            <a:off x="0" y="28575"/>
            <a:ext cx="9144000" cy="6497638"/>
          </a:xfrm>
          <a:prstGeom prst="rect">
            <a:avLst/>
          </a:prstGeom>
          <a:noFill/>
          <a:ln w="9525">
            <a:noFill/>
            <a:miter lim="800000"/>
            <a:headEnd/>
            <a:tailEnd/>
          </a:ln>
          <a:effectLst/>
        </p:spPr>
        <p:txBody>
          <a:bodyPr anchor="ctr">
            <a:spAutoFit/>
          </a:bodyPr>
          <a:lstStyle/>
          <a:p>
            <a:pPr marL="457200" indent="-457200" algn="ctr"/>
            <a:r>
              <a:rPr lang="it-IT" sz="2600" b="1" i="1">
                <a:solidFill>
                  <a:srgbClr val="FF0000"/>
                </a:solidFill>
                <a:cs typeface="Times New Roman" pitchFamily="18" charset="0"/>
              </a:rPr>
              <a:t>Modello Matematico per Reattore Continuo a Volume Costante (chemostat)</a:t>
            </a: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2600" b="1" i="1">
              <a:solidFill>
                <a:srgbClr val="FF0000"/>
              </a:solidFill>
              <a:cs typeface="Times New Roman" pitchFamily="18" charset="0"/>
            </a:endParaRPr>
          </a:p>
          <a:p>
            <a:pPr marL="457200" indent="-457200" algn="ctr"/>
            <a:endParaRPr lang="it-IT" sz="800" i="1">
              <a:solidFill>
                <a:srgbClr val="FF0000"/>
              </a:solidFill>
              <a:cs typeface="Times New Roman" pitchFamily="18" charset="0"/>
            </a:endParaRPr>
          </a:p>
          <a:p>
            <a:pPr marL="457200" indent="-457200" algn="ctr"/>
            <a:r>
              <a:rPr lang="it-IT">
                <a:solidFill>
                  <a:srgbClr val="000000"/>
                </a:solidFill>
                <a:cs typeface="Times New Roman" pitchFamily="18" charset="0"/>
              </a:rPr>
              <a:t>Tornando alla figura 13, </a:t>
            </a:r>
          </a:p>
          <a:p>
            <a:pPr marL="457200" indent="-457200" algn="ctr"/>
            <a:r>
              <a:rPr lang="it-IT">
                <a:solidFill>
                  <a:srgbClr val="000000"/>
                </a:solidFill>
                <a:cs typeface="Times New Roman" pitchFamily="18" charset="0"/>
              </a:rPr>
              <a:t>si può osservare che questa si riferisce ad un enzima con </a:t>
            </a:r>
            <a:r>
              <a:rPr lang="it-IT" sz="2800" b="1">
                <a:solidFill>
                  <a:srgbClr val="000000"/>
                </a:solidFill>
                <a:cs typeface="Times New Roman" pitchFamily="18" charset="0"/>
              </a:rPr>
              <a:t>K</a:t>
            </a:r>
            <a:r>
              <a:rPr lang="it-IT" sz="2800" b="1" baseline="-30000">
                <a:solidFill>
                  <a:srgbClr val="000000"/>
                </a:solidFill>
                <a:cs typeface="Times New Roman" pitchFamily="18" charset="0"/>
              </a:rPr>
              <a:t>S</a:t>
            </a:r>
            <a:r>
              <a:rPr lang="it-IT" sz="2800" b="1">
                <a:solidFill>
                  <a:srgbClr val="000000"/>
                </a:solidFill>
                <a:cs typeface="Times New Roman" pitchFamily="18" charset="0"/>
              </a:rPr>
              <a:t> piccola</a:t>
            </a:r>
            <a:r>
              <a:rPr lang="it-IT" b="1">
                <a:solidFill>
                  <a:srgbClr val="000000"/>
                </a:solidFill>
                <a:cs typeface="Times New Roman" pitchFamily="18" charset="0"/>
              </a:rPr>
              <a:t>. </a:t>
            </a:r>
            <a:r>
              <a:rPr lang="it-IT">
                <a:solidFill>
                  <a:srgbClr val="000000"/>
                </a:solidFill>
                <a:cs typeface="Times New Roman" pitchFamily="18" charset="0"/>
              </a:rPr>
              <a:t>Infatti, dalla (48), </a:t>
            </a:r>
            <a:r>
              <a:rPr lang="it-IT" sz="2800" b="1">
                <a:solidFill>
                  <a:srgbClr val="000000"/>
                </a:solidFill>
                <a:cs typeface="Times New Roman" pitchFamily="18" charset="0"/>
              </a:rPr>
              <a:t>S</a:t>
            </a:r>
            <a:r>
              <a:rPr lang="it-IT" sz="2800" b="1" baseline="-30000">
                <a:solidFill>
                  <a:srgbClr val="000000"/>
                </a:solidFill>
                <a:cs typeface="Times New Roman" pitchFamily="18" charset="0"/>
              </a:rPr>
              <a:t>s</a:t>
            </a:r>
            <a:r>
              <a:rPr lang="it-IT" sz="2800" b="1">
                <a:solidFill>
                  <a:srgbClr val="000000"/>
                </a:solidFill>
                <a:cs typeface="Times New Roman" pitchFamily="18" charset="0"/>
              </a:rPr>
              <a:t> = D K</a:t>
            </a:r>
            <a:r>
              <a:rPr lang="it-IT" sz="2800" b="1" baseline="-30000">
                <a:solidFill>
                  <a:srgbClr val="000000"/>
                </a:solidFill>
                <a:cs typeface="Times New Roman" pitchFamily="18" charset="0"/>
              </a:rPr>
              <a:t>S</a:t>
            </a:r>
            <a:r>
              <a:rPr lang="it-IT" sz="2800" b="1">
                <a:solidFill>
                  <a:srgbClr val="000000"/>
                </a:solidFill>
                <a:cs typeface="Times New Roman" pitchFamily="18" charset="0"/>
              </a:rPr>
              <a:t>/(</a:t>
            </a:r>
            <a:r>
              <a:rPr lang="it-IT" sz="2800" b="1">
                <a:solidFill>
                  <a:srgbClr val="000000"/>
                </a:solidFill>
                <a:latin typeface="Symbol" pitchFamily="18" charset="2"/>
                <a:cs typeface="Times New Roman" pitchFamily="18" charset="0"/>
              </a:rPr>
              <a:t>m</a:t>
            </a:r>
            <a:r>
              <a:rPr lang="it-IT" sz="2800" b="1" baseline="-30000">
                <a:solidFill>
                  <a:srgbClr val="000000"/>
                </a:solidFill>
                <a:cs typeface="Times New Roman" pitchFamily="18" charset="0"/>
              </a:rPr>
              <a:t>m</a:t>
            </a:r>
            <a:r>
              <a:rPr lang="it-IT" sz="2800" b="1">
                <a:solidFill>
                  <a:srgbClr val="000000"/>
                </a:solidFill>
                <a:cs typeface="Times New Roman" pitchFamily="18" charset="0"/>
              </a:rPr>
              <a:t> – D)</a:t>
            </a:r>
            <a:r>
              <a:rPr lang="it-IT">
                <a:solidFill>
                  <a:srgbClr val="000000"/>
                </a:solidFill>
                <a:cs typeface="Times New Roman" pitchFamily="18" charset="0"/>
              </a:rPr>
              <a:t>, si vede che</a:t>
            </a:r>
            <a:endParaRPr lang="it-IT">
              <a:solidFill>
                <a:srgbClr val="000000"/>
              </a:solidFill>
              <a:latin typeface="Symbol" pitchFamily="18" charset="2"/>
              <a:cs typeface="Times New Roman" pitchFamily="18" charset="0"/>
            </a:endParaRPr>
          </a:p>
          <a:p>
            <a:pPr marL="457200" indent="-457200" algn="ctr"/>
            <a:r>
              <a:rPr lang="it-IT">
                <a:solidFill>
                  <a:srgbClr val="000000"/>
                </a:solidFill>
                <a:latin typeface="Symbol" pitchFamily="18" charset="2"/>
                <a:cs typeface="Times New Roman" pitchFamily="18" charset="0"/>
              </a:rPr>
              <a:t>·</a:t>
            </a:r>
            <a:r>
              <a:rPr lang="it-IT" b="1">
                <a:solidFill>
                  <a:srgbClr val="000000"/>
                </a:solidFill>
                <a:cs typeface="Times New Roman" pitchFamily="18" charset="0"/>
              </a:rPr>
              <a:t> </a:t>
            </a:r>
            <a:r>
              <a:rPr lang="it-IT">
                <a:solidFill>
                  <a:srgbClr val="000000"/>
                </a:solidFill>
                <a:cs typeface="Times New Roman" pitchFamily="18" charset="0"/>
              </a:rPr>
              <a:t> per </a:t>
            </a:r>
            <a:r>
              <a:rPr lang="it-IT" b="1">
                <a:solidFill>
                  <a:srgbClr val="000000"/>
                </a:solidFill>
                <a:cs typeface="Times New Roman" pitchFamily="18" charset="0"/>
              </a:rPr>
              <a:t>K</a:t>
            </a:r>
            <a:r>
              <a:rPr lang="it-IT" b="1" baseline="-30000">
                <a:solidFill>
                  <a:srgbClr val="000000"/>
                </a:solidFill>
                <a:cs typeface="Times New Roman" pitchFamily="18" charset="0"/>
              </a:rPr>
              <a:t>S</a:t>
            </a:r>
            <a:r>
              <a:rPr lang="it-IT" b="1">
                <a:solidFill>
                  <a:srgbClr val="000000"/>
                </a:solidFill>
                <a:cs typeface="Times New Roman" pitchFamily="18" charset="0"/>
              </a:rPr>
              <a:t> piccola</a:t>
            </a:r>
            <a:r>
              <a:rPr lang="it-IT">
                <a:solidFill>
                  <a:srgbClr val="000000"/>
                </a:solidFill>
                <a:cs typeface="Times New Roman" pitchFamily="18" charset="0"/>
              </a:rPr>
              <a:t>, </a:t>
            </a:r>
            <a:r>
              <a:rPr lang="it-IT" b="1">
                <a:solidFill>
                  <a:srgbClr val="000000"/>
                </a:solidFill>
                <a:cs typeface="Times New Roman" pitchFamily="18" charset="0"/>
              </a:rPr>
              <a:t>S</a:t>
            </a:r>
            <a:r>
              <a:rPr lang="it-IT" b="1" baseline="-30000">
                <a:solidFill>
                  <a:srgbClr val="000000"/>
                </a:solidFill>
                <a:cs typeface="Times New Roman" pitchFamily="18" charset="0"/>
              </a:rPr>
              <a:t>s</a:t>
            </a:r>
            <a:r>
              <a:rPr lang="it-IT">
                <a:solidFill>
                  <a:srgbClr val="000000"/>
                </a:solidFill>
                <a:cs typeface="Times New Roman" pitchFamily="18" charset="0"/>
              </a:rPr>
              <a:t> sarà </a:t>
            </a:r>
            <a:r>
              <a:rPr lang="it-IT" b="1">
                <a:solidFill>
                  <a:srgbClr val="000000"/>
                </a:solidFill>
                <a:cs typeface="Times New Roman" pitchFamily="18" charset="0"/>
              </a:rPr>
              <a:t>piccola</a:t>
            </a:r>
            <a:r>
              <a:rPr lang="it-IT">
                <a:solidFill>
                  <a:srgbClr val="000000"/>
                </a:solidFill>
                <a:cs typeface="Times New Roman" pitchFamily="18" charset="0"/>
              </a:rPr>
              <a:t>,</a:t>
            </a:r>
            <a:endParaRPr lang="it-IT">
              <a:solidFill>
                <a:srgbClr val="000000"/>
              </a:solidFill>
              <a:latin typeface="Symbol" pitchFamily="18" charset="2"/>
              <a:cs typeface="Times New Roman" pitchFamily="18" charset="0"/>
            </a:endParaRPr>
          </a:p>
          <a:p>
            <a:pPr marL="457200" indent="-457200" algn="ctr"/>
            <a:r>
              <a:rPr lang="it-IT">
                <a:solidFill>
                  <a:srgbClr val="000000"/>
                </a:solidFill>
                <a:latin typeface="Symbol" pitchFamily="18" charset="2"/>
                <a:cs typeface="Times New Roman" pitchFamily="18" charset="0"/>
              </a:rPr>
              <a:t>· </a:t>
            </a:r>
            <a:r>
              <a:rPr lang="it-IT" b="1">
                <a:solidFill>
                  <a:srgbClr val="000000"/>
                </a:solidFill>
                <a:cs typeface="Times New Roman" pitchFamily="18" charset="0"/>
              </a:rPr>
              <a:t>aumentando D</a:t>
            </a:r>
            <a:r>
              <a:rPr lang="it-IT">
                <a:solidFill>
                  <a:srgbClr val="000000"/>
                </a:solidFill>
                <a:cs typeface="Times New Roman" pitchFamily="18" charset="0"/>
              </a:rPr>
              <a:t>, </a:t>
            </a:r>
            <a:r>
              <a:rPr lang="it-IT" b="1">
                <a:solidFill>
                  <a:srgbClr val="000000"/>
                </a:solidFill>
                <a:cs typeface="Times New Roman" pitchFamily="18" charset="0"/>
              </a:rPr>
              <a:t>aumenta S</a:t>
            </a:r>
            <a:r>
              <a:rPr lang="it-IT" b="1" baseline="-30000">
                <a:solidFill>
                  <a:srgbClr val="000000"/>
                </a:solidFill>
                <a:cs typeface="Times New Roman" pitchFamily="18" charset="0"/>
              </a:rPr>
              <a:t>s</a:t>
            </a:r>
            <a:r>
              <a:rPr lang="it-IT">
                <a:solidFill>
                  <a:srgbClr val="000000"/>
                </a:solidFill>
                <a:cs typeface="Times New Roman" pitchFamily="18" charset="0"/>
              </a:rPr>
              <a:t> finché </a:t>
            </a:r>
            <a:endParaRPr lang="it-IT">
              <a:solidFill>
                <a:srgbClr val="000000"/>
              </a:solidFill>
              <a:latin typeface="Symbol" pitchFamily="18" charset="2"/>
              <a:cs typeface="Times New Roman" pitchFamily="18" charset="0"/>
            </a:endParaRPr>
          </a:p>
          <a:p>
            <a:pPr marL="457200" indent="-457200" algn="ctr"/>
            <a:r>
              <a:rPr lang="it-IT">
                <a:solidFill>
                  <a:srgbClr val="000000"/>
                </a:solidFill>
                <a:latin typeface="Symbol" pitchFamily="18" charset="2"/>
                <a:cs typeface="Times New Roman" pitchFamily="18" charset="0"/>
              </a:rPr>
              <a:t>·  </a:t>
            </a:r>
            <a:r>
              <a:rPr lang="it-IT" b="1">
                <a:solidFill>
                  <a:srgbClr val="000000"/>
                </a:solidFill>
                <a:cs typeface="Times New Roman" pitchFamily="18" charset="0"/>
              </a:rPr>
              <a:t>D = </a:t>
            </a:r>
            <a:r>
              <a:rPr lang="it-IT"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t>
            </a:r>
            <a:r>
              <a:rPr lang="it-IT">
                <a:solidFill>
                  <a:srgbClr val="000000"/>
                </a:solidFill>
                <a:cs typeface="Times New Roman" pitchFamily="18" charset="0"/>
              </a:rPr>
              <a:t>. A questo punto </a:t>
            </a:r>
            <a:r>
              <a:rPr lang="it-IT" b="1">
                <a:solidFill>
                  <a:srgbClr val="000000"/>
                </a:solidFill>
                <a:cs typeface="Times New Roman" pitchFamily="18" charset="0"/>
              </a:rPr>
              <a:t>S</a:t>
            </a:r>
            <a:r>
              <a:rPr lang="it-IT" b="1" baseline="-30000">
                <a:solidFill>
                  <a:srgbClr val="000000"/>
                </a:solidFill>
                <a:cs typeface="Times New Roman" pitchFamily="18" charset="0"/>
              </a:rPr>
              <a:t>s</a:t>
            </a:r>
            <a:r>
              <a:rPr lang="it-IT" b="1">
                <a:solidFill>
                  <a:srgbClr val="000000"/>
                </a:solidFill>
                <a:cs typeface="Times New Roman" pitchFamily="18" charset="0"/>
              </a:rPr>
              <a:t> aumenta all’infinito</a:t>
            </a:r>
            <a:r>
              <a:rPr lang="it-IT">
                <a:solidFill>
                  <a:srgbClr val="000000"/>
                </a:solidFill>
                <a:cs typeface="Times New Roman" pitchFamily="18" charset="0"/>
              </a:rPr>
              <a:t>. </a:t>
            </a:r>
          </a:p>
        </p:txBody>
      </p:sp>
      <p:pic>
        <p:nvPicPr>
          <p:cNvPr id="824324" name="Picture 4" descr="C:\WINDOWS\Desktop\Testi Enzo\Senza nome-scandito-01.jpg"/>
          <p:cNvPicPr>
            <a:picLocks noChangeAspect="1" noChangeArrowheads="1"/>
          </p:cNvPicPr>
          <p:nvPr/>
        </p:nvPicPr>
        <p:blipFill>
          <a:blip r:embed="rId3" r:link="rId4" cstate="print"/>
          <a:srcRect/>
          <a:stretch>
            <a:fillRect/>
          </a:stretch>
        </p:blipFill>
        <p:spPr bwMode="auto">
          <a:xfrm>
            <a:off x="2843213" y="981075"/>
            <a:ext cx="3438525" cy="3238500"/>
          </a:xfrm>
          <a:prstGeom prst="rect">
            <a:avLst/>
          </a:prstGeom>
          <a:noFill/>
          <a:ln w="9525">
            <a:noFill/>
            <a:miter lim="800000"/>
            <a:headEnd/>
            <a:tailEnd/>
          </a:ln>
        </p:spPr>
      </p:pic>
      <p:sp>
        <p:nvSpPr>
          <p:cNvPr id="824325" name="Text Box 5"/>
          <p:cNvSpPr txBox="1">
            <a:spLocks noChangeArrowheads="1"/>
          </p:cNvSpPr>
          <p:nvPr/>
        </p:nvSpPr>
        <p:spPr bwMode="auto">
          <a:xfrm>
            <a:off x="0" y="3141663"/>
            <a:ext cx="1820863" cy="1006475"/>
          </a:xfrm>
          <a:prstGeom prst="rect">
            <a:avLst/>
          </a:prstGeom>
          <a:noFill/>
          <a:ln w="9525">
            <a:noFill/>
            <a:miter lim="800000"/>
            <a:headEnd/>
            <a:tailEnd/>
          </a:ln>
          <a:effectLst/>
        </p:spPr>
        <p:txBody>
          <a:bodyPr>
            <a:spAutoFit/>
          </a:bodyPr>
          <a:lstStyle/>
          <a:p>
            <a:r>
              <a:rPr lang="it-IT" sz="2000"/>
              <a:t>K</a:t>
            </a:r>
            <a:r>
              <a:rPr lang="it-IT" sz="2000" baseline="-25000"/>
              <a:t>s</a:t>
            </a:r>
            <a:r>
              <a:rPr lang="it-IT" sz="2000"/>
              <a:t>: costante di saturazione dell’enzima</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619BAF5-892E-4FED-B081-BB65E24D3B98}" type="slidenum">
              <a:rPr lang="it-IT"/>
              <a:pPr/>
              <a:t>53</a:t>
            </a:fld>
            <a:endParaRPr lang="it-IT"/>
          </a:p>
        </p:txBody>
      </p:sp>
      <p:sp>
        <p:nvSpPr>
          <p:cNvPr id="826371" name="Rectangle 3"/>
          <p:cNvSpPr>
            <a:spLocks noChangeArrowheads="1"/>
          </p:cNvSpPr>
          <p:nvPr/>
        </p:nvSpPr>
        <p:spPr bwMode="auto">
          <a:xfrm>
            <a:off x="0" y="188913"/>
            <a:ext cx="9144000" cy="6032500"/>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pPr algn="ctr"/>
            <a:r>
              <a:rPr lang="it-IT" sz="2200">
                <a:solidFill>
                  <a:srgbClr val="000000"/>
                </a:solidFill>
                <a:cs typeface="Times New Roman" pitchFamily="18" charset="0"/>
              </a:rPr>
              <a:t>Si può osservare dalla figura che durante l’aumento rapido di S</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p>
          <a:p>
            <a:pPr algn="ctr"/>
            <a:r>
              <a:rPr lang="it-IT" sz="2200">
                <a:solidFill>
                  <a:srgbClr val="000000"/>
                </a:solidFill>
                <a:cs typeface="Times New Roman" pitchFamily="18" charset="0"/>
              </a:rPr>
              <a:t>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scende rapidamente a zero</a:t>
            </a:r>
            <a:r>
              <a:rPr lang="it-IT" sz="2200">
                <a:solidFill>
                  <a:srgbClr val="000000"/>
                </a:solidFill>
                <a:cs typeface="Times New Roman" pitchFamily="18" charset="0"/>
              </a:rPr>
              <a:t>, come previsto dalla (47), X</a:t>
            </a:r>
            <a:r>
              <a:rPr lang="it-IT" sz="2200" baseline="-30000">
                <a:solidFill>
                  <a:srgbClr val="000000"/>
                </a:solidFill>
                <a:cs typeface="Times New Roman" pitchFamily="18" charset="0"/>
              </a:rPr>
              <a:t>s</a:t>
            </a:r>
            <a:r>
              <a:rPr lang="it-IT" sz="2200">
                <a:solidFill>
                  <a:srgbClr val="000000"/>
                </a:solidFill>
                <a:cs typeface="Times New Roman" pitchFamily="18" charset="0"/>
              </a:rPr>
              <a:t> = Y</a:t>
            </a:r>
            <a:r>
              <a:rPr lang="it-IT" sz="2200" baseline="-30000">
                <a:solidFill>
                  <a:srgbClr val="000000"/>
                </a:solidFill>
                <a:cs typeface="Times New Roman" pitchFamily="18" charset="0"/>
              </a:rPr>
              <a:t>XS</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p>
          <a:p>
            <a:pPr algn="ctr"/>
            <a:r>
              <a:rPr lang="it-IT" sz="2200">
                <a:solidFill>
                  <a:srgbClr val="000000"/>
                </a:solidFill>
                <a:cs typeface="Times New Roman" pitchFamily="18" charset="0"/>
              </a:rPr>
              <a:t> </a:t>
            </a:r>
          </a:p>
          <a:p>
            <a:pPr algn="ctr"/>
            <a:r>
              <a:rPr lang="it-IT" sz="2200">
                <a:solidFill>
                  <a:srgbClr val="000000"/>
                </a:solidFill>
                <a:cs typeface="Times New Roman" pitchFamily="18" charset="0"/>
              </a:rPr>
              <a:t>Il valore di D per il quale X</a:t>
            </a:r>
            <a:r>
              <a:rPr lang="it-IT" sz="2200" baseline="-30000">
                <a:solidFill>
                  <a:srgbClr val="000000"/>
                </a:solidFill>
                <a:cs typeface="Times New Roman" pitchFamily="18" charset="0"/>
              </a:rPr>
              <a:t>s</a:t>
            </a:r>
            <a:r>
              <a:rPr lang="it-IT" sz="2200">
                <a:solidFill>
                  <a:srgbClr val="000000"/>
                </a:solidFill>
                <a:cs typeface="Times New Roman" pitchFamily="18" charset="0"/>
              </a:rPr>
              <a:t> = 0 (le </a:t>
            </a:r>
            <a:r>
              <a:rPr lang="it-IT" sz="2200" b="1">
                <a:solidFill>
                  <a:srgbClr val="000000"/>
                </a:solidFill>
                <a:cs typeface="Times New Roman" pitchFamily="18" charset="0"/>
              </a:rPr>
              <a:t>cellule </a:t>
            </a:r>
            <a:r>
              <a:rPr lang="it-IT" sz="2200">
                <a:solidFill>
                  <a:srgbClr val="000000"/>
                </a:solidFill>
                <a:cs typeface="Times New Roman" pitchFamily="18" charset="0"/>
              </a:rPr>
              <a:t>sono state </a:t>
            </a:r>
            <a:r>
              <a:rPr lang="it-IT" sz="2200" b="1">
                <a:solidFill>
                  <a:srgbClr val="000000"/>
                </a:solidFill>
                <a:cs typeface="Times New Roman" pitchFamily="18" charset="0"/>
              </a:rPr>
              <a:t>completamente lavate via con il flusso uscente</a:t>
            </a:r>
            <a:r>
              <a:rPr lang="it-IT" sz="2200">
                <a:solidFill>
                  <a:srgbClr val="000000"/>
                </a:solidFill>
                <a:cs typeface="Times New Roman" pitchFamily="18" charset="0"/>
              </a:rPr>
              <a:t>) è chiamato il valore della velocità critica di diluizione (</a:t>
            </a:r>
            <a:r>
              <a:rPr lang="it-IT" sz="2200" b="1">
                <a:solidFill>
                  <a:srgbClr val="000000"/>
                </a:solidFill>
                <a:cs typeface="Times New Roman" pitchFamily="18" charset="0"/>
              </a:rPr>
              <a:t>D</a:t>
            </a:r>
            <a:r>
              <a:rPr lang="it-IT" sz="2200" b="1" baseline="-30000">
                <a:solidFill>
                  <a:srgbClr val="000000"/>
                </a:solidFill>
                <a:cs typeface="Times New Roman" pitchFamily="18" charset="0"/>
              </a:rPr>
              <a:t>crit</a:t>
            </a:r>
            <a:r>
              <a:rPr lang="it-IT" sz="2200">
                <a:solidFill>
                  <a:srgbClr val="000000"/>
                </a:solidFill>
                <a:cs typeface="Times New Roman" pitchFamily="18" charset="0"/>
              </a:rPr>
              <a:t>), che si ricava dalla (48)</a:t>
            </a:r>
            <a:endParaRPr lang="it-IT" sz="2200" i="1" u="sng">
              <a:solidFill>
                <a:srgbClr val="000000"/>
              </a:solidFill>
              <a:cs typeface="Times New Roman" pitchFamily="18" charset="0"/>
            </a:endParaRPr>
          </a:p>
          <a:p>
            <a:pPr algn="ctr"/>
            <a:r>
              <a:rPr lang="it-IT" sz="2200" i="1" u="sng">
                <a:solidFill>
                  <a:srgbClr val="000000"/>
                </a:solidFill>
                <a:cs typeface="Times New Roman" pitchFamily="18" charset="0"/>
              </a:rPr>
              <a:t>ponendo S</a:t>
            </a:r>
            <a:r>
              <a:rPr lang="it-IT" sz="2200" i="1" u="sng" baseline="-30000">
                <a:solidFill>
                  <a:srgbClr val="000000"/>
                </a:solidFill>
                <a:cs typeface="Times New Roman" pitchFamily="18" charset="0"/>
              </a:rPr>
              <a:t>s</a:t>
            </a:r>
            <a:r>
              <a:rPr lang="it-IT" sz="2200" i="1" u="sng">
                <a:solidFill>
                  <a:srgbClr val="000000"/>
                </a:solidFill>
                <a:cs typeface="Times New Roman" pitchFamily="18" charset="0"/>
              </a:rPr>
              <a:t> = S</a:t>
            </a:r>
            <a:r>
              <a:rPr lang="it-IT" sz="2200" i="1" u="sng" baseline="-30000">
                <a:solidFill>
                  <a:srgbClr val="000000"/>
                </a:solidFill>
                <a:cs typeface="Times New Roman" pitchFamily="18" charset="0"/>
              </a:rPr>
              <a:t>0</a:t>
            </a:r>
            <a:r>
              <a:rPr lang="it-IT" sz="2200" i="1">
                <a:solidFill>
                  <a:srgbClr val="000000"/>
                </a:solidFill>
                <a:cs typeface="Times New Roman" pitchFamily="18" charset="0"/>
              </a:rPr>
              <a:t> ed </a:t>
            </a:r>
            <a:r>
              <a:rPr lang="it-IT" sz="2200" i="1" u="sng">
                <a:solidFill>
                  <a:srgbClr val="000000"/>
                </a:solidFill>
                <a:cs typeface="Times New Roman" pitchFamily="18" charset="0"/>
              </a:rPr>
              <a:t>isolando il termine D</a:t>
            </a:r>
            <a:endParaRPr lang="it-IT" sz="2200">
              <a:solidFill>
                <a:srgbClr val="000000"/>
              </a:solidFill>
              <a:cs typeface="Times New Roman" pitchFamily="18" charset="0"/>
            </a:endParaRPr>
          </a:p>
          <a:p>
            <a:pPr algn="ct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D</a:t>
            </a:r>
            <a:r>
              <a:rPr lang="en-GB" sz="2200" b="1" baseline="-30000">
                <a:solidFill>
                  <a:srgbClr val="000000"/>
                </a:solidFill>
                <a:cs typeface="Times New Roman" pitchFamily="18" charset="0"/>
              </a:rPr>
              <a:t>crit</a:t>
            </a:r>
            <a:r>
              <a:rPr lang="en-GB" sz="2200" b="1">
                <a:solidFill>
                  <a:srgbClr val="000000"/>
                </a:solidFill>
                <a:cs typeface="Times New Roman" pitchFamily="18" charset="0"/>
              </a:rPr>
              <a:t> =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a:t>
            </a:r>
            <a:endParaRPr lang="en-GB" sz="2200">
              <a:solidFill>
                <a:srgbClr val="000000"/>
              </a:solidFill>
              <a:cs typeface="Times New Roman" pitchFamily="18" charset="0"/>
            </a:endParaRPr>
          </a:p>
          <a:p>
            <a:pPr algn="ctr"/>
            <a:endParaRPr lang="en-GB" sz="2200">
              <a:solidFill>
                <a:srgbClr val="000000"/>
              </a:solidFill>
              <a:cs typeface="Times New Roman" pitchFamily="18" charset="0"/>
            </a:endParaRPr>
          </a:p>
          <a:p>
            <a:pPr algn="just"/>
            <a:r>
              <a:rPr lang="en-GB" sz="2200">
                <a:solidFill>
                  <a:srgbClr val="000000"/>
                </a:solidFill>
                <a:cs typeface="Times New Roman" pitchFamily="18" charset="0"/>
              </a:rPr>
              <a:t> </a:t>
            </a:r>
            <a:r>
              <a:rPr lang="it-IT" sz="2200">
                <a:solidFill>
                  <a:srgbClr val="000000"/>
                </a:solidFill>
                <a:cs typeface="Times New Roman" pitchFamily="18" charset="0"/>
              </a:rPr>
              <a:t>teoricamente, aumentando  S</a:t>
            </a:r>
            <a:r>
              <a:rPr lang="it-IT" sz="2200" baseline="-30000">
                <a:solidFill>
                  <a:srgbClr val="000000"/>
                </a:solidFill>
                <a:cs typeface="Times New Roman" pitchFamily="18" charset="0"/>
              </a:rPr>
              <a:t>0</a:t>
            </a:r>
            <a:r>
              <a:rPr lang="it-IT" sz="2200">
                <a:solidFill>
                  <a:srgbClr val="000000"/>
                </a:solidFill>
                <a:cs typeface="Times New Roman" pitchFamily="18" charset="0"/>
              </a:rPr>
              <a:t> finché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&gt; &gt;  K</a:t>
            </a:r>
            <a:r>
              <a:rPr lang="it-IT" sz="2200" b="1" baseline="-30000">
                <a:solidFill>
                  <a:srgbClr val="000000"/>
                </a:solidFill>
                <a:cs typeface="Times New Roman" pitchFamily="18" charset="0"/>
              </a:rPr>
              <a:t>S</a:t>
            </a:r>
            <a:r>
              <a:rPr lang="it-IT" sz="2200">
                <a:solidFill>
                  <a:srgbClr val="000000"/>
                </a:solidFill>
                <a:cs typeface="Times New Roman" pitchFamily="18" charset="0"/>
              </a:rPr>
              <a:t>, </a:t>
            </a:r>
          </a:p>
          <a:p>
            <a:pPr algn="just"/>
            <a:r>
              <a:rPr lang="it-IT" sz="2200" b="1">
                <a:solidFill>
                  <a:srgbClr val="000000"/>
                </a:solidFill>
                <a:cs typeface="Times New Roman" pitchFamily="18" charset="0"/>
              </a:rPr>
              <a:t>D</a:t>
            </a:r>
            <a:r>
              <a:rPr lang="it-IT" sz="2200" b="1" baseline="-30000">
                <a:solidFill>
                  <a:srgbClr val="000000"/>
                </a:solidFill>
                <a:cs typeface="Times New Roman" pitchFamily="18" charset="0"/>
              </a:rPr>
              <a:t>crit</a:t>
            </a:r>
            <a:r>
              <a:rPr lang="it-IT" sz="2200" b="1">
                <a:solidFill>
                  <a:srgbClr val="000000"/>
                </a:solidFill>
                <a:cs typeface="Times New Roman" pitchFamily="18" charset="0"/>
              </a:rPr>
              <a:t> si avvicina sempre più a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a:solidFill>
                  <a:srgbClr val="000000"/>
                </a:solidFill>
                <a:cs typeface="Times New Roman" pitchFamily="18" charset="0"/>
              </a:rPr>
              <a:t> </a:t>
            </a:r>
          </a:p>
          <a:p>
            <a:pPr algn="just"/>
            <a:r>
              <a:rPr lang="it-IT" sz="2200">
                <a:solidFill>
                  <a:srgbClr val="000000"/>
                </a:solidFill>
                <a:cs typeface="Times New Roman" pitchFamily="18" charset="0"/>
              </a:rPr>
              <a:t>in teoria dovrebbe essere possibile </a:t>
            </a:r>
            <a:r>
              <a:rPr lang="it-IT" sz="2200" b="1">
                <a:solidFill>
                  <a:srgbClr val="000000"/>
                </a:solidFill>
                <a:cs typeface="Times New Roman" pitchFamily="18" charset="0"/>
              </a:rPr>
              <a:t>operare</a:t>
            </a:r>
            <a:r>
              <a:rPr lang="it-IT" sz="2200">
                <a:solidFill>
                  <a:srgbClr val="000000"/>
                </a:solidFill>
                <a:cs typeface="Times New Roman" pitchFamily="18" charset="0"/>
              </a:rPr>
              <a:t> alla</a:t>
            </a:r>
            <a:r>
              <a:rPr lang="it-IT" sz="2200" b="1">
                <a:solidFill>
                  <a:srgbClr val="000000"/>
                </a:solidFill>
                <a:cs typeface="Times New Roman" pitchFamily="18" charset="0"/>
              </a:rPr>
              <a:t> massima velocità specifica di crescita (</a:t>
            </a:r>
            <a:r>
              <a:rPr lang="it-IT" sz="2200">
                <a:solidFill>
                  <a:srgbClr val="000000"/>
                </a:solidFill>
                <a:cs typeface="Times New Roman" pitchFamily="18" charset="0"/>
              </a:rPr>
              <a:t>e quindi con </a:t>
            </a:r>
            <a:r>
              <a:rPr lang="it-IT" sz="2200" b="1">
                <a:solidFill>
                  <a:srgbClr val="000000"/>
                </a:solidFill>
                <a:cs typeface="Times New Roman" pitchFamily="18" charset="0"/>
              </a:rPr>
              <a:t>tempi di permanenza bassi). </a:t>
            </a:r>
          </a:p>
          <a:p>
            <a:pPr algn="just"/>
            <a:r>
              <a:rPr lang="it-IT" sz="2200">
                <a:solidFill>
                  <a:srgbClr val="000000"/>
                </a:solidFill>
                <a:cs typeface="Times New Roman" pitchFamily="18" charset="0"/>
              </a:rPr>
              <a:t>ciò non si riesce mai ad ottenere in un chemostat: per</a:t>
            </a:r>
            <a:r>
              <a:rPr lang="it-IT" sz="2200" b="1">
                <a:solidFill>
                  <a:srgbClr val="000000"/>
                </a:solidFill>
                <a:cs typeface="Times New Roman" pitchFamily="18" charset="0"/>
              </a:rPr>
              <a:t> D =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infinito </a:t>
            </a:r>
            <a:endParaRPr lang="it-IT" sz="2200">
              <a:solidFill>
                <a:srgbClr val="000000"/>
              </a:solidFill>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B5F410D-52B1-4A1B-BC75-4BBABD19D294}" type="slidenum">
              <a:rPr lang="it-IT"/>
              <a:pPr/>
              <a:t>54</a:t>
            </a:fld>
            <a:endParaRPr lang="it-IT"/>
          </a:p>
        </p:txBody>
      </p:sp>
      <p:sp>
        <p:nvSpPr>
          <p:cNvPr id="828419" name="Rectangle 3"/>
          <p:cNvSpPr>
            <a:spLocks noChangeArrowheads="1"/>
          </p:cNvSpPr>
          <p:nvPr/>
        </p:nvSpPr>
        <p:spPr bwMode="auto">
          <a:xfrm>
            <a:off x="0" y="0"/>
            <a:ext cx="9144000" cy="3565525"/>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r>
              <a:rPr lang="it-IT" sz="2200">
                <a:solidFill>
                  <a:srgbClr val="000000"/>
                </a:solidFill>
                <a:cs typeface="Times New Roman" pitchFamily="18" charset="0"/>
              </a:rPr>
              <a:t>In pratica S</a:t>
            </a:r>
            <a:r>
              <a:rPr lang="it-IT" sz="2200" baseline="-30000">
                <a:solidFill>
                  <a:srgbClr val="000000"/>
                </a:solidFill>
                <a:cs typeface="Times New Roman" pitchFamily="18" charset="0"/>
              </a:rPr>
              <a:t>S</a:t>
            </a:r>
            <a:r>
              <a:rPr lang="it-IT" sz="2200">
                <a:solidFill>
                  <a:srgbClr val="000000"/>
                </a:solidFill>
                <a:cs typeface="Times New Roman" pitchFamily="18" charset="0"/>
              </a:rPr>
              <a:t> può aumentare solo finché S</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0</a:t>
            </a:r>
            <a:r>
              <a:rPr lang="it-IT" sz="2200" b="1">
                <a:solidFill>
                  <a:srgbClr val="000000"/>
                </a:solidFill>
                <a:cs typeface="Times New Roman" pitchFamily="18" charset="0"/>
              </a:rPr>
              <a:t>. </a:t>
            </a:r>
          </a:p>
          <a:p>
            <a:pPr algn="ctr"/>
            <a:r>
              <a:rPr lang="it-IT" sz="2200" b="1" u="sng">
                <a:solidFill>
                  <a:srgbClr val="000000"/>
                </a:solidFill>
                <a:cs typeface="Times New Roman" pitchFamily="18" charset="0"/>
              </a:rPr>
              <a:t>Quindi, per avere D = </a:t>
            </a:r>
            <a:r>
              <a:rPr lang="it-IT" sz="2200" b="1" u="sng">
                <a:solidFill>
                  <a:srgbClr val="000000"/>
                </a:solidFill>
                <a:latin typeface="Symbol" pitchFamily="18" charset="2"/>
                <a:cs typeface="Times New Roman" pitchFamily="18" charset="0"/>
              </a:rPr>
              <a:t>m</a:t>
            </a:r>
            <a:r>
              <a:rPr lang="it-IT" sz="2200" b="1" u="sng" baseline="-30000">
                <a:solidFill>
                  <a:srgbClr val="000000"/>
                </a:solidFill>
                <a:cs typeface="Times New Roman" pitchFamily="18" charset="0"/>
              </a:rPr>
              <a:t>m</a:t>
            </a:r>
            <a:r>
              <a:rPr lang="it-IT" sz="2200" b="1" u="sng">
                <a:solidFill>
                  <a:srgbClr val="000000"/>
                </a:solidFill>
                <a:cs typeface="Times New Roman" pitchFamily="18" charset="0"/>
              </a:rPr>
              <a:t>, bisognerebbe operare con una concentrazione di substrato infinitamente grande</a:t>
            </a:r>
            <a:r>
              <a:rPr lang="it-IT" sz="2200" b="1">
                <a:solidFill>
                  <a:srgbClr val="000000"/>
                </a:solidFill>
                <a:cs typeface="Times New Roman" pitchFamily="18" charset="0"/>
              </a:rPr>
              <a:t>. </a:t>
            </a:r>
          </a:p>
          <a:p>
            <a:pPr algn="just"/>
            <a:r>
              <a:rPr lang="it-IT" sz="2200">
                <a:solidFill>
                  <a:srgbClr val="000000"/>
                </a:solidFill>
                <a:cs typeface="Times New Roman" pitchFamily="18" charset="0"/>
              </a:rPr>
              <a:t>Dall’equazione di Monod </a:t>
            </a:r>
            <a:r>
              <a:rPr lang="it-IT" sz="2200">
                <a:solidFill>
                  <a:srgbClr val="000000"/>
                </a:solidFill>
                <a:latin typeface="Symbol" pitchFamily="18" charset="2"/>
                <a:cs typeface="Times New Roman" pitchFamily="18" charset="0"/>
              </a:rPr>
              <a:t>m </a:t>
            </a:r>
            <a:r>
              <a:rPr lang="it-IT" sz="2200">
                <a:solidFill>
                  <a:srgbClr val="000000"/>
                </a:solidFill>
                <a:cs typeface="Times New Roman" pitchFamily="18" charset="0"/>
              </a:rPr>
              <a:t>tende </a:t>
            </a:r>
            <a:r>
              <a:rPr lang="it-IT" sz="2200" baseline="-30000">
                <a:solidFill>
                  <a:srgbClr val="000000"/>
                </a:solidFill>
                <a:cs typeface="Times New Roman" pitchFamily="18" charset="0"/>
              </a:rPr>
              <a:t> </a:t>
            </a:r>
            <a:r>
              <a:rPr lang="it-IT" sz="2200">
                <a:solidFill>
                  <a:srgbClr val="000000"/>
                </a:solidFill>
                <a:cs typeface="Times New Roman" pitchFamily="18" charset="0"/>
              </a:rPr>
              <a:t>asintoticamente a</a:t>
            </a:r>
            <a:r>
              <a:rPr lang="it-IT" sz="2200">
                <a:solidFill>
                  <a:srgbClr val="000000"/>
                </a:solidFill>
                <a:latin typeface="Symbol" pitchFamily="18" charset="2"/>
                <a:cs typeface="Times New Roman" pitchFamily="18" charset="0"/>
              </a:rPr>
              <a:t> m</a:t>
            </a:r>
            <a:r>
              <a:rPr lang="it-IT" sz="2200" baseline="-30000">
                <a:solidFill>
                  <a:srgbClr val="000000"/>
                </a:solidFill>
                <a:cs typeface="Times New Roman" pitchFamily="18" charset="0"/>
              </a:rPr>
              <a:t>m</a:t>
            </a:r>
            <a:r>
              <a:rPr lang="it-IT" sz="2200">
                <a:solidFill>
                  <a:srgbClr val="000000"/>
                </a:solidFill>
                <a:cs typeface="Times New Roman" pitchFamily="18" charset="0"/>
              </a:rPr>
              <a:t> all’aumentare di S, ma non diventa mai uguale a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a:t>
            </a:r>
          </a:p>
          <a:p>
            <a:pPr algn="ctr"/>
            <a:r>
              <a:rPr lang="it-IT" sz="2200">
                <a:solidFill>
                  <a:srgbClr val="000000"/>
                </a:solidFill>
                <a:cs typeface="Times New Roman" pitchFamily="18" charset="0"/>
              </a:rPr>
              <a:t>In ogni caso</a:t>
            </a:r>
            <a:r>
              <a:rPr lang="it-IT" sz="2200" b="1">
                <a:solidFill>
                  <a:srgbClr val="000000"/>
                </a:solidFill>
                <a:cs typeface="Times New Roman" pitchFamily="18" charset="0"/>
              </a:rPr>
              <a:t> </a:t>
            </a:r>
            <a:r>
              <a:rPr lang="it-IT" sz="2200" b="1" u="sng">
                <a:solidFill>
                  <a:srgbClr val="000000"/>
                </a:solidFill>
                <a:cs typeface="Times New Roman" pitchFamily="18" charset="0"/>
              </a:rPr>
              <a:t>operando a </a:t>
            </a:r>
            <a:r>
              <a:rPr lang="it-IT" sz="2200" b="1" u="sng">
                <a:solidFill>
                  <a:srgbClr val="000000"/>
                </a:solidFill>
                <a:latin typeface="Symbol" pitchFamily="18" charset="2"/>
                <a:cs typeface="Times New Roman" pitchFamily="18" charset="0"/>
              </a:rPr>
              <a:t>m</a:t>
            </a:r>
            <a:r>
              <a:rPr lang="it-IT" sz="2200" b="1" u="sng" baseline="-30000">
                <a:solidFill>
                  <a:srgbClr val="000000"/>
                </a:solidFill>
                <a:cs typeface="Times New Roman" pitchFamily="18" charset="0"/>
              </a:rPr>
              <a:t>m</a:t>
            </a:r>
            <a:r>
              <a:rPr lang="it-IT" sz="2200" b="1" u="sng">
                <a:solidFill>
                  <a:srgbClr val="000000"/>
                </a:solidFill>
                <a:latin typeface="Symbol" pitchFamily="18" charset="2"/>
                <a:cs typeface="Times New Roman" pitchFamily="18" charset="0"/>
              </a:rPr>
              <a:t> </a:t>
            </a:r>
            <a:r>
              <a:rPr lang="it-IT" sz="2200" b="1" u="sng">
                <a:solidFill>
                  <a:srgbClr val="000000"/>
                </a:solidFill>
                <a:cs typeface="Times New Roman" pitchFamily="18" charset="0"/>
              </a:rPr>
              <a:t>il sistema diventerebbe  insensibile alle variazioni di S e perciò non funzionerebbe più il meccanismo di autobilanciamento</a:t>
            </a:r>
            <a:r>
              <a:rPr lang="it-IT" sz="2200" b="1">
                <a:solidFill>
                  <a:srgbClr val="000000"/>
                </a:solidFill>
                <a:cs typeface="Times New Roman" pitchFamily="18" charset="0"/>
              </a:rPr>
              <a:t>.</a:t>
            </a:r>
          </a:p>
        </p:txBody>
      </p:sp>
      <p:pic>
        <p:nvPicPr>
          <p:cNvPr id="828420" name="Picture 4" descr="C:\WINDOWS\Desktop\Testi Enzo\Senza nome-scandito-01.jpg"/>
          <p:cNvPicPr>
            <a:picLocks noChangeAspect="1" noChangeArrowheads="1"/>
          </p:cNvPicPr>
          <p:nvPr/>
        </p:nvPicPr>
        <p:blipFill>
          <a:blip r:embed="rId3" r:link="rId4" cstate="print"/>
          <a:srcRect/>
          <a:stretch>
            <a:fillRect/>
          </a:stretch>
        </p:blipFill>
        <p:spPr bwMode="auto">
          <a:xfrm>
            <a:off x="179388" y="3492500"/>
            <a:ext cx="3529012" cy="2730500"/>
          </a:xfrm>
          <a:prstGeom prst="rect">
            <a:avLst/>
          </a:prstGeom>
          <a:noFill/>
          <a:ln w="9525">
            <a:noFill/>
            <a:miter lim="800000"/>
            <a:headEnd/>
            <a:tailEnd/>
          </a:ln>
        </p:spPr>
      </p:pic>
      <p:sp>
        <p:nvSpPr>
          <p:cNvPr id="828422" name="Rectangle 6"/>
          <p:cNvSpPr>
            <a:spLocks noChangeArrowheads="1"/>
          </p:cNvSpPr>
          <p:nvPr/>
        </p:nvSpPr>
        <p:spPr bwMode="auto">
          <a:xfrm>
            <a:off x="3852863" y="4076700"/>
            <a:ext cx="5040312" cy="2101850"/>
          </a:xfrm>
          <a:prstGeom prst="rect">
            <a:avLst/>
          </a:prstGeom>
          <a:noFill/>
          <a:ln w="9525">
            <a:noFill/>
            <a:miter lim="800000"/>
            <a:headEnd/>
            <a:tailEnd/>
          </a:ln>
          <a:effectLst/>
        </p:spPr>
        <p:txBody>
          <a:bodyPr>
            <a:spAutoFit/>
          </a:bodyPr>
          <a:lstStyle/>
          <a:p>
            <a:pPr algn="just"/>
            <a:r>
              <a:rPr lang="it-IT" sz="2200">
                <a:solidFill>
                  <a:srgbClr val="000000"/>
                </a:solidFill>
                <a:cs typeface="Times New Roman" pitchFamily="18" charset="0"/>
              </a:rPr>
              <a:t>Se K</a:t>
            </a:r>
            <a:r>
              <a:rPr lang="it-IT" sz="2200" baseline="-25000">
                <a:solidFill>
                  <a:srgbClr val="000000"/>
                </a:solidFill>
                <a:cs typeface="Times New Roman" pitchFamily="18" charset="0"/>
              </a:rPr>
              <a:t>s</a:t>
            </a:r>
            <a:r>
              <a:rPr lang="it-IT" sz="2200">
                <a:solidFill>
                  <a:srgbClr val="000000"/>
                </a:solidFill>
                <a:cs typeface="Times New Roman" pitchFamily="18" charset="0"/>
              </a:rPr>
              <a:t> è grande si ottiene la condizione in figura14. Paragonandola alla 13, si osserva che le variazioni di concentrazione sono meno rapide, ed il valore minimo di substrato e massimo di biomassa si ottengono per D molto piccola.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98B624F-D1C2-492A-8D09-DAB8BE770E7B}" type="slidenum">
              <a:rPr lang="it-IT"/>
              <a:pPr/>
              <a:t>55</a:t>
            </a:fld>
            <a:endParaRPr lang="it-IT"/>
          </a:p>
        </p:txBody>
      </p:sp>
      <p:sp>
        <p:nvSpPr>
          <p:cNvPr id="832515" name="Rectangle 3"/>
          <p:cNvSpPr>
            <a:spLocks noChangeArrowheads="1"/>
          </p:cNvSpPr>
          <p:nvPr/>
        </p:nvSpPr>
        <p:spPr bwMode="auto">
          <a:xfrm>
            <a:off x="0" y="0"/>
            <a:ext cx="9144000" cy="3687763"/>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r>
              <a:rPr lang="it-IT" sz="2200">
                <a:solidFill>
                  <a:srgbClr val="000000"/>
                </a:solidFill>
                <a:cs typeface="Times New Roman" pitchFamily="18" charset="0"/>
              </a:rPr>
              <a:t>L’equazione (48), </a:t>
            </a:r>
          </a:p>
          <a:p>
            <a:pPr algn="ctr"/>
            <a:r>
              <a:rPr lang="it-IT" sz="2200">
                <a:solidFill>
                  <a:srgbClr val="000000"/>
                </a:solidFill>
                <a:cs typeface="Times New Roman" pitchFamily="18" charset="0"/>
              </a:rPr>
              <a:t>S</a:t>
            </a:r>
            <a:r>
              <a:rPr lang="it-IT" sz="2200" baseline="-30000">
                <a:solidFill>
                  <a:srgbClr val="000000"/>
                </a:solidFill>
                <a:cs typeface="Times New Roman" pitchFamily="18" charset="0"/>
              </a:rPr>
              <a:t>s</a:t>
            </a:r>
            <a:r>
              <a:rPr lang="it-IT" sz="2200">
                <a:solidFill>
                  <a:srgbClr val="000000"/>
                </a:solidFill>
                <a:cs typeface="Times New Roman" pitchFamily="18" charset="0"/>
              </a:rPr>
              <a:t> = D K</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 D)</a:t>
            </a:r>
          </a:p>
          <a:p>
            <a:r>
              <a:rPr lang="it-IT" sz="2200">
                <a:solidFill>
                  <a:srgbClr val="000000"/>
                </a:solidFill>
                <a:cs typeface="Times New Roman" pitchFamily="18" charset="0"/>
              </a:rPr>
              <a:t>prevede che:	 </a:t>
            </a:r>
            <a:r>
              <a:rPr lang="it-IT" sz="2200" b="1">
                <a:solidFill>
                  <a:srgbClr val="000000"/>
                </a:solidFill>
                <a:cs typeface="Times New Roman" pitchFamily="18" charset="0"/>
              </a:rPr>
              <a:t>a parità di D,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è tanto maggiore quanto maggiore è K</a:t>
            </a:r>
            <a:r>
              <a:rPr lang="it-IT" sz="2200" b="1" baseline="-30000">
                <a:solidFill>
                  <a:srgbClr val="000000"/>
                </a:solidFill>
                <a:cs typeface="Times New Roman" pitchFamily="18" charset="0"/>
              </a:rPr>
              <a:t>S</a:t>
            </a:r>
            <a:r>
              <a:rPr lang="it-IT" sz="2200">
                <a:solidFill>
                  <a:srgbClr val="000000"/>
                </a:solidFill>
                <a:cs typeface="Times New Roman" pitchFamily="18" charset="0"/>
              </a:rPr>
              <a:t> </a:t>
            </a:r>
          </a:p>
          <a:p>
            <a:r>
              <a:rPr lang="it-IT" sz="2200">
                <a:solidFill>
                  <a:srgbClr val="000000"/>
                </a:solidFill>
                <a:cs typeface="Times New Roman" pitchFamily="18" charset="0"/>
              </a:rPr>
              <a:t>aumentando D (</a:t>
            </a:r>
            <a:r>
              <a:rPr lang="it-IT" sz="2200">
                <a:solidFill>
                  <a:srgbClr val="000000"/>
                </a:solidFill>
                <a:latin typeface="Symbol" pitchFamily="18" charset="2"/>
                <a:cs typeface="Times New Roman" pitchFamily="18" charset="0"/>
              </a:rPr>
              <a:t>¯t)</a:t>
            </a:r>
            <a:r>
              <a:rPr lang="it-IT" sz="2200">
                <a:solidFill>
                  <a:srgbClr val="000000"/>
                </a:solidFill>
                <a:cs typeface="Times New Roman" pitchFamily="18" charset="0"/>
              </a:rPr>
              <a:t>, aumenta la velocità specifica di crescita [</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la pendenza della curva X contro </a:t>
            </a:r>
            <a:r>
              <a:rPr lang="it-IT" sz="2200">
                <a:solidFill>
                  <a:srgbClr val="000000"/>
                </a:solidFill>
                <a:latin typeface="Symbol" pitchFamily="18" charset="2"/>
                <a:cs typeface="Times New Roman" pitchFamily="18" charset="0"/>
              </a:rPr>
              <a:t>t</a:t>
            </a:r>
            <a:r>
              <a:rPr lang="it-IT" sz="2200">
                <a:solidFill>
                  <a:srgbClr val="000000"/>
                </a:solidFill>
                <a:cs typeface="Times New Roman" pitchFamily="18" charset="0"/>
              </a:rPr>
              <a:t>;</a:t>
            </a:r>
          </a:p>
          <a:p>
            <a:r>
              <a:rPr lang="it-IT" sz="2200" b="1">
                <a:solidFill>
                  <a:srgbClr val="000000"/>
                </a:solidFill>
                <a:cs typeface="Times New Roman" pitchFamily="18" charset="0"/>
              </a:rPr>
              <a:t>questo è possibile se aumenta anche S</a:t>
            </a:r>
            <a:r>
              <a:rPr lang="it-IT" sz="2200" b="1" baseline="-30000">
                <a:solidFill>
                  <a:srgbClr val="000000"/>
                </a:solidFill>
                <a:cs typeface="Times New Roman" pitchFamily="18" charset="0"/>
              </a:rPr>
              <a:t>s </a:t>
            </a:r>
          </a:p>
          <a:p>
            <a:r>
              <a:rPr lang="it-IT" sz="2200">
                <a:solidFill>
                  <a:srgbClr val="000000"/>
                </a:solidFill>
                <a:cs typeface="Times New Roman" pitchFamily="18" charset="0"/>
              </a:rPr>
              <a:t>In pratica S</a:t>
            </a:r>
            <a:r>
              <a:rPr lang="it-IT" sz="2200" baseline="-30000">
                <a:solidFill>
                  <a:srgbClr val="000000"/>
                </a:solidFill>
                <a:cs typeface="Times New Roman" pitchFamily="18" charset="0"/>
              </a:rPr>
              <a:t>S</a:t>
            </a:r>
            <a:r>
              <a:rPr lang="it-IT" sz="2200">
                <a:solidFill>
                  <a:srgbClr val="000000"/>
                </a:solidFill>
                <a:cs typeface="Times New Roman" pitchFamily="18" charset="0"/>
              </a:rPr>
              <a:t> può aumentare solo finché S</a:t>
            </a:r>
            <a:r>
              <a:rPr lang="it-IT" sz="2200" baseline="-30000">
                <a:solidFill>
                  <a:srgbClr val="000000"/>
                </a:solidFill>
                <a:cs typeface="Times New Roman" pitchFamily="18" charset="0"/>
              </a:rPr>
              <a:t>S</a:t>
            </a:r>
            <a:r>
              <a:rPr lang="it-IT" sz="2200">
                <a:solidFill>
                  <a:srgbClr val="000000"/>
                </a:solidFill>
                <a:cs typeface="Times New Roman" pitchFamily="18" charset="0"/>
              </a:rPr>
              <a:t> = S</a:t>
            </a:r>
            <a:r>
              <a:rPr lang="it-IT" sz="2200" baseline="-30000">
                <a:solidFill>
                  <a:srgbClr val="000000"/>
                </a:solidFill>
                <a:cs typeface="Times New Roman" pitchFamily="18" charset="0"/>
              </a:rPr>
              <a:t>0</a:t>
            </a:r>
            <a:r>
              <a:rPr lang="it-IT" sz="2200">
                <a:solidFill>
                  <a:srgbClr val="000000"/>
                </a:solidFill>
                <a:cs typeface="Times New Roman" pitchFamily="18" charset="0"/>
              </a:rPr>
              <a:t>, le curve ottenute cambiando la concentrazione di substrato nell’alimentazione (S</a:t>
            </a:r>
            <a:r>
              <a:rPr lang="it-IT" sz="2200" baseline="-30000">
                <a:solidFill>
                  <a:srgbClr val="000000"/>
                </a:solidFill>
                <a:cs typeface="Times New Roman" pitchFamily="18" charset="0"/>
              </a:rPr>
              <a:t>0</a:t>
            </a:r>
            <a:r>
              <a:rPr lang="it-IT" sz="2200">
                <a:solidFill>
                  <a:srgbClr val="000000"/>
                </a:solidFill>
                <a:cs typeface="Times New Roman" pitchFamily="18" charset="0"/>
              </a:rPr>
              <a:t>) saranno come in figura 15:</a:t>
            </a:r>
            <a:endParaRPr lang="it-IT" sz="2200" b="1">
              <a:solidFill>
                <a:srgbClr val="000000"/>
              </a:solidFill>
              <a:cs typeface="Times New Roman" pitchFamily="18" charset="0"/>
            </a:endParaRPr>
          </a:p>
        </p:txBody>
      </p:sp>
      <p:pic>
        <p:nvPicPr>
          <p:cNvPr id="832517" name="Picture 5" descr="C:\WINDOWS\Desktop\Testi Enzo\Senza nome-scandito-01.jpg"/>
          <p:cNvPicPr>
            <a:picLocks noChangeAspect="1" noChangeArrowheads="1"/>
          </p:cNvPicPr>
          <p:nvPr/>
        </p:nvPicPr>
        <p:blipFill>
          <a:blip r:embed="rId3" r:link="rId4" cstate="print"/>
          <a:srcRect/>
          <a:stretch>
            <a:fillRect/>
          </a:stretch>
        </p:blipFill>
        <p:spPr bwMode="auto">
          <a:xfrm>
            <a:off x="2771775" y="3644900"/>
            <a:ext cx="3673475" cy="2792413"/>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380BE67-A28E-457F-84A4-3767125FC64C}" type="slidenum">
              <a:rPr lang="it-IT"/>
              <a:pPr/>
              <a:t>56</a:t>
            </a:fld>
            <a:endParaRPr lang="it-IT"/>
          </a:p>
        </p:txBody>
      </p:sp>
      <p:sp>
        <p:nvSpPr>
          <p:cNvPr id="834563" name="Rectangle 3"/>
          <p:cNvSpPr>
            <a:spLocks noChangeArrowheads="1"/>
          </p:cNvSpPr>
          <p:nvPr/>
        </p:nvSpPr>
        <p:spPr bwMode="auto">
          <a:xfrm>
            <a:off x="0" y="-1588"/>
            <a:ext cx="9144000" cy="6384926"/>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800" i="1">
              <a:solidFill>
                <a:srgbClr val="FF0000"/>
              </a:solidFill>
              <a:cs typeface="Times New Roman" pitchFamily="18" charset="0"/>
            </a:endParaRPr>
          </a:p>
          <a:p>
            <a:r>
              <a:rPr lang="it-IT" sz="2000">
                <a:solidFill>
                  <a:srgbClr val="000000"/>
                </a:solidFill>
                <a:cs typeface="Times New Roman" pitchFamily="18" charset="0"/>
              </a:rPr>
              <a:t>usando in alimentazione soluzioni con concentrazioni di substrato sempre maggiori, e con ciascuna di queste eseguendo l’esperimento in funzione di D,  </a:t>
            </a:r>
            <a:endParaRPr lang="it-IT" sz="2000">
              <a:solidFill>
                <a:srgbClr val="000000"/>
              </a:solidFill>
              <a:latin typeface="Symbol" pitchFamily="18" charset="2"/>
              <a:cs typeface="Times New Roman" pitchFamily="18" charset="0"/>
            </a:endParaRPr>
          </a:p>
          <a:p>
            <a:pPr algn="ctr">
              <a:buFont typeface="Symbol" pitchFamily="18" charset="2"/>
              <a:buChar char="­"/>
            </a:pPr>
            <a:r>
              <a:rPr lang="it-IT" sz="2000">
                <a:solidFill>
                  <a:srgbClr val="000000"/>
                </a:solidFill>
                <a:latin typeface="Symbol" pitchFamily="18" charset="2"/>
                <a:cs typeface="Times New Roman" pitchFamily="18" charset="0"/>
              </a:rPr>
              <a:t>­ </a:t>
            </a:r>
            <a:r>
              <a:rPr lang="it-IT" sz="2600" b="1">
                <a:solidFill>
                  <a:srgbClr val="000000"/>
                </a:solidFill>
                <a:cs typeface="Times New Roman" pitchFamily="18" charset="0"/>
              </a:rPr>
              <a:t>S</a:t>
            </a:r>
            <a:r>
              <a:rPr lang="it-IT" sz="2600" b="1" baseline="-30000">
                <a:solidFill>
                  <a:srgbClr val="000000"/>
                </a:solidFill>
                <a:cs typeface="Times New Roman" pitchFamily="18" charset="0"/>
              </a:rPr>
              <a:t>0</a:t>
            </a:r>
            <a:r>
              <a:rPr lang="it-IT" sz="2600" b="1">
                <a:solidFill>
                  <a:srgbClr val="000000"/>
                </a:solidFill>
                <a:cs typeface="Times New Roman" pitchFamily="18" charset="0"/>
              </a:rPr>
              <a:t> </a:t>
            </a:r>
            <a:r>
              <a:rPr lang="it-IT" sz="3100" b="1">
                <a:solidFill>
                  <a:srgbClr val="000000"/>
                </a:solidFill>
                <a:latin typeface="Symbol" pitchFamily="18" charset="2"/>
                <a:cs typeface="Times New Roman" pitchFamily="18" charset="0"/>
              </a:rPr>
              <a:t>Þ</a:t>
            </a:r>
            <a:r>
              <a:rPr lang="it-IT" sz="2600">
                <a:solidFill>
                  <a:srgbClr val="000000"/>
                </a:solidFill>
                <a:latin typeface="Symbol" pitchFamily="18" charset="2"/>
                <a:cs typeface="Times New Roman" pitchFamily="18" charset="0"/>
              </a:rPr>
              <a:t>­ </a:t>
            </a:r>
            <a:r>
              <a:rPr lang="it-IT" sz="2600">
                <a:solidFill>
                  <a:srgbClr val="000000"/>
                </a:solidFill>
                <a:cs typeface="Times New Roman" pitchFamily="18" charset="0"/>
              </a:rPr>
              <a:t>X</a:t>
            </a:r>
            <a:r>
              <a:rPr lang="it-IT" sz="2600" baseline="-30000">
                <a:solidFill>
                  <a:srgbClr val="000000"/>
                </a:solidFill>
                <a:cs typeface="Times New Roman" pitchFamily="18" charset="0"/>
              </a:rPr>
              <a:t>S</a:t>
            </a:r>
            <a:r>
              <a:rPr lang="it-IT" sz="2600">
                <a:solidFill>
                  <a:srgbClr val="000000"/>
                </a:solidFill>
                <a:cs typeface="Times New Roman" pitchFamily="18" charset="0"/>
              </a:rPr>
              <a:t>, ma </a:t>
            </a:r>
            <a:r>
              <a:rPr lang="it-IT" sz="2600" b="1">
                <a:solidFill>
                  <a:srgbClr val="000000"/>
                </a:solidFill>
                <a:cs typeface="Times New Roman" pitchFamily="18" charset="0"/>
              </a:rPr>
              <a:t>S</a:t>
            </a:r>
            <a:r>
              <a:rPr lang="it-IT" sz="2600" b="1" baseline="-30000">
                <a:solidFill>
                  <a:srgbClr val="000000"/>
                </a:solidFill>
                <a:cs typeface="Times New Roman" pitchFamily="18" charset="0"/>
              </a:rPr>
              <a:t>S</a:t>
            </a:r>
            <a:r>
              <a:rPr lang="it-IT" sz="2600" b="1">
                <a:solidFill>
                  <a:srgbClr val="000000"/>
                </a:solidFill>
                <a:cs typeface="Times New Roman" pitchFamily="18" charset="0"/>
              </a:rPr>
              <a:t> non varia </a:t>
            </a:r>
            <a:r>
              <a:rPr lang="it-IT" sz="2000" b="1">
                <a:solidFill>
                  <a:srgbClr val="000000"/>
                </a:solidFill>
                <a:cs typeface="Times New Roman" pitchFamily="18" charset="0"/>
              </a:rPr>
              <a:t>(vedi eq. 47 e 48)</a:t>
            </a:r>
          </a:p>
          <a:p>
            <a:pPr algn="ctr">
              <a:buFont typeface="Symbol" pitchFamily="18" charset="2"/>
              <a:buChar char="­"/>
            </a:pPr>
            <a:endParaRPr lang="it-IT" sz="2000">
              <a:solidFill>
                <a:srgbClr val="000000"/>
              </a:solidFill>
              <a:cs typeface="Times New Roman" pitchFamily="18" charset="0"/>
            </a:endParaRPr>
          </a:p>
          <a:p>
            <a:pPr algn="just"/>
            <a:r>
              <a:rPr lang="it-IT" sz="2000">
                <a:solidFill>
                  <a:srgbClr val="000000"/>
                </a:solidFill>
                <a:cs typeface="Times New Roman" pitchFamily="18" charset="0"/>
              </a:rPr>
              <a:t>La figura 13 si riferisce chiaramente ad una situazione nella quale:</a:t>
            </a:r>
          </a:p>
          <a:p>
            <a:pPr algn="ctr"/>
            <a:r>
              <a:rPr lang="it-IT" sz="2000">
                <a:solidFill>
                  <a:srgbClr val="000000"/>
                </a:solidFill>
                <a:cs typeface="Times New Roman" pitchFamily="18" charset="0"/>
              </a:rPr>
              <a:t>la </a:t>
            </a:r>
            <a:r>
              <a:rPr lang="it-IT" sz="2200" b="1">
                <a:solidFill>
                  <a:srgbClr val="000000"/>
                </a:solidFill>
                <a:cs typeface="Times New Roman" pitchFamily="18" charset="0"/>
              </a:rPr>
              <a:t>formazione di prodotto è associata alla crescita cellulare</a:t>
            </a:r>
            <a:endParaRPr lang="it-IT" sz="2200">
              <a:solidFill>
                <a:srgbClr val="000000"/>
              </a:solidFill>
              <a:cs typeface="Times New Roman" pitchFamily="18" charset="0"/>
            </a:endParaRPr>
          </a:p>
          <a:p>
            <a:pPr algn="ctr"/>
            <a:r>
              <a:rPr lang="it-IT" sz="2200">
                <a:solidFill>
                  <a:srgbClr val="000000"/>
                </a:solidFill>
                <a:cs typeface="Times New Roman" pitchFamily="18" charset="0"/>
              </a:rPr>
              <a:t>converrà operare a valori di </a:t>
            </a:r>
            <a:r>
              <a:rPr lang="it-IT" sz="2200" b="1">
                <a:solidFill>
                  <a:srgbClr val="000000"/>
                </a:solidFill>
                <a:cs typeface="Times New Roman" pitchFamily="18" charset="0"/>
              </a:rPr>
              <a:t>D bassi</a:t>
            </a:r>
          </a:p>
          <a:p>
            <a:pPr algn="ctr"/>
            <a:endParaRPr lang="it-IT" sz="2200">
              <a:solidFill>
                <a:srgbClr val="000000"/>
              </a:solidFill>
              <a:cs typeface="Times New Roman" pitchFamily="18" charset="0"/>
            </a:endParaRPr>
          </a:p>
          <a:p>
            <a:pPr algn="ctr"/>
            <a:r>
              <a:rPr lang="it-IT" sz="2200">
                <a:solidFill>
                  <a:srgbClr val="000000"/>
                </a:solidFill>
                <a:cs typeface="Times New Roman" pitchFamily="18" charset="0"/>
              </a:rPr>
              <a:t>Nelle fermentazioni nelle quali la velocità di </a:t>
            </a:r>
            <a:r>
              <a:rPr lang="it-IT" sz="2200" b="1">
                <a:solidFill>
                  <a:srgbClr val="000000"/>
                </a:solidFill>
                <a:cs typeface="Times New Roman" pitchFamily="18" charset="0"/>
              </a:rPr>
              <a:t>formazione del  prodotto non</a:t>
            </a:r>
            <a:r>
              <a:rPr lang="it-IT" sz="2200">
                <a:solidFill>
                  <a:srgbClr val="000000"/>
                </a:solidFill>
                <a:cs typeface="Times New Roman" pitchFamily="18" charset="0"/>
              </a:rPr>
              <a:t> è </a:t>
            </a:r>
            <a:r>
              <a:rPr lang="it-IT" sz="2200" b="1">
                <a:solidFill>
                  <a:srgbClr val="000000"/>
                </a:solidFill>
                <a:cs typeface="Times New Roman" pitchFamily="18" charset="0"/>
              </a:rPr>
              <a:t>associata alla crescita cellulare</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si opererà al valore di D al quale la capacità produttiva del reattore è massima</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Esempio. fermentazione di zucchero in etanolo, condotto con una soluzione di alimentazione contenente 30 g/l (S</a:t>
            </a:r>
            <a:r>
              <a:rPr lang="it-IT" sz="2200" baseline="-30000">
                <a:solidFill>
                  <a:srgbClr val="000000"/>
                </a:solidFill>
                <a:cs typeface="Times New Roman" pitchFamily="18" charset="0"/>
              </a:rPr>
              <a:t>0</a:t>
            </a:r>
            <a:r>
              <a:rPr lang="it-IT" sz="2200">
                <a:solidFill>
                  <a:srgbClr val="000000"/>
                </a:solidFill>
                <a:cs typeface="Times New Roman" pitchFamily="18" charset="0"/>
              </a:rPr>
              <a:t>) di glucosio (figura 16) Si ottiene in anaerobiosi, per l’effetto Crabtree, anche in presenza di O</a:t>
            </a:r>
            <a:r>
              <a:rPr lang="it-IT" sz="2200" baseline="-30000">
                <a:solidFill>
                  <a:srgbClr val="000000"/>
                </a:solidFill>
                <a:cs typeface="Times New Roman" pitchFamily="18" charset="0"/>
              </a:rPr>
              <a:t>2</a:t>
            </a:r>
            <a:r>
              <a:rPr lang="it-IT" sz="2200">
                <a:solidFill>
                  <a:srgbClr val="000000"/>
                </a:solidFill>
                <a:cs typeface="Times New Roman" pitchFamily="18" charset="0"/>
              </a:rPr>
              <a:t> disciolto elevato, se la concentrazione di glucosio è alta.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7D132BC-AF32-4224-B0A9-E9852DF9000A}" type="slidenum">
              <a:rPr lang="it-IT"/>
              <a:pPr/>
              <a:t>57</a:t>
            </a:fld>
            <a:endParaRPr lang="it-IT"/>
          </a:p>
        </p:txBody>
      </p:sp>
      <p:sp>
        <p:nvSpPr>
          <p:cNvPr id="836611" name="Rectangle 3"/>
          <p:cNvSpPr>
            <a:spLocks noChangeArrowheads="1"/>
          </p:cNvSpPr>
          <p:nvPr/>
        </p:nvSpPr>
        <p:spPr bwMode="auto">
          <a:xfrm>
            <a:off x="0" y="101600"/>
            <a:ext cx="9144000" cy="6284913"/>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ctr"/>
            <a:endParaRPr lang="it-IT" sz="2600" b="1" i="1">
              <a:solidFill>
                <a:srgbClr val="FF0000"/>
              </a:solidFill>
              <a:cs typeface="Times New Roman" pitchFamily="18" charset="0"/>
            </a:endParaRPr>
          </a:p>
          <a:p>
            <a:pPr algn="ctr"/>
            <a:endParaRPr lang="it-IT" sz="2600" b="1" i="1">
              <a:solidFill>
                <a:srgbClr val="FF0000"/>
              </a:solidFill>
              <a:cs typeface="Times New Roman" pitchFamily="18" charset="0"/>
            </a:endParaRPr>
          </a:p>
          <a:p>
            <a:pPr algn="ctr"/>
            <a:endParaRPr lang="it-IT" sz="2600" b="1" i="1">
              <a:solidFill>
                <a:srgbClr val="FF0000"/>
              </a:solidFill>
              <a:cs typeface="Times New Roman" pitchFamily="18" charset="0"/>
            </a:endParaRPr>
          </a:p>
          <a:p>
            <a:pPr algn="ctr"/>
            <a:endParaRPr lang="it-IT" sz="2600" b="1" i="1">
              <a:solidFill>
                <a:srgbClr val="FF0000"/>
              </a:solidFill>
              <a:cs typeface="Times New Roman" pitchFamily="18" charset="0"/>
            </a:endParaRPr>
          </a:p>
          <a:p>
            <a:pPr algn="ctr"/>
            <a:endParaRPr lang="it-IT" sz="2600" b="1" i="1">
              <a:solidFill>
                <a:srgbClr val="FF0000"/>
              </a:solidFill>
              <a:cs typeface="Times New Roman" pitchFamily="18" charset="0"/>
            </a:endParaRPr>
          </a:p>
          <a:p>
            <a:pPr algn="ctr"/>
            <a:endParaRPr lang="it-IT" sz="2600" b="1" i="1">
              <a:solidFill>
                <a:srgbClr val="FF0000"/>
              </a:solidFill>
              <a:cs typeface="Times New Roman" pitchFamily="18" charset="0"/>
            </a:endParaRPr>
          </a:p>
          <a:p>
            <a:pPr algn="ctr"/>
            <a:r>
              <a:rPr lang="it-IT" sz="2000" b="1">
                <a:solidFill>
                  <a:srgbClr val="000000"/>
                </a:solidFill>
                <a:cs typeface="Times New Roman" pitchFamily="18" charset="0"/>
              </a:rPr>
              <a:t>la massima concentrazione di etanolo nel reattore si ha a bassa concentrazione di cellule:</a:t>
            </a:r>
            <a:r>
              <a:rPr lang="it-IT" sz="2000">
                <a:solidFill>
                  <a:srgbClr val="000000"/>
                </a:solidFill>
                <a:cs typeface="Times New Roman" pitchFamily="18" charset="0"/>
              </a:rPr>
              <a:t> </a:t>
            </a:r>
            <a:r>
              <a:rPr lang="it-IT" sz="2000" b="1">
                <a:solidFill>
                  <a:srgbClr val="000000"/>
                </a:solidFill>
                <a:cs typeface="Times New Roman" pitchFamily="18" charset="0"/>
              </a:rPr>
              <a:t>conviene operare ad alto valore di D</a:t>
            </a:r>
            <a:endParaRPr lang="it-IT" sz="2000">
              <a:solidFill>
                <a:srgbClr val="000000"/>
              </a:solidFill>
              <a:cs typeface="Times New Roman" pitchFamily="18" charset="0"/>
            </a:endParaRPr>
          </a:p>
          <a:p>
            <a:pPr algn="just"/>
            <a:r>
              <a:rPr lang="it-IT" sz="2000">
                <a:solidFill>
                  <a:srgbClr val="000000"/>
                </a:solidFill>
                <a:cs typeface="Times New Roman" pitchFamily="18" charset="0"/>
              </a:rPr>
              <a:t>per il suo effetto inibitorio, man mano che EtOH si accumula nel brodo, la sua velocità di formazione è sempre più sfasata rispetto alla crescita. </a:t>
            </a:r>
          </a:p>
          <a:p>
            <a:pPr algn="ctr"/>
            <a:r>
              <a:rPr lang="it-IT" sz="2000">
                <a:solidFill>
                  <a:srgbClr val="000000"/>
                </a:solidFill>
                <a:cs typeface="Times New Roman" pitchFamily="18" charset="0"/>
              </a:rPr>
              <a:t>In pratica: è quasi impossibile ottenere uno stato stazionario vero. </a:t>
            </a:r>
          </a:p>
          <a:p>
            <a:pPr algn="just"/>
            <a:r>
              <a:rPr lang="it-IT" sz="2000">
                <a:solidFill>
                  <a:srgbClr val="000000"/>
                </a:solidFill>
                <a:cs typeface="Times New Roman" pitchFamily="18" charset="0"/>
              </a:rPr>
              <a:t>si usa il termine “</a:t>
            </a:r>
            <a:r>
              <a:rPr lang="it-IT" sz="2000" b="1">
                <a:solidFill>
                  <a:srgbClr val="000000"/>
                </a:solidFill>
                <a:cs typeface="Times New Roman" pitchFamily="18" charset="0"/>
              </a:rPr>
              <a:t>stato pseudo-stazionario</a:t>
            </a:r>
            <a:r>
              <a:rPr lang="it-IT" sz="2000">
                <a:solidFill>
                  <a:srgbClr val="000000"/>
                </a:solidFill>
                <a:cs typeface="Times New Roman" pitchFamily="18" charset="0"/>
              </a:rPr>
              <a:t>”: le concentrazioni dentro il reattore non sono rigorosamente costanti, ma variano entro un certo intervallo. </a:t>
            </a:r>
          </a:p>
          <a:p>
            <a:pPr algn="just"/>
            <a:r>
              <a:rPr lang="it-IT" sz="2000">
                <a:solidFill>
                  <a:srgbClr val="000000"/>
                </a:solidFill>
                <a:cs typeface="Times New Roman" pitchFamily="18" charset="0"/>
              </a:rPr>
              <a:t>L’ampiezza dell’intervallo di variazione dipende dal tipo di microrganismo</a:t>
            </a:r>
          </a:p>
          <a:p>
            <a:pPr algn="ctr"/>
            <a:r>
              <a:rPr lang="it-IT" sz="2000" b="1" i="1">
                <a:solidFill>
                  <a:srgbClr val="000000"/>
                </a:solidFill>
                <a:cs typeface="Times New Roman" pitchFamily="18" charset="0"/>
              </a:rPr>
              <a:t> </a:t>
            </a:r>
            <a:r>
              <a:rPr lang="it-IT" sz="1800" b="1" i="1">
                <a:solidFill>
                  <a:srgbClr val="000000"/>
                </a:solidFill>
                <a:cs typeface="Times New Roman" pitchFamily="18" charset="0"/>
              </a:rPr>
              <a:t>le cellule sono sistemi viventi complessi ed il loro funzionamento non può essere costante come quello di un catalizzatore chimico</a:t>
            </a:r>
          </a:p>
        </p:txBody>
      </p:sp>
      <p:pic>
        <p:nvPicPr>
          <p:cNvPr id="836612" name="Picture 4" descr="C:\WINDOWS\Desktop\Testi Enzo\Senza nome-scandito-01.jpg"/>
          <p:cNvPicPr>
            <a:picLocks noChangeAspect="1" noChangeArrowheads="1"/>
          </p:cNvPicPr>
          <p:nvPr/>
        </p:nvPicPr>
        <p:blipFill>
          <a:blip r:embed="rId3" r:link="rId4" cstate="print"/>
          <a:srcRect/>
          <a:stretch>
            <a:fillRect/>
          </a:stretch>
        </p:blipFill>
        <p:spPr bwMode="auto">
          <a:xfrm>
            <a:off x="2411413" y="981075"/>
            <a:ext cx="3527425" cy="2406650"/>
          </a:xfrm>
          <a:prstGeom prst="rect">
            <a:avLst/>
          </a:prstGeom>
          <a:noFill/>
          <a:ln w="9525">
            <a:noFill/>
            <a:miter lim="800000"/>
            <a:headEnd/>
            <a:tailEnd/>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39A0E65-0A33-4FCB-A814-BB0F28CCB2FE}" type="slidenum">
              <a:rPr lang="it-IT"/>
              <a:pPr/>
              <a:t>58</a:t>
            </a:fld>
            <a:endParaRPr lang="it-IT"/>
          </a:p>
        </p:txBody>
      </p:sp>
      <p:sp>
        <p:nvSpPr>
          <p:cNvPr id="838659" name="Rectangle 3"/>
          <p:cNvSpPr>
            <a:spLocks noChangeArrowheads="1"/>
          </p:cNvSpPr>
          <p:nvPr/>
        </p:nvSpPr>
        <p:spPr bwMode="auto">
          <a:xfrm>
            <a:off x="0" y="-14288"/>
            <a:ext cx="9144000" cy="6611938"/>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just"/>
            <a:r>
              <a:rPr lang="it-IT" sz="2200" b="1" u="sng">
                <a:solidFill>
                  <a:srgbClr val="000000"/>
                </a:solidFill>
                <a:cs typeface="Times New Roman" pitchFamily="18" charset="0"/>
              </a:rPr>
              <a:t>Esercizio 27</a:t>
            </a:r>
            <a:r>
              <a:rPr lang="it-IT" sz="2200">
                <a:solidFill>
                  <a:srgbClr val="000000"/>
                </a:solidFill>
                <a:cs typeface="Times New Roman" pitchFamily="18" charset="0"/>
              </a:rPr>
              <a:t>. </a:t>
            </a:r>
            <a:r>
              <a:rPr lang="it-IT" sz="2200" i="1">
                <a:solidFill>
                  <a:srgbClr val="000000"/>
                </a:solidFill>
                <a:cs typeface="Times New Roman" pitchFamily="18" charset="0"/>
              </a:rPr>
              <a:t>Come si controlla in chemostat allo stato stazionario, la velocità specifica di crescita cellulare? Perché la concentrazione delle cellule è costante?</a:t>
            </a:r>
          </a:p>
          <a:p>
            <a:pPr algn="ctr"/>
            <a:endParaRPr lang="it-IT" sz="800" i="1">
              <a:solidFill>
                <a:srgbClr val="000000"/>
              </a:solidFill>
              <a:cs typeface="Times New Roman" pitchFamily="18" charset="0"/>
            </a:endParaRPr>
          </a:p>
          <a:p>
            <a:pPr algn="just"/>
            <a:r>
              <a:rPr lang="it-IT" sz="2200" b="1" u="sng">
                <a:solidFill>
                  <a:srgbClr val="000000"/>
                </a:solidFill>
                <a:cs typeface="Times New Roman" pitchFamily="18" charset="0"/>
              </a:rPr>
              <a:t>Esercizio 28.</a:t>
            </a:r>
            <a:r>
              <a:rPr lang="it-IT" sz="2200">
                <a:solidFill>
                  <a:srgbClr val="000000"/>
                </a:solidFill>
                <a:cs typeface="Times New Roman" pitchFamily="18" charset="0"/>
              </a:rPr>
              <a:t> </a:t>
            </a:r>
            <a:r>
              <a:rPr lang="it-IT" sz="2200" i="1">
                <a:solidFill>
                  <a:srgbClr val="000000"/>
                </a:solidFill>
                <a:cs typeface="Times New Roman" pitchFamily="18" charset="0"/>
              </a:rPr>
              <a:t>In un reattore continuo a volume costante di 10 litri, si coltiva un ceppo di streptomiceto che ha velocità specifica massima di crescita di 0,6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e K</a:t>
            </a:r>
            <a:r>
              <a:rPr lang="it-IT" sz="2200" i="1" baseline="-30000">
                <a:solidFill>
                  <a:srgbClr val="000000"/>
                </a:solidFill>
                <a:cs typeface="Times New Roman" pitchFamily="18" charset="0"/>
              </a:rPr>
              <a:t>S</a:t>
            </a:r>
            <a:r>
              <a:rPr lang="it-IT" sz="2200" i="1">
                <a:solidFill>
                  <a:srgbClr val="000000"/>
                </a:solidFill>
                <a:cs typeface="Times New Roman" pitchFamily="18" charset="0"/>
              </a:rPr>
              <a:t> = 0,03 g/l. Se il flusso di alimentazione è 3 l/ora, quale è la velocità specifica di crescita del microrganismo allo stato stazionario?</a:t>
            </a:r>
          </a:p>
          <a:p>
            <a:pPr algn="just"/>
            <a:endParaRPr lang="it-IT" sz="800" i="1">
              <a:solidFill>
                <a:srgbClr val="000000"/>
              </a:solidFill>
              <a:cs typeface="Times New Roman" pitchFamily="18" charset="0"/>
            </a:endParaRPr>
          </a:p>
          <a:p>
            <a:pPr algn="just"/>
            <a:r>
              <a:rPr lang="it-IT" sz="2200" b="1" u="sng">
                <a:solidFill>
                  <a:srgbClr val="000000"/>
                </a:solidFill>
                <a:cs typeface="Times New Roman" pitchFamily="18" charset="0"/>
              </a:rPr>
              <a:t>Esercizio 29.</a:t>
            </a:r>
            <a:r>
              <a:rPr lang="it-IT" sz="2200">
                <a:solidFill>
                  <a:srgbClr val="000000"/>
                </a:solidFill>
                <a:cs typeface="Times New Roman" pitchFamily="18" charset="0"/>
              </a:rPr>
              <a:t> </a:t>
            </a:r>
            <a:r>
              <a:rPr lang="it-IT" sz="2200" i="1">
                <a:solidFill>
                  <a:srgbClr val="000000"/>
                </a:solidFill>
                <a:cs typeface="Times New Roman" pitchFamily="18" charset="0"/>
              </a:rPr>
              <a:t>Nello esercizio 28, a che può servire conoscere la  velocità specifica massima di crescita e K</a:t>
            </a:r>
            <a:r>
              <a:rPr lang="it-IT" sz="2200" i="1" baseline="-30000">
                <a:solidFill>
                  <a:srgbClr val="000000"/>
                </a:solidFill>
                <a:cs typeface="Times New Roman" pitchFamily="18" charset="0"/>
              </a:rPr>
              <a:t>S</a:t>
            </a:r>
            <a:r>
              <a:rPr lang="it-IT" sz="2200" i="1">
                <a:solidFill>
                  <a:srgbClr val="000000"/>
                </a:solidFill>
                <a:cs typeface="Times New Roman" pitchFamily="18" charset="0"/>
              </a:rPr>
              <a:t> ? </a:t>
            </a:r>
          </a:p>
          <a:p>
            <a:pPr algn="just"/>
            <a:endParaRPr lang="it-IT" sz="800" i="1">
              <a:solidFill>
                <a:srgbClr val="000000"/>
              </a:solidFill>
              <a:cs typeface="Times New Roman" pitchFamily="18" charset="0"/>
            </a:endParaRPr>
          </a:p>
          <a:p>
            <a:pPr algn="just"/>
            <a:r>
              <a:rPr lang="it-IT" sz="2200" b="1" u="sng">
                <a:solidFill>
                  <a:srgbClr val="000000"/>
                </a:solidFill>
                <a:cs typeface="Times New Roman" pitchFamily="18" charset="0"/>
              </a:rPr>
              <a:t>Esercizio 30.</a:t>
            </a:r>
            <a:r>
              <a:rPr lang="it-IT" sz="2200">
                <a:solidFill>
                  <a:srgbClr val="000000"/>
                </a:solidFill>
                <a:cs typeface="Times New Roman" pitchFamily="18" charset="0"/>
              </a:rPr>
              <a:t> </a:t>
            </a:r>
            <a:r>
              <a:rPr lang="it-IT" sz="2200" i="1">
                <a:solidFill>
                  <a:srgbClr val="000000"/>
                </a:solidFill>
                <a:cs typeface="Times New Roman" pitchFamily="18" charset="0"/>
              </a:rPr>
              <a:t>La crescita di un ceppo di lactococcus lactis in un mezzo contenente glucosio tale che il glucosio sia il nutriente limitante è caratterizzata dai seguenti parametri: </a:t>
            </a:r>
            <a:r>
              <a:rPr lang="it-IT" sz="2200" i="1">
                <a:solidFill>
                  <a:srgbClr val="000000"/>
                </a:solidFill>
                <a:latin typeface="Symbol" pitchFamily="18" charset="2"/>
                <a:cs typeface="Times New Roman" pitchFamily="18" charset="0"/>
              </a:rPr>
              <a:t>m</a:t>
            </a:r>
            <a:r>
              <a:rPr lang="it-IT" sz="2200" i="1" baseline="-30000">
                <a:solidFill>
                  <a:srgbClr val="000000"/>
                </a:solidFill>
                <a:cs typeface="Times New Roman" pitchFamily="18" charset="0"/>
              </a:rPr>
              <a:t>m</a:t>
            </a:r>
            <a:r>
              <a:rPr lang="it-IT" sz="2200" i="1">
                <a:solidFill>
                  <a:srgbClr val="000000"/>
                </a:solidFill>
                <a:cs typeface="Times New Roman" pitchFamily="18" charset="0"/>
              </a:rPr>
              <a:t> = 0,6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K</a:t>
            </a:r>
            <a:r>
              <a:rPr lang="it-IT" sz="2200" i="1" baseline="-30000">
                <a:solidFill>
                  <a:srgbClr val="000000"/>
                </a:solidFill>
                <a:cs typeface="Times New Roman" pitchFamily="18" charset="0"/>
              </a:rPr>
              <a:t>S</a:t>
            </a:r>
            <a:r>
              <a:rPr lang="it-IT" sz="2200" i="1">
                <a:solidFill>
                  <a:srgbClr val="000000"/>
                </a:solidFill>
                <a:cs typeface="Times New Roman" pitchFamily="18" charset="0"/>
              </a:rPr>
              <a:t> = 0,03 g/l, Y</a:t>
            </a:r>
            <a:r>
              <a:rPr lang="it-IT" sz="2200" i="1" baseline="-30000">
                <a:solidFill>
                  <a:srgbClr val="000000"/>
                </a:solidFill>
                <a:cs typeface="Times New Roman" pitchFamily="18" charset="0"/>
              </a:rPr>
              <a:t>XS</a:t>
            </a:r>
            <a:r>
              <a:rPr lang="it-IT" sz="2200" i="1">
                <a:solidFill>
                  <a:srgbClr val="000000"/>
                </a:solidFill>
                <a:cs typeface="Times New Roman" pitchFamily="18" charset="0"/>
              </a:rPr>
              <a:t> = 0,3 g/g. Quale parametro occorre conoscere per calcolare la concentrazione di glucosio allo stato stazionario? Individuato il parametro suddetto, riportare in un grafico l’andamento della concentrazione di glucosio allo stato stazionario facendo variare tale parametro tra 0,1 e 0,5 con incrementi di 0,1.</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F9E5AF8-6631-416C-A675-35D3173317B4}" type="slidenum">
              <a:rPr lang="it-IT"/>
              <a:pPr/>
              <a:t>59</a:t>
            </a:fld>
            <a:endParaRPr lang="it-IT"/>
          </a:p>
        </p:txBody>
      </p:sp>
      <p:sp>
        <p:nvSpPr>
          <p:cNvPr id="842755" name="Rectangle 3"/>
          <p:cNvSpPr>
            <a:spLocks noChangeArrowheads="1"/>
          </p:cNvSpPr>
          <p:nvPr/>
        </p:nvSpPr>
        <p:spPr bwMode="auto">
          <a:xfrm>
            <a:off x="0" y="211138"/>
            <a:ext cx="9144000" cy="6170612"/>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just"/>
            <a:r>
              <a:rPr lang="it-IT" sz="2200" b="1" i="1" u="sng">
                <a:solidFill>
                  <a:srgbClr val="000000"/>
                </a:solidFill>
                <a:cs typeface="Times New Roman" pitchFamily="18" charset="0"/>
              </a:rPr>
              <a:t>Esercizio 31</a:t>
            </a:r>
            <a:r>
              <a:rPr lang="it-IT" sz="2200" i="1" u="sng">
                <a:solidFill>
                  <a:srgbClr val="000000"/>
                </a:solidFill>
                <a:cs typeface="Times New Roman" pitchFamily="18" charset="0"/>
              </a:rPr>
              <a:t>.</a:t>
            </a:r>
            <a:r>
              <a:rPr lang="it-IT" sz="2200" i="1">
                <a:solidFill>
                  <a:srgbClr val="000000"/>
                </a:solidFill>
                <a:cs typeface="Times New Roman" pitchFamily="18" charset="0"/>
              </a:rPr>
              <a:t> A che serve conoscere Y</a:t>
            </a:r>
            <a:r>
              <a:rPr lang="it-IT" sz="2200" i="1" baseline="-30000">
                <a:solidFill>
                  <a:srgbClr val="000000"/>
                </a:solidFill>
                <a:cs typeface="Times New Roman" pitchFamily="18" charset="0"/>
              </a:rPr>
              <a:t>XS</a:t>
            </a:r>
            <a:r>
              <a:rPr lang="it-IT" sz="2200" i="1">
                <a:solidFill>
                  <a:srgbClr val="000000"/>
                </a:solidFill>
                <a:cs typeface="Times New Roman" pitchFamily="18" charset="0"/>
              </a:rPr>
              <a:t> nell’esercizio precedente?</a:t>
            </a:r>
            <a:r>
              <a:rPr lang="it-IT" sz="3100" b="1">
                <a:solidFill>
                  <a:srgbClr val="000000"/>
                </a:solidFill>
                <a:cs typeface="Times New Roman" pitchFamily="18" charset="0"/>
              </a:rPr>
              <a:t> </a:t>
            </a:r>
            <a:r>
              <a:rPr lang="it-IT" sz="2200" i="1">
                <a:solidFill>
                  <a:srgbClr val="000000"/>
                </a:solidFill>
                <a:cs typeface="Times New Roman" pitchFamily="18" charset="0"/>
              </a:rPr>
              <a:t>In quali condizioni potremmo usarlo e come?</a:t>
            </a:r>
          </a:p>
          <a:p>
            <a:pPr algn="just"/>
            <a:endParaRPr lang="it-IT" sz="800" b="1" i="1">
              <a:solidFill>
                <a:srgbClr val="000000"/>
              </a:solidFill>
              <a:cs typeface="Times New Roman" pitchFamily="18" charset="0"/>
            </a:endParaRPr>
          </a:p>
          <a:p>
            <a:pPr algn="just"/>
            <a:r>
              <a:rPr lang="it-IT" sz="2200" b="1" i="1" u="sng">
                <a:solidFill>
                  <a:srgbClr val="000000"/>
                </a:solidFill>
                <a:cs typeface="Times New Roman" pitchFamily="18" charset="0"/>
              </a:rPr>
              <a:t>Esercizio 32.</a:t>
            </a:r>
            <a:r>
              <a:rPr lang="it-IT" sz="2200" i="1">
                <a:solidFill>
                  <a:srgbClr val="000000"/>
                </a:solidFill>
                <a:cs typeface="Times New Roman" pitchFamily="18" charset="0"/>
              </a:rPr>
              <a:t> Un ceppo di lactococcus lactis cresce in un reattore continuo di 10 litri su un mezzo contenente glucosio come nutriente limitante. Il microrganismo produce acido lattico e la crescita del prodotto è associata alla crescita cellulare. Il flusso di alimentazione è 3 l7ora. La crescita del microrganismo è caratterizzata dai seguenti parametri:  </a:t>
            </a:r>
            <a:r>
              <a:rPr lang="it-IT" sz="2200" i="1">
                <a:solidFill>
                  <a:srgbClr val="000000"/>
                </a:solidFill>
                <a:latin typeface="Symbol" pitchFamily="18" charset="2"/>
                <a:cs typeface="Times New Roman" pitchFamily="18" charset="0"/>
              </a:rPr>
              <a:t>m</a:t>
            </a:r>
            <a:r>
              <a:rPr lang="it-IT" sz="2200" i="1" baseline="-30000">
                <a:solidFill>
                  <a:srgbClr val="000000"/>
                </a:solidFill>
                <a:cs typeface="Times New Roman" pitchFamily="18" charset="0"/>
              </a:rPr>
              <a:t>m</a:t>
            </a:r>
            <a:r>
              <a:rPr lang="it-IT" sz="2200" i="1">
                <a:solidFill>
                  <a:srgbClr val="000000"/>
                </a:solidFill>
                <a:cs typeface="Times New Roman" pitchFamily="18" charset="0"/>
              </a:rPr>
              <a:t> = 0,6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K</a:t>
            </a:r>
            <a:r>
              <a:rPr lang="it-IT" sz="2200" i="1" baseline="-30000">
                <a:solidFill>
                  <a:srgbClr val="000000"/>
                </a:solidFill>
                <a:cs typeface="Times New Roman" pitchFamily="18" charset="0"/>
              </a:rPr>
              <a:t>S</a:t>
            </a:r>
            <a:r>
              <a:rPr lang="it-IT" sz="2200" i="1">
                <a:solidFill>
                  <a:srgbClr val="000000"/>
                </a:solidFill>
                <a:cs typeface="Times New Roman" pitchFamily="18" charset="0"/>
              </a:rPr>
              <a:t> = 0,03 g/l. Calcolare la concentrazione stazionaria di glucosio per le seguenti concentrazioni di glucosio in alimentazione:</a:t>
            </a: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r>
              <a:rPr lang="it-IT" sz="2200" i="1">
                <a:solidFill>
                  <a:srgbClr val="000000"/>
                </a:solidFill>
                <a:cs typeface="Times New Roman" pitchFamily="18" charset="0"/>
              </a:rPr>
              <a:t>Cosa si dimostra con questo esercizio?</a:t>
            </a:r>
          </a:p>
        </p:txBody>
      </p:sp>
      <p:graphicFrame>
        <p:nvGraphicFramePr>
          <p:cNvPr id="842830" name="Group 78"/>
          <p:cNvGraphicFramePr>
            <a:graphicFrameLocks noGrp="1"/>
          </p:cNvGraphicFramePr>
          <p:nvPr/>
        </p:nvGraphicFramePr>
        <p:xfrm>
          <a:off x="755650" y="4508500"/>
          <a:ext cx="7632700" cy="1470025"/>
        </p:xfrm>
        <a:graphic>
          <a:graphicData uri="http://schemas.openxmlformats.org/drawingml/2006/table">
            <a:tbl>
              <a:tblPr/>
              <a:tblGrid>
                <a:gridCol w="1271588">
                  <a:extLst>
                    <a:ext uri="{9D8B030D-6E8A-4147-A177-3AD203B41FA5}">
                      <a16:colId xmlns:a16="http://schemas.microsoft.com/office/drawing/2014/main" val="20000"/>
                    </a:ext>
                  </a:extLst>
                </a:gridCol>
                <a:gridCol w="1273175">
                  <a:extLst>
                    <a:ext uri="{9D8B030D-6E8A-4147-A177-3AD203B41FA5}">
                      <a16:colId xmlns:a16="http://schemas.microsoft.com/office/drawing/2014/main" val="20001"/>
                    </a:ext>
                  </a:extLst>
                </a:gridCol>
                <a:gridCol w="1271587">
                  <a:extLst>
                    <a:ext uri="{9D8B030D-6E8A-4147-A177-3AD203B41FA5}">
                      <a16:colId xmlns:a16="http://schemas.microsoft.com/office/drawing/2014/main" val="20002"/>
                    </a:ext>
                  </a:extLst>
                </a:gridCol>
                <a:gridCol w="1271588">
                  <a:extLst>
                    <a:ext uri="{9D8B030D-6E8A-4147-A177-3AD203B41FA5}">
                      <a16:colId xmlns:a16="http://schemas.microsoft.com/office/drawing/2014/main" val="20003"/>
                    </a:ext>
                  </a:extLst>
                </a:gridCol>
                <a:gridCol w="1273175">
                  <a:extLst>
                    <a:ext uri="{9D8B030D-6E8A-4147-A177-3AD203B41FA5}">
                      <a16:colId xmlns:a16="http://schemas.microsoft.com/office/drawing/2014/main" val="20004"/>
                    </a:ext>
                  </a:extLst>
                </a:gridCol>
                <a:gridCol w="1271587">
                  <a:extLst>
                    <a:ext uri="{9D8B030D-6E8A-4147-A177-3AD203B41FA5}">
                      <a16:colId xmlns:a16="http://schemas.microsoft.com/office/drawing/2014/main" val="20005"/>
                    </a:ext>
                  </a:extLst>
                </a:gridCol>
              </a:tblGrid>
              <a:tr h="5445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S</a:t>
                      </a:r>
                      <a:r>
                        <a:rPr kumimoji="0" lang="en-GB" sz="1400" b="0" i="1" u="none" strike="noStrike" cap="none" normalizeH="0" baseline="-30000">
                          <a:ln>
                            <a:noFill/>
                          </a:ln>
                          <a:solidFill>
                            <a:schemeClr val="tx1"/>
                          </a:solidFill>
                          <a:effectLst/>
                          <a:latin typeface="Times New Roman" pitchFamily="18" charset="0"/>
                          <a:cs typeface="Times New Roman" pitchFamily="18" charset="0"/>
                        </a:rPr>
                        <a:t>0, </a:t>
                      </a:r>
                      <a:r>
                        <a:rPr kumimoji="0" lang="en-GB" sz="1400" b="0" i="1" u="none" strike="noStrike" cap="none" normalizeH="0" baseline="0">
                          <a:ln>
                            <a:noFill/>
                          </a:ln>
                          <a:solidFill>
                            <a:schemeClr val="tx1"/>
                          </a:solidFill>
                          <a:effectLst/>
                          <a:latin typeface="Times New Roman" pitchFamily="18" charset="0"/>
                          <a:cs typeface="Times New Roman" pitchFamily="18" charset="0"/>
                        </a:rPr>
                        <a:t>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1</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10</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20</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30</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40</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255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S</a:t>
                      </a:r>
                      <a:r>
                        <a:rPr kumimoji="0" lang="en-GB" sz="1400" b="0" i="1"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1" u="none" strike="noStrike" cap="none" normalizeH="0" baseline="0">
                          <a:ln>
                            <a:noFill/>
                          </a:ln>
                          <a:solidFill>
                            <a:schemeClr val="tx1"/>
                          </a:solidFill>
                          <a:effectLst/>
                          <a:latin typeface="Times New Roman" pitchFamily="18" charset="0"/>
                          <a:cs typeface="Times New Roman" pitchFamily="18" charset="0"/>
                        </a:rPr>
                        <a:t>,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2" name="Text Box 2"/>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2905C686-99B7-4671-843C-B1CD214D7665}" type="slidenum">
              <a:rPr lang="it-IT"/>
              <a:pPr/>
              <a:t>6</a:t>
            </a:fld>
            <a:endParaRPr lang="it-IT"/>
          </a:p>
        </p:txBody>
      </p:sp>
      <p:sp>
        <p:nvSpPr>
          <p:cNvPr id="732163" name="Rectangle 3"/>
          <p:cNvSpPr>
            <a:spLocks noChangeArrowheads="1"/>
          </p:cNvSpPr>
          <p:nvPr/>
        </p:nvSpPr>
        <p:spPr bwMode="auto">
          <a:xfrm>
            <a:off x="0" y="620713"/>
            <a:ext cx="9144000" cy="5934075"/>
          </a:xfrm>
          <a:prstGeom prst="rect">
            <a:avLst/>
          </a:prstGeom>
          <a:noFill/>
          <a:ln w="9525">
            <a:noFill/>
            <a:miter lim="800000"/>
            <a:headEnd/>
            <a:tailEnd/>
          </a:ln>
          <a:effectLst/>
        </p:spPr>
        <p:txBody>
          <a:bodyPr anchor="ctr">
            <a:spAutoFit/>
          </a:bodyPr>
          <a:lstStyle/>
          <a:p>
            <a:pPr algn="just"/>
            <a:r>
              <a:rPr lang="it-IT"/>
              <a:t>b) mediante l’uso di uno </a:t>
            </a:r>
            <a:r>
              <a:rPr lang="it-IT" b="1"/>
              <a:t>stramazzo</a:t>
            </a:r>
            <a:r>
              <a:rPr lang="it-IT"/>
              <a:t> (in pratica si crea un foro d’uscita ad una certa altezza lungo uno dei lati del reattore)</a:t>
            </a:r>
          </a:p>
          <a:p>
            <a:pPr algn="just">
              <a:buFontTx/>
              <a:buChar char="•"/>
            </a:pPr>
            <a:endParaRPr lang="it-IT"/>
          </a:p>
          <a:p>
            <a:pPr algn="ctr"/>
            <a:endParaRPr lang="it-IT"/>
          </a:p>
          <a:p>
            <a:pPr algn="ctr"/>
            <a:endParaRPr lang="it-IT"/>
          </a:p>
          <a:p>
            <a:pPr algn="ctr"/>
            <a:endParaRPr lang="it-IT"/>
          </a:p>
          <a:p>
            <a:pPr algn="ctr"/>
            <a:endParaRPr lang="it-IT"/>
          </a:p>
          <a:p>
            <a:pPr algn="ctr"/>
            <a:endParaRPr lang="it-IT"/>
          </a:p>
          <a:p>
            <a:pPr algn="ctr"/>
            <a:endParaRPr lang="it-IT"/>
          </a:p>
          <a:p>
            <a:pPr algn="ctr"/>
            <a:endParaRPr lang="it-IT"/>
          </a:p>
          <a:p>
            <a:pPr algn="ctr"/>
            <a:endParaRPr lang="it-IT">
              <a:solidFill>
                <a:srgbClr val="000000"/>
              </a:solidFill>
              <a:cs typeface="Times New Roman" pitchFamily="18" charset="0"/>
            </a:endParaRPr>
          </a:p>
          <a:p>
            <a:pPr algn="ctr"/>
            <a:endParaRPr lang="it-IT">
              <a:solidFill>
                <a:srgbClr val="000000"/>
              </a:solidFill>
              <a:cs typeface="Times New Roman" pitchFamily="18" charset="0"/>
            </a:endParaRPr>
          </a:p>
          <a:p>
            <a:pPr algn="ctr"/>
            <a:endParaRPr lang="it-IT">
              <a:solidFill>
                <a:srgbClr val="000000"/>
              </a:solidFill>
              <a:cs typeface="Times New Roman" pitchFamily="18" charset="0"/>
            </a:endParaRPr>
          </a:p>
          <a:p>
            <a:pPr algn="just"/>
            <a:r>
              <a:rPr lang="it-IT"/>
              <a:t> Questo reattore ha il vantaggio di usare una sola pompa,  invece di due Il reattore a stramazzo è prevalentemente usato per il la </a:t>
            </a:r>
            <a:r>
              <a:rPr lang="it-IT" b="1"/>
              <a:t>depurazione di acque</a:t>
            </a:r>
            <a:r>
              <a:rPr lang="it-IT"/>
              <a:t>. </a:t>
            </a:r>
          </a:p>
        </p:txBody>
      </p:sp>
      <p:sp>
        <p:nvSpPr>
          <p:cNvPr id="732164" name="Text Box 4"/>
          <p:cNvSpPr txBox="1">
            <a:spLocks noChangeArrowheads="1"/>
          </p:cNvSpPr>
          <p:nvPr/>
        </p:nvSpPr>
        <p:spPr bwMode="auto">
          <a:xfrm>
            <a:off x="450850" y="0"/>
            <a:ext cx="8224838" cy="519113"/>
          </a:xfrm>
          <a:prstGeom prst="rect">
            <a:avLst/>
          </a:prstGeom>
          <a:noFill/>
          <a:ln w="9525">
            <a:noFill/>
            <a:miter lim="800000"/>
            <a:headEnd/>
            <a:tailEnd/>
          </a:ln>
          <a:effectLst/>
        </p:spPr>
        <p:txBody>
          <a:bodyPr wrap="none">
            <a:spAutoFit/>
          </a:bodyPr>
          <a:lstStyle/>
          <a:p>
            <a:r>
              <a:rPr lang="it-IT" sz="2800" b="1">
                <a:solidFill>
                  <a:srgbClr val="FF0000"/>
                </a:solidFill>
              </a:rPr>
              <a:t>Caratteristiche progettuali di un reattore in continuo</a:t>
            </a:r>
          </a:p>
        </p:txBody>
      </p:sp>
      <p:pic>
        <p:nvPicPr>
          <p:cNvPr id="732166" name="Picture 6" descr="C:\WINDOWS\Desktop\Testi Enzo\Senza nome-scandito-01.jpg"/>
          <p:cNvPicPr>
            <a:picLocks noChangeAspect="1" noChangeArrowheads="1"/>
          </p:cNvPicPr>
          <p:nvPr/>
        </p:nvPicPr>
        <p:blipFill>
          <a:blip r:embed="rId2" r:link="rId3" cstate="print"/>
          <a:srcRect/>
          <a:stretch>
            <a:fillRect/>
          </a:stretch>
        </p:blipFill>
        <p:spPr bwMode="auto">
          <a:xfrm>
            <a:off x="0" y="1773238"/>
            <a:ext cx="4533900" cy="3257550"/>
          </a:xfrm>
          <a:prstGeom prst="rect">
            <a:avLst/>
          </a:prstGeom>
          <a:noFill/>
          <a:ln w="9525">
            <a:noFill/>
            <a:miter lim="800000"/>
            <a:headEnd/>
            <a:tailEnd/>
          </a:ln>
        </p:spPr>
      </p:pic>
      <p:sp>
        <p:nvSpPr>
          <p:cNvPr id="732167" name="Rectangle 7"/>
          <p:cNvSpPr>
            <a:spLocks noChangeArrowheads="1"/>
          </p:cNvSpPr>
          <p:nvPr/>
        </p:nvSpPr>
        <p:spPr bwMode="auto">
          <a:xfrm>
            <a:off x="4572000" y="1916113"/>
            <a:ext cx="4572000" cy="3013075"/>
          </a:xfrm>
          <a:prstGeom prst="rect">
            <a:avLst/>
          </a:prstGeom>
          <a:noFill/>
          <a:ln w="9525">
            <a:noFill/>
            <a:miter lim="800000"/>
            <a:headEnd/>
            <a:tailEnd/>
          </a:ln>
          <a:effectLst/>
        </p:spPr>
        <p:txBody>
          <a:bodyPr>
            <a:spAutoFit/>
          </a:bodyPr>
          <a:lstStyle/>
          <a:p>
            <a:pPr algn="just"/>
            <a:r>
              <a:rPr lang="it-IT"/>
              <a:t>E’ preferito per fermentazioni industriali per la sua maggior semplicità. Tuttavia, la </a:t>
            </a:r>
            <a:r>
              <a:rPr lang="it-IT" b="1"/>
              <a:t>portata dell’effluente  è determinata solo dalla gravità</a:t>
            </a:r>
            <a:r>
              <a:rPr lang="it-IT"/>
              <a:t>, c’è la possibilità che eventuali </a:t>
            </a:r>
            <a:r>
              <a:rPr lang="it-IT" b="1"/>
              <a:t>contaminanti possano risalire il tubo di uscita</a:t>
            </a:r>
            <a:r>
              <a:rPr lang="it-IT"/>
              <a:t> e entrare nel reattore.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5F22CD0-BF7D-402F-971C-F29339F5C31A}" type="slidenum">
              <a:rPr lang="it-IT"/>
              <a:pPr/>
              <a:t>60</a:t>
            </a:fld>
            <a:endParaRPr lang="it-IT"/>
          </a:p>
        </p:txBody>
      </p:sp>
      <p:sp>
        <p:nvSpPr>
          <p:cNvPr id="844803" name="Rectangle 3"/>
          <p:cNvSpPr>
            <a:spLocks noChangeArrowheads="1"/>
          </p:cNvSpPr>
          <p:nvPr/>
        </p:nvSpPr>
        <p:spPr bwMode="auto">
          <a:xfrm>
            <a:off x="0" y="0"/>
            <a:ext cx="9144000" cy="3960813"/>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Modello Matematico per Reattore Continuo a Volume Costante (chemostat)</a:t>
            </a:r>
          </a:p>
          <a:p>
            <a:pPr algn="just"/>
            <a:r>
              <a:rPr lang="it-IT" b="1" i="1" u="sng"/>
              <a:t>Esercizio 33</a:t>
            </a:r>
            <a:r>
              <a:rPr lang="it-IT" i="1"/>
              <a:t>. </a:t>
            </a:r>
            <a:r>
              <a:rPr lang="it-IT" sz="2200" i="1"/>
              <a:t>Un ceppo di lactococcus lactis cresce in un reattore continuo di 10 litri su un mezzo contenente glucosio come nutriente limitante. La crescita del microrganismo è caratterizzata dai seguenti parametri:  </a:t>
            </a:r>
            <a:r>
              <a:rPr lang="el-GR" sz="2200" i="1">
                <a:cs typeface="Times New Roman" pitchFamily="18" charset="0"/>
              </a:rPr>
              <a:t>μ</a:t>
            </a:r>
            <a:r>
              <a:rPr lang="it-IT" sz="2200" i="1" baseline="-25000"/>
              <a:t>m</a:t>
            </a:r>
            <a:r>
              <a:rPr lang="it-IT" sz="2200" i="1"/>
              <a:t> = 0,6 ore-1,  K</a:t>
            </a:r>
            <a:r>
              <a:rPr lang="it-IT" sz="2200" i="1" baseline="-25000"/>
              <a:t>S </a:t>
            </a:r>
            <a:r>
              <a:rPr lang="it-IT" sz="2200" i="1"/>
              <a:t>= 0,03 g/l, Y</a:t>
            </a:r>
            <a:r>
              <a:rPr lang="it-IT" sz="2200" i="1" baseline="-25000"/>
              <a:t>XS</a:t>
            </a:r>
            <a:r>
              <a:rPr lang="it-IT" sz="2200" i="1"/>
              <a:t> = 0,3 g/g. Si eseguono esperimenti con una soluzione di glucosio a concentrazione di 1 g/l, modificando il flusso di alimentazione come riportato nella tabella seguente. Calcolare la concentrazione stazionaria di biomassa al variare del flusso di alimentazione. Riportare in grafico la variazione della composizione della biomassa e del substrato nello stato stazionario al variare del flusso di alimentazione e del tempo di permanenza.</a:t>
            </a:r>
            <a:r>
              <a:rPr lang="it-IT"/>
              <a:t> </a:t>
            </a:r>
            <a:endParaRPr lang="it-IT" sz="2200" i="1">
              <a:solidFill>
                <a:srgbClr val="000000"/>
              </a:solidFill>
              <a:cs typeface="Times New Roman" pitchFamily="18" charset="0"/>
            </a:endParaRPr>
          </a:p>
        </p:txBody>
      </p:sp>
      <p:graphicFrame>
        <p:nvGraphicFramePr>
          <p:cNvPr id="845022" name="Group 222"/>
          <p:cNvGraphicFramePr>
            <a:graphicFrameLocks noGrp="1"/>
          </p:cNvGraphicFramePr>
          <p:nvPr/>
        </p:nvGraphicFramePr>
        <p:xfrm>
          <a:off x="1692275" y="4005263"/>
          <a:ext cx="6210300" cy="2374900"/>
        </p:xfrm>
        <a:graphic>
          <a:graphicData uri="http://schemas.openxmlformats.org/drawingml/2006/table">
            <a:tbl>
              <a:tblPr/>
              <a:tblGrid>
                <a:gridCol w="1035050">
                  <a:extLst>
                    <a:ext uri="{9D8B030D-6E8A-4147-A177-3AD203B41FA5}">
                      <a16:colId xmlns:a16="http://schemas.microsoft.com/office/drawing/2014/main" val="20000"/>
                    </a:ext>
                  </a:extLst>
                </a:gridCol>
                <a:gridCol w="1035050">
                  <a:extLst>
                    <a:ext uri="{9D8B030D-6E8A-4147-A177-3AD203B41FA5}">
                      <a16:colId xmlns:a16="http://schemas.microsoft.com/office/drawing/2014/main" val="20001"/>
                    </a:ext>
                  </a:extLst>
                </a:gridCol>
                <a:gridCol w="1035050">
                  <a:extLst>
                    <a:ext uri="{9D8B030D-6E8A-4147-A177-3AD203B41FA5}">
                      <a16:colId xmlns:a16="http://schemas.microsoft.com/office/drawing/2014/main" val="20002"/>
                    </a:ext>
                  </a:extLst>
                </a:gridCol>
                <a:gridCol w="1035050">
                  <a:extLst>
                    <a:ext uri="{9D8B030D-6E8A-4147-A177-3AD203B41FA5}">
                      <a16:colId xmlns:a16="http://schemas.microsoft.com/office/drawing/2014/main" val="20003"/>
                    </a:ext>
                  </a:extLst>
                </a:gridCol>
                <a:gridCol w="1035050">
                  <a:extLst>
                    <a:ext uri="{9D8B030D-6E8A-4147-A177-3AD203B41FA5}">
                      <a16:colId xmlns:a16="http://schemas.microsoft.com/office/drawing/2014/main" val="20004"/>
                    </a:ext>
                  </a:extLst>
                </a:gridCol>
                <a:gridCol w="1035050">
                  <a:extLst>
                    <a:ext uri="{9D8B030D-6E8A-4147-A177-3AD203B41FA5}">
                      <a16:colId xmlns:a16="http://schemas.microsoft.com/office/drawing/2014/main" val="20005"/>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F,</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 </a:t>
                      </a:r>
                      <a:r>
                        <a:rPr kumimoji="0" lang="it-IT" sz="1400" b="0" i="1" u="none" strike="noStrike" cap="none" normalizeH="0" baseline="0">
                          <a:ln>
                            <a:noFill/>
                          </a:ln>
                          <a:solidFill>
                            <a:schemeClr val="tx1"/>
                          </a:solidFill>
                          <a:effectLst/>
                          <a:latin typeface="Times New Roman" pitchFamily="18" charset="0"/>
                          <a:cs typeface="Times New Roman" pitchFamily="18" charset="0"/>
                        </a:rPr>
                        <a:t>l/ora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1" u="none" strike="noStrike" cap="none" normalizeH="0" baseline="0">
                          <a:ln>
                            <a:noFill/>
                          </a:ln>
                          <a:solidFill>
                            <a:schemeClr val="tx1"/>
                          </a:solidFill>
                          <a:effectLst/>
                          <a:latin typeface="Times New Roman" pitchFamily="18" charset="0"/>
                          <a:cs typeface="Times New Roman" pitchFamily="18" charset="0"/>
                        </a:rPr>
                        <a:t>1</a:t>
                      </a:r>
                      <a:endParaRPr kumimoji="0" lang="fr-FR"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1" u="none" strike="noStrike" cap="none" normalizeH="0" baseline="0">
                          <a:ln>
                            <a:noFill/>
                          </a:ln>
                          <a:solidFill>
                            <a:schemeClr val="tx1"/>
                          </a:solidFill>
                          <a:effectLst/>
                          <a:latin typeface="Times New Roman" pitchFamily="18" charset="0"/>
                          <a:cs typeface="Times New Roman" pitchFamily="18" charset="0"/>
                        </a:rPr>
                        <a:t>2</a:t>
                      </a:r>
                      <a:endParaRPr kumimoji="0" lang="fr-FR"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1" u="none" strike="noStrike" cap="none" normalizeH="0" baseline="0">
                          <a:ln>
                            <a:noFill/>
                          </a:ln>
                          <a:solidFill>
                            <a:schemeClr val="tx1"/>
                          </a:solidFill>
                          <a:effectLst/>
                          <a:latin typeface="Times New Roman" pitchFamily="18" charset="0"/>
                          <a:cs typeface="Times New Roman" pitchFamily="18" charset="0"/>
                        </a:rPr>
                        <a:t>3</a:t>
                      </a:r>
                      <a:endParaRPr kumimoji="0" lang="fr-FR"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1" u="none" strike="noStrike" cap="none" normalizeH="0" baseline="0">
                          <a:ln>
                            <a:noFill/>
                          </a:ln>
                          <a:solidFill>
                            <a:schemeClr val="tx1"/>
                          </a:solidFill>
                          <a:effectLst/>
                          <a:latin typeface="Times New Roman" pitchFamily="18" charset="0"/>
                          <a:cs typeface="Times New Roman" pitchFamily="18" charset="0"/>
                        </a:rPr>
                        <a:t>4</a:t>
                      </a:r>
                      <a:endParaRPr kumimoji="0" lang="fr-FR"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1" u="none" strike="noStrike" cap="none" normalizeH="0" baseline="0">
                          <a:ln>
                            <a:noFill/>
                          </a:ln>
                          <a:solidFill>
                            <a:schemeClr val="tx1"/>
                          </a:solidFill>
                          <a:effectLst/>
                          <a:latin typeface="Times New Roman" pitchFamily="18" charset="0"/>
                          <a:cs typeface="Times New Roman" pitchFamily="18" charset="0"/>
                        </a:rPr>
                        <a:t>5</a:t>
                      </a:r>
                      <a:endParaRPr kumimoji="0" lang="fr-FR"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1" u="none" strike="noStrike" cap="none" normalizeH="0" baseline="0">
                          <a:ln>
                            <a:noFill/>
                          </a:ln>
                          <a:solidFill>
                            <a:schemeClr val="tx1"/>
                          </a:solidFill>
                          <a:effectLst/>
                          <a:latin typeface="Times New Roman" pitchFamily="18" charset="0"/>
                          <a:cs typeface="Times New Roman" pitchFamily="18" charset="0"/>
                        </a:rPr>
                        <a:t>X</a:t>
                      </a:r>
                      <a:r>
                        <a:rPr kumimoji="0" lang="fr-FR" sz="1400" b="0" i="1" u="none" strike="noStrike" cap="none" normalizeH="0" baseline="-30000">
                          <a:ln>
                            <a:noFill/>
                          </a:ln>
                          <a:solidFill>
                            <a:schemeClr val="tx1"/>
                          </a:solidFill>
                          <a:effectLst/>
                          <a:latin typeface="Times New Roman" pitchFamily="18" charset="0"/>
                          <a:cs typeface="Times New Roman" pitchFamily="18" charset="0"/>
                        </a:rPr>
                        <a:t>S</a:t>
                      </a:r>
                      <a:r>
                        <a:rPr kumimoji="0" lang="fr-FR" sz="1400" b="0" i="1" u="none" strike="noStrike" cap="none" normalizeH="0" baseline="0">
                          <a:ln>
                            <a:noFill/>
                          </a:ln>
                          <a:solidFill>
                            <a:schemeClr val="tx1"/>
                          </a:solidFill>
                          <a:effectLst/>
                          <a:latin typeface="Times New Roman" pitchFamily="18" charset="0"/>
                          <a:cs typeface="Times New Roman" pitchFamily="18" charset="0"/>
                        </a:rPr>
                        <a:t>, g/l</a:t>
                      </a:r>
                      <a:endParaRPr kumimoji="0" lang="fr-FR"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54E7B77D-E4F7-4AB1-A756-E88BCC31C751}" type="slidenum">
              <a:rPr lang="it-IT"/>
              <a:pPr/>
              <a:t>61</a:t>
            </a:fld>
            <a:endParaRPr lang="it-IT"/>
          </a:p>
        </p:txBody>
      </p:sp>
      <p:sp>
        <p:nvSpPr>
          <p:cNvPr id="846851" name="Rectangle 3"/>
          <p:cNvSpPr>
            <a:spLocks noChangeArrowheads="1"/>
          </p:cNvSpPr>
          <p:nvPr/>
        </p:nvSpPr>
        <p:spPr bwMode="auto">
          <a:xfrm>
            <a:off x="0" y="92075"/>
            <a:ext cx="9144000" cy="6156325"/>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Concentrazione del Prodotto di Fermentazione </a:t>
            </a:r>
          </a:p>
          <a:p>
            <a:pPr algn="ctr"/>
            <a:r>
              <a:rPr lang="it-IT" sz="2600" b="1" i="1">
                <a:solidFill>
                  <a:srgbClr val="FF0000"/>
                </a:solidFill>
                <a:cs typeface="Times New Roman" pitchFamily="18" charset="0"/>
              </a:rPr>
              <a:t>allo Stato Stazionario</a:t>
            </a:r>
          </a:p>
          <a:p>
            <a:pPr algn="ctr"/>
            <a:endParaRPr lang="it-IT" sz="600" b="1" i="1">
              <a:solidFill>
                <a:srgbClr val="FF0000"/>
              </a:solidFill>
              <a:cs typeface="Times New Roman" pitchFamily="18" charset="0"/>
            </a:endParaRPr>
          </a:p>
          <a:p>
            <a:pPr algn="just"/>
            <a:r>
              <a:rPr lang="it-IT" sz="2200">
                <a:solidFill>
                  <a:srgbClr val="000000"/>
                </a:solidFill>
                <a:cs typeface="Times New Roman" pitchFamily="18" charset="0"/>
              </a:rPr>
              <a:t>Per ottenere la dipendenza della concentrazione stazionaria del prodotto in funzione dei parametri di reazione, si procede in modo analogo a quanto fatto per X ed S.</a:t>
            </a:r>
            <a:endParaRPr lang="it-IT" sz="2200" b="1" u="sng">
              <a:solidFill>
                <a:srgbClr val="000000"/>
              </a:solidFill>
              <a:cs typeface="Times New Roman" pitchFamily="18" charset="0"/>
            </a:endParaRPr>
          </a:p>
          <a:p>
            <a:pPr algn="ctr"/>
            <a:r>
              <a:rPr lang="it-IT" sz="2200" b="1" u="sng">
                <a:solidFill>
                  <a:srgbClr val="000000"/>
                </a:solidFill>
                <a:cs typeface="Times New Roman" pitchFamily="18" charset="0"/>
              </a:rPr>
              <a:t>Si pone uguale a zero</a:t>
            </a:r>
            <a:r>
              <a:rPr lang="it-IT" sz="2200">
                <a:solidFill>
                  <a:srgbClr val="000000"/>
                </a:solidFill>
                <a:cs typeface="Times New Roman" pitchFamily="18" charset="0"/>
              </a:rPr>
              <a:t> l’equazione</a:t>
            </a: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dP/dt</a:t>
            </a:r>
            <a:r>
              <a:rPr lang="en-GB" sz="2200">
                <a:solidFill>
                  <a:srgbClr val="000000"/>
                </a:solidFill>
                <a:cs typeface="Times New Roman" pitchFamily="18" charset="0"/>
              </a:rPr>
              <a:t> </a:t>
            </a:r>
            <a:r>
              <a:rPr lang="en-GB" sz="2200" b="1">
                <a:solidFill>
                  <a:srgbClr val="000000"/>
                </a:solidFill>
                <a:cs typeface="Times New Roman" pitchFamily="18" charset="0"/>
              </a:rPr>
              <a:t>= (Y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en-GB" sz="2200" b="1">
                <a:solidFill>
                  <a:srgbClr val="000000"/>
                </a:solidFill>
                <a:cs typeface="Times New Roman" pitchFamily="18" charset="0"/>
              </a:rPr>
              <a:t>X   -  D P    (44)</a:t>
            </a:r>
            <a:endParaRPr lang="en-GB" sz="2200">
              <a:solidFill>
                <a:srgbClr val="000000"/>
              </a:solidFill>
              <a:cs typeface="Times New Roman" pitchFamily="18" charset="0"/>
            </a:endParaRPr>
          </a:p>
          <a:p>
            <a:pPr algn="just"/>
            <a:r>
              <a:rPr lang="en-GB" sz="2200">
                <a:solidFill>
                  <a:srgbClr val="000000"/>
                </a:solidFill>
                <a:cs typeface="Times New Roman" pitchFamily="18" charset="0"/>
              </a:rPr>
              <a:t>ottenendo </a:t>
            </a: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en-GB" sz="2200" b="1" baseline="-30000">
                <a:solidFill>
                  <a:srgbClr val="000000"/>
                </a:solidFill>
                <a:cs typeface="Times New Roman" pitchFamily="18" charset="0"/>
              </a:rPr>
              <a:t>S</a:t>
            </a:r>
            <a:r>
              <a:rPr lang="en-GB"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 </a:t>
            </a:r>
            <a:r>
              <a:rPr lang="en-GB" sz="2200" b="1">
                <a:solidFill>
                  <a:srgbClr val="000000"/>
                </a:solidFill>
                <a:cs typeface="Times New Roman" pitchFamily="18" charset="0"/>
              </a:rPr>
              <a:t>X</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D P</a:t>
            </a:r>
            <a:r>
              <a:rPr lang="en-GB" sz="2200" b="1" baseline="-30000">
                <a:solidFill>
                  <a:srgbClr val="000000"/>
                </a:solidFill>
                <a:cs typeface="Times New Roman" pitchFamily="18" charset="0"/>
              </a:rPr>
              <a:t>S</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ove </a:t>
            </a:r>
            <a:r>
              <a:rPr lang="it-IT" sz="2200" b="1">
                <a:solidFill>
                  <a:srgbClr val="000000"/>
                </a:solidFill>
                <a:cs typeface="Times New Roman" pitchFamily="18" charset="0"/>
              </a:rPr>
              <a:t>P</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e S</a:t>
            </a:r>
            <a:r>
              <a:rPr lang="it-IT" sz="2200" b="1" baseline="-30000">
                <a:solidFill>
                  <a:srgbClr val="000000"/>
                </a:solidFill>
                <a:cs typeface="Times New Roman" pitchFamily="18" charset="0"/>
              </a:rPr>
              <a:t>S</a:t>
            </a:r>
            <a:r>
              <a:rPr lang="it-IT" sz="2200">
                <a:solidFill>
                  <a:srgbClr val="000000"/>
                </a:solidFill>
                <a:cs typeface="Times New Roman" pitchFamily="18" charset="0"/>
              </a:rPr>
              <a:t> sono le </a:t>
            </a:r>
            <a:r>
              <a:rPr lang="it-IT" sz="2200" b="1">
                <a:solidFill>
                  <a:srgbClr val="000000"/>
                </a:solidFill>
                <a:cs typeface="Times New Roman" pitchFamily="18" charset="0"/>
              </a:rPr>
              <a:t>concentrazioni allo stato stazionario</a:t>
            </a:r>
            <a:endParaRPr lang="it-IT" sz="2200">
              <a:solidFill>
                <a:srgbClr val="000000"/>
              </a:solidFill>
              <a:cs typeface="Times New Roman" pitchFamily="18" charset="0"/>
            </a:endParaRPr>
          </a:p>
          <a:p>
            <a:pPr algn="just"/>
            <a:r>
              <a:rPr lang="it-IT" sz="800">
                <a:solidFill>
                  <a:srgbClr val="000000"/>
                </a:solidFill>
                <a:cs typeface="Times New Roman" pitchFamily="18" charset="0"/>
              </a:rPr>
              <a:t>  </a:t>
            </a:r>
            <a:endParaRPr lang="it-IT" sz="800" b="1" u="sng">
              <a:solidFill>
                <a:srgbClr val="000000"/>
              </a:solidFill>
              <a:cs typeface="Times New Roman" pitchFamily="18" charset="0"/>
            </a:endParaRPr>
          </a:p>
          <a:p>
            <a:pPr algn="ctr"/>
            <a:r>
              <a:rPr lang="it-IT" sz="2200" b="1">
                <a:solidFill>
                  <a:srgbClr val="000000"/>
                </a:solidFill>
                <a:cs typeface="Times New Roman" pitchFamily="18" charset="0"/>
              </a:rPr>
              <a:t>Dato  che  D  =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 </a:t>
            </a:r>
            <a:r>
              <a:rPr lang="it-IT" sz="2200" b="1">
                <a:solidFill>
                  <a:srgbClr val="000000"/>
                </a:solidFill>
                <a:cs typeface="Times New Roman" pitchFamily="18" charset="0"/>
              </a:rPr>
              <a:t>sarà</a:t>
            </a:r>
          </a:p>
          <a:p>
            <a:pPr algn="ctr"/>
            <a:r>
              <a:rPr lang="it-IT" sz="2200" b="1">
                <a:solidFill>
                  <a:srgbClr val="000000"/>
                </a:solidFill>
                <a:cs typeface="Times New Roman" pitchFamily="18" charset="0"/>
              </a:rPr>
              <a:t>P</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(Y</a:t>
            </a:r>
            <a:r>
              <a:rPr lang="it-IT" sz="2200" b="1" baseline="-30000">
                <a:solidFill>
                  <a:srgbClr val="000000"/>
                </a:solidFill>
                <a:cs typeface="Times New Roman" pitchFamily="18" charset="0"/>
              </a:rPr>
              <a:t>PS</a:t>
            </a:r>
            <a:r>
              <a:rPr lang="it-IT" sz="2200" b="1">
                <a:solidFill>
                  <a:srgbClr val="000000"/>
                </a:solidFill>
                <a:cs typeface="Times New Roman" pitchFamily="18" charset="0"/>
              </a:rPr>
              <a:t>/Y</a:t>
            </a:r>
            <a:r>
              <a:rPr lang="it-IT" sz="2200" b="1" baseline="-30000">
                <a:solidFill>
                  <a:srgbClr val="000000"/>
                </a:solidFill>
                <a:cs typeface="Times New Roman" pitchFamily="18" charset="0"/>
              </a:rPr>
              <a:t>XS</a:t>
            </a:r>
            <a:r>
              <a:rPr lang="it-IT" sz="2200" b="1">
                <a:solidFill>
                  <a:srgbClr val="000000"/>
                </a:solidFill>
                <a:cs typeface="Times New Roman" pitchFamily="18" charset="0"/>
              </a:rPr>
              <a:t>) 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a:solidFill>
                  <a:srgbClr val="000000"/>
                </a:solidFill>
                <a:cs typeface="Times New Roman" pitchFamily="18" charset="0"/>
              </a:rPr>
              <a:t>(49)</a:t>
            </a:r>
          </a:p>
          <a:p>
            <a:pPr algn="ctr"/>
            <a:endParaRPr lang="it-IT" sz="800" b="1" u="sng">
              <a:solidFill>
                <a:srgbClr val="000000"/>
              </a:solidFill>
              <a:cs typeface="Times New Roman" pitchFamily="18" charset="0"/>
            </a:endParaRPr>
          </a:p>
          <a:p>
            <a:pPr algn="ctr"/>
            <a:r>
              <a:rPr lang="it-IT" sz="2200" b="1">
                <a:solidFill>
                  <a:srgbClr val="000000"/>
                </a:solidFill>
                <a:cs typeface="Times New Roman" pitchFamily="18" charset="0"/>
              </a:rPr>
              <a:t>Sostituendo  nella (49) la</a:t>
            </a:r>
            <a:r>
              <a:rPr lang="it-IT" sz="2200" b="1" u="sng">
                <a:solidFill>
                  <a:srgbClr val="000000"/>
                </a:solidFill>
                <a:cs typeface="Times New Roman" pitchFamily="18" charset="0"/>
              </a:rPr>
              <a:t> </a:t>
            </a:r>
            <a:r>
              <a:rPr lang="it-IT" sz="2200">
                <a:solidFill>
                  <a:srgbClr val="000000"/>
                </a:solidFill>
                <a:cs typeface="Times New Roman" pitchFamily="18" charset="0"/>
              </a:rPr>
              <a:t>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Y</a:t>
            </a:r>
            <a:r>
              <a:rPr lang="it-IT" sz="2200" b="1" baseline="-30000">
                <a:solidFill>
                  <a:srgbClr val="000000"/>
                </a:solidFill>
                <a:cs typeface="Times New Roman" pitchFamily="18" charset="0"/>
              </a:rPr>
              <a:t>XS</a:t>
            </a:r>
            <a:r>
              <a:rPr lang="it-IT" sz="2200" b="1">
                <a:solidFill>
                  <a:srgbClr val="000000"/>
                </a:solidFill>
                <a:cs typeface="Times New Roman" pitchFamily="18" charset="0"/>
              </a:rPr>
              <a:t> (S</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a:solidFill>
                  <a:srgbClr val="000000"/>
                </a:solidFill>
                <a:cs typeface="Times New Roman" pitchFamily="18" charset="0"/>
              </a:rPr>
              <a:t>(47)</a:t>
            </a:r>
            <a:r>
              <a:rPr lang="it-IT" sz="2200" b="1">
                <a:solidFill>
                  <a:srgbClr val="000000"/>
                </a:solidFill>
                <a:cs typeface="Times New Roman" pitchFamily="18" charset="0"/>
              </a:rPr>
              <a:t> </a:t>
            </a:r>
            <a:r>
              <a:rPr lang="it-IT" sz="2200">
                <a:solidFill>
                  <a:srgbClr val="000000"/>
                </a:solidFill>
                <a:cs typeface="Times New Roman" pitchFamily="18" charset="0"/>
              </a:rPr>
              <a:t>otterremo </a:t>
            </a: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P</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 – S</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 – S</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a:t>
            </a:r>
            <a:r>
              <a:rPr lang="en-GB" sz="2200">
                <a:solidFill>
                  <a:srgbClr val="000000"/>
                </a:solidFill>
                <a:cs typeface="Times New Roman" pitchFamily="18" charset="0"/>
              </a:rPr>
              <a:t>(50)</a:t>
            </a:r>
          </a:p>
          <a:p>
            <a:pPr algn="ctr"/>
            <a:endParaRPr lang="it-IT" sz="800" b="1" u="sng">
              <a:solidFill>
                <a:srgbClr val="000000"/>
              </a:solidFill>
              <a:cs typeface="Times New Roman" pitchFamily="18" charset="0"/>
            </a:endParaRPr>
          </a:p>
          <a:p>
            <a:pPr algn="ctr"/>
            <a:r>
              <a:rPr lang="it-IT" sz="2200" b="1">
                <a:solidFill>
                  <a:srgbClr val="000000"/>
                </a:solidFill>
                <a:cs typeface="Times New Roman" pitchFamily="18" charset="0"/>
              </a:rPr>
              <a:t>Sostituendo  nella (50) la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 D) </a:t>
            </a:r>
            <a:r>
              <a:rPr lang="it-IT" sz="2200">
                <a:solidFill>
                  <a:srgbClr val="000000"/>
                </a:solidFill>
                <a:cs typeface="Times New Roman" pitchFamily="18" charset="0"/>
              </a:rPr>
              <a:t>(48) otterremo</a:t>
            </a:r>
          </a:p>
          <a:p>
            <a:pPr algn="ctr"/>
            <a:endParaRPr lang="en-GB" sz="800" b="1">
              <a:solidFill>
                <a:srgbClr val="000000"/>
              </a:solidFill>
              <a:cs typeface="Times New Roman" pitchFamily="18" charset="0"/>
            </a:endParaRPr>
          </a:p>
          <a:p>
            <a:pPr algn="ctr"/>
            <a:r>
              <a:rPr lang="en-GB" sz="2200" b="1">
                <a:solidFill>
                  <a:srgbClr val="000000"/>
                </a:solidFill>
                <a:cs typeface="Times New Roman" pitchFamily="18" charset="0"/>
              </a:rPr>
              <a:t>P</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 [S</a:t>
            </a:r>
            <a:r>
              <a:rPr lang="en-GB" sz="2200" b="1" baseline="-30000">
                <a:solidFill>
                  <a:srgbClr val="000000"/>
                </a:solidFill>
                <a:cs typeface="Times New Roman" pitchFamily="18" charset="0"/>
              </a:rPr>
              <a:t>0</a:t>
            </a:r>
            <a:r>
              <a:rPr lang="en-GB" sz="2200" b="1">
                <a:solidFill>
                  <a:srgbClr val="000000"/>
                </a:solidFill>
                <a:cs typeface="Times New Roman" pitchFamily="18" charset="0"/>
              </a:rPr>
              <a:t> – D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 D)] </a:t>
            </a:r>
            <a:r>
              <a:rPr lang="en-GB" sz="2200">
                <a:solidFill>
                  <a:srgbClr val="000000"/>
                </a:solidFill>
                <a:cs typeface="Times New Roman" pitchFamily="18" charset="0"/>
              </a:rPr>
              <a:t>(51)</a:t>
            </a:r>
            <a:endParaRPr lang="it-IT" sz="2200">
              <a:solidFill>
                <a:srgbClr val="000000"/>
              </a:solidFill>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219A1F3-61C7-4DE4-93BD-2EDCEF89A8AC}" type="slidenum">
              <a:rPr lang="it-IT"/>
              <a:pPr/>
              <a:t>62</a:t>
            </a:fld>
            <a:endParaRPr lang="it-IT"/>
          </a:p>
        </p:txBody>
      </p:sp>
      <p:sp>
        <p:nvSpPr>
          <p:cNvPr id="848899" name="Rectangle 3"/>
          <p:cNvSpPr>
            <a:spLocks noChangeArrowheads="1"/>
          </p:cNvSpPr>
          <p:nvPr/>
        </p:nvSpPr>
        <p:spPr bwMode="auto">
          <a:xfrm>
            <a:off x="0" y="109538"/>
            <a:ext cx="9144000" cy="6124575"/>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Concentrazione del Prodotto di Fermentazione </a:t>
            </a:r>
          </a:p>
          <a:p>
            <a:pPr algn="ctr"/>
            <a:r>
              <a:rPr lang="it-IT" sz="2600" b="1" i="1">
                <a:solidFill>
                  <a:srgbClr val="FF0000"/>
                </a:solidFill>
                <a:cs typeface="Times New Roman" pitchFamily="18" charset="0"/>
              </a:rPr>
              <a:t>allo Stato Stazionario</a:t>
            </a:r>
          </a:p>
          <a:p>
            <a:pPr algn="ctr"/>
            <a:endParaRPr lang="it-IT" sz="600" b="1" i="1">
              <a:solidFill>
                <a:srgbClr val="FF0000"/>
              </a:solidFill>
              <a:cs typeface="Times New Roman" pitchFamily="18" charset="0"/>
            </a:endParaRPr>
          </a:p>
          <a:p>
            <a:pPr algn="ctr"/>
            <a:r>
              <a:rPr lang="it-IT" sz="2200">
                <a:solidFill>
                  <a:srgbClr val="000000"/>
                </a:solidFill>
                <a:cs typeface="Times New Roman" pitchFamily="18" charset="0"/>
              </a:rPr>
              <a:t>Si osserverà che la 	P</a:t>
            </a:r>
            <a:r>
              <a:rPr lang="it-IT" sz="2200" baseline="-30000">
                <a:solidFill>
                  <a:srgbClr val="000000"/>
                </a:solidFill>
                <a:cs typeface="Times New Roman" pitchFamily="18" charset="0"/>
              </a:rPr>
              <a:t>S</a:t>
            </a:r>
            <a:r>
              <a:rPr lang="it-IT" sz="2200">
                <a:solidFill>
                  <a:srgbClr val="000000"/>
                </a:solidFill>
                <a:cs typeface="Times New Roman" pitchFamily="18" charset="0"/>
              </a:rPr>
              <a:t> = (Y</a:t>
            </a:r>
            <a:r>
              <a:rPr lang="it-IT" sz="2200" baseline="-30000">
                <a:solidFill>
                  <a:srgbClr val="000000"/>
                </a:solidFill>
                <a:cs typeface="Times New Roman" pitchFamily="18" charset="0"/>
              </a:rPr>
              <a:t>PS</a:t>
            </a:r>
            <a:r>
              <a:rPr lang="it-IT" sz="2200">
                <a:solidFill>
                  <a:srgbClr val="000000"/>
                </a:solidFill>
                <a:cs typeface="Times New Roman" pitchFamily="18" charset="0"/>
              </a:rPr>
              <a:t>/Y</a:t>
            </a:r>
            <a:r>
              <a:rPr lang="it-IT" sz="2200" baseline="-30000">
                <a:solidFill>
                  <a:srgbClr val="000000"/>
                </a:solidFill>
                <a:cs typeface="Times New Roman" pitchFamily="18" charset="0"/>
              </a:rPr>
              <a:t>XS</a:t>
            </a:r>
            <a:r>
              <a:rPr lang="it-IT" sz="2200">
                <a:solidFill>
                  <a:srgbClr val="000000"/>
                </a:solidFill>
                <a:cs typeface="Times New Roman" pitchFamily="18" charset="0"/>
              </a:rPr>
              <a:t>) X</a:t>
            </a:r>
            <a:r>
              <a:rPr lang="it-IT" sz="2200" baseline="-30000">
                <a:solidFill>
                  <a:srgbClr val="000000"/>
                </a:solidFill>
                <a:cs typeface="Times New Roman" pitchFamily="18" charset="0"/>
              </a:rPr>
              <a:t>S</a:t>
            </a:r>
            <a:r>
              <a:rPr lang="it-IT" sz="2200">
                <a:solidFill>
                  <a:srgbClr val="000000"/>
                </a:solidFill>
                <a:cs typeface="Times New Roman" pitchFamily="18" charset="0"/>
              </a:rPr>
              <a:t>    (49) prevede che:</a:t>
            </a:r>
          </a:p>
          <a:p>
            <a:pPr algn="ctr"/>
            <a:r>
              <a:rPr lang="it-IT" sz="2200" b="1">
                <a:solidFill>
                  <a:srgbClr val="000000"/>
                </a:solidFill>
                <a:cs typeface="Times New Roman" pitchFamily="18" charset="0"/>
              </a:rPr>
              <a:t> la formazione del prodotto è associata alla crescita cellulare</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A questo punto disponiamo di tre equazioni per lo stato stazionario in un reattore continuo,</a:t>
            </a:r>
            <a:endParaRPr lang="en-GB" sz="2200">
              <a:solidFill>
                <a:srgbClr val="000000"/>
              </a:solidFill>
              <a:cs typeface="Times New Roman" pitchFamily="18" charset="0"/>
            </a:endParaRPr>
          </a:p>
          <a:p>
            <a:pPr algn="ctr"/>
            <a:r>
              <a:rPr lang="en-GB" b="1">
                <a:solidFill>
                  <a:srgbClr val="000000"/>
                </a:solidFill>
                <a:cs typeface="Times New Roman" pitchFamily="18" charset="0"/>
              </a:rPr>
              <a:t>X</a:t>
            </a:r>
            <a:r>
              <a:rPr lang="en-GB" b="1" baseline="-30000">
                <a:solidFill>
                  <a:srgbClr val="000000"/>
                </a:solidFill>
                <a:cs typeface="Times New Roman" pitchFamily="18" charset="0"/>
              </a:rPr>
              <a:t>s</a:t>
            </a:r>
            <a:r>
              <a:rPr lang="en-GB" b="1">
                <a:solidFill>
                  <a:srgbClr val="000000"/>
                </a:solidFill>
                <a:cs typeface="Times New Roman" pitchFamily="18" charset="0"/>
              </a:rPr>
              <a:t> = Y</a:t>
            </a:r>
            <a:r>
              <a:rPr lang="en-GB" b="1" baseline="-30000">
                <a:solidFill>
                  <a:srgbClr val="000000"/>
                </a:solidFill>
                <a:cs typeface="Times New Roman" pitchFamily="18" charset="0"/>
              </a:rPr>
              <a:t>XS</a:t>
            </a:r>
            <a:r>
              <a:rPr lang="en-GB" b="1">
                <a:solidFill>
                  <a:srgbClr val="000000"/>
                </a:solidFill>
                <a:cs typeface="Times New Roman" pitchFamily="18" charset="0"/>
              </a:rPr>
              <a:t> (S</a:t>
            </a:r>
            <a:r>
              <a:rPr lang="en-GB" b="1" baseline="-30000">
                <a:solidFill>
                  <a:srgbClr val="000000"/>
                </a:solidFill>
                <a:cs typeface="Times New Roman" pitchFamily="18" charset="0"/>
              </a:rPr>
              <a:t>0</a:t>
            </a:r>
            <a:r>
              <a:rPr lang="en-GB" b="1">
                <a:solidFill>
                  <a:srgbClr val="000000"/>
                </a:solidFill>
                <a:cs typeface="Times New Roman" pitchFamily="18" charset="0"/>
              </a:rPr>
              <a:t> – S</a:t>
            </a:r>
            <a:r>
              <a:rPr lang="en-GB" b="1" baseline="-30000">
                <a:solidFill>
                  <a:srgbClr val="000000"/>
                </a:solidFill>
                <a:cs typeface="Times New Roman" pitchFamily="18" charset="0"/>
              </a:rPr>
              <a:t>s</a:t>
            </a:r>
            <a:r>
              <a:rPr lang="en-GB" b="1">
                <a:solidFill>
                  <a:srgbClr val="000000"/>
                </a:solidFill>
                <a:cs typeface="Times New Roman" pitchFamily="18" charset="0"/>
              </a:rPr>
              <a:t>)   (47)</a:t>
            </a:r>
          </a:p>
          <a:p>
            <a:pPr algn="ctr"/>
            <a:r>
              <a:rPr lang="en-GB" sz="800" b="1">
                <a:solidFill>
                  <a:srgbClr val="000000"/>
                </a:solidFill>
                <a:cs typeface="Times New Roman" pitchFamily="18" charset="0"/>
              </a:rPr>
              <a:t> </a:t>
            </a:r>
          </a:p>
          <a:p>
            <a:pPr algn="ctr"/>
            <a:r>
              <a:rPr lang="en-GB" b="1">
                <a:solidFill>
                  <a:srgbClr val="000000"/>
                </a:solidFill>
                <a:cs typeface="Times New Roman" pitchFamily="18" charset="0"/>
              </a:rPr>
              <a:t>S</a:t>
            </a:r>
            <a:r>
              <a:rPr lang="en-GB" b="1" baseline="-30000">
                <a:solidFill>
                  <a:srgbClr val="000000"/>
                </a:solidFill>
                <a:cs typeface="Times New Roman" pitchFamily="18" charset="0"/>
              </a:rPr>
              <a:t>s</a:t>
            </a:r>
            <a:r>
              <a:rPr lang="en-GB" b="1">
                <a:solidFill>
                  <a:srgbClr val="000000"/>
                </a:solidFill>
                <a:cs typeface="Times New Roman" pitchFamily="18" charset="0"/>
              </a:rPr>
              <a:t> = D K</a:t>
            </a:r>
            <a:r>
              <a:rPr lang="en-GB" b="1" baseline="-30000">
                <a:solidFill>
                  <a:srgbClr val="000000"/>
                </a:solidFill>
                <a:cs typeface="Times New Roman" pitchFamily="18" charset="0"/>
              </a:rPr>
              <a:t>S</a:t>
            </a:r>
            <a:r>
              <a:rPr lang="en-GB" b="1">
                <a:solidFill>
                  <a:srgbClr val="000000"/>
                </a:solidFill>
                <a:cs typeface="Times New Roman" pitchFamily="18" charset="0"/>
              </a:rPr>
              <a:t>/(</a:t>
            </a:r>
            <a:r>
              <a:rPr lang="it-IT" b="1">
                <a:solidFill>
                  <a:srgbClr val="000000"/>
                </a:solidFill>
                <a:latin typeface="Symbol" pitchFamily="18" charset="2"/>
                <a:cs typeface="Times New Roman" pitchFamily="18" charset="0"/>
              </a:rPr>
              <a:t>m</a:t>
            </a:r>
            <a:r>
              <a:rPr lang="en-GB" b="1" baseline="-30000">
                <a:solidFill>
                  <a:srgbClr val="000000"/>
                </a:solidFill>
                <a:cs typeface="Times New Roman" pitchFamily="18" charset="0"/>
              </a:rPr>
              <a:t>m</a:t>
            </a:r>
            <a:r>
              <a:rPr lang="en-GB" b="1">
                <a:solidFill>
                  <a:srgbClr val="000000"/>
                </a:solidFill>
                <a:cs typeface="Times New Roman" pitchFamily="18" charset="0"/>
              </a:rPr>
              <a:t> – D)  (48)</a:t>
            </a:r>
          </a:p>
          <a:p>
            <a:pPr algn="ctr"/>
            <a:endParaRPr lang="it-IT" sz="800" b="1">
              <a:solidFill>
                <a:srgbClr val="000000"/>
              </a:solidFill>
              <a:cs typeface="Times New Roman" pitchFamily="18" charset="0"/>
            </a:endParaRPr>
          </a:p>
          <a:p>
            <a:pPr algn="ctr"/>
            <a:r>
              <a:rPr lang="it-IT" b="1">
                <a:solidFill>
                  <a:srgbClr val="000000"/>
                </a:solidFill>
                <a:cs typeface="Times New Roman" pitchFamily="18" charset="0"/>
              </a:rPr>
              <a:t>P</a:t>
            </a:r>
            <a:r>
              <a:rPr lang="it-IT" b="1" baseline="-30000">
                <a:solidFill>
                  <a:srgbClr val="000000"/>
                </a:solidFill>
                <a:cs typeface="Times New Roman" pitchFamily="18" charset="0"/>
              </a:rPr>
              <a:t>S</a:t>
            </a:r>
            <a:r>
              <a:rPr lang="it-IT" b="1">
                <a:solidFill>
                  <a:srgbClr val="000000"/>
                </a:solidFill>
                <a:cs typeface="Times New Roman" pitchFamily="18" charset="0"/>
              </a:rPr>
              <a:t> = (Y</a:t>
            </a:r>
            <a:r>
              <a:rPr lang="it-IT" b="1" baseline="-30000">
                <a:solidFill>
                  <a:srgbClr val="000000"/>
                </a:solidFill>
                <a:cs typeface="Times New Roman" pitchFamily="18" charset="0"/>
              </a:rPr>
              <a:t>PS</a:t>
            </a:r>
            <a:r>
              <a:rPr lang="it-IT" b="1">
                <a:solidFill>
                  <a:srgbClr val="000000"/>
                </a:solidFill>
                <a:cs typeface="Times New Roman" pitchFamily="18" charset="0"/>
              </a:rPr>
              <a:t>/Y</a:t>
            </a:r>
            <a:r>
              <a:rPr lang="it-IT" b="1" baseline="-30000">
                <a:solidFill>
                  <a:srgbClr val="000000"/>
                </a:solidFill>
                <a:cs typeface="Times New Roman" pitchFamily="18" charset="0"/>
              </a:rPr>
              <a:t>XS</a:t>
            </a:r>
            <a:r>
              <a:rPr lang="it-IT" b="1">
                <a:solidFill>
                  <a:srgbClr val="000000"/>
                </a:solidFill>
                <a:cs typeface="Times New Roman" pitchFamily="18" charset="0"/>
              </a:rPr>
              <a:t>) X</a:t>
            </a:r>
            <a:r>
              <a:rPr lang="it-IT" b="1" baseline="-30000">
                <a:solidFill>
                  <a:srgbClr val="000000"/>
                </a:solidFill>
                <a:cs typeface="Times New Roman" pitchFamily="18" charset="0"/>
              </a:rPr>
              <a:t>S</a:t>
            </a:r>
            <a:r>
              <a:rPr lang="it-IT" b="1">
                <a:solidFill>
                  <a:srgbClr val="000000"/>
                </a:solidFill>
                <a:cs typeface="Times New Roman" pitchFamily="18" charset="0"/>
              </a:rPr>
              <a:t>    (49)</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le quali ci consentono di calcolare:</a:t>
            </a:r>
          </a:p>
          <a:p>
            <a:pPr algn="ctr"/>
            <a:r>
              <a:rPr lang="it-IT" sz="2200" b="1">
                <a:solidFill>
                  <a:srgbClr val="000000"/>
                </a:solidFill>
                <a:cs typeface="Times New Roman" pitchFamily="18" charset="0"/>
              </a:rPr>
              <a:t>la composizione del brodo di fermentazione</a:t>
            </a:r>
          </a:p>
          <a:p>
            <a:pPr algn="ctr"/>
            <a:r>
              <a:rPr lang="it-IT" sz="2200">
                <a:solidFill>
                  <a:srgbClr val="000000"/>
                </a:solidFill>
                <a:cs typeface="Times New Roman" pitchFamily="18" charset="0"/>
              </a:rPr>
              <a:t>allo stato stazionario in un reattore continuo in funzione di</a:t>
            </a:r>
          </a:p>
          <a:p>
            <a:pPr algn="ctr"/>
            <a:endParaRPr lang="it-IT" sz="800">
              <a:solidFill>
                <a:srgbClr val="000000"/>
              </a:solidFill>
              <a:cs typeface="Times New Roman" pitchFamily="18" charset="0"/>
            </a:endParaRPr>
          </a:p>
          <a:p>
            <a:pPr algn="ctr"/>
            <a:r>
              <a:rPr lang="it-IT" sz="2200" b="1">
                <a:solidFill>
                  <a:srgbClr val="000000"/>
                </a:solidFill>
                <a:cs typeface="Times New Roman" pitchFamily="18" charset="0"/>
              </a:rPr>
              <a:t>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a:t>
            </a:r>
          </a:p>
          <a:p>
            <a:pPr algn="ctr"/>
            <a:r>
              <a:rPr lang="it-IT" sz="2200" b="1">
                <a:solidFill>
                  <a:srgbClr val="000000"/>
                </a:solidFill>
                <a:cs typeface="Times New Roman" pitchFamily="18" charset="0"/>
              </a:rPr>
              <a:t>e dei coefficienti di resa o selettività della reazione</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2986FF6-DECE-451F-AE02-06F0D3537BC6}" type="slidenum">
              <a:rPr lang="it-IT"/>
              <a:pPr/>
              <a:t>63</a:t>
            </a:fld>
            <a:endParaRPr lang="it-IT"/>
          </a:p>
        </p:txBody>
      </p:sp>
      <p:sp>
        <p:nvSpPr>
          <p:cNvPr id="850947" name="Rectangle 3"/>
          <p:cNvSpPr>
            <a:spLocks noChangeArrowheads="1"/>
          </p:cNvSpPr>
          <p:nvPr/>
        </p:nvSpPr>
        <p:spPr bwMode="auto">
          <a:xfrm>
            <a:off x="0" y="0"/>
            <a:ext cx="9144000" cy="3905250"/>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Concentrazione del Prodotto di Fermentazione </a:t>
            </a:r>
          </a:p>
          <a:p>
            <a:pPr algn="ctr"/>
            <a:r>
              <a:rPr lang="it-IT" sz="2600" b="1" i="1">
                <a:solidFill>
                  <a:srgbClr val="FF0000"/>
                </a:solidFill>
                <a:cs typeface="Times New Roman" pitchFamily="18" charset="0"/>
              </a:rPr>
              <a:t>allo Stato Stazionario</a:t>
            </a:r>
          </a:p>
          <a:p>
            <a:pPr algn="ctr"/>
            <a:endParaRPr lang="it-IT" sz="600" b="1" i="1">
              <a:solidFill>
                <a:srgbClr val="FF0000"/>
              </a:solidFill>
              <a:cs typeface="Times New Roman" pitchFamily="18" charset="0"/>
            </a:endParaRPr>
          </a:p>
          <a:p>
            <a:pPr algn="just"/>
            <a:r>
              <a:rPr lang="it-IT" sz="2200" b="1" u="sng">
                <a:solidFill>
                  <a:srgbClr val="000000"/>
                </a:solidFill>
                <a:cs typeface="Times New Roman" pitchFamily="18" charset="0"/>
              </a:rPr>
              <a:t>Esercizio 35.</a:t>
            </a:r>
            <a:r>
              <a:rPr lang="it-IT" sz="2600" b="1" i="1">
                <a:solidFill>
                  <a:srgbClr val="000000"/>
                </a:solidFill>
                <a:cs typeface="Times New Roman" pitchFamily="18" charset="0"/>
              </a:rPr>
              <a:t> </a:t>
            </a:r>
            <a:r>
              <a:rPr lang="it-IT" sz="2200" i="1">
                <a:solidFill>
                  <a:srgbClr val="000000"/>
                </a:solidFill>
                <a:cs typeface="Times New Roman" pitchFamily="18" charset="0"/>
              </a:rPr>
              <a:t>Un ceppo di lactococcus lactis cresce in un mezzo contenente glucosio come nutriente limitante. La crescita del microrganismo è caratterizzata dai seguenti parametri:  </a:t>
            </a:r>
            <a:r>
              <a:rPr lang="it-IT" sz="2200" i="1">
                <a:solidFill>
                  <a:srgbClr val="000000"/>
                </a:solidFill>
                <a:latin typeface="Symbol" pitchFamily="18" charset="2"/>
                <a:cs typeface="Times New Roman" pitchFamily="18" charset="0"/>
              </a:rPr>
              <a:t>m</a:t>
            </a:r>
            <a:r>
              <a:rPr lang="it-IT" sz="2200" i="1" baseline="-30000">
                <a:solidFill>
                  <a:srgbClr val="000000"/>
                </a:solidFill>
                <a:cs typeface="Times New Roman" pitchFamily="18" charset="0"/>
              </a:rPr>
              <a:t>m</a:t>
            </a:r>
            <a:r>
              <a:rPr lang="it-IT" sz="2200" i="1">
                <a:solidFill>
                  <a:srgbClr val="000000"/>
                </a:solidFill>
                <a:cs typeface="Times New Roman" pitchFamily="18" charset="0"/>
              </a:rPr>
              <a:t> = 0,6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K</a:t>
            </a:r>
            <a:r>
              <a:rPr lang="it-IT" sz="2200" i="1" baseline="-30000">
                <a:solidFill>
                  <a:srgbClr val="000000"/>
                </a:solidFill>
                <a:cs typeface="Times New Roman" pitchFamily="18" charset="0"/>
              </a:rPr>
              <a:t>S</a:t>
            </a:r>
            <a:r>
              <a:rPr lang="it-IT" sz="2200" i="1">
                <a:solidFill>
                  <a:srgbClr val="000000"/>
                </a:solidFill>
                <a:cs typeface="Times New Roman" pitchFamily="18" charset="0"/>
              </a:rPr>
              <a:t> = 0,03 g/l, Y</a:t>
            </a:r>
            <a:r>
              <a:rPr lang="it-IT" sz="2200" i="1" baseline="-30000">
                <a:solidFill>
                  <a:srgbClr val="000000"/>
                </a:solidFill>
                <a:cs typeface="Times New Roman" pitchFamily="18" charset="0"/>
              </a:rPr>
              <a:t>XS</a:t>
            </a:r>
            <a:r>
              <a:rPr lang="it-IT" sz="2200" i="1">
                <a:solidFill>
                  <a:srgbClr val="000000"/>
                </a:solidFill>
                <a:cs typeface="Times New Roman" pitchFamily="18" charset="0"/>
              </a:rPr>
              <a:t> = 0,3 g/g. Si produce acido lattico in modo associato alla crescita cellulare e Y</a:t>
            </a:r>
            <a:r>
              <a:rPr lang="it-IT" sz="2200" i="1" baseline="-30000">
                <a:solidFill>
                  <a:srgbClr val="000000"/>
                </a:solidFill>
                <a:cs typeface="Times New Roman" pitchFamily="18" charset="0"/>
              </a:rPr>
              <a:t>PS</a:t>
            </a:r>
            <a:r>
              <a:rPr lang="it-IT" sz="2200" i="1">
                <a:solidFill>
                  <a:srgbClr val="000000"/>
                </a:solidFill>
                <a:cs typeface="Times New Roman" pitchFamily="18" charset="0"/>
              </a:rPr>
              <a:t> = 0,8 g/g. L’alimentazione contiene 0,1 g/l di glucosio. Calcolare la concentrazione di lattato allo stato stazionario per i seguenti valori di D</a:t>
            </a:r>
            <a:r>
              <a:rPr lang="it-IT" sz="2600" i="1">
                <a:solidFill>
                  <a:srgbClr val="000000"/>
                </a:solidFill>
                <a:cs typeface="Times New Roman" pitchFamily="18" charset="0"/>
              </a:rPr>
              <a:t>.</a:t>
            </a:r>
          </a:p>
          <a:p>
            <a:pPr algn="just"/>
            <a:endParaRPr lang="it-IT" sz="2600" i="1">
              <a:solidFill>
                <a:srgbClr val="000000"/>
              </a:solidFill>
              <a:cs typeface="Times New Roman" pitchFamily="18" charset="0"/>
            </a:endParaRPr>
          </a:p>
          <a:p>
            <a:pPr algn="just"/>
            <a:endParaRPr lang="it-IT" sz="2600" i="1">
              <a:solidFill>
                <a:srgbClr val="000000"/>
              </a:solidFill>
              <a:cs typeface="Times New Roman" pitchFamily="18" charset="0"/>
            </a:endParaRPr>
          </a:p>
        </p:txBody>
      </p:sp>
      <p:graphicFrame>
        <p:nvGraphicFramePr>
          <p:cNvPr id="850981" name="Group 37"/>
          <p:cNvGraphicFramePr>
            <a:graphicFrameLocks noGrp="1"/>
          </p:cNvGraphicFramePr>
          <p:nvPr/>
        </p:nvGraphicFramePr>
        <p:xfrm>
          <a:off x="1466850" y="3292475"/>
          <a:ext cx="6210300" cy="274638"/>
        </p:xfrm>
        <a:graphic>
          <a:graphicData uri="http://schemas.openxmlformats.org/drawingml/2006/table">
            <a:tbl>
              <a:tblPr/>
              <a:tblGrid>
                <a:gridCol w="1035050">
                  <a:extLst>
                    <a:ext uri="{9D8B030D-6E8A-4147-A177-3AD203B41FA5}">
                      <a16:colId xmlns:a16="http://schemas.microsoft.com/office/drawing/2014/main" val="20000"/>
                    </a:ext>
                  </a:extLst>
                </a:gridCol>
                <a:gridCol w="1035050">
                  <a:extLst>
                    <a:ext uri="{9D8B030D-6E8A-4147-A177-3AD203B41FA5}">
                      <a16:colId xmlns:a16="http://schemas.microsoft.com/office/drawing/2014/main" val="20001"/>
                    </a:ext>
                  </a:extLst>
                </a:gridCol>
                <a:gridCol w="1035050">
                  <a:extLst>
                    <a:ext uri="{9D8B030D-6E8A-4147-A177-3AD203B41FA5}">
                      <a16:colId xmlns:a16="http://schemas.microsoft.com/office/drawing/2014/main" val="20002"/>
                    </a:ext>
                  </a:extLst>
                </a:gridCol>
                <a:gridCol w="1035050">
                  <a:extLst>
                    <a:ext uri="{9D8B030D-6E8A-4147-A177-3AD203B41FA5}">
                      <a16:colId xmlns:a16="http://schemas.microsoft.com/office/drawing/2014/main" val="20003"/>
                    </a:ext>
                  </a:extLst>
                </a:gridCol>
                <a:gridCol w="1035050">
                  <a:extLst>
                    <a:ext uri="{9D8B030D-6E8A-4147-A177-3AD203B41FA5}">
                      <a16:colId xmlns:a16="http://schemas.microsoft.com/office/drawing/2014/main" val="20004"/>
                    </a:ext>
                  </a:extLst>
                </a:gridCol>
                <a:gridCol w="1035050">
                  <a:extLst>
                    <a:ext uri="{9D8B030D-6E8A-4147-A177-3AD203B41FA5}">
                      <a16:colId xmlns:a16="http://schemas.microsoft.com/office/drawing/2014/main" val="20005"/>
                    </a:ext>
                  </a:extLst>
                </a:gridCol>
              </a:tblGrid>
              <a:tr h="274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1" i="1" u="none" strike="noStrike" cap="none" normalizeH="0" baseline="0">
                          <a:ln>
                            <a:noFill/>
                          </a:ln>
                          <a:solidFill>
                            <a:schemeClr val="tx1"/>
                          </a:solidFill>
                          <a:effectLst/>
                          <a:latin typeface="Times New Roman" pitchFamily="18" charset="0"/>
                          <a:cs typeface="Times New Roman" pitchFamily="18" charset="0"/>
                        </a:rPr>
                        <a:t>D, ore</a:t>
                      </a:r>
                      <a:r>
                        <a:rPr kumimoji="0" lang="it-IT" sz="1200" b="1"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1" i="1" u="none" strike="noStrike" cap="none" normalizeH="0" baseline="0">
                          <a:ln>
                            <a:noFill/>
                          </a:ln>
                          <a:solidFill>
                            <a:schemeClr val="tx1"/>
                          </a:solidFill>
                          <a:effectLst/>
                          <a:latin typeface="Times New Roman" pitchFamily="18" charset="0"/>
                          <a:cs typeface="Times New Roman" pitchFamily="18" charset="0"/>
                        </a:rPr>
                        <a:t>0,1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1" i="1" u="none" strike="noStrike" cap="none" normalizeH="0" baseline="0">
                          <a:ln>
                            <a:noFill/>
                          </a:ln>
                          <a:solidFill>
                            <a:schemeClr val="tx1"/>
                          </a:solidFill>
                          <a:effectLst/>
                          <a:latin typeface="Times New Roman" pitchFamily="18" charset="0"/>
                          <a:cs typeface="Times New Roman" pitchFamily="18" charset="0"/>
                        </a:rPr>
                        <a:t>0,2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1" i="1" u="none" strike="noStrike" cap="none" normalizeH="0" baseline="0">
                          <a:ln>
                            <a:noFill/>
                          </a:ln>
                          <a:solidFill>
                            <a:schemeClr val="tx1"/>
                          </a:solidFill>
                          <a:effectLst/>
                          <a:latin typeface="Times New Roman" pitchFamily="18" charset="0"/>
                          <a:cs typeface="Times New Roman" pitchFamily="18" charset="0"/>
                        </a:rPr>
                        <a:t>0,3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1" i="1" u="none" strike="noStrike" cap="none" normalizeH="0" baseline="0">
                          <a:ln>
                            <a:noFill/>
                          </a:ln>
                          <a:solidFill>
                            <a:schemeClr val="tx1"/>
                          </a:solidFill>
                          <a:effectLst/>
                          <a:latin typeface="Times New Roman" pitchFamily="18" charset="0"/>
                          <a:cs typeface="Times New Roman" pitchFamily="18" charset="0"/>
                        </a:rPr>
                        <a:t>0,4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1" i="1" u="none" strike="noStrike" cap="none" normalizeH="0" baseline="0">
                          <a:ln>
                            <a:noFill/>
                          </a:ln>
                          <a:solidFill>
                            <a:schemeClr val="tx1"/>
                          </a:solidFill>
                          <a:effectLst/>
                          <a:latin typeface="Times New Roman" pitchFamily="18" charset="0"/>
                          <a:cs typeface="Times New Roman" pitchFamily="18" charset="0"/>
                        </a:rPr>
                        <a:t>0,45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6170679-CAE5-4827-A71E-E01114467799}" type="slidenum">
              <a:rPr lang="it-IT"/>
              <a:pPr/>
              <a:t>64</a:t>
            </a:fld>
            <a:endParaRPr lang="it-IT"/>
          </a:p>
        </p:txBody>
      </p:sp>
      <p:sp>
        <p:nvSpPr>
          <p:cNvPr id="852995" name="Rectangle 3"/>
          <p:cNvSpPr>
            <a:spLocks noChangeArrowheads="1"/>
          </p:cNvSpPr>
          <p:nvPr/>
        </p:nvSpPr>
        <p:spPr bwMode="auto">
          <a:xfrm>
            <a:off x="0" y="0"/>
            <a:ext cx="9144000" cy="2987675"/>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Concentrazione del Prodotto di Fermentazione </a:t>
            </a:r>
          </a:p>
          <a:p>
            <a:pPr algn="ctr"/>
            <a:r>
              <a:rPr lang="it-IT" sz="2600" b="1" i="1">
                <a:solidFill>
                  <a:srgbClr val="FF0000"/>
                </a:solidFill>
                <a:cs typeface="Times New Roman" pitchFamily="18" charset="0"/>
              </a:rPr>
              <a:t>allo Stato Stazionario</a:t>
            </a:r>
          </a:p>
          <a:p>
            <a:pPr algn="ctr"/>
            <a:endParaRPr lang="it-IT" sz="600" b="1" i="1">
              <a:solidFill>
                <a:srgbClr val="FF0000"/>
              </a:solidFill>
              <a:cs typeface="Times New Roman" pitchFamily="18" charset="0"/>
            </a:endParaRPr>
          </a:p>
          <a:p>
            <a:pPr algn="just"/>
            <a:r>
              <a:rPr lang="it-IT" sz="2200" b="1" u="sng"/>
              <a:t>Esercizio 36</a:t>
            </a:r>
            <a:r>
              <a:rPr lang="it-IT" sz="2200" b="1"/>
              <a:t>.</a:t>
            </a:r>
            <a:r>
              <a:rPr lang="it-IT" sz="2200" i="1"/>
              <a:t> Ordinare in una tabella unica le equazioni che si applicano al reattore continuo e che  esprimono le caratteristiche idrauliche,  il bilancio di massa in ogni istante, e la composizione del brodo di fermentazione all’interno del reattore e nell’effluente allo stato stazionario in funzione delle caratteristiche idrauliche e della concentrazione di substrato nell’alimentazione. Specificare i vincoli di tali modelli matematici</a:t>
            </a:r>
            <a:r>
              <a:rPr lang="it-IT" sz="2200"/>
              <a:t> </a:t>
            </a:r>
          </a:p>
        </p:txBody>
      </p:sp>
      <p:graphicFrame>
        <p:nvGraphicFramePr>
          <p:cNvPr id="853082" name="Group 90"/>
          <p:cNvGraphicFramePr>
            <a:graphicFrameLocks noGrp="1"/>
          </p:cNvGraphicFramePr>
          <p:nvPr/>
        </p:nvGraphicFramePr>
        <p:xfrm>
          <a:off x="1547813" y="3141663"/>
          <a:ext cx="6208712" cy="2892425"/>
        </p:xfrm>
        <a:graphic>
          <a:graphicData uri="http://schemas.openxmlformats.org/drawingml/2006/table">
            <a:tbl>
              <a:tblPr/>
              <a:tblGrid>
                <a:gridCol w="3103562">
                  <a:extLst>
                    <a:ext uri="{9D8B030D-6E8A-4147-A177-3AD203B41FA5}">
                      <a16:colId xmlns:a16="http://schemas.microsoft.com/office/drawing/2014/main" val="20000"/>
                    </a:ext>
                  </a:extLst>
                </a:gridCol>
                <a:gridCol w="3105150">
                  <a:extLst>
                    <a:ext uri="{9D8B030D-6E8A-4147-A177-3AD203B41FA5}">
                      <a16:colId xmlns:a16="http://schemas.microsoft.com/office/drawing/2014/main" val="20001"/>
                    </a:ext>
                  </a:extLst>
                </a:gridCol>
              </a:tblGrid>
              <a:tr h="517525">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sng" strike="noStrike" cap="none" normalizeH="0" baseline="0">
                          <a:ln>
                            <a:noFill/>
                          </a:ln>
                          <a:solidFill>
                            <a:schemeClr val="tx1"/>
                          </a:solidFill>
                          <a:effectLst/>
                          <a:latin typeface="Times New Roman" pitchFamily="18" charset="0"/>
                          <a:cs typeface="Times New Roman" pitchFamily="18" charset="0"/>
                        </a:rPr>
                        <a:t>Caratteristiche Idrauliche</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1" u="none" strike="noStrike" cap="none" normalizeH="0" baseline="0">
                          <a:ln>
                            <a:noFill/>
                          </a:ln>
                          <a:solidFill>
                            <a:schemeClr val="tx1"/>
                          </a:solidFill>
                          <a:effectLst/>
                          <a:latin typeface="Times New Roman" pitchFamily="18" charset="0"/>
                          <a:cs typeface="Times New Roman" pitchFamily="18" charset="0"/>
                        </a:rPr>
                        <a:t>Vincoli:  </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sng" strike="noStrike" cap="none" normalizeH="0" baseline="0">
                          <a:ln>
                            <a:noFill/>
                          </a:ln>
                          <a:solidFill>
                            <a:schemeClr val="tx1"/>
                          </a:solidFill>
                          <a:effectLst/>
                          <a:latin typeface="Times New Roman" pitchFamily="18" charset="0"/>
                          <a:cs typeface="Times New Roman" pitchFamily="18" charset="0"/>
                        </a:rPr>
                        <a:t>Bilancio di Massa</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1" i="0" u="sng" strike="noStrike" cap="none" normalizeH="0" baseline="0">
                          <a:ln>
                            <a:noFill/>
                          </a:ln>
                          <a:solidFill>
                            <a:schemeClr val="tx1"/>
                          </a:solidFill>
                          <a:effectLst/>
                          <a:latin typeface="Times New Roman" pitchFamily="18" charset="0"/>
                          <a:cs typeface="Times New Roman" pitchFamily="18" charset="0"/>
                        </a:rPr>
                        <a:t>Stato Stazionario</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16DDD563-86BB-4452-9889-A43CEA00F684}" type="slidenum">
              <a:rPr lang="it-IT"/>
              <a:pPr/>
              <a:t>65</a:t>
            </a:fld>
            <a:endParaRPr lang="it-IT"/>
          </a:p>
        </p:txBody>
      </p:sp>
      <p:sp>
        <p:nvSpPr>
          <p:cNvPr id="855043" name="Rectangle 3"/>
          <p:cNvSpPr>
            <a:spLocks noChangeArrowheads="1"/>
          </p:cNvSpPr>
          <p:nvPr/>
        </p:nvSpPr>
        <p:spPr bwMode="auto">
          <a:xfrm>
            <a:off x="0" y="0"/>
            <a:ext cx="9144000" cy="3657600"/>
          </a:xfrm>
          <a:prstGeom prst="rect">
            <a:avLst/>
          </a:prstGeom>
          <a:noFill/>
          <a:ln w="9525">
            <a:noFill/>
            <a:miter lim="800000"/>
            <a:headEnd/>
            <a:tailEnd/>
          </a:ln>
          <a:effectLst/>
        </p:spPr>
        <p:txBody>
          <a:bodyPr anchor="ctr">
            <a:spAutoFit/>
          </a:bodyPr>
          <a:lstStyle/>
          <a:p>
            <a:pPr algn="ctr"/>
            <a:r>
              <a:rPr lang="it-IT" sz="2600" b="1" i="1">
                <a:solidFill>
                  <a:srgbClr val="FF0000"/>
                </a:solidFill>
                <a:cs typeface="Times New Roman" pitchFamily="18" charset="0"/>
              </a:rPr>
              <a:t>Concentrazione del Prodotto di Fermentazione </a:t>
            </a:r>
          </a:p>
          <a:p>
            <a:pPr algn="ctr"/>
            <a:r>
              <a:rPr lang="it-IT" sz="2600" b="1" i="1">
                <a:solidFill>
                  <a:srgbClr val="FF0000"/>
                </a:solidFill>
                <a:cs typeface="Times New Roman" pitchFamily="18" charset="0"/>
              </a:rPr>
              <a:t>allo Stato Stazionario</a:t>
            </a:r>
          </a:p>
          <a:p>
            <a:pPr algn="ctr"/>
            <a:endParaRPr lang="it-IT" sz="600" b="1" i="1">
              <a:solidFill>
                <a:srgbClr val="FF0000"/>
              </a:solidFill>
              <a:cs typeface="Times New Roman" pitchFamily="18" charset="0"/>
            </a:endParaRPr>
          </a:p>
          <a:p>
            <a:pPr algn="just"/>
            <a:r>
              <a:rPr lang="it-IT" sz="2200" b="1"/>
              <a:t>Esercizio 37.</a:t>
            </a:r>
            <a:r>
              <a:rPr lang="it-IT" sz="2200" i="1"/>
              <a:t> Un ceppo di lactococcus lactis cresce in mezzo contenente glucosio come nutriente limitante. La crescita del microrganismo è caratterizzata dai seguenti parametri:  </a:t>
            </a:r>
            <a:r>
              <a:rPr lang="el-GR" sz="2200" i="1">
                <a:cs typeface="Times New Roman" pitchFamily="18" charset="0"/>
              </a:rPr>
              <a:t>μ</a:t>
            </a:r>
            <a:r>
              <a:rPr lang="it-IT" sz="2200" i="1" baseline="-25000"/>
              <a:t>m</a:t>
            </a:r>
            <a:r>
              <a:rPr lang="it-IT" sz="2200" i="1"/>
              <a:t> = 0,6 ore-1,  K</a:t>
            </a:r>
            <a:r>
              <a:rPr lang="it-IT" sz="2200" i="1" baseline="-25000"/>
              <a:t>S</a:t>
            </a:r>
            <a:r>
              <a:rPr lang="it-IT" sz="2200" i="1"/>
              <a:t> = 0,03 g/l, Y</a:t>
            </a:r>
            <a:r>
              <a:rPr lang="it-IT" sz="2200" i="1" baseline="-25000"/>
              <a:t>XS</a:t>
            </a:r>
            <a:r>
              <a:rPr lang="it-IT" sz="2200" i="1"/>
              <a:t> = 0,3 g/g. Si produce lattato, la formazione del prodotto è associata alla crescita cellulare ed il suo coefficiente di resa è 0,8 g/g. Si eseguono esperimenti con una soluzione di glucosio a concentrazione di 1 g/l,in un chemostat di 5 litri alimentato con una portata di 2,75 l/ora. Calcolare per lo stato stazionario il valore dei parametri riportati in tabella.</a:t>
            </a:r>
          </a:p>
        </p:txBody>
      </p:sp>
      <p:graphicFrame>
        <p:nvGraphicFramePr>
          <p:cNvPr id="855140" name="Group 100"/>
          <p:cNvGraphicFramePr>
            <a:graphicFrameLocks noGrp="1"/>
          </p:cNvGraphicFramePr>
          <p:nvPr/>
        </p:nvGraphicFramePr>
        <p:xfrm>
          <a:off x="1403350" y="4076700"/>
          <a:ext cx="6613525" cy="1458913"/>
        </p:xfrm>
        <a:graphic>
          <a:graphicData uri="http://schemas.openxmlformats.org/drawingml/2006/table">
            <a:tbl>
              <a:tblPr/>
              <a:tblGrid>
                <a:gridCol w="790575">
                  <a:extLst>
                    <a:ext uri="{9D8B030D-6E8A-4147-A177-3AD203B41FA5}">
                      <a16:colId xmlns:a16="http://schemas.microsoft.com/office/drawing/2014/main" val="20000"/>
                    </a:ext>
                  </a:extLst>
                </a:gridCol>
                <a:gridCol w="958850">
                  <a:extLst>
                    <a:ext uri="{9D8B030D-6E8A-4147-A177-3AD203B41FA5}">
                      <a16:colId xmlns:a16="http://schemas.microsoft.com/office/drawing/2014/main" val="20001"/>
                    </a:ext>
                  </a:extLst>
                </a:gridCol>
                <a:gridCol w="1216025">
                  <a:extLst>
                    <a:ext uri="{9D8B030D-6E8A-4147-A177-3AD203B41FA5}">
                      <a16:colId xmlns:a16="http://schemas.microsoft.com/office/drawing/2014/main" val="20002"/>
                    </a:ext>
                  </a:extLst>
                </a:gridCol>
                <a:gridCol w="1216025">
                  <a:extLst>
                    <a:ext uri="{9D8B030D-6E8A-4147-A177-3AD203B41FA5}">
                      <a16:colId xmlns:a16="http://schemas.microsoft.com/office/drawing/2014/main" val="20003"/>
                    </a:ext>
                  </a:extLst>
                </a:gridCol>
                <a:gridCol w="1216025">
                  <a:extLst>
                    <a:ext uri="{9D8B030D-6E8A-4147-A177-3AD203B41FA5}">
                      <a16:colId xmlns:a16="http://schemas.microsoft.com/office/drawing/2014/main" val="20004"/>
                    </a:ext>
                  </a:extLst>
                </a:gridCol>
                <a:gridCol w="1216025">
                  <a:extLst>
                    <a:ext uri="{9D8B030D-6E8A-4147-A177-3AD203B41FA5}">
                      <a16:colId xmlns:a16="http://schemas.microsoft.com/office/drawing/2014/main" val="20005"/>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Velocità di diluizione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Tempo di permanenza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Concentrazione di glucosio nel reattore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Concentrazione di glucosio nell’effluente </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Concentrazione di biomassa  nel reattore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Concentrazione di prodotto nell’effluente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B485E906-68C8-46B8-A6FC-498A28B6BA9C}" type="slidenum">
              <a:rPr lang="it-IT"/>
              <a:pPr/>
              <a:t>66</a:t>
            </a:fld>
            <a:endParaRPr lang="it-IT"/>
          </a:p>
        </p:txBody>
      </p:sp>
      <p:sp>
        <p:nvSpPr>
          <p:cNvPr id="857091" name="Rectangle 3"/>
          <p:cNvSpPr>
            <a:spLocks noChangeArrowheads="1"/>
          </p:cNvSpPr>
          <p:nvPr/>
        </p:nvSpPr>
        <p:spPr bwMode="auto">
          <a:xfrm>
            <a:off x="0" y="228600"/>
            <a:ext cx="9144000" cy="6002338"/>
          </a:xfrm>
          <a:prstGeom prst="rect">
            <a:avLst/>
          </a:prstGeom>
          <a:noFill/>
          <a:ln w="9525">
            <a:noFill/>
            <a:miter lim="800000"/>
            <a:headEnd/>
            <a:tailEnd/>
          </a:ln>
          <a:effectLst/>
        </p:spPr>
        <p:txBody>
          <a:bodyPr anchor="ctr">
            <a:spAutoFit/>
          </a:bodyPr>
          <a:lstStyle/>
          <a:p>
            <a:pPr marL="457200" indent="-457200" algn="ctr"/>
            <a:endParaRPr lang="it-IT" sz="600" b="1" i="1">
              <a:solidFill>
                <a:srgbClr val="FF0000"/>
              </a:solidFill>
              <a:cs typeface="Times New Roman" pitchFamily="18" charset="0"/>
            </a:endParaRPr>
          </a:p>
          <a:p>
            <a:pPr marL="457200" indent="-457200" algn="ctr"/>
            <a:r>
              <a:rPr lang="it-IT" sz="2600" b="1" i="1">
                <a:solidFill>
                  <a:srgbClr val="FF0000"/>
                </a:solidFill>
                <a:cs typeface="Times New Roman" pitchFamily="18" charset="0"/>
              </a:rPr>
              <a:t>Problemi nelle Condizioni Reali</a:t>
            </a:r>
          </a:p>
          <a:p>
            <a:pPr marL="457200" indent="-457200" algn="ctr"/>
            <a:endParaRPr lang="it-IT" sz="2600" i="1">
              <a:solidFill>
                <a:srgbClr val="FF0000"/>
              </a:solidFill>
              <a:cs typeface="Times New Roman" pitchFamily="18" charset="0"/>
            </a:endParaRPr>
          </a:p>
          <a:p>
            <a:pPr marL="457200" indent="-457200" algn="ctr"/>
            <a:r>
              <a:rPr lang="it-IT" sz="2200" b="1">
                <a:solidFill>
                  <a:srgbClr val="000000"/>
                </a:solidFill>
                <a:cs typeface="Times New Roman" pitchFamily="18" charset="0"/>
              </a:rPr>
              <a:t> all’aumentare della dimensione del reattore i problemi aumentano</a:t>
            </a:r>
            <a:r>
              <a:rPr lang="it-IT" sz="2200">
                <a:solidFill>
                  <a:srgbClr val="000000"/>
                </a:solidFill>
                <a:cs typeface="Times New Roman" pitchFamily="18" charset="0"/>
              </a:rPr>
              <a:t> </a:t>
            </a:r>
          </a:p>
          <a:p>
            <a:pPr marL="457200" indent="-457200" algn="ctr"/>
            <a:endParaRPr lang="it-IT" sz="2200">
              <a:solidFill>
                <a:srgbClr val="000000"/>
              </a:solidFill>
              <a:cs typeface="Times New Roman" pitchFamily="18" charset="0"/>
            </a:endParaRPr>
          </a:p>
          <a:p>
            <a:pPr marL="457200" indent="-457200" algn="just">
              <a:buFontTx/>
              <a:buAutoNum type="arabicPeriod"/>
            </a:pPr>
            <a:r>
              <a:rPr lang="it-IT" sz="2200">
                <a:solidFill>
                  <a:srgbClr val="000000"/>
                </a:solidFill>
                <a:cs typeface="Times New Roman" pitchFamily="18" charset="0"/>
              </a:rPr>
              <a:t>se il </a:t>
            </a:r>
            <a:r>
              <a:rPr lang="it-IT" sz="2200" b="1">
                <a:solidFill>
                  <a:srgbClr val="000000"/>
                </a:solidFill>
                <a:cs typeface="Times New Roman" pitchFamily="18" charset="0"/>
              </a:rPr>
              <a:t>reattore non</a:t>
            </a:r>
            <a:r>
              <a:rPr lang="it-IT" sz="2200">
                <a:solidFill>
                  <a:srgbClr val="000000"/>
                </a:solidFill>
                <a:cs typeface="Times New Roman" pitchFamily="18" charset="0"/>
              </a:rPr>
              <a:t> è </a:t>
            </a:r>
            <a:r>
              <a:rPr lang="it-IT" sz="2200" b="1">
                <a:solidFill>
                  <a:srgbClr val="000000"/>
                </a:solidFill>
                <a:cs typeface="Times New Roman" pitchFamily="18" charset="0"/>
              </a:rPr>
              <a:t>ben miscelato</a:t>
            </a:r>
            <a:r>
              <a:rPr lang="it-IT" sz="2200">
                <a:solidFill>
                  <a:srgbClr val="000000"/>
                </a:solidFill>
                <a:cs typeface="Times New Roman" pitchFamily="18" charset="0"/>
              </a:rPr>
              <a:t>, i microrganismi possono attaccarsi </a:t>
            </a:r>
            <a:r>
              <a:rPr lang="it-IT" sz="2200" b="1">
                <a:solidFill>
                  <a:srgbClr val="000000"/>
                </a:solidFill>
                <a:cs typeface="Times New Roman" pitchFamily="18" charset="0"/>
              </a:rPr>
              <a:t>alle pareti del reattore</a:t>
            </a:r>
            <a:r>
              <a:rPr lang="it-IT" sz="2200">
                <a:solidFill>
                  <a:srgbClr val="000000"/>
                </a:solidFill>
                <a:cs typeface="Times New Roman" pitchFamily="18" charset="0"/>
              </a:rPr>
              <a:t> e sostare più a lungo nel reattore (</a:t>
            </a:r>
            <a:r>
              <a:rPr lang="it-IT" sz="2200" b="1">
                <a:solidFill>
                  <a:srgbClr val="000000"/>
                </a:solidFill>
                <a:latin typeface="Symbol" pitchFamily="18" charset="2"/>
                <a:cs typeface="Times New Roman" pitchFamily="18" charset="0"/>
              </a:rPr>
              <a:t>­t)</a:t>
            </a:r>
            <a:r>
              <a:rPr lang="it-IT" sz="2200">
                <a:solidFill>
                  <a:srgbClr val="000000"/>
                </a:solidFill>
                <a:cs typeface="Times New Roman" pitchFamily="18" charset="0"/>
              </a:rPr>
              <a:t>.</a:t>
            </a:r>
          </a:p>
          <a:p>
            <a:pPr marL="457200" indent="-457200" algn="just"/>
            <a:r>
              <a:rPr lang="it-IT" sz="2200">
                <a:solidFill>
                  <a:srgbClr val="000000"/>
                </a:solidFill>
                <a:cs typeface="Times New Roman" pitchFamily="18" charset="0"/>
              </a:rPr>
              <a:t>	Catena di eventi: </a:t>
            </a:r>
            <a:r>
              <a:rPr lang="it-IT" sz="2200" b="1">
                <a:solidFill>
                  <a:srgbClr val="000000"/>
                </a:solidFill>
                <a:latin typeface="Symbol" pitchFamily="18" charset="2"/>
                <a:cs typeface="Times New Roman" pitchFamily="18" charset="0"/>
              </a:rPr>
              <a:t>­t</a:t>
            </a:r>
            <a:r>
              <a:rPr lang="it-IT" sz="2200">
                <a:solidFill>
                  <a:srgbClr val="000000"/>
                </a:solidFill>
                <a:cs typeface="Times New Roman" pitchFamily="18" charset="0"/>
              </a:rPr>
              <a:t> </a:t>
            </a:r>
            <a:r>
              <a:rPr lang="it-IT" sz="2200">
                <a:solidFill>
                  <a:srgbClr val="000000"/>
                </a:solidFill>
                <a:latin typeface="Symbol" pitchFamily="18" charset="2"/>
                <a:cs typeface="Times New Roman" pitchFamily="18" charset="0"/>
              </a:rPr>
              <a:t>Þ</a:t>
            </a:r>
            <a:r>
              <a:rPr lang="it-IT" sz="2200">
                <a:solidFill>
                  <a:srgbClr val="000000"/>
                </a:solidFill>
                <a:cs typeface="Times New Roman" pitchFamily="18" charset="0"/>
              </a:rPr>
              <a:t> </a:t>
            </a:r>
            <a:r>
              <a:rPr lang="it-IT" sz="2200" b="1">
                <a:solidFill>
                  <a:srgbClr val="000000"/>
                </a:solidFill>
                <a:latin typeface="Symbol" pitchFamily="18" charset="2"/>
                <a:cs typeface="Times New Roman" pitchFamily="18" charset="0"/>
              </a:rPr>
              <a:t>­</a:t>
            </a:r>
            <a:r>
              <a:rPr lang="it-IT" sz="2200" b="1">
                <a:solidFill>
                  <a:srgbClr val="000000"/>
                </a:solidFill>
                <a:cs typeface="Times New Roman" pitchFamily="18" charset="0"/>
              </a:rPr>
              <a:t>X </a:t>
            </a:r>
            <a:r>
              <a:rPr lang="it-IT" sz="2200">
                <a:solidFill>
                  <a:srgbClr val="000000"/>
                </a:solidFill>
                <a:latin typeface="Symbol" pitchFamily="18" charset="2"/>
                <a:cs typeface="Times New Roman" pitchFamily="18" charset="0"/>
              </a:rPr>
              <a:t>Þ </a:t>
            </a:r>
            <a:r>
              <a:rPr lang="it-IT" sz="2200" b="1">
                <a:solidFill>
                  <a:srgbClr val="000000"/>
                </a:solidFill>
                <a:latin typeface="Symbol" pitchFamily="18" charset="2"/>
                <a:cs typeface="Times New Roman" pitchFamily="18" charset="0"/>
              </a:rPr>
              <a:t>­</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dX/dt </a:t>
            </a:r>
            <a:r>
              <a:rPr lang="it-IT" sz="2200">
                <a:solidFill>
                  <a:srgbClr val="000000"/>
                </a:solidFill>
                <a:latin typeface="Symbol" pitchFamily="18" charset="2"/>
                <a:cs typeface="Times New Roman" pitchFamily="18" charset="0"/>
              </a:rPr>
              <a:t>Þ </a:t>
            </a:r>
            <a:r>
              <a:rPr lang="it-IT" sz="2200" b="1">
                <a:solidFill>
                  <a:srgbClr val="000000"/>
                </a:solidFill>
                <a:latin typeface="Symbol" pitchFamily="18" charset="2"/>
                <a:cs typeface="Times New Roman" pitchFamily="18" charset="0"/>
              </a:rPr>
              <a:t>¯</a:t>
            </a:r>
            <a:r>
              <a:rPr lang="it-IT" sz="2200" b="1">
                <a:solidFill>
                  <a:srgbClr val="000000"/>
                </a:solidFill>
                <a:cs typeface="Times New Roman" pitchFamily="18" charset="0"/>
              </a:rPr>
              <a:t>S</a:t>
            </a:r>
            <a:r>
              <a:rPr lang="it-IT" sz="2200">
                <a:solidFill>
                  <a:srgbClr val="000000"/>
                </a:solidFill>
                <a:cs typeface="Times New Roman" pitchFamily="18" charset="0"/>
              </a:rPr>
              <a:t>; si crea disomogeneità del brodo di coltura rispetto alla massa ù, ed i valori delle concentrazioni risultano in realtà diversi da quelli predetti dal modello matematico.  </a:t>
            </a:r>
          </a:p>
          <a:p>
            <a:pPr marL="457200" indent="-457200" algn="just"/>
            <a:endParaRPr lang="it-IT" sz="2200">
              <a:solidFill>
                <a:srgbClr val="000000"/>
              </a:solidFill>
              <a:cs typeface="Times New Roman" pitchFamily="18" charset="0"/>
            </a:endParaRPr>
          </a:p>
          <a:p>
            <a:pPr marL="457200" indent="-457200" algn="just">
              <a:buFontTx/>
              <a:buAutoNum type="arabicPeriod" startAt="2"/>
            </a:pPr>
            <a:r>
              <a:rPr lang="it-IT" sz="2200">
                <a:solidFill>
                  <a:srgbClr val="000000"/>
                </a:solidFill>
                <a:cs typeface="Times New Roman" pitchFamily="18" charset="0"/>
              </a:rPr>
              <a:t>M</a:t>
            </a:r>
            <a:r>
              <a:rPr lang="it-IT" sz="2200" b="1">
                <a:solidFill>
                  <a:srgbClr val="000000"/>
                </a:solidFill>
                <a:cs typeface="Times New Roman" pitchFamily="18" charset="0"/>
              </a:rPr>
              <a:t>isura del volume del brodo di fermentazione</a:t>
            </a:r>
            <a:r>
              <a:rPr lang="it-IT" sz="2200">
                <a:solidFill>
                  <a:srgbClr val="000000"/>
                </a:solidFill>
                <a:cs typeface="Times New Roman" pitchFamily="18" charset="0"/>
              </a:rPr>
              <a:t> dentro il reattore. </a:t>
            </a:r>
          </a:p>
          <a:p>
            <a:pPr marL="457200" indent="-457200" algn="just"/>
            <a:r>
              <a:rPr lang="it-IT" sz="2200">
                <a:solidFill>
                  <a:srgbClr val="000000"/>
                </a:solidFill>
                <a:cs typeface="Times New Roman" pitchFamily="18" charset="0"/>
              </a:rPr>
              <a:t>	Nelle equazioni cinetiche, V è il volume del brodo di fermentazione, e non quello del reattore. Se il reattore è aerato, il  volume di liquido durante l’aerazione apparirà maggiore che in assenza di aerazione per effetto del trascinamento delle particelle liquide dal flusso di aria. Il volume del brodo di fermentazione da usare nelle equazioni cinetiche è quello del liquido in assenza di aerazione.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3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9881CDE-5854-44A3-BD7B-00EAEAA05C17}" type="slidenum">
              <a:rPr lang="it-IT"/>
              <a:pPr/>
              <a:t>67</a:t>
            </a:fld>
            <a:endParaRPr lang="it-IT"/>
          </a:p>
        </p:txBody>
      </p:sp>
      <p:sp>
        <p:nvSpPr>
          <p:cNvPr id="859139" name="Rectangle 3"/>
          <p:cNvSpPr>
            <a:spLocks noChangeArrowheads="1"/>
          </p:cNvSpPr>
          <p:nvPr/>
        </p:nvSpPr>
        <p:spPr bwMode="auto">
          <a:xfrm>
            <a:off x="0" y="200025"/>
            <a:ext cx="9144000" cy="6064250"/>
          </a:xfrm>
          <a:prstGeom prst="rect">
            <a:avLst/>
          </a:prstGeom>
          <a:noFill/>
          <a:ln w="9525">
            <a:noFill/>
            <a:miter lim="800000"/>
            <a:headEnd/>
            <a:tailEnd/>
          </a:ln>
          <a:effectLst/>
        </p:spPr>
        <p:txBody>
          <a:bodyPr anchor="ctr">
            <a:spAutoFit/>
          </a:bodyPr>
          <a:lstStyle/>
          <a:p>
            <a:pPr marL="457200" indent="-457200" algn="ctr"/>
            <a:endParaRPr lang="it-IT" sz="600" b="1" i="1">
              <a:solidFill>
                <a:srgbClr val="FF0000"/>
              </a:solidFill>
              <a:cs typeface="Times New Roman" pitchFamily="18" charset="0"/>
            </a:endParaRPr>
          </a:p>
          <a:p>
            <a:pPr marL="457200" indent="-457200" algn="ctr"/>
            <a:r>
              <a:rPr lang="it-IT" sz="2600" b="1" i="1">
                <a:solidFill>
                  <a:srgbClr val="FF0000"/>
                </a:solidFill>
                <a:cs typeface="Times New Roman" pitchFamily="18" charset="0"/>
              </a:rPr>
              <a:t>Problemi nelle Condizioni Reali</a:t>
            </a:r>
          </a:p>
          <a:p>
            <a:pPr marL="457200" indent="-457200" algn="ctr"/>
            <a:endParaRPr lang="it-IT" sz="2600" b="1" i="1">
              <a:solidFill>
                <a:srgbClr val="FF0000"/>
              </a:solidFill>
              <a:cs typeface="Times New Roman" pitchFamily="18" charset="0"/>
            </a:endParaRPr>
          </a:p>
          <a:p>
            <a:pPr marL="457200" indent="-457200" algn="ctr"/>
            <a:endParaRPr lang="it-IT" sz="2600" i="1">
              <a:solidFill>
                <a:srgbClr val="FF0000"/>
              </a:solidFill>
              <a:cs typeface="Times New Roman" pitchFamily="18" charset="0"/>
            </a:endParaRPr>
          </a:p>
          <a:p>
            <a:pPr marL="457200" indent="-457200" algn="just">
              <a:buFontTx/>
              <a:buAutoNum type="arabicPeriod" startAt="3"/>
            </a:pPr>
            <a:r>
              <a:rPr lang="it-IT" sz="2200">
                <a:solidFill>
                  <a:srgbClr val="000000"/>
                </a:solidFill>
                <a:cs typeface="Times New Roman" pitchFamily="18" charset="0"/>
              </a:rPr>
              <a:t>Altri problemi che causano lo scostamento delle equazioni cinetiche dalle condizioni reali sono causati dal fatto che le condizioni reali sono </a:t>
            </a:r>
            <a:r>
              <a:rPr lang="it-IT" sz="2200" b="1">
                <a:solidFill>
                  <a:srgbClr val="000000"/>
                </a:solidFill>
                <a:cs typeface="Times New Roman" pitchFamily="18" charset="0"/>
              </a:rPr>
              <a:t>al di fuori dei limiti </a:t>
            </a:r>
            <a:r>
              <a:rPr lang="it-IT" sz="2200">
                <a:solidFill>
                  <a:srgbClr val="000000"/>
                </a:solidFill>
                <a:cs typeface="Times New Roman" pitchFamily="18" charset="0"/>
              </a:rPr>
              <a:t>entro i quali le equazioni sono valide: </a:t>
            </a:r>
          </a:p>
          <a:p>
            <a:pPr marL="457200" indent="-457200" algn="just"/>
            <a:r>
              <a:rPr lang="it-IT" sz="2200">
                <a:solidFill>
                  <a:srgbClr val="000000"/>
                </a:solidFill>
                <a:cs typeface="Times New Roman" pitchFamily="18" charset="0"/>
              </a:rPr>
              <a:t>	- se si instaurano effetti di inibizione</a:t>
            </a:r>
          </a:p>
          <a:p>
            <a:pPr marL="457200" indent="-457200" algn="just"/>
            <a:r>
              <a:rPr lang="it-IT" sz="2200">
                <a:solidFill>
                  <a:srgbClr val="000000"/>
                </a:solidFill>
                <a:cs typeface="Times New Roman" pitchFamily="18" charset="0"/>
              </a:rPr>
              <a:t>	- se si esercita l’effetto Crabtree, </a:t>
            </a:r>
          </a:p>
          <a:p>
            <a:pPr marL="457200" indent="-457200" algn="just"/>
            <a:r>
              <a:rPr lang="it-IT" sz="2200">
                <a:solidFill>
                  <a:srgbClr val="000000"/>
                </a:solidFill>
                <a:cs typeface="Times New Roman" pitchFamily="18" charset="0"/>
              </a:rPr>
              <a:t>	- se non è stato identificato il nutriente limitante. </a:t>
            </a:r>
          </a:p>
          <a:p>
            <a:pPr marL="457200" indent="-457200" algn="just"/>
            <a:r>
              <a:rPr lang="it-IT" sz="2200">
                <a:solidFill>
                  <a:srgbClr val="000000"/>
                </a:solidFill>
                <a:cs typeface="Times New Roman" pitchFamily="18" charset="0"/>
              </a:rPr>
              <a:t>	</a:t>
            </a:r>
            <a:r>
              <a:rPr lang="it-IT" sz="2200" b="1">
                <a:solidFill>
                  <a:srgbClr val="000000"/>
                </a:solidFill>
                <a:cs typeface="Times New Roman" pitchFamily="18" charset="0"/>
              </a:rPr>
              <a:t>E’ possibile infatti che cambiando D, cambi il fattore limitante. </a:t>
            </a:r>
          </a:p>
          <a:p>
            <a:pPr marL="457200" indent="-457200" algn="just"/>
            <a:r>
              <a:rPr lang="it-IT" sz="2200">
                <a:solidFill>
                  <a:srgbClr val="000000"/>
                </a:solidFill>
                <a:cs typeface="Times New Roman" pitchFamily="18" charset="0"/>
              </a:rPr>
              <a:t>	Al di sotto di un certo valore di D (per tempi di permanenza maggiori), il fattore limitante può divenire l’ossigeno disciolto invece del substrato, oppure un nutriente diverso.</a:t>
            </a:r>
          </a:p>
          <a:p>
            <a:pPr marL="457200" indent="-457200" algn="just"/>
            <a:endParaRPr lang="it-IT" sz="2200">
              <a:solidFill>
                <a:srgbClr val="000000"/>
              </a:solidFill>
              <a:cs typeface="Times New Roman" pitchFamily="18" charset="0"/>
            </a:endParaRPr>
          </a:p>
          <a:p>
            <a:pPr marL="457200" indent="-457200" algn="just">
              <a:buFontTx/>
              <a:buAutoNum type="arabicPeriod" startAt="4"/>
            </a:pPr>
            <a:r>
              <a:rPr lang="it-IT" sz="2200">
                <a:solidFill>
                  <a:srgbClr val="000000"/>
                </a:solidFill>
                <a:cs typeface="Times New Roman" pitchFamily="18" charset="0"/>
              </a:rPr>
              <a:t>Altri errori possono derivare dalle </a:t>
            </a:r>
            <a:r>
              <a:rPr lang="it-IT" sz="2200" b="1">
                <a:solidFill>
                  <a:srgbClr val="000000"/>
                </a:solidFill>
                <a:cs typeface="Times New Roman" pitchFamily="18" charset="0"/>
              </a:rPr>
              <a:t>determinazioni analitiche</a:t>
            </a:r>
            <a:r>
              <a:rPr lang="it-IT" sz="2200">
                <a:solidFill>
                  <a:srgbClr val="000000"/>
                </a:solidFill>
                <a:cs typeface="Times New Roman" pitchFamily="18" charset="0"/>
              </a:rPr>
              <a:t>. Ad esempio, è difficile determinare accuratamente concentrazioni di glucosio minori di 0,05 g/l.</a:t>
            </a:r>
            <a:r>
              <a:rPr lang="it-IT" sz="2200" b="1"/>
              <a:t>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9A9BCCF0-B9CE-41AA-8511-A803D4899BCC}" type="slidenum">
              <a:rPr lang="it-IT"/>
              <a:pPr/>
              <a:t>68</a:t>
            </a:fld>
            <a:endParaRPr lang="it-IT"/>
          </a:p>
        </p:txBody>
      </p:sp>
      <p:sp>
        <p:nvSpPr>
          <p:cNvPr id="861187" name="Rectangle 3"/>
          <p:cNvSpPr>
            <a:spLocks noChangeArrowheads="1"/>
          </p:cNvSpPr>
          <p:nvPr/>
        </p:nvSpPr>
        <p:spPr bwMode="auto">
          <a:xfrm>
            <a:off x="0" y="185738"/>
            <a:ext cx="9144000" cy="6092825"/>
          </a:xfrm>
          <a:prstGeom prst="rect">
            <a:avLst/>
          </a:prstGeom>
          <a:noFill/>
          <a:ln w="9525">
            <a:noFill/>
            <a:miter lim="800000"/>
            <a:headEnd/>
            <a:tailEnd/>
          </a:ln>
          <a:effectLst/>
        </p:spPr>
        <p:txBody>
          <a:bodyPr anchor="ctr">
            <a:spAutoFit/>
          </a:bodyPr>
          <a:lstStyle/>
          <a:p>
            <a:pPr algn="ctr"/>
            <a:r>
              <a:rPr lang="it-IT" sz="2600" b="1">
                <a:solidFill>
                  <a:srgbClr val="FF0000"/>
                </a:solidFill>
                <a:cs typeface="Times New Roman" pitchFamily="18" charset="0"/>
              </a:rPr>
              <a:t>Effetto di lavaggio</a:t>
            </a:r>
          </a:p>
          <a:p>
            <a:pPr algn="ctr"/>
            <a:endParaRPr lang="it-IT" sz="800">
              <a:solidFill>
                <a:srgbClr val="000000"/>
              </a:solidFill>
              <a:cs typeface="Times New Roman" pitchFamily="18" charset="0"/>
            </a:endParaRPr>
          </a:p>
          <a:p>
            <a:pPr algn="ctr"/>
            <a:r>
              <a:rPr lang="it-IT" sz="2200" b="1">
                <a:solidFill>
                  <a:srgbClr val="000000"/>
                </a:solidFill>
                <a:cs typeface="Times New Roman" pitchFamily="18" charset="0"/>
              </a:rPr>
              <a:t>Asportazione di materia in quantità maggiore a quella prodotta</a:t>
            </a:r>
          </a:p>
          <a:p>
            <a:pPr algn="ctr"/>
            <a:endParaRPr lang="it-IT" sz="800" b="1">
              <a:solidFill>
                <a:srgbClr val="000000"/>
              </a:solidFill>
              <a:cs typeface="Times New Roman" pitchFamily="18" charset="0"/>
            </a:endParaRPr>
          </a:p>
          <a:p>
            <a:pPr algn="ctr"/>
            <a:r>
              <a:rPr lang="it-IT" sz="2200">
                <a:solidFill>
                  <a:srgbClr val="000000"/>
                </a:solidFill>
                <a:cs typeface="Times New Roman" pitchFamily="18" charset="0"/>
              </a:rPr>
              <a:t>Condizione dello stato stazionario: </a:t>
            </a:r>
            <a:r>
              <a:rPr lang="it-IT" sz="2200" b="1">
                <a:solidFill>
                  <a:srgbClr val="000000"/>
                </a:solidFill>
                <a:latin typeface="Symbol" pitchFamily="18" charset="2"/>
                <a:cs typeface="Times New Roman" pitchFamily="18" charset="0"/>
              </a:rPr>
              <a:t>m </a:t>
            </a:r>
            <a:r>
              <a:rPr lang="it-IT" sz="2200" b="1">
                <a:solidFill>
                  <a:srgbClr val="000000"/>
                </a:solidFill>
                <a:cs typeface="Times New Roman" pitchFamily="18" charset="0"/>
              </a:rPr>
              <a:t>= D</a:t>
            </a:r>
          </a:p>
          <a:p>
            <a:pPr algn="just"/>
            <a:r>
              <a:rPr lang="it-IT" sz="2200">
                <a:solidFill>
                  <a:srgbClr val="000000"/>
                </a:solidFill>
                <a:cs typeface="Times New Roman" pitchFamily="18" charset="0"/>
              </a:rPr>
              <a:t>Supponiamo di aver raggiunto uno stato stazionario ad un certo valore di D, e di decidere di aumentare D. </a:t>
            </a:r>
          </a:p>
          <a:p>
            <a:pPr algn="just"/>
            <a:r>
              <a:rPr lang="it-IT" sz="2200">
                <a:solidFill>
                  <a:srgbClr val="000000"/>
                </a:solidFill>
                <a:cs typeface="Times New Roman" pitchFamily="18" charset="0"/>
              </a:rPr>
              <a:t>si verificherebbe che  </a:t>
            </a:r>
            <a:r>
              <a:rPr lang="it-IT" sz="2200" b="1">
                <a:solidFill>
                  <a:srgbClr val="000000"/>
                </a:solidFill>
                <a:cs typeface="Times New Roman" pitchFamily="18" charset="0"/>
              </a:rPr>
              <a:t>D &gt; </a:t>
            </a:r>
            <a:r>
              <a:rPr lang="it-IT" sz="2200" b="1">
                <a:solidFill>
                  <a:srgbClr val="000000"/>
                </a:solidFill>
                <a:latin typeface="Symbol" pitchFamily="18" charset="2"/>
                <a:cs typeface="Times New Roman" pitchFamily="18" charset="0"/>
              </a:rPr>
              <a:t>m </a:t>
            </a:r>
            <a:r>
              <a:rPr lang="it-IT" sz="2200">
                <a:solidFill>
                  <a:srgbClr val="000000"/>
                </a:solidFill>
                <a:cs typeface="Times New Roman" pitchFamily="18" charset="0"/>
              </a:rPr>
              <a:t>e applicando l’equazione di Monod:</a:t>
            </a:r>
          </a:p>
          <a:p>
            <a:pPr algn="ctr"/>
            <a:r>
              <a:rPr lang="it-IT" sz="2200" b="1">
                <a:solidFill>
                  <a:srgbClr val="000000"/>
                </a:solidFill>
                <a:cs typeface="Times New Roman" pitchFamily="18" charset="0"/>
              </a:rPr>
              <a:t>D &gt;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max </a:t>
            </a:r>
            <a:r>
              <a:rPr lang="it-IT" sz="2200" b="1">
                <a:solidFill>
                  <a:srgbClr val="000000"/>
                </a:solidFill>
                <a:cs typeface="Times New Roman" pitchFamily="18" charset="0"/>
              </a:rPr>
              <a:t>S/(K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S)</a:t>
            </a:r>
          </a:p>
          <a:p>
            <a:pPr algn="ctr"/>
            <a:r>
              <a:rPr lang="it-IT" sz="2200">
                <a:solidFill>
                  <a:srgbClr val="000000"/>
                </a:solidFill>
                <a:cs typeface="Times New Roman" pitchFamily="18" charset="0"/>
              </a:rPr>
              <a:t>indicando la concentrazione del substrato con S, e non con S</a:t>
            </a:r>
            <a:r>
              <a:rPr lang="it-IT" sz="2200" baseline="-30000">
                <a:solidFill>
                  <a:srgbClr val="000000"/>
                </a:solidFill>
                <a:cs typeface="Times New Roman" pitchFamily="18" charset="0"/>
              </a:rPr>
              <a:t>S</a:t>
            </a:r>
            <a:r>
              <a:rPr lang="it-IT" sz="2200">
                <a:solidFill>
                  <a:srgbClr val="000000"/>
                </a:solidFill>
                <a:cs typeface="Times New Roman" pitchFamily="18" charset="0"/>
              </a:rPr>
              <a:t>, perché lo stato stazionario è stato perturbato dall’aver aumentato il flusso di alimentazione</a:t>
            </a:r>
          </a:p>
          <a:p>
            <a:pPr algn="ctr"/>
            <a:r>
              <a:rPr lang="it-IT" sz="2200" b="1">
                <a:solidFill>
                  <a:srgbClr val="000000"/>
                </a:solidFill>
                <a:cs typeface="Times New Roman" pitchFamily="18" charset="0"/>
              </a:rPr>
              <a:t> Il sistema reagirà cercando di portarsi ad un nuovo stato stazionario</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La concentrazione di S aumenterà finché non si ripristina il nuovo stato stazionario con un valore di S</a:t>
            </a:r>
            <a:r>
              <a:rPr lang="it-IT" sz="2200" baseline="-30000">
                <a:solidFill>
                  <a:srgbClr val="000000"/>
                </a:solidFill>
                <a:cs typeface="Times New Roman" pitchFamily="18" charset="0"/>
              </a:rPr>
              <a:t>S</a:t>
            </a:r>
            <a:r>
              <a:rPr lang="it-IT" sz="2200">
                <a:solidFill>
                  <a:srgbClr val="000000"/>
                </a:solidFill>
                <a:cs typeface="Times New Roman" pitchFamily="18" charset="0"/>
              </a:rPr>
              <a:t> maggiore che nello stato precedente. </a:t>
            </a:r>
          </a:p>
          <a:p>
            <a:pPr algn="just"/>
            <a:r>
              <a:rPr lang="it-IT" sz="2200">
                <a:solidFill>
                  <a:srgbClr val="000000"/>
                </a:solidFill>
                <a:cs typeface="Times New Roman" pitchFamily="18" charset="0"/>
              </a:rPr>
              <a:t>Tuttavia, l’equazione di Monod prevede che le cellule non possono crescere a velocità superiore a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max</a:t>
            </a:r>
            <a:r>
              <a:rPr lang="it-IT" sz="2200" b="1">
                <a:solidFill>
                  <a:srgbClr val="000000"/>
                </a:solidFill>
                <a:cs typeface="Times New Roman" pitchFamily="18" charset="0"/>
              </a:rPr>
              <a:t>, p</a:t>
            </a:r>
            <a:r>
              <a:rPr lang="it-IT" sz="2200">
                <a:solidFill>
                  <a:srgbClr val="000000"/>
                </a:solidFill>
                <a:cs typeface="Times New Roman" pitchFamily="18" charset="0"/>
              </a:rPr>
              <a:t>erciò, per quanto si aumenti D, non sarà mai possibile arrivare alla condizione D &gt;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max</a:t>
            </a:r>
            <a:r>
              <a:rPr lang="it-IT" sz="2200" b="1">
                <a:solidFill>
                  <a:srgbClr val="000000"/>
                </a:solidFill>
                <a:cs typeface="Times New Roman" pitchFamily="18" charset="0"/>
              </a:rPr>
              <a:t>. </a:t>
            </a:r>
          </a:p>
          <a:p>
            <a:pPr algn="ctr"/>
            <a:r>
              <a:rPr lang="it-IT"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max</a:t>
            </a:r>
            <a:r>
              <a:rPr lang="it-IT" sz="2200" b="1">
                <a:solidFill>
                  <a:srgbClr val="000000"/>
                </a:solidFill>
                <a:cs typeface="Times New Roman" pitchFamily="18" charset="0"/>
              </a:rPr>
              <a:t> è il limite massimo di D</a:t>
            </a:r>
          </a:p>
          <a:p>
            <a:pPr algn="just"/>
            <a:r>
              <a:rPr lang="it-IT" sz="2200">
                <a:solidFill>
                  <a:srgbClr val="000000"/>
                </a:solidFill>
                <a:cs typeface="Times New Roman" pitchFamily="18" charset="0"/>
              </a:rPr>
              <a:t>Infatti si consideri l’equazione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 D) </a:t>
            </a:r>
            <a:r>
              <a:rPr lang="it-IT" sz="2200">
                <a:solidFill>
                  <a:srgbClr val="000000"/>
                </a:solidFill>
                <a:cs typeface="Times New Roman" pitchFamily="18" charset="0"/>
              </a:rPr>
              <a:t>(48)</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2C07CB55-D90B-4F8E-9A59-4B574C492C20}" type="slidenum">
              <a:rPr lang="it-IT"/>
              <a:pPr/>
              <a:t>69</a:t>
            </a:fld>
            <a:endParaRPr lang="it-IT"/>
          </a:p>
        </p:txBody>
      </p:sp>
      <p:sp>
        <p:nvSpPr>
          <p:cNvPr id="863235" name="Rectangle 3"/>
          <p:cNvSpPr>
            <a:spLocks noChangeArrowheads="1"/>
          </p:cNvSpPr>
          <p:nvPr/>
        </p:nvSpPr>
        <p:spPr bwMode="auto">
          <a:xfrm>
            <a:off x="0" y="152400"/>
            <a:ext cx="9144000" cy="6153150"/>
          </a:xfrm>
          <a:prstGeom prst="rect">
            <a:avLst/>
          </a:prstGeom>
          <a:noFill/>
          <a:ln w="9525">
            <a:noFill/>
            <a:miter lim="800000"/>
            <a:headEnd/>
            <a:tailEnd/>
          </a:ln>
          <a:effectLst/>
        </p:spPr>
        <p:txBody>
          <a:bodyPr anchor="ctr">
            <a:spAutoFit/>
          </a:bodyPr>
          <a:lstStyle/>
          <a:p>
            <a:pPr algn="ctr"/>
            <a:r>
              <a:rPr lang="it-IT" sz="2600" b="1">
                <a:solidFill>
                  <a:srgbClr val="FF0000"/>
                </a:solidFill>
                <a:cs typeface="Times New Roman" pitchFamily="18" charset="0"/>
              </a:rPr>
              <a:t>Effetto di lavaggio</a:t>
            </a:r>
          </a:p>
          <a:p>
            <a:pPr algn="ctr"/>
            <a:endParaRPr lang="it-IT" sz="1000">
              <a:solidFill>
                <a:srgbClr val="000000"/>
              </a:solidFill>
              <a:cs typeface="Times New Roman" pitchFamily="18" charset="0"/>
            </a:endParaRPr>
          </a:p>
          <a:p>
            <a:pPr algn="ctr"/>
            <a:r>
              <a:rPr lang="it-IT" sz="2200">
                <a:solidFill>
                  <a:srgbClr val="000000"/>
                </a:solidFill>
                <a:cs typeface="Times New Roman" pitchFamily="18" charset="0"/>
              </a:rPr>
              <a:t>Se D &gt;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max</a:t>
            </a:r>
            <a:r>
              <a:rPr lang="it-IT" sz="2200" b="1">
                <a:solidFill>
                  <a:srgbClr val="000000"/>
                </a:solidFill>
                <a:cs typeface="Times New Roman" pitchFamily="18" charset="0"/>
              </a:rPr>
              <a:t> 		</a:t>
            </a:r>
            <a:r>
              <a:rPr lang="it-IT" sz="2200">
                <a:solidFill>
                  <a:srgbClr val="000000"/>
                </a:solidFill>
                <a:cs typeface="Times New Roman" pitchFamily="18" charset="0"/>
              </a:rPr>
              <a:t>si dovrebbe avere</a:t>
            </a:r>
            <a:r>
              <a:rPr lang="it-IT" sz="2200" b="1">
                <a:solidFill>
                  <a:srgbClr val="000000"/>
                </a:solidFill>
                <a:cs typeface="Times New Roman" pitchFamily="18" charset="0"/>
              </a:rPr>
              <a:t> </a:t>
            </a:r>
            <a:r>
              <a:rPr lang="it-IT" sz="2200">
                <a:solidFill>
                  <a:srgbClr val="000000"/>
                </a:solidFill>
                <a:cs typeface="Times New Roman" pitchFamily="18" charset="0"/>
              </a:rPr>
              <a:t>una S</a:t>
            </a:r>
            <a:r>
              <a:rPr lang="it-IT" sz="2200" baseline="-25000">
                <a:solidFill>
                  <a:srgbClr val="000000"/>
                </a:solidFill>
                <a:cs typeface="Times New Roman" pitchFamily="18" charset="0"/>
              </a:rPr>
              <a:t>s</a:t>
            </a:r>
            <a:r>
              <a:rPr lang="it-IT" sz="2200">
                <a:solidFill>
                  <a:srgbClr val="000000"/>
                </a:solidFill>
                <a:cs typeface="Times New Roman" pitchFamily="18" charset="0"/>
              </a:rPr>
              <a:t> negativa</a:t>
            </a:r>
          </a:p>
          <a:p>
            <a:pPr algn="ctr"/>
            <a:r>
              <a:rPr lang="it-IT" sz="2200">
                <a:solidFill>
                  <a:srgbClr val="000000"/>
                </a:solidFill>
                <a:cs typeface="Times New Roman" pitchFamily="18" charset="0"/>
              </a:rPr>
              <a:t>Seppure matematicamente possibile, nella realtà è impossibile. </a:t>
            </a:r>
          </a:p>
          <a:p>
            <a:pPr algn="ctr"/>
            <a:r>
              <a:rPr lang="it-IT" sz="2200" b="1">
                <a:solidFill>
                  <a:srgbClr val="000000"/>
                </a:solidFill>
                <a:cs typeface="Times New Roman" pitchFamily="18" charset="0"/>
              </a:rPr>
              <a:t>D potrà aumentare solo fino a D</a:t>
            </a:r>
            <a:r>
              <a:rPr lang="it-IT" sz="2200" b="1" baseline="-30000">
                <a:solidFill>
                  <a:srgbClr val="000000"/>
                </a:solidFill>
                <a:cs typeface="Times New Roman" pitchFamily="18" charset="0"/>
              </a:rPr>
              <a:t>crit</a:t>
            </a:r>
            <a:r>
              <a:rPr lang="it-IT" sz="2200">
                <a:solidFill>
                  <a:srgbClr val="000000"/>
                </a:solidFill>
                <a:cs typeface="Times New Roman" pitchFamily="18" charset="0"/>
              </a:rPr>
              <a:t> </a:t>
            </a:r>
          </a:p>
          <a:p>
            <a:pPr algn="just"/>
            <a:r>
              <a:rPr lang="it-IT" sz="2200">
                <a:solidFill>
                  <a:srgbClr val="000000"/>
                </a:solidFill>
                <a:cs typeface="Times New Roman" pitchFamily="18" charset="0"/>
              </a:rPr>
              <a:t>aumentando D fino al valore </a:t>
            </a:r>
            <a:r>
              <a:rPr lang="it-IT" sz="2200" b="1">
                <a:solidFill>
                  <a:srgbClr val="000000"/>
                </a:solidFill>
                <a:cs typeface="Times New Roman" pitchFamily="18" charset="0"/>
              </a:rPr>
              <a:t>D</a:t>
            </a:r>
            <a:r>
              <a:rPr lang="it-IT" sz="2200" b="1" baseline="-30000">
                <a:solidFill>
                  <a:srgbClr val="000000"/>
                </a:solidFill>
                <a:cs typeface="Times New Roman" pitchFamily="18" charset="0"/>
              </a:rPr>
              <a:t>crit</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diventerà uguale ad S</a:t>
            </a:r>
            <a:r>
              <a:rPr lang="it-IT" sz="2200" baseline="-30000">
                <a:solidFill>
                  <a:srgbClr val="000000"/>
                </a:solidFill>
                <a:cs typeface="Times New Roman" pitchFamily="18" charset="0"/>
              </a:rPr>
              <a:t>0</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 e per la  X</a:t>
            </a:r>
            <a:r>
              <a:rPr lang="it-IT" sz="2200" baseline="-30000">
                <a:solidFill>
                  <a:srgbClr val="000000"/>
                </a:solidFill>
                <a:cs typeface="Times New Roman" pitchFamily="18" charset="0"/>
              </a:rPr>
              <a:t>s</a:t>
            </a:r>
            <a:r>
              <a:rPr lang="it-IT" sz="2200">
                <a:solidFill>
                  <a:srgbClr val="000000"/>
                </a:solidFill>
                <a:cs typeface="Times New Roman" pitchFamily="18" charset="0"/>
              </a:rPr>
              <a:t> = Y</a:t>
            </a:r>
            <a:r>
              <a:rPr lang="it-IT" sz="2200" baseline="-30000">
                <a:solidFill>
                  <a:srgbClr val="000000"/>
                </a:solidFill>
                <a:cs typeface="Times New Roman" pitchFamily="18" charset="0"/>
              </a:rPr>
              <a:t>XS</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0</a:t>
            </a:r>
            <a:endParaRPr lang="it-IT" sz="2200">
              <a:solidFill>
                <a:srgbClr val="000000"/>
              </a:solidFill>
              <a:cs typeface="Times New Roman" pitchFamily="18" charset="0"/>
            </a:endParaRPr>
          </a:p>
          <a:p>
            <a:pPr algn="ctr"/>
            <a:r>
              <a:rPr lang="it-IT" sz="2200">
                <a:solidFill>
                  <a:srgbClr val="000000"/>
                </a:solidFill>
                <a:cs typeface="Times New Roman" pitchFamily="18" charset="0"/>
              </a:rPr>
              <a:t>In pratica: le </a:t>
            </a:r>
            <a:r>
              <a:rPr lang="it-IT" sz="2200" b="1">
                <a:solidFill>
                  <a:srgbClr val="000000"/>
                </a:solidFill>
                <a:cs typeface="Times New Roman" pitchFamily="18" charset="0"/>
              </a:rPr>
              <a:t>cellule </a:t>
            </a:r>
            <a:r>
              <a:rPr lang="it-IT" sz="2200">
                <a:solidFill>
                  <a:srgbClr val="000000"/>
                </a:solidFill>
                <a:cs typeface="Times New Roman" pitchFamily="18" charset="0"/>
              </a:rPr>
              <a:t>sono </a:t>
            </a:r>
            <a:r>
              <a:rPr lang="it-IT" sz="2200" b="1">
                <a:solidFill>
                  <a:srgbClr val="000000"/>
                </a:solidFill>
                <a:cs typeface="Times New Roman" pitchFamily="18" charset="0"/>
              </a:rPr>
              <a:t>completamente lavate via con il flusso uscente</a:t>
            </a:r>
            <a:r>
              <a:rPr lang="it-IT" sz="2200">
                <a:solidFill>
                  <a:srgbClr val="000000"/>
                </a:solidFill>
                <a:cs typeface="Times New Roman" pitchFamily="18" charset="0"/>
              </a:rPr>
              <a:t> </a:t>
            </a:r>
          </a:p>
          <a:p>
            <a:pPr algn="ctr"/>
            <a:r>
              <a:rPr lang="it-IT" sz="2200">
                <a:solidFill>
                  <a:srgbClr val="000000"/>
                </a:solidFill>
                <a:cs typeface="Times New Roman" pitchFamily="18" charset="0"/>
              </a:rPr>
              <a:t>Se si considera l’equazione che dà il bilancio di massa nel reattore continuo: </a:t>
            </a:r>
            <a:r>
              <a:rPr lang="it-IT" sz="2200" b="1">
                <a:solidFill>
                  <a:srgbClr val="000000"/>
                </a:solidFill>
                <a:cs typeface="Times New Roman" pitchFamily="18" charset="0"/>
              </a:rPr>
              <a:t>dX/dt =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it-IT" sz="2200" b="1">
                <a:solidFill>
                  <a:srgbClr val="000000"/>
                </a:solidFill>
                <a:cs typeface="Times New Roman" pitchFamily="18" charset="0"/>
              </a:rPr>
              <a:t>X  -  D X       (42)</a:t>
            </a:r>
            <a:endParaRPr lang="it-IT" sz="2200">
              <a:solidFill>
                <a:srgbClr val="000000"/>
              </a:solidFill>
              <a:cs typeface="Times New Roman" pitchFamily="18" charset="0"/>
            </a:endParaRPr>
          </a:p>
          <a:p>
            <a:pPr algn="ctr"/>
            <a:r>
              <a:rPr lang="it-IT" sz="2200">
                <a:solidFill>
                  <a:srgbClr val="000000"/>
                </a:solidFill>
                <a:cs typeface="Times New Roman" pitchFamily="18" charset="0"/>
              </a:rPr>
              <a:t>per D &gt; </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max</a:t>
            </a:r>
            <a:r>
              <a:rPr lang="it-IT" sz="2200" b="1">
                <a:solidFill>
                  <a:srgbClr val="000000"/>
                </a:solidFill>
                <a:cs typeface="Times New Roman" pitchFamily="18" charset="0"/>
              </a:rPr>
              <a:t>, </a:t>
            </a:r>
            <a:r>
              <a:rPr lang="it-IT" sz="2200">
                <a:solidFill>
                  <a:srgbClr val="000000"/>
                </a:solidFill>
                <a:cs typeface="Times New Roman" pitchFamily="18" charset="0"/>
              </a:rPr>
              <a:t> </a:t>
            </a:r>
            <a:r>
              <a:rPr lang="it-IT" sz="2200" b="1">
                <a:solidFill>
                  <a:srgbClr val="000000"/>
                </a:solidFill>
                <a:cs typeface="Times New Roman" pitchFamily="18" charset="0"/>
              </a:rPr>
              <a:t>dX/dt &lt; 0 </a:t>
            </a:r>
            <a:r>
              <a:rPr lang="it-IT" sz="2200">
                <a:solidFill>
                  <a:srgbClr val="000000"/>
                </a:solidFill>
                <a:cs typeface="Times New Roman" pitchFamily="18" charset="0"/>
              </a:rPr>
              <a:t>cioè si ha impoverimento della concentrazione di cellule nel reattore, perché la velocità di rimozione delle cellule (</a:t>
            </a:r>
            <a:r>
              <a:rPr lang="it-IT" sz="2200" b="1">
                <a:solidFill>
                  <a:srgbClr val="000000"/>
                </a:solidFill>
                <a:cs typeface="Times New Roman" pitchFamily="18" charset="0"/>
              </a:rPr>
              <a:t>D X) </a:t>
            </a:r>
            <a:r>
              <a:rPr lang="it-IT" sz="2200">
                <a:solidFill>
                  <a:srgbClr val="000000"/>
                </a:solidFill>
                <a:cs typeface="Times New Roman" pitchFamily="18" charset="0"/>
              </a:rPr>
              <a:t>risulta </a:t>
            </a:r>
            <a:r>
              <a:rPr lang="it-IT" sz="2200" b="1">
                <a:solidFill>
                  <a:srgbClr val="000000"/>
                </a:solidFill>
                <a:cs typeface="Times New Roman" pitchFamily="18" charset="0"/>
              </a:rPr>
              <a:t>&gt; </a:t>
            </a:r>
            <a:r>
              <a:rPr lang="it-IT" sz="2200">
                <a:solidFill>
                  <a:srgbClr val="000000"/>
                </a:solidFill>
                <a:cs typeface="Times New Roman" pitchFamily="18" charset="0"/>
              </a:rPr>
              <a:t>della velocità di formazione delle stesse </a:t>
            </a:r>
            <a:r>
              <a:rPr lang="it-IT" sz="2200">
                <a:solidFill>
                  <a:srgbClr val="000000"/>
                </a:solidFill>
                <a:latin typeface="Symbol" pitchFamily="18" charset="2"/>
                <a:cs typeface="Times New Roman" pitchFamily="18" charset="0"/>
              </a:rPr>
              <a:t>{</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S/(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it-IT" sz="2200" b="1">
                <a:solidFill>
                  <a:srgbClr val="000000"/>
                </a:solidFill>
                <a:cs typeface="Times New Roman" pitchFamily="18" charset="0"/>
              </a:rPr>
              <a:t>X</a:t>
            </a:r>
            <a:r>
              <a:rPr lang="it-IT" sz="2200">
                <a:solidFill>
                  <a:srgbClr val="000000"/>
                </a:solidFill>
                <a:latin typeface="Symbol" pitchFamily="18" charset="2"/>
                <a:cs typeface="Times New Roman" pitchFamily="18" charset="0"/>
              </a:rPr>
              <a:t>}</a:t>
            </a:r>
            <a:endParaRPr lang="it-IT" sz="2200">
              <a:solidFill>
                <a:srgbClr val="000000"/>
              </a:solidFill>
              <a:cs typeface="Times New Roman" pitchFamily="18" charset="0"/>
            </a:endParaRPr>
          </a:p>
          <a:p>
            <a:pPr algn="just"/>
            <a:endParaRPr lang="it-IT" sz="1000">
              <a:solidFill>
                <a:srgbClr val="000000"/>
              </a:solidFill>
              <a:cs typeface="Times New Roman" pitchFamily="18" charset="0"/>
            </a:endParaRPr>
          </a:p>
          <a:p>
            <a:pPr algn="ctr"/>
            <a:r>
              <a:rPr lang="it-IT" sz="2200" b="1">
                <a:solidFill>
                  <a:srgbClr val="000000"/>
                </a:solidFill>
                <a:cs typeface="Times New Roman" pitchFamily="18" charset="0"/>
              </a:rPr>
              <a:t>Se si aumenta il flusso di alimentazione fino a raggiungere il valore critico della velocità di diluizione, le cellule vengono lavate via con il flusso uscente, e non si avrà alcuna reazione biochimica a causa del ristrettissimo tempo di permanenza nel reattore. </a:t>
            </a:r>
          </a:p>
          <a:p>
            <a:pPr algn="ctr"/>
            <a:r>
              <a:rPr lang="it-IT" sz="2200">
                <a:solidFill>
                  <a:srgbClr val="000000"/>
                </a:solidFill>
                <a:cs typeface="Times New Roman" pitchFamily="18" charset="0"/>
              </a:rPr>
              <a:t>In un sistema batch, è come se la reazione fosse al tempo zero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Text Box 2"/>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37AFC56E-5CA8-4E6F-8184-E19942EE23FA}" type="slidenum">
              <a:rPr lang="it-IT"/>
              <a:pPr/>
              <a:t>7</a:t>
            </a:fld>
            <a:endParaRPr lang="it-IT"/>
          </a:p>
        </p:txBody>
      </p:sp>
      <p:sp>
        <p:nvSpPr>
          <p:cNvPr id="733187" name="Rectangle 3"/>
          <p:cNvSpPr>
            <a:spLocks noChangeArrowheads="1"/>
          </p:cNvSpPr>
          <p:nvPr/>
        </p:nvSpPr>
        <p:spPr bwMode="auto">
          <a:xfrm>
            <a:off x="0" y="1628775"/>
            <a:ext cx="9144000" cy="3743325"/>
          </a:xfrm>
          <a:prstGeom prst="rect">
            <a:avLst/>
          </a:prstGeom>
          <a:noFill/>
          <a:ln w="9525">
            <a:noFill/>
            <a:miter lim="800000"/>
            <a:headEnd/>
            <a:tailEnd/>
          </a:ln>
          <a:effectLst/>
        </p:spPr>
        <p:txBody>
          <a:bodyPr anchor="ctr">
            <a:spAutoFit/>
          </a:bodyPr>
          <a:lstStyle/>
          <a:p>
            <a:pPr algn="ctr"/>
            <a:r>
              <a:rPr lang="it-IT" u="sng"/>
              <a:t>Tenendo costante un parametro come la torbidità o il pH</a:t>
            </a:r>
            <a:endParaRPr lang="it-IT"/>
          </a:p>
          <a:p>
            <a:pPr algn="just"/>
            <a:r>
              <a:rPr lang="it-IT"/>
              <a:t>Prende il nome dal parametro che si tiene costante (</a:t>
            </a:r>
            <a:r>
              <a:rPr lang="it-IT" b="1"/>
              <a:t>turbidostat</a:t>
            </a:r>
            <a:r>
              <a:rPr lang="it-IT"/>
              <a:t>, </a:t>
            </a:r>
            <a:r>
              <a:rPr lang="it-IT" b="1"/>
              <a:t>pH-stat</a:t>
            </a:r>
            <a:r>
              <a:rPr lang="it-IT"/>
              <a:t>). In questo caso il reattore è munito di un rivelatore per la misura della torbidità o del pH, il quale invia un segnale da una centralina quando il parametro misurato è fuori dai limiti prefissati, e il flusso di liquido attraverso il reattore viene automaticamente regolato in modo che  il parametro misurato si mantenga al valore desiderato. </a:t>
            </a:r>
          </a:p>
          <a:p>
            <a:pPr algn="just"/>
            <a:endParaRPr lang="it-IT"/>
          </a:p>
          <a:p>
            <a:pPr algn="ctr"/>
            <a:r>
              <a:rPr lang="it-IT"/>
              <a:t>Questi reattori sono raramente usati perché l’affidabilità del sistema di controllo non si mantiene per lunghi tempi di operazione.</a:t>
            </a:r>
          </a:p>
        </p:txBody>
      </p:sp>
      <p:sp>
        <p:nvSpPr>
          <p:cNvPr id="733188" name="Text Box 4"/>
          <p:cNvSpPr txBox="1">
            <a:spLocks noChangeArrowheads="1"/>
          </p:cNvSpPr>
          <p:nvPr/>
        </p:nvSpPr>
        <p:spPr bwMode="auto">
          <a:xfrm>
            <a:off x="450850" y="0"/>
            <a:ext cx="8224838" cy="519113"/>
          </a:xfrm>
          <a:prstGeom prst="rect">
            <a:avLst/>
          </a:prstGeom>
          <a:noFill/>
          <a:ln w="9525">
            <a:noFill/>
            <a:miter lim="800000"/>
            <a:headEnd/>
            <a:tailEnd/>
          </a:ln>
          <a:effectLst/>
        </p:spPr>
        <p:txBody>
          <a:bodyPr wrap="none">
            <a:spAutoFit/>
          </a:bodyPr>
          <a:lstStyle/>
          <a:p>
            <a:r>
              <a:rPr lang="it-IT" sz="2800" b="1">
                <a:solidFill>
                  <a:srgbClr val="FF0000"/>
                </a:solidFill>
              </a:rPr>
              <a:t>Caratteristiche progettuali di un reattore in continuo</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F79EBAB-6F0D-4627-8B65-748D6EB70C79}" type="slidenum">
              <a:rPr lang="it-IT"/>
              <a:pPr/>
              <a:t>70</a:t>
            </a:fld>
            <a:endParaRPr lang="it-IT"/>
          </a:p>
        </p:txBody>
      </p:sp>
      <p:sp>
        <p:nvSpPr>
          <p:cNvPr id="865283" name="Rectangle 3"/>
          <p:cNvSpPr>
            <a:spLocks noChangeArrowheads="1"/>
          </p:cNvSpPr>
          <p:nvPr/>
        </p:nvSpPr>
        <p:spPr bwMode="auto">
          <a:xfrm>
            <a:off x="0" y="765175"/>
            <a:ext cx="9144000" cy="3822700"/>
          </a:xfrm>
          <a:prstGeom prst="rect">
            <a:avLst/>
          </a:prstGeom>
          <a:noFill/>
          <a:ln w="9525">
            <a:noFill/>
            <a:miter lim="800000"/>
            <a:headEnd/>
            <a:tailEnd/>
          </a:ln>
          <a:effectLst/>
        </p:spPr>
        <p:txBody>
          <a:bodyPr anchor="ctr">
            <a:spAutoFit/>
          </a:bodyPr>
          <a:lstStyle/>
          <a:p>
            <a:pPr algn="ctr"/>
            <a:endParaRPr lang="it-IT" sz="300">
              <a:solidFill>
                <a:srgbClr val="000000"/>
              </a:solidFill>
              <a:cs typeface="Times New Roman" pitchFamily="18" charset="0"/>
            </a:endParaRPr>
          </a:p>
          <a:p>
            <a:pPr algn="just"/>
            <a:r>
              <a:rPr lang="it-IT" sz="2200" b="1" u="sng">
                <a:solidFill>
                  <a:srgbClr val="000000"/>
                </a:solidFill>
                <a:cs typeface="Times New Roman" pitchFamily="18" charset="0"/>
              </a:rPr>
              <a:t>Esercizio 42</a:t>
            </a:r>
            <a:r>
              <a:rPr lang="it-IT" sz="2200" b="1">
                <a:solidFill>
                  <a:srgbClr val="000000"/>
                </a:solidFill>
                <a:cs typeface="Times New Roman" pitchFamily="18" charset="0"/>
              </a:rPr>
              <a:t>.</a:t>
            </a:r>
            <a:r>
              <a:rPr lang="it-IT" sz="2200">
                <a:solidFill>
                  <a:srgbClr val="000000"/>
                </a:solidFill>
                <a:cs typeface="Times New Roman" pitchFamily="18" charset="0"/>
              </a:rPr>
              <a:t>  </a:t>
            </a:r>
            <a:r>
              <a:rPr lang="it-IT" sz="2200" i="1">
                <a:solidFill>
                  <a:srgbClr val="000000"/>
                </a:solidFill>
                <a:cs typeface="Times New Roman" pitchFamily="18" charset="0"/>
              </a:rPr>
              <a:t>Assumendo valida l’equazione di Monod, scrivere l’equazione che dà la produttività di biomassa (Pr</a:t>
            </a:r>
            <a:r>
              <a:rPr lang="it-IT" sz="2200" i="1" baseline="-30000">
                <a:solidFill>
                  <a:srgbClr val="000000"/>
                </a:solidFill>
                <a:cs typeface="Times New Roman" pitchFamily="18" charset="0"/>
              </a:rPr>
              <a:t>X</a:t>
            </a:r>
            <a:r>
              <a:rPr lang="it-IT" sz="2200" i="1">
                <a:solidFill>
                  <a:srgbClr val="000000"/>
                </a:solidFill>
                <a:cs typeface="Times New Roman" pitchFamily="18" charset="0"/>
              </a:rPr>
              <a:t>) espressa in g/ora di biomassa in funzione della portata dell’alimentazione, della sua concentrazione di substrato, e della velocità di diluizione. Spiegare come si è arrivati al risultato.</a:t>
            </a:r>
          </a:p>
          <a:p>
            <a:pPr algn="just"/>
            <a:endParaRPr lang="it-IT" sz="2200" i="1">
              <a:solidFill>
                <a:srgbClr val="000000"/>
              </a:solidFill>
              <a:cs typeface="Times New Roman" pitchFamily="18" charset="0"/>
            </a:endParaRPr>
          </a:p>
          <a:p>
            <a:pPr algn="just"/>
            <a:r>
              <a:rPr lang="it-IT" sz="2200" b="1" u="sng">
                <a:solidFill>
                  <a:srgbClr val="000000"/>
                </a:solidFill>
                <a:cs typeface="Times New Roman" pitchFamily="18" charset="0"/>
              </a:rPr>
              <a:t>Esercizio 43.</a:t>
            </a:r>
            <a:r>
              <a:rPr lang="it-IT" sz="2200">
                <a:solidFill>
                  <a:srgbClr val="000000"/>
                </a:solidFill>
                <a:cs typeface="Times New Roman" pitchFamily="18" charset="0"/>
              </a:rPr>
              <a:t> </a:t>
            </a:r>
            <a:r>
              <a:rPr lang="it-IT" sz="2200" i="1">
                <a:solidFill>
                  <a:srgbClr val="000000"/>
                </a:solidFill>
                <a:cs typeface="Times New Roman" pitchFamily="18" charset="0"/>
              </a:rPr>
              <a:t>La crescita di un ceppo di Lactococcus lactis in un mezzo contenente glucosio come substrato limitante è caratterizzata dai seguenti parametri: </a:t>
            </a:r>
            <a:r>
              <a:rPr lang="it-IT" sz="2200" i="1">
                <a:solidFill>
                  <a:srgbClr val="000000"/>
                </a:solidFill>
                <a:latin typeface="Symbol" pitchFamily="18" charset="2"/>
                <a:cs typeface="Times New Roman" pitchFamily="18" charset="0"/>
              </a:rPr>
              <a:t>m</a:t>
            </a:r>
            <a:r>
              <a:rPr lang="it-IT" sz="2200" i="1" baseline="-30000">
                <a:solidFill>
                  <a:srgbClr val="000000"/>
                </a:solidFill>
                <a:cs typeface="Times New Roman" pitchFamily="18" charset="0"/>
              </a:rPr>
              <a:t>max</a:t>
            </a:r>
            <a:r>
              <a:rPr lang="it-IT" sz="2200" i="1">
                <a:solidFill>
                  <a:srgbClr val="000000"/>
                </a:solidFill>
                <a:cs typeface="Times New Roman" pitchFamily="18" charset="0"/>
              </a:rPr>
              <a:t> = 0,6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K</a:t>
            </a:r>
            <a:r>
              <a:rPr lang="it-IT" sz="2200" i="1" baseline="-30000">
                <a:solidFill>
                  <a:srgbClr val="000000"/>
                </a:solidFill>
                <a:cs typeface="Times New Roman" pitchFamily="18" charset="0"/>
              </a:rPr>
              <a:t>S</a:t>
            </a:r>
            <a:r>
              <a:rPr lang="it-IT" sz="2200" i="1">
                <a:solidFill>
                  <a:srgbClr val="000000"/>
                </a:solidFill>
                <a:cs typeface="Times New Roman" pitchFamily="18" charset="0"/>
              </a:rPr>
              <a:t> = 0,03 g/l, Y</a:t>
            </a:r>
            <a:r>
              <a:rPr lang="it-IT" sz="2200" i="1" baseline="-30000">
                <a:solidFill>
                  <a:srgbClr val="000000"/>
                </a:solidFill>
                <a:cs typeface="Times New Roman" pitchFamily="18" charset="0"/>
              </a:rPr>
              <a:t>XS</a:t>
            </a:r>
            <a:r>
              <a:rPr lang="it-IT" sz="2200" i="1">
                <a:solidFill>
                  <a:srgbClr val="000000"/>
                </a:solidFill>
                <a:cs typeface="Times New Roman" pitchFamily="18" charset="0"/>
              </a:rPr>
              <a:t> = 0,3 g/g. Il reattore ha un volume di 4 litri ed il flusso di alimentazione è 2 l/ora. Calcolare la produttività in biomassa (Pr</a:t>
            </a:r>
            <a:r>
              <a:rPr lang="it-IT" sz="2200" i="1" baseline="-30000">
                <a:solidFill>
                  <a:srgbClr val="000000"/>
                </a:solidFill>
                <a:cs typeface="Times New Roman" pitchFamily="18" charset="0"/>
              </a:rPr>
              <a:t>X </a:t>
            </a:r>
            <a:r>
              <a:rPr lang="it-IT" sz="2200" i="1">
                <a:solidFill>
                  <a:srgbClr val="000000"/>
                </a:solidFill>
                <a:cs typeface="Times New Roman" pitchFamily="18" charset="0"/>
              </a:rPr>
              <a:t>, g/ora) per le seguenti concentrazioni di glucosio nella soluzione alimentata:</a:t>
            </a:r>
          </a:p>
        </p:txBody>
      </p:sp>
      <p:graphicFrame>
        <p:nvGraphicFramePr>
          <p:cNvPr id="865424" name="Group 144"/>
          <p:cNvGraphicFramePr>
            <a:graphicFrameLocks noGrp="1"/>
          </p:cNvGraphicFramePr>
          <p:nvPr/>
        </p:nvGraphicFramePr>
        <p:xfrm>
          <a:off x="1476375" y="4868863"/>
          <a:ext cx="6208713" cy="792162"/>
        </p:xfrm>
        <a:graphic>
          <a:graphicData uri="http://schemas.openxmlformats.org/drawingml/2006/table">
            <a:tbl>
              <a:tblPr/>
              <a:tblGrid>
                <a:gridCol w="106045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30288">
                  <a:extLst>
                    <a:ext uri="{9D8B030D-6E8A-4147-A177-3AD203B41FA5}">
                      <a16:colId xmlns:a16="http://schemas.microsoft.com/office/drawing/2014/main" val="20003"/>
                    </a:ext>
                  </a:extLst>
                </a:gridCol>
                <a:gridCol w="1030287">
                  <a:extLst>
                    <a:ext uri="{9D8B030D-6E8A-4147-A177-3AD203B41FA5}">
                      <a16:colId xmlns:a16="http://schemas.microsoft.com/office/drawing/2014/main" val="20004"/>
                    </a:ext>
                  </a:extLst>
                </a:gridCol>
                <a:gridCol w="1030288">
                  <a:extLst>
                    <a:ext uri="{9D8B030D-6E8A-4147-A177-3AD203B41FA5}">
                      <a16:colId xmlns:a16="http://schemas.microsoft.com/office/drawing/2014/main" val="20005"/>
                    </a:ext>
                  </a:extLst>
                </a:gridCol>
              </a:tblGrid>
              <a:tr h="274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1" u="none" strike="noStrike" cap="none" normalizeH="0" baseline="0">
                          <a:ln>
                            <a:noFill/>
                          </a:ln>
                          <a:solidFill>
                            <a:schemeClr val="tx1"/>
                          </a:solidFill>
                          <a:effectLst/>
                          <a:latin typeface="Times New Roman" pitchFamily="18" charset="0"/>
                          <a:cs typeface="Times New Roman" pitchFamily="18" charset="0"/>
                        </a:rPr>
                        <a:t>S</a:t>
                      </a:r>
                      <a:r>
                        <a:rPr kumimoji="0" lang="en-GB" sz="1200" b="0" i="1" u="none" strike="noStrike" cap="none" normalizeH="0" baseline="-30000">
                          <a:ln>
                            <a:noFill/>
                          </a:ln>
                          <a:solidFill>
                            <a:schemeClr val="tx1"/>
                          </a:solidFill>
                          <a:effectLst/>
                          <a:latin typeface="Times New Roman" pitchFamily="18" charset="0"/>
                          <a:cs typeface="Times New Roman" pitchFamily="18" charset="0"/>
                        </a:rPr>
                        <a:t>0</a:t>
                      </a:r>
                      <a:r>
                        <a:rPr kumimoji="0" lang="en-GB" sz="1200" b="0" i="1" u="none" strike="noStrike" cap="none" normalizeH="0" baseline="0">
                          <a:ln>
                            <a:noFill/>
                          </a:ln>
                          <a:solidFill>
                            <a:schemeClr val="tx1"/>
                          </a:solidFill>
                          <a:effectLst/>
                          <a:latin typeface="Times New Roman" pitchFamily="18" charset="0"/>
                          <a:cs typeface="Times New Roman" pitchFamily="18" charset="0"/>
                        </a:rPr>
                        <a:t>,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1" u="none" strike="noStrike" cap="none" normalizeH="0" baseline="0">
                          <a:ln>
                            <a:noFill/>
                          </a:ln>
                          <a:solidFill>
                            <a:schemeClr val="tx1"/>
                          </a:solidFill>
                          <a:effectLst/>
                          <a:latin typeface="Times New Roman" pitchFamily="18" charset="0"/>
                          <a:cs typeface="Times New Roman" pitchFamily="18" charset="0"/>
                        </a:rPr>
                        <a:t>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1" u="none" strike="noStrike" cap="none" normalizeH="0" baseline="0">
                          <a:ln>
                            <a:noFill/>
                          </a:ln>
                          <a:solidFill>
                            <a:schemeClr val="tx1"/>
                          </a:solidFill>
                          <a:effectLst/>
                          <a:latin typeface="Times New Roman" pitchFamily="18" charset="0"/>
                          <a:cs typeface="Times New Roman" pitchFamily="18" charset="0"/>
                        </a:rPr>
                        <a:t>20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1" u="none" strike="noStrike" cap="none" normalizeH="0" baseline="0">
                          <a:ln>
                            <a:noFill/>
                          </a:ln>
                          <a:solidFill>
                            <a:schemeClr val="tx1"/>
                          </a:solidFill>
                          <a:effectLst/>
                          <a:latin typeface="Times New Roman" pitchFamily="18" charset="0"/>
                          <a:cs typeface="Times New Roman" pitchFamily="18" charset="0"/>
                        </a:rPr>
                        <a:t>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1" u="none" strike="noStrike" cap="none" normalizeH="0" baseline="0">
                          <a:ln>
                            <a:noFill/>
                          </a:ln>
                          <a:solidFill>
                            <a:schemeClr val="tx1"/>
                          </a:solidFill>
                          <a:effectLst/>
                          <a:latin typeface="Times New Roman" pitchFamily="18" charset="0"/>
                          <a:cs typeface="Times New Roman" pitchFamily="18" charset="0"/>
                        </a:rPr>
                        <a:t>40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1" u="none" strike="noStrike" cap="none" normalizeH="0" baseline="0">
                          <a:ln>
                            <a:noFill/>
                          </a:ln>
                          <a:solidFill>
                            <a:schemeClr val="tx1"/>
                          </a:solidFill>
                          <a:effectLst/>
                          <a:latin typeface="Times New Roman" pitchFamily="18" charset="0"/>
                          <a:cs typeface="Times New Roman" pitchFamily="18" charset="0"/>
                        </a:rPr>
                        <a:t>50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Pr</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X </a:t>
                      </a:r>
                      <a:r>
                        <a:rPr kumimoji="0" lang="it-IT" sz="1400" b="0" i="1" u="none" strike="noStrike" cap="none" normalizeH="0" baseline="0">
                          <a:ln>
                            <a:noFill/>
                          </a:ln>
                          <a:solidFill>
                            <a:schemeClr val="tx1"/>
                          </a:solidFill>
                          <a:effectLst/>
                          <a:latin typeface="Times New Roman" pitchFamily="18" charset="0"/>
                          <a:cs typeface="Times New Roman" pitchFamily="18" charset="0"/>
                        </a:rPr>
                        <a:t>, g/ora</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65426" name="Rectangle 146"/>
          <p:cNvSpPr>
            <a:spLocks noChangeArrowheads="1"/>
          </p:cNvSpPr>
          <p:nvPr/>
        </p:nvSpPr>
        <p:spPr bwMode="auto">
          <a:xfrm>
            <a:off x="3170238" y="0"/>
            <a:ext cx="2770187" cy="488950"/>
          </a:xfrm>
          <a:prstGeom prst="rect">
            <a:avLst/>
          </a:prstGeom>
          <a:noFill/>
          <a:ln w="9525">
            <a:noFill/>
            <a:miter lim="800000"/>
            <a:headEnd/>
            <a:tailEnd/>
          </a:ln>
          <a:effectLst/>
        </p:spPr>
        <p:txBody>
          <a:bodyPr wrap="none">
            <a:spAutoFit/>
          </a:bodyPr>
          <a:lstStyle/>
          <a:p>
            <a:r>
              <a:rPr lang="it-IT" sz="2600" b="1">
                <a:solidFill>
                  <a:srgbClr val="FF0000"/>
                </a:solidFill>
                <a:cs typeface="Times New Roman" pitchFamily="18" charset="0"/>
              </a:rPr>
              <a:t>Effetto di lavaggio</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33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FF0125C-2C19-42F8-9C68-A40A1141044F}" type="slidenum">
              <a:rPr lang="it-IT"/>
              <a:pPr/>
              <a:t>71</a:t>
            </a:fld>
            <a:endParaRPr lang="it-IT"/>
          </a:p>
        </p:txBody>
      </p:sp>
      <p:sp>
        <p:nvSpPr>
          <p:cNvPr id="867331" name="Rectangle 3"/>
          <p:cNvSpPr>
            <a:spLocks noChangeArrowheads="1"/>
          </p:cNvSpPr>
          <p:nvPr/>
        </p:nvSpPr>
        <p:spPr bwMode="auto">
          <a:xfrm>
            <a:off x="0" y="1052513"/>
            <a:ext cx="9144000" cy="4492625"/>
          </a:xfrm>
          <a:prstGeom prst="rect">
            <a:avLst/>
          </a:prstGeom>
          <a:noFill/>
          <a:ln w="9525">
            <a:noFill/>
            <a:miter lim="800000"/>
            <a:headEnd/>
            <a:tailEnd/>
          </a:ln>
          <a:effectLst/>
        </p:spPr>
        <p:txBody>
          <a:bodyPr anchor="ctr">
            <a:spAutoFit/>
          </a:bodyPr>
          <a:lstStyle/>
          <a:p>
            <a:pPr algn="ctr"/>
            <a:endParaRPr lang="it-IT" sz="300">
              <a:solidFill>
                <a:srgbClr val="000000"/>
              </a:solidFill>
              <a:cs typeface="Times New Roman" pitchFamily="18" charset="0"/>
            </a:endParaRPr>
          </a:p>
          <a:p>
            <a:pPr algn="just"/>
            <a:r>
              <a:rPr lang="it-IT" sz="2200" b="1" u="sng">
                <a:solidFill>
                  <a:srgbClr val="000000"/>
                </a:solidFill>
                <a:cs typeface="Times New Roman" pitchFamily="18" charset="0"/>
              </a:rPr>
              <a:t>Esercizio 44.</a:t>
            </a:r>
            <a:r>
              <a:rPr lang="it-IT" sz="2000" i="1">
                <a:solidFill>
                  <a:srgbClr val="000000"/>
                </a:solidFill>
                <a:cs typeface="Times New Roman" pitchFamily="18" charset="0"/>
              </a:rPr>
              <a:t> </a:t>
            </a:r>
            <a:r>
              <a:rPr lang="it-IT" sz="2200" i="1">
                <a:solidFill>
                  <a:srgbClr val="000000"/>
                </a:solidFill>
                <a:cs typeface="Times New Roman" pitchFamily="18" charset="0"/>
              </a:rPr>
              <a:t>In un reattore continuo di 120 litri, dove si vuole produrre una proteina usando un substrato come nutriente limitante ed un ceppo di Pseudomonas, e dove la formazione di prodotto è associata alla crescita del microrganismo, si decide di operare nelle seguenti condizioni: concentrazione di substrato in alimentazione di 10 g/l, velocità di diluizione di 60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Si sa che la velocità specifica massima di crescita del microrganismo è 0,8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la costante di saturazione dell’enzima è 0,01 g /l, il coefficiente di resa in biomassa è 0,5 g/g, il coefficiente di resa in prodotto è 0,3 mg/g. Calcolare le concentrazioni stazionarie di biomassa, substrato e prodotto nell’effluente, e le produttività in g/ora di biomassa e prodotto.  Sapendo poi che il costo di trattamento dell’effluente è 500 €/g di substrato, calcolare il costo giornaliero del trattamento. Calcolare infine la concentrazione stazionaria di substrato nell’effluente per una concentrazione in alimentazione di 160 g/l.</a:t>
            </a:r>
            <a:r>
              <a:rPr lang="it-IT" sz="2200" b="1" i="1">
                <a:solidFill>
                  <a:srgbClr val="000000"/>
                </a:solidFill>
                <a:cs typeface="Times New Roman" pitchFamily="18" charset="0"/>
              </a:rPr>
              <a:t> </a:t>
            </a:r>
          </a:p>
        </p:txBody>
      </p:sp>
      <p:sp>
        <p:nvSpPr>
          <p:cNvPr id="867356" name="Rectangle 28"/>
          <p:cNvSpPr>
            <a:spLocks noChangeArrowheads="1"/>
          </p:cNvSpPr>
          <p:nvPr/>
        </p:nvSpPr>
        <p:spPr bwMode="auto">
          <a:xfrm>
            <a:off x="3170238" y="0"/>
            <a:ext cx="2770187" cy="488950"/>
          </a:xfrm>
          <a:prstGeom prst="rect">
            <a:avLst/>
          </a:prstGeom>
          <a:noFill/>
          <a:ln w="9525">
            <a:noFill/>
            <a:miter lim="800000"/>
            <a:headEnd/>
            <a:tailEnd/>
          </a:ln>
          <a:effectLst/>
        </p:spPr>
        <p:txBody>
          <a:bodyPr wrap="none">
            <a:spAutoFit/>
          </a:bodyPr>
          <a:lstStyle/>
          <a:p>
            <a:r>
              <a:rPr lang="it-IT" sz="2600" b="1">
                <a:solidFill>
                  <a:srgbClr val="FF0000"/>
                </a:solidFill>
                <a:cs typeface="Times New Roman" pitchFamily="18" charset="0"/>
              </a:rPr>
              <a:t>Effetto di lavaggio</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041E1DA-4122-4CB0-B7C1-5DF13DDB1F24}" type="slidenum">
              <a:rPr lang="it-IT"/>
              <a:pPr/>
              <a:t>72</a:t>
            </a:fld>
            <a:endParaRPr lang="it-IT"/>
          </a:p>
        </p:txBody>
      </p:sp>
      <p:sp>
        <p:nvSpPr>
          <p:cNvPr id="869379" name="Rectangle 3"/>
          <p:cNvSpPr>
            <a:spLocks noChangeArrowheads="1"/>
          </p:cNvSpPr>
          <p:nvPr/>
        </p:nvSpPr>
        <p:spPr bwMode="auto">
          <a:xfrm>
            <a:off x="0" y="39688"/>
            <a:ext cx="9144000" cy="5376862"/>
          </a:xfrm>
          <a:prstGeom prst="rect">
            <a:avLst/>
          </a:prstGeom>
          <a:noFill/>
          <a:ln w="9525">
            <a:noFill/>
            <a:miter lim="800000"/>
            <a:headEnd/>
            <a:tailEnd/>
          </a:ln>
          <a:effectLst/>
        </p:spPr>
        <p:txBody>
          <a:bodyPr anchor="ctr">
            <a:spAutoFit/>
          </a:bodyPr>
          <a:lstStyle/>
          <a:p>
            <a:pPr algn="ctr"/>
            <a:endParaRPr lang="it-IT" sz="300">
              <a:solidFill>
                <a:srgbClr val="000000"/>
              </a:solidFill>
              <a:cs typeface="Times New Roman" pitchFamily="18" charset="0"/>
            </a:endParaRPr>
          </a:p>
          <a:p>
            <a:pPr algn="ctr"/>
            <a:r>
              <a:rPr lang="it-IT" sz="2600" b="1">
                <a:solidFill>
                  <a:srgbClr val="FF0000"/>
                </a:solidFill>
                <a:cs typeface="Times New Roman" pitchFamily="18" charset="0"/>
              </a:rPr>
              <a:t>Produttività in funzione della velocità di diluizione</a:t>
            </a:r>
            <a:endParaRPr lang="it-IT" sz="2600">
              <a:solidFill>
                <a:srgbClr val="FF0000"/>
              </a:solidFill>
              <a:cs typeface="Times New Roman" pitchFamily="18" charset="0"/>
            </a:endParaRPr>
          </a:p>
          <a:p>
            <a:pPr algn="ctr"/>
            <a:endParaRPr lang="it-IT" sz="1000">
              <a:solidFill>
                <a:srgbClr val="FF0000"/>
              </a:solidFill>
              <a:cs typeface="Times New Roman" pitchFamily="18" charset="0"/>
            </a:endParaRPr>
          </a:p>
          <a:p>
            <a:pPr algn="ctr"/>
            <a:r>
              <a:rPr lang="it-IT" sz="2200" b="1">
                <a:solidFill>
                  <a:srgbClr val="000000"/>
                </a:solidFill>
                <a:cs typeface="Times New Roman" pitchFamily="18" charset="0"/>
              </a:rPr>
              <a:t>la produttività in g/ora Pr è uguale al flusso ponderale</a:t>
            </a:r>
          </a:p>
          <a:p>
            <a:pPr algn="just"/>
            <a:r>
              <a:rPr lang="it-IT" sz="2200">
                <a:solidFill>
                  <a:srgbClr val="000000"/>
                </a:solidFill>
                <a:cs typeface="Times New Roman" pitchFamily="18" charset="0"/>
              </a:rPr>
              <a:t>Es.: per la biomassa	  Pr</a:t>
            </a:r>
            <a:r>
              <a:rPr lang="it-IT" sz="2200" baseline="-30000">
                <a:solidFill>
                  <a:srgbClr val="000000"/>
                </a:solidFill>
                <a:cs typeface="Times New Roman" pitchFamily="18" charset="0"/>
              </a:rPr>
              <a:t>X</a:t>
            </a:r>
            <a:r>
              <a:rPr lang="it-IT" sz="2200">
                <a:solidFill>
                  <a:srgbClr val="000000"/>
                </a:solidFill>
                <a:cs typeface="Times New Roman" pitchFamily="18" charset="0"/>
              </a:rPr>
              <a:t> = F X</a:t>
            </a:r>
            <a:r>
              <a:rPr lang="it-IT" sz="2200" baseline="-30000">
                <a:solidFill>
                  <a:srgbClr val="000000"/>
                </a:solidFill>
                <a:cs typeface="Times New Roman" pitchFamily="18" charset="0"/>
              </a:rPr>
              <a:t>S</a:t>
            </a:r>
            <a:r>
              <a:rPr lang="it-IT" sz="2200">
                <a:solidFill>
                  <a:srgbClr val="000000"/>
                </a:solidFill>
                <a:cs typeface="Times New Roman" pitchFamily="18" charset="0"/>
              </a:rPr>
              <a:t> </a:t>
            </a:r>
          </a:p>
          <a:p>
            <a:pPr algn="just"/>
            <a:r>
              <a:rPr lang="it-IT" sz="2200">
                <a:solidFill>
                  <a:srgbClr val="000000"/>
                </a:solidFill>
                <a:cs typeface="Times New Roman" pitchFamily="18" charset="0"/>
              </a:rPr>
              <a:t>ove F è il flusso volumetrico e X</a:t>
            </a:r>
            <a:r>
              <a:rPr lang="it-IT" sz="2200" baseline="-30000">
                <a:solidFill>
                  <a:srgbClr val="000000"/>
                </a:solidFill>
                <a:cs typeface="Times New Roman" pitchFamily="18" charset="0"/>
              </a:rPr>
              <a:t>S</a:t>
            </a:r>
            <a:r>
              <a:rPr lang="it-IT" sz="2200">
                <a:solidFill>
                  <a:srgbClr val="000000"/>
                </a:solidFill>
                <a:cs typeface="Times New Roman" pitchFamily="18" charset="0"/>
              </a:rPr>
              <a:t> è la concentrazione stazionaria di cellule nel reattore, e quindi nell’effluente. </a:t>
            </a:r>
          </a:p>
          <a:p>
            <a:pPr algn="just"/>
            <a:r>
              <a:rPr lang="it-IT" sz="2200">
                <a:solidFill>
                  <a:srgbClr val="000000"/>
                </a:solidFill>
                <a:cs typeface="Times New Roman" pitchFamily="18" charset="0"/>
              </a:rPr>
              <a:t>La relazione tra produttività e velocità di diluizione si ottiene:</a:t>
            </a:r>
          </a:p>
          <a:p>
            <a:pPr algn="just">
              <a:buFontTx/>
              <a:buChar char="-"/>
            </a:pPr>
            <a:r>
              <a:rPr lang="it-IT" sz="2200">
                <a:solidFill>
                  <a:srgbClr val="000000"/>
                </a:solidFill>
                <a:cs typeface="Times New Roman" pitchFamily="18" charset="0"/>
              </a:rPr>
              <a:t> sostituendo a  X</a:t>
            </a:r>
            <a:r>
              <a:rPr lang="it-IT" sz="2200" baseline="-30000">
                <a:solidFill>
                  <a:srgbClr val="000000"/>
                </a:solidFill>
                <a:cs typeface="Times New Roman" pitchFamily="18" charset="0"/>
              </a:rPr>
              <a:t>S</a:t>
            </a:r>
            <a:r>
              <a:rPr lang="it-IT" sz="2200">
                <a:solidFill>
                  <a:srgbClr val="000000"/>
                </a:solidFill>
                <a:cs typeface="Times New Roman" pitchFamily="18" charset="0"/>
              </a:rPr>
              <a:t> la sua funzione X</a:t>
            </a:r>
            <a:r>
              <a:rPr lang="it-IT" sz="2200" baseline="-30000">
                <a:solidFill>
                  <a:srgbClr val="000000"/>
                </a:solidFill>
                <a:cs typeface="Times New Roman" pitchFamily="18" charset="0"/>
              </a:rPr>
              <a:t>S</a:t>
            </a:r>
            <a:r>
              <a:rPr lang="it-IT" sz="2200">
                <a:solidFill>
                  <a:srgbClr val="000000"/>
                </a:solidFill>
                <a:cs typeface="Times New Roman" pitchFamily="18" charset="0"/>
              </a:rPr>
              <a:t> = Y</a:t>
            </a:r>
            <a:r>
              <a:rPr lang="it-IT" sz="2200" baseline="-30000">
                <a:solidFill>
                  <a:srgbClr val="000000"/>
                </a:solidFill>
                <a:cs typeface="Times New Roman" pitchFamily="18" charset="0"/>
              </a:rPr>
              <a:t>XS</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 S</a:t>
            </a:r>
            <a:r>
              <a:rPr lang="it-IT" sz="2200" baseline="-30000">
                <a:solidFill>
                  <a:srgbClr val="000000"/>
                </a:solidFill>
                <a:cs typeface="Times New Roman" pitchFamily="18" charset="0"/>
              </a:rPr>
              <a:t>s</a:t>
            </a:r>
            <a:r>
              <a:rPr lang="it-IT" sz="2200">
                <a:solidFill>
                  <a:srgbClr val="000000"/>
                </a:solidFill>
                <a:cs typeface="Times New Roman" pitchFamily="18" charset="0"/>
              </a:rPr>
              <a:t>)  (47)</a:t>
            </a:r>
          </a:p>
          <a:p>
            <a:pPr algn="just">
              <a:buFontTx/>
              <a:buChar char="-"/>
            </a:pPr>
            <a:r>
              <a:rPr lang="it-IT" sz="2200">
                <a:solidFill>
                  <a:srgbClr val="000000"/>
                </a:solidFill>
                <a:cs typeface="Times New Roman" pitchFamily="18" charset="0"/>
              </a:rPr>
              <a:t> per la quale il termine S</a:t>
            </a:r>
            <a:r>
              <a:rPr lang="it-IT" sz="2200" baseline="-30000">
                <a:solidFill>
                  <a:srgbClr val="000000"/>
                </a:solidFill>
                <a:cs typeface="Times New Roman" pitchFamily="18" charset="0"/>
              </a:rPr>
              <a:t>s</a:t>
            </a:r>
            <a:r>
              <a:rPr lang="it-IT" sz="2200">
                <a:solidFill>
                  <a:srgbClr val="000000"/>
                </a:solidFill>
                <a:cs typeface="Times New Roman" pitchFamily="18" charset="0"/>
              </a:rPr>
              <a:t> è dato da S</a:t>
            </a:r>
            <a:r>
              <a:rPr lang="it-IT" sz="2200" baseline="-30000">
                <a:solidFill>
                  <a:srgbClr val="000000"/>
                </a:solidFill>
                <a:cs typeface="Times New Roman" pitchFamily="18" charset="0"/>
              </a:rPr>
              <a:t>s</a:t>
            </a:r>
            <a:r>
              <a:rPr lang="it-IT" sz="2200">
                <a:solidFill>
                  <a:srgbClr val="000000"/>
                </a:solidFill>
                <a:cs typeface="Times New Roman" pitchFamily="18" charset="0"/>
              </a:rPr>
              <a:t> = D K</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 D) (48)  </a:t>
            </a:r>
          </a:p>
          <a:p>
            <a:pPr algn="just">
              <a:buFontTx/>
              <a:buChar char="-"/>
            </a:pPr>
            <a:endParaRPr lang="it-IT" sz="1000">
              <a:solidFill>
                <a:srgbClr val="000000"/>
              </a:solidFill>
              <a:cs typeface="Times New Roman" pitchFamily="18" charset="0"/>
            </a:endParaRPr>
          </a:p>
          <a:p>
            <a:pPr algn="ctr"/>
            <a:r>
              <a:rPr lang="it-IT" sz="2200" b="1">
                <a:solidFill>
                  <a:srgbClr val="000000"/>
                </a:solidFill>
                <a:cs typeface="Times New Roman" pitchFamily="18" charset="0"/>
              </a:rPr>
              <a:t>Pr</a:t>
            </a:r>
            <a:r>
              <a:rPr lang="it-IT" sz="2200" b="1" baseline="-30000">
                <a:solidFill>
                  <a:srgbClr val="000000"/>
                </a:solidFill>
                <a:cs typeface="Times New Roman" pitchFamily="18" charset="0"/>
              </a:rPr>
              <a:t>X</a:t>
            </a:r>
            <a:r>
              <a:rPr lang="it-IT" sz="2200" b="1">
                <a:solidFill>
                  <a:srgbClr val="000000"/>
                </a:solidFill>
                <a:cs typeface="Times New Roman" pitchFamily="18" charset="0"/>
              </a:rPr>
              <a:t> = F Y</a:t>
            </a:r>
            <a:r>
              <a:rPr lang="it-IT" sz="2200" b="1" baseline="-30000">
                <a:solidFill>
                  <a:srgbClr val="000000"/>
                </a:solidFill>
                <a:cs typeface="Times New Roman" pitchFamily="18" charset="0"/>
              </a:rPr>
              <a:t>XS</a:t>
            </a:r>
            <a:r>
              <a:rPr lang="it-IT" sz="2200" b="1">
                <a:solidFill>
                  <a:srgbClr val="000000"/>
                </a:solidFill>
                <a:cs typeface="Times New Roman" pitchFamily="18" charset="0"/>
              </a:rPr>
              <a:t> [S</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 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 D)]  (52)</a:t>
            </a:r>
          </a:p>
          <a:p>
            <a:pPr algn="ctr"/>
            <a:endParaRPr lang="it-IT" sz="1000">
              <a:solidFill>
                <a:srgbClr val="000000"/>
              </a:solidFill>
              <a:cs typeface="Times New Roman" pitchFamily="18" charset="0"/>
            </a:endParaRPr>
          </a:p>
          <a:p>
            <a:pPr algn="ctr"/>
            <a:r>
              <a:rPr lang="it-IT" b="1">
                <a:solidFill>
                  <a:srgbClr val="000000"/>
                </a:solidFill>
                <a:cs typeface="Times New Roman" pitchFamily="18" charset="0"/>
              </a:rPr>
              <a:t>in questa equazione, si assume che Y</a:t>
            </a:r>
            <a:r>
              <a:rPr lang="it-IT" b="1" baseline="-30000">
                <a:solidFill>
                  <a:srgbClr val="000000"/>
                </a:solidFill>
                <a:cs typeface="Times New Roman" pitchFamily="18" charset="0"/>
              </a:rPr>
              <a:t>XS</a:t>
            </a:r>
            <a:r>
              <a:rPr lang="it-IT" b="1">
                <a:solidFill>
                  <a:srgbClr val="000000"/>
                </a:solidFill>
                <a:cs typeface="Times New Roman" pitchFamily="18" charset="0"/>
              </a:rPr>
              <a:t> non vari al variare di D</a:t>
            </a:r>
            <a:r>
              <a:rPr lang="it-IT" sz="2200">
                <a:solidFill>
                  <a:srgbClr val="000000"/>
                </a:solidFill>
                <a:cs typeface="Times New Roman" pitchFamily="18" charset="0"/>
              </a:rPr>
              <a:t>  </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L’esercizio 43 ha mostrato che Pr</a:t>
            </a:r>
            <a:r>
              <a:rPr lang="it-IT" sz="2200" baseline="-30000">
                <a:solidFill>
                  <a:srgbClr val="000000"/>
                </a:solidFill>
                <a:cs typeface="Times New Roman" pitchFamily="18" charset="0"/>
              </a:rPr>
              <a:t>x</a:t>
            </a:r>
            <a:r>
              <a:rPr lang="it-IT" sz="2200">
                <a:solidFill>
                  <a:srgbClr val="000000"/>
                </a:solidFill>
                <a:cs typeface="Times New Roman" pitchFamily="18" charset="0"/>
              </a:rPr>
              <a:t> aumenta aumentando S</a:t>
            </a:r>
            <a:r>
              <a:rPr lang="it-IT" sz="2200" baseline="-30000">
                <a:solidFill>
                  <a:srgbClr val="000000"/>
                </a:solidFill>
                <a:cs typeface="Times New Roman" pitchFamily="18" charset="0"/>
              </a:rPr>
              <a:t>0</a:t>
            </a:r>
            <a:r>
              <a:rPr lang="it-IT" sz="2200">
                <a:solidFill>
                  <a:srgbClr val="000000"/>
                </a:solidFill>
                <a:cs typeface="Times New Roman" pitchFamily="18" charset="0"/>
              </a:rPr>
              <a:t>, e ciò è in accordo con la figura 15 che mostra come aumentando S</a:t>
            </a:r>
            <a:r>
              <a:rPr lang="it-IT" sz="2200" baseline="-30000">
                <a:solidFill>
                  <a:srgbClr val="000000"/>
                </a:solidFill>
                <a:cs typeface="Times New Roman" pitchFamily="18" charset="0"/>
              </a:rPr>
              <a:t>0</a:t>
            </a:r>
            <a:r>
              <a:rPr lang="it-IT" sz="2200">
                <a:solidFill>
                  <a:srgbClr val="000000"/>
                </a:solidFill>
                <a:cs typeface="Times New Roman" pitchFamily="18" charset="0"/>
              </a:rPr>
              <a:t> aumenti anche X</a:t>
            </a:r>
            <a:r>
              <a:rPr lang="it-IT" sz="2200" baseline="-30000">
                <a:solidFill>
                  <a:srgbClr val="000000"/>
                </a:solidFill>
                <a:cs typeface="Times New Roman" pitchFamily="18" charset="0"/>
              </a:rPr>
              <a:t>s</a:t>
            </a:r>
            <a:r>
              <a:rPr lang="it-IT" sz="2200">
                <a:solidFill>
                  <a:srgbClr val="000000"/>
                </a:solidFill>
                <a:cs typeface="Times New Roman" pitchFamily="18" charset="0"/>
              </a:rPr>
              <a:t>, conseguenza del fatto che S</a:t>
            </a:r>
            <a:r>
              <a:rPr lang="it-IT" sz="2200" baseline="-30000">
                <a:solidFill>
                  <a:srgbClr val="000000"/>
                </a:solidFill>
                <a:cs typeface="Times New Roman" pitchFamily="18" charset="0"/>
              </a:rPr>
              <a:t>s</a:t>
            </a:r>
            <a:r>
              <a:rPr lang="it-IT" sz="2200">
                <a:solidFill>
                  <a:srgbClr val="000000"/>
                </a:solidFill>
                <a:cs typeface="Times New Roman" pitchFamily="18" charset="0"/>
              </a:rPr>
              <a:t> rimane costante.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356FCA3B-E6DA-4C3F-B599-0010C4176C27}" type="slidenum">
              <a:rPr lang="it-IT"/>
              <a:pPr/>
              <a:t>73</a:t>
            </a:fld>
            <a:endParaRPr lang="it-IT"/>
          </a:p>
        </p:txBody>
      </p:sp>
      <p:sp>
        <p:nvSpPr>
          <p:cNvPr id="871427" name="Rectangle 3"/>
          <p:cNvSpPr>
            <a:spLocks noChangeArrowheads="1"/>
          </p:cNvSpPr>
          <p:nvPr/>
        </p:nvSpPr>
        <p:spPr bwMode="auto">
          <a:xfrm>
            <a:off x="0" y="66675"/>
            <a:ext cx="9144000" cy="6232525"/>
          </a:xfrm>
          <a:prstGeom prst="rect">
            <a:avLst/>
          </a:prstGeom>
          <a:noFill/>
          <a:ln w="9525">
            <a:noFill/>
            <a:miter lim="800000"/>
            <a:headEnd/>
            <a:tailEnd/>
          </a:ln>
          <a:effectLst/>
        </p:spPr>
        <p:txBody>
          <a:bodyPr anchor="ctr">
            <a:spAutoFit/>
          </a:bodyPr>
          <a:lstStyle/>
          <a:p>
            <a:pPr algn="ctr"/>
            <a:endParaRPr lang="it-IT" sz="300">
              <a:solidFill>
                <a:srgbClr val="000000"/>
              </a:solidFill>
              <a:cs typeface="Times New Roman" pitchFamily="18" charset="0"/>
            </a:endParaRPr>
          </a:p>
          <a:p>
            <a:pPr algn="ctr"/>
            <a:r>
              <a:rPr lang="it-IT" sz="2600" b="1">
                <a:solidFill>
                  <a:srgbClr val="FF0000"/>
                </a:solidFill>
                <a:cs typeface="Times New Roman" pitchFamily="18" charset="0"/>
              </a:rPr>
              <a:t>Produttività in funzione della velocità di Diluizione</a:t>
            </a:r>
            <a:endParaRPr lang="it-IT" sz="2600">
              <a:solidFill>
                <a:srgbClr val="FF0000"/>
              </a:solidFill>
              <a:cs typeface="Times New Roman" pitchFamily="18" charset="0"/>
            </a:endParaRPr>
          </a:p>
          <a:p>
            <a:pPr algn="ctr"/>
            <a:endParaRPr lang="it-IT" sz="1200">
              <a:solidFill>
                <a:srgbClr val="FF0000"/>
              </a:solidFill>
              <a:cs typeface="Times New Roman" pitchFamily="18" charset="0"/>
            </a:endParaRPr>
          </a:p>
          <a:p>
            <a:pPr algn="just"/>
            <a:r>
              <a:rPr lang="it-IT" sz="2800" b="1">
                <a:solidFill>
                  <a:srgbClr val="000000"/>
                </a:solidFill>
                <a:cs typeface="Times New Roman" pitchFamily="18" charset="0"/>
              </a:rPr>
              <a:t>effetto di D: </a:t>
            </a:r>
            <a:r>
              <a:rPr lang="it-IT" sz="2200">
                <a:solidFill>
                  <a:srgbClr val="000000"/>
                </a:solidFill>
                <a:cs typeface="Times New Roman" pitchFamily="18" charset="0"/>
              </a:rPr>
              <a:t>il termine F è funzione di D	 F = VD </a:t>
            </a:r>
          </a:p>
          <a:p>
            <a:pPr algn="just"/>
            <a:r>
              <a:rPr lang="it-IT" sz="2200">
                <a:solidFill>
                  <a:srgbClr val="000000"/>
                </a:solidFill>
                <a:cs typeface="Times New Roman" pitchFamily="18" charset="0"/>
              </a:rPr>
              <a:t>Per apprezzare più facilmente l’effetto di D, occorre sostituire ad F:</a:t>
            </a: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Pr</a:t>
            </a:r>
            <a:r>
              <a:rPr lang="en-GB" sz="3100" b="1" baseline="-30000">
                <a:solidFill>
                  <a:srgbClr val="000000"/>
                </a:solidFill>
                <a:cs typeface="Times New Roman" pitchFamily="18" charset="0"/>
              </a:rPr>
              <a:t>X</a:t>
            </a:r>
            <a:r>
              <a:rPr lang="en-GB" sz="3100" b="1">
                <a:solidFill>
                  <a:srgbClr val="000000"/>
                </a:solidFill>
                <a:cs typeface="Times New Roman" pitchFamily="18" charset="0"/>
              </a:rPr>
              <a:t> = DV Y</a:t>
            </a:r>
            <a:r>
              <a:rPr lang="en-GB" sz="3100" b="1" baseline="-30000">
                <a:solidFill>
                  <a:srgbClr val="000000"/>
                </a:solidFill>
                <a:cs typeface="Times New Roman" pitchFamily="18" charset="0"/>
              </a:rPr>
              <a:t>XS</a:t>
            </a:r>
            <a:r>
              <a:rPr lang="en-GB" sz="3100" b="1">
                <a:solidFill>
                  <a:srgbClr val="000000"/>
                </a:solidFill>
                <a:cs typeface="Times New Roman" pitchFamily="18" charset="0"/>
              </a:rPr>
              <a:t> [S</a:t>
            </a:r>
            <a:r>
              <a:rPr lang="en-GB" sz="3100" b="1" baseline="-30000">
                <a:solidFill>
                  <a:srgbClr val="000000"/>
                </a:solidFill>
                <a:cs typeface="Times New Roman" pitchFamily="18" charset="0"/>
              </a:rPr>
              <a:t>0</a:t>
            </a:r>
            <a:r>
              <a:rPr lang="en-GB" sz="3100" b="1">
                <a:solidFill>
                  <a:srgbClr val="000000"/>
                </a:solidFill>
                <a:cs typeface="Times New Roman" pitchFamily="18" charset="0"/>
              </a:rPr>
              <a:t> - D K</a:t>
            </a:r>
            <a:r>
              <a:rPr lang="en-GB" sz="3100" b="1" baseline="-30000">
                <a:solidFill>
                  <a:srgbClr val="000000"/>
                </a:solidFill>
                <a:cs typeface="Times New Roman" pitchFamily="18" charset="0"/>
              </a:rPr>
              <a:t>S</a:t>
            </a:r>
            <a:r>
              <a:rPr lang="en-GB" sz="3100" b="1">
                <a:solidFill>
                  <a:srgbClr val="000000"/>
                </a:solidFill>
                <a:cs typeface="Times New Roman" pitchFamily="18" charset="0"/>
              </a:rPr>
              <a:t>/(</a:t>
            </a:r>
            <a:r>
              <a:rPr lang="it-IT" sz="3100" b="1">
                <a:solidFill>
                  <a:srgbClr val="000000"/>
                </a:solidFill>
                <a:latin typeface="Symbol" pitchFamily="18" charset="2"/>
                <a:cs typeface="Times New Roman" pitchFamily="18" charset="0"/>
              </a:rPr>
              <a:t>m</a:t>
            </a:r>
            <a:r>
              <a:rPr lang="en-GB" sz="3100" b="1" baseline="-30000">
                <a:solidFill>
                  <a:srgbClr val="000000"/>
                </a:solidFill>
                <a:cs typeface="Times New Roman" pitchFamily="18" charset="0"/>
              </a:rPr>
              <a:t>m</a:t>
            </a:r>
            <a:r>
              <a:rPr lang="en-GB" sz="3100" b="1">
                <a:solidFill>
                  <a:srgbClr val="000000"/>
                </a:solidFill>
                <a:cs typeface="Times New Roman" pitchFamily="18" charset="0"/>
              </a:rPr>
              <a:t> – D)]</a:t>
            </a:r>
            <a:r>
              <a:rPr lang="en-GB" sz="2200" b="1">
                <a:solidFill>
                  <a:srgbClr val="000000"/>
                </a:solidFill>
                <a:cs typeface="Times New Roman" pitchFamily="18" charset="0"/>
              </a:rPr>
              <a:t>  </a:t>
            </a:r>
            <a:r>
              <a:rPr lang="en-GB" sz="2200">
                <a:solidFill>
                  <a:srgbClr val="000000"/>
                </a:solidFill>
                <a:cs typeface="Times New Roman" pitchFamily="18" charset="0"/>
              </a:rPr>
              <a:t>(53)</a:t>
            </a:r>
            <a:endParaRPr lang="it-IT" sz="3100">
              <a:solidFill>
                <a:srgbClr val="000000"/>
              </a:solidFill>
              <a:cs typeface="Times New Roman" pitchFamily="18" charset="0"/>
            </a:endParaRPr>
          </a:p>
          <a:p>
            <a:pPr algn="just"/>
            <a:endParaRPr lang="it-IT" sz="1400">
              <a:solidFill>
                <a:srgbClr val="000000"/>
              </a:solidFill>
              <a:cs typeface="Times New Roman" pitchFamily="18" charset="0"/>
            </a:endParaRPr>
          </a:p>
          <a:p>
            <a:pPr algn="just"/>
            <a:r>
              <a:rPr lang="it-IT" sz="3100">
                <a:solidFill>
                  <a:srgbClr val="000000"/>
                </a:solidFill>
                <a:cs typeface="Times New Roman" pitchFamily="18" charset="0"/>
              </a:rPr>
              <a:t> </a:t>
            </a:r>
            <a:r>
              <a:rPr lang="it-IT" sz="2200" b="1">
                <a:solidFill>
                  <a:srgbClr val="000000"/>
                </a:solidFill>
                <a:cs typeface="Times New Roman" pitchFamily="18" charset="0"/>
              </a:rPr>
              <a:t>D ha due effetti contrapposti:</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1) considerando il termine che contiene </a:t>
            </a:r>
            <a:r>
              <a:rPr lang="it-IT" sz="2200" b="1">
                <a:solidFill>
                  <a:srgbClr val="000000"/>
                </a:solidFill>
                <a:cs typeface="Times New Roman" pitchFamily="18" charset="0"/>
              </a:rPr>
              <a:t>D</a:t>
            </a:r>
            <a:r>
              <a:rPr lang="it-IT" sz="2200">
                <a:solidFill>
                  <a:srgbClr val="000000"/>
                </a:solidFill>
                <a:cs typeface="Times New Roman" pitchFamily="18" charset="0"/>
              </a:rPr>
              <a:t> </a:t>
            </a:r>
            <a:r>
              <a:rPr lang="it-IT" sz="2200" b="1">
                <a:solidFill>
                  <a:srgbClr val="000000"/>
                </a:solidFill>
                <a:cs typeface="Times New Roman" pitchFamily="18" charset="0"/>
              </a:rPr>
              <a:t>entro la parentesi quadra</a:t>
            </a:r>
            <a:r>
              <a:rPr lang="it-IT" sz="2200">
                <a:solidFill>
                  <a:srgbClr val="000000"/>
                </a:solidFill>
                <a:cs typeface="Times New Roman" pitchFamily="18" charset="0"/>
              </a:rPr>
              <a:t>, se si </a:t>
            </a:r>
            <a:r>
              <a:rPr lang="it-IT" sz="2200" b="1">
                <a:solidFill>
                  <a:srgbClr val="000000"/>
                </a:solidFill>
                <a:cs typeface="Times New Roman" pitchFamily="18" charset="0"/>
              </a:rPr>
              <a:t>aumenta D, aumenta S</a:t>
            </a:r>
            <a:r>
              <a:rPr lang="it-IT" sz="2200" b="1" baseline="-30000">
                <a:solidFill>
                  <a:srgbClr val="000000"/>
                </a:solidFill>
                <a:cs typeface="Times New Roman" pitchFamily="18" charset="0"/>
              </a:rPr>
              <a:t>s</a:t>
            </a:r>
            <a:r>
              <a:rPr lang="it-IT" sz="2200">
                <a:solidFill>
                  <a:srgbClr val="000000"/>
                </a:solidFill>
                <a:cs typeface="Times New Roman" pitchFamily="18" charset="0"/>
              </a:rPr>
              <a:t> e questo causa la </a:t>
            </a:r>
            <a:r>
              <a:rPr lang="it-IT" sz="2200" b="1">
                <a:solidFill>
                  <a:srgbClr val="000000"/>
                </a:solidFill>
                <a:cs typeface="Times New Roman" pitchFamily="18" charset="0"/>
              </a:rPr>
              <a:t>diminuzione di Pr</a:t>
            </a:r>
            <a:r>
              <a:rPr lang="it-IT" sz="2200" b="1" baseline="-30000">
                <a:solidFill>
                  <a:srgbClr val="000000"/>
                </a:solidFill>
                <a:cs typeface="Times New Roman" pitchFamily="18" charset="0"/>
              </a:rPr>
              <a:t>X</a:t>
            </a:r>
            <a:r>
              <a:rPr lang="it-IT" sz="2200">
                <a:solidFill>
                  <a:srgbClr val="000000"/>
                </a:solidFill>
                <a:cs typeface="Times New Roman" pitchFamily="18" charset="0"/>
              </a:rPr>
              <a:t>;</a:t>
            </a:r>
          </a:p>
          <a:p>
            <a:pPr algn="just"/>
            <a:r>
              <a:rPr lang="it-IT" sz="2200">
                <a:solidFill>
                  <a:srgbClr val="000000"/>
                </a:solidFill>
                <a:cs typeface="Times New Roman" pitchFamily="18" charset="0"/>
              </a:rPr>
              <a:t>2) a causa del termine moltiplicativo </a:t>
            </a:r>
            <a:r>
              <a:rPr lang="it-IT" sz="2200" b="1">
                <a:solidFill>
                  <a:srgbClr val="000000"/>
                </a:solidFill>
                <a:cs typeface="Times New Roman" pitchFamily="18" charset="0"/>
              </a:rPr>
              <a:t>davanti alla parentesi quadra</a:t>
            </a:r>
            <a:r>
              <a:rPr lang="it-IT" sz="2200">
                <a:solidFill>
                  <a:srgbClr val="000000"/>
                </a:solidFill>
                <a:cs typeface="Times New Roman" pitchFamily="18" charset="0"/>
              </a:rPr>
              <a:t>, un </a:t>
            </a:r>
            <a:r>
              <a:rPr lang="it-IT" sz="2200" b="1">
                <a:solidFill>
                  <a:srgbClr val="000000"/>
                </a:solidFill>
                <a:cs typeface="Times New Roman" pitchFamily="18" charset="0"/>
              </a:rPr>
              <a:t>aumento di D causa aumento di Pr</a:t>
            </a:r>
            <a:r>
              <a:rPr lang="it-IT" sz="2200" b="1" baseline="-30000">
                <a:solidFill>
                  <a:srgbClr val="000000"/>
                </a:solidFill>
                <a:cs typeface="Times New Roman" pitchFamily="18" charset="0"/>
              </a:rPr>
              <a:t>x</a:t>
            </a:r>
            <a:r>
              <a:rPr lang="it-IT" sz="2200">
                <a:solidFill>
                  <a:srgbClr val="000000"/>
                </a:solidFill>
                <a:cs typeface="Times New Roman" pitchFamily="18" charset="0"/>
              </a:rPr>
              <a:t>.</a:t>
            </a:r>
          </a:p>
          <a:p>
            <a:pPr algn="just"/>
            <a:endParaRPr lang="it-IT" sz="800">
              <a:solidFill>
                <a:srgbClr val="000000"/>
              </a:solidFill>
              <a:cs typeface="Times New Roman" pitchFamily="18" charset="0"/>
            </a:endParaRPr>
          </a:p>
          <a:p>
            <a:pPr algn="just"/>
            <a:r>
              <a:rPr lang="it-IT" sz="2200" b="1">
                <a:solidFill>
                  <a:srgbClr val="000000"/>
                </a:solidFill>
                <a:cs typeface="Times New Roman" pitchFamily="18" charset="0"/>
              </a:rPr>
              <a:t>aumentando D:</a:t>
            </a:r>
            <a:r>
              <a:rPr lang="it-IT" sz="2200">
                <a:solidFill>
                  <a:srgbClr val="000000"/>
                </a:solidFill>
                <a:cs typeface="Times New Roman" pitchFamily="18" charset="0"/>
              </a:rPr>
              <a:t> la diminuzione di  X</a:t>
            </a:r>
            <a:r>
              <a:rPr lang="it-IT" sz="2200" baseline="-30000">
                <a:solidFill>
                  <a:srgbClr val="000000"/>
                </a:solidFill>
                <a:cs typeface="Times New Roman" pitchFamily="18" charset="0"/>
              </a:rPr>
              <a:t>s</a:t>
            </a:r>
            <a:r>
              <a:rPr lang="it-IT" sz="2200">
                <a:solidFill>
                  <a:srgbClr val="000000"/>
                </a:solidFill>
                <a:cs typeface="Times New Roman" pitchFamily="18" charset="0"/>
              </a:rPr>
              <a:t> dovuta all’aumento di S</a:t>
            </a:r>
            <a:r>
              <a:rPr lang="it-IT" sz="2200" baseline="-30000">
                <a:solidFill>
                  <a:srgbClr val="000000"/>
                </a:solidFill>
                <a:cs typeface="Times New Roman" pitchFamily="18" charset="0"/>
              </a:rPr>
              <a:t>s</a:t>
            </a:r>
            <a:r>
              <a:rPr lang="it-IT" sz="2200">
                <a:solidFill>
                  <a:srgbClr val="000000"/>
                </a:solidFill>
                <a:cs typeface="Times New Roman" pitchFamily="18" charset="0"/>
              </a:rPr>
              <a:t> viene compensata in parte dal fatto che il flusso di materia dentro il reattore è più veloce e perciò </a:t>
            </a:r>
          </a:p>
          <a:p>
            <a:pPr algn="ctr"/>
            <a:r>
              <a:rPr lang="it-IT" sz="2200" b="1">
                <a:solidFill>
                  <a:srgbClr val="000000"/>
                </a:solidFill>
                <a:cs typeface="Times New Roman" pitchFamily="18" charset="0"/>
              </a:rPr>
              <a:t>il reattore produce </a:t>
            </a:r>
            <a:r>
              <a:rPr lang="it-IT" sz="2200" b="1" u="sng">
                <a:solidFill>
                  <a:srgbClr val="000000"/>
                </a:solidFill>
                <a:cs typeface="Times New Roman" pitchFamily="18" charset="0"/>
              </a:rPr>
              <a:t>più velocemente</a:t>
            </a:r>
            <a:r>
              <a:rPr lang="it-IT" sz="2200" b="1">
                <a:solidFill>
                  <a:srgbClr val="000000"/>
                </a:solidFill>
                <a:cs typeface="Times New Roman" pitchFamily="18" charset="0"/>
              </a:rPr>
              <a:t> una soluzione di </a:t>
            </a:r>
            <a:r>
              <a:rPr lang="it-IT" sz="2200" b="1" u="sng">
                <a:solidFill>
                  <a:srgbClr val="000000"/>
                </a:solidFill>
                <a:cs typeface="Times New Roman" pitchFamily="18" charset="0"/>
              </a:rPr>
              <a:t>concentrazione minore</a:t>
            </a:r>
            <a:r>
              <a:rPr lang="it-IT" sz="2200">
                <a:solidFill>
                  <a:srgbClr val="000000"/>
                </a:solidFill>
                <a:cs typeface="Times New Roman" pitchFamily="18" charset="0"/>
              </a:rPr>
              <a:t> </a:t>
            </a:r>
          </a:p>
          <a:p>
            <a:pPr algn="ctr"/>
            <a:endParaRPr lang="it-IT" sz="800">
              <a:solidFill>
                <a:srgbClr val="000000"/>
              </a:solidFill>
              <a:cs typeface="Times New Roman" pitchFamily="18" charset="0"/>
            </a:endParaRPr>
          </a:p>
          <a:p>
            <a:pPr algn="ctr"/>
            <a:r>
              <a:rPr lang="it-IT" sz="2200">
                <a:solidFill>
                  <a:srgbClr val="000000"/>
                </a:solidFill>
                <a:cs typeface="Times New Roman" pitchFamily="18" charset="0"/>
              </a:rPr>
              <a:t>Ma come varia in realtà Pr</a:t>
            </a:r>
            <a:r>
              <a:rPr lang="it-IT" sz="2200" baseline="-30000">
                <a:solidFill>
                  <a:srgbClr val="000000"/>
                </a:solidFill>
                <a:cs typeface="Times New Roman" pitchFamily="18" charset="0"/>
              </a:rPr>
              <a:t>x</a:t>
            </a:r>
            <a:r>
              <a:rPr lang="it-IT" sz="2200">
                <a:solidFill>
                  <a:srgbClr val="000000"/>
                </a:solidFill>
                <a:cs typeface="Times New Roman" pitchFamily="18" charset="0"/>
              </a:rPr>
              <a:t> al variare di D?</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347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D22BD7C-8043-4BE2-A513-F659BE435958}" type="slidenum">
              <a:rPr lang="it-IT"/>
              <a:pPr/>
              <a:t>74</a:t>
            </a:fld>
            <a:endParaRPr lang="it-IT"/>
          </a:p>
        </p:txBody>
      </p:sp>
      <p:sp>
        <p:nvSpPr>
          <p:cNvPr id="873475" name="Rectangle 3"/>
          <p:cNvSpPr>
            <a:spLocks noChangeArrowheads="1"/>
          </p:cNvSpPr>
          <p:nvPr/>
        </p:nvSpPr>
        <p:spPr bwMode="auto">
          <a:xfrm>
            <a:off x="0" y="66675"/>
            <a:ext cx="9144000" cy="5378450"/>
          </a:xfrm>
          <a:prstGeom prst="rect">
            <a:avLst/>
          </a:prstGeom>
          <a:noFill/>
          <a:ln w="9525">
            <a:noFill/>
            <a:miter lim="800000"/>
            <a:headEnd/>
            <a:tailEnd/>
          </a:ln>
          <a:effectLst/>
        </p:spPr>
        <p:txBody>
          <a:bodyPr anchor="ctr">
            <a:spAutoFit/>
          </a:bodyPr>
          <a:lstStyle/>
          <a:p>
            <a:pPr algn="ctr"/>
            <a:endParaRPr lang="it-IT" sz="300">
              <a:solidFill>
                <a:srgbClr val="000000"/>
              </a:solidFill>
              <a:cs typeface="Times New Roman" pitchFamily="18" charset="0"/>
            </a:endParaRPr>
          </a:p>
          <a:p>
            <a:pPr algn="ctr"/>
            <a:r>
              <a:rPr lang="it-IT" sz="2600" b="1">
                <a:solidFill>
                  <a:srgbClr val="FF0000"/>
                </a:solidFill>
                <a:cs typeface="Times New Roman" pitchFamily="18" charset="0"/>
              </a:rPr>
              <a:t>Produttività in funzione della velocità di Diluizione</a:t>
            </a:r>
            <a:endParaRPr lang="it-IT" sz="2600">
              <a:solidFill>
                <a:srgbClr val="FF0000"/>
              </a:solidFill>
              <a:cs typeface="Times New Roman" pitchFamily="18" charset="0"/>
            </a:endParaRPr>
          </a:p>
          <a:p>
            <a:pPr algn="ctr"/>
            <a:endParaRPr lang="it-IT" sz="600">
              <a:solidFill>
                <a:srgbClr val="FF0000"/>
              </a:solidFill>
              <a:cs typeface="Times New Roman" pitchFamily="18" charset="0"/>
            </a:endParaRPr>
          </a:p>
          <a:p>
            <a:pPr algn="just"/>
            <a:r>
              <a:rPr lang="it-IT" sz="2200">
                <a:solidFill>
                  <a:srgbClr val="000000"/>
                </a:solidFill>
                <a:cs typeface="Times New Roman" pitchFamily="18" charset="0"/>
              </a:rPr>
              <a:t>Supponiamo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 0,6 ore</a:t>
            </a:r>
            <a:r>
              <a:rPr lang="it-IT" sz="2200" baseline="30000">
                <a:solidFill>
                  <a:srgbClr val="000000"/>
                </a:solidFill>
                <a:cs typeface="Times New Roman" pitchFamily="18" charset="0"/>
              </a:rPr>
              <a:t>-1</a:t>
            </a:r>
            <a:r>
              <a:rPr lang="it-IT" sz="2200">
                <a:solidFill>
                  <a:srgbClr val="000000"/>
                </a:solidFill>
                <a:cs typeface="Times New Roman" pitchFamily="18" charset="0"/>
              </a:rPr>
              <a:t>, K</a:t>
            </a:r>
            <a:r>
              <a:rPr lang="it-IT" sz="2200" baseline="-30000">
                <a:solidFill>
                  <a:srgbClr val="000000"/>
                </a:solidFill>
                <a:cs typeface="Times New Roman" pitchFamily="18" charset="0"/>
              </a:rPr>
              <a:t>S</a:t>
            </a:r>
            <a:r>
              <a:rPr lang="it-IT" sz="2200">
                <a:solidFill>
                  <a:srgbClr val="000000"/>
                </a:solidFill>
                <a:cs typeface="Times New Roman" pitchFamily="18" charset="0"/>
              </a:rPr>
              <a:t> = 0,03 g/l, Y</a:t>
            </a:r>
            <a:r>
              <a:rPr lang="it-IT" sz="2200" baseline="-30000">
                <a:solidFill>
                  <a:srgbClr val="000000"/>
                </a:solidFill>
                <a:cs typeface="Times New Roman" pitchFamily="18" charset="0"/>
              </a:rPr>
              <a:t>XS</a:t>
            </a:r>
            <a:r>
              <a:rPr lang="it-IT" sz="2200">
                <a:solidFill>
                  <a:srgbClr val="000000"/>
                </a:solidFill>
                <a:cs typeface="Times New Roman" pitchFamily="18" charset="0"/>
              </a:rPr>
              <a:t> = 0,3 g/l, S</a:t>
            </a:r>
            <a:r>
              <a:rPr lang="it-IT" sz="2200" baseline="-30000">
                <a:solidFill>
                  <a:srgbClr val="000000"/>
                </a:solidFill>
                <a:cs typeface="Times New Roman" pitchFamily="18" charset="0"/>
              </a:rPr>
              <a:t>0</a:t>
            </a:r>
            <a:r>
              <a:rPr lang="it-IT" sz="2200">
                <a:solidFill>
                  <a:srgbClr val="000000"/>
                </a:solidFill>
                <a:cs typeface="Times New Roman" pitchFamily="18" charset="0"/>
              </a:rPr>
              <a:t> = 10 g/l, V = 2l. Sostituendo i valori:</a:t>
            </a:r>
          </a:p>
          <a:p>
            <a:pPr algn="ctr"/>
            <a:r>
              <a:rPr lang="it-IT" sz="2200">
                <a:solidFill>
                  <a:srgbClr val="000000"/>
                </a:solidFill>
                <a:cs typeface="Times New Roman" pitchFamily="18" charset="0"/>
              </a:rPr>
              <a:t>Pr</a:t>
            </a:r>
            <a:r>
              <a:rPr lang="it-IT" sz="2200" baseline="-30000">
                <a:solidFill>
                  <a:srgbClr val="000000"/>
                </a:solidFill>
                <a:cs typeface="Times New Roman" pitchFamily="18" charset="0"/>
              </a:rPr>
              <a:t>X</a:t>
            </a:r>
            <a:r>
              <a:rPr lang="it-IT" sz="2200">
                <a:solidFill>
                  <a:srgbClr val="000000"/>
                </a:solidFill>
                <a:cs typeface="Times New Roman" pitchFamily="18" charset="0"/>
              </a:rPr>
              <a:t> = DV Y</a:t>
            </a:r>
            <a:r>
              <a:rPr lang="it-IT" sz="2200" baseline="-30000">
                <a:solidFill>
                  <a:srgbClr val="000000"/>
                </a:solidFill>
                <a:cs typeface="Times New Roman" pitchFamily="18" charset="0"/>
              </a:rPr>
              <a:t>XS</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 D K</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 D)]  = D 0,6 [10 – 0,03 D/(0,6 – D)].</a:t>
            </a:r>
          </a:p>
          <a:p>
            <a:pPr algn="just"/>
            <a:r>
              <a:rPr lang="it-IT" sz="2200">
                <a:solidFill>
                  <a:srgbClr val="000000"/>
                </a:solidFill>
                <a:cs typeface="Times New Roman" pitchFamily="18" charset="0"/>
              </a:rPr>
              <a:t>Variando il flusso di alimentazione in modo da avere D compreso tra 0,1 e 0,6 ore</a:t>
            </a:r>
            <a:r>
              <a:rPr lang="it-IT" sz="2200" baseline="30000">
                <a:solidFill>
                  <a:srgbClr val="000000"/>
                </a:solidFill>
                <a:cs typeface="Times New Roman" pitchFamily="18" charset="0"/>
              </a:rPr>
              <a:t>-1</a:t>
            </a:r>
            <a:r>
              <a:rPr lang="it-IT" sz="2200">
                <a:solidFill>
                  <a:srgbClr val="000000"/>
                </a:solidFill>
                <a:cs typeface="Times New Roman" pitchFamily="18" charset="0"/>
              </a:rPr>
              <a:t>, si ottengono i seguenti dati:</a:t>
            </a: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just"/>
            <a:endParaRPr lang="it-IT" sz="2200">
              <a:solidFill>
                <a:srgbClr val="000000"/>
              </a:solidFill>
              <a:cs typeface="Times New Roman" pitchFamily="18" charset="0"/>
            </a:endParaRPr>
          </a:p>
          <a:p>
            <a:pPr algn="ctr"/>
            <a:r>
              <a:rPr lang="it-IT" sz="2200" b="1">
                <a:solidFill>
                  <a:srgbClr val="000000"/>
                </a:solidFill>
                <a:cs typeface="Times New Roman" pitchFamily="18" charset="0"/>
              </a:rPr>
              <a:t>Aumentando D aumenta Pr</a:t>
            </a:r>
            <a:r>
              <a:rPr lang="it-IT" sz="2200" b="1" baseline="-30000">
                <a:solidFill>
                  <a:srgbClr val="000000"/>
                </a:solidFill>
                <a:cs typeface="Times New Roman" pitchFamily="18" charset="0"/>
              </a:rPr>
              <a:t>X</a:t>
            </a:r>
            <a:r>
              <a:rPr lang="it-IT" sz="2200">
                <a:solidFill>
                  <a:srgbClr val="000000"/>
                </a:solidFill>
                <a:cs typeface="Times New Roman" pitchFamily="18" charset="0"/>
              </a:rPr>
              <a:t>, finché per </a:t>
            </a:r>
            <a:r>
              <a:rPr lang="it-IT" sz="2600" b="1">
                <a:solidFill>
                  <a:srgbClr val="000000"/>
                </a:solidFill>
                <a:cs typeface="Times New Roman" pitchFamily="18" charset="0"/>
              </a:rPr>
              <a:t>D = </a:t>
            </a:r>
            <a:r>
              <a:rPr lang="it-IT" sz="2600" b="1">
                <a:solidFill>
                  <a:srgbClr val="000000"/>
                </a:solidFill>
                <a:latin typeface="Symbol" pitchFamily="18" charset="2"/>
                <a:cs typeface="Times New Roman" pitchFamily="18" charset="0"/>
              </a:rPr>
              <a:t>m</a:t>
            </a:r>
            <a:r>
              <a:rPr lang="it-IT" sz="2600" b="1" baseline="-30000">
                <a:solidFill>
                  <a:srgbClr val="000000"/>
                </a:solidFill>
                <a:cs typeface="Times New Roman" pitchFamily="18" charset="0"/>
              </a:rPr>
              <a:t>m</a:t>
            </a:r>
            <a:r>
              <a:rPr lang="it-IT" sz="2200">
                <a:solidFill>
                  <a:srgbClr val="000000"/>
                </a:solidFill>
                <a:cs typeface="Times New Roman" pitchFamily="18" charset="0"/>
              </a:rPr>
              <a:t> (cioè al valore di D</a:t>
            </a:r>
            <a:r>
              <a:rPr lang="it-IT" sz="2200" baseline="-30000">
                <a:solidFill>
                  <a:srgbClr val="000000"/>
                </a:solidFill>
                <a:cs typeface="Times New Roman" pitchFamily="18" charset="0"/>
              </a:rPr>
              <a:t>crit</a:t>
            </a:r>
            <a:r>
              <a:rPr lang="it-IT" sz="2200">
                <a:solidFill>
                  <a:srgbClr val="000000"/>
                </a:solidFill>
                <a:cs typeface="Times New Roman" pitchFamily="18" charset="0"/>
              </a:rPr>
              <a:t>) si ha la </a:t>
            </a:r>
            <a:r>
              <a:rPr lang="it-IT" sz="2200" b="1">
                <a:solidFill>
                  <a:srgbClr val="000000"/>
                </a:solidFill>
                <a:cs typeface="Times New Roman" pitchFamily="18" charset="0"/>
              </a:rPr>
              <a:t>totale asportazione di cellule fuori dal reattore</a:t>
            </a:r>
            <a:r>
              <a:rPr lang="it-IT" sz="2200">
                <a:solidFill>
                  <a:srgbClr val="000000"/>
                </a:solidFill>
                <a:cs typeface="Times New Roman" pitchFamily="18" charset="0"/>
              </a:rPr>
              <a:t> e non è più possibile alcuna produttività, perché </a:t>
            </a:r>
            <a:r>
              <a:rPr lang="it-IT" sz="2200" b="1">
                <a:solidFill>
                  <a:srgbClr val="000000"/>
                </a:solidFill>
                <a:cs typeface="Times New Roman" pitchFamily="18" charset="0"/>
              </a:rPr>
              <a:t>non c’è più crescita non essendoci più cellule</a:t>
            </a:r>
          </a:p>
          <a:p>
            <a:pPr algn="ct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0)</a:t>
            </a:r>
          </a:p>
          <a:p>
            <a:pPr algn="just"/>
            <a:r>
              <a:rPr lang="it-IT" sz="2200" b="1">
                <a:solidFill>
                  <a:srgbClr val="000000"/>
                </a:solidFill>
                <a:cs typeface="Times New Roman" pitchFamily="18" charset="0"/>
              </a:rPr>
              <a:t> </a:t>
            </a:r>
            <a:r>
              <a:rPr lang="it-IT" sz="2200">
                <a:solidFill>
                  <a:srgbClr val="000000"/>
                </a:solidFill>
                <a:cs typeface="Times New Roman" pitchFamily="18" charset="0"/>
              </a:rPr>
              <a:t>Riportando i dati in grafico si ottiene</a:t>
            </a:r>
          </a:p>
          <a:p>
            <a:pPr algn="just"/>
            <a:r>
              <a:rPr lang="it-IT" sz="2200">
                <a:solidFill>
                  <a:srgbClr val="000000"/>
                </a:solidFill>
                <a:cs typeface="Times New Roman" pitchFamily="18" charset="0"/>
              </a:rPr>
              <a:t> la figura 17 </a:t>
            </a:r>
          </a:p>
        </p:txBody>
      </p:sp>
      <p:graphicFrame>
        <p:nvGraphicFramePr>
          <p:cNvPr id="873549" name="Group 77"/>
          <p:cNvGraphicFramePr>
            <a:graphicFrameLocks noGrp="1"/>
          </p:cNvGraphicFramePr>
          <p:nvPr/>
        </p:nvGraphicFramePr>
        <p:xfrm>
          <a:off x="1476375" y="2420938"/>
          <a:ext cx="6210300" cy="609600"/>
        </p:xfrm>
        <a:graphic>
          <a:graphicData uri="http://schemas.openxmlformats.org/drawingml/2006/table">
            <a:tbl>
              <a:tblPr/>
              <a:tblGrid>
                <a:gridCol w="1035050">
                  <a:extLst>
                    <a:ext uri="{9D8B030D-6E8A-4147-A177-3AD203B41FA5}">
                      <a16:colId xmlns:a16="http://schemas.microsoft.com/office/drawing/2014/main" val="20000"/>
                    </a:ext>
                  </a:extLst>
                </a:gridCol>
                <a:gridCol w="1035050">
                  <a:extLst>
                    <a:ext uri="{9D8B030D-6E8A-4147-A177-3AD203B41FA5}">
                      <a16:colId xmlns:a16="http://schemas.microsoft.com/office/drawing/2014/main" val="20001"/>
                    </a:ext>
                  </a:extLst>
                </a:gridCol>
                <a:gridCol w="1035050">
                  <a:extLst>
                    <a:ext uri="{9D8B030D-6E8A-4147-A177-3AD203B41FA5}">
                      <a16:colId xmlns:a16="http://schemas.microsoft.com/office/drawing/2014/main" val="20002"/>
                    </a:ext>
                  </a:extLst>
                </a:gridCol>
                <a:gridCol w="1035050">
                  <a:extLst>
                    <a:ext uri="{9D8B030D-6E8A-4147-A177-3AD203B41FA5}">
                      <a16:colId xmlns:a16="http://schemas.microsoft.com/office/drawing/2014/main" val="20003"/>
                    </a:ext>
                  </a:extLst>
                </a:gridCol>
                <a:gridCol w="1035050">
                  <a:extLst>
                    <a:ext uri="{9D8B030D-6E8A-4147-A177-3AD203B41FA5}">
                      <a16:colId xmlns:a16="http://schemas.microsoft.com/office/drawing/2014/main" val="20004"/>
                    </a:ext>
                  </a:extLst>
                </a:gridCol>
                <a:gridCol w="1035050">
                  <a:extLst>
                    <a:ext uri="{9D8B030D-6E8A-4147-A177-3AD203B41FA5}">
                      <a16:colId xmlns:a16="http://schemas.microsoft.com/office/drawing/2014/main" val="20005"/>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D, ore</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Pr</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X</a:t>
                      </a:r>
                      <a:r>
                        <a:rPr kumimoji="0" lang="it-IT" sz="1400" b="0" i="0" u="none" strike="noStrike" cap="none" normalizeH="0" baseline="0">
                          <a:ln>
                            <a:noFill/>
                          </a:ln>
                          <a:solidFill>
                            <a:schemeClr val="tx1"/>
                          </a:solidFill>
                          <a:effectLst/>
                          <a:latin typeface="Times New Roman" pitchFamily="18" charset="0"/>
                          <a:cs typeface="Times New Roman" pitchFamily="18" charset="0"/>
                        </a:rPr>
                        <a:t>, g/ore</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0,5996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1,1982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2,3856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2,9550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infinito</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pic>
        <p:nvPicPr>
          <p:cNvPr id="873550" name="Picture 78" descr="Senza nome-scandito-04"/>
          <p:cNvPicPr>
            <a:picLocks noChangeAspect="1" noChangeArrowheads="1"/>
          </p:cNvPicPr>
          <p:nvPr/>
        </p:nvPicPr>
        <p:blipFill>
          <a:blip r:embed="rId3" cstate="print"/>
          <a:srcRect/>
          <a:stretch>
            <a:fillRect/>
          </a:stretch>
        </p:blipFill>
        <p:spPr bwMode="auto">
          <a:xfrm>
            <a:off x="4987925" y="4508500"/>
            <a:ext cx="4048125" cy="1924050"/>
          </a:xfrm>
          <a:prstGeom prst="rect">
            <a:avLst/>
          </a:prstGeom>
          <a:noFill/>
          <a:ln w="9525">
            <a:noFill/>
            <a:miter lim="800000"/>
            <a:headEnd/>
            <a:tailEnd/>
          </a:ln>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443433AB-4E9B-45A7-B3F3-D5BC597842AF}" type="slidenum">
              <a:rPr lang="it-IT"/>
              <a:pPr/>
              <a:t>75</a:t>
            </a:fld>
            <a:endParaRPr lang="it-IT"/>
          </a:p>
        </p:txBody>
      </p:sp>
      <p:sp>
        <p:nvSpPr>
          <p:cNvPr id="875523" name="Rectangle 3"/>
          <p:cNvSpPr>
            <a:spLocks noChangeArrowheads="1"/>
          </p:cNvSpPr>
          <p:nvPr/>
        </p:nvSpPr>
        <p:spPr bwMode="auto">
          <a:xfrm>
            <a:off x="0" y="166688"/>
            <a:ext cx="9144000" cy="1966912"/>
          </a:xfrm>
          <a:prstGeom prst="rect">
            <a:avLst/>
          </a:prstGeom>
          <a:noFill/>
          <a:ln w="9525">
            <a:noFill/>
            <a:miter lim="800000"/>
            <a:headEnd/>
            <a:tailEnd/>
          </a:ln>
          <a:effectLst/>
        </p:spPr>
        <p:txBody>
          <a:bodyPr anchor="ctr">
            <a:spAutoFit/>
          </a:bodyPr>
          <a:lstStyle/>
          <a:p>
            <a:pPr algn="ctr"/>
            <a:endParaRPr lang="it-IT" sz="300">
              <a:solidFill>
                <a:srgbClr val="000000"/>
              </a:solidFill>
              <a:cs typeface="Times New Roman" pitchFamily="18" charset="0"/>
            </a:endParaRPr>
          </a:p>
          <a:p>
            <a:pPr algn="ctr"/>
            <a:r>
              <a:rPr lang="it-IT" sz="2600" b="1">
                <a:solidFill>
                  <a:srgbClr val="FF0000"/>
                </a:solidFill>
                <a:cs typeface="Times New Roman" pitchFamily="18" charset="0"/>
              </a:rPr>
              <a:t>Produttività in funzione della velocità di Diluizione</a:t>
            </a:r>
            <a:endParaRPr lang="it-IT" sz="2600">
              <a:solidFill>
                <a:srgbClr val="FF0000"/>
              </a:solidFill>
              <a:cs typeface="Times New Roman" pitchFamily="18" charset="0"/>
            </a:endParaRPr>
          </a:p>
          <a:p>
            <a:pPr algn="ctr"/>
            <a:endParaRPr lang="it-IT" sz="600">
              <a:solidFill>
                <a:srgbClr val="FF0000"/>
              </a:solidFill>
              <a:cs typeface="Times New Roman" pitchFamily="18" charset="0"/>
            </a:endParaRPr>
          </a:p>
          <a:p>
            <a:pPr algn="just"/>
            <a:r>
              <a:rPr lang="it-IT" sz="2200">
                <a:solidFill>
                  <a:srgbClr val="000000"/>
                </a:solidFill>
                <a:cs typeface="Times New Roman" pitchFamily="18" charset="0"/>
              </a:rPr>
              <a:t>Il grafico mostra che in questo intervallo di valori di D, in pratica, </a:t>
            </a:r>
            <a:r>
              <a:rPr lang="it-IT" sz="2200" b="1">
                <a:solidFill>
                  <a:srgbClr val="000000"/>
                </a:solidFill>
                <a:cs typeface="Times New Roman" pitchFamily="18" charset="0"/>
              </a:rPr>
              <a:t>Pr</a:t>
            </a:r>
            <a:r>
              <a:rPr lang="it-IT" sz="2200" b="1" baseline="-30000">
                <a:solidFill>
                  <a:srgbClr val="000000"/>
                </a:solidFill>
                <a:cs typeface="Times New Roman" pitchFamily="18" charset="0"/>
              </a:rPr>
              <a:t>X</a:t>
            </a:r>
            <a:r>
              <a:rPr lang="it-IT" sz="2200" b="1">
                <a:solidFill>
                  <a:srgbClr val="000000"/>
                </a:solidFill>
                <a:cs typeface="Times New Roman" pitchFamily="18" charset="0"/>
              </a:rPr>
              <a:t> varia linearmente al variare di D fino al valore di D</a:t>
            </a:r>
            <a:r>
              <a:rPr lang="it-IT" sz="2200" b="1" baseline="-30000">
                <a:solidFill>
                  <a:srgbClr val="000000"/>
                </a:solidFill>
                <a:cs typeface="Times New Roman" pitchFamily="18" charset="0"/>
              </a:rPr>
              <a:t>crit</a:t>
            </a:r>
            <a:r>
              <a:rPr lang="it-IT" sz="2200" b="1">
                <a:solidFill>
                  <a:srgbClr val="000000"/>
                </a:solidFill>
                <a:cs typeface="Times New Roman" pitchFamily="18" charset="0"/>
              </a:rPr>
              <a:t>; </a:t>
            </a:r>
            <a:r>
              <a:rPr lang="it-IT" sz="2200">
                <a:solidFill>
                  <a:srgbClr val="000000"/>
                </a:solidFill>
                <a:cs typeface="Times New Roman" pitchFamily="18" charset="0"/>
              </a:rPr>
              <a:t>il</a:t>
            </a:r>
            <a:r>
              <a:rPr lang="it-IT" sz="2200" b="1">
                <a:solidFill>
                  <a:srgbClr val="000000"/>
                </a:solidFill>
                <a:cs typeface="Times New Roman" pitchFamily="18" charset="0"/>
              </a:rPr>
              <a:t> termine tra parentesi quadra </a:t>
            </a:r>
            <a:r>
              <a:rPr lang="it-IT" sz="2200">
                <a:solidFill>
                  <a:srgbClr val="000000"/>
                </a:solidFill>
                <a:cs typeface="Times New Roman" pitchFamily="18" charset="0"/>
              </a:rPr>
              <a:t>allora si può approssimare ad un valore </a:t>
            </a:r>
            <a:r>
              <a:rPr lang="it-IT" sz="2200" b="1">
                <a:solidFill>
                  <a:srgbClr val="000000"/>
                </a:solidFill>
                <a:cs typeface="Times New Roman" pitchFamily="18" charset="0"/>
              </a:rPr>
              <a:t>costante</a:t>
            </a:r>
            <a:r>
              <a:rPr lang="it-IT" sz="2200">
                <a:solidFill>
                  <a:srgbClr val="000000"/>
                </a:solidFill>
                <a:cs typeface="Times New Roman" pitchFamily="18" charset="0"/>
              </a:rPr>
              <a:t> in questo caso. </a:t>
            </a:r>
            <a:r>
              <a:rPr lang="it-IT" sz="2200" b="1">
                <a:solidFill>
                  <a:srgbClr val="000000"/>
                </a:solidFill>
                <a:cs typeface="Times New Roman" pitchFamily="18" charset="0"/>
              </a:rPr>
              <a:t> </a:t>
            </a:r>
            <a:r>
              <a:rPr lang="it-IT" sz="2200">
                <a:solidFill>
                  <a:srgbClr val="000000"/>
                </a:solidFill>
                <a:cs typeface="Times New Roman" pitchFamily="18" charset="0"/>
              </a:rPr>
              <a:t>Riportiamo</a:t>
            </a:r>
            <a:r>
              <a:rPr lang="it-IT" sz="2200" b="1">
                <a:solidFill>
                  <a:srgbClr val="000000"/>
                </a:solidFill>
                <a:cs typeface="Times New Roman" pitchFamily="18" charset="0"/>
              </a:rPr>
              <a:t> </a:t>
            </a:r>
            <a:r>
              <a:rPr lang="it-IT" sz="2200">
                <a:solidFill>
                  <a:srgbClr val="000000"/>
                </a:solidFill>
                <a:cs typeface="Times New Roman" pitchFamily="18" charset="0"/>
              </a:rPr>
              <a:t>i valori dei singoli termini dell’equazione (53) nella tabella:</a:t>
            </a:r>
          </a:p>
        </p:txBody>
      </p:sp>
      <p:graphicFrame>
        <p:nvGraphicFramePr>
          <p:cNvPr id="875624" name="Group 104"/>
          <p:cNvGraphicFramePr>
            <a:graphicFrameLocks noGrp="1"/>
          </p:cNvGraphicFramePr>
          <p:nvPr/>
        </p:nvGraphicFramePr>
        <p:xfrm>
          <a:off x="1476375" y="2276475"/>
          <a:ext cx="6210300" cy="1643063"/>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0</a:t>
                      </a:r>
                      <a:r>
                        <a:rPr kumimoji="0" lang="en-GB" sz="1400" b="0" i="0" u="none" strike="noStrike" cap="none" normalizeH="0" baseline="0">
                          <a:ln>
                            <a:noFill/>
                          </a:ln>
                          <a:solidFill>
                            <a:schemeClr val="tx1"/>
                          </a:solidFill>
                          <a:effectLst/>
                          <a:latin typeface="Times New Roman" pitchFamily="18" charset="0"/>
                          <a:cs typeface="Times New Roman" pitchFamily="18" charset="0"/>
                        </a:rPr>
                        <a:t> = 10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0" u="none" strike="noStrike" cap="none" normalizeH="0" baseline="0">
                          <a:ln>
                            <a:noFill/>
                          </a:ln>
                          <a:solidFill>
                            <a:schemeClr val="tx1"/>
                          </a:solidFill>
                          <a:effectLst/>
                          <a:latin typeface="Times New Roman" pitchFamily="18" charset="0"/>
                          <a:cs typeface="Times New Roman" pitchFamily="18" charset="0"/>
                        </a:rPr>
                        <a:t> = 0,03 D/(0,6 – D),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0</a:t>
                      </a:r>
                      <a:r>
                        <a:rPr kumimoji="0" lang="en-GB" sz="1400" b="0" i="0" u="none" strike="noStrike" cap="none" normalizeH="0" baseline="0">
                          <a:ln>
                            <a:noFill/>
                          </a:ln>
                          <a:solidFill>
                            <a:schemeClr val="tx1"/>
                          </a:solidFill>
                          <a:effectLst/>
                          <a:latin typeface="Times New Roman" pitchFamily="18" charset="0"/>
                          <a:cs typeface="Times New Roman" pitchFamily="18" charset="0"/>
                        </a:rPr>
                        <a:t> -S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0" u="none" strike="noStrike" cap="none" normalizeH="0" baseline="0">
                          <a:ln>
                            <a:noFill/>
                          </a:ln>
                          <a:solidFill>
                            <a:schemeClr val="tx1"/>
                          </a:solidFill>
                          <a:effectLst/>
                          <a:latin typeface="Times New Roman" pitchFamily="18" charset="0"/>
                          <a:cs typeface="Times New Roman" pitchFamily="18" charset="0"/>
                        </a:rPr>
                        <a:t>,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D = 0,1</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0,006</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9,994</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D = 0,5</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0,15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9,850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5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D = 100 (0,5 –0,1)/0,1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a:t>
                      </a:r>
                      <a:r>
                        <a:rPr kumimoji="0" lang="it-IT" sz="1400" b="1" i="0" u="none" strike="noStrike" cap="none" normalizeH="0" baseline="0">
                          <a:ln>
                            <a:noFill/>
                          </a:ln>
                          <a:solidFill>
                            <a:schemeClr val="tx1"/>
                          </a:solidFill>
                          <a:effectLst/>
                          <a:latin typeface="Times New Roman" pitchFamily="18" charset="0"/>
                          <a:cs typeface="Times New Roman" pitchFamily="18" charset="0"/>
                        </a:rPr>
                        <a:t>400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S</a:t>
                      </a:r>
                      <a:r>
                        <a:rPr kumimoji="0" lang="it-IT" sz="1400" b="0" i="0" u="none" strike="noStrike" cap="none" normalizeH="0" baseline="-30000">
                          <a:ln>
                            <a:noFill/>
                          </a:ln>
                          <a:solidFill>
                            <a:schemeClr val="tx1"/>
                          </a:solidFill>
                          <a:effectLst/>
                          <a:latin typeface="Times New Roman" pitchFamily="18" charset="0"/>
                          <a:cs typeface="Times New Roman" pitchFamily="18" charset="0"/>
                        </a:rPr>
                        <a:t>S</a:t>
                      </a:r>
                      <a:r>
                        <a:rPr kumimoji="0" lang="it-IT"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100 (0,15 – 0,006)/0,006 = </a:t>
                      </a:r>
                      <a:r>
                        <a:rPr kumimoji="0" lang="it-IT" sz="1400" b="1" i="0" u="none" strike="noStrike" cap="none" normalizeH="0" baseline="0">
                          <a:ln>
                            <a:noFill/>
                          </a:ln>
                          <a:solidFill>
                            <a:schemeClr val="tx1"/>
                          </a:solidFill>
                          <a:effectLst/>
                          <a:latin typeface="Times New Roman" pitchFamily="18" charset="0"/>
                          <a:cs typeface="Times New Roman" pitchFamily="18" charset="0"/>
                        </a:rPr>
                        <a:t>2400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1" i="0" u="none" strike="noStrike" cap="none" normalizeH="0" baseline="0">
                          <a:ln>
                            <a:noFill/>
                          </a:ln>
                          <a:solidFill>
                            <a:schemeClr val="tx1"/>
                          </a:solidFill>
                          <a:effectLst/>
                          <a:latin typeface="Times New Roman" pitchFamily="18" charset="0"/>
                          <a:cs typeface="Times New Roman" pitchFamily="18" charset="0"/>
                        </a:rPr>
                        <a:t>% S</a:t>
                      </a:r>
                      <a:r>
                        <a:rPr kumimoji="0" lang="it-IT" sz="1400" b="1" i="0" u="none" strike="noStrike" cap="none" normalizeH="0" baseline="-30000">
                          <a:ln>
                            <a:noFill/>
                          </a:ln>
                          <a:solidFill>
                            <a:schemeClr val="tx1"/>
                          </a:solidFill>
                          <a:effectLst/>
                          <a:latin typeface="Times New Roman" pitchFamily="18" charset="0"/>
                          <a:cs typeface="Times New Roman" pitchFamily="18" charset="0"/>
                        </a:rPr>
                        <a:t>0</a:t>
                      </a:r>
                      <a:r>
                        <a:rPr kumimoji="0" lang="it-IT" sz="1400" b="1" i="0" u="none" strike="noStrike" cap="none" normalizeH="0" baseline="0">
                          <a:ln>
                            <a:noFill/>
                          </a:ln>
                          <a:solidFill>
                            <a:schemeClr val="tx1"/>
                          </a:solidFill>
                          <a:effectLst/>
                          <a:latin typeface="Times New Roman" pitchFamily="18" charset="0"/>
                          <a:cs typeface="Times New Roman" pitchFamily="18" charset="0"/>
                        </a:rPr>
                        <a:t> -S</a:t>
                      </a:r>
                      <a:r>
                        <a:rPr kumimoji="0" lang="it-IT" sz="1400" b="1" i="0" u="none" strike="noStrike" cap="none" normalizeH="0" baseline="-30000">
                          <a:ln>
                            <a:noFill/>
                          </a:ln>
                          <a:solidFill>
                            <a:schemeClr val="tx1"/>
                          </a:solidFill>
                          <a:effectLst/>
                          <a:latin typeface="Times New Roman" pitchFamily="18" charset="0"/>
                          <a:cs typeface="Times New Roman" pitchFamily="18" charset="0"/>
                        </a:rPr>
                        <a:t>S</a:t>
                      </a:r>
                      <a:r>
                        <a:rPr kumimoji="0" lang="it-IT"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100 (9,994 – 9,85)/9,994 = </a:t>
                      </a:r>
                      <a:r>
                        <a:rPr kumimoji="0" lang="it-IT" sz="1400" b="1" i="0" u="none" strike="noStrike" cap="none" normalizeH="0" baseline="0">
                          <a:ln>
                            <a:noFill/>
                          </a:ln>
                          <a:solidFill>
                            <a:schemeClr val="tx1"/>
                          </a:solidFill>
                          <a:effectLst/>
                          <a:latin typeface="Times New Roman" pitchFamily="18" charset="0"/>
                          <a:cs typeface="Times New Roman" pitchFamily="18" charset="0"/>
                        </a:rPr>
                        <a:t>- 1,5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875701" name="Group 181"/>
          <p:cNvGraphicFramePr>
            <a:graphicFrameLocks noGrp="1"/>
          </p:cNvGraphicFramePr>
          <p:nvPr/>
        </p:nvGraphicFramePr>
        <p:xfrm>
          <a:off x="1547813" y="4581525"/>
          <a:ext cx="6210300" cy="1643063"/>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0</a:t>
                      </a:r>
                      <a:r>
                        <a:rPr kumimoji="0" lang="en-GB" sz="1400" b="0" i="0" u="none" strike="noStrike" cap="none" normalizeH="0" baseline="0">
                          <a:ln>
                            <a:noFill/>
                          </a:ln>
                          <a:solidFill>
                            <a:schemeClr val="tx1"/>
                          </a:solidFill>
                          <a:effectLst/>
                          <a:latin typeface="Times New Roman" pitchFamily="18" charset="0"/>
                          <a:cs typeface="Times New Roman" pitchFamily="18" charset="0"/>
                        </a:rPr>
                        <a:t> = 1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0" u="none" strike="noStrike" cap="none" normalizeH="0" baseline="0">
                          <a:ln>
                            <a:noFill/>
                          </a:ln>
                          <a:solidFill>
                            <a:schemeClr val="tx1"/>
                          </a:solidFill>
                          <a:effectLst/>
                          <a:latin typeface="Times New Roman" pitchFamily="18" charset="0"/>
                          <a:cs typeface="Times New Roman" pitchFamily="18" charset="0"/>
                        </a:rPr>
                        <a:t> = 0,03 D/(0,6 – D),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0</a:t>
                      </a:r>
                      <a:r>
                        <a:rPr kumimoji="0" lang="en-GB" sz="1400" b="0" i="0" u="none" strike="noStrike" cap="none" normalizeH="0" baseline="0">
                          <a:ln>
                            <a:noFill/>
                          </a:ln>
                          <a:solidFill>
                            <a:schemeClr val="tx1"/>
                          </a:solidFill>
                          <a:effectLst/>
                          <a:latin typeface="Times New Roman" pitchFamily="18" charset="0"/>
                          <a:cs typeface="Times New Roman" pitchFamily="18" charset="0"/>
                        </a:rPr>
                        <a:t> -S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0" u="none" strike="noStrike" cap="none" normalizeH="0" baseline="0">
                          <a:ln>
                            <a:noFill/>
                          </a:ln>
                          <a:solidFill>
                            <a:schemeClr val="tx1"/>
                          </a:solidFill>
                          <a:effectLst/>
                          <a:latin typeface="Times New Roman" pitchFamily="18" charset="0"/>
                          <a:cs typeface="Times New Roman" pitchFamily="18" charset="0"/>
                        </a:rPr>
                        <a:t>,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D = 0,1</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0,006</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0,994</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D = 0,5</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0,15</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0,850</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5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 D = 100 (0,5 –0,1)/0,1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 </a:t>
                      </a:r>
                      <a:r>
                        <a:rPr kumimoji="0" lang="en-GB" sz="1400" b="1" i="0" u="none" strike="noStrike" cap="none" normalizeH="0" baseline="0">
                          <a:ln>
                            <a:noFill/>
                          </a:ln>
                          <a:solidFill>
                            <a:schemeClr val="tx1"/>
                          </a:solidFill>
                          <a:effectLst/>
                          <a:latin typeface="Times New Roman" pitchFamily="18" charset="0"/>
                          <a:cs typeface="Times New Roman" pitchFamily="18" charset="0"/>
                        </a:rPr>
                        <a:t>400</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 S</a:t>
                      </a:r>
                      <a:r>
                        <a:rPr kumimoji="0" lang="en-GB" sz="1400" b="0" i="0"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0" u="none" strike="noStrike" cap="none" normalizeH="0" baseline="0">
                          <a:ln>
                            <a:noFill/>
                          </a:ln>
                          <a:solidFill>
                            <a:schemeClr val="tx1"/>
                          </a:solidFill>
                          <a:effectLst/>
                          <a:latin typeface="Times New Roman" pitchFamily="18" charset="0"/>
                          <a:cs typeface="Times New Roman" pitchFamily="18" charset="0"/>
                        </a:rPr>
                        <a:t>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a:ln>
                            <a:noFill/>
                          </a:ln>
                          <a:solidFill>
                            <a:schemeClr val="tx1"/>
                          </a:solidFill>
                          <a:effectLst/>
                          <a:latin typeface="Times New Roman" pitchFamily="18" charset="0"/>
                          <a:cs typeface="Times New Roman" pitchFamily="18" charset="0"/>
                        </a:rPr>
                        <a:t>= 100 (0,15 – 0,006)/0,006 = </a:t>
                      </a:r>
                      <a:r>
                        <a:rPr kumimoji="0" lang="en-GB" sz="1400" b="1" i="0" u="none" strike="noStrike" cap="none" normalizeH="0" baseline="0">
                          <a:ln>
                            <a:noFill/>
                          </a:ln>
                          <a:solidFill>
                            <a:schemeClr val="tx1"/>
                          </a:solidFill>
                          <a:effectLst/>
                          <a:latin typeface="Times New Roman" pitchFamily="18" charset="0"/>
                          <a:cs typeface="Times New Roman" pitchFamily="18" charset="0"/>
                        </a:rPr>
                        <a:t>2400</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a:ln>
                            <a:noFill/>
                          </a:ln>
                          <a:solidFill>
                            <a:schemeClr val="tx1"/>
                          </a:solidFill>
                          <a:effectLst/>
                          <a:latin typeface="Times New Roman" pitchFamily="18" charset="0"/>
                          <a:cs typeface="Times New Roman" pitchFamily="18" charset="0"/>
                        </a:rPr>
                        <a:t>% S</a:t>
                      </a:r>
                      <a:r>
                        <a:rPr kumimoji="0" lang="en-GB" sz="1400" b="1" i="0" u="none" strike="noStrike" cap="none" normalizeH="0" baseline="-30000">
                          <a:ln>
                            <a:noFill/>
                          </a:ln>
                          <a:solidFill>
                            <a:schemeClr val="tx1"/>
                          </a:solidFill>
                          <a:effectLst/>
                          <a:latin typeface="Times New Roman" pitchFamily="18" charset="0"/>
                          <a:cs typeface="Times New Roman" pitchFamily="18" charset="0"/>
                        </a:rPr>
                        <a:t>0</a:t>
                      </a:r>
                      <a:r>
                        <a:rPr kumimoji="0" lang="en-GB" sz="1400" b="1" i="0" u="none" strike="noStrike" cap="none" normalizeH="0" baseline="0">
                          <a:ln>
                            <a:noFill/>
                          </a:ln>
                          <a:solidFill>
                            <a:schemeClr val="tx1"/>
                          </a:solidFill>
                          <a:effectLst/>
                          <a:latin typeface="Times New Roman" pitchFamily="18" charset="0"/>
                          <a:cs typeface="Times New Roman" pitchFamily="18" charset="0"/>
                        </a:rPr>
                        <a:t> -S</a:t>
                      </a:r>
                      <a:r>
                        <a:rPr kumimoji="0" lang="en-GB" sz="1400" b="1" i="0" u="none" strike="noStrike" cap="none" normalizeH="0" baseline="-30000">
                          <a:ln>
                            <a:noFill/>
                          </a:ln>
                          <a:solidFill>
                            <a:schemeClr val="tx1"/>
                          </a:solidFill>
                          <a:effectLst/>
                          <a:latin typeface="Times New Roman" pitchFamily="18" charset="0"/>
                          <a:cs typeface="Times New Roman" pitchFamily="18" charset="0"/>
                        </a:rPr>
                        <a:t>S</a:t>
                      </a:r>
                      <a:r>
                        <a:rPr kumimoji="0" lang="en-GB" sz="1400" b="1" i="0" u="none" strike="noStrike" cap="none" normalizeH="0" baseline="0">
                          <a:ln>
                            <a:noFill/>
                          </a:ln>
                          <a:solidFill>
                            <a:schemeClr val="tx1"/>
                          </a:solidFill>
                          <a:effectLst/>
                          <a:latin typeface="Times New Roman" pitchFamily="18" charset="0"/>
                          <a:cs typeface="Times New Roman" pitchFamily="18" charset="0"/>
                        </a:rPr>
                        <a:t> =</a:t>
                      </a:r>
                      <a:endParaRPr kumimoji="0" lang="it-IT" sz="12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Times New Roman" pitchFamily="18" charset="0"/>
                          <a:cs typeface="Times New Roman" pitchFamily="18" charset="0"/>
                        </a:rPr>
                        <a:t>= 100 (0,994 – 0,85)/0,994 = </a:t>
                      </a:r>
                      <a:r>
                        <a:rPr kumimoji="0" lang="it-IT" sz="1400" b="1" i="0" u="none" strike="noStrike" cap="none" normalizeH="0" baseline="0">
                          <a:ln>
                            <a:noFill/>
                          </a:ln>
                          <a:solidFill>
                            <a:schemeClr val="tx1"/>
                          </a:solidFill>
                          <a:effectLst/>
                          <a:latin typeface="Times New Roman" pitchFamily="18" charset="0"/>
                          <a:cs typeface="Times New Roman" pitchFamily="18" charset="0"/>
                        </a:rPr>
                        <a:t>- 14,5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46FD1C1-8B42-4372-B828-A38948443340}" type="slidenum">
              <a:rPr lang="it-IT"/>
              <a:pPr/>
              <a:t>76</a:t>
            </a:fld>
            <a:endParaRPr lang="it-IT"/>
          </a:p>
        </p:txBody>
      </p:sp>
      <p:sp>
        <p:nvSpPr>
          <p:cNvPr id="877571" name="Rectangle 3"/>
          <p:cNvSpPr>
            <a:spLocks noChangeArrowheads="1"/>
          </p:cNvSpPr>
          <p:nvPr/>
        </p:nvSpPr>
        <p:spPr bwMode="auto">
          <a:xfrm>
            <a:off x="0" y="107950"/>
            <a:ext cx="9144000" cy="6200775"/>
          </a:xfrm>
          <a:prstGeom prst="rect">
            <a:avLst/>
          </a:prstGeom>
          <a:noFill/>
          <a:ln w="9525">
            <a:noFill/>
            <a:miter lim="800000"/>
            <a:headEnd/>
            <a:tailEnd/>
          </a:ln>
          <a:effectLst/>
        </p:spPr>
        <p:txBody>
          <a:bodyPr anchor="ctr">
            <a:spAutoFit/>
          </a:bodyPr>
          <a:lstStyle/>
          <a:p>
            <a:pPr algn="ctr"/>
            <a:endParaRPr lang="it-IT" sz="300">
              <a:solidFill>
                <a:srgbClr val="000000"/>
              </a:solidFill>
              <a:cs typeface="Times New Roman" pitchFamily="18" charset="0"/>
            </a:endParaRPr>
          </a:p>
          <a:p>
            <a:pPr algn="ctr"/>
            <a:r>
              <a:rPr lang="it-IT" sz="2600" b="1">
                <a:solidFill>
                  <a:srgbClr val="FF0000"/>
                </a:solidFill>
                <a:cs typeface="Times New Roman" pitchFamily="18" charset="0"/>
              </a:rPr>
              <a:t>Produttività in funzione della velocità di Diluizione</a:t>
            </a:r>
          </a:p>
          <a:p>
            <a:pPr algn="ctr"/>
            <a:endParaRPr lang="it-IT" sz="2600">
              <a:solidFill>
                <a:srgbClr val="FF0000"/>
              </a:solidFill>
              <a:cs typeface="Times New Roman" pitchFamily="18" charset="0"/>
            </a:endParaRPr>
          </a:p>
          <a:p>
            <a:pPr algn="ctr"/>
            <a:endParaRPr lang="it-IT" sz="600">
              <a:solidFill>
                <a:srgbClr val="FF0000"/>
              </a:solidFill>
              <a:cs typeface="Times New Roman" pitchFamily="18" charset="0"/>
            </a:endParaRPr>
          </a:p>
          <a:p>
            <a:pPr algn="just"/>
            <a:r>
              <a:rPr lang="it-IT" sz="2200">
                <a:solidFill>
                  <a:srgbClr val="000000"/>
                </a:solidFill>
                <a:cs typeface="Times New Roman" pitchFamily="18" charset="0"/>
              </a:rPr>
              <a:t>I risultati mostrano che:</a:t>
            </a:r>
          </a:p>
          <a:p>
            <a:pPr algn="just">
              <a:buFontTx/>
              <a:buChar char="•"/>
            </a:pPr>
            <a:r>
              <a:rPr lang="it-IT" sz="2200">
                <a:solidFill>
                  <a:srgbClr val="000000"/>
                </a:solidFill>
                <a:cs typeface="Times New Roman" pitchFamily="18" charset="0"/>
              </a:rPr>
              <a:t>  per </a:t>
            </a:r>
            <a:r>
              <a:rPr lang="it-IT" sz="2200" u="sng">
                <a:solidFill>
                  <a:srgbClr val="000000"/>
                </a:solidFill>
                <a:cs typeface="Times New Roman" pitchFamily="18" charset="0"/>
              </a:rPr>
              <a:t>S</a:t>
            </a:r>
            <a:r>
              <a:rPr lang="it-IT" sz="2200" u="sng" baseline="-30000">
                <a:solidFill>
                  <a:srgbClr val="000000"/>
                </a:solidFill>
                <a:cs typeface="Times New Roman" pitchFamily="18" charset="0"/>
              </a:rPr>
              <a:t>0</a:t>
            </a:r>
            <a:r>
              <a:rPr lang="it-IT" sz="2200" u="sng">
                <a:solidFill>
                  <a:srgbClr val="000000"/>
                </a:solidFill>
                <a:cs typeface="Times New Roman" pitchFamily="18" charset="0"/>
              </a:rPr>
              <a:t> = 10 g/l</a:t>
            </a:r>
            <a:r>
              <a:rPr lang="it-IT" sz="2200">
                <a:solidFill>
                  <a:srgbClr val="000000"/>
                </a:solidFill>
                <a:cs typeface="Times New Roman" pitchFamily="18" charset="0"/>
              </a:rPr>
              <a:t>: </a:t>
            </a:r>
            <a:r>
              <a:rPr lang="it-IT" sz="2200" baseline="-30000">
                <a:solidFill>
                  <a:srgbClr val="000000"/>
                </a:solidFill>
                <a:cs typeface="Times New Roman" pitchFamily="18" charset="0"/>
              </a:rPr>
              <a:t> </a:t>
            </a:r>
            <a:r>
              <a:rPr lang="it-IT" sz="2200">
                <a:solidFill>
                  <a:srgbClr val="000000"/>
                </a:solidFill>
                <a:cs typeface="Times New Roman" pitchFamily="18" charset="0"/>
              </a:rPr>
              <a:t>la diminuzione del termine tra parentesi quadra nell’equazione (53) al variare di D tra 0,1 e 0,5, é pari a </a:t>
            </a:r>
            <a:r>
              <a:rPr lang="it-IT" sz="2200" u="sng">
                <a:solidFill>
                  <a:srgbClr val="000000"/>
                </a:solidFill>
                <a:cs typeface="Times New Roman" pitchFamily="18" charset="0"/>
              </a:rPr>
              <a:t>1,5 %</a:t>
            </a:r>
            <a:r>
              <a:rPr lang="it-IT" sz="2200">
                <a:solidFill>
                  <a:srgbClr val="000000"/>
                </a:solidFill>
                <a:cs typeface="Times New Roman" pitchFamily="18" charset="0"/>
              </a:rPr>
              <a:t> a fronte di un incremento di D pari al </a:t>
            </a:r>
            <a:r>
              <a:rPr lang="it-IT" sz="2200" u="sng">
                <a:solidFill>
                  <a:srgbClr val="000000"/>
                </a:solidFill>
                <a:cs typeface="Times New Roman" pitchFamily="18" charset="0"/>
              </a:rPr>
              <a:t>400 %</a:t>
            </a:r>
            <a:r>
              <a:rPr lang="it-IT" sz="2200">
                <a:solidFill>
                  <a:srgbClr val="000000"/>
                </a:solidFill>
                <a:cs typeface="Times New Roman" pitchFamily="18" charset="0"/>
              </a:rPr>
              <a:t>.  </a:t>
            </a:r>
          </a:p>
          <a:p>
            <a:pPr algn="ctr"/>
            <a:r>
              <a:rPr lang="it-IT" sz="2200">
                <a:solidFill>
                  <a:srgbClr val="000000"/>
                </a:solidFill>
                <a:cs typeface="Times New Roman" pitchFamily="18" charset="0"/>
              </a:rPr>
              <a:t>Questo effetto è dovuto al fatto che </a:t>
            </a:r>
            <a:r>
              <a:rPr lang="it-IT" sz="2200" u="sng">
                <a:solidFill>
                  <a:srgbClr val="000000"/>
                </a:solidFill>
                <a:cs typeface="Times New Roman" pitchFamily="18" charset="0"/>
              </a:rPr>
              <a:t>S</a:t>
            </a:r>
            <a:r>
              <a:rPr lang="it-IT" sz="2200" u="sng" baseline="-30000">
                <a:solidFill>
                  <a:srgbClr val="000000"/>
                </a:solidFill>
                <a:cs typeface="Times New Roman" pitchFamily="18" charset="0"/>
              </a:rPr>
              <a:t>0</a:t>
            </a:r>
            <a:r>
              <a:rPr lang="it-IT" sz="2200" u="sng">
                <a:solidFill>
                  <a:srgbClr val="000000"/>
                </a:solidFill>
                <a:cs typeface="Times New Roman" pitchFamily="18" charset="0"/>
              </a:rPr>
              <a:t> &gt; &gt; S</a:t>
            </a:r>
            <a:r>
              <a:rPr lang="it-IT" sz="2200" u="sng" baseline="-30000">
                <a:solidFill>
                  <a:srgbClr val="000000"/>
                </a:solidFill>
                <a:cs typeface="Times New Roman" pitchFamily="18" charset="0"/>
              </a:rPr>
              <a:t>S</a:t>
            </a:r>
            <a:r>
              <a:rPr lang="it-IT" sz="2200">
                <a:solidFill>
                  <a:srgbClr val="000000"/>
                </a:solidFill>
                <a:cs typeface="Times New Roman" pitchFamily="18" charset="0"/>
              </a:rPr>
              <a:t>  </a:t>
            </a:r>
          </a:p>
          <a:p>
            <a:pPr algn="just"/>
            <a:r>
              <a:rPr lang="it-IT" sz="2200">
                <a:solidFill>
                  <a:srgbClr val="000000"/>
                </a:solidFill>
                <a:cs typeface="Times New Roman" pitchFamily="18" charset="0"/>
              </a:rPr>
              <a:t>Infatti per S</a:t>
            </a:r>
            <a:r>
              <a:rPr lang="it-IT" sz="2200" baseline="-30000">
                <a:solidFill>
                  <a:srgbClr val="000000"/>
                </a:solidFill>
                <a:cs typeface="Times New Roman" pitchFamily="18" charset="0"/>
              </a:rPr>
              <a:t>0</a:t>
            </a:r>
            <a:r>
              <a:rPr lang="it-IT" sz="2200">
                <a:solidFill>
                  <a:srgbClr val="000000"/>
                </a:solidFill>
                <a:cs typeface="Times New Roman" pitchFamily="18" charset="0"/>
              </a:rPr>
              <a:t> = 10 g/l,  S</a:t>
            </a:r>
            <a:r>
              <a:rPr lang="it-IT" sz="2200" baseline="-30000">
                <a:solidFill>
                  <a:srgbClr val="000000"/>
                </a:solidFill>
                <a:cs typeface="Times New Roman" pitchFamily="18" charset="0"/>
              </a:rPr>
              <a:t>S</a:t>
            </a:r>
            <a:r>
              <a:rPr lang="it-IT" sz="2200">
                <a:solidFill>
                  <a:srgbClr val="000000"/>
                </a:solidFill>
                <a:cs typeface="Times New Roman" pitchFamily="18" charset="0"/>
              </a:rPr>
              <a:t> vale: </a:t>
            </a:r>
            <a:r>
              <a:rPr lang="it-IT" sz="2200" baseline="-30000">
                <a:solidFill>
                  <a:srgbClr val="000000"/>
                </a:solidFill>
                <a:cs typeface="Times New Roman" pitchFamily="18" charset="0"/>
              </a:rPr>
              <a:t> </a:t>
            </a:r>
            <a:r>
              <a:rPr lang="it-IT" sz="2200">
                <a:solidFill>
                  <a:srgbClr val="000000"/>
                </a:solidFill>
                <a:cs typeface="Times New Roman" pitchFamily="18" charset="0"/>
              </a:rPr>
              <a:t>0,006 g/l per D=0,1, e 0,15 g/l per D = 0,5</a:t>
            </a:r>
          </a:p>
          <a:p>
            <a:pPr algn="ctr"/>
            <a:r>
              <a:rPr lang="it-IT" sz="2200" b="1" u="sng">
                <a:solidFill>
                  <a:srgbClr val="000000"/>
                </a:solidFill>
                <a:cs typeface="Times New Roman" pitchFamily="18" charset="0"/>
              </a:rPr>
              <a:t>la concentrazione stazionaria di substrato aumenta di ben 25 volte </a:t>
            </a:r>
            <a:r>
              <a:rPr lang="it-IT" sz="2200" b="1">
                <a:solidFill>
                  <a:srgbClr val="000000"/>
                </a:solidFill>
                <a:cs typeface="Times New Roman" pitchFamily="18" charset="0"/>
              </a:rPr>
              <a:t>variando D tra 01, e 0,5, ma </a:t>
            </a:r>
            <a:r>
              <a:rPr lang="it-IT" sz="2200" b="1" u="sng">
                <a:solidFill>
                  <a:srgbClr val="000000"/>
                </a:solidFill>
                <a:cs typeface="Times New Roman" pitchFamily="18" charset="0"/>
              </a:rPr>
              <a:t>S</a:t>
            </a:r>
            <a:r>
              <a:rPr lang="it-IT" sz="2200" b="1" u="sng" baseline="-30000">
                <a:solidFill>
                  <a:srgbClr val="000000"/>
                </a:solidFill>
                <a:cs typeface="Times New Roman" pitchFamily="18" charset="0"/>
              </a:rPr>
              <a:t>0</a:t>
            </a:r>
            <a:r>
              <a:rPr lang="it-IT" sz="2200" b="1" u="sng">
                <a:solidFill>
                  <a:srgbClr val="000000"/>
                </a:solidFill>
                <a:cs typeface="Times New Roman" pitchFamily="18" charset="0"/>
              </a:rPr>
              <a:t> è così elevata da ammortizzare fino ad annullare in pratica l’effetto dell’aumento di  S</a:t>
            </a:r>
            <a:r>
              <a:rPr lang="it-IT" sz="2200" b="1" u="sng" baseline="-30000">
                <a:solidFill>
                  <a:srgbClr val="000000"/>
                </a:solidFill>
                <a:cs typeface="Times New Roman" pitchFamily="18" charset="0"/>
              </a:rPr>
              <a:t>S</a:t>
            </a:r>
            <a:r>
              <a:rPr lang="it-IT" sz="2200" b="1">
                <a:solidFill>
                  <a:srgbClr val="000000"/>
                </a:solidFill>
                <a:cs typeface="Times New Roman" pitchFamily="18" charset="0"/>
              </a:rPr>
              <a:t>.</a:t>
            </a:r>
            <a:r>
              <a:rPr lang="it-IT" sz="2200">
                <a:solidFill>
                  <a:srgbClr val="000000"/>
                </a:solidFill>
                <a:cs typeface="Times New Roman" pitchFamily="18" charset="0"/>
              </a:rPr>
              <a:t> </a:t>
            </a:r>
          </a:p>
          <a:p>
            <a:pPr algn="just"/>
            <a:endParaRPr lang="it-IT" sz="1000">
              <a:solidFill>
                <a:srgbClr val="000000"/>
              </a:solidFill>
              <a:cs typeface="Times New Roman" pitchFamily="18" charset="0"/>
            </a:endParaRPr>
          </a:p>
          <a:p>
            <a:pPr algn="just"/>
            <a:r>
              <a:rPr lang="it-IT" sz="2200">
                <a:solidFill>
                  <a:srgbClr val="000000"/>
                </a:solidFill>
                <a:cs typeface="Times New Roman" pitchFamily="18" charset="0"/>
              </a:rPr>
              <a:t>Per </a:t>
            </a:r>
            <a:r>
              <a:rPr lang="it-IT" sz="2200" u="sng">
                <a:solidFill>
                  <a:srgbClr val="000000"/>
                </a:solidFill>
                <a:cs typeface="Times New Roman" pitchFamily="18" charset="0"/>
              </a:rPr>
              <a:t>S</a:t>
            </a:r>
            <a:r>
              <a:rPr lang="it-IT" sz="2200" u="sng" baseline="-30000">
                <a:solidFill>
                  <a:srgbClr val="000000"/>
                </a:solidFill>
                <a:cs typeface="Times New Roman" pitchFamily="18" charset="0"/>
              </a:rPr>
              <a:t>0</a:t>
            </a:r>
            <a:r>
              <a:rPr lang="it-IT" sz="2200" u="sng">
                <a:solidFill>
                  <a:srgbClr val="000000"/>
                </a:solidFill>
                <a:cs typeface="Times New Roman" pitchFamily="18" charset="0"/>
              </a:rPr>
              <a:t> = 1 g/l</a:t>
            </a:r>
            <a:r>
              <a:rPr lang="it-IT" sz="2200">
                <a:solidFill>
                  <a:srgbClr val="000000"/>
                </a:solidFill>
                <a:cs typeface="Times New Roman" pitchFamily="18" charset="0"/>
              </a:rPr>
              <a:t> questo </a:t>
            </a:r>
            <a:r>
              <a:rPr lang="it-IT" sz="2200" u="sng">
                <a:solidFill>
                  <a:srgbClr val="000000"/>
                </a:solidFill>
                <a:cs typeface="Times New Roman" pitchFamily="18" charset="0"/>
              </a:rPr>
              <a:t>effetto ammortizzatore scompare</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-S</a:t>
            </a:r>
            <a:r>
              <a:rPr lang="it-IT" sz="2200" baseline="-30000">
                <a:solidFill>
                  <a:srgbClr val="000000"/>
                </a:solidFill>
                <a:cs typeface="Times New Roman" pitchFamily="18" charset="0"/>
              </a:rPr>
              <a:t>S</a:t>
            </a:r>
            <a:r>
              <a:rPr lang="it-IT" sz="2200">
                <a:solidFill>
                  <a:srgbClr val="000000"/>
                </a:solidFill>
                <a:cs typeface="Times New Roman" pitchFamily="18" charset="0"/>
              </a:rPr>
              <a:t> infatti subisce una variazione del 14 %.  In questo caso, </a:t>
            </a:r>
            <a:r>
              <a:rPr lang="it-IT" sz="2200" u="sng">
                <a:solidFill>
                  <a:srgbClr val="000000"/>
                </a:solidFill>
                <a:cs typeface="Times New Roman" pitchFamily="18" charset="0"/>
              </a:rPr>
              <a:t>non si può più approssimare l’equazione (53) all’equazione di una retta</a:t>
            </a:r>
            <a:r>
              <a:rPr lang="it-IT" sz="2200">
                <a:solidFill>
                  <a:srgbClr val="000000"/>
                </a:solidFill>
                <a:cs typeface="Times New Roman" pitchFamily="18" charset="0"/>
              </a:rPr>
              <a:t>. </a:t>
            </a:r>
          </a:p>
          <a:p>
            <a:pPr algn="just"/>
            <a:endParaRPr lang="it-IT" sz="2200">
              <a:solidFill>
                <a:srgbClr val="000000"/>
              </a:solidFill>
              <a:cs typeface="Times New Roman" pitchFamily="18" charset="0"/>
            </a:endParaRPr>
          </a:p>
          <a:p>
            <a:pPr algn="ctr"/>
            <a:r>
              <a:rPr lang="it-IT" sz="2200" b="1">
                <a:solidFill>
                  <a:srgbClr val="000000"/>
                </a:solidFill>
                <a:cs typeface="Times New Roman" pitchFamily="18" charset="0"/>
              </a:rPr>
              <a:t>Tutto ciò è dovuto al fatto che la concentrazione in alimentazione non influisce sul valore di 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questi ultimo dipende solo da D</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1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08BCDC2-EBC8-4040-B371-015FE9E59BD9}" type="slidenum">
              <a:rPr lang="it-IT"/>
              <a:pPr/>
              <a:t>77</a:t>
            </a:fld>
            <a:endParaRPr lang="it-IT"/>
          </a:p>
        </p:txBody>
      </p:sp>
      <p:sp>
        <p:nvSpPr>
          <p:cNvPr id="879619" name="Rectangle 3"/>
          <p:cNvSpPr>
            <a:spLocks noChangeArrowheads="1"/>
          </p:cNvSpPr>
          <p:nvPr/>
        </p:nvSpPr>
        <p:spPr bwMode="auto">
          <a:xfrm>
            <a:off x="0" y="-15875"/>
            <a:ext cx="9144000" cy="5868988"/>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Considerazioni sugli aspetti economici - industriali</a:t>
            </a:r>
            <a:r>
              <a:rPr lang="it-IT" sz="2600" b="1">
                <a:solidFill>
                  <a:srgbClr val="FF0000"/>
                </a:solidFill>
                <a:cs typeface="Times New Roman" pitchFamily="18" charset="0"/>
              </a:rPr>
              <a:t> </a:t>
            </a:r>
          </a:p>
          <a:p>
            <a:pPr algn="ctr"/>
            <a:endParaRPr lang="it-IT" sz="2600">
              <a:solidFill>
                <a:srgbClr val="FF0000"/>
              </a:solidFill>
              <a:cs typeface="Times New Roman" pitchFamily="18" charset="0"/>
            </a:endParaRPr>
          </a:p>
          <a:p>
            <a:pPr algn="just"/>
            <a:r>
              <a:rPr lang="it-IT" sz="2200">
                <a:solidFill>
                  <a:srgbClr val="000000"/>
                </a:solidFill>
                <a:cs typeface="Times New Roman" pitchFamily="18" charset="0"/>
              </a:rPr>
              <a:t>In un reattore </a:t>
            </a:r>
            <a:r>
              <a:rPr lang="it-IT" sz="2600" b="1">
                <a:solidFill>
                  <a:srgbClr val="000000"/>
                </a:solidFill>
                <a:cs typeface="Times New Roman" pitchFamily="18" charset="0"/>
              </a:rPr>
              <a:t>batch </a:t>
            </a:r>
            <a:r>
              <a:rPr lang="it-IT" sz="2200">
                <a:solidFill>
                  <a:srgbClr val="000000"/>
                </a:solidFill>
                <a:cs typeface="Times New Roman" pitchFamily="18" charset="0"/>
              </a:rPr>
              <a:t>la capacità produttiva dell’impianto (g/l ora), assumendo che il reattore sia completamente riempito dal volume di brodo di fermentazione, è descritta dall’equazione</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CP</a:t>
            </a:r>
            <a:r>
              <a:rPr lang="it-IT" sz="3100" b="1" baseline="-30000">
                <a:solidFill>
                  <a:srgbClr val="000000"/>
                </a:solidFill>
                <a:cs typeface="Times New Roman" pitchFamily="18" charset="0"/>
              </a:rPr>
              <a:t>X(batch)</a:t>
            </a:r>
            <a:r>
              <a:rPr lang="it-IT" sz="3100" b="1">
                <a:solidFill>
                  <a:srgbClr val="000000"/>
                </a:solidFill>
                <a:cs typeface="Times New Roman" pitchFamily="18" charset="0"/>
              </a:rPr>
              <a:t> = (X</a:t>
            </a:r>
            <a:r>
              <a:rPr lang="it-IT" sz="3100" b="1" baseline="-30000">
                <a:solidFill>
                  <a:srgbClr val="000000"/>
                </a:solidFill>
                <a:cs typeface="Times New Roman" pitchFamily="18" charset="0"/>
              </a:rPr>
              <a:t>max</a:t>
            </a:r>
            <a:r>
              <a:rPr lang="it-IT" sz="3100" b="1">
                <a:solidFill>
                  <a:srgbClr val="000000"/>
                </a:solidFill>
                <a:cs typeface="Times New Roman" pitchFamily="18" charset="0"/>
              </a:rPr>
              <a:t> – X</a:t>
            </a:r>
            <a:r>
              <a:rPr lang="it-IT" sz="3100" b="1" baseline="-30000">
                <a:solidFill>
                  <a:srgbClr val="000000"/>
                </a:solidFill>
                <a:cs typeface="Times New Roman" pitchFamily="18" charset="0"/>
              </a:rPr>
              <a:t>0</a:t>
            </a:r>
            <a:r>
              <a:rPr lang="it-IT" sz="3100" b="1">
                <a:solidFill>
                  <a:srgbClr val="000000"/>
                </a:solidFill>
                <a:cs typeface="Times New Roman" pitchFamily="18" charset="0"/>
              </a:rPr>
              <a:t>)/(t</a:t>
            </a:r>
            <a:r>
              <a:rPr lang="it-IT" sz="3100" b="1" baseline="-30000">
                <a:solidFill>
                  <a:srgbClr val="000000"/>
                </a:solidFill>
                <a:cs typeface="Times New Roman" pitchFamily="18" charset="0"/>
              </a:rPr>
              <a:t>i</a:t>
            </a:r>
            <a:r>
              <a:rPr lang="it-IT" sz="3100" b="1">
                <a:solidFill>
                  <a:srgbClr val="000000"/>
                </a:solidFill>
                <a:cs typeface="Times New Roman" pitchFamily="18" charset="0"/>
              </a:rPr>
              <a:t> + t</a:t>
            </a:r>
            <a:r>
              <a:rPr lang="it-IT" sz="3100" b="1" baseline="-30000">
                <a:solidFill>
                  <a:srgbClr val="000000"/>
                </a:solidFill>
                <a:cs typeface="Times New Roman" pitchFamily="18" charset="0"/>
              </a:rPr>
              <a:t>ii</a:t>
            </a:r>
            <a:r>
              <a:rPr lang="it-IT" sz="3100" b="1">
                <a:solidFill>
                  <a:srgbClr val="000000"/>
                </a:solidFill>
                <a:cs typeface="Times New Roman" pitchFamily="18" charset="0"/>
              </a:rPr>
              <a:t>)</a:t>
            </a:r>
            <a:r>
              <a:rPr lang="it-IT" sz="3100">
                <a:solidFill>
                  <a:srgbClr val="000000"/>
                </a:solidFill>
                <a:cs typeface="Times New Roman" pitchFamily="18" charset="0"/>
              </a:rPr>
              <a:t> (55)</a:t>
            </a:r>
          </a:p>
          <a:p>
            <a:pPr algn="just"/>
            <a:r>
              <a:rPr lang="it-IT" sz="3100">
                <a:solidFill>
                  <a:srgbClr val="000000"/>
                </a:solidFill>
                <a:cs typeface="Times New Roman" pitchFamily="18" charset="0"/>
              </a:rPr>
              <a:t> </a:t>
            </a:r>
            <a:r>
              <a:rPr lang="it-IT">
                <a:solidFill>
                  <a:srgbClr val="000000"/>
                </a:solidFill>
                <a:cs typeface="Times New Roman" pitchFamily="18" charset="0"/>
              </a:rPr>
              <a:t>ove:</a:t>
            </a:r>
            <a:r>
              <a:rPr lang="it-IT" sz="3100">
                <a:solidFill>
                  <a:srgbClr val="000000"/>
                </a:solidFill>
                <a:cs typeface="Times New Roman" pitchFamily="18" charset="0"/>
              </a:rPr>
              <a:t> </a:t>
            </a:r>
          </a:p>
          <a:p>
            <a:pPr algn="just"/>
            <a:r>
              <a:rPr lang="it-IT" sz="2200" b="1">
                <a:solidFill>
                  <a:srgbClr val="000000"/>
                </a:solidFill>
                <a:cs typeface="Times New Roman" pitchFamily="18" charset="0"/>
              </a:rPr>
              <a:t>X</a:t>
            </a:r>
            <a:r>
              <a:rPr lang="it-IT" sz="2200" b="1" baseline="-30000">
                <a:solidFill>
                  <a:srgbClr val="000000"/>
                </a:solidFill>
                <a:cs typeface="Times New Roman" pitchFamily="18" charset="0"/>
              </a:rPr>
              <a:t>0</a:t>
            </a:r>
            <a:r>
              <a:rPr lang="it-IT" sz="2200">
                <a:solidFill>
                  <a:srgbClr val="000000"/>
                </a:solidFill>
                <a:cs typeface="Times New Roman" pitchFamily="18" charset="0"/>
              </a:rPr>
              <a:t> è la concentrazione iniziale di cellule al momento dell’inoculo (t = 0),  </a:t>
            </a:r>
          </a:p>
          <a:p>
            <a:pPr algn="just"/>
            <a:r>
              <a:rPr lang="it-IT" sz="2200" b="1">
                <a:solidFill>
                  <a:srgbClr val="000000"/>
                </a:solidFill>
                <a:cs typeface="Times New Roman" pitchFamily="18" charset="0"/>
              </a:rPr>
              <a:t>X</a:t>
            </a:r>
            <a:r>
              <a:rPr lang="it-IT" sz="2200" b="1" baseline="-30000">
                <a:solidFill>
                  <a:srgbClr val="000000"/>
                </a:solidFill>
                <a:cs typeface="Times New Roman" pitchFamily="18" charset="0"/>
              </a:rPr>
              <a:t>max</a:t>
            </a:r>
            <a:r>
              <a:rPr lang="it-IT" sz="2200">
                <a:solidFill>
                  <a:srgbClr val="000000"/>
                </a:solidFill>
                <a:cs typeface="Times New Roman" pitchFamily="18" charset="0"/>
              </a:rPr>
              <a:t> è la concentrazione massima raggiunta nella fase di crescita stazionaria,</a:t>
            </a:r>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t</a:t>
            </a:r>
            <a:r>
              <a:rPr lang="it-IT" sz="3100" b="1" baseline="-30000">
                <a:solidFill>
                  <a:srgbClr val="000000"/>
                </a:solidFill>
                <a:cs typeface="Times New Roman" pitchFamily="18" charset="0"/>
              </a:rPr>
              <a:t>i</a:t>
            </a:r>
            <a:r>
              <a:rPr lang="it-IT" sz="3100">
                <a:solidFill>
                  <a:srgbClr val="000000"/>
                </a:solidFill>
                <a:cs typeface="Times New Roman" pitchFamily="18" charset="0"/>
              </a:rPr>
              <a:t> </a:t>
            </a:r>
            <a:r>
              <a:rPr lang="it-IT" sz="2200">
                <a:solidFill>
                  <a:srgbClr val="000000"/>
                </a:solidFill>
                <a:cs typeface="Times New Roman" pitchFamily="18" charset="0"/>
              </a:rPr>
              <a:t>è il </a:t>
            </a:r>
            <a:r>
              <a:rPr lang="it-IT" sz="2600" b="1">
                <a:solidFill>
                  <a:srgbClr val="000000"/>
                </a:solidFill>
                <a:cs typeface="Times New Roman" pitchFamily="18" charset="0"/>
              </a:rPr>
              <a:t>tempo durante il quale il microrganismo cresce a </a:t>
            </a:r>
            <a:r>
              <a:rPr lang="it-IT" sz="2600" b="1">
                <a:solidFill>
                  <a:srgbClr val="000000"/>
                </a:solidFill>
                <a:latin typeface="Symbol" pitchFamily="18" charset="2"/>
                <a:cs typeface="Times New Roman" pitchFamily="18" charset="0"/>
              </a:rPr>
              <a:t>m</a:t>
            </a:r>
            <a:r>
              <a:rPr lang="it-IT" sz="2600" b="1" baseline="-30000">
                <a:solidFill>
                  <a:srgbClr val="000000"/>
                </a:solidFill>
                <a:cs typeface="Times New Roman" pitchFamily="18" charset="0"/>
              </a:rPr>
              <a:t>max</a:t>
            </a:r>
            <a:r>
              <a:rPr lang="it-IT" sz="2600">
                <a:solidFill>
                  <a:srgbClr val="000000"/>
                </a:solidFill>
                <a:cs typeface="Times New Roman" pitchFamily="18" charset="0"/>
              </a:rPr>
              <a:t>,</a:t>
            </a:r>
            <a:endParaRPr lang="it-IT" sz="2600" b="1">
              <a:solidFill>
                <a:srgbClr val="000000"/>
              </a:solidFill>
              <a:cs typeface="Times New Roman" pitchFamily="18" charset="0"/>
            </a:endParaRPr>
          </a:p>
          <a:p>
            <a:pPr algn="just"/>
            <a:r>
              <a:rPr lang="it-IT" sz="2600" b="1">
                <a:solidFill>
                  <a:srgbClr val="000000"/>
                </a:solidFill>
                <a:cs typeface="Times New Roman" pitchFamily="18" charset="0"/>
              </a:rPr>
              <a:t>t</a:t>
            </a:r>
            <a:r>
              <a:rPr lang="it-IT" sz="3100" b="1" baseline="-30000">
                <a:solidFill>
                  <a:srgbClr val="000000"/>
                </a:solidFill>
                <a:cs typeface="Times New Roman" pitchFamily="18" charset="0"/>
              </a:rPr>
              <a:t>ii</a:t>
            </a:r>
            <a:r>
              <a:rPr lang="it-IT" sz="2200" b="1" baseline="-30000">
                <a:solidFill>
                  <a:srgbClr val="000000"/>
                </a:solidFill>
                <a:cs typeface="Times New Roman" pitchFamily="18" charset="0"/>
              </a:rPr>
              <a:t> </a:t>
            </a:r>
            <a:r>
              <a:rPr lang="it-IT" sz="2200">
                <a:solidFill>
                  <a:srgbClr val="000000"/>
                </a:solidFill>
                <a:cs typeface="Times New Roman" pitchFamily="18" charset="0"/>
              </a:rPr>
              <a:t>è</a:t>
            </a:r>
            <a:r>
              <a:rPr lang="it-IT" sz="2200" baseline="-30000">
                <a:solidFill>
                  <a:srgbClr val="000000"/>
                </a:solidFill>
                <a:cs typeface="Times New Roman" pitchFamily="18" charset="0"/>
              </a:rPr>
              <a:t> </a:t>
            </a:r>
            <a:r>
              <a:rPr lang="it-IT" sz="2200">
                <a:solidFill>
                  <a:srgbClr val="000000"/>
                </a:solidFill>
                <a:cs typeface="Times New Roman" pitchFamily="18" charset="0"/>
              </a:rPr>
              <a:t>il </a:t>
            </a:r>
            <a:r>
              <a:rPr lang="it-IT" sz="2200" b="1">
                <a:solidFill>
                  <a:srgbClr val="000000"/>
                </a:solidFill>
                <a:cs typeface="Times New Roman" pitchFamily="18" charset="0"/>
              </a:rPr>
              <a:t>tempo che include tutti gli altri momenti della crescita cellulare</a:t>
            </a:r>
            <a:r>
              <a:rPr lang="it-IT" sz="2200">
                <a:solidFill>
                  <a:srgbClr val="000000"/>
                </a:solidFill>
                <a:cs typeface="Times New Roman" pitchFamily="18" charset="0"/>
              </a:rPr>
              <a:t>, compresi tra la fase lag e la fase di crescita stazionaria, e il periodo che intercorre tra una preparazione e l’altra, cioè la preparazione dell’inoculo, la sterilizzazione del reattore e del substrato, il caricamento del reattore. </a:t>
            </a:r>
          </a:p>
          <a:p>
            <a:pPr algn="just"/>
            <a:endParaRPr lang="it-IT" sz="2200">
              <a:solidFill>
                <a:srgbClr val="000000"/>
              </a:solidFill>
              <a:cs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8A87B7F3-E239-4658-ABE1-63B260D7B151}" type="slidenum">
              <a:rPr lang="it-IT"/>
              <a:pPr/>
              <a:t>78</a:t>
            </a:fld>
            <a:endParaRPr lang="it-IT"/>
          </a:p>
        </p:txBody>
      </p:sp>
      <p:sp>
        <p:nvSpPr>
          <p:cNvPr id="883715" name="Rectangle 3"/>
          <p:cNvSpPr>
            <a:spLocks noChangeArrowheads="1"/>
          </p:cNvSpPr>
          <p:nvPr/>
        </p:nvSpPr>
        <p:spPr bwMode="auto">
          <a:xfrm>
            <a:off x="0" y="419100"/>
            <a:ext cx="9144000" cy="4999038"/>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Considerazioni sugli aspetti economici - industriali</a:t>
            </a:r>
            <a:r>
              <a:rPr lang="it-IT" sz="2600" b="1">
                <a:solidFill>
                  <a:srgbClr val="FF0000"/>
                </a:solidFill>
                <a:cs typeface="Times New Roman" pitchFamily="18" charset="0"/>
              </a:rPr>
              <a:t> </a:t>
            </a:r>
          </a:p>
          <a:p>
            <a:pPr algn="ctr"/>
            <a:endParaRPr lang="it-IT" sz="2600">
              <a:solidFill>
                <a:srgbClr val="FF0000"/>
              </a:solidFill>
              <a:cs typeface="Times New Roman" pitchFamily="18" charset="0"/>
            </a:endParaRPr>
          </a:p>
          <a:p>
            <a:pPr algn="just"/>
            <a:r>
              <a:rPr lang="it-IT" sz="2200">
                <a:solidFill>
                  <a:srgbClr val="000000"/>
                </a:solidFill>
                <a:cs typeface="Times New Roman" pitchFamily="18" charset="0"/>
              </a:rPr>
              <a:t>In un reattore </a:t>
            </a:r>
            <a:r>
              <a:rPr lang="it-IT" sz="2600" b="1">
                <a:solidFill>
                  <a:srgbClr val="000000"/>
                </a:solidFill>
                <a:cs typeface="Times New Roman" pitchFamily="18" charset="0"/>
              </a:rPr>
              <a:t>continuo</a:t>
            </a:r>
            <a:r>
              <a:rPr lang="it-IT" sz="2200">
                <a:solidFill>
                  <a:srgbClr val="000000"/>
                </a:solidFill>
                <a:cs typeface="Times New Roman" pitchFamily="18" charset="0"/>
              </a:rPr>
              <a:t>, </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CP</a:t>
            </a:r>
            <a:r>
              <a:rPr lang="it-IT" sz="3100" b="1" baseline="-30000">
                <a:solidFill>
                  <a:srgbClr val="000000"/>
                </a:solidFill>
                <a:cs typeface="Times New Roman" pitchFamily="18" charset="0"/>
              </a:rPr>
              <a:t>X(continuo)</a:t>
            </a:r>
            <a:r>
              <a:rPr lang="it-IT" sz="3100" b="1">
                <a:solidFill>
                  <a:srgbClr val="000000"/>
                </a:solidFill>
                <a:cs typeface="Times New Roman" pitchFamily="18" charset="0"/>
              </a:rPr>
              <a:t> = D X</a:t>
            </a:r>
            <a:r>
              <a:rPr lang="it-IT" sz="3100" b="1" baseline="-30000">
                <a:solidFill>
                  <a:srgbClr val="000000"/>
                </a:solidFill>
                <a:cs typeface="Times New Roman" pitchFamily="18" charset="0"/>
              </a:rPr>
              <a:t>S</a:t>
            </a:r>
            <a:r>
              <a:rPr lang="it-IT" sz="3100" b="1">
                <a:solidFill>
                  <a:srgbClr val="000000"/>
                </a:solidFill>
                <a:cs typeface="Times New Roman" pitchFamily="18" charset="0"/>
              </a:rPr>
              <a:t> [1 – (t</a:t>
            </a:r>
            <a:r>
              <a:rPr lang="it-IT" sz="3100" b="1" baseline="-30000">
                <a:solidFill>
                  <a:srgbClr val="000000"/>
                </a:solidFill>
                <a:cs typeface="Times New Roman" pitchFamily="18" charset="0"/>
              </a:rPr>
              <a:t>iii</a:t>
            </a:r>
            <a:r>
              <a:rPr lang="it-IT" sz="3100" b="1">
                <a:solidFill>
                  <a:srgbClr val="000000"/>
                </a:solidFill>
                <a:cs typeface="Times New Roman" pitchFamily="18" charset="0"/>
              </a:rPr>
              <a:t>/T)</a:t>
            </a:r>
            <a:r>
              <a:rPr lang="it-IT" sz="2200">
                <a:solidFill>
                  <a:srgbClr val="000000"/>
                </a:solidFill>
                <a:cs typeface="Times New Roman" pitchFamily="18" charset="0"/>
              </a:rPr>
              <a:t>  (56),</a:t>
            </a:r>
          </a:p>
          <a:p>
            <a:pPr algn="just"/>
            <a:r>
              <a:rPr lang="it-IT" sz="2200">
                <a:solidFill>
                  <a:srgbClr val="000000"/>
                </a:solidFill>
                <a:cs typeface="Times New Roman" pitchFamily="18" charset="0"/>
              </a:rPr>
              <a:t>Ove:</a:t>
            </a:r>
          </a:p>
          <a:p>
            <a:pPr algn="just"/>
            <a:r>
              <a:rPr lang="it-IT" sz="2200">
                <a:solidFill>
                  <a:srgbClr val="000000"/>
                </a:solidFill>
                <a:cs typeface="Times New Roman" pitchFamily="18" charset="0"/>
              </a:rPr>
              <a:t>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a:solidFill>
                  <a:srgbClr val="000000"/>
                </a:solidFill>
                <a:cs typeface="Times New Roman" pitchFamily="18" charset="0"/>
              </a:rPr>
              <a:t> è la concentrazione stazionaria, </a:t>
            </a:r>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t</a:t>
            </a:r>
            <a:r>
              <a:rPr lang="it-IT" sz="3100" b="1" baseline="-30000">
                <a:solidFill>
                  <a:srgbClr val="000000"/>
                </a:solidFill>
                <a:cs typeface="Times New Roman" pitchFamily="18" charset="0"/>
              </a:rPr>
              <a:t>iii</a:t>
            </a:r>
            <a:r>
              <a:rPr lang="it-IT" sz="3100" b="1">
                <a:solidFill>
                  <a:srgbClr val="000000"/>
                </a:solidFill>
                <a:cs typeface="Times New Roman" pitchFamily="18" charset="0"/>
              </a:rPr>
              <a:t> </a:t>
            </a:r>
            <a:r>
              <a:rPr lang="it-IT" sz="2200">
                <a:solidFill>
                  <a:srgbClr val="000000"/>
                </a:solidFill>
                <a:cs typeface="Times New Roman" pitchFamily="18" charset="0"/>
              </a:rPr>
              <a:t>è il </a:t>
            </a:r>
            <a:r>
              <a:rPr lang="it-IT" sz="2200" b="1">
                <a:solidFill>
                  <a:srgbClr val="000000"/>
                </a:solidFill>
                <a:cs typeface="Times New Roman" pitchFamily="18" charset="0"/>
              </a:rPr>
              <a:t>tempo che comprende la preparazione dell’inoculo, la sterilizzazione del reattore e del substrato, il caricamento del reattore</a:t>
            </a:r>
            <a:r>
              <a:rPr lang="it-IT" sz="2200">
                <a:solidFill>
                  <a:srgbClr val="000000"/>
                </a:solidFill>
                <a:cs typeface="Times New Roman" pitchFamily="18" charset="0"/>
              </a:rPr>
              <a:t>, </a:t>
            </a:r>
            <a:r>
              <a:rPr lang="it-IT" sz="2200" b="1">
                <a:solidFill>
                  <a:srgbClr val="000000"/>
                </a:solidFill>
                <a:cs typeface="Times New Roman" pitchFamily="18" charset="0"/>
              </a:rPr>
              <a:t>ed il raggiungimento dello stato stazionario dopo l’avvio del reattore</a:t>
            </a:r>
            <a:r>
              <a:rPr lang="it-IT" sz="2200">
                <a:solidFill>
                  <a:srgbClr val="000000"/>
                </a:solidFill>
                <a:cs typeface="Times New Roman" pitchFamily="18" charset="0"/>
              </a:rPr>
              <a:t> (vedi </a:t>
            </a:r>
            <a:r>
              <a:rPr lang="it-IT" sz="2200" b="1">
                <a:solidFill>
                  <a:srgbClr val="000000"/>
                </a:solidFill>
                <a:cs typeface="Times New Roman" pitchFamily="18" charset="0"/>
              </a:rPr>
              <a:t>figura 16</a:t>
            </a:r>
            <a:r>
              <a:rPr lang="it-IT" sz="2200">
                <a:solidFill>
                  <a:srgbClr val="000000"/>
                </a:solidFill>
                <a:cs typeface="Times New Roman" pitchFamily="18" charset="0"/>
              </a:rPr>
              <a:t>), </a:t>
            </a:r>
            <a:endParaRPr lang="it-IT" sz="2200" b="1">
              <a:solidFill>
                <a:srgbClr val="000000"/>
              </a:solidFill>
              <a:cs typeface="Times New Roman" pitchFamily="18" charset="0"/>
            </a:endParaRPr>
          </a:p>
          <a:p>
            <a:pPr algn="just"/>
            <a:r>
              <a:rPr lang="it-IT" sz="2200" b="1">
                <a:solidFill>
                  <a:srgbClr val="000000"/>
                </a:solidFill>
                <a:cs typeface="Times New Roman" pitchFamily="18" charset="0"/>
              </a:rPr>
              <a:t>T</a:t>
            </a:r>
            <a:r>
              <a:rPr lang="it-IT" sz="2200">
                <a:solidFill>
                  <a:srgbClr val="000000"/>
                </a:solidFill>
                <a:cs typeface="Times New Roman" pitchFamily="18" charset="0"/>
              </a:rPr>
              <a:t> è il </a:t>
            </a:r>
            <a:r>
              <a:rPr lang="it-IT" sz="2200" b="1">
                <a:solidFill>
                  <a:srgbClr val="000000"/>
                </a:solidFill>
                <a:cs typeface="Times New Roman" pitchFamily="18" charset="0"/>
              </a:rPr>
              <a:t>tempo di marcia del reattore in condizioni stazionarie</a:t>
            </a:r>
            <a:r>
              <a:rPr lang="it-IT" sz="2200">
                <a:solidFill>
                  <a:srgbClr val="000000"/>
                </a:solidFill>
                <a:cs typeface="Times New Roman" pitchFamily="18" charset="0"/>
              </a:rPr>
              <a:t>.</a:t>
            </a:r>
          </a:p>
          <a:p>
            <a:pPr algn="just"/>
            <a:r>
              <a:rPr lang="it-IT" sz="2200">
                <a:solidFill>
                  <a:srgbClr val="000000"/>
                </a:solidFill>
                <a:cs typeface="Times New Roman" pitchFamily="18" charset="0"/>
              </a:rPr>
              <a:t>Abbiamo visto in figura 17 che la massima produttività si raggiunge in prossimità del valore di D</a:t>
            </a:r>
            <a:r>
              <a:rPr lang="it-IT" sz="2200" baseline="-30000">
                <a:solidFill>
                  <a:srgbClr val="000000"/>
                </a:solidFill>
                <a:cs typeface="Times New Roman" pitchFamily="18" charset="0"/>
              </a:rPr>
              <a:t>crit</a:t>
            </a:r>
            <a:r>
              <a:rPr lang="it-IT" sz="2200">
                <a:solidFill>
                  <a:srgbClr val="000000"/>
                </a:solidFill>
                <a:cs typeface="Times New Roman" pitchFamily="18" charset="0"/>
              </a:rPr>
              <a:t>.</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576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717FE01-A633-4F56-B6D3-A351530C55D1}" type="slidenum">
              <a:rPr lang="it-IT"/>
              <a:pPr/>
              <a:t>79</a:t>
            </a:fld>
            <a:endParaRPr lang="it-IT"/>
          </a:p>
        </p:txBody>
      </p:sp>
      <p:sp>
        <p:nvSpPr>
          <p:cNvPr id="885763" name="Rectangle 3"/>
          <p:cNvSpPr>
            <a:spLocks noChangeArrowheads="1"/>
          </p:cNvSpPr>
          <p:nvPr/>
        </p:nvSpPr>
        <p:spPr bwMode="auto">
          <a:xfrm>
            <a:off x="0" y="-4763"/>
            <a:ext cx="9144000" cy="6440488"/>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Considerazioni sugli aspetti economici - industriali</a:t>
            </a:r>
            <a:r>
              <a:rPr lang="it-IT" sz="2600" b="1">
                <a:solidFill>
                  <a:srgbClr val="FF0000"/>
                </a:solidFill>
                <a:cs typeface="Times New Roman" pitchFamily="18" charset="0"/>
              </a:rPr>
              <a:t> </a:t>
            </a:r>
          </a:p>
          <a:p>
            <a:pPr algn="ctr"/>
            <a:endParaRPr lang="it-IT" sz="900">
              <a:solidFill>
                <a:srgbClr val="FF0000"/>
              </a:solidFill>
              <a:cs typeface="Times New Roman" pitchFamily="18" charset="0"/>
            </a:endParaRPr>
          </a:p>
          <a:p>
            <a:pPr algn="ctr"/>
            <a:r>
              <a:rPr lang="it-IT" sz="2200" b="1" u="sng">
                <a:solidFill>
                  <a:srgbClr val="000000"/>
                </a:solidFill>
                <a:cs typeface="Times New Roman" pitchFamily="18" charset="0"/>
              </a:rPr>
              <a:t>Paragone tra capacità produttiva batch e continua</a:t>
            </a:r>
            <a:endParaRPr lang="it-IT" sz="2200">
              <a:solidFill>
                <a:srgbClr val="000000"/>
              </a:solidFill>
              <a:cs typeface="Times New Roman" pitchFamily="18" charset="0"/>
            </a:endParaRPr>
          </a:p>
          <a:p>
            <a:pPr algn="just"/>
            <a:r>
              <a:rPr lang="it-IT" sz="2200" b="1">
                <a:solidFill>
                  <a:srgbClr val="000000"/>
                </a:solidFill>
                <a:cs typeface="Times New Roman" pitchFamily="18" charset="0"/>
              </a:rPr>
              <a:t>reattore batch:</a:t>
            </a:r>
            <a:r>
              <a:rPr lang="it-IT" sz="2200">
                <a:solidFill>
                  <a:srgbClr val="000000"/>
                </a:solidFill>
                <a:cs typeface="Times New Roman" pitchFamily="18" charset="0"/>
              </a:rPr>
              <a:t> la velocità di produzione della biomassa dipende dalla concentrazione di X, secondo l’equazione dX/dt = </a:t>
            </a:r>
            <a:r>
              <a:rPr lang="it-IT" sz="2200">
                <a:solidFill>
                  <a:srgbClr val="000000"/>
                </a:solidFill>
                <a:latin typeface="Symbol" pitchFamily="18" charset="2"/>
                <a:cs typeface="Times New Roman" pitchFamily="18" charset="0"/>
              </a:rPr>
              <a:t>m </a:t>
            </a:r>
            <a:r>
              <a:rPr lang="it-IT" sz="2200">
                <a:solidFill>
                  <a:srgbClr val="000000"/>
                </a:solidFill>
                <a:cs typeface="Times New Roman" pitchFamily="18" charset="0"/>
              </a:rPr>
              <a:t>X  (13), e perciò la maggior parte della biomassa è prodotta verso la fine della fermentazione quando X è al suo massimo. </a:t>
            </a:r>
          </a:p>
          <a:p>
            <a:pPr algn="ctr"/>
            <a:r>
              <a:rPr lang="it-IT" sz="2200">
                <a:solidFill>
                  <a:srgbClr val="000000"/>
                </a:solidFill>
                <a:cs typeface="Times New Roman" pitchFamily="18" charset="0"/>
              </a:rPr>
              <a:t> </a:t>
            </a:r>
            <a:r>
              <a:rPr lang="it-IT" sz="2200" b="1">
                <a:solidFill>
                  <a:srgbClr val="000000"/>
                </a:solidFill>
                <a:cs typeface="Times New Roman" pitchFamily="18" charset="0"/>
              </a:rPr>
              <a:t>la capacità produttiva del reattore batch è massima alla fine della fermentazione</a:t>
            </a:r>
            <a:r>
              <a:rPr lang="it-IT" sz="2200">
                <a:solidFill>
                  <a:srgbClr val="000000"/>
                </a:solidFill>
                <a:cs typeface="Times New Roman" pitchFamily="18" charset="0"/>
              </a:rPr>
              <a:t> </a:t>
            </a:r>
          </a:p>
          <a:p>
            <a:pPr algn="just"/>
            <a:r>
              <a:rPr lang="it-IT" sz="2200" b="1">
                <a:solidFill>
                  <a:srgbClr val="000000"/>
                </a:solidFill>
                <a:cs typeface="Times New Roman" pitchFamily="18" charset="0"/>
              </a:rPr>
              <a:t>reattore continuo</a:t>
            </a:r>
            <a:r>
              <a:rPr lang="it-IT" sz="2200">
                <a:solidFill>
                  <a:srgbClr val="000000"/>
                </a:solidFill>
                <a:cs typeface="Times New Roman" pitchFamily="18" charset="0"/>
              </a:rPr>
              <a:t>: (in condizioni ottimali) </a:t>
            </a:r>
          </a:p>
          <a:p>
            <a:pPr algn="ctr"/>
            <a:r>
              <a:rPr lang="it-IT" sz="2200" u="sng">
                <a:solidFill>
                  <a:srgbClr val="000000"/>
                </a:solidFill>
                <a:cs typeface="Times New Roman" pitchFamily="18" charset="0"/>
              </a:rPr>
              <a:t>la capacità produttiva è costante e sempre al suo massimo livello</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tenendo costante il valore del flusso di alimentazione al massimo livello possibile per il sistema e la concentrazione di S</a:t>
            </a:r>
            <a:r>
              <a:rPr lang="it-IT" sz="2200" baseline="-30000">
                <a:solidFill>
                  <a:srgbClr val="000000"/>
                </a:solidFill>
                <a:cs typeface="Times New Roman" pitchFamily="18" charset="0"/>
              </a:rPr>
              <a:t>0</a:t>
            </a:r>
            <a:r>
              <a:rPr lang="it-IT" sz="2200">
                <a:solidFill>
                  <a:srgbClr val="000000"/>
                </a:solidFill>
                <a:cs typeface="Times New Roman" pitchFamily="18" charset="0"/>
              </a:rPr>
              <a:t>, </a:t>
            </a:r>
          </a:p>
          <a:p>
            <a:pPr algn="ctr"/>
            <a:r>
              <a:rPr lang="it-IT" sz="2200">
                <a:solidFill>
                  <a:srgbClr val="000000"/>
                </a:solidFill>
                <a:cs typeface="Times New Roman" pitchFamily="18" charset="0"/>
              </a:rPr>
              <a:t>CP</a:t>
            </a:r>
            <a:r>
              <a:rPr lang="it-IT" sz="2200" baseline="-30000">
                <a:solidFill>
                  <a:srgbClr val="000000"/>
                </a:solidFill>
                <a:cs typeface="Times New Roman" pitchFamily="18" charset="0"/>
              </a:rPr>
              <a:t>X(continuo)</a:t>
            </a:r>
            <a:r>
              <a:rPr lang="it-IT" sz="2200">
                <a:solidFill>
                  <a:srgbClr val="000000"/>
                </a:solidFill>
                <a:cs typeface="Times New Roman" pitchFamily="18" charset="0"/>
              </a:rPr>
              <a:t> resta indefinitamente al massimo livello</a:t>
            </a:r>
          </a:p>
          <a:p>
            <a:pPr algn="just"/>
            <a:r>
              <a:rPr lang="it-IT" sz="2200">
                <a:solidFill>
                  <a:srgbClr val="000000"/>
                </a:solidFill>
                <a:cs typeface="Times New Roman" pitchFamily="18" charset="0"/>
              </a:rPr>
              <a:t>Da 		</a:t>
            </a:r>
            <a:r>
              <a:rPr lang="it-IT" b="1">
                <a:solidFill>
                  <a:srgbClr val="000000"/>
                </a:solidFill>
                <a:cs typeface="Times New Roman" pitchFamily="18" charset="0"/>
              </a:rPr>
              <a:t>CP</a:t>
            </a:r>
            <a:r>
              <a:rPr lang="it-IT" b="1" baseline="-30000">
                <a:solidFill>
                  <a:srgbClr val="000000"/>
                </a:solidFill>
                <a:cs typeface="Times New Roman" pitchFamily="18" charset="0"/>
              </a:rPr>
              <a:t>X(continuo)</a:t>
            </a:r>
            <a:r>
              <a:rPr lang="it-IT" b="1">
                <a:solidFill>
                  <a:srgbClr val="000000"/>
                </a:solidFill>
                <a:cs typeface="Times New Roman" pitchFamily="18" charset="0"/>
              </a:rPr>
              <a:t> = D X</a:t>
            </a:r>
            <a:r>
              <a:rPr lang="it-IT" b="1" baseline="-30000">
                <a:solidFill>
                  <a:srgbClr val="000000"/>
                </a:solidFill>
                <a:cs typeface="Times New Roman" pitchFamily="18" charset="0"/>
              </a:rPr>
              <a:t>S</a:t>
            </a:r>
            <a:r>
              <a:rPr lang="it-IT" b="1">
                <a:solidFill>
                  <a:srgbClr val="000000"/>
                </a:solidFill>
                <a:cs typeface="Times New Roman" pitchFamily="18" charset="0"/>
              </a:rPr>
              <a:t> [1 – (t</a:t>
            </a:r>
            <a:r>
              <a:rPr lang="it-IT" b="1" baseline="-30000">
                <a:solidFill>
                  <a:srgbClr val="000000"/>
                </a:solidFill>
                <a:cs typeface="Times New Roman" pitchFamily="18" charset="0"/>
              </a:rPr>
              <a:t>iii</a:t>
            </a:r>
            <a:r>
              <a:rPr lang="it-IT" b="1">
                <a:solidFill>
                  <a:srgbClr val="000000"/>
                </a:solidFill>
                <a:cs typeface="Times New Roman" pitchFamily="18" charset="0"/>
              </a:rPr>
              <a:t>/T)</a:t>
            </a:r>
            <a:r>
              <a:rPr lang="it-IT" sz="2200">
                <a:solidFill>
                  <a:srgbClr val="000000"/>
                </a:solidFill>
                <a:cs typeface="Times New Roman" pitchFamily="18" charset="0"/>
              </a:rPr>
              <a:t> </a:t>
            </a:r>
          </a:p>
          <a:p>
            <a:pPr algn="just"/>
            <a:r>
              <a:rPr lang="it-IT" sz="2200">
                <a:solidFill>
                  <a:srgbClr val="000000"/>
                </a:solidFill>
                <a:cs typeface="Times New Roman" pitchFamily="18" charset="0"/>
              </a:rPr>
              <a:t>all’aumentare di T:  t</a:t>
            </a:r>
            <a:r>
              <a:rPr lang="it-IT" sz="2200" baseline="-30000">
                <a:solidFill>
                  <a:srgbClr val="000000"/>
                </a:solidFill>
                <a:cs typeface="Times New Roman" pitchFamily="18" charset="0"/>
              </a:rPr>
              <a:t>iii</a:t>
            </a:r>
            <a:r>
              <a:rPr lang="it-IT" sz="2200">
                <a:solidFill>
                  <a:srgbClr val="000000"/>
                </a:solidFill>
                <a:cs typeface="Times New Roman" pitchFamily="18" charset="0"/>
              </a:rPr>
              <a:t>/T tende a zero, e perciò all’aumentare del tempo di marcia del reattore, il tempo che comprende la preparazione dell’inoculo, la sterilizzazione, il caricamento ed il raggiungimento dello stato stazionario dopo l’avvio, incide sempre meno sulla produttività.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Text Box 2"/>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5879C4B1-E663-43BB-A756-5C151B30502B}" type="slidenum">
              <a:rPr lang="it-IT"/>
              <a:pPr/>
              <a:t>8</a:t>
            </a:fld>
            <a:endParaRPr lang="it-IT"/>
          </a:p>
        </p:txBody>
      </p:sp>
      <p:sp>
        <p:nvSpPr>
          <p:cNvPr id="734211" name="Rectangle 3"/>
          <p:cNvSpPr>
            <a:spLocks noChangeArrowheads="1"/>
          </p:cNvSpPr>
          <p:nvPr/>
        </p:nvSpPr>
        <p:spPr bwMode="auto">
          <a:xfrm>
            <a:off x="0" y="585788"/>
            <a:ext cx="9144000" cy="5389562"/>
          </a:xfrm>
          <a:prstGeom prst="rect">
            <a:avLst/>
          </a:prstGeom>
          <a:noFill/>
          <a:ln w="9525">
            <a:noFill/>
            <a:miter lim="800000"/>
            <a:headEnd/>
            <a:tailEnd/>
          </a:ln>
          <a:effectLst/>
        </p:spPr>
        <p:txBody>
          <a:bodyPr anchor="ctr">
            <a:spAutoFit/>
          </a:bodyPr>
          <a:lstStyle/>
          <a:p>
            <a:pPr marL="457200" indent="-457200" algn="just">
              <a:buFontTx/>
              <a:buAutoNum type="arabicPeriod"/>
            </a:pPr>
            <a:r>
              <a:rPr lang="it-IT">
                <a:solidFill>
                  <a:srgbClr val="000000"/>
                </a:solidFill>
                <a:cs typeface="Times New Roman" pitchFamily="18" charset="0"/>
              </a:rPr>
              <a:t>In un </a:t>
            </a:r>
            <a:r>
              <a:rPr lang="it-IT" sz="2800" b="1">
                <a:solidFill>
                  <a:srgbClr val="000000"/>
                </a:solidFill>
                <a:cs typeface="Times New Roman" pitchFamily="18" charset="0"/>
              </a:rPr>
              <a:t>chemostat</a:t>
            </a:r>
            <a:r>
              <a:rPr lang="it-IT">
                <a:solidFill>
                  <a:srgbClr val="000000"/>
                </a:solidFill>
                <a:cs typeface="Times New Roman" pitchFamily="18" charset="0"/>
              </a:rPr>
              <a:t>, le cellule possono essere mantenuto in uno stato fisiologico costante e a velocità di crescita costante (</a:t>
            </a:r>
            <a:r>
              <a:rPr lang="it-IT" sz="2800" b="1">
                <a:solidFill>
                  <a:srgbClr val="000000"/>
                </a:solidFill>
                <a:cs typeface="Times New Roman" pitchFamily="18" charset="0"/>
              </a:rPr>
              <a:t>dX/dt costante</a:t>
            </a:r>
            <a:r>
              <a:rPr lang="it-IT">
                <a:solidFill>
                  <a:srgbClr val="000000"/>
                </a:solidFill>
                <a:cs typeface="Times New Roman" pitchFamily="18" charset="0"/>
              </a:rPr>
              <a:t>). Il valore desiderato di dX/dt è funzione della portata dell’alimentazione (vedi velocità di diluizione più avanti). In questo modo è </a:t>
            </a:r>
            <a:r>
              <a:rPr lang="it-IT" b="1">
                <a:solidFill>
                  <a:srgbClr val="000000"/>
                </a:solidFill>
                <a:cs typeface="Times New Roman" pitchFamily="18" charset="0"/>
              </a:rPr>
              <a:t>più facile ottimizzare la produttività</a:t>
            </a:r>
            <a:r>
              <a:rPr lang="it-IT">
                <a:solidFill>
                  <a:srgbClr val="000000"/>
                </a:solidFill>
                <a:cs typeface="Times New Roman" pitchFamily="18" charset="0"/>
              </a:rPr>
              <a:t>.</a:t>
            </a:r>
          </a:p>
          <a:p>
            <a:pPr marL="457200" indent="-457200" algn="just">
              <a:buFontTx/>
              <a:buAutoNum type="arabicPeriod"/>
            </a:pPr>
            <a:endParaRPr lang="it-IT">
              <a:solidFill>
                <a:srgbClr val="000000"/>
              </a:solidFill>
              <a:cs typeface="Times New Roman" pitchFamily="18" charset="0"/>
            </a:endParaRPr>
          </a:p>
          <a:p>
            <a:pPr marL="457200" indent="-457200" algn="just"/>
            <a:r>
              <a:rPr lang="it-IT">
                <a:solidFill>
                  <a:srgbClr val="000000"/>
                </a:solidFill>
                <a:cs typeface="Times New Roman" pitchFamily="18" charset="0"/>
              </a:rPr>
              <a:t>2. </a:t>
            </a:r>
            <a:r>
              <a:rPr lang="it-IT" b="1">
                <a:solidFill>
                  <a:srgbClr val="000000"/>
                </a:solidFill>
                <a:cs typeface="Times New Roman" pitchFamily="18" charset="0"/>
              </a:rPr>
              <a:t>Non</a:t>
            </a:r>
            <a:r>
              <a:rPr lang="it-IT">
                <a:solidFill>
                  <a:srgbClr val="000000"/>
                </a:solidFill>
                <a:cs typeface="Times New Roman" pitchFamily="18" charset="0"/>
              </a:rPr>
              <a:t> è </a:t>
            </a:r>
            <a:r>
              <a:rPr lang="it-IT" b="1">
                <a:solidFill>
                  <a:srgbClr val="000000"/>
                </a:solidFill>
                <a:cs typeface="Times New Roman" pitchFamily="18" charset="0"/>
              </a:rPr>
              <a:t>necessario fermare il reattore</a:t>
            </a:r>
            <a:r>
              <a:rPr lang="it-IT">
                <a:solidFill>
                  <a:srgbClr val="000000"/>
                </a:solidFill>
                <a:cs typeface="Times New Roman" pitchFamily="18" charset="0"/>
              </a:rPr>
              <a:t> continuo così frequentemente come quello batch. Nel reattore batch, il tempo richiesto tra un lotto ed il successivo lotto di fermentazione (per lo svuotamento, la pulizia, la sterilizzazione ed il riempimento del reattore) è un tempo nel quale il reattore non produce, ma che viene a incidere sulla capacità produttiva (vedi CP al capitolo 1). Teoricamente un reattore continuo potrebbe operare all’infinito senza fermata, ma in pratica ciò non è possibile.</a:t>
            </a:r>
          </a:p>
        </p:txBody>
      </p:sp>
      <p:sp>
        <p:nvSpPr>
          <p:cNvPr id="734212" name="Text Box 4"/>
          <p:cNvSpPr txBox="1">
            <a:spLocks noChangeArrowheads="1"/>
          </p:cNvSpPr>
          <p:nvPr/>
        </p:nvSpPr>
        <p:spPr bwMode="auto">
          <a:xfrm>
            <a:off x="450850" y="0"/>
            <a:ext cx="8648700" cy="519113"/>
          </a:xfrm>
          <a:prstGeom prst="rect">
            <a:avLst/>
          </a:prstGeom>
          <a:noFill/>
          <a:ln w="9525">
            <a:noFill/>
            <a:miter lim="800000"/>
            <a:headEnd/>
            <a:tailEnd/>
          </a:ln>
          <a:effectLst/>
        </p:spPr>
        <p:txBody>
          <a:bodyPr wrap="none">
            <a:spAutoFit/>
          </a:bodyPr>
          <a:lstStyle/>
          <a:p>
            <a:r>
              <a:rPr lang="it-IT" sz="2800" b="1">
                <a:solidFill>
                  <a:srgbClr val="FF0000"/>
                </a:solidFill>
              </a:rPr>
              <a:t>Vantaggi dei reattori Continui rispetto ai reattori Batch</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781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2B9EDC3E-A281-4ABB-901C-65B4D3E311BD}" type="slidenum">
              <a:rPr lang="it-IT"/>
              <a:pPr/>
              <a:t>80</a:t>
            </a:fld>
            <a:endParaRPr lang="it-IT"/>
          </a:p>
        </p:txBody>
      </p:sp>
      <p:sp>
        <p:nvSpPr>
          <p:cNvPr id="887811" name="Rectangle 3"/>
          <p:cNvSpPr>
            <a:spLocks noChangeArrowheads="1"/>
          </p:cNvSpPr>
          <p:nvPr/>
        </p:nvSpPr>
        <p:spPr bwMode="auto">
          <a:xfrm>
            <a:off x="0" y="19050"/>
            <a:ext cx="9144000" cy="6396038"/>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Considerazioni sugli aspetti economici - industriali</a:t>
            </a:r>
            <a:r>
              <a:rPr lang="it-IT" sz="2600" b="1">
                <a:solidFill>
                  <a:srgbClr val="FF0000"/>
                </a:solidFill>
                <a:cs typeface="Times New Roman" pitchFamily="18" charset="0"/>
              </a:rPr>
              <a:t> </a:t>
            </a:r>
          </a:p>
          <a:p>
            <a:pPr algn="ctr"/>
            <a:endParaRPr lang="it-IT" sz="800">
              <a:solidFill>
                <a:srgbClr val="FF0000"/>
              </a:solidFill>
              <a:cs typeface="Times New Roman" pitchFamily="18" charset="0"/>
            </a:endParaRPr>
          </a:p>
          <a:p>
            <a:pPr algn="ctr"/>
            <a:r>
              <a:rPr lang="it-IT" sz="2200">
                <a:solidFill>
                  <a:srgbClr val="000000"/>
                </a:solidFill>
                <a:cs typeface="Times New Roman" pitchFamily="18" charset="0"/>
              </a:rPr>
              <a:t>La stessa cosa non è possibile in un reattore batch. </a:t>
            </a:r>
          </a:p>
          <a:p>
            <a:pPr algn="ctr"/>
            <a:r>
              <a:rPr lang="it-IT" sz="2200" b="1">
                <a:solidFill>
                  <a:srgbClr val="000000"/>
                </a:solidFill>
                <a:cs typeface="Times New Roman" pitchFamily="18" charset="0"/>
              </a:rPr>
              <a:t>Pertanto 	CP</a:t>
            </a:r>
            <a:r>
              <a:rPr lang="it-IT" sz="2200" b="1" baseline="-30000">
                <a:solidFill>
                  <a:srgbClr val="000000"/>
                </a:solidFill>
                <a:cs typeface="Times New Roman" pitchFamily="18" charset="0"/>
              </a:rPr>
              <a:t>X(contiuno)</a:t>
            </a:r>
            <a:r>
              <a:rPr lang="it-IT" sz="2200" b="1">
                <a:solidFill>
                  <a:srgbClr val="000000"/>
                </a:solidFill>
                <a:cs typeface="Times New Roman" pitchFamily="18" charset="0"/>
              </a:rPr>
              <a:t> &gt; CP</a:t>
            </a:r>
            <a:r>
              <a:rPr lang="it-IT" sz="2200" b="1" baseline="-30000">
                <a:solidFill>
                  <a:srgbClr val="000000"/>
                </a:solidFill>
                <a:cs typeface="Times New Roman" pitchFamily="18" charset="0"/>
              </a:rPr>
              <a:t>X(batch)</a:t>
            </a:r>
            <a:r>
              <a:rPr lang="it-IT" sz="2200" b="1">
                <a:solidFill>
                  <a:srgbClr val="000000"/>
                </a:solidFill>
                <a:cs typeface="Times New Roman" pitchFamily="18" charset="0"/>
              </a:rPr>
              <a:t>		quanto più T è lungo</a:t>
            </a:r>
          </a:p>
          <a:p>
            <a:pPr algn="ctr"/>
            <a:r>
              <a:rPr lang="it-IT" sz="2200">
                <a:solidFill>
                  <a:srgbClr val="000000"/>
                </a:solidFill>
                <a:cs typeface="Times New Roman" pitchFamily="18" charset="0"/>
              </a:rPr>
              <a:t> </a:t>
            </a:r>
          </a:p>
          <a:p>
            <a:pPr algn="ctr"/>
            <a:r>
              <a:rPr lang="it-IT" sz="2200" b="1">
                <a:solidFill>
                  <a:srgbClr val="000000"/>
                </a:solidFill>
                <a:cs typeface="Times New Roman" pitchFamily="18" charset="0"/>
              </a:rPr>
              <a:t>t</a:t>
            </a:r>
            <a:r>
              <a:rPr lang="it-IT" sz="2200" b="1" baseline="-30000">
                <a:solidFill>
                  <a:srgbClr val="000000"/>
                </a:solidFill>
                <a:cs typeface="Times New Roman" pitchFamily="18" charset="0"/>
              </a:rPr>
              <a:t>i</a:t>
            </a:r>
            <a:r>
              <a:rPr lang="it-IT" sz="2200" b="1">
                <a:solidFill>
                  <a:srgbClr val="000000"/>
                </a:solidFill>
                <a:cs typeface="Times New Roman" pitchFamily="18" charset="0"/>
              </a:rPr>
              <a:t> + t</a:t>
            </a:r>
            <a:r>
              <a:rPr lang="it-IT" sz="2200" b="1" baseline="-30000">
                <a:solidFill>
                  <a:srgbClr val="000000"/>
                </a:solidFill>
                <a:cs typeface="Times New Roman" pitchFamily="18" charset="0"/>
              </a:rPr>
              <a:t>ii</a:t>
            </a:r>
            <a:r>
              <a:rPr lang="it-IT" sz="2200" b="1">
                <a:solidFill>
                  <a:srgbClr val="000000"/>
                </a:solidFill>
                <a:cs typeface="Times New Roman" pitchFamily="18" charset="0"/>
              </a:rPr>
              <a:t> = T + t</a:t>
            </a:r>
            <a:r>
              <a:rPr lang="it-IT" sz="2200" b="1" baseline="-30000">
                <a:solidFill>
                  <a:srgbClr val="000000"/>
                </a:solidFill>
                <a:cs typeface="Times New Roman" pitchFamily="18" charset="0"/>
              </a:rPr>
              <a:t>iii</a:t>
            </a:r>
            <a:endParaRPr lang="it-IT" sz="2200" b="1" baseline="30000">
              <a:solidFill>
                <a:srgbClr val="000000"/>
              </a:solidFill>
              <a:cs typeface="Times New Roman" pitchFamily="18" charset="0"/>
            </a:endParaRPr>
          </a:p>
          <a:p>
            <a:pPr algn="just">
              <a:buFontTx/>
              <a:buChar char="-"/>
            </a:pPr>
            <a:r>
              <a:rPr lang="it-IT" sz="2200">
                <a:solidFill>
                  <a:srgbClr val="000000"/>
                </a:solidFill>
                <a:cs typeface="Times New Roman" pitchFamily="18" charset="0"/>
              </a:rPr>
              <a:t> nella (55-batch) l’aumento di  t</a:t>
            </a:r>
            <a:r>
              <a:rPr lang="it-IT" sz="2200" baseline="-30000">
                <a:solidFill>
                  <a:srgbClr val="000000"/>
                </a:solidFill>
                <a:cs typeface="Times New Roman" pitchFamily="18" charset="0"/>
              </a:rPr>
              <a:t>i</a:t>
            </a:r>
            <a:r>
              <a:rPr lang="it-IT" sz="2200">
                <a:solidFill>
                  <a:srgbClr val="000000"/>
                </a:solidFill>
                <a:cs typeface="Times New Roman" pitchFamily="18" charset="0"/>
              </a:rPr>
              <a:t> + t</a:t>
            </a:r>
            <a:r>
              <a:rPr lang="it-IT" sz="2200" baseline="-30000">
                <a:solidFill>
                  <a:srgbClr val="000000"/>
                </a:solidFill>
                <a:cs typeface="Times New Roman" pitchFamily="18" charset="0"/>
              </a:rPr>
              <a:t>ii</a:t>
            </a:r>
            <a:r>
              <a:rPr lang="it-IT" sz="2200">
                <a:solidFill>
                  <a:srgbClr val="000000"/>
                </a:solidFill>
                <a:cs typeface="Times New Roman" pitchFamily="18" charset="0"/>
              </a:rPr>
              <a:t> produrrà un aumento del numeratore tale che il rapporto rimane costante, e quindi la </a:t>
            </a:r>
            <a:r>
              <a:rPr lang="it-IT" sz="2200" b="1">
                <a:solidFill>
                  <a:srgbClr val="000000"/>
                </a:solidFill>
                <a:cs typeface="Times New Roman" pitchFamily="18" charset="0"/>
              </a:rPr>
              <a:t>capacità produttività non è influenzata dal tempo</a:t>
            </a:r>
            <a:r>
              <a:rPr lang="it-IT" sz="2200">
                <a:solidFill>
                  <a:srgbClr val="000000"/>
                </a:solidFill>
                <a:cs typeface="Times New Roman" pitchFamily="18" charset="0"/>
              </a:rPr>
              <a:t>, cioè </a:t>
            </a:r>
            <a:r>
              <a:rPr lang="it-IT" sz="2200" b="1">
                <a:solidFill>
                  <a:srgbClr val="000000"/>
                </a:solidFill>
                <a:cs typeface="Times New Roman" pitchFamily="18" charset="0"/>
              </a:rPr>
              <a:t>dal numero di operazioni batch </a:t>
            </a:r>
            <a:r>
              <a:rPr lang="it-IT" sz="2200">
                <a:solidFill>
                  <a:srgbClr val="000000"/>
                </a:solidFill>
                <a:cs typeface="Times New Roman" pitchFamily="18" charset="0"/>
              </a:rPr>
              <a:t>che si fanno</a:t>
            </a:r>
          </a:p>
          <a:p>
            <a:pPr algn="just"/>
            <a:r>
              <a:rPr lang="it-IT" sz="2200">
                <a:solidFill>
                  <a:srgbClr val="000000"/>
                </a:solidFill>
                <a:cs typeface="Times New Roman" pitchFamily="18" charset="0"/>
              </a:rPr>
              <a:t>- nella (56-continuo) all’</a:t>
            </a:r>
            <a:r>
              <a:rPr lang="it-IT" sz="2200" b="1">
                <a:solidFill>
                  <a:srgbClr val="000000"/>
                </a:solidFill>
                <a:cs typeface="Times New Roman" pitchFamily="18" charset="0"/>
              </a:rPr>
              <a:t>aumentare di T la capacità produttività aumenta</a:t>
            </a:r>
            <a:r>
              <a:rPr lang="it-IT" sz="2200">
                <a:solidFill>
                  <a:srgbClr val="000000"/>
                </a:solidFill>
                <a:cs typeface="Times New Roman" pitchFamily="18" charset="0"/>
              </a:rPr>
              <a:t> perché t</a:t>
            </a:r>
            <a:r>
              <a:rPr lang="it-IT" sz="2200" baseline="-30000">
                <a:solidFill>
                  <a:srgbClr val="000000"/>
                </a:solidFill>
                <a:cs typeface="Times New Roman" pitchFamily="18" charset="0"/>
              </a:rPr>
              <a:t>iii</a:t>
            </a:r>
            <a:r>
              <a:rPr lang="it-IT" sz="2200">
                <a:solidFill>
                  <a:srgbClr val="000000"/>
                </a:solidFill>
                <a:cs typeface="Times New Roman" pitchFamily="18" charset="0"/>
              </a:rPr>
              <a:t>/T diminuisce.</a:t>
            </a:r>
          </a:p>
          <a:p>
            <a:pPr algn="ctr"/>
            <a:r>
              <a:rPr lang="it-IT" sz="2200">
                <a:solidFill>
                  <a:srgbClr val="000000"/>
                </a:solidFill>
                <a:cs typeface="Times New Roman" pitchFamily="18" charset="0"/>
              </a:rPr>
              <a:t>tali equazioni danno CP (g/(l ora)</a:t>
            </a:r>
          </a:p>
          <a:p>
            <a:pPr algn="just"/>
            <a:r>
              <a:rPr lang="it-IT" sz="2200">
                <a:solidFill>
                  <a:srgbClr val="000000"/>
                </a:solidFill>
                <a:cs typeface="Times New Roman" pitchFamily="18" charset="0"/>
              </a:rPr>
              <a:t>se volessimo le produttività Pr (g/ora), bisogna moltiplicare CP per il volume del reattore:	 </a:t>
            </a:r>
            <a:r>
              <a:rPr lang="it-IT" sz="2200" b="1">
                <a:solidFill>
                  <a:srgbClr val="000000"/>
                </a:solidFill>
                <a:cs typeface="Times New Roman" pitchFamily="18" charset="0"/>
              </a:rPr>
              <a:t>Pr = CP V</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 Dovrebbe risultare evidente a questo punto la differenza tra produttività in g/ora ed in g/(l ora).  </a:t>
            </a:r>
          </a:p>
          <a:p>
            <a:pPr algn="just">
              <a:buFontTx/>
              <a:buChar char="-"/>
            </a:pPr>
            <a:r>
              <a:rPr lang="it-IT" sz="2200">
                <a:solidFill>
                  <a:srgbClr val="000000"/>
                </a:solidFill>
                <a:cs typeface="Times New Roman" pitchFamily="18" charset="0"/>
              </a:rPr>
              <a:t>primo caso: non si conosce il volume del reattore è perciò non si può calcolare l’incidenza del costo d’investimento sul prodotto. </a:t>
            </a:r>
          </a:p>
          <a:p>
            <a:pPr algn="ctr"/>
            <a:r>
              <a:rPr lang="it-IT" sz="2200" u="sng">
                <a:solidFill>
                  <a:srgbClr val="000000"/>
                </a:solidFill>
                <a:cs typeface="Times New Roman" pitchFamily="18" charset="0"/>
              </a:rPr>
              <a:t>È quindi importante indicare sempre le unità di misura della produttività!</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985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DB363C45-6CB0-4335-9E5C-1960B939B6E0}" type="slidenum">
              <a:rPr lang="it-IT"/>
              <a:pPr/>
              <a:t>81</a:t>
            </a:fld>
            <a:endParaRPr lang="it-IT"/>
          </a:p>
        </p:txBody>
      </p:sp>
      <p:sp>
        <p:nvSpPr>
          <p:cNvPr id="889859" name="Rectangle 3"/>
          <p:cNvSpPr>
            <a:spLocks noChangeArrowheads="1"/>
          </p:cNvSpPr>
          <p:nvPr/>
        </p:nvSpPr>
        <p:spPr bwMode="auto">
          <a:xfrm>
            <a:off x="0" y="0"/>
            <a:ext cx="9144000" cy="4325938"/>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Considerazioni sugli aspetti economici - industriali</a:t>
            </a:r>
            <a:r>
              <a:rPr lang="it-IT" sz="2600" b="1">
                <a:solidFill>
                  <a:srgbClr val="FF0000"/>
                </a:solidFill>
                <a:cs typeface="Times New Roman" pitchFamily="18" charset="0"/>
              </a:rPr>
              <a:t> </a:t>
            </a:r>
          </a:p>
          <a:p>
            <a:pPr algn="ctr"/>
            <a:endParaRPr lang="it-IT" sz="2600">
              <a:solidFill>
                <a:srgbClr val="FF0000"/>
              </a:solidFill>
              <a:cs typeface="Times New Roman" pitchFamily="18" charset="0"/>
            </a:endParaRPr>
          </a:p>
          <a:p>
            <a:pPr algn="just"/>
            <a:r>
              <a:rPr lang="it-IT" sz="2200" b="1" u="sng">
                <a:solidFill>
                  <a:srgbClr val="000000"/>
                </a:solidFill>
                <a:cs typeface="Times New Roman" pitchFamily="18" charset="0"/>
              </a:rPr>
              <a:t>Esercizio 45.</a:t>
            </a:r>
            <a:r>
              <a:rPr lang="it-IT" sz="2200" i="1">
                <a:solidFill>
                  <a:srgbClr val="000000"/>
                </a:solidFill>
                <a:cs typeface="Times New Roman" pitchFamily="18" charset="0"/>
              </a:rPr>
              <a:t> In una reattore continuo si produce una tossina usando un substrato contenente glucosio come nutriente limitante  ed un ceppo di bacillus thuringiensis. La tossina viene prodotta durante la fase stazionaria di crescita; il coefficiente di resa in prodotto in coltura batch  è 20 mg/g. La concentrazione di glucosio nella soluzione alimentata al reattore continuo è 20 g/l, le caratteristiche della cultura cellulare sono </a:t>
            </a:r>
            <a:r>
              <a:rPr lang="it-IT" sz="2200" i="1">
                <a:solidFill>
                  <a:srgbClr val="000000"/>
                </a:solidFill>
                <a:latin typeface="Symbol" pitchFamily="18" charset="2"/>
                <a:cs typeface="Times New Roman" pitchFamily="18" charset="0"/>
              </a:rPr>
              <a:t>m</a:t>
            </a:r>
            <a:r>
              <a:rPr lang="it-IT" sz="2200" i="1" baseline="-30000">
                <a:solidFill>
                  <a:srgbClr val="000000"/>
                </a:solidFill>
                <a:cs typeface="Times New Roman" pitchFamily="18" charset="0"/>
              </a:rPr>
              <a:t>max</a:t>
            </a:r>
            <a:r>
              <a:rPr lang="it-IT" sz="2200" i="1">
                <a:solidFill>
                  <a:srgbClr val="000000"/>
                </a:solidFill>
                <a:cs typeface="Times New Roman" pitchFamily="18" charset="0"/>
              </a:rPr>
              <a:t> = 0,45 ore</a:t>
            </a:r>
            <a:r>
              <a:rPr lang="it-IT" sz="2200" i="1" baseline="30000">
                <a:solidFill>
                  <a:srgbClr val="000000"/>
                </a:solidFill>
                <a:cs typeface="Times New Roman" pitchFamily="18" charset="0"/>
              </a:rPr>
              <a:t>-1</a:t>
            </a:r>
            <a:r>
              <a:rPr lang="it-IT" sz="2200" i="1">
                <a:solidFill>
                  <a:srgbClr val="000000"/>
                </a:solidFill>
                <a:cs typeface="Times New Roman" pitchFamily="18" charset="0"/>
              </a:rPr>
              <a:t>, K</a:t>
            </a:r>
            <a:r>
              <a:rPr lang="it-IT" sz="2200" i="1" baseline="-30000">
                <a:solidFill>
                  <a:srgbClr val="000000"/>
                </a:solidFill>
                <a:cs typeface="Times New Roman" pitchFamily="18" charset="0"/>
              </a:rPr>
              <a:t>S</a:t>
            </a:r>
            <a:r>
              <a:rPr lang="it-IT" sz="2200" i="1">
                <a:solidFill>
                  <a:srgbClr val="000000"/>
                </a:solidFill>
                <a:cs typeface="Times New Roman" pitchFamily="18" charset="0"/>
              </a:rPr>
              <a:t> = 0,07 g/l, Y</a:t>
            </a:r>
            <a:r>
              <a:rPr lang="it-IT" sz="2200" i="1" baseline="-30000">
                <a:solidFill>
                  <a:srgbClr val="000000"/>
                </a:solidFill>
                <a:cs typeface="Times New Roman" pitchFamily="18" charset="0"/>
              </a:rPr>
              <a:t>XS</a:t>
            </a:r>
            <a:r>
              <a:rPr lang="it-IT" sz="2200" i="1">
                <a:solidFill>
                  <a:srgbClr val="000000"/>
                </a:solidFill>
                <a:cs typeface="Times New Roman" pitchFamily="18" charset="0"/>
              </a:rPr>
              <a:t> = 0,42 g/g. Calcolare la concentrazione di glucosio, biomassa e tossina nell’effluente allo stato stazionario per un volume di brodo di fermentazione di 100 litri e un flusso di alimentazione di 30 l/ora. Calcolare le produttività in biomassa e tossina. Calcolare la capacità produttiva del reattore.</a:t>
            </a:r>
            <a:r>
              <a:rPr lang="it-IT" sz="2200">
                <a:solidFill>
                  <a:srgbClr val="000000"/>
                </a:solidFill>
                <a:cs typeface="Times New Roman" pitchFamily="18" charset="0"/>
              </a:rPr>
              <a:t>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90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FE4A668-85AA-4300-991A-81431D46564C}" type="slidenum">
              <a:rPr lang="it-IT"/>
              <a:pPr/>
              <a:t>82</a:t>
            </a:fld>
            <a:endParaRPr lang="it-IT"/>
          </a:p>
        </p:txBody>
      </p:sp>
      <p:sp>
        <p:nvSpPr>
          <p:cNvPr id="891907" name="Rectangle 3"/>
          <p:cNvSpPr>
            <a:spLocks noChangeArrowheads="1"/>
          </p:cNvSpPr>
          <p:nvPr/>
        </p:nvSpPr>
        <p:spPr bwMode="auto">
          <a:xfrm>
            <a:off x="0" y="47625"/>
            <a:ext cx="9144000" cy="6396038"/>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Scelta della Velocità di diluizione ottimale</a:t>
            </a:r>
            <a:r>
              <a:rPr lang="it-IT" sz="2600" b="1">
                <a:solidFill>
                  <a:srgbClr val="FF0000"/>
                </a:solidFill>
                <a:cs typeface="Times New Roman" pitchFamily="18" charset="0"/>
              </a:rPr>
              <a:t> </a:t>
            </a:r>
          </a:p>
          <a:p>
            <a:pPr algn="ctr"/>
            <a:endParaRPr lang="it-IT" sz="800" b="1">
              <a:solidFill>
                <a:srgbClr val="FF0000"/>
              </a:solidFill>
              <a:cs typeface="Times New Roman" pitchFamily="18" charset="0"/>
            </a:endParaRPr>
          </a:p>
          <a:p>
            <a:pPr algn="ctr"/>
            <a:r>
              <a:rPr lang="it-IT" sz="2200">
                <a:solidFill>
                  <a:srgbClr val="000000"/>
                </a:solidFill>
                <a:cs typeface="Times New Roman" pitchFamily="18" charset="0"/>
              </a:rPr>
              <a:t>Nell’equazione, Pr</a:t>
            </a:r>
            <a:r>
              <a:rPr lang="it-IT" sz="2200" baseline="-30000">
                <a:solidFill>
                  <a:srgbClr val="000000"/>
                </a:solidFill>
                <a:cs typeface="Times New Roman" pitchFamily="18" charset="0"/>
              </a:rPr>
              <a:t>X</a:t>
            </a:r>
            <a:r>
              <a:rPr lang="it-IT" sz="2200">
                <a:solidFill>
                  <a:srgbClr val="000000"/>
                </a:solidFill>
                <a:cs typeface="Times New Roman" pitchFamily="18" charset="0"/>
              </a:rPr>
              <a:t> = F </a:t>
            </a:r>
            <a:r>
              <a:rPr lang="it-IT" sz="2200" b="1">
                <a:solidFill>
                  <a:srgbClr val="000000"/>
                </a:solidFill>
                <a:cs typeface="Times New Roman" pitchFamily="18" charset="0"/>
              </a:rPr>
              <a:t>Y</a:t>
            </a:r>
            <a:r>
              <a:rPr lang="it-IT" sz="2200" b="1" baseline="-30000">
                <a:solidFill>
                  <a:srgbClr val="000000"/>
                </a:solidFill>
                <a:cs typeface="Times New Roman" pitchFamily="18" charset="0"/>
              </a:rPr>
              <a:t>XS</a:t>
            </a:r>
            <a:r>
              <a:rPr lang="it-IT" sz="2200" b="1">
                <a:solidFill>
                  <a:srgbClr val="000000"/>
                </a:solidFill>
                <a:cs typeface="Times New Roman" pitchFamily="18" charset="0"/>
              </a:rPr>
              <a:t> [S</a:t>
            </a:r>
            <a:r>
              <a:rPr lang="it-IT" sz="2200" b="1" baseline="-30000">
                <a:solidFill>
                  <a:srgbClr val="000000"/>
                </a:solidFill>
                <a:cs typeface="Times New Roman" pitchFamily="18" charset="0"/>
              </a:rPr>
              <a:t>0</a:t>
            </a:r>
            <a:r>
              <a:rPr lang="it-IT" sz="2200" b="1">
                <a:solidFill>
                  <a:srgbClr val="000000"/>
                </a:solidFill>
                <a:cs typeface="Times New Roman" pitchFamily="18" charset="0"/>
              </a:rPr>
              <a:t> - 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 D)]  (52), </a:t>
            </a:r>
            <a:r>
              <a:rPr lang="it-IT" sz="2200">
                <a:solidFill>
                  <a:srgbClr val="000000"/>
                </a:solidFill>
                <a:cs typeface="Times New Roman" pitchFamily="18" charset="0"/>
              </a:rPr>
              <a:t>si è assunto</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Y</a:t>
            </a:r>
            <a:r>
              <a:rPr lang="it-IT" sz="2200" b="1" baseline="-30000">
                <a:solidFill>
                  <a:srgbClr val="000000"/>
                </a:solidFill>
                <a:cs typeface="Times New Roman" pitchFamily="18" charset="0"/>
              </a:rPr>
              <a:t>XS</a:t>
            </a:r>
            <a:r>
              <a:rPr lang="it-IT" sz="2200" b="1">
                <a:solidFill>
                  <a:srgbClr val="000000"/>
                </a:solidFill>
                <a:cs typeface="Times New Roman" pitchFamily="18" charset="0"/>
              </a:rPr>
              <a:t> costante,</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ed in base a questo assunzione risulta che la </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produttività aumenta fino a D = D</a:t>
            </a:r>
            <a:r>
              <a:rPr lang="it-IT" sz="2200" b="1" baseline="-30000">
                <a:solidFill>
                  <a:srgbClr val="000000"/>
                </a:solidFill>
                <a:cs typeface="Times New Roman" pitchFamily="18" charset="0"/>
              </a:rPr>
              <a:t>crit</a:t>
            </a:r>
            <a:r>
              <a:rPr lang="it-IT" sz="2200">
                <a:solidFill>
                  <a:srgbClr val="000000"/>
                </a:solidFill>
                <a:cs typeface="Times New Roman" pitchFamily="18" charset="0"/>
              </a:rPr>
              <a:t> (vedi figura 17).</a:t>
            </a:r>
          </a:p>
          <a:p>
            <a:pPr algn="just"/>
            <a:r>
              <a:rPr lang="it-IT" sz="2200">
                <a:solidFill>
                  <a:srgbClr val="000000"/>
                </a:solidFill>
                <a:cs typeface="Times New Roman" pitchFamily="18" charset="0"/>
              </a:rPr>
              <a:t> Tuttavia, ciò </a:t>
            </a:r>
            <a:r>
              <a:rPr lang="it-IT" sz="2200" b="1">
                <a:solidFill>
                  <a:srgbClr val="000000"/>
                </a:solidFill>
                <a:cs typeface="Times New Roman" pitchFamily="18" charset="0"/>
              </a:rPr>
              <a:t>non</a:t>
            </a:r>
            <a:r>
              <a:rPr lang="it-IT" sz="2200">
                <a:solidFill>
                  <a:srgbClr val="000000"/>
                </a:solidFill>
                <a:cs typeface="Times New Roman" pitchFamily="18" charset="0"/>
              </a:rPr>
              <a:t> è </a:t>
            </a:r>
            <a:r>
              <a:rPr lang="it-IT" sz="2200" b="1">
                <a:solidFill>
                  <a:srgbClr val="000000"/>
                </a:solidFill>
                <a:cs typeface="Times New Roman" pitchFamily="18" charset="0"/>
              </a:rPr>
              <a:t>necessariamente vero</a:t>
            </a:r>
            <a:r>
              <a:rPr lang="it-IT" sz="2200">
                <a:solidFill>
                  <a:srgbClr val="000000"/>
                </a:solidFill>
                <a:cs typeface="Times New Roman" pitchFamily="18" charset="0"/>
              </a:rPr>
              <a:t>. </a:t>
            </a:r>
          </a:p>
          <a:p>
            <a:pPr algn="ctr"/>
            <a:r>
              <a:rPr lang="it-IT" sz="2200">
                <a:solidFill>
                  <a:srgbClr val="000000"/>
                </a:solidFill>
                <a:cs typeface="Times New Roman" pitchFamily="18" charset="0"/>
              </a:rPr>
              <a:t>Al variare di D		</a:t>
            </a:r>
            <a:r>
              <a:rPr lang="it-IT" sz="2200" b="1">
                <a:solidFill>
                  <a:srgbClr val="000000"/>
                </a:solidFill>
                <a:cs typeface="Times New Roman" pitchFamily="18" charset="0"/>
              </a:rPr>
              <a:t>Y</a:t>
            </a:r>
            <a:r>
              <a:rPr lang="it-IT" sz="2200" b="1" baseline="-30000">
                <a:solidFill>
                  <a:srgbClr val="000000"/>
                </a:solidFill>
                <a:cs typeface="Times New Roman" pitchFamily="18" charset="0"/>
              </a:rPr>
              <a:t>XS</a:t>
            </a:r>
            <a:r>
              <a:rPr lang="it-IT" sz="2200" b="1">
                <a:solidFill>
                  <a:srgbClr val="000000"/>
                </a:solidFill>
                <a:cs typeface="Times New Roman" pitchFamily="18" charset="0"/>
              </a:rPr>
              <a:t> può variare</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Una possibile causa della variazione della in biomassa è ad esempio l’</a:t>
            </a:r>
            <a:r>
              <a:rPr lang="it-IT" sz="2200" b="1">
                <a:solidFill>
                  <a:srgbClr val="000000"/>
                </a:solidFill>
                <a:cs typeface="Times New Roman" pitchFamily="18" charset="0"/>
              </a:rPr>
              <a:t>effetto Crabtree. </a:t>
            </a:r>
          </a:p>
          <a:p>
            <a:pPr algn="just"/>
            <a:r>
              <a:rPr lang="it-IT" sz="2200" b="1">
                <a:solidFill>
                  <a:srgbClr val="000000"/>
                </a:solidFill>
                <a:cs typeface="Times New Roman" pitchFamily="18" charset="0"/>
              </a:rPr>
              <a:t>P</a:t>
            </a:r>
            <a:r>
              <a:rPr lang="it-IT" sz="2200">
                <a:solidFill>
                  <a:srgbClr val="000000"/>
                </a:solidFill>
                <a:cs typeface="Times New Roman" pitchFamily="18" charset="0"/>
              </a:rPr>
              <a:t>er il reattore </a:t>
            </a:r>
            <a:r>
              <a:rPr lang="it-IT" sz="2200" b="1">
                <a:solidFill>
                  <a:srgbClr val="000000"/>
                </a:solidFill>
                <a:cs typeface="Times New Roman" pitchFamily="18" charset="0"/>
              </a:rPr>
              <a:t>batch: i coefficienti di resa sono funzioni del tempo</a:t>
            </a:r>
            <a:r>
              <a:rPr lang="it-IT" sz="2200">
                <a:solidFill>
                  <a:srgbClr val="000000"/>
                </a:solidFill>
                <a:cs typeface="Times New Roman" pitchFamily="18" charset="0"/>
              </a:rPr>
              <a:t>, e di ciò si è tenuto conto trattando della soluzione delle equazioni che si applicano al reattore batch, </a:t>
            </a: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dS/dt  = (- 1/Y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en-GB" sz="2200" b="1">
                <a:solidFill>
                  <a:srgbClr val="000000"/>
                </a:solidFill>
                <a:cs typeface="Times New Roman" pitchFamily="18" charset="0"/>
              </a:rPr>
              <a:t>X  (36)</a:t>
            </a:r>
            <a:r>
              <a:rPr lang="en-GB" sz="2200">
                <a:solidFill>
                  <a:srgbClr val="000000"/>
                </a:solidFill>
                <a:cs typeface="Times New Roman" pitchFamily="18" charset="0"/>
              </a:rPr>
              <a:t> </a:t>
            </a:r>
            <a:endParaRPr lang="en-GB" sz="2200" b="1">
              <a:solidFill>
                <a:srgbClr val="000000"/>
              </a:solidFill>
              <a:cs typeface="Times New Roman" pitchFamily="18" charset="0"/>
            </a:endParaRPr>
          </a:p>
          <a:p>
            <a:pPr algn="ctr"/>
            <a:r>
              <a:rPr lang="en-GB" sz="2200" b="1">
                <a:solidFill>
                  <a:srgbClr val="000000"/>
                </a:solidFill>
                <a:cs typeface="Times New Roman" pitchFamily="18" charset="0"/>
              </a:rPr>
              <a:t>dP/dt</a:t>
            </a:r>
            <a:r>
              <a:rPr lang="en-GB" sz="2200">
                <a:solidFill>
                  <a:srgbClr val="000000"/>
                </a:solidFill>
                <a:cs typeface="Times New Roman" pitchFamily="18" charset="0"/>
              </a:rPr>
              <a:t> </a:t>
            </a:r>
            <a:r>
              <a:rPr lang="en-GB" sz="2200" b="1">
                <a:solidFill>
                  <a:srgbClr val="000000"/>
                </a:solidFill>
                <a:cs typeface="Times New Roman" pitchFamily="18" charset="0"/>
              </a:rPr>
              <a:t>= (Y</a:t>
            </a:r>
            <a:r>
              <a:rPr lang="en-GB" sz="2200" b="1" baseline="-30000">
                <a:solidFill>
                  <a:srgbClr val="000000"/>
                </a:solidFill>
                <a:cs typeface="Times New Roman" pitchFamily="18" charset="0"/>
              </a:rPr>
              <a:t>PS</a:t>
            </a:r>
            <a:r>
              <a:rPr lang="en-GB" sz="2200" b="1">
                <a:solidFill>
                  <a:srgbClr val="000000"/>
                </a:solidFill>
                <a:cs typeface="Times New Roman" pitchFamily="18" charset="0"/>
              </a:rPr>
              <a:t>/Y</a:t>
            </a:r>
            <a:r>
              <a:rPr lang="en-GB" sz="2200" b="1" baseline="-30000">
                <a:solidFill>
                  <a:srgbClr val="000000"/>
                </a:solidFill>
                <a:cs typeface="Times New Roman" pitchFamily="18" charset="0"/>
              </a:rPr>
              <a:t>XS</a:t>
            </a:r>
            <a:r>
              <a:rPr lang="en-GB" sz="2200" b="1">
                <a:solidFill>
                  <a:srgbClr val="000000"/>
                </a:solidFill>
                <a:cs typeface="Times New Roman" pitchFamily="18" charset="0"/>
              </a:rPr>
              <a:t>) [</a:t>
            </a:r>
            <a:r>
              <a:rPr lang="it-IT" sz="2200" b="1">
                <a:solidFill>
                  <a:srgbClr val="000000"/>
                </a:solidFill>
                <a:latin typeface="Symbol" pitchFamily="18" charset="2"/>
                <a:cs typeface="Times New Roman" pitchFamily="18" charset="0"/>
              </a:rPr>
              <a:t>m</a:t>
            </a:r>
            <a:r>
              <a:rPr lang="en-GB" sz="2200" b="1" baseline="-30000">
                <a:solidFill>
                  <a:srgbClr val="000000"/>
                </a:solidFill>
                <a:cs typeface="Times New Roman" pitchFamily="18" charset="0"/>
              </a:rPr>
              <a:t>m</a:t>
            </a:r>
            <a:r>
              <a:rPr lang="en-GB" sz="2200" b="1">
                <a:solidFill>
                  <a:srgbClr val="000000"/>
                </a:solidFill>
                <a:cs typeface="Times New Roman" pitchFamily="18" charset="0"/>
              </a:rPr>
              <a:t> S/( K</a:t>
            </a:r>
            <a:r>
              <a:rPr lang="en-GB" sz="2200" b="1" baseline="-30000">
                <a:solidFill>
                  <a:srgbClr val="000000"/>
                </a:solidFill>
                <a:cs typeface="Times New Roman" pitchFamily="18" charset="0"/>
              </a:rPr>
              <a:t>S</a:t>
            </a:r>
            <a:r>
              <a:rPr lang="en-GB" sz="2200" b="1">
                <a:solidFill>
                  <a:srgbClr val="000000"/>
                </a:solidFill>
                <a:cs typeface="Times New Roman" pitchFamily="18" charset="0"/>
              </a:rPr>
              <a:t> + S)]</a:t>
            </a:r>
            <a:r>
              <a:rPr lang="it-IT" sz="2200" b="1">
                <a:solidFill>
                  <a:srgbClr val="000000"/>
                </a:solidFill>
                <a:latin typeface="Symbol" pitchFamily="18" charset="2"/>
                <a:cs typeface="Times New Roman" pitchFamily="18" charset="0"/>
              </a:rPr>
              <a:t> </a:t>
            </a:r>
            <a:r>
              <a:rPr lang="en-GB" sz="2200" b="1">
                <a:solidFill>
                  <a:srgbClr val="000000"/>
                </a:solidFill>
                <a:cs typeface="Times New Roman" pitchFamily="18" charset="0"/>
              </a:rPr>
              <a:t>X  (37)</a:t>
            </a:r>
            <a:endParaRPr lang="it-IT" sz="2200">
              <a:solidFill>
                <a:srgbClr val="000000"/>
              </a:solidFill>
              <a:cs typeface="Times New Roman" pitchFamily="18" charset="0"/>
            </a:endParaRPr>
          </a:p>
          <a:p>
            <a:pPr algn="ctr"/>
            <a:endParaRPr lang="it-IT" sz="2200">
              <a:solidFill>
                <a:srgbClr val="000000"/>
              </a:solidFill>
              <a:cs typeface="Times New Roman" pitchFamily="18" charset="0"/>
            </a:endParaRPr>
          </a:p>
          <a:p>
            <a:pPr algn="ctr"/>
            <a:r>
              <a:rPr lang="it-IT" sz="2200">
                <a:solidFill>
                  <a:srgbClr val="000000"/>
                </a:solidFill>
                <a:cs typeface="Times New Roman" pitchFamily="18" charset="0"/>
              </a:rPr>
              <a:t>nel reattore </a:t>
            </a:r>
            <a:r>
              <a:rPr lang="it-IT" sz="2200" b="1">
                <a:solidFill>
                  <a:srgbClr val="000000"/>
                </a:solidFill>
                <a:cs typeface="Times New Roman" pitchFamily="18" charset="0"/>
              </a:rPr>
              <a:t>continuo</a:t>
            </a:r>
            <a:r>
              <a:rPr lang="it-IT" sz="2200">
                <a:solidFill>
                  <a:srgbClr val="000000"/>
                </a:solidFill>
                <a:cs typeface="Times New Roman" pitchFamily="18" charset="0"/>
              </a:rPr>
              <a:t>, </a:t>
            </a:r>
            <a:r>
              <a:rPr lang="it-IT" sz="2200" b="1">
                <a:solidFill>
                  <a:srgbClr val="000000"/>
                </a:solidFill>
                <a:cs typeface="Times New Roman" pitchFamily="18" charset="0"/>
              </a:rPr>
              <a:t>D ha le dimensioni di un tempo, e perciò la variazione di D è la variazione del tempo di permanenza</a:t>
            </a:r>
          </a:p>
          <a:p>
            <a:pPr algn="ctr"/>
            <a:r>
              <a:rPr lang="it-IT" sz="2200" b="1" u="sng">
                <a:solidFill>
                  <a:srgbClr val="000000"/>
                </a:solidFill>
                <a:cs typeface="Times New Roman" pitchFamily="18" charset="0"/>
              </a:rPr>
              <a:t>nel reattore continuo i coefficienti Y possono essere funzioni del tempo</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395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6A7BCC4-DCA2-44AF-A734-EE9C8C1EF3A5}" type="slidenum">
              <a:rPr lang="it-IT"/>
              <a:pPr/>
              <a:t>83</a:t>
            </a:fld>
            <a:endParaRPr lang="it-IT"/>
          </a:p>
        </p:txBody>
      </p:sp>
      <p:sp>
        <p:nvSpPr>
          <p:cNvPr id="893955" name="Rectangle 3"/>
          <p:cNvSpPr>
            <a:spLocks noChangeArrowheads="1"/>
          </p:cNvSpPr>
          <p:nvPr/>
        </p:nvSpPr>
        <p:spPr bwMode="auto">
          <a:xfrm>
            <a:off x="0" y="157163"/>
            <a:ext cx="9144000" cy="5864225"/>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Scelta della Velocità di diluizione ottimale</a:t>
            </a:r>
            <a:r>
              <a:rPr lang="it-IT" sz="2600" b="1">
                <a:solidFill>
                  <a:srgbClr val="FF0000"/>
                </a:solidFill>
                <a:cs typeface="Times New Roman" pitchFamily="18" charset="0"/>
              </a:rPr>
              <a:t> </a:t>
            </a:r>
          </a:p>
          <a:p>
            <a:pPr algn="ctr"/>
            <a:endParaRPr lang="it-IT" sz="800" b="1">
              <a:solidFill>
                <a:srgbClr val="FF0000"/>
              </a:solidFill>
              <a:cs typeface="Times New Roman" pitchFamily="18" charset="0"/>
            </a:endParaRPr>
          </a:p>
          <a:p>
            <a:pPr algn="just"/>
            <a:r>
              <a:rPr lang="it-IT" sz="2200">
                <a:solidFill>
                  <a:srgbClr val="000000"/>
                </a:solidFill>
                <a:cs typeface="Times New Roman" pitchFamily="18" charset="0"/>
              </a:rPr>
              <a:t>Per molti prodotti commerciali:</a:t>
            </a:r>
          </a:p>
          <a:p>
            <a:pPr algn="ctr"/>
            <a:r>
              <a:rPr lang="it-IT" sz="2200">
                <a:solidFill>
                  <a:srgbClr val="000000"/>
                </a:solidFill>
                <a:cs typeface="Times New Roman" pitchFamily="18" charset="0"/>
              </a:rPr>
              <a:t> le rese sono massime quando </a:t>
            </a:r>
            <a:r>
              <a:rPr lang="it-IT" sz="2200">
                <a:solidFill>
                  <a:srgbClr val="000000"/>
                </a:solidFill>
                <a:latin typeface="Symbol" pitchFamily="18" charset="2"/>
                <a:cs typeface="Times New Roman" pitchFamily="18" charset="0"/>
              </a:rPr>
              <a:t>m </a:t>
            </a:r>
            <a:r>
              <a:rPr lang="it-IT" sz="2200">
                <a:solidFill>
                  <a:srgbClr val="000000"/>
                </a:solidFill>
                <a:cs typeface="Times New Roman" pitchFamily="18" charset="0"/>
              </a:rPr>
              <a:t>(e perciò D) è minima (vedi esercizio 45). </a:t>
            </a:r>
          </a:p>
          <a:p>
            <a:pPr algn="ctr"/>
            <a:r>
              <a:rPr lang="it-IT" sz="2200">
                <a:solidFill>
                  <a:srgbClr val="000000"/>
                </a:solidFill>
                <a:cs typeface="Times New Roman" pitchFamily="18" charset="0"/>
              </a:rPr>
              <a:t>la formazione di questi prodotti non è associata alla crescita cellulare e quindi:  P</a:t>
            </a:r>
            <a:r>
              <a:rPr lang="it-IT" sz="2200" baseline="-30000">
                <a:solidFill>
                  <a:srgbClr val="000000"/>
                </a:solidFill>
                <a:cs typeface="Times New Roman" pitchFamily="18" charset="0"/>
              </a:rPr>
              <a:t>S</a:t>
            </a:r>
            <a:r>
              <a:rPr lang="it-IT" sz="2200">
                <a:solidFill>
                  <a:srgbClr val="000000"/>
                </a:solidFill>
                <a:cs typeface="Times New Roman" pitchFamily="18" charset="0"/>
              </a:rPr>
              <a:t> = Y</a:t>
            </a:r>
            <a:r>
              <a:rPr lang="it-IT" sz="2200" baseline="-30000">
                <a:solidFill>
                  <a:srgbClr val="000000"/>
                </a:solidFill>
                <a:cs typeface="Times New Roman" pitchFamily="18" charset="0"/>
              </a:rPr>
              <a:t>PS</a:t>
            </a:r>
            <a:r>
              <a:rPr lang="it-IT" sz="2200">
                <a:solidFill>
                  <a:srgbClr val="000000"/>
                </a:solidFill>
                <a:cs typeface="Times New Roman" pitchFamily="18" charset="0"/>
              </a:rPr>
              <a:t> [S</a:t>
            </a:r>
            <a:r>
              <a:rPr lang="it-IT" sz="2200" baseline="-30000">
                <a:solidFill>
                  <a:srgbClr val="000000"/>
                </a:solidFill>
                <a:cs typeface="Times New Roman" pitchFamily="18" charset="0"/>
              </a:rPr>
              <a:t>0</a:t>
            </a:r>
            <a:r>
              <a:rPr lang="it-IT" sz="2200">
                <a:solidFill>
                  <a:srgbClr val="000000"/>
                </a:solidFill>
                <a:cs typeface="Times New Roman" pitchFamily="18" charset="0"/>
              </a:rPr>
              <a:t> – D K</a:t>
            </a:r>
            <a:r>
              <a:rPr lang="it-IT" sz="2200" baseline="-30000">
                <a:solidFill>
                  <a:srgbClr val="000000"/>
                </a:solidFill>
                <a:cs typeface="Times New Roman" pitchFamily="18" charset="0"/>
              </a:rPr>
              <a:t>S</a:t>
            </a:r>
            <a:r>
              <a:rPr lang="it-IT"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t>
            </a:r>
            <a:r>
              <a:rPr lang="it-IT" sz="2200">
                <a:solidFill>
                  <a:srgbClr val="000000"/>
                </a:solidFill>
                <a:cs typeface="Times New Roman" pitchFamily="18" charset="0"/>
              </a:rPr>
              <a:t> – D)] (50)</a:t>
            </a:r>
            <a:r>
              <a:rPr lang="it-IT" sz="2200" b="1">
                <a:solidFill>
                  <a:srgbClr val="000000"/>
                </a:solidFill>
                <a:cs typeface="Times New Roman" pitchFamily="18" charset="0"/>
              </a:rPr>
              <a:t>	 non è applicabile</a:t>
            </a:r>
            <a:r>
              <a:rPr lang="it-IT" sz="2200">
                <a:solidFill>
                  <a:srgbClr val="000000"/>
                </a:solidFill>
                <a:cs typeface="Times New Roman" pitchFamily="18" charset="0"/>
              </a:rPr>
              <a:t> </a:t>
            </a:r>
          </a:p>
          <a:p>
            <a:pPr algn="ctr"/>
            <a:endParaRPr lang="it-IT" sz="2200">
              <a:solidFill>
                <a:srgbClr val="000000"/>
              </a:solidFill>
              <a:cs typeface="Times New Roman" pitchFamily="18" charset="0"/>
            </a:endParaRPr>
          </a:p>
          <a:p>
            <a:pPr algn="ctr"/>
            <a:r>
              <a:rPr lang="it-IT" sz="2200">
                <a:solidFill>
                  <a:srgbClr val="000000"/>
                </a:solidFill>
                <a:cs typeface="Times New Roman" pitchFamily="18" charset="0"/>
              </a:rPr>
              <a:t>Anche supponendo per un momento che la formazione del prodotto fosse associata alla crescita cellulare, la produttività in prodotto sarebbe data da:</a:t>
            </a:r>
          </a:p>
          <a:p>
            <a:pPr algn="ctr"/>
            <a:r>
              <a:rPr lang="it-IT" sz="2200">
                <a:solidFill>
                  <a:srgbClr val="000000"/>
                </a:solidFill>
                <a:cs typeface="Times New Roman" pitchFamily="18" charset="0"/>
              </a:rPr>
              <a:t> Pr</a:t>
            </a:r>
            <a:r>
              <a:rPr lang="it-IT" sz="2200" baseline="-30000">
                <a:solidFill>
                  <a:srgbClr val="000000"/>
                </a:solidFill>
                <a:cs typeface="Times New Roman" pitchFamily="18" charset="0"/>
              </a:rPr>
              <a:t>P</a:t>
            </a:r>
            <a:r>
              <a:rPr lang="it-IT" sz="2200">
                <a:solidFill>
                  <a:srgbClr val="000000"/>
                </a:solidFill>
                <a:cs typeface="Times New Roman" pitchFamily="18" charset="0"/>
              </a:rPr>
              <a:t> =  F P</a:t>
            </a:r>
            <a:r>
              <a:rPr lang="it-IT" sz="2200" baseline="-30000">
                <a:solidFill>
                  <a:srgbClr val="000000"/>
                </a:solidFill>
                <a:cs typeface="Times New Roman" pitchFamily="18" charset="0"/>
              </a:rPr>
              <a:t>S</a:t>
            </a:r>
            <a:r>
              <a:rPr lang="it-IT" sz="2200">
                <a:solidFill>
                  <a:srgbClr val="000000"/>
                </a:solidFill>
                <a:cs typeface="Times New Roman" pitchFamily="18" charset="0"/>
              </a:rPr>
              <a:t> </a:t>
            </a:r>
          </a:p>
          <a:p>
            <a:pPr algn="ctr"/>
            <a:r>
              <a:rPr lang="it-IT" sz="2200">
                <a:solidFill>
                  <a:srgbClr val="000000"/>
                </a:solidFill>
                <a:cs typeface="Times New Roman" pitchFamily="18" charset="0"/>
              </a:rPr>
              <a:t>Sostituendo a P</a:t>
            </a:r>
            <a:r>
              <a:rPr lang="it-IT" sz="2200" baseline="-30000">
                <a:solidFill>
                  <a:srgbClr val="000000"/>
                </a:solidFill>
                <a:cs typeface="Times New Roman" pitchFamily="18" charset="0"/>
              </a:rPr>
              <a:t>S</a:t>
            </a:r>
            <a:r>
              <a:rPr lang="it-IT" sz="2200">
                <a:solidFill>
                  <a:srgbClr val="000000"/>
                </a:solidFill>
                <a:cs typeface="Times New Roman" pitchFamily="18" charset="0"/>
              </a:rPr>
              <a:t>, la sua funzione di  D come nell’equazione (50), e ad F il prodotto DV, si avrebbe :</a:t>
            </a:r>
            <a:endParaRPr lang="en-GB" sz="2200">
              <a:solidFill>
                <a:srgbClr val="000000"/>
              </a:solidFill>
              <a:cs typeface="Times New Roman" pitchFamily="18" charset="0"/>
            </a:endParaRPr>
          </a:p>
          <a:p>
            <a:pPr algn="ctr"/>
            <a:r>
              <a:rPr lang="en-GB" sz="2200">
                <a:solidFill>
                  <a:srgbClr val="000000"/>
                </a:solidFill>
                <a:cs typeface="Times New Roman" pitchFamily="18" charset="0"/>
              </a:rPr>
              <a:t>Pr</a:t>
            </a:r>
            <a:r>
              <a:rPr lang="en-GB" sz="2200" baseline="-30000">
                <a:solidFill>
                  <a:srgbClr val="000000"/>
                </a:solidFill>
                <a:cs typeface="Times New Roman" pitchFamily="18" charset="0"/>
              </a:rPr>
              <a:t>P</a:t>
            </a:r>
            <a:r>
              <a:rPr lang="en-GB" sz="2200">
                <a:solidFill>
                  <a:srgbClr val="000000"/>
                </a:solidFill>
                <a:cs typeface="Times New Roman" pitchFamily="18" charset="0"/>
              </a:rPr>
              <a:t> =  DV Y</a:t>
            </a:r>
            <a:r>
              <a:rPr lang="en-GB" sz="2200" baseline="-30000">
                <a:solidFill>
                  <a:srgbClr val="000000"/>
                </a:solidFill>
                <a:cs typeface="Times New Roman" pitchFamily="18" charset="0"/>
              </a:rPr>
              <a:t>PS</a:t>
            </a:r>
            <a:r>
              <a:rPr lang="en-GB" sz="2200">
                <a:solidFill>
                  <a:srgbClr val="000000"/>
                </a:solidFill>
                <a:cs typeface="Times New Roman" pitchFamily="18" charset="0"/>
              </a:rPr>
              <a:t> [S</a:t>
            </a:r>
            <a:r>
              <a:rPr lang="en-GB" sz="2200" baseline="-30000">
                <a:solidFill>
                  <a:srgbClr val="000000"/>
                </a:solidFill>
                <a:cs typeface="Times New Roman" pitchFamily="18" charset="0"/>
              </a:rPr>
              <a:t>0</a:t>
            </a:r>
            <a:r>
              <a:rPr lang="en-GB" sz="2200">
                <a:solidFill>
                  <a:srgbClr val="000000"/>
                </a:solidFill>
                <a:cs typeface="Times New Roman" pitchFamily="18" charset="0"/>
              </a:rPr>
              <a:t> – D K</a:t>
            </a:r>
            <a:r>
              <a:rPr lang="en-GB" sz="2200" baseline="-30000">
                <a:solidFill>
                  <a:srgbClr val="000000"/>
                </a:solidFill>
                <a:cs typeface="Times New Roman" pitchFamily="18" charset="0"/>
              </a:rPr>
              <a:t>S</a:t>
            </a:r>
            <a:r>
              <a:rPr lang="en-GB" sz="2200">
                <a:solidFill>
                  <a:srgbClr val="000000"/>
                </a:solidFill>
                <a:cs typeface="Times New Roman" pitchFamily="18" charset="0"/>
              </a:rPr>
              <a:t>/(</a:t>
            </a:r>
            <a:r>
              <a:rPr lang="it-IT" sz="2200">
                <a:solidFill>
                  <a:srgbClr val="000000"/>
                </a:solidFill>
                <a:latin typeface="Symbol" pitchFamily="18" charset="2"/>
                <a:cs typeface="Times New Roman" pitchFamily="18" charset="0"/>
              </a:rPr>
              <a:t>m</a:t>
            </a:r>
            <a:r>
              <a:rPr lang="en-GB" sz="2200" baseline="-30000">
                <a:solidFill>
                  <a:srgbClr val="000000"/>
                </a:solidFill>
                <a:cs typeface="Times New Roman" pitchFamily="18" charset="0"/>
              </a:rPr>
              <a:t>m</a:t>
            </a:r>
            <a:r>
              <a:rPr lang="en-GB" sz="2200">
                <a:solidFill>
                  <a:srgbClr val="000000"/>
                </a:solidFill>
                <a:cs typeface="Times New Roman" pitchFamily="18" charset="0"/>
              </a:rPr>
              <a:t> – D)] (57). </a:t>
            </a:r>
          </a:p>
          <a:p>
            <a:pPr algn="ctr"/>
            <a:endParaRPr lang="en-GB" sz="2200">
              <a:solidFill>
                <a:srgbClr val="000000"/>
              </a:solidFill>
              <a:cs typeface="Times New Roman" pitchFamily="18" charset="0"/>
            </a:endParaRPr>
          </a:p>
          <a:p>
            <a:pPr algn="ctr"/>
            <a:r>
              <a:rPr lang="en-GB" sz="2200">
                <a:solidFill>
                  <a:srgbClr val="000000"/>
                </a:solidFill>
                <a:cs typeface="Times New Roman" pitchFamily="18" charset="0"/>
              </a:rPr>
              <a:t> </a:t>
            </a:r>
            <a:r>
              <a:rPr lang="it-IT" sz="2200">
                <a:solidFill>
                  <a:srgbClr val="000000"/>
                </a:solidFill>
                <a:cs typeface="Times New Roman" pitchFamily="18" charset="0"/>
              </a:rPr>
              <a:t>Se Y</a:t>
            </a:r>
            <a:r>
              <a:rPr lang="it-IT" sz="2200" baseline="-30000">
                <a:solidFill>
                  <a:srgbClr val="000000"/>
                </a:solidFill>
                <a:cs typeface="Times New Roman" pitchFamily="18" charset="0"/>
              </a:rPr>
              <a:t>PS</a:t>
            </a:r>
            <a:r>
              <a:rPr lang="it-IT" sz="2200">
                <a:solidFill>
                  <a:srgbClr val="000000"/>
                </a:solidFill>
                <a:cs typeface="Times New Roman" pitchFamily="18" charset="0"/>
              </a:rPr>
              <a:t> non è costante, ma diminuisce all’aumentare di D, la sua diminuzione potrebbe arrivare ad annullare l’effetto dell’aumento di D su Pr</a:t>
            </a:r>
            <a:r>
              <a:rPr lang="it-IT" sz="2200" baseline="-30000">
                <a:solidFill>
                  <a:srgbClr val="000000"/>
                </a:solidFill>
                <a:cs typeface="Times New Roman" pitchFamily="18" charset="0"/>
              </a:rPr>
              <a:t>P</a:t>
            </a:r>
            <a:r>
              <a:rPr lang="it-IT" sz="2200">
                <a:solidFill>
                  <a:srgbClr val="000000"/>
                </a:solidFill>
                <a:cs typeface="Times New Roman" pitchFamily="18" charset="0"/>
              </a:rPr>
              <a:t>.</a:t>
            </a:r>
          </a:p>
          <a:p>
            <a:pPr algn="ctr"/>
            <a:r>
              <a:rPr lang="it-IT" sz="2200">
                <a:solidFill>
                  <a:srgbClr val="000000"/>
                </a:solidFill>
                <a:cs typeface="Times New Roman" pitchFamily="18" charset="0"/>
              </a:rPr>
              <a:t> Ne potrebbe risultare un andamento contrario a quello  riportato in figura 17</a:t>
            </a:r>
            <a:r>
              <a:rPr lang="it-IT" sz="3100" b="1">
                <a:solidFill>
                  <a:srgbClr val="000000"/>
                </a:solidFill>
                <a:cs typeface="Times New Roman" pitchFamily="18" charset="0"/>
              </a:rPr>
              <a: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EB58496-9637-42E6-BC09-417EC8391A69}" type="slidenum">
              <a:rPr lang="it-IT"/>
              <a:pPr/>
              <a:t>84</a:t>
            </a:fld>
            <a:endParaRPr lang="it-IT"/>
          </a:p>
        </p:txBody>
      </p:sp>
      <p:sp>
        <p:nvSpPr>
          <p:cNvPr id="896003" name="Rectangle 3"/>
          <p:cNvSpPr>
            <a:spLocks noChangeArrowheads="1"/>
          </p:cNvSpPr>
          <p:nvPr/>
        </p:nvSpPr>
        <p:spPr bwMode="auto">
          <a:xfrm>
            <a:off x="0" y="0"/>
            <a:ext cx="9144000" cy="6000750"/>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Scelta della Velocità di diluizione ottimale</a:t>
            </a:r>
            <a:r>
              <a:rPr lang="it-IT" sz="2600" b="1">
                <a:solidFill>
                  <a:srgbClr val="FF0000"/>
                </a:solidFill>
                <a:cs typeface="Times New Roman" pitchFamily="18" charset="0"/>
              </a:rPr>
              <a:t> </a:t>
            </a:r>
          </a:p>
          <a:p>
            <a:pPr algn="ctr"/>
            <a:endParaRPr lang="it-IT" sz="2600" b="1">
              <a:solidFill>
                <a:srgbClr val="FF0000"/>
              </a:solidFill>
              <a:cs typeface="Times New Roman" pitchFamily="18" charset="0"/>
            </a:endParaRPr>
          </a:p>
          <a:p>
            <a:pPr algn="ctr"/>
            <a:r>
              <a:rPr lang="it-IT" sz="2200">
                <a:solidFill>
                  <a:srgbClr val="000000"/>
                </a:solidFill>
                <a:cs typeface="Times New Roman" pitchFamily="18" charset="0"/>
              </a:rPr>
              <a:t>Nel caso di reattori impiegati per la </a:t>
            </a:r>
            <a:r>
              <a:rPr lang="it-IT" sz="2200" b="1">
                <a:solidFill>
                  <a:srgbClr val="000000"/>
                </a:solidFill>
                <a:cs typeface="Times New Roman" pitchFamily="18" charset="0"/>
              </a:rPr>
              <a:t>depurazione di acque con elevato carico organico</a:t>
            </a:r>
            <a:r>
              <a:rPr lang="it-IT" sz="2200">
                <a:solidFill>
                  <a:srgbClr val="000000"/>
                </a:solidFill>
                <a:cs typeface="Times New Roman" pitchFamily="18" charset="0"/>
              </a:rPr>
              <a:t> o trattamento fanghi:</a:t>
            </a:r>
          </a:p>
          <a:p>
            <a:pPr algn="ctr"/>
            <a:r>
              <a:rPr lang="it-IT" sz="2200">
                <a:solidFill>
                  <a:srgbClr val="000000"/>
                </a:solidFill>
                <a:cs typeface="Times New Roman" pitchFamily="18" charset="0"/>
              </a:rPr>
              <a:t>il </a:t>
            </a:r>
            <a:r>
              <a:rPr lang="it-IT" sz="2200" b="1">
                <a:solidFill>
                  <a:srgbClr val="000000"/>
                </a:solidFill>
                <a:cs typeface="Times New Roman" pitchFamily="18" charset="0"/>
              </a:rPr>
              <a:t>criterio</a:t>
            </a:r>
            <a:r>
              <a:rPr lang="it-IT" sz="2200">
                <a:solidFill>
                  <a:srgbClr val="000000"/>
                </a:solidFill>
                <a:cs typeface="Times New Roman" pitchFamily="18" charset="0"/>
              </a:rPr>
              <a:t> di scelta del reattore è l’</a:t>
            </a:r>
            <a:r>
              <a:rPr lang="it-IT" sz="2200" b="1">
                <a:solidFill>
                  <a:srgbClr val="000000"/>
                </a:solidFill>
                <a:cs typeface="Times New Roman" pitchFamily="18" charset="0"/>
              </a:rPr>
              <a:t>elevata capacità di trattamento</a:t>
            </a:r>
          </a:p>
          <a:p>
            <a:pPr algn="ctr"/>
            <a:r>
              <a:rPr lang="it-IT" sz="2200" b="1">
                <a:solidFill>
                  <a:srgbClr val="000000"/>
                </a:solidFill>
                <a:cs typeface="Times New Roman" pitchFamily="18" charset="0"/>
              </a:rPr>
              <a:t>Interessa</a:t>
            </a:r>
            <a:r>
              <a:rPr lang="it-IT" sz="2200">
                <a:solidFill>
                  <a:srgbClr val="000000"/>
                </a:solidFill>
                <a:cs typeface="Times New Roman" pitchFamily="18" charset="0"/>
              </a:rPr>
              <a:t> operare a valori di </a:t>
            </a:r>
            <a:r>
              <a:rPr lang="it-IT" sz="2200" b="1">
                <a:solidFill>
                  <a:srgbClr val="000000"/>
                </a:solidFill>
                <a:cs typeface="Times New Roman" pitchFamily="18" charset="0"/>
              </a:rPr>
              <a:t>D elevati</a:t>
            </a:r>
            <a:r>
              <a:rPr lang="it-IT" sz="2200">
                <a:solidFill>
                  <a:srgbClr val="000000"/>
                </a:solidFill>
                <a:cs typeface="Times New Roman" pitchFamily="18" charset="0"/>
              </a:rPr>
              <a:t>.</a:t>
            </a:r>
          </a:p>
          <a:p>
            <a:pPr algn="ctr"/>
            <a:endParaRPr lang="it-IT" sz="2200">
              <a:solidFill>
                <a:srgbClr val="000000"/>
              </a:solidFill>
              <a:cs typeface="Times New Roman" pitchFamily="18" charset="0"/>
            </a:endParaRPr>
          </a:p>
          <a:p>
            <a:pPr algn="ctr"/>
            <a:r>
              <a:rPr lang="it-IT" sz="2200">
                <a:solidFill>
                  <a:srgbClr val="000000"/>
                </a:solidFill>
                <a:cs typeface="Times New Roman" pitchFamily="18" charset="0"/>
              </a:rPr>
              <a:t> Tuttavia, bisogna tener presente che in questi impianti interessa soprattutto che l’</a:t>
            </a:r>
            <a:r>
              <a:rPr lang="it-IT" sz="2200" b="1">
                <a:solidFill>
                  <a:srgbClr val="000000"/>
                </a:solidFill>
                <a:cs typeface="Times New Roman" pitchFamily="18" charset="0"/>
              </a:rPr>
              <a:t>effluente</a:t>
            </a:r>
            <a:r>
              <a:rPr lang="it-IT" sz="2200">
                <a:solidFill>
                  <a:srgbClr val="000000"/>
                </a:solidFill>
                <a:cs typeface="Times New Roman" pitchFamily="18" charset="0"/>
              </a:rPr>
              <a:t> abbia il </a:t>
            </a:r>
            <a:r>
              <a:rPr lang="it-IT" sz="2200" b="1">
                <a:solidFill>
                  <a:srgbClr val="000000"/>
                </a:solidFill>
                <a:cs typeface="Times New Roman" pitchFamily="18" charset="0"/>
              </a:rPr>
              <a:t>minimo carico organico</a:t>
            </a:r>
            <a:r>
              <a:rPr lang="it-IT" sz="2200">
                <a:solidFill>
                  <a:srgbClr val="000000"/>
                </a:solidFill>
                <a:cs typeface="Times New Roman" pitchFamily="18" charset="0"/>
              </a:rPr>
              <a:t>:</a:t>
            </a:r>
          </a:p>
          <a:p>
            <a:pPr algn="just"/>
            <a:r>
              <a:rPr lang="it-IT" sz="2200">
                <a:solidFill>
                  <a:srgbClr val="000000"/>
                </a:solidFill>
                <a:cs typeface="Times New Roman" pitchFamily="18" charset="0"/>
              </a:rPr>
              <a:t>Se la depurazione viene condotta per via biologica, cioè ad opera di enzimi che si nutrono del carico organico, il carico organico diventa il substrato della crescita cellulare</a:t>
            </a:r>
          </a:p>
          <a:p>
            <a:pPr algn="ctr"/>
            <a:r>
              <a:rPr lang="it-IT" sz="2200">
                <a:solidFill>
                  <a:srgbClr val="000000"/>
                </a:solidFill>
                <a:cs typeface="Times New Roman" pitchFamily="18" charset="0"/>
              </a:rPr>
              <a:t>Però, ad alti valori di D,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è molto elevata</a:t>
            </a:r>
            <a:r>
              <a:rPr lang="it-IT" sz="2200">
                <a:solidFill>
                  <a:srgbClr val="000000"/>
                </a:solidFill>
                <a:cs typeface="Times New Roman" pitchFamily="18" charset="0"/>
              </a:rPr>
              <a:t>. </a:t>
            </a:r>
          </a:p>
          <a:p>
            <a:pPr algn="ctr"/>
            <a:r>
              <a:rPr lang="it-IT" sz="2200">
                <a:solidFill>
                  <a:srgbClr val="000000"/>
                </a:solidFill>
                <a:cs typeface="Times New Roman" pitchFamily="18" charset="0"/>
              </a:rPr>
              <a:t>E perciò, operare ad alti valori di D </a:t>
            </a:r>
            <a:r>
              <a:rPr lang="it-IT" sz="2200" b="1">
                <a:solidFill>
                  <a:srgbClr val="000000"/>
                </a:solidFill>
                <a:cs typeface="Times New Roman" pitchFamily="18" charset="0"/>
              </a:rPr>
              <a:t>non</a:t>
            </a:r>
            <a:r>
              <a:rPr lang="it-IT" sz="2200">
                <a:solidFill>
                  <a:srgbClr val="000000"/>
                </a:solidFill>
                <a:cs typeface="Times New Roman" pitchFamily="18" charset="0"/>
              </a:rPr>
              <a:t> dà un’</a:t>
            </a:r>
            <a:r>
              <a:rPr lang="it-IT" sz="2200" b="1">
                <a:solidFill>
                  <a:srgbClr val="000000"/>
                </a:solidFill>
                <a:cs typeface="Times New Roman" pitchFamily="18" charset="0"/>
              </a:rPr>
              <a:t>acqua </a:t>
            </a:r>
            <a:r>
              <a:rPr lang="it-IT" sz="2200">
                <a:solidFill>
                  <a:srgbClr val="000000"/>
                </a:solidFill>
                <a:cs typeface="Times New Roman" pitchFamily="18" charset="0"/>
              </a:rPr>
              <a:t>di </a:t>
            </a:r>
            <a:r>
              <a:rPr lang="it-IT" sz="2200" b="1">
                <a:solidFill>
                  <a:srgbClr val="000000"/>
                </a:solidFill>
                <a:cs typeface="Times New Roman" pitchFamily="18" charset="0"/>
              </a:rPr>
              <a:t>buona qualità</a:t>
            </a:r>
            <a:r>
              <a:rPr lang="it-IT" sz="2200">
                <a:solidFill>
                  <a:srgbClr val="000000"/>
                </a:solidFill>
                <a:cs typeface="Times New Roman" pitchFamily="18" charset="0"/>
              </a:rPr>
              <a:t>. </a:t>
            </a:r>
          </a:p>
          <a:p>
            <a:pPr algn="ctr"/>
            <a:endParaRPr lang="it-IT" sz="2200">
              <a:solidFill>
                <a:srgbClr val="000000"/>
              </a:solidFill>
              <a:cs typeface="Times New Roman" pitchFamily="18" charset="0"/>
            </a:endParaRPr>
          </a:p>
          <a:p>
            <a:pPr algn="ctr"/>
            <a:r>
              <a:rPr lang="it-IT" sz="2200">
                <a:solidFill>
                  <a:srgbClr val="000000"/>
                </a:solidFill>
                <a:cs typeface="Times New Roman" pitchFamily="18" charset="0"/>
              </a:rPr>
              <a:t>In questi casi, si cerca un </a:t>
            </a:r>
            <a:r>
              <a:rPr lang="it-IT" sz="2200" b="1">
                <a:solidFill>
                  <a:srgbClr val="000000"/>
                </a:solidFill>
                <a:cs typeface="Times New Roman" pitchFamily="18" charset="0"/>
              </a:rPr>
              <a:t>compromesso</a:t>
            </a:r>
            <a:r>
              <a:rPr lang="it-IT" sz="2200">
                <a:solidFill>
                  <a:srgbClr val="000000"/>
                </a:solidFill>
                <a:cs typeface="Times New Roman" pitchFamily="18" charset="0"/>
              </a:rPr>
              <a:t> tra l’esigenza dell’elevata capacità di trattamento e la qualità dell’acqua in uscita dal reattore.</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805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CE43E5D6-01BB-4DA6-9C47-5AFF306A88F3}" type="slidenum">
              <a:rPr lang="it-IT"/>
              <a:pPr/>
              <a:t>85</a:t>
            </a:fld>
            <a:endParaRPr lang="it-IT"/>
          </a:p>
        </p:txBody>
      </p:sp>
      <p:sp>
        <p:nvSpPr>
          <p:cNvPr id="898051" name="Rectangle 3"/>
          <p:cNvSpPr>
            <a:spLocks noChangeArrowheads="1"/>
          </p:cNvSpPr>
          <p:nvPr/>
        </p:nvSpPr>
        <p:spPr bwMode="auto">
          <a:xfrm>
            <a:off x="0" y="138113"/>
            <a:ext cx="9144000" cy="6215062"/>
          </a:xfrm>
          <a:prstGeom prst="rect">
            <a:avLst/>
          </a:prstGeom>
          <a:noFill/>
          <a:ln w="9525">
            <a:noFill/>
            <a:miter lim="800000"/>
            <a:headEnd/>
            <a:tailEnd/>
          </a:ln>
          <a:effectLst/>
        </p:spPr>
        <p:txBody>
          <a:bodyPr anchor="ctr">
            <a:spAutoFit/>
          </a:bodyPr>
          <a:lstStyle/>
          <a:p>
            <a:pPr algn="ctr"/>
            <a:r>
              <a:rPr lang="it-IT" sz="3200" b="1">
                <a:solidFill>
                  <a:srgbClr val="FF0000"/>
                </a:solidFill>
                <a:cs typeface="Times New Roman" pitchFamily="18" charset="0"/>
              </a:rPr>
              <a:t>Determinazione del Coefficiente di resa</a:t>
            </a:r>
            <a:r>
              <a:rPr lang="it-IT" sz="2600" b="1">
                <a:solidFill>
                  <a:srgbClr val="FF0000"/>
                </a:solidFill>
                <a:cs typeface="Times New Roman" pitchFamily="18" charset="0"/>
              </a:rPr>
              <a:t> </a:t>
            </a:r>
          </a:p>
          <a:p>
            <a:pPr algn="ctr"/>
            <a:endParaRPr lang="it-IT" sz="1000" b="1">
              <a:solidFill>
                <a:srgbClr val="FF0000"/>
              </a:solidFill>
              <a:cs typeface="Times New Roman" pitchFamily="18" charset="0"/>
            </a:endParaRPr>
          </a:p>
          <a:p>
            <a:pPr algn="ctr"/>
            <a:r>
              <a:rPr lang="it-IT" sz="2600" b="1" i="1">
                <a:solidFill>
                  <a:srgbClr val="000000"/>
                </a:solidFill>
                <a:cs typeface="Times New Roman" pitchFamily="18" charset="0"/>
              </a:rPr>
              <a:t>Esempio di variazione del coefficiente di resa</a:t>
            </a:r>
            <a:endParaRPr lang="it-IT" sz="2600" i="1" u="sng">
              <a:solidFill>
                <a:srgbClr val="000000"/>
              </a:solidFill>
              <a:cs typeface="Times New Roman" pitchFamily="18" charset="0"/>
            </a:endParaRPr>
          </a:p>
          <a:p>
            <a:pPr algn="just"/>
            <a:r>
              <a:rPr lang="it-IT" sz="2600" b="1" i="1" u="sng">
                <a:solidFill>
                  <a:srgbClr val="000000"/>
                </a:solidFill>
                <a:cs typeface="Times New Roman" pitchFamily="18" charset="0"/>
              </a:rPr>
              <a:t>Esercizio 46</a:t>
            </a:r>
            <a:r>
              <a:rPr lang="it-IT" sz="2200" b="1" i="1">
                <a:solidFill>
                  <a:srgbClr val="000000"/>
                </a:solidFill>
                <a:cs typeface="Times New Roman" pitchFamily="18" charset="0"/>
              </a:rPr>
              <a:t>.</a:t>
            </a:r>
            <a:r>
              <a:rPr lang="it-IT" sz="2200" i="1">
                <a:solidFill>
                  <a:srgbClr val="000000"/>
                </a:solidFill>
                <a:cs typeface="Times New Roman" pitchFamily="18" charset="0"/>
              </a:rPr>
              <a:t> In un esperimento che impiega un microrganismo anaerobico facoltativo (un ceppo di bacillus thuringiensis) in un mezzo contenente glucosio come nutriente limitante, con una concentrazione in alimentazione di 3 g/l,  si ottengono risultati esposti in tabella. Determinare l’effetto di D sulla resa in biomassa. Dare una plausibile spiegazione.</a:t>
            </a: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endParaRPr lang="it-IT" sz="2200" i="1">
              <a:solidFill>
                <a:srgbClr val="000000"/>
              </a:solidFill>
              <a:cs typeface="Times New Roman" pitchFamily="18" charset="0"/>
            </a:endParaRPr>
          </a:p>
          <a:p>
            <a:pPr algn="just"/>
            <a:r>
              <a:rPr lang="it-IT" sz="2600" i="1" baseline="30000">
                <a:solidFill>
                  <a:srgbClr val="000000"/>
                </a:solidFill>
                <a:cs typeface="Times New Roman" pitchFamily="18" charset="0"/>
              </a:rPr>
              <a:t>*</a:t>
            </a:r>
            <a:r>
              <a:rPr lang="it-IT" sz="2200" i="1">
                <a:solidFill>
                  <a:srgbClr val="000000"/>
                </a:solidFill>
                <a:cs typeface="Times New Roman" pitchFamily="18" charset="0"/>
              </a:rPr>
              <a:t>Dall’equazione, </a:t>
            </a:r>
            <a:r>
              <a:rPr lang="it-IT" sz="2200" b="1" i="1">
                <a:solidFill>
                  <a:srgbClr val="000000"/>
                </a:solidFill>
                <a:cs typeface="Times New Roman" pitchFamily="18" charset="0"/>
              </a:rPr>
              <a:t>X</a:t>
            </a:r>
            <a:r>
              <a:rPr lang="it-IT" sz="2200" b="1" i="1" baseline="-30000">
                <a:solidFill>
                  <a:srgbClr val="000000"/>
                </a:solidFill>
                <a:cs typeface="Times New Roman" pitchFamily="18" charset="0"/>
              </a:rPr>
              <a:t>s</a:t>
            </a:r>
            <a:r>
              <a:rPr lang="it-IT" sz="2200" b="1" i="1">
                <a:solidFill>
                  <a:srgbClr val="000000"/>
                </a:solidFill>
                <a:cs typeface="Times New Roman" pitchFamily="18" charset="0"/>
              </a:rPr>
              <a:t> = Y</a:t>
            </a:r>
            <a:r>
              <a:rPr lang="it-IT" sz="2200" b="1" i="1" baseline="-30000">
                <a:solidFill>
                  <a:srgbClr val="000000"/>
                </a:solidFill>
                <a:cs typeface="Times New Roman" pitchFamily="18" charset="0"/>
              </a:rPr>
              <a:t>XS</a:t>
            </a:r>
            <a:r>
              <a:rPr lang="it-IT" sz="2200" b="1" i="1">
                <a:solidFill>
                  <a:srgbClr val="000000"/>
                </a:solidFill>
                <a:cs typeface="Times New Roman" pitchFamily="18" charset="0"/>
              </a:rPr>
              <a:t> (S</a:t>
            </a:r>
            <a:r>
              <a:rPr lang="it-IT" sz="2200" b="1" i="1" baseline="-30000">
                <a:solidFill>
                  <a:srgbClr val="000000"/>
                </a:solidFill>
                <a:cs typeface="Times New Roman" pitchFamily="18" charset="0"/>
              </a:rPr>
              <a:t>0</a:t>
            </a:r>
            <a:r>
              <a:rPr lang="it-IT" sz="2200" b="1" i="1">
                <a:solidFill>
                  <a:srgbClr val="000000"/>
                </a:solidFill>
                <a:cs typeface="Times New Roman" pitchFamily="18" charset="0"/>
              </a:rPr>
              <a:t> – S</a:t>
            </a:r>
            <a:r>
              <a:rPr lang="it-IT" sz="2200" b="1" i="1" baseline="-30000">
                <a:solidFill>
                  <a:srgbClr val="000000"/>
                </a:solidFill>
                <a:cs typeface="Times New Roman" pitchFamily="18" charset="0"/>
              </a:rPr>
              <a:t>s</a:t>
            </a:r>
            <a:r>
              <a:rPr lang="it-IT" sz="2200" b="1" i="1">
                <a:solidFill>
                  <a:srgbClr val="000000"/>
                </a:solidFill>
                <a:cs typeface="Times New Roman" pitchFamily="18" charset="0"/>
              </a:rPr>
              <a:t>)  </a:t>
            </a:r>
            <a:r>
              <a:rPr lang="it-IT" sz="2200" i="1">
                <a:solidFill>
                  <a:srgbClr val="000000"/>
                </a:solidFill>
                <a:cs typeface="Times New Roman" pitchFamily="18" charset="0"/>
              </a:rPr>
              <a:t>(47), si ottiene </a:t>
            </a:r>
            <a:r>
              <a:rPr lang="it-IT" sz="2200" b="1" i="1">
                <a:solidFill>
                  <a:srgbClr val="000000"/>
                </a:solidFill>
                <a:cs typeface="Times New Roman" pitchFamily="18" charset="0"/>
              </a:rPr>
              <a:t>Y</a:t>
            </a:r>
            <a:r>
              <a:rPr lang="it-IT" sz="2200" b="1" i="1" baseline="-30000">
                <a:solidFill>
                  <a:srgbClr val="000000"/>
                </a:solidFill>
                <a:cs typeface="Times New Roman" pitchFamily="18" charset="0"/>
              </a:rPr>
              <a:t>XS</a:t>
            </a:r>
            <a:r>
              <a:rPr lang="it-IT" sz="2200" b="1" i="1">
                <a:solidFill>
                  <a:srgbClr val="000000"/>
                </a:solidFill>
                <a:cs typeface="Times New Roman" pitchFamily="18" charset="0"/>
              </a:rPr>
              <a:t> = X</a:t>
            </a:r>
            <a:r>
              <a:rPr lang="it-IT" sz="2200" b="1" i="1" baseline="-30000">
                <a:solidFill>
                  <a:srgbClr val="000000"/>
                </a:solidFill>
                <a:cs typeface="Times New Roman" pitchFamily="18" charset="0"/>
              </a:rPr>
              <a:t>s</a:t>
            </a:r>
            <a:r>
              <a:rPr lang="it-IT" sz="2200" b="1" i="1">
                <a:solidFill>
                  <a:srgbClr val="000000"/>
                </a:solidFill>
                <a:cs typeface="Times New Roman" pitchFamily="18" charset="0"/>
              </a:rPr>
              <a:t>/(S</a:t>
            </a:r>
            <a:r>
              <a:rPr lang="it-IT" sz="2200" b="1" i="1" baseline="-30000">
                <a:solidFill>
                  <a:srgbClr val="000000"/>
                </a:solidFill>
                <a:cs typeface="Times New Roman" pitchFamily="18" charset="0"/>
              </a:rPr>
              <a:t>0</a:t>
            </a:r>
            <a:r>
              <a:rPr lang="it-IT" sz="2200" b="1" i="1">
                <a:solidFill>
                  <a:srgbClr val="000000"/>
                </a:solidFill>
                <a:cs typeface="Times New Roman" pitchFamily="18" charset="0"/>
              </a:rPr>
              <a:t> – S</a:t>
            </a:r>
            <a:r>
              <a:rPr lang="it-IT" sz="2200" b="1" i="1" baseline="-30000">
                <a:solidFill>
                  <a:srgbClr val="000000"/>
                </a:solidFill>
                <a:cs typeface="Times New Roman" pitchFamily="18" charset="0"/>
              </a:rPr>
              <a:t>s</a:t>
            </a:r>
            <a:r>
              <a:rPr lang="it-IT" sz="2200" b="1" i="1">
                <a:solidFill>
                  <a:srgbClr val="000000"/>
                </a:solidFill>
                <a:cs typeface="Times New Roman" pitchFamily="18" charset="0"/>
              </a:rPr>
              <a:t>). </a:t>
            </a:r>
          </a:p>
          <a:p>
            <a:pPr algn="just"/>
            <a:r>
              <a:rPr lang="it-IT" sz="2200" i="1">
                <a:solidFill>
                  <a:srgbClr val="000000"/>
                </a:solidFill>
                <a:cs typeface="Times New Roman" pitchFamily="18" charset="0"/>
              </a:rPr>
              <a:t>Si osserva che la resa in biomassa diminuisce all’aumentare della concentrazione di glucosio in fase stazionaria. Il fenomeno potrebbe essere dovuto all’effetto Crabtree (vedi sopra).</a:t>
            </a:r>
          </a:p>
        </p:txBody>
      </p:sp>
      <p:pic>
        <p:nvPicPr>
          <p:cNvPr id="898052" name="Picture 4"/>
          <p:cNvPicPr>
            <a:picLocks noChangeAspect="1" noChangeArrowheads="1"/>
          </p:cNvPicPr>
          <p:nvPr/>
        </p:nvPicPr>
        <p:blipFill>
          <a:blip r:embed="rId3" cstate="print"/>
          <a:srcRect/>
          <a:stretch>
            <a:fillRect/>
          </a:stretch>
        </p:blipFill>
        <p:spPr bwMode="auto">
          <a:xfrm>
            <a:off x="827088" y="3284538"/>
            <a:ext cx="7667625" cy="1560512"/>
          </a:xfrm>
          <a:prstGeom prst="rect">
            <a:avLst/>
          </a:prstGeom>
          <a:noFill/>
          <a:ln w="9525">
            <a:noFill/>
            <a:miter lim="800000"/>
            <a:headEnd/>
            <a:tailEnd/>
          </a:ln>
          <a:effectLst/>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098"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EB1BAFB1-8B7A-4E38-B4E0-3861637C4E6A}" type="slidenum">
              <a:rPr lang="it-IT"/>
              <a:pPr/>
              <a:t>86</a:t>
            </a:fld>
            <a:endParaRPr lang="it-IT"/>
          </a:p>
        </p:txBody>
      </p:sp>
      <p:sp>
        <p:nvSpPr>
          <p:cNvPr id="900099" name="Rectangle 3"/>
          <p:cNvSpPr>
            <a:spLocks noChangeArrowheads="1"/>
          </p:cNvSpPr>
          <p:nvPr/>
        </p:nvSpPr>
        <p:spPr bwMode="auto">
          <a:xfrm>
            <a:off x="0" y="187325"/>
            <a:ext cx="9144000" cy="6118225"/>
          </a:xfrm>
          <a:prstGeom prst="rect">
            <a:avLst/>
          </a:prstGeom>
          <a:noFill/>
          <a:ln w="9525">
            <a:noFill/>
            <a:miter lim="800000"/>
            <a:headEnd/>
            <a:tailEnd/>
          </a:ln>
          <a:effectLst/>
        </p:spPr>
        <p:txBody>
          <a:bodyPr anchor="ctr">
            <a:spAutoFit/>
          </a:bodyPr>
          <a:lstStyle/>
          <a:p>
            <a:pPr algn="ctr"/>
            <a:r>
              <a:rPr lang="it-IT" sz="3000" b="1">
                <a:solidFill>
                  <a:srgbClr val="FF0000"/>
                </a:solidFill>
                <a:cs typeface="Times New Roman" pitchFamily="18" charset="0"/>
              </a:rPr>
              <a:t>Determinazione di </a:t>
            </a:r>
            <a:r>
              <a:rPr lang="it-IT" sz="3000" b="1">
                <a:solidFill>
                  <a:srgbClr val="FF0000"/>
                </a:solidFill>
                <a:latin typeface="Symbol" pitchFamily="18" charset="2"/>
                <a:cs typeface="Times New Roman" pitchFamily="18" charset="0"/>
              </a:rPr>
              <a:t>m</a:t>
            </a:r>
            <a:r>
              <a:rPr lang="it-IT" sz="3000" b="1" baseline="-30000">
                <a:solidFill>
                  <a:srgbClr val="FF0000"/>
                </a:solidFill>
                <a:cs typeface="Times New Roman" pitchFamily="18" charset="0"/>
              </a:rPr>
              <a:t>max </a:t>
            </a:r>
            <a:r>
              <a:rPr lang="it-IT" sz="3000" b="1">
                <a:solidFill>
                  <a:srgbClr val="FF0000"/>
                </a:solidFill>
                <a:cs typeface="Times New Roman" pitchFamily="18" charset="0"/>
              </a:rPr>
              <a:t> e K</a:t>
            </a:r>
            <a:r>
              <a:rPr lang="it-IT" sz="3000" b="1" baseline="-30000">
                <a:solidFill>
                  <a:srgbClr val="FF0000"/>
                </a:solidFill>
                <a:cs typeface="Times New Roman" pitchFamily="18" charset="0"/>
              </a:rPr>
              <a:t>S</a:t>
            </a:r>
            <a:r>
              <a:rPr lang="it-IT" sz="3000" b="1">
                <a:solidFill>
                  <a:srgbClr val="FF0000"/>
                </a:solidFill>
                <a:cs typeface="Times New Roman" pitchFamily="18" charset="0"/>
              </a:rPr>
              <a:t> in un reattore continuo </a:t>
            </a:r>
          </a:p>
          <a:p>
            <a:pPr algn="ctr"/>
            <a:endParaRPr lang="it-IT" sz="3000" i="1" u="sng">
              <a:solidFill>
                <a:srgbClr val="000000"/>
              </a:solidFill>
              <a:cs typeface="Times New Roman" pitchFamily="18" charset="0"/>
            </a:endParaRPr>
          </a:p>
          <a:p>
            <a:pPr algn="ctr"/>
            <a:r>
              <a:rPr lang="it-IT">
                <a:solidFill>
                  <a:srgbClr val="000000"/>
                </a:solidFill>
                <a:cs typeface="Times New Roman" pitchFamily="18" charset="0"/>
              </a:rPr>
              <a:t>I parametri dell’equazione di Monod si possono determinare come già visto per i parametri dell’equazione (6a) di Michaelis Menten, Riordinando l’equazione di Monod (23), infatti, si ottiene </a:t>
            </a:r>
          </a:p>
          <a:p>
            <a:pPr algn="ctr"/>
            <a:endParaRPr lang="it-IT" b="1">
              <a:solidFill>
                <a:srgbClr val="000000"/>
              </a:solidFill>
              <a:cs typeface="Times New Roman" pitchFamily="18" charset="0"/>
            </a:endParaRPr>
          </a:p>
          <a:p>
            <a:pPr algn="ctr"/>
            <a:r>
              <a:rPr lang="it-IT" b="1">
                <a:solidFill>
                  <a:srgbClr val="000000"/>
                </a:solidFill>
                <a:cs typeface="Times New Roman" pitchFamily="18" charset="0"/>
              </a:rPr>
              <a:t>1/</a:t>
            </a:r>
            <a:r>
              <a:rPr lang="en-GB" b="1">
                <a:solidFill>
                  <a:srgbClr val="000000"/>
                </a:solidFill>
                <a:latin typeface="Symbol" pitchFamily="18" charset="2"/>
                <a:cs typeface="Times New Roman" pitchFamily="18" charset="0"/>
              </a:rPr>
              <a:t>m </a:t>
            </a:r>
            <a:r>
              <a:rPr lang="it-IT" b="1">
                <a:solidFill>
                  <a:srgbClr val="000000"/>
                </a:solidFill>
                <a:cs typeface="Times New Roman" pitchFamily="18" charset="0"/>
              </a:rPr>
              <a:t>= K</a:t>
            </a:r>
            <a:r>
              <a:rPr lang="it-IT" b="1" baseline="-30000">
                <a:solidFill>
                  <a:srgbClr val="000000"/>
                </a:solidFill>
                <a:cs typeface="Times New Roman" pitchFamily="18" charset="0"/>
              </a:rPr>
              <a:t>S</a:t>
            </a:r>
            <a:r>
              <a:rPr lang="it-IT" b="1">
                <a:solidFill>
                  <a:srgbClr val="000000"/>
                </a:solidFill>
                <a:cs typeface="Times New Roman" pitchFamily="18" charset="0"/>
              </a:rPr>
              <a:t>/(</a:t>
            </a:r>
            <a:r>
              <a:rPr lang="en-GB"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max </a:t>
            </a:r>
            <a:r>
              <a:rPr lang="it-IT" b="1">
                <a:solidFill>
                  <a:srgbClr val="000000"/>
                </a:solidFill>
                <a:cs typeface="Times New Roman" pitchFamily="18" charset="0"/>
              </a:rPr>
              <a:t>[S]) + 1/</a:t>
            </a:r>
            <a:r>
              <a:rPr lang="en-GB"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max</a:t>
            </a:r>
            <a:r>
              <a:rPr lang="it-IT" b="1">
                <a:solidFill>
                  <a:srgbClr val="000000"/>
                </a:solidFill>
                <a:cs typeface="Times New Roman" pitchFamily="18" charset="0"/>
              </a:rPr>
              <a:t> </a:t>
            </a:r>
            <a:r>
              <a:rPr lang="it-IT">
                <a:solidFill>
                  <a:srgbClr val="000000"/>
                </a:solidFill>
                <a:cs typeface="Times New Roman" pitchFamily="18" charset="0"/>
              </a:rPr>
              <a:t>(58).</a:t>
            </a:r>
          </a:p>
          <a:p>
            <a:pPr algn="ctr"/>
            <a:endParaRPr lang="it-IT">
              <a:solidFill>
                <a:srgbClr val="000000"/>
              </a:solidFill>
              <a:cs typeface="Times New Roman" pitchFamily="18" charset="0"/>
            </a:endParaRPr>
          </a:p>
          <a:p>
            <a:pPr algn="just"/>
            <a:r>
              <a:rPr lang="it-IT">
                <a:solidFill>
                  <a:srgbClr val="000000"/>
                </a:solidFill>
                <a:cs typeface="Times New Roman" pitchFamily="18" charset="0"/>
              </a:rPr>
              <a:t>La (58) è  l’equazione di una retta e prende il nome di </a:t>
            </a:r>
            <a:r>
              <a:rPr lang="it-IT" b="1">
                <a:solidFill>
                  <a:srgbClr val="000000"/>
                </a:solidFill>
                <a:cs typeface="Times New Roman" pitchFamily="18" charset="0"/>
              </a:rPr>
              <a:t>trasformazione Lineweaver Burke</a:t>
            </a:r>
            <a:r>
              <a:rPr lang="it-IT">
                <a:solidFill>
                  <a:srgbClr val="000000"/>
                </a:solidFill>
                <a:cs typeface="Times New Roman" pitchFamily="18" charset="0"/>
              </a:rPr>
              <a:t> del modello di Monod. Poichè nel reattore continuo </a:t>
            </a:r>
            <a:r>
              <a:rPr lang="en-GB">
                <a:solidFill>
                  <a:srgbClr val="000000"/>
                </a:solidFill>
                <a:latin typeface="Symbol" pitchFamily="18" charset="2"/>
                <a:cs typeface="Times New Roman" pitchFamily="18" charset="0"/>
              </a:rPr>
              <a:t>m = </a:t>
            </a:r>
            <a:r>
              <a:rPr lang="it-IT">
                <a:solidFill>
                  <a:srgbClr val="000000"/>
                </a:solidFill>
                <a:cs typeface="Times New Roman" pitchFamily="18" charset="0"/>
              </a:rPr>
              <a:t>D, si avrà </a:t>
            </a:r>
            <a:endParaRPr lang="it-IT" b="1">
              <a:solidFill>
                <a:srgbClr val="000000"/>
              </a:solidFill>
              <a:cs typeface="Times New Roman" pitchFamily="18" charset="0"/>
            </a:endParaRPr>
          </a:p>
          <a:p>
            <a:pPr algn="ctr"/>
            <a:r>
              <a:rPr lang="it-IT" b="1">
                <a:solidFill>
                  <a:srgbClr val="000000"/>
                </a:solidFill>
                <a:cs typeface="Times New Roman" pitchFamily="18" charset="0"/>
              </a:rPr>
              <a:t>1/D</a:t>
            </a:r>
            <a:r>
              <a:rPr lang="en-GB" b="1">
                <a:solidFill>
                  <a:srgbClr val="000000"/>
                </a:solidFill>
                <a:latin typeface="Symbol" pitchFamily="18" charset="2"/>
                <a:cs typeface="Times New Roman" pitchFamily="18" charset="0"/>
              </a:rPr>
              <a:t> </a:t>
            </a:r>
            <a:r>
              <a:rPr lang="it-IT" b="1">
                <a:solidFill>
                  <a:srgbClr val="000000"/>
                </a:solidFill>
                <a:cs typeface="Times New Roman" pitchFamily="18" charset="0"/>
              </a:rPr>
              <a:t>= K</a:t>
            </a:r>
            <a:r>
              <a:rPr lang="it-IT" b="1" baseline="-30000">
                <a:solidFill>
                  <a:srgbClr val="000000"/>
                </a:solidFill>
                <a:cs typeface="Times New Roman" pitchFamily="18" charset="0"/>
              </a:rPr>
              <a:t>S</a:t>
            </a:r>
            <a:r>
              <a:rPr lang="it-IT" b="1">
                <a:solidFill>
                  <a:srgbClr val="000000"/>
                </a:solidFill>
                <a:cs typeface="Times New Roman" pitchFamily="18" charset="0"/>
              </a:rPr>
              <a:t>/(</a:t>
            </a:r>
            <a:r>
              <a:rPr lang="en-GB"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max </a:t>
            </a:r>
            <a:r>
              <a:rPr lang="it-IT" b="1">
                <a:solidFill>
                  <a:srgbClr val="000000"/>
                </a:solidFill>
                <a:cs typeface="Times New Roman" pitchFamily="18" charset="0"/>
              </a:rPr>
              <a:t>[S</a:t>
            </a:r>
            <a:r>
              <a:rPr lang="it-IT" b="1" baseline="-30000">
                <a:solidFill>
                  <a:srgbClr val="000000"/>
                </a:solidFill>
                <a:cs typeface="Times New Roman" pitchFamily="18" charset="0"/>
              </a:rPr>
              <a:t>S</a:t>
            </a:r>
            <a:r>
              <a:rPr lang="it-IT" b="1">
                <a:solidFill>
                  <a:srgbClr val="000000"/>
                </a:solidFill>
                <a:cs typeface="Times New Roman" pitchFamily="18" charset="0"/>
              </a:rPr>
              <a:t>]) + 1/</a:t>
            </a:r>
            <a:r>
              <a:rPr lang="en-GB"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max </a:t>
            </a:r>
            <a:r>
              <a:rPr lang="it-IT" b="1">
                <a:solidFill>
                  <a:srgbClr val="000000"/>
                </a:solidFill>
                <a:cs typeface="Times New Roman" pitchFamily="18" charset="0"/>
              </a:rPr>
              <a:t>.</a:t>
            </a:r>
            <a:endParaRPr lang="it-IT">
              <a:solidFill>
                <a:srgbClr val="000000"/>
              </a:solidFill>
              <a:cs typeface="Times New Roman" pitchFamily="18" charset="0"/>
            </a:endParaRPr>
          </a:p>
          <a:p>
            <a:pPr algn="just"/>
            <a:r>
              <a:rPr lang="it-IT">
                <a:solidFill>
                  <a:srgbClr val="000000"/>
                </a:solidFill>
                <a:cs typeface="Times New Roman" pitchFamily="18" charset="0"/>
              </a:rPr>
              <a:t>Disponendo dei dati sperimentali, ed eseguendo la regressione lineare di 1/D verso 1/S</a:t>
            </a:r>
            <a:r>
              <a:rPr lang="it-IT" baseline="-30000">
                <a:solidFill>
                  <a:srgbClr val="000000"/>
                </a:solidFill>
                <a:cs typeface="Times New Roman" pitchFamily="18" charset="0"/>
              </a:rPr>
              <a:t>S</a:t>
            </a:r>
            <a:r>
              <a:rPr lang="it-IT">
                <a:solidFill>
                  <a:srgbClr val="000000"/>
                </a:solidFill>
                <a:cs typeface="Times New Roman" pitchFamily="18" charset="0"/>
              </a:rPr>
              <a:t>, si determinerà il coefficiente angolare </a:t>
            </a:r>
            <a:r>
              <a:rPr lang="it-IT" b="1">
                <a:solidFill>
                  <a:srgbClr val="000000"/>
                </a:solidFill>
                <a:cs typeface="Times New Roman" pitchFamily="18" charset="0"/>
              </a:rPr>
              <a:t>K</a:t>
            </a:r>
            <a:r>
              <a:rPr lang="it-IT" b="1" baseline="-30000">
                <a:solidFill>
                  <a:srgbClr val="000000"/>
                </a:solidFill>
                <a:cs typeface="Times New Roman" pitchFamily="18" charset="0"/>
              </a:rPr>
              <a:t>S</a:t>
            </a:r>
            <a:r>
              <a:rPr lang="it-IT" b="1">
                <a:solidFill>
                  <a:srgbClr val="000000"/>
                </a:solidFill>
                <a:cs typeface="Times New Roman" pitchFamily="18" charset="0"/>
              </a:rPr>
              <a:t>/</a:t>
            </a:r>
            <a:r>
              <a:rPr lang="en-GB"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max</a:t>
            </a:r>
            <a:r>
              <a:rPr lang="it-IT" b="1">
                <a:solidFill>
                  <a:srgbClr val="000000"/>
                </a:solidFill>
                <a:cs typeface="Times New Roman" pitchFamily="18" charset="0"/>
              </a:rPr>
              <a:t> </a:t>
            </a:r>
            <a:r>
              <a:rPr lang="it-IT">
                <a:solidFill>
                  <a:srgbClr val="000000"/>
                </a:solidFill>
                <a:cs typeface="Times New Roman" pitchFamily="18" charset="0"/>
              </a:rPr>
              <a:t>e l’intercetta 1/</a:t>
            </a:r>
            <a:r>
              <a:rPr lang="en-GB">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max</a:t>
            </a:r>
            <a:r>
              <a:rPr lang="it-IT">
                <a:solidFill>
                  <a:srgbClr val="000000"/>
                </a:solidFill>
                <a:cs typeface="Times New Roman" pitchFamily="18" charset="0"/>
              </a:rPr>
              <a:t>, dai quali valori si potrà risolvere  il sistema di due equazioni in due incognite, ed ottenere il valori di K</a:t>
            </a:r>
            <a:r>
              <a:rPr lang="it-IT" baseline="-30000">
                <a:solidFill>
                  <a:srgbClr val="000000"/>
                </a:solidFill>
                <a:cs typeface="Times New Roman" pitchFamily="18" charset="0"/>
              </a:rPr>
              <a:t>S</a:t>
            </a:r>
            <a:r>
              <a:rPr lang="it-IT">
                <a:solidFill>
                  <a:srgbClr val="000000"/>
                </a:solidFill>
                <a:cs typeface="Times New Roman" pitchFamily="18" charset="0"/>
              </a:rPr>
              <a:t> e </a:t>
            </a:r>
            <a:r>
              <a:rPr lang="en-GB">
                <a:solidFill>
                  <a:srgbClr val="000000"/>
                </a:solidFill>
                <a:latin typeface="Symbol" pitchFamily="18" charset="2"/>
                <a:cs typeface="Times New Roman" pitchFamily="18" charset="0"/>
              </a:rPr>
              <a:t>m</a:t>
            </a:r>
            <a:r>
              <a:rPr lang="it-IT" baseline="-30000">
                <a:solidFill>
                  <a:srgbClr val="000000"/>
                </a:solidFill>
                <a:cs typeface="Times New Roman" pitchFamily="18" charset="0"/>
              </a:rPr>
              <a:t>max</a:t>
            </a:r>
            <a:r>
              <a:rPr lang="it-IT">
                <a:solidFill>
                  <a:srgbClr val="000000"/>
                </a:solidFill>
                <a:cs typeface="Times New Roman" pitchFamily="18" charset="0"/>
              </a:rPr>
              <a: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2146"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A93C81AA-95BD-45C8-A3B9-0CB819B56077}" type="slidenum">
              <a:rPr lang="it-IT"/>
              <a:pPr/>
              <a:t>87</a:t>
            </a:fld>
            <a:endParaRPr lang="it-IT"/>
          </a:p>
        </p:txBody>
      </p:sp>
      <p:sp>
        <p:nvSpPr>
          <p:cNvPr id="902147" name="Rectangle 3"/>
          <p:cNvSpPr>
            <a:spLocks noChangeArrowheads="1"/>
          </p:cNvSpPr>
          <p:nvPr/>
        </p:nvSpPr>
        <p:spPr bwMode="auto">
          <a:xfrm>
            <a:off x="0" y="68263"/>
            <a:ext cx="9144000" cy="6456362"/>
          </a:xfrm>
          <a:prstGeom prst="rect">
            <a:avLst/>
          </a:prstGeom>
          <a:noFill/>
          <a:ln w="9525">
            <a:noFill/>
            <a:miter lim="800000"/>
            <a:headEnd/>
            <a:tailEnd/>
          </a:ln>
          <a:effectLst/>
        </p:spPr>
        <p:txBody>
          <a:bodyPr anchor="ctr">
            <a:spAutoFit/>
          </a:bodyPr>
          <a:lstStyle/>
          <a:p>
            <a:pPr algn="ctr"/>
            <a:r>
              <a:rPr lang="it-IT" sz="3000" b="1">
                <a:solidFill>
                  <a:srgbClr val="FF0000"/>
                </a:solidFill>
                <a:cs typeface="Times New Roman" pitchFamily="18" charset="0"/>
              </a:rPr>
              <a:t>Determinazione di </a:t>
            </a:r>
            <a:r>
              <a:rPr lang="it-IT" sz="3000" b="1">
                <a:solidFill>
                  <a:srgbClr val="FF0000"/>
                </a:solidFill>
                <a:latin typeface="Symbol" pitchFamily="18" charset="2"/>
                <a:cs typeface="Times New Roman" pitchFamily="18" charset="0"/>
              </a:rPr>
              <a:t>m</a:t>
            </a:r>
            <a:r>
              <a:rPr lang="it-IT" sz="3000" b="1" baseline="-30000">
                <a:solidFill>
                  <a:srgbClr val="FF0000"/>
                </a:solidFill>
                <a:cs typeface="Times New Roman" pitchFamily="18" charset="0"/>
              </a:rPr>
              <a:t>max </a:t>
            </a:r>
            <a:r>
              <a:rPr lang="it-IT" sz="3000" b="1">
                <a:solidFill>
                  <a:srgbClr val="FF0000"/>
                </a:solidFill>
                <a:cs typeface="Times New Roman" pitchFamily="18" charset="0"/>
              </a:rPr>
              <a:t> e K</a:t>
            </a:r>
            <a:r>
              <a:rPr lang="it-IT" sz="3000" b="1" baseline="-30000">
                <a:solidFill>
                  <a:srgbClr val="FF0000"/>
                </a:solidFill>
                <a:cs typeface="Times New Roman" pitchFamily="18" charset="0"/>
              </a:rPr>
              <a:t>S</a:t>
            </a:r>
            <a:r>
              <a:rPr lang="it-IT" sz="3000" b="1">
                <a:solidFill>
                  <a:srgbClr val="FF0000"/>
                </a:solidFill>
                <a:cs typeface="Times New Roman" pitchFamily="18" charset="0"/>
              </a:rPr>
              <a:t> in un reattore continuo </a:t>
            </a:r>
          </a:p>
          <a:p>
            <a:pPr algn="ctr"/>
            <a:endParaRPr lang="it-IT" sz="800" i="1" u="sng">
              <a:solidFill>
                <a:srgbClr val="000000"/>
              </a:solidFill>
              <a:cs typeface="Times New Roman" pitchFamily="18" charset="0"/>
            </a:endParaRPr>
          </a:p>
          <a:p>
            <a:pPr algn="just"/>
            <a:r>
              <a:rPr lang="it-IT" b="1" u="sng">
                <a:solidFill>
                  <a:srgbClr val="000000"/>
                </a:solidFill>
                <a:cs typeface="Times New Roman" pitchFamily="18" charset="0"/>
              </a:rPr>
              <a:t>Esercizio 47.</a:t>
            </a:r>
            <a:r>
              <a:rPr lang="it-IT" b="1" i="1">
                <a:solidFill>
                  <a:srgbClr val="000000"/>
                </a:solidFill>
                <a:cs typeface="Times New Roman" pitchFamily="18" charset="0"/>
              </a:rPr>
              <a:t> </a:t>
            </a:r>
            <a:r>
              <a:rPr lang="it-IT" i="1">
                <a:solidFill>
                  <a:srgbClr val="000000"/>
                </a:solidFill>
                <a:cs typeface="Times New Roman" pitchFamily="18" charset="0"/>
              </a:rPr>
              <a:t>Determinare K</a:t>
            </a:r>
            <a:r>
              <a:rPr lang="it-IT" i="1" baseline="-30000">
                <a:solidFill>
                  <a:srgbClr val="000000"/>
                </a:solidFill>
                <a:cs typeface="Times New Roman" pitchFamily="18" charset="0"/>
              </a:rPr>
              <a:t>S</a:t>
            </a:r>
            <a:r>
              <a:rPr lang="it-IT" i="1">
                <a:solidFill>
                  <a:srgbClr val="000000"/>
                </a:solidFill>
                <a:cs typeface="Times New Roman" pitchFamily="18" charset="0"/>
              </a:rPr>
              <a:t> e </a:t>
            </a:r>
            <a:r>
              <a:rPr lang="en-GB" i="1">
                <a:solidFill>
                  <a:srgbClr val="000000"/>
                </a:solidFill>
                <a:latin typeface="Symbol" pitchFamily="18" charset="2"/>
                <a:cs typeface="Times New Roman" pitchFamily="18" charset="0"/>
              </a:rPr>
              <a:t>m</a:t>
            </a:r>
            <a:r>
              <a:rPr lang="it-IT" i="1" baseline="-30000">
                <a:solidFill>
                  <a:srgbClr val="000000"/>
                </a:solidFill>
                <a:cs typeface="Times New Roman" pitchFamily="18" charset="0"/>
              </a:rPr>
              <a:t>max</a:t>
            </a:r>
            <a:r>
              <a:rPr lang="it-IT" i="1">
                <a:solidFill>
                  <a:srgbClr val="000000"/>
                </a:solidFill>
                <a:cs typeface="Times New Roman" pitchFamily="18" charset="0"/>
              </a:rPr>
              <a:t> dai seguenti dati:</a:t>
            </a: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r>
              <a:rPr lang="it-IT" sz="2000">
                <a:solidFill>
                  <a:srgbClr val="000000"/>
                </a:solidFill>
                <a:cs typeface="Times New Roman" pitchFamily="18" charset="0"/>
              </a:rPr>
              <a:t>Il modo più accurato di determinare i parametri di Monod non è mediante  la trasformazione Lineweaver Burke del modello di Monod. Dai dati sperimentali si osserva normalmente che per valori di </a:t>
            </a:r>
            <a:r>
              <a:rPr lang="it-IT" sz="2000" b="1">
                <a:solidFill>
                  <a:srgbClr val="000000"/>
                </a:solidFill>
                <a:cs typeface="Times New Roman" pitchFamily="18" charset="0"/>
              </a:rPr>
              <a:t>S</a:t>
            </a:r>
            <a:r>
              <a:rPr lang="it-IT" sz="2000" b="1" baseline="-30000">
                <a:solidFill>
                  <a:srgbClr val="000000"/>
                </a:solidFill>
                <a:cs typeface="Times New Roman" pitchFamily="18" charset="0"/>
              </a:rPr>
              <a:t>S</a:t>
            </a:r>
            <a:r>
              <a:rPr lang="it-IT" sz="2000" b="1">
                <a:solidFill>
                  <a:srgbClr val="000000"/>
                </a:solidFill>
                <a:cs typeface="Times New Roman" pitchFamily="18" charset="0"/>
              </a:rPr>
              <a:t> molto piccoli</a:t>
            </a:r>
            <a:r>
              <a:rPr lang="it-IT" sz="2000">
                <a:solidFill>
                  <a:srgbClr val="000000"/>
                </a:solidFill>
                <a:cs typeface="Times New Roman" pitchFamily="18" charset="0"/>
              </a:rPr>
              <a:t> si ha </a:t>
            </a:r>
            <a:r>
              <a:rPr lang="it-IT" sz="2000" b="1">
                <a:solidFill>
                  <a:srgbClr val="000000"/>
                </a:solidFill>
                <a:cs typeface="Times New Roman" pitchFamily="18" charset="0"/>
              </a:rPr>
              <a:t>deviazione dalla linearità</a:t>
            </a:r>
            <a:r>
              <a:rPr lang="it-IT" sz="2000">
                <a:solidFill>
                  <a:srgbClr val="000000"/>
                </a:solidFill>
                <a:cs typeface="Times New Roman" pitchFamily="18" charset="0"/>
              </a:rPr>
              <a:t>. Ciò è dovuto alla determinazione analitica della concentrazione di substrato (ad esempio del glucosio) che a basse concentrazioni non è eseguibile in modo accurato. In questi casi è meglio analizzare i dati con programmi di regressione non-lineare.</a:t>
            </a:r>
          </a:p>
        </p:txBody>
      </p:sp>
      <p:graphicFrame>
        <p:nvGraphicFramePr>
          <p:cNvPr id="902302" name="Group 158"/>
          <p:cNvGraphicFramePr>
            <a:graphicFrameLocks noGrp="1"/>
          </p:cNvGraphicFramePr>
          <p:nvPr/>
        </p:nvGraphicFramePr>
        <p:xfrm>
          <a:off x="1466850" y="1187450"/>
          <a:ext cx="6210300" cy="3105150"/>
        </p:xfrm>
        <a:graphic>
          <a:graphicData uri="http://schemas.openxmlformats.org/drawingml/2006/table">
            <a:tbl>
              <a:tblPr/>
              <a:tblGrid>
                <a:gridCol w="1552575">
                  <a:extLst>
                    <a:ext uri="{9D8B030D-6E8A-4147-A177-3AD203B41FA5}">
                      <a16:colId xmlns:a16="http://schemas.microsoft.com/office/drawing/2014/main" val="20000"/>
                    </a:ext>
                  </a:extLst>
                </a:gridCol>
                <a:gridCol w="1552575">
                  <a:extLst>
                    <a:ext uri="{9D8B030D-6E8A-4147-A177-3AD203B41FA5}">
                      <a16:colId xmlns:a16="http://schemas.microsoft.com/office/drawing/2014/main" val="20001"/>
                    </a:ext>
                  </a:extLst>
                </a:gridCol>
                <a:gridCol w="1552575">
                  <a:extLst>
                    <a:ext uri="{9D8B030D-6E8A-4147-A177-3AD203B41FA5}">
                      <a16:colId xmlns:a16="http://schemas.microsoft.com/office/drawing/2014/main" val="20002"/>
                    </a:ext>
                  </a:extLst>
                </a:gridCol>
                <a:gridCol w="1552575">
                  <a:extLst>
                    <a:ext uri="{9D8B030D-6E8A-4147-A177-3AD203B41FA5}">
                      <a16:colId xmlns:a16="http://schemas.microsoft.com/office/drawing/2014/main" val="20003"/>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D, ore</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GB" sz="1400" b="0" i="1" u="none" strike="noStrike" cap="none" normalizeH="0" baseline="0">
                          <a:ln>
                            <a:noFill/>
                          </a:ln>
                          <a:solidFill>
                            <a:schemeClr val="tx1"/>
                          </a:solidFill>
                          <a:effectLst/>
                          <a:latin typeface="Times New Roman" pitchFamily="18" charset="0"/>
                          <a:cs typeface="Times New Roman" pitchFamily="18" charset="0"/>
                        </a:rPr>
                        <a:t>S</a:t>
                      </a:r>
                      <a:r>
                        <a:rPr kumimoji="0" lang="en-GB" sz="1400" b="0" i="1" u="none" strike="noStrike" cap="none" normalizeH="0" baseline="-30000">
                          <a:ln>
                            <a:noFill/>
                          </a:ln>
                          <a:solidFill>
                            <a:schemeClr val="tx1"/>
                          </a:solidFill>
                          <a:effectLst/>
                          <a:latin typeface="Times New Roman" pitchFamily="18" charset="0"/>
                          <a:cs typeface="Times New Roman" pitchFamily="18" charset="0"/>
                        </a:rPr>
                        <a:t>S</a:t>
                      </a:r>
                      <a:r>
                        <a:rPr kumimoji="0" lang="en-GB" sz="1400" b="0" i="1" u="none" strike="noStrike" cap="none" normalizeH="0" baseline="0">
                          <a:ln>
                            <a:noFill/>
                          </a:ln>
                          <a:solidFill>
                            <a:schemeClr val="tx1"/>
                          </a:solidFill>
                          <a:effectLst/>
                          <a:latin typeface="Times New Roman" pitchFamily="18" charset="0"/>
                          <a:cs typeface="Times New Roman" pitchFamily="18" charset="0"/>
                        </a:rPr>
                        <a:t>, g/l</a:t>
                      </a:r>
                      <a:endParaRPr kumimoji="0" lang="en-GB"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0,4</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0,50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090149F0-9C0C-4009-8E6D-E15B64B57FBE}" type="slidenum">
              <a:rPr lang="it-IT"/>
              <a:pPr/>
              <a:t>88</a:t>
            </a:fld>
            <a:endParaRPr lang="it-IT"/>
          </a:p>
        </p:txBody>
      </p:sp>
      <p:sp>
        <p:nvSpPr>
          <p:cNvPr id="904195" name="Rectangle 3"/>
          <p:cNvSpPr>
            <a:spLocks noChangeArrowheads="1"/>
          </p:cNvSpPr>
          <p:nvPr/>
        </p:nvSpPr>
        <p:spPr bwMode="auto">
          <a:xfrm>
            <a:off x="0" y="0"/>
            <a:ext cx="9144000" cy="6148388"/>
          </a:xfrm>
          <a:prstGeom prst="rect">
            <a:avLst/>
          </a:prstGeom>
          <a:noFill/>
          <a:ln w="9525">
            <a:noFill/>
            <a:miter lim="800000"/>
            <a:headEnd/>
            <a:tailEnd/>
          </a:ln>
          <a:effectLst/>
        </p:spPr>
        <p:txBody>
          <a:bodyPr anchor="ctr">
            <a:spAutoFit/>
          </a:bodyPr>
          <a:lstStyle/>
          <a:p>
            <a:pPr algn="ctr"/>
            <a:r>
              <a:rPr lang="it-IT" sz="3000" b="1">
                <a:solidFill>
                  <a:srgbClr val="FF0000"/>
                </a:solidFill>
                <a:cs typeface="Times New Roman" pitchFamily="18" charset="0"/>
              </a:rPr>
              <a:t>Determinazione di </a:t>
            </a:r>
            <a:r>
              <a:rPr lang="it-IT" sz="3000" b="1">
                <a:solidFill>
                  <a:srgbClr val="FF0000"/>
                </a:solidFill>
                <a:latin typeface="Symbol" pitchFamily="18" charset="2"/>
                <a:cs typeface="Times New Roman" pitchFamily="18" charset="0"/>
              </a:rPr>
              <a:t>m</a:t>
            </a:r>
            <a:r>
              <a:rPr lang="it-IT" sz="3000" b="1" baseline="-30000">
                <a:solidFill>
                  <a:srgbClr val="FF0000"/>
                </a:solidFill>
                <a:cs typeface="Times New Roman" pitchFamily="18" charset="0"/>
              </a:rPr>
              <a:t>max </a:t>
            </a:r>
            <a:r>
              <a:rPr lang="it-IT" sz="3000" b="1">
                <a:solidFill>
                  <a:srgbClr val="FF0000"/>
                </a:solidFill>
                <a:cs typeface="Times New Roman" pitchFamily="18" charset="0"/>
              </a:rPr>
              <a:t> e K</a:t>
            </a:r>
            <a:r>
              <a:rPr lang="it-IT" sz="3000" b="1" baseline="-30000">
                <a:solidFill>
                  <a:srgbClr val="FF0000"/>
                </a:solidFill>
                <a:cs typeface="Times New Roman" pitchFamily="18" charset="0"/>
              </a:rPr>
              <a:t>S</a:t>
            </a:r>
            <a:r>
              <a:rPr lang="it-IT" sz="3000" b="1">
                <a:solidFill>
                  <a:srgbClr val="FF0000"/>
                </a:solidFill>
                <a:cs typeface="Times New Roman" pitchFamily="18" charset="0"/>
              </a:rPr>
              <a:t> in un reattore continuo </a:t>
            </a:r>
          </a:p>
          <a:p>
            <a:pPr algn="ctr"/>
            <a:endParaRPr lang="it-IT" sz="800" i="1" u="sng">
              <a:solidFill>
                <a:srgbClr val="000000"/>
              </a:solidFill>
              <a:cs typeface="Times New Roman" pitchFamily="18" charset="0"/>
            </a:endParaRPr>
          </a:p>
          <a:p>
            <a:pPr algn="just"/>
            <a:r>
              <a:rPr lang="it-IT" b="1" u="sng">
                <a:solidFill>
                  <a:srgbClr val="000000"/>
                </a:solidFill>
                <a:cs typeface="Times New Roman" pitchFamily="18" charset="0"/>
              </a:rPr>
              <a:t>Esercizio 48.</a:t>
            </a:r>
            <a:r>
              <a:rPr lang="it-IT" i="1"/>
              <a:t> Vino a bassa gradazione alcolica viene ottenuto mediante fermentazione di un substrato su saccharomyces cerevisiae e aerazione. Il prodotto di fermentazione è etanolo.  Si ottengono i seguenti dati:</a:t>
            </a:r>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endParaRPr lang="it-IT" i="1">
              <a:solidFill>
                <a:srgbClr val="000000"/>
              </a:solidFill>
              <a:cs typeface="Times New Roman" pitchFamily="18" charset="0"/>
            </a:endParaRPr>
          </a:p>
          <a:p>
            <a:pPr algn="just"/>
            <a:r>
              <a:rPr lang="it-IT" i="1">
                <a:solidFill>
                  <a:srgbClr val="000000"/>
                </a:solidFill>
                <a:cs typeface="Times New Roman" pitchFamily="18" charset="0"/>
              </a:rPr>
              <a:t>Dare una spiegazione dell’andamento dei dati. In base a questi dati si vuole progettare un processo per produrre 200 litri/ora di vino al 5 % in etanolo. Calcolare il volume del reattore.</a:t>
            </a:r>
            <a:r>
              <a:rPr lang="it-IT" sz="2000">
                <a:solidFill>
                  <a:srgbClr val="000000"/>
                </a:solidFill>
                <a:cs typeface="Times New Roman" pitchFamily="18" charset="0"/>
              </a:rPr>
              <a:t> </a:t>
            </a:r>
          </a:p>
        </p:txBody>
      </p:sp>
      <p:graphicFrame>
        <p:nvGraphicFramePr>
          <p:cNvPr id="904384" name="Group 192"/>
          <p:cNvGraphicFramePr>
            <a:graphicFrameLocks noGrp="1"/>
          </p:cNvGraphicFramePr>
          <p:nvPr/>
        </p:nvGraphicFramePr>
        <p:xfrm>
          <a:off x="1588" y="2143125"/>
          <a:ext cx="9142412" cy="2438400"/>
        </p:xfrm>
        <a:graphic>
          <a:graphicData uri="http://schemas.openxmlformats.org/drawingml/2006/table">
            <a:tbl>
              <a:tblPr/>
              <a:tblGrid>
                <a:gridCol w="3048000">
                  <a:extLst>
                    <a:ext uri="{9D8B030D-6E8A-4147-A177-3AD203B41FA5}">
                      <a16:colId xmlns:a16="http://schemas.microsoft.com/office/drawing/2014/main" val="20000"/>
                    </a:ext>
                  </a:extLst>
                </a:gridCol>
                <a:gridCol w="3046412">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D, ore</a:t>
                      </a:r>
                      <a:r>
                        <a:rPr kumimoji="0" lang="it-IT" sz="1400" b="0" i="1" u="none" strike="noStrike" cap="none" normalizeH="0" baseline="30000">
                          <a:ln>
                            <a:noFill/>
                          </a:ln>
                          <a:solidFill>
                            <a:schemeClr val="tx1"/>
                          </a:solidFill>
                          <a:effectLst/>
                          <a:latin typeface="Times New Roman" pitchFamily="18" charset="0"/>
                          <a:cs typeface="Times New Roman" pitchFamily="18" charset="0"/>
                        </a:rPr>
                        <a:t>-1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Cellule, g/l</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Etanolo nell’effluente, g/l</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0,05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89,99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28,00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83,99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39,99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0,15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79,98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49,98</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77,96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59,95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0,25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59,95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75,89</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49,93</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83,71</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0,35</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39,86</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sz="1400" b="0" i="1" u="none" strike="noStrike" cap="none" normalizeH="0" baseline="0">
                          <a:ln>
                            <a:noFill/>
                          </a:ln>
                          <a:solidFill>
                            <a:schemeClr val="tx1"/>
                          </a:solidFill>
                          <a:effectLst/>
                          <a:latin typeface="Times New Roman" pitchFamily="18" charset="0"/>
                          <a:cs typeface="Times New Roman" pitchFamily="18" charset="0"/>
                        </a:rPr>
                        <a:t>90,00</a:t>
                      </a:r>
                      <a:endParaRPr kumimoji="0" lang="it-IT" sz="24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6242"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F7BED0B1-0A88-475E-9FC9-96A3660A4003}" type="slidenum">
              <a:rPr lang="it-IT"/>
              <a:pPr/>
              <a:t>89</a:t>
            </a:fld>
            <a:endParaRPr lang="it-IT"/>
          </a:p>
        </p:txBody>
      </p:sp>
      <p:sp>
        <p:nvSpPr>
          <p:cNvPr id="906243" name="Rectangle 3"/>
          <p:cNvSpPr>
            <a:spLocks noChangeArrowheads="1"/>
          </p:cNvSpPr>
          <p:nvPr/>
        </p:nvSpPr>
        <p:spPr bwMode="auto">
          <a:xfrm>
            <a:off x="0" y="-115888"/>
            <a:ext cx="9144000" cy="6640513"/>
          </a:xfrm>
          <a:prstGeom prst="rect">
            <a:avLst/>
          </a:prstGeom>
          <a:noFill/>
          <a:ln w="9525">
            <a:noFill/>
            <a:miter lim="800000"/>
            <a:headEnd/>
            <a:tailEnd/>
          </a:ln>
          <a:effectLst/>
        </p:spPr>
        <p:txBody>
          <a:bodyPr anchor="ctr">
            <a:spAutoFit/>
          </a:bodyPr>
          <a:lstStyle/>
          <a:p>
            <a:pPr algn="ctr"/>
            <a:r>
              <a:rPr lang="it-IT" sz="2800" b="1">
                <a:solidFill>
                  <a:srgbClr val="FF0000"/>
                </a:solidFill>
                <a:cs typeface="Times New Roman" pitchFamily="18" charset="0"/>
              </a:rPr>
              <a:t>Competizione microbica in un chemostat</a:t>
            </a:r>
            <a:r>
              <a:rPr lang="it-IT" sz="3000" b="1">
                <a:solidFill>
                  <a:srgbClr val="FF0000"/>
                </a:solidFill>
                <a:cs typeface="Times New Roman" pitchFamily="18" charset="0"/>
              </a:rPr>
              <a:t> </a:t>
            </a:r>
          </a:p>
          <a:p>
            <a:pPr algn="ctr"/>
            <a:endParaRPr lang="it-IT" sz="800" i="1" u="sng">
              <a:solidFill>
                <a:srgbClr val="000000"/>
              </a:solidFill>
              <a:cs typeface="Times New Roman" pitchFamily="18" charset="0"/>
            </a:endParaRPr>
          </a:p>
          <a:p>
            <a:pPr algn="ctr"/>
            <a:r>
              <a:rPr lang="it-IT" sz="2200">
                <a:solidFill>
                  <a:srgbClr val="000000"/>
                </a:solidFill>
                <a:cs typeface="Times New Roman" pitchFamily="18" charset="0"/>
              </a:rPr>
              <a:t>Tra </a:t>
            </a:r>
            <a:r>
              <a:rPr lang="it-IT" sz="2200" b="1">
                <a:solidFill>
                  <a:srgbClr val="000000"/>
                </a:solidFill>
                <a:cs typeface="Times New Roman" pitchFamily="18" charset="0"/>
              </a:rPr>
              <a:t>due microrganismi</a:t>
            </a:r>
            <a:r>
              <a:rPr lang="it-IT" sz="2200">
                <a:solidFill>
                  <a:srgbClr val="000000"/>
                </a:solidFill>
                <a:cs typeface="Times New Roman" pitchFamily="18" charset="0"/>
              </a:rPr>
              <a:t> che si nutrono dello </a:t>
            </a:r>
            <a:r>
              <a:rPr lang="it-IT" sz="2200" b="1">
                <a:solidFill>
                  <a:srgbClr val="000000"/>
                </a:solidFill>
                <a:cs typeface="Times New Roman" pitchFamily="18" charset="0"/>
              </a:rPr>
              <a:t>stesso substrato limitante</a:t>
            </a:r>
            <a:r>
              <a:rPr lang="it-IT" sz="2200">
                <a:solidFill>
                  <a:srgbClr val="000000"/>
                </a:solidFill>
                <a:cs typeface="Times New Roman" pitchFamily="18" charset="0"/>
              </a:rPr>
              <a:t> in un reattore continuo a volume costante, sopravvive quello che mantiene la più bassa concentrazione di substrato (quello che mangia di più). </a:t>
            </a:r>
          </a:p>
          <a:p>
            <a:pPr algn="just"/>
            <a:r>
              <a:rPr lang="it-IT" sz="2200">
                <a:solidFill>
                  <a:srgbClr val="000000"/>
                </a:solidFill>
                <a:cs typeface="Times New Roman" pitchFamily="18" charset="0"/>
              </a:rPr>
              <a:t>Es.: dati due organismi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1</a:t>
            </a:r>
            <a:r>
              <a:rPr lang="it-IT" sz="2200">
                <a:solidFill>
                  <a:srgbClr val="000000"/>
                </a:solidFill>
                <a:cs typeface="Times New Roman" pitchFamily="18" charset="0"/>
              </a:rPr>
              <a:t> e X</a:t>
            </a:r>
            <a:r>
              <a:rPr lang="it-IT" sz="2200" baseline="-30000">
                <a:solidFill>
                  <a:srgbClr val="000000"/>
                </a:solidFill>
                <a:cs typeface="Times New Roman" pitchFamily="18" charset="0"/>
              </a:rPr>
              <a:t>2</a:t>
            </a:r>
            <a:r>
              <a:rPr lang="it-IT" sz="2200">
                <a:solidFill>
                  <a:srgbClr val="000000"/>
                </a:solidFill>
                <a:cs typeface="Times New Roman" pitchFamily="18" charset="0"/>
              </a:rPr>
              <a:t> con caratteristiche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max</a:t>
            </a:r>
            <a:r>
              <a:rPr lang="it-IT" sz="2200">
                <a:solidFill>
                  <a:srgbClr val="000000"/>
                </a:solidFill>
                <a:cs typeface="Times New Roman" pitchFamily="18" charset="0"/>
              </a:rPr>
              <a:t> = 0,2 ore</a:t>
            </a:r>
            <a:r>
              <a:rPr lang="it-IT" sz="2200" baseline="30000">
                <a:solidFill>
                  <a:srgbClr val="000000"/>
                </a:solidFill>
                <a:cs typeface="Times New Roman" pitchFamily="18" charset="0"/>
              </a:rPr>
              <a:t>-1</a:t>
            </a:r>
            <a:r>
              <a:rPr lang="it-IT" sz="2200">
                <a:solidFill>
                  <a:srgbClr val="000000"/>
                </a:solidFill>
                <a:cs typeface="Times New Roman" pitchFamily="18" charset="0"/>
              </a:rPr>
              <a:t> e K</a:t>
            </a:r>
            <a:r>
              <a:rPr lang="it-IT" sz="2200" baseline="-30000">
                <a:solidFill>
                  <a:srgbClr val="000000"/>
                </a:solidFill>
                <a:cs typeface="Times New Roman" pitchFamily="18" charset="0"/>
              </a:rPr>
              <a:t>s</a:t>
            </a:r>
            <a:r>
              <a:rPr lang="it-IT" sz="2200">
                <a:solidFill>
                  <a:srgbClr val="000000"/>
                </a:solidFill>
                <a:cs typeface="Times New Roman" pitchFamily="18" charset="0"/>
              </a:rPr>
              <a:t> = 0,05 g/l per X</a:t>
            </a:r>
            <a:r>
              <a:rPr lang="it-IT" sz="2200" baseline="-30000">
                <a:solidFill>
                  <a:srgbClr val="000000"/>
                </a:solidFill>
                <a:cs typeface="Times New Roman" pitchFamily="18" charset="0"/>
              </a:rPr>
              <a:t>1</a:t>
            </a:r>
            <a:r>
              <a:rPr lang="it-IT" sz="2200">
                <a:solidFill>
                  <a:srgbClr val="000000"/>
                </a:solidFill>
                <a:cs typeface="Times New Roman" pitchFamily="18" charset="0"/>
              </a:rPr>
              <a:t> e </a:t>
            </a:r>
            <a:r>
              <a:rPr lang="it-IT" sz="2200">
                <a:solidFill>
                  <a:srgbClr val="000000"/>
                </a:solidFill>
                <a:latin typeface="Symbol" pitchFamily="18" charset="2"/>
                <a:cs typeface="Times New Roman" pitchFamily="18" charset="0"/>
              </a:rPr>
              <a:t>m</a:t>
            </a:r>
            <a:r>
              <a:rPr lang="it-IT" sz="2200" baseline="-30000">
                <a:solidFill>
                  <a:srgbClr val="000000"/>
                </a:solidFill>
                <a:cs typeface="Times New Roman" pitchFamily="18" charset="0"/>
              </a:rPr>
              <a:t>max</a:t>
            </a:r>
            <a:r>
              <a:rPr lang="it-IT" sz="2200">
                <a:solidFill>
                  <a:srgbClr val="000000"/>
                </a:solidFill>
                <a:cs typeface="Times New Roman" pitchFamily="18" charset="0"/>
              </a:rPr>
              <a:t> = 0,3 ore</a:t>
            </a:r>
            <a:r>
              <a:rPr lang="it-IT" sz="2200" baseline="30000">
                <a:solidFill>
                  <a:srgbClr val="000000"/>
                </a:solidFill>
                <a:cs typeface="Times New Roman" pitchFamily="18" charset="0"/>
              </a:rPr>
              <a:t>-1</a:t>
            </a:r>
            <a:r>
              <a:rPr lang="it-IT" sz="2200">
                <a:solidFill>
                  <a:srgbClr val="000000"/>
                </a:solidFill>
                <a:cs typeface="Times New Roman" pitchFamily="18" charset="0"/>
              </a:rPr>
              <a:t> e K</a:t>
            </a:r>
            <a:r>
              <a:rPr lang="it-IT" sz="2200" baseline="-30000">
                <a:solidFill>
                  <a:srgbClr val="000000"/>
                </a:solidFill>
                <a:cs typeface="Times New Roman" pitchFamily="18" charset="0"/>
              </a:rPr>
              <a:t>s</a:t>
            </a:r>
            <a:r>
              <a:rPr lang="it-IT" sz="2200">
                <a:solidFill>
                  <a:srgbClr val="000000"/>
                </a:solidFill>
                <a:cs typeface="Times New Roman" pitchFamily="18" charset="0"/>
              </a:rPr>
              <a:t> = 0,2 g/l per X</a:t>
            </a:r>
            <a:r>
              <a:rPr lang="it-IT" sz="2200" baseline="-30000">
                <a:solidFill>
                  <a:srgbClr val="000000"/>
                </a:solidFill>
                <a:cs typeface="Times New Roman" pitchFamily="18" charset="0"/>
              </a:rPr>
              <a:t>2</a:t>
            </a:r>
            <a:r>
              <a:rPr lang="it-IT" sz="2200">
                <a:solidFill>
                  <a:srgbClr val="000000"/>
                </a:solidFill>
                <a:cs typeface="Times New Roman" pitchFamily="18" charset="0"/>
              </a:rPr>
              <a:t>, se D = 0,1 ore</a:t>
            </a:r>
            <a:r>
              <a:rPr lang="it-IT" sz="2200" baseline="30000">
                <a:solidFill>
                  <a:srgbClr val="000000"/>
                </a:solidFill>
                <a:cs typeface="Times New Roman" pitchFamily="18" charset="0"/>
              </a:rPr>
              <a:t>-1</a:t>
            </a:r>
            <a:r>
              <a:rPr lang="it-IT" sz="2200">
                <a:solidFill>
                  <a:srgbClr val="000000"/>
                </a:solidFill>
                <a:cs typeface="Times New Roman" pitchFamily="18" charset="0"/>
              </a:rPr>
              <a:t>, dall’equazione</a:t>
            </a:r>
            <a:endParaRPr lang="it-IT" sz="2200" b="1">
              <a:solidFill>
                <a:srgbClr val="000000"/>
              </a:solidFill>
              <a:cs typeface="Times New Roman" pitchFamily="18" charset="0"/>
            </a:endParaRPr>
          </a:p>
          <a:p>
            <a:pPr algn="ct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 D K</a:t>
            </a:r>
            <a:r>
              <a:rPr lang="it-IT" sz="2200" b="1" baseline="-30000">
                <a:solidFill>
                  <a:srgbClr val="000000"/>
                </a:solidFill>
                <a:cs typeface="Times New Roman" pitchFamily="18" charset="0"/>
              </a:rPr>
              <a:t>S</a:t>
            </a:r>
            <a:r>
              <a:rPr lang="it-IT" sz="2200" b="1">
                <a:solidFill>
                  <a:srgbClr val="000000"/>
                </a:solidFill>
                <a:cs typeface="Times New Roman" pitchFamily="18" charset="0"/>
              </a:rPr>
              <a:t>/(</a:t>
            </a:r>
            <a:r>
              <a:rPr lang="it-IT" sz="2200" b="1">
                <a:solidFill>
                  <a:srgbClr val="000000"/>
                </a:solidFill>
                <a:latin typeface="Symbol" pitchFamily="18" charset="2"/>
                <a:cs typeface="Times New Roman" pitchFamily="18" charset="0"/>
              </a:rPr>
              <a:t>m</a:t>
            </a:r>
            <a:r>
              <a:rPr lang="it-IT" sz="2200" b="1" baseline="-30000">
                <a:solidFill>
                  <a:srgbClr val="000000"/>
                </a:solidFill>
                <a:cs typeface="Times New Roman" pitchFamily="18" charset="0"/>
              </a:rPr>
              <a:t>m</a:t>
            </a:r>
            <a:r>
              <a:rPr lang="it-IT" sz="2200" b="1">
                <a:solidFill>
                  <a:srgbClr val="000000"/>
                </a:solidFill>
                <a:cs typeface="Times New Roman" pitchFamily="18" charset="0"/>
              </a:rPr>
              <a:t> – D): </a:t>
            </a:r>
            <a:r>
              <a:rPr lang="it-IT" sz="2200">
                <a:solidFill>
                  <a:srgbClr val="000000"/>
                </a:solidFill>
                <a:cs typeface="Times New Roman" pitchFamily="18" charset="0"/>
              </a:rPr>
              <a:t>si può calcolare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a:solidFill>
                  <a:srgbClr val="000000"/>
                </a:solidFill>
                <a:cs typeface="Times New Roman" pitchFamily="18" charset="0"/>
              </a:rPr>
              <a:t>per i due: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s1</a:t>
            </a:r>
            <a:r>
              <a:rPr lang="it-IT" sz="2200" b="1">
                <a:solidFill>
                  <a:srgbClr val="000000"/>
                </a:solidFill>
                <a:cs typeface="Times New Roman" pitchFamily="18" charset="0"/>
              </a:rPr>
              <a:t> = 0,05 </a:t>
            </a:r>
            <a:r>
              <a:rPr lang="it-IT" sz="2200">
                <a:solidFill>
                  <a:srgbClr val="000000"/>
                </a:solidFill>
                <a:cs typeface="Times New Roman" pitchFamily="18" charset="0"/>
              </a:rPr>
              <a:t>e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s2</a:t>
            </a:r>
            <a:r>
              <a:rPr lang="it-IT" sz="2200" b="1">
                <a:solidFill>
                  <a:srgbClr val="000000"/>
                </a:solidFill>
                <a:cs typeface="Times New Roman" pitchFamily="18" charset="0"/>
              </a:rPr>
              <a:t> = 0,10 </a:t>
            </a:r>
          </a:p>
          <a:p>
            <a:pPr algn="ctr"/>
            <a:r>
              <a:rPr lang="it-IT" sz="2200">
                <a:solidFill>
                  <a:srgbClr val="000000"/>
                </a:solidFill>
                <a:cs typeface="Times New Roman" pitchFamily="18" charset="0"/>
              </a:rPr>
              <a:t>Poiché è impossibile avere due valori di concentrazioni di substrato nello stesso mezzo di fermentazione, il microrganismo X</a:t>
            </a:r>
            <a:r>
              <a:rPr lang="it-IT" sz="2200" baseline="-30000">
                <a:solidFill>
                  <a:srgbClr val="000000"/>
                </a:solidFill>
                <a:cs typeface="Times New Roman" pitchFamily="18" charset="0"/>
              </a:rPr>
              <a:t>2</a:t>
            </a:r>
            <a:r>
              <a:rPr lang="it-IT" sz="2200">
                <a:solidFill>
                  <a:srgbClr val="000000"/>
                </a:solidFill>
                <a:cs typeface="Times New Roman" pitchFamily="18" charset="0"/>
              </a:rPr>
              <a:t> scomparirà e X</a:t>
            </a:r>
            <a:r>
              <a:rPr lang="it-IT" sz="2200" baseline="-30000">
                <a:solidFill>
                  <a:srgbClr val="000000"/>
                </a:solidFill>
                <a:cs typeface="Times New Roman" pitchFamily="18" charset="0"/>
              </a:rPr>
              <a:t>1 </a:t>
            </a:r>
            <a:r>
              <a:rPr lang="it-IT" sz="2200">
                <a:solidFill>
                  <a:srgbClr val="000000"/>
                </a:solidFill>
                <a:cs typeface="Times New Roman" pitchFamily="18" charset="0"/>
              </a:rPr>
              <a:t>vivrà. </a:t>
            </a:r>
          </a:p>
          <a:p>
            <a:pPr algn="ctr"/>
            <a:r>
              <a:rPr lang="it-IT" sz="2200">
                <a:solidFill>
                  <a:srgbClr val="000000"/>
                </a:solidFill>
                <a:cs typeface="Times New Roman" pitchFamily="18" charset="0"/>
              </a:rPr>
              <a:t>Siccome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s1</a:t>
            </a:r>
            <a:r>
              <a:rPr lang="it-IT" sz="2200" b="1">
                <a:solidFill>
                  <a:srgbClr val="000000"/>
                </a:solidFill>
                <a:cs typeface="Times New Roman" pitchFamily="18" charset="0"/>
              </a:rPr>
              <a:t> &lt; S</a:t>
            </a:r>
            <a:r>
              <a:rPr lang="it-IT" sz="2200" b="1" baseline="-30000">
                <a:solidFill>
                  <a:srgbClr val="000000"/>
                </a:solidFill>
                <a:cs typeface="Times New Roman" pitchFamily="18" charset="0"/>
              </a:rPr>
              <a:t>s2</a:t>
            </a:r>
            <a:r>
              <a:rPr lang="it-IT" sz="2200" b="1">
                <a:solidFill>
                  <a:srgbClr val="000000"/>
                </a:solidFill>
                <a:cs typeface="Times New Roman" pitchFamily="18" charset="0"/>
              </a:rPr>
              <a:t>, X</a:t>
            </a:r>
            <a:r>
              <a:rPr lang="it-IT" sz="2200" b="1" baseline="-30000">
                <a:solidFill>
                  <a:srgbClr val="000000"/>
                </a:solidFill>
                <a:cs typeface="Times New Roman" pitchFamily="18" charset="0"/>
              </a:rPr>
              <a:t>1</a:t>
            </a:r>
            <a:r>
              <a:rPr lang="it-IT" sz="2200" b="1">
                <a:solidFill>
                  <a:srgbClr val="000000"/>
                </a:solidFill>
                <a:cs typeface="Times New Roman" pitchFamily="18" charset="0"/>
              </a:rPr>
              <a:t> consuma più substrato di X</a:t>
            </a:r>
            <a:r>
              <a:rPr lang="it-IT" sz="2200" b="1" baseline="-30000">
                <a:solidFill>
                  <a:srgbClr val="000000"/>
                </a:solidFill>
                <a:cs typeface="Times New Roman" pitchFamily="18" charset="0"/>
              </a:rPr>
              <a:t>2</a:t>
            </a:r>
            <a:r>
              <a:rPr lang="it-IT" sz="2200">
                <a:solidFill>
                  <a:srgbClr val="000000"/>
                </a:solidFill>
                <a:cs typeface="Times New Roman" pitchFamily="18" charset="0"/>
              </a:rPr>
              <a:t>. </a:t>
            </a:r>
          </a:p>
          <a:p>
            <a:pPr algn="just"/>
            <a:r>
              <a:rPr lang="it-IT" sz="2200">
                <a:solidFill>
                  <a:srgbClr val="000000"/>
                </a:solidFill>
                <a:cs typeface="Times New Roman" pitchFamily="18" charset="0"/>
              </a:rPr>
              <a:t>Questo fatto si dimostra anche </a:t>
            </a:r>
            <a:r>
              <a:rPr lang="it-IT" sz="2200" b="1">
                <a:solidFill>
                  <a:srgbClr val="000000"/>
                </a:solidFill>
                <a:cs typeface="Times New Roman" pitchFamily="18" charset="0"/>
              </a:rPr>
              <a:t>calcolando </a:t>
            </a:r>
            <a:r>
              <a:rPr lang="it-IT" sz="2200" b="1">
                <a:solidFill>
                  <a:srgbClr val="000000"/>
                </a:solidFill>
                <a:latin typeface="Symbol" pitchFamily="18" charset="2"/>
                <a:cs typeface="Times New Roman" pitchFamily="18" charset="0"/>
              </a:rPr>
              <a:t>m </a:t>
            </a:r>
            <a:r>
              <a:rPr lang="it-IT" sz="2200">
                <a:solidFill>
                  <a:srgbClr val="000000"/>
                </a:solidFill>
                <a:cs typeface="Times New Roman" pitchFamily="18" charset="0"/>
              </a:rPr>
              <a:t>alla concentrazione</a:t>
            </a:r>
            <a:r>
              <a:rPr lang="it-IT" sz="2200">
                <a:solidFill>
                  <a:srgbClr val="000000"/>
                </a:solidFill>
                <a:latin typeface="Symbol" pitchFamily="18" charset="2"/>
                <a:cs typeface="Times New Roman" pitchFamily="18" charset="0"/>
              </a:rPr>
              <a:t> </a:t>
            </a:r>
            <a:r>
              <a:rPr lang="it-IT" sz="2200" b="1">
                <a:solidFill>
                  <a:srgbClr val="000000"/>
                </a:solidFill>
                <a:cs typeface="Times New Roman" pitchFamily="18" charset="0"/>
              </a:rPr>
              <a:t>S</a:t>
            </a:r>
            <a:r>
              <a:rPr lang="it-IT" sz="2200" b="1" baseline="-30000">
                <a:solidFill>
                  <a:srgbClr val="000000"/>
                </a:solidFill>
                <a:cs typeface="Times New Roman" pitchFamily="18" charset="0"/>
              </a:rPr>
              <a:t>s1</a:t>
            </a:r>
            <a:r>
              <a:rPr lang="it-IT" sz="2200" b="1">
                <a:solidFill>
                  <a:srgbClr val="000000"/>
                </a:solidFill>
                <a:cs typeface="Times New Roman" pitchFamily="18" charset="0"/>
              </a:rPr>
              <a:t> </a:t>
            </a:r>
            <a:r>
              <a:rPr lang="it-IT" sz="2200">
                <a:solidFill>
                  <a:srgbClr val="000000"/>
                </a:solidFill>
                <a:cs typeface="Times New Roman" pitchFamily="18" charset="0"/>
              </a:rPr>
              <a:t>per i due microrganismi</a:t>
            </a:r>
            <a:r>
              <a:rPr lang="it-IT" sz="2200" b="1">
                <a:solidFill>
                  <a:srgbClr val="000000"/>
                </a:solidFill>
                <a:cs typeface="Times New Roman" pitchFamily="18" charset="0"/>
              </a:rPr>
              <a:t>. Dall’equazione di Monod (23), </a:t>
            </a:r>
            <a:endParaRPr lang="it-IT" sz="2200" b="1">
              <a:solidFill>
                <a:srgbClr val="000000"/>
              </a:solidFill>
              <a:latin typeface="Symbol" pitchFamily="18" charset="2"/>
              <a:cs typeface="Times New Roman" pitchFamily="18" charset="0"/>
            </a:endParaRPr>
          </a:p>
          <a:p>
            <a:pPr algn="ctr"/>
            <a:r>
              <a:rPr lang="it-IT" sz="2200" b="1">
                <a:solidFill>
                  <a:srgbClr val="000000"/>
                </a:solidFill>
                <a:latin typeface="Symbol" pitchFamily="18" charset="2"/>
                <a:cs typeface="Times New Roman" pitchFamily="18" charset="0"/>
              </a:rPr>
              <a:t>m</a:t>
            </a:r>
            <a:r>
              <a:rPr lang="it-IT" sz="2200" b="1" baseline="-30000">
                <a:solidFill>
                  <a:srgbClr val="000000"/>
                </a:solidFill>
                <a:latin typeface="Symbol" pitchFamily="18" charset="2"/>
                <a:cs typeface="Times New Roman" pitchFamily="18" charset="0"/>
              </a:rPr>
              <a:t>1</a:t>
            </a:r>
            <a:r>
              <a:rPr lang="it-IT" sz="2200" b="1">
                <a:solidFill>
                  <a:srgbClr val="000000"/>
                </a:solidFill>
                <a:latin typeface="Symbol" pitchFamily="18" charset="2"/>
                <a:cs typeface="Times New Roman" pitchFamily="18" charset="0"/>
              </a:rPr>
              <a:t> </a:t>
            </a:r>
            <a:r>
              <a:rPr lang="it-IT" sz="2200" b="1">
                <a:solidFill>
                  <a:srgbClr val="000000"/>
                </a:solidFill>
                <a:cs typeface="Times New Roman" pitchFamily="18" charset="0"/>
              </a:rPr>
              <a:t>= 0,2 x 0,05/(0,05 + 0,05) = 0,1</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e </a:t>
            </a:r>
            <a:endParaRPr lang="it-IT" sz="2200" b="1">
              <a:solidFill>
                <a:srgbClr val="000000"/>
              </a:solidFill>
              <a:latin typeface="Symbol" pitchFamily="18" charset="2"/>
              <a:cs typeface="Times New Roman" pitchFamily="18" charset="0"/>
            </a:endParaRPr>
          </a:p>
          <a:p>
            <a:pPr algn="ctr"/>
            <a:r>
              <a:rPr lang="it-IT" sz="2200" b="1">
                <a:solidFill>
                  <a:srgbClr val="000000"/>
                </a:solidFill>
                <a:latin typeface="Symbol" pitchFamily="18" charset="2"/>
                <a:cs typeface="Times New Roman" pitchFamily="18" charset="0"/>
              </a:rPr>
              <a:t>m</a:t>
            </a:r>
            <a:r>
              <a:rPr lang="it-IT" sz="2200" b="1" baseline="-30000">
                <a:solidFill>
                  <a:srgbClr val="000000"/>
                </a:solidFill>
                <a:latin typeface="Symbol" pitchFamily="18" charset="2"/>
                <a:cs typeface="Times New Roman" pitchFamily="18" charset="0"/>
              </a:rPr>
              <a:t>2</a:t>
            </a:r>
            <a:r>
              <a:rPr lang="it-IT" sz="2200" b="1">
                <a:solidFill>
                  <a:srgbClr val="000000"/>
                </a:solidFill>
                <a:latin typeface="Symbol" pitchFamily="18" charset="2"/>
                <a:cs typeface="Times New Roman" pitchFamily="18" charset="0"/>
              </a:rPr>
              <a:t> </a:t>
            </a:r>
            <a:r>
              <a:rPr lang="it-IT" sz="2200" b="1">
                <a:solidFill>
                  <a:srgbClr val="000000"/>
                </a:solidFill>
                <a:cs typeface="Times New Roman" pitchFamily="18" charset="0"/>
              </a:rPr>
              <a:t>= 0,3 x 0,05/(0,2+ 0,05) = 0,06</a:t>
            </a:r>
            <a:r>
              <a:rPr lang="it-IT" sz="2200">
                <a:solidFill>
                  <a:srgbClr val="000000"/>
                </a:solidFill>
                <a:cs typeface="Times New Roman" pitchFamily="18" charset="0"/>
              </a:rPr>
              <a:t>.</a:t>
            </a:r>
          </a:p>
          <a:p>
            <a:pPr algn="ctr"/>
            <a:r>
              <a:rPr lang="it-IT" sz="2200">
                <a:solidFill>
                  <a:srgbClr val="000000"/>
                </a:solidFill>
                <a:cs typeface="Times New Roman" pitchFamily="18" charset="0"/>
              </a:rPr>
              <a:t>Poiché D &gt; </a:t>
            </a:r>
            <a:r>
              <a:rPr lang="it-IT" sz="2200">
                <a:solidFill>
                  <a:srgbClr val="000000"/>
                </a:solidFill>
                <a:latin typeface="Symbol" pitchFamily="18" charset="2"/>
                <a:cs typeface="Times New Roman" pitchFamily="18" charset="0"/>
              </a:rPr>
              <a:t>m</a:t>
            </a:r>
            <a:r>
              <a:rPr lang="it-IT" sz="2200" baseline="-30000">
                <a:solidFill>
                  <a:srgbClr val="000000"/>
                </a:solidFill>
                <a:latin typeface="Symbol" pitchFamily="18" charset="2"/>
                <a:cs typeface="Times New Roman" pitchFamily="18" charset="0"/>
              </a:rPr>
              <a:t>2</a:t>
            </a:r>
            <a:r>
              <a:rPr lang="it-IT" sz="2200">
                <a:solidFill>
                  <a:srgbClr val="000000"/>
                </a:solidFill>
                <a:latin typeface="Symbol" pitchFamily="18" charset="2"/>
                <a:cs typeface="Times New Roman" pitchFamily="18" charset="0"/>
              </a:rPr>
              <a:t>,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2</a:t>
            </a:r>
            <a:r>
              <a:rPr lang="it-IT" sz="2200" b="1">
                <a:solidFill>
                  <a:srgbClr val="000000"/>
                </a:solidFill>
                <a:cs typeface="Times New Roman" pitchFamily="18" charset="0"/>
              </a:rPr>
              <a:t> </a:t>
            </a:r>
            <a:r>
              <a:rPr lang="it-IT" sz="2200">
                <a:solidFill>
                  <a:srgbClr val="000000"/>
                </a:solidFill>
                <a:cs typeface="Times New Roman" pitchFamily="18" charset="0"/>
              </a:rPr>
              <a:t>verrà </a:t>
            </a:r>
            <a:r>
              <a:rPr lang="it-IT" sz="2200" b="1">
                <a:solidFill>
                  <a:srgbClr val="000000"/>
                </a:solidFill>
                <a:cs typeface="Times New Roman" pitchFamily="18" charset="0"/>
              </a:rPr>
              <a:t>lavato via dal flusso attraverso il reattore</a:t>
            </a:r>
          </a:p>
          <a:p>
            <a:pPr algn="ctr"/>
            <a:r>
              <a:rPr lang="it-IT" sz="2000" b="1">
                <a:solidFill>
                  <a:srgbClr val="000000"/>
                </a:solidFill>
              </a:rPr>
              <a:t>La competizione è importante perché investe il problema delle contaminazioni o delle mutazioni.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Text Box 2"/>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3FC94E33-6D1B-4994-802B-97EA0EB6064A}" type="slidenum">
              <a:rPr lang="it-IT"/>
              <a:pPr/>
              <a:t>9</a:t>
            </a:fld>
            <a:endParaRPr lang="it-IT"/>
          </a:p>
        </p:txBody>
      </p:sp>
      <p:sp>
        <p:nvSpPr>
          <p:cNvPr id="735235" name="Rectangle 3"/>
          <p:cNvSpPr>
            <a:spLocks noChangeArrowheads="1"/>
          </p:cNvSpPr>
          <p:nvPr/>
        </p:nvSpPr>
        <p:spPr bwMode="auto">
          <a:xfrm>
            <a:off x="0" y="750888"/>
            <a:ext cx="9144000" cy="5448300"/>
          </a:xfrm>
          <a:prstGeom prst="rect">
            <a:avLst/>
          </a:prstGeom>
          <a:noFill/>
          <a:ln w="9525">
            <a:noFill/>
            <a:miter lim="800000"/>
            <a:headEnd/>
            <a:tailEnd/>
          </a:ln>
          <a:effectLst/>
        </p:spPr>
        <p:txBody>
          <a:bodyPr anchor="ctr">
            <a:spAutoFit/>
          </a:bodyPr>
          <a:lstStyle/>
          <a:p>
            <a:pPr algn="just"/>
            <a:r>
              <a:rPr lang="it-IT"/>
              <a:t>3. Nel reattore continuo, la fase di quiescenza non incide tanto sul valore di CP quanto nel batch (non c’è il tempo di fermata + quiescenza).</a:t>
            </a:r>
          </a:p>
          <a:p>
            <a:pPr algn="ctr"/>
            <a:r>
              <a:rPr lang="it-IT"/>
              <a:t>Nel reattore continuo si opera a dX/dt costante, </a:t>
            </a:r>
            <a:r>
              <a:rPr lang="it-IT" b="1"/>
              <a:t>le quattro fasi di crescita cellulare non hanno alcun effetto sulla produttività</a:t>
            </a:r>
          </a:p>
          <a:p>
            <a:pPr algn="ctr"/>
            <a:endParaRPr lang="it-IT" sz="800"/>
          </a:p>
          <a:p>
            <a:pPr algn="just"/>
            <a:r>
              <a:rPr lang="it-IT"/>
              <a:t>4. Le </a:t>
            </a:r>
            <a:r>
              <a:rPr lang="it-IT" b="1"/>
              <a:t>successive operazioni</a:t>
            </a:r>
            <a:r>
              <a:rPr lang="it-IT"/>
              <a:t> di trattamento del brodo fermentato alla fine della fermentazione sono </a:t>
            </a:r>
            <a:r>
              <a:rPr lang="it-IT" b="1"/>
              <a:t>più produttive</a:t>
            </a:r>
            <a:r>
              <a:rPr lang="it-IT"/>
              <a:t> quando la fermentazione viene compiuta nel reattore continuo, perché la </a:t>
            </a:r>
            <a:r>
              <a:rPr lang="it-IT" b="1"/>
              <a:t>qualità</a:t>
            </a:r>
            <a:r>
              <a:rPr lang="it-IT"/>
              <a:t> del </a:t>
            </a:r>
            <a:r>
              <a:rPr lang="it-IT" b="1"/>
              <a:t>brodo</a:t>
            </a:r>
            <a:r>
              <a:rPr lang="it-IT"/>
              <a:t> ottenuto è </a:t>
            </a:r>
            <a:r>
              <a:rPr lang="it-IT" b="1"/>
              <a:t>più costante</a:t>
            </a:r>
            <a:r>
              <a:rPr lang="it-IT"/>
              <a:t> e si può perciò regolare meglio l’impianto successivo in sintonia con il fermentatore. Pertanto, CP dell’intero impianto può essere meglio ottimizzato.</a:t>
            </a:r>
          </a:p>
          <a:p>
            <a:pPr algn="just"/>
            <a:endParaRPr lang="it-IT" sz="800"/>
          </a:p>
          <a:p>
            <a:pPr algn="just"/>
            <a:r>
              <a:rPr lang="it-IT"/>
              <a:t>5. Per tutte queste ragioni il valore di </a:t>
            </a:r>
            <a:r>
              <a:rPr lang="it-IT" b="1"/>
              <a:t>CP</a:t>
            </a:r>
            <a:r>
              <a:rPr lang="it-IT"/>
              <a:t> degli impianti operanti con reattori continui è </a:t>
            </a:r>
            <a:r>
              <a:rPr lang="it-IT" b="1"/>
              <a:t>maggiore</a:t>
            </a:r>
            <a:r>
              <a:rPr lang="it-IT"/>
              <a:t>. Esso consente di poter ottenere elevate produzioni orarie con volumi più piccoli dei singoli componenti l’impianto, e quindi con minori costi d’investimento. </a:t>
            </a:r>
          </a:p>
        </p:txBody>
      </p:sp>
      <p:sp>
        <p:nvSpPr>
          <p:cNvPr id="735236" name="Text Box 4"/>
          <p:cNvSpPr txBox="1">
            <a:spLocks noChangeArrowheads="1"/>
          </p:cNvSpPr>
          <p:nvPr/>
        </p:nvSpPr>
        <p:spPr bwMode="auto">
          <a:xfrm>
            <a:off x="450850" y="0"/>
            <a:ext cx="8648700" cy="519113"/>
          </a:xfrm>
          <a:prstGeom prst="rect">
            <a:avLst/>
          </a:prstGeom>
          <a:noFill/>
          <a:ln w="9525">
            <a:noFill/>
            <a:miter lim="800000"/>
            <a:headEnd/>
            <a:tailEnd/>
          </a:ln>
          <a:effectLst/>
        </p:spPr>
        <p:txBody>
          <a:bodyPr wrap="none">
            <a:spAutoFit/>
          </a:bodyPr>
          <a:lstStyle/>
          <a:p>
            <a:r>
              <a:rPr lang="it-IT" sz="2800" b="1">
                <a:solidFill>
                  <a:srgbClr val="FF0000"/>
                </a:solidFill>
              </a:rPr>
              <a:t>Vantaggi dei reattori Continui rispetto ai reattori Batch</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Text Box 2"/>
          <p:cNvSpPr txBox="1">
            <a:spLocks noChangeArrowheads="1"/>
          </p:cNvSpPr>
          <p:nvPr/>
        </p:nvSpPr>
        <p:spPr bwMode="auto">
          <a:xfrm>
            <a:off x="8675688" y="6400800"/>
            <a:ext cx="488950" cy="457200"/>
          </a:xfrm>
          <a:prstGeom prst="rect">
            <a:avLst/>
          </a:prstGeom>
          <a:noFill/>
          <a:ln w="9525">
            <a:noFill/>
            <a:miter lim="800000"/>
            <a:headEnd/>
            <a:tailEnd/>
          </a:ln>
          <a:effectLst/>
        </p:spPr>
        <p:txBody>
          <a:bodyPr wrap="none">
            <a:spAutoFit/>
          </a:bodyPr>
          <a:lstStyle/>
          <a:p>
            <a:fld id="{63CB4BBF-32E5-4A65-992D-2172A104B71C}" type="slidenum">
              <a:rPr lang="it-IT"/>
              <a:pPr/>
              <a:t>90</a:t>
            </a:fld>
            <a:endParaRPr lang="it-IT"/>
          </a:p>
        </p:txBody>
      </p:sp>
      <p:sp>
        <p:nvSpPr>
          <p:cNvPr id="908291" name="Rectangle 3"/>
          <p:cNvSpPr>
            <a:spLocks noChangeArrowheads="1"/>
          </p:cNvSpPr>
          <p:nvPr/>
        </p:nvSpPr>
        <p:spPr bwMode="auto">
          <a:xfrm>
            <a:off x="0" y="87313"/>
            <a:ext cx="9144000" cy="6365875"/>
          </a:xfrm>
          <a:prstGeom prst="rect">
            <a:avLst/>
          </a:prstGeom>
          <a:noFill/>
          <a:ln w="9525">
            <a:noFill/>
            <a:miter lim="800000"/>
            <a:headEnd/>
            <a:tailEnd/>
          </a:ln>
          <a:effectLst/>
        </p:spPr>
        <p:txBody>
          <a:bodyPr anchor="ctr">
            <a:spAutoFit/>
          </a:bodyPr>
          <a:lstStyle/>
          <a:p>
            <a:pPr algn="ctr"/>
            <a:r>
              <a:rPr lang="it-IT" sz="3000" b="1">
                <a:solidFill>
                  <a:srgbClr val="FF0000"/>
                </a:solidFill>
                <a:cs typeface="Times New Roman" pitchFamily="18" charset="0"/>
              </a:rPr>
              <a:t>Competizione microbica in un chemostat </a:t>
            </a:r>
          </a:p>
          <a:p>
            <a:pPr algn="ctr"/>
            <a:endParaRPr lang="it-IT" sz="800" i="1" u="sng">
              <a:solidFill>
                <a:srgbClr val="000000"/>
              </a:solidFill>
              <a:cs typeface="Times New Roman" pitchFamily="18" charset="0"/>
            </a:endParaRPr>
          </a:p>
          <a:p>
            <a:pPr algn="just"/>
            <a:r>
              <a:rPr lang="it-IT" sz="2200">
                <a:solidFill>
                  <a:srgbClr val="000000"/>
                </a:solidFill>
                <a:cs typeface="Times New Roman" pitchFamily="18" charset="0"/>
              </a:rPr>
              <a:t>Se nel reattore </a:t>
            </a:r>
            <a:r>
              <a:rPr lang="it-IT" sz="2200" b="1">
                <a:solidFill>
                  <a:srgbClr val="000000"/>
                </a:solidFill>
                <a:cs typeface="Times New Roman" pitchFamily="18" charset="0"/>
              </a:rPr>
              <a:t>entra accidentalmente</a:t>
            </a:r>
            <a:r>
              <a:rPr lang="it-IT" sz="2200">
                <a:solidFill>
                  <a:srgbClr val="000000"/>
                </a:solidFill>
                <a:cs typeface="Times New Roman" pitchFamily="18" charset="0"/>
              </a:rPr>
              <a:t> o </a:t>
            </a:r>
            <a:r>
              <a:rPr lang="it-IT" sz="2200" b="1">
                <a:solidFill>
                  <a:srgbClr val="000000"/>
                </a:solidFill>
                <a:cs typeface="Times New Roman" pitchFamily="18" charset="0"/>
              </a:rPr>
              <a:t>si forma</a:t>
            </a:r>
            <a:r>
              <a:rPr lang="it-IT" sz="2200">
                <a:solidFill>
                  <a:srgbClr val="000000"/>
                </a:solidFill>
                <a:cs typeface="Times New Roman" pitchFamily="18" charset="0"/>
              </a:rPr>
              <a:t> un </a:t>
            </a:r>
            <a:r>
              <a:rPr lang="it-IT" sz="2200" b="1">
                <a:solidFill>
                  <a:srgbClr val="000000"/>
                </a:solidFill>
                <a:cs typeface="Times New Roman" pitchFamily="18" charset="0"/>
              </a:rPr>
              <a:t>microrganismo</a:t>
            </a:r>
            <a:r>
              <a:rPr lang="it-IT" sz="2200">
                <a:solidFill>
                  <a:srgbClr val="000000"/>
                </a:solidFill>
                <a:cs typeface="Times New Roman" pitchFamily="18" charset="0"/>
              </a:rPr>
              <a:t> che </a:t>
            </a:r>
            <a:r>
              <a:rPr lang="it-IT" sz="2200" b="1">
                <a:solidFill>
                  <a:srgbClr val="000000"/>
                </a:solidFill>
                <a:cs typeface="Times New Roman" pitchFamily="18" charset="0"/>
              </a:rPr>
              <a:t>consuma più substrato dell’enzima desiderato</a:t>
            </a:r>
            <a:r>
              <a:rPr lang="it-IT" sz="2200">
                <a:solidFill>
                  <a:srgbClr val="000000"/>
                </a:solidFill>
                <a:cs typeface="Times New Roman" pitchFamily="18" charset="0"/>
              </a:rPr>
              <a:t>, i risultati possono essere disastrosi. </a:t>
            </a:r>
          </a:p>
          <a:p>
            <a:pPr algn="ctr"/>
            <a:r>
              <a:rPr lang="it-IT" sz="2200">
                <a:solidFill>
                  <a:srgbClr val="000000"/>
                </a:solidFill>
                <a:cs typeface="Times New Roman" pitchFamily="18" charset="0"/>
              </a:rPr>
              <a:t>Ciò che importa sono le relative velocità di crescita  </a:t>
            </a:r>
          </a:p>
          <a:p>
            <a:pPr algn="just"/>
            <a:r>
              <a:rPr lang="it-IT" sz="2200">
                <a:solidFill>
                  <a:srgbClr val="000000"/>
                </a:solidFill>
                <a:cs typeface="Times New Roman" pitchFamily="18" charset="0"/>
              </a:rPr>
              <a:t>Se </a:t>
            </a:r>
            <a:r>
              <a:rPr lang="it-IT" sz="2200" b="1">
                <a:solidFill>
                  <a:srgbClr val="000000"/>
                </a:solidFill>
                <a:cs typeface="Times New Roman" pitchFamily="18" charset="0"/>
              </a:rPr>
              <a:t>uno dei due</a:t>
            </a:r>
            <a:r>
              <a:rPr lang="it-IT" sz="2200">
                <a:solidFill>
                  <a:srgbClr val="000000"/>
                </a:solidFill>
                <a:cs typeface="Times New Roman" pitchFamily="18" charset="0"/>
              </a:rPr>
              <a:t>, per effetto </a:t>
            </a:r>
            <a:r>
              <a:rPr lang="it-IT" sz="2200" b="1">
                <a:solidFill>
                  <a:srgbClr val="000000"/>
                </a:solidFill>
                <a:cs typeface="Times New Roman" pitchFamily="18" charset="0"/>
              </a:rPr>
              <a:t>Crabtree</a:t>
            </a:r>
            <a:r>
              <a:rPr lang="it-IT" sz="2200">
                <a:solidFill>
                  <a:srgbClr val="000000"/>
                </a:solidFill>
                <a:cs typeface="Times New Roman" pitchFamily="18" charset="0"/>
              </a:rPr>
              <a:t> </a:t>
            </a:r>
            <a:r>
              <a:rPr lang="it-IT" sz="2200" b="1">
                <a:solidFill>
                  <a:srgbClr val="000000"/>
                </a:solidFill>
                <a:cs typeface="Times New Roman" pitchFamily="18" charset="0"/>
              </a:rPr>
              <a:t>cambia</a:t>
            </a:r>
            <a:r>
              <a:rPr lang="it-IT" sz="2200">
                <a:solidFill>
                  <a:srgbClr val="000000"/>
                </a:solidFill>
                <a:cs typeface="Times New Roman" pitchFamily="18" charset="0"/>
              </a:rPr>
              <a:t> il suo catabolismo dalla </a:t>
            </a:r>
            <a:r>
              <a:rPr lang="it-IT" sz="2200" b="1">
                <a:solidFill>
                  <a:srgbClr val="000000"/>
                </a:solidFill>
                <a:cs typeface="Times New Roman" pitchFamily="18" charset="0"/>
              </a:rPr>
              <a:t>respirazione alla fermentazione</a:t>
            </a:r>
            <a:r>
              <a:rPr lang="it-IT" sz="2200">
                <a:solidFill>
                  <a:srgbClr val="000000"/>
                </a:solidFill>
                <a:cs typeface="Times New Roman" pitchFamily="18" charset="0"/>
              </a:rPr>
              <a:t>, produrrà </a:t>
            </a:r>
            <a:r>
              <a:rPr lang="it-IT" sz="2200" b="1">
                <a:solidFill>
                  <a:srgbClr val="000000"/>
                </a:solidFill>
                <a:cs typeface="Times New Roman" pitchFamily="18" charset="0"/>
              </a:rPr>
              <a:t>meno ATP</a:t>
            </a:r>
            <a:r>
              <a:rPr lang="it-IT" sz="2200">
                <a:solidFill>
                  <a:srgbClr val="000000"/>
                </a:solidFill>
                <a:cs typeface="Times New Roman" pitchFamily="18" charset="0"/>
              </a:rPr>
              <a:t>, ma lo produrrà </a:t>
            </a:r>
            <a:r>
              <a:rPr lang="it-IT" sz="2200" b="1">
                <a:solidFill>
                  <a:srgbClr val="000000"/>
                </a:solidFill>
                <a:cs typeface="Times New Roman" pitchFamily="18" charset="0"/>
              </a:rPr>
              <a:t>più velocemente</a:t>
            </a:r>
            <a:r>
              <a:rPr lang="it-IT" sz="2200">
                <a:solidFill>
                  <a:srgbClr val="000000"/>
                </a:solidFill>
                <a:cs typeface="Times New Roman" pitchFamily="18" charset="0"/>
              </a:rPr>
              <a:t>. Se l’ATP prodotto viene </a:t>
            </a:r>
            <a:r>
              <a:rPr lang="it-IT" sz="2200" b="1">
                <a:solidFill>
                  <a:srgbClr val="000000"/>
                </a:solidFill>
                <a:cs typeface="Times New Roman" pitchFamily="18" charset="0"/>
              </a:rPr>
              <a:t>utilizzato</a:t>
            </a:r>
            <a:r>
              <a:rPr lang="it-IT" sz="2200">
                <a:solidFill>
                  <a:srgbClr val="000000"/>
                </a:solidFill>
                <a:cs typeface="Times New Roman" pitchFamily="18" charset="0"/>
              </a:rPr>
              <a:t> per la </a:t>
            </a:r>
            <a:r>
              <a:rPr lang="it-IT" sz="2200" b="1">
                <a:solidFill>
                  <a:srgbClr val="000000"/>
                </a:solidFill>
                <a:cs typeface="Times New Roman" pitchFamily="18" charset="0"/>
              </a:rPr>
              <a:t>biosintesi</a:t>
            </a:r>
            <a:r>
              <a:rPr lang="it-IT" sz="2200">
                <a:solidFill>
                  <a:srgbClr val="000000"/>
                </a:solidFill>
                <a:cs typeface="Times New Roman" pitchFamily="18" charset="0"/>
              </a:rPr>
              <a:t>, l’organismo che </a:t>
            </a:r>
            <a:r>
              <a:rPr lang="it-IT" sz="2200" b="1">
                <a:solidFill>
                  <a:srgbClr val="000000"/>
                </a:solidFill>
                <a:cs typeface="Times New Roman" pitchFamily="18" charset="0"/>
              </a:rPr>
              <a:t>consuma più velocemente il substrato</a:t>
            </a:r>
            <a:r>
              <a:rPr lang="it-IT" sz="2200">
                <a:solidFill>
                  <a:srgbClr val="000000"/>
                </a:solidFill>
                <a:cs typeface="Times New Roman" pitchFamily="18" charset="0"/>
              </a:rPr>
              <a:t>, si </a:t>
            </a:r>
            <a:r>
              <a:rPr lang="it-IT" sz="2200" b="1">
                <a:solidFill>
                  <a:srgbClr val="000000"/>
                </a:solidFill>
                <a:cs typeface="Times New Roman" pitchFamily="18" charset="0"/>
              </a:rPr>
              <a:t>moltiplica a maggior velocità</a:t>
            </a:r>
            <a:r>
              <a:rPr lang="it-IT" sz="2200">
                <a:solidFill>
                  <a:srgbClr val="000000"/>
                </a:solidFill>
                <a:cs typeface="Times New Roman" pitchFamily="18" charset="0"/>
              </a:rPr>
              <a:t>, perciò avrà una </a:t>
            </a:r>
            <a:r>
              <a:rPr lang="it-IT" sz="2200" b="1">
                <a:solidFill>
                  <a:srgbClr val="000000"/>
                </a:solidFill>
                <a:latin typeface="Symbol" pitchFamily="18" charset="2"/>
                <a:cs typeface="Times New Roman" pitchFamily="18" charset="0"/>
              </a:rPr>
              <a:t>m </a:t>
            </a:r>
            <a:r>
              <a:rPr lang="it-IT" sz="2200" b="1">
                <a:solidFill>
                  <a:srgbClr val="000000"/>
                </a:solidFill>
                <a:cs typeface="Times New Roman" pitchFamily="18" charset="0"/>
              </a:rPr>
              <a:t>più elevata</a:t>
            </a:r>
            <a:r>
              <a:rPr lang="it-IT" sz="2200">
                <a:solidFill>
                  <a:srgbClr val="000000"/>
                </a:solidFill>
                <a:cs typeface="Times New Roman" pitchFamily="18" charset="0"/>
              </a:rPr>
              <a:t>, e l’</a:t>
            </a:r>
            <a:r>
              <a:rPr lang="it-IT" sz="2200" b="1">
                <a:solidFill>
                  <a:srgbClr val="000000"/>
                </a:solidFill>
                <a:cs typeface="Times New Roman" pitchFamily="18" charset="0"/>
              </a:rPr>
              <a:t>altro</a:t>
            </a:r>
            <a:r>
              <a:rPr lang="it-IT" sz="2200">
                <a:solidFill>
                  <a:srgbClr val="000000"/>
                </a:solidFill>
                <a:cs typeface="Times New Roman" pitchFamily="18" charset="0"/>
              </a:rPr>
              <a:t> verrà </a:t>
            </a:r>
            <a:r>
              <a:rPr lang="it-IT" sz="2200" b="1">
                <a:solidFill>
                  <a:srgbClr val="000000"/>
                </a:solidFill>
                <a:cs typeface="Times New Roman" pitchFamily="18" charset="0"/>
              </a:rPr>
              <a:t>lavato via.</a:t>
            </a:r>
            <a:r>
              <a:rPr lang="it-IT" sz="2200">
                <a:solidFill>
                  <a:srgbClr val="000000"/>
                </a:solidFill>
                <a:cs typeface="Times New Roman" pitchFamily="18" charset="0"/>
              </a:rPr>
              <a:t> </a:t>
            </a:r>
          </a:p>
          <a:p>
            <a:pPr algn="just"/>
            <a:r>
              <a:rPr lang="it-IT" sz="2200">
                <a:solidFill>
                  <a:srgbClr val="000000"/>
                </a:solidFill>
                <a:cs typeface="Times New Roman" pitchFamily="18" charset="0"/>
              </a:rPr>
              <a:t>L’</a:t>
            </a:r>
            <a:r>
              <a:rPr lang="it-IT" sz="2200" b="1">
                <a:solidFill>
                  <a:srgbClr val="000000"/>
                </a:solidFill>
                <a:cs typeface="Times New Roman" pitchFamily="18" charset="0"/>
              </a:rPr>
              <a:t>effetto</a:t>
            </a:r>
            <a:r>
              <a:rPr lang="it-IT" sz="2200">
                <a:solidFill>
                  <a:srgbClr val="000000"/>
                </a:solidFill>
                <a:cs typeface="Times New Roman" pitchFamily="18" charset="0"/>
              </a:rPr>
              <a:t> delle contaminazioni si esercita </a:t>
            </a:r>
            <a:r>
              <a:rPr lang="it-IT" sz="2200" b="1">
                <a:solidFill>
                  <a:srgbClr val="000000"/>
                </a:solidFill>
                <a:cs typeface="Times New Roman" pitchFamily="18" charset="0"/>
              </a:rPr>
              <a:t>ancora più</a:t>
            </a:r>
            <a:r>
              <a:rPr lang="it-IT" sz="2200">
                <a:solidFill>
                  <a:srgbClr val="000000"/>
                </a:solidFill>
                <a:cs typeface="Times New Roman" pitchFamily="18" charset="0"/>
              </a:rPr>
              <a:t> facilmente a valori di </a:t>
            </a:r>
            <a:r>
              <a:rPr lang="it-IT" sz="2200" b="1">
                <a:solidFill>
                  <a:srgbClr val="000000"/>
                </a:solidFill>
                <a:cs typeface="Times New Roman" pitchFamily="18" charset="0"/>
              </a:rPr>
              <a:t>D elevati</a:t>
            </a:r>
            <a:r>
              <a:rPr lang="it-IT" sz="2200">
                <a:solidFill>
                  <a:srgbClr val="000000"/>
                </a:solidFill>
                <a:cs typeface="Times New Roman" pitchFamily="18" charset="0"/>
              </a:rPr>
              <a:t>, quando </a:t>
            </a:r>
            <a:r>
              <a:rPr lang="it-IT" sz="2200" b="1">
                <a:solidFill>
                  <a:srgbClr val="000000"/>
                </a:solidFill>
                <a:cs typeface="Times New Roman" pitchFamily="18" charset="0"/>
              </a:rPr>
              <a:t>X</a:t>
            </a:r>
            <a:r>
              <a:rPr lang="it-IT" sz="2200" b="1" baseline="-30000">
                <a:solidFill>
                  <a:srgbClr val="000000"/>
                </a:solidFill>
                <a:cs typeface="Times New Roman" pitchFamily="18" charset="0"/>
              </a:rPr>
              <a:t>S</a:t>
            </a:r>
            <a:r>
              <a:rPr lang="it-IT" sz="2200" b="1">
                <a:solidFill>
                  <a:srgbClr val="000000"/>
                </a:solidFill>
                <a:cs typeface="Times New Roman" pitchFamily="18" charset="0"/>
              </a:rPr>
              <a:t> </a:t>
            </a:r>
            <a:r>
              <a:rPr lang="it-IT" sz="2200">
                <a:solidFill>
                  <a:srgbClr val="000000"/>
                </a:solidFill>
                <a:cs typeface="Times New Roman" pitchFamily="18" charset="0"/>
              </a:rPr>
              <a:t>è </a:t>
            </a:r>
            <a:r>
              <a:rPr lang="it-IT" sz="2200" b="1">
                <a:solidFill>
                  <a:srgbClr val="000000"/>
                </a:solidFill>
                <a:cs typeface="Times New Roman" pitchFamily="18" charset="0"/>
              </a:rPr>
              <a:t>bassa.</a:t>
            </a:r>
            <a:r>
              <a:rPr lang="it-IT" sz="2200">
                <a:solidFill>
                  <a:srgbClr val="000000"/>
                </a:solidFill>
                <a:cs typeface="Times New Roman" pitchFamily="18" charset="0"/>
              </a:rPr>
              <a:t> Gli </a:t>
            </a:r>
            <a:r>
              <a:rPr lang="it-IT" sz="2200" b="1">
                <a:solidFill>
                  <a:srgbClr val="000000"/>
                </a:solidFill>
                <a:cs typeface="Times New Roman" pitchFamily="18" charset="0"/>
              </a:rPr>
              <a:t>inibitori</a:t>
            </a:r>
            <a:r>
              <a:rPr lang="it-IT" sz="2200">
                <a:solidFill>
                  <a:srgbClr val="000000"/>
                </a:solidFill>
                <a:cs typeface="Times New Roman" pitchFamily="18" charset="0"/>
              </a:rPr>
              <a:t> ad esempio causano la </a:t>
            </a:r>
            <a:r>
              <a:rPr lang="it-IT" sz="2200" b="1">
                <a:solidFill>
                  <a:srgbClr val="000000"/>
                </a:solidFill>
                <a:cs typeface="Times New Roman" pitchFamily="18" charset="0"/>
              </a:rPr>
              <a:t>diminuzione di </a:t>
            </a:r>
            <a:r>
              <a:rPr lang="it-IT" sz="2200" b="1">
                <a:solidFill>
                  <a:srgbClr val="000000"/>
                </a:solidFill>
                <a:latin typeface="Symbol" pitchFamily="18" charset="2"/>
                <a:cs typeface="Times New Roman" pitchFamily="18" charset="0"/>
              </a:rPr>
              <a:t>m </a:t>
            </a:r>
            <a:r>
              <a:rPr lang="it-IT" sz="2200">
                <a:solidFill>
                  <a:srgbClr val="000000"/>
                </a:solidFill>
                <a:cs typeface="Times New Roman" pitchFamily="18" charset="0"/>
              </a:rPr>
              <a:t>(modifica di </a:t>
            </a:r>
            <a:r>
              <a:rPr lang="it-IT" sz="2200" b="1">
                <a:solidFill>
                  <a:srgbClr val="000000"/>
                </a:solidFill>
                <a:cs typeface="Times New Roman" pitchFamily="18" charset="0"/>
              </a:rPr>
              <a:t>Levenspiel </a:t>
            </a:r>
            <a:r>
              <a:rPr lang="it-IT" sz="2200">
                <a:solidFill>
                  <a:srgbClr val="000000"/>
                </a:solidFill>
                <a:cs typeface="Times New Roman" pitchFamily="18" charset="0"/>
              </a:rPr>
              <a:t>all'equazione di Monod) e quindi la </a:t>
            </a:r>
            <a:r>
              <a:rPr lang="it-IT" sz="2200" b="1">
                <a:solidFill>
                  <a:srgbClr val="000000"/>
                </a:solidFill>
                <a:cs typeface="Times New Roman" pitchFamily="18" charset="0"/>
              </a:rPr>
              <a:t>diminuzione di D</a:t>
            </a:r>
            <a:r>
              <a:rPr lang="it-IT" sz="2200" b="1" baseline="-30000">
                <a:solidFill>
                  <a:srgbClr val="000000"/>
                </a:solidFill>
                <a:cs typeface="Times New Roman" pitchFamily="18" charset="0"/>
              </a:rPr>
              <a:t>crit</a:t>
            </a:r>
            <a:r>
              <a:rPr lang="it-IT" sz="2200">
                <a:solidFill>
                  <a:srgbClr val="000000"/>
                </a:solidFill>
                <a:cs typeface="Times New Roman" pitchFamily="18" charset="0"/>
              </a:rPr>
              <a:t> (le cellule sono asportate fuori dal reattore dal flusso di effluente a D minore). </a:t>
            </a:r>
          </a:p>
          <a:p>
            <a:pPr algn="ctr"/>
            <a:r>
              <a:rPr lang="it-IT" sz="2200" b="1">
                <a:solidFill>
                  <a:srgbClr val="000000"/>
                </a:solidFill>
                <a:cs typeface="Times New Roman" pitchFamily="18" charset="0"/>
              </a:rPr>
              <a:t>L’uso di cellule immobilizzate è un modo di risolvere questo problema, cioè di fare in modo che le cellule non vengano lavate via quando si supera il valore di D</a:t>
            </a:r>
            <a:r>
              <a:rPr lang="it-IT" sz="2200" b="1" baseline="-30000">
                <a:solidFill>
                  <a:srgbClr val="000000"/>
                </a:solidFill>
                <a:cs typeface="Times New Roman" pitchFamily="18" charset="0"/>
              </a:rPr>
              <a:t>crit</a:t>
            </a:r>
            <a:r>
              <a:rPr lang="it-IT" sz="2200" b="1">
                <a:solidFill>
                  <a:srgbClr val="000000"/>
                </a:solidFill>
                <a:cs typeface="Times New Roman" pitchFamily="18" charset="0"/>
              </a:rPr>
              <a:t>.</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7539</TotalTime>
  <Words>13540</Words>
  <Application>Microsoft Office PowerPoint</Application>
  <PresentationFormat>Presentazione su schermo (4:3)</PresentationFormat>
  <Paragraphs>1374</Paragraphs>
  <Slides>90</Slides>
  <Notes>81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90</vt:i4>
      </vt:variant>
    </vt:vector>
  </HeadingPairs>
  <TitlesOfParts>
    <vt:vector size="94" baseType="lpstr">
      <vt:lpstr>Arial</vt:lpstr>
      <vt:lpstr>Symbol</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557</cp:revision>
  <dcterms:created xsi:type="dcterms:W3CDTF">2005-09-29T08:21:49Z</dcterms:created>
  <dcterms:modified xsi:type="dcterms:W3CDTF">2023-10-19T06:36:48Z</dcterms:modified>
</cp:coreProperties>
</file>