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1"/>
  </p:notesMasterIdLst>
  <p:handoutMasterIdLst>
    <p:handoutMasterId r:id="rId32"/>
  </p:handoutMasterIdLst>
  <p:sldIdLst>
    <p:sldId id="471" r:id="rId2"/>
    <p:sldId id="569" r:id="rId3"/>
    <p:sldId id="570" r:id="rId4"/>
    <p:sldId id="572" r:id="rId5"/>
    <p:sldId id="573" r:id="rId6"/>
    <p:sldId id="574" r:id="rId7"/>
    <p:sldId id="575" r:id="rId8"/>
    <p:sldId id="597" r:id="rId9"/>
    <p:sldId id="576" r:id="rId10"/>
    <p:sldId id="577" r:id="rId11"/>
    <p:sldId id="578" r:id="rId12"/>
    <p:sldId id="579" r:id="rId13"/>
    <p:sldId id="580" r:id="rId14"/>
    <p:sldId id="581" r:id="rId15"/>
    <p:sldId id="582" r:id="rId16"/>
    <p:sldId id="583" r:id="rId17"/>
    <p:sldId id="584" r:id="rId18"/>
    <p:sldId id="585" r:id="rId19"/>
    <p:sldId id="586" r:id="rId20"/>
    <p:sldId id="587" r:id="rId21"/>
    <p:sldId id="588" r:id="rId22"/>
    <p:sldId id="589" r:id="rId23"/>
    <p:sldId id="590" r:id="rId24"/>
    <p:sldId id="591" r:id="rId25"/>
    <p:sldId id="592" r:id="rId26"/>
    <p:sldId id="593" r:id="rId27"/>
    <p:sldId id="594" r:id="rId28"/>
    <p:sldId id="595" r:id="rId29"/>
    <p:sldId id="596" r:id="rId30"/>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772" autoAdjust="0"/>
  </p:normalViewPr>
  <p:slideViewPr>
    <p:cSldViewPr>
      <p:cViewPr varScale="1">
        <p:scale>
          <a:sx n="63" d="100"/>
          <a:sy n="63" d="100"/>
        </p:scale>
        <p:origin x="1954"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9A7B762-A95F-43F6-A5AC-73487A2829A6}" type="slidenum">
              <a:rPr lang="en-GB"/>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AE1E406-155E-4445-95C1-7A6F7FCCCF38}"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endParaRPr lang="it-IT"/>
          </a:p>
        </p:txBody>
      </p:sp>
      <p:sp>
        <p:nvSpPr>
          <p:cNvPr id="1033" name="Text Box 9"/>
          <p:cNvSpPr txBox="1">
            <a:spLocks noChangeArrowheads="1"/>
          </p:cNvSpPr>
          <p:nvPr/>
        </p:nvSpPr>
        <p:spPr bwMode="auto">
          <a:xfrm>
            <a:off x="1547664" y="6524625"/>
            <a:ext cx="6140014" cy="307777"/>
          </a:xfrm>
          <a:prstGeom prst="rect">
            <a:avLst/>
          </a:prstGeom>
          <a:noFill/>
          <a:ln w="9525">
            <a:noFill/>
            <a:miter lim="800000"/>
            <a:headEnd/>
            <a:tailEnd/>
          </a:ln>
          <a:effectLst/>
        </p:spPr>
        <p:txBody>
          <a:bodyPr wrap="none">
            <a:spAutoFit/>
          </a:bodyPr>
          <a:lstStyle/>
          <a:p>
            <a:r>
              <a:rPr lang="it-IT" sz="1400" dirty="0"/>
              <a:t>Prof. 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 Id="rId4" Type="http://schemas.openxmlformats.org/officeDocument/2006/relationships/image" Target="file:///C:\WINDOWS\Desktop\Testi%20Enzo\impianti%20biochimici%201.jp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8.jpeg"/><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10.jpeg"/><Relationship Id="rId1" Type="http://schemas.openxmlformats.org/officeDocument/2006/relationships/slideLayout" Target="../slideLayouts/slideLayout6.xml"/><Relationship Id="rId5" Type="http://schemas.openxmlformats.org/officeDocument/2006/relationships/image" Target="file:///C:\WINDOWS\Desktop\Testi%20Enzo\impianti%20biochimici%203.jpg" TargetMode="External"/><Relationship Id="rId4" Type="http://schemas.openxmlformats.org/officeDocument/2006/relationships/image" Target="../media/image11.jpeg"/></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4" name="Rectangle 4"/>
          <p:cNvSpPr>
            <a:spLocks noChangeArrowheads="1"/>
          </p:cNvSpPr>
          <p:nvPr/>
        </p:nvSpPr>
        <p:spPr bwMode="auto">
          <a:xfrm>
            <a:off x="0" y="115888"/>
            <a:ext cx="9144000" cy="1143000"/>
          </a:xfrm>
          <a:prstGeom prst="rect">
            <a:avLst/>
          </a:prstGeom>
          <a:noFill/>
          <a:ln w="9525">
            <a:noFill/>
            <a:miter lim="800000"/>
            <a:headEnd/>
            <a:tailEnd/>
          </a:ln>
          <a:effectLst/>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563207" name="Text Box 7"/>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34395661-BF38-43C7-B553-16617C11826D}" type="slidenum">
              <a:rPr lang="it-IT"/>
              <a:pPr/>
              <a:t>1</a:t>
            </a:fld>
            <a:endParaRPr lang="it-IT"/>
          </a:p>
        </p:txBody>
      </p:sp>
      <p:sp>
        <p:nvSpPr>
          <p:cNvPr id="563208" name="Text Box 8"/>
          <p:cNvSpPr txBox="1">
            <a:spLocks noChangeArrowheads="1"/>
          </p:cNvSpPr>
          <p:nvPr/>
        </p:nvSpPr>
        <p:spPr bwMode="auto">
          <a:xfrm>
            <a:off x="2601913" y="2565400"/>
            <a:ext cx="4337050" cy="1190625"/>
          </a:xfrm>
          <a:prstGeom prst="rect">
            <a:avLst/>
          </a:prstGeom>
          <a:noFill/>
          <a:ln w="9525">
            <a:noFill/>
            <a:miter lim="800000"/>
            <a:headEnd/>
            <a:tailEnd/>
          </a:ln>
          <a:effectLst/>
        </p:spPr>
        <p:txBody>
          <a:bodyPr wrap="none">
            <a:spAutoFit/>
          </a:bodyPr>
          <a:lstStyle/>
          <a:p>
            <a:pPr algn="ctr"/>
            <a:r>
              <a:rPr lang="it-IT" sz="3600" b="1"/>
              <a:t>TRASFERIMENTO </a:t>
            </a:r>
          </a:p>
          <a:p>
            <a:pPr algn="ctr"/>
            <a:r>
              <a:rPr lang="it-IT" sz="3600" b="1"/>
              <a:t>DI MASSA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7202" name="Text Box 2"/>
          <p:cNvSpPr txBox="1">
            <a:spLocks noChangeArrowheads="1"/>
          </p:cNvSpPr>
          <p:nvPr/>
        </p:nvSpPr>
        <p:spPr bwMode="auto">
          <a:xfrm>
            <a:off x="1331913" y="0"/>
            <a:ext cx="6384925" cy="885825"/>
          </a:xfrm>
          <a:prstGeom prst="rect">
            <a:avLst/>
          </a:prstGeom>
          <a:noFill/>
          <a:ln w="9525">
            <a:noFill/>
            <a:miter lim="800000"/>
            <a:headEnd/>
            <a:tailEnd/>
          </a:ln>
          <a:effectLst/>
        </p:spPr>
        <p:txBody>
          <a:bodyPr wrap="none">
            <a:spAutoFit/>
          </a:bodyPr>
          <a:lstStyle/>
          <a:p>
            <a:pPr algn="ctr"/>
            <a:r>
              <a:rPr lang="it-IT" sz="2600" b="1">
                <a:solidFill>
                  <a:srgbClr val="FF0000"/>
                </a:solidFill>
              </a:rPr>
              <a:t>TRASFERIMENTO ALL’INTERFACCIA </a:t>
            </a:r>
          </a:p>
          <a:p>
            <a:pPr algn="ctr"/>
            <a:r>
              <a:rPr lang="it-IT" sz="2600" b="1">
                <a:solidFill>
                  <a:srgbClr val="FF0000"/>
                </a:solidFill>
              </a:rPr>
              <a:t>FRA DUE FASI DIVERSE</a:t>
            </a:r>
          </a:p>
        </p:txBody>
      </p:sp>
      <p:sp>
        <p:nvSpPr>
          <p:cNvPr id="947203"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DDE694B-FFDE-4953-A89E-1B32A31636DB}" type="slidenum">
              <a:rPr lang="it-IT"/>
              <a:pPr/>
              <a:t>10</a:t>
            </a:fld>
            <a:endParaRPr lang="it-IT"/>
          </a:p>
        </p:txBody>
      </p:sp>
      <p:sp>
        <p:nvSpPr>
          <p:cNvPr id="947204" name="Rectangle 4"/>
          <p:cNvSpPr>
            <a:spLocks noChangeArrowheads="1"/>
          </p:cNvSpPr>
          <p:nvPr/>
        </p:nvSpPr>
        <p:spPr bwMode="auto">
          <a:xfrm>
            <a:off x="0" y="803275"/>
            <a:ext cx="9144000" cy="5638800"/>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Interfaccia liquido-liquido. </a:t>
            </a:r>
          </a:p>
          <a:p>
            <a:pPr algn="just"/>
            <a:r>
              <a:rPr lang="it-IT" sz="2000">
                <a:solidFill>
                  <a:srgbClr val="000000"/>
                </a:solidFill>
                <a:cs typeface="Times New Roman" pitchFamily="18" charset="0"/>
              </a:rPr>
              <a:t>due fasi liquide non miscibili tra loro: es.: trasformazione degli steroidi, conversione biochimica di idrocarburi, operazioni di estrazioni per la separazione dei prodotti di reazione</a:t>
            </a:r>
          </a:p>
          <a:p>
            <a:pPr algn="just"/>
            <a:endParaRPr lang="it-IT" sz="400">
              <a:solidFill>
                <a:srgbClr val="000000"/>
              </a:solidFill>
              <a:cs typeface="Times New Roman" pitchFamily="18" charset="0"/>
            </a:endParaRPr>
          </a:p>
          <a:p>
            <a:pPr algn="just"/>
            <a:r>
              <a:rPr lang="it-IT" sz="2000" b="1">
                <a:solidFill>
                  <a:srgbClr val="000000"/>
                </a:solidFill>
                <a:cs typeface="Times New Roman" pitchFamily="18" charset="0"/>
              </a:rPr>
              <a:t>Interfaccia liquido-solido. </a:t>
            </a:r>
          </a:p>
          <a:p>
            <a:pPr algn="just"/>
            <a:r>
              <a:rPr lang="it-IT" sz="2000">
                <a:solidFill>
                  <a:srgbClr val="000000"/>
                </a:solidFill>
                <a:cs typeface="Times New Roman" pitchFamily="18" charset="0"/>
              </a:rPr>
              <a:t>Es.: le reazioni biochimiche condotte in presenza di cellule immobilizzate e le operazioni di separazione dei prodotti di reazioni condotte ad esempio mediante adsorbimento su resine e cristallizzazione.</a:t>
            </a:r>
          </a:p>
          <a:p>
            <a:pPr algn="just"/>
            <a:r>
              <a:rPr lang="it-IT" sz="2000">
                <a:solidFill>
                  <a:srgbClr val="000000"/>
                </a:solidFill>
                <a:cs typeface="Times New Roman" pitchFamily="18" charset="0"/>
              </a:rPr>
              <a:t>Nei sistemi eterogenei costituiti da un solido ed un fluido (gas o liquido) lo strato di film sottile di fluido che circonda il solido è molto importante. Si consideri ad esempio il profilo della velocità di scorrimento di un liquido dentro un tubo:</a:t>
            </a:r>
          </a:p>
          <a:p>
            <a:pPr algn="just"/>
            <a:endParaRPr lang="it-IT" sz="2000">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La velocità di scorrimento è massima al centro del tubo e minima alle pareti.</a:t>
            </a:r>
          </a:p>
        </p:txBody>
      </p:sp>
      <p:pic>
        <p:nvPicPr>
          <p:cNvPr id="947205" name="Picture 5" descr="impianti biochimici 1"/>
          <p:cNvPicPr>
            <a:picLocks noChangeAspect="1" noChangeArrowheads="1"/>
          </p:cNvPicPr>
          <p:nvPr/>
        </p:nvPicPr>
        <p:blipFill>
          <a:blip r:embed="rId2" cstate="print"/>
          <a:srcRect/>
          <a:stretch>
            <a:fillRect/>
          </a:stretch>
        </p:blipFill>
        <p:spPr bwMode="auto">
          <a:xfrm>
            <a:off x="2771775" y="4292600"/>
            <a:ext cx="3095625" cy="1700213"/>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8226" name="Text Box 2"/>
          <p:cNvSpPr txBox="1">
            <a:spLocks noChangeArrowheads="1"/>
          </p:cNvSpPr>
          <p:nvPr/>
        </p:nvSpPr>
        <p:spPr bwMode="auto">
          <a:xfrm>
            <a:off x="1331913" y="0"/>
            <a:ext cx="6384925" cy="885825"/>
          </a:xfrm>
          <a:prstGeom prst="rect">
            <a:avLst/>
          </a:prstGeom>
          <a:noFill/>
          <a:ln w="9525">
            <a:noFill/>
            <a:miter lim="800000"/>
            <a:headEnd/>
            <a:tailEnd/>
          </a:ln>
          <a:effectLst/>
        </p:spPr>
        <p:txBody>
          <a:bodyPr wrap="none">
            <a:spAutoFit/>
          </a:bodyPr>
          <a:lstStyle/>
          <a:p>
            <a:pPr algn="ctr"/>
            <a:r>
              <a:rPr lang="it-IT" sz="2600" b="1">
                <a:solidFill>
                  <a:srgbClr val="FF0000"/>
                </a:solidFill>
              </a:rPr>
              <a:t>TRASFERIMENTO ALL’INTERFACCIA </a:t>
            </a:r>
          </a:p>
          <a:p>
            <a:pPr algn="ctr"/>
            <a:r>
              <a:rPr lang="it-IT" sz="2600" b="1">
                <a:solidFill>
                  <a:srgbClr val="FF0000"/>
                </a:solidFill>
              </a:rPr>
              <a:t>FRA DUE FASI DIVERSE</a:t>
            </a:r>
          </a:p>
        </p:txBody>
      </p:sp>
      <p:sp>
        <p:nvSpPr>
          <p:cNvPr id="948227"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D40739F8-B95C-43C3-9E36-2FA347849211}" type="slidenum">
              <a:rPr lang="it-IT"/>
              <a:pPr/>
              <a:t>11</a:t>
            </a:fld>
            <a:endParaRPr lang="it-IT"/>
          </a:p>
        </p:txBody>
      </p:sp>
      <p:sp>
        <p:nvSpPr>
          <p:cNvPr id="948228" name="Rectangle 4"/>
          <p:cNvSpPr>
            <a:spLocks noChangeArrowheads="1"/>
          </p:cNvSpPr>
          <p:nvPr/>
        </p:nvSpPr>
        <p:spPr bwMode="auto">
          <a:xfrm>
            <a:off x="0" y="4005263"/>
            <a:ext cx="9144000" cy="22256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Si distinguono chiaramente tre zone: la superficie del solido, il film di liquido aderente alla superficie del solido e la massa del liquido. La velocità del moto del soluto dal solido verso la massa di liquido aumenta man mano che aumenta la distanza dalla superficie del solido. Nel film di liquido è prossima al valore minimo. Sulla superficie del solido è zero (il solido non si muove). Pertanto, nell’analisi della cinetica di trasferimento di massa, si assume che l’attraversamento del film di fluido all’interfaccia è lo stadio limitante.</a:t>
            </a:r>
          </a:p>
        </p:txBody>
      </p:sp>
      <p:pic>
        <p:nvPicPr>
          <p:cNvPr id="948230" name="Picture 6" descr="impianti biochimici 2"/>
          <p:cNvPicPr>
            <a:picLocks noChangeAspect="1" noChangeArrowheads="1"/>
          </p:cNvPicPr>
          <p:nvPr/>
        </p:nvPicPr>
        <p:blipFill>
          <a:blip r:embed="rId2" cstate="print"/>
          <a:srcRect/>
          <a:stretch>
            <a:fillRect/>
          </a:stretch>
        </p:blipFill>
        <p:spPr bwMode="auto">
          <a:xfrm>
            <a:off x="2987675" y="1196975"/>
            <a:ext cx="2876550" cy="252412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9250" name="Text Box 2"/>
          <p:cNvSpPr txBox="1">
            <a:spLocks noChangeArrowheads="1"/>
          </p:cNvSpPr>
          <p:nvPr/>
        </p:nvSpPr>
        <p:spPr bwMode="auto">
          <a:xfrm>
            <a:off x="508000" y="0"/>
            <a:ext cx="8066088" cy="885825"/>
          </a:xfrm>
          <a:prstGeom prst="rect">
            <a:avLst/>
          </a:prstGeom>
          <a:noFill/>
          <a:ln w="9525">
            <a:noFill/>
            <a:miter lim="800000"/>
            <a:headEnd/>
            <a:tailEnd/>
          </a:ln>
          <a:effectLst/>
        </p:spPr>
        <p:txBody>
          <a:bodyPr wrap="none">
            <a:spAutoFit/>
          </a:bodyPr>
          <a:lstStyle/>
          <a:p>
            <a:pPr algn="ctr"/>
            <a:r>
              <a:rPr lang="it-IT" sz="2600" b="1">
                <a:solidFill>
                  <a:srgbClr val="FF0000"/>
                </a:solidFill>
              </a:rPr>
              <a:t>STADI DEL MOVIMENTO NEL TRASFERIMENTO </a:t>
            </a:r>
          </a:p>
          <a:p>
            <a:pPr algn="ctr"/>
            <a:r>
              <a:rPr lang="it-IT" sz="2600" b="1">
                <a:solidFill>
                  <a:srgbClr val="FF0000"/>
                </a:solidFill>
              </a:rPr>
              <a:t>DI UN SOLUTO FRA DUE FASI</a:t>
            </a:r>
          </a:p>
        </p:txBody>
      </p:sp>
      <p:sp>
        <p:nvSpPr>
          <p:cNvPr id="949251"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F795CB4A-0BF5-41E3-BE8B-67C38B058E6F}" type="slidenum">
              <a:rPr lang="it-IT"/>
              <a:pPr/>
              <a:t>12</a:t>
            </a:fld>
            <a:endParaRPr lang="it-IT"/>
          </a:p>
        </p:txBody>
      </p:sp>
      <p:sp>
        <p:nvSpPr>
          <p:cNvPr id="949252" name="Rectangle 4"/>
          <p:cNvSpPr>
            <a:spLocks noChangeArrowheads="1"/>
          </p:cNvSpPr>
          <p:nvPr/>
        </p:nvSpPr>
        <p:spPr bwMode="auto">
          <a:xfrm>
            <a:off x="0" y="3152775"/>
            <a:ext cx="9144000" cy="34448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Nella figura la parte interna del cerchio rappresenta una fase insolubile (ad esempio un globulo o una bolla di O</a:t>
            </a:r>
            <a:r>
              <a:rPr lang="it-IT" sz="2000" b="1" baseline="-30000">
                <a:solidFill>
                  <a:srgbClr val="000000"/>
                </a:solidFill>
                <a:cs typeface="Times New Roman" pitchFamily="18" charset="0"/>
              </a:rPr>
              <a:t>2</a:t>
            </a:r>
            <a:r>
              <a:rPr lang="it-IT" sz="2000" b="1">
                <a:solidFill>
                  <a:srgbClr val="000000"/>
                </a:solidFill>
                <a:cs typeface="Times New Roman" pitchFamily="18" charset="0"/>
              </a:rPr>
              <a:t>) nella fase liquida solvente presente in eccesso. Nello stadio 1, il soluto si muove all’interno della fase insolubile verso la superficie esterna (moto dall’interno verso la superficie del solido), nello stadio 2 avviene l’attraversamento della superficie di contatto (moto dalla superficie solida al film liquido all’interfaccia), e nello stadio 3 il soluto si muove attraverso il film sottile di liquido all’interfaccia (moto dal film liquido all’interfaccia alla massa liquida solvente). Lo stadio 3 (attraversamento del film liquido che separa la fase insolubile dalla massa liquida) è lo stadio limitante. All’interfaccia possono accumularsi molecole idrofobiche (olio, idrocarburi) che rallentano il moto del soluto. </a:t>
            </a:r>
          </a:p>
        </p:txBody>
      </p:sp>
      <p:pic>
        <p:nvPicPr>
          <p:cNvPr id="949254" name="Picture 6" descr="impianti biochimici 1"/>
          <p:cNvPicPr>
            <a:picLocks noChangeAspect="1" noChangeArrowheads="1"/>
          </p:cNvPicPr>
          <p:nvPr/>
        </p:nvPicPr>
        <p:blipFill>
          <a:blip r:embed="rId2" cstate="print"/>
          <a:srcRect/>
          <a:stretch>
            <a:fillRect/>
          </a:stretch>
        </p:blipFill>
        <p:spPr bwMode="auto">
          <a:xfrm>
            <a:off x="3033713" y="765175"/>
            <a:ext cx="3409950" cy="24003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0274" name="Text Box 2"/>
          <p:cNvSpPr txBox="1">
            <a:spLocks noChangeArrowheads="1"/>
          </p:cNvSpPr>
          <p:nvPr/>
        </p:nvSpPr>
        <p:spPr bwMode="auto">
          <a:xfrm>
            <a:off x="508000" y="0"/>
            <a:ext cx="8066088" cy="885825"/>
          </a:xfrm>
          <a:prstGeom prst="rect">
            <a:avLst/>
          </a:prstGeom>
          <a:noFill/>
          <a:ln w="9525">
            <a:noFill/>
            <a:miter lim="800000"/>
            <a:headEnd/>
            <a:tailEnd/>
          </a:ln>
          <a:effectLst/>
        </p:spPr>
        <p:txBody>
          <a:bodyPr wrap="none">
            <a:spAutoFit/>
          </a:bodyPr>
          <a:lstStyle/>
          <a:p>
            <a:pPr algn="ctr"/>
            <a:r>
              <a:rPr lang="it-IT" sz="2600" b="1">
                <a:solidFill>
                  <a:srgbClr val="FF0000"/>
                </a:solidFill>
              </a:rPr>
              <a:t>STADI DEL MOVIMENTO NEL TRASFERIMENTO </a:t>
            </a:r>
          </a:p>
          <a:p>
            <a:pPr algn="ctr"/>
            <a:r>
              <a:rPr lang="it-IT" sz="2600" b="1">
                <a:solidFill>
                  <a:srgbClr val="FF0000"/>
                </a:solidFill>
              </a:rPr>
              <a:t>DI UN SOLUTO FRA DUE FASI</a:t>
            </a:r>
          </a:p>
        </p:txBody>
      </p:sp>
      <p:sp>
        <p:nvSpPr>
          <p:cNvPr id="950275"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ED1AB8A9-A55F-4A61-8DEA-3EAE6731ED8B}" type="slidenum">
              <a:rPr lang="it-IT"/>
              <a:pPr/>
              <a:t>13</a:t>
            </a:fld>
            <a:endParaRPr lang="it-IT"/>
          </a:p>
        </p:txBody>
      </p:sp>
      <p:sp>
        <p:nvSpPr>
          <p:cNvPr id="950276" name="Rectangle 4"/>
          <p:cNvSpPr>
            <a:spLocks noChangeArrowheads="1"/>
          </p:cNvSpPr>
          <p:nvPr/>
        </p:nvSpPr>
        <p:spPr bwMode="auto">
          <a:xfrm>
            <a:off x="0" y="836613"/>
            <a:ext cx="9144000" cy="34448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Bisogna considerare che il moto di soluto all’interfaccia è comandato dalla diffusione della molecola attraverso un gradiente di concentrazione (da una zona a più alta concentrazione ad una zona a più bassa concentrazione). Si consideri che in questo processo di trasferimento aumenta l’entropia del sistema: la molecola lascia la fase molto concentrata del solido per trasferirsi alla fase più diluita del liquido. Il trasferimento è quindi spontaneo. </a:t>
            </a:r>
            <a:r>
              <a:rPr lang="it-IT" sz="2000" b="1" u="sng">
                <a:solidFill>
                  <a:srgbClr val="000000"/>
                </a:solidFill>
                <a:cs typeface="Times New Roman" pitchFamily="18" charset="0"/>
              </a:rPr>
              <a:t>Maggiore è la differenza di concentrazione tra le due fasi, maggiore è la velocità di trasferimento di massa</a:t>
            </a:r>
            <a:r>
              <a:rPr lang="it-IT" sz="2000" b="1">
                <a:solidFill>
                  <a:srgbClr val="000000"/>
                </a:solidFill>
                <a:cs typeface="Times New Roman" pitchFamily="18" charset="0"/>
              </a:rPr>
              <a:t>. La variazione della concentrazione di soluto attraverso il film interfacciale tra due fasi è rappresentata nella seguente figura che riporta in ordinate la concentrazione di soluto ed in ascisse la distanza dell’elemento di volume considerato dalla superficie del solido (phase 1):</a:t>
            </a:r>
          </a:p>
        </p:txBody>
      </p:sp>
      <p:pic>
        <p:nvPicPr>
          <p:cNvPr id="950278" name="Picture 6" descr="impianti biochimici 1"/>
          <p:cNvPicPr>
            <a:picLocks noChangeAspect="1" noChangeArrowheads="1"/>
          </p:cNvPicPr>
          <p:nvPr/>
        </p:nvPicPr>
        <p:blipFill>
          <a:blip r:embed="rId2" cstate="print"/>
          <a:srcRect/>
          <a:stretch>
            <a:fillRect/>
          </a:stretch>
        </p:blipFill>
        <p:spPr bwMode="auto">
          <a:xfrm>
            <a:off x="4067175" y="3933825"/>
            <a:ext cx="2676525" cy="252412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1298" name="Text Box 2"/>
          <p:cNvSpPr txBox="1">
            <a:spLocks noChangeArrowheads="1"/>
          </p:cNvSpPr>
          <p:nvPr/>
        </p:nvSpPr>
        <p:spPr bwMode="auto">
          <a:xfrm>
            <a:off x="508000" y="0"/>
            <a:ext cx="8066088" cy="885825"/>
          </a:xfrm>
          <a:prstGeom prst="rect">
            <a:avLst/>
          </a:prstGeom>
          <a:noFill/>
          <a:ln w="9525">
            <a:noFill/>
            <a:miter lim="800000"/>
            <a:headEnd/>
            <a:tailEnd/>
          </a:ln>
          <a:effectLst/>
        </p:spPr>
        <p:txBody>
          <a:bodyPr wrap="none">
            <a:spAutoFit/>
          </a:bodyPr>
          <a:lstStyle/>
          <a:p>
            <a:pPr algn="ctr"/>
            <a:r>
              <a:rPr lang="it-IT" sz="2600" b="1">
                <a:solidFill>
                  <a:srgbClr val="FF0000"/>
                </a:solidFill>
              </a:rPr>
              <a:t>STADI DEL MOVIMENTO NEL TRASFERIMENTO </a:t>
            </a:r>
          </a:p>
          <a:p>
            <a:pPr algn="ctr"/>
            <a:r>
              <a:rPr lang="it-IT" sz="2600" b="1">
                <a:solidFill>
                  <a:srgbClr val="FF0000"/>
                </a:solidFill>
              </a:rPr>
              <a:t>DI UN SOLUTO FRA DUE FASI</a:t>
            </a:r>
          </a:p>
        </p:txBody>
      </p:sp>
      <p:sp>
        <p:nvSpPr>
          <p:cNvPr id="95129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A154F69-DA94-4EEE-B047-C8B826603171}" type="slidenum">
              <a:rPr lang="it-IT"/>
              <a:pPr/>
              <a:t>14</a:t>
            </a:fld>
            <a:endParaRPr lang="it-IT"/>
          </a:p>
        </p:txBody>
      </p:sp>
      <p:sp>
        <p:nvSpPr>
          <p:cNvPr id="951300" name="Rectangle 4"/>
          <p:cNvSpPr>
            <a:spLocks noChangeArrowheads="1"/>
          </p:cNvSpPr>
          <p:nvPr/>
        </p:nvSpPr>
        <p:spPr bwMode="auto">
          <a:xfrm>
            <a:off x="0" y="836613"/>
            <a:ext cx="9144000" cy="43592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I parametri che controllano la velocità di trasferimento di massa e gli effetti che ne conseguono sono i seguenti: </a:t>
            </a:r>
          </a:p>
          <a:p>
            <a:pPr algn="ctr"/>
            <a:r>
              <a:rPr lang="it-IT" sz="2000" b="1">
                <a:solidFill>
                  <a:srgbClr val="000000"/>
                </a:solidFill>
                <a:cs typeface="Times New Roman" pitchFamily="18" charset="0"/>
              </a:rPr>
              <a:t>la velocità di trasferimento di massa aumenta</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aumentando la superficie di contatto (o superficie interfacciale) tra le due fasi</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diminuendo la dimensione (lo spessore) della superficie interfacciale tra le due fasi</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aumentando il gradiente di concentrazione attraverso lo spessore di film interfacciale;</a:t>
            </a:r>
          </a:p>
          <a:p>
            <a:pPr algn="ctr"/>
            <a:r>
              <a:rPr lang="it-IT" sz="2000" b="1">
                <a:solidFill>
                  <a:srgbClr val="000000"/>
                </a:solidFill>
                <a:cs typeface="Times New Roman" pitchFamily="18" charset="0"/>
              </a:rPr>
              <a:t>i fattori che influenzano il trasferimento di fase sono</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la superficie interfacciale</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la solubilità del soluto nella massa della fase liquida</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il gradiente di concentrazione tra le due fasi</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la velocità di mescolamento</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la viscosità e la temperatura.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Text Box 2"/>
          <p:cNvSpPr txBox="1">
            <a:spLocks noChangeArrowheads="1"/>
          </p:cNvSpPr>
          <p:nvPr/>
        </p:nvSpPr>
        <p:spPr bwMode="auto">
          <a:xfrm>
            <a:off x="508000" y="0"/>
            <a:ext cx="8066088" cy="885825"/>
          </a:xfrm>
          <a:prstGeom prst="rect">
            <a:avLst/>
          </a:prstGeom>
          <a:noFill/>
          <a:ln w="9525">
            <a:noFill/>
            <a:miter lim="800000"/>
            <a:headEnd/>
            <a:tailEnd/>
          </a:ln>
          <a:effectLst/>
        </p:spPr>
        <p:txBody>
          <a:bodyPr wrap="none">
            <a:spAutoFit/>
          </a:bodyPr>
          <a:lstStyle/>
          <a:p>
            <a:pPr algn="ctr"/>
            <a:r>
              <a:rPr lang="it-IT" sz="2600" b="1">
                <a:solidFill>
                  <a:srgbClr val="FF0000"/>
                </a:solidFill>
              </a:rPr>
              <a:t>STADI DEL MOVIMENTO NEL TRASFERIMENTO </a:t>
            </a:r>
          </a:p>
          <a:p>
            <a:pPr algn="ctr"/>
            <a:r>
              <a:rPr lang="it-IT" sz="2600" b="1">
                <a:solidFill>
                  <a:srgbClr val="FF0000"/>
                </a:solidFill>
              </a:rPr>
              <a:t>DI UN SOLUTO FRA DUE FASI</a:t>
            </a:r>
          </a:p>
        </p:txBody>
      </p:sp>
      <p:sp>
        <p:nvSpPr>
          <p:cNvPr id="952323"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4710E7AB-369F-4726-9664-1D826D9EF29F}" type="slidenum">
              <a:rPr lang="it-IT"/>
              <a:pPr/>
              <a:t>15</a:t>
            </a:fld>
            <a:endParaRPr lang="it-IT"/>
          </a:p>
        </p:txBody>
      </p:sp>
      <p:sp>
        <p:nvSpPr>
          <p:cNvPr id="952324" name="Rectangle 4"/>
          <p:cNvSpPr>
            <a:spLocks noChangeArrowheads="1"/>
          </p:cNvSpPr>
          <p:nvPr/>
        </p:nvSpPr>
        <p:spPr bwMode="auto">
          <a:xfrm>
            <a:off x="0" y="692150"/>
            <a:ext cx="9144000" cy="58832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Le seguenti figure aiutano a comprendere più immediatamente l’effetto dell’aumento della superficie interfacciale. </a:t>
            </a: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  </a:t>
            </a:r>
            <a:br>
              <a:rPr lang="it-IT" sz="2000" b="1">
                <a:solidFill>
                  <a:srgbClr val="000000"/>
                </a:solidFill>
                <a:cs typeface="Times New Roman" pitchFamily="18" charset="0"/>
              </a:rPr>
            </a:b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Nella figura a sinistra si mostra come aumentando la larghezza della porta, un maggior numero di persone attraversano la porta nell’unità di tempo. Nella figura a desta come componendo il grosso granulo di solido in granuli più piccoli, aumenti la superficie di contatto, il che equivale ad aumentare la larghezza della porta nella figura a sinistra. Nella figura a destra, la particella grossa può essere una bolla di gas, un goccia di liquido, un granulo di solido. Le particelle piccole hanno ciascuna un diametro minore della particella grossa, ma tutte insieme offrono maggior superficie rivolta verso l’esterno. Il diametro della particella dipende dalla presenza di agenti tensioattivi (variano la forza di coesione superficiale tra particelle) e dal sistema di agitazione. </a:t>
            </a:r>
          </a:p>
        </p:txBody>
      </p:sp>
      <p:pic>
        <p:nvPicPr>
          <p:cNvPr id="952325" name="Picture 5" descr="impianti biochimici 2"/>
          <p:cNvPicPr>
            <a:picLocks noChangeAspect="1" noChangeArrowheads="1"/>
          </p:cNvPicPr>
          <p:nvPr/>
        </p:nvPicPr>
        <p:blipFill>
          <a:blip r:embed="rId2" cstate="print"/>
          <a:srcRect/>
          <a:stretch>
            <a:fillRect/>
          </a:stretch>
        </p:blipFill>
        <p:spPr bwMode="auto">
          <a:xfrm>
            <a:off x="5148263" y="1628775"/>
            <a:ext cx="3019425" cy="1485900"/>
          </a:xfrm>
          <a:prstGeom prst="rect">
            <a:avLst/>
          </a:prstGeom>
          <a:noFill/>
          <a:ln w="9525">
            <a:noFill/>
            <a:miter lim="800000"/>
            <a:headEnd/>
            <a:tailEnd/>
          </a:ln>
        </p:spPr>
      </p:pic>
      <p:pic>
        <p:nvPicPr>
          <p:cNvPr id="952326" name="Picture 6" descr="C:\WINDOWS\Desktop\Testi Enzo\impianti biochimici 1.jpg"/>
          <p:cNvPicPr>
            <a:picLocks noChangeAspect="1" noChangeArrowheads="1"/>
          </p:cNvPicPr>
          <p:nvPr/>
        </p:nvPicPr>
        <p:blipFill>
          <a:blip r:embed="rId3" r:link="rId4" cstate="print"/>
          <a:srcRect/>
          <a:stretch>
            <a:fillRect/>
          </a:stretch>
        </p:blipFill>
        <p:spPr bwMode="auto">
          <a:xfrm>
            <a:off x="755650" y="1557338"/>
            <a:ext cx="2390775" cy="159067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3346" name="Text Box 2"/>
          <p:cNvSpPr txBox="1">
            <a:spLocks noChangeArrowheads="1"/>
          </p:cNvSpPr>
          <p:nvPr/>
        </p:nvSpPr>
        <p:spPr bwMode="auto">
          <a:xfrm>
            <a:off x="508000" y="0"/>
            <a:ext cx="8066088" cy="885825"/>
          </a:xfrm>
          <a:prstGeom prst="rect">
            <a:avLst/>
          </a:prstGeom>
          <a:noFill/>
          <a:ln w="9525">
            <a:noFill/>
            <a:miter lim="800000"/>
            <a:headEnd/>
            <a:tailEnd/>
          </a:ln>
          <a:effectLst/>
        </p:spPr>
        <p:txBody>
          <a:bodyPr wrap="none">
            <a:spAutoFit/>
          </a:bodyPr>
          <a:lstStyle/>
          <a:p>
            <a:pPr algn="ctr"/>
            <a:r>
              <a:rPr lang="it-IT" sz="2600" b="1">
                <a:solidFill>
                  <a:srgbClr val="FF0000"/>
                </a:solidFill>
              </a:rPr>
              <a:t>STADI DEL MOVIMENTO NEL TRASFERIMENTO </a:t>
            </a:r>
          </a:p>
          <a:p>
            <a:pPr algn="ctr"/>
            <a:r>
              <a:rPr lang="it-IT" sz="2600" b="1">
                <a:solidFill>
                  <a:srgbClr val="FF0000"/>
                </a:solidFill>
              </a:rPr>
              <a:t>DI UN SOLUTO FRA DUE FASI</a:t>
            </a:r>
          </a:p>
        </p:txBody>
      </p:sp>
      <p:sp>
        <p:nvSpPr>
          <p:cNvPr id="953347"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0BDFE6E4-56FB-4910-BB58-60F42EA3730C}" type="slidenum">
              <a:rPr lang="it-IT"/>
              <a:pPr/>
              <a:t>16</a:t>
            </a:fld>
            <a:endParaRPr lang="it-IT"/>
          </a:p>
        </p:txBody>
      </p:sp>
      <p:sp>
        <p:nvSpPr>
          <p:cNvPr id="953348" name="Rectangle 4"/>
          <p:cNvSpPr>
            <a:spLocks noChangeArrowheads="1"/>
          </p:cNvSpPr>
          <p:nvPr/>
        </p:nvSpPr>
        <p:spPr bwMode="auto">
          <a:xfrm>
            <a:off x="0" y="692150"/>
            <a:ext cx="9144000" cy="58832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A sinistra: la frantumazione di una particella di grosso diametro in due particelle di diametro più piccolo causata dalla forza meccanica dell’agitatore. </a:t>
            </a:r>
          </a:p>
          <a:p>
            <a:pPr algn="just"/>
            <a:r>
              <a:rPr lang="it-IT" sz="2000" b="1">
                <a:solidFill>
                  <a:srgbClr val="000000"/>
                </a:solidFill>
                <a:cs typeface="Times New Roman" pitchFamily="18" charset="0"/>
              </a:rPr>
              <a:t>A destra: il processo inverso dovuto alla forza di coesione tra le superfici di diametro piccolo.</a:t>
            </a: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                        Frantumazione                                                    Aggregazione</a:t>
            </a:r>
          </a:p>
          <a:p>
            <a:pPr algn="just"/>
            <a:r>
              <a:rPr lang="it-IT" sz="2000" b="1">
                <a:solidFill>
                  <a:srgbClr val="000000"/>
                </a:solidFill>
                <a:cs typeface="Times New Roman" pitchFamily="18" charset="0"/>
              </a:rPr>
              <a:t>Per effetto della solubilità: maggiore è la solubilità del soluto nel mezzo di reazione, maggiore è il gradiente di concentrazione attraverso l’interfaccia tra le due fasi, maggiore è la velocità di trasferimento di massa da una fase all’altra.  Tutti i parametri che governano la solubilità del soluto nel mezzo di reazione hanno effetto sulla velocità di trasferimento di massa:</a:t>
            </a: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carica, dimensione, polarità, natura chimica del soluto</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temperatura</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agitazione</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natura chimica del mezzo di reazione.</a:t>
            </a:r>
          </a:p>
        </p:txBody>
      </p:sp>
      <p:pic>
        <p:nvPicPr>
          <p:cNvPr id="953351" name="Picture 7" descr="C:\WINDOWS\Desktop\Testi Enzo\impianti biochimici 1.jpg"/>
          <p:cNvPicPr>
            <a:picLocks noChangeAspect="1" noChangeArrowheads="1"/>
          </p:cNvPicPr>
          <p:nvPr/>
        </p:nvPicPr>
        <p:blipFill>
          <a:blip r:embed="rId2" r:link="rId3" cstate="print"/>
          <a:srcRect/>
          <a:stretch>
            <a:fillRect/>
          </a:stretch>
        </p:blipFill>
        <p:spPr bwMode="auto">
          <a:xfrm>
            <a:off x="900113" y="1989138"/>
            <a:ext cx="3228975" cy="1571625"/>
          </a:xfrm>
          <a:prstGeom prst="rect">
            <a:avLst/>
          </a:prstGeom>
          <a:noFill/>
          <a:ln w="9525">
            <a:noFill/>
            <a:miter lim="800000"/>
            <a:headEnd/>
            <a:tailEnd/>
          </a:ln>
        </p:spPr>
      </p:pic>
      <p:pic>
        <p:nvPicPr>
          <p:cNvPr id="953352" name="Picture 8" descr="impianti biochimici 2"/>
          <p:cNvPicPr>
            <a:picLocks noChangeAspect="1" noChangeArrowheads="1"/>
          </p:cNvPicPr>
          <p:nvPr/>
        </p:nvPicPr>
        <p:blipFill>
          <a:blip r:embed="rId4" cstate="print"/>
          <a:srcRect/>
          <a:stretch>
            <a:fillRect/>
          </a:stretch>
        </p:blipFill>
        <p:spPr bwMode="auto">
          <a:xfrm>
            <a:off x="6011863" y="1700213"/>
            <a:ext cx="2547937" cy="18796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370" name="Text Box 2"/>
          <p:cNvSpPr txBox="1">
            <a:spLocks noChangeArrowheads="1"/>
          </p:cNvSpPr>
          <p:nvPr/>
        </p:nvSpPr>
        <p:spPr bwMode="auto">
          <a:xfrm>
            <a:off x="508000" y="0"/>
            <a:ext cx="8066088" cy="885825"/>
          </a:xfrm>
          <a:prstGeom prst="rect">
            <a:avLst/>
          </a:prstGeom>
          <a:noFill/>
          <a:ln w="9525">
            <a:noFill/>
            <a:miter lim="800000"/>
            <a:headEnd/>
            <a:tailEnd/>
          </a:ln>
          <a:effectLst/>
        </p:spPr>
        <p:txBody>
          <a:bodyPr wrap="none">
            <a:spAutoFit/>
          </a:bodyPr>
          <a:lstStyle/>
          <a:p>
            <a:pPr algn="ctr"/>
            <a:r>
              <a:rPr lang="it-IT" sz="2600" b="1">
                <a:solidFill>
                  <a:srgbClr val="FF0000"/>
                </a:solidFill>
              </a:rPr>
              <a:t>STADI DEL MOVIMENTO NEL TRASFERIMENTO </a:t>
            </a:r>
          </a:p>
          <a:p>
            <a:pPr algn="ctr"/>
            <a:r>
              <a:rPr lang="it-IT" sz="2600" b="1">
                <a:solidFill>
                  <a:srgbClr val="FF0000"/>
                </a:solidFill>
              </a:rPr>
              <a:t>DI UN SOLUTO FRA DUE FASI</a:t>
            </a:r>
          </a:p>
        </p:txBody>
      </p:sp>
      <p:sp>
        <p:nvSpPr>
          <p:cNvPr id="954371"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381D87B5-9EB2-4155-8CD3-478BE8822FAE}" type="slidenum">
              <a:rPr lang="it-IT"/>
              <a:pPr/>
              <a:t>17</a:t>
            </a:fld>
            <a:endParaRPr lang="it-IT"/>
          </a:p>
        </p:txBody>
      </p:sp>
      <p:sp>
        <p:nvSpPr>
          <p:cNvPr id="954372" name="Rectangle 4"/>
          <p:cNvSpPr>
            <a:spLocks noChangeArrowheads="1"/>
          </p:cNvSpPr>
          <p:nvPr/>
        </p:nvSpPr>
        <p:spPr bwMode="auto">
          <a:xfrm>
            <a:off x="0" y="1508125"/>
            <a:ext cx="9144000" cy="4108450"/>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Ad esempio, O</a:t>
            </a:r>
            <a:r>
              <a:rPr lang="it-IT" b="1" baseline="-30000">
                <a:solidFill>
                  <a:srgbClr val="000000"/>
                </a:solidFill>
                <a:cs typeface="Times New Roman" pitchFamily="18" charset="0"/>
              </a:rPr>
              <a:t>2</a:t>
            </a:r>
            <a:r>
              <a:rPr lang="it-IT" b="1">
                <a:solidFill>
                  <a:srgbClr val="000000"/>
                </a:solidFill>
                <a:cs typeface="Times New Roman" pitchFamily="18" charset="0"/>
              </a:rPr>
              <a:t> è una molecola apolare, è poco solubile in acqua, e la sua solubilità diminuisce all’aumentare della temperatura </a:t>
            </a:r>
          </a:p>
          <a:p>
            <a:pPr algn="just"/>
            <a:endParaRPr lang="it-IT" b="1">
              <a:solidFill>
                <a:srgbClr val="000000"/>
              </a:solidFill>
              <a:cs typeface="Times New Roman" pitchFamily="18" charset="0"/>
            </a:endParaRPr>
          </a:p>
          <a:p>
            <a:pPr algn="just"/>
            <a:r>
              <a:rPr lang="it-IT" b="1">
                <a:solidFill>
                  <a:srgbClr val="000000"/>
                </a:solidFill>
                <a:cs typeface="Times New Roman" pitchFamily="18" charset="0"/>
              </a:rPr>
              <a:t>in genere la solubilità di un gas in un liquido diminuisce all’aumentare della temperatura perché sposta a sinistra l’equilibrio</a:t>
            </a:r>
          </a:p>
          <a:p>
            <a:pPr algn="just"/>
            <a:endParaRPr lang="it-IT" b="1">
              <a:solidFill>
                <a:srgbClr val="000000"/>
              </a:solidFill>
              <a:cs typeface="Times New Roman" pitchFamily="18" charset="0"/>
            </a:endParaRPr>
          </a:p>
          <a:p>
            <a:pPr algn="ctr"/>
            <a:r>
              <a:rPr lang="it-IT" b="1">
                <a:solidFill>
                  <a:srgbClr val="000000"/>
                </a:solidFill>
                <a:cs typeface="Times New Roman" pitchFamily="18" charset="0"/>
              </a:rPr>
              <a:t> O</a:t>
            </a:r>
            <a:r>
              <a:rPr lang="it-IT" b="1" baseline="-30000">
                <a:solidFill>
                  <a:srgbClr val="000000"/>
                </a:solidFill>
                <a:cs typeface="Times New Roman" pitchFamily="18" charset="0"/>
              </a:rPr>
              <a:t>2</a:t>
            </a:r>
            <a:r>
              <a:rPr lang="it-IT" b="1">
                <a:solidFill>
                  <a:srgbClr val="000000"/>
                </a:solidFill>
                <a:cs typeface="Times New Roman" pitchFamily="18" charset="0"/>
              </a:rPr>
              <a:t> gas </a:t>
            </a:r>
            <a:r>
              <a:rPr lang="it-IT" b="1">
                <a:solidFill>
                  <a:srgbClr val="000000"/>
                </a:solidFill>
                <a:latin typeface="Symbol" pitchFamily="18" charset="2"/>
                <a:cs typeface="Times New Roman" pitchFamily="18" charset="0"/>
              </a:rPr>
              <a:t>Û</a:t>
            </a:r>
            <a:r>
              <a:rPr lang="it-IT" b="1">
                <a:solidFill>
                  <a:srgbClr val="000000"/>
                </a:solidFill>
                <a:cs typeface="Times New Roman" pitchFamily="18" charset="0"/>
              </a:rPr>
              <a:t>  O</a:t>
            </a:r>
            <a:r>
              <a:rPr lang="it-IT" b="1" baseline="-30000">
                <a:solidFill>
                  <a:srgbClr val="000000"/>
                </a:solidFill>
                <a:cs typeface="Times New Roman" pitchFamily="18" charset="0"/>
              </a:rPr>
              <a:t>2</a:t>
            </a:r>
            <a:r>
              <a:rPr lang="it-IT" b="1">
                <a:solidFill>
                  <a:srgbClr val="000000"/>
                </a:solidFill>
                <a:cs typeface="Times New Roman" pitchFamily="18" charset="0"/>
              </a:rPr>
              <a:t> liquido </a:t>
            </a:r>
          </a:p>
          <a:p>
            <a:pPr algn="just"/>
            <a:endParaRPr lang="it-IT" b="1">
              <a:solidFill>
                <a:srgbClr val="000000"/>
              </a:solidFill>
              <a:cs typeface="Times New Roman" pitchFamily="18" charset="0"/>
            </a:endParaRPr>
          </a:p>
          <a:p>
            <a:pPr algn="just"/>
            <a:r>
              <a:rPr lang="it-IT" b="1">
                <a:solidFill>
                  <a:srgbClr val="000000"/>
                </a:solidFill>
                <a:cs typeface="Times New Roman" pitchFamily="18" charset="0"/>
              </a:rPr>
              <a:t>Anche la presenza di altri soluti polari (ad esempio zuccheri o ioni inorganici rendono ancora più polare il mezzo acquoso) diminuisce ulteriormente la solubilità di O</a:t>
            </a:r>
            <a:r>
              <a:rPr lang="it-IT" b="1" baseline="-30000">
                <a:solidFill>
                  <a:srgbClr val="000000"/>
                </a:solidFill>
                <a:cs typeface="Times New Roman" pitchFamily="18" charset="0"/>
              </a:rPr>
              <a:t>2</a:t>
            </a:r>
            <a:r>
              <a:rPr lang="it-IT" b="1">
                <a:solidFill>
                  <a:srgbClr val="000000"/>
                </a:solidFill>
                <a:cs typeface="Times New Roman" pitchFamily="18" charset="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5394" name="Text Box 2"/>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DIPENDENZA DEL GRADIENTE DI CONCENTRAZIONE DALLA VELOCITA’ DI AGITAZIONE</a:t>
            </a:r>
          </a:p>
        </p:txBody>
      </p:sp>
      <p:sp>
        <p:nvSpPr>
          <p:cNvPr id="955395"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0507EFEB-CEC4-46B3-8EDA-74AAA6E8CEA4}" type="slidenum">
              <a:rPr lang="it-IT"/>
              <a:pPr/>
              <a:t>18</a:t>
            </a:fld>
            <a:endParaRPr lang="it-IT"/>
          </a:p>
        </p:txBody>
      </p:sp>
      <p:sp>
        <p:nvSpPr>
          <p:cNvPr id="955396" name="Rectangle 4"/>
          <p:cNvSpPr>
            <a:spLocks noChangeArrowheads="1"/>
          </p:cNvSpPr>
          <p:nvPr/>
        </p:nvSpPr>
        <p:spPr bwMode="auto">
          <a:xfrm>
            <a:off x="0" y="931863"/>
            <a:ext cx="9144000" cy="10064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Il gradiente di concentrazione attraverso il film liquido aumenta se la velocità di consumo del soluto nel mezzo di reazione aumenta. In figura due ipotetiche situazioni che si verificano all’aumentare della velocità di agitazione: </a:t>
            </a:r>
          </a:p>
        </p:txBody>
      </p:sp>
      <p:pic>
        <p:nvPicPr>
          <p:cNvPr id="955397" name="Picture 5" descr="C:\WINDOWS\Desktop\Testi Enzo\impianti biochimici 1.jpg"/>
          <p:cNvPicPr>
            <a:picLocks noChangeAspect="1" noChangeArrowheads="1"/>
          </p:cNvPicPr>
          <p:nvPr/>
        </p:nvPicPr>
        <p:blipFill>
          <a:blip r:embed="rId2" r:link="rId3" cstate="print"/>
          <a:srcRect/>
          <a:stretch>
            <a:fillRect/>
          </a:stretch>
        </p:blipFill>
        <p:spPr bwMode="auto">
          <a:xfrm>
            <a:off x="611188" y="1916113"/>
            <a:ext cx="2303462" cy="2070100"/>
          </a:xfrm>
          <a:prstGeom prst="rect">
            <a:avLst/>
          </a:prstGeom>
          <a:noFill/>
          <a:ln w="9525">
            <a:noFill/>
            <a:miter lim="800000"/>
            <a:headEnd/>
            <a:tailEnd/>
          </a:ln>
        </p:spPr>
      </p:pic>
      <p:pic>
        <p:nvPicPr>
          <p:cNvPr id="955398" name="Picture 6" descr="C:\WINDOWS\Desktop\Testi Enzo\impianti biochimici 3.jpg"/>
          <p:cNvPicPr>
            <a:picLocks noChangeAspect="1" noChangeArrowheads="1"/>
          </p:cNvPicPr>
          <p:nvPr/>
        </p:nvPicPr>
        <p:blipFill>
          <a:blip r:embed="rId4" r:link="rId5" cstate="print"/>
          <a:srcRect/>
          <a:stretch>
            <a:fillRect/>
          </a:stretch>
        </p:blipFill>
        <p:spPr bwMode="auto">
          <a:xfrm>
            <a:off x="684213" y="4221163"/>
            <a:ext cx="2089150" cy="1854200"/>
          </a:xfrm>
          <a:prstGeom prst="rect">
            <a:avLst/>
          </a:prstGeom>
          <a:noFill/>
          <a:ln w="9525">
            <a:noFill/>
            <a:miter lim="800000"/>
            <a:headEnd/>
            <a:tailEnd/>
          </a:ln>
        </p:spPr>
      </p:pic>
      <p:sp>
        <p:nvSpPr>
          <p:cNvPr id="955400" name="Rectangle 8"/>
          <p:cNvSpPr>
            <a:spLocks noChangeArrowheads="1"/>
          </p:cNvSpPr>
          <p:nvPr/>
        </p:nvSpPr>
        <p:spPr bwMode="auto">
          <a:xfrm>
            <a:off x="3492500" y="1916113"/>
            <a:ext cx="5651500" cy="46640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La concentrazione di soluto a distanza = 0 dalla superficie del solido è uguale nei due casi. Ma, a pari distanza, la concentrazione ad alta velocità di agitazione è minore della concentrazione a bassa velocità di agitazione. Alla fine dello spessore di film liquido (quindi nella massa della fase liquida del mezzo di reazione, dove il soluto incontra l’altro reagente), la concentrazione è nulla (perché il soluto viene consumato dalla reazione con l’altro reagente presente nella massa della fase liquida).  Ne consegue che lo spessore del film liquido a bassa velocità di agitazione è maggiore che ad alta velocità di agitazione. </a:t>
            </a:r>
            <a:r>
              <a:rPr lang="it-IT" sz="1600" b="1">
                <a:solidFill>
                  <a:srgbClr val="000000"/>
                </a:solidFill>
                <a:cs typeface="Times New Roman" pitchFamily="18" charset="0"/>
              </a:rPr>
              <a:t> </a:t>
            </a:r>
            <a:r>
              <a:rPr lang="it-IT" sz="2000" b="1">
                <a:solidFill>
                  <a:srgbClr val="000000"/>
                </a:solidFill>
                <a:cs typeface="Times New Roman" pitchFamily="18" charset="0"/>
              </a:rPr>
              <a:t>Orbene, minore è lo spessore di film liquido, maggiore è la velocità di trasferimento di massa.</a:t>
            </a:r>
          </a:p>
        </p:txBody>
      </p:sp>
      <p:sp>
        <p:nvSpPr>
          <p:cNvPr id="955402" name="Rectangle 10"/>
          <p:cNvSpPr>
            <a:spLocks noChangeArrowheads="1"/>
          </p:cNvSpPr>
          <p:nvPr/>
        </p:nvSpPr>
        <p:spPr bwMode="auto">
          <a:xfrm>
            <a:off x="0" y="5824538"/>
            <a:ext cx="3575050" cy="641350"/>
          </a:xfrm>
          <a:prstGeom prst="rect">
            <a:avLst/>
          </a:prstGeom>
          <a:noFill/>
          <a:ln w="9525">
            <a:noFill/>
            <a:miter lim="800000"/>
            <a:headEnd/>
            <a:tailEnd/>
          </a:ln>
          <a:effectLst/>
        </p:spPr>
        <p:txBody>
          <a:bodyPr wrap="none" anchor="ctr">
            <a:spAutoFit/>
          </a:bodyPr>
          <a:lstStyle/>
          <a:p>
            <a:r>
              <a:rPr lang="it-IT" sz="1800" b="1">
                <a:cs typeface="Times New Roman" pitchFamily="18" charset="0"/>
              </a:rPr>
              <a:t>Bassa velocità             Alta velocità </a:t>
            </a:r>
          </a:p>
          <a:p>
            <a:r>
              <a:rPr lang="it-IT" sz="1800" b="1">
                <a:cs typeface="Times New Roman" pitchFamily="18" charset="0"/>
              </a:rPr>
              <a:t>                   di agitazione</a:t>
            </a:r>
            <a:r>
              <a:rPr lang="it-IT" sz="1800" b="1"/>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18" name="Text Box 2"/>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EFFETTO DELLA TEMPERATURA E DELLA VISCOSITA’ (sulla cinetica del trasferimento di massa)</a:t>
            </a:r>
          </a:p>
        </p:txBody>
      </p:sp>
      <p:sp>
        <p:nvSpPr>
          <p:cNvPr id="95641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6941D55-45FA-4C8C-A0A8-A76E4A1BF9A5}" type="slidenum">
              <a:rPr lang="it-IT"/>
              <a:pPr/>
              <a:t>19</a:t>
            </a:fld>
            <a:endParaRPr lang="it-IT"/>
          </a:p>
        </p:txBody>
      </p:sp>
      <p:sp>
        <p:nvSpPr>
          <p:cNvPr id="956420" name="Rectangle 4"/>
          <p:cNvSpPr>
            <a:spLocks noChangeArrowheads="1"/>
          </p:cNvSpPr>
          <p:nvPr/>
        </p:nvSpPr>
        <p:spPr bwMode="auto">
          <a:xfrm>
            <a:off x="0" y="931863"/>
            <a:ext cx="9144000" cy="16160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La figura rappresenta un film liquido interfacciale </a:t>
            </a:r>
            <a:r>
              <a:rPr lang="it-IT" sz="2000" b="1" u="sng">
                <a:solidFill>
                  <a:srgbClr val="000000"/>
                </a:solidFill>
                <a:cs typeface="Times New Roman" pitchFamily="18" charset="0"/>
              </a:rPr>
              <a:t>a spessore costante</a:t>
            </a:r>
            <a:r>
              <a:rPr lang="it-IT" sz="2000" b="1">
                <a:solidFill>
                  <a:srgbClr val="000000"/>
                </a:solidFill>
                <a:cs typeface="Times New Roman" pitchFamily="18" charset="0"/>
              </a:rPr>
              <a:t> a due temperature </a:t>
            </a:r>
            <a:r>
              <a:rPr lang="it-IT" sz="2000" b="1" u="sng">
                <a:solidFill>
                  <a:srgbClr val="000000"/>
                </a:solidFill>
                <a:cs typeface="Times New Roman" pitchFamily="18" charset="0"/>
              </a:rPr>
              <a:t>diverse</a:t>
            </a:r>
            <a:r>
              <a:rPr lang="it-IT" sz="2000" b="1">
                <a:solidFill>
                  <a:srgbClr val="000000"/>
                </a:solidFill>
                <a:cs typeface="Times New Roman" pitchFamily="18" charset="0"/>
              </a:rPr>
              <a:t>, e quindi a due viscosità </a:t>
            </a:r>
            <a:r>
              <a:rPr lang="it-IT" sz="2000" b="1" u="sng">
                <a:solidFill>
                  <a:srgbClr val="000000"/>
                </a:solidFill>
                <a:cs typeface="Times New Roman" pitchFamily="18" charset="0"/>
              </a:rPr>
              <a:t>diverse</a:t>
            </a:r>
            <a:r>
              <a:rPr lang="it-IT" sz="2000" b="1">
                <a:solidFill>
                  <a:srgbClr val="000000"/>
                </a:solidFill>
                <a:cs typeface="Times New Roman" pitchFamily="18" charset="0"/>
              </a:rPr>
              <a:t>. La freccia entro lo spessore di liquido più marcata in neretto indica maggior velocità. Tuttavia, bisogna ricordare che a temperatura più alta, la solubilità del soluto può diminuire, e quindi contrapporsi all’effetto della diminuita viscosità.</a:t>
            </a:r>
          </a:p>
        </p:txBody>
      </p:sp>
      <p:sp>
        <p:nvSpPr>
          <p:cNvPr id="956424" name="Rectangle 8"/>
          <p:cNvSpPr>
            <a:spLocks noChangeArrowheads="1"/>
          </p:cNvSpPr>
          <p:nvPr/>
        </p:nvSpPr>
        <p:spPr bwMode="auto">
          <a:xfrm>
            <a:off x="1049338" y="5157788"/>
            <a:ext cx="8094662" cy="976312"/>
          </a:xfrm>
          <a:prstGeom prst="rect">
            <a:avLst/>
          </a:prstGeom>
          <a:noFill/>
          <a:ln w="9525">
            <a:noFill/>
            <a:miter lim="800000"/>
            <a:headEnd/>
            <a:tailEnd/>
          </a:ln>
          <a:effectLst/>
        </p:spPr>
        <p:txBody>
          <a:bodyPr wrap="none" anchor="ctr">
            <a:spAutoFit/>
          </a:bodyPr>
          <a:lstStyle/>
          <a:p>
            <a:r>
              <a:rPr lang="it-IT" sz="1800" b="1">
                <a:cs typeface="Times New Roman" pitchFamily="18" charset="0"/>
              </a:rPr>
              <a:t> </a:t>
            </a:r>
            <a:r>
              <a:rPr lang="it-IT" sz="1800" b="1">
                <a:solidFill>
                  <a:srgbClr val="000000"/>
                </a:solidFill>
                <a:cs typeface="Times New Roman" pitchFamily="18" charset="0"/>
              </a:rPr>
              <a:t>Viscosità a bassa temperatura  </a:t>
            </a:r>
            <a:r>
              <a:rPr lang="it-IT" sz="2000" b="1">
                <a:solidFill>
                  <a:srgbClr val="000000"/>
                </a:solidFill>
                <a:cs typeface="Times New Roman" pitchFamily="18" charset="0"/>
              </a:rPr>
              <a:t>&gt;</a:t>
            </a:r>
            <a:r>
              <a:rPr lang="it-IT" sz="1800" b="1">
                <a:solidFill>
                  <a:srgbClr val="000000"/>
                </a:solidFill>
                <a:cs typeface="Times New Roman" pitchFamily="18" charset="0"/>
              </a:rPr>
              <a:t>  Viscosità al alta temperatura</a:t>
            </a:r>
          </a:p>
          <a:p>
            <a:r>
              <a:rPr lang="it-IT" sz="1800" b="1">
                <a:solidFill>
                  <a:srgbClr val="000000"/>
                </a:solidFill>
                <a:cs typeface="Times New Roman" pitchFamily="18" charset="0"/>
              </a:rPr>
              <a:t>               Velocità di trasferimento di massa  </a:t>
            </a:r>
            <a:r>
              <a:rPr lang="it-IT" sz="2000" b="1">
                <a:solidFill>
                  <a:srgbClr val="000000"/>
                </a:solidFill>
                <a:cs typeface="Times New Roman" pitchFamily="18" charset="0"/>
              </a:rPr>
              <a:t>&lt;</a:t>
            </a:r>
            <a:r>
              <a:rPr lang="it-IT" sz="1800" b="1">
                <a:solidFill>
                  <a:srgbClr val="000000"/>
                </a:solidFill>
                <a:cs typeface="Times New Roman" pitchFamily="18" charset="0"/>
              </a:rPr>
              <a:t>  Velocità di trasferimento di massa</a:t>
            </a:r>
          </a:p>
          <a:p>
            <a:r>
              <a:rPr lang="it-IT" sz="1800" b="1">
                <a:solidFill>
                  <a:srgbClr val="000000"/>
                </a:solidFill>
                <a:cs typeface="Times New Roman" pitchFamily="18" charset="0"/>
              </a:rPr>
              <a:t>                                 a bassa temperatura                       ad alta temperatura</a:t>
            </a:r>
          </a:p>
        </p:txBody>
      </p:sp>
      <p:pic>
        <p:nvPicPr>
          <p:cNvPr id="956425" name="Picture 9" descr="impianti biochimici 1"/>
          <p:cNvPicPr>
            <a:picLocks noChangeAspect="1" noChangeArrowheads="1"/>
          </p:cNvPicPr>
          <p:nvPr/>
        </p:nvPicPr>
        <p:blipFill>
          <a:blip r:embed="rId2" cstate="print"/>
          <a:srcRect/>
          <a:stretch>
            <a:fillRect/>
          </a:stretch>
        </p:blipFill>
        <p:spPr bwMode="auto">
          <a:xfrm>
            <a:off x="2411413" y="2636838"/>
            <a:ext cx="3943350" cy="22098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Text Box 2"/>
          <p:cNvSpPr txBox="1">
            <a:spLocks noChangeArrowheads="1"/>
          </p:cNvSpPr>
          <p:nvPr/>
        </p:nvSpPr>
        <p:spPr bwMode="auto">
          <a:xfrm>
            <a:off x="2159000" y="0"/>
            <a:ext cx="47894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MASSA</a:t>
            </a:r>
          </a:p>
        </p:txBody>
      </p:sp>
      <p:sp>
        <p:nvSpPr>
          <p:cNvPr id="663555"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272EFB0C-42A5-4CA7-A2A9-6958561F7A8F}" type="slidenum">
              <a:rPr lang="it-IT"/>
              <a:pPr/>
              <a:t>2</a:t>
            </a:fld>
            <a:endParaRPr lang="it-IT"/>
          </a:p>
        </p:txBody>
      </p:sp>
      <p:sp>
        <p:nvSpPr>
          <p:cNvPr id="663561" name="Rectangle 9"/>
          <p:cNvSpPr>
            <a:spLocks noChangeArrowheads="1"/>
          </p:cNvSpPr>
          <p:nvPr/>
        </p:nvSpPr>
        <p:spPr bwMode="auto">
          <a:xfrm>
            <a:off x="0" y="620713"/>
            <a:ext cx="9144000" cy="5756275"/>
          </a:xfrm>
          <a:prstGeom prst="rect">
            <a:avLst/>
          </a:prstGeom>
          <a:noFill/>
          <a:ln w="9525">
            <a:noFill/>
            <a:miter lim="800000"/>
            <a:headEnd/>
            <a:tailEnd/>
          </a:ln>
          <a:effectLst/>
        </p:spPr>
        <p:txBody>
          <a:bodyPr>
            <a:spAutoFit/>
          </a:bodyPr>
          <a:lstStyle/>
          <a:p>
            <a:pPr algn="just"/>
            <a:r>
              <a:rPr lang="it-IT">
                <a:solidFill>
                  <a:srgbClr val="000000"/>
                </a:solidFill>
                <a:cs typeface="Times New Roman" pitchFamily="18" charset="0"/>
              </a:rPr>
              <a:t>In tutte le equazioni è stato assunto che:</a:t>
            </a:r>
          </a:p>
          <a:p>
            <a:pPr algn="ctr"/>
            <a:r>
              <a:rPr lang="it-IT">
                <a:solidFill>
                  <a:srgbClr val="000000"/>
                </a:solidFill>
                <a:cs typeface="Times New Roman" pitchFamily="18" charset="0"/>
              </a:rPr>
              <a:t> </a:t>
            </a:r>
            <a:r>
              <a:rPr lang="it-IT" b="1">
                <a:solidFill>
                  <a:srgbClr val="000000"/>
                </a:solidFill>
                <a:cs typeface="Times New Roman" pitchFamily="18" charset="0"/>
              </a:rPr>
              <a:t>tutti i fenomeni di trasferimento di massa fossero istantanei</a:t>
            </a:r>
          </a:p>
          <a:p>
            <a:pPr algn="just"/>
            <a:r>
              <a:rPr lang="it-IT">
                <a:solidFill>
                  <a:srgbClr val="000000"/>
                </a:solidFill>
                <a:cs typeface="Times New Roman" pitchFamily="18" charset="0"/>
              </a:rPr>
              <a:t>cioè che la cinetica globale del processo di fermentazione non fosse limitata dai trasferimenti di massa, ma solo dalle caratteristiche cinetiche del catalizzatore biologico</a:t>
            </a:r>
          </a:p>
          <a:p>
            <a:pPr algn="just"/>
            <a:r>
              <a:rPr lang="it-IT">
                <a:solidFill>
                  <a:srgbClr val="000000"/>
                </a:solidFill>
                <a:cs typeface="Times New Roman" pitchFamily="18" charset="0"/>
              </a:rPr>
              <a:t>le reazioni biochimiche (e chimiche) sono governati da due fenomeni principali: se ad esempio il sistema è costituito da una soluzione nella quale viene insufflata aria perché l’ossigeno è un reagente indispensabile, i due fenomeni saranno rappresenti come segue</a:t>
            </a:r>
          </a:p>
          <a:p>
            <a:pPr algn="just"/>
            <a:endParaRPr lang="it-IT" sz="400" b="1" u="sng">
              <a:solidFill>
                <a:srgbClr val="000000"/>
              </a:solidFill>
              <a:cs typeface="Times New Roman" pitchFamily="18" charset="0"/>
            </a:endParaRPr>
          </a:p>
          <a:p>
            <a:pPr algn="ctr"/>
            <a:r>
              <a:rPr lang="it-IT" b="1" u="sng">
                <a:solidFill>
                  <a:srgbClr val="000000"/>
                </a:solidFill>
                <a:cs typeface="Times New Roman" pitchFamily="18" charset="0"/>
              </a:rPr>
              <a:t>Trasferimento Di Massa</a:t>
            </a:r>
            <a:endParaRPr lang="it-IT" b="1">
              <a:solidFill>
                <a:srgbClr val="000000"/>
              </a:solidFill>
              <a:cs typeface="Times New Roman" pitchFamily="18" charset="0"/>
            </a:endParaRPr>
          </a:p>
          <a:p>
            <a:pPr algn="ctr"/>
            <a:r>
              <a:rPr lang="it-IT" b="1">
                <a:solidFill>
                  <a:srgbClr val="000000"/>
                </a:solidFill>
                <a:cs typeface="Times New Roman" pitchFamily="18" charset="0"/>
              </a:rPr>
              <a:t>O</a:t>
            </a:r>
            <a:r>
              <a:rPr lang="it-IT" sz="2800" b="1" baseline="-30000">
                <a:solidFill>
                  <a:srgbClr val="000000"/>
                </a:solidFill>
                <a:cs typeface="Times New Roman" pitchFamily="18" charset="0"/>
              </a:rPr>
              <a:t>2</a:t>
            </a:r>
            <a:r>
              <a:rPr lang="it-IT" sz="2800" b="1">
                <a:solidFill>
                  <a:srgbClr val="000000"/>
                </a:solidFill>
                <a:cs typeface="Times New Roman" pitchFamily="18" charset="0"/>
              </a:rPr>
              <a:t> gas  </a:t>
            </a:r>
            <a:r>
              <a:rPr lang="it-IT" sz="2800" b="1">
                <a:solidFill>
                  <a:srgbClr val="000000"/>
                </a:solidFill>
                <a:latin typeface="Wingdings 3" pitchFamily="18" charset="2"/>
                <a:cs typeface="Times New Roman" pitchFamily="18" charset="0"/>
              </a:rPr>
              <a:t>D </a:t>
            </a:r>
            <a:r>
              <a:rPr lang="it-IT" sz="2800" b="1">
                <a:solidFill>
                  <a:srgbClr val="000000"/>
                </a:solidFill>
                <a:cs typeface="Times New Roman" pitchFamily="18" charset="0"/>
              </a:rPr>
              <a:t> O</a:t>
            </a:r>
            <a:r>
              <a:rPr lang="it-IT" sz="2800" b="1" baseline="-30000">
                <a:solidFill>
                  <a:srgbClr val="000000"/>
                </a:solidFill>
                <a:cs typeface="Times New Roman" pitchFamily="18" charset="0"/>
              </a:rPr>
              <a:t>2</a:t>
            </a:r>
            <a:r>
              <a:rPr lang="it-IT" sz="2800" b="1">
                <a:solidFill>
                  <a:srgbClr val="000000"/>
                </a:solidFill>
                <a:cs typeface="Times New Roman" pitchFamily="18" charset="0"/>
              </a:rPr>
              <a:t> in fase liquida della biomassa</a:t>
            </a:r>
          </a:p>
          <a:p>
            <a:pPr algn="ctr"/>
            <a:endParaRPr lang="it-IT" sz="800" b="1">
              <a:solidFill>
                <a:srgbClr val="000000"/>
              </a:solidFill>
              <a:cs typeface="Times New Roman" pitchFamily="18" charset="0"/>
            </a:endParaRPr>
          </a:p>
          <a:p>
            <a:pPr algn="ctr"/>
            <a:endParaRPr lang="it-IT" sz="800" b="1">
              <a:solidFill>
                <a:srgbClr val="000000"/>
              </a:solidFill>
              <a:cs typeface="Times New Roman" pitchFamily="18" charset="0"/>
            </a:endParaRPr>
          </a:p>
          <a:p>
            <a:pPr algn="ctr"/>
            <a:r>
              <a:rPr lang="it-IT" sz="2800" b="1" u="sng">
                <a:solidFill>
                  <a:srgbClr val="000000"/>
                </a:solidFill>
                <a:cs typeface="Times New Roman" pitchFamily="18" charset="0"/>
              </a:rPr>
              <a:t>Reazione Biochimica</a:t>
            </a:r>
            <a:endParaRPr lang="it-IT" sz="2800" b="1">
              <a:solidFill>
                <a:srgbClr val="000000"/>
              </a:solidFill>
              <a:cs typeface="Times New Roman" pitchFamily="18" charset="0"/>
            </a:endParaRPr>
          </a:p>
          <a:p>
            <a:pPr algn="ctr"/>
            <a:r>
              <a:rPr lang="it-IT" sz="2800" b="1">
                <a:solidFill>
                  <a:srgbClr val="000000"/>
                </a:solidFill>
                <a:cs typeface="Times New Roman" pitchFamily="18" charset="0"/>
              </a:rPr>
              <a:t>Substrato Nutritivo + Enzima +  O</a:t>
            </a:r>
            <a:r>
              <a:rPr lang="it-IT" sz="2800" b="1" baseline="-30000">
                <a:solidFill>
                  <a:srgbClr val="000000"/>
                </a:solidFill>
                <a:cs typeface="Times New Roman" pitchFamily="18" charset="0"/>
              </a:rPr>
              <a:t>2</a:t>
            </a:r>
            <a:r>
              <a:rPr lang="it-IT" sz="2800" b="1">
                <a:solidFill>
                  <a:srgbClr val="000000"/>
                </a:solidFill>
                <a:cs typeface="Times New Roman" pitchFamily="18" charset="0"/>
              </a:rPr>
              <a:t> in fase liquida</a:t>
            </a:r>
            <a:endParaRPr lang="it-IT" sz="2800" b="1">
              <a:solidFill>
                <a:srgbClr val="000000"/>
              </a:solidFill>
              <a:latin typeface="Wingdings 3" pitchFamily="18" charset="2"/>
              <a:cs typeface="Times New Roman" pitchFamily="18" charset="0"/>
            </a:endParaRPr>
          </a:p>
          <a:p>
            <a:pPr algn="ctr"/>
            <a:r>
              <a:rPr lang="it-IT" sz="2800" b="1">
                <a:solidFill>
                  <a:srgbClr val="000000"/>
                </a:solidFill>
                <a:latin typeface="Wingdings 3" pitchFamily="18" charset="2"/>
                <a:cs typeface="Times New Roman" pitchFamily="18" charset="0"/>
              </a:rPr>
              <a:t>D </a:t>
            </a:r>
            <a:r>
              <a:rPr lang="it-IT" sz="2800" b="1">
                <a:solidFill>
                  <a:srgbClr val="000000"/>
                </a:solidFill>
                <a:cs typeface="Times New Roman" pitchFamily="18" charset="0"/>
              </a:rPr>
              <a:t>Prodotti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7442" name="Text Box 2"/>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EFFETTO DELLA POROSITA’</a:t>
            </a:r>
          </a:p>
          <a:p>
            <a:pPr algn="ctr"/>
            <a:r>
              <a:rPr lang="it-IT" sz="2600" b="1">
                <a:solidFill>
                  <a:srgbClr val="FF0000"/>
                </a:solidFill>
              </a:rPr>
              <a:t>(sulla cinetica del trasferimento di massa)</a:t>
            </a:r>
          </a:p>
        </p:txBody>
      </p:sp>
      <p:sp>
        <p:nvSpPr>
          <p:cNvPr id="957443"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A4CCEEFF-6A8C-4D56-9DC0-8E4BE104F0EB}" type="slidenum">
              <a:rPr lang="it-IT"/>
              <a:pPr/>
              <a:t>20</a:t>
            </a:fld>
            <a:endParaRPr lang="it-IT"/>
          </a:p>
        </p:txBody>
      </p:sp>
      <p:sp>
        <p:nvSpPr>
          <p:cNvPr id="957444" name="Rectangle 4"/>
          <p:cNvSpPr>
            <a:spLocks noChangeArrowheads="1"/>
          </p:cNvSpPr>
          <p:nvPr/>
        </p:nvSpPr>
        <p:spPr bwMode="auto">
          <a:xfrm>
            <a:off x="0" y="822325"/>
            <a:ext cx="9144000" cy="13112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figura 1: un sistema costituito da un supporto inerte (cerchio interno bianco) sulla superficie del quale è stato depositato un enzima.</a:t>
            </a:r>
          </a:p>
          <a:p>
            <a:pPr algn="just"/>
            <a:r>
              <a:rPr lang="it-IT" sz="2000" b="1">
                <a:solidFill>
                  <a:srgbClr val="000000"/>
                </a:solidFill>
                <a:cs typeface="Times New Roman" pitchFamily="18" charset="0"/>
              </a:rPr>
              <a:t>In ordinate si riporta la concentrazione del substrato ed in ascisse la distanza dalla superficie esterna verso l’interno del pellet di enzima immobilizzato.</a:t>
            </a:r>
          </a:p>
        </p:txBody>
      </p:sp>
      <p:pic>
        <p:nvPicPr>
          <p:cNvPr id="957447" name="Picture 7" descr="C:\WINDOWS\Desktop\Testi Enzo\impianti biochimici 1.jpg"/>
          <p:cNvPicPr>
            <a:picLocks noChangeAspect="1" noChangeArrowheads="1"/>
          </p:cNvPicPr>
          <p:nvPr/>
        </p:nvPicPr>
        <p:blipFill>
          <a:blip r:embed="rId2" r:link="rId3" cstate="print"/>
          <a:srcRect/>
          <a:stretch>
            <a:fillRect/>
          </a:stretch>
        </p:blipFill>
        <p:spPr bwMode="auto">
          <a:xfrm>
            <a:off x="250825" y="2492375"/>
            <a:ext cx="2484438" cy="3492500"/>
          </a:xfrm>
          <a:prstGeom prst="rect">
            <a:avLst/>
          </a:prstGeom>
          <a:noFill/>
          <a:ln w="9525">
            <a:noFill/>
            <a:miter lim="800000"/>
            <a:headEnd/>
            <a:tailEnd/>
          </a:ln>
        </p:spPr>
      </p:pic>
      <p:sp>
        <p:nvSpPr>
          <p:cNvPr id="957449" name="Rectangle 9"/>
          <p:cNvSpPr>
            <a:spLocks noChangeArrowheads="1"/>
          </p:cNvSpPr>
          <p:nvPr/>
        </p:nvSpPr>
        <p:spPr bwMode="auto">
          <a:xfrm>
            <a:off x="2987675" y="2093913"/>
            <a:ext cx="6156325" cy="43592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figura 2: un poro che parte dalla superficie esterna del pellet e si restringe verso l’interno. Il grafico è simile a quello della figura superiore. </a:t>
            </a:r>
          </a:p>
          <a:p>
            <a:pPr algn="just"/>
            <a:r>
              <a:rPr lang="it-IT" sz="2000" b="1">
                <a:solidFill>
                  <a:srgbClr val="000000"/>
                </a:solidFill>
                <a:cs typeface="Times New Roman" pitchFamily="18" charset="0"/>
              </a:rPr>
              <a:t>Il catalizzatore (l’enzima) è situato sulla superficie esterna del solido costituito dall’enzima e supporto. Lo strato di enzima è poroso. Il substrato migra dalla superficie esterna dentro i pori. Si stabilisce un gradiente di concentrazione di substrato dentro il poro, che è la forza motrice della diffusione del substrato entro il poro. La quantità di enzima che partecipa alla reazione biochimica non è la totalità della massa dell’enzima, ma la frazione raggiungibile dal substrato. La cinetica di trasferimento dipende dalla velocità di diffusione del substrato entro il poro.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8466" name="Text Box 2"/>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FATTORI CHE INFLUENZANO IL TRASFERIMENTO DI MASSA DENTRO I PORI</a:t>
            </a:r>
          </a:p>
        </p:txBody>
      </p:sp>
      <p:sp>
        <p:nvSpPr>
          <p:cNvPr id="958467"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C16D4CA3-75D1-470C-AAF4-4C85BEF35B3F}" type="slidenum">
              <a:rPr lang="it-IT"/>
              <a:pPr/>
              <a:t>21</a:t>
            </a:fld>
            <a:endParaRPr lang="it-IT"/>
          </a:p>
        </p:txBody>
      </p:sp>
      <p:sp>
        <p:nvSpPr>
          <p:cNvPr id="958468" name="Rectangle 4"/>
          <p:cNvSpPr>
            <a:spLocks noChangeArrowheads="1"/>
          </p:cNvSpPr>
          <p:nvPr/>
        </p:nvSpPr>
        <p:spPr bwMode="auto">
          <a:xfrm>
            <a:off x="0" y="822325"/>
            <a:ext cx="9144000" cy="563562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La velocità di agitazione della massa di liquido che contiene il substrato in soluzione ha influenza limitata (cioè non è l’unico parametro) sulla diffusione del substrato entro i pori. Il poro, a questo riguarda, è una zona morta. La velocità di </a:t>
            </a:r>
            <a:endParaRPr lang="it-IT" sz="2000" b="1" u="sng">
              <a:solidFill>
                <a:srgbClr val="000000"/>
              </a:solidFill>
              <a:cs typeface="Times New Roman" pitchFamily="18" charset="0"/>
            </a:endParaRPr>
          </a:p>
          <a:p>
            <a:pPr algn="just"/>
            <a:r>
              <a:rPr lang="it-IT" sz="2000" b="1" u="sng">
                <a:solidFill>
                  <a:srgbClr val="000000"/>
                </a:solidFill>
                <a:cs typeface="Times New Roman" pitchFamily="18" charset="0"/>
              </a:rPr>
              <a:t>diffusione</a:t>
            </a:r>
            <a:r>
              <a:rPr lang="it-IT" sz="2000" b="1">
                <a:solidFill>
                  <a:srgbClr val="000000"/>
                </a:solidFill>
                <a:cs typeface="Times New Roman" pitchFamily="18" charset="0"/>
              </a:rPr>
              <a:t> </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 ) </a:t>
            </a:r>
            <a:r>
              <a:rPr lang="it-IT" sz="2000" b="1">
                <a:solidFill>
                  <a:srgbClr val="000000"/>
                </a:solidFill>
                <a:cs typeface="Times New Roman" pitchFamily="18" charset="0"/>
              </a:rPr>
              <a:t>entro i pori dipende da</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gradiente di concentrazione </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 ) </a:t>
            </a:r>
            <a:r>
              <a:rPr lang="it-IT" sz="2000" b="1">
                <a:solidFill>
                  <a:srgbClr val="000000"/>
                </a:solidFill>
                <a:cs typeface="Times New Roman" pitchFamily="18" charset="0"/>
              </a:rPr>
              <a:t>tra la massa della soluzione e l'interno dei pori</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viscosità </a:t>
            </a:r>
            <a:r>
              <a:rPr lang="it-IT" b="1">
                <a:solidFill>
                  <a:srgbClr val="000000"/>
                </a:solidFill>
                <a:cs typeface="Times New Roman" pitchFamily="18" charset="0"/>
              </a:rPr>
              <a:t>(</a:t>
            </a:r>
            <a:r>
              <a:rPr lang="it-IT"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e densità della soluzione</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dimensione della molecola di substrato </a:t>
            </a:r>
            <a:r>
              <a:rPr lang="it-IT" b="1">
                <a:solidFill>
                  <a:srgbClr val="000000"/>
                </a:solidFill>
                <a:cs typeface="Times New Roman" pitchFamily="18" charset="0"/>
              </a:rPr>
              <a:t>(</a:t>
            </a:r>
            <a:r>
              <a:rPr lang="it-IT" b="1">
                <a:solidFill>
                  <a:srgbClr val="000000"/>
                </a:solidFill>
                <a:latin typeface="Symbol" pitchFamily="18" charset="2"/>
                <a:cs typeface="Times New Roman" pitchFamily="18" charset="0"/>
              </a:rPr>
              <a:t>¯) </a:t>
            </a:r>
          </a:p>
          <a:p>
            <a:pPr algn="just"/>
            <a:r>
              <a:rPr lang="it-IT"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temperatura </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 )</a:t>
            </a:r>
          </a:p>
          <a:p>
            <a:pPr algn="just"/>
            <a:r>
              <a:rPr lang="it-IT"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diametro dei pori</a:t>
            </a:r>
            <a:r>
              <a:rPr lang="it-IT" sz="2000" b="1">
                <a:solidFill>
                  <a:srgbClr val="000000"/>
                </a:solidFill>
                <a:latin typeface="Symbol" pitchFamily="18" charset="2"/>
                <a:cs typeface="Times New Roman" pitchFamily="18" charset="0"/>
              </a:rPr>
              <a:t> </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 dello strato di enzima depositato sul supporto.</a:t>
            </a:r>
          </a:p>
          <a:p>
            <a:pPr algn="just"/>
            <a:r>
              <a:rPr lang="it-IT" sz="2000" b="1">
                <a:solidFill>
                  <a:srgbClr val="000000"/>
                </a:solidFill>
                <a:cs typeface="Times New Roman" pitchFamily="18" charset="0"/>
              </a:rPr>
              <a:t>La relazione tra velocità di diffusione  e questi parametri è indicata sopra dal verso della freccia (verso l’alto = aumento; verso il basso = diminuzione). La quantità di enzima che partecipa alla reazione dipende dal livello di porosità (volume totale di spazio vuoto interno raggiungibile che costituisce lo strato solido di enzima; maggiore è il diametro dei pori più velocemente raggiungibile è l’enzima dal substrato). La velocità di agitazione agevola la diffusione entro i pori perché mantiene un gradiente di concentrazione elevato tra la superficie esterna dello strato solido di enzima e l’interno dei pori (vedi figure a pagina 124).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9490" name="Text Box 2"/>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QUANTIFICAZIONE DEL TRASFERIMENTO DI MASSA</a:t>
            </a:r>
          </a:p>
          <a:p>
            <a:pPr algn="ctr"/>
            <a:r>
              <a:rPr lang="it-IT" sz="2600" b="1">
                <a:solidFill>
                  <a:srgbClr val="FF0000"/>
                </a:solidFill>
              </a:rPr>
              <a:t>diffusione attraverso lo strato di film liquido interfacciale</a:t>
            </a:r>
          </a:p>
        </p:txBody>
      </p:sp>
      <p:sp>
        <p:nvSpPr>
          <p:cNvPr id="959491"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DD8A86F9-9C75-48B5-B8F1-D9FF35567754}" type="slidenum">
              <a:rPr lang="it-IT"/>
              <a:pPr/>
              <a:t>22</a:t>
            </a:fld>
            <a:endParaRPr lang="it-IT"/>
          </a:p>
        </p:txBody>
      </p:sp>
      <p:sp>
        <p:nvSpPr>
          <p:cNvPr id="959492" name="Rectangle 4"/>
          <p:cNvSpPr>
            <a:spLocks noChangeArrowheads="1"/>
          </p:cNvSpPr>
          <p:nvPr/>
        </p:nvSpPr>
        <p:spPr bwMode="auto">
          <a:xfrm>
            <a:off x="0" y="1285875"/>
            <a:ext cx="9144000" cy="46640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Esempio: consumo di petrolio ad opera di enzimi. Il sistema è costituito da due fasi. Le molecole di idrocarburi devono attraversare l’interfaccia tra la fase del petrolio e la fase acquosa per raggiungere l’enzima nella fase acquosa. La velocità di consumo degli idrocarburi dipende dalla loro concentrazione nella fase acquosa, e quindi dalla velocità di trasferimento degli idrocarburi dalla fase oleosa alla fase acquosa (bolle di olio disperse nella fase acquosa contenente l’enzima). Le equazioni matematiche che descrivono il trasferimento devono tenere conto dei seguenti parametri</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velocità dell'agitatore</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geometria del reattore</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diametro delle pale di agitazione</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densità della fase enzimatica</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densità delle bolle oleose</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diffusione del soluto (gli idrocarburi)</a:t>
            </a:r>
            <a:endParaRPr lang="it-IT" sz="2000" b="1">
              <a:solidFill>
                <a:srgbClr val="000000"/>
              </a:solidFill>
              <a:latin typeface="Symbol" pitchFamily="18" charset="2"/>
              <a:cs typeface="Times New Roman" pitchFamily="18" charset="0"/>
            </a:endParaRPr>
          </a:p>
          <a:p>
            <a:pPr algn="just"/>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viscosità della fase enzimatica.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0514" name="Text Box 2"/>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QUANTIFICAZIONE DEL TRASFERIMENTO DI MASSA</a:t>
            </a:r>
          </a:p>
          <a:p>
            <a:pPr algn="ctr"/>
            <a:r>
              <a:rPr lang="it-IT" sz="2600" b="1">
                <a:solidFill>
                  <a:srgbClr val="FF0000"/>
                </a:solidFill>
              </a:rPr>
              <a:t>diffusione attraverso lo strato di film liquido interfacciale</a:t>
            </a:r>
          </a:p>
        </p:txBody>
      </p:sp>
      <p:sp>
        <p:nvSpPr>
          <p:cNvPr id="960515"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45ACB9D9-C5AD-4A2B-B363-B979AE632BC6}" type="slidenum">
              <a:rPr lang="it-IT"/>
              <a:pPr/>
              <a:t>23</a:t>
            </a:fld>
            <a:endParaRPr lang="it-IT"/>
          </a:p>
        </p:txBody>
      </p:sp>
      <p:sp>
        <p:nvSpPr>
          <p:cNvPr id="960516" name="Rectangle 4"/>
          <p:cNvSpPr>
            <a:spLocks noChangeArrowheads="1"/>
          </p:cNvSpPr>
          <p:nvPr/>
        </p:nvSpPr>
        <p:spPr bwMode="auto">
          <a:xfrm>
            <a:off x="0" y="836613"/>
            <a:ext cx="9144000" cy="5759450"/>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La velocità di trasferimento di massa, espressa come variazione di concentrazione di soluto nell’unità di tempo nell’interfaccia (g l</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ore</a:t>
            </a:r>
            <a:r>
              <a:rPr lang="it-IT" sz="2000" b="1" baseline="30000">
                <a:solidFill>
                  <a:srgbClr val="000000"/>
                </a:solidFill>
                <a:cs typeface="Times New Roman" pitchFamily="18" charset="0"/>
              </a:rPr>
              <a:t>-1</a:t>
            </a:r>
            <a:r>
              <a:rPr lang="it-IT" sz="2800" b="1">
                <a:solidFill>
                  <a:srgbClr val="000000"/>
                </a:solidFill>
                <a:cs typeface="Times New Roman" pitchFamily="18" charset="0"/>
              </a:rPr>
              <a:t>), :</a:t>
            </a:r>
            <a:endParaRPr lang="en-GB" sz="2800" b="1">
              <a:solidFill>
                <a:srgbClr val="000000"/>
              </a:solidFill>
              <a:cs typeface="Times New Roman" pitchFamily="18" charset="0"/>
            </a:endParaRPr>
          </a:p>
          <a:p>
            <a:pPr algn="ctr"/>
            <a:r>
              <a:rPr lang="en-GB" sz="2800" b="1">
                <a:solidFill>
                  <a:srgbClr val="000000"/>
                </a:solidFill>
                <a:cs typeface="Times New Roman" pitchFamily="18" charset="0"/>
              </a:rPr>
              <a:t>dC</a:t>
            </a:r>
            <a:r>
              <a:rPr lang="en-GB" sz="2800" b="1" baseline="-30000">
                <a:solidFill>
                  <a:srgbClr val="000000"/>
                </a:solidFill>
                <a:cs typeface="Times New Roman" pitchFamily="18" charset="0"/>
              </a:rPr>
              <a:t>S</a:t>
            </a:r>
            <a:r>
              <a:rPr lang="en-GB" sz="2800" b="1">
                <a:solidFill>
                  <a:srgbClr val="000000"/>
                </a:solidFill>
                <a:cs typeface="Times New Roman" pitchFamily="18" charset="0"/>
              </a:rPr>
              <a:t>/dt = k A (C</a:t>
            </a:r>
            <a:r>
              <a:rPr lang="en-GB" sz="2800" b="1" baseline="30000">
                <a:solidFill>
                  <a:srgbClr val="000000"/>
                </a:solidFill>
                <a:cs typeface="Times New Roman" pitchFamily="18" charset="0"/>
              </a:rPr>
              <a:t>*</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C</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a:t>
            </a:r>
            <a:r>
              <a:rPr lang="en-GB" sz="2000" b="1">
                <a:solidFill>
                  <a:srgbClr val="000000"/>
                </a:solidFill>
                <a:cs typeface="Times New Roman" pitchFamily="18" charset="0"/>
              </a:rPr>
              <a:t>(63)</a:t>
            </a:r>
            <a:r>
              <a:rPr lang="en-GB" b="1">
                <a:solidFill>
                  <a:srgbClr val="000000"/>
                </a:solidFill>
                <a:cs typeface="Times New Roman" pitchFamily="18" charset="0"/>
              </a:rPr>
              <a:t>, </a:t>
            </a:r>
            <a:r>
              <a:rPr lang="en-GB" sz="2000" b="1">
                <a:solidFill>
                  <a:srgbClr val="000000"/>
                </a:solidFill>
                <a:cs typeface="Times New Roman" pitchFamily="18" charset="0"/>
              </a:rPr>
              <a:t>ove</a:t>
            </a:r>
            <a:endParaRPr lang="it-IT" sz="2000" b="1">
              <a:solidFill>
                <a:srgbClr val="000000"/>
              </a:solidFill>
              <a:cs typeface="Times New Roman" pitchFamily="18" charset="0"/>
            </a:endParaRPr>
          </a:p>
          <a:p>
            <a:pPr algn="ctr"/>
            <a:r>
              <a:rPr lang="it-IT" sz="2000" b="1">
                <a:solidFill>
                  <a:srgbClr val="000000"/>
                </a:solidFill>
                <a:cs typeface="Times New Roman" pitchFamily="18" charset="0"/>
              </a:rPr>
              <a:t>C</a:t>
            </a:r>
            <a:r>
              <a:rPr lang="it-IT" sz="2000" b="1" baseline="30000">
                <a:solidFill>
                  <a:srgbClr val="000000"/>
                </a:solidFill>
                <a:cs typeface="Times New Roman" pitchFamily="18" charset="0"/>
              </a:rPr>
              <a:t>*</a:t>
            </a:r>
            <a:r>
              <a:rPr lang="it-IT" sz="2000" b="1" baseline="-30000">
                <a:solidFill>
                  <a:srgbClr val="000000"/>
                </a:solidFill>
                <a:cs typeface="Times New Roman" pitchFamily="18" charset="0"/>
              </a:rPr>
              <a:t>S</a:t>
            </a:r>
            <a:r>
              <a:rPr lang="it-IT" b="1">
                <a:solidFill>
                  <a:srgbClr val="000000"/>
                </a:solidFill>
                <a:cs typeface="Times New Roman" pitchFamily="18" charset="0"/>
              </a:rPr>
              <a:t> </a:t>
            </a:r>
            <a:r>
              <a:rPr lang="it-IT" sz="2000" b="1">
                <a:solidFill>
                  <a:srgbClr val="000000"/>
                </a:solidFill>
                <a:cs typeface="Times New Roman" pitchFamily="18" charset="0"/>
              </a:rPr>
              <a:t>(g/l)</a:t>
            </a:r>
            <a:r>
              <a:rPr lang="it-IT" b="1">
                <a:solidFill>
                  <a:srgbClr val="000000"/>
                </a:solidFill>
                <a:cs typeface="Times New Roman" pitchFamily="18" charset="0"/>
              </a:rPr>
              <a:t> </a:t>
            </a:r>
            <a:r>
              <a:rPr lang="it-IT" sz="2000" b="1">
                <a:solidFill>
                  <a:srgbClr val="000000"/>
                </a:solidFill>
                <a:cs typeface="Times New Roman" pitchFamily="18" charset="0"/>
              </a:rPr>
              <a:t>è la concentrazione del soluto nell’interfaccia,</a:t>
            </a:r>
          </a:p>
          <a:p>
            <a:pPr algn="ctr"/>
            <a:r>
              <a:rPr lang="it-IT" sz="2000" b="1">
                <a:solidFill>
                  <a:srgbClr val="000000"/>
                </a:solidFill>
                <a:cs typeface="Times New Roman" pitchFamily="18" charset="0"/>
              </a:rPr>
              <a:t>C</a:t>
            </a:r>
            <a:r>
              <a:rPr lang="it-IT" sz="2000" b="1" baseline="-30000">
                <a:solidFill>
                  <a:srgbClr val="000000"/>
                </a:solidFill>
                <a:cs typeface="Times New Roman" pitchFamily="18" charset="0"/>
              </a:rPr>
              <a:t>S</a:t>
            </a:r>
            <a:r>
              <a:rPr lang="it-IT" sz="2000" b="1">
                <a:solidFill>
                  <a:srgbClr val="000000"/>
                </a:solidFill>
                <a:cs typeface="Times New Roman" pitchFamily="18" charset="0"/>
              </a:rPr>
              <a:t> (g/l) è la concentrazione del soluto nella fase acquosa,</a:t>
            </a:r>
          </a:p>
          <a:p>
            <a:pPr algn="ctr"/>
            <a:r>
              <a:rPr lang="it-IT" sz="2000" b="1">
                <a:solidFill>
                  <a:srgbClr val="000000"/>
                </a:solidFill>
                <a:cs typeface="Times New Roman" pitchFamily="18" charset="0"/>
              </a:rPr>
              <a:t>k è il coefficiente di trasferimento di massa del soluto attraverso l’interfaccia</a:t>
            </a:r>
          </a:p>
          <a:p>
            <a:pPr algn="ctr"/>
            <a:r>
              <a:rPr lang="it-IT" sz="2000" b="1">
                <a:solidFill>
                  <a:srgbClr val="000000"/>
                </a:solidFill>
                <a:cs typeface="Times New Roman" pitchFamily="18" charset="0"/>
              </a:rPr>
              <a:t>(ore</a:t>
            </a:r>
            <a:r>
              <a:rPr lang="it-IT" sz="2000" b="1" baseline="30000">
                <a:solidFill>
                  <a:srgbClr val="000000"/>
                </a:solidFill>
                <a:cs typeface="Times New Roman" pitchFamily="18" charset="0"/>
              </a:rPr>
              <a:t>-1 </a:t>
            </a:r>
            <a:r>
              <a:rPr lang="it-IT" sz="2000" b="1">
                <a:solidFill>
                  <a:srgbClr val="000000"/>
                </a:solidFill>
                <a:cs typeface="Times New Roman" pitchFamily="18" charset="0"/>
              </a:rPr>
              <a:t>m</a:t>
            </a:r>
            <a:r>
              <a:rPr lang="it-IT" sz="2000" b="1" baseline="30000">
                <a:solidFill>
                  <a:srgbClr val="000000"/>
                </a:solidFill>
                <a:cs typeface="Times New Roman" pitchFamily="18" charset="0"/>
              </a:rPr>
              <a:t>-2</a:t>
            </a:r>
            <a:r>
              <a:rPr lang="it-IT" sz="2000" b="1">
                <a:solidFill>
                  <a:srgbClr val="000000"/>
                </a:solidFill>
                <a:cs typeface="Times New Roman" pitchFamily="18" charset="0"/>
              </a:rPr>
              <a:t>),</a:t>
            </a:r>
          </a:p>
          <a:p>
            <a:pPr algn="ctr"/>
            <a:r>
              <a:rPr lang="it-IT" sz="2000" b="1">
                <a:solidFill>
                  <a:srgbClr val="000000"/>
                </a:solidFill>
                <a:cs typeface="Times New Roman" pitchFamily="18" charset="0"/>
              </a:rPr>
              <a:t>A (m</a:t>
            </a:r>
            <a:r>
              <a:rPr lang="it-IT" sz="2000" b="1" baseline="30000">
                <a:solidFill>
                  <a:srgbClr val="000000"/>
                </a:solidFill>
                <a:cs typeface="Times New Roman" pitchFamily="18" charset="0"/>
              </a:rPr>
              <a:t>2</a:t>
            </a:r>
            <a:r>
              <a:rPr lang="it-IT" sz="2000" b="1">
                <a:solidFill>
                  <a:srgbClr val="000000"/>
                </a:solidFill>
                <a:cs typeface="Times New Roman" pitchFamily="18" charset="0"/>
              </a:rPr>
              <a:t>) è l’area totale dell’interfaccia.</a:t>
            </a:r>
          </a:p>
          <a:p>
            <a:pPr algn="just"/>
            <a:r>
              <a:rPr lang="it-IT" sz="2000" b="1">
                <a:solidFill>
                  <a:srgbClr val="000000"/>
                </a:solidFill>
                <a:cs typeface="Times New Roman" pitchFamily="18" charset="0"/>
              </a:rPr>
              <a:t>Questo modello è basato sull’assunzione che il trasferimento di massa nell’interfaccia è lo stadio limitante.</a:t>
            </a:r>
          </a:p>
          <a:p>
            <a:pPr algn="just"/>
            <a:r>
              <a:rPr lang="it-IT" sz="2000" b="1">
                <a:solidFill>
                  <a:srgbClr val="000000"/>
                </a:solidFill>
                <a:cs typeface="Times New Roman" pitchFamily="18" charset="0"/>
              </a:rPr>
              <a:t>Il coefficiente </a:t>
            </a:r>
            <a:r>
              <a:rPr lang="it-IT" b="1">
                <a:solidFill>
                  <a:srgbClr val="000000"/>
                </a:solidFill>
                <a:cs typeface="Times New Roman" pitchFamily="18" charset="0"/>
              </a:rPr>
              <a:t>k</a:t>
            </a:r>
            <a:r>
              <a:rPr lang="it-IT" sz="2000" b="1">
                <a:solidFill>
                  <a:srgbClr val="000000"/>
                </a:solidFill>
                <a:cs typeface="Times New Roman" pitchFamily="18" charset="0"/>
              </a:rPr>
              <a:t> (</a:t>
            </a:r>
            <a:r>
              <a:rPr lang="it-IT"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dipende dalla temperatura </a:t>
            </a:r>
            <a:r>
              <a:rPr lang="it-IT" b="1">
                <a:solidFill>
                  <a:srgbClr val="000000"/>
                </a:solidFill>
                <a:cs typeface="Times New Roman" pitchFamily="18" charset="0"/>
              </a:rPr>
              <a:t>(</a:t>
            </a:r>
            <a:r>
              <a:rPr lang="it-IT"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dalla viscosità dell’interfaccia (</a:t>
            </a:r>
            <a:r>
              <a:rPr lang="it-IT"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dalla dimensione della molecola di soluto (</a:t>
            </a:r>
            <a:r>
              <a:rPr lang="it-IT"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dalla velocità di agitazione (</a:t>
            </a:r>
            <a:r>
              <a:rPr lang="it-IT" b="1">
                <a:solidFill>
                  <a:srgbClr val="000000"/>
                </a:solidFill>
                <a:latin typeface="Symbol" pitchFamily="18" charset="2"/>
                <a:cs typeface="Times New Roman" pitchFamily="18" charset="0"/>
              </a:rPr>
              <a:t>­</a:t>
            </a:r>
            <a:r>
              <a:rPr lang="it-IT" sz="2000" b="1">
                <a:solidFill>
                  <a:srgbClr val="000000"/>
                </a:solidFill>
                <a:cs typeface="Times New Roman" pitchFamily="18" charset="0"/>
              </a:rPr>
              <a:t>: questa a sua volta diminuisce lo spessore dell’interfaccia), dalla presenza di altri componenti che cambiano la viscosità dell’interfaccia. </a:t>
            </a:r>
          </a:p>
          <a:p>
            <a:pPr algn="just"/>
            <a:r>
              <a:rPr lang="it-IT" sz="2000" b="1">
                <a:solidFill>
                  <a:srgbClr val="000000"/>
                </a:solidFill>
                <a:cs typeface="Times New Roman" pitchFamily="18" charset="0"/>
              </a:rPr>
              <a:t>L’area dell’interfaccia </a:t>
            </a:r>
            <a:r>
              <a:rPr lang="it-IT" b="1">
                <a:solidFill>
                  <a:srgbClr val="000000"/>
                </a:solidFill>
                <a:cs typeface="Times New Roman" pitchFamily="18" charset="0"/>
              </a:rPr>
              <a:t>A </a:t>
            </a:r>
            <a:r>
              <a:rPr lang="it-IT" sz="2000" b="1">
                <a:solidFill>
                  <a:srgbClr val="000000"/>
                </a:solidFill>
                <a:latin typeface="Symbol" pitchFamily="18" charset="2"/>
                <a:cs typeface="Times New Roman" pitchFamily="18" charset="0"/>
              </a:rPr>
              <a:t>(­</a:t>
            </a:r>
            <a:r>
              <a:rPr lang="it-IT"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dipende dalla velocità di agitazione (</a:t>
            </a:r>
            <a:r>
              <a:rPr lang="it-IT" b="1">
                <a:solidFill>
                  <a:srgbClr val="000000"/>
                </a:solidFill>
                <a:latin typeface="Symbol" pitchFamily="18" charset="2"/>
                <a:cs typeface="Times New Roman" pitchFamily="18" charset="0"/>
              </a:rPr>
              <a:t>­)</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e dalla presenza di tensioattivi (questi diminuiscono le forze di coesione, e quindi favoriscono la formazione di  un numero maggiore bolle di piccolo diametro).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1538" name="Text Box 2"/>
          <p:cNvSpPr txBox="1">
            <a:spLocks noChangeArrowheads="1"/>
          </p:cNvSpPr>
          <p:nvPr/>
        </p:nvSpPr>
        <p:spPr bwMode="auto">
          <a:xfrm>
            <a:off x="0" y="0"/>
            <a:ext cx="9144000" cy="488950"/>
          </a:xfrm>
          <a:prstGeom prst="rect">
            <a:avLst/>
          </a:prstGeom>
          <a:noFill/>
          <a:ln w="9525">
            <a:noFill/>
            <a:miter lim="800000"/>
            <a:headEnd/>
            <a:tailEnd/>
          </a:ln>
          <a:effectLst/>
        </p:spPr>
        <p:txBody>
          <a:bodyPr>
            <a:spAutoFit/>
          </a:bodyPr>
          <a:lstStyle/>
          <a:p>
            <a:pPr algn="ctr"/>
            <a:r>
              <a:rPr lang="it-IT" sz="2600" b="1">
                <a:solidFill>
                  <a:srgbClr val="FF0000"/>
                </a:solidFill>
              </a:rPr>
              <a:t>DIFFUSIONE DENTRO I PORI</a:t>
            </a:r>
          </a:p>
        </p:txBody>
      </p:sp>
      <p:sp>
        <p:nvSpPr>
          <p:cNvPr id="96153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F1A17F59-D17B-4965-90BB-94AF94F93454}" type="slidenum">
              <a:rPr lang="it-IT"/>
              <a:pPr/>
              <a:t>24</a:t>
            </a:fld>
            <a:endParaRPr lang="it-IT"/>
          </a:p>
        </p:txBody>
      </p:sp>
      <p:sp>
        <p:nvSpPr>
          <p:cNvPr id="961540" name="Rectangle 4"/>
          <p:cNvSpPr>
            <a:spLocks noChangeArrowheads="1"/>
          </p:cNvSpPr>
          <p:nvPr/>
        </p:nvSpPr>
        <p:spPr bwMode="auto">
          <a:xfrm>
            <a:off x="0" y="1125538"/>
            <a:ext cx="9144000" cy="4108450"/>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La velocità di diffusione entro i pori è molto più difficile da quantificare di altri tipi di trasferimento di massa. </a:t>
            </a:r>
          </a:p>
          <a:p>
            <a:pPr algn="just"/>
            <a:endParaRPr lang="it-IT" b="1">
              <a:solidFill>
                <a:srgbClr val="000000"/>
              </a:solidFill>
              <a:cs typeface="Times New Roman" pitchFamily="18" charset="0"/>
            </a:endParaRPr>
          </a:p>
          <a:p>
            <a:pPr algn="just"/>
            <a:r>
              <a:rPr lang="it-IT" b="1">
                <a:solidFill>
                  <a:srgbClr val="000000"/>
                </a:solidFill>
                <a:cs typeface="Times New Roman" pitchFamily="18" charset="0"/>
              </a:rPr>
              <a:t>Per far questo, bisogna considerare, oltre al trasferimento entro i pori, una serie di altri situazioni al contorno:</a:t>
            </a:r>
            <a:endParaRPr lang="it-IT" b="1">
              <a:solidFill>
                <a:srgbClr val="000000"/>
              </a:solidFill>
              <a:latin typeface="Symbol" pitchFamily="18" charset="2"/>
              <a:cs typeface="Times New Roman" pitchFamily="18" charset="0"/>
            </a:endParaRPr>
          </a:p>
          <a:p>
            <a:pPr algn="just"/>
            <a:r>
              <a:rPr lang="it-IT" b="1">
                <a:solidFill>
                  <a:srgbClr val="000000"/>
                </a:solidFill>
                <a:latin typeface="Times New Roman"/>
                <a:cs typeface="Times New Roman" pitchFamily="18" charset="0"/>
              </a:rPr>
              <a:t>·</a:t>
            </a: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diffusione del soluto entro i pori ed attraverso l'interfaccia solido-liquido,</a:t>
            </a:r>
            <a:endParaRPr lang="it-IT" b="1">
              <a:solidFill>
                <a:srgbClr val="000000"/>
              </a:solidFill>
              <a:latin typeface="Symbol" pitchFamily="18" charset="2"/>
              <a:cs typeface="Times New Roman" pitchFamily="18" charset="0"/>
            </a:endParaRPr>
          </a:p>
          <a:p>
            <a:pPr algn="just"/>
            <a:r>
              <a:rPr lang="it-IT" b="1">
                <a:solidFill>
                  <a:srgbClr val="000000"/>
                </a:solidFill>
                <a:latin typeface="Times New Roman"/>
                <a:cs typeface="Times New Roman" pitchFamily="18" charset="0"/>
              </a:rPr>
              <a:t>·</a:t>
            </a: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la distanza coperta dal soluto entro i pori</a:t>
            </a:r>
            <a:endParaRPr lang="it-IT" b="1">
              <a:solidFill>
                <a:srgbClr val="000000"/>
              </a:solidFill>
              <a:latin typeface="Symbol" pitchFamily="18" charset="2"/>
              <a:cs typeface="Times New Roman" pitchFamily="18" charset="0"/>
            </a:endParaRPr>
          </a:p>
          <a:p>
            <a:pPr algn="just"/>
            <a:r>
              <a:rPr lang="it-IT" b="1">
                <a:solidFill>
                  <a:srgbClr val="000000"/>
                </a:solidFill>
                <a:latin typeface="Times New Roman"/>
                <a:cs typeface="Times New Roman" pitchFamily="18" charset="0"/>
              </a:rPr>
              <a:t>·</a:t>
            </a:r>
            <a:r>
              <a:rPr lang="it-IT" b="1">
                <a:solidFill>
                  <a:srgbClr val="000000"/>
                </a:solidFill>
                <a:latin typeface="Symbol" pitchFamily="18" charset="2"/>
                <a:cs typeface="Times New Roman" pitchFamily="18" charset="0"/>
              </a:rPr>
              <a:t> </a:t>
            </a:r>
            <a:r>
              <a:rPr lang="it-IT" b="1">
                <a:solidFill>
                  <a:srgbClr val="000000"/>
                </a:solidFill>
                <a:cs typeface="Times New Roman" pitchFamily="18" charset="0"/>
              </a:rPr>
              <a:t>il diametro dei pori e del soluto: é facile intuire che diminuendo il diametro dei pori ed aumentando il diametro della molecola di soluto, la velocità di diffusione diminuirà.</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63"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723BD100-DB7D-47FB-999C-11F7175F9D75}" type="slidenum">
              <a:rPr lang="it-IT"/>
              <a:pPr/>
              <a:t>25</a:t>
            </a:fld>
            <a:endParaRPr lang="it-IT"/>
          </a:p>
        </p:txBody>
      </p:sp>
      <p:sp>
        <p:nvSpPr>
          <p:cNvPr id="962564" name="Rectangle 4"/>
          <p:cNvSpPr>
            <a:spLocks noChangeArrowheads="1"/>
          </p:cNvSpPr>
          <p:nvPr/>
        </p:nvSpPr>
        <p:spPr bwMode="auto">
          <a:xfrm>
            <a:off x="0" y="115888"/>
            <a:ext cx="9144000" cy="2470150"/>
          </a:xfrm>
          <a:prstGeom prst="rect">
            <a:avLst/>
          </a:prstGeom>
          <a:noFill/>
          <a:ln w="9525">
            <a:noFill/>
            <a:miter lim="800000"/>
            <a:headEnd/>
            <a:tailEnd/>
          </a:ln>
          <a:effectLst/>
        </p:spPr>
        <p:txBody>
          <a:bodyPr>
            <a:spAutoFit/>
          </a:bodyPr>
          <a:lstStyle/>
          <a:p>
            <a:pPr algn="ctr"/>
            <a:r>
              <a:rPr lang="it-IT" sz="2800" b="1">
                <a:solidFill>
                  <a:srgbClr val="FF0000"/>
                </a:solidFill>
                <a:cs typeface="Times New Roman" pitchFamily="18" charset="0"/>
              </a:rPr>
              <a:t>Determinare se la cinetica del processo</a:t>
            </a:r>
          </a:p>
          <a:p>
            <a:pPr algn="ctr"/>
            <a:r>
              <a:rPr lang="it-IT" sz="2800" b="1">
                <a:solidFill>
                  <a:srgbClr val="FF0000"/>
                </a:solidFill>
                <a:cs typeface="Times New Roman" pitchFamily="18" charset="0"/>
              </a:rPr>
              <a:t>è limitata dal Trasferimento di Massa</a:t>
            </a:r>
          </a:p>
          <a:p>
            <a:pPr algn="just"/>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Questa determinazione è semplice. Si eseguono esperimenti a varie velocità di agitazione, misurando C</a:t>
            </a:r>
            <a:r>
              <a:rPr lang="it-IT" sz="2000" b="1" baseline="-30000">
                <a:solidFill>
                  <a:srgbClr val="000000"/>
                </a:solidFill>
                <a:cs typeface="Times New Roman" pitchFamily="18" charset="0"/>
              </a:rPr>
              <a:t>S</a:t>
            </a:r>
            <a:r>
              <a:rPr lang="it-IT" sz="2000" b="1">
                <a:solidFill>
                  <a:srgbClr val="000000"/>
                </a:solidFill>
                <a:cs typeface="Times New Roman" pitchFamily="18" charset="0"/>
              </a:rPr>
              <a:t> al variare del tempo per ogni valore della velocità di agitazione. Si calcola la velocità di areazione dai dati sperimentali. Si riportano i dati in un grafico come il seguente:</a:t>
            </a:r>
          </a:p>
        </p:txBody>
      </p:sp>
      <p:pic>
        <p:nvPicPr>
          <p:cNvPr id="962565" name="Picture 5" descr="impianti biochimici 1"/>
          <p:cNvPicPr>
            <a:picLocks noChangeAspect="1" noChangeArrowheads="1"/>
          </p:cNvPicPr>
          <p:nvPr/>
        </p:nvPicPr>
        <p:blipFill>
          <a:blip r:embed="rId2" cstate="print"/>
          <a:srcRect/>
          <a:stretch>
            <a:fillRect/>
          </a:stretch>
        </p:blipFill>
        <p:spPr bwMode="auto">
          <a:xfrm>
            <a:off x="395288" y="3284538"/>
            <a:ext cx="3686175" cy="3028950"/>
          </a:xfrm>
          <a:prstGeom prst="rect">
            <a:avLst/>
          </a:prstGeom>
          <a:noFill/>
          <a:ln w="9525">
            <a:noFill/>
            <a:miter lim="800000"/>
            <a:headEnd/>
            <a:tailEnd/>
          </a:ln>
        </p:spPr>
      </p:pic>
      <p:sp>
        <p:nvSpPr>
          <p:cNvPr id="962567" name="Rectangle 7"/>
          <p:cNvSpPr>
            <a:spLocks noChangeArrowheads="1"/>
          </p:cNvSpPr>
          <p:nvPr/>
        </p:nvSpPr>
        <p:spPr bwMode="auto">
          <a:xfrm>
            <a:off x="3851275" y="2852738"/>
            <a:ext cx="5292725" cy="3013075"/>
          </a:xfrm>
          <a:prstGeom prst="rect">
            <a:avLst/>
          </a:prstGeom>
          <a:noFill/>
          <a:ln w="9525">
            <a:noFill/>
            <a:miter lim="800000"/>
            <a:headEnd/>
            <a:tailEnd/>
          </a:ln>
          <a:effectLst/>
        </p:spPr>
        <p:txBody>
          <a:bodyPr anchor="ctr">
            <a:spAutoFit/>
          </a:bodyPr>
          <a:lstStyle/>
          <a:p>
            <a:pPr algn="just"/>
            <a:r>
              <a:rPr lang="it-IT">
                <a:cs typeface="Times New Roman" pitchFamily="18" charset="0"/>
              </a:rPr>
              <a:t>In ascissa è riportata la velocità di agitazione (giri/min), in ordinata è riportata la velocità di reazione. Quando la velocità della reazione non aumenta più, all’aumentare della velocità di agitazione, la cinetica del processo non sarà più limitata dalla cinetica di diffusione di massa  (K</a:t>
            </a:r>
            <a:r>
              <a:rPr lang="it-IT" baseline="-30000">
                <a:cs typeface="Times New Roman" pitchFamily="18" charset="0"/>
              </a:rPr>
              <a:t>d</a:t>
            </a:r>
            <a:r>
              <a:rPr lang="it-IT">
                <a:cs typeface="Times New Roman" pitchFamily="18" charset="0"/>
              </a:rPr>
              <a:t> &gt; &gt; K</a:t>
            </a:r>
            <a:r>
              <a:rPr lang="it-IT" baseline="-30000">
                <a:cs typeface="Times New Roman" pitchFamily="18" charset="0"/>
              </a:rPr>
              <a:t>b</a:t>
            </a:r>
            <a:r>
              <a:rPr lang="it-IT">
                <a:cs typeface="Times New Roman" pitchFamily="18" charset="0"/>
              </a:rPr>
              <a:t>).</a:t>
            </a:r>
            <a:r>
              <a:rPr lang="it-IT"/>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3587"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8503EAE-24C9-4B66-B323-A8873CF19C52}" type="slidenum">
              <a:rPr lang="it-IT"/>
              <a:pPr/>
              <a:t>26</a:t>
            </a:fld>
            <a:endParaRPr lang="it-IT"/>
          </a:p>
        </p:txBody>
      </p:sp>
      <p:sp>
        <p:nvSpPr>
          <p:cNvPr id="963588" name="Rectangle 4"/>
          <p:cNvSpPr>
            <a:spLocks noChangeArrowheads="1"/>
          </p:cNvSpPr>
          <p:nvPr/>
        </p:nvSpPr>
        <p:spPr bwMode="auto">
          <a:xfrm>
            <a:off x="0" y="115888"/>
            <a:ext cx="9144000" cy="6316662"/>
          </a:xfrm>
          <a:prstGeom prst="rect">
            <a:avLst/>
          </a:prstGeom>
          <a:noFill/>
          <a:ln w="9525">
            <a:noFill/>
            <a:miter lim="800000"/>
            <a:headEnd/>
            <a:tailEnd/>
          </a:ln>
          <a:effectLst/>
        </p:spPr>
        <p:txBody>
          <a:bodyPr>
            <a:spAutoFit/>
          </a:bodyPr>
          <a:lstStyle/>
          <a:p>
            <a:pPr algn="ctr"/>
            <a:r>
              <a:rPr lang="it-IT" sz="2800" b="1">
                <a:solidFill>
                  <a:srgbClr val="FF0000"/>
                </a:solidFill>
                <a:cs typeface="Times New Roman" pitchFamily="18" charset="0"/>
              </a:rPr>
              <a:t>Relazione tra velocità di trasferimento di massa e concentrazione critica del substrato</a:t>
            </a:r>
          </a:p>
          <a:p>
            <a:pPr algn="ctr"/>
            <a:r>
              <a:rPr lang="it-IT" sz="900" b="1">
                <a:solidFill>
                  <a:srgbClr val="FF0000"/>
                </a:solidFill>
                <a:cs typeface="Times New Roman" pitchFamily="18" charset="0"/>
              </a:rPr>
              <a:t> </a:t>
            </a:r>
          </a:p>
          <a:p>
            <a:pPr algn="just"/>
            <a:r>
              <a:rPr lang="it-IT">
                <a:solidFill>
                  <a:srgbClr val="000000"/>
                </a:solidFill>
                <a:cs typeface="Times New Roman" pitchFamily="18" charset="0"/>
              </a:rPr>
              <a:t>In base all’equazione di Monod potremo definire concentrazione critica del substrato</a:t>
            </a:r>
            <a:r>
              <a:rPr lang="it-IT" b="1">
                <a:solidFill>
                  <a:srgbClr val="000000"/>
                </a:solidFill>
                <a:cs typeface="Times New Roman" pitchFamily="18" charset="0"/>
              </a:rPr>
              <a:t> </a:t>
            </a:r>
          </a:p>
          <a:p>
            <a:pPr algn="just"/>
            <a:r>
              <a:rPr lang="it-IT" b="1">
                <a:solidFill>
                  <a:srgbClr val="000000"/>
                </a:solidFill>
                <a:cs typeface="Times New Roman" pitchFamily="18" charset="0"/>
              </a:rPr>
              <a:t>[S</a:t>
            </a:r>
            <a:r>
              <a:rPr lang="it-IT" b="1" baseline="-30000">
                <a:solidFill>
                  <a:srgbClr val="000000"/>
                </a:solidFill>
                <a:cs typeface="Times New Roman" pitchFamily="18" charset="0"/>
              </a:rPr>
              <a:t>crit</a:t>
            </a:r>
            <a:r>
              <a:rPr lang="it-IT" b="1">
                <a:solidFill>
                  <a:srgbClr val="000000"/>
                </a:solidFill>
                <a:cs typeface="Times New Roman" pitchFamily="18" charset="0"/>
              </a:rPr>
              <a:t>]: la concentrazione oltre la quale la velocità specifica di crescita non varia più all’aumentare della concentrazione di substrato (cioè il valore di [S] per cui </a:t>
            </a:r>
            <a:r>
              <a:rPr lang="it-IT" b="1">
                <a:solidFill>
                  <a:srgbClr val="000000"/>
                </a:solidFill>
                <a:latin typeface="Symbol" pitchFamily="18" charset="2"/>
                <a:cs typeface="Times New Roman" pitchFamily="18" charset="0"/>
              </a:rPr>
              <a:t>m</a:t>
            </a:r>
            <a:r>
              <a:rPr lang="it-IT" b="1">
                <a:solidFill>
                  <a:srgbClr val="000000"/>
                </a:solidFill>
                <a:cs typeface="Times New Roman" pitchFamily="18" charset="0"/>
              </a:rPr>
              <a:t> raggiunge il valore di </a:t>
            </a:r>
            <a:r>
              <a:rPr lang="it-IT"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max</a:t>
            </a:r>
            <a:r>
              <a:rPr lang="it-IT" b="1">
                <a:solidFill>
                  <a:srgbClr val="000000"/>
                </a:solidFill>
                <a:cs typeface="Times New Roman" pitchFamily="18" charset="0"/>
              </a:rPr>
              <a:t>)</a:t>
            </a:r>
          </a:p>
          <a:p>
            <a:pPr algn="just"/>
            <a:endParaRPr lang="it-IT" sz="800" b="1">
              <a:solidFill>
                <a:srgbClr val="000000"/>
              </a:solidFill>
              <a:cs typeface="Times New Roman" pitchFamily="18" charset="0"/>
            </a:endParaRPr>
          </a:p>
          <a:p>
            <a:pPr algn="ctr"/>
            <a:r>
              <a:rPr lang="it-IT" b="1">
                <a:solidFill>
                  <a:srgbClr val="000000"/>
                </a:solidFill>
                <a:cs typeface="Times New Roman" pitchFamily="18" charset="0"/>
              </a:rPr>
              <a:t>il trasferimento di massa del substrato potrà divenire limitante se talmente lento da non riuscire a mantenere [S] = [S</a:t>
            </a:r>
            <a:r>
              <a:rPr lang="it-IT" b="1" baseline="-30000">
                <a:solidFill>
                  <a:srgbClr val="000000"/>
                </a:solidFill>
                <a:cs typeface="Times New Roman" pitchFamily="18" charset="0"/>
              </a:rPr>
              <a:t>crit</a:t>
            </a:r>
            <a:r>
              <a:rPr lang="it-IT" b="1">
                <a:solidFill>
                  <a:srgbClr val="000000"/>
                </a:solidFill>
                <a:cs typeface="Times New Roman" pitchFamily="18" charset="0"/>
              </a:rPr>
              <a:t>]</a:t>
            </a:r>
          </a:p>
          <a:p>
            <a:pPr algn="just"/>
            <a:r>
              <a:rPr lang="it-IT" b="1">
                <a:solidFill>
                  <a:srgbClr val="000000"/>
                </a:solidFill>
                <a:cs typeface="Times New Roman" pitchFamily="18" charset="0"/>
              </a:rPr>
              <a:t> </a:t>
            </a:r>
            <a:endParaRPr lang="it-IT" sz="800" b="1">
              <a:solidFill>
                <a:srgbClr val="000000"/>
              </a:solidFill>
              <a:cs typeface="Times New Roman" pitchFamily="18" charset="0"/>
            </a:endParaRPr>
          </a:p>
          <a:p>
            <a:pPr algn="just"/>
            <a:r>
              <a:rPr lang="it-IT" b="1">
                <a:solidFill>
                  <a:srgbClr val="000000"/>
                </a:solidFill>
                <a:cs typeface="Times New Roman" pitchFamily="18" charset="0"/>
              </a:rPr>
              <a:t>In questo caso, la concentrazione di substrato sarà limitante perché il trasferimento di massa è divenuto limitante. </a:t>
            </a:r>
          </a:p>
          <a:p>
            <a:pPr algn="just"/>
            <a:endParaRPr lang="it-IT" b="1">
              <a:solidFill>
                <a:srgbClr val="000000"/>
              </a:solidFill>
              <a:cs typeface="Times New Roman" pitchFamily="18" charset="0"/>
            </a:endParaRPr>
          </a:p>
          <a:p>
            <a:pPr algn="just"/>
            <a:r>
              <a:rPr lang="it-IT" b="1">
                <a:solidFill>
                  <a:srgbClr val="000000"/>
                </a:solidFill>
                <a:cs typeface="Times New Roman" pitchFamily="18" charset="0"/>
              </a:rPr>
              <a:t>questa relazione tra concentrazione limitante di substrato e trasferimento di massa limitante sarà vera principalmente in quei sistemi eterogenei dove il substrato e l’enzima sono in fasi diverse.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4610" name="Text Box 2"/>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INTERPRETAZIONE DEGLI EFFETTI OSSERVATI SPERIMENTALMENTE</a:t>
            </a:r>
          </a:p>
        </p:txBody>
      </p:sp>
      <p:sp>
        <p:nvSpPr>
          <p:cNvPr id="964611"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4F2C4F46-E049-41EC-B04F-74B40332B8C6}" type="slidenum">
              <a:rPr lang="it-IT"/>
              <a:pPr/>
              <a:t>27</a:t>
            </a:fld>
            <a:endParaRPr lang="it-IT"/>
          </a:p>
        </p:txBody>
      </p:sp>
      <p:sp>
        <p:nvSpPr>
          <p:cNvPr id="964612" name="Rectangle 4"/>
          <p:cNvSpPr>
            <a:spLocks noChangeArrowheads="1"/>
          </p:cNvSpPr>
          <p:nvPr/>
        </p:nvSpPr>
        <p:spPr bwMode="auto">
          <a:xfrm>
            <a:off x="0" y="930275"/>
            <a:ext cx="9144000" cy="5451475"/>
          </a:xfrm>
          <a:prstGeom prst="rect">
            <a:avLst/>
          </a:prstGeom>
          <a:noFill/>
          <a:ln w="9525">
            <a:noFill/>
            <a:miter lim="800000"/>
            <a:headEnd/>
            <a:tailEnd/>
          </a:ln>
          <a:effectLst/>
        </p:spPr>
        <p:txBody>
          <a:bodyPr>
            <a:spAutoFit/>
          </a:bodyPr>
          <a:lstStyle/>
          <a:p>
            <a:pPr algn="just"/>
            <a:r>
              <a:rPr lang="it-IT" sz="2200" b="1" i="1" u="sng">
                <a:solidFill>
                  <a:srgbClr val="000000"/>
                </a:solidFill>
                <a:cs typeface="Times New Roman" pitchFamily="18" charset="0"/>
              </a:rPr>
              <a:t>Esercizio 52</a:t>
            </a:r>
            <a:r>
              <a:rPr lang="it-IT" sz="2200" b="1" i="1">
                <a:solidFill>
                  <a:srgbClr val="000000"/>
                </a:solidFill>
                <a:cs typeface="Times New Roman" pitchFamily="18" charset="0"/>
              </a:rPr>
              <a:t>. </a:t>
            </a:r>
            <a:r>
              <a:rPr lang="it-IT" sz="2200" i="1">
                <a:solidFill>
                  <a:srgbClr val="000000"/>
                </a:solidFill>
                <a:cs typeface="Times New Roman" pitchFamily="18" charset="0"/>
              </a:rPr>
              <a:t>Supponiamo un esperimento nel quale si impieghi lipasi immobilizzata su un letto di materiale inerte poroso con pori di diametro 100 mm per rompere una emulsione di olio in acqua. La lipasi dovrà idrolizzare l’olio metabolizzandolo in modo che alla fine si ottenga una sola fase acquosa. Durante la fermentazione l’acidità della fase acquosa aumenta, a causa dell’idrolisi degli esteri dell’olio, </a:t>
            </a:r>
            <a:endParaRPr lang="en-GB" sz="2200" i="1">
              <a:solidFill>
                <a:srgbClr val="000000"/>
              </a:solidFill>
              <a:cs typeface="Times New Roman" pitchFamily="18" charset="0"/>
            </a:endParaRPr>
          </a:p>
          <a:p>
            <a:pPr algn="ctr"/>
            <a:r>
              <a:rPr lang="en-GB" sz="2200" i="1">
                <a:solidFill>
                  <a:srgbClr val="000000"/>
                </a:solidFill>
                <a:cs typeface="Times New Roman" pitchFamily="18" charset="0"/>
              </a:rPr>
              <a:t>RCOOR’ + H</a:t>
            </a:r>
            <a:r>
              <a:rPr lang="en-GB" sz="2200" i="1" baseline="-30000">
                <a:solidFill>
                  <a:srgbClr val="000000"/>
                </a:solidFill>
                <a:cs typeface="Times New Roman" pitchFamily="18" charset="0"/>
              </a:rPr>
              <a:t>2</a:t>
            </a:r>
            <a:r>
              <a:rPr lang="en-GB" sz="2200" i="1">
                <a:solidFill>
                  <a:srgbClr val="000000"/>
                </a:solidFill>
                <a:cs typeface="Times New Roman" pitchFamily="18" charset="0"/>
              </a:rPr>
              <a:t>O </a:t>
            </a:r>
            <a:r>
              <a:rPr lang="it-IT" sz="2200" i="1">
                <a:solidFill>
                  <a:srgbClr val="000000"/>
                </a:solidFill>
                <a:latin typeface="Symbol" pitchFamily="18" charset="2"/>
                <a:cs typeface="Times New Roman" pitchFamily="18" charset="0"/>
                <a:sym typeface="Symbol" pitchFamily="18" charset="2"/>
              </a:rPr>
              <a:t></a:t>
            </a:r>
            <a:r>
              <a:rPr lang="en-GB" sz="2200" i="1">
                <a:solidFill>
                  <a:srgbClr val="000000"/>
                </a:solidFill>
                <a:cs typeface="Times New Roman" pitchFamily="18" charset="0"/>
              </a:rPr>
              <a:t> RCOO</a:t>
            </a:r>
            <a:r>
              <a:rPr lang="en-GB" sz="2200" i="1" baseline="30000">
                <a:solidFill>
                  <a:srgbClr val="000000"/>
                </a:solidFill>
                <a:cs typeface="Times New Roman" pitchFamily="18" charset="0"/>
              </a:rPr>
              <a:t>-</a:t>
            </a:r>
            <a:r>
              <a:rPr lang="en-GB" sz="2200" i="1">
                <a:solidFill>
                  <a:srgbClr val="000000"/>
                </a:solidFill>
                <a:cs typeface="Times New Roman" pitchFamily="18" charset="0"/>
              </a:rPr>
              <a:t> H</a:t>
            </a:r>
            <a:r>
              <a:rPr lang="en-GB" sz="2200" i="1" baseline="30000">
                <a:solidFill>
                  <a:srgbClr val="000000"/>
                </a:solidFill>
                <a:cs typeface="Times New Roman" pitchFamily="18" charset="0"/>
              </a:rPr>
              <a:t>+</a:t>
            </a:r>
            <a:r>
              <a:rPr lang="en-GB" sz="2200" i="1">
                <a:solidFill>
                  <a:srgbClr val="000000"/>
                </a:solidFill>
                <a:cs typeface="Times New Roman" pitchFamily="18" charset="0"/>
              </a:rPr>
              <a:t> + R’OH </a:t>
            </a:r>
          </a:p>
          <a:p>
            <a:pPr algn="just"/>
            <a:r>
              <a:rPr lang="it-IT" sz="2200" i="1">
                <a:solidFill>
                  <a:srgbClr val="000000"/>
                </a:solidFill>
                <a:cs typeface="Times New Roman" pitchFamily="18" charset="0"/>
              </a:rPr>
              <a:t>La velocità della reazione si misura misurando per titolazione con NaOH la velocità di produzione di H</a:t>
            </a:r>
            <a:r>
              <a:rPr lang="it-IT" sz="2200" i="1" baseline="30000">
                <a:solidFill>
                  <a:srgbClr val="000000"/>
                </a:solidFill>
                <a:cs typeface="Times New Roman" pitchFamily="18" charset="0"/>
              </a:rPr>
              <a:t>+</a:t>
            </a:r>
            <a:r>
              <a:rPr lang="it-IT" sz="2200" i="1">
                <a:solidFill>
                  <a:srgbClr val="000000"/>
                </a:solidFill>
                <a:cs typeface="Times New Roman" pitchFamily="18" charset="0"/>
              </a:rPr>
              <a:t>. Per calcolare la velocità di reazione bisognerà eseguire la titolazione su campioni prelevati al variare del tempo e calcolare la tangente alla curva consumo di soda/mg di lipasi conto tempo. La velocità sarà perciò espressa come comparsa di prodotto nell’unità di tempo riferita al peso unitario di lipasi, V = mmoli di H</a:t>
            </a:r>
            <a:r>
              <a:rPr lang="it-IT" sz="2200" i="1" baseline="30000">
                <a:solidFill>
                  <a:srgbClr val="000000"/>
                </a:solidFill>
                <a:cs typeface="Times New Roman" pitchFamily="18" charset="0"/>
              </a:rPr>
              <a:t>+</a:t>
            </a:r>
            <a:r>
              <a:rPr lang="it-IT" sz="2200" i="1">
                <a:solidFill>
                  <a:srgbClr val="000000"/>
                </a:solidFill>
                <a:cs typeface="Times New Roman" pitchFamily="18" charset="0"/>
              </a:rPr>
              <a:t>/(min x mg lipasi). Per determinare se la velocità di reazione è limitata dal trasferimento di massa si eseguono esperimenti a varie velocità di agitazione e varie concentrazioni iniziali di olio, ottenendo i seguenti risultati: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5635"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E1487B5-8BD2-462B-88D3-CA0FCA8ED2F6}" type="slidenum">
              <a:rPr lang="it-IT"/>
              <a:pPr/>
              <a:t>28</a:t>
            </a:fld>
            <a:endParaRPr lang="it-IT"/>
          </a:p>
        </p:txBody>
      </p:sp>
      <p:graphicFrame>
        <p:nvGraphicFramePr>
          <p:cNvPr id="966038" name="Group 406"/>
          <p:cNvGraphicFramePr>
            <a:graphicFrameLocks noGrp="1"/>
          </p:cNvGraphicFramePr>
          <p:nvPr/>
        </p:nvGraphicFramePr>
        <p:xfrm>
          <a:off x="1403350" y="1628775"/>
          <a:ext cx="6210300" cy="4113213"/>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Velocità di agitazione, giri/min</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Concentrazione iniziale di olio, g/l</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V, mmoli di H</a:t>
                      </a:r>
                      <a:r>
                        <a:rPr kumimoji="0" lang="it-IT" sz="1200" b="0" i="0" u="none" strike="noStrike" cap="none" normalizeH="0" baseline="30000">
                          <a:ln>
                            <a:noFill/>
                          </a:ln>
                          <a:solidFill>
                            <a:schemeClr val="tx1"/>
                          </a:solidFill>
                          <a:effectLst/>
                          <a:latin typeface="Times New Roman" pitchFamily="18" charset="0"/>
                          <a:cs typeface="Times New Roman" pitchFamily="18" charset="0"/>
                        </a:rPr>
                        <a:t>+</a:t>
                      </a:r>
                      <a:r>
                        <a:rPr kumimoji="0" lang="it-IT" sz="1200" b="0" i="0" u="none" strike="noStrike" cap="none" normalizeH="0" baseline="0">
                          <a:ln>
                            <a:noFill/>
                          </a:ln>
                          <a:solidFill>
                            <a:schemeClr val="tx1"/>
                          </a:solidFill>
                          <a:effectLst/>
                          <a:latin typeface="Times New Roman" pitchFamily="18" charset="0"/>
                          <a:cs typeface="Times New Roman" pitchFamily="18" charset="0"/>
                        </a:rPr>
                        <a:t>/(min x mg lipasi)</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0,027</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0,038</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0,052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0,053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0,056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40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966039" name="Text Box 407"/>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INTERPRETAZIONE DEGLI EFFETTI OSSERVATI SPERIMENTALMENTE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6658" name="Text Box 2"/>
          <p:cNvSpPr txBox="1">
            <a:spLocks noChangeArrowheads="1"/>
          </p:cNvSpPr>
          <p:nvPr/>
        </p:nvSpPr>
        <p:spPr bwMode="auto">
          <a:xfrm>
            <a:off x="0" y="0"/>
            <a:ext cx="9144000" cy="885825"/>
          </a:xfrm>
          <a:prstGeom prst="rect">
            <a:avLst/>
          </a:prstGeom>
          <a:noFill/>
          <a:ln w="9525">
            <a:noFill/>
            <a:miter lim="800000"/>
            <a:headEnd/>
            <a:tailEnd/>
          </a:ln>
          <a:effectLst/>
        </p:spPr>
        <p:txBody>
          <a:bodyPr>
            <a:spAutoFit/>
          </a:bodyPr>
          <a:lstStyle/>
          <a:p>
            <a:pPr algn="ctr"/>
            <a:r>
              <a:rPr lang="it-IT" sz="2600" b="1">
                <a:solidFill>
                  <a:srgbClr val="FF0000"/>
                </a:solidFill>
              </a:rPr>
              <a:t>INTERPRETAZIONE DEGLI EFFETTI OSSERVATI SPERIMENTALMENTE</a:t>
            </a:r>
          </a:p>
        </p:txBody>
      </p:sp>
      <p:sp>
        <p:nvSpPr>
          <p:cNvPr id="96665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F6F46AB8-E642-488F-80F4-6729C6A09E22}" type="slidenum">
              <a:rPr lang="it-IT"/>
              <a:pPr/>
              <a:t>29</a:t>
            </a:fld>
            <a:endParaRPr lang="it-IT"/>
          </a:p>
        </p:txBody>
      </p:sp>
      <p:sp>
        <p:nvSpPr>
          <p:cNvPr id="966660" name="Rectangle 4"/>
          <p:cNvSpPr>
            <a:spLocks noChangeArrowheads="1"/>
          </p:cNvSpPr>
          <p:nvPr/>
        </p:nvSpPr>
        <p:spPr bwMode="auto">
          <a:xfrm>
            <a:off x="0" y="4365625"/>
            <a:ext cx="9144000" cy="1096963"/>
          </a:xfrm>
          <a:prstGeom prst="rect">
            <a:avLst/>
          </a:prstGeom>
          <a:noFill/>
          <a:ln w="9525">
            <a:noFill/>
            <a:miter lim="800000"/>
            <a:headEnd/>
            <a:tailEnd/>
          </a:ln>
          <a:effectLst/>
        </p:spPr>
        <p:txBody>
          <a:bodyPr>
            <a:spAutoFit/>
          </a:bodyPr>
          <a:lstStyle/>
          <a:p>
            <a:pPr algn="just"/>
            <a:r>
              <a:rPr lang="it-IT" sz="2200" b="1" i="1" u="sng">
                <a:solidFill>
                  <a:srgbClr val="000000"/>
                </a:solidFill>
                <a:cs typeface="Times New Roman" pitchFamily="18" charset="0"/>
              </a:rPr>
              <a:t>Esercizio 52</a:t>
            </a:r>
            <a:r>
              <a:rPr lang="it-IT" sz="2200" b="1" i="1">
                <a:solidFill>
                  <a:srgbClr val="000000"/>
                </a:solidFill>
                <a:cs typeface="Times New Roman" pitchFamily="18" charset="0"/>
              </a:rPr>
              <a:t>. </a:t>
            </a:r>
            <a:r>
              <a:rPr lang="it-IT" sz="2200" i="1">
                <a:solidFill>
                  <a:srgbClr val="000000"/>
                </a:solidFill>
                <a:cs typeface="Times New Roman" pitchFamily="18" charset="0"/>
              </a:rPr>
              <a:t>Determinare in quali condizioni il regime cinetico viene limitato dal trasferimento di massa ed in quali condizioni viene limitato solo dalla concentrazione di substrato.</a:t>
            </a:r>
          </a:p>
        </p:txBody>
      </p:sp>
      <p:graphicFrame>
        <p:nvGraphicFramePr>
          <p:cNvPr id="966788" name="Group 132"/>
          <p:cNvGraphicFramePr>
            <a:graphicFrameLocks noGrp="1"/>
          </p:cNvGraphicFramePr>
          <p:nvPr/>
        </p:nvGraphicFramePr>
        <p:xfrm>
          <a:off x="1476375" y="1773238"/>
          <a:ext cx="6210300" cy="243840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100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0,01</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0,03</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0,25</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0,06</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200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0,12</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0" u="none" strike="noStrike" cap="none" normalizeH="0" baseline="0">
                          <a:ln>
                            <a:noFill/>
                          </a:ln>
                          <a:solidFill>
                            <a:schemeClr val="tx1"/>
                          </a:solidFill>
                          <a:effectLst/>
                          <a:latin typeface="Times New Roman" pitchFamily="18" charset="0"/>
                          <a:cs typeface="Times New Roman" pitchFamily="18" charset="0"/>
                        </a:rPr>
                        <a:t>0,60</a:t>
                      </a:r>
                      <a:endParaRPr kumimoji="0" lang="it-IT"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0034" name="Text Box 2"/>
          <p:cNvSpPr txBox="1">
            <a:spLocks noChangeArrowheads="1"/>
          </p:cNvSpPr>
          <p:nvPr/>
        </p:nvSpPr>
        <p:spPr bwMode="auto">
          <a:xfrm>
            <a:off x="2159000" y="0"/>
            <a:ext cx="47894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MASSA</a:t>
            </a:r>
          </a:p>
        </p:txBody>
      </p:sp>
      <p:sp>
        <p:nvSpPr>
          <p:cNvPr id="940035"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F56A42CD-E88B-44A7-90A3-BBFFDD4E46C2}" type="slidenum">
              <a:rPr lang="it-IT"/>
              <a:pPr/>
              <a:t>3</a:t>
            </a:fld>
            <a:endParaRPr lang="it-IT"/>
          </a:p>
        </p:txBody>
      </p:sp>
      <p:sp>
        <p:nvSpPr>
          <p:cNvPr id="940036" name="Rectangle 4"/>
          <p:cNvSpPr>
            <a:spLocks noChangeArrowheads="1"/>
          </p:cNvSpPr>
          <p:nvPr/>
        </p:nvSpPr>
        <p:spPr bwMode="auto">
          <a:xfrm>
            <a:off x="0" y="620713"/>
            <a:ext cx="9144000" cy="5849937"/>
          </a:xfrm>
          <a:prstGeom prst="rect">
            <a:avLst/>
          </a:prstGeom>
          <a:noFill/>
          <a:ln w="9525">
            <a:noFill/>
            <a:miter lim="800000"/>
            <a:headEnd/>
            <a:tailEnd/>
          </a:ln>
          <a:effectLst/>
        </p:spPr>
        <p:txBody>
          <a:bodyPr>
            <a:spAutoFit/>
          </a:bodyPr>
          <a:lstStyle/>
          <a:p>
            <a:pPr algn="just"/>
            <a:r>
              <a:rPr lang="it-IT" sz="2200">
                <a:solidFill>
                  <a:srgbClr val="000000"/>
                </a:solidFill>
                <a:cs typeface="Times New Roman" pitchFamily="18" charset="0"/>
              </a:rPr>
              <a:t>Ciascuno di questi stadi ha una sua velocità, e si parlerà quindi di</a:t>
            </a:r>
          </a:p>
          <a:p>
            <a:pPr algn="ctr"/>
            <a:r>
              <a:rPr lang="it-IT" sz="2200" b="1">
                <a:solidFill>
                  <a:srgbClr val="000000"/>
                </a:solidFill>
                <a:cs typeface="Times New Roman" pitchFamily="18" charset="0"/>
              </a:rPr>
              <a:t>cinetica di diffusione</a:t>
            </a:r>
          </a:p>
          <a:p>
            <a:pPr algn="just"/>
            <a:r>
              <a:rPr lang="it-IT" sz="2200">
                <a:solidFill>
                  <a:srgbClr val="000000"/>
                </a:solidFill>
                <a:cs typeface="Times New Roman" pitchFamily="18" charset="0"/>
              </a:rPr>
              <a:t> (o di trasferimento di massa)  dell’ossigeno dalla fase gas alla fase liquida, e </a:t>
            </a:r>
          </a:p>
          <a:p>
            <a:pPr algn="ctr"/>
            <a:r>
              <a:rPr lang="it-IT" sz="2200" b="1">
                <a:solidFill>
                  <a:srgbClr val="000000"/>
                </a:solidFill>
                <a:cs typeface="Times New Roman" pitchFamily="18" charset="0"/>
              </a:rPr>
              <a:t>cinetica della reazione biochimica</a:t>
            </a:r>
            <a:endParaRPr lang="it-IT" sz="2200">
              <a:solidFill>
                <a:srgbClr val="000000"/>
              </a:solidFill>
              <a:cs typeface="Times New Roman" pitchFamily="18" charset="0"/>
            </a:endParaRPr>
          </a:p>
          <a:p>
            <a:pPr algn="ctr"/>
            <a:endParaRPr lang="it-IT" sz="800">
              <a:solidFill>
                <a:srgbClr val="000000"/>
              </a:solidFill>
              <a:cs typeface="Times New Roman" pitchFamily="18" charset="0"/>
            </a:endParaRPr>
          </a:p>
          <a:p>
            <a:pPr algn="just"/>
            <a:r>
              <a:rPr lang="it-IT" sz="2200">
                <a:solidFill>
                  <a:srgbClr val="000000"/>
                </a:solidFill>
                <a:cs typeface="Times New Roman" pitchFamily="18" charset="0"/>
              </a:rPr>
              <a:t>Supponiamo che la costante di velocità per il  trasferimento dell’ossigeno dalla fase gas alla fase liquida sia K</a:t>
            </a:r>
            <a:r>
              <a:rPr lang="it-IT" sz="2200" baseline="-30000">
                <a:solidFill>
                  <a:srgbClr val="000000"/>
                </a:solidFill>
                <a:cs typeface="Times New Roman" pitchFamily="18" charset="0"/>
              </a:rPr>
              <a:t>d</a:t>
            </a:r>
            <a:r>
              <a:rPr lang="it-IT" sz="2200">
                <a:solidFill>
                  <a:srgbClr val="000000"/>
                </a:solidFill>
                <a:cs typeface="Times New Roman" pitchFamily="18" charset="0"/>
              </a:rPr>
              <a:t> e la costante di velocità per la reazione biochimica di formazione dei prodotti  sia K</a:t>
            </a:r>
            <a:r>
              <a:rPr lang="it-IT" sz="2200" baseline="-30000">
                <a:solidFill>
                  <a:srgbClr val="000000"/>
                </a:solidFill>
                <a:cs typeface="Times New Roman" pitchFamily="18" charset="0"/>
              </a:rPr>
              <a:t>b</a:t>
            </a:r>
            <a:r>
              <a:rPr lang="it-IT" sz="2200">
                <a:solidFill>
                  <a:srgbClr val="000000"/>
                </a:solidFill>
                <a:cs typeface="Times New Roman" pitchFamily="18" charset="0"/>
              </a:rPr>
              <a:t>, la costante di velocità dell’intero processo (trasferimento di massa + reazione biochimica) sarà</a:t>
            </a:r>
          </a:p>
          <a:p>
            <a:pPr algn="just"/>
            <a:endParaRPr lang="it-IT" sz="600">
              <a:solidFill>
                <a:srgbClr val="000000"/>
              </a:solidFill>
              <a:cs typeface="Times New Roman" pitchFamily="18" charset="0"/>
            </a:endParaRPr>
          </a:p>
          <a:p>
            <a:pPr algn="ctr"/>
            <a:r>
              <a:rPr lang="it-IT" sz="2200">
                <a:solidFill>
                  <a:srgbClr val="000000"/>
                </a:solidFill>
                <a:cs typeface="Times New Roman" pitchFamily="18" charset="0"/>
              </a:rPr>
              <a:t>K</a:t>
            </a:r>
            <a:r>
              <a:rPr lang="it-IT" sz="2200" baseline="-30000">
                <a:solidFill>
                  <a:srgbClr val="000000"/>
                </a:solidFill>
                <a:cs typeface="Times New Roman" pitchFamily="18" charset="0"/>
              </a:rPr>
              <a:t>i</a:t>
            </a:r>
            <a:r>
              <a:rPr lang="it-IT" sz="2200">
                <a:solidFill>
                  <a:srgbClr val="000000"/>
                </a:solidFill>
                <a:cs typeface="Times New Roman" pitchFamily="18" charset="0"/>
              </a:rPr>
              <a:t> = K</a:t>
            </a:r>
            <a:r>
              <a:rPr lang="it-IT" sz="2200" baseline="-30000">
                <a:solidFill>
                  <a:srgbClr val="000000"/>
                </a:solidFill>
                <a:cs typeface="Times New Roman" pitchFamily="18" charset="0"/>
              </a:rPr>
              <a:t>d</a:t>
            </a:r>
            <a:r>
              <a:rPr lang="it-IT" sz="2200">
                <a:solidFill>
                  <a:srgbClr val="000000"/>
                </a:solidFill>
                <a:cs typeface="Times New Roman" pitchFamily="18" charset="0"/>
              </a:rPr>
              <a:t> K</a:t>
            </a:r>
            <a:r>
              <a:rPr lang="it-IT" sz="2200" baseline="-30000">
                <a:solidFill>
                  <a:srgbClr val="000000"/>
                </a:solidFill>
                <a:cs typeface="Times New Roman" pitchFamily="18" charset="0"/>
              </a:rPr>
              <a:t>b</a:t>
            </a:r>
            <a:r>
              <a:rPr lang="it-IT" sz="2200">
                <a:solidFill>
                  <a:srgbClr val="000000"/>
                </a:solidFill>
                <a:cs typeface="Times New Roman" pitchFamily="18" charset="0"/>
              </a:rPr>
              <a:t>/(K</a:t>
            </a:r>
            <a:r>
              <a:rPr lang="it-IT" sz="2200" baseline="-30000">
                <a:solidFill>
                  <a:srgbClr val="000000"/>
                </a:solidFill>
                <a:cs typeface="Times New Roman" pitchFamily="18" charset="0"/>
              </a:rPr>
              <a:t>d</a:t>
            </a:r>
            <a:r>
              <a:rPr lang="it-IT" sz="2200">
                <a:solidFill>
                  <a:srgbClr val="000000"/>
                </a:solidFill>
                <a:cs typeface="Times New Roman" pitchFamily="18" charset="0"/>
              </a:rPr>
              <a:t> + K</a:t>
            </a:r>
            <a:r>
              <a:rPr lang="it-IT" sz="2200" baseline="-30000">
                <a:solidFill>
                  <a:srgbClr val="000000"/>
                </a:solidFill>
                <a:cs typeface="Times New Roman" pitchFamily="18" charset="0"/>
              </a:rPr>
              <a:t>b</a:t>
            </a:r>
            <a:r>
              <a:rPr lang="it-IT" sz="2200">
                <a:solidFill>
                  <a:srgbClr val="000000"/>
                </a:solidFill>
                <a:cs typeface="Times New Roman" pitchFamily="18" charset="0"/>
              </a:rPr>
              <a:t>)</a:t>
            </a:r>
          </a:p>
          <a:p>
            <a:pPr algn="ctr"/>
            <a:endParaRPr lang="it-IT" sz="600">
              <a:solidFill>
                <a:srgbClr val="000000"/>
              </a:solidFill>
              <a:cs typeface="Times New Roman" pitchFamily="18" charset="0"/>
            </a:endParaRPr>
          </a:p>
          <a:p>
            <a:pPr algn="just"/>
            <a:r>
              <a:rPr lang="it-IT" sz="2200">
                <a:solidFill>
                  <a:srgbClr val="000000"/>
                </a:solidFill>
                <a:cs typeface="Times New Roman" pitchFamily="18" charset="0"/>
              </a:rPr>
              <a:t>se K</a:t>
            </a:r>
            <a:r>
              <a:rPr lang="it-IT" sz="2200" baseline="-30000">
                <a:solidFill>
                  <a:srgbClr val="000000"/>
                </a:solidFill>
                <a:cs typeface="Times New Roman" pitchFamily="18" charset="0"/>
              </a:rPr>
              <a:t>d</a:t>
            </a:r>
            <a:r>
              <a:rPr lang="it-IT" sz="2200">
                <a:solidFill>
                  <a:srgbClr val="000000"/>
                </a:solidFill>
                <a:cs typeface="Times New Roman" pitchFamily="18" charset="0"/>
              </a:rPr>
              <a:t> &gt; &gt;  K</a:t>
            </a:r>
            <a:r>
              <a:rPr lang="it-IT" sz="2200" baseline="-30000">
                <a:solidFill>
                  <a:srgbClr val="000000"/>
                </a:solidFill>
                <a:cs typeface="Times New Roman" pitchFamily="18" charset="0"/>
              </a:rPr>
              <a:t>b</a:t>
            </a:r>
            <a:r>
              <a:rPr lang="it-IT" sz="2200">
                <a:solidFill>
                  <a:srgbClr val="000000"/>
                </a:solidFill>
                <a:cs typeface="Times New Roman" pitchFamily="18" charset="0"/>
              </a:rPr>
              <a:t>, K</a:t>
            </a:r>
            <a:r>
              <a:rPr lang="it-IT" sz="2200" baseline="-30000">
                <a:solidFill>
                  <a:srgbClr val="000000"/>
                </a:solidFill>
                <a:cs typeface="Times New Roman" pitchFamily="18" charset="0"/>
              </a:rPr>
              <a:t>d</a:t>
            </a:r>
            <a:r>
              <a:rPr lang="it-IT" sz="2200">
                <a:solidFill>
                  <a:srgbClr val="000000"/>
                </a:solidFill>
                <a:cs typeface="Times New Roman" pitchFamily="18" charset="0"/>
              </a:rPr>
              <a:t> + K</a:t>
            </a:r>
            <a:r>
              <a:rPr lang="it-IT" sz="2200" baseline="-30000">
                <a:solidFill>
                  <a:srgbClr val="000000"/>
                </a:solidFill>
                <a:cs typeface="Times New Roman" pitchFamily="18" charset="0"/>
              </a:rPr>
              <a:t>b</a:t>
            </a:r>
            <a:r>
              <a:rPr lang="it-IT" sz="2200">
                <a:solidFill>
                  <a:srgbClr val="000000"/>
                </a:solidFill>
                <a:cs typeface="Times New Roman" pitchFamily="18" charset="0"/>
              </a:rPr>
              <a:t> </a:t>
            </a:r>
            <a:r>
              <a:rPr lang="it-IT" sz="2200">
                <a:solidFill>
                  <a:srgbClr val="000000"/>
                </a:solidFill>
                <a:latin typeface="Symbol" pitchFamily="18" charset="2"/>
                <a:cs typeface="Times New Roman" pitchFamily="18" charset="0"/>
              </a:rPr>
              <a:t>» </a:t>
            </a:r>
            <a:r>
              <a:rPr lang="it-IT" sz="2200">
                <a:solidFill>
                  <a:srgbClr val="000000"/>
                </a:solidFill>
                <a:cs typeface="Times New Roman" pitchFamily="18" charset="0"/>
              </a:rPr>
              <a:t>K</a:t>
            </a:r>
            <a:r>
              <a:rPr lang="it-IT" sz="2200" baseline="-30000">
                <a:solidFill>
                  <a:srgbClr val="000000"/>
                </a:solidFill>
                <a:cs typeface="Times New Roman" pitchFamily="18" charset="0"/>
              </a:rPr>
              <a:t>d</a:t>
            </a:r>
            <a:r>
              <a:rPr lang="it-IT" sz="2200">
                <a:solidFill>
                  <a:srgbClr val="000000"/>
                </a:solidFill>
                <a:cs typeface="Times New Roman" pitchFamily="18" charset="0"/>
              </a:rPr>
              <a:t>, e K</a:t>
            </a:r>
            <a:r>
              <a:rPr lang="it-IT" sz="2200" baseline="-30000">
                <a:solidFill>
                  <a:srgbClr val="000000"/>
                </a:solidFill>
                <a:cs typeface="Times New Roman" pitchFamily="18" charset="0"/>
              </a:rPr>
              <a:t>i</a:t>
            </a:r>
            <a:r>
              <a:rPr lang="it-IT" sz="2200">
                <a:solidFill>
                  <a:srgbClr val="000000"/>
                </a:solidFill>
                <a:cs typeface="Times New Roman" pitchFamily="18" charset="0"/>
              </a:rPr>
              <a:t> = K</a:t>
            </a:r>
            <a:r>
              <a:rPr lang="it-IT" sz="2200" baseline="-30000">
                <a:solidFill>
                  <a:srgbClr val="000000"/>
                </a:solidFill>
                <a:cs typeface="Times New Roman" pitchFamily="18" charset="0"/>
              </a:rPr>
              <a:t>b</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La costante di velocità dell’intero processo è circa uguale alla costante di velocità della reazione biochimica. </a:t>
            </a:r>
          </a:p>
          <a:p>
            <a:pPr algn="ctr"/>
            <a:r>
              <a:rPr lang="it-IT" sz="2200" b="1">
                <a:solidFill>
                  <a:srgbClr val="000000"/>
                </a:solidFill>
                <a:cs typeface="Times New Roman" pitchFamily="18" charset="0"/>
              </a:rPr>
              <a:t>la reazione biochimica è il fenomeno limitante la cinetica globale</a:t>
            </a:r>
          </a:p>
          <a:p>
            <a:pPr algn="ctr"/>
            <a:endParaRPr lang="it-IT" sz="600" b="1">
              <a:solidFill>
                <a:srgbClr val="000000"/>
              </a:solidFill>
              <a:cs typeface="Times New Roman" pitchFamily="18" charset="0"/>
            </a:endParaRPr>
          </a:p>
          <a:p>
            <a:pPr algn="just"/>
            <a:r>
              <a:rPr lang="it-IT" sz="2200">
                <a:solidFill>
                  <a:srgbClr val="000000"/>
                </a:solidFill>
                <a:cs typeface="Times New Roman" pitchFamily="18" charset="0"/>
              </a:rPr>
              <a:t>Se K</a:t>
            </a:r>
            <a:r>
              <a:rPr lang="it-IT" sz="2200" baseline="-30000">
                <a:solidFill>
                  <a:srgbClr val="000000"/>
                </a:solidFill>
                <a:cs typeface="Times New Roman" pitchFamily="18" charset="0"/>
              </a:rPr>
              <a:t>b</a:t>
            </a:r>
            <a:r>
              <a:rPr lang="it-IT" sz="2200">
                <a:solidFill>
                  <a:srgbClr val="000000"/>
                </a:solidFill>
                <a:cs typeface="Times New Roman" pitchFamily="18" charset="0"/>
              </a:rPr>
              <a:t> &gt; &gt;  K</a:t>
            </a:r>
            <a:r>
              <a:rPr lang="it-IT" sz="2200" baseline="-30000">
                <a:solidFill>
                  <a:srgbClr val="000000"/>
                </a:solidFill>
                <a:cs typeface="Times New Roman" pitchFamily="18" charset="0"/>
              </a:rPr>
              <a:t>d</a:t>
            </a:r>
            <a:r>
              <a:rPr lang="it-IT" sz="2200">
                <a:solidFill>
                  <a:srgbClr val="000000"/>
                </a:solidFill>
                <a:cs typeface="Times New Roman" pitchFamily="18" charset="0"/>
              </a:rPr>
              <a:t>, K</a:t>
            </a:r>
            <a:r>
              <a:rPr lang="it-IT" sz="2200" baseline="-30000">
                <a:solidFill>
                  <a:srgbClr val="000000"/>
                </a:solidFill>
                <a:cs typeface="Times New Roman" pitchFamily="18" charset="0"/>
              </a:rPr>
              <a:t>d</a:t>
            </a:r>
            <a:r>
              <a:rPr lang="it-IT" sz="2200">
                <a:solidFill>
                  <a:srgbClr val="000000"/>
                </a:solidFill>
                <a:cs typeface="Times New Roman" pitchFamily="18" charset="0"/>
              </a:rPr>
              <a:t> + K</a:t>
            </a:r>
            <a:r>
              <a:rPr lang="it-IT" sz="2200" baseline="-30000">
                <a:solidFill>
                  <a:srgbClr val="000000"/>
                </a:solidFill>
                <a:cs typeface="Times New Roman" pitchFamily="18" charset="0"/>
              </a:rPr>
              <a:t>b</a:t>
            </a:r>
            <a:r>
              <a:rPr lang="it-IT" sz="2200">
                <a:solidFill>
                  <a:srgbClr val="000000"/>
                </a:solidFill>
                <a:cs typeface="Times New Roman" pitchFamily="18" charset="0"/>
              </a:rPr>
              <a:t> </a:t>
            </a:r>
            <a:r>
              <a:rPr lang="it-IT" sz="2200">
                <a:solidFill>
                  <a:srgbClr val="000000"/>
                </a:solidFill>
                <a:latin typeface="Symbol" pitchFamily="18" charset="2"/>
                <a:cs typeface="Times New Roman" pitchFamily="18" charset="0"/>
              </a:rPr>
              <a:t>» </a:t>
            </a:r>
            <a:r>
              <a:rPr lang="it-IT" sz="2200">
                <a:solidFill>
                  <a:srgbClr val="000000"/>
                </a:solidFill>
                <a:cs typeface="Times New Roman" pitchFamily="18" charset="0"/>
              </a:rPr>
              <a:t>K</a:t>
            </a:r>
            <a:r>
              <a:rPr lang="it-IT" sz="2200" baseline="-30000">
                <a:solidFill>
                  <a:srgbClr val="000000"/>
                </a:solidFill>
                <a:cs typeface="Times New Roman" pitchFamily="18" charset="0"/>
              </a:rPr>
              <a:t>b</a:t>
            </a:r>
            <a:r>
              <a:rPr lang="it-IT" sz="2200">
                <a:solidFill>
                  <a:srgbClr val="000000"/>
                </a:solidFill>
                <a:cs typeface="Times New Roman" pitchFamily="18" charset="0"/>
              </a:rPr>
              <a:t>, e K</a:t>
            </a:r>
            <a:r>
              <a:rPr lang="it-IT" sz="2200" baseline="-30000">
                <a:solidFill>
                  <a:srgbClr val="000000"/>
                </a:solidFill>
                <a:cs typeface="Times New Roman" pitchFamily="18" charset="0"/>
              </a:rPr>
              <a:t>i</a:t>
            </a:r>
            <a:r>
              <a:rPr lang="it-IT" sz="2200">
                <a:solidFill>
                  <a:srgbClr val="000000"/>
                </a:solidFill>
                <a:cs typeface="Times New Roman" pitchFamily="18" charset="0"/>
              </a:rPr>
              <a:t> = K</a:t>
            </a:r>
            <a:r>
              <a:rPr lang="it-IT" sz="2200" baseline="-30000">
                <a:solidFill>
                  <a:srgbClr val="000000"/>
                </a:solidFill>
                <a:cs typeface="Times New Roman" pitchFamily="18" charset="0"/>
              </a:rPr>
              <a:t>d</a:t>
            </a:r>
            <a:r>
              <a:rPr lang="it-IT" sz="2200">
                <a:solidFill>
                  <a:srgbClr val="000000"/>
                </a:solidFill>
                <a:cs typeface="Times New Roman" pitchFamily="18" charset="0"/>
              </a:rPr>
              <a:t>. La costante di velocità dell’intero processo è circa uguale alla costante di velocità del trasferimento di massa. </a:t>
            </a:r>
          </a:p>
          <a:p>
            <a:pPr algn="ctr"/>
            <a:r>
              <a:rPr lang="it-IT" sz="2200" b="1">
                <a:solidFill>
                  <a:srgbClr val="000000"/>
                </a:solidFill>
                <a:cs typeface="Times New Roman" pitchFamily="18" charset="0"/>
              </a:rPr>
              <a:t>il trasferimento di massa è il fenomeno limitante la cinetica globale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82" name="Text Box 2"/>
          <p:cNvSpPr txBox="1">
            <a:spLocks noChangeArrowheads="1"/>
          </p:cNvSpPr>
          <p:nvPr/>
        </p:nvSpPr>
        <p:spPr bwMode="auto">
          <a:xfrm>
            <a:off x="2159000" y="0"/>
            <a:ext cx="47894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MASSA</a:t>
            </a:r>
          </a:p>
        </p:txBody>
      </p:sp>
      <p:sp>
        <p:nvSpPr>
          <p:cNvPr id="942083"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D88A32C1-01A9-44D0-9F1F-55F7EB570CA9}" type="slidenum">
              <a:rPr lang="it-IT"/>
              <a:pPr/>
              <a:t>4</a:t>
            </a:fld>
            <a:endParaRPr lang="it-IT"/>
          </a:p>
        </p:txBody>
      </p:sp>
      <p:sp>
        <p:nvSpPr>
          <p:cNvPr id="942084" name="Rectangle 4"/>
          <p:cNvSpPr>
            <a:spLocks noChangeArrowheads="1"/>
          </p:cNvSpPr>
          <p:nvPr/>
        </p:nvSpPr>
        <p:spPr bwMode="auto">
          <a:xfrm>
            <a:off x="0" y="476250"/>
            <a:ext cx="9144000" cy="5970588"/>
          </a:xfrm>
          <a:prstGeom prst="rect">
            <a:avLst/>
          </a:prstGeom>
          <a:noFill/>
          <a:ln w="9525">
            <a:noFill/>
            <a:miter lim="800000"/>
            <a:headEnd/>
            <a:tailEnd/>
          </a:ln>
          <a:effectLst/>
        </p:spPr>
        <p:txBody>
          <a:bodyPr>
            <a:spAutoFit/>
          </a:bodyPr>
          <a:lstStyle/>
          <a:p>
            <a:pPr algn="just"/>
            <a:r>
              <a:rPr lang="it-IT" sz="2200">
                <a:solidFill>
                  <a:srgbClr val="000000"/>
                </a:solidFill>
                <a:cs typeface="Times New Roman" pitchFamily="18" charset="0"/>
              </a:rPr>
              <a:t>Processo biochimico:</a:t>
            </a:r>
          </a:p>
          <a:p>
            <a:pPr algn="ctr"/>
            <a:r>
              <a:rPr lang="it-IT" sz="2200">
                <a:solidFill>
                  <a:srgbClr val="000000"/>
                </a:solidFill>
                <a:cs typeface="Times New Roman" pitchFamily="18" charset="0"/>
              </a:rPr>
              <a:t>le cellule sono in fase solida ed il substrato in fase liquida</a:t>
            </a:r>
          </a:p>
          <a:p>
            <a:pPr algn="just"/>
            <a:r>
              <a:rPr lang="it-IT" sz="2200">
                <a:solidFill>
                  <a:srgbClr val="000000"/>
                </a:solidFill>
                <a:cs typeface="Times New Roman" pitchFamily="18" charset="0"/>
              </a:rPr>
              <a:t>dovrà avvenire che le cellule si trasferiscano nella fase liquida, o che il substrato si trasferisca nella fase solida, prima che le cellule possano iniziare a consumare il substrato. </a:t>
            </a:r>
          </a:p>
          <a:p>
            <a:pPr algn="just"/>
            <a:endParaRPr lang="it-IT" sz="600">
              <a:solidFill>
                <a:srgbClr val="000000"/>
              </a:solidFill>
              <a:cs typeface="Times New Roman" pitchFamily="18" charset="0"/>
            </a:endParaRPr>
          </a:p>
          <a:p>
            <a:pPr algn="just"/>
            <a:r>
              <a:rPr lang="it-IT" sz="2200">
                <a:solidFill>
                  <a:srgbClr val="000000"/>
                </a:solidFill>
                <a:cs typeface="Times New Roman" pitchFamily="18" charset="0"/>
              </a:rPr>
              <a:t>Se la fermentazione avviene con aerazione, l’ossigeno si dovrà trasferire dalla fase gassosa alla fase liquida o alla fase solida. </a:t>
            </a:r>
          </a:p>
          <a:p>
            <a:pPr algn="just"/>
            <a:endParaRPr lang="it-IT" sz="600">
              <a:solidFill>
                <a:srgbClr val="000000"/>
              </a:solidFill>
              <a:cs typeface="Times New Roman" pitchFamily="18" charset="0"/>
            </a:endParaRPr>
          </a:p>
          <a:p>
            <a:pPr algn="just"/>
            <a:r>
              <a:rPr lang="it-IT" sz="2200">
                <a:solidFill>
                  <a:srgbClr val="000000"/>
                </a:solidFill>
                <a:cs typeface="Times New Roman" pitchFamily="18" charset="0"/>
              </a:rPr>
              <a:t>Il trasferimento di massa non riguarda solamente il passaggio di un reagente da una fase all’altra, ma anche il movimento dei reagenti nella stessa fase per avvicinarsi in modo da venire in contatto e reagire. </a:t>
            </a:r>
          </a:p>
          <a:p>
            <a:pPr algn="just"/>
            <a:endParaRPr lang="it-IT" sz="2200">
              <a:solidFill>
                <a:srgbClr val="000000"/>
              </a:solidFill>
              <a:cs typeface="Times New Roman" pitchFamily="18" charset="0"/>
            </a:endParaRPr>
          </a:p>
          <a:p>
            <a:pPr algn="ctr"/>
            <a:r>
              <a:rPr lang="it-IT" sz="2200" b="1">
                <a:solidFill>
                  <a:srgbClr val="000000"/>
                </a:solidFill>
                <a:cs typeface="Times New Roman" pitchFamily="18" charset="0"/>
              </a:rPr>
              <a:t>tre principali zone nelle quali avviene il moto dei componenti</a:t>
            </a:r>
            <a:r>
              <a:rPr lang="it-IT" sz="2200">
                <a:solidFill>
                  <a:srgbClr val="000000"/>
                </a:solidFill>
                <a:cs typeface="Times New Roman" pitchFamily="18" charset="0"/>
              </a:rPr>
              <a:t> </a:t>
            </a:r>
          </a:p>
          <a:p>
            <a:pPr algn="ctr"/>
            <a:endParaRPr lang="it-IT" sz="2200">
              <a:solidFill>
                <a:srgbClr val="000000"/>
              </a:solidFill>
              <a:cs typeface="Times New Roman" pitchFamily="18" charset="0"/>
            </a:endParaRPr>
          </a:p>
          <a:p>
            <a:pPr algn="just"/>
            <a:r>
              <a:rPr lang="it-IT" sz="2200" u="sng">
                <a:solidFill>
                  <a:srgbClr val="000000"/>
                </a:solidFill>
                <a:cs typeface="Times New Roman" pitchFamily="18" charset="0"/>
              </a:rPr>
              <a:t>un solido ed un liquido</a:t>
            </a:r>
            <a:r>
              <a:rPr lang="it-IT" sz="2200">
                <a:solidFill>
                  <a:srgbClr val="000000"/>
                </a:solidFill>
                <a:cs typeface="Times New Roman" pitchFamily="18" charset="0"/>
              </a:rPr>
              <a:t>: il solido sarà circondato dalla fase liquida, e le tre zone saranno, (1) la massa di liquido che circonda la particella solida, (2) lo stato di liquido (un film sottile di liquido) aderente alla superficie del solido, (3) i pori del solido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3106" name="Text Box 2"/>
          <p:cNvSpPr txBox="1">
            <a:spLocks noChangeArrowheads="1"/>
          </p:cNvSpPr>
          <p:nvPr/>
        </p:nvSpPr>
        <p:spPr bwMode="auto">
          <a:xfrm>
            <a:off x="2159000" y="0"/>
            <a:ext cx="47894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MASSA</a:t>
            </a:r>
          </a:p>
        </p:txBody>
      </p:sp>
      <p:sp>
        <p:nvSpPr>
          <p:cNvPr id="943107"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BA68D54A-3AE0-480C-82A0-D2AAFB368AC2}" type="slidenum">
              <a:rPr lang="it-IT"/>
              <a:pPr/>
              <a:t>5</a:t>
            </a:fld>
            <a:endParaRPr lang="it-IT"/>
          </a:p>
        </p:txBody>
      </p:sp>
      <p:sp>
        <p:nvSpPr>
          <p:cNvPr id="943108" name="Rectangle 4"/>
          <p:cNvSpPr>
            <a:spLocks noChangeArrowheads="1"/>
          </p:cNvSpPr>
          <p:nvPr/>
        </p:nvSpPr>
        <p:spPr bwMode="auto">
          <a:xfrm>
            <a:off x="3132138" y="620713"/>
            <a:ext cx="6011862" cy="40544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MASSA LIQUIDA: R = enzima, C = substrato, entrambi in fase liquida</a:t>
            </a:r>
          </a:p>
          <a:p>
            <a:pPr algn="just"/>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FILM LIQUIDO INTERFACCIALE ADERENTE ALLA SUPERFICIE DELLA PARTICELLA SOLIDA: R = enzima in fase solida, C = substrato all’interfaccia</a:t>
            </a:r>
            <a:br>
              <a:rPr lang="it-IT" sz="2000" b="1">
                <a:solidFill>
                  <a:srgbClr val="000000"/>
                </a:solidFill>
                <a:cs typeface="Times New Roman" pitchFamily="18" charset="0"/>
              </a:rPr>
            </a:br>
            <a:br>
              <a:rPr lang="it-IT" sz="2000" b="1">
                <a:solidFill>
                  <a:srgbClr val="000000"/>
                </a:solidFill>
                <a:cs typeface="Times New Roman" pitchFamily="18" charset="0"/>
              </a:rPr>
            </a:b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PORI ALL’INTERNO DELLA PARTICELLA SOLIDA: R = substrato, C = enzima. R migra all’interno dei pori della fase solida per incontrare C nella fase solida </a:t>
            </a:r>
          </a:p>
        </p:txBody>
      </p:sp>
      <p:pic>
        <p:nvPicPr>
          <p:cNvPr id="943109" name="Picture 5" descr="C:\WINDOWS\Desktop\Testi Enzo\impianti biochimici 1.jpg"/>
          <p:cNvPicPr>
            <a:picLocks noChangeAspect="1" noChangeArrowheads="1"/>
          </p:cNvPicPr>
          <p:nvPr/>
        </p:nvPicPr>
        <p:blipFill>
          <a:blip r:embed="rId2" r:link="rId3" cstate="print"/>
          <a:srcRect/>
          <a:stretch>
            <a:fillRect/>
          </a:stretch>
        </p:blipFill>
        <p:spPr bwMode="auto">
          <a:xfrm>
            <a:off x="250825" y="549275"/>
            <a:ext cx="2643188" cy="3816350"/>
          </a:xfrm>
          <a:prstGeom prst="rect">
            <a:avLst/>
          </a:prstGeom>
          <a:noFill/>
          <a:ln w="9525">
            <a:noFill/>
            <a:miter lim="800000"/>
            <a:headEnd/>
            <a:tailEnd/>
          </a:ln>
        </p:spPr>
      </p:pic>
      <p:sp>
        <p:nvSpPr>
          <p:cNvPr id="943111" name="Rectangle 7"/>
          <p:cNvSpPr>
            <a:spLocks noChangeArrowheads="1"/>
          </p:cNvSpPr>
          <p:nvPr/>
        </p:nvSpPr>
        <p:spPr bwMode="auto">
          <a:xfrm>
            <a:off x="0" y="4572000"/>
            <a:ext cx="9144000" cy="1920875"/>
          </a:xfrm>
          <a:prstGeom prst="rect">
            <a:avLst/>
          </a:prstGeom>
          <a:noFill/>
          <a:ln w="9525">
            <a:noFill/>
            <a:miter lim="800000"/>
            <a:headEnd/>
            <a:tailEnd/>
          </a:ln>
          <a:effectLst/>
        </p:spPr>
        <p:txBody>
          <a:bodyPr anchor="ctr">
            <a:spAutoFit/>
          </a:bodyPr>
          <a:lstStyle/>
          <a:p>
            <a:pPr algn="just"/>
            <a:r>
              <a:rPr lang="it-IT" sz="2000">
                <a:cs typeface="Times New Roman" pitchFamily="18" charset="0"/>
              </a:rPr>
              <a:t>La figura rappresenta alcune situazioni: </a:t>
            </a:r>
          </a:p>
          <a:p>
            <a:pPr algn="just"/>
            <a:r>
              <a:rPr lang="it-IT" sz="2000" u="sng">
                <a:cs typeface="Times New Roman" pitchFamily="18" charset="0"/>
              </a:rPr>
              <a:t>soluzione omogenea</a:t>
            </a:r>
            <a:r>
              <a:rPr lang="it-IT" sz="2000">
                <a:cs typeface="Times New Roman" pitchFamily="18" charset="0"/>
              </a:rPr>
              <a:t>, R e C sono entrambi in soluzione. Il moto sarà entro la fase liquida stessa. </a:t>
            </a:r>
          </a:p>
          <a:p>
            <a:pPr algn="just"/>
            <a:r>
              <a:rPr lang="it-IT" sz="2000" u="sng">
                <a:cs typeface="Times New Roman" pitchFamily="18" charset="0"/>
              </a:rPr>
              <a:t>sospensione di un solido in un liquido</a:t>
            </a:r>
            <a:r>
              <a:rPr lang="it-IT" sz="2000">
                <a:cs typeface="Times New Roman" pitchFamily="18" charset="0"/>
              </a:rPr>
              <a:t>, la massa della fase liquida conterrà solo C.  Si distingueranno tre zone, la massa liquida, il film interfacciale ed i pori entro la fase solida.</a:t>
            </a:r>
            <a:r>
              <a:rPr lang="it-IT" sz="200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130" name="Text Box 2"/>
          <p:cNvSpPr txBox="1">
            <a:spLocks noChangeArrowheads="1"/>
          </p:cNvSpPr>
          <p:nvPr/>
        </p:nvSpPr>
        <p:spPr bwMode="auto">
          <a:xfrm>
            <a:off x="2159000" y="0"/>
            <a:ext cx="47894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MASSA</a:t>
            </a:r>
          </a:p>
        </p:txBody>
      </p:sp>
      <p:sp>
        <p:nvSpPr>
          <p:cNvPr id="944131"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C39D2943-D7AC-48BC-B5DB-8AD83023FD01}" type="slidenum">
              <a:rPr lang="it-IT"/>
              <a:pPr/>
              <a:t>6</a:t>
            </a:fld>
            <a:endParaRPr lang="it-IT"/>
          </a:p>
        </p:txBody>
      </p:sp>
      <p:sp>
        <p:nvSpPr>
          <p:cNvPr id="944132" name="Rectangle 4"/>
          <p:cNvSpPr>
            <a:spLocks noChangeArrowheads="1"/>
          </p:cNvSpPr>
          <p:nvPr/>
        </p:nvSpPr>
        <p:spPr bwMode="auto">
          <a:xfrm>
            <a:off x="0" y="549275"/>
            <a:ext cx="9144000" cy="5715000"/>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soluzione (sistema omogeneo): la viscosità del liquido si oppone al moto relativo dei due componenti del sistema.</a:t>
            </a:r>
          </a:p>
          <a:p>
            <a:pPr algn="just"/>
            <a:endParaRPr lang="it-IT" sz="400" b="1">
              <a:solidFill>
                <a:srgbClr val="000000"/>
              </a:solidFill>
              <a:cs typeface="Times New Roman" pitchFamily="18" charset="0"/>
            </a:endParaRPr>
          </a:p>
          <a:p>
            <a:pPr algn="just"/>
            <a:r>
              <a:rPr lang="it-IT" sz="2000" b="1">
                <a:solidFill>
                  <a:srgbClr val="000000"/>
                </a:solidFill>
                <a:cs typeface="Times New Roman" pitchFamily="18" charset="0"/>
              </a:rPr>
              <a:t> </a:t>
            </a:r>
            <a:r>
              <a:rPr lang="it-IT" sz="2000">
                <a:solidFill>
                  <a:srgbClr val="000000"/>
                </a:solidFill>
                <a:cs typeface="Times New Roman" pitchFamily="18" charset="0"/>
              </a:rPr>
              <a:t>La velocità del moto in assenza di agitazione della soluzione dovrà avvenire solo:</a:t>
            </a:r>
          </a:p>
          <a:p>
            <a:pPr algn="just">
              <a:buFontTx/>
              <a:buChar char="-"/>
            </a:pPr>
            <a:r>
              <a:rPr lang="it-IT" sz="2000">
                <a:solidFill>
                  <a:srgbClr val="000000"/>
                </a:solidFill>
                <a:cs typeface="Times New Roman" pitchFamily="18" charset="0"/>
              </a:rPr>
              <a:t>per diffusione (la forza motrice è la differenza di concentrazione tra zone diverse della fase, cioè i gradienti di concentrazione all’interno della fase liquida)</a:t>
            </a:r>
          </a:p>
          <a:p>
            <a:pPr algn="just">
              <a:buFontTx/>
              <a:buChar char="-"/>
            </a:pPr>
            <a:r>
              <a:rPr lang="it-IT" sz="2000">
                <a:solidFill>
                  <a:srgbClr val="000000"/>
                </a:solidFill>
                <a:cs typeface="Times New Roman" pitchFamily="18" charset="0"/>
              </a:rPr>
              <a:t> per convezione naturale (la forza motrice è la differenza di temperatura tra zone diverse della fase, cioè i gradienti di temperatura all’interno della fase liquida). </a:t>
            </a:r>
          </a:p>
          <a:p>
            <a:pPr algn="just"/>
            <a:endParaRPr lang="it-IT" sz="500">
              <a:solidFill>
                <a:srgbClr val="000000"/>
              </a:solidFill>
              <a:cs typeface="Times New Roman" pitchFamily="18" charset="0"/>
            </a:endParaRPr>
          </a:p>
          <a:p>
            <a:pPr algn="just"/>
            <a:r>
              <a:rPr lang="it-IT" sz="2000">
                <a:solidFill>
                  <a:srgbClr val="000000"/>
                </a:solidFill>
                <a:cs typeface="Times New Roman" pitchFamily="18" charset="0"/>
              </a:rPr>
              <a:t>In presenza di agitazione meccanica, la forza motrice è una sorgente esterna di energia meccanica (una agitatore a pale, un pompa, un compressore). Questa forza viene introdotta per aumentare la velocità del moto relativo dei due componenti del sistema. Pertanto</a:t>
            </a:r>
            <a:endParaRPr lang="it-IT" sz="2000" u="sng">
              <a:solidFill>
                <a:srgbClr val="000000"/>
              </a:solidFill>
              <a:cs typeface="Times New Roman" pitchFamily="18" charset="0"/>
            </a:endParaRPr>
          </a:p>
          <a:p>
            <a:pPr algn="ctr"/>
            <a:r>
              <a:rPr lang="it-IT" sz="2000" u="sng">
                <a:solidFill>
                  <a:srgbClr val="000000"/>
                </a:solidFill>
                <a:cs typeface="Times New Roman" pitchFamily="18" charset="0"/>
              </a:rPr>
              <a:t>la velocità di trasferimento di massa all’interno della fase liquida dipende:</a:t>
            </a:r>
          </a:p>
          <a:p>
            <a:pPr algn="ctr"/>
            <a:r>
              <a:rPr lang="it-IT" sz="2000" u="sng">
                <a:solidFill>
                  <a:srgbClr val="000000"/>
                </a:solidFill>
                <a:cs typeface="Times New Roman" pitchFamily="18" charset="0"/>
              </a:rPr>
              <a:t>(1) dal livello della agitazione</a:t>
            </a:r>
          </a:p>
          <a:p>
            <a:pPr algn="ctr"/>
            <a:r>
              <a:rPr lang="it-IT" sz="2000" u="sng">
                <a:solidFill>
                  <a:srgbClr val="000000"/>
                </a:solidFill>
                <a:cs typeface="Times New Roman" pitchFamily="18" charset="0"/>
              </a:rPr>
              <a:t>(2) dalla viscosità del liquido</a:t>
            </a:r>
            <a:endParaRPr lang="it-IT">
              <a:solidFill>
                <a:srgbClr val="000000"/>
              </a:solidFill>
              <a:cs typeface="Times New Roman" pitchFamily="18" charset="0"/>
            </a:endParaRPr>
          </a:p>
          <a:p>
            <a:pPr algn="just"/>
            <a:endParaRPr lang="it-IT" sz="2000" u="sng">
              <a:solidFill>
                <a:srgbClr val="000000"/>
              </a:solidFill>
              <a:cs typeface="Times New Roman" pitchFamily="18" charset="0"/>
            </a:endParaRPr>
          </a:p>
          <a:p>
            <a:pPr algn="ctr"/>
            <a:r>
              <a:rPr lang="it-IT" sz="2000" u="sng">
                <a:solidFill>
                  <a:srgbClr val="000000"/>
                </a:solidFill>
                <a:cs typeface="Times New Roman" pitchFamily="18" charset="0"/>
              </a:rPr>
              <a:t>Il livello di agitazione, a sua volta, dipende da:</a:t>
            </a:r>
          </a:p>
          <a:p>
            <a:pPr algn="just"/>
            <a:r>
              <a:rPr lang="it-IT" sz="2000" u="sng">
                <a:solidFill>
                  <a:srgbClr val="000000"/>
                </a:solidFill>
                <a:cs typeface="Times New Roman" pitchFamily="18" charset="0"/>
              </a:rPr>
              <a:t>•disegno dell'agitatore e del reattore</a:t>
            </a:r>
          </a:p>
          <a:p>
            <a:pPr algn="just"/>
            <a:r>
              <a:rPr lang="it-IT" sz="2000" u="sng">
                <a:solidFill>
                  <a:srgbClr val="000000"/>
                </a:solidFill>
                <a:cs typeface="Times New Roman" pitchFamily="18" charset="0"/>
              </a:rPr>
              <a:t>•potenza meccanica applicata</a:t>
            </a:r>
            <a:endParaRPr lang="it-IT">
              <a:solidFill>
                <a:srgbClr val="000000"/>
              </a:solidFill>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5154" name="Text Box 2"/>
          <p:cNvSpPr txBox="1">
            <a:spLocks noChangeArrowheads="1"/>
          </p:cNvSpPr>
          <p:nvPr/>
        </p:nvSpPr>
        <p:spPr bwMode="auto">
          <a:xfrm>
            <a:off x="2159000" y="0"/>
            <a:ext cx="47894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MASSA</a:t>
            </a:r>
          </a:p>
        </p:txBody>
      </p:sp>
      <p:sp>
        <p:nvSpPr>
          <p:cNvPr id="945155"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33FBA5E0-28D2-410D-A2D8-B0809B04FDCD}" type="slidenum">
              <a:rPr lang="it-IT"/>
              <a:pPr/>
              <a:t>7</a:t>
            </a:fld>
            <a:endParaRPr lang="it-IT"/>
          </a:p>
        </p:txBody>
      </p:sp>
      <p:sp>
        <p:nvSpPr>
          <p:cNvPr id="945156" name="Rectangle 4"/>
          <p:cNvSpPr>
            <a:spLocks noChangeArrowheads="1"/>
          </p:cNvSpPr>
          <p:nvPr/>
        </p:nvSpPr>
        <p:spPr bwMode="auto">
          <a:xfrm>
            <a:off x="0" y="641350"/>
            <a:ext cx="9144000" cy="5451475"/>
          </a:xfrm>
          <a:prstGeom prst="rect">
            <a:avLst/>
          </a:prstGeom>
          <a:noFill/>
          <a:ln w="9525">
            <a:noFill/>
            <a:miter lim="800000"/>
            <a:headEnd/>
            <a:tailEnd/>
          </a:ln>
          <a:effectLst/>
        </p:spPr>
        <p:txBody>
          <a:bodyPr>
            <a:spAutoFit/>
          </a:bodyPr>
          <a:lstStyle/>
          <a:p>
            <a:pPr algn="just"/>
            <a:r>
              <a:rPr lang="it-IT" sz="2200" u="sng">
                <a:solidFill>
                  <a:srgbClr val="000000"/>
                </a:solidFill>
                <a:cs typeface="Times New Roman" pitchFamily="18" charset="0"/>
              </a:rPr>
              <a:t>Il livello di viscosità (e densità) dipende dalla</a:t>
            </a:r>
          </a:p>
          <a:p>
            <a:pPr algn="ctr"/>
            <a:r>
              <a:rPr lang="it-IT" sz="2200" u="sng">
                <a:solidFill>
                  <a:srgbClr val="000000"/>
                </a:solidFill>
                <a:cs typeface="Times New Roman" pitchFamily="18" charset="0"/>
              </a:rPr>
              <a:t>• composizione</a:t>
            </a:r>
          </a:p>
          <a:p>
            <a:pPr algn="ctr"/>
            <a:r>
              <a:rPr lang="it-IT" sz="2200" u="sng">
                <a:solidFill>
                  <a:srgbClr val="000000"/>
                </a:solidFill>
                <a:cs typeface="Times New Roman" pitchFamily="18" charset="0"/>
              </a:rPr>
              <a:t>• temperatura</a:t>
            </a:r>
          </a:p>
          <a:p>
            <a:pPr algn="just"/>
            <a:r>
              <a:rPr lang="it-IT" sz="2200">
                <a:solidFill>
                  <a:srgbClr val="000000"/>
                </a:solidFill>
                <a:cs typeface="Times New Roman" pitchFamily="18" charset="0"/>
              </a:rPr>
              <a:t>A maggior agitazione corrisponde:</a:t>
            </a:r>
          </a:p>
          <a:p>
            <a:pPr algn="just"/>
            <a:r>
              <a:rPr lang="it-IT" sz="2200">
                <a:solidFill>
                  <a:srgbClr val="000000"/>
                </a:solidFill>
                <a:cs typeface="Times New Roman" pitchFamily="18" charset="0"/>
              </a:rPr>
              <a:t> maggior costo di investimento</a:t>
            </a:r>
          </a:p>
          <a:p>
            <a:pPr algn="just"/>
            <a:r>
              <a:rPr lang="it-IT" sz="2200">
                <a:solidFill>
                  <a:srgbClr val="000000"/>
                </a:solidFill>
                <a:cs typeface="Times New Roman" pitchFamily="18" charset="0"/>
              </a:rPr>
              <a:t>maggior costo energetico</a:t>
            </a:r>
          </a:p>
          <a:p>
            <a:pPr algn="just"/>
            <a:r>
              <a:rPr lang="it-IT" sz="2200">
                <a:solidFill>
                  <a:srgbClr val="000000"/>
                </a:solidFill>
                <a:cs typeface="Times New Roman" pitchFamily="18" charset="0"/>
              </a:rPr>
              <a:t>maggior danno meccanico all’enzima (cambiamento delle dimensioni delle particelle solide e rottura della struttura cellulare; il danno può anche essere causato nel prodotto). </a:t>
            </a:r>
          </a:p>
          <a:p>
            <a:pPr algn="just"/>
            <a:r>
              <a:rPr lang="it-IT" sz="2200">
                <a:solidFill>
                  <a:srgbClr val="000000"/>
                </a:solidFill>
                <a:cs typeface="Times New Roman" pitchFamily="18" charset="0"/>
              </a:rPr>
              <a:t>Il moto all’interno della massa liquida diviene critico in </a:t>
            </a:r>
            <a:r>
              <a:rPr lang="it-IT" sz="2200" u="sng">
                <a:solidFill>
                  <a:srgbClr val="000000"/>
                </a:solidFill>
                <a:cs typeface="Times New Roman" pitchFamily="18" charset="0"/>
              </a:rPr>
              <a:t>reattori di grandi dimensioni per la formazione di zone morte</a:t>
            </a:r>
            <a:r>
              <a:rPr lang="it-IT" sz="2200">
                <a:solidFill>
                  <a:srgbClr val="000000"/>
                </a:solidFill>
                <a:cs typeface="Times New Roman" pitchFamily="18" charset="0"/>
              </a:rPr>
              <a:t> (poco agitate; ad esempio in prossimità delle pareti del reattore). </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Durante la fermentazione, si possono formare prodotti che aumentano la viscosità del mezzo (ad esempio nella produzione di alcuni polisaccaridi), e quindi la potenza richiesta per l’agitazione aumenta durante la fermentazione. </a:t>
            </a:r>
            <a:endParaRPr lang="it-IT" sz="2200" u="sng">
              <a:solidFill>
                <a:srgbClr val="000000"/>
              </a:solidFill>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7682" name="Text Box 2"/>
          <p:cNvSpPr txBox="1">
            <a:spLocks noChangeArrowheads="1"/>
          </p:cNvSpPr>
          <p:nvPr/>
        </p:nvSpPr>
        <p:spPr bwMode="auto">
          <a:xfrm>
            <a:off x="2159000" y="0"/>
            <a:ext cx="4789488" cy="488950"/>
          </a:xfrm>
          <a:prstGeom prst="rect">
            <a:avLst/>
          </a:prstGeom>
          <a:noFill/>
          <a:ln w="9525">
            <a:noFill/>
            <a:miter lim="800000"/>
            <a:headEnd/>
            <a:tailEnd/>
          </a:ln>
          <a:effectLst/>
        </p:spPr>
        <p:txBody>
          <a:bodyPr wrap="none">
            <a:spAutoFit/>
          </a:bodyPr>
          <a:lstStyle/>
          <a:p>
            <a:r>
              <a:rPr lang="it-IT" sz="2600" b="1">
                <a:solidFill>
                  <a:srgbClr val="FF0000"/>
                </a:solidFill>
              </a:rPr>
              <a:t>TRASFERIMENTO DI MASSA</a:t>
            </a:r>
          </a:p>
        </p:txBody>
      </p:sp>
      <p:sp>
        <p:nvSpPr>
          <p:cNvPr id="967683"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2573AE13-B267-4634-83E6-B3773D778C8D}" type="slidenum">
              <a:rPr lang="it-IT"/>
              <a:pPr/>
              <a:t>8</a:t>
            </a:fld>
            <a:endParaRPr lang="it-IT"/>
          </a:p>
        </p:txBody>
      </p:sp>
      <p:sp>
        <p:nvSpPr>
          <p:cNvPr id="967684" name="Rectangle 4"/>
          <p:cNvSpPr>
            <a:spLocks noChangeArrowheads="1"/>
          </p:cNvSpPr>
          <p:nvPr/>
        </p:nvSpPr>
        <p:spPr bwMode="auto">
          <a:xfrm>
            <a:off x="0" y="641350"/>
            <a:ext cx="9144000" cy="3652838"/>
          </a:xfrm>
          <a:prstGeom prst="rect">
            <a:avLst/>
          </a:prstGeom>
          <a:noFill/>
          <a:ln w="9525">
            <a:noFill/>
            <a:miter lim="800000"/>
            <a:headEnd/>
            <a:tailEnd/>
          </a:ln>
          <a:effectLst/>
        </p:spPr>
        <p:txBody>
          <a:bodyPr>
            <a:spAutoFit/>
          </a:bodyPr>
          <a:lstStyle/>
          <a:p>
            <a:pPr algn="just"/>
            <a:r>
              <a:rPr lang="it-IT" sz="2200">
                <a:solidFill>
                  <a:srgbClr val="000000"/>
                </a:solidFill>
                <a:cs typeface="Times New Roman" pitchFamily="18" charset="0"/>
              </a:rPr>
              <a:t>Normalmente la velocità di una reazione aumenta all’aumentare della concentrazione dei reagenti. </a:t>
            </a:r>
          </a:p>
          <a:p>
            <a:pPr algn="just"/>
            <a:endParaRPr lang="it-IT" sz="2200">
              <a:solidFill>
                <a:srgbClr val="000000"/>
              </a:solidFill>
              <a:cs typeface="Times New Roman" pitchFamily="18" charset="0"/>
            </a:endParaRPr>
          </a:p>
          <a:p>
            <a:pPr algn="ctr"/>
            <a:r>
              <a:rPr lang="it-IT" b="1">
                <a:solidFill>
                  <a:srgbClr val="000000"/>
                </a:solidFill>
                <a:cs typeface="Times New Roman" pitchFamily="18" charset="0"/>
              </a:rPr>
              <a:t>Tuttavia una maggior concentrazione dei reagenti può causare aumento di viscosità del mezzo di reazione; </a:t>
            </a:r>
          </a:p>
          <a:p>
            <a:pPr algn="ctr"/>
            <a:r>
              <a:rPr lang="it-IT" b="1">
                <a:solidFill>
                  <a:srgbClr val="000000"/>
                </a:solidFill>
                <a:cs typeface="Times New Roman" pitchFamily="18" charset="0"/>
              </a:rPr>
              <a:t>la diminuita velocità di trasferimento di massa che ne deriva può annullare l’effetto dell’aumentata concentrazione di reagente sulla velocità chimica, </a:t>
            </a:r>
          </a:p>
          <a:p>
            <a:pPr algn="ctr"/>
            <a:r>
              <a:rPr lang="it-IT" b="1">
                <a:solidFill>
                  <a:srgbClr val="000000"/>
                </a:solidFill>
                <a:cs typeface="Times New Roman" pitchFamily="18" charset="0"/>
              </a:rPr>
              <a:t>perché lo stadio limitante può divenire il trasferimento di massa</a:t>
            </a:r>
            <a:endParaRPr lang="it-IT" b="1" u="sng">
              <a:solidFill>
                <a:srgbClr val="000000"/>
              </a:solidFill>
              <a:cs typeface="Times New Roman" pitchFamily="18" charset="0"/>
            </a:endParaRPr>
          </a:p>
          <a:p>
            <a:pPr algn="just"/>
            <a:endParaRPr lang="it-IT" b="1" u="sng">
              <a:solidFill>
                <a:srgbClr val="000000"/>
              </a:solidFill>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6178" name="Text Box 2"/>
          <p:cNvSpPr txBox="1">
            <a:spLocks noChangeArrowheads="1"/>
          </p:cNvSpPr>
          <p:nvPr/>
        </p:nvSpPr>
        <p:spPr bwMode="auto">
          <a:xfrm>
            <a:off x="1331913" y="0"/>
            <a:ext cx="6384925" cy="885825"/>
          </a:xfrm>
          <a:prstGeom prst="rect">
            <a:avLst/>
          </a:prstGeom>
          <a:noFill/>
          <a:ln w="9525">
            <a:noFill/>
            <a:miter lim="800000"/>
            <a:headEnd/>
            <a:tailEnd/>
          </a:ln>
          <a:effectLst/>
        </p:spPr>
        <p:txBody>
          <a:bodyPr wrap="none">
            <a:spAutoFit/>
          </a:bodyPr>
          <a:lstStyle/>
          <a:p>
            <a:pPr algn="ctr"/>
            <a:r>
              <a:rPr lang="it-IT" sz="2600" b="1">
                <a:solidFill>
                  <a:srgbClr val="FF0000"/>
                </a:solidFill>
              </a:rPr>
              <a:t>TRASFERIMENTO ALL’INTERFACCIA </a:t>
            </a:r>
          </a:p>
          <a:p>
            <a:pPr algn="ctr"/>
            <a:r>
              <a:rPr lang="it-IT" sz="2600" b="1">
                <a:solidFill>
                  <a:srgbClr val="FF0000"/>
                </a:solidFill>
              </a:rPr>
              <a:t>FRA DUE FASI DIVERSE</a:t>
            </a:r>
          </a:p>
        </p:txBody>
      </p:sp>
      <p:sp>
        <p:nvSpPr>
          <p:cNvPr id="946179"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BB273449-BB35-448C-AAF6-86D877E29CEA}" type="slidenum">
              <a:rPr lang="it-IT"/>
              <a:pPr/>
              <a:t>9</a:t>
            </a:fld>
            <a:endParaRPr lang="it-IT"/>
          </a:p>
        </p:txBody>
      </p:sp>
      <p:sp>
        <p:nvSpPr>
          <p:cNvPr id="946180" name="Rectangle 4"/>
          <p:cNvSpPr>
            <a:spLocks noChangeArrowheads="1"/>
          </p:cNvSpPr>
          <p:nvPr/>
        </p:nvSpPr>
        <p:spPr bwMode="auto">
          <a:xfrm>
            <a:off x="0" y="803275"/>
            <a:ext cx="9144000" cy="5518150"/>
          </a:xfrm>
          <a:prstGeom prst="rect">
            <a:avLst/>
          </a:prstGeom>
          <a:noFill/>
          <a:ln w="9525">
            <a:noFill/>
            <a:miter lim="800000"/>
            <a:headEnd/>
            <a:tailEnd/>
          </a:ln>
          <a:effectLst/>
        </p:spPr>
        <p:txBody>
          <a:bodyPr>
            <a:spAutoFit/>
          </a:bodyPr>
          <a:lstStyle/>
          <a:p>
            <a:pPr algn="just"/>
            <a:r>
              <a:rPr lang="it-IT" sz="2000" b="1" u="sng">
                <a:solidFill>
                  <a:srgbClr val="000000"/>
                </a:solidFill>
                <a:cs typeface="Times New Roman" pitchFamily="18" charset="0"/>
              </a:rPr>
              <a:t>Interfaccia tra due fasi diverse</a:t>
            </a:r>
            <a:r>
              <a:rPr lang="it-IT" sz="2000">
                <a:solidFill>
                  <a:srgbClr val="000000"/>
                </a:solidFill>
                <a:cs typeface="Times New Roman" pitchFamily="18" charset="0"/>
              </a:rPr>
              <a:t>: uno strato sottile o film di fluido che separa le fasi</a:t>
            </a:r>
          </a:p>
          <a:p>
            <a:pPr algn="just"/>
            <a:endParaRPr lang="it-IT" sz="800">
              <a:solidFill>
                <a:srgbClr val="000000"/>
              </a:solidFill>
              <a:cs typeface="Times New Roman" pitchFamily="18" charset="0"/>
            </a:endParaRPr>
          </a:p>
          <a:p>
            <a:pPr algn="just"/>
            <a:r>
              <a:rPr lang="it-IT" sz="2000">
                <a:solidFill>
                  <a:srgbClr val="000000"/>
                </a:solidFill>
                <a:cs typeface="Times New Roman" pitchFamily="18" charset="0"/>
              </a:rPr>
              <a:t>Interfaccia tra </a:t>
            </a:r>
            <a:r>
              <a:rPr lang="it-IT" sz="2000" u="sng">
                <a:solidFill>
                  <a:srgbClr val="000000"/>
                </a:solidFill>
                <a:cs typeface="Times New Roman" pitchFamily="18" charset="0"/>
              </a:rPr>
              <a:t>gas e liquido:</a:t>
            </a:r>
            <a:r>
              <a:rPr lang="it-IT" sz="2000">
                <a:solidFill>
                  <a:srgbClr val="000000"/>
                </a:solidFill>
                <a:cs typeface="Times New Roman" pitchFamily="18" charset="0"/>
              </a:rPr>
              <a:t> se un substrato è insolubile nel mezzo acquoso dove avviene la fermentazione, bisognerà che il substrato si trasferisca al mezzo acquoso sede della reazione. Per cui, solo la concentrazione di substrato in fase acquosa, e non la concentrazione del substrato nel solvente nel quale viene impiegato o alimentato determina la velocità della reazione biochimica. </a:t>
            </a:r>
          </a:p>
          <a:p>
            <a:pPr algn="just"/>
            <a:r>
              <a:rPr lang="it-IT" sz="2000">
                <a:solidFill>
                  <a:srgbClr val="000000"/>
                </a:solidFill>
                <a:cs typeface="Times New Roman" pitchFamily="18" charset="0"/>
              </a:rPr>
              <a:t>Lo stesso avviene per l’ossigeno: una bolla di aria at 1 atm contiene 0,22 atm di O</a:t>
            </a:r>
            <a:r>
              <a:rPr lang="it-IT" sz="2000" baseline="-30000">
                <a:solidFill>
                  <a:srgbClr val="000000"/>
                </a:solidFill>
                <a:cs typeface="Times New Roman" pitchFamily="18" charset="0"/>
              </a:rPr>
              <a:t>2</a:t>
            </a:r>
            <a:r>
              <a:rPr lang="it-IT" sz="2000">
                <a:solidFill>
                  <a:srgbClr val="000000"/>
                </a:solidFill>
                <a:cs typeface="Times New Roman" pitchFamily="18" charset="0"/>
              </a:rPr>
              <a:t> (in base alla composizione dell’aria ed alla legge di stato dei gas). Poiché le cellule utilizzano solo l’ossigeno disciolto, e l’ossigeno è poco solubile in acqua (&lt; 8 mg/l), la velocità della reazione biochimica dipende dalla velocità di trasferimento dell’ossigeno dalla bolla gassosa alla fase liquida.  </a:t>
            </a:r>
          </a:p>
          <a:p>
            <a:pPr algn="just"/>
            <a:r>
              <a:rPr lang="it-IT" sz="2000">
                <a:solidFill>
                  <a:srgbClr val="000000"/>
                </a:solidFill>
                <a:cs typeface="Times New Roman" pitchFamily="18" charset="0"/>
              </a:rPr>
              <a:t>Affinché il trasferimento dell’ossigeno non sia limitante, bisogna che la velocità di trasferimento dell’ossigeno sia tale da assicurare una concentrazione di ossigeno presente in ogni istante al netto del consumo di ossigeno da parte della reazione. </a:t>
            </a:r>
          </a:p>
          <a:p>
            <a:pPr algn="just"/>
            <a:endParaRPr lang="it-IT" sz="800">
              <a:solidFill>
                <a:srgbClr val="000000"/>
              </a:solidFill>
              <a:cs typeface="Times New Roman" pitchFamily="18" charset="0"/>
            </a:endParaRPr>
          </a:p>
          <a:p>
            <a:pPr algn="just"/>
            <a:r>
              <a:rPr lang="it-IT" sz="2000">
                <a:solidFill>
                  <a:srgbClr val="000000"/>
                </a:solidFill>
                <a:cs typeface="Times New Roman" pitchFamily="18" charset="0"/>
              </a:rPr>
              <a:t>Esempi di trasferimento all’interfaccia gas-liquido: rimozione di CO</a:t>
            </a:r>
            <a:r>
              <a:rPr lang="it-IT" sz="2000" baseline="-30000">
                <a:solidFill>
                  <a:srgbClr val="000000"/>
                </a:solidFill>
                <a:cs typeface="Times New Roman" pitchFamily="18" charset="0"/>
              </a:rPr>
              <a:t>2</a:t>
            </a:r>
            <a:r>
              <a:rPr lang="it-IT" sz="2000">
                <a:solidFill>
                  <a:srgbClr val="000000"/>
                </a:solidFill>
                <a:cs typeface="Times New Roman" pitchFamily="18" charset="0"/>
              </a:rPr>
              <a:t> e CH</a:t>
            </a:r>
            <a:r>
              <a:rPr lang="it-IT" sz="2000" baseline="-30000">
                <a:solidFill>
                  <a:srgbClr val="000000"/>
                </a:solidFill>
                <a:cs typeface="Times New Roman" pitchFamily="18" charset="0"/>
              </a:rPr>
              <a:t>4</a:t>
            </a:r>
            <a:r>
              <a:rPr lang="it-IT" sz="2000">
                <a:solidFill>
                  <a:srgbClr val="000000"/>
                </a:solidFill>
                <a:cs typeface="Times New Roman" pitchFamily="18" charset="0"/>
              </a:rPr>
              <a:t> proveniente dalla fermentazione, e in generale qualunque distillazione come avviene per i processi biochimici nella fase di separazione dei prodotti di reazione.</a:t>
            </a:r>
            <a:r>
              <a:rPr lang="it-IT" sz="2000" b="1" u="sng">
                <a:solidFill>
                  <a:srgbClr val="000000"/>
                </a:solidFill>
                <a:cs typeface="Times New Roman" pitchFamily="18" charset="0"/>
              </a:rPr>
              <a:t> </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7538</TotalTime>
  <Words>4035</Words>
  <Application>Microsoft Office PowerPoint</Application>
  <PresentationFormat>Presentazione su schermo (4:3)</PresentationFormat>
  <Paragraphs>332</Paragraphs>
  <Slides>29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29</vt:i4>
      </vt:variant>
    </vt:vector>
  </HeadingPairs>
  <TitlesOfParts>
    <vt:vector size="33" baseType="lpstr">
      <vt:lpstr>Symbol</vt:lpstr>
      <vt:lpstr>Times New Roman</vt:lpstr>
      <vt:lpstr>Wingdings 3</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602</cp:revision>
  <dcterms:created xsi:type="dcterms:W3CDTF">2005-09-29T08:21:49Z</dcterms:created>
  <dcterms:modified xsi:type="dcterms:W3CDTF">2023-11-07T14:42:06Z</dcterms:modified>
</cp:coreProperties>
</file>