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9"/>
  </p:notesMasterIdLst>
  <p:handoutMasterIdLst>
    <p:handoutMasterId r:id="rId40"/>
  </p:handoutMasterIdLst>
  <p:sldIdLst>
    <p:sldId id="330" r:id="rId2"/>
    <p:sldId id="376" r:id="rId3"/>
    <p:sldId id="377" r:id="rId4"/>
    <p:sldId id="331" r:id="rId5"/>
    <p:sldId id="332" r:id="rId6"/>
    <p:sldId id="378" r:id="rId7"/>
    <p:sldId id="333" r:id="rId8"/>
    <p:sldId id="334" r:id="rId9"/>
    <p:sldId id="379" r:id="rId10"/>
    <p:sldId id="380" r:id="rId11"/>
    <p:sldId id="381" r:id="rId12"/>
    <p:sldId id="382" r:id="rId13"/>
    <p:sldId id="335" r:id="rId14"/>
    <p:sldId id="336" r:id="rId15"/>
    <p:sldId id="337" r:id="rId16"/>
    <p:sldId id="338" r:id="rId17"/>
    <p:sldId id="339" r:id="rId18"/>
    <p:sldId id="340" r:id="rId19"/>
    <p:sldId id="346" r:id="rId20"/>
    <p:sldId id="347" r:id="rId21"/>
    <p:sldId id="341" r:id="rId22"/>
    <p:sldId id="342" r:id="rId23"/>
    <p:sldId id="365" r:id="rId24"/>
    <p:sldId id="366" r:id="rId25"/>
    <p:sldId id="369" r:id="rId26"/>
    <p:sldId id="370" r:id="rId27"/>
    <p:sldId id="367" r:id="rId28"/>
    <p:sldId id="368" r:id="rId29"/>
    <p:sldId id="344" r:id="rId30"/>
    <p:sldId id="348" r:id="rId31"/>
    <p:sldId id="371" r:id="rId32"/>
    <p:sldId id="375" r:id="rId33"/>
    <p:sldId id="372" r:id="rId34"/>
    <p:sldId id="373" r:id="rId35"/>
    <p:sldId id="349" r:id="rId36"/>
    <p:sldId id="350" r:id="rId37"/>
    <p:sldId id="351" r:id="rId38"/>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9772" autoAdjust="0"/>
  </p:normalViewPr>
  <p:slideViewPr>
    <p:cSldViewPr>
      <p:cViewPr varScale="1">
        <p:scale>
          <a:sx n="63" d="100"/>
          <a:sy n="63" d="100"/>
        </p:scale>
        <p:origin x="1954"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1320"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notesMaster" Target="notesMasters/notesMaster1.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handoutMaster" Target="handoutMasters/handoutMaster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theme" Target="theme/theme1.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675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675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675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D465C81-5918-45F9-AE32-290AC3111006}" type="slidenum">
              <a:rPr lang="en-GB"/>
              <a:pPr/>
              <a:t>‹N›</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it-IT"/>
          </a:p>
        </p:txBody>
      </p:sp>
      <p:sp>
        <p:nvSpPr>
          <p:cNvPr id="1843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it-IT"/>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843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843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it-IT"/>
          </a:p>
        </p:txBody>
      </p:sp>
      <p:sp>
        <p:nvSpPr>
          <p:cNvPr id="1843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89EEDD4-25A7-4272-B367-BE54FB170652}" type="slidenum">
              <a:rPr lang="it-IT"/>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 /><Relationship Id="rId1" Type="http://schemas.openxmlformats.org/officeDocument/2006/relationships/notesMaster" Target="../notesMasters/notesMaster1.xml" /></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 /><Relationship Id="rId1" Type="http://schemas.openxmlformats.org/officeDocument/2006/relationships/notesMaster" Target="../notesMasters/notesMaster1.xml" /></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612F27-5A32-45DE-90B9-F17E550080AB}" type="slidenum">
              <a:rPr lang="it-IT"/>
              <a:pPr/>
              <a:t>1</a:t>
            </a:fld>
            <a:endParaRPr lang="it-IT"/>
          </a:p>
        </p:txBody>
      </p:sp>
      <p:sp>
        <p:nvSpPr>
          <p:cNvPr id="305154" name="Rectangle 2"/>
          <p:cNvSpPr>
            <a:spLocks noGrp="1" noRot="1" noChangeAspect="1" noChangeArrowheads="1" noTextEdit="1"/>
          </p:cNvSpPr>
          <p:nvPr>
            <p:ph type="sldImg"/>
          </p:nvPr>
        </p:nvSpPr>
        <p:spPr>
          <a:ln/>
        </p:spPr>
      </p:sp>
      <p:sp>
        <p:nvSpPr>
          <p:cNvPr id="30515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27C2BE-FA56-4F92-A3A1-D218B7010D35}" type="slidenum">
              <a:rPr lang="it-IT"/>
              <a:pPr/>
              <a:t>11</a:t>
            </a:fld>
            <a:endParaRPr lang="it-IT"/>
          </a:p>
        </p:txBody>
      </p:sp>
      <p:sp>
        <p:nvSpPr>
          <p:cNvPr id="410626" name="Rectangle 2"/>
          <p:cNvSpPr>
            <a:spLocks noGrp="1" noRot="1" noChangeAspect="1" noChangeArrowheads="1" noTextEdit="1"/>
          </p:cNvSpPr>
          <p:nvPr>
            <p:ph type="sldImg"/>
          </p:nvPr>
        </p:nvSpPr>
        <p:spPr>
          <a:ln/>
        </p:spPr>
      </p:sp>
      <p:sp>
        <p:nvSpPr>
          <p:cNvPr id="41062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3494EA-7BFB-46E9-8DD7-BB52DEC32CC2}" type="slidenum">
              <a:rPr lang="it-IT"/>
              <a:pPr/>
              <a:t>12</a:t>
            </a:fld>
            <a:endParaRPr lang="it-IT"/>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6E3122-493B-4006-8A63-393D3900D591}" type="slidenum">
              <a:rPr lang="it-IT"/>
              <a:pPr/>
              <a:t>13</a:t>
            </a:fld>
            <a:endParaRPr lang="it-IT"/>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9451D1-7F6C-421F-89E8-D846367D17B8}" type="slidenum">
              <a:rPr lang="it-IT"/>
              <a:pPr/>
              <a:t>14</a:t>
            </a:fld>
            <a:endParaRPr lang="it-IT"/>
          </a:p>
        </p:txBody>
      </p:sp>
      <p:sp>
        <p:nvSpPr>
          <p:cNvPr id="317442" name="Rectangle 2"/>
          <p:cNvSpPr>
            <a:spLocks noGrp="1" noRot="1" noChangeAspect="1" noChangeArrowheads="1" noTextEdit="1"/>
          </p:cNvSpPr>
          <p:nvPr>
            <p:ph type="sldImg"/>
          </p:nvPr>
        </p:nvSpPr>
        <p:spPr>
          <a:ln/>
        </p:spPr>
      </p:sp>
      <p:sp>
        <p:nvSpPr>
          <p:cNvPr id="31744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163600-A15F-44FC-BF3C-A4F7A766F81B}" type="slidenum">
              <a:rPr lang="it-IT"/>
              <a:pPr/>
              <a:t>15</a:t>
            </a:fld>
            <a:endParaRPr lang="it-IT"/>
          </a:p>
        </p:txBody>
      </p:sp>
      <p:sp>
        <p:nvSpPr>
          <p:cNvPr id="319490" name="Rectangle 2"/>
          <p:cNvSpPr>
            <a:spLocks noGrp="1" noRot="1" noChangeAspect="1" noChangeArrowheads="1" noTextEdit="1"/>
          </p:cNvSpPr>
          <p:nvPr>
            <p:ph type="sldImg"/>
          </p:nvPr>
        </p:nvSpPr>
        <p:spPr>
          <a:ln/>
        </p:spPr>
      </p:sp>
      <p:sp>
        <p:nvSpPr>
          <p:cNvPr id="31949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6A7109-505C-4A04-BD5F-FB384D7190C9}" type="slidenum">
              <a:rPr lang="it-IT"/>
              <a:pPr/>
              <a:t>16</a:t>
            </a:fld>
            <a:endParaRPr lang="it-IT"/>
          </a:p>
        </p:txBody>
      </p:sp>
      <p:sp>
        <p:nvSpPr>
          <p:cNvPr id="321538" name="Rectangle 2"/>
          <p:cNvSpPr>
            <a:spLocks noGrp="1" noRot="1" noChangeAspect="1" noChangeArrowheads="1" noTextEdit="1"/>
          </p:cNvSpPr>
          <p:nvPr>
            <p:ph type="sldImg"/>
          </p:nvPr>
        </p:nvSpPr>
        <p:spPr>
          <a:ln/>
        </p:spPr>
      </p:sp>
      <p:sp>
        <p:nvSpPr>
          <p:cNvPr id="32153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DA590F-3644-46D7-84AD-05B0597421DF}" type="slidenum">
              <a:rPr lang="it-IT"/>
              <a:pPr/>
              <a:t>17</a:t>
            </a:fld>
            <a:endParaRPr lang="it-IT"/>
          </a:p>
        </p:txBody>
      </p:sp>
      <p:sp>
        <p:nvSpPr>
          <p:cNvPr id="323586" name="Rectangle 2"/>
          <p:cNvSpPr>
            <a:spLocks noGrp="1" noRot="1" noChangeAspect="1" noChangeArrowheads="1" noTextEdit="1"/>
          </p:cNvSpPr>
          <p:nvPr>
            <p:ph type="sldImg"/>
          </p:nvPr>
        </p:nvSpPr>
        <p:spPr>
          <a:ln/>
        </p:spPr>
      </p:sp>
      <p:sp>
        <p:nvSpPr>
          <p:cNvPr id="32358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E3028F-6CEB-4DE9-AA4F-A06903762E89}" type="slidenum">
              <a:rPr lang="it-IT"/>
              <a:pPr/>
              <a:t>18</a:t>
            </a:fld>
            <a:endParaRPr lang="it-IT"/>
          </a:p>
        </p:txBody>
      </p:sp>
      <p:sp>
        <p:nvSpPr>
          <p:cNvPr id="325634" name="Rectangle 2"/>
          <p:cNvSpPr>
            <a:spLocks noGrp="1" noRot="1" noChangeAspect="1" noChangeArrowheads="1" noTextEdit="1"/>
          </p:cNvSpPr>
          <p:nvPr>
            <p:ph type="sldImg"/>
          </p:nvPr>
        </p:nvSpPr>
        <p:spPr>
          <a:ln/>
        </p:spPr>
      </p:sp>
      <p:sp>
        <p:nvSpPr>
          <p:cNvPr id="325635" name="Rectangle 3"/>
          <p:cNvSpPr>
            <a:spLocks noGrp="1" noChangeArrowheads="1"/>
          </p:cNvSpPr>
          <p:nvPr>
            <p:ph type="body" idx="1"/>
          </p:nvPr>
        </p:nvSpPr>
        <p:spPr/>
        <p:txBody>
          <a:bodyPr/>
          <a:lstStyle/>
          <a:p>
            <a:r>
              <a:rPr lang="it-IT"/>
              <a:t>Acqua: mezzo di reazione essenziale per l’utilizzo dei biocatalizzatori</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93382A-3B1A-44CB-BA57-46A9EBB93425}" type="slidenum">
              <a:rPr lang="it-IT"/>
              <a:pPr/>
              <a:t>19</a:t>
            </a:fld>
            <a:endParaRPr lang="it-IT"/>
          </a:p>
        </p:txBody>
      </p:sp>
      <p:sp>
        <p:nvSpPr>
          <p:cNvPr id="337922" name="Rectangle 2"/>
          <p:cNvSpPr>
            <a:spLocks noGrp="1" noRot="1" noChangeAspect="1" noChangeArrowheads="1" noTextEdit="1"/>
          </p:cNvSpPr>
          <p:nvPr>
            <p:ph type="sldImg"/>
          </p:nvPr>
        </p:nvSpPr>
        <p:spPr>
          <a:ln/>
        </p:spPr>
      </p:sp>
      <p:sp>
        <p:nvSpPr>
          <p:cNvPr id="337923" name="Rectangle 3"/>
          <p:cNvSpPr>
            <a:spLocks noGrp="1" noChangeArrowheads="1"/>
          </p:cNvSpPr>
          <p:nvPr>
            <p:ph type="body" idx="1"/>
          </p:nvPr>
        </p:nvSpPr>
        <p:spPr/>
        <p:txBody>
          <a:bodyPr/>
          <a:lstStyle/>
          <a:p>
            <a:r>
              <a:rPr lang="it-IT" b="1"/>
              <a:t>Vantaggi:</a:t>
            </a:r>
            <a:r>
              <a:rPr lang="it-IT"/>
              <a:t> il solvente organico accresce la solubilità dei composti che sono scarsamente solubili o del tutto insolubili in acqua (aumenta la produttività volumetrica del sistema)</a:t>
            </a:r>
          </a:p>
          <a:p>
            <a:r>
              <a:rPr lang="it-IT"/>
              <a:t>L’equilibrio delle reazioni idrolitiche può essere variato in favore del prodotto, estraendolo nella fase organica (ne consegue che biocatalizzatore e prodotto sono facili da recuperare (bioconversioni estrattive)</a:t>
            </a:r>
          </a:p>
          <a:p>
            <a:r>
              <a:rPr lang="it-IT"/>
              <a:t>Si possono ottenere alte rese in prodotto diminuendo l’inibizione da parte del substrato o del prodotto stesso e prevenendo reazioni collaterali nondesiderate</a:t>
            </a:r>
          </a:p>
          <a:p>
            <a:r>
              <a:rPr lang="it-IT" b="1"/>
              <a:t>Limitazioni:</a:t>
            </a:r>
            <a:r>
              <a:rPr lang="it-IT"/>
              <a:t> il biocatalizzatore può essere denaturato o inibito dal solvente e l’introduzione del solvente organico porta ad un aumento della complessità del sistema di reazione </a:t>
            </a:r>
            <a:endParaRPr lang="it-IT" b="1"/>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53E90E-EC33-4017-A3F2-F2221AB0111A}" type="slidenum">
              <a:rPr lang="it-IT"/>
              <a:pPr/>
              <a:t>20</a:t>
            </a:fld>
            <a:endParaRPr lang="it-IT"/>
          </a:p>
        </p:txBody>
      </p:sp>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7D5C18-DF0B-422F-84DD-030778811394}" type="slidenum">
              <a:rPr lang="it-IT"/>
              <a:pPr/>
              <a:t>2</a:t>
            </a:fld>
            <a:endParaRPr lang="it-IT"/>
          </a:p>
        </p:txBody>
      </p:sp>
      <p:sp>
        <p:nvSpPr>
          <p:cNvPr id="401410" name="Rectangle 2"/>
          <p:cNvSpPr>
            <a:spLocks noGrp="1" noRot="1" noChangeAspect="1" noChangeArrowheads="1" noTextEdit="1"/>
          </p:cNvSpPr>
          <p:nvPr>
            <p:ph type="sldImg"/>
          </p:nvPr>
        </p:nvSpPr>
        <p:spPr>
          <a:ln/>
        </p:spPr>
      </p:sp>
      <p:sp>
        <p:nvSpPr>
          <p:cNvPr id="401411" name="Rectangle 3"/>
          <p:cNvSpPr>
            <a:spLocks noGrp="1" noChangeArrowheads="1"/>
          </p:cNvSpPr>
          <p:nvPr>
            <p:ph type="body" idx="1"/>
          </p:nvPr>
        </p:nvSpPr>
        <p:spPr/>
        <p:txBody>
          <a:bodyPr/>
          <a:lstStyle/>
          <a:p>
            <a:r>
              <a:rPr lang="it-IT"/>
              <a:t>OHC(CH2)3CHO</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9D759A-42D1-4476-9137-341E016C48A9}" type="slidenum">
              <a:rPr lang="it-IT"/>
              <a:pPr/>
              <a:t>21</a:t>
            </a:fld>
            <a:endParaRPr lang="it-IT"/>
          </a:p>
        </p:txBody>
      </p:sp>
      <p:sp>
        <p:nvSpPr>
          <p:cNvPr id="327682" name="Rectangle 2"/>
          <p:cNvSpPr>
            <a:spLocks noGrp="1" noRot="1" noChangeAspect="1" noChangeArrowheads="1" noTextEdit="1"/>
          </p:cNvSpPr>
          <p:nvPr>
            <p:ph type="sldImg"/>
          </p:nvPr>
        </p:nvSpPr>
        <p:spPr>
          <a:ln/>
        </p:spPr>
      </p:sp>
      <p:sp>
        <p:nvSpPr>
          <p:cNvPr id="32768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E43BB1-361F-4450-9F27-5FD4F9CA6CDD}" type="slidenum">
              <a:rPr lang="it-IT"/>
              <a:pPr/>
              <a:t>22</a:t>
            </a:fld>
            <a:endParaRPr lang="it-IT"/>
          </a:p>
        </p:txBody>
      </p:sp>
      <p:sp>
        <p:nvSpPr>
          <p:cNvPr id="329730" name="Rectangle 2"/>
          <p:cNvSpPr>
            <a:spLocks noGrp="1" noRot="1" noChangeAspect="1" noChangeArrowheads="1" noTextEdit="1"/>
          </p:cNvSpPr>
          <p:nvPr>
            <p:ph type="sldImg"/>
          </p:nvPr>
        </p:nvSpPr>
        <p:spPr>
          <a:ln/>
        </p:spPr>
      </p:sp>
      <p:sp>
        <p:nvSpPr>
          <p:cNvPr id="32973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1CBF37-A2CA-4825-9A91-C7DE869D39C3}" type="slidenum">
              <a:rPr lang="it-IT"/>
              <a:pPr/>
              <a:t>23</a:t>
            </a:fld>
            <a:endParaRPr lang="it-IT"/>
          </a:p>
        </p:txBody>
      </p:sp>
      <p:sp>
        <p:nvSpPr>
          <p:cNvPr id="376834" name="Rectangle 2"/>
          <p:cNvSpPr>
            <a:spLocks noGrp="1" noRot="1" noChangeAspect="1" noChangeArrowheads="1" noTextEdit="1"/>
          </p:cNvSpPr>
          <p:nvPr>
            <p:ph type="sldImg"/>
          </p:nvPr>
        </p:nvSpPr>
        <p:spPr>
          <a:ln/>
        </p:spPr>
      </p:sp>
      <p:sp>
        <p:nvSpPr>
          <p:cNvPr id="37683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BB5912-A138-4949-A108-48DDF1957BB6}" type="slidenum">
              <a:rPr lang="it-IT"/>
              <a:pPr/>
              <a:t>24</a:t>
            </a:fld>
            <a:endParaRPr lang="it-IT"/>
          </a:p>
        </p:txBody>
      </p:sp>
      <p:sp>
        <p:nvSpPr>
          <p:cNvPr id="378882" name="Rectangle 2"/>
          <p:cNvSpPr>
            <a:spLocks noGrp="1" noRot="1" noChangeAspect="1" noChangeArrowheads="1" noTextEdit="1"/>
          </p:cNvSpPr>
          <p:nvPr>
            <p:ph type="sldImg"/>
          </p:nvPr>
        </p:nvSpPr>
        <p:spPr>
          <a:ln/>
        </p:spPr>
      </p:sp>
      <p:sp>
        <p:nvSpPr>
          <p:cNvPr id="37888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C730F5-8628-47AE-8968-FAC582DD2ACB}" type="slidenum">
              <a:rPr lang="it-IT"/>
              <a:pPr/>
              <a:t>25</a:t>
            </a:fld>
            <a:endParaRPr lang="it-IT"/>
          </a:p>
        </p:txBody>
      </p:sp>
      <p:sp>
        <p:nvSpPr>
          <p:cNvPr id="385026" name="Rectangle 2"/>
          <p:cNvSpPr>
            <a:spLocks noGrp="1" noRot="1" noChangeAspect="1" noChangeArrowheads="1" noTextEdit="1"/>
          </p:cNvSpPr>
          <p:nvPr>
            <p:ph type="sldImg"/>
          </p:nvPr>
        </p:nvSpPr>
        <p:spPr>
          <a:ln/>
        </p:spPr>
      </p:sp>
      <p:sp>
        <p:nvSpPr>
          <p:cNvPr id="38502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14F1F4-8113-4C2B-8051-B4E6062CF453}" type="slidenum">
              <a:rPr lang="it-IT"/>
              <a:pPr/>
              <a:t>26</a:t>
            </a:fld>
            <a:endParaRPr lang="it-IT"/>
          </a:p>
        </p:txBody>
      </p:sp>
      <p:sp>
        <p:nvSpPr>
          <p:cNvPr id="387074" name="Rectangle 2"/>
          <p:cNvSpPr>
            <a:spLocks noGrp="1" noRot="1" noChangeAspect="1" noChangeArrowheads="1" noTextEdit="1"/>
          </p:cNvSpPr>
          <p:nvPr>
            <p:ph type="sldImg"/>
          </p:nvPr>
        </p:nvSpPr>
        <p:spPr>
          <a:ln/>
        </p:spPr>
      </p:sp>
      <p:sp>
        <p:nvSpPr>
          <p:cNvPr id="38707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E6FEFF-F50A-4A99-94B7-3B12E384D9D2}" type="slidenum">
              <a:rPr lang="it-IT"/>
              <a:pPr/>
              <a:t>27</a:t>
            </a:fld>
            <a:endParaRPr lang="it-IT"/>
          </a:p>
        </p:txBody>
      </p:sp>
      <p:sp>
        <p:nvSpPr>
          <p:cNvPr id="380930" name="Rectangle 2"/>
          <p:cNvSpPr>
            <a:spLocks noGrp="1" noRot="1" noChangeAspect="1" noChangeArrowheads="1" noTextEdit="1"/>
          </p:cNvSpPr>
          <p:nvPr>
            <p:ph type="sldImg"/>
          </p:nvPr>
        </p:nvSpPr>
        <p:spPr>
          <a:ln/>
        </p:spPr>
      </p:sp>
      <p:sp>
        <p:nvSpPr>
          <p:cNvPr id="38093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4BBA31-1D57-4973-B6E9-93B338C3ABF1}" type="slidenum">
              <a:rPr lang="it-IT"/>
              <a:pPr/>
              <a:t>28</a:t>
            </a:fld>
            <a:endParaRPr lang="it-IT"/>
          </a:p>
        </p:txBody>
      </p:sp>
      <p:sp>
        <p:nvSpPr>
          <p:cNvPr id="382978" name="Rectangle 2"/>
          <p:cNvSpPr>
            <a:spLocks noGrp="1" noRot="1" noChangeAspect="1" noChangeArrowheads="1" noTextEdit="1"/>
          </p:cNvSpPr>
          <p:nvPr>
            <p:ph type="sldImg"/>
          </p:nvPr>
        </p:nvSpPr>
        <p:spPr>
          <a:ln/>
        </p:spPr>
      </p:sp>
      <p:sp>
        <p:nvSpPr>
          <p:cNvPr id="38297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42BE2F-96A1-4448-9780-48F5F087DC4B}" type="slidenum">
              <a:rPr lang="it-IT"/>
              <a:pPr/>
              <a:t>29</a:t>
            </a:fld>
            <a:endParaRPr lang="it-IT"/>
          </a:p>
        </p:txBody>
      </p:sp>
      <p:sp>
        <p:nvSpPr>
          <p:cNvPr id="333826" name="Rectangle 2"/>
          <p:cNvSpPr>
            <a:spLocks noGrp="1" noRot="1" noChangeAspect="1" noChangeArrowheads="1" noTextEdit="1"/>
          </p:cNvSpPr>
          <p:nvPr>
            <p:ph type="sldImg"/>
          </p:nvPr>
        </p:nvSpPr>
        <p:spPr>
          <a:ln/>
        </p:spPr>
      </p:sp>
      <p:sp>
        <p:nvSpPr>
          <p:cNvPr id="33382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ED4165-1220-4FEC-B4FD-DA96450E659B}" type="slidenum">
              <a:rPr lang="it-IT"/>
              <a:pPr/>
              <a:t>30</a:t>
            </a:fld>
            <a:endParaRPr lang="it-IT"/>
          </a:p>
        </p:txBody>
      </p:sp>
      <p:sp>
        <p:nvSpPr>
          <p:cNvPr id="342018" name="Rectangle 2"/>
          <p:cNvSpPr>
            <a:spLocks noGrp="1" noRot="1" noChangeAspect="1" noChangeArrowheads="1" noTextEdit="1"/>
          </p:cNvSpPr>
          <p:nvPr>
            <p:ph type="sldImg"/>
          </p:nvPr>
        </p:nvSpPr>
        <p:spPr>
          <a:ln/>
        </p:spPr>
      </p:sp>
      <p:sp>
        <p:nvSpPr>
          <p:cNvPr id="34201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B981D2-FD82-4444-BC48-464F72C9555B}" type="slidenum">
              <a:rPr lang="it-IT"/>
              <a:pPr/>
              <a:t>3</a:t>
            </a:fld>
            <a:endParaRPr lang="it-IT"/>
          </a:p>
        </p:txBody>
      </p:sp>
      <p:sp>
        <p:nvSpPr>
          <p:cNvPr id="403458" name="Rectangle 2"/>
          <p:cNvSpPr>
            <a:spLocks noGrp="1" noRot="1" noChangeAspect="1" noChangeArrowheads="1" noTextEdit="1"/>
          </p:cNvSpPr>
          <p:nvPr>
            <p:ph type="sldImg"/>
          </p:nvPr>
        </p:nvSpPr>
        <p:spPr>
          <a:ln/>
        </p:spPr>
      </p:sp>
      <p:sp>
        <p:nvSpPr>
          <p:cNvPr id="403459" name="Rectangle 3"/>
          <p:cNvSpPr>
            <a:spLocks noGrp="1" noChangeArrowheads="1"/>
          </p:cNvSpPr>
          <p:nvPr>
            <p:ph type="body" idx="1"/>
          </p:nvPr>
        </p:nvSpPr>
        <p:spPr/>
        <p:txBody>
          <a:bodyPr/>
          <a:lstStyle/>
          <a:p>
            <a:r>
              <a:rPr lang="it-IT"/>
              <a:t>OHC(CH2)3CHO</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B0C068-ABFF-4293-9B3B-9F29BB12754C}" type="slidenum">
              <a:rPr lang="it-IT"/>
              <a:pPr/>
              <a:t>31</a:t>
            </a:fld>
            <a:endParaRPr lang="it-IT"/>
          </a:p>
        </p:txBody>
      </p:sp>
      <p:sp>
        <p:nvSpPr>
          <p:cNvPr id="391170" name="Rectangle 2"/>
          <p:cNvSpPr>
            <a:spLocks noGrp="1" noRot="1" noChangeAspect="1" noChangeArrowheads="1" noTextEdit="1"/>
          </p:cNvSpPr>
          <p:nvPr>
            <p:ph type="sldImg"/>
          </p:nvPr>
        </p:nvSpPr>
        <p:spPr>
          <a:ln/>
        </p:spPr>
      </p:sp>
      <p:sp>
        <p:nvSpPr>
          <p:cNvPr id="39117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C23442-6A08-4ACF-ADCE-085B14289EF6}" type="slidenum">
              <a:rPr lang="it-IT"/>
              <a:pPr/>
              <a:t>32</a:t>
            </a:fld>
            <a:endParaRPr lang="it-IT"/>
          </a:p>
        </p:txBody>
      </p:sp>
      <p:sp>
        <p:nvSpPr>
          <p:cNvPr id="399362" name="Rectangle 2"/>
          <p:cNvSpPr>
            <a:spLocks noGrp="1" noRot="1" noChangeAspect="1" noChangeArrowheads="1" noTextEdit="1"/>
          </p:cNvSpPr>
          <p:nvPr>
            <p:ph type="sldImg"/>
          </p:nvPr>
        </p:nvSpPr>
        <p:spPr>
          <a:ln/>
        </p:spPr>
      </p:sp>
      <p:sp>
        <p:nvSpPr>
          <p:cNvPr id="39936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0947CF-6BFB-4B82-B416-B63EBAA66541}" type="slidenum">
              <a:rPr lang="it-IT"/>
              <a:pPr/>
              <a:t>33</a:t>
            </a:fld>
            <a:endParaRPr lang="it-IT"/>
          </a:p>
        </p:txBody>
      </p:sp>
      <p:sp>
        <p:nvSpPr>
          <p:cNvPr id="393218" name="Rectangle 2"/>
          <p:cNvSpPr>
            <a:spLocks noGrp="1" noRot="1" noChangeAspect="1" noChangeArrowheads="1" noTextEdit="1"/>
          </p:cNvSpPr>
          <p:nvPr>
            <p:ph type="sldImg"/>
          </p:nvPr>
        </p:nvSpPr>
        <p:spPr>
          <a:ln/>
        </p:spPr>
      </p:sp>
      <p:sp>
        <p:nvSpPr>
          <p:cNvPr id="39321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3C692F-EEB1-4CEF-80F8-D3938C1487CB}" type="slidenum">
              <a:rPr lang="it-IT"/>
              <a:pPr/>
              <a:t>34</a:t>
            </a:fld>
            <a:endParaRPr lang="it-IT"/>
          </a:p>
        </p:txBody>
      </p:sp>
      <p:sp>
        <p:nvSpPr>
          <p:cNvPr id="395266" name="Rectangle 2"/>
          <p:cNvSpPr>
            <a:spLocks noGrp="1" noRot="1" noChangeAspect="1" noChangeArrowheads="1" noTextEdit="1"/>
          </p:cNvSpPr>
          <p:nvPr>
            <p:ph type="sldImg"/>
          </p:nvPr>
        </p:nvSpPr>
        <p:spPr>
          <a:ln/>
        </p:spPr>
      </p:sp>
      <p:sp>
        <p:nvSpPr>
          <p:cNvPr id="39526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AB0E07-A978-4CE7-9E98-0E475217C1E0}" type="slidenum">
              <a:rPr lang="it-IT"/>
              <a:pPr/>
              <a:t>35</a:t>
            </a:fld>
            <a:endParaRPr lang="it-IT"/>
          </a:p>
        </p:txBody>
      </p:sp>
      <p:sp>
        <p:nvSpPr>
          <p:cNvPr id="344066" name="Rectangle 2"/>
          <p:cNvSpPr>
            <a:spLocks noGrp="1" noRot="1" noChangeAspect="1" noChangeArrowheads="1" noTextEdit="1"/>
          </p:cNvSpPr>
          <p:nvPr>
            <p:ph type="sldImg"/>
          </p:nvPr>
        </p:nvSpPr>
        <p:spPr>
          <a:ln/>
        </p:spPr>
      </p:sp>
      <p:sp>
        <p:nvSpPr>
          <p:cNvPr id="344067" name="Rectangle 3"/>
          <p:cNvSpPr>
            <a:spLocks noGrp="1" noChangeArrowheads="1"/>
          </p:cNvSpPr>
          <p:nvPr>
            <p:ph type="body" idx="1"/>
          </p:nvPr>
        </p:nvSpPr>
        <p:spPr/>
        <p:txBody>
          <a:bodyPr/>
          <a:lstStyle/>
          <a:p>
            <a:r>
              <a:rPr lang="en-GB"/>
              <a:t>Lactose is a disaccharide that occurs naturally in both human and cow's milk. It is widely used in baking and in commercial infant-milk formulas. </a:t>
            </a:r>
          </a:p>
          <a:p>
            <a:r>
              <a:rPr lang="en-GB"/>
              <a:t>One large problem with lactose is that many people are lactose intolerant - meaning that their body is incapable of digesting lactose. So it must be hydrolyzed into its monosaccharide components, allowing digestion which is the purpose of products today such as LACTAID.</a:t>
            </a:r>
          </a:p>
          <a:p>
            <a:r>
              <a:rPr lang="en-GB"/>
              <a:t>Like cellobiose and maltose, lactose is a reducing sugar. It exhibits muta - rotation and is a 1,4'-beta-linked glycoside. Unlike cellobiose and maltose, however, lactose contains two dif~erent monosaccharide units. Acidic hydrolysis of lactose yields 1 equiv of D-glucose and 1 equiv of D-galactose; the two are joined by a beta-glycoside bond between C1 of galactose and C4 of glucose. In other words, 100 g of lactose will produce 50g each of galactose and glucose. </a:t>
            </a:r>
            <a:endParaRPr lang="it-IT"/>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54B3BD-E7CE-4974-87C4-EDC01E4B3502}" type="slidenum">
              <a:rPr lang="it-IT"/>
              <a:pPr/>
              <a:t>36</a:t>
            </a:fld>
            <a:endParaRPr lang="it-IT"/>
          </a:p>
        </p:txBody>
      </p:sp>
      <p:sp>
        <p:nvSpPr>
          <p:cNvPr id="346114" name="Rectangle 2"/>
          <p:cNvSpPr>
            <a:spLocks noGrp="1" noRot="1" noChangeAspect="1" noChangeArrowheads="1" noTextEdit="1"/>
          </p:cNvSpPr>
          <p:nvPr>
            <p:ph type="sldImg"/>
          </p:nvPr>
        </p:nvSpPr>
        <p:spPr>
          <a:ln/>
        </p:spPr>
      </p:sp>
      <p:sp>
        <p:nvSpPr>
          <p:cNvPr id="34611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E7CDC7-05E0-4D2E-B043-14E85D72AA9D}" type="slidenum">
              <a:rPr lang="it-IT"/>
              <a:pPr/>
              <a:t>37</a:t>
            </a:fld>
            <a:endParaRPr lang="it-IT"/>
          </a:p>
        </p:txBody>
      </p:sp>
      <p:sp>
        <p:nvSpPr>
          <p:cNvPr id="348162" name="Rectangle 2"/>
          <p:cNvSpPr>
            <a:spLocks noGrp="1" noRot="1" noChangeAspect="1" noChangeArrowheads="1" noTextEdit="1"/>
          </p:cNvSpPr>
          <p:nvPr>
            <p:ph type="sldImg"/>
          </p:nvPr>
        </p:nvSpPr>
        <p:spPr>
          <a:ln/>
        </p:spPr>
      </p:sp>
      <p:sp>
        <p:nvSpPr>
          <p:cNvPr id="34816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2E544C-93D9-4BA4-B436-5D01BFFAB361}" type="slidenum">
              <a:rPr lang="it-IT"/>
              <a:pPr/>
              <a:t>4</a:t>
            </a:fld>
            <a:endParaRPr lang="it-IT"/>
          </a:p>
        </p:txBody>
      </p:sp>
      <p:sp>
        <p:nvSpPr>
          <p:cNvPr id="307202" name="Rectangle 2"/>
          <p:cNvSpPr>
            <a:spLocks noGrp="1" noRot="1" noChangeAspect="1" noChangeArrowheads="1" noTextEdit="1"/>
          </p:cNvSpPr>
          <p:nvPr>
            <p:ph type="sldImg"/>
          </p:nvPr>
        </p:nvSpPr>
        <p:spPr>
          <a:ln/>
        </p:spPr>
      </p:sp>
      <p:sp>
        <p:nvSpPr>
          <p:cNvPr id="30720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AC77BD-640F-4DAA-998D-E7314A469F99}" type="slidenum">
              <a:rPr lang="it-IT"/>
              <a:pPr/>
              <a:t>5</a:t>
            </a:fld>
            <a:endParaRPr lang="it-IT"/>
          </a:p>
        </p:txBody>
      </p:sp>
      <p:sp>
        <p:nvSpPr>
          <p:cNvPr id="309250" name="Rectangle 2"/>
          <p:cNvSpPr>
            <a:spLocks noGrp="1" noRot="1" noChangeAspect="1" noChangeArrowheads="1" noTextEdit="1"/>
          </p:cNvSpPr>
          <p:nvPr>
            <p:ph type="sldImg"/>
          </p:nvPr>
        </p:nvSpPr>
        <p:spPr>
          <a:ln/>
        </p:spPr>
      </p:sp>
      <p:sp>
        <p:nvSpPr>
          <p:cNvPr id="30925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4350FF-3552-4E69-A685-66F58DF1A4E1}" type="slidenum">
              <a:rPr lang="it-IT"/>
              <a:pPr/>
              <a:t>7</a:t>
            </a:fld>
            <a:endParaRPr lang="it-IT"/>
          </a:p>
        </p:txBody>
      </p:sp>
      <p:sp>
        <p:nvSpPr>
          <p:cNvPr id="311298" name="Rectangle 2"/>
          <p:cNvSpPr>
            <a:spLocks noGrp="1" noRot="1" noChangeAspect="1" noChangeArrowheads="1" noTextEdit="1"/>
          </p:cNvSpPr>
          <p:nvPr>
            <p:ph type="sldImg"/>
          </p:nvPr>
        </p:nvSpPr>
        <p:spPr>
          <a:ln/>
        </p:spPr>
      </p:sp>
      <p:sp>
        <p:nvSpPr>
          <p:cNvPr id="31129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1D8A49-5362-43FD-B73D-13838FC40A25}" type="slidenum">
              <a:rPr lang="it-IT"/>
              <a:pPr/>
              <a:t>8</a:t>
            </a:fld>
            <a:endParaRPr lang="it-IT"/>
          </a:p>
        </p:txBody>
      </p:sp>
      <p:sp>
        <p:nvSpPr>
          <p:cNvPr id="313346" name="Rectangle 2"/>
          <p:cNvSpPr>
            <a:spLocks noGrp="1" noRot="1" noChangeAspect="1" noChangeArrowheads="1" noTextEdit="1"/>
          </p:cNvSpPr>
          <p:nvPr>
            <p:ph type="sldImg"/>
          </p:nvPr>
        </p:nvSpPr>
        <p:spPr>
          <a:ln/>
        </p:spPr>
      </p:sp>
      <p:sp>
        <p:nvSpPr>
          <p:cNvPr id="31334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751AF3-EFFF-4715-973A-66C55D10F861}" type="slidenum">
              <a:rPr lang="it-IT"/>
              <a:pPr/>
              <a:t>9</a:t>
            </a:fld>
            <a:endParaRPr lang="it-IT"/>
          </a:p>
        </p:txBody>
      </p:sp>
      <p:sp>
        <p:nvSpPr>
          <p:cNvPr id="406530" name="Rectangle 2"/>
          <p:cNvSpPr>
            <a:spLocks noGrp="1" noRot="1" noChangeAspect="1" noChangeArrowheads="1" noTextEdit="1"/>
          </p:cNvSpPr>
          <p:nvPr>
            <p:ph type="sldImg"/>
          </p:nvPr>
        </p:nvSpPr>
        <p:spPr>
          <a:ln/>
        </p:spPr>
      </p:sp>
      <p:sp>
        <p:nvSpPr>
          <p:cNvPr id="40653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9D0F82-8126-493F-BAE4-23BE0BEB6CF3}" type="slidenum">
              <a:rPr lang="it-IT"/>
              <a:pPr/>
              <a:t>10</a:t>
            </a:fld>
            <a:endParaRPr lang="it-IT"/>
          </a:p>
        </p:txBody>
      </p:sp>
      <p:sp>
        <p:nvSpPr>
          <p:cNvPr id="408578" name="Rectangle 2"/>
          <p:cNvSpPr>
            <a:spLocks noGrp="1" noRot="1" noChangeAspect="1" noChangeArrowheads="1" noTextEdit="1"/>
          </p:cNvSpPr>
          <p:nvPr>
            <p:ph type="sldImg"/>
          </p:nvPr>
        </p:nvSpPr>
        <p:spPr>
          <a:ln/>
        </p:spPr>
      </p:sp>
      <p:sp>
        <p:nvSpPr>
          <p:cNvPr id="408579" name="Rectangle 3"/>
          <p:cNvSpPr>
            <a:spLocks noGrp="1" noChangeArrowheads="1"/>
          </p:cNvSpPr>
          <p:nvPr>
            <p:ph type="body" idx="1"/>
          </p:nvPr>
        </p:nvSpPr>
        <p:spPr/>
        <p:txBody>
          <a:bodyP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8" name="Rectangle 14"/>
          <p:cNvSpPr>
            <a:spLocks noChangeArrowheads="1"/>
          </p:cNvSpPr>
          <p:nvPr/>
        </p:nvSpPr>
        <p:spPr bwMode="auto">
          <a:xfrm>
            <a:off x="0" y="6477000"/>
            <a:ext cx="9144000" cy="381000"/>
          </a:xfrm>
          <a:prstGeom prst="rect">
            <a:avLst/>
          </a:prstGeom>
          <a:solidFill>
            <a:srgbClr val="FFFF00"/>
          </a:solidFill>
          <a:ln w="9525">
            <a:noFill/>
            <a:miter lim="800000"/>
            <a:headEnd/>
            <a:tailEnd/>
          </a:ln>
          <a:effectLst/>
        </p:spPr>
        <p:txBody>
          <a:bodyPr wrap="none" anchor="ctr"/>
          <a:lstStyle/>
          <a:p>
            <a:endParaRPr lang="it-IT"/>
          </a:p>
        </p:txBody>
      </p:sp>
      <p:sp>
        <p:nvSpPr>
          <p:cNvPr id="1033" name="Text Box 9"/>
          <p:cNvSpPr txBox="1">
            <a:spLocks noChangeArrowheads="1"/>
          </p:cNvSpPr>
          <p:nvPr/>
        </p:nvSpPr>
        <p:spPr bwMode="auto">
          <a:xfrm>
            <a:off x="2275534" y="6524625"/>
            <a:ext cx="6184898" cy="307777"/>
          </a:xfrm>
          <a:prstGeom prst="rect">
            <a:avLst/>
          </a:prstGeom>
          <a:noFill/>
          <a:ln w="9525">
            <a:noFill/>
            <a:miter lim="800000"/>
            <a:headEnd/>
            <a:tailEnd/>
          </a:ln>
          <a:effectLst/>
        </p:spPr>
        <p:txBody>
          <a:bodyPr wrap="none">
            <a:spAutoFit/>
          </a:bodyPr>
          <a:lstStyle/>
          <a:p>
            <a:r>
              <a:rPr lang="it-IT" sz="1400" dirty="0"/>
              <a:t>Prof.</a:t>
            </a:r>
            <a:r>
              <a:rPr lang="it-IT" sz="1400" baseline="0" dirty="0"/>
              <a:t> </a:t>
            </a:r>
            <a:r>
              <a:rPr lang="it-IT" sz="1400" dirty="0"/>
              <a:t>Claudia Barolo &amp; Silvia </a:t>
            </a:r>
            <a:r>
              <a:rPr lang="it-IT" sz="1400" dirty="0" err="1"/>
              <a:t>Tabasso</a:t>
            </a:r>
            <a:r>
              <a:rPr lang="it-IT" sz="1400" dirty="0"/>
              <a:t>  –  Processi Industriali Chimici e Biochimici </a:t>
            </a:r>
            <a:endParaRPr lang="it-IT"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notesSlide" Target="../notesSlides/notesSlide1.xml"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notesSlide" Target="../notesSlides/notesSlide12.xml"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notesSlide" Target="../notesSlides/notesSlide13.xml"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notesSlide" Target="../notesSlides/notesSlide14.xml"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notesSlide" Target="../notesSlides/notesSlide15.xml"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notesSlide" Target="../notesSlides/notesSlide16.xml"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7.xml" /></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 /><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 /><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notesSlide" Target="../notesSlides/notesSlide21.xml" /><Relationship Id="rId1" Type="http://schemas.openxmlformats.org/officeDocument/2006/relationships/slideLayout" Target="../slideLayouts/slideLayout7.xml" /><Relationship Id="rId4" Type="http://schemas.openxmlformats.org/officeDocument/2006/relationships/image" Target="../media/image12.jpeg" /></Relationships>
</file>

<file path=ppt/slides/_rels/slide23.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notesSlide" Target="../notesSlides/notesSlide22.xml" /><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 /><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3" Type="http://schemas.openxmlformats.org/officeDocument/2006/relationships/image" Target="../media/image14.jpeg" /><Relationship Id="rId2" Type="http://schemas.openxmlformats.org/officeDocument/2006/relationships/notesSlide" Target="../notesSlides/notesSlide24.xml" /><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 /><Relationship Id="rId1" Type="http://schemas.openxmlformats.org/officeDocument/2006/relationships/slideLayout" Target="../slideLayouts/slideLayout7.xml" /></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 /><Relationship Id="rId1" Type="http://schemas.openxmlformats.org/officeDocument/2006/relationships/slideLayout" Target="../slideLayouts/slideLayout7.xml" /></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 /><Relationship Id="rId1" Type="http://schemas.openxmlformats.org/officeDocument/2006/relationships/slideLayout" Target="../slideLayouts/slideLayout7.xml" /></Relationships>
</file>

<file path=ppt/slides/_rels/slide29.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notesSlide" Target="../notesSlides/notesSlide28.xml"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7.xml" /></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 /><Relationship Id="rId1" Type="http://schemas.openxmlformats.org/officeDocument/2006/relationships/slideLayout" Target="../slideLayouts/slideLayout7.xml" /></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 /><Relationship Id="rId1" Type="http://schemas.openxmlformats.org/officeDocument/2006/relationships/slideLayout" Target="../slideLayouts/slideLayout7.xml" /></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 /><Relationship Id="rId1" Type="http://schemas.openxmlformats.org/officeDocument/2006/relationships/slideLayout" Target="../slideLayouts/slideLayout7.xml" /></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 /><Relationship Id="rId1" Type="http://schemas.openxmlformats.org/officeDocument/2006/relationships/slideLayout" Target="../slideLayouts/slideLayout7.xml" /></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 /><Relationship Id="rId1" Type="http://schemas.openxmlformats.org/officeDocument/2006/relationships/slideLayout" Target="../slideLayouts/slideLayout7.xml" /></Relationships>
</file>

<file path=ppt/slides/_rels/slide35.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notesSlide" Target="../notesSlides/notesSlide34.xml" /><Relationship Id="rId1" Type="http://schemas.openxmlformats.org/officeDocument/2006/relationships/slideLayout" Target="../slideLayouts/slideLayout7.xml" /></Relationships>
</file>

<file path=ppt/slides/_rels/slide36.xml.rels><?xml version="1.0" encoding="UTF-8" standalone="yes"?>
<Relationships xmlns="http://schemas.openxmlformats.org/package/2006/relationships"><Relationship Id="rId3" Type="http://schemas.openxmlformats.org/officeDocument/2006/relationships/image" Target="../media/image17.jpeg" /><Relationship Id="rId2" Type="http://schemas.openxmlformats.org/officeDocument/2006/relationships/notesSlide" Target="../notesSlides/notesSlide35.xml" /><Relationship Id="rId1" Type="http://schemas.openxmlformats.org/officeDocument/2006/relationships/slideLayout" Target="../slideLayouts/slideLayout7.xml" /></Relationships>
</file>

<file path=ppt/slides/_rels/slide37.xml.rels><?xml version="1.0" encoding="UTF-8" standalone="yes"?>
<Relationships xmlns="http://schemas.openxmlformats.org/package/2006/relationships"><Relationship Id="rId3" Type="http://schemas.openxmlformats.org/officeDocument/2006/relationships/image" Target="../media/image18.jpeg" /><Relationship Id="rId2" Type="http://schemas.openxmlformats.org/officeDocument/2006/relationships/notesSlide" Target="../notesSlides/notesSlide36.xml" /><Relationship Id="rId1" Type="http://schemas.openxmlformats.org/officeDocument/2006/relationships/slideLayout" Target="../slideLayouts/slideLayout7.xml" /><Relationship Id="rId4" Type="http://schemas.openxmlformats.org/officeDocument/2006/relationships/image" Target="../media/image19.jpeg" /></Relationships>
</file>

<file path=ppt/slides/_rels/slide4.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4.xml"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notesSlide" Target="../notesSlides/notesSlide5.xml"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notesSlide" Target="../notesSlides/notesSlide6.xml"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notesSlide" Target="../notesSlides/notesSlide7.xml"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Text Box 2"/>
          <p:cNvSpPr txBox="1">
            <a:spLocks noChangeArrowheads="1"/>
          </p:cNvSpPr>
          <p:nvPr/>
        </p:nvSpPr>
        <p:spPr bwMode="auto">
          <a:xfrm>
            <a:off x="8675688" y="6427788"/>
            <a:ext cx="336550" cy="457200"/>
          </a:xfrm>
          <a:prstGeom prst="rect">
            <a:avLst/>
          </a:prstGeom>
          <a:noFill/>
          <a:ln w="9525">
            <a:noFill/>
            <a:miter lim="800000"/>
            <a:headEnd/>
            <a:tailEnd/>
          </a:ln>
          <a:effectLst/>
        </p:spPr>
        <p:txBody>
          <a:bodyPr wrap="none">
            <a:spAutoFit/>
          </a:bodyPr>
          <a:lstStyle/>
          <a:p>
            <a:fld id="{12C742A4-0BE0-4D5C-88F1-4F8584AE36A0}" type="slidenum">
              <a:rPr lang="it-IT"/>
              <a:pPr/>
              <a:t>1</a:t>
            </a:fld>
            <a:endParaRPr lang="it-IT"/>
          </a:p>
        </p:txBody>
      </p:sp>
      <p:pic>
        <p:nvPicPr>
          <p:cNvPr id="304131" name="Picture 3" descr="4"/>
          <p:cNvPicPr>
            <a:picLocks noChangeAspect="1" noChangeArrowheads="1"/>
          </p:cNvPicPr>
          <p:nvPr/>
        </p:nvPicPr>
        <p:blipFill>
          <a:blip r:embed="rId3" cstate="print"/>
          <a:srcRect/>
          <a:stretch>
            <a:fillRect/>
          </a:stretch>
        </p:blipFill>
        <p:spPr bwMode="auto">
          <a:xfrm>
            <a:off x="179388" y="549275"/>
            <a:ext cx="8675687" cy="5313363"/>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Text Box 2"/>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C0791AC3-6B7E-42D1-A76B-B109D1497A71}" type="slidenum">
              <a:rPr lang="it-IT"/>
              <a:pPr/>
              <a:t>10</a:t>
            </a:fld>
            <a:endParaRPr lang="it-IT"/>
          </a:p>
        </p:txBody>
      </p:sp>
      <p:sp>
        <p:nvSpPr>
          <p:cNvPr id="407555" name="Text Box 3"/>
          <p:cNvSpPr txBox="1">
            <a:spLocks noChangeArrowheads="1"/>
          </p:cNvSpPr>
          <p:nvPr/>
        </p:nvSpPr>
        <p:spPr bwMode="auto">
          <a:xfrm>
            <a:off x="1619250" y="0"/>
            <a:ext cx="5945188" cy="519113"/>
          </a:xfrm>
          <a:prstGeom prst="rect">
            <a:avLst/>
          </a:prstGeom>
          <a:noFill/>
          <a:ln w="9525">
            <a:noFill/>
            <a:miter lim="800000"/>
            <a:headEnd/>
            <a:tailEnd/>
          </a:ln>
          <a:effectLst/>
        </p:spPr>
        <p:txBody>
          <a:bodyPr wrap="none">
            <a:spAutoFit/>
          </a:bodyPr>
          <a:lstStyle/>
          <a:p>
            <a:r>
              <a:rPr lang="it-IT" sz="2800" b="1">
                <a:solidFill>
                  <a:srgbClr val="FF0000"/>
                </a:solidFill>
              </a:rPr>
              <a:t>METODI DI IMMOBILIZZAZIONE</a:t>
            </a:r>
          </a:p>
        </p:txBody>
      </p:sp>
      <p:sp>
        <p:nvSpPr>
          <p:cNvPr id="407556" name="Rectangle 4"/>
          <p:cNvSpPr>
            <a:spLocks noChangeArrowheads="1"/>
          </p:cNvSpPr>
          <p:nvPr/>
        </p:nvSpPr>
        <p:spPr bwMode="auto">
          <a:xfrm>
            <a:off x="0" y="933450"/>
            <a:ext cx="9144000" cy="4724400"/>
          </a:xfrm>
          <a:prstGeom prst="rect">
            <a:avLst/>
          </a:prstGeom>
          <a:noFill/>
          <a:ln w="9525">
            <a:noFill/>
            <a:miter lim="800000"/>
            <a:headEnd/>
            <a:tailEnd/>
          </a:ln>
          <a:effectLst/>
        </p:spPr>
        <p:txBody>
          <a:bodyPr anchor="ctr">
            <a:spAutoFit/>
          </a:bodyPr>
          <a:lstStyle/>
          <a:p>
            <a:pPr algn="ctr"/>
            <a:r>
              <a:rPr lang="it-IT" b="1"/>
              <a:t>Adsorbimento e legame ionico</a:t>
            </a:r>
          </a:p>
          <a:p>
            <a:pPr algn="just"/>
            <a:r>
              <a:rPr lang="it-IT" sz="2000" u="sng"/>
              <a:t>Stabilizzazione:</a:t>
            </a:r>
            <a:r>
              <a:rPr lang="it-IT" sz="2000"/>
              <a:t> reticolazione delle proteine con una reazione chimica successiva al suo adsorbimento fisico.</a:t>
            </a:r>
          </a:p>
          <a:p>
            <a:pPr algn="just"/>
            <a:r>
              <a:rPr lang="it-IT" sz="2000"/>
              <a:t>CAMPO DI APPLICAZIONE:</a:t>
            </a:r>
          </a:p>
          <a:p>
            <a:pPr algn="just">
              <a:buFontTx/>
              <a:buChar char="•"/>
            </a:pPr>
            <a:r>
              <a:rPr lang="it-IT" sz="2000"/>
              <a:t> biocatalisi non acquosa (nel solvente organico la proteina è insolubile e non si osserva desorbimento)</a:t>
            </a:r>
          </a:p>
          <a:p>
            <a:pPr algn="just"/>
            <a:endParaRPr lang="it-IT" sz="2000"/>
          </a:p>
          <a:p>
            <a:pPr algn="just"/>
            <a:endParaRPr lang="it-IT" sz="2000"/>
          </a:p>
          <a:p>
            <a:pPr algn="just"/>
            <a:r>
              <a:rPr lang="it-IT" sz="2000"/>
              <a:t>USO DI SUPPORTI IONICI:  le forse che si instaurano sono maggiori</a:t>
            </a:r>
          </a:p>
          <a:p>
            <a:pPr algn="just"/>
            <a:r>
              <a:rPr lang="it-IT" sz="2000" u="sng"/>
              <a:t>Vantaggi e svantaggi sono simili ai precedenti (è particolarmente sensibile a pH e forza ionica)</a:t>
            </a:r>
          </a:p>
          <a:p>
            <a:pPr algn="just"/>
            <a:r>
              <a:rPr lang="it-IT" sz="2000"/>
              <a:t>Esempio applicativo:</a:t>
            </a:r>
          </a:p>
          <a:p>
            <a:pPr algn="just">
              <a:buFontTx/>
              <a:buChar char="•"/>
            </a:pPr>
            <a:r>
              <a:rPr lang="it-IT" sz="2000"/>
              <a:t> la glucosio isomerasi da Streptomices rubiginous è stata adsorbita su di una resina a scambio anionico (cellulosa, polistirene e TiO</a:t>
            </a:r>
            <a:r>
              <a:rPr lang="it-IT" sz="2000" baseline="-25000"/>
              <a:t>2</a:t>
            </a:r>
            <a:r>
              <a:rPr lang="it-IT" sz="2000"/>
              <a:t>); il processo è industrialmente utilizzato per l’isomerizzazione del glucosio a fruttosio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Text Box 2"/>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D0ABDC6F-96F8-4833-9F74-7473155327E4}" type="slidenum">
              <a:rPr lang="it-IT"/>
              <a:pPr/>
              <a:t>11</a:t>
            </a:fld>
            <a:endParaRPr lang="it-IT"/>
          </a:p>
        </p:txBody>
      </p:sp>
      <p:sp>
        <p:nvSpPr>
          <p:cNvPr id="409603" name="Text Box 3"/>
          <p:cNvSpPr txBox="1">
            <a:spLocks noChangeArrowheads="1"/>
          </p:cNvSpPr>
          <p:nvPr/>
        </p:nvSpPr>
        <p:spPr bwMode="auto">
          <a:xfrm>
            <a:off x="1619250" y="0"/>
            <a:ext cx="5945188" cy="519113"/>
          </a:xfrm>
          <a:prstGeom prst="rect">
            <a:avLst/>
          </a:prstGeom>
          <a:noFill/>
          <a:ln w="9525">
            <a:noFill/>
            <a:miter lim="800000"/>
            <a:headEnd/>
            <a:tailEnd/>
          </a:ln>
          <a:effectLst/>
        </p:spPr>
        <p:txBody>
          <a:bodyPr wrap="none">
            <a:spAutoFit/>
          </a:bodyPr>
          <a:lstStyle/>
          <a:p>
            <a:r>
              <a:rPr lang="it-IT" sz="2800" b="1">
                <a:solidFill>
                  <a:srgbClr val="FF0000"/>
                </a:solidFill>
              </a:rPr>
              <a:t>METODI DI IMMOBILIZZAZIONE</a:t>
            </a:r>
          </a:p>
        </p:txBody>
      </p:sp>
      <p:sp>
        <p:nvSpPr>
          <p:cNvPr id="409604" name="Rectangle 4"/>
          <p:cNvSpPr>
            <a:spLocks noChangeArrowheads="1"/>
          </p:cNvSpPr>
          <p:nvPr/>
        </p:nvSpPr>
        <p:spPr bwMode="auto">
          <a:xfrm>
            <a:off x="0" y="692150"/>
            <a:ext cx="9144000" cy="5334000"/>
          </a:xfrm>
          <a:prstGeom prst="rect">
            <a:avLst/>
          </a:prstGeom>
          <a:noFill/>
          <a:ln w="9525">
            <a:noFill/>
            <a:miter lim="800000"/>
            <a:headEnd/>
            <a:tailEnd/>
          </a:ln>
          <a:effectLst/>
        </p:spPr>
        <p:txBody>
          <a:bodyPr anchor="ctr">
            <a:spAutoFit/>
          </a:bodyPr>
          <a:lstStyle/>
          <a:p>
            <a:pPr marL="495300" indent="-495300" algn="ctr"/>
            <a:r>
              <a:rPr lang="it-IT" b="1"/>
              <a:t>Formazione di legami covalenti</a:t>
            </a:r>
          </a:p>
          <a:p>
            <a:pPr marL="495300" indent="-495300" algn="just"/>
            <a:r>
              <a:rPr lang="it-IT" sz="2000"/>
              <a:t>tecnica di insolubilizzazione più studiata: formazione di legami covalenti fra l’enzima e la matrice di supporto. </a:t>
            </a:r>
          </a:p>
          <a:p>
            <a:pPr marL="495300" indent="-495300" algn="just"/>
            <a:r>
              <a:rPr lang="it-IT" sz="2000" u="sng"/>
              <a:t>la reazione di legame deve essere condotta in condizioni che</a:t>
            </a:r>
            <a:r>
              <a:rPr lang="it-IT" sz="2000"/>
              <a:t>:</a:t>
            </a:r>
          </a:p>
          <a:p>
            <a:pPr marL="495300" indent="-495300" algn="just">
              <a:buFontTx/>
              <a:buChar char="•"/>
            </a:pPr>
            <a:r>
              <a:rPr lang="it-IT" sz="2000"/>
              <a:t> non causino la perdita di attività enzimatica </a:t>
            </a:r>
          </a:p>
          <a:p>
            <a:pPr marL="495300" indent="-495300" algn="just">
              <a:buFontTx/>
              <a:buChar char="•"/>
            </a:pPr>
            <a:r>
              <a:rPr lang="it-IT" sz="2000"/>
              <a:t> il sito attivo dell’enzima rimanga inalterato dal reagente utilizzato. </a:t>
            </a:r>
          </a:p>
          <a:p>
            <a:pPr marL="495300" indent="-495300" algn="just"/>
            <a:endParaRPr lang="it-IT" sz="2000"/>
          </a:p>
          <a:p>
            <a:pPr marL="495300" indent="-495300" algn="just"/>
            <a:r>
              <a:rPr lang="it-IT" sz="2000" u="sng"/>
              <a:t>gruppi funzionali delle proteine suscettibili di attacco covalente in condizioni blande</a:t>
            </a:r>
            <a:endParaRPr lang="it-IT" sz="2000"/>
          </a:p>
          <a:p>
            <a:pPr marL="495300" indent="-495300" algn="just">
              <a:buFontTx/>
              <a:buChar char="•"/>
            </a:pPr>
            <a:r>
              <a:rPr lang="it-IT" sz="2000"/>
              <a:t> i gruppi amminici alfa della catena e gli ammino gruppi epsilon della lisina e dell’arginina</a:t>
            </a:r>
          </a:p>
          <a:p>
            <a:pPr marL="495300" indent="-495300" algn="just">
              <a:buFontTx/>
              <a:buChar char="•"/>
            </a:pPr>
            <a:r>
              <a:rPr lang="it-IT" sz="2000"/>
              <a:t> il gruppo carbossilico alfa della catena ed i gruppi carbossilici beta e gamma degli acidi aspartico e glutammico</a:t>
            </a:r>
          </a:p>
          <a:p>
            <a:pPr marL="495300" indent="-495300" algn="just">
              <a:buFontTx/>
              <a:buChar char="•"/>
            </a:pPr>
            <a:r>
              <a:rPr lang="it-IT" sz="2000"/>
              <a:t> l’anello fenilico della tirosina </a:t>
            </a:r>
          </a:p>
          <a:p>
            <a:pPr marL="495300" indent="-495300" algn="just">
              <a:buFontTx/>
              <a:buChar char="•"/>
            </a:pPr>
            <a:r>
              <a:rPr lang="it-IT" sz="2000"/>
              <a:t> il gruppo tiolo della cisteina </a:t>
            </a:r>
          </a:p>
          <a:p>
            <a:pPr marL="495300" indent="-495300" algn="just">
              <a:buFontTx/>
              <a:buChar char="•"/>
            </a:pPr>
            <a:r>
              <a:rPr lang="it-IT" sz="2000"/>
              <a:t> i gruppi ossidrilici di serina e treonina</a:t>
            </a:r>
          </a:p>
          <a:p>
            <a:pPr marL="495300" indent="-495300" algn="just">
              <a:buFontTx/>
              <a:buChar char="•"/>
            </a:pPr>
            <a:r>
              <a:rPr lang="it-IT" sz="2000"/>
              <a:t> il gruppo imidazolo dell’istidina</a:t>
            </a:r>
          </a:p>
          <a:p>
            <a:pPr marL="495300" indent="-495300" algn="just">
              <a:buFontTx/>
              <a:buChar char="•"/>
            </a:pPr>
            <a:r>
              <a:rPr lang="it-IT" sz="2000"/>
              <a:t> il gruppo indolo del triptofano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Text Box 2"/>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4576BD9A-BDCB-4EC4-9DCB-24E394901D38}" type="slidenum">
              <a:rPr lang="it-IT"/>
              <a:pPr/>
              <a:t>12</a:t>
            </a:fld>
            <a:endParaRPr lang="it-IT"/>
          </a:p>
        </p:txBody>
      </p:sp>
      <p:sp>
        <p:nvSpPr>
          <p:cNvPr id="411651" name="Text Box 3"/>
          <p:cNvSpPr txBox="1">
            <a:spLocks noChangeArrowheads="1"/>
          </p:cNvSpPr>
          <p:nvPr/>
        </p:nvSpPr>
        <p:spPr bwMode="auto">
          <a:xfrm>
            <a:off x="1619250" y="0"/>
            <a:ext cx="5945188" cy="519113"/>
          </a:xfrm>
          <a:prstGeom prst="rect">
            <a:avLst/>
          </a:prstGeom>
          <a:noFill/>
          <a:ln w="9525">
            <a:noFill/>
            <a:miter lim="800000"/>
            <a:headEnd/>
            <a:tailEnd/>
          </a:ln>
          <a:effectLst/>
        </p:spPr>
        <p:txBody>
          <a:bodyPr wrap="none">
            <a:spAutoFit/>
          </a:bodyPr>
          <a:lstStyle/>
          <a:p>
            <a:r>
              <a:rPr lang="it-IT" sz="2800" b="1">
                <a:solidFill>
                  <a:srgbClr val="FF0000"/>
                </a:solidFill>
              </a:rPr>
              <a:t>METODI DI IMMOBILIZZAZIONE</a:t>
            </a:r>
          </a:p>
        </p:txBody>
      </p:sp>
      <p:sp>
        <p:nvSpPr>
          <p:cNvPr id="411652" name="Rectangle 4"/>
          <p:cNvSpPr>
            <a:spLocks noChangeArrowheads="1"/>
          </p:cNvSpPr>
          <p:nvPr/>
        </p:nvSpPr>
        <p:spPr bwMode="auto">
          <a:xfrm>
            <a:off x="0" y="836613"/>
            <a:ext cx="9144000" cy="5029200"/>
          </a:xfrm>
          <a:prstGeom prst="rect">
            <a:avLst/>
          </a:prstGeom>
          <a:noFill/>
          <a:ln w="9525">
            <a:noFill/>
            <a:miter lim="800000"/>
            <a:headEnd/>
            <a:tailEnd/>
          </a:ln>
          <a:effectLst/>
        </p:spPr>
        <p:txBody>
          <a:bodyPr anchor="ctr">
            <a:spAutoFit/>
          </a:bodyPr>
          <a:lstStyle/>
          <a:p>
            <a:pPr marL="495300" indent="-495300" algn="ctr"/>
            <a:r>
              <a:rPr lang="it-IT" b="1"/>
              <a:t>Formazione di legami covalenti</a:t>
            </a:r>
          </a:p>
          <a:p>
            <a:pPr marL="495300" indent="-495300" algn="just"/>
            <a:r>
              <a:rPr lang="it-IT" sz="2000"/>
              <a:t>Un basso numero di reazioni sono state considerate per l’accoppiamento con i gruppi funzionali disponibili sulla proteina piuttosto che con i residui amminici o fenolici. L’amminoetilcellulosa è stat fatta reagire con i residui carbossilici di una proteina enzimatica in presenza di cardbodiimmide ed i residui tiolo sono stati accoppiati in maniera ossidativa con i gruppi tiolo di un copolimero reticolato di acrilammide e N-acriloilcisteina. </a:t>
            </a:r>
          </a:p>
          <a:p>
            <a:pPr marL="495300" indent="-495300" algn="just"/>
            <a:r>
              <a:rPr lang="it-IT" sz="2000"/>
              <a:t>In taluni casi è possible aumentare il numero dei residui reattivi di un enzima in maniera tale da aumentare la resa in enzima insolubilizzato e per offrire siti di reazione alternative a quelli essenziali per l’attività enzimatica. Come accade per la reticolazione, anche il legame covalente  dovrebbe offrire derivati enzimatici insolubili stabili che non rilasciano enzima nella soluzione circostante. L’ampia varietà di reazioni di legame, ed i supporti insolubili con gruppi funzionali in grado di dare legami covalenti, o di essere attivati per dare tali gruppi, rendono questo metodo di insolubilizzazione generalmente applicabile anche se si conosce molto poco della struttura della proteina o del sito attivo dell’enzima che deve essere legato.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Text Box 2"/>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7E3F0601-8AAE-4045-A6B1-C91430593413}" type="slidenum">
              <a:rPr lang="it-IT"/>
              <a:pPr/>
              <a:t>13</a:t>
            </a:fld>
            <a:endParaRPr lang="it-IT"/>
          </a:p>
        </p:txBody>
      </p:sp>
      <p:pic>
        <p:nvPicPr>
          <p:cNvPr id="314371" name="Picture 3" descr="9"/>
          <p:cNvPicPr>
            <a:picLocks noChangeAspect="1" noChangeArrowheads="1"/>
          </p:cNvPicPr>
          <p:nvPr/>
        </p:nvPicPr>
        <p:blipFill>
          <a:blip r:embed="rId3" cstate="print"/>
          <a:srcRect/>
          <a:stretch>
            <a:fillRect/>
          </a:stretch>
        </p:blipFill>
        <p:spPr bwMode="auto">
          <a:xfrm>
            <a:off x="2195513" y="0"/>
            <a:ext cx="4791075" cy="6519863"/>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Text Box 2"/>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B18C2601-8A04-4902-AA68-DBB7DACDD025}" type="slidenum">
              <a:rPr lang="it-IT"/>
              <a:pPr/>
              <a:t>14</a:t>
            </a:fld>
            <a:endParaRPr lang="it-IT"/>
          </a:p>
        </p:txBody>
      </p:sp>
      <p:pic>
        <p:nvPicPr>
          <p:cNvPr id="316419" name="Picture 3" descr="10"/>
          <p:cNvPicPr>
            <a:picLocks noChangeAspect="1" noChangeArrowheads="1"/>
          </p:cNvPicPr>
          <p:nvPr/>
        </p:nvPicPr>
        <p:blipFill>
          <a:blip r:embed="rId3" cstate="print"/>
          <a:srcRect/>
          <a:stretch>
            <a:fillRect/>
          </a:stretch>
        </p:blipFill>
        <p:spPr bwMode="auto">
          <a:xfrm>
            <a:off x="1116013" y="260350"/>
            <a:ext cx="7561262" cy="584358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Text Box 2"/>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FFA8D959-BEB9-48FD-869E-E08B002DD619}" type="slidenum">
              <a:rPr lang="it-IT"/>
              <a:pPr/>
              <a:t>15</a:t>
            </a:fld>
            <a:endParaRPr lang="it-IT"/>
          </a:p>
        </p:txBody>
      </p:sp>
      <p:pic>
        <p:nvPicPr>
          <p:cNvPr id="318467" name="Picture 3" descr="11"/>
          <p:cNvPicPr>
            <a:picLocks noChangeAspect="1" noChangeArrowheads="1"/>
          </p:cNvPicPr>
          <p:nvPr/>
        </p:nvPicPr>
        <p:blipFill>
          <a:blip r:embed="rId3" cstate="print"/>
          <a:srcRect/>
          <a:stretch>
            <a:fillRect/>
          </a:stretch>
        </p:blipFill>
        <p:spPr bwMode="auto">
          <a:xfrm>
            <a:off x="1979613" y="549275"/>
            <a:ext cx="5329237" cy="423545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Text Box 2"/>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69E12B9A-744D-4B96-A0FB-F9454132BDD4}" type="slidenum">
              <a:rPr lang="it-IT"/>
              <a:pPr/>
              <a:t>16</a:t>
            </a:fld>
            <a:endParaRPr lang="it-IT"/>
          </a:p>
        </p:txBody>
      </p:sp>
      <p:pic>
        <p:nvPicPr>
          <p:cNvPr id="320515" name="Picture 3" descr="12"/>
          <p:cNvPicPr>
            <a:picLocks noChangeAspect="1" noChangeArrowheads="1"/>
          </p:cNvPicPr>
          <p:nvPr/>
        </p:nvPicPr>
        <p:blipFill>
          <a:blip r:embed="rId3" cstate="print"/>
          <a:srcRect/>
          <a:stretch>
            <a:fillRect/>
          </a:stretch>
        </p:blipFill>
        <p:spPr bwMode="auto">
          <a:xfrm>
            <a:off x="1476375" y="1268413"/>
            <a:ext cx="5761038" cy="2486025"/>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Text Box 2"/>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318E3EA1-08A1-4A43-BC6A-E33B311039B2}" type="slidenum">
              <a:rPr lang="it-IT"/>
              <a:pPr/>
              <a:t>17</a:t>
            </a:fld>
            <a:endParaRPr lang="it-IT"/>
          </a:p>
        </p:txBody>
      </p:sp>
      <p:pic>
        <p:nvPicPr>
          <p:cNvPr id="322563" name="Picture 3" descr="13"/>
          <p:cNvPicPr>
            <a:picLocks noChangeAspect="1" noChangeArrowheads="1"/>
          </p:cNvPicPr>
          <p:nvPr/>
        </p:nvPicPr>
        <p:blipFill>
          <a:blip r:embed="rId3" cstate="print"/>
          <a:srcRect/>
          <a:stretch>
            <a:fillRect/>
          </a:stretch>
        </p:blipFill>
        <p:spPr bwMode="auto">
          <a:xfrm>
            <a:off x="755650" y="1196975"/>
            <a:ext cx="7921625" cy="411956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Text Box 2"/>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278C2C15-8C95-4D52-8F83-147842DAACC8}" type="slidenum">
              <a:rPr lang="it-IT"/>
              <a:pPr/>
              <a:t>18</a:t>
            </a:fld>
            <a:endParaRPr lang="it-IT"/>
          </a:p>
        </p:txBody>
      </p:sp>
      <p:sp>
        <p:nvSpPr>
          <p:cNvPr id="324611" name="Text Box 3"/>
          <p:cNvSpPr txBox="1">
            <a:spLocks noChangeArrowheads="1"/>
          </p:cNvSpPr>
          <p:nvPr/>
        </p:nvSpPr>
        <p:spPr bwMode="auto">
          <a:xfrm>
            <a:off x="395288" y="115888"/>
            <a:ext cx="8320087" cy="457200"/>
          </a:xfrm>
          <a:prstGeom prst="rect">
            <a:avLst/>
          </a:prstGeom>
          <a:noFill/>
          <a:ln w="9525">
            <a:noFill/>
            <a:miter lim="800000"/>
            <a:headEnd/>
            <a:tailEnd/>
          </a:ln>
          <a:effectLst/>
        </p:spPr>
        <p:txBody>
          <a:bodyPr wrap="none">
            <a:spAutoFit/>
          </a:bodyPr>
          <a:lstStyle/>
          <a:p>
            <a:r>
              <a:rPr lang="it-IT" b="1">
                <a:solidFill>
                  <a:srgbClr val="FF0000"/>
                </a:solidFill>
              </a:rPr>
              <a:t>BIOCATALIZZATORI IN MEZZI NON CONVENZIONALI</a:t>
            </a:r>
          </a:p>
        </p:txBody>
      </p:sp>
      <p:sp>
        <p:nvSpPr>
          <p:cNvPr id="324612" name="Text Box 4"/>
          <p:cNvSpPr txBox="1">
            <a:spLocks noChangeArrowheads="1"/>
          </p:cNvSpPr>
          <p:nvPr/>
        </p:nvSpPr>
        <p:spPr bwMode="auto">
          <a:xfrm>
            <a:off x="900113" y="692150"/>
            <a:ext cx="7277100" cy="701675"/>
          </a:xfrm>
          <a:prstGeom prst="rect">
            <a:avLst/>
          </a:prstGeom>
          <a:noFill/>
          <a:ln w="9525">
            <a:noFill/>
            <a:miter lim="800000"/>
            <a:headEnd/>
            <a:tailEnd/>
          </a:ln>
          <a:effectLst/>
        </p:spPr>
        <p:txBody>
          <a:bodyPr wrap="none">
            <a:spAutoFit/>
          </a:bodyPr>
          <a:lstStyle/>
          <a:p>
            <a:pPr algn="ctr">
              <a:spcBef>
                <a:spcPct val="30000"/>
              </a:spcBef>
            </a:pPr>
            <a:r>
              <a:rPr lang="it-IT" sz="2000"/>
              <a:t>Acqua: mezzo di reazione essenziale per l’utilizzo dei biocatalizzatori</a:t>
            </a:r>
          </a:p>
          <a:p>
            <a:pPr algn="ctr"/>
            <a:r>
              <a:rPr lang="it-IT" sz="2000"/>
              <a:t>VANTAGGIO O SVANTAGGIO?</a:t>
            </a:r>
          </a:p>
        </p:txBody>
      </p:sp>
      <p:sp>
        <p:nvSpPr>
          <p:cNvPr id="324613" name="Text Box 5"/>
          <p:cNvSpPr txBox="1">
            <a:spLocks noChangeArrowheads="1"/>
          </p:cNvSpPr>
          <p:nvPr/>
        </p:nvSpPr>
        <p:spPr bwMode="auto">
          <a:xfrm>
            <a:off x="0" y="1484313"/>
            <a:ext cx="9144000" cy="762000"/>
          </a:xfrm>
          <a:prstGeom prst="rect">
            <a:avLst/>
          </a:prstGeom>
          <a:noFill/>
          <a:ln w="9525">
            <a:noFill/>
            <a:miter lim="800000"/>
            <a:headEnd/>
            <a:tailEnd/>
          </a:ln>
          <a:effectLst/>
        </p:spPr>
        <p:txBody>
          <a:bodyPr>
            <a:spAutoFit/>
          </a:bodyPr>
          <a:lstStyle/>
          <a:p>
            <a:r>
              <a:rPr lang="it-IT"/>
              <a:t>LIMITAZIONE: </a:t>
            </a:r>
            <a:r>
              <a:rPr lang="it-IT" sz="2000"/>
              <a:t>limita le applicazioni, specie quando i reagenti sono scarsamente solubili in acqua</a:t>
            </a:r>
          </a:p>
        </p:txBody>
      </p:sp>
      <p:sp>
        <p:nvSpPr>
          <p:cNvPr id="324614" name="AutoShape 6"/>
          <p:cNvSpPr>
            <a:spLocks noChangeArrowheads="1"/>
          </p:cNvSpPr>
          <p:nvPr/>
        </p:nvSpPr>
        <p:spPr bwMode="auto">
          <a:xfrm>
            <a:off x="4140200" y="2492375"/>
            <a:ext cx="431800" cy="504825"/>
          </a:xfrm>
          <a:prstGeom prst="downArrow">
            <a:avLst>
              <a:gd name="adj1" fmla="val 50000"/>
              <a:gd name="adj2" fmla="val 29228"/>
            </a:avLst>
          </a:prstGeom>
          <a:solidFill>
            <a:schemeClr val="accent1"/>
          </a:solidFill>
          <a:ln w="9525">
            <a:solidFill>
              <a:schemeClr val="tx1"/>
            </a:solidFill>
            <a:miter lim="800000"/>
            <a:headEnd/>
            <a:tailEnd/>
          </a:ln>
          <a:effectLst/>
        </p:spPr>
        <p:txBody>
          <a:bodyPr vert="eaVert" wrap="none" anchor="ctr"/>
          <a:lstStyle/>
          <a:p>
            <a:endParaRPr lang="it-IT"/>
          </a:p>
        </p:txBody>
      </p:sp>
      <p:sp>
        <p:nvSpPr>
          <p:cNvPr id="324615" name="Text Box 7"/>
          <p:cNvSpPr txBox="1">
            <a:spLocks noChangeArrowheads="1"/>
          </p:cNvSpPr>
          <p:nvPr/>
        </p:nvSpPr>
        <p:spPr bwMode="auto">
          <a:xfrm>
            <a:off x="0" y="2997200"/>
            <a:ext cx="9144000" cy="1311275"/>
          </a:xfrm>
          <a:prstGeom prst="rect">
            <a:avLst/>
          </a:prstGeom>
          <a:noFill/>
          <a:ln w="9525">
            <a:noFill/>
            <a:miter lim="800000"/>
            <a:headEnd/>
            <a:tailEnd/>
          </a:ln>
          <a:effectLst/>
        </p:spPr>
        <p:txBody>
          <a:bodyPr>
            <a:spAutoFit/>
          </a:bodyPr>
          <a:lstStyle/>
          <a:p>
            <a:r>
              <a:rPr lang="it-IT" sz="2000"/>
              <a:t>Utilizzo di MEZZI NON CONVENZIONALI come:</a:t>
            </a:r>
          </a:p>
          <a:p>
            <a:r>
              <a:rPr lang="it-IT" sz="2000"/>
              <a:t>Solventi organici</a:t>
            </a:r>
          </a:p>
          <a:p>
            <a:r>
              <a:rPr lang="it-IT" sz="2000"/>
              <a:t>Alcuni gas</a:t>
            </a:r>
          </a:p>
          <a:p>
            <a:r>
              <a:rPr lang="it-IT" sz="2000"/>
              <a:t>Fluidi supercritici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Text Box 2"/>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C4553FB6-70A7-4669-8BEA-2AA6739A56D6}" type="slidenum">
              <a:rPr lang="it-IT"/>
              <a:pPr/>
              <a:t>19</a:t>
            </a:fld>
            <a:endParaRPr lang="it-IT"/>
          </a:p>
        </p:txBody>
      </p:sp>
      <p:sp>
        <p:nvSpPr>
          <p:cNvPr id="336899" name="Text Box 3"/>
          <p:cNvSpPr txBox="1">
            <a:spLocks noChangeArrowheads="1"/>
          </p:cNvSpPr>
          <p:nvPr/>
        </p:nvSpPr>
        <p:spPr bwMode="auto">
          <a:xfrm>
            <a:off x="395288" y="115888"/>
            <a:ext cx="8320087" cy="457200"/>
          </a:xfrm>
          <a:prstGeom prst="rect">
            <a:avLst/>
          </a:prstGeom>
          <a:noFill/>
          <a:ln w="9525">
            <a:noFill/>
            <a:miter lim="800000"/>
            <a:headEnd/>
            <a:tailEnd/>
          </a:ln>
          <a:effectLst/>
        </p:spPr>
        <p:txBody>
          <a:bodyPr wrap="none">
            <a:spAutoFit/>
          </a:bodyPr>
          <a:lstStyle/>
          <a:p>
            <a:r>
              <a:rPr lang="it-IT" b="1">
                <a:solidFill>
                  <a:srgbClr val="FF0000"/>
                </a:solidFill>
              </a:rPr>
              <a:t>BIOCATALIZZATORI IN MEZZI NON CONVENZIONALI</a:t>
            </a:r>
          </a:p>
        </p:txBody>
      </p:sp>
      <p:sp>
        <p:nvSpPr>
          <p:cNvPr id="336900" name="Text Box 4"/>
          <p:cNvSpPr txBox="1">
            <a:spLocks noChangeArrowheads="1"/>
          </p:cNvSpPr>
          <p:nvPr/>
        </p:nvSpPr>
        <p:spPr bwMode="auto">
          <a:xfrm>
            <a:off x="0" y="908050"/>
            <a:ext cx="9144000" cy="4054475"/>
          </a:xfrm>
          <a:prstGeom prst="rect">
            <a:avLst/>
          </a:prstGeom>
          <a:noFill/>
          <a:ln w="9525">
            <a:noFill/>
            <a:miter lim="800000"/>
            <a:headEnd/>
            <a:tailEnd/>
          </a:ln>
          <a:effectLst/>
        </p:spPr>
        <p:txBody>
          <a:bodyPr>
            <a:spAutoFit/>
          </a:bodyPr>
          <a:lstStyle/>
          <a:p>
            <a:pPr algn="ctr">
              <a:spcBef>
                <a:spcPct val="30000"/>
              </a:spcBef>
            </a:pPr>
            <a:r>
              <a:rPr lang="it-IT" sz="2000" b="1"/>
              <a:t>Caratteristiche delle bioconversioni in sistemi bifasici liquido-liquido</a:t>
            </a:r>
            <a:r>
              <a:rPr lang="it-IT" sz="2000"/>
              <a:t> </a:t>
            </a:r>
          </a:p>
          <a:p>
            <a:pPr algn="ctr"/>
            <a:endParaRPr lang="it-IT" sz="2000"/>
          </a:p>
          <a:p>
            <a:pPr algn="ctr"/>
            <a:r>
              <a:rPr lang="it-IT" sz="2000" u="sng"/>
              <a:t>VANTAGGI:</a:t>
            </a:r>
          </a:p>
          <a:p>
            <a:pPr algn="ctr">
              <a:buFontTx/>
              <a:buChar char="•"/>
            </a:pPr>
            <a:r>
              <a:rPr lang="it-IT" sz="2000"/>
              <a:t> alta solubilità di substrato e prodotto</a:t>
            </a:r>
          </a:p>
          <a:p>
            <a:pPr algn="ctr">
              <a:buFontTx/>
              <a:buChar char="•"/>
            </a:pPr>
            <a:r>
              <a:rPr lang="it-IT" sz="2000"/>
              <a:t> riduzione del problema dell’inibizione da parte di substrato e prodotti</a:t>
            </a:r>
          </a:p>
          <a:p>
            <a:pPr algn="ctr">
              <a:buFontTx/>
              <a:buChar char="•"/>
            </a:pPr>
            <a:r>
              <a:rPr lang="it-IT" sz="2000"/>
              <a:t> facilità di recupero di prodotti e biocatalizzatore</a:t>
            </a:r>
          </a:p>
          <a:p>
            <a:pPr algn="ctr">
              <a:buFontTx/>
              <a:buChar char="•"/>
            </a:pPr>
            <a:r>
              <a:rPr lang="it-IT" sz="2000"/>
              <a:t> alta solubilità del gas nel solventi organici</a:t>
            </a:r>
          </a:p>
          <a:p>
            <a:pPr algn="ctr">
              <a:buFontTx/>
              <a:buChar char="•"/>
            </a:pPr>
            <a:r>
              <a:rPr lang="it-IT" sz="2000"/>
              <a:t> possibile spostamento dell’equilibrio di reazione</a:t>
            </a:r>
          </a:p>
          <a:p>
            <a:pPr algn="ctr">
              <a:buFontTx/>
              <a:buChar char="•"/>
            </a:pPr>
            <a:endParaRPr lang="it-IT" sz="2000"/>
          </a:p>
          <a:p>
            <a:pPr algn="ctr"/>
            <a:r>
              <a:rPr lang="it-IT" sz="2000"/>
              <a:t> </a:t>
            </a:r>
            <a:r>
              <a:rPr lang="it-IT" sz="2000" u="sng"/>
              <a:t>SVANTAGGI</a:t>
            </a:r>
          </a:p>
          <a:p>
            <a:pPr algn="ctr">
              <a:buFontTx/>
              <a:buChar char="•"/>
            </a:pPr>
            <a:r>
              <a:rPr lang="it-IT" sz="2000"/>
              <a:t> possibile denaturazione del biocatalizzatore e/o inibizione da parte del solvente organico</a:t>
            </a:r>
          </a:p>
          <a:p>
            <a:pPr algn="ctr">
              <a:buFontTx/>
              <a:buChar char="•"/>
            </a:pPr>
            <a:r>
              <a:rPr lang="it-IT" sz="2000"/>
              <a:t> aumento della complessità della reazione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Text Box 2"/>
          <p:cNvSpPr txBox="1">
            <a:spLocks noChangeArrowheads="1"/>
          </p:cNvSpPr>
          <p:nvPr/>
        </p:nvSpPr>
        <p:spPr bwMode="auto">
          <a:xfrm>
            <a:off x="8675688" y="6427788"/>
            <a:ext cx="336550" cy="457200"/>
          </a:xfrm>
          <a:prstGeom prst="rect">
            <a:avLst/>
          </a:prstGeom>
          <a:noFill/>
          <a:ln w="9525">
            <a:noFill/>
            <a:miter lim="800000"/>
            <a:headEnd/>
            <a:tailEnd/>
          </a:ln>
          <a:effectLst/>
        </p:spPr>
        <p:txBody>
          <a:bodyPr wrap="none">
            <a:spAutoFit/>
          </a:bodyPr>
          <a:lstStyle/>
          <a:p>
            <a:fld id="{E932D080-7FF7-4AFB-8252-52822EB99D76}" type="slidenum">
              <a:rPr lang="it-IT"/>
              <a:pPr/>
              <a:t>2</a:t>
            </a:fld>
            <a:endParaRPr lang="it-IT"/>
          </a:p>
        </p:txBody>
      </p:sp>
      <p:sp>
        <p:nvSpPr>
          <p:cNvPr id="400388" name="Text Box 4"/>
          <p:cNvSpPr txBox="1">
            <a:spLocks noChangeArrowheads="1"/>
          </p:cNvSpPr>
          <p:nvPr/>
        </p:nvSpPr>
        <p:spPr bwMode="auto">
          <a:xfrm>
            <a:off x="1619250" y="101600"/>
            <a:ext cx="5945188" cy="519113"/>
          </a:xfrm>
          <a:prstGeom prst="rect">
            <a:avLst/>
          </a:prstGeom>
          <a:noFill/>
          <a:ln w="9525">
            <a:noFill/>
            <a:miter lim="800000"/>
            <a:headEnd/>
            <a:tailEnd/>
          </a:ln>
          <a:effectLst/>
        </p:spPr>
        <p:txBody>
          <a:bodyPr wrap="none">
            <a:spAutoFit/>
          </a:bodyPr>
          <a:lstStyle/>
          <a:p>
            <a:r>
              <a:rPr lang="it-IT" sz="2800" b="1">
                <a:solidFill>
                  <a:srgbClr val="FF0000"/>
                </a:solidFill>
              </a:rPr>
              <a:t>METODI DI IMMOBILIZZAZIONE</a:t>
            </a:r>
          </a:p>
        </p:txBody>
      </p:sp>
      <p:sp>
        <p:nvSpPr>
          <p:cNvPr id="400389" name="Text Box 5"/>
          <p:cNvSpPr txBox="1">
            <a:spLocks noChangeArrowheads="1"/>
          </p:cNvSpPr>
          <p:nvPr/>
        </p:nvSpPr>
        <p:spPr bwMode="auto">
          <a:xfrm>
            <a:off x="0" y="620713"/>
            <a:ext cx="4403725" cy="396875"/>
          </a:xfrm>
          <a:prstGeom prst="rect">
            <a:avLst/>
          </a:prstGeom>
          <a:noFill/>
          <a:ln w="9525">
            <a:noFill/>
            <a:miter lim="800000"/>
            <a:headEnd/>
            <a:tailEnd/>
          </a:ln>
          <a:effectLst/>
        </p:spPr>
        <p:txBody>
          <a:bodyPr wrap="none">
            <a:spAutoFit/>
          </a:bodyPr>
          <a:lstStyle/>
          <a:p>
            <a:r>
              <a:rPr lang="it-IT" sz="2000" b="1"/>
              <a:t>Cross-linking con reagenti bifunzionali</a:t>
            </a:r>
          </a:p>
        </p:txBody>
      </p:sp>
      <p:sp>
        <p:nvSpPr>
          <p:cNvPr id="400390" name="Text Box 6"/>
          <p:cNvSpPr txBox="1">
            <a:spLocks noChangeArrowheads="1"/>
          </p:cNvSpPr>
          <p:nvPr/>
        </p:nvSpPr>
        <p:spPr bwMode="auto">
          <a:xfrm>
            <a:off x="468313" y="908050"/>
            <a:ext cx="7893050" cy="396875"/>
          </a:xfrm>
          <a:prstGeom prst="rect">
            <a:avLst/>
          </a:prstGeom>
          <a:noFill/>
          <a:ln w="9525">
            <a:noFill/>
            <a:miter lim="800000"/>
            <a:headEnd/>
            <a:tailEnd/>
          </a:ln>
          <a:effectLst/>
        </p:spPr>
        <p:txBody>
          <a:bodyPr wrap="none">
            <a:spAutoFit/>
          </a:bodyPr>
          <a:lstStyle/>
          <a:p>
            <a:r>
              <a:rPr lang="it-IT" sz="2000"/>
              <a:t>Cellule e enzimi		reagenti bi- o multifunzionali (aldeidi o ammine)</a:t>
            </a:r>
          </a:p>
        </p:txBody>
      </p:sp>
      <p:sp>
        <p:nvSpPr>
          <p:cNvPr id="400391" name="AutoShape 7"/>
          <p:cNvSpPr>
            <a:spLocks noChangeArrowheads="1"/>
          </p:cNvSpPr>
          <p:nvPr/>
        </p:nvSpPr>
        <p:spPr bwMode="auto">
          <a:xfrm>
            <a:off x="3851275" y="1339850"/>
            <a:ext cx="360363" cy="576263"/>
          </a:xfrm>
          <a:prstGeom prst="downArrow">
            <a:avLst>
              <a:gd name="adj1" fmla="val 50000"/>
              <a:gd name="adj2" fmla="val 39978"/>
            </a:avLst>
          </a:prstGeom>
          <a:solidFill>
            <a:schemeClr val="accent1"/>
          </a:solidFill>
          <a:ln w="9525">
            <a:solidFill>
              <a:schemeClr val="tx1"/>
            </a:solidFill>
            <a:miter lim="800000"/>
            <a:headEnd/>
            <a:tailEnd/>
          </a:ln>
          <a:effectLst/>
        </p:spPr>
        <p:txBody>
          <a:bodyPr vert="eaVert" wrap="none" anchor="ctr"/>
          <a:lstStyle/>
          <a:p>
            <a:endParaRPr lang="it-IT"/>
          </a:p>
        </p:txBody>
      </p:sp>
      <p:sp>
        <p:nvSpPr>
          <p:cNvPr id="400392" name="Text Box 8"/>
          <p:cNvSpPr txBox="1">
            <a:spLocks noChangeArrowheads="1"/>
          </p:cNvSpPr>
          <p:nvPr/>
        </p:nvSpPr>
        <p:spPr bwMode="auto">
          <a:xfrm>
            <a:off x="107950" y="1916113"/>
            <a:ext cx="9036050" cy="4298950"/>
          </a:xfrm>
          <a:prstGeom prst="rect">
            <a:avLst/>
          </a:prstGeom>
          <a:noFill/>
          <a:ln w="9525">
            <a:noFill/>
            <a:miter lim="800000"/>
            <a:headEnd/>
            <a:tailEnd/>
          </a:ln>
          <a:effectLst/>
        </p:spPr>
        <p:txBody>
          <a:bodyPr>
            <a:spAutoFit/>
          </a:bodyPr>
          <a:lstStyle/>
          <a:p>
            <a:r>
              <a:rPr lang="it-IT" sz="2000"/>
              <a:t>si ottengono aggregati enzimatici tridimensionali reticolati, insolubili in acqua</a:t>
            </a:r>
          </a:p>
          <a:p>
            <a:endParaRPr lang="it-IT" sz="800"/>
          </a:p>
          <a:p>
            <a:r>
              <a:rPr lang="it-IT" sz="2000"/>
              <a:t>PROBLEMA: posso usare solo reagenti non tossici!</a:t>
            </a:r>
          </a:p>
          <a:p>
            <a:endParaRPr lang="it-IT" sz="800"/>
          </a:p>
          <a:p>
            <a:r>
              <a:rPr lang="it-IT" sz="2000"/>
              <a:t>REAGENTE PIU’ USATO: glutaraldeide, con i residui lisinici della proteina forma delle basi di Schiff</a:t>
            </a:r>
          </a:p>
          <a:p>
            <a:r>
              <a:rPr lang="it-IT" sz="2000"/>
              <a:t>Sono legami irreversibili e sopravvivono anche a valori di pH e temperature estreme</a:t>
            </a:r>
          </a:p>
          <a:p>
            <a:r>
              <a:rPr lang="it-IT" sz="2000"/>
              <a:t>RETICOLAZIONE dipendente da:</a:t>
            </a:r>
          </a:p>
          <a:p>
            <a:pPr>
              <a:buFontTx/>
              <a:buChar char="•"/>
            </a:pPr>
            <a:r>
              <a:rPr lang="it-IT" sz="2000"/>
              <a:t> concentrazione del biocatalizzatore</a:t>
            </a:r>
          </a:p>
          <a:p>
            <a:pPr>
              <a:buFontTx/>
              <a:buChar char="•"/>
            </a:pPr>
            <a:r>
              <a:rPr lang="it-IT" sz="2000"/>
              <a:t> concentrazione del reticolante</a:t>
            </a:r>
          </a:p>
          <a:p>
            <a:pPr>
              <a:buFontTx/>
              <a:buChar char="•"/>
            </a:pPr>
            <a:r>
              <a:rPr lang="it-IT" sz="2000"/>
              <a:t> pH e forza ionica della soluzione acquosa</a:t>
            </a:r>
          </a:p>
          <a:p>
            <a:pPr>
              <a:buFontTx/>
              <a:buChar char="•"/>
            </a:pPr>
            <a:r>
              <a:rPr lang="it-IT" sz="2000"/>
              <a:t> temperatura</a:t>
            </a:r>
          </a:p>
          <a:p>
            <a:pPr>
              <a:buFontTx/>
              <a:buChar char="•"/>
            </a:pPr>
            <a:r>
              <a:rPr lang="it-IT" sz="2000"/>
              <a:t> tempo</a:t>
            </a:r>
          </a:p>
          <a:p>
            <a:r>
              <a:rPr lang="it-IT" sz="2000"/>
              <a:t>VANTAGGIO: serve un singolo reagente, la reazione è facile da condurre</a:t>
            </a:r>
          </a:p>
          <a:p>
            <a:r>
              <a:rPr lang="it-IT" sz="2000"/>
              <a:t>APPLICAZIONE: glucoso isomerase e penicillina amidase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Text Box 2"/>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8B05D53E-C902-49B0-8EF8-28C6666D9BC9}" type="slidenum">
              <a:rPr lang="it-IT"/>
              <a:pPr/>
              <a:t>20</a:t>
            </a:fld>
            <a:endParaRPr lang="it-IT"/>
          </a:p>
        </p:txBody>
      </p:sp>
      <p:sp>
        <p:nvSpPr>
          <p:cNvPr id="338947" name="Text Box 3"/>
          <p:cNvSpPr txBox="1">
            <a:spLocks noChangeArrowheads="1"/>
          </p:cNvSpPr>
          <p:nvPr/>
        </p:nvSpPr>
        <p:spPr bwMode="auto">
          <a:xfrm>
            <a:off x="395288" y="115888"/>
            <a:ext cx="8320087" cy="457200"/>
          </a:xfrm>
          <a:prstGeom prst="rect">
            <a:avLst/>
          </a:prstGeom>
          <a:noFill/>
          <a:ln w="9525">
            <a:noFill/>
            <a:miter lim="800000"/>
            <a:headEnd/>
            <a:tailEnd/>
          </a:ln>
          <a:effectLst/>
        </p:spPr>
        <p:txBody>
          <a:bodyPr wrap="none">
            <a:spAutoFit/>
          </a:bodyPr>
          <a:lstStyle/>
          <a:p>
            <a:r>
              <a:rPr lang="it-IT" b="1">
                <a:solidFill>
                  <a:srgbClr val="FF0000"/>
                </a:solidFill>
              </a:rPr>
              <a:t>BIOCATALIZZATORI IN MEZZI NON CONVENZIONALI</a:t>
            </a:r>
          </a:p>
        </p:txBody>
      </p:sp>
      <p:sp>
        <p:nvSpPr>
          <p:cNvPr id="338948" name="Text Box 4"/>
          <p:cNvSpPr txBox="1">
            <a:spLocks noChangeArrowheads="1"/>
          </p:cNvSpPr>
          <p:nvPr/>
        </p:nvSpPr>
        <p:spPr bwMode="auto">
          <a:xfrm>
            <a:off x="0" y="620713"/>
            <a:ext cx="9144000" cy="2225675"/>
          </a:xfrm>
          <a:prstGeom prst="rect">
            <a:avLst/>
          </a:prstGeom>
          <a:noFill/>
          <a:ln w="9525">
            <a:noFill/>
            <a:miter lim="800000"/>
            <a:headEnd/>
            <a:tailEnd/>
          </a:ln>
          <a:effectLst/>
        </p:spPr>
        <p:txBody>
          <a:bodyPr>
            <a:spAutoFit/>
          </a:bodyPr>
          <a:lstStyle/>
          <a:p>
            <a:pPr algn="ctr">
              <a:spcBef>
                <a:spcPct val="30000"/>
              </a:spcBef>
            </a:pPr>
            <a:r>
              <a:rPr lang="it-IT" sz="2000" b="1"/>
              <a:t>Primi esempi (enzimi come biocatalizzatori in solventi organici), anni ’70-‘80</a:t>
            </a:r>
            <a:r>
              <a:rPr lang="it-IT" sz="2000"/>
              <a:t> </a:t>
            </a:r>
          </a:p>
          <a:p>
            <a:pPr algn="ctr"/>
            <a:endParaRPr lang="it-IT" sz="2000"/>
          </a:p>
          <a:p>
            <a:pPr algn="ctr">
              <a:buFontTx/>
              <a:buChar char="•"/>
            </a:pPr>
            <a:r>
              <a:rPr lang="it-IT" sz="2000"/>
              <a:t> sintesi di PEPTIDI a partire da amminoacidi (proteasi)</a:t>
            </a:r>
          </a:p>
          <a:p>
            <a:pPr algn="ctr">
              <a:buFontTx/>
              <a:buChar char="•"/>
            </a:pPr>
            <a:r>
              <a:rPr lang="it-IT" sz="2000"/>
              <a:t> produzione ASPARTAME (L-aspartil-L-fenilalanina metil estere) in etil acetato (termolisina)</a:t>
            </a:r>
          </a:p>
          <a:p>
            <a:pPr algn="ctr">
              <a:buFontTx/>
              <a:buChar char="•"/>
            </a:pPr>
            <a:r>
              <a:rPr lang="it-IT" sz="2000"/>
              <a:t> reazioni di esterificazione, transesterificazione e inter-esterificazione, risoluzione di enantiomeri (lipasi)</a:t>
            </a:r>
          </a:p>
        </p:txBody>
      </p:sp>
      <p:sp>
        <p:nvSpPr>
          <p:cNvPr id="338949" name="Text Box 5"/>
          <p:cNvSpPr txBox="1">
            <a:spLocks noChangeArrowheads="1"/>
          </p:cNvSpPr>
          <p:nvPr/>
        </p:nvSpPr>
        <p:spPr bwMode="auto">
          <a:xfrm>
            <a:off x="34925" y="2924175"/>
            <a:ext cx="9109075" cy="1006475"/>
          </a:xfrm>
          <a:prstGeom prst="rect">
            <a:avLst/>
          </a:prstGeom>
          <a:noFill/>
          <a:ln w="9525">
            <a:noFill/>
            <a:miter lim="800000"/>
            <a:headEnd/>
            <a:tailEnd/>
          </a:ln>
          <a:effectLst/>
        </p:spPr>
        <p:txBody>
          <a:bodyPr>
            <a:spAutoFit/>
          </a:bodyPr>
          <a:lstStyle/>
          <a:p>
            <a:pPr algn="just"/>
            <a:r>
              <a:rPr lang="it-IT" sz="2000"/>
              <a:t>PRIMA APPLICAZIONE: conversioni enzimatiche, poi sistemi a cellule intere</a:t>
            </a:r>
          </a:p>
          <a:p>
            <a:pPr algn="just"/>
            <a:r>
              <a:rPr lang="it-IT" sz="2000"/>
              <a:t>ATTUALMENTE: utilizzo di ceppi batterici in grado di crescere in presenza di solventi organici</a:t>
            </a:r>
          </a:p>
        </p:txBody>
      </p:sp>
      <p:sp>
        <p:nvSpPr>
          <p:cNvPr id="338950" name="Text Box 6"/>
          <p:cNvSpPr txBox="1">
            <a:spLocks noChangeArrowheads="1"/>
          </p:cNvSpPr>
          <p:nvPr/>
        </p:nvSpPr>
        <p:spPr bwMode="auto">
          <a:xfrm>
            <a:off x="34925" y="3933825"/>
            <a:ext cx="9144000" cy="2530475"/>
          </a:xfrm>
          <a:prstGeom prst="rect">
            <a:avLst/>
          </a:prstGeom>
          <a:noFill/>
          <a:ln w="9525">
            <a:noFill/>
            <a:miter lim="800000"/>
            <a:headEnd/>
            <a:tailEnd/>
          </a:ln>
          <a:effectLst/>
        </p:spPr>
        <p:txBody>
          <a:bodyPr>
            <a:spAutoFit/>
          </a:bodyPr>
          <a:lstStyle/>
          <a:p>
            <a:pPr algn="ctr">
              <a:spcBef>
                <a:spcPct val="30000"/>
              </a:spcBef>
            </a:pPr>
            <a:r>
              <a:rPr lang="it-IT" sz="2000" b="1"/>
              <a:t>Selezione del solvente (CRITERI TECNICI)</a:t>
            </a:r>
            <a:r>
              <a:rPr lang="it-IT" sz="2000"/>
              <a:t> </a:t>
            </a:r>
          </a:p>
          <a:p>
            <a:pPr algn="ctr"/>
            <a:r>
              <a:rPr lang="it-IT" sz="2000" u="sng"/>
              <a:t> alto recupero del prodotto</a:t>
            </a:r>
          </a:p>
          <a:p>
            <a:pPr algn="ctr">
              <a:buFontTx/>
              <a:buChar char="•"/>
            </a:pPr>
            <a:r>
              <a:rPr lang="it-IT" sz="2000" b="1" u="sng"/>
              <a:t> biocompatibilità</a:t>
            </a:r>
          </a:p>
          <a:p>
            <a:pPr algn="ctr">
              <a:buFontTx/>
              <a:buChar char="•"/>
            </a:pPr>
            <a:r>
              <a:rPr lang="it-IT" sz="2000"/>
              <a:t> stabilità chimica e termica</a:t>
            </a:r>
          </a:p>
          <a:p>
            <a:pPr algn="ctr">
              <a:buFontTx/>
              <a:buChar char="•"/>
            </a:pPr>
            <a:r>
              <a:rPr lang="it-IT" sz="2000"/>
              <a:t> bassa tendenza a formare emulsioni con l’acqua</a:t>
            </a:r>
          </a:p>
          <a:p>
            <a:pPr algn="ctr">
              <a:buFontTx/>
              <a:buChar char="•"/>
            </a:pPr>
            <a:r>
              <a:rPr lang="it-IT" sz="2000"/>
              <a:t> non biodegradabilità</a:t>
            </a:r>
          </a:p>
          <a:p>
            <a:pPr algn="ctr">
              <a:buFontTx/>
              <a:buChar char="•"/>
            </a:pPr>
            <a:r>
              <a:rPr lang="it-IT" sz="2000"/>
              <a:t> non pericolosità</a:t>
            </a:r>
          </a:p>
          <a:p>
            <a:pPr algn="ctr">
              <a:buFontTx/>
              <a:buChar char="•"/>
            </a:pPr>
            <a:r>
              <a:rPr lang="it-IT" sz="2000"/>
              <a:t> basso prezzo di mercato</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Text Box 2"/>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8D29B88F-44B3-41F4-8489-61DFAB0D6402}" type="slidenum">
              <a:rPr lang="it-IT"/>
              <a:pPr/>
              <a:t>21</a:t>
            </a:fld>
            <a:endParaRPr lang="it-IT"/>
          </a:p>
        </p:txBody>
      </p:sp>
      <p:sp>
        <p:nvSpPr>
          <p:cNvPr id="326659" name="Text Box 3"/>
          <p:cNvSpPr txBox="1">
            <a:spLocks noChangeArrowheads="1"/>
          </p:cNvSpPr>
          <p:nvPr/>
        </p:nvSpPr>
        <p:spPr bwMode="auto">
          <a:xfrm>
            <a:off x="395288" y="115888"/>
            <a:ext cx="8320087" cy="457200"/>
          </a:xfrm>
          <a:prstGeom prst="rect">
            <a:avLst/>
          </a:prstGeom>
          <a:noFill/>
          <a:ln w="9525">
            <a:noFill/>
            <a:miter lim="800000"/>
            <a:headEnd/>
            <a:tailEnd/>
          </a:ln>
          <a:effectLst/>
        </p:spPr>
        <p:txBody>
          <a:bodyPr wrap="none">
            <a:spAutoFit/>
          </a:bodyPr>
          <a:lstStyle/>
          <a:p>
            <a:r>
              <a:rPr lang="it-IT" b="1">
                <a:solidFill>
                  <a:srgbClr val="FF0000"/>
                </a:solidFill>
              </a:rPr>
              <a:t>BIOCATALIZZATORI IN MEZZI NON CONVENZIONALI</a:t>
            </a:r>
          </a:p>
        </p:txBody>
      </p:sp>
      <p:sp>
        <p:nvSpPr>
          <p:cNvPr id="326660" name="Text Box 4"/>
          <p:cNvSpPr txBox="1">
            <a:spLocks noChangeArrowheads="1"/>
          </p:cNvSpPr>
          <p:nvPr/>
        </p:nvSpPr>
        <p:spPr bwMode="auto">
          <a:xfrm>
            <a:off x="0" y="476250"/>
            <a:ext cx="9144000" cy="6005513"/>
          </a:xfrm>
          <a:prstGeom prst="rect">
            <a:avLst/>
          </a:prstGeom>
          <a:noFill/>
          <a:ln w="9525">
            <a:noFill/>
            <a:miter lim="800000"/>
            <a:headEnd/>
            <a:tailEnd/>
          </a:ln>
          <a:effectLst/>
        </p:spPr>
        <p:txBody>
          <a:bodyPr>
            <a:spAutoFit/>
          </a:bodyPr>
          <a:lstStyle/>
          <a:p>
            <a:pPr algn="ctr"/>
            <a:r>
              <a:rPr lang="it-IT" sz="2000" b="1"/>
              <a:t>Scelta del solvente, criterio più restrittivo: BIOCOMPATIBILITA’</a:t>
            </a:r>
          </a:p>
          <a:p>
            <a:pPr algn="ctr"/>
            <a:endParaRPr lang="it-IT" sz="2000" b="1"/>
          </a:p>
          <a:p>
            <a:pPr algn="ctr"/>
            <a:r>
              <a:rPr lang="it-IT" sz="2000" u="sng"/>
              <a:t>Parametro di Hansch:</a:t>
            </a:r>
            <a:r>
              <a:rPr lang="it-IT" sz="2000"/>
              <a:t> tentativo di correlare la tossicità dei solventi con delle loro proprietà chimico-fisiche (correlazione in funzione della polarità)</a:t>
            </a:r>
          </a:p>
          <a:p>
            <a:pPr algn="ctr"/>
            <a:endParaRPr lang="it-IT" sz="2000"/>
          </a:p>
          <a:p>
            <a:pPr algn="ctr"/>
            <a:r>
              <a:rPr lang="it-IT" sz="2000"/>
              <a:t>Esiste una correlazione fra la BIOCOMPATIBILITA’ ed il  log P</a:t>
            </a:r>
            <a:r>
              <a:rPr lang="it-IT" sz="2000" baseline="-25000"/>
              <a:t>oct</a:t>
            </a:r>
            <a:r>
              <a:rPr lang="it-IT" sz="2000"/>
              <a:t> </a:t>
            </a:r>
          </a:p>
          <a:p>
            <a:pPr algn="ctr"/>
            <a:r>
              <a:rPr lang="it-IT" sz="2000"/>
              <a:t>(logaritmo del coefficiente di ripartizione del solvente nel sistema bifasico ottanolo-acqua)</a:t>
            </a:r>
          </a:p>
          <a:p>
            <a:pPr algn="ctr"/>
            <a:r>
              <a:rPr lang="it-IT" sz="2000"/>
              <a:t>Log P</a:t>
            </a:r>
            <a:r>
              <a:rPr lang="it-IT" sz="2000" baseline="-25000"/>
              <a:t>oct</a:t>
            </a:r>
            <a:r>
              <a:rPr lang="it-IT" sz="2000"/>
              <a:t> descrive l’idrofobicità del solvente(non è la stessa cosa della polarità), ma mostra una correlazione migliore</a:t>
            </a:r>
          </a:p>
          <a:p>
            <a:pPr algn="ctr"/>
            <a:r>
              <a:rPr lang="it-IT" sz="2000"/>
              <a:t>Si usa correntemente in campo medico e farmaceutico come parte degli studi dell’attività dei farmaci e può essere determinato sperimentalmente o calcolato.</a:t>
            </a:r>
          </a:p>
          <a:p>
            <a:pPr algn="ctr"/>
            <a:endParaRPr lang="it-IT" sz="800"/>
          </a:p>
          <a:p>
            <a:pPr algn="just"/>
            <a:r>
              <a:rPr lang="it-IT" sz="2000"/>
              <a:t>Quando si plotta la RITENZIONE DELL’ATTIVITA’ CELLULARE in funzione del log P</a:t>
            </a:r>
            <a:r>
              <a:rPr lang="it-IT" sz="2000" baseline="-25000"/>
              <a:t>oct</a:t>
            </a:r>
            <a:r>
              <a:rPr lang="it-IT" sz="2000"/>
              <a:t> si ottengono delle sigmoidi:</a:t>
            </a:r>
          </a:p>
          <a:p>
            <a:pPr algn="just"/>
            <a:r>
              <a:rPr lang="it-IT" sz="2000"/>
              <a:t>Un solvente con un valore di log P</a:t>
            </a:r>
            <a:r>
              <a:rPr lang="it-IT" sz="2000" baseline="-25000"/>
              <a:t>oct</a:t>
            </a:r>
            <a:r>
              <a:rPr lang="it-IT" sz="2000"/>
              <a:t> minore del punto di inflessione è tossico, se è maggiore è biocompatibile; il punto di inflessione dipende dal micro organismo studiato</a:t>
            </a:r>
          </a:p>
          <a:p>
            <a:pPr algn="just"/>
            <a:r>
              <a:rPr lang="it-IT" sz="2000"/>
              <a:t>In generale: log P</a:t>
            </a:r>
            <a:r>
              <a:rPr lang="it-IT" sz="2000" baseline="-25000"/>
              <a:t>oct</a:t>
            </a:r>
            <a:r>
              <a:rPr lang="it-IT" sz="2000"/>
              <a:t> 	minore di 2 (solventi relativamente polari non utilizzabili)</a:t>
            </a:r>
          </a:p>
          <a:p>
            <a:pPr algn="just"/>
            <a:r>
              <a:rPr lang="it-IT" sz="2000"/>
              <a:t>			tra 2 e 4 (attività biologica variabile)</a:t>
            </a:r>
          </a:p>
          <a:p>
            <a:pPr algn="just"/>
            <a:r>
              <a:rPr lang="it-IT" sz="2000"/>
              <a:t>			maggiore di 4 (alta attività biologica)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Text Box 2"/>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F56A1D38-B298-4041-BD50-665F52C9BE7E}" type="slidenum">
              <a:rPr lang="it-IT"/>
              <a:pPr/>
              <a:t>22</a:t>
            </a:fld>
            <a:endParaRPr lang="it-IT"/>
          </a:p>
        </p:txBody>
      </p:sp>
      <p:sp>
        <p:nvSpPr>
          <p:cNvPr id="328707" name="Text Box 3"/>
          <p:cNvSpPr txBox="1">
            <a:spLocks noChangeArrowheads="1"/>
          </p:cNvSpPr>
          <p:nvPr/>
        </p:nvSpPr>
        <p:spPr bwMode="auto">
          <a:xfrm>
            <a:off x="395288" y="115888"/>
            <a:ext cx="8320087" cy="457200"/>
          </a:xfrm>
          <a:prstGeom prst="rect">
            <a:avLst/>
          </a:prstGeom>
          <a:noFill/>
          <a:ln w="9525">
            <a:noFill/>
            <a:miter lim="800000"/>
            <a:headEnd/>
            <a:tailEnd/>
          </a:ln>
          <a:effectLst/>
        </p:spPr>
        <p:txBody>
          <a:bodyPr wrap="none">
            <a:spAutoFit/>
          </a:bodyPr>
          <a:lstStyle/>
          <a:p>
            <a:r>
              <a:rPr lang="it-IT" b="1">
                <a:solidFill>
                  <a:srgbClr val="FF0000"/>
                </a:solidFill>
              </a:rPr>
              <a:t>BIOCATALIZZATORI IN MEZZI NON CONVENZIONALI</a:t>
            </a:r>
          </a:p>
        </p:txBody>
      </p:sp>
      <p:pic>
        <p:nvPicPr>
          <p:cNvPr id="328709" name="Picture 5" descr="Senza titolo-1"/>
          <p:cNvPicPr>
            <a:picLocks noChangeAspect="1" noChangeArrowheads="1"/>
          </p:cNvPicPr>
          <p:nvPr/>
        </p:nvPicPr>
        <p:blipFill>
          <a:blip r:embed="rId3" cstate="print"/>
          <a:srcRect/>
          <a:stretch>
            <a:fillRect/>
          </a:stretch>
        </p:blipFill>
        <p:spPr bwMode="auto">
          <a:xfrm>
            <a:off x="0" y="1341438"/>
            <a:ext cx="3951288" cy="4013200"/>
          </a:xfrm>
          <a:prstGeom prst="rect">
            <a:avLst/>
          </a:prstGeom>
          <a:noFill/>
        </p:spPr>
      </p:pic>
      <p:pic>
        <p:nvPicPr>
          <p:cNvPr id="328710" name="Picture 6" descr="Senza titolo-2"/>
          <p:cNvPicPr>
            <a:picLocks noChangeAspect="1" noChangeArrowheads="1"/>
          </p:cNvPicPr>
          <p:nvPr/>
        </p:nvPicPr>
        <p:blipFill>
          <a:blip r:embed="rId4" cstate="print"/>
          <a:srcRect/>
          <a:stretch>
            <a:fillRect/>
          </a:stretch>
        </p:blipFill>
        <p:spPr bwMode="auto">
          <a:xfrm>
            <a:off x="4500563" y="620713"/>
            <a:ext cx="4514850" cy="57023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5815" name="Picture 7" descr="Senza titolo-3"/>
          <p:cNvPicPr>
            <a:picLocks noChangeAspect="1" noChangeArrowheads="1"/>
          </p:cNvPicPr>
          <p:nvPr/>
        </p:nvPicPr>
        <p:blipFill>
          <a:blip r:embed="rId3" cstate="print"/>
          <a:srcRect/>
          <a:stretch>
            <a:fillRect/>
          </a:stretch>
        </p:blipFill>
        <p:spPr bwMode="auto">
          <a:xfrm>
            <a:off x="1763713" y="2492375"/>
            <a:ext cx="5748337" cy="4065588"/>
          </a:xfrm>
          <a:prstGeom prst="rect">
            <a:avLst/>
          </a:prstGeom>
          <a:noFill/>
        </p:spPr>
      </p:pic>
      <p:sp>
        <p:nvSpPr>
          <p:cNvPr id="375810" name="Text Box 2"/>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090480CF-D574-4D95-AE82-FCA00A21D9B3}" type="slidenum">
              <a:rPr lang="it-IT"/>
              <a:pPr/>
              <a:t>23</a:t>
            </a:fld>
            <a:endParaRPr lang="it-IT"/>
          </a:p>
        </p:txBody>
      </p:sp>
      <p:sp>
        <p:nvSpPr>
          <p:cNvPr id="375811" name="Text Box 3"/>
          <p:cNvSpPr txBox="1">
            <a:spLocks noChangeArrowheads="1"/>
          </p:cNvSpPr>
          <p:nvPr/>
        </p:nvSpPr>
        <p:spPr bwMode="auto">
          <a:xfrm>
            <a:off x="395288" y="44450"/>
            <a:ext cx="8320087" cy="457200"/>
          </a:xfrm>
          <a:prstGeom prst="rect">
            <a:avLst/>
          </a:prstGeom>
          <a:noFill/>
          <a:ln w="9525">
            <a:noFill/>
            <a:miter lim="800000"/>
            <a:headEnd/>
            <a:tailEnd/>
          </a:ln>
          <a:effectLst/>
        </p:spPr>
        <p:txBody>
          <a:bodyPr wrap="none">
            <a:spAutoFit/>
          </a:bodyPr>
          <a:lstStyle/>
          <a:p>
            <a:r>
              <a:rPr lang="it-IT" b="1">
                <a:solidFill>
                  <a:srgbClr val="FF0000"/>
                </a:solidFill>
              </a:rPr>
              <a:t>BIOCATALIZZATORI IN MEZZI NON CONVENZIONALI</a:t>
            </a:r>
          </a:p>
        </p:txBody>
      </p:sp>
      <p:sp>
        <p:nvSpPr>
          <p:cNvPr id="375813" name="Text Box 5"/>
          <p:cNvSpPr txBox="1">
            <a:spLocks noChangeArrowheads="1"/>
          </p:cNvSpPr>
          <p:nvPr/>
        </p:nvSpPr>
        <p:spPr bwMode="auto">
          <a:xfrm>
            <a:off x="0" y="476250"/>
            <a:ext cx="9144000" cy="2225675"/>
          </a:xfrm>
          <a:prstGeom prst="rect">
            <a:avLst/>
          </a:prstGeom>
          <a:noFill/>
          <a:ln w="9525">
            <a:noFill/>
            <a:miter lim="800000"/>
            <a:headEnd/>
            <a:tailEnd/>
          </a:ln>
          <a:effectLst/>
        </p:spPr>
        <p:txBody>
          <a:bodyPr>
            <a:spAutoFit/>
          </a:bodyPr>
          <a:lstStyle/>
          <a:p>
            <a:pPr algn="ctr"/>
            <a:r>
              <a:rPr lang="it-IT" sz="2000" b="1"/>
              <a:t>CLASSIFICAZIONE DEI SISTEMI DI REAZIONE ORGANICI</a:t>
            </a:r>
          </a:p>
          <a:p>
            <a:pPr>
              <a:buFontTx/>
              <a:buChar char="•"/>
            </a:pPr>
            <a:r>
              <a:rPr lang="it-IT" sz="2000" b="1"/>
              <a:t> miscele OMOGENEE di acqua e solventi miscibili con essa</a:t>
            </a:r>
          </a:p>
          <a:p>
            <a:pPr>
              <a:buFontTx/>
              <a:buChar char="•"/>
            </a:pPr>
            <a:r>
              <a:rPr lang="it-IT" sz="2000" b="1"/>
              <a:t> sistemi bifasici liquido-liquido (acqua – solvente organico)</a:t>
            </a:r>
          </a:p>
          <a:p>
            <a:pPr>
              <a:buFontTx/>
              <a:buChar char="•"/>
            </a:pPr>
            <a:r>
              <a:rPr lang="it-IT" sz="2000" b="1"/>
              <a:t> sistemi microeterogenei (microemulsioni e micelle inverse)</a:t>
            </a:r>
          </a:p>
          <a:p>
            <a:pPr>
              <a:buFontTx/>
              <a:buChar char="•"/>
            </a:pPr>
            <a:r>
              <a:rPr lang="it-IT" sz="2000" b="1"/>
              <a:t> polvere di enzima e biocatalizzatori immobilizzati sospesi in solventi senza fase acquosa</a:t>
            </a:r>
          </a:p>
          <a:p>
            <a:pPr>
              <a:buFontTx/>
              <a:buChar char="•"/>
            </a:pPr>
            <a:r>
              <a:rPr lang="it-IT" sz="2000" b="1"/>
              <a:t> enzimi modificati covalentemente sciolti in solventi organici</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Text Box 2"/>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37DAC4DF-BC86-41B5-A592-048E22EFFF20}" type="slidenum">
              <a:rPr lang="it-IT"/>
              <a:pPr/>
              <a:t>24</a:t>
            </a:fld>
            <a:endParaRPr lang="it-IT"/>
          </a:p>
        </p:txBody>
      </p:sp>
      <p:sp>
        <p:nvSpPr>
          <p:cNvPr id="377859" name="Text Box 3"/>
          <p:cNvSpPr txBox="1">
            <a:spLocks noChangeArrowheads="1"/>
          </p:cNvSpPr>
          <p:nvPr/>
        </p:nvSpPr>
        <p:spPr bwMode="auto">
          <a:xfrm>
            <a:off x="395288" y="115888"/>
            <a:ext cx="8320087" cy="457200"/>
          </a:xfrm>
          <a:prstGeom prst="rect">
            <a:avLst/>
          </a:prstGeom>
          <a:noFill/>
          <a:ln w="9525">
            <a:noFill/>
            <a:miter lim="800000"/>
            <a:headEnd/>
            <a:tailEnd/>
          </a:ln>
          <a:effectLst/>
        </p:spPr>
        <p:txBody>
          <a:bodyPr wrap="none">
            <a:spAutoFit/>
          </a:bodyPr>
          <a:lstStyle/>
          <a:p>
            <a:r>
              <a:rPr lang="it-IT" b="1">
                <a:solidFill>
                  <a:srgbClr val="FF0000"/>
                </a:solidFill>
              </a:rPr>
              <a:t>BIOCATALIZZATORI IN MEZZI NON CONVENZIONALI</a:t>
            </a:r>
          </a:p>
        </p:txBody>
      </p:sp>
      <p:sp>
        <p:nvSpPr>
          <p:cNvPr id="377861" name="Text Box 5"/>
          <p:cNvSpPr txBox="1">
            <a:spLocks noChangeArrowheads="1"/>
          </p:cNvSpPr>
          <p:nvPr/>
        </p:nvSpPr>
        <p:spPr bwMode="auto">
          <a:xfrm>
            <a:off x="1547813" y="620713"/>
            <a:ext cx="6113462" cy="396875"/>
          </a:xfrm>
          <a:prstGeom prst="rect">
            <a:avLst/>
          </a:prstGeom>
          <a:noFill/>
          <a:ln w="9525">
            <a:noFill/>
            <a:miter lim="800000"/>
            <a:headEnd/>
            <a:tailEnd/>
          </a:ln>
          <a:effectLst/>
        </p:spPr>
        <p:txBody>
          <a:bodyPr wrap="none">
            <a:spAutoFit/>
          </a:bodyPr>
          <a:lstStyle/>
          <a:p>
            <a:r>
              <a:rPr lang="it-IT" sz="2000" b="1"/>
              <a:t>Miscele omogenee di acqua e solventi miscibili con essa</a:t>
            </a:r>
          </a:p>
        </p:txBody>
      </p:sp>
      <p:sp>
        <p:nvSpPr>
          <p:cNvPr id="377862" name="Text Box 6"/>
          <p:cNvSpPr txBox="1">
            <a:spLocks noChangeArrowheads="1"/>
          </p:cNvSpPr>
          <p:nvPr/>
        </p:nvSpPr>
        <p:spPr bwMode="auto">
          <a:xfrm>
            <a:off x="0" y="1246188"/>
            <a:ext cx="9144000" cy="2835275"/>
          </a:xfrm>
          <a:prstGeom prst="rect">
            <a:avLst/>
          </a:prstGeom>
          <a:noFill/>
          <a:ln w="9525">
            <a:noFill/>
            <a:miter lim="800000"/>
            <a:headEnd/>
            <a:tailEnd/>
          </a:ln>
          <a:effectLst/>
        </p:spPr>
        <p:txBody>
          <a:bodyPr>
            <a:spAutoFit/>
          </a:bodyPr>
          <a:lstStyle/>
          <a:p>
            <a:pPr algn="just"/>
            <a:r>
              <a:rPr lang="it-IT" sz="2000"/>
              <a:t>Metodo semplice per aumentare la solubilità di un substrato idrofobico: aggiungere un solvente organico miscibile con l’acqua (metanolo, acetone, </a:t>
            </a:r>
            <a:r>
              <a:rPr lang="it-IT" sz="2000" i="1"/>
              <a:t>etil acetato</a:t>
            </a:r>
            <a:r>
              <a:rPr lang="it-IT" sz="2000"/>
              <a:t>, DMF, DMSO...) al mezzo di reazione</a:t>
            </a:r>
          </a:p>
          <a:p>
            <a:pPr algn="just"/>
            <a:endParaRPr lang="it-IT" sz="2000"/>
          </a:p>
          <a:p>
            <a:pPr algn="just"/>
            <a:r>
              <a:rPr lang="it-IT" sz="2000"/>
              <a:t>VANTAGGI: sono sistemi omogenei, non ci sono limitazioni al trasferimento di massa!</a:t>
            </a:r>
          </a:p>
          <a:p>
            <a:pPr algn="just"/>
            <a:endParaRPr lang="it-IT" sz="2000"/>
          </a:p>
          <a:p>
            <a:pPr algn="just"/>
            <a:r>
              <a:rPr lang="it-IT" sz="2000"/>
              <a:t>SVANTAGGI: bassa stabilità del catalizzatore, specie in presenza di troppo solvente (i solventi miscibili con l’acqua sono polari, hanno log P</a:t>
            </a:r>
            <a:r>
              <a:rPr lang="it-IT" sz="2000" baseline="-25000"/>
              <a:t>oct</a:t>
            </a:r>
            <a:r>
              <a:rPr lang="it-IT" sz="2000"/>
              <a:t> minori di 2 e quindi sono tossici!)</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Text Box 2"/>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7BEC3386-B4C5-4307-8F11-AEF0D107E034}" type="slidenum">
              <a:rPr lang="it-IT"/>
              <a:pPr/>
              <a:t>25</a:t>
            </a:fld>
            <a:endParaRPr lang="it-IT"/>
          </a:p>
        </p:txBody>
      </p:sp>
      <p:sp>
        <p:nvSpPr>
          <p:cNvPr id="384003" name="Text Box 3"/>
          <p:cNvSpPr txBox="1">
            <a:spLocks noChangeArrowheads="1"/>
          </p:cNvSpPr>
          <p:nvPr/>
        </p:nvSpPr>
        <p:spPr bwMode="auto">
          <a:xfrm>
            <a:off x="395288" y="115888"/>
            <a:ext cx="8320087" cy="457200"/>
          </a:xfrm>
          <a:prstGeom prst="rect">
            <a:avLst/>
          </a:prstGeom>
          <a:noFill/>
          <a:ln w="9525">
            <a:noFill/>
            <a:miter lim="800000"/>
            <a:headEnd/>
            <a:tailEnd/>
          </a:ln>
          <a:effectLst/>
        </p:spPr>
        <p:txBody>
          <a:bodyPr wrap="none">
            <a:spAutoFit/>
          </a:bodyPr>
          <a:lstStyle/>
          <a:p>
            <a:r>
              <a:rPr lang="it-IT" b="1">
                <a:solidFill>
                  <a:srgbClr val="FF0000"/>
                </a:solidFill>
              </a:rPr>
              <a:t>BIOCATALIZZATORI IN MEZZI NON CONVENZIONALI</a:t>
            </a:r>
          </a:p>
        </p:txBody>
      </p:sp>
      <p:sp>
        <p:nvSpPr>
          <p:cNvPr id="384004" name="Text Box 4"/>
          <p:cNvSpPr txBox="1">
            <a:spLocks noChangeArrowheads="1"/>
          </p:cNvSpPr>
          <p:nvPr/>
        </p:nvSpPr>
        <p:spPr bwMode="auto">
          <a:xfrm>
            <a:off x="1042988" y="620713"/>
            <a:ext cx="7100887" cy="396875"/>
          </a:xfrm>
          <a:prstGeom prst="rect">
            <a:avLst/>
          </a:prstGeom>
          <a:noFill/>
          <a:ln w="9525">
            <a:noFill/>
            <a:miter lim="800000"/>
            <a:headEnd/>
            <a:tailEnd/>
          </a:ln>
          <a:effectLst/>
        </p:spPr>
        <p:txBody>
          <a:bodyPr wrap="none">
            <a:spAutoFit/>
          </a:bodyPr>
          <a:lstStyle/>
          <a:p>
            <a:r>
              <a:rPr lang="it-IT" sz="2000" b="1"/>
              <a:t>Sistemi BIFASICI acqua e solventi organici immiscibili con essa</a:t>
            </a:r>
          </a:p>
        </p:txBody>
      </p:sp>
      <p:sp>
        <p:nvSpPr>
          <p:cNvPr id="384005" name="Text Box 5"/>
          <p:cNvSpPr txBox="1">
            <a:spLocks noChangeArrowheads="1"/>
          </p:cNvSpPr>
          <p:nvPr/>
        </p:nvSpPr>
        <p:spPr bwMode="auto">
          <a:xfrm>
            <a:off x="0" y="1246188"/>
            <a:ext cx="9144000" cy="2835275"/>
          </a:xfrm>
          <a:prstGeom prst="rect">
            <a:avLst/>
          </a:prstGeom>
          <a:noFill/>
          <a:ln w="9525">
            <a:noFill/>
            <a:miter lim="800000"/>
            <a:headEnd/>
            <a:tailEnd/>
          </a:ln>
          <a:effectLst/>
        </p:spPr>
        <p:txBody>
          <a:bodyPr>
            <a:spAutoFit/>
          </a:bodyPr>
          <a:lstStyle/>
          <a:p>
            <a:pPr algn="just"/>
            <a:r>
              <a:rPr lang="it-IT" sz="2000"/>
              <a:t>Metodo utile quando i reattivi hanno una bassa solubilità in acqua. </a:t>
            </a:r>
          </a:p>
          <a:p>
            <a:pPr algn="just"/>
            <a:r>
              <a:rPr lang="it-IT" sz="2000"/>
              <a:t>Il solvente organico può anche essere il substrato stesso (es.: olio di oliva) da convertire oppure può costituire il “contenitore di riserva” (idrocarburo) e/o per i prodotti.</a:t>
            </a:r>
          </a:p>
          <a:p>
            <a:pPr algn="just"/>
            <a:r>
              <a:rPr lang="it-IT" sz="2000"/>
              <a:t>Questi sistemi sono talora utilizzati per confinare (IMMOBILIZZARE) fisicamente il biocatalizzatore  nella fase acquosa mentre la fase organica è continuamente rinnovata.</a:t>
            </a:r>
          </a:p>
          <a:p>
            <a:pPr algn="just"/>
            <a:endParaRPr lang="it-IT" sz="2000"/>
          </a:p>
          <a:p>
            <a:pPr algn="just"/>
            <a:r>
              <a:rPr lang="it-IT" sz="2000"/>
              <a:t>IMPORTANTE: avere ampia area interfacciale per aumentare il più possibile il trasferimento di massa!</a:t>
            </a:r>
          </a:p>
          <a:p>
            <a:pPr algn="just"/>
            <a:endParaRPr lang="it-IT" sz="2000"/>
          </a:p>
        </p:txBody>
      </p:sp>
      <p:pic>
        <p:nvPicPr>
          <p:cNvPr id="384007" name="Picture 7" descr="Senza titolo-4"/>
          <p:cNvPicPr>
            <a:picLocks noChangeAspect="1" noChangeArrowheads="1"/>
          </p:cNvPicPr>
          <p:nvPr/>
        </p:nvPicPr>
        <p:blipFill>
          <a:blip r:embed="rId3" cstate="print"/>
          <a:srcRect/>
          <a:stretch>
            <a:fillRect/>
          </a:stretch>
        </p:blipFill>
        <p:spPr bwMode="auto">
          <a:xfrm>
            <a:off x="3419475" y="3357563"/>
            <a:ext cx="1874838" cy="306387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Text Box 2"/>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F1ED571E-51B6-4C04-9513-342F236817C2}" type="slidenum">
              <a:rPr lang="it-IT"/>
              <a:pPr/>
              <a:t>26</a:t>
            </a:fld>
            <a:endParaRPr lang="it-IT"/>
          </a:p>
        </p:txBody>
      </p:sp>
      <p:sp>
        <p:nvSpPr>
          <p:cNvPr id="386051" name="Text Box 3"/>
          <p:cNvSpPr txBox="1">
            <a:spLocks noChangeArrowheads="1"/>
          </p:cNvSpPr>
          <p:nvPr/>
        </p:nvSpPr>
        <p:spPr bwMode="auto">
          <a:xfrm>
            <a:off x="395288" y="115888"/>
            <a:ext cx="8320087" cy="457200"/>
          </a:xfrm>
          <a:prstGeom prst="rect">
            <a:avLst/>
          </a:prstGeom>
          <a:noFill/>
          <a:ln w="9525">
            <a:noFill/>
            <a:miter lim="800000"/>
            <a:headEnd/>
            <a:tailEnd/>
          </a:ln>
          <a:effectLst/>
        </p:spPr>
        <p:txBody>
          <a:bodyPr wrap="none">
            <a:spAutoFit/>
          </a:bodyPr>
          <a:lstStyle/>
          <a:p>
            <a:r>
              <a:rPr lang="it-IT" b="1">
                <a:solidFill>
                  <a:srgbClr val="FF0000"/>
                </a:solidFill>
              </a:rPr>
              <a:t>BIOCATALIZZATORI IN MEZZI NON CONVENZIONALI</a:t>
            </a:r>
          </a:p>
        </p:txBody>
      </p:sp>
      <p:sp>
        <p:nvSpPr>
          <p:cNvPr id="386052" name="Text Box 4"/>
          <p:cNvSpPr txBox="1">
            <a:spLocks noChangeArrowheads="1"/>
          </p:cNvSpPr>
          <p:nvPr/>
        </p:nvSpPr>
        <p:spPr bwMode="auto">
          <a:xfrm>
            <a:off x="1042988" y="620713"/>
            <a:ext cx="7100887" cy="396875"/>
          </a:xfrm>
          <a:prstGeom prst="rect">
            <a:avLst/>
          </a:prstGeom>
          <a:noFill/>
          <a:ln w="9525">
            <a:noFill/>
            <a:miter lim="800000"/>
            <a:headEnd/>
            <a:tailEnd/>
          </a:ln>
          <a:effectLst/>
        </p:spPr>
        <p:txBody>
          <a:bodyPr wrap="none">
            <a:spAutoFit/>
          </a:bodyPr>
          <a:lstStyle/>
          <a:p>
            <a:r>
              <a:rPr lang="it-IT" sz="2000" b="1"/>
              <a:t>Sistemi BIFASICI acqua e solventi organici immiscibili con essa</a:t>
            </a:r>
          </a:p>
        </p:txBody>
      </p:sp>
      <p:sp>
        <p:nvSpPr>
          <p:cNvPr id="386053" name="Text Box 5"/>
          <p:cNvSpPr txBox="1">
            <a:spLocks noChangeArrowheads="1"/>
          </p:cNvSpPr>
          <p:nvPr/>
        </p:nvSpPr>
        <p:spPr bwMode="auto">
          <a:xfrm>
            <a:off x="0" y="1052513"/>
            <a:ext cx="9144000" cy="5457825"/>
          </a:xfrm>
          <a:prstGeom prst="rect">
            <a:avLst/>
          </a:prstGeom>
          <a:noFill/>
          <a:ln w="9525">
            <a:noFill/>
            <a:miter lim="800000"/>
            <a:headEnd/>
            <a:tailEnd/>
          </a:ln>
          <a:effectLst/>
        </p:spPr>
        <p:txBody>
          <a:bodyPr>
            <a:spAutoFit/>
          </a:bodyPr>
          <a:lstStyle/>
          <a:p>
            <a:r>
              <a:rPr lang="it-IT" sz="2000"/>
              <a:t>La ripartizione di substrati e prodotti nelle due fasi liquide può essere controllata:</a:t>
            </a:r>
          </a:p>
          <a:p>
            <a:pPr>
              <a:buFontTx/>
              <a:buChar char="•"/>
            </a:pPr>
            <a:r>
              <a:rPr lang="it-IT" sz="2000"/>
              <a:t> scegliendo il solvente apposito </a:t>
            </a:r>
          </a:p>
          <a:p>
            <a:pPr>
              <a:buFontTx/>
              <a:buChar char="•"/>
            </a:pPr>
            <a:r>
              <a:rPr lang="it-IT" sz="2000"/>
              <a:t> introducendo o meno specie ioniche (es.: acidi organici)</a:t>
            </a:r>
          </a:p>
          <a:p>
            <a:pPr>
              <a:buFontTx/>
              <a:buChar char="•"/>
            </a:pPr>
            <a:r>
              <a:rPr lang="it-IT" sz="2000"/>
              <a:t> variando il pH della fase acquosa (minore della pKa delle specie ioniche, specie non protonate e </a:t>
            </a:r>
            <a:r>
              <a:rPr lang="it-IT" sz="2000" b="1" u="sng"/>
              <a:t>compatibile</a:t>
            </a:r>
            <a:r>
              <a:rPr lang="it-IT" sz="2000"/>
              <a:t> con l’attività enzimatica)</a:t>
            </a:r>
          </a:p>
          <a:p>
            <a:endParaRPr lang="it-IT" sz="800"/>
          </a:p>
          <a:p>
            <a:r>
              <a:rPr lang="it-IT" sz="2000"/>
              <a:t>La RIPARTIZIONE è di substrato(i) e prodotto (i) è importante se: uno od entrambi sono INIBITORI dell’attività enzimatica! </a:t>
            </a:r>
          </a:p>
          <a:p>
            <a:endParaRPr lang="it-IT" sz="800"/>
          </a:p>
          <a:p>
            <a:r>
              <a:rPr lang="it-IT" sz="2000"/>
              <a:t>VANTAGGIO: SPOSTAMENTO della reazione di equilibrio estraendo i prodotti </a:t>
            </a:r>
          </a:p>
          <a:p>
            <a:pPr algn="just"/>
            <a:endParaRPr lang="it-IT" sz="800"/>
          </a:p>
          <a:p>
            <a:pPr algn="just"/>
            <a:r>
              <a:rPr lang="it-IT" sz="2000"/>
              <a:t>RAPPORTO FRA LE DUE FASI: può essere variato in un ampio intervallo in funzione dell’ottimizzazione della capacità del reattore</a:t>
            </a:r>
          </a:p>
          <a:p>
            <a:pPr algn="just"/>
            <a:endParaRPr lang="it-IT" sz="800"/>
          </a:p>
          <a:p>
            <a:pPr algn="just"/>
            <a:r>
              <a:rPr lang="it-IT" sz="2000"/>
              <a:t>APPLICAZIONI:</a:t>
            </a:r>
          </a:p>
          <a:p>
            <a:pPr algn="just">
              <a:buFontTx/>
              <a:buChar char="•"/>
            </a:pPr>
            <a:r>
              <a:rPr lang="it-IT" sz="2000"/>
              <a:t> idrolisi olio di oliva (lipasi)</a:t>
            </a:r>
          </a:p>
          <a:p>
            <a:pPr algn="just">
              <a:buFontTx/>
              <a:buChar char="•"/>
            </a:pPr>
            <a:r>
              <a:rPr lang="it-IT" sz="2000"/>
              <a:t> sintesi dei peptidi </a:t>
            </a:r>
          </a:p>
          <a:p>
            <a:pPr algn="just">
              <a:buFontTx/>
              <a:buChar char="•"/>
            </a:pPr>
            <a:r>
              <a:rPr lang="it-IT" sz="2000"/>
              <a:t> fermentazione estrattiva dell’etanolo accoppiando un solvente estraente (dodecanolo) allo stadio fermentativo)</a:t>
            </a:r>
          </a:p>
          <a:p>
            <a:pPr algn="just">
              <a:buFontTx/>
              <a:buChar char="•"/>
            </a:pPr>
            <a:r>
              <a:rPr lang="it-IT" sz="2000"/>
              <a:t> trasformazione degli steroidi (deidrogenazione del prednisolone)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Text Box 2"/>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46AE49E2-5F50-46DB-9252-07518665F312}" type="slidenum">
              <a:rPr lang="it-IT"/>
              <a:pPr/>
              <a:t>27</a:t>
            </a:fld>
            <a:endParaRPr lang="it-IT"/>
          </a:p>
        </p:txBody>
      </p:sp>
      <p:sp>
        <p:nvSpPr>
          <p:cNvPr id="379907" name="Text Box 3"/>
          <p:cNvSpPr txBox="1">
            <a:spLocks noChangeArrowheads="1"/>
          </p:cNvSpPr>
          <p:nvPr/>
        </p:nvSpPr>
        <p:spPr bwMode="auto">
          <a:xfrm>
            <a:off x="395288" y="115888"/>
            <a:ext cx="8320087" cy="457200"/>
          </a:xfrm>
          <a:prstGeom prst="rect">
            <a:avLst/>
          </a:prstGeom>
          <a:noFill/>
          <a:ln w="9525">
            <a:noFill/>
            <a:miter lim="800000"/>
            <a:headEnd/>
            <a:tailEnd/>
          </a:ln>
          <a:effectLst/>
        </p:spPr>
        <p:txBody>
          <a:bodyPr wrap="none">
            <a:spAutoFit/>
          </a:bodyPr>
          <a:lstStyle/>
          <a:p>
            <a:r>
              <a:rPr lang="it-IT" b="1">
                <a:solidFill>
                  <a:srgbClr val="FF0000"/>
                </a:solidFill>
              </a:rPr>
              <a:t>BIOCATALIZZATORI IN MEZZI NON CONVENZIONALI</a:t>
            </a:r>
          </a:p>
        </p:txBody>
      </p:sp>
      <p:sp>
        <p:nvSpPr>
          <p:cNvPr id="379909" name="Text Box 5"/>
          <p:cNvSpPr txBox="1">
            <a:spLocks noChangeArrowheads="1"/>
          </p:cNvSpPr>
          <p:nvPr/>
        </p:nvSpPr>
        <p:spPr bwMode="auto">
          <a:xfrm>
            <a:off x="2700338" y="549275"/>
            <a:ext cx="3648075" cy="396875"/>
          </a:xfrm>
          <a:prstGeom prst="rect">
            <a:avLst/>
          </a:prstGeom>
          <a:noFill/>
          <a:ln w="9525">
            <a:noFill/>
            <a:miter lim="800000"/>
            <a:headEnd/>
            <a:tailEnd/>
          </a:ln>
          <a:effectLst/>
        </p:spPr>
        <p:txBody>
          <a:bodyPr wrap="none">
            <a:spAutoFit/>
          </a:bodyPr>
          <a:lstStyle/>
          <a:p>
            <a:r>
              <a:rPr lang="it-IT" sz="2000" b="1"/>
              <a:t>Sistemi MICROETEROGENEI</a:t>
            </a:r>
          </a:p>
        </p:txBody>
      </p:sp>
      <p:sp>
        <p:nvSpPr>
          <p:cNvPr id="379910" name="Text Box 6"/>
          <p:cNvSpPr txBox="1">
            <a:spLocks noChangeArrowheads="1"/>
          </p:cNvSpPr>
          <p:nvPr/>
        </p:nvSpPr>
        <p:spPr bwMode="auto">
          <a:xfrm>
            <a:off x="0" y="1052513"/>
            <a:ext cx="9144000" cy="5273675"/>
          </a:xfrm>
          <a:prstGeom prst="rect">
            <a:avLst/>
          </a:prstGeom>
          <a:noFill/>
          <a:ln w="9525">
            <a:noFill/>
            <a:miter lim="800000"/>
            <a:headEnd/>
            <a:tailEnd/>
          </a:ln>
          <a:effectLst/>
        </p:spPr>
        <p:txBody>
          <a:bodyPr>
            <a:spAutoFit/>
          </a:bodyPr>
          <a:lstStyle/>
          <a:p>
            <a:pPr algn="just"/>
            <a:r>
              <a:rPr lang="it-IT" sz="2000"/>
              <a:t>Casi speciali di sistemi liquidi bifasici: </a:t>
            </a:r>
            <a:r>
              <a:rPr lang="it-IT" sz="2000" u="sng"/>
              <a:t>MICROEMULSIONI</a:t>
            </a:r>
            <a:r>
              <a:rPr lang="it-IT" sz="2000"/>
              <a:t> e </a:t>
            </a:r>
            <a:r>
              <a:rPr lang="it-IT" sz="2000" u="sng"/>
              <a:t>MICELLE INVERSE,</a:t>
            </a:r>
            <a:r>
              <a:rPr lang="it-IT" sz="2000"/>
              <a:t> la fase acquosa non è </a:t>
            </a:r>
            <a:r>
              <a:rPr lang="it-IT" sz="2000" b="1"/>
              <a:t>macroscopicamente</a:t>
            </a:r>
            <a:r>
              <a:rPr lang="it-IT" sz="2000"/>
              <a:t> distinguibile dalla fase organica continua</a:t>
            </a:r>
          </a:p>
          <a:p>
            <a:pPr algn="just"/>
            <a:r>
              <a:rPr lang="it-IT" sz="2000"/>
              <a:t>Questi sistemi contengono dei TENSIOATTIVI per stabilizzare la distribuzione dell’acqua e la sua quantità nel solvente organico.</a:t>
            </a:r>
          </a:p>
          <a:p>
            <a:pPr algn="just"/>
            <a:endParaRPr lang="it-IT" sz="2000"/>
          </a:p>
          <a:p>
            <a:pPr algn="just"/>
            <a:r>
              <a:rPr lang="it-IT" sz="2000" b="1"/>
              <a:t>Micelle inverse:</a:t>
            </a:r>
            <a:r>
              <a:rPr lang="it-IT" sz="2000"/>
              <a:t> aggregati formati da tensioattivi in solventi apolari</a:t>
            </a:r>
          </a:p>
          <a:p>
            <a:pPr algn="just"/>
            <a:r>
              <a:rPr lang="it-IT" sz="2000"/>
              <a:t>(tensioattivi: molecole anfipatiche con una parte idrofila ed una idrofoba)</a:t>
            </a:r>
          </a:p>
          <a:p>
            <a:pPr algn="just"/>
            <a:r>
              <a:rPr lang="it-IT" sz="2000"/>
              <a:t>la coda idrofoba del tensioattivo è in contatto conla soluzione apolare e le teste polari sono rivolte verso l’interno dell’aggregato formando un </a:t>
            </a:r>
            <a:r>
              <a:rPr lang="it-IT" sz="2000" i="1"/>
              <a:t>core</a:t>
            </a:r>
            <a:r>
              <a:rPr lang="it-IT" sz="2000"/>
              <a:t> polare: questo core può solubilizzare l’acqua ed ospitare delle macromolecole come le proteine</a:t>
            </a:r>
          </a:p>
          <a:p>
            <a:pPr algn="just"/>
            <a:r>
              <a:rPr lang="it-IT" sz="2000"/>
              <a:t>Si usano: lipidi di membrana oppure tensioattivi di sintesi</a:t>
            </a:r>
          </a:p>
          <a:p>
            <a:pPr algn="just"/>
            <a:endParaRPr lang="it-IT" sz="2000"/>
          </a:p>
          <a:p>
            <a:pPr algn="just"/>
            <a:r>
              <a:rPr lang="it-IT" sz="2000" b="1"/>
              <a:t>w</a:t>
            </a:r>
            <a:r>
              <a:rPr lang="it-IT" sz="2000" b="1" baseline="-25000"/>
              <a:t>0</a:t>
            </a:r>
            <a:r>
              <a:rPr lang="it-IT" sz="2000" b="1"/>
              <a:t>:</a:t>
            </a:r>
            <a:r>
              <a:rPr lang="it-IT" sz="2000"/>
              <a:t> rapporto molare del tensioattivo rispetto all’acqua (quantità di acqua solubilizzata nei sistemi micellari inversi)</a:t>
            </a:r>
          </a:p>
          <a:p>
            <a:pPr algn="just">
              <a:buFontTx/>
              <a:buChar char="•"/>
            </a:pPr>
            <a:r>
              <a:rPr lang="it-IT" sz="2000" b="1"/>
              <a:t> determina il numero di molecole ditensioattivo per micella</a:t>
            </a:r>
          </a:p>
          <a:p>
            <a:pPr algn="just">
              <a:buFontTx/>
              <a:buChar char="•"/>
            </a:pPr>
            <a:r>
              <a:rPr lang="it-IT" sz="2000" b="1"/>
              <a:t> determina la disponibilità delle molecole d’acqua per l’idratazione del biocataliz.</a:t>
            </a:r>
          </a:p>
          <a:p>
            <a:pPr algn="just">
              <a:buFontTx/>
              <a:buChar char="•"/>
            </a:pPr>
            <a:r>
              <a:rPr lang="it-IT" sz="2000" b="1"/>
              <a:t> influisce sulla dimensione delle micelle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Text Box 2"/>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4377C38F-7C47-4A32-8ECE-B988157E8161}" type="slidenum">
              <a:rPr lang="it-IT"/>
              <a:pPr/>
              <a:t>28</a:t>
            </a:fld>
            <a:endParaRPr lang="it-IT"/>
          </a:p>
        </p:txBody>
      </p:sp>
      <p:sp>
        <p:nvSpPr>
          <p:cNvPr id="381955" name="Text Box 3"/>
          <p:cNvSpPr txBox="1">
            <a:spLocks noChangeArrowheads="1"/>
          </p:cNvSpPr>
          <p:nvPr/>
        </p:nvSpPr>
        <p:spPr bwMode="auto">
          <a:xfrm>
            <a:off x="395288" y="115888"/>
            <a:ext cx="8320087" cy="457200"/>
          </a:xfrm>
          <a:prstGeom prst="rect">
            <a:avLst/>
          </a:prstGeom>
          <a:noFill/>
          <a:ln w="9525">
            <a:noFill/>
            <a:miter lim="800000"/>
            <a:headEnd/>
            <a:tailEnd/>
          </a:ln>
          <a:effectLst/>
        </p:spPr>
        <p:txBody>
          <a:bodyPr wrap="none">
            <a:spAutoFit/>
          </a:bodyPr>
          <a:lstStyle/>
          <a:p>
            <a:r>
              <a:rPr lang="it-IT" b="1">
                <a:solidFill>
                  <a:srgbClr val="FF0000"/>
                </a:solidFill>
              </a:rPr>
              <a:t>BIOCATALIZZATORI IN MEZZI NON CONVENZIONALI</a:t>
            </a:r>
          </a:p>
        </p:txBody>
      </p:sp>
      <p:sp>
        <p:nvSpPr>
          <p:cNvPr id="381958" name="Text Box 6"/>
          <p:cNvSpPr txBox="1">
            <a:spLocks noChangeArrowheads="1"/>
          </p:cNvSpPr>
          <p:nvPr/>
        </p:nvSpPr>
        <p:spPr bwMode="auto">
          <a:xfrm>
            <a:off x="2700338" y="549275"/>
            <a:ext cx="3648075" cy="396875"/>
          </a:xfrm>
          <a:prstGeom prst="rect">
            <a:avLst/>
          </a:prstGeom>
          <a:noFill/>
          <a:ln w="9525">
            <a:noFill/>
            <a:miter lim="800000"/>
            <a:headEnd/>
            <a:tailEnd/>
          </a:ln>
          <a:effectLst/>
        </p:spPr>
        <p:txBody>
          <a:bodyPr wrap="none">
            <a:spAutoFit/>
          </a:bodyPr>
          <a:lstStyle/>
          <a:p>
            <a:r>
              <a:rPr lang="it-IT" sz="2000" b="1"/>
              <a:t>Sistemi MICROETEROGENEI</a:t>
            </a:r>
          </a:p>
        </p:txBody>
      </p:sp>
      <p:sp>
        <p:nvSpPr>
          <p:cNvPr id="381960" name="Text Box 8"/>
          <p:cNvSpPr txBox="1">
            <a:spLocks noChangeArrowheads="1"/>
          </p:cNvSpPr>
          <p:nvPr/>
        </p:nvSpPr>
        <p:spPr bwMode="auto">
          <a:xfrm>
            <a:off x="0" y="836613"/>
            <a:ext cx="9144000" cy="5640387"/>
          </a:xfrm>
          <a:prstGeom prst="rect">
            <a:avLst/>
          </a:prstGeom>
          <a:noFill/>
          <a:ln w="9525">
            <a:noFill/>
            <a:miter lim="800000"/>
            <a:headEnd/>
            <a:tailEnd/>
          </a:ln>
          <a:effectLst/>
        </p:spPr>
        <p:txBody>
          <a:bodyPr>
            <a:spAutoFit/>
          </a:bodyPr>
          <a:lstStyle/>
          <a:p>
            <a:pPr algn="just"/>
            <a:r>
              <a:rPr lang="it-IT" sz="2000"/>
              <a:t>Formazione micelle inverse:</a:t>
            </a:r>
          </a:p>
          <a:p>
            <a:pPr algn="just"/>
            <a:r>
              <a:rPr lang="it-IT" sz="2000"/>
              <a:t>dipende dalla variazione di energia dovuta alle interazioni dipolo-dipolo tra le teste polari delle molecole di tensioattivo. Le proprietà di solubilità del tensioattivo sono espresse mediante diagrammi di stato a 3 o 4 fasi e le micelle inverse sono classificate come le regioni di trasparenza ottica.</a:t>
            </a:r>
          </a:p>
          <a:p>
            <a:pPr algn="just"/>
            <a:endParaRPr lang="it-IT" sz="800"/>
          </a:p>
          <a:p>
            <a:pPr algn="just"/>
            <a:r>
              <a:rPr lang="it-IT" sz="2000"/>
              <a:t>AOT (diottil solfosuccinato di sodio): tensioattivo anionico maggiormente utilizzato per la formazione di micelle inverse nei sistemi biologici (forma aggregati micellari stabili nei solventi organici come l’iso-ottano)</a:t>
            </a:r>
          </a:p>
          <a:p>
            <a:pPr algn="just"/>
            <a:r>
              <a:rPr lang="it-IT" sz="2000"/>
              <a:t>massima quantità di acqua solubilizzata (AOT/iso-ottano/acqua) w</a:t>
            </a:r>
            <a:r>
              <a:rPr lang="it-IT" sz="2000" baseline="-25000"/>
              <a:t>0</a:t>
            </a:r>
            <a:r>
              <a:rPr lang="it-IT" sz="2000"/>
              <a:t>: 60 (oltre questo valore la soluzione TRASPARENTE di micelle inverse diventa torbida e si osserva la separazione di fase</a:t>
            </a:r>
          </a:p>
          <a:p>
            <a:pPr algn="just"/>
            <a:endParaRPr lang="it-IT" sz="800"/>
          </a:p>
          <a:p>
            <a:pPr algn="just"/>
            <a:r>
              <a:rPr lang="it-IT" sz="2000"/>
              <a:t>QUANTITA’ OTTIMALE DI ACQUA:</a:t>
            </a:r>
          </a:p>
          <a:p>
            <a:pPr algn="just"/>
            <a:r>
              <a:rPr lang="it-IT" sz="2000"/>
              <a:t>Si controlla con il valore di w</a:t>
            </a:r>
            <a:r>
              <a:rPr lang="it-IT" sz="2000" baseline="-25000"/>
              <a:t>0</a:t>
            </a:r>
            <a:r>
              <a:rPr lang="it-IT" sz="2000"/>
              <a:t>: per le reazioni di sintesi deve essere maggiore di 10</a:t>
            </a:r>
          </a:p>
          <a:p>
            <a:pPr algn="just"/>
            <a:endParaRPr lang="it-IT" sz="800"/>
          </a:p>
          <a:p>
            <a:pPr algn="just"/>
            <a:r>
              <a:rPr lang="it-IT" sz="2000"/>
              <a:t>RICERCA:</a:t>
            </a:r>
          </a:p>
          <a:p>
            <a:pPr algn="just">
              <a:buFontTx/>
              <a:buChar char="•"/>
            </a:pPr>
            <a:r>
              <a:rPr lang="it-IT" sz="2000"/>
              <a:t> stabilizzazione biocatalizzatori</a:t>
            </a:r>
          </a:p>
          <a:p>
            <a:pPr algn="just">
              <a:buFontTx/>
              <a:buChar char="•"/>
            </a:pPr>
            <a:r>
              <a:rPr lang="it-IT" sz="2000"/>
              <a:t> sviluppo di reattori appropriati per avere: ritenzione dell’enzima, separazione dei prodotti e nessuna loro contaminazione da parte del tensioattivo</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Text Box 2"/>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F8A327CD-A4E1-44F6-9C4D-A00BE6A74E2B}" type="slidenum">
              <a:rPr lang="it-IT"/>
              <a:pPr/>
              <a:t>29</a:t>
            </a:fld>
            <a:endParaRPr lang="it-IT"/>
          </a:p>
        </p:txBody>
      </p:sp>
      <p:sp>
        <p:nvSpPr>
          <p:cNvPr id="332804" name="Rectangle 4"/>
          <p:cNvSpPr>
            <a:spLocks noChangeArrowheads="1"/>
          </p:cNvSpPr>
          <p:nvPr/>
        </p:nvSpPr>
        <p:spPr bwMode="auto">
          <a:xfrm>
            <a:off x="0" y="981075"/>
            <a:ext cx="9144000" cy="2001838"/>
          </a:xfrm>
          <a:prstGeom prst="rect">
            <a:avLst/>
          </a:prstGeom>
          <a:noFill/>
          <a:ln w="9525">
            <a:noFill/>
            <a:miter lim="800000"/>
            <a:headEnd/>
            <a:tailEnd/>
          </a:ln>
          <a:effectLst/>
        </p:spPr>
        <p:txBody>
          <a:bodyPr>
            <a:spAutoFit/>
          </a:bodyPr>
          <a:lstStyle/>
          <a:p>
            <a:r>
              <a:rPr lang="it-IT" sz="1800"/>
              <a:t>1978: primi biocatalizzatori nelle micelle inverse</a:t>
            </a:r>
          </a:p>
          <a:p>
            <a:endParaRPr lang="it-IT" sz="800"/>
          </a:p>
          <a:p>
            <a:r>
              <a:rPr lang="it-IT" sz="1800"/>
              <a:t>APPLICAZIONI:</a:t>
            </a:r>
          </a:p>
          <a:p>
            <a:pPr>
              <a:spcBef>
                <a:spcPct val="50000"/>
              </a:spcBef>
              <a:buFontTx/>
              <a:buChar char="•"/>
            </a:pPr>
            <a:r>
              <a:rPr lang="it-IT" sz="1800"/>
              <a:t> idrolisi controllata dei lipidi e degli oli vegetali</a:t>
            </a:r>
          </a:p>
          <a:p>
            <a:pPr>
              <a:spcBef>
                <a:spcPct val="50000"/>
              </a:spcBef>
              <a:buFontTx/>
              <a:buChar char="•"/>
            </a:pPr>
            <a:r>
              <a:rPr lang="it-IT" sz="1800"/>
              <a:t> reazioni di esterificazione e transesterificazione (lipasi)</a:t>
            </a:r>
          </a:p>
          <a:p>
            <a:pPr>
              <a:spcBef>
                <a:spcPct val="50000"/>
              </a:spcBef>
              <a:buFontTx/>
              <a:buChar char="•"/>
            </a:pPr>
            <a:r>
              <a:rPr lang="it-IT" sz="1800"/>
              <a:t> sintesi peptidi (proteasi)</a:t>
            </a:r>
          </a:p>
        </p:txBody>
      </p:sp>
      <p:sp>
        <p:nvSpPr>
          <p:cNvPr id="332806" name="Text Box 6"/>
          <p:cNvSpPr txBox="1">
            <a:spLocks noChangeArrowheads="1"/>
          </p:cNvSpPr>
          <p:nvPr/>
        </p:nvSpPr>
        <p:spPr bwMode="auto">
          <a:xfrm>
            <a:off x="2700338" y="549275"/>
            <a:ext cx="3648075" cy="396875"/>
          </a:xfrm>
          <a:prstGeom prst="rect">
            <a:avLst/>
          </a:prstGeom>
          <a:noFill/>
          <a:ln w="9525">
            <a:noFill/>
            <a:miter lim="800000"/>
            <a:headEnd/>
            <a:tailEnd/>
          </a:ln>
          <a:effectLst/>
        </p:spPr>
        <p:txBody>
          <a:bodyPr wrap="none">
            <a:spAutoFit/>
          </a:bodyPr>
          <a:lstStyle/>
          <a:p>
            <a:r>
              <a:rPr lang="it-IT" sz="2000" b="1"/>
              <a:t>Sistemi MICROETEROGENEI</a:t>
            </a:r>
          </a:p>
        </p:txBody>
      </p:sp>
      <p:sp>
        <p:nvSpPr>
          <p:cNvPr id="332807" name="Text Box 7"/>
          <p:cNvSpPr txBox="1">
            <a:spLocks noChangeArrowheads="1"/>
          </p:cNvSpPr>
          <p:nvPr/>
        </p:nvSpPr>
        <p:spPr bwMode="auto">
          <a:xfrm>
            <a:off x="395288" y="115888"/>
            <a:ext cx="8320087" cy="457200"/>
          </a:xfrm>
          <a:prstGeom prst="rect">
            <a:avLst/>
          </a:prstGeom>
          <a:noFill/>
          <a:ln w="9525">
            <a:noFill/>
            <a:miter lim="800000"/>
            <a:headEnd/>
            <a:tailEnd/>
          </a:ln>
          <a:effectLst/>
        </p:spPr>
        <p:txBody>
          <a:bodyPr wrap="none">
            <a:spAutoFit/>
          </a:bodyPr>
          <a:lstStyle/>
          <a:p>
            <a:r>
              <a:rPr lang="it-IT" b="1">
                <a:solidFill>
                  <a:srgbClr val="FF0000"/>
                </a:solidFill>
              </a:rPr>
              <a:t>BIOCATALIZZATORI IN MEZZI NON CONVENZIONALI</a:t>
            </a:r>
          </a:p>
        </p:txBody>
      </p:sp>
      <p:pic>
        <p:nvPicPr>
          <p:cNvPr id="332808" name="Picture 8" descr="Senza titolo-5"/>
          <p:cNvPicPr>
            <a:picLocks noChangeAspect="1" noChangeArrowheads="1"/>
          </p:cNvPicPr>
          <p:nvPr/>
        </p:nvPicPr>
        <p:blipFill>
          <a:blip r:embed="rId3" cstate="print"/>
          <a:srcRect/>
          <a:stretch>
            <a:fillRect/>
          </a:stretch>
        </p:blipFill>
        <p:spPr bwMode="auto">
          <a:xfrm>
            <a:off x="2700338" y="2492375"/>
            <a:ext cx="4608512" cy="390525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Text Box 2"/>
          <p:cNvSpPr txBox="1">
            <a:spLocks noChangeArrowheads="1"/>
          </p:cNvSpPr>
          <p:nvPr/>
        </p:nvSpPr>
        <p:spPr bwMode="auto">
          <a:xfrm>
            <a:off x="8675688" y="6427788"/>
            <a:ext cx="336550" cy="457200"/>
          </a:xfrm>
          <a:prstGeom prst="rect">
            <a:avLst/>
          </a:prstGeom>
          <a:noFill/>
          <a:ln w="9525">
            <a:noFill/>
            <a:miter lim="800000"/>
            <a:headEnd/>
            <a:tailEnd/>
          </a:ln>
          <a:effectLst/>
        </p:spPr>
        <p:txBody>
          <a:bodyPr wrap="none">
            <a:spAutoFit/>
          </a:bodyPr>
          <a:lstStyle/>
          <a:p>
            <a:fld id="{52EE0E9A-A974-4AE9-A9FF-C040788E1EE7}" type="slidenum">
              <a:rPr lang="it-IT"/>
              <a:pPr/>
              <a:t>3</a:t>
            </a:fld>
            <a:endParaRPr lang="it-IT"/>
          </a:p>
        </p:txBody>
      </p:sp>
      <p:sp>
        <p:nvSpPr>
          <p:cNvPr id="402435" name="Text Box 3"/>
          <p:cNvSpPr txBox="1">
            <a:spLocks noChangeArrowheads="1"/>
          </p:cNvSpPr>
          <p:nvPr/>
        </p:nvSpPr>
        <p:spPr bwMode="auto">
          <a:xfrm>
            <a:off x="1619250" y="101600"/>
            <a:ext cx="5945188" cy="519113"/>
          </a:xfrm>
          <a:prstGeom prst="rect">
            <a:avLst/>
          </a:prstGeom>
          <a:noFill/>
          <a:ln w="9525">
            <a:noFill/>
            <a:miter lim="800000"/>
            <a:headEnd/>
            <a:tailEnd/>
          </a:ln>
          <a:effectLst/>
        </p:spPr>
        <p:txBody>
          <a:bodyPr wrap="none">
            <a:spAutoFit/>
          </a:bodyPr>
          <a:lstStyle/>
          <a:p>
            <a:r>
              <a:rPr lang="it-IT" sz="2800" b="1">
                <a:solidFill>
                  <a:srgbClr val="FF0000"/>
                </a:solidFill>
              </a:rPr>
              <a:t>METODI DI IMMOBILIZZAZIONE</a:t>
            </a:r>
          </a:p>
        </p:txBody>
      </p:sp>
      <p:sp>
        <p:nvSpPr>
          <p:cNvPr id="402436" name="Text Box 4"/>
          <p:cNvSpPr txBox="1">
            <a:spLocks noChangeArrowheads="1"/>
          </p:cNvSpPr>
          <p:nvPr/>
        </p:nvSpPr>
        <p:spPr bwMode="auto">
          <a:xfrm>
            <a:off x="0" y="620713"/>
            <a:ext cx="4522788" cy="396875"/>
          </a:xfrm>
          <a:prstGeom prst="rect">
            <a:avLst/>
          </a:prstGeom>
          <a:noFill/>
          <a:ln w="9525">
            <a:noFill/>
            <a:miter lim="800000"/>
            <a:headEnd/>
            <a:tailEnd/>
          </a:ln>
          <a:effectLst/>
        </p:spPr>
        <p:txBody>
          <a:bodyPr wrap="none">
            <a:spAutoFit/>
          </a:bodyPr>
          <a:lstStyle/>
          <a:p>
            <a:r>
              <a:rPr lang="it-IT" sz="2000" b="1"/>
              <a:t>Metodi di immobilizzazione su supporto</a:t>
            </a:r>
          </a:p>
        </p:txBody>
      </p:sp>
      <p:sp>
        <p:nvSpPr>
          <p:cNvPr id="402437" name="Text Box 5"/>
          <p:cNvSpPr txBox="1">
            <a:spLocks noChangeArrowheads="1"/>
          </p:cNvSpPr>
          <p:nvPr/>
        </p:nvSpPr>
        <p:spPr bwMode="auto">
          <a:xfrm>
            <a:off x="0" y="1093788"/>
            <a:ext cx="9121775" cy="396875"/>
          </a:xfrm>
          <a:prstGeom prst="rect">
            <a:avLst/>
          </a:prstGeom>
          <a:noFill/>
          <a:ln w="9525">
            <a:noFill/>
            <a:miter lim="800000"/>
            <a:headEnd/>
            <a:tailEnd/>
          </a:ln>
          <a:effectLst/>
        </p:spPr>
        <p:txBody>
          <a:bodyPr wrap="none">
            <a:spAutoFit/>
          </a:bodyPr>
          <a:lstStyle/>
          <a:p>
            <a:r>
              <a:rPr lang="it-IT" sz="2000"/>
              <a:t>ATTACCO SULLA SUPERFICIE	          INTRAPPOLAMENTO IN UNA MATRICE</a:t>
            </a:r>
          </a:p>
        </p:txBody>
      </p:sp>
      <p:sp>
        <p:nvSpPr>
          <p:cNvPr id="402438" name="AutoShape 6"/>
          <p:cNvSpPr>
            <a:spLocks noChangeArrowheads="1"/>
          </p:cNvSpPr>
          <p:nvPr/>
        </p:nvSpPr>
        <p:spPr bwMode="auto">
          <a:xfrm>
            <a:off x="1835150" y="1484313"/>
            <a:ext cx="360363" cy="576262"/>
          </a:xfrm>
          <a:prstGeom prst="downArrow">
            <a:avLst>
              <a:gd name="adj1" fmla="val 50000"/>
              <a:gd name="adj2" fmla="val 39978"/>
            </a:avLst>
          </a:prstGeom>
          <a:solidFill>
            <a:schemeClr val="accent1"/>
          </a:solidFill>
          <a:ln w="9525">
            <a:solidFill>
              <a:schemeClr val="tx1"/>
            </a:solidFill>
            <a:miter lim="800000"/>
            <a:headEnd/>
            <a:tailEnd/>
          </a:ln>
          <a:effectLst/>
        </p:spPr>
        <p:txBody>
          <a:bodyPr vert="eaVert" wrap="none" anchor="ctr"/>
          <a:lstStyle/>
          <a:p>
            <a:endParaRPr lang="it-IT"/>
          </a:p>
        </p:txBody>
      </p:sp>
      <p:sp>
        <p:nvSpPr>
          <p:cNvPr id="402439" name="Text Box 7"/>
          <p:cNvSpPr txBox="1">
            <a:spLocks noChangeArrowheads="1"/>
          </p:cNvSpPr>
          <p:nvPr/>
        </p:nvSpPr>
        <p:spPr bwMode="auto">
          <a:xfrm>
            <a:off x="107950" y="2058988"/>
            <a:ext cx="4176713" cy="823912"/>
          </a:xfrm>
          <a:prstGeom prst="rect">
            <a:avLst/>
          </a:prstGeom>
          <a:noFill/>
          <a:ln w="9525">
            <a:noFill/>
            <a:miter lim="800000"/>
            <a:headEnd/>
            <a:tailEnd/>
          </a:ln>
          <a:effectLst/>
        </p:spPr>
        <p:txBody>
          <a:bodyPr>
            <a:spAutoFit/>
          </a:bodyPr>
          <a:lstStyle/>
          <a:p>
            <a:pPr>
              <a:buFontTx/>
              <a:buChar char="•"/>
            </a:pPr>
            <a:r>
              <a:rPr lang="it-IT" sz="2000"/>
              <a:t> Legami deboli </a:t>
            </a:r>
          </a:p>
          <a:p>
            <a:pPr>
              <a:buFontTx/>
              <a:buChar char="•"/>
            </a:pPr>
            <a:r>
              <a:rPr lang="it-IT" sz="2000"/>
              <a:t> Legami covalenti</a:t>
            </a:r>
          </a:p>
          <a:p>
            <a:endParaRPr lang="it-IT" sz="800"/>
          </a:p>
        </p:txBody>
      </p:sp>
      <p:sp>
        <p:nvSpPr>
          <p:cNvPr id="402440" name="AutoShape 8"/>
          <p:cNvSpPr>
            <a:spLocks noChangeArrowheads="1"/>
          </p:cNvSpPr>
          <p:nvPr/>
        </p:nvSpPr>
        <p:spPr bwMode="auto">
          <a:xfrm>
            <a:off x="6299200" y="1484313"/>
            <a:ext cx="360363" cy="576262"/>
          </a:xfrm>
          <a:prstGeom prst="downArrow">
            <a:avLst>
              <a:gd name="adj1" fmla="val 50000"/>
              <a:gd name="adj2" fmla="val 39978"/>
            </a:avLst>
          </a:prstGeom>
          <a:solidFill>
            <a:schemeClr val="accent1"/>
          </a:solidFill>
          <a:ln w="9525">
            <a:solidFill>
              <a:schemeClr val="tx1"/>
            </a:solidFill>
            <a:miter lim="800000"/>
            <a:headEnd/>
            <a:tailEnd/>
          </a:ln>
          <a:effectLst/>
        </p:spPr>
        <p:txBody>
          <a:bodyPr vert="eaVert" wrap="none" anchor="ctr"/>
          <a:lstStyle/>
          <a:p>
            <a:endParaRPr lang="it-IT"/>
          </a:p>
        </p:txBody>
      </p:sp>
      <p:sp>
        <p:nvSpPr>
          <p:cNvPr id="402441" name="Text Box 9"/>
          <p:cNvSpPr txBox="1">
            <a:spLocks noChangeArrowheads="1"/>
          </p:cNvSpPr>
          <p:nvPr/>
        </p:nvSpPr>
        <p:spPr bwMode="auto">
          <a:xfrm>
            <a:off x="4572000" y="2058988"/>
            <a:ext cx="4572000" cy="1738312"/>
          </a:xfrm>
          <a:prstGeom prst="rect">
            <a:avLst/>
          </a:prstGeom>
          <a:noFill/>
          <a:ln w="9525">
            <a:noFill/>
            <a:miter lim="800000"/>
            <a:headEnd/>
            <a:tailEnd/>
          </a:ln>
          <a:effectLst/>
        </p:spPr>
        <p:txBody>
          <a:bodyPr>
            <a:spAutoFit/>
          </a:bodyPr>
          <a:lstStyle/>
          <a:p>
            <a:pPr algn="just"/>
            <a:r>
              <a:rPr lang="it-IT" sz="2000"/>
              <a:t>Processo di solidificazione chimico o fisico indotto nella soluzione che contiene il biocatalizzatore (si ottiene un reticolo insolubile dove il catalizzatore è trattenuto nella sua forma attiva)</a:t>
            </a:r>
          </a:p>
          <a:p>
            <a:endParaRPr lang="it-IT" sz="8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Text Box 2"/>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CC4DD892-C419-480D-AFCE-B68F80006426}" type="slidenum">
              <a:rPr lang="it-IT"/>
              <a:pPr/>
              <a:t>30</a:t>
            </a:fld>
            <a:endParaRPr lang="it-IT"/>
          </a:p>
        </p:txBody>
      </p:sp>
      <p:sp>
        <p:nvSpPr>
          <p:cNvPr id="340996" name="Text Box 4"/>
          <p:cNvSpPr txBox="1">
            <a:spLocks noChangeArrowheads="1"/>
          </p:cNvSpPr>
          <p:nvPr/>
        </p:nvSpPr>
        <p:spPr bwMode="auto">
          <a:xfrm>
            <a:off x="2268538" y="476250"/>
            <a:ext cx="4573587" cy="396875"/>
          </a:xfrm>
          <a:prstGeom prst="rect">
            <a:avLst/>
          </a:prstGeom>
          <a:noFill/>
          <a:ln w="9525">
            <a:noFill/>
            <a:miter lim="800000"/>
            <a:headEnd/>
            <a:tailEnd/>
          </a:ln>
          <a:effectLst/>
        </p:spPr>
        <p:txBody>
          <a:bodyPr wrap="none">
            <a:spAutoFit/>
          </a:bodyPr>
          <a:lstStyle/>
          <a:p>
            <a:r>
              <a:rPr lang="it-IT" sz="2000" b="1"/>
              <a:t>Sistemi a contenuto acquoso molto basso</a:t>
            </a:r>
          </a:p>
        </p:txBody>
      </p:sp>
      <p:sp>
        <p:nvSpPr>
          <p:cNvPr id="340997" name="Text Box 5"/>
          <p:cNvSpPr txBox="1">
            <a:spLocks noChangeArrowheads="1"/>
          </p:cNvSpPr>
          <p:nvPr/>
        </p:nvSpPr>
        <p:spPr bwMode="auto">
          <a:xfrm>
            <a:off x="395288" y="115888"/>
            <a:ext cx="8320087" cy="457200"/>
          </a:xfrm>
          <a:prstGeom prst="rect">
            <a:avLst/>
          </a:prstGeom>
          <a:noFill/>
          <a:ln w="9525">
            <a:noFill/>
            <a:miter lim="800000"/>
            <a:headEnd/>
            <a:tailEnd/>
          </a:ln>
          <a:effectLst/>
        </p:spPr>
        <p:txBody>
          <a:bodyPr wrap="none">
            <a:spAutoFit/>
          </a:bodyPr>
          <a:lstStyle/>
          <a:p>
            <a:r>
              <a:rPr lang="it-IT" b="1">
                <a:solidFill>
                  <a:srgbClr val="FF0000"/>
                </a:solidFill>
              </a:rPr>
              <a:t>BIOCATALIZZATORI IN MEZZI NON CONVENZIONALI</a:t>
            </a:r>
          </a:p>
        </p:txBody>
      </p:sp>
      <p:sp>
        <p:nvSpPr>
          <p:cNvPr id="340998" name="Text Box 6"/>
          <p:cNvSpPr txBox="1">
            <a:spLocks noChangeArrowheads="1"/>
          </p:cNvSpPr>
          <p:nvPr/>
        </p:nvSpPr>
        <p:spPr bwMode="auto">
          <a:xfrm>
            <a:off x="0" y="836613"/>
            <a:ext cx="9144000" cy="5700712"/>
          </a:xfrm>
          <a:prstGeom prst="rect">
            <a:avLst/>
          </a:prstGeom>
          <a:noFill/>
          <a:ln w="9525">
            <a:noFill/>
            <a:miter lim="800000"/>
            <a:headEnd/>
            <a:tailEnd/>
          </a:ln>
          <a:effectLst/>
        </p:spPr>
        <p:txBody>
          <a:bodyPr>
            <a:spAutoFit/>
          </a:bodyPr>
          <a:lstStyle/>
          <a:p>
            <a:r>
              <a:rPr lang="it-IT" sz="2000" u="sng"/>
              <a:t>può essere vantaggioso diminuire di molto la quantità di acqua nel mezzo di reazione</a:t>
            </a:r>
          </a:p>
          <a:p>
            <a:r>
              <a:rPr lang="it-IT" sz="2000"/>
              <a:t>RITENZIONE ATTIVITA’ ENZIMATICA: è dovuta alla minima quantità di acqua essenziale per mantenere la struttura proteica e la funzione enzimatica.</a:t>
            </a:r>
          </a:p>
          <a:p>
            <a:r>
              <a:rPr lang="it-IT" sz="2000"/>
              <a:t>Se scelgo un </a:t>
            </a:r>
            <a:r>
              <a:rPr lang="it-IT" sz="2000" u="sng"/>
              <a:t>solvente idrofilo elimino il guscio di idratazione essenziale</a:t>
            </a:r>
            <a:r>
              <a:rPr lang="it-IT" sz="2000"/>
              <a:t> per l’attività enzimatica: la quantità di acqua legata all’enzima diminuisce drasticamente con l’aumento dell’idrofilia del solvente (l’attività in ottano è 10000 volte maggiore rispetto all’attività in piridina per l’alfa-chimotripsina!)</a:t>
            </a:r>
          </a:p>
          <a:p>
            <a:pPr algn="just"/>
            <a:endParaRPr lang="it-IT" sz="800"/>
          </a:p>
          <a:p>
            <a:pPr algn="just"/>
            <a:r>
              <a:rPr lang="it-IT" sz="2000" u="sng"/>
              <a:t>Misura della quantità d’acqua nel mezzo di reazione:</a:t>
            </a:r>
            <a:r>
              <a:rPr lang="it-IT" sz="2000"/>
              <a:t> </a:t>
            </a:r>
          </a:p>
          <a:p>
            <a:pPr algn="just"/>
            <a:r>
              <a:rPr lang="it-IT" sz="2000"/>
              <a:t>concentrazione di acqua in %v/v o mol l</a:t>
            </a:r>
            <a:r>
              <a:rPr lang="it-IT" sz="2000" baseline="30000"/>
              <a:t>-1</a:t>
            </a:r>
          </a:p>
          <a:p>
            <a:pPr algn="ctr"/>
            <a:r>
              <a:rPr lang="it-IT" sz="2000"/>
              <a:t>ma così non descrivo le condizioni di reazione dell’enzima!</a:t>
            </a:r>
          </a:p>
          <a:p>
            <a:pPr algn="just"/>
            <a:r>
              <a:rPr lang="it-IT" sz="2000"/>
              <a:t>Posso utilizzare il parametro </a:t>
            </a:r>
            <a:r>
              <a:rPr lang="it-IT" sz="2000" b="1"/>
              <a:t>a</a:t>
            </a:r>
            <a:r>
              <a:rPr lang="it-IT" sz="2000" b="1" baseline="-25000"/>
              <a:t>w</a:t>
            </a:r>
            <a:r>
              <a:rPr lang="it-IT" sz="2000" b="1"/>
              <a:t> (attività dell’acqua, parametro termodinamico)</a:t>
            </a:r>
          </a:p>
          <a:p>
            <a:pPr algn="just"/>
            <a:r>
              <a:rPr lang="it-IT" sz="2000"/>
              <a:t>questo parametro è una misura della quantità di acqua del sistema, ma misura anche l’effetto dell’acqua sull’equilibrio chimico: </a:t>
            </a:r>
            <a:r>
              <a:rPr lang="it-IT" sz="2000" b="1"/>
              <a:t>durante la reazione a</a:t>
            </a:r>
            <a:r>
              <a:rPr lang="it-IT" sz="2000" b="1" baseline="-25000"/>
              <a:t>w</a:t>
            </a:r>
            <a:r>
              <a:rPr lang="it-IT" sz="2000" b="1"/>
              <a:t> può cambiare</a:t>
            </a:r>
            <a:r>
              <a:rPr lang="it-IT" sz="2000"/>
              <a:t>, (si può formare dell’acqua, reazione di esterificazione, oppure si può consumare dell’acqua, reazione di idrolisi)</a:t>
            </a:r>
          </a:p>
          <a:p>
            <a:pPr algn="just">
              <a:buFontTx/>
              <a:buChar char="•"/>
            </a:pPr>
            <a:r>
              <a:rPr lang="it-IT" sz="2000" b="1"/>
              <a:t> devo mantenere a</a:t>
            </a:r>
            <a:r>
              <a:rPr lang="it-IT" sz="2000" b="1" baseline="-25000"/>
              <a:t>w</a:t>
            </a:r>
            <a:r>
              <a:rPr lang="it-IT" sz="2000" b="1"/>
              <a:t> COSTANTE controllando la sua concentrazione (es.: aggiungo dei sali idrati che mi mantengano fissa la concentrazione, sono dei TAMPONI)</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Text Box 2"/>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51E3CF05-B3C0-4B80-A9E8-D97A6E59EE2C}" type="slidenum">
              <a:rPr lang="it-IT"/>
              <a:pPr/>
              <a:t>31</a:t>
            </a:fld>
            <a:endParaRPr lang="it-IT"/>
          </a:p>
        </p:txBody>
      </p:sp>
      <p:sp>
        <p:nvSpPr>
          <p:cNvPr id="390147" name="Text Box 3"/>
          <p:cNvSpPr txBox="1">
            <a:spLocks noChangeArrowheads="1"/>
          </p:cNvSpPr>
          <p:nvPr/>
        </p:nvSpPr>
        <p:spPr bwMode="auto">
          <a:xfrm>
            <a:off x="2268538" y="404813"/>
            <a:ext cx="4573587" cy="396875"/>
          </a:xfrm>
          <a:prstGeom prst="rect">
            <a:avLst/>
          </a:prstGeom>
          <a:noFill/>
          <a:ln w="9525">
            <a:noFill/>
            <a:miter lim="800000"/>
            <a:headEnd/>
            <a:tailEnd/>
          </a:ln>
          <a:effectLst/>
        </p:spPr>
        <p:txBody>
          <a:bodyPr wrap="none">
            <a:spAutoFit/>
          </a:bodyPr>
          <a:lstStyle/>
          <a:p>
            <a:r>
              <a:rPr lang="it-IT" sz="2000" b="1"/>
              <a:t>Sistemi a contenuto acquoso molto basso</a:t>
            </a:r>
          </a:p>
        </p:txBody>
      </p:sp>
      <p:sp>
        <p:nvSpPr>
          <p:cNvPr id="390148" name="Text Box 4"/>
          <p:cNvSpPr txBox="1">
            <a:spLocks noChangeArrowheads="1"/>
          </p:cNvSpPr>
          <p:nvPr/>
        </p:nvSpPr>
        <p:spPr bwMode="auto">
          <a:xfrm>
            <a:off x="395288" y="115888"/>
            <a:ext cx="8320087" cy="457200"/>
          </a:xfrm>
          <a:prstGeom prst="rect">
            <a:avLst/>
          </a:prstGeom>
          <a:noFill/>
          <a:ln w="9525">
            <a:noFill/>
            <a:miter lim="800000"/>
            <a:headEnd/>
            <a:tailEnd/>
          </a:ln>
          <a:effectLst/>
        </p:spPr>
        <p:txBody>
          <a:bodyPr wrap="none">
            <a:spAutoFit/>
          </a:bodyPr>
          <a:lstStyle/>
          <a:p>
            <a:r>
              <a:rPr lang="it-IT" b="1">
                <a:solidFill>
                  <a:srgbClr val="FF0000"/>
                </a:solidFill>
              </a:rPr>
              <a:t>BIOCATALIZZATORI IN MEZZI NON CONVENZIONALI</a:t>
            </a:r>
          </a:p>
        </p:txBody>
      </p:sp>
      <p:sp>
        <p:nvSpPr>
          <p:cNvPr id="390149" name="Text Box 5"/>
          <p:cNvSpPr txBox="1">
            <a:spLocks noChangeArrowheads="1"/>
          </p:cNvSpPr>
          <p:nvPr/>
        </p:nvSpPr>
        <p:spPr bwMode="auto">
          <a:xfrm>
            <a:off x="0" y="620713"/>
            <a:ext cx="9144000" cy="5883275"/>
          </a:xfrm>
          <a:prstGeom prst="rect">
            <a:avLst/>
          </a:prstGeom>
          <a:noFill/>
          <a:ln w="9525">
            <a:noFill/>
            <a:miter lim="800000"/>
            <a:headEnd/>
            <a:tailEnd/>
          </a:ln>
          <a:effectLst/>
        </p:spPr>
        <p:txBody>
          <a:bodyPr>
            <a:spAutoFit/>
          </a:bodyPr>
          <a:lstStyle/>
          <a:p>
            <a:r>
              <a:rPr lang="it-IT" sz="2000" u="sng"/>
              <a:t>Si utilizzano:</a:t>
            </a:r>
          </a:p>
          <a:p>
            <a:pPr>
              <a:buFontTx/>
              <a:buChar char="•"/>
            </a:pPr>
            <a:r>
              <a:rPr lang="it-IT" sz="2000"/>
              <a:t> enzimi in sospensione solida (come polveri o immobilizzati su un supporto) in solventi organici</a:t>
            </a:r>
          </a:p>
          <a:p>
            <a:pPr>
              <a:buFontTx/>
              <a:buChar char="•"/>
            </a:pPr>
            <a:r>
              <a:rPr lang="it-IT" sz="2000"/>
              <a:t> enzimi modificati covalentemente solubili in solventi organici</a:t>
            </a:r>
          </a:p>
          <a:p>
            <a:r>
              <a:rPr lang="it-IT" sz="2000" u="sng"/>
              <a:t>Enzimi in polvere</a:t>
            </a:r>
          </a:p>
          <a:p>
            <a:r>
              <a:rPr lang="it-IT" sz="2000"/>
              <a:t>Problemi: rischio aggregazione</a:t>
            </a:r>
          </a:p>
          <a:p>
            <a:pPr algn="just"/>
            <a:r>
              <a:rPr lang="it-IT" sz="2000"/>
              <a:t>Soluzione: immobilizzazione enzima (scelta del supporto in funzione delle sue proprietà superficiali, cioè della sua capacità di attirare l’acqua dal momento che l’acqua predente si ripartirà fra l’enzima, il supporto ed il mezzo di reazione influenzando il micro ambiente dell’enzima)</a:t>
            </a:r>
          </a:p>
          <a:p>
            <a:pPr algn="just"/>
            <a:r>
              <a:rPr lang="it-IT" sz="2000" b="1"/>
              <a:t>pH memory: fenomeno caratteristico delle sospensioni enzimatiche in solventi org.</a:t>
            </a:r>
          </a:p>
          <a:p>
            <a:pPr algn="just"/>
            <a:r>
              <a:rPr lang="it-IT" sz="2000"/>
              <a:t>Lipasi, proteasi e molte ossido-riduttasi liofilizzate mostrano in sistemi organici pH ottimali identici a quelli in soluzione acquosa, questo fenomeno è attribuito al </a:t>
            </a:r>
            <a:r>
              <a:rPr lang="it-IT" sz="2000" u="sng"/>
              <a:t>corretto stato di ionizzazione dell’enzima per la catalisi</a:t>
            </a:r>
          </a:p>
          <a:p>
            <a:pPr algn="just"/>
            <a:r>
              <a:rPr lang="it-IT" sz="2000" b="1"/>
              <a:t>Alterazione della specificità di substrato</a:t>
            </a:r>
            <a:r>
              <a:rPr lang="it-IT" sz="2000"/>
              <a:t> (tipico per gli enzimi in solventi organici rispetto la mezzo acquoso), può essere attribuito a:</a:t>
            </a:r>
          </a:p>
          <a:p>
            <a:pPr algn="just">
              <a:buFontTx/>
              <a:buChar char="•"/>
            </a:pPr>
            <a:r>
              <a:rPr lang="it-IT" sz="2000"/>
              <a:t> impedimento sterico causato dalla perdita di mobilità conformazionale dell’enzima (lipasi e proteasi) nei solventi organici</a:t>
            </a:r>
          </a:p>
          <a:p>
            <a:pPr algn="just">
              <a:buFontTx/>
              <a:buChar char="•"/>
            </a:pPr>
            <a:r>
              <a:rPr lang="it-IT" sz="2000"/>
              <a:t> incapacità del substrato di spostare l’acqua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Text Box 2"/>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920F977A-84E3-4AE4-9753-66B5717AA89A}" type="slidenum">
              <a:rPr lang="it-IT"/>
              <a:pPr/>
              <a:t>32</a:t>
            </a:fld>
            <a:endParaRPr lang="it-IT"/>
          </a:p>
        </p:txBody>
      </p:sp>
      <p:sp>
        <p:nvSpPr>
          <p:cNvPr id="398339" name="Text Box 3"/>
          <p:cNvSpPr txBox="1">
            <a:spLocks noChangeArrowheads="1"/>
          </p:cNvSpPr>
          <p:nvPr/>
        </p:nvSpPr>
        <p:spPr bwMode="auto">
          <a:xfrm>
            <a:off x="2268538" y="620713"/>
            <a:ext cx="4573587" cy="396875"/>
          </a:xfrm>
          <a:prstGeom prst="rect">
            <a:avLst/>
          </a:prstGeom>
          <a:noFill/>
          <a:ln w="9525">
            <a:noFill/>
            <a:miter lim="800000"/>
            <a:headEnd/>
            <a:tailEnd/>
          </a:ln>
          <a:effectLst/>
        </p:spPr>
        <p:txBody>
          <a:bodyPr wrap="none">
            <a:spAutoFit/>
          </a:bodyPr>
          <a:lstStyle/>
          <a:p>
            <a:r>
              <a:rPr lang="it-IT" sz="2000" b="1"/>
              <a:t>Sistemi a contenuto acquoso molto basso</a:t>
            </a:r>
          </a:p>
        </p:txBody>
      </p:sp>
      <p:sp>
        <p:nvSpPr>
          <p:cNvPr id="398340" name="Text Box 4"/>
          <p:cNvSpPr txBox="1">
            <a:spLocks noChangeArrowheads="1"/>
          </p:cNvSpPr>
          <p:nvPr/>
        </p:nvSpPr>
        <p:spPr bwMode="auto">
          <a:xfrm>
            <a:off x="395288" y="115888"/>
            <a:ext cx="8320087" cy="457200"/>
          </a:xfrm>
          <a:prstGeom prst="rect">
            <a:avLst/>
          </a:prstGeom>
          <a:noFill/>
          <a:ln w="9525">
            <a:noFill/>
            <a:miter lim="800000"/>
            <a:headEnd/>
            <a:tailEnd/>
          </a:ln>
          <a:effectLst/>
        </p:spPr>
        <p:txBody>
          <a:bodyPr wrap="none">
            <a:spAutoFit/>
          </a:bodyPr>
          <a:lstStyle/>
          <a:p>
            <a:r>
              <a:rPr lang="it-IT" b="1">
                <a:solidFill>
                  <a:srgbClr val="FF0000"/>
                </a:solidFill>
              </a:rPr>
              <a:t>BIOCATALIZZATORI IN MEZZI NON CONVENZIONALI</a:t>
            </a:r>
          </a:p>
        </p:txBody>
      </p:sp>
      <p:sp>
        <p:nvSpPr>
          <p:cNvPr id="398341" name="Text Box 5"/>
          <p:cNvSpPr txBox="1">
            <a:spLocks noChangeArrowheads="1"/>
          </p:cNvSpPr>
          <p:nvPr/>
        </p:nvSpPr>
        <p:spPr bwMode="auto">
          <a:xfrm>
            <a:off x="0" y="1052513"/>
            <a:ext cx="9144000" cy="4176712"/>
          </a:xfrm>
          <a:prstGeom prst="rect">
            <a:avLst/>
          </a:prstGeom>
          <a:noFill/>
          <a:ln w="9525">
            <a:noFill/>
            <a:miter lim="800000"/>
            <a:headEnd/>
            <a:tailEnd/>
          </a:ln>
          <a:effectLst/>
        </p:spPr>
        <p:txBody>
          <a:bodyPr>
            <a:spAutoFit/>
          </a:bodyPr>
          <a:lstStyle/>
          <a:p>
            <a:r>
              <a:rPr lang="it-IT" sz="2000" u="sng"/>
              <a:t>I processi di denaturazione termica sono molto più lenti in questi sistemi:</a:t>
            </a:r>
          </a:p>
          <a:p>
            <a:r>
              <a:rPr lang="it-IT" sz="2000"/>
              <a:t>La deidratazione diminuisce la mobilità conformazionale!</a:t>
            </a:r>
          </a:p>
          <a:p>
            <a:endParaRPr lang="it-IT" sz="800" b="1"/>
          </a:p>
          <a:p>
            <a:r>
              <a:rPr lang="it-IT" sz="2000" b="1"/>
              <a:t>Applicazioni</a:t>
            </a:r>
            <a:r>
              <a:rPr lang="it-IT" sz="2000"/>
              <a:t> (enzimi solidi in sospensione in solventi organici):</a:t>
            </a:r>
          </a:p>
          <a:p>
            <a:pPr algn="just">
              <a:buFontTx/>
              <a:buChar char="•"/>
            </a:pPr>
            <a:r>
              <a:rPr lang="it-IT" sz="2000"/>
              <a:t> transesterificazione di grassi ed oli (lipasi), si tratta di un importante processo industriale utilizzato per migliorare la qualità dei triacilgliceroli</a:t>
            </a:r>
          </a:p>
          <a:p>
            <a:pPr algn="just">
              <a:buFontTx/>
              <a:buChar char="•"/>
            </a:pPr>
            <a:endParaRPr lang="it-IT" sz="2000"/>
          </a:p>
          <a:p>
            <a:pPr algn="just"/>
            <a:r>
              <a:rPr lang="it-IT" sz="2000" b="1"/>
              <a:t>Limitazione:</a:t>
            </a:r>
            <a:r>
              <a:rPr lang="it-IT" sz="2000"/>
              <a:t> problemi di trasferimento di massa</a:t>
            </a:r>
          </a:p>
          <a:p>
            <a:pPr algn="just"/>
            <a:r>
              <a:rPr lang="it-IT" sz="2000" u="sng"/>
              <a:t>Soluzione:</a:t>
            </a:r>
            <a:r>
              <a:rPr lang="it-IT" sz="2000"/>
              <a:t> modificazione chimica degli enzimi (con polietilen glicole) per renderli solubili nei solventi organici); se l’enzima è solubile nella soluzione non esistono più i problemi di diffusione </a:t>
            </a:r>
            <a:r>
              <a:rPr lang="it-IT" sz="2000" b="1"/>
              <a:t>MA</a:t>
            </a:r>
          </a:p>
          <a:p>
            <a:pPr algn="just">
              <a:buFontTx/>
              <a:buChar char="•"/>
            </a:pPr>
            <a:r>
              <a:rPr lang="it-IT" sz="2000"/>
              <a:t> per </a:t>
            </a:r>
            <a:r>
              <a:rPr lang="it-IT" sz="2000" u="sng"/>
              <a:t>riutilizzare</a:t>
            </a:r>
            <a:r>
              <a:rPr lang="it-IT" sz="2000"/>
              <a:t> l’enzima bisogna recuperarlo per precipitazione (da esano)</a:t>
            </a:r>
          </a:p>
          <a:p>
            <a:pPr algn="just">
              <a:buFontTx/>
              <a:buChar char="•"/>
            </a:pPr>
            <a:r>
              <a:rPr lang="it-IT" sz="2000"/>
              <a:t> rischio inattivazione durante la derivatizzazione</a:t>
            </a:r>
          </a:p>
          <a:p>
            <a:pPr algn="just">
              <a:buFontTx/>
              <a:buChar char="•"/>
            </a:pPr>
            <a:r>
              <a:rPr lang="it-IT" sz="2000"/>
              <a:t> solubilitàin un numero limitato di solventi (aromatici e clorurati)</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Text Box 2"/>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FFB1DC23-0534-4E39-ADDC-9478CEBDFBD1}" type="slidenum">
              <a:rPr lang="it-IT"/>
              <a:pPr/>
              <a:t>33</a:t>
            </a:fld>
            <a:endParaRPr lang="it-IT"/>
          </a:p>
        </p:txBody>
      </p:sp>
      <p:sp>
        <p:nvSpPr>
          <p:cNvPr id="392195" name="Text Box 3"/>
          <p:cNvSpPr txBox="1">
            <a:spLocks noChangeArrowheads="1"/>
          </p:cNvSpPr>
          <p:nvPr/>
        </p:nvSpPr>
        <p:spPr bwMode="auto">
          <a:xfrm>
            <a:off x="2627313" y="620713"/>
            <a:ext cx="3714750" cy="396875"/>
          </a:xfrm>
          <a:prstGeom prst="rect">
            <a:avLst/>
          </a:prstGeom>
          <a:noFill/>
          <a:ln w="9525">
            <a:noFill/>
            <a:miter lim="800000"/>
            <a:headEnd/>
            <a:tailEnd/>
          </a:ln>
          <a:effectLst/>
        </p:spPr>
        <p:txBody>
          <a:bodyPr wrap="none">
            <a:spAutoFit/>
          </a:bodyPr>
          <a:lstStyle/>
          <a:p>
            <a:r>
              <a:rPr lang="it-IT" sz="2000" b="1"/>
              <a:t>Fase gas come mezzo di reazione</a:t>
            </a:r>
          </a:p>
        </p:txBody>
      </p:sp>
      <p:sp>
        <p:nvSpPr>
          <p:cNvPr id="392196" name="Text Box 4"/>
          <p:cNvSpPr txBox="1">
            <a:spLocks noChangeArrowheads="1"/>
          </p:cNvSpPr>
          <p:nvPr/>
        </p:nvSpPr>
        <p:spPr bwMode="auto">
          <a:xfrm>
            <a:off x="395288" y="115888"/>
            <a:ext cx="8320087" cy="457200"/>
          </a:xfrm>
          <a:prstGeom prst="rect">
            <a:avLst/>
          </a:prstGeom>
          <a:noFill/>
          <a:ln w="9525">
            <a:noFill/>
            <a:miter lim="800000"/>
            <a:headEnd/>
            <a:tailEnd/>
          </a:ln>
          <a:effectLst/>
        </p:spPr>
        <p:txBody>
          <a:bodyPr wrap="none">
            <a:spAutoFit/>
          </a:bodyPr>
          <a:lstStyle/>
          <a:p>
            <a:r>
              <a:rPr lang="it-IT" b="1">
                <a:solidFill>
                  <a:srgbClr val="FF0000"/>
                </a:solidFill>
              </a:rPr>
              <a:t>BIOCATALIZZATORI IN MEZZI NON CONVENZIONALI</a:t>
            </a:r>
          </a:p>
        </p:txBody>
      </p:sp>
      <p:sp>
        <p:nvSpPr>
          <p:cNvPr id="392198" name="Rectangle 6"/>
          <p:cNvSpPr>
            <a:spLocks noChangeArrowheads="1"/>
          </p:cNvSpPr>
          <p:nvPr/>
        </p:nvSpPr>
        <p:spPr bwMode="auto">
          <a:xfrm>
            <a:off x="0" y="1125538"/>
            <a:ext cx="9144000" cy="4024312"/>
          </a:xfrm>
          <a:prstGeom prst="rect">
            <a:avLst/>
          </a:prstGeom>
          <a:noFill/>
          <a:ln w="9525">
            <a:noFill/>
            <a:miter lim="800000"/>
            <a:headEnd/>
            <a:tailEnd/>
          </a:ln>
          <a:effectLst/>
        </p:spPr>
        <p:txBody>
          <a:bodyPr>
            <a:spAutoFit/>
          </a:bodyPr>
          <a:lstStyle/>
          <a:p>
            <a:r>
              <a:rPr lang="it-IT" sz="2000" u="sng"/>
              <a:t>Si usa un biocatalizzatore solido e substrati gassosi</a:t>
            </a:r>
          </a:p>
          <a:p>
            <a:endParaRPr lang="it-IT" sz="2000"/>
          </a:p>
          <a:p>
            <a:r>
              <a:rPr lang="it-IT" sz="2000"/>
              <a:t>Lavoro pionieristico: ossidazione dell’etanolo con l’alcol ossidasi</a:t>
            </a:r>
          </a:p>
          <a:p>
            <a:pPr>
              <a:buFontTx/>
              <a:buChar char="•"/>
            </a:pPr>
            <a:r>
              <a:rPr lang="it-IT" sz="2000"/>
              <a:t> uso delle lipasi per catalizzare le reazioni di transesterificazone tra alcolia corat catena es esteri</a:t>
            </a:r>
          </a:p>
          <a:p>
            <a:pPr>
              <a:buFontTx/>
              <a:buChar char="•"/>
            </a:pPr>
            <a:endParaRPr lang="it-IT" sz="2000"/>
          </a:p>
          <a:p>
            <a:r>
              <a:rPr lang="it-IT" sz="2000"/>
              <a:t>Si usano temperature relativamente alte (i substrati sono in fase gas!)</a:t>
            </a:r>
          </a:p>
          <a:p>
            <a:r>
              <a:rPr lang="it-IT" sz="2000"/>
              <a:t>devo usare ENZIMI TERMOSTABILI!</a:t>
            </a:r>
          </a:p>
          <a:p>
            <a:endParaRPr lang="it-IT" sz="2000"/>
          </a:p>
          <a:p>
            <a:pPr algn="just"/>
            <a:r>
              <a:rPr lang="it-IT" sz="2000"/>
              <a:t>ATTENZIONE: come nel caso dei solventi organici il contenuto acquoso della preparazione enzimatica deve essere controllato per ottenere le migliori </a:t>
            </a:r>
            <a:r>
              <a:rPr lang="it-IT" sz="2000" i="1"/>
              <a:t>performances</a:t>
            </a:r>
            <a:r>
              <a:rPr lang="it-IT" sz="2000"/>
              <a:t> in </a:t>
            </a:r>
            <a:r>
              <a:rPr lang="it-IT" sz="2000" b="1"/>
              <a:t>attività</a:t>
            </a:r>
            <a:r>
              <a:rPr lang="it-IT" sz="2000"/>
              <a:t> e </a:t>
            </a:r>
            <a:r>
              <a:rPr lang="it-IT" sz="2000" b="1"/>
              <a:t>stabilità</a:t>
            </a:r>
          </a:p>
          <a:p>
            <a:endParaRPr lang="it-IT" sz="1800" u="sng"/>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Text Box 2"/>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1D524033-0F09-4816-9CC3-F8066364B606}" type="slidenum">
              <a:rPr lang="it-IT"/>
              <a:pPr/>
              <a:t>34</a:t>
            </a:fld>
            <a:endParaRPr lang="it-IT"/>
          </a:p>
        </p:txBody>
      </p:sp>
      <p:sp>
        <p:nvSpPr>
          <p:cNvPr id="394244" name="Text Box 4"/>
          <p:cNvSpPr txBox="1">
            <a:spLocks noChangeArrowheads="1"/>
          </p:cNvSpPr>
          <p:nvPr/>
        </p:nvSpPr>
        <p:spPr bwMode="auto">
          <a:xfrm>
            <a:off x="395288" y="115888"/>
            <a:ext cx="8320087" cy="457200"/>
          </a:xfrm>
          <a:prstGeom prst="rect">
            <a:avLst/>
          </a:prstGeom>
          <a:noFill/>
          <a:ln w="9525">
            <a:noFill/>
            <a:miter lim="800000"/>
            <a:headEnd/>
            <a:tailEnd/>
          </a:ln>
          <a:effectLst/>
        </p:spPr>
        <p:txBody>
          <a:bodyPr wrap="none">
            <a:spAutoFit/>
          </a:bodyPr>
          <a:lstStyle/>
          <a:p>
            <a:r>
              <a:rPr lang="it-IT" b="1">
                <a:solidFill>
                  <a:srgbClr val="FF0000"/>
                </a:solidFill>
              </a:rPr>
              <a:t>BIOCATALIZZATORI IN MEZZI NON CONVENZIONALI</a:t>
            </a:r>
          </a:p>
        </p:txBody>
      </p:sp>
      <p:sp>
        <p:nvSpPr>
          <p:cNvPr id="394245" name="Text Box 5"/>
          <p:cNvSpPr txBox="1">
            <a:spLocks noChangeArrowheads="1"/>
          </p:cNvSpPr>
          <p:nvPr/>
        </p:nvSpPr>
        <p:spPr bwMode="auto">
          <a:xfrm>
            <a:off x="2124075" y="511175"/>
            <a:ext cx="4754563" cy="396875"/>
          </a:xfrm>
          <a:prstGeom prst="rect">
            <a:avLst/>
          </a:prstGeom>
          <a:noFill/>
          <a:ln w="9525">
            <a:noFill/>
            <a:miter lim="800000"/>
            <a:headEnd/>
            <a:tailEnd/>
          </a:ln>
          <a:effectLst/>
        </p:spPr>
        <p:txBody>
          <a:bodyPr wrap="none">
            <a:spAutoFit/>
          </a:bodyPr>
          <a:lstStyle/>
          <a:p>
            <a:r>
              <a:rPr lang="it-IT" sz="2000" b="1"/>
              <a:t>Fluidi supercritici come mezzo di reazione</a:t>
            </a:r>
          </a:p>
        </p:txBody>
      </p:sp>
      <p:sp>
        <p:nvSpPr>
          <p:cNvPr id="394246" name="Rectangle 6"/>
          <p:cNvSpPr>
            <a:spLocks noChangeArrowheads="1"/>
          </p:cNvSpPr>
          <p:nvPr/>
        </p:nvSpPr>
        <p:spPr bwMode="auto">
          <a:xfrm>
            <a:off x="0" y="874713"/>
            <a:ext cx="9144000" cy="5578475"/>
          </a:xfrm>
          <a:prstGeom prst="rect">
            <a:avLst/>
          </a:prstGeom>
          <a:noFill/>
          <a:ln w="9525">
            <a:noFill/>
            <a:miter lim="800000"/>
            <a:headEnd/>
            <a:tailEnd/>
          </a:ln>
          <a:effectLst/>
        </p:spPr>
        <p:txBody>
          <a:bodyPr>
            <a:spAutoFit/>
          </a:bodyPr>
          <a:lstStyle/>
          <a:p>
            <a:pPr algn="just"/>
            <a:r>
              <a:rPr lang="it-IT" sz="2000"/>
              <a:t>Nel caso di fluidi supercritici o vicini alle condizioni critiche si lavora in </a:t>
            </a:r>
            <a:r>
              <a:rPr lang="it-IT" sz="2000" b="1" u="sng"/>
              <a:t>sistemi sottopressione</a:t>
            </a:r>
          </a:p>
          <a:p>
            <a:r>
              <a:rPr lang="it-IT" sz="2000"/>
              <a:t>VANTAGGI: </a:t>
            </a:r>
          </a:p>
          <a:p>
            <a:pPr>
              <a:buFontTx/>
              <a:buChar char="•"/>
            </a:pPr>
            <a:r>
              <a:rPr lang="it-IT" sz="2000"/>
              <a:t> alte velocità di trasferimento di massa</a:t>
            </a:r>
          </a:p>
          <a:p>
            <a:pPr>
              <a:buFontTx/>
              <a:buChar char="•"/>
            </a:pPr>
            <a:r>
              <a:rPr lang="it-IT" sz="2000"/>
              <a:t> facilità di separazione dei prodotti di reazione</a:t>
            </a:r>
          </a:p>
          <a:p>
            <a:pPr>
              <a:buFontTx/>
              <a:buChar char="•"/>
            </a:pPr>
            <a:r>
              <a:rPr lang="it-IT" sz="2000"/>
              <a:t>CO</a:t>
            </a:r>
            <a:r>
              <a:rPr lang="it-IT" sz="2000" baseline="-25000"/>
              <a:t>2</a:t>
            </a:r>
            <a:r>
              <a:rPr lang="it-IT" sz="2000"/>
              <a:t>: (è il fluido supercritico più usato)</a:t>
            </a:r>
          </a:p>
          <a:p>
            <a:pPr>
              <a:buFontTx/>
              <a:buChar char="•"/>
            </a:pPr>
            <a:r>
              <a:rPr lang="it-IT" sz="2000"/>
              <a:t> non è tossico</a:t>
            </a:r>
          </a:p>
          <a:p>
            <a:pPr>
              <a:buFontTx/>
              <a:buChar char="•"/>
            </a:pPr>
            <a:r>
              <a:rPr lang="it-IT" sz="2000"/>
              <a:t> ha una temperatura critica relativamente bassa</a:t>
            </a:r>
          </a:p>
          <a:p>
            <a:pPr algn="just"/>
            <a:r>
              <a:rPr lang="it-IT" sz="2000"/>
              <a:t>In un certo senso i fluidi supercritici hanno proprietà simili a quelle dei solventi non polari e quindi sono adeguati per le biotrasformazioni di composti idrofobi!</a:t>
            </a:r>
          </a:p>
          <a:p>
            <a:r>
              <a:rPr lang="it-IT" sz="2000"/>
              <a:t>APPLICAZIONI</a:t>
            </a:r>
          </a:p>
          <a:p>
            <a:pPr>
              <a:buFontTx/>
              <a:buChar char="•"/>
            </a:pPr>
            <a:r>
              <a:rPr lang="it-IT" sz="2000"/>
              <a:t> ossidazione del colesterolo (colesterolo ossidasi), per aumentare la solubilità di questo composti nel fluido supercritico si possono usare piccole quantità di co-solventi (3.5% molare di metanolo in CO</a:t>
            </a:r>
            <a:r>
              <a:rPr lang="it-IT" sz="2000" baseline="-25000"/>
              <a:t>2</a:t>
            </a:r>
            <a:r>
              <a:rPr lang="it-IT" sz="2000"/>
              <a:t> supercritica</a:t>
            </a:r>
          </a:p>
          <a:p>
            <a:pPr>
              <a:buFontTx/>
              <a:buChar char="•"/>
            </a:pPr>
            <a:r>
              <a:rPr lang="it-IT" sz="2000"/>
              <a:t> idrolisi steroselettiva del glicidilbutirrato racemo mediante una lipasi immobilizzata (</a:t>
            </a:r>
            <a:r>
              <a:rPr lang="it-IT" sz="2000" i="1"/>
              <a:t>Rhizomucor Miehei</a:t>
            </a:r>
            <a:r>
              <a:rPr lang="it-IT" sz="2000"/>
              <a:t>) che produce il composto omochirale R-glicidilbutirrato.</a:t>
            </a:r>
          </a:p>
          <a:p>
            <a:pPr>
              <a:buFontTx/>
              <a:buChar char="•"/>
            </a:pPr>
            <a:r>
              <a:rPr lang="it-IT" sz="2000"/>
              <a:t>SVANTAGGI:</a:t>
            </a:r>
          </a:p>
          <a:p>
            <a:pPr>
              <a:buFontTx/>
              <a:buChar char="•"/>
            </a:pPr>
            <a:r>
              <a:rPr lang="it-IT" sz="2000" b="1"/>
              <a:t> alte energie e alti costi di impianto a causa delle alte pressioni richieste</a:t>
            </a:r>
            <a:endParaRPr lang="it-IT" sz="1800" u="sng"/>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Text Box 2"/>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A9DEBA32-8CF8-491D-9F4B-0D6BB0DCE110}" type="slidenum">
              <a:rPr lang="it-IT"/>
              <a:pPr/>
              <a:t>35</a:t>
            </a:fld>
            <a:endParaRPr lang="it-IT"/>
          </a:p>
        </p:txBody>
      </p:sp>
      <p:sp>
        <p:nvSpPr>
          <p:cNvPr id="343043" name="Text Box 3"/>
          <p:cNvSpPr txBox="1">
            <a:spLocks noChangeArrowheads="1"/>
          </p:cNvSpPr>
          <p:nvPr/>
        </p:nvSpPr>
        <p:spPr bwMode="auto">
          <a:xfrm>
            <a:off x="468313" y="92075"/>
            <a:ext cx="8380412" cy="457200"/>
          </a:xfrm>
          <a:prstGeom prst="rect">
            <a:avLst/>
          </a:prstGeom>
          <a:noFill/>
          <a:ln w="9525">
            <a:noFill/>
            <a:miter lim="800000"/>
            <a:headEnd/>
            <a:tailEnd/>
          </a:ln>
          <a:effectLst/>
        </p:spPr>
        <p:txBody>
          <a:bodyPr wrap="none">
            <a:spAutoFit/>
          </a:bodyPr>
          <a:lstStyle/>
          <a:p>
            <a:r>
              <a:rPr lang="it-IT" b="1">
                <a:solidFill>
                  <a:srgbClr val="FF0000"/>
                </a:solidFill>
              </a:rPr>
              <a:t>SINTESI DI PRODOTTI CHIMICI UTILIZZANDO ENZIMI</a:t>
            </a:r>
          </a:p>
        </p:txBody>
      </p:sp>
      <p:sp>
        <p:nvSpPr>
          <p:cNvPr id="343044" name="Text Box 4"/>
          <p:cNvSpPr txBox="1">
            <a:spLocks noChangeArrowheads="1"/>
          </p:cNvSpPr>
          <p:nvPr/>
        </p:nvSpPr>
        <p:spPr bwMode="auto">
          <a:xfrm>
            <a:off x="1763713" y="476250"/>
            <a:ext cx="5984875" cy="457200"/>
          </a:xfrm>
          <a:prstGeom prst="rect">
            <a:avLst/>
          </a:prstGeom>
          <a:noFill/>
          <a:ln w="9525">
            <a:noFill/>
            <a:miter lim="800000"/>
            <a:headEnd/>
            <a:tailEnd/>
          </a:ln>
          <a:effectLst/>
        </p:spPr>
        <p:txBody>
          <a:bodyPr wrap="none">
            <a:spAutoFit/>
          </a:bodyPr>
          <a:lstStyle/>
          <a:p>
            <a:r>
              <a:rPr lang="it-IT" b="1"/>
              <a:t>Uso degli enzimi nella chimica degli zuccheri</a:t>
            </a:r>
          </a:p>
        </p:txBody>
      </p:sp>
      <p:sp>
        <p:nvSpPr>
          <p:cNvPr id="343045" name="Rectangle 5"/>
          <p:cNvSpPr>
            <a:spLocks noChangeArrowheads="1"/>
          </p:cNvSpPr>
          <p:nvPr/>
        </p:nvSpPr>
        <p:spPr bwMode="auto">
          <a:xfrm>
            <a:off x="0" y="874713"/>
            <a:ext cx="9144000" cy="2530475"/>
          </a:xfrm>
          <a:prstGeom prst="rect">
            <a:avLst/>
          </a:prstGeom>
          <a:noFill/>
          <a:ln w="9525">
            <a:noFill/>
            <a:miter lim="800000"/>
            <a:headEnd/>
            <a:tailEnd/>
          </a:ln>
          <a:effectLst/>
        </p:spPr>
        <p:txBody>
          <a:bodyPr>
            <a:spAutoFit/>
          </a:bodyPr>
          <a:lstStyle/>
          <a:p>
            <a:pPr algn="just">
              <a:buFontTx/>
              <a:buChar char="•"/>
            </a:pPr>
            <a:r>
              <a:rPr lang="it-IT" sz="2000"/>
              <a:t> sintesi di semplici carboidrati</a:t>
            </a:r>
          </a:p>
          <a:p>
            <a:pPr algn="just">
              <a:buFontTx/>
              <a:buChar char="•"/>
            </a:pPr>
            <a:r>
              <a:rPr lang="it-IT" sz="2000"/>
              <a:t> sintesi di oligosaccaridi</a:t>
            </a:r>
          </a:p>
          <a:p>
            <a:pPr algn="just">
              <a:buFontTx/>
              <a:buChar char="•"/>
            </a:pPr>
            <a:r>
              <a:rPr lang="it-IT" sz="2000"/>
              <a:t> isomerizzazione del glucosio a fruttosio</a:t>
            </a:r>
          </a:p>
          <a:p>
            <a:pPr algn="just">
              <a:buFontTx/>
              <a:buChar char="•"/>
            </a:pPr>
            <a:r>
              <a:rPr lang="it-IT" sz="2000" b="1" u="sng"/>
              <a:t> idrolisi del lattosio</a:t>
            </a:r>
          </a:p>
          <a:p>
            <a:pPr algn="just"/>
            <a:endParaRPr lang="it-IT" sz="2000" b="1" u="sng"/>
          </a:p>
          <a:p>
            <a:pPr algn="just"/>
            <a:r>
              <a:rPr lang="it-IT" sz="2000"/>
              <a:t>Convertire il disaccaride (lattosio) nei suoi due componenti monosaccaridici glucosio e galattosio. </a:t>
            </a:r>
            <a:r>
              <a:rPr lang="en-GB" sz="2000"/>
              <a:t>È uno zucchero riducente, esibisce muta-rotazione ed è un glicoside legato con legame beta 1,4’ inoltre è costituito da due differenti monosaccaridi. </a:t>
            </a:r>
            <a:endParaRPr lang="it-IT" sz="2000"/>
          </a:p>
        </p:txBody>
      </p:sp>
      <p:pic>
        <p:nvPicPr>
          <p:cNvPr id="343046" name="Picture 6" descr="lactosec"/>
          <p:cNvPicPr>
            <a:picLocks noChangeAspect="1" noChangeArrowheads="1"/>
          </p:cNvPicPr>
          <p:nvPr/>
        </p:nvPicPr>
        <p:blipFill>
          <a:blip r:embed="rId3" cstate="print"/>
          <a:srcRect/>
          <a:stretch>
            <a:fillRect/>
          </a:stretch>
        </p:blipFill>
        <p:spPr bwMode="auto">
          <a:xfrm>
            <a:off x="1763713" y="3716338"/>
            <a:ext cx="5400675" cy="1778000"/>
          </a:xfrm>
          <a:prstGeom prst="rect">
            <a:avLst/>
          </a:prstGeom>
          <a:noFill/>
          <a:ln w="9525">
            <a:noFill/>
            <a:miter lim="800000"/>
            <a:headEnd/>
            <a:tailEnd/>
          </a:ln>
        </p:spPr>
      </p:pic>
      <p:sp>
        <p:nvSpPr>
          <p:cNvPr id="343047" name="Rectangle 7"/>
          <p:cNvSpPr>
            <a:spLocks noChangeArrowheads="1"/>
          </p:cNvSpPr>
          <p:nvPr/>
        </p:nvSpPr>
        <p:spPr bwMode="auto">
          <a:xfrm>
            <a:off x="1258888" y="5516563"/>
            <a:ext cx="6491287" cy="822325"/>
          </a:xfrm>
          <a:prstGeom prst="rect">
            <a:avLst/>
          </a:prstGeom>
          <a:noFill/>
          <a:ln w="9525">
            <a:noFill/>
            <a:miter lim="800000"/>
            <a:headEnd/>
            <a:tailEnd/>
          </a:ln>
          <a:effectLst/>
        </p:spPr>
        <p:txBody>
          <a:bodyPr wrap="none" anchor="ctr">
            <a:spAutoFit/>
          </a:bodyPr>
          <a:lstStyle/>
          <a:p>
            <a:pPr algn="ctr"/>
            <a:r>
              <a:rPr lang="it-IT" b="1"/>
              <a:t>Lattosio, un 1,4'-beta-glicoside</a:t>
            </a:r>
            <a:br>
              <a:rPr lang="it-IT" b="1"/>
            </a:br>
            <a:r>
              <a:rPr lang="it-IT" b="1"/>
              <a:t>(beta-D-Galattopiranosil)-beta-D-glucopiranoso</a:t>
            </a:r>
            <a:r>
              <a:rPr lang="it-IT"/>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Text Box 2"/>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8703C61B-C7D7-4A4D-B56C-92EC5D94ECCE}" type="slidenum">
              <a:rPr lang="it-IT"/>
              <a:pPr/>
              <a:t>36</a:t>
            </a:fld>
            <a:endParaRPr lang="it-IT"/>
          </a:p>
        </p:txBody>
      </p:sp>
      <p:sp>
        <p:nvSpPr>
          <p:cNvPr id="345091" name="Text Box 3"/>
          <p:cNvSpPr txBox="1">
            <a:spLocks noChangeArrowheads="1"/>
          </p:cNvSpPr>
          <p:nvPr/>
        </p:nvSpPr>
        <p:spPr bwMode="auto">
          <a:xfrm>
            <a:off x="468313" y="92075"/>
            <a:ext cx="8380412" cy="457200"/>
          </a:xfrm>
          <a:prstGeom prst="rect">
            <a:avLst/>
          </a:prstGeom>
          <a:noFill/>
          <a:ln w="9525">
            <a:noFill/>
            <a:miter lim="800000"/>
            <a:headEnd/>
            <a:tailEnd/>
          </a:ln>
          <a:effectLst/>
        </p:spPr>
        <p:txBody>
          <a:bodyPr wrap="none">
            <a:spAutoFit/>
          </a:bodyPr>
          <a:lstStyle/>
          <a:p>
            <a:r>
              <a:rPr lang="it-IT" b="1">
                <a:solidFill>
                  <a:srgbClr val="FF0000"/>
                </a:solidFill>
              </a:rPr>
              <a:t>SINTESI DI PRODOTTI CHIMICI UTILIZZANDO ENZIMI</a:t>
            </a:r>
          </a:p>
        </p:txBody>
      </p:sp>
      <p:sp>
        <p:nvSpPr>
          <p:cNvPr id="345092" name="Text Box 4"/>
          <p:cNvSpPr txBox="1">
            <a:spLocks noChangeArrowheads="1"/>
          </p:cNvSpPr>
          <p:nvPr/>
        </p:nvSpPr>
        <p:spPr bwMode="auto">
          <a:xfrm>
            <a:off x="1763713" y="476250"/>
            <a:ext cx="5984875" cy="457200"/>
          </a:xfrm>
          <a:prstGeom prst="rect">
            <a:avLst/>
          </a:prstGeom>
          <a:noFill/>
          <a:ln w="9525">
            <a:noFill/>
            <a:miter lim="800000"/>
            <a:headEnd/>
            <a:tailEnd/>
          </a:ln>
          <a:effectLst/>
        </p:spPr>
        <p:txBody>
          <a:bodyPr wrap="none">
            <a:spAutoFit/>
          </a:bodyPr>
          <a:lstStyle/>
          <a:p>
            <a:r>
              <a:rPr lang="it-IT" b="1"/>
              <a:t>Uso degli enzimi nella chimica degli zuccheri</a:t>
            </a:r>
          </a:p>
        </p:txBody>
      </p:sp>
      <p:pic>
        <p:nvPicPr>
          <p:cNvPr id="345094" name="Picture 6" descr="Senza titolo-6"/>
          <p:cNvPicPr>
            <a:picLocks noChangeAspect="1" noChangeArrowheads="1"/>
          </p:cNvPicPr>
          <p:nvPr/>
        </p:nvPicPr>
        <p:blipFill>
          <a:blip r:embed="rId3" cstate="print"/>
          <a:srcRect/>
          <a:stretch>
            <a:fillRect/>
          </a:stretch>
        </p:blipFill>
        <p:spPr bwMode="auto">
          <a:xfrm>
            <a:off x="684213" y="981075"/>
            <a:ext cx="7343775" cy="528955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7142" name="Picture 6" descr="Senza titolo-7"/>
          <p:cNvPicPr>
            <a:picLocks noChangeAspect="1" noChangeArrowheads="1"/>
          </p:cNvPicPr>
          <p:nvPr/>
        </p:nvPicPr>
        <p:blipFill>
          <a:blip r:embed="rId3" cstate="print"/>
          <a:srcRect l="14778" r="11984" b="47415"/>
          <a:stretch>
            <a:fillRect/>
          </a:stretch>
        </p:blipFill>
        <p:spPr bwMode="auto">
          <a:xfrm>
            <a:off x="0" y="957263"/>
            <a:ext cx="4500563" cy="4262437"/>
          </a:xfrm>
          <a:prstGeom prst="rect">
            <a:avLst/>
          </a:prstGeom>
          <a:noFill/>
        </p:spPr>
      </p:pic>
      <p:sp>
        <p:nvSpPr>
          <p:cNvPr id="347138" name="Text Box 2"/>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91CEF3E9-1B7D-4DB7-A49A-CC19932F5D98}" type="slidenum">
              <a:rPr lang="it-IT"/>
              <a:pPr/>
              <a:t>37</a:t>
            </a:fld>
            <a:endParaRPr lang="it-IT"/>
          </a:p>
        </p:txBody>
      </p:sp>
      <p:sp>
        <p:nvSpPr>
          <p:cNvPr id="347139" name="Text Box 3"/>
          <p:cNvSpPr txBox="1">
            <a:spLocks noChangeArrowheads="1"/>
          </p:cNvSpPr>
          <p:nvPr/>
        </p:nvSpPr>
        <p:spPr bwMode="auto">
          <a:xfrm>
            <a:off x="468313" y="92075"/>
            <a:ext cx="8380412" cy="457200"/>
          </a:xfrm>
          <a:prstGeom prst="rect">
            <a:avLst/>
          </a:prstGeom>
          <a:noFill/>
          <a:ln w="9525">
            <a:noFill/>
            <a:miter lim="800000"/>
            <a:headEnd/>
            <a:tailEnd/>
          </a:ln>
          <a:effectLst/>
        </p:spPr>
        <p:txBody>
          <a:bodyPr wrap="none">
            <a:spAutoFit/>
          </a:bodyPr>
          <a:lstStyle/>
          <a:p>
            <a:r>
              <a:rPr lang="it-IT" b="1">
                <a:solidFill>
                  <a:srgbClr val="FF0000"/>
                </a:solidFill>
              </a:rPr>
              <a:t>SINTESI DI PRODOTTI CHIMICI UTILIZZANDO ENZIMI</a:t>
            </a:r>
          </a:p>
        </p:txBody>
      </p:sp>
      <p:sp>
        <p:nvSpPr>
          <p:cNvPr id="347140" name="Text Box 4"/>
          <p:cNvSpPr txBox="1">
            <a:spLocks noChangeArrowheads="1"/>
          </p:cNvSpPr>
          <p:nvPr/>
        </p:nvSpPr>
        <p:spPr bwMode="auto">
          <a:xfrm>
            <a:off x="1763713" y="476250"/>
            <a:ext cx="5362575" cy="457200"/>
          </a:xfrm>
          <a:prstGeom prst="rect">
            <a:avLst/>
          </a:prstGeom>
          <a:noFill/>
          <a:ln w="9525">
            <a:noFill/>
            <a:miter lim="800000"/>
            <a:headEnd/>
            <a:tailEnd/>
          </a:ln>
          <a:effectLst/>
        </p:spPr>
        <p:txBody>
          <a:bodyPr wrap="none">
            <a:spAutoFit/>
          </a:bodyPr>
          <a:lstStyle/>
          <a:p>
            <a:r>
              <a:rPr lang="it-IT" b="1"/>
              <a:t>Uso degli enzimi nella sintesi dei peptidi</a:t>
            </a:r>
          </a:p>
        </p:txBody>
      </p:sp>
      <p:pic>
        <p:nvPicPr>
          <p:cNvPr id="347141" name="Picture 5" descr="Senza titolo-7"/>
          <p:cNvPicPr>
            <a:picLocks noChangeAspect="1" noChangeArrowheads="1"/>
          </p:cNvPicPr>
          <p:nvPr/>
        </p:nvPicPr>
        <p:blipFill>
          <a:blip r:embed="rId4" cstate="print"/>
          <a:srcRect t="52774" b="4250"/>
          <a:stretch>
            <a:fillRect/>
          </a:stretch>
        </p:blipFill>
        <p:spPr bwMode="auto">
          <a:xfrm>
            <a:off x="4284663" y="2060575"/>
            <a:ext cx="4859337" cy="275431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Text Box 2"/>
          <p:cNvSpPr txBox="1">
            <a:spLocks noChangeArrowheads="1"/>
          </p:cNvSpPr>
          <p:nvPr/>
        </p:nvSpPr>
        <p:spPr bwMode="auto">
          <a:xfrm>
            <a:off x="8675688" y="6427788"/>
            <a:ext cx="336550" cy="457200"/>
          </a:xfrm>
          <a:prstGeom prst="rect">
            <a:avLst/>
          </a:prstGeom>
          <a:noFill/>
          <a:ln w="9525">
            <a:noFill/>
            <a:miter lim="800000"/>
            <a:headEnd/>
            <a:tailEnd/>
          </a:ln>
          <a:effectLst/>
        </p:spPr>
        <p:txBody>
          <a:bodyPr wrap="none">
            <a:spAutoFit/>
          </a:bodyPr>
          <a:lstStyle/>
          <a:p>
            <a:fld id="{404091CF-C932-40A4-A801-47A2621483AE}" type="slidenum">
              <a:rPr lang="it-IT"/>
              <a:pPr/>
              <a:t>4</a:t>
            </a:fld>
            <a:endParaRPr lang="it-IT"/>
          </a:p>
        </p:txBody>
      </p:sp>
      <p:pic>
        <p:nvPicPr>
          <p:cNvPr id="306179" name="Picture 3" descr="5"/>
          <p:cNvPicPr>
            <a:picLocks noChangeAspect="1" noChangeArrowheads="1"/>
          </p:cNvPicPr>
          <p:nvPr/>
        </p:nvPicPr>
        <p:blipFill>
          <a:blip r:embed="rId3" cstate="print"/>
          <a:srcRect/>
          <a:stretch>
            <a:fillRect/>
          </a:stretch>
        </p:blipFill>
        <p:spPr bwMode="auto">
          <a:xfrm>
            <a:off x="900113" y="188913"/>
            <a:ext cx="7634287" cy="60325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Text Box 2"/>
          <p:cNvSpPr txBox="1">
            <a:spLocks noChangeArrowheads="1"/>
          </p:cNvSpPr>
          <p:nvPr/>
        </p:nvSpPr>
        <p:spPr bwMode="auto">
          <a:xfrm>
            <a:off x="8675688" y="6427788"/>
            <a:ext cx="336550" cy="457200"/>
          </a:xfrm>
          <a:prstGeom prst="rect">
            <a:avLst/>
          </a:prstGeom>
          <a:noFill/>
          <a:ln w="9525">
            <a:noFill/>
            <a:miter lim="800000"/>
            <a:headEnd/>
            <a:tailEnd/>
          </a:ln>
          <a:effectLst/>
        </p:spPr>
        <p:txBody>
          <a:bodyPr wrap="none">
            <a:spAutoFit/>
          </a:bodyPr>
          <a:lstStyle/>
          <a:p>
            <a:fld id="{C80C318D-8632-4AC0-BF6B-D062760C4587}" type="slidenum">
              <a:rPr lang="it-IT"/>
              <a:pPr/>
              <a:t>5</a:t>
            </a:fld>
            <a:endParaRPr lang="it-IT"/>
          </a:p>
        </p:txBody>
      </p:sp>
      <p:pic>
        <p:nvPicPr>
          <p:cNvPr id="308227" name="Picture 3" descr="6"/>
          <p:cNvPicPr>
            <a:picLocks noChangeAspect="1" noChangeArrowheads="1"/>
          </p:cNvPicPr>
          <p:nvPr/>
        </p:nvPicPr>
        <p:blipFill>
          <a:blip r:embed="rId3" cstate="print"/>
          <a:srcRect/>
          <a:stretch>
            <a:fillRect/>
          </a:stretch>
        </p:blipFill>
        <p:spPr bwMode="auto">
          <a:xfrm>
            <a:off x="755650" y="106363"/>
            <a:ext cx="7777163" cy="598646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4" name="Text Box 4"/>
          <p:cNvSpPr txBox="1">
            <a:spLocks noChangeArrowheads="1"/>
          </p:cNvSpPr>
          <p:nvPr/>
        </p:nvSpPr>
        <p:spPr bwMode="auto">
          <a:xfrm>
            <a:off x="1619250" y="101600"/>
            <a:ext cx="5945188" cy="519113"/>
          </a:xfrm>
          <a:prstGeom prst="rect">
            <a:avLst/>
          </a:prstGeom>
          <a:noFill/>
          <a:ln w="9525">
            <a:noFill/>
            <a:miter lim="800000"/>
            <a:headEnd/>
            <a:tailEnd/>
          </a:ln>
          <a:effectLst/>
        </p:spPr>
        <p:txBody>
          <a:bodyPr wrap="none">
            <a:spAutoFit/>
          </a:bodyPr>
          <a:lstStyle/>
          <a:p>
            <a:r>
              <a:rPr lang="it-IT" sz="2800" b="1">
                <a:solidFill>
                  <a:srgbClr val="FF0000"/>
                </a:solidFill>
              </a:rPr>
              <a:t>METODI DI IMMOBILIZZAZIONE</a:t>
            </a:r>
          </a:p>
        </p:txBody>
      </p:sp>
      <p:sp>
        <p:nvSpPr>
          <p:cNvPr id="404485" name="Text Box 5"/>
          <p:cNvSpPr txBox="1">
            <a:spLocks noChangeArrowheads="1"/>
          </p:cNvSpPr>
          <p:nvPr/>
        </p:nvSpPr>
        <p:spPr bwMode="auto">
          <a:xfrm>
            <a:off x="0" y="476250"/>
            <a:ext cx="9144000" cy="6065838"/>
          </a:xfrm>
          <a:prstGeom prst="rect">
            <a:avLst/>
          </a:prstGeom>
          <a:noFill/>
          <a:ln w="9525">
            <a:noFill/>
            <a:miter lim="800000"/>
            <a:headEnd/>
            <a:tailEnd/>
          </a:ln>
          <a:effectLst/>
        </p:spPr>
        <p:txBody>
          <a:bodyPr>
            <a:spAutoFit/>
          </a:bodyPr>
          <a:lstStyle/>
          <a:p>
            <a:pPr algn="ctr"/>
            <a:r>
              <a:rPr lang="it-IT" b="1"/>
              <a:t>Supporto solido</a:t>
            </a:r>
          </a:p>
          <a:p>
            <a:pPr algn="just"/>
            <a:r>
              <a:rPr lang="it-IT" sz="2000" u="sng"/>
              <a:t>Scelta:</a:t>
            </a:r>
            <a:r>
              <a:rPr lang="it-IT" sz="2000"/>
              <a:t> molti fattori da considerare per cui la soluzione ottimale è un COMPROMESSO</a:t>
            </a:r>
          </a:p>
          <a:p>
            <a:pPr algn="just"/>
            <a:r>
              <a:rPr lang="it-IT" sz="2000"/>
              <a:t>Es: supporto con caratteristiche di flessibilità</a:t>
            </a:r>
          </a:p>
          <a:p>
            <a:pPr algn="just"/>
            <a:endParaRPr lang="it-IT" sz="800"/>
          </a:p>
          <a:p>
            <a:pPr algn="just"/>
            <a:r>
              <a:rPr lang="it-IT" sz="2000"/>
              <a:t>SUPPORTO POROSO: può immobilizzare un alto contenuto di catalizzatore MA per evitare problemi di diffusione si devono utilizzare particelle moltopiccole</a:t>
            </a:r>
          </a:p>
          <a:p>
            <a:pPr algn="just"/>
            <a:endParaRPr lang="it-IT" sz="2000"/>
          </a:p>
          <a:p>
            <a:pPr algn="just"/>
            <a:r>
              <a:rPr lang="it-IT" sz="2000"/>
              <a:t>Scopo: </a:t>
            </a:r>
            <a:r>
              <a:rPr lang="it-IT" sz="2000" u="sng"/>
              <a:t>preservare l’attività biocatalitica dai componenti aggressivi del mezzo di reazione</a:t>
            </a:r>
          </a:p>
          <a:p>
            <a:pPr algn="just"/>
            <a:endParaRPr lang="it-IT" sz="2000" u="sng"/>
          </a:p>
          <a:p>
            <a:pPr algn="just"/>
            <a:endParaRPr lang="it-IT" sz="2000" u="sng"/>
          </a:p>
          <a:p>
            <a:pPr algn="ctr"/>
            <a:r>
              <a:rPr lang="it-IT" sz="2000"/>
              <a:t>matrice porosa che intrappola il biocatalizzatore ed esclude l’inibitore</a:t>
            </a:r>
          </a:p>
          <a:p>
            <a:pPr algn="ctr"/>
            <a:r>
              <a:rPr lang="it-IT" sz="2000"/>
              <a:t>(è possibile cambiare forma, dimensione, idrofilia del supporto)</a:t>
            </a:r>
          </a:p>
          <a:p>
            <a:pPr algn="ctr"/>
            <a:endParaRPr lang="it-IT" sz="2000"/>
          </a:p>
          <a:p>
            <a:pPr algn="just"/>
            <a:r>
              <a:rPr lang="it-IT" sz="2000"/>
              <a:t>UTILIZZATI: soprattutto i polimeri organici</a:t>
            </a:r>
          </a:p>
          <a:p>
            <a:pPr algn="just">
              <a:buFontTx/>
              <a:buChar char="•"/>
            </a:pPr>
            <a:r>
              <a:rPr lang="it-IT" sz="2000"/>
              <a:t> adattabili atutte le tecniche di attacco superficiale o intrappolamento</a:t>
            </a:r>
          </a:p>
          <a:p>
            <a:pPr algn="just">
              <a:buFontTx/>
              <a:buChar char="•"/>
            </a:pPr>
            <a:r>
              <a:rPr lang="it-IT" sz="2000"/>
              <a:t> ampia varietà di caratteristiche chimiche e fisiche</a:t>
            </a:r>
          </a:p>
          <a:p>
            <a:pPr algn="just"/>
            <a:r>
              <a:rPr lang="it-IT" sz="2000"/>
              <a:t>SVANTAGGI:</a:t>
            </a:r>
          </a:p>
          <a:p>
            <a:pPr algn="just">
              <a:buFontTx/>
              <a:buChar char="•"/>
            </a:pPr>
            <a:r>
              <a:rPr lang="it-IT" sz="2000"/>
              <a:t>Insufficiente resistenza chimica e meccanica (difficile utilizzo in condizioni drastiche e problemi di rigenerabilità)</a:t>
            </a:r>
          </a:p>
        </p:txBody>
      </p:sp>
      <p:sp>
        <p:nvSpPr>
          <p:cNvPr id="404486" name="AutoShape 6"/>
          <p:cNvSpPr>
            <a:spLocks noChangeArrowheads="1"/>
          </p:cNvSpPr>
          <p:nvPr/>
        </p:nvSpPr>
        <p:spPr bwMode="auto">
          <a:xfrm>
            <a:off x="4284663" y="3141663"/>
            <a:ext cx="431800" cy="503237"/>
          </a:xfrm>
          <a:prstGeom prst="downArrow">
            <a:avLst>
              <a:gd name="adj1" fmla="val 50000"/>
              <a:gd name="adj2" fmla="val 29136"/>
            </a:avLst>
          </a:prstGeom>
          <a:solidFill>
            <a:schemeClr val="accent1"/>
          </a:solidFill>
          <a:ln w="9525">
            <a:solidFill>
              <a:schemeClr val="tx1"/>
            </a:solidFill>
            <a:miter lim="800000"/>
            <a:headEnd/>
            <a:tailEnd/>
          </a:ln>
          <a:effectLst/>
        </p:spPr>
        <p:txBody>
          <a:bodyPr vert="eaVert" wrap="none" anchor="ctr"/>
          <a:lstStyle/>
          <a:p>
            <a:endParaRPr lang="it-IT"/>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Text Box 2"/>
          <p:cNvSpPr txBox="1">
            <a:spLocks noChangeArrowheads="1"/>
          </p:cNvSpPr>
          <p:nvPr/>
        </p:nvSpPr>
        <p:spPr bwMode="auto">
          <a:xfrm>
            <a:off x="8675688" y="6427788"/>
            <a:ext cx="336550" cy="457200"/>
          </a:xfrm>
          <a:prstGeom prst="rect">
            <a:avLst/>
          </a:prstGeom>
          <a:noFill/>
          <a:ln w="9525">
            <a:noFill/>
            <a:miter lim="800000"/>
            <a:headEnd/>
            <a:tailEnd/>
          </a:ln>
          <a:effectLst/>
        </p:spPr>
        <p:txBody>
          <a:bodyPr wrap="none">
            <a:spAutoFit/>
          </a:bodyPr>
          <a:lstStyle/>
          <a:p>
            <a:fld id="{B100849D-0B93-4EBA-9346-EE595566A3C6}" type="slidenum">
              <a:rPr lang="it-IT"/>
              <a:pPr/>
              <a:t>7</a:t>
            </a:fld>
            <a:endParaRPr lang="it-IT"/>
          </a:p>
        </p:txBody>
      </p:sp>
      <p:pic>
        <p:nvPicPr>
          <p:cNvPr id="310275" name="Picture 3" descr="7"/>
          <p:cNvPicPr>
            <a:picLocks noChangeAspect="1" noChangeArrowheads="1"/>
          </p:cNvPicPr>
          <p:nvPr/>
        </p:nvPicPr>
        <p:blipFill>
          <a:blip r:embed="rId3" cstate="print"/>
          <a:srcRect/>
          <a:stretch>
            <a:fillRect/>
          </a:stretch>
        </p:blipFill>
        <p:spPr bwMode="auto">
          <a:xfrm>
            <a:off x="1258888" y="407988"/>
            <a:ext cx="6769100" cy="6045200"/>
          </a:xfrm>
          <a:prstGeom prst="rect">
            <a:avLst/>
          </a:prstGeom>
          <a:noFill/>
        </p:spPr>
      </p:pic>
      <p:sp>
        <p:nvSpPr>
          <p:cNvPr id="310276" name="Text Box 4"/>
          <p:cNvSpPr txBox="1">
            <a:spLocks noChangeArrowheads="1"/>
          </p:cNvSpPr>
          <p:nvPr/>
        </p:nvSpPr>
        <p:spPr bwMode="auto">
          <a:xfrm>
            <a:off x="1619250" y="-26988"/>
            <a:ext cx="5945188" cy="519113"/>
          </a:xfrm>
          <a:prstGeom prst="rect">
            <a:avLst/>
          </a:prstGeom>
          <a:noFill/>
          <a:ln w="9525">
            <a:noFill/>
            <a:miter lim="800000"/>
            <a:headEnd/>
            <a:tailEnd/>
          </a:ln>
          <a:effectLst/>
        </p:spPr>
        <p:txBody>
          <a:bodyPr wrap="none">
            <a:spAutoFit/>
          </a:bodyPr>
          <a:lstStyle/>
          <a:p>
            <a:r>
              <a:rPr lang="it-IT" sz="2800" b="1">
                <a:solidFill>
                  <a:srgbClr val="FF0000"/>
                </a:solidFill>
              </a:rPr>
              <a:t>METODI DI IMMOBILIZZAZIONE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8675688" y="6427788"/>
            <a:ext cx="336550" cy="457200"/>
          </a:xfrm>
          <a:prstGeom prst="rect">
            <a:avLst/>
          </a:prstGeom>
          <a:noFill/>
          <a:ln w="9525">
            <a:noFill/>
            <a:miter lim="800000"/>
            <a:headEnd/>
            <a:tailEnd/>
          </a:ln>
          <a:effectLst/>
        </p:spPr>
        <p:txBody>
          <a:bodyPr wrap="none">
            <a:spAutoFit/>
          </a:bodyPr>
          <a:lstStyle/>
          <a:p>
            <a:fld id="{E4E29ECE-3A3A-4719-9C78-AE8B1CFFD7A8}" type="slidenum">
              <a:rPr lang="it-IT"/>
              <a:pPr/>
              <a:t>8</a:t>
            </a:fld>
            <a:endParaRPr lang="it-IT"/>
          </a:p>
        </p:txBody>
      </p:sp>
      <p:pic>
        <p:nvPicPr>
          <p:cNvPr id="312323" name="Picture 3" descr="8"/>
          <p:cNvPicPr>
            <a:picLocks noChangeAspect="1" noChangeArrowheads="1"/>
          </p:cNvPicPr>
          <p:nvPr/>
        </p:nvPicPr>
        <p:blipFill>
          <a:blip r:embed="rId3" cstate="print"/>
          <a:srcRect/>
          <a:stretch>
            <a:fillRect/>
          </a:stretch>
        </p:blipFill>
        <p:spPr bwMode="auto">
          <a:xfrm>
            <a:off x="900113" y="1341438"/>
            <a:ext cx="7561262" cy="4097337"/>
          </a:xfrm>
          <a:prstGeom prst="rect">
            <a:avLst/>
          </a:prstGeom>
          <a:noFill/>
        </p:spPr>
      </p:pic>
      <p:sp>
        <p:nvSpPr>
          <p:cNvPr id="312324" name="Text Box 4"/>
          <p:cNvSpPr txBox="1">
            <a:spLocks noChangeArrowheads="1"/>
          </p:cNvSpPr>
          <p:nvPr/>
        </p:nvSpPr>
        <p:spPr bwMode="auto">
          <a:xfrm>
            <a:off x="1619250" y="173038"/>
            <a:ext cx="5945188" cy="519112"/>
          </a:xfrm>
          <a:prstGeom prst="rect">
            <a:avLst/>
          </a:prstGeom>
          <a:noFill/>
          <a:ln w="9525">
            <a:noFill/>
            <a:miter lim="800000"/>
            <a:headEnd/>
            <a:tailEnd/>
          </a:ln>
          <a:effectLst/>
        </p:spPr>
        <p:txBody>
          <a:bodyPr wrap="none">
            <a:spAutoFit/>
          </a:bodyPr>
          <a:lstStyle/>
          <a:p>
            <a:r>
              <a:rPr lang="it-IT" sz="2800" b="1">
                <a:solidFill>
                  <a:srgbClr val="FF0000"/>
                </a:solidFill>
              </a:rPr>
              <a:t>METODI DI IMMOBILIZZAZIONE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Text Box 2"/>
          <p:cNvSpPr txBox="1">
            <a:spLocks noChangeArrowheads="1"/>
          </p:cNvSpPr>
          <p:nvPr/>
        </p:nvSpPr>
        <p:spPr bwMode="auto">
          <a:xfrm>
            <a:off x="8675688" y="6427788"/>
            <a:ext cx="336550" cy="457200"/>
          </a:xfrm>
          <a:prstGeom prst="rect">
            <a:avLst/>
          </a:prstGeom>
          <a:noFill/>
          <a:ln w="9525">
            <a:noFill/>
            <a:miter lim="800000"/>
            <a:headEnd/>
            <a:tailEnd/>
          </a:ln>
          <a:effectLst/>
        </p:spPr>
        <p:txBody>
          <a:bodyPr wrap="none">
            <a:spAutoFit/>
          </a:bodyPr>
          <a:lstStyle/>
          <a:p>
            <a:fld id="{16C2C6EB-389E-43CA-9390-EB53B649B2E1}" type="slidenum">
              <a:rPr lang="it-IT"/>
              <a:pPr/>
              <a:t>9</a:t>
            </a:fld>
            <a:endParaRPr lang="it-IT"/>
          </a:p>
        </p:txBody>
      </p:sp>
      <p:sp>
        <p:nvSpPr>
          <p:cNvPr id="405508" name="Text Box 4"/>
          <p:cNvSpPr txBox="1">
            <a:spLocks noChangeArrowheads="1"/>
          </p:cNvSpPr>
          <p:nvPr/>
        </p:nvSpPr>
        <p:spPr bwMode="auto">
          <a:xfrm>
            <a:off x="1619250" y="0"/>
            <a:ext cx="5945188" cy="519113"/>
          </a:xfrm>
          <a:prstGeom prst="rect">
            <a:avLst/>
          </a:prstGeom>
          <a:noFill/>
          <a:ln w="9525">
            <a:noFill/>
            <a:miter lim="800000"/>
            <a:headEnd/>
            <a:tailEnd/>
          </a:ln>
          <a:effectLst/>
        </p:spPr>
        <p:txBody>
          <a:bodyPr wrap="none">
            <a:spAutoFit/>
          </a:bodyPr>
          <a:lstStyle/>
          <a:p>
            <a:r>
              <a:rPr lang="it-IT" sz="2800" b="1">
                <a:solidFill>
                  <a:srgbClr val="FF0000"/>
                </a:solidFill>
              </a:rPr>
              <a:t>METODI DI IMMOBILIZZAZIONE</a:t>
            </a:r>
          </a:p>
        </p:txBody>
      </p:sp>
      <p:sp>
        <p:nvSpPr>
          <p:cNvPr id="405509" name="Rectangle 5"/>
          <p:cNvSpPr>
            <a:spLocks noChangeArrowheads="1"/>
          </p:cNvSpPr>
          <p:nvPr/>
        </p:nvSpPr>
        <p:spPr bwMode="auto">
          <a:xfrm>
            <a:off x="0" y="476250"/>
            <a:ext cx="9144000" cy="6188075"/>
          </a:xfrm>
          <a:prstGeom prst="rect">
            <a:avLst/>
          </a:prstGeom>
          <a:noFill/>
          <a:ln w="9525">
            <a:noFill/>
            <a:miter lim="800000"/>
            <a:headEnd/>
            <a:tailEnd/>
          </a:ln>
          <a:effectLst/>
        </p:spPr>
        <p:txBody>
          <a:bodyPr anchor="ctr">
            <a:spAutoFit/>
          </a:bodyPr>
          <a:lstStyle/>
          <a:p>
            <a:pPr algn="ctr"/>
            <a:r>
              <a:rPr lang="it-IT" sz="2000" b="1"/>
              <a:t>Adsorbimento e legame ionico</a:t>
            </a:r>
          </a:p>
          <a:p>
            <a:pPr algn="just"/>
            <a:r>
              <a:rPr lang="it-IT" sz="2000"/>
              <a:t>Adsorbimento fisico: probabilmente il metodo più semplice </a:t>
            </a:r>
          </a:p>
          <a:p>
            <a:pPr algn="just"/>
            <a:r>
              <a:rPr lang="it-IT" sz="2000" u="sng"/>
              <a:t>Principio:</a:t>
            </a:r>
            <a:r>
              <a:rPr lang="it-IT" sz="2000"/>
              <a:t> stabilirsi di interazioni fisiche non specifiche tra la proteina enzimatica e la superficie della matrice, indotte dal mescolamento di una soluzione concentrata dell’enzima con il solido.</a:t>
            </a:r>
          </a:p>
          <a:p>
            <a:pPr algn="just"/>
            <a:r>
              <a:rPr lang="it-IT" sz="2000"/>
              <a:t>VANTAGGI:</a:t>
            </a:r>
          </a:p>
          <a:p>
            <a:pPr algn="just">
              <a:buFontTx/>
              <a:buChar char="•"/>
            </a:pPr>
            <a:r>
              <a:rPr lang="it-IT" sz="2000"/>
              <a:t> non richiede reagenti e solo un piccolo numero di stadi di attivazione</a:t>
            </a:r>
          </a:p>
          <a:p>
            <a:pPr algn="just">
              <a:buFontTx/>
              <a:buChar char="•"/>
            </a:pPr>
            <a:r>
              <a:rPr lang="it-IT" sz="2000"/>
              <a:t> è poco costoso</a:t>
            </a:r>
          </a:p>
          <a:p>
            <a:pPr algn="just">
              <a:buFontTx/>
              <a:buChar char="•"/>
            </a:pPr>
            <a:r>
              <a:rPr lang="it-IT" sz="2000"/>
              <a:t> relativamente semplice da realizzare</a:t>
            </a:r>
          </a:p>
          <a:p>
            <a:pPr algn="just">
              <a:buFontTx/>
              <a:buChar char="•"/>
            </a:pPr>
            <a:r>
              <a:rPr lang="it-IT" sz="2000"/>
              <a:t> meno distruttivo nei confronti della proteina enzimatica rispetto a quanto non lo sia l’instaurarsi di legami chimici</a:t>
            </a:r>
          </a:p>
          <a:p>
            <a:pPr algn="ctr"/>
            <a:r>
              <a:rPr lang="it-IT" sz="2000" u="sng"/>
              <a:t>assomiglia alla situazione che si trova nelle membrane biologiche in vivo ed è stato usato per modellizzare questi sistemi. </a:t>
            </a:r>
          </a:p>
          <a:p>
            <a:pPr algn="just"/>
            <a:r>
              <a:rPr lang="it-IT" sz="2000"/>
              <a:t>SVANTAGGI: </a:t>
            </a:r>
          </a:p>
          <a:p>
            <a:pPr algn="just">
              <a:buFontTx/>
              <a:buChar char="•"/>
            </a:pPr>
            <a:r>
              <a:rPr lang="it-IT" sz="2000"/>
              <a:t> desorbimento della proteina (legami deboli) in seguito a cambiamenti di pH, forza ionica o semplicemente in presenza del substrato</a:t>
            </a:r>
          </a:p>
          <a:p>
            <a:pPr algn="just">
              <a:buFontTx/>
              <a:buChar char="•"/>
            </a:pPr>
            <a:r>
              <a:rPr lang="it-IT" sz="2000"/>
              <a:t> ulteriore adsorbimento non specifico di altre proteine od altre sostanze (altera le proprietà dell’enzima immobilizzato o la velocità della reazione) </a:t>
            </a:r>
          </a:p>
          <a:p>
            <a:pPr algn="ctr"/>
            <a:r>
              <a:rPr lang="it-IT" sz="2000" b="1"/>
              <a:t>può essere necessario per facilitare le reazioni covalenti </a:t>
            </a:r>
          </a:p>
          <a:p>
            <a:pPr algn="just"/>
            <a:r>
              <a:rPr lang="it-IT" sz="2000"/>
              <a:t> </a:t>
            </a:r>
          </a:p>
        </p:txBody>
      </p:sp>
    </p:spTree>
  </p:cSld>
  <p:clrMapOvr>
    <a:masterClrMapping/>
  </p:clrMapOvr>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5018</TotalTime>
  <Words>3376</Words>
  <Application>Microsoft Office PowerPoint</Application>
  <PresentationFormat>Presentazione su schermo (4:3)</PresentationFormat>
  <Paragraphs>375</Paragraphs>
  <Slides>37</Slides>
  <Notes>36</Notes>
  <HiddenSlides>0</HiddenSlides>
  <MMClips>0</MMClips>
  <ScaleCrop>false</ScaleCrop>
  <HeadingPairs>
    <vt:vector size="4" baseType="variant">
      <vt:variant>
        <vt:lpstr>Tema</vt:lpstr>
      </vt:variant>
      <vt:variant>
        <vt:i4>1</vt:i4>
      </vt:variant>
      <vt:variant>
        <vt:lpstr>Titoli diapositive</vt:lpstr>
      </vt:variant>
      <vt:variant>
        <vt:i4>37</vt:i4>
      </vt:variant>
    </vt:vector>
  </HeadingPairs>
  <TitlesOfParts>
    <vt:vector size="38" baseType="lpstr">
      <vt:lpstr>Struttura predefinita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Barolo Claudia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Nessun titolo diapositiva</dc:title>
  <dc:creator>Barolo Claudia</dc:creator>
  <cp:lastModifiedBy>Claudia Barolo</cp:lastModifiedBy>
  <cp:revision>354</cp:revision>
  <dcterms:created xsi:type="dcterms:W3CDTF">2005-09-29T08:21:49Z</dcterms:created>
  <dcterms:modified xsi:type="dcterms:W3CDTF">2024-10-31T07:04:16Z</dcterms:modified>
</cp:coreProperties>
</file>