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22"/>
  </p:notesMasterIdLst>
  <p:handoutMasterIdLst>
    <p:handoutMasterId r:id="rId23"/>
  </p:handoutMasterIdLst>
  <p:sldIdLst>
    <p:sldId id="471" r:id="rId2"/>
    <p:sldId id="572" r:id="rId3"/>
    <p:sldId id="573" r:id="rId4"/>
    <p:sldId id="574" r:id="rId5"/>
    <p:sldId id="575" r:id="rId6"/>
    <p:sldId id="576" r:id="rId7"/>
    <p:sldId id="577" r:id="rId8"/>
    <p:sldId id="578" r:id="rId9"/>
    <p:sldId id="590" r:id="rId10"/>
    <p:sldId id="579" r:id="rId11"/>
    <p:sldId id="580" r:id="rId12"/>
    <p:sldId id="581" r:id="rId13"/>
    <p:sldId id="582" r:id="rId14"/>
    <p:sldId id="583" r:id="rId15"/>
    <p:sldId id="584" r:id="rId16"/>
    <p:sldId id="585" r:id="rId17"/>
    <p:sldId id="586" r:id="rId18"/>
    <p:sldId id="587" r:id="rId19"/>
    <p:sldId id="588" r:id="rId20"/>
    <p:sldId id="571" r:id="rId21"/>
  </p:sldIdLst>
  <p:sldSz cx="9144000" cy="6858000" type="screen4x3"/>
  <p:notesSz cx="6858000" cy="9144000"/>
  <p:defaultTextStyle>
    <a:defPPr>
      <a:defRPr lang="en-GB"/>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72" autoAdjust="0"/>
    <p:restoredTop sz="79772" autoAdjust="0"/>
  </p:normalViewPr>
  <p:slideViewPr>
    <p:cSldViewPr>
      <p:cViewPr varScale="1">
        <p:scale>
          <a:sx n="63" d="100"/>
          <a:sy n="63" d="100"/>
        </p:scale>
        <p:origin x="2006"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1320" y="11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6758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6758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6758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DF083BA-EC7A-47B3-88B4-5D9DFC13C62F}" type="slidenum">
              <a:rPr lang="en-GB"/>
              <a:pPr/>
              <a:t>‹N›</a:t>
            </a:fld>
            <a:endParaRPr lang="en-GB"/>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it-IT"/>
          </a:p>
        </p:txBody>
      </p:sp>
      <p:sp>
        <p:nvSpPr>
          <p:cNvPr id="1843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it-IT"/>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843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843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it-IT"/>
          </a:p>
        </p:txBody>
      </p:sp>
      <p:sp>
        <p:nvSpPr>
          <p:cNvPr id="1843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E256235-4FC4-401A-99B5-05C4EFE3E239}" type="slidenum">
              <a:rPr lang="it-IT"/>
              <a:pPr/>
              <a:t>‹N›</a:t>
            </a:fld>
            <a:endParaRPr 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a:prstGeom prst="rect">
            <a:avLst/>
          </a:prstGeo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testo verticale 2"/>
          <p:cNvSpPr>
            <a:spLocks noGrp="1"/>
          </p:cNvSpPr>
          <p:nvPr>
            <p:ph type="body" orient="vert" idx="1"/>
          </p:nvPr>
        </p:nvSpPr>
        <p:spPr>
          <a:xfrm>
            <a:off x="457200" y="1600200"/>
            <a:ext cx="8229600" cy="4525963"/>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a:prstGeom prst="rect">
            <a:avLst/>
          </a:prstGeo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8" name="Rectangle 14"/>
          <p:cNvSpPr>
            <a:spLocks noChangeArrowheads="1"/>
          </p:cNvSpPr>
          <p:nvPr/>
        </p:nvSpPr>
        <p:spPr bwMode="auto">
          <a:xfrm>
            <a:off x="0" y="6477000"/>
            <a:ext cx="9144000" cy="381000"/>
          </a:xfrm>
          <a:prstGeom prst="rect">
            <a:avLst/>
          </a:prstGeom>
          <a:solidFill>
            <a:srgbClr val="FFFF00"/>
          </a:solidFill>
          <a:ln w="9525">
            <a:noFill/>
            <a:miter lim="800000"/>
            <a:headEnd/>
            <a:tailEnd/>
          </a:ln>
          <a:effectLst/>
        </p:spPr>
        <p:txBody>
          <a:bodyPr wrap="none" anchor="ctr"/>
          <a:lstStyle/>
          <a:p>
            <a:endParaRPr lang="it-IT"/>
          </a:p>
        </p:txBody>
      </p:sp>
      <p:sp>
        <p:nvSpPr>
          <p:cNvPr id="1033" name="Text Box 9"/>
          <p:cNvSpPr txBox="1">
            <a:spLocks noChangeArrowheads="1"/>
          </p:cNvSpPr>
          <p:nvPr/>
        </p:nvSpPr>
        <p:spPr bwMode="auto">
          <a:xfrm>
            <a:off x="1695169" y="6524625"/>
            <a:ext cx="5901167" cy="307777"/>
          </a:xfrm>
          <a:prstGeom prst="rect">
            <a:avLst/>
          </a:prstGeom>
          <a:noFill/>
          <a:ln w="9525">
            <a:noFill/>
            <a:miter lim="800000"/>
            <a:headEnd/>
            <a:tailEnd/>
          </a:ln>
          <a:effectLst/>
        </p:spPr>
        <p:txBody>
          <a:bodyPr wrap="none">
            <a:spAutoFit/>
          </a:bodyPr>
          <a:lstStyle/>
          <a:p>
            <a:r>
              <a:rPr lang="it-IT" sz="1400" dirty="0"/>
              <a:t>Claudia Barolo &amp; Silvia </a:t>
            </a:r>
            <a:r>
              <a:rPr lang="it-IT" sz="1400" dirty="0" err="1"/>
              <a:t>Tabasso</a:t>
            </a:r>
            <a:r>
              <a:rPr lang="it-IT" sz="1400" dirty="0"/>
              <a:t> – Processi Industriali Chimici e Biochimici </a:t>
            </a:r>
            <a:endParaRPr lang="it-IT"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4" name="Rectangle 4"/>
          <p:cNvSpPr>
            <a:spLocks noChangeArrowheads="1"/>
          </p:cNvSpPr>
          <p:nvPr/>
        </p:nvSpPr>
        <p:spPr bwMode="auto">
          <a:xfrm>
            <a:off x="0" y="115888"/>
            <a:ext cx="9144000" cy="1143000"/>
          </a:xfrm>
          <a:prstGeom prst="rect">
            <a:avLst/>
          </a:prstGeom>
          <a:noFill/>
          <a:ln w="9525">
            <a:noFill/>
            <a:miter lim="800000"/>
            <a:headEnd/>
            <a:tailEnd/>
          </a:ln>
          <a:effectLst/>
        </p:spPr>
        <p:txBody>
          <a:bodyPr anchor="ctr"/>
          <a:lstStyle/>
          <a:p>
            <a:pPr algn="ctr"/>
            <a:r>
              <a:rPr lang="it-IT" sz="3600" b="1">
                <a:solidFill>
                  <a:srgbClr val="FF0000"/>
                </a:solidFill>
              </a:rPr>
              <a:t>PROCESSI INDUSTRIALI CHIMICI E BIOCHIMICI</a:t>
            </a:r>
            <a:endParaRPr lang="it-IT" sz="2800">
              <a:solidFill>
                <a:schemeClr val="tx2"/>
              </a:solidFill>
            </a:endParaRPr>
          </a:p>
        </p:txBody>
      </p:sp>
      <p:sp>
        <p:nvSpPr>
          <p:cNvPr id="563207" name="Text Box 7"/>
          <p:cNvSpPr txBox="1">
            <a:spLocks noChangeArrowheads="1"/>
          </p:cNvSpPr>
          <p:nvPr/>
        </p:nvSpPr>
        <p:spPr bwMode="auto">
          <a:xfrm>
            <a:off x="8675688" y="6400800"/>
            <a:ext cx="336550" cy="457200"/>
          </a:xfrm>
          <a:prstGeom prst="rect">
            <a:avLst/>
          </a:prstGeom>
          <a:noFill/>
          <a:ln w="9525">
            <a:noFill/>
            <a:miter lim="800000"/>
            <a:headEnd/>
            <a:tailEnd/>
          </a:ln>
          <a:effectLst/>
        </p:spPr>
        <p:txBody>
          <a:bodyPr wrap="none">
            <a:spAutoFit/>
          </a:bodyPr>
          <a:lstStyle/>
          <a:p>
            <a:fld id="{CCD75EDF-0971-4A24-8560-A52FF5CF5C41}" type="slidenum">
              <a:rPr lang="it-IT"/>
              <a:pPr/>
              <a:t>1</a:t>
            </a:fld>
            <a:endParaRPr lang="it-IT"/>
          </a:p>
        </p:txBody>
      </p:sp>
      <p:sp>
        <p:nvSpPr>
          <p:cNvPr id="563208" name="Text Box 8"/>
          <p:cNvSpPr txBox="1">
            <a:spLocks noChangeArrowheads="1"/>
          </p:cNvSpPr>
          <p:nvPr/>
        </p:nvSpPr>
        <p:spPr bwMode="auto">
          <a:xfrm>
            <a:off x="107950" y="2565400"/>
            <a:ext cx="8947150" cy="1190625"/>
          </a:xfrm>
          <a:prstGeom prst="rect">
            <a:avLst/>
          </a:prstGeom>
          <a:noFill/>
          <a:ln w="9525">
            <a:noFill/>
            <a:miter lim="800000"/>
            <a:headEnd/>
            <a:tailEnd/>
          </a:ln>
          <a:effectLst/>
        </p:spPr>
        <p:txBody>
          <a:bodyPr wrap="none">
            <a:spAutoFit/>
          </a:bodyPr>
          <a:lstStyle/>
          <a:p>
            <a:pPr algn="ctr"/>
            <a:r>
              <a:rPr lang="it-IT" sz="3600" b="1"/>
              <a:t>REATTORI DISCONTINUI ALIMENTATI</a:t>
            </a:r>
          </a:p>
          <a:p>
            <a:pPr algn="ctr"/>
            <a:r>
              <a:rPr lang="it-IT" sz="3600" b="1"/>
              <a:t>FED BATCH</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9250" name="Text Box 2"/>
          <p:cNvSpPr txBox="1">
            <a:spLocks noChangeArrowheads="1"/>
          </p:cNvSpPr>
          <p:nvPr/>
        </p:nvSpPr>
        <p:spPr bwMode="auto">
          <a:xfrm>
            <a:off x="2355850" y="0"/>
            <a:ext cx="4376738" cy="488950"/>
          </a:xfrm>
          <a:prstGeom prst="rect">
            <a:avLst/>
          </a:prstGeom>
          <a:noFill/>
          <a:ln w="9525">
            <a:noFill/>
            <a:miter lim="800000"/>
            <a:headEnd/>
            <a:tailEnd/>
          </a:ln>
          <a:effectLst/>
        </p:spPr>
        <p:txBody>
          <a:bodyPr wrap="none">
            <a:spAutoFit/>
          </a:bodyPr>
          <a:lstStyle/>
          <a:p>
            <a:r>
              <a:rPr lang="it-IT" sz="2600" b="1">
                <a:solidFill>
                  <a:srgbClr val="FF0000"/>
                </a:solidFill>
              </a:rPr>
              <a:t>MODELLO MATEMATICO</a:t>
            </a:r>
          </a:p>
        </p:txBody>
      </p:sp>
      <p:sp>
        <p:nvSpPr>
          <p:cNvPr id="949251"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77EE7B26-8155-4CDD-9C0A-07A6710B7E06}" type="slidenum">
              <a:rPr lang="it-IT"/>
              <a:pPr/>
              <a:t>10</a:t>
            </a:fld>
            <a:endParaRPr lang="it-IT"/>
          </a:p>
        </p:txBody>
      </p:sp>
      <p:sp>
        <p:nvSpPr>
          <p:cNvPr id="949252" name="Rectangle 4"/>
          <p:cNvSpPr>
            <a:spLocks noChangeArrowheads="1"/>
          </p:cNvSpPr>
          <p:nvPr/>
        </p:nvSpPr>
        <p:spPr bwMode="auto">
          <a:xfrm>
            <a:off x="0" y="404813"/>
            <a:ext cx="9144000" cy="5816600"/>
          </a:xfrm>
          <a:prstGeom prst="rect">
            <a:avLst/>
          </a:prstGeom>
          <a:noFill/>
          <a:ln w="9525">
            <a:noFill/>
            <a:miter lim="800000"/>
            <a:headEnd/>
            <a:tailEnd/>
          </a:ln>
          <a:effectLst/>
        </p:spPr>
        <p:txBody>
          <a:bodyPr>
            <a:spAutoFit/>
          </a:bodyPr>
          <a:lstStyle/>
          <a:p>
            <a:pPr algn="ctr"/>
            <a:r>
              <a:rPr lang="it-IT" b="1">
                <a:solidFill>
                  <a:srgbClr val="000000"/>
                </a:solidFill>
                <a:cs typeface="Times New Roman" pitchFamily="18" charset="0"/>
              </a:rPr>
              <a:t>Periodo successivo.</a:t>
            </a:r>
            <a:r>
              <a:rPr lang="it-IT" sz="2000">
                <a:solidFill>
                  <a:srgbClr val="000000"/>
                </a:solidFill>
                <a:cs typeface="Times New Roman" pitchFamily="18" charset="0"/>
              </a:rPr>
              <a:t> </a:t>
            </a:r>
            <a:r>
              <a:rPr lang="it-IT">
                <a:solidFill>
                  <a:srgbClr val="000000"/>
                </a:solidFill>
                <a:cs typeface="Times New Roman" pitchFamily="18" charset="0"/>
              </a:rPr>
              <a:t>Man mano che si aggiunge soluzione di substrato, </a:t>
            </a:r>
            <a:r>
              <a:rPr lang="it-IT" b="1">
                <a:solidFill>
                  <a:srgbClr val="000000"/>
                </a:solidFill>
                <a:cs typeface="Times New Roman" pitchFamily="18" charset="0"/>
              </a:rPr>
              <a:t>V aumenta</a:t>
            </a:r>
            <a:r>
              <a:rPr lang="it-IT">
                <a:solidFill>
                  <a:srgbClr val="000000"/>
                </a:solidFill>
                <a:cs typeface="Times New Roman" pitchFamily="18" charset="0"/>
              </a:rPr>
              <a:t> e </a:t>
            </a:r>
            <a:r>
              <a:rPr lang="it-IT" sz="2800" b="1">
                <a:solidFill>
                  <a:srgbClr val="000000"/>
                </a:solidFill>
                <a:cs typeface="Times New Roman" pitchFamily="18" charset="0"/>
              </a:rPr>
              <a:t>D = F/(V</a:t>
            </a:r>
            <a:r>
              <a:rPr lang="it-IT" sz="2800" b="1" baseline="-30000">
                <a:solidFill>
                  <a:srgbClr val="000000"/>
                </a:solidFill>
                <a:cs typeface="Times New Roman" pitchFamily="18" charset="0"/>
              </a:rPr>
              <a:t>0</a:t>
            </a:r>
            <a:r>
              <a:rPr lang="it-IT" sz="2800" b="1">
                <a:solidFill>
                  <a:srgbClr val="000000"/>
                </a:solidFill>
                <a:cs typeface="Times New Roman" pitchFamily="18" charset="0"/>
              </a:rPr>
              <a:t> + Ft) (62)</a:t>
            </a:r>
            <a:r>
              <a:rPr lang="it-IT">
                <a:solidFill>
                  <a:srgbClr val="000000"/>
                </a:solidFill>
                <a:cs typeface="Times New Roman" pitchFamily="18" charset="0"/>
              </a:rPr>
              <a:t>,</a:t>
            </a:r>
          </a:p>
          <a:p>
            <a:pPr algn="just"/>
            <a:r>
              <a:rPr lang="it-IT">
                <a:solidFill>
                  <a:srgbClr val="000000"/>
                </a:solidFill>
                <a:cs typeface="Times New Roman" pitchFamily="18" charset="0"/>
              </a:rPr>
              <a:t>ove V</a:t>
            </a:r>
            <a:r>
              <a:rPr lang="it-IT" baseline="-30000">
                <a:solidFill>
                  <a:srgbClr val="000000"/>
                </a:solidFill>
                <a:cs typeface="Times New Roman" pitchFamily="18" charset="0"/>
              </a:rPr>
              <a:t>0</a:t>
            </a:r>
            <a:r>
              <a:rPr lang="it-IT">
                <a:solidFill>
                  <a:srgbClr val="000000"/>
                </a:solidFill>
                <a:cs typeface="Times New Roman" pitchFamily="18" charset="0"/>
              </a:rPr>
              <a:t> = volume iniziale, </a:t>
            </a:r>
            <a:r>
              <a:rPr lang="it-IT" b="1" u="sng">
                <a:solidFill>
                  <a:srgbClr val="000000"/>
                </a:solidFill>
                <a:cs typeface="Times New Roman" pitchFamily="18" charset="0"/>
              </a:rPr>
              <a:t>Ft = volume di soluzione aggiunto</a:t>
            </a:r>
            <a:r>
              <a:rPr lang="it-IT">
                <a:solidFill>
                  <a:srgbClr val="000000"/>
                </a:solidFill>
                <a:cs typeface="Times New Roman" pitchFamily="18" charset="0"/>
              </a:rPr>
              <a:t>. Dalla (62) si vede che aumentando t, </a:t>
            </a:r>
            <a:r>
              <a:rPr lang="it-IT" b="1" u="sng">
                <a:solidFill>
                  <a:srgbClr val="000000"/>
                </a:solidFill>
                <a:cs typeface="Times New Roman" pitchFamily="18" charset="0"/>
              </a:rPr>
              <a:t>D diminuisce</a:t>
            </a:r>
            <a:r>
              <a:rPr lang="it-IT">
                <a:solidFill>
                  <a:srgbClr val="000000"/>
                </a:solidFill>
                <a:cs typeface="Times New Roman" pitchFamily="18" charset="0"/>
              </a:rPr>
              <a:t>. Contemporaneamente, </a:t>
            </a:r>
            <a:r>
              <a:rPr lang="it-IT" b="1">
                <a:solidFill>
                  <a:srgbClr val="000000"/>
                </a:solidFill>
                <a:cs typeface="Times New Roman" pitchFamily="18" charset="0"/>
              </a:rPr>
              <a:t>S</a:t>
            </a:r>
            <a:r>
              <a:rPr lang="it-IT" b="1" baseline="-30000">
                <a:solidFill>
                  <a:srgbClr val="000000"/>
                </a:solidFill>
                <a:cs typeface="Times New Roman" pitchFamily="18" charset="0"/>
              </a:rPr>
              <a:t>t</a:t>
            </a:r>
            <a:r>
              <a:rPr lang="it-IT">
                <a:solidFill>
                  <a:srgbClr val="000000"/>
                </a:solidFill>
                <a:cs typeface="Times New Roman" pitchFamily="18" charset="0"/>
              </a:rPr>
              <a:t> (cioè la concentrazione residua di substrato) </a:t>
            </a:r>
            <a:r>
              <a:rPr lang="it-IT" b="1">
                <a:solidFill>
                  <a:srgbClr val="000000"/>
                </a:solidFill>
                <a:cs typeface="Times New Roman" pitchFamily="18" charset="0"/>
              </a:rPr>
              <a:t>diminuisce</a:t>
            </a:r>
            <a:r>
              <a:rPr lang="it-IT">
                <a:solidFill>
                  <a:srgbClr val="000000"/>
                </a:solidFill>
                <a:cs typeface="Times New Roman" pitchFamily="18" charset="0"/>
              </a:rPr>
              <a:t>, </a:t>
            </a:r>
            <a:r>
              <a:rPr lang="it-IT" b="1">
                <a:solidFill>
                  <a:srgbClr val="000000"/>
                </a:solidFill>
                <a:cs typeface="Times New Roman" pitchFamily="18" charset="0"/>
              </a:rPr>
              <a:t>X</a:t>
            </a:r>
            <a:r>
              <a:rPr lang="it-IT" b="1" baseline="-30000">
                <a:solidFill>
                  <a:srgbClr val="000000"/>
                </a:solidFill>
                <a:cs typeface="Times New Roman" pitchFamily="18" charset="0"/>
              </a:rPr>
              <a:t>t</a:t>
            </a:r>
            <a:r>
              <a:rPr lang="it-IT" b="1">
                <a:solidFill>
                  <a:srgbClr val="000000"/>
                </a:solidFill>
                <a:cs typeface="Times New Roman" pitchFamily="18" charset="0"/>
              </a:rPr>
              <a:t> aumenta</a:t>
            </a:r>
            <a:r>
              <a:rPr lang="it-IT">
                <a:solidFill>
                  <a:srgbClr val="000000"/>
                </a:solidFill>
                <a:cs typeface="Times New Roman" pitchFamily="18" charset="0"/>
              </a:rPr>
              <a:t>. </a:t>
            </a:r>
            <a:r>
              <a:rPr lang="it-IT" b="1">
                <a:solidFill>
                  <a:srgbClr val="000000"/>
                </a:solidFill>
                <a:cs typeface="Times New Roman" pitchFamily="18" charset="0"/>
              </a:rPr>
              <a:t>In questa circostanza, </a:t>
            </a:r>
          </a:p>
          <a:p>
            <a:pPr algn="ctr"/>
            <a:r>
              <a:rPr lang="it-IT" b="1">
                <a:solidFill>
                  <a:srgbClr val="000000"/>
                </a:solidFill>
                <a:cs typeface="Times New Roman" pitchFamily="18" charset="0"/>
              </a:rPr>
              <a:t>dX/dt </a:t>
            </a:r>
            <a:r>
              <a:rPr lang="it-IT" sz="2800" b="1">
                <a:solidFill>
                  <a:srgbClr val="000000"/>
                </a:solidFill>
                <a:latin typeface="Symbol" pitchFamily="18" charset="2"/>
                <a:cs typeface="Times New Roman" pitchFamily="18" charset="0"/>
              </a:rPr>
              <a:t>»</a:t>
            </a:r>
            <a:r>
              <a:rPr lang="it-IT" sz="2800" b="1">
                <a:solidFill>
                  <a:srgbClr val="000000"/>
                </a:solidFill>
                <a:cs typeface="Times New Roman" pitchFamily="18" charset="0"/>
              </a:rPr>
              <a:t> 0</a:t>
            </a:r>
            <a:r>
              <a:rPr lang="it-IT" b="1">
                <a:solidFill>
                  <a:srgbClr val="000000"/>
                </a:solidFill>
                <a:cs typeface="Times New Roman" pitchFamily="18" charset="0"/>
              </a:rPr>
              <a:t>.</a:t>
            </a:r>
            <a:endParaRPr lang="it-IT">
              <a:solidFill>
                <a:srgbClr val="000000"/>
              </a:solidFill>
              <a:cs typeface="Times New Roman" pitchFamily="18" charset="0"/>
            </a:endParaRPr>
          </a:p>
          <a:p>
            <a:pPr algn="just"/>
            <a:r>
              <a:rPr lang="it-IT">
                <a:solidFill>
                  <a:srgbClr val="000000"/>
                </a:solidFill>
                <a:cs typeface="Times New Roman" pitchFamily="18" charset="0"/>
              </a:rPr>
              <a:t>Ciò equivale a dire che la </a:t>
            </a:r>
            <a:r>
              <a:rPr lang="it-IT" b="1">
                <a:solidFill>
                  <a:srgbClr val="000000"/>
                </a:solidFill>
                <a:cs typeface="Times New Roman" pitchFamily="18" charset="0"/>
              </a:rPr>
              <a:t>biomassa totale (</a:t>
            </a:r>
            <a:r>
              <a:rPr lang="it-IT" sz="2000" b="1">
                <a:solidFill>
                  <a:srgbClr val="000000"/>
                </a:solidFill>
                <a:cs typeface="Times New Roman" pitchFamily="18" charset="0"/>
              </a:rPr>
              <a:t>X</a:t>
            </a:r>
            <a:r>
              <a:rPr lang="it-IT" sz="2000" b="1" baseline="-30000">
                <a:solidFill>
                  <a:srgbClr val="000000"/>
                </a:solidFill>
                <a:cs typeface="Times New Roman" pitchFamily="18" charset="0"/>
              </a:rPr>
              <a:t>T</a:t>
            </a:r>
            <a:r>
              <a:rPr lang="it-IT" sz="2000" b="1">
                <a:solidFill>
                  <a:srgbClr val="000000"/>
                </a:solidFill>
                <a:cs typeface="Times New Roman" pitchFamily="18" charset="0"/>
              </a:rPr>
              <a:t>)</a:t>
            </a:r>
            <a:r>
              <a:rPr lang="it-IT" b="1">
                <a:solidFill>
                  <a:srgbClr val="000000"/>
                </a:solidFill>
                <a:cs typeface="Times New Roman" pitchFamily="18" charset="0"/>
              </a:rPr>
              <a:t> aumenta</a:t>
            </a:r>
            <a:r>
              <a:rPr lang="it-IT">
                <a:solidFill>
                  <a:srgbClr val="000000"/>
                </a:solidFill>
                <a:cs typeface="Times New Roman" pitchFamily="18" charset="0"/>
              </a:rPr>
              <a:t> nel tempo, ma </a:t>
            </a:r>
            <a:r>
              <a:rPr lang="it-IT" b="1">
                <a:solidFill>
                  <a:srgbClr val="000000"/>
                </a:solidFill>
                <a:cs typeface="Times New Roman" pitchFamily="18" charset="0"/>
              </a:rPr>
              <a:t>l’aumento di volume (Ft) è tale che il rapporto tra biomassa totale è volume si mantiene quasi costante</a:t>
            </a:r>
            <a:r>
              <a:rPr lang="it-IT">
                <a:solidFill>
                  <a:srgbClr val="000000"/>
                </a:solidFill>
                <a:cs typeface="Times New Roman" pitchFamily="18" charset="0"/>
              </a:rPr>
              <a:t>. Questo situazione si chiama </a:t>
            </a:r>
            <a:endParaRPr lang="it-IT" b="1" u="sng">
              <a:solidFill>
                <a:srgbClr val="000000"/>
              </a:solidFill>
              <a:cs typeface="Times New Roman" pitchFamily="18" charset="0"/>
            </a:endParaRPr>
          </a:p>
          <a:p>
            <a:pPr algn="ctr"/>
            <a:r>
              <a:rPr lang="it-IT" b="1" u="sng">
                <a:solidFill>
                  <a:srgbClr val="000000"/>
                </a:solidFill>
                <a:cs typeface="Times New Roman" pitchFamily="18" charset="0"/>
              </a:rPr>
              <a:t>stato quasi stazionario</a:t>
            </a:r>
            <a:r>
              <a:rPr lang="it-IT" b="1">
                <a:solidFill>
                  <a:srgbClr val="000000"/>
                </a:solidFill>
                <a:cs typeface="Times New Roman" pitchFamily="18" charset="0"/>
              </a:rPr>
              <a:t>.</a:t>
            </a:r>
            <a:endParaRPr lang="it-IT">
              <a:solidFill>
                <a:srgbClr val="000000"/>
              </a:solidFill>
              <a:cs typeface="Times New Roman" pitchFamily="18" charset="0"/>
            </a:endParaRPr>
          </a:p>
          <a:p>
            <a:pPr algn="just"/>
            <a:r>
              <a:rPr lang="it-IT">
                <a:solidFill>
                  <a:srgbClr val="000000"/>
                </a:solidFill>
                <a:cs typeface="Times New Roman" pitchFamily="18" charset="0"/>
              </a:rPr>
              <a:t>Da questo momento  indichiamo con </a:t>
            </a:r>
            <a:r>
              <a:rPr lang="it-IT" sz="2800" b="1">
                <a:solidFill>
                  <a:srgbClr val="000000"/>
                </a:solidFill>
                <a:cs typeface="Times New Roman" pitchFamily="18" charset="0"/>
              </a:rPr>
              <a:t>X</a:t>
            </a:r>
            <a:r>
              <a:rPr lang="it-IT" sz="2800" b="1" baseline="-30000">
                <a:solidFill>
                  <a:srgbClr val="000000"/>
                </a:solidFill>
                <a:cs typeface="Times New Roman" pitchFamily="18" charset="0"/>
              </a:rPr>
              <a:t>qS</a:t>
            </a:r>
            <a:r>
              <a:rPr lang="it-IT">
                <a:solidFill>
                  <a:srgbClr val="000000"/>
                </a:solidFill>
                <a:cs typeface="Times New Roman" pitchFamily="18" charset="0"/>
              </a:rPr>
              <a:t> la </a:t>
            </a:r>
            <a:r>
              <a:rPr lang="it-IT" b="1">
                <a:solidFill>
                  <a:srgbClr val="000000"/>
                </a:solidFill>
                <a:cs typeface="Times New Roman" pitchFamily="18" charset="0"/>
              </a:rPr>
              <a:t>concentrazione nello stato </a:t>
            </a:r>
            <a:r>
              <a:rPr lang="it-IT" b="1" u="sng">
                <a:solidFill>
                  <a:srgbClr val="000000"/>
                </a:solidFill>
                <a:cs typeface="Times New Roman" pitchFamily="18" charset="0"/>
              </a:rPr>
              <a:t>quasi </a:t>
            </a:r>
            <a:r>
              <a:rPr lang="it-IT" b="1">
                <a:solidFill>
                  <a:srgbClr val="000000"/>
                </a:solidFill>
                <a:cs typeface="Times New Roman" pitchFamily="18" charset="0"/>
              </a:rPr>
              <a:t>stazionario</a:t>
            </a:r>
            <a:r>
              <a:rPr lang="it-IT">
                <a:solidFill>
                  <a:srgbClr val="000000"/>
                </a:solidFill>
                <a:cs typeface="Times New Roman" pitchFamily="18" charset="0"/>
              </a:rPr>
              <a:t> per differenziarla dalla concentrazione negli altri momenti. Analogamente, per la concentrazione di substrato nello stato quasi stazionario, useremo il simbolo </a:t>
            </a:r>
            <a:r>
              <a:rPr lang="it-IT" sz="2800" b="1">
                <a:solidFill>
                  <a:srgbClr val="000000"/>
                </a:solidFill>
                <a:cs typeface="Times New Roman" pitchFamily="18" charset="0"/>
              </a:rPr>
              <a:t>S</a:t>
            </a:r>
            <a:r>
              <a:rPr lang="it-IT" sz="2800" b="1" baseline="-30000">
                <a:solidFill>
                  <a:srgbClr val="000000"/>
                </a:solidFill>
                <a:cs typeface="Times New Roman" pitchFamily="18" charset="0"/>
              </a:rPr>
              <a:t>qS</a:t>
            </a:r>
            <a:r>
              <a:rPr lang="it-IT">
                <a:solidFill>
                  <a:srgbClr val="000000"/>
                </a:solidFill>
                <a:cs typeface="Times New Roman" pitchFamily="18" charset="0"/>
              </a:rPr>
              <a:t>.</a:t>
            </a:r>
            <a:r>
              <a:rPr lang="it-IT" b="1">
                <a:solidFill>
                  <a:srgbClr val="000000"/>
                </a:solidFill>
                <a:cs typeface="Times New Roman" pitchFamily="18" charset="0"/>
              </a:rPr>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0274" name="Text Box 2"/>
          <p:cNvSpPr txBox="1">
            <a:spLocks noChangeArrowheads="1"/>
          </p:cNvSpPr>
          <p:nvPr/>
        </p:nvSpPr>
        <p:spPr bwMode="auto">
          <a:xfrm>
            <a:off x="2355850" y="0"/>
            <a:ext cx="4376738" cy="488950"/>
          </a:xfrm>
          <a:prstGeom prst="rect">
            <a:avLst/>
          </a:prstGeom>
          <a:noFill/>
          <a:ln w="9525">
            <a:noFill/>
            <a:miter lim="800000"/>
            <a:headEnd/>
            <a:tailEnd/>
          </a:ln>
          <a:effectLst/>
        </p:spPr>
        <p:txBody>
          <a:bodyPr wrap="none">
            <a:spAutoFit/>
          </a:bodyPr>
          <a:lstStyle/>
          <a:p>
            <a:r>
              <a:rPr lang="it-IT" sz="2600" b="1">
                <a:solidFill>
                  <a:srgbClr val="FF0000"/>
                </a:solidFill>
              </a:rPr>
              <a:t>MODELLO MATEMATICO</a:t>
            </a:r>
          </a:p>
        </p:txBody>
      </p:sp>
      <p:sp>
        <p:nvSpPr>
          <p:cNvPr id="950275"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CB783B53-71B7-42B0-A5AE-0B9F2F09D47F}" type="slidenum">
              <a:rPr lang="it-IT"/>
              <a:pPr/>
              <a:t>11</a:t>
            </a:fld>
            <a:endParaRPr lang="it-IT"/>
          </a:p>
        </p:txBody>
      </p:sp>
      <p:sp>
        <p:nvSpPr>
          <p:cNvPr id="950276" name="Rectangle 4"/>
          <p:cNvSpPr>
            <a:spLocks noChangeArrowheads="1"/>
          </p:cNvSpPr>
          <p:nvPr/>
        </p:nvSpPr>
        <p:spPr bwMode="auto">
          <a:xfrm>
            <a:off x="0" y="404813"/>
            <a:ext cx="9144000" cy="6186487"/>
          </a:xfrm>
          <a:prstGeom prst="rect">
            <a:avLst/>
          </a:prstGeom>
          <a:noFill/>
          <a:ln w="9525">
            <a:noFill/>
            <a:miter lim="800000"/>
            <a:headEnd/>
            <a:tailEnd/>
          </a:ln>
          <a:effectLst/>
        </p:spPr>
        <p:txBody>
          <a:bodyPr>
            <a:spAutoFit/>
          </a:bodyPr>
          <a:lstStyle/>
          <a:p>
            <a:pPr algn="ctr"/>
            <a:r>
              <a:rPr lang="it-IT">
                <a:solidFill>
                  <a:srgbClr val="000000"/>
                </a:solidFill>
                <a:cs typeface="Times New Roman" pitchFamily="18" charset="0"/>
              </a:rPr>
              <a:t>Nello stato quasi stazionario perciò, </a:t>
            </a:r>
            <a:endParaRPr lang="it-IT" b="1">
              <a:solidFill>
                <a:srgbClr val="000000"/>
              </a:solidFill>
              <a:cs typeface="Times New Roman" pitchFamily="18" charset="0"/>
            </a:endParaRPr>
          </a:p>
          <a:p>
            <a:pPr algn="ctr"/>
            <a:r>
              <a:rPr lang="it-IT" sz="2600" b="1">
                <a:solidFill>
                  <a:srgbClr val="000000"/>
                </a:solidFill>
                <a:cs typeface="Times New Roman" pitchFamily="18" charset="0"/>
              </a:rPr>
              <a:t>l’</a:t>
            </a:r>
            <a:r>
              <a:rPr lang="it-IT" sz="2600" b="1" u="sng">
                <a:solidFill>
                  <a:srgbClr val="000000"/>
                </a:solidFill>
                <a:cs typeface="Times New Roman" pitchFamily="18" charset="0"/>
              </a:rPr>
              <a:t>aumento</a:t>
            </a:r>
            <a:r>
              <a:rPr lang="it-IT" sz="2600" b="1">
                <a:solidFill>
                  <a:srgbClr val="000000"/>
                </a:solidFill>
                <a:cs typeface="Times New Roman" pitchFamily="18" charset="0"/>
              </a:rPr>
              <a:t> di concentrazione cellulare dovuto alla crescita cellulare (</a:t>
            </a:r>
            <a:r>
              <a:rPr lang="it-IT" sz="2600" b="1">
                <a:solidFill>
                  <a:srgbClr val="000000"/>
                </a:solidFill>
                <a:latin typeface="Symbol" pitchFamily="18" charset="2"/>
                <a:cs typeface="Times New Roman" pitchFamily="18" charset="0"/>
              </a:rPr>
              <a:t>m</a:t>
            </a:r>
            <a:r>
              <a:rPr lang="it-IT" sz="2600" b="1">
                <a:solidFill>
                  <a:srgbClr val="000000"/>
                </a:solidFill>
                <a:cs typeface="Times New Roman" pitchFamily="18" charset="0"/>
              </a:rPr>
              <a:t> X) è circa </a:t>
            </a:r>
            <a:r>
              <a:rPr lang="it-IT" sz="2600" b="1" u="sng">
                <a:solidFill>
                  <a:srgbClr val="000000"/>
                </a:solidFill>
                <a:cs typeface="Times New Roman" pitchFamily="18" charset="0"/>
              </a:rPr>
              <a:t>uguale</a:t>
            </a:r>
            <a:r>
              <a:rPr lang="it-IT" sz="2600" b="1">
                <a:solidFill>
                  <a:srgbClr val="000000"/>
                </a:solidFill>
                <a:cs typeface="Times New Roman" pitchFamily="18" charset="0"/>
              </a:rPr>
              <a:t> alla </a:t>
            </a:r>
            <a:r>
              <a:rPr lang="it-IT" sz="2600" b="1" u="sng">
                <a:solidFill>
                  <a:srgbClr val="000000"/>
                </a:solidFill>
                <a:cs typeface="Times New Roman" pitchFamily="18" charset="0"/>
              </a:rPr>
              <a:t>diminuzione</a:t>
            </a:r>
            <a:r>
              <a:rPr lang="it-IT" sz="2600" b="1">
                <a:solidFill>
                  <a:srgbClr val="000000"/>
                </a:solidFill>
                <a:cs typeface="Times New Roman" pitchFamily="18" charset="0"/>
              </a:rPr>
              <a:t> di concentrazione dovuta all’aumento di volume (F/V) X</a:t>
            </a:r>
            <a:r>
              <a:rPr lang="it-IT" sz="2600">
                <a:solidFill>
                  <a:srgbClr val="000000"/>
                </a:solidFill>
                <a:cs typeface="Times New Roman" pitchFamily="18" charset="0"/>
              </a:rPr>
              <a:t>:</a:t>
            </a:r>
            <a:endParaRPr lang="it-IT" sz="2600" b="1">
              <a:solidFill>
                <a:srgbClr val="000000"/>
              </a:solidFill>
              <a:latin typeface="Symbol" pitchFamily="18" charset="2"/>
              <a:cs typeface="Times New Roman" pitchFamily="18" charset="0"/>
            </a:endParaRPr>
          </a:p>
          <a:p>
            <a:pPr algn="ctr"/>
            <a:r>
              <a:rPr lang="it-IT" sz="2600" b="1">
                <a:solidFill>
                  <a:srgbClr val="000000"/>
                </a:solidFill>
                <a:latin typeface="Symbol" pitchFamily="18" charset="2"/>
                <a:cs typeface="Times New Roman" pitchFamily="18" charset="0"/>
              </a:rPr>
              <a:t>m</a:t>
            </a:r>
            <a:r>
              <a:rPr lang="it-IT" sz="2600" b="1">
                <a:solidFill>
                  <a:srgbClr val="000000"/>
                </a:solidFill>
                <a:cs typeface="Times New Roman" pitchFamily="18" charset="0"/>
              </a:rPr>
              <a:t> X  </a:t>
            </a:r>
            <a:r>
              <a:rPr lang="it-IT" sz="2600">
                <a:solidFill>
                  <a:srgbClr val="000000"/>
                </a:solidFill>
                <a:latin typeface="Symbol" pitchFamily="18" charset="2"/>
                <a:cs typeface="Times New Roman" pitchFamily="18" charset="0"/>
              </a:rPr>
              <a:t>»</a:t>
            </a:r>
            <a:r>
              <a:rPr lang="it-IT" sz="2600" b="1">
                <a:solidFill>
                  <a:srgbClr val="000000"/>
                </a:solidFill>
                <a:cs typeface="Times New Roman" pitchFamily="18" charset="0"/>
              </a:rPr>
              <a:t> (F/V) X  </a:t>
            </a:r>
            <a:r>
              <a:rPr lang="it-IT" sz="2600">
                <a:solidFill>
                  <a:srgbClr val="000000"/>
                </a:solidFill>
                <a:cs typeface="Times New Roman" pitchFamily="18" charset="0"/>
              </a:rPr>
              <a:t>(60)</a:t>
            </a:r>
            <a:endParaRPr lang="it-IT" sz="2600" b="1">
              <a:solidFill>
                <a:srgbClr val="000000"/>
              </a:solidFill>
              <a:cs typeface="Times New Roman" pitchFamily="18" charset="0"/>
            </a:endParaRPr>
          </a:p>
          <a:p>
            <a:pPr algn="ctr"/>
            <a:r>
              <a:rPr lang="it-IT" sz="2600" b="1">
                <a:solidFill>
                  <a:srgbClr val="000000"/>
                </a:solidFill>
                <a:cs typeface="Times New Roman" pitchFamily="18" charset="0"/>
              </a:rPr>
              <a:t>Inoltre, nello stato quasi stazionario, </a:t>
            </a:r>
            <a:r>
              <a:rPr lang="it-IT" sz="2600">
                <a:solidFill>
                  <a:srgbClr val="000000"/>
                </a:solidFill>
                <a:cs typeface="Times New Roman" pitchFamily="18" charset="0"/>
              </a:rPr>
              <a:t> </a:t>
            </a:r>
            <a:endParaRPr lang="it-IT" sz="2600" b="1">
              <a:solidFill>
                <a:srgbClr val="000000"/>
              </a:solidFill>
              <a:latin typeface="Symbol" pitchFamily="18" charset="2"/>
              <a:cs typeface="Times New Roman" pitchFamily="18" charset="0"/>
            </a:endParaRPr>
          </a:p>
          <a:p>
            <a:pPr algn="ctr"/>
            <a:r>
              <a:rPr lang="it-IT" sz="2600" b="1">
                <a:solidFill>
                  <a:srgbClr val="000000"/>
                </a:solidFill>
                <a:latin typeface="Symbol" pitchFamily="18" charset="2"/>
                <a:cs typeface="Times New Roman" pitchFamily="18" charset="0"/>
              </a:rPr>
              <a:t>m </a:t>
            </a:r>
            <a:r>
              <a:rPr lang="it-IT" sz="2600" b="1">
                <a:solidFill>
                  <a:srgbClr val="000000"/>
                </a:solidFill>
                <a:cs typeface="Times New Roman" pitchFamily="18" charset="0"/>
              </a:rPr>
              <a:t>= D</a:t>
            </a:r>
            <a:r>
              <a:rPr lang="it-IT" sz="2600">
                <a:solidFill>
                  <a:srgbClr val="000000"/>
                </a:solidFill>
                <a:cs typeface="Times New Roman" pitchFamily="18" charset="0"/>
              </a:rPr>
              <a:t>.</a:t>
            </a:r>
            <a:endParaRPr lang="it-IT" sz="2600" b="1">
              <a:solidFill>
                <a:srgbClr val="000000"/>
              </a:solidFill>
              <a:cs typeface="Times New Roman" pitchFamily="18" charset="0"/>
            </a:endParaRPr>
          </a:p>
          <a:p>
            <a:pPr algn="ctr"/>
            <a:r>
              <a:rPr lang="it-IT" sz="2800" b="1">
                <a:solidFill>
                  <a:srgbClr val="000000"/>
                </a:solidFill>
                <a:cs typeface="Times New Roman" pitchFamily="18" charset="0"/>
              </a:rPr>
              <a:t>Per quanto sopra</a:t>
            </a:r>
            <a:r>
              <a:rPr lang="it-IT">
                <a:solidFill>
                  <a:srgbClr val="000000"/>
                </a:solidFill>
                <a:cs typeface="Times New Roman" pitchFamily="18" charset="0"/>
              </a:rPr>
              <a:t>, D &lt; </a:t>
            </a:r>
            <a:r>
              <a:rPr lang="it-IT">
                <a:solidFill>
                  <a:srgbClr val="000000"/>
                </a:solidFill>
                <a:latin typeface="Symbol" pitchFamily="18" charset="2"/>
                <a:cs typeface="Times New Roman" pitchFamily="18" charset="0"/>
              </a:rPr>
              <a:t>m</a:t>
            </a:r>
            <a:r>
              <a:rPr lang="it-IT" baseline="-30000">
                <a:solidFill>
                  <a:srgbClr val="000000"/>
                </a:solidFill>
                <a:cs typeface="Times New Roman" pitchFamily="18" charset="0"/>
              </a:rPr>
              <a:t>max</a:t>
            </a:r>
            <a:r>
              <a:rPr lang="it-IT">
                <a:solidFill>
                  <a:srgbClr val="000000"/>
                </a:solidFill>
                <a:cs typeface="Times New Roman" pitchFamily="18" charset="0"/>
              </a:rPr>
              <a:t>, quindi </a:t>
            </a:r>
            <a:r>
              <a:rPr lang="it-IT" b="1">
                <a:solidFill>
                  <a:srgbClr val="000000"/>
                </a:solidFill>
                <a:latin typeface="Symbol" pitchFamily="18" charset="2"/>
                <a:cs typeface="Times New Roman" pitchFamily="18" charset="0"/>
              </a:rPr>
              <a:t> m &lt; m</a:t>
            </a:r>
            <a:r>
              <a:rPr lang="it-IT" b="1" baseline="-30000">
                <a:solidFill>
                  <a:srgbClr val="000000"/>
                </a:solidFill>
                <a:cs typeface="Times New Roman" pitchFamily="18" charset="0"/>
              </a:rPr>
              <a:t>max</a:t>
            </a:r>
            <a:r>
              <a:rPr lang="it-IT" b="1">
                <a:solidFill>
                  <a:srgbClr val="000000"/>
                </a:solidFill>
                <a:cs typeface="Times New Roman" pitchFamily="18" charset="0"/>
              </a:rPr>
              <a:t> </a:t>
            </a:r>
            <a:r>
              <a:rPr lang="it-IT">
                <a:solidFill>
                  <a:srgbClr val="000000"/>
                </a:solidFill>
                <a:cs typeface="Times New Roman" pitchFamily="18" charset="0"/>
              </a:rPr>
              <a:t>.</a:t>
            </a:r>
          </a:p>
          <a:p>
            <a:pPr algn="ctr"/>
            <a:r>
              <a:rPr lang="it-IT">
                <a:solidFill>
                  <a:srgbClr val="000000"/>
                </a:solidFill>
                <a:cs typeface="Times New Roman" pitchFamily="18" charset="0"/>
              </a:rPr>
              <a:t>Bisogna considerare che </a:t>
            </a:r>
            <a:r>
              <a:rPr lang="it-IT" b="1">
                <a:solidFill>
                  <a:srgbClr val="000000"/>
                </a:solidFill>
                <a:cs typeface="Times New Roman" pitchFamily="18" charset="0"/>
              </a:rPr>
              <a:t>la maggior differenza</a:t>
            </a:r>
            <a:r>
              <a:rPr lang="it-IT">
                <a:solidFill>
                  <a:srgbClr val="000000"/>
                </a:solidFill>
                <a:cs typeface="Times New Roman" pitchFamily="18" charset="0"/>
              </a:rPr>
              <a:t> tra lo stato stazionario in un </a:t>
            </a:r>
            <a:r>
              <a:rPr lang="it-IT" b="1">
                <a:solidFill>
                  <a:srgbClr val="000000"/>
                </a:solidFill>
                <a:cs typeface="Times New Roman" pitchFamily="18" charset="0"/>
              </a:rPr>
              <a:t>chemostat</a:t>
            </a:r>
            <a:r>
              <a:rPr lang="it-IT">
                <a:solidFill>
                  <a:srgbClr val="000000"/>
                </a:solidFill>
                <a:cs typeface="Times New Roman" pitchFamily="18" charset="0"/>
              </a:rPr>
              <a:t> e lo stato quasi stazionario in un reattore </a:t>
            </a:r>
            <a:r>
              <a:rPr lang="it-IT" b="1">
                <a:solidFill>
                  <a:srgbClr val="000000"/>
                </a:solidFill>
                <a:cs typeface="Times New Roman" pitchFamily="18" charset="0"/>
              </a:rPr>
              <a:t>fed-batch</a:t>
            </a:r>
            <a:r>
              <a:rPr lang="it-IT">
                <a:solidFill>
                  <a:srgbClr val="000000"/>
                </a:solidFill>
                <a:cs typeface="Times New Roman" pitchFamily="18" charset="0"/>
              </a:rPr>
              <a:t> è che nel primo </a:t>
            </a:r>
            <a:r>
              <a:rPr lang="it-IT" b="1" u="sng">
                <a:solidFill>
                  <a:srgbClr val="000000"/>
                </a:solidFill>
                <a:latin typeface="Symbol" pitchFamily="18" charset="2"/>
                <a:cs typeface="Times New Roman" pitchFamily="18" charset="0"/>
              </a:rPr>
              <a:t>m </a:t>
            </a:r>
            <a:r>
              <a:rPr lang="it-IT" b="1" u="sng">
                <a:solidFill>
                  <a:srgbClr val="000000"/>
                </a:solidFill>
                <a:cs typeface="Times New Roman" pitchFamily="18" charset="0"/>
              </a:rPr>
              <a:t>è costante </a:t>
            </a:r>
            <a:r>
              <a:rPr lang="it-IT" b="1">
                <a:solidFill>
                  <a:srgbClr val="000000"/>
                </a:solidFill>
                <a:cs typeface="Times New Roman" pitchFamily="18" charset="0"/>
              </a:rPr>
              <a:t>all’aumentare del tempo di marcia (vedi T nell’equazione 56), mentre nel secondo </a:t>
            </a:r>
            <a:r>
              <a:rPr lang="it-IT" b="1" u="sng">
                <a:solidFill>
                  <a:srgbClr val="000000"/>
                </a:solidFill>
                <a:latin typeface="Symbol" pitchFamily="18" charset="2"/>
                <a:cs typeface="Times New Roman" pitchFamily="18" charset="0"/>
              </a:rPr>
              <a:t>m </a:t>
            </a:r>
            <a:r>
              <a:rPr lang="it-IT" b="1" u="sng">
                <a:solidFill>
                  <a:srgbClr val="000000"/>
                </a:solidFill>
                <a:cs typeface="Times New Roman" pitchFamily="18" charset="0"/>
              </a:rPr>
              <a:t>diminuisce all’aumentare del tempo</a:t>
            </a:r>
            <a:r>
              <a:rPr lang="it-IT" b="1">
                <a:solidFill>
                  <a:srgbClr val="000000"/>
                </a:solidFill>
                <a:cs typeface="Times New Roman" pitchFamily="18" charset="0"/>
              </a:rPr>
              <a:t> di marcia per via dell’aumento di V nell’equazione (62).  La caratteristica che accomuna il reattore continuo con il reattore fed-batch è che la </a:t>
            </a:r>
            <a:r>
              <a:rPr lang="it-IT" b="1" u="sng">
                <a:solidFill>
                  <a:srgbClr val="000000"/>
                </a:solidFill>
                <a:cs typeface="Times New Roman" pitchFamily="18" charset="0"/>
              </a:rPr>
              <a:t>concentrazione di X e di S è costante in entrambi i casi all’aumentare del tempo di marcia.</a:t>
            </a:r>
            <a:r>
              <a:rPr lang="it-IT" b="1">
                <a:solidFill>
                  <a:srgbClr val="000000"/>
                </a:solidFill>
                <a:cs typeface="Times New Roman" pitchFamily="18" charset="0"/>
              </a:rPr>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1298" name="Text Box 2"/>
          <p:cNvSpPr txBox="1">
            <a:spLocks noChangeArrowheads="1"/>
          </p:cNvSpPr>
          <p:nvPr/>
        </p:nvSpPr>
        <p:spPr bwMode="auto">
          <a:xfrm>
            <a:off x="2355850" y="0"/>
            <a:ext cx="4376738" cy="488950"/>
          </a:xfrm>
          <a:prstGeom prst="rect">
            <a:avLst/>
          </a:prstGeom>
          <a:noFill/>
          <a:ln w="9525">
            <a:noFill/>
            <a:miter lim="800000"/>
            <a:headEnd/>
            <a:tailEnd/>
          </a:ln>
          <a:effectLst/>
        </p:spPr>
        <p:txBody>
          <a:bodyPr wrap="none">
            <a:spAutoFit/>
          </a:bodyPr>
          <a:lstStyle/>
          <a:p>
            <a:r>
              <a:rPr lang="it-IT" sz="2600" b="1">
                <a:solidFill>
                  <a:srgbClr val="FF0000"/>
                </a:solidFill>
              </a:rPr>
              <a:t>MODELLO MATEMATICO</a:t>
            </a:r>
          </a:p>
        </p:txBody>
      </p:sp>
      <p:sp>
        <p:nvSpPr>
          <p:cNvPr id="951299"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4D034208-D3BD-4294-88CF-419E770B51C8}" type="slidenum">
              <a:rPr lang="it-IT"/>
              <a:pPr/>
              <a:t>12</a:t>
            </a:fld>
            <a:endParaRPr lang="it-IT"/>
          </a:p>
        </p:txBody>
      </p:sp>
      <p:sp>
        <p:nvSpPr>
          <p:cNvPr id="951300" name="Rectangle 4"/>
          <p:cNvSpPr>
            <a:spLocks noChangeArrowheads="1"/>
          </p:cNvSpPr>
          <p:nvPr/>
        </p:nvSpPr>
        <p:spPr bwMode="auto">
          <a:xfrm>
            <a:off x="0" y="404813"/>
            <a:ext cx="9144000" cy="2282825"/>
          </a:xfrm>
          <a:prstGeom prst="rect">
            <a:avLst/>
          </a:prstGeom>
          <a:noFill/>
          <a:ln w="9525">
            <a:noFill/>
            <a:miter lim="800000"/>
            <a:headEnd/>
            <a:tailEnd/>
          </a:ln>
          <a:effectLst/>
        </p:spPr>
        <p:txBody>
          <a:bodyPr>
            <a:spAutoFit/>
          </a:bodyPr>
          <a:lstStyle/>
          <a:p>
            <a:pPr algn="ctr"/>
            <a:r>
              <a:rPr lang="it-IT" b="1">
                <a:solidFill>
                  <a:srgbClr val="000000"/>
                </a:solidFill>
                <a:cs typeface="Times New Roman" pitchFamily="18" charset="0"/>
              </a:rPr>
              <a:t>Riepilogando, all’aumentare del tempo di marcia:</a:t>
            </a:r>
            <a:endParaRPr lang="it-IT" b="1" u="sng">
              <a:solidFill>
                <a:srgbClr val="000000"/>
              </a:solidFill>
              <a:cs typeface="Times New Roman" pitchFamily="18" charset="0"/>
            </a:endParaRPr>
          </a:p>
          <a:p>
            <a:pPr algn="ctr"/>
            <a:r>
              <a:rPr lang="it-IT" b="1" u="sng">
                <a:solidFill>
                  <a:srgbClr val="000000"/>
                </a:solidFill>
                <a:cs typeface="Times New Roman" pitchFamily="18" charset="0"/>
              </a:rPr>
              <a:t>nel reattore batch</a:t>
            </a:r>
            <a:r>
              <a:rPr lang="it-IT" b="1">
                <a:solidFill>
                  <a:srgbClr val="000000"/>
                </a:solidFill>
                <a:cs typeface="Times New Roman" pitchFamily="18" charset="0"/>
              </a:rPr>
              <a:t> </a:t>
            </a:r>
            <a:r>
              <a:rPr lang="it-IT" b="1">
                <a:solidFill>
                  <a:srgbClr val="000000"/>
                </a:solidFill>
                <a:latin typeface="Symbol" pitchFamily="18" charset="2"/>
                <a:cs typeface="Times New Roman" pitchFamily="18" charset="0"/>
              </a:rPr>
              <a:t>m, </a:t>
            </a:r>
            <a:r>
              <a:rPr lang="it-IT" b="1">
                <a:solidFill>
                  <a:srgbClr val="000000"/>
                </a:solidFill>
                <a:cs typeface="Times New Roman" pitchFamily="18" charset="0"/>
              </a:rPr>
              <a:t>S, X e P variano</a:t>
            </a:r>
            <a:endParaRPr lang="it-IT" b="1" u="sng">
              <a:solidFill>
                <a:srgbClr val="000000"/>
              </a:solidFill>
              <a:cs typeface="Times New Roman" pitchFamily="18" charset="0"/>
            </a:endParaRPr>
          </a:p>
          <a:p>
            <a:pPr algn="ctr"/>
            <a:r>
              <a:rPr lang="it-IT" b="1" u="sng">
                <a:solidFill>
                  <a:srgbClr val="000000"/>
                </a:solidFill>
                <a:cs typeface="Times New Roman" pitchFamily="18" charset="0"/>
              </a:rPr>
              <a:t>nel reattore continuo</a:t>
            </a:r>
            <a:r>
              <a:rPr lang="it-IT" b="1">
                <a:solidFill>
                  <a:srgbClr val="000000"/>
                </a:solidFill>
                <a:cs typeface="Times New Roman" pitchFamily="18" charset="0"/>
              </a:rPr>
              <a:t> </a:t>
            </a:r>
            <a:r>
              <a:rPr lang="it-IT" b="1">
                <a:solidFill>
                  <a:srgbClr val="000000"/>
                </a:solidFill>
                <a:latin typeface="Symbol" pitchFamily="18" charset="2"/>
                <a:cs typeface="Times New Roman" pitchFamily="18" charset="0"/>
              </a:rPr>
              <a:t>m, </a:t>
            </a:r>
            <a:r>
              <a:rPr lang="it-IT" b="1">
                <a:solidFill>
                  <a:srgbClr val="000000"/>
                </a:solidFill>
                <a:cs typeface="Times New Roman" pitchFamily="18" charset="0"/>
              </a:rPr>
              <a:t>S, X e P sono costanti</a:t>
            </a:r>
            <a:endParaRPr lang="it-IT" b="1" u="sng">
              <a:solidFill>
                <a:srgbClr val="000000"/>
              </a:solidFill>
              <a:cs typeface="Times New Roman" pitchFamily="18" charset="0"/>
            </a:endParaRPr>
          </a:p>
          <a:p>
            <a:pPr algn="ctr"/>
            <a:r>
              <a:rPr lang="it-IT" b="1" u="sng">
                <a:solidFill>
                  <a:srgbClr val="000000"/>
                </a:solidFill>
                <a:cs typeface="Times New Roman" pitchFamily="18" charset="0"/>
              </a:rPr>
              <a:t>nel reattore fed-batch</a:t>
            </a:r>
            <a:r>
              <a:rPr lang="it-IT" b="1">
                <a:solidFill>
                  <a:srgbClr val="000000"/>
                </a:solidFill>
                <a:cs typeface="Times New Roman" pitchFamily="18" charset="0"/>
              </a:rPr>
              <a:t> </a:t>
            </a:r>
            <a:r>
              <a:rPr lang="it-IT" b="1">
                <a:solidFill>
                  <a:srgbClr val="000000"/>
                </a:solidFill>
                <a:latin typeface="Symbol" pitchFamily="18" charset="2"/>
                <a:cs typeface="Times New Roman" pitchFamily="18" charset="0"/>
              </a:rPr>
              <a:t>m </a:t>
            </a:r>
            <a:r>
              <a:rPr lang="it-IT" b="1">
                <a:solidFill>
                  <a:srgbClr val="000000"/>
                </a:solidFill>
                <a:cs typeface="Times New Roman" pitchFamily="18" charset="0"/>
              </a:rPr>
              <a:t>diminuisce, ma X e S rimangono costanti</a:t>
            </a:r>
          </a:p>
          <a:p>
            <a:pPr algn="ctr"/>
            <a:r>
              <a:rPr lang="it-IT" b="1">
                <a:solidFill>
                  <a:srgbClr val="000000"/>
                </a:solidFill>
                <a:cs typeface="Times New Roman" pitchFamily="18" charset="0"/>
              </a:rPr>
              <a:t>La figura 4.8 rappresenta la variazione di concentrazione di S e X e D al variare del tempo di marcia in un reattore fed batch.</a:t>
            </a:r>
            <a:r>
              <a:rPr lang="it-IT">
                <a:solidFill>
                  <a:srgbClr val="000000"/>
                </a:solidFill>
                <a:cs typeface="Times New Roman" pitchFamily="18" charset="0"/>
              </a:rPr>
              <a:t> </a:t>
            </a:r>
          </a:p>
        </p:txBody>
      </p:sp>
      <p:pic>
        <p:nvPicPr>
          <p:cNvPr id="951301" name="Picture 5" descr="impianti biochimici 1"/>
          <p:cNvPicPr>
            <a:picLocks noChangeAspect="1" noChangeArrowheads="1"/>
          </p:cNvPicPr>
          <p:nvPr/>
        </p:nvPicPr>
        <p:blipFill>
          <a:blip r:embed="rId2" cstate="print"/>
          <a:srcRect/>
          <a:stretch>
            <a:fillRect/>
          </a:stretch>
        </p:blipFill>
        <p:spPr bwMode="auto">
          <a:xfrm>
            <a:off x="0" y="2852738"/>
            <a:ext cx="3457575" cy="3124200"/>
          </a:xfrm>
          <a:prstGeom prst="rect">
            <a:avLst/>
          </a:prstGeom>
          <a:noFill/>
          <a:ln w="9525">
            <a:noFill/>
            <a:miter lim="800000"/>
            <a:headEnd/>
            <a:tailEnd/>
          </a:ln>
        </p:spPr>
      </p:pic>
      <p:sp>
        <p:nvSpPr>
          <p:cNvPr id="951303" name="Rectangle 7"/>
          <p:cNvSpPr>
            <a:spLocks noChangeArrowheads="1"/>
          </p:cNvSpPr>
          <p:nvPr/>
        </p:nvSpPr>
        <p:spPr bwMode="auto">
          <a:xfrm>
            <a:off x="3492500" y="2703513"/>
            <a:ext cx="5651500" cy="3749675"/>
          </a:xfrm>
          <a:prstGeom prst="rect">
            <a:avLst/>
          </a:prstGeom>
          <a:noFill/>
          <a:ln w="9525">
            <a:noFill/>
            <a:miter lim="800000"/>
            <a:headEnd/>
            <a:tailEnd/>
          </a:ln>
          <a:effectLst/>
        </p:spPr>
        <p:txBody>
          <a:bodyPr anchor="ctr">
            <a:spAutoFit/>
          </a:bodyPr>
          <a:lstStyle/>
          <a:p>
            <a:pPr algn="just"/>
            <a:r>
              <a:rPr lang="it-IT" sz="2000">
                <a:cs typeface="Times New Roman" pitchFamily="18" charset="0"/>
              </a:rPr>
              <a:t>Si osserva che </a:t>
            </a:r>
            <a:r>
              <a:rPr lang="it-IT" sz="2000" b="1">
                <a:cs typeface="Times New Roman" pitchFamily="18" charset="0"/>
              </a:rPr>
              <a:t>D diminuisce all’aumentare del tempo</a:t>
            </a:r>
            <a:r>
              <a:rPr lang="it-IT" sz="2000">
                <a:cs typeface="Times New Roman" pitchFamily="18" charset="0"/>
              </a:rPr>
              <a:t>, ma </a:t>
            </a:r>
            <a:r>
              <a:rPr lang="it-IT" sz="2000" b="1">
                <a:cs typeface="Times New Roman" pitchFamily="18" charset="0"/>
              </a:rPr>
              <a:t>X ed S</a:t>
            </a:r>
            <a:r>
              <a:rPr lang="it-IT" sz="2000">
                <a:cs typeface="Times New Roman" pitchFamily="18" charset="0"/>
              </a:rPr>
              <a:t> rimangono </a:t>
            </a:r>
            <a:r>
              <a:rPr lang="it-IT" sz="2000" b="1">
                <a:cs typeface="Times New Roman" pitchFamily="18" charset="0"/>
              </a:rPr>
              <a:t>costanti</a:t>
            </a:r>
            <a:r>
              <a:rPr lang="it-IT" sz="2000">
                <a:cs typeface="Times New Roman" pitchFamily="18" charset="0"/>
              </a:rPr>
              <a:t>. Nella figura le concentrazioni nello stato quasi stazionario sono indicate con i simboli x ed s segnati con trattino superiore. Si osserva come queste concentrazioni subiscono una repentina variazione al raggiungimento dello stato quasi stazionario e poi si mantengono costanti. Per fare attenzione alla differenza fra </a:t>
            </a:r>
            <a:r>
              <a:rPr lang="it-IT" sz="2000" b="1">
                <a:cs typeface="Times New Roman" pitchFamily="18" charset="0"/>
              </a:rPr>
              <a:t>tempo di marcia del reattore</a:t>
            </a:r>
            <a:r>
              <a:rPr lang="it-IT" sz="2000">
                <a:cs typeface="Times New Roman" pitchFamily="18" charset="0"/>
              </a:rPr>
              <a:t> e </a:t>
            </a:r>
            <a:r>
              <a:rPr lang="it-IT" sz="2000" b="1">
                <a:cs typeface="Times New Roman" pitchFamily="18" charset="0"/>
              </a:rPr>
              <a:t>D</a:t>
            </a:r>
            <a:r>
              <a:rPr lang="it-IT" sz="2000">
                <a:cs typeface="Times New Roman" pitchFamily="18" charset="0"/>
              </a:rPr>
              <a:t>, si consideri che il </a:t>
            </a:r>
            <a:r>
              <a:rPr lang="it-IT" sz="2000" b="1">
                <a:cs typeface="Times New Roman" pitchFamily="18" charset="0"/>
              </a:rPr>
              <a:t>grafico</a:t>
            </a:r>
            <a:r>
              <a:rPr lang="it-IT" sz="2000">
                <a:cs typeface="Times New Roman" pitchFamily="18" charset="0"/>
              </a:rPr>
              <a:t> in figura 4.8 è </a:t>
            </a:r>
            <a:r>
              <a:rPr lang="it-IT" sz="2000" b="1">
                <a:cs typeface="Times New Roman" pitchFamily="18" charset="0"/>
              </a:rPr>
              <a:t>ottenuto da un esperimento condotto in reattore fed-batch nel quale la portata di alimentazione (F) è costante</a:t>
            </a:r>
            <a:r>
              <a:rPr lang="it-IT" sz="2000">
                <a:cs typeface="Times New Roman" pitchFamily="18" charset="0"/>
              </a:rPr>
              <a:t>.</a:t>
            </a:r>
            <a:r>
              <a:rPr lang="it-IT" sz="200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22" name="Text Box 2"/>
          <p:cNvSpPr txBox="1">
            <a:spLocks noChangeArrowheads="1"/>
          </p:cNvSpPr>
          <p:nvPr/>
        </p:nvSpPr>
        <p:spPr bwMode="auto">
          <a:xfrm>
            <a:off x="2355850" y="0"/>
            <a:ext cx="4376738" cy="488950"/>
          </a:xfrm>
          <a:prstGeom prst="rect">
            <a:avLst/>
          </a:prstGeom>
          <a:noFill/>
          <a:ln w="9525">
            <a:noFill/>
            <a:miter lim="800000"/>
            <a:headEnd/>
            <a:tailEnd/>
          </a:ln>
          <a:effectLst/>
        </p:spPr>
        <p:txBody>
          <a:bodyPr wrap="none">
            <a:spAutoFit/>
          </a:bodyPr>
          <a:lstStyle/>
          <a:p>
            <a:r>
              <a:rPr lang="it-IT" sz="2600" b="1">
                <a:solidFill>
                  <a:srgbClr val="FF0000"/>
                </a:solidFill>
              </a:rPr>
              <a:t>MODELLO MATEMATICO</a:t>
            </a:r>
          </a:p>
        </p:txBody>
      </p:sp>
      <p:sp>
        <p:nvSpPr>
          <p:cNvPr id="952323"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DBA12398-1937-4A6A-9BC8-6D4D9659C774}" type="slidenum">
              <a:rPr lang="it-IT"/>
              <a:pPr/>
              <a:t>13</a:t>
            </a:fld>
            <a:endParaRPr lang="it-IT"/>
          </a:p>
        </p:txBody>
      </p:sp>
      <p:sp>
        <p:nvSpPr>
          <p:cNvPr id="952324" name="Rectangle 4"/>
          <p:cNvSpPr>
            <a:spLocks noChangeArrowheads="1"/>
          </p:cNvSpPr>
          <p:nvPr/>
        </p:nvSpPr>
        <p:spPr bwMode="auto">
          <a:xfrm>
            <a:off x="0" y="404813"/>
            <a:ext cx="9144000" cy="2282825"/>
          </a:xfrm>
          <a:prstGeom prst="rect">
            <a:avLst/>
          </a:prstGeom>
          <a:noFill/>
          <a:ln w="9525">
            <a:noFill/>
            <a:miter lim="800000"/>
            <a:headEnd/>
            <a:tailEnd/>
          </a:ln>
          <a:effectLst/>
        </p:spPr>
        <p:txBody>
          <a:bodyPr>
            <a:spAutoFit/>
          </a:bodyPr>
          <a:lstStyle/>
          <a:p>
            <a:pPr algn="ctr"/>
            <a:r>
              <a:rPr lang="it-IT" b="1">
                <a:solidFill>
                  <a:srgbClr val="000000"/>
                </a:solidFill>
                <a:cs typeface="Times New Roman" pitchFamily="18" charset="0"/>
              </a:rPr>
              <a:t>Riepilogando, all’aumentare del tempo di marcia:</a:t>
            </a:r>
            <a:endParaRPr lang="it-IT" b="1" u="sng">
              <a:solidFill>
                <a:srgbClr val="000000"/>
              </a:solidFill>
              <a:cs typeface="Times New Roman" pitchFamily="18" charset="0"/>
            </a:endParaRPr>
          </a:p>
          <a:p>
            <a:pPr algn="ctr"/>
            <a:r>
              <a:rPr lang="it-IT" b="1" u="sng">
                <a:solidFill>
                  <a:srgbClr val="000000"/>
                </a:solidFill>
                <a:cs typeface="Times New Roman" pitchFamily="18" charset="0"/>
              </a:rPr>
              <a:t>nel reattore batch</a:t>
            </a:r>
            <a:r>
              <a:rPr lang="it-IT" b="1">
                <a:solidFill>
                  <a:srgbClr val="000000"/>
                </a:solidFill>
                <a:cs typeface="Times New Roman" pitchFamily="18" charset="0"/>
              </a:rPr>
              <a:t> </a:t>
            </a:r>
            <a:r>
              <a:rPr lang="it-IT" b="1">
                <a:solidFill>
                  <a:srgbClr val="000000"/>
                </a:solidFill>
                <a:latin typeface="Symbol" pitchFamily="18" charset="2"/>
                <a:cs typeface="Times New Roman" pitchFamily="18" charset="0"/>
              </a:rPr>
              <a:t>m, </a:t>
            </a:r>
            <a:r>
              <a:rPr lang="it-IT" b="1">
                <a:solidFill>
                  <a:srgbClr val="000000"/>
                </a:solidFill>
                <a:cs typeface="Times New Roman" pitchFamily="18" charset="0"/>
              </a:rPr>
              <a:t>S, X e P variano</a:t>
            </a:r>
            <a:endParaRPr lang="it-IT" b="1" u="sng">
              <a:solidFill>
                <a:srgbClr val="000000"/>
              </a:solidFill>
              <a:cs typeface="Times New Roman" pitchFamily="18" charset="0"/>
            </a:endParaRPr>
          </a:p>
          <a:p>
            <a:pPr algn="ctr"/>
            <a:r>
              <a:rPr lang="it-IT" b="1" u="sng">
                <a:solidFill>
                  <a:srgbClr val="000000"/>
                </a:solidFill>
                <a:cs typeface="Times New Roman" pitchFamily="18" charset="0"/>
              </a:rPr>
              <a:t>nel reattore continuo</a:t>
            </a:r>
            <a:r>
              <a:rPr lang="it-IT" b="1">
                <a:solidFill>
                  <a:srgbClr val="000000"/>
                </a:solidFill>
                <a:cs typeface="Times New Roman" pitchFamily="18" charset="0"/>
              </a:rPr>
              <a:t> </a:t>
            </a:r>
            <a:r>
              <a:rPr lang="it-IT" b="1">
                <a:solidFill>
                  <a:srgbClr val="000000"/>
                </a:solidFill>
                <a:latin typeface="Symbol" pitchFamily="18" charset="2"/>
                <a:cs typeface="Times New Roman" pitchFamily="18" charset="0"/>
              </a:rPr>
              <a:t>m, </a:t>
            </a:r>
            <a:r>
              <a:rPr lang="it-IT" b="1">
                <a:solidFill>
                  <a:srgbClr val="000000"/>
                </a:solidFill>
                <a:cs typeface="Times New Roman" pitchFamily="18" charset="0"/>
              </a:rPr>
              <a:t>S, X e P sono costanti</a:t>
            </a:r>
            <a:endParaRPr lang="it-IT" b="1" u="sng">
              <a:solidFill>
                <a:srgbClr val="000000"/>
              </a:solidFill>
              <a:cs typeface="Times New Roman" pitchFamily="18" charset="0"/>
            </a:endParaRPr>
          </a:p>
          <a:p>
            <a:pPr algn="ctr"/>
            <a:r>
              <a:rPr lang="it-IT" b="1" u="sng">
                <a:solidFill>
                  <a:srgbClr val="000000"/>
                </a:solidFill>
                <a:cs typeface="Times New Roman" pitchFamily="18" charset="0"/>
              </a:rPr>
              <a:t>nel reattore fed-batch</a:t>
            </a:r>
            <a:r>
              <a:rPr lang="it-IT" b="1">
                <a:solidFill>
                  <a:srgbClr val="000000"/>
                </a:solidFill>
                <a:cs typeface="Times New Roman" pitchFamily="18" charset="0"/>
              </a:rPr>
              <a:t> </a:t>
            </a:r>
            <a:r>
              <a:rPr lang="it-IT" b="1">
                <a:solidFill>
                  <a:srgbClr val="000000"/>
                </a:solidFill>
                <a:latin typeface="Symbol" pitchFamily="18" charset="2"/>
                <a:cs typeface="Times New Roman" pitchFamily="18" charset="0"/>
              </a:rPr>
              <a:t>m </a:t>
            </a:r>
            <a:r>
              <a:rPr lang="it-IT" b="1">
                <a:solidFill>
                  <a:srgbClr val="000000"/>
                </a:solidFill>
                <a:cs typeface="Times New Roman" pitchFamily="18" charset="0"/>
              </a:rPr>
              <a:t>diminuisce, ma X e S rimangono costanti</a:t>
            </a:r>
          </a:p>
          <a:p>
            <a:pPr algn="ctr"/>
            <a:r>
              <a:rPr lang="it-IT" b="1">
                <a:solidFill>
                  <a:srgbClr val="000000"/>
                </a:solidFill>
                <a:cs typeface="Times New Roman" pitchFamily="18" charset="0"/>
              </a:rPr>
              <a:t>La figura 4.8 rappresenta la variazione di concentrazione di S e X e D al variare del tempo di marcia in un reattore fed batch.</a:t>
            </a:r>
            <a:r>
              <a:rPr lang="it-IT">
                <a:solidFill>
                  <a:srgbClr val="000000"/>
                </a:solidFill>
                <a:cs typeface="Times New Roman" pitchFamily="18" charset="0"/>
              </a:rPr>
              <a:t> </a:t>
            </a:r>
          </a:p>
        </p:txBody>
      </p:sp>
      <p:pic>
        <p:nvPicPr>
          <p:cNvPr id="952325" name="Picture 5" descr="impianti biochimici 1"/>
          <p:cNvPicPr>
            <a:picLocks noChangeAspect="1" noChangeArrowheads="1"/>
          </p:cNvPicPr>
          <p:nvPr/>
        </p:nvPicPr>
        <p:blipFill>
          <a:blip r:embed="rId2" cstate="print"/>
          <a:srcRect/>
          <a:stretch>
            <a:fillRect/>
          </a:stretch>
        </p:blipFill>
        <p:spPr bwMode="auto">
          <a:xfrm>
            <a:off x="0" y="2852738"/>
            <a:ext cx="3457575" cy="3124200"/>
          </a:xfrm>
          <a:prstGeom prst="rect">
            <a:avLst/>
          </a:prstGeom>
          <a:noFill/>
          <a:ln w="9525">
            <a:noFill/>
            <a:miter lim="800000"/>
            <a:headEnd/>
            <a:tailEnd/>
          </a:ln>
        </p:spPr>
      </p:pic>
      <p:sp>
        <p:nvSpPr>
          <p:cNvPr id="952326" name="Rectangle 6"/>
          <p:cNvSpPr>
            <a:spLocks noChangeArrowheads="1"/>
          </p:cNvSpPr>
          <p:nvPr/>
        </p:nvSpPr>
        <p:spPr bwMode="auto">
          <a:xfrm>
            <a:off x="3492500" y="2855913"/>
            <a:ext cx="5651500" cy="3444875"/>
          </a:xfrm>
          <a:prstGeom prst="rect">
            <a:avLst/>
          </a:prstGeom>
          <a:noFill/>
          <a:ln w="9525">
            <a:noFill/>
            <a:miter lim="800000"/>
            <a:headEnd/>
            <a:tailEnd/>
          </a:ln>
          <a:effectLst/>
        </p:spPr>
        <p:txBody>
          <a:bodyPr anchor="ctr">
            <a:spAutoFit/>
          </a:bodyPr>
          <a:lstStyle/>
          <a:p>
            <a:pPr algn="just"/>
            <a:r>
              <a:rPr lang="it-IT" sz="2000">
                <a:solidFill>
                  <a:srgbClr val="000000"/>
                </a:solidFill>
                <a:cs typeface="Times New Roman" pitchFamily="18" charset="0"/>
              </a:rPr>
              <a:t>In questo reattore </a:t>
            </a:r>
            <a:r>
              <a:rPr lang="it-IT" sz="2000" b="1">
                <a:solidFill>
                  <a:srgbClr val="000000"/>
                </a:solidFill>
                <a:cs typeface="Times New Roman" pitchFamily="18" charset="0"/>
              </a:rPr>
              <a:t>D diminuisce</a:t>
            </a:r>
            <a:r>
              <a:rPr lang="it-IT" sz="2000">
                <a:solidFill>
                  <a:srgbClr val="000000"/>
                </a:solidFill>
                <a:cs typeface="Times New Roman" pitchFamily="18" charset="0"/>
              </a:rPr>
              <a:t> </a:t>
            </a:r>
            <a:r>
              <a:rPr lang="it-IT" sz="2000" b="1">
                <a:solidFill>
                  <a:srgbClr val="000000"/>
                </a:solidFill>
                <a:cs typeface="Times New Roman" pitchFamily="18" charset="0"/>
              </a:rPr>
              <a:t>perché aumenta</a:t>
            </a:r>
            <a:r>
              <a:rPr lang="it-IT" sz="2000">
                <a:solidFill>
                  <a:srgbClr val="000000"/>
                </a:solidFill>
                <a:cs typeface="Times New Roman" pitchFamily="18" charset="0"/>
              </a:rPr>
              <a:t> il volume (</a:t>
            </a:r>
            <a:r>
              <a:rPr lang="it-IT" sz="2000" b="1">
                <a:solidFill>
                  <a:srgbClr val="000000"/>
                </a:solidFill>
                <a:cs typeface="Times New Roman" pitchFamily="18" charset="0"/>
              </a:rPr>
              <a:t>V</a:t>
            </a:r>
            <a:r>
              <a:rPr lang="it-IT" sz="2000">
                <a:solidFill>
                  <a:srgbClr val="000000"/>
                </a:solidFill>
                <a:cs typeface="Times New Roman" pitchFamily="18" charset="0"/>
              </a:rPr>
              <a:t>) del brodo di fermentazione man mano che si aggiunge alimentazione al reattore. Per ottenere la stessa diminuzione di D in un reattore </a:t>
            </a:r>
            <a:r>
              <a:rPr lang="it-IT" sz="2000" b="1">
                <a:solidFill>
                  <a:srgbClr val="000000"/>
                </a:solidFill>
                <a:cs typeface="Times New Roman" pitchFamily="18" charset="0"/>
              </a:rPr>
              <a:t>continuo</a:t>
            </a:r>
            <a:r>
              <a:rPr lang="it-IT" sz="2000">
                <a:solidFill>
                  <a:srgbClr val="000000"/>
                </a:solidFill>
                <a:cs typeface="Times New Roman" pitchFamily="18" charset="0"/>
              </a:rPr>
              <a:t> a volume (V) costante, </a:t>
            </a:r>
            <a:r>
              <a:rPr lang="it-IT" sz="2000" b="1">
                <a:solidFill>
                  <a:srgbClr val="000000"/>
                </a:solidFill>
                <a:cs typeface="Times New Roman" pitchFamily="18" charset="0"/>
              </a:rPr>
              <a:t>dovremmo diminuire</a:t>
            </a:r>
            <a:r>
              <a:rPr lang="it-IT" sz="2000">
                <a:solidFill>
                  <a:srgbClr val="000000"/>
                </a:solidFill>
                <a:cs typeface="Times New Roman" pitchFamily="18" charset="0"/>
              </a:rPr>
              <a:t> la portata di alimentazione (</a:t>
            </a:r>
            <a:r>
              <a:rPr lang="it-IT" sz="2000" b="1">
                <a:solidFill>
                  <a:srgbClr val="000000"/>
                </a:solidFill>
                <a:cs typeface="Times New Roman" pitchFamily="18" charset="0"/>
              </a:rPr>
              <a:t>F</a:t>
            </a:r>
            <a:r>
              <a:rPr lang="it-IT" sz="2000">
                <a:solidFill>
                  <a:srgbClr val="000000"/>
                </a:solidFill>
                <a:cs typeface="Times New Roman" pitchFamily="18" charset="0"/>
              </a:rPr>
              <a:t>) </a:t>
            </a:r>
            <a:r>
              <a:rPr lang="it-IT" sz="2000" b="1">
                <a:solidFill>
                  <a:srgbClr val="000000"/>
                </a:solidFill>
                <a:cs typeface="Times New Roman" pitchFamily="18" charset="0"/>
              </a:rPr>
              <a:t>all’aumentare del tempo di marcia</a:t>
            </a:r>
            <a:r>
              <a:rPr lang="it-IT" sz="2000">
                <a:solidFill>
                  <a:srgbClr val="000000"/>
                </a:solidFill>
                <a:cs typeface="Times New Roman" pitchFamily="18" charset="0"/>
              </a:rPr>
              <a:t>. Ma in questo caso, seppure ottenessimo lo stesso andamento rappresentato in figura 4.8 per la </a:t>
            </a:r>
            <a:r>
              <a:rPr lang="it-IT" sz="2000" b="1">
                <a:solidFill>
                  <a:srgbClr val="000000"/>
                </a:solidFill>
                <a:cs typeface="Times New Roman" pitchFamily="18" charset="0"/>
              </a:rPr>
              <a:t>diminuzione di D contro il temp</a:t>
            </a:r>
            <a:r>
              <a:rPr lang="it-IT" sz="2000">
                <a:solidFill>
                  <a:srgbClr val="000000"/>
                </a:solidFill>
                <a:cs typeface="Times New Roman" pitchFamily="18" charset="0"/>
              </a:rPr>
              <a:t>o di marcia, </a:t>
            </a:r>
            <a:r>
              <a:rPr lang="it-IT" sz="2000" b="1">
                <a:solidFill>
                  <a:srgbClr val="000000"/>
                </a:solidFill>
                <a:cs typeface="Times New Roman" pitchFamily="18" charset="0"/>
              </a:rPr>
              <a:t>X aumenterebbe ed S diminuirebbe all’aumentare del tempo di marcia</a:t>
            </a:r>
            <a:r>
              <a:rPr lang="it-IT" sz="2000">
                <a:solidFill>
                  <a:srgbClr val="000000"/>
                </a:solidFill>
                <a:cs typeface="Times New Roman" pitchFamily="18" charset="0"/>
              </a:rPr>
              <a:t>.</a:t>
            </a:r>
            <a:r>
              <a:rPr lang="it-IT" sz="2000">
                <a:cs typeface="Times New Roman" pitchFamily="18" charset="0"/>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3346" name="Text Box 2"/>
          <p:cNvSpPr txBox="1">
            <a:spLocks noChangeArrowheads="1"/>
          </p:cNvSpPr>
          <p:nvPr/>
        </p:nvSpPr>
        <p:spPr bwMode="auto">
          <a:xfrm>
            <a:off x="0" y="0"/>
            <a:ext cx="9256713" cy="488950"/>
          </a:xfrm>
          <a:prstGeom prst="rect">
            <a:avLst/>
          </a:prstGeom>
          <a:noFill/>
          <a:ln w="9525">
            <a:noFill/>
            <a:miter lim="800000"/>
            <a:headEnd/>
            <a:tailEnd/>
          </a:ln>
          <a:effectLst/>
        </p:spPr>
        <p:txBody>
          <a:bodyPr wrap="none">
            <a:spAutoFit/>
          </a:bodyPr>
          <a:lstStyle/>
          <a:p>
            <a:r>
              <a:rPr lang="it-IT" sz="2600" b="1">
                <a:solidFill>
                  <a:srgbClr val="FF0000"/>
                </a:solidFill>
              </a:rPr>
              <a:t>CONFRONTO FRA REATTORE CONTINUO E FED-BATCH</a:t>
            </a:r>
          </a:p>
        </p:txBody>
      </p:sp>
      <p:sp>
        <p:nvSpPr>
          <p:cNvPr id="953347"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691DBA7B-F6C8-48BA-887F-7E71A72CD338}" type="slidenum">
              <a:rPr lang="it-IT"/>
              <a:pPr/>
              <a:t>14</a:t>
            </a:fld>
            <a:endParaRPr lang="it-IT"/>
          </a:p>
        </p:txBody>
      </p:sp>
      <p:sp>
        <p:nvSpPr>
          <p:cNvPr id="953348" name="Rectangle 4"/>
          <p:cNvSpPr>
            <a:spLocks noChangeArrowheads="1"/>
          </p:cNvSpPr>
          <p:nvPr/>
        </p:nvSpPr>
        <p:spPr bwMode="auto">
          <a:xfrm>
            <a:off x="0" y="404813"/>
            <a:ext cx="9144000" cy="5630862"/>
          </a:xfrm>
          <a:prstGeom prst="rect">
            <a:avLst/>
          </a:prstGeom>
          <a:noFill/>
          <a:ln w="9525">
            <a:noFill/>
            <a:miter lim="800000"/>
            <a:headEnd/>
            <a:tailEnd/>
          </a:ln>
          <a:effectLst/>
        </p:spPr>
        <p:txBody>
          <a:bodyPr>
            <a:spAutoFit/>
          </a:bodyPr>
          <a:lstStyle/>
          <a:p>
            <a:pPr algn="ctr"/>
            <a:r>
              <a:rPr lang="it-IT" b="1">
                <a:solidFill>
                  <a:srgbClr val="000000"/>
                </a:solidFill>
                <a:cs typeface="Times New Roman" pitchFamily="18" charset="0"/>
              </a:rPr>
              <a:t>  </a:t>
            </a:r>
          </a:p>
          <a:p>
            <a:pPr algn="ctr"/>
            <a:r>
              <a:rPr lang="it-IT">
                <a:solidFill>
                  <a:srgbClr val="000000"/>
                </a:solidFill>
                <a:cs typeface="Times New Roman" pitchFamily="18" charset="0"/>
              </a:rPr>
              <a:t>Poiché in entrambi i casi </a:t>
            </a:r>
            <a:r>
              <a:rPr lang="it-IT" b="1">
                <a:solidFill>
                  <a:srgbClr val="000000"/>
                </a:solidFill>
                <a:latin typeface="Symbol" pitchFamily="18" charset="2"/>
                <a:cs typeface="Times New Roman" pitchFamily="18" charset="0"/>
              </a:rPr>
              <a:t>m </a:t>
            </a:r>
            <a:r>
              <a:rPr lang="it-IT" b="1">
                <a:solidFill>
                  <a:srgbClr val="000000"/>
                </a:solidFill>
                <a:cs typeface="Times New Roman" pitchFamily="18" charset="0"/>
              </a:rPr>
              <a:t>= D</a:t>
            </a:r>
            <a:r>
              <a:rPr lang="it-IT">
                <a:solidFill>
                  <a:srgbClr val="000000"/>
                </a:solidFill>
                <a:cs typeface="Times New Roman" pitchFamily="18" charset="0"/>
              </a:rPr>
              <a:t>, </a:t>
            </a:r>
          </a:p>
          <a:p>
            <a:pPr algn="just"/>
            <a:r>
              <a:rPr lang="it-IT">
                <a:solidFill>
                  <a:srgbClr val="000000"/>
                </a:solidFill>
                <a:cs typeface="Times New Roman" pitchFamily="18" charset="0"/>
              </a:rPr>
              <a:t>con tutti e due si può operare in modo da mantenere </a:t>
            </a:r>
            <a:r>
              <a:rPr lang="it-IT" b="1">
                <a:solidFill>
                  <a:srgbClr val="000000"/>
                </a:solidFill>
                <a:cs typeface="Times New Roman" pitchFamily="18" charset="0"/>
              </a:rPr>
              <a:t>sia la velocità specifica di crescita che la concentrazione di substrato a livelli ottimali</a:t>
            </a:r>
            <a:r>
              <a:rPr lang="it-IT">
                <a:solidFill>
                  <a:srgbClr val="000000"/>
                </a:solidFill>
                <a:cs typeface="Times New Roman" pitchFamily="18" charset="0"/>
              </a:rPr>
              <a:t>. </a:t>
            </a:r>
          </a:p>
          <a:p>
            <a:pPr algn="just"/>
            <a:endParaRPr lang="it-IT">
              <a:solidFill>
                <a:srgbClr val="000000"/>
              </a:solidFill>
              <a:cs typeface="Times New Roman" pitchFamily="18" charset="0"/>
            </a:endParaRPr>
          </a:p>
          <a:p>
            <a:pPr algn="just"/>
            <a:r>
              <a:rPr lang="it-IT">
                <a:solidFill>
                  <a:srgbClr val="000000"/>
                </a:solidFill>
                <a:cs typeface="Times New Roman" pitchFamily="18" charset="0"/>
              </a:rPr>
              <a:t>Il fed-batch offre il vantaggio di non avere il problema del lavaggio delle cellule fuori dal reattore nel caso che, a seguito di contaminazioni, </a:t>
            </a:r>
            <a:r>
              <a:rPr lang="it-IT">
                <a:solidFill>
                  <a:srgbClr val="000000"/>
                </a:solidFill>
                <a:latin typeface="Symbol" pitchFamily="18" charset="2"/>
                <a:cs typeface="Times New Roman" pitchFamily="18" charset="0"/>
              </a:rPr>
              <a:t>m</a:t>
            </a:r>
            <a:r>
              <a:rPr lang="it-IT">
                <a:solidFill>
                  <a:srgbClr val="000000"/>
                </a:solidFill>
                <a:cs typeface="Times New Roman" pitchFamily="18" charset="0"/>
              </a:rPr>
              <a:t> delle cellule desiderate dovesse scendere al di sotto di D </a:t>
            </a:r>
          </a:p>
          <a:p>
            <a:pPr algn="just"/>
            <a:r>
              <a:rPr lang="it-IT">
                <a:solidFill>
                  <a:srgbClr val="000000"/>
                </a:solidFill>
                <a:cs typeface="Times New Roman" pitchFamily="18" charset="0"/>
              </a:rPr>
              <a:t> Perciò, i fed-batch sono adatti per l’ottenimento di prodotti che si formano a </a:t>
            </a:r>
            <a:r>
              <a:rPr lang="it-IT">
                <a:solidFill>
                  <a:srgbClr val="000000"/>
                </a:solidFill>
                <a:latin typeface="Symbol" pitchFamily="18" charset="2"/>
                <a:cs typeface="Times New Roman" pitchFamily="18" charset="0"/>
              </a:rPr>
              <a:t>m</a:t>
            </a:r>
            <a:r>
              <a:rPr lang="it-IT">
                <a:solidFill>
                  <a:srgbClr val="000000"/>
                </a:solidFill>
                <a:cs typeface="Times New Roman" pitchFamily="18" charset="0"/>
              </a:rPr>
              <a:t> basse o nella fase stazionaria di crescita cellulare (prodotti la cui formazione non è associata alla crescita cellulare). </a:t>
            </a:r>
          </a:p>
          <a:p>
            <a:pPr algn="ctr"/>
            <a:r>
              <a:rPr lang="it-IT" b="1">
                <a:solidFill>
                  <a:srgbClr val="000000"/>
                </a:solidFill>
                <a:cs typeface="Times New Roman" pitchFamily="18" charset="0"/>
              </a:rPr>
              <a:t>Il reattore fed-batch inoltre può essere condotto in molti modi.</a:t>
            </a:r>
            <a:r>
              <a:rPr lang="it-IT">
                <a:solidFill>
                  <a:srgbClr val="000000"/>
                </a:solidFill>
                <a:cs typeface="Times New Roman" pitchFamily="18" charset="0"/>
              </a:rPr>
              <a:t> </a:t>
            </a:r>
          </a:p>
          <a:p>
            <a:pPr algn="just"/>
            <a:r>
              <a:rPr lang="it-IT">
                <a:solidFill>
                  <a:srgbClr val="000000"/>
                </a:solidFill>
                <a:cs typeface="Times New Roman" pitchFamily="18" charset="0"/>
              </a:rPr>
              <a:t>Ad esempio, molto spesso lo si fa lavorare con la seguente sequenza di modalità: 		</a:t>
            </a:r>
            <a:r>
              <a:rPr lang="it-IT" sz="2800">
                <a:solidFill>
                  <a:srgbClr val="000000"/>
                </a:solidFill>
                <a:cs typeface="Times New Roman" pitchFamily="18" charset="0"/>
              </a:rPr>
              <a:t>batch </a:t>
            </a:r>
            <a:r>
              <a:rPr lang="it-IT">
                <a:solidFill>
                  <a:srgbClr val="000000"/>
                </a:solidFill>
                <a:cs typeface="Times New Roman" pitchFamily="18" charset="0"/>
              </a:rPr>
              <a:t> </a:t>
            </a:r>
            <a:r>
              <a:rPr lang="it-IT" sz="2800">
                <a:solidFill>
                  <a:srgbClr val="000000"/>
                </a:solidFill>
                <a:latin typeface="Symbol" pitchFamily="18" charset="2"/>
                <a:cs typeface="Times New Roman" pitchFamily="18" charset="0"/>
              </a:rPr>
              <a:t>Þ </a:t>
            </a:r>
            <a:r>
              <a:rPr lang="it-IT" sz="2800">
                <a:solidFill>
                  <a:srgbClr val="000000"/>
                </a:solidFill>
                <a:cs typeface="Times New Roman" pitchFamily="18" charset="0"/>
              </a:rPr>
              <a:t>fed-batch  </a:t>
            </a:r>
            <a:r>
              <a:rPr lang="it-IT">
                <a:solidFill>
                  <a:srgbClr val="000000"/>
                </a:solidFill>
                <a:cs typeface="Times New Roman" pitchFamily="18" charset="0"/>
              </a:rPr>
              <a:t> </a:t>
            </a:r>
            <a:r>
              <a:rPr lang="it-IT" sz="2800">
                <a:solidFill>
                  <a:srgbClr val="000000"/>
                </a:solidFill>
                <a:latin typeface="Symbol" pitchFamily="18" charset="2"/>
                <a:cs typeface="Times New Roman" pitchFamily="18" charset="0"/>
              </a:rPr>
              <a:t>Þ </a:t>
            </a:r>
            <a:r>
              <a:rPr lang="it-IT" sz="2800">
                <a:solidFill>
                  <a:srgbClr val="000000"/>
                </a:solidFill>
                <a:cs typeface="Times New Roman" pitchFamily="18" charset="0"/>
              </a:rPr>
              <a:t>batch</a:t>
            </a:r>
            <a:endParaRPr lang="it-IT">
              <a:solidFill>
                <a:srgbClr val="000000"/>
              </a:solidFill>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4370" name="Text Box 2"/>
          <p:cNvSpPr txBox="1">
            <a:spLocks noChangeArrowheads="1"/>
          </p:cNvSpPr>
          <p:nvPr/>
        </p:nvSpPr>
        <p:spPr bwMode="auto">
          <a:xfrm>
            <a:off x="0" y="0"/>
            <a:ext cx="9256713" cy="488950"/>
          </a:xfrm>
          <a:prstGeom prst="rect">
            <a:avLst/>
          </a:prstGeom>
          <a:noFill/>
          <a:ln w="9525">
            <a:noFill/>
            <a:miter lim="800000"/>
            <a:headEnd/>
            <a:tailEnd/>
          </a:ln>
          <a:effectLst/>
        </p:spPr>
        <p:txBody>
          <a:bodyPr wrap="none">
            <a:spAutoFit/>
          </a:bodyPr>
          <a:lstStyle/>
          <a:p>
            <a:r>
              <a:rPr lang="it-IT" sz="2600" b="1">
                <a:solidFill>
                  <a:srgbClr val="FF0000"/>
                </a:solidFill>
              </a:rPr>
              <a:t>CONFRONTO FRA REATTORE CONTINUO E FED-BATCH</a:t>
            </a:r>
          </a:p>
        </p:txBody>
      </p:sp>
      <p:sp>
        <p:nvSpPr>
          <p:cNvPr id="954371"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2BA03AEE-C824-4360-80C3-E585F9529370}" type="slidenum">
              <a:rPr lang="it-IT"/>
              <a:pPr/>
              <a:t>15</a:t>
            </a:fld>
            <a:endParaRPr lang="it-IT"/>
          </a:p>
        </p:txBody>
      </p:sp>
      <p:sp>
        <p:nvSpPr>
          <p:cNvPr id="954372" name="Rectangle 4"/>
          <p:cNvSpPr>
            <a:spLocks noChangeArrowheads="1"/>
          </p:cNvSpPr>
          <p:nvPr/>
        </p:nvSpPr>
        <p:spPr bwMode="auto">
          <a:xfrm>
            <a:off x="0" y="404813"/>
            <a:ext cx="9144000" cy="6056312"/>
          </a:xfrm>
          <a:prstGeom prst="rect">
            <a:avLst/>
          </a:prstGeom>
          <a:noFill/>
          <a:ln w="9525">
            <a:noFill/>
            <a:miter lim="800000"/>
            <a:headEnd/>
            <a:tailEnd/>
          </a:ln>
          <a:effectLst/>
        </p:spPr>
        <p:txBody>
          <a:bodyPr>
            <a:spAutoFit/>
          </a:bodyPr>
          <a:lstStyle/>
          <a:p>
            <a:pPr algn="ctr"/>
            <a:endParaRPr lang="it-IT" sz="800" b="1">
              <a:solidFill>
                <a:srgbClr val="000000"/>
              </a:solidFill>
              <a:cs typeface="Times New Roman" pitchFamily="18" charset="0"/>
            </a:endParaRPr>
          </a:p>
          <a:p>
            <a:pPr algn="ctr"/>
            <a:r>
              <a:rPr lang="it-IT">
                <a:solidFill>
                  <a:srgbClr val="000000"/>
                </a:solidFill>
                <a:cs typeface="Times New Roman" pitchFamily="18" charset="0"/>
              </a:rPr>
              <a:t>Il fed-batch è molto adatto all’impiego in molti casi in cui bisogna operare a S molto bassa:</a:t>
            </a:r>
            <a:endParaRPr lang="it-IT">
              <a:solidFill>
                <a:srgbClr val="000000"/>
              </a:solidFill>
              <a:latin typeface="Symbol" pitchFamily="18" charset="2"/>
              <a:cs typeface="Times New Roman" pitchFamily="18" charset="0"/>
            </a:endParaRPr>
          </a:p>
          <a:p>
            <a:pPr algn="ctr"/>
            <a:r>
              <a:rPr lang="it-IT">
                <a:solidFill>
                  <a:srgbClr val="000000"/>
                </a:solidFill>
                <a:latin typeface="Symbol" pitchFamily="18" charset="2"/>
                <a:cs typeface="Times New Roman" pitchFamily="18" charset="0"/>
              </a:rPr>
              <a:t>· </a:t>
            </a:r>
            <a:r>
              <a:rPr lang="it-IT">
                <a:solidFill>
                  <a:srgbClr val="000000"/>
                </a:solidFill>
                <a:cs typeface="Times New Roman" pitchFamily="18" charset="0"/>
              </a:rPr>
              <a:t>il substrato può esercitare effetto inibitorio sulla crescita cellulare (vedi equazione di Levenspiel: ad esempio se S</a:t>
            </a:r>
            <a:r>
              <a:rPr lang="it-IT" baseline="-30000">
                <a:solidFill>
                  <a:srgbClr val="000000"/>
                </a:solidFill>
                <a:cs typeface="Times New Roman" pitchFamily="18" charset="0"/>
              </a:rPr>
              <a:t>max</a:t>
            </a:r>
            <a:r>
              <a:rPr lang="it-IT">
                <a:solidFill>
                  <a:srgbClr val="000000"/>
                </a:solidFill>
                <a:cs typeface="Times New Roman" pitchFamily="18" charset="0"/>
              </a:rPr>
              <a:t> è molto piccola, bisognerà operare S &lt;  S</a:t>
            </a:r>
            <a:r>
              <a:rPr lang="it-IT" baseline="-30000">
                <a:solidFill>
                  <a:srgbClr val="000000"/>
                </a:solidFill>
                <a:cs typeface="Times New Roman" pitchFamily="18" charset="0"/>
              </a:rPr>
              <a:t>max</a:t>
            </a:r>
            <a:r>
              <a:rPr lang="it-IT">
                <a:solidFill>
                  <a:srgbClr val="000000"/>
                </a:solidFill>
                <a:cs typeface="Times New Roman" pitchFamily="18" charset="0"/>
              </a:rPr>
              <a:t>), occorre mantenere una concentrazione di S molto bassa. </a:t>
            </a:r>
            <a:r>
              <a:rPr lang="it-IT" i="1">
                <a:solidFill>
                  <a:srgbClr val="000000"/>
                </a:solidFill>
                <a:cs typeface="Times New Roman" pitchFamily="18" charset="0"/>
              </a:rPr>
              <a:t>Processi che necessitano di tali condizioni sono la </a:t>
            </a:r>
            <a:r>
              <a:rPr lang="it-IT" i="1" u="sng">
                <a:solidFill>
                  <a:srgbClr val="000000"/>
                </a:solidFill>
                <a:cs typeface="Times New Roman" pitchFamily="18" charset="0"/>
              </a:rPr>
              <a:t>produzione di aceto</a:t>
            </a:r>
            <a:r>
              <a:rPr lang="it-IT" i="1">
                <a:solidFill>
                  <a:srgbClr val="000000"/>
                </a:solidFill>
                <a:cs typeface="Times New Roman" pitchFamily="18" charset="0"/>
              </a:rPr>
              <a:t> nella quale bisogna mantenere bassa concentrazione di etanolo, la produzione </a:t>
            </a:r>
            <a:r>
              <a:rPr lang="it-IT" i="1" u="sng">
                <a:solidFill>
                  <a:srgbClr val="000000"/>
                </a:solidFill>
                <a:cs typeface="Times New Roman" pitchFamily="18" charset="0"/>
              </a:rPr>
              <a:t>di acido citrico</a:t>
            </a:r>
            <a:r>
              <a:rPr lang="it-IT" i="1">
                <a:solidFill>
                  <a:srgbClr val="000000"/>
                </a:solidFill>
                <a:cs typeface="Times New Roman" pitchFamily="18" charset="0"/>
              </a:rPr>
              <a:t> e </a:t>
            </a:r>
            <a:r>
              <a:rPr lang="it-IT" i="1" u="sng">
                <a:solidFill>
                  <a:srgbClr val="000000"/>
                </a:solidFill>
                <a:cs typeface="Times New Roman" pitchFamily="18" charset="0"/>
              </a:rPr>
              <a:t>di amilasi da amido</a:t>
            </a:r>
            <a:r>
              <a:rPr lang="it-IT" i="1">
                <a:solidFill>
                  <a:srgbClr val="000000"/>
                </a:solidFill>
                <a:cs typeface="Times New Roman" pitchFamily="18" charset="0"/>
              </a:rPr>
              <a:t> a bassa concentrazione;</a:t>
            </a:r>
            <a:endParaRPr lang="it-IT">
              <a:solidFill>
                <a:srgbClr val="000000"/>
              </a:solidFill>
              <a:latin typeface="Symbol" pitchFamily="18" charset="2"/>
              <a:cs typeface="Times New Roman" pitchFamily="18" charset="0"/>
            </a:endParaRPr>
          </a:p>
          <a:p>
            <a:pPr algn="ctr"/>
            <a:r>
              <a:rPr lang="it-IT">
                <a:solidFill>
                  <a:srgbClr val="000000"/>
                </a:solidFill>
                <a:latin typeface="Symbol" pitchFamily="18" charset="2"/>
                <a:cs typeface="Times New Roman" pitchFamily="18" charset="0"/>
              </a:rPr>
              <a:t>· </a:t>
            </a:r>
            <a:r>
              <a:rPr lang="it-IT">
                <a:solidFill>
                  <a:srgbClr val="000000"/>
                </a:solidFill>
                <a:cs typeface="Times New Roman" pitchFamily="18" charset="0"/>
              </a:rPr>
              <a:t>le rese in prodotto o biomassa sono massime a S bassa, come ad esempio nella produzione di lievito di baker dalla fermentazione dello zucchero e di antibiotici;</a:t>
            </a:r>
            <a:endParaRPr lang="it-IT">
              <a:solidFill>
                <a:srgbClr val="000000"/>
              </a:solidFill>
              <a:latin typeface="Symbol" pitchFamily="18" charset="2"/>
              <a:cs typeface="Times New Roman" pitchFamily="18" charset="0"/>
            </a:endParaRPr>
          </a:p>
          <a:p>
            <a:pPr algn="ctr"/>
            <a:r>
              <a:rPr lang="it-IT">
                <a:solidFill>
                  <a:srgbClr val="000000"/>
                </a:solidFill>
                <a:latin typeface="Symbol" pitchFamily="18" charset="2"/>
                <a:cs typeface="Times New Roman" pitchFamily="18" charset="0"/>
              </a:rPr>
              <a:t>· </a:t>
            </a:r>
            <a:r>
              <a:rPr lang="it-IT">
                <a:solidFill>
                  <a:srgbClr val="000000"/>
                </a:solidFill>
                <a:cs typeface="Times New Roman" pitchFamily="18" charset="0"/>
              </a:rPr>
              <a:t>la concentrazione di ossigeno deve essere tenuta bassa mantenendo una concentrazione di substrato bassa;</a:t>
            </a:r>
            <a:endParaRPr lang="it-IT">
              <a:solidFill>
                <a:srgbClr val="000000"/>
              </a:solidFill>
              <a:latin typeface="Symbol" pitchFamily="18" charset="2"/>
              <a:cs typeface="Times New Roman" pitchFamily="18" charset="0"/>
            </a:endParaRPr>
          </a:p>
          <a:p>
            <a:pPr algn="ctr"/>
            <a:r>
              <a:rPr lang="it-IT">
                <a:solidFill>
                  <a:srgbClr val="000000"/>
                </a:solidFill>
                <a:latin typeface="Symbol" pitchFamily="18" charset="2"/>
                <a:cs typeface="Times New Roman" pitchFamily="18" charset="0"/>
              </a:rPr>
              <a:t>· </a:t>
            </a:r>
            <a:r>
              <a:rPr lang="it-IT">
                <a:solidFill>
                  <a:srgbClr val="000000"/>
                </a:solidFill>
                <a:cs typeface="Times New Roman" pitchFamily="18" charset="0"/>
              </a:rPr>
              <a:t>la formazione del prodotto dipende da uno specifico rapporto tra nutrienti che assicuri uno specifico rapporto C/N.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5394" name="Text Box 2"/>
          <p:cNvSpPr txBox="1">
            <a:spLocks noChangeArrowheads="1"/>
          </p:cNvSpPr>
          <p:nvPr/>
        </p:nvSpPr>
        <p:spPr bwMode="auto">
          <a:xfrm>
            <a:off x="539750" y="0"/>
            <a:ext cx="7993063" cy="488950"/>
          </a:xfrm>
          <a:prstGeom prst="rect">
            <a:avLst/>
          </a:prstGeom>
          <a:noFill/>
          <a:ln w="9525">
            <a:noFill/>
            <a:miter lim="800000"/>
            <a:headEnd/>
            <a:tailEnd/>
          </a:ln>
          <a:effectLst/>
        </p:spPr>
        <p:txBody>
          <a:bodyPr wrap="none">
            <a:spAutoFit/>
          </a:bodyPr>
          <a:lstStyle/>
          <a:p>
            <a:r>
              <a:rPr lang="it-IT" sz="2600" b="1">
                <a:solidFill>
                  <a:srgbClr val="FF0000"/>
                </a:solidFill>
              </a:rPr>
              <a:t>ESEMPI DI PROCESSI CONDOTTI IN FED-BATCH</a:t>
            </a:r>
          </a:p>
        </p:txBody>
      </p:sp>
      <p:sp>
        <p:nvSpPr>
          <p:cNvPr id="955395"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670D0D7E-5756-4747-BAFE-98D1A881FBA2}" type="slidenum">
              <a:rPr lang="it-IT"/>
              <a:pPr/>
              <a:t>16</a:t>
            </a:fld>
            <a:endParaRPr lang="it-IT"/>
          </a:p>
        </p:txBody>
      </p:sp>
      <p:sp>
        <p:nvSpPr>
          <p:cNvPr id="955396" name="Rectangle 4"/>
          <p:cNvSpPr>
            <a:spLocks noChangeArrowheads="1"/>
          </p:cNvSpPr>
          <p:nvPr/>
        </p:nvSpPr>
        <p:spPr bwMode="auto">
          <a:xfrm>
            <a:off x="0" y="404813"/>
            <a:ext cx="9144000" cy="5638800"/>
          </a:xfrm>
          <a:prstGeom prst="rect">
            <a:avLst/>
          </a:prstGeom>
          <a:noFill/>
          <a:ln w="9525">
            <a:noFill/>
            <a:miter lim="800000"/>
            <a:headEnd/>
            <a:tailEnd/>
          </a:ln>
          <a:effectLst/>
        </p:spPr>
        <p:txBody>
          <a:bodyPr>
            <a:spAutoFit/>
          </a:bodyPr>
          <a:lstStyle/>
          <a:p>
            <a:pPr algn="ctr"/>
            <a:endParaRPr lang="it-IT" sz="800" b="1">
              <a:solidFill>
                <a:srgbClr val="000000"/>
              </a:solidFill>
              <a:cs typeface="Times New Roman" pitchFamily="18" charset="0"/>
            </a:endParaRPr>
          </a:p>
          <a:p>
            <a:pPr algn="ctr"/>
            <a:r>
              <a:rPr lang="it-IT" u="sng">
                <a:solidFill>
                  <a:srgbClr val="000000"/>
                </a:solidFill>
                <a:cs typeface="Times New Roman" pitchFamily="18" charset="0"/>
              </a:rPr>
              <a:t>Produzione di aceto</a:t>
            </a:r>
            <a:r>
              <a:rPr lang="it-IT">
                <a:solidFill>
                  <a:srgbClr val="000000"/>
                </a:solidFill>
                <a:cs typeface="Times New Roman" pitchFamily="18" charset="0"/>
              </a:rPr>
              <a:t> (ossidazione di etanolo ad acido acetico). </a:t>
            </a:r>
          </a:p>
          <a:p>
            <a:pPr algn="ctr"/>
            <a:endParaRPr lang="it-IT" sz="800">
              <a:solidFill>
                <a:srgbClr val="000000"/>
              </a:solidFill>
              <a:cs typeface="Times New Roman" pitchFamily="18" charset="0"/>
            </a:endParaRPr>
          </a:p>
          <a:p>
            <a:pPr algn="just"/>
            <a:r>
              <a:rPr lang="it-IT" sz="2000">
                <a:solidFill>
                  <a:srgbClr val="000000"/>
                </a:solidFill>
                <a:cs typeface="Times New Roman" pitchFamily="18" charset="0"/>
              </a:rPr>
              <a:t>L’etanolo è più tossico dell’acido acetico o del pH per le cellule. I batteri acetici metabolizzano l’etanolo a pH &lt; 3 e producono fino a 189 g/l di acido acetico. Concentrazioni di etanolo &lt; 2 % inibiscono le cellule. Nel reattore fed-batch è possibile aggiungere etanolo lentamente (D bassa), in modo che venga via via consumato per cui la concentrazione di etanolo residuo resta sempre al di sotto del valore di tossicità (S</a:t>
            </a:r>
            <a:r>
              <a:rPr lang="it-IT" sz="2000" baseline="-25000">
                <a:solidFill>
                  <a:srgbClr val="000000"/>
                </a:solidFill>
                <a:cs typeface="Times New Roman" pitchFamily="18" charset="0"/>
              </a:rPr>
              <a:t>t</a:t>
            </a:r>
            <a:r>
              <a:rPr lang="it-IT" sz="2000">
                <a:solidFill>
                  <a:srgbClr val="000000"/>
                </a:solidFill>
                <a:cs typeface="Times New Roman" pitchFamily="18" charset="0"/>
              </a:rPr>
              <a:t> &lt; S</a:t>
            </a:r>
            <a:r>
              <a:rPr lang="it-IT" sz="2000" baseline="-25000">
                <a:solidFill>
                  <a:srgbClr val="000000"/>
                </a:solidFill>
                <a:cs typeface="Times New Roman" pitchFamily="18" charset="0"/>
              </a:rPr>
              <a:t>max</a:t>
            </a:r>
            <a:r>
              <a:rPr lang="it-IT" sz="2000">
                <a:solidFill>
                  <a:srgbClr val="000000"/>
                </a:solidFill>
                <a:cs typeface="Times New Roman" pitchFamily="18" charset="0"/>
              </a:rPr>
              <a:t>). La fermentazione è condotta in presenza di aria insufflata nel reattore. </a:t>
            </a:r>
          </a:p>
          <a:p>
            <a:pPr algn="just"/>
            <a:r>
              <a:rPr lang="it-IT" sz="2000" u="sng">
                <a:solidFill>
                  <a:srgbClr val="000000"/>
                </a:solidFill>
                <a:cs typeface="Times New Roman" pitchFamily="18" charset="0"/>
              </a:rPr>
              <a:t>Si se si aggiungesse vino:</a:t>
            </a:r>
            <a:r>
              <a:rPr lang="it-IT" sz="2000">
                <a:solidFill>
                  <a:srgbClr val="000000"/>
                </a:solidFill>
                <a:cs typeface="Times New Roman" pitchFamily="18" charset="0"/>
              </a:rPr>
              <a:t> essendo molto diluito condurrebbe ad acido acetico diluito</a:t>
            </a:r>
          </a:p>
          <a:p>
            <a:pPr algn="just"/>
            <a:r>
              <a:rPr lang="it-IT" sz="2000">
                <a:solidFill>
                  <a:srgbClr val="000000"/>
                </a:solidFill>
                <a:cs typeface="Times New Roman" pitchFamily="18" charset="0"/>
              </a:rPr>
              <a:t> Man mano che l’acido acetico si forma, si accumula nel brodo di fermentazione e il pH diminuisce, finché la crescita cellulare viene inibita dal pH troppo acido. </a:t>
            </a:r>
          </a:p>
          <a:p>
            <a:pPr algn="just"/>
            <a:r>
              <a:rPr lang="it-IT" sz="2000">
                <a:solidFill>
                  <a:srgbClr val="000000"/>
                </a:solidFill>
                <a:cs typeface="Times New Roman" pitchFamily="18" charset="0"/>
              </a:rPr>
              <a:t>La crescita cellulare è notevolmente rallentata (omeostasi vs biosintesi) ma le cellule presenti continuano a catalizzare l’ossidazione di etanolo ad acido acetico, e pertanto </a:t>
            </a:r>
            <a:r>
              <a:rPr lang="it-IT" sz="2000" u="sng">
                <a:solidFill>
                  <a:srgbClr val="000000"/>
                </a:solidFill>
                <a:cs typeface="Times New Roman" pitchFamily="18" charset="0"/>
              </a:rPr>
              <a:t>l’acido acetico si produce in modo non associato alla crescita</a:t>
            </a:r>
            <a:r>
              <a:rPr lang="it-IT" sz="2000">
                <a:solidFill>
                  <a:srgbClr val="000000"/>
                </a:solidFill>
                <a:cs typeface="Times New Roman" pitchFamily="18" charset="0"/>
              </a:rPr>
              <a:t> (cioè a </a:t>
            </a:r>
            <a:r>
              <a:rPr lang="it-IT" sz="2000">
                <a:solidFill>
                  <a:srgbClr val="000000"/>
                </a:solidFill>
                <a:latin typeface="Symbol" pitchFamily="18" charset="2"/>
                <a:cs typeface="Times New Roman" pitchFamily="18" charset="0"/>
              </a:rPr>
              <a:t>m </a:t>
            </a:r>
            <a:r>
              <a:rPr lang="it-IT" sz="2000">
                <a:solidFill>
                  <a:srgbClr val="000000"/>
                </a:solidFill>
                <a:cs typeface="Times New Roman" pitchFamily="18" charset="0"/>
              </a:rPr>
              <a:t>bassa). </a:t>
            </a:r>
          </a:p>
          <a:p>
            <a:pPr algn="just"/>
            <a:r>
              <a:rPr lang="it-IT" sz="2000">
                <a:solidFill>
                  <a:srgbClr val="000000"/>
                </a:solidFill>
                <a:cs typeface="Times New Roman" pitchFamily="18" charset="0"/>
              </a:rPr>
              <a:t> </a:t>
            </a:r>
          </a:p>
          <a:p>
            <a:pPr algn="just"/>
            <a:r>
              <a:rPr lang="it-IT" sz="2000" b="1" u="sng">
                <a:solidFill>
                  <a:srgbClr val="000000"/>
                </a:solidFill>
                <a:cs typeface="Times New Roman" pitchFamily="18" charset="0"/>
              </a:rPr>
              <a:t>Il vantaggio è di poter operare con alte concentrazioni di etanolo nell’alimentazione senza provocare tossicità alle cellule e di ottenere alla fine una soluzione concentrata di acido acetico</a:t>
            </a:r>
            <a:r>
              <a:rPr lang="it-IT" sz="2000">
                <a:solidFill>
                  <a:srgbClr val="000000"/>
                </a:solidFill>
                <a:cs typeface="Times New Roman" pitchFamily="18" charset="0"/>
              </a:rPr>
              <a:t>.</a:t>
            </a:r>
            <a:r>
              <a:rPr lang="it-IT" b="1">
                <a:solidFill>
                  <a:srgbClr val="000000"/>
                </a:solidFill>
                <a:cs typeface="Times New Roman" pitchFamily="18" charset="0"/>
              </a:rPr>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6418" name="Text Box 2"/>
          <p:cNvSpPr txBox="1">
            <a:spLocks noChangeArrowheads="1"/>
          </p:cNvSpPr>
          <p:nvPr/>
        </p:nvSpPr>
        <p:spPr bwMode="auto">
          <a:xfrm>
            <a:off x="539750" y="0"/>
            <a:ext cx="7993063" cy="488950"/>
          </a:xfrm>
          <a:prstGeom prst="rect">
            <a:avLst/>
          </a:prstGeom>
          <a:noFill/>
          <a:ln w="9525">
            <a:noFill/>
            <a:miter lim="800000"/>
            <a:headEnd/>
            <a:tailEnd/>
          </a:ln>
          <a:effectLst/>
        </p:spPr>
        <p:txBody>
          <a:bodyPr wrap="none">
            <a:spAutoFit/>
          </a:bodyPr>
          <a:lstStyle/>
          <a:p>
            <a:r>
              <a:rPr lang="it-IT" sz="2600" b="1">
                <a:solidFill>
                  <a:srgbClr val="FF0000"/>
                </a:solidFill>
              </a:rPr>
              <a:t>ESEMPI DI PROCESSI CONDOTTI IN FED-BATCH</a:t>
            </a:r>
          </a:p>
        </p:txBody>
      </p:sp>
      <p:sp>
        <p:nvSpPr>
          <p:cNvPr id="956419"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27BB3C36-18D8-47AA-B58F-35BBBB8FD092}" type="slidenum">
              <a:rPr lang="it-IT"/>
              <a:pPr/>
              <a:t>17</a:t>
            </a:fld>
            <a:endParaRPr lang="it-IT"/>
          </a:p>
        </p:txBody>
      </p:sp>
      <p:sp>
        <p:nvSpPr>
          <p:cNvPr id="956420" name="Rectangle 4"/>
          <p:cNvSpPr>
            <a:spLocks noChangeArrowheads="1"/>
          </p:cNvSpPr>
          <p:nvPr/>
        </p:nvSpPr>
        <p:spPr bwMode="auto">
          <a:xfrm>
            <a:off x="0" y="404813"/>
            <a:ext cx="9144000" cy="5908675"/>
          </a:xfrm>
          <a:prstGeom prst="rect">
            <a:avLst/>
          </a:prstGeom>
          <a:noFill/>
          <a:ln w="9525">
            <a:noFill/>
            <a:miter lim="800000"/>
            <a:headEnd/>
            <a:tailEnd/>
          </a:ln>
          <a:effectLst/>
        </p:spPr>
        <p:txBody>
          <a:bodyPr>
            <a:spAutoFit/>
          </a:bodyPr>
          <a:lstStyle/>
          <a:p>
            <a:pPr algn="ctr"/>
            <a:endParaRPr lang="it-IT" sz="800" b="1">
              <a:solidFill>
                <a:srgbClr val="000000"/>
              </a:solidFill>
              <a:cs typeface="Times New Roman" pitchFamily="18" charset="0"/>
            </a:endParaRPr>
          </a:p>
          <a:p>
            <a:pPr algn="ctr"/>
            <a:r>
              <a:rPr lang="it-IT" sz="2200" b="1">
                <a:solidFill>
                  <a:srgbClr val="000000"/>
                </a:solidFill>
                <a:cs typeface="Times New Roman" pitchFamily="18" charset="0"/>
              </a:rPr>
              <a:t>L’acido citrico,</a:t>
            </a:r>
            <a:r>
              <a:rPr lang="it-IT" sz="2200">
                <a:solidFill>
                  <a:srgbClr val="000000"/>
                </a:solidFill>
                <a:cs typeface="Times New Roman" pitchFamily="18" charset="0"/>
              </a:rPr>
              <a:t> HOOC-CH</a:t>
            </a:r>
            <a:r>
              <a:rPr lang="it-IT" sz="2200" baseline="-30000">
                <a:solidFill>
                  <a:srgbClr val="000000"/>
                </a:solidFill>
                <a:cs typeface="Times New Roman" pitchFamily="18" charset="0"/>
              </a:rPr>
              <a:t>2</a:t>
            </a:r>
            <a:r>
              <a:rPr lang="it-IT" sz="2200">
                <a:solidFill>
                  <a:srgbClr val="000000"/>
                </a:solidFill>
                <a:cs typeface="Times New Roman" pitchFamily="18" charset="0"/>
              </a:rPr>
              <a:t>-C(OH)(COOH)-CH</a:t>
            </a:r>
            <a:r>
              <a:rPr lang="it-IT" sz="2200" baseline="-30000">
                <a:solidFill>
                  <a:srgbClr val="000000"/>
                </a:solidFill>
                <a:cs typeface="Times New Roman" pitchFamily="18" charset="0"/>
              </a:rPr>
              <a:t>2</a:t>
            </a:r>
            <a:r>
              <a:rPr lang="it-IT" sz="2200">
                <a:solidFill>
                  <a:srgbClr val="000000"/>
                </a:solidFill>
                <a:cs typeface="Times New Roman" pitchFamily="18" charset="0"/>
              </a:rPr>
              <a:t>-COOH, si produce sia dallo zucchero che dalle paraffine, in presenza di aria. </a:t>
            </a:r>
          </a:p>
          <a:p>
            <a:pPr algn="just"/>
            <a:endParaRPr lang="it-IT" sz="2200">
              <a:solidFill>
                <a:srgbClr val="000000"/>
              </a:solidFill>
              <a:cs typeface="Times New Roman" pitchFamily="18" charset="0"/>
            </a:endParaRPr>
          </a:p>
          <a:p>
            <a:pPr algn="just"/>
            <a:r>
              <a:rPr lang="it-IT" sz="2200" u="sng">
                <a:solidFill>
                  <a:srgbClr val="000000"/>
                </a:solidFill>
                <a:cs typeface="Times New Roman" pitchFamily="18" charset="0"/>
              </a:rPr>
              <a:t>Zucchero</a:t>
            </a:r>
            <a:r>
              <a:rPr lang="it-IT" sz="2200">
                <a:solidFill>
                  <a:srgbClr val="000000"/>
                </a:solidFill>
                <a:cs typeface="Times New Roman" pitchFamily="18" charset="0"/>
              </a:rPr>
              <a:t>: si ottiene mediante Aspergillus niger, in presenza di concentrazioni limitanti di Mn e Fe. Lo zucchero, oltre una certa concentrazione inibisce la crescita, esso è aggiunto periodicamente (non continuamente). Il processo è prevalentemente batch, con parziale contributo di fed-batch. Insieme allo zucchero è aggiunta anche NH</a:t>
            </a:r>
            <a:r>
              <a:rPr lang="it-IT" sz="2200" baseline="-25000">
                <a:solidFill>
                  <a:srgbClr val="000000"/>
                </a:solidFill>
                <a:cs typeface="Times New Roman" pitchFamily="18" charset="0"/>
              </a:rPr>
              <a:t>3</a:t>
            </a:r>
            <a:r>
              <a:rPr lang="it-IT" sz="2200">
                <a:solidFill>
                  <a:srgbClr val="000000"/>
                </a:solidFill>
                <a:cs typeface="Times New Roman" pitchFamily="18" charset="0"/>
              </a:rPr>
              <a:t>. L’accumulo di acido citrico infatti finirebbe per inibire le cellule (il pH scende al di sotto del limite di tossicità) L’ammoniaca non si può aggiungere all’inizio perché l’elevata concentrazione di ammoniaca libera provocherebbe un’elevata attività di biosintesi (crescita cellulare) piuttosto che la formazione di acido citrico. </a:t>
            </a:r>
          </a:p>
          <a:p>
            <a:pPr algn="just"/>
            <a:endParaRPr lang="it-IT" sz="2200">
              <a:solidFill>
                <a:srgbClr val="000000"/>
              </a:solidFill>
              <a:cs typeface="Times New Roman" pitchFamily="18" charset="0"/>
            </a:endParaRPr>
          </a:p>
          <a:p>
            <a:pPr algn="just"/>
            <a:r>
              <a:rPr lang="it-IT" sz="2200">
                <a:solidFill>
                  <a:srgbClr val="000000"/>
                </a:solidFill>
                <a:cs typeface="Times New Roman" pitchFamily="18" charset="0"/>
              </a:rPr>
              <a:t>Il </a:t>
            </a:r>
            <a:r>
              <a:rPr lang="it-IT" sz="2200" u="sng">
                <a:solidFill>
                  <a:srgbClr val="000000"/>
                </a:solidFill>
                <a:cs typeface="Times New Roman" pitchFamily="18" charset="0"/>
              </a:rPr>
              <a:t>processo a partire da alcani usa lieviti.</a:t>
            </a:r>
            <a:r>
              <a:rPr lang="it-IT" sz="2200">
                <a:solidFill>
                  <a:srgbClr val="000000"/>
                </a:solidFill>
                <a:cs typeface="Times New Roman" pitchFamily="18" charset="0"/>
              </a:rPr>
              <a:t> </a:t>
            </a:r>
          </a:p>
          <a:p>
            <a:pPr algn="just"/>
            <a:r>
              <a:rPr lang="it-IT" sz="2200">
                <a:solidFill>
                  <a:srgbClr val="000000"/>
                </a:solidFill>
                <a:cs typeface="Times New Roman" pitchFamily="18" charset="0"/>
              </a:rPr>
              <a:t>Condotto in reattore fed-batch per mantenere una bassa concentrazione di alcani durante tutta la fermentazione. Elevate concentrazioni di alcani riducono la velocità di trasferimento dell’ossigeno.</a:t>
            </a:r>
            <a:r>
              <a:rPr lang="it-IT" sz="2200" u="sng">
                <a:solidFill>
                  <a:srgbClr val="000000"/>
                </a:solidFill>
                <a:cs typeface="Times New Roman" pitchFamily="18" charset="0"/>
              </a:rPr>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7442" name="Text Box 2"/>
          <p:cNvSpPr txBox="1">
            <a:spLocks noChangeArrowheads="1"/>
          </p:cNvSpPr>
          <p:nvPr/>
        </p:nvSpPr>
        <p:spPr bwMode="auto">
          <a:xfrm>
            <a:off x="539750" y="0"/>
            <a:ext cx="7993063" cy="488950"/>
          </a:xfrm>
          <a:prstGeom prst="rect">
            <a:avLst/>
          </a:prstGeom>
          <a:noFill/>
          <a:ln w="9525">
            <a:noFill/>
            <a:miter lim="800000"/>
            <a:headEnd/>
            <a:tailEnd/>
          </a:ln>
          <a:effectLst/>
        </p:spPr>
        <p:txBody>
          <a:bodyPr wrap="none">
            <a:spAutoFit/>
          </a:bodyPr>
          <a:lstStyle/>
          <a:p>
            <a:r>
              <a:rPr lang="it-IT" sz="2600" b="1">
                <a:solidFill>
                  <a:srgbClr val="FF0000"/>
                </a:solidFill>
              </a:rPr>
              <a:t>ESEMPI DI PROCESSI CONDOTTI IN FED-BATCH</a:t>
            </a:r>
          </a:p>
        </p:txBody>
      </p:sp>
      <p:sp>
        <p:nvSpPr>
          <p:cNvPr id="957443"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8524B281-076E-4411-B502-49B089469B73}" type="slidenum">
              <a:rPr lang="it-IT"/>
              <a:pPr/>
              <a:t>18</a:t>
            </a:fld>
            <a:endParaRPr lang="it-IT"/>
          </a:p>
        </p:txBody>
      </p:sp>
      <p:sp>
        <p:nvSpPr>
          <p:cNvPr id="957444" name="Rectangle 4"/>
          <p:cNvSpPr>
            <a:spLocks noChangeArrowheads="1"/>
          </p:cNvSpPr>
          <p:nvPr/>
        </p:nvSpPr>
        <p:spPr bwMode="auto">
          <a:xfrm>
            <a:off x="0" y="404813"/>
            <a:ext cx="9144000" cy="6029325"/>
          </a:xfrm>
          <a:prstGeom prst="rect">
            <a:avLst/>
          </a:prstGeom>
          <a:noFill/>
          <a:ln w="9525">
            <a:noFill/>
            <a:miter lim="800000"/>
            <a:headEnd/>
            <a:tailEnd/>
          </a:ln>
          <a:effectLst/>
        </p:spPr>
        <p:txBody>
          <a:bodyPr>
            <a:spAutoFit/>
          </a:bodyPr>
          <a:lstStyle/>
          <a:p>
            <a:pPr algn="ctr"/>
            <a:endParaRPr lang="it-IT" sz="800" b="1">
              <a:solidFill>
                <a:srgbClr val="000000"/>
              </a:solidFill>
              <a:cs typeface="Times New Roman" pitchFamily="18" charset="0"/>
            </a:endParaRPr>
          </a:p>
          <a:p>
            <a:pPr algn="just"/>
            <a:r>
              <a:rPr lang="it-IT" sz="2200" b="1" u="sng">
                <a:solidFill>
                  <a:srgbClr val="000000"/>
                </a:solidFill>
                <a:cs typeface="Times New Roman" pitchFamily="18" charset="0"/>
              </a:rPr>
              <a:t>produzione di amilasi</a:t>
            </a:r>
            <a:r>
              <a:rPr lang="it-IT" sz="2200">
                <a:solidFill>
                  <a:srgbClr val="000000"/>
                </a:solidFill>
                <a:cs typeface="Times New Roman" pitchFamily="18" charset="0"/>
              </a:rPr>
              <a:t> a mezzo di funghi e batteri da amido: alte concentrazioni di amido aumentano la viscosità del mezzo e diminuiscono la cinetica di trasferimento di massa. Perciò sarebbe necessaria un’elevata agitazione, con aggravio dei costi energetici.</a:t>
            </a:r>
          </a:p>
          <a:p>
            <a:pPr algn="just"/>
            <a:r>
              <a:rPr lang="it-IT" sz="2200">
                <a:solidFill>
                  <a:srgbClr val="000000"/>
                </a:solidFill>
                <a:cs typeface="Times New Roman" pitchFamily="18" charset="0"/>
              </a:rPr>
              <a:t> Il fed-batch invece consente di ridurre il consumo di energia del processo.</a:t>
            </a:r>
          </a:p>
          <a:p>
            <a:pPr algn="just"/>
            <a:endParaRPr lang="it-IT" sz="400" u="sng">
              <a:solidFill>
                <a:srgbClr val="000000"/>
              </a:solidFill>
              <a:cs typeface="Times New Roman" pitchFamily="18" charset="0"/>
            </a:endParaRPr>
          </a:p>
          <a:p>
            <a:pPr algn="just"/>
            <a:r>
              <a:rPr lang="it-IT" sz="2200" b="1" u="sng">
                <a:solidFill>
                  <a:srgbClr val="000000"/>
                </a:solidFill>
                <a:cs typeface="Times New Roman" pitchFamily="18" charset="0"/>
              </a:rPr>
              <a:t>produzione di cellule mammifere</a:t>
            </a:r>
            <a:r>
              <a:rPr lang="it-IT" sz="2200" u="sng">
                <a:solidFill>
                  <a:srgbClr val="000000"/>
                </a:solidFill>
                <a:cs typeface="Times New Roman" pitchFamily="18" charset="0"/>
              </a:rPr>
              <a:t>: </a:t>
            </a:r>
            <a:r>
              <a:rPr lang="it-IT" sz="2200">
                <a:solidFill>
                  <a:srgbClr val="000000"/>
                </a:solidFill>
                <a:cs typeface="Times New Roman" pitchFamily="18" charset="0"/>
              </a:rPr>
              <a:t>alte concentrazioni di glucosio provocano, per effetto Crabtree, uno spostamento del catabolismo verso la fermentazione piuttosto che verso la respirazione. Ciò comporta una diminuzione della produzione di ATP, e quindi una diminuzione della crescita cellulare, ed un aumento della concentrazione di lattato. Per mantenere basse concentrazioni di glucosio durante la biosintesi si usa il reattore fed-batch.</a:t>
            </a:r>
          </a:p>
          <a:p>
            <a:pPr algn="just"/>
            <a:endParaRPr lang="it-IT" sz="400">
              <a:solidFill>
                <a:srgbClr val="000000"/>
              </a:solidFill>
              <a:cs typeface="Times New Roman" pitchFamily="18" charset="0"/>
            </a:endParaRPr>
          </a:p>
          <a:p>
            <a:pPr algn="just"/>
            <a:r>
              <a:rPr lang="it-IT" sz="2200" b="1" u="sng">
                <a:solidFill>
                  <a:srgbClr val="000000"/>
                </a:solidFill>
                <a:cs typeface="Times New Roman" pitchFamily="18" charset="0"/>
              </a:rPr>
              <a:t>produzione di Saccharomyces cerevisiae:</a:t>
            </a:r>
            <a:r>
              <a:rPr lang="it-IT" sz="2200">
                <a:solidFill>
                  <a:srgbClr val="000000"/>
                </a:solidFill>
                <a:cs typeface="Times New Roman" pitchFamily="18" charset="0"/>
              </a:rPr>
              <a:t> si ottiene in reattori fed-batch usando glucosio o saccarosio. L’enzima è soggetto all’effetto Crabtree. Alte concentrazioni di glucosio spostano il metabolismo dalla respirazione alla fermentazione. La produzione di lieviti può essere fatta anche in reattori continui a bassi valori di D. Tuttavia, l’enzima è molto sensibile alle contaminazioni, e perciò si preferisce usare il reattore fed-batch.</a:t>
            </a:r>
            <a:r>
              <a:rPr lang="it-IT" sz="2200" u="sng">
                <a:solidFill>
                  <a:srgbClr val="000000"/>
                </a:solidFill>
                <a:cs typeface="Times New Roman" pitchFamily="18" charset="0"/>
              </a:rPr>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8466" name="Text Box 2"/>
          <p:cNvSpPr txBox="1">
            <a:spLocks noChangeArrowheads="1"/>
          </p:cNvSpPr>
          <p:nvPr/>
        </p:nvSpPr>
        <p:spPr bwMode="auto">
          <a:xfrm>
            <a:off x="539750" y="0"/>
            <a:ext cx="7993063" cy="488950"/>
          </a:xfrm>
          <a:prstGeom prst="rect">
            <a:avLst/>
          </a:prstGeom>
          <a:noFill/>
          <a:ln w="9525">
            <a:noFill/>
            <a:miter lim="800000"/>
            <a:headEnd/>
            <a:tailEnd/>
          </a:ln>
          <a:effectLst/>
        </p:spPr>
        <p:txBody>
          <a:bodyPr wrap="none">
            <a:spAutoFit/>
          </a:bodyPr>
          <a:lstStyle/>
          <a:p>
            <a:r>
              <a:rPr lang="it-IT" sz="2600" b="1">
                <a:solidFill>
                  <a:srgbClr val="FF0000"/>
                </a:solidFill>
              </a:rPr>
              <a:t>ESEMPI DI PROCESSI CONDOTTI IN FED-BATCH</a:t>
            </a:r>
          </a:p>
        </p:txBody>
      </p:sp>
      <p:sp>
        <p:nvSpPr>
          <p:cNvPr id="958467"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3B285376-8296-4F14-BFDA-01ED2950FDF7}" type="slidenum">
              <a:rPr lang="it-IT"/>
              <a:pPr/>
              <a:t>19</a:t>
            </a:fld>
            <a:endParaRPr lang="it-IT"/>
          </a:p>
        </p:txBody>
      </p:sp>
      <p:sp>
        <p:nvSpPr>
          <p:cNvPr id="958468" name="Rectangle 4"/>
          <p:cNvSpPr>
            <a:spLocks noChangeArrowheads="1"/>
          </p:cNvSpPr>
          <p:nvPr/>
        </p:nvSpPr>
        <p:spPr bwMode="auto">
          <a:xfrm>
            <a:off x="0" y="404813"/>
            <a:ext cx="9144000" cy="3563937"/>
          </a:xfrm>
          <a:prstGeom prst="rect">
            <a:avLst/>
          </a:prstGeom>
          <a:noFill/>
          <a:ln w="9525">
            <a:noFill/>
            <a:miter lim="800000"/>
            <a:headEnd/>
            <a:tailEnd/>
          </a:ln>
          <a:effectLst/>
        </p:spPr>
        <p:txBody>
          <a:bodyPr>
            <a:spAutoFit/>
          </a:bodyPr>
          <a:lstStyle/>
          <a:p>
            <a:pPr algn="ctr"/>
            <a:endParaRPr lang="it-IT" sz="800" b="1">
              <a:solidFill>
                <a:srgbClr val="000000"/>
              </a:solidFill>
              <a:cs typeface="Times New Roman" pitchFamily="18" charset="0"/>
            </a:endParaRPr>
          </a:p>
          <a:p>
            <a:pPr algn="just"/>
            <a:r>
              <a:rPr lang="it-IT" sz="2200">
                <a:solidFill>
                  <a:srgbClr val="000000"/>
                </a:solidFill>
                <a:cs typeface="Times New Roman" pitchFamily="18" charset="0"/>
              </a:rPr>
              <a:t>La </a:t>
            </a:r>
            <a:r>
              <a:rPr lang="it-IT" sz="2200" b="1">
                <a:solidFill>
                  <a:srgbClr val="000000"/>
                </a:solidFill>
                <a:cs typeface="Times New Roman" pitchFamily="18" charset="0"/>
              </a:rPr>
              <a:t>produzione di molti antibiotici</a:t>
            </a:r>
            <a:r>
              <a:rPr lang="it-IT" sz="2200">
                <a:solidFill>
                  <a:srgbClr val="000000"/>
                </a:solidFill>
                <a:cs typeface="Times New Roman" pitchFamily="18" charset="0"/>
              </a:rPr>
              <a:t> come la penicillina e le cefalosporine avviene in due stadi. </a:t>
            </a:r>
          </a:p>
          <a:p>
            <a:pPr algn="just"/>
            <a:r>
              <a:rPr lang="it-IT" sz="2200" u="sng">
                <a:solidFill>
                  <a:srgbClr val="000000"/>
                </a:solidFill>
                <a:cs typeface="Times New Roman" pitchFamily="18" charset="0"/>
              </a:rPr>
              <a:t>primo stadio:</a:t>
            </a:r>
            <a:r>
              <a:rPr lang="it-IT" sz="2200">
                <a:solidFill>
                  <a:srgbClr val="000000"/>
                </a:solidFill>
                <a:cs typeface="Times New Roman" pitchFamily="18" charset="0"/>
              </a:rPr>
              <a:t> si crescono le cellule in reattore batch; quando la biomassa raggiunge la sua massima concentrazione, si inizia l’alimentazione del substrato. La massima produzione del prodotto avviene a </a:t>
            </a:r>
            <a:r>
              <a:rPr lang="it-IT" sz="2200">
                <a:solidFill>
                  <a:srgbClr val="000000"/>
                </a:solidFill>
                <a:latin typeface="Symbol" pitchFamily="18" charset="2"/>
                <a:cs typeface="Times New Roman" pitchFamily="18" charset="0"/>
              </a:rPr>
              <a:t>m</a:t>
            </a:r>
            <a:r>
              <a:rPr lang="it-IT" sz="2200">
                <a:solidFill>
                  <a:srgbClr val="000000"/>
                </a:solidFill>
                <a:cs typeface="Times New Roman" pitchFamily="18" charset="0"/>
              </a:rPr>
              <a:t> bassa, verso la fine della fase di crescita esponenziale o nella fase stazionaria della crescita. </a:t>
            </a:r>
          </a:p>
          <a:p>
            <a:pPr algn="just"/>
            <a:r>
              <a:rPr lang="it-IT" sz="2200">
                <a:solidFill>
                  <a:srgbClr val="000000"/>
                </a:solidFill>
                <a:cs typeface="Times New Roman" pitchFamily="18" charset="0"/>
              </a:rPr>
              <a:t> </a:t>
            </a:r>
            <a:r>
              <a:rPr lang="it-IT" sz="2200" u="sng">
                <a:solidFill>
                  <a:srgbClr val="000000"/>
                </a:solidFill>
                <a:cs typeface="Times New Roman" pitchFamily="18" charset="0"/>
              </a:rPr>
              <a:t>secondo stadio:</a:t>
            </a:r>
            <a:r>
              <a:rPr lang="it-IT" sz="2200">
                <a:solidFill>
                  <a:srgbClr val="000000"/>
                </a:solidFill>
                <a:cs typeface="Times New Roman" pitchFamily="18" charset="0"/>
              </a:rPr>
              <a:t> si alimenta il substrato ed il nutriente a bassa velocità in quantità sufficiente da mantenere la concentrazione di cellule della fase stazionaria: </a:t>
            </a:r>
            <a:r>
              <a:rPr lang="it-IT" sz="2200" b="1">
                <a:solidFill>
                  <a:srgbClr val="000000"/>
                </a:solidFill>
                <a:cs typeface="Times New Roman" pitchFamily="18" charset="0"/>
              </a:rPr>
              <a:t>si prolunga la fase stazionaria di crescita delle cellule per dar modo al prodotto di fermentazione di formarsi</a:t>
            </a:r>
            <a:r>
              <a:rPr lang="it-IT" sz="2200">
                <a:solidFill>
                  <a:srgbClr val="000000"/>
                </a:solidFill>
                <a:cs typeface="Times New Roman" pitchFamily="18" charset="0"/>
              </a:rPr>
              <a:t>.</a:t>
            </a:r>
          </a:p>
        </p:txBody>
      </p:sp>
      <p:sp>
        <p:nvSpPr>
          <p:cNvPr id="958470" name="Rectangle 6"/>
          <p:cNvSpPr>
            <a:spLocks noChangeArrowheads="1"/>
          </p:cNvSpPr>
          <p:nvPr/>
        </p:nvSpPr>
        <p:spPr bwMode="auto">
          <a:xfrm>
            <a:off x="4787900" y="4176713"/>
            <a:ext cx="4356100" cy="1616075"/>
          </a:xfrm>
          <a:prstGeom prst="rect">
            <a:avLst/>
          </a:prstGeom>
          <a:noFill/>
          <a:ln w="9525">
            <a:noFill/>
            <a:miter lim="800000"/>
            <a:headEnd/>
            <a:tailEnd/>
          </a:ln>
          <a:effectLst/>
        </p:spPr>
        <p:txBody>
          <a:bodyPr anchor="ctr">
            <a:spAutoFit/>
          </a:bodyPr>
          <a:lstStyle/>
          <a:p>
            <a:pPr algn="just"/>
            <a:r>
              <a:rPr lang="it-IT" sz="2000">
                <a:cs typeface="Times New Roman" pitchFamily="18" charset="0"/>
              </a:rPr>
              <a:t>Si vede nella figura che il prodotto </a:t>
            </a:r>
            <a:r>
              <a:rPr lang="it-IT" sz="2000" b="1">
                <a:cs typeface="Times New Roman" pitchFamily="18" charset="0"/>
              </a:rPr>
              <a:t>si forma durante la fase stazionaria di crescita, e quindi si cerca di prolungare tale fase</a:t>
            </a:r>
            <a:r>
              <a:rPr lang="it-IT" sz="2000">
                <a:cs typeface="Times New Roman" pitchFamily="18" charset="0"/>
              </a:rPr>
              <a:t>. Ciò nel reattore continuo non è possibile.</a:t>
            </a:r>
            <a:r>
              <a:rPr lang="it-IT" sz="2000"/>
              <a:t> </a:t>
            </a:r>
          </a:p>
        </p:txBody>
      </p:sp>
      <p:pic>
        <p:nvPicPr>
          <p:cNvPr id="958471" name="Picture 7" descr="impianti biochimici 1"/>
          <p:cNvPicPr>
            <a:picLocks noChangeAspect="1" noChangeArrowheads="1"/>
          </p:cNvPicPr>
          <p:nvPr/>
        </p:nvPicPr>
        <p:blipFill>
          <a:blip r:embed="rId2" cstate="print"/>
          <a:srcRect/>
          <a:stretch>
            <a:fillRect/>
          </a:stretch>
        </p:blipFill>
        <p:spPr bwMode="auto">
          <a:xfrm>
            <a:off x="611188" y="3997325"/>
            <a:ext cx="4103687" cy="286067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82" name="Text Box 2"/>
          <p:cNvSpPr txBox="1">
            <a:spLocks noChangeArrowheads="1"/>
          </p:cNvSpPr>
          <p:nvPr/>
        </p:nvSpPr>
        <p:spPr bwMode="auto">
          <a:xfrm>
            <a:off x="1296988" y="0"/>
            <a:ext cx="6515100" cy="488950"/>
          </a:xfrm>
          <a:prstGeom prst="rect">
            <a:avLst/>
          </a:prstGeom>
          <a:noFill/>
          <a:ln w="9525">
            <a:noFill/>
            <a:miter lim="800000"/>
            <a:headEnd/>
            <a:tailEnd/>
          </a:ln>
          <a:effectLst/>
        </p:spPr>
        <p:txBody>
          <a:bodyPr wrap="none">
            <a:spAutoFit/>
          </a:bodyPr>
          <a:lstStyle/>
          <a:p>
            <a:r>
              <a:rPr lang="it-IT" sz="2600" b="1">
                <a:solidFill>
                  <a:srgbClr val="FF0000"/>
                </a:solidFill>
              </a:rPr>
              <a:t>REATTORI DISCONTINUI ALIMENTATI</a:t>
            </a:r>
          </a:p>
        </p:txBody>
      </p:sp>
      <p:sp>
        <p:nvSpPr>
          <p:cNvPr id="942083"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A4CFFD6C-17E8-4276-93A1-1159637D8F7D}" type="slidenum">
              <a:rPr lang="it-IT"/>
              <a:pPr/>
              <a:t>2</a:t>
            </a:fld>
            <a:endParaRPr lang="it-IT"/>
          </a:p>
        </p:txBody>
      </p:sp>
      <p:sp>
        <p:nvSpPr>
          <p:cNvPr id="942084" name="Rectangle 4"/>
          <p:cNvSpPr>
            <a:spLocks noChangeArrowheads="1"/>
          </p:cNvSpPr>
          <p:nvPr/>
        </p:nvSpPr>
        <p:spPr bwMode="auto">
          <a:xfrm>
            <a:off x="0" y="333375"/>
            <a:ext cx="9144000" cy="6178550"/>
          </a:xfrm>
          <a:prstGeom prst="rect">
            <a:avLst/>
          </a:prstGeom>
          <a:noFill/>
          <a:ln w="9525">
            <a:noFill/>
            <a:miter lim="800000"/>
            <a:headEnd/>
            <a:tailEnd/>
          </a:ln>
          <a:effectLst/>
        </p:spPr>
        <p:txBody>
          <a:bodyPr>
            <a:spAutoFit/>
          </a:bodyPr>
          <a:lstStyle/>
          <a:p>
            <a:pPr algn="just"/>
            <a:r>
              <a:rPr lang="it-IT">
                <a:solidFill>
                  <a:srgbClr val="000000"/>
                </a:solidFill>
                <a:cs typeface="Times New Roman" pitchFamily="18" charset="0"/>
              </a:rPr>
              <a:t>Nei reattori fed-batch si inizia con il reattore riempito fino ad una certa altezza con l’inoculo e poi si </a:t>
            </a:r>
            <a:r>
              <a:rPr lang="it-IT" b="1">
                <a:solidFill>
                  <a:srgbClr val="000000"/>
                </a:solidFill>
                <a:cs typeface="Times New Roman" pitchFamily="18" charset="0"/>
              </a:rPr>
              <a:t>alimenta la soluzione contenente il substrato fino al riempimento di tutto il volume di reattore</a:t>
            </a:r>
            <a:r>
              <a:rPr lang="it-IT">
                <a:solidFill>
                  <a:srgbClr val="000000"/>
                </a:solidFill>
                <a:cs typeface="Times New Roman" pitchFamily="18" charset="0"/>
              </a:rPr>
              <a:t>. </a:t>
            </a:r>
          </a:p>
          <a:p>
            <a:pPr algn="ctr"/>
            <a:r>
              <a:rPr lang="it-IT">
                <a:solidFill>
                  <a:srgbClr val="000000"/>
                </a:solidFill>
                <a:cs typeface="Times New Roman" pitchFamily="18" charset="0"/>
              </a:rPr>
              <a:t>Al termine di questa operazione, si </a:t>
            </a:r>
            <a:r>
              <a:rPr lang="it-IT" b="1">
                <a:solidFill>
                  <a:srgbClr val="000000"/>
                </a:solidFill>
                <a:cs typeface="Times New Roman" pitchFamily="18" charset="0"/>
              </a:rPr>
              <a:t>interrompe l’alimentazione</a:t>
            </a:r>
            <a:r>
              <a:rPr lang="it-IT">
                <a:solidFill>
                  <a:srgbClr val="000000"/>
                </a:solidFill>
                <a:cs typeface="Times New Roman" pitchFamily="18" charset="0"/>
              </a:rPr>
              <a:t>. </a:t>
            </a:r>
          </a:p>
          <a:p>
            <a:pPr algn="just"/>
            <a:r>
              <a:rPr lang="it-IT">
                <a:solidFill>
                  <a:srgbClr val="000000"/>
                </a:solidFill>
                <a:cs typeface="Times New Roman" pitchFamily="18" charset="0"/>
              </a:rPr>
              <a:t>La </a:t>
            </a:r>
            <a:r>
              <a:rPr lang="it-IT" b="1">
                <a:solidFill>
                  <a:srgbClr val="000000"/>
                </a:solidFill>
                <a:cs typeface="Times New Roman" pitchFamily="18" charset="0"/>
              </a:rPr>
              <a:t>fermentazione</a:t>
            </a:r>
            <a:r>
              <a:rPr lang="it-IT">
                <a:solidFill>
                  <a:srgbClr val="000000"/>
                </a:solidFill>
                <a:cs typeface="Times New Roman" pitchFamily="18" charset="0"/>
              </a:rPr>
              <a:t> può poi essere </a:t>
            </a:r>
            <a:r>
              <a:rPr lang="it-IT" b="1">
                <a:solidFill>
                  <a:srgbClr val="000000"/>
                </a:solidFill>
                <a:cs typeface="Times New Roman" pitchFamily="18" charset="0"/>
              </a:rPr>
              <a:t>continuata</a:t>
            </a:r>
            <a:r>
              <a:rPr lang="it-IT">
                <a:solidFill>
                  <a:srgbClr val="000000"/>
                </a:solidFill>
                <a:cs typeface="Times New Roman" pitchFamily="18" charset="0"/>
              </a:rPr>
              <a:t> come in un processo batch, oppure il reattore può essere </a:t>
            </a:r>
            <a:r>
              <a:rPr lang="it-IT" b="1">
                <a:solidFill>
                  <a:srgbClr val="000000"/>
                </a:solidFill>
                <a:cs typeface="Times New Roman" pitchFamily="18" charset="0"/>
              </a:rPr>
              <a:t>parzialmente o completamente svuotato</a:t>
            </a:r>
            <a:r>
              <a:rPr lang="it-IT">
                <a:solidFill>
                  <a:srgbClr val="000000"/>
                </a:solidFill>
                <a:cs typeface="Times New Roman" pitchFamily="18" charset="0"/>
              </a:rPr>
              <a:t>.</a:t>
            </a:r>
          </a:p>
          <a:p>
            <a:pPr algn="ctr"/>
            <a:r>
              <a:rPr lang="it-IT">
                <a:solidFill>
                  <a:srgbClr val="000000"/>
                </a:solidFill>
                <a:cs typeface="Times New Roman" pitchFamily="18" charset="0"/>
              </a:rPr>
              <a:t> Questi reattori vengono usati specialmente per l’ottenimento di </a:t>
            </a:r>
            <a:r>
              <a:rPr lang="it-IT" b="1">
                <a:solidFill>
                  <a:srgbClr val="000000"/>
                </a:solidFill>
                <a:cs typeface="Times New Roman" pitchFamily="18" charset="0"/>
              </a:rPr>
              <a:t>prodotti non associati</a:t>
            </a:r>
            <a:r>
              <a:rPr lang="it-IT">
                <a:solidFill>
                  <a:srgbClr val="000000"/>
                </a:solidFill>
                <a:cs typeface="Times New Roman" pitchFamily="18" charset="0"/>
              </a:rPr>
              <a:t> alla crescita cellulare.  </a:t>
            </a:r>
          </a:p>
          <a:p>
            <a:pPr algn="just"/>
            <a:r>
              <a:rPr lang="it-IT">
                <a:solidFill>
                  <a:srgbClr val="000000"/>
                </a:solidFill>
                <a:cs typeface="Times New Roman" pitchFamily="18" charset="0"/>
              </a:rPr>
              <a:t>Molti prodotti commerciali si formano alla massima resa in modo non associato alla crescita cellulare, cioè a </a:t>
            </a:r>
            <a:r>
              <a:rPr lang="it-IT" b="1">
                <a:solidFill>
                  <a:srgbClr val="000000"/>
                </a:solidFill>
                <a:cs typeface="Times New Roman" pitchFamily="18" charset="0"/>
              </a:rPr>
              <a:t>bassi valori di </a:t>
            </a:r>
            <a:r>
              <a:rPr lang="it-IT" b="1">
                <a:solidFill>
                  <a:srgbClr val="000000"/>
                </a:solidFill>
                <a:latin typeface="Symbol" pitchFamily="18" charset="2"/>
                <a:cs typeface="Times New Roman" pitchFamily="18" charset="0"/>
              </a:rPr>
              <a:t>m</a:t>
            </a:r>
            <a:r>
              <a:rPr lang="it-IT">
                <a:solidFill>
                  <a:srgbClr val="000000"/>
                </a:solidFill>
                <a:latin typeface="Symbol" pitchFamily="18" charset="2"/>
                <a:cs typeface="Times New Roman" pitchFamily="18" charset="0"/>
              </a:rPr>
              <a:t>. </a:t>
            </a:r>
            <a:endParaRPr lang="it-IT">
              <a:solidFill>
                <a:srgbClr val="000000"/>
              </a:solidFill>
              <a:cs typeface="Times New Roman" pitchFamily="18" charset="0"/>
            </a:endParaRPr>
          </a:p>
          <a:p>
            <a:pPr algn="just"/>
            <a:r>
              <a:rPr lang="it-IT">
                <a:solidFill>
                  <a:srgbClr val="000000"/>
                </a:solidFill>
                <a:cs typeface="Times New Roman" pitchFamily="18" charset="0"/>
              </a:rPr>
              <a:t>Nei reattori continui c’è il problema del </a:t>
            </a:r>
            <a:r>
              <a:rPr lang="it-IT" b="1">
                <a:solidFill>
                  <a:srgbClr val="000000"/>
                </a:solidFill>
                <a:cs typeface="Times New Roman" pitchFamily="18" charset="0"/>
              </a:rPr>
              <a:t>lavaggio delle cellule fuori dal reattore</a:t>
            </a:r>
            <a:r>
              <a:rPr lang="it-IT">
                <a:solidFill>
                  <a:srgbClr val="000000"/>
                </a:solidFill>
                <a:cs typeface="Times New Roman" pitchFamily="18" charset="0"/>
              </a:rPr>
              <a:t> ad opera del flusso di liquido attraverso il reattore. </a:t>
            </a:r>
          </a:p>
          <a:p>
            <a:pPr algn="just"/>
            <a:r>
              <a:rPr lang="it-IT">
                <a:solidFill>
                  <a:srgbClr val="000000"/>
                </a:solidFill>
                <a:cs typeface="Times New Roman" pitchFamily="18" charset="0"/>
              </a:rPr>
              <a:t>Nei reattori fed-batch non c’è flusso continuo di effluente, e perciò </a:t>
            </a:r>
            <a:r>
              <a:rPr lang="it-IT" b="1">
                <a:solidFill>
                  <a:srgbClr val="000000"/>
                </a:solidFill>
                <a:cs typeface="Times New Roman" pitchFamily="18" charset="0"/>
              </a:rPr>
              <a:t>non esiste</a:t>
            </a:r>
            <a:r>
              <a:rPr lang="it-IT">
                <a:solidFill>
                  <a:srgbClr val="000000"/>
                </a:solidFill>
                <a:cs typeface="Times New Roman" pitchFamily="18" charset="0"/>
              </a:rPr>
              <a:t>  il problema della completa asportazione della biomassa cellulare fuori dal reattore. </a:t>
            </a:r>
            <a:endParaRPr lang="it-IT" sz="2000">
              <a:solidFill>
                <a:srgbClr val="000000"/>
              </a:solidFill>
              <a:cs typeface="Times New Roman" pitchFamily="18" charset="0"/>
            </a:endParaRPr>
          </a:p>
          <a:p>
            <a:pPr algn="ctr"/>
            <a:r>
              <a:rPr lang="it-IT" sz="2000" b="1">
                <a:solidFill>
                  <a:srgbClr val="000000"/>
                </a:solidFill>
                <a:cs typeface="Times New Roman" pitchFamily="18" charset="0"/>
              </a:rPr>
              <a:t>A bassi valori di </a:t>
            </a:r>
            <a:r>
              <a:rPr lang="it-IT" sz="2000" b="1">
                <a:solidFill>
                  <a:srgbClr val="000000"/>
                </a:solidFill>
                <a:latin typeface="Symbol" pitchFamily="18" charset="2"/>
                <a:cs typeface="Times New Roman" pitchFamily="18" charset="0"/>
              </a:rPr>
              <a:t>m</a:t>
            </a:r>
            <a:r>
              <a:rPr lang="it-IT" sz="2000" b="1">
                <a:solidFill>
                  <a:srgbClr val="000000"/>
                </a:solidFill>
                <a:cs typeface="Times New Roman" pitchFamily="18" charset="0"/>
              </a:rPr>
              <a:t> si possono usare sia i continui con cellule immobilizzate a letto fisso sia i fed-batch.</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1058" name="Text Box 2"/>
          <p:cNvSpPr txBox="1">
            <a:spLocks noChangeArrowheads="1"/>
          </p:cNvSpPr>
          <p:nvPr/>
        </p:nvSpPr>
        <p:spPr bwMode="auto">
          <a:xfrm>
            <a:off x="1296988" y="0"/>
            <a:ext cx="6515100" cy="488950"/>
          </a:xfrm>
          <a:prstGeom prst="rect">
            <a:avLst/>
          </a:prstGeom>
          <a:noFill/>
          <a:ln w="9525">
            <a:noFill/>
            <a:miter lim="800000"/>
            <a:headEnd/>
            <a:tailEnd/>
          </a:ln>
          <a:effectLst/>
        </p:spPr>
        <p:txBody>
          <a:bodyPr wrap="none">
            <a:spAutoFit/>
          </a:bodyPr>
          <a:lstStyle/>
          <a:p>
            <a:r>
              <a:rPr lang="it-IT" sz="2600" b="1">
                <a:solidFill>
                  <a:srgbClr val="FF0000"/>
                </a:solidFill>
              </a:rPr>
              <a:t>REATTORI DISCONTINUI ALIMENTATI</a:t>
            </a:r>
          </a:p>
        </p:txBody>
      </p:sp>
      <p:sp>
        <p:nvSpPr>
          <p:cNvPr id="941059" name="Text Box 3"/>
          <p:cNvSpPr txBox="1">
            <a:spLocks noChangeArrowheads="1"/>
          </p:cNvSpPr>
          <p:nvPr/>
        </p:nvSpPr>
        <p:spPr bwMode="auto">
          <a:xfrm>
            <a:off x="8459788" y="6400800"/>
            <a:ext cx="488950" cy="457200"/>
          </a:xfrm>
          <a:prstGeom prst="rect">
            <a:avLst/>
          </a:prstGeom>
          <a:noFill/>
          <a:ln w="9525">
            <a:noFill/>
            <a:miter lim="800000"/>
            <a:headEnd/>
            <a:tailEnd/>
          </a:ln>
          <a:effectLst/>
        </p:spPr>
        <p:txBody>
          <a:bodyPr wrap="none">
            <a:spAutoFit/>
          </a:bodyPr>
          <a:lstStyle/>
          <a:p>
            <a:fld id="{1334641E-9E7B-4582-9E85-EE6200ACB0C9}" type="slidenum">
              <a:rPr lang="it-IT"/>
              <a:pPr/>
              <a:t>20</a:t>
            </a:fld>
            <a:endParaRPr lang="it-IT"/>
          </a:p>
        </p:txBody>
      </p:sp>
      <p:sp>
        <p:nvSpPr>
          <p:cNvPr id="941060" name="Rectangle 4"/>
          <p:cNvSpPr>
            <a:spLocks noChangeArrowheads="1"/>
          </p:cNvSpPr>
          <p:nvPr/>
        </p:nvSpPr>
        <p:spPr bwMode="auto">
          <a:xfrm>
            <a:off x="0" y="620713"/>
            <a:ext cx="9144000" cy="5116512"/>
          </a:xfrm>
          <a:prstGeom prst="rect">
            <a:avLst/>
          </a:prstGeom>
          <a:noFill/>
          <a:ln w="9525">
            <a:noFill/>
            <a:miter lim="800000"/>
            <a:headEnd/>
            <a:tailEnd/>
          </a:ln>
          <a:effectLst/>
        </p:spPr>
        <p:txBody>
          <a:bodyPr>
            <a:spAutoFit/>
          </a:bodyPr>
          <a:lstStyle/>
          <a:p>
            <a:pPr algn="just"/>
            <a:r>
              <a:rPr lang="it-IT" sz="2200" i="1" u="sng">
                <a:solidFill>
                  <a:srgbClr val="000000"/>
                </a:solidFill>
                <a:cs typeface="Times New Roman" pitchFamily="18" charset="0"/>
              </a:rPr>
              <a:t>Esercizio 49</a:t>
            </a:r>
            <a:r>
              <a:rPr lang="it-IT" sz="2200">
                <a:solidFill>
                  <a:srgbClr val="000000"/>
                </a:solidFill>
                <a:cs typeface="Times New Roman" pitchFamily="18" charset="0"/>
              </a:rPr>
              <a:t>. </a:t>
            </a:r>
            <a:r>
              <a:rPr lang="it-IT" sz="2200" i="1">
                <a:solidFill>
                  <a:srgbClr val="000000"/>
                </a:solidFill>
                <a:cs typeface="Times New Roman" pitchFamily="18" charset="0"/>
              </a:rPr>
              <a:t>Un reattore fed-batch contiene inizialmente 2 l di brodo di fermentazione Viene alimentato con 1l/h di soluzione di substrato. Calcolare il volume dopo 10 ore. </a:t>
            </a:r>
          </a:p>
          <a:p>
            <a:pPr algn="just"/>
            <a:endParaRPr lang="it-IT" sz="2200" i="1">
              <a:solidFill>
                <a:srgbClr val="000000"/>
              </a:solidFill>
              <a:cs typeface="Times New Roman" pitchFamily="18" charset="0"/>
            </a:endParaRPr>
          </a:p>
          <a:p>
            <a:pPr algn="just"/>
            <a:r>
              <a:rPr lang="it-IT" sz="2200" i="1" u="sng">
                <a:solidFill>
                  <a:srgbClr val="000000"/>
                </a:solidFill>
                <a:cs typeface="Times New Roman" pitchFamily="18" charset="0"/>
              </a:rPr>
              <a:t>Esercizio 50</a:t>
            </a:r>
            <a:r>
              <a:rPr lang="it-IT" sz="2200" i="1">
                <a:solidFill>
                  <a:srgbClr val="000000"/>
                </a:solidFill>
                <a:cs typeface="Times New Roman" pitchFamily="18" charset="0"/>
              </a:rPr>
              <a:t>. Un reattore fed-batch contiene inizialmente 2 l di brodo di fermentazione a concentrazione di substrato di 1 g/l. Viene alimentato con 1l/h di soluzione di substrato contenente 1 g/l di substrato. Dopo 10 ore, la concentrazione di substrato nel reattore è 0,5 g/l. Calcolare il peso di substrato consumato dalla biomassa nel reattore</a:t>
            </a:r>
            <a:r>
              <a:rPr lang="it-IT" sz="2200">
                <a:solidFill>
                  <a:srgbClr val="000000"/>
                </a:solidFill>
                <a:cs typeface="Times New Roman" pitchFamily="18" charset="0"/>
              </a:rPr>
              <a:t>.  </a:t>
            </a:r>
          </a:p>
          <a:p>
            <a:pPr algn="just"/>
            <a:endParaRPr lang="it-IT" sz="2200" i="1">
              <a:solidFill>
                <a:srgbClr val="000000"/>
              </a:solidFill>
              <a:cs typeface="Times New Roman" pitchFamily="18" charset="0"/>
            </a:endParaRPr>
          </a:p>
          <a:p>
            <a:pPr algn="just"/>
            <a:r>
              <a:rPr lang="it-IT" sz="2200" i="1" u="sng">
                <a:solidFill>
                  <a:srgbClr val="000000"/>
                </a:solidFill>
                <a:cs typeface="Times New Roman" pitchFamily="18" charset="0"/>
              </a:rPr>
              <a:t>Esercizio 51.</a:t>
            </a:r>
            <a:r>
              <a:rPr lang="it-IT" sz="2200" i="1">
                <a:solidFill>
                  <a:srgbClr val="000000"/>
                </a:solidFill>
                <a:cs typeface="Times New Roman" pitchFamily="18" charset="0"/>
              </a:rPr>
              <a:t> Un reattore fed-batch contiene inizialmente 2 l di brodo di fermentazione con concentrazioni iniziali  di substrato di 1 g/l e di biomassa di 0,1 g/l. Viene alimentato con 1l/h di soluzione di substrato contenente 1 g/l di substrato. Dopo 10 ore, la concentrazione di substrato nel reattore è 0,5 g/l e quella di biomassa è 0,2 g/l. Calcolare la resa in  biomassa dopo 10 ore</a:t>
            </a:r>
            <a:r>
              <a:rPr lang="it-IT" sz="2200">
                <a:solidFill>
                  <a:srgbClr val="000000"/>
                </a:solidFill>
                <a:cs typeface="Times New Roman" pitchFamily="18" charset="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3106" name="Text Box 2"/>
          <p:cNvSpPr txBox="1">
            <a:spLocks noChangeArrowheads="1"/>
          </p:cNvSpPr>
          <p:nvPr/>
        </p:nvSpPr>
        <p:spPr bwMode="auto">
          <a:xfrm>
            <a:off x="2355850" y="0"/>
            <a:ext cx="4376738" cy="488950"/>
          </a:xfrm>
          <a:prstGeom prst="rect">
            <a:avLst/>
          </a:prstGeom>
          <a:noFill/>
          <a:ln w="9525">
            <a:noFill/>
            <a:miter lim="800000"/>
            <a:headEnd/>
            <a:tailEnd/>
          </a:ln>
          <a:effectLst/>
        </p:spPr>
        <p:txBody>
          <a:bodyPr wrap="none">
            <a:spAutoFit/>
          </a:bodyPr>
          <a:lstStyle/>
          <a:p>
            <a:r>
              <a:rPr lang="it-IT" sz="2600" b="1">
                <a:solidFill>
                  <a:srgbClr val="FF0000"/>
                </a:solidFill>
              </a:rPr>
              <a:t>MODELLO MATEMATICO</a:t>
            </a:r>
          </a:p>
        </p:txBody>
      </p:sp>
      <p:sp>
        <p:nvSpPr>
          <p:cNvPr id="943107"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B5540BA2-669A-446F-A80A-DDA654B6F2FB}" type="slidenum">
              <a:rPr lang="it-IT"/>
              <a:pPr/>
              <a:t>3</a:t>
            </a:fld>
            <a:endParaRPr lang="it-IT"/>
          </a:p>
        </p:txBody>
      </p:sp>
      <p:sp>
        <p:nvSpPr>
          <p:cNvPr id="943108" name="Rectangle 4"/>
          <p:cNvSpPr>
            <a:spLocks noChangeArrowheads="1"/>
          </p:cNvSpPr>
          <p:nvPr/>
        </p:nvSpPr>
        <p:spPr bwMode="auto">
          <a:xfrm>
            <a:off x="0" y="606425"/>
            <a:ext cx="9144000" cy="5937250"/>
          </a:xfrm>
          <a:prstGeom prst="rect">
            <a:avLst/>
          </a:prstGeom>
          <a:noFill/>
          <a:ln w="9525">
            <a:noFill/>
            <a:miter lim="800000"/>
            <a:headEnd/>
            <a:tailEnd/>
          </a:ln>
          <a:effectLst/>
        </p:spPr>
        <p:txBody>
          <a:bodyPr>
            <a:spAutoFit/>
          </a:bodyPr>
          <a:lstStyle/>
          <a:p>
            <a:pPr algn="just"/>
            <a:r>
              <a:rPr lang="it-IT" sz="2800">
                <a:solidFill>
                  <a:srgbClr val="000000"/>
                </a:solidFill>
                <a:cs typeface="Times New Roman" pitchFamily="18" charset="0"/>
              </a:rPr>
              <a:t>Per il reattore </a:t>
            </a:r>
            <a:r>
              <a:rPr lang="it-IT" sz="2800" b="1">
                <a:solidFill>
                  <a:srgbClr val="000000"/>
                </a:solidFill>
                <a:cs typeface="Times New Roman" pitchFamily="18" charset="0"/>
              </a:rPr>
              <a:t>continuo</a:t>
            </a:r>
            <a:r>
              <a:rPr lang="it-IT" sz="2800">
                <a:solidFill>
                  <a:srgbClr val="000000"/>
                </a:solidFill>
                <a:cs typeface="Times New Roman" pitchFamily="18" charset="0"/>
              </a:rPr>
              <a:t> le equazioni sono  </a:t>
            </a:r>
            <a:endParaRPr lang="en-GB" sz="2800" b="1">
              <a:solidFill>
                <a:srgbClr val="000000"/>
              </a:solidFill>
              <a:cs typeface="Times New Roman" pitchFamily="18" charset="0"/>
            </a:endParaRPr>
          </a:p>
          <a:p>
            <a:pPr algn="ctr"/>
            <a:r>
              <a:rPr lang="en-GB" sz="2800" b="1">
                <a:solidFill>
                  <a:srgbClr val="000000"/>
                </a:solidFill>
                <a:cs typeface="Times New Roman" pitchFamily="18" charset="0"/>
              </a:rPr>
              <a:t>dX/dt = </a:t>
            </a:r>
            <a:r>
              <a:rPr lang="it-IT" b="1">
                <a:solidFill>
                  <a:srgbClr val="000000"/>
                </a:solidFill>
                <a:latin typeface="Symbol" pitchFamily="18" charset="2"/>
                <a:cs typeface="Times New Roman" pitchFamily="18" charset="0"/>
              </a:rPr>
              <a:t>m </a:t>
            </a:r>
            <a:r>
              <a:rPr lang="en-GB" b="1">
                <a:solidFill>
                  <a:srgbClr val="000000"/>
                </a:solidFill>
                <a:cs typeface="Times New Roman" pitchFamily="18" charset="0"/>
              </a:rPr>
              <a:t>X  -  D X   =  [</a:t>
            </a:r>
            <a:r>
              <a:rPr lang="it-IT" b="1">
                <a:solidFill>
                  <a:srgbClr val="000000"/>
                </a:solidFill>
                <a:latin typeface="Symbol" pitchFamily="18" charset="2"/>
                <a:cs typeface="Times New Roman" pitchFamily="18" charset="0"/>
              </a:rPr>
              <a:t>m</a:t>
            </a:r>
            <a:r>
              <a:rPr lang="en-GB" b="1" baseline="-30000">
                <a:solidFill>
                  <a:srgbClr val="000000"/>
                </a:solidFill>
                <a:cs typeface="Times New Roman" pitchFamily="18" charset="0"/>
              </a:rPr>
              <a:t>m</a:t>
            </a:r>
            <a:r>
              <a:rPr lang="en-GB" b="1">
                <a:solidFill>
                  <a:srgbClr val="000000"/>
                </a:solidFill>
                <a:cs typeface="Times New Roman" pitchFamily="18" charset="0"/>
              </a:rPr>
              <a:t> S/( K</a:t>
            </a:r>
            <a:r>
              <a:rPr lang="en-GB" b="1" baseline="-30000">
                <a:solidFill>
                  <a:srgbClr val="000000"/>
                </a:solidFill>
                <a:cs typeface="Times New Roman" pitchFamily="18" charset="0"/>
              </a:rPr>
              <a:t>S</a:t>
            </a:r>
            <a:r>
              <a:rPr lang="en-GB" b="1">
                <a:solidFill>
                  <a:srgbClr val="000000"/>
                </a:solidFill>
                <a:cs typeface="Times New Roman" pitchFamily="18" charset="0"/>
              </a:rPr>
              <a:t> + S)] X – D X</a:t>
            </a:r>
            <a:r>
              <a:rPr lang="it-IT" b="1">
                <a:solidFill>
                  <a:srgbClr val="000000"/>
                </a:solidFill>
                <a:latin typeface="Symbol" pitchFamily="18" charset="2"/>
                <a:cs typeface="Times New Roman" pitchFamily="18" charset="0"/>
              </a:rPr>
              <a:t> </a:t>
            </a:r>
            <a:r>
              <a:rPr lang="en-GB" b="1">
                <a:solidFill>
                  <a:srgbClr val="000000"/>
                </a:solidFill>
                <a:cs typeface="Times New Roman" pitchFamily="18" charset="0"/>
              </a:rPr>
              <a:t> (42)</a:t>
            </a:r>
          </a:p>
          <a:p>
            <a:pPr algn="ctr"/>
            <a:r>
              <a:rPr lang="en-GB" b="1">
                <a:solidFill>
                  <a:srgbClr val="000000"/>
                </a:solidFill>
                <a:cs typeface="Times New Roman" pitchFamily="18" charset="0"/>
              </a:rPr>
              <a:t>dS/dt  = (- 1/Y</a:t>
            </a:r>
            <a:r>
              <a:rPr lang="en-GB" b="1" baseline="-30000">
                <a:solidFill>
                  <a:srgbClr val="000000"/>
                </a:solidFill>
                <a:cs typeface="Times New Roman" pitchFamily="18" charset="0"/>
              </a:rPr>
              <a:t>XS</a:t>
            </a:r>
            <a:r>
              <a:rPr lang="en-GB" b="1">
                <a:solidFill>
                  <a:srgbClr val="000000"/>
                </a:solidFill>
                <a:cs typeface="Times New Roman" pitchFamily="18" charset="0"/>
              </a:rPr>
              <a:t>) [</a:t>
            </a:r>
            <a:r>
              <a:rPr lang="it-IT" b="1">
                <a:solidFill>
                  <a:srgbClr val="000000"/>
                </a:solidFill>
                <a:latin typeface="Symbol" pitchFamily="18" charset="2"/>
                <a:cs typeface="Times New Roman" pitchFamily="18" charset="0"/>
              </a:rPr>
              <a:t>m</a:t>
            </a:r>
            <a:r>
              <a:rPr lang="en-GB" b="1" baseline="-30000">
                <a:solidFill>
                  <a:srgbClr val="000000"/>
                </a:solidFill>
                <a:cs typeface="Times New Roman" pitchFamily="18" charset="0"/>
              </a:rPr>
              <a:t>m</a:t>
            </a:r>
            <a:r>
              <a:rPr lang="en-GB" b="1">
                <a:solidFill>
                  <a:srgbClr val="000000"/>
                </a:solidFill>
                <a:cs typeface="Times New Roman" pitchFamily="18" charset="0"/>
              </a:rPr>
              <a:t> S/( K</a:t>
            </a:r>
            <a:r>
              <a:rPr lang="en-GB" b="1" baseline="-30000">
                <a:solidFill>
                  <a:srgbClr val="000000"/>
                </a:solidFill>
                <a:cs typeface="Times New Roman" pitchFamily="18" charset="0"/>
              </a:rPr>
              <a:t>S</a:t>
            </a:r>
            <a:r>
              <a:rPr lang="en-GB" b="1">
                <a:solidFill>
                  <a:srgbClr val="000000"/>
                </a:solidFill>
                <a:cs typeface="Times New Roman" pitchFamily="18" charset="0"/>
              </a:rPr>
              <a:t> + S)]</a:t>
            </a:r>
            <a:r>
              <a:rPr lang="it-IT" b="1">
                <a:solidFill>
                  <a:srgbClr val="000000"/>
                </a:solidFill>
                <a:latin typeface="Symbol" pitchFamily="18" charset="2"/>
                <a:cs typeface="Times New Roman" pitchFamily="18" charset="0"/>
              </a:rPr>
              <a:t> </a:t>
            </a:r>
            <a:r>
              <a:rPr lang="en-GB" b="1">
                <a:solidFill>
                  <a:srgbClr val="000000"/>
                </a:solidFill>
                <a:cs typeface="Times New Roman" pitchFamily="18" charset="0"/>
              </a:rPr>
              <a:t>X   + D (S</a:t>
            </a:r>
            <a:r>
              <a:rPr lang="en-GB" b="1" baseline="-30000">
                <a:solidFill>
                  <a:srgbClr val="000000"/>
                </a:solidFill>
                <a:cs typeface="Times New Roman" pitchFamily="18" charset="0"/>
              </a:rPr>
              <a:t>0</a:t>
            </a:r>
            <a:r>
              <a:rPr lang="en-GB" b="1">
                <a:solidFill>
                  <a:srgbClr val="000000"/>
                </a:solidFill>
                <a:cs typeface="Times New Roman" pitchFamily="18" charset="0"/>
              </a:rPr>
              <a:t> – S)      (43)</a:t>
            </a:r>
          </a:p>
          <a:p>
            <a:pPr algn="ctr"/>
            <a:r>
              <a:rPr lang="en-GB" b="1">
                <a:solidFill>
                  <a:srgbClr val="000000"/>
                </a:solidFill>
                <a:cs typeface="Times New Roman" pitchFamily="18" charset="0"/>
              </a:rPr>
              <a:t>dP/dt</a:t>
            </a:r>
            <a:r>
              <a:rPr lang="en-GB">
                <a:solidFill>
                  <a:srgbClr val="000000"/>
                </a:solidFill>
                <a:cs typeface="Times New Roman" pitchFamily="18" charset="0"/>
              </a:rPr>
              <a:t> </a:t>
            </a:r>
            <a:r>
              <a:rPr lang="en-GB" b="1">
                <a:solidFill>
                  <a:srgbClr val="000000"/>
                </a:solidFill>
                <a:cs typeface="Times New Roman" pitchFamily="18" charset="0"/>
              </a:rPr>
              <a:t>= (Y</a:t>
            </a:r>
            <a:r>
              <a:rPr lang="en-GB" b="1" baseline="-30000">
                <a:solidFill>
                  <a:srgbClr val="000000"/>
                </a:solidFill>
                <a:cs typeface="Times New Roman" pitchFamily="18" charset="0"/>
              </a:rPr>
              <a:t>PS</a:t>
            </a:r>
            <a:r>
              <a:rPr lang="en-GB" b="1">
                <a:solidFill>
                  <a:srgbClr val="000000"/>
                </a:solidFill>
                <a:cs typeface="Times New Roman" pitchFamily="18" charset="0"/>
              </a:rPr>
              <a:t>/Y</a:t>
            </a:r>
            <a:r>
              <a:rPr lang="en-GB" b="1" baseline="-30000">
                <a:solidFill>
                  <a:srgbClr val="000000"/>
                </a:solidFill>
                <a:cs typeface="Times New Roman" pitchFamily="18" charset="0"/>
              </a:rPr>
              <a:t>XS</a:t>
            </a:r>
            <a:r>
              <a:rPr lang="en-GB" b="1">
                <a:solidFill>
                  <a:srgbClr val="000000"/>
                </a:solidFill>
                <a:cs typeface="Times New Roman" pitchFamily="18" charset="0"/>
              </a:rPr>
              <a:t>) [</a:t>
            </a:r>
            <a:r>
              <a:rPr lang="it-IT" b="1">
                <a:solidFill>
                  <a:srgbClr val="000000"/>
                </a:solidFill>
                <a:latin typeface="Symbol" pitchFamily="18" charset="2"/>
                <a:cs typeface="Times New Roman" pitchFamily="18" charset="0"/>
              </a:rPr>
              <a:t>m</a:t>
            </a:r>
            <a:r>
              <a:rPr lang="en-GB" b="1" baseline="-30000">
                <a:solidFill>
                  <a:srgbClr val="000000"/>
                </a:solidFill>
                <a:cs typeface="Times New Roman" pitchFamily="18" charset="0"/>
              </a:rPr>
              <a:t>m</a:t>
            </a:r>
            <a:r>
              <a:rPr lang="en-GB" b="1">
                <a:solidFill>
                  <a:srgbClr val="000000"/>
                </a:solidFill>
                <a:cs typeface="Times New Roman" pitchFamily="18" charset="0"/>
              </a:rPr>
              <a:t> S/( K</a:t>
            </a:r>
            <a:r>
              <a:rPr lang="en-GB" b="1" baseline="-30000">
                <a:solidFill>
                  <a:srgbClr val="000000"/>
                </a:solidFill>
                <a:cs typeface="Times New Roman" pitchFamily="18" charset="0"/>
              </a:rPr>
              <a:t>S</a:t>
            </a:r>
            <a:r>
              <a:rPr lang="en-GB" b="1">
                <a:solidFill>
                  <a:srgbClr val="000000"/>
                </a:solidFill>
                <a:cs typeface="Times New Roman" pitchFamily="18" charset="0"/>
              </a:rPr>
              <a:t> + S)]</a:t>
            </a:r>
            <a:r>
              <a:rPr lang="it-IT" b="1">
                <a:solidFill>
                  <a:srgbClr val="000000"/>
                </a:solidFill>
                <a:latin typeface="Symbol" pitchFamily="18" charset="2"/>
                <a:cs typeface="Times New Roman" pitchFamily="18" charset="0"/>
              </a:rPr>
              <a:t> </a:t>
            </a:r>
            <a:r>
              <a:rPr lang="en-GB" b="1">
                <a:solidFill>
                  <a:srgbClr val="000000"/>
                </a:solidFill>
                <a:cs typeface="Times New Roman" pitchFamily="18" charset="0"/>
              </a:rPr>
              <a:t>X   -  D P    (44)</a:t>
            </a:r>
          </a:p>
          <a:p>
            <a:pPr algn="ctr"/>
            <a:endParaRPr lang="it-IT">
              <a:solidFill>
                <a:srgbClr val="000000"/>
              </a:solidFill>
              <a:cs typeface="Times New Roman" pitchFamily="18" charset="0"/>
            </a:endParaRPr>
          </a:p>
          <a:p>
            <a:pPr algn="just"/>
            <a:r>
              <a:rPr lang="it-IT">
                <a:solidFill>
                  <a:srgbClr val="000000"/>
                </a:solidFill>
                <a:cs typeface="Times New Roman" pitchFamily="18" charset="0"/>
              </a:rPr>
              <a:t>Per il reattore </a:t>
            </a:r>
            <a:r>
              <a:rPr lang="it-IT" b="1">
                <a:solidFill>
                  <a:srgbClr val="000000"/>
                </a:solidFill>
                <a:cs typeface="Times New Roman" pitchFamily="18" charset="0"/>
              </a:rPr>
              <a:t>fed-batch</a:t>
            </a:r>
            <a:r>
              <a:rPr lang="it-IT">
                <a:solidFill>
                  <a:srgbClr val="000000"/>
                </a:solidFill>
                <a:cs typeface="Times New Roman" pitchFamily="18" charset="0"/>
              </a:rPr>
              <a:t> le equazioni sono apparentemente </a:t>
            </a:r>
            <a:r>
              <a:rPr lang="it-IT" b="1">
                <a:solidFill>
                  <a:srgbClr val="000000"/>
                </a:solidFill>
                <a:cs typeface="Times New Roman" pitchFamily="18" charset="0"/>
              </a:rPr>
              <a:t>simili</a:t>
            </a:r>
            <a:r>
              <a:rPr lang="it-IT">
                <a:solidFill>
                  <a:srgbClr val="000000"/>
                </a:solidFill>
                <a:cs typeface="Times New Roman" pitchFamily="18" charset="0"/>
              </a:rPr>
              <a:t>, ma </a:t>
            </a:r>
            <a:r>
              <a:rPr lang="it-IT" b="1">
                <a:solidFill>
                  <a:srgbClr val="000000"/>
                </a:solidFill>
                <a:cs typeface="Times New Roman" pitchFamily="18" charset="0"/>
              </a:rPr>
              <a:t>concettualmente molto diverse</a:t>
            </a:r>
            <a:r>
              <a:rPr lang="it-IT">
                <a:solidFill>
                  <a:srgbClr val="000000"/>
                </a:solidFill>
                <a:cs typeface="Times New Roman" pitchFamily="18" charset="0"/>
              </a:rPr>
              <a:t>. </a:t>
            </a:r>
          </a:p>
          <a:p>
            <a:pPr algn="just"/>
            <a:endParaRPr lang="it-IT" sz="800" b="1" u="sng">
              <a:solidFill>
                <a:srgbClr val="000000"/>
              </a:solidFill>
              <a:cs typeface="Times New Roman" pitchFamily="18" charset="0"/>
            </a:endParaRPr>
          </a:p>
          <a:p>
            <a:pPr algn="ctr"/>
            <a:r>
              <a:rPr lang="it-IT" b="1" u="sng">
                <a:solidFill>
                  <a:srgbClr val="000000"/>
                </a:solidFill>
                <a:cs typeface="Times New Roman" pitchFamily="18" charset="0"/>
              </a:rPr>
              <a:t>velocità di crescita cellulare nel reattore fed-batch</a:t>
            </a:r>
            <a:r>
              <a:rPr lang="it-IT">
                <a:solidFill>
                  <a:srgbClr val="000000"/>
                </a:solidFill>
                <a:cs typeface="Times New Roman" pitchFamily="18" charset="0"/>
              </a:rPr>
              <a:t>:</a:t>
            </a:r>
            <a:endParaRPr lang="it-IT" b="1">
              <a:solidFill>
                <a:srgbClr val="000000"/>
              </a:solidFill>
              <a:cs typeface="Times New Roman" pitchFamily="18" charset="0"/>
            </a:endParaRPr>
          </a:p>
          <a:p>
            <a:pPr algn="ctr"/>
            <a:r>
              <a:rPr lang="it-IT" b="1">
                <a:solidFill>
                  <a:srgbClr val="000000"/>
                </a:solidFill>
                <a:cs typeface="Times New Roman" pitchFamily="18" charset="0"/>
              </a:rPr>
              <a:t>dX/dt = </a:t>
            </a:r>
            <a:r>
              <a:rPr lang="it-IT" b="1">
                <a:solidFill>
                  <a:srgbClr val="000000"/>
                </a:solidFill>
                <a:latin typeface="Symbol" pitchFamily="18" charset="2"/>
                <a:cs typeface="Times New Roman" pitchFamily="18" charset="0"/>
              </a:rPr>
              <a:t>m</a:t>
            </a:r>
            <a:r>
              <a:rPr lang="it-IT" b="1">
                <a:solidFill>
                  <a:srgbClr val="000000"/>
                </a:solidFill>
                <a:cs typeface="Times New Roman" pitchFamily="18" charset="0"/>
              </a:rPr>
              <a:t> X  -  (F/V) X       (59)</a:t>
            </a:r>
            <a:endParaRPr lang="it-IT">
              <a:solidFill>
                <a:srgbClr val="000000"/>
              </a:solidFill>
              <a:cs typeface="Times New Roman" pitchFamily="18" charset="0"/>
            </a:endParaRPr>
          </a:p>
          <a:p>
            <a:pPr algn="ctr"/>
            <a:endParaRPr lang="it-IT" sz="800">
              <a:solidFill>
                <a:srgbClr val="000000"/>
              </a:solidFill>
              <a:cs typeface="Times New Roman" pitchFamily="18" charset="0"/>
            </a:endParaRPr>
          </a:p>
          <a:p>
            <a:pPr algn="just"/>
            <a:r>
              <a:rPr lang="it-IT">
                <a:solidFill>
                  <a:srgbClr val="000000"/>
                </a:solidFill>
                <a:cs typeface="Times New Roman" pitchFamily="18" charset="0"/>
              </a:rPr>
              <a:t>La (59) </a:t>
            </a:r>
            <a:r>
              <a:rPr lang="it-IT" b="1">
                <a:solidFill>
                  <a:srgbClr val="000000"/>
                </a:solidFill>
                <a:cs typeface="Times New Roman" pitchFamily="18" charset="0"/>
              </a:rPr>
              <a:t>sembra simile alla (42)</a:t>
            </a:r>
            <a:r>
              <a:rPr lang="it-IT">
                <a:solidFill>
                  <a:srgbClr val="000000"/>
                </a:solidFill>
                <a:cs typeface="Times New Roman" pitchFamily="18" charset="0"/>
              </a:rPr>
              <a:t>. Anche nel  reattore </a:t>
            </a:r>
            <a:r>
              <a:rPr lang="it-IT" b="1">
                <a:solidFill>
                  <a:srgbClr val="000000"/>
                </a:solidFill>
                <a:cs typeface="Times New Roman" pitchFamily="18" charset="0"/>
              </a:rPr>
              <a:t>continuo D = F/V</a:t>
            </a:r>
            <a:r>
              <a:rPr lang="it-IT">
                <a:solidFill>
                  <a:srgbClr val="000000"/>
                </a:solidFill>
                <a:cs typeface="Times New Roman" pitchFamily="18" charset="0"/>
              </a:rPr>
              <a:t>. </a:t>
            </a:r>
          </a:p>
          <a:p>
            <a:pPr algn="just"/>
            <a:endParaRPr lang="it-IT">
              <a:solidFill>
                <a:srgbClr val="000000"/>
              </a:solidFill>
              <a:cs typeface="Times New Roman" pitchFamily="18" charset="0"/>
            </a:endParaRPr>
          </a:p>
          <a:p>
            <a:pPr algn="just"/>
            <a:r>
              <a:rPr lang="it-IT">
                <a:solidFill>
                  <a:srgbClr val="000000"/>
                </a:solidFill>
                <a:cs typeface="Times New Roman" pitchFamily="18" charset="0"/>
              </a:rPr>
              <a:t>Tuttavia, mentre nel reattore continuo </a:t>
            </a:r>
            <a:r>
              <a:rPr lang="it-IT" b="1">
                <a:solidFill>
                  <a:srgbClr val="000000"/>
                </a:solidFill>
                <a:cs typeface="Times New Roman" pitchFamily="18" charset="0"/>
              </a:rPr>
              <a:t>V</a:t>
            </a:r>
            <a:r>
              <a:rPr lang="it-IT">
                <a:solidFill>
                  <a:srgbClr val="000000"/>
                </a:solidFill>
                <a:cs typeface="Times New Roman" pitchFamily="18" charset="0"/>
              </a:rPr>
              <a:t> è </a:t>
            </a:r>
            <a:r>
              <a:rPr lang="it-IT" b="1">
                <a:solidFill>
                  <a:srgbClr val="000000"/>
                </a:solidFill>
                <a:cs typeface="Times New Roman" pitchFamily="18" charset="0"/>
              </a:rPr>
              <a:t>costante</a:t>
            </a:r>
            <a:r>
              <a:rPr lang="it-IT">
                <a:solidFill>
                  <a:srgbClr val="000000"/>
                </a:solidFill>
                <a:cs typeface="Times New Roman" pitchFamily="18" charset="0"/>
              </a:rPr>
              <a:t> durante la marcia, nel reattore </a:t>
            </a:r>
            <a:r>
              <a:rPr lang="it-IT" b="1">
                <a:solidFill>
                  <a:srgbClr val="000000"/>
                </a:solidFill>
                <a:cs typeface="Times New Roman" pitchFamily="18" charset="0"/>
              </a:rPr>
              <a:t>fed-batch</a:t>
            </a:r>
            <a:r>
              <a:rPr lang="it-IT">
                <a:solidFill>
                  <a:srgbClr val="000000"/>
                </a:solidFill>
                <a:cs typeface="Times New Roman" pitchFamily="18" charset="0"/>
              </a:rPr>
              <a:t> il termine </a:t>
            </a:r>
            <a:r>
              <a:rPr lang="it-IT" b="1">
                <a:solidFill>
                  <a:srgbClr val="000000"/>
                </a:solidFill>
                <a:cs typeface="Times New Roman" pitchFamily="18" charset="0"/>
              </a:rPr>
              <a:t>V aumenta durante la marcia</a:t>
            </a:r>
            <a:r>
              <a:rPr lang="it-IT">
                <a:solidFill>
                  <a:srgbClr val="000000"/>
                </a:solidFill>
                <a:cs typeface="Times New Roman" pitchFamily="18" charset="0"/>
              </a:rPr>
              <a:t>. </a:t>
            </a:r>
          </a:p>
          <a:p>
            <a:pPr algn="just"/>
            <a:r>
              <a:rPr lang="it-IT">
                <a:solidFill>
                  <a:srgbClr val="000000"/>
                </a:solidFill>
                <a:cs typeface="Times New Roman" pitchFamily="18" charset="0"/>
              </a:rPr>
              <a:t>Se immaginiamo di tenere </a:t>
            </a:r>
            <a:r>
              <a:rPr lang="it-IT" b="1">
                <a:solidFill>
                  <a:srgbClr val="000000"/>
                </a:solidFill>
                <a:cs typeface="Times New Roman" pitchFamily="18" charset="0"/>
              </a:rPr>
              <a:t>fisso F</a:t>
            </a:r>
            <a:r>
              <a:rPr lang="it-IT">
                <a:solidFill>
                  <a:srgbClr val="000000"/>
                </a:solidFill>
                <a:cs typeface="Times New Roman" pitchFamily="18" charset="0"/>
              </a:rPr>
              <a:t>, durante la marcia, D rimarrà costante nel reattore continuo, ma </a:t>
            </a:r>
            <a:r>
              <a:rPr lang="it-IT" b="1">
                <a:solidFill>
                  <a:srgbClr val="000000"/>
                </a:solidFill>
                <a:cs typeface="Times New Roman" pitchFamily="18" charset="0"/>
              </a:rPr>
              <a:t>F/V diminuirà</a:t>
            </a:r>
            <a:r>
              <a:rPr lang="it-IT">
                <a:solidFill>
                  <a:srgbClr val="000000"/>
                </a:solidFill>
                <a:cs typeface="Times New Roman" pitchFamily="18" charset="0"/>
              </a:rPr>
              <a:t> nel reattore fed-batch.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4130" name="Text Box 2"/>
          <p:cNvSpPr txBox="1">
            <a:spLocks noChangeArrowheads="1"/>
          </p:cNvSpPr>
          <p:nvPr/>
        </p:nvSpPr>
        <p:spPr bwMode="auto">
          <a:xfrm>
            <a:off x="2355850" y="0"/>
            <a:ext cx="4376738" cy="488950"/>
          </a:xfrm>
          <a:prstGeom prst="rect">
            <a:avLst/>
          </a:prstGeom>
          <a:noFill/>
          <a:ln w="9525">
            <a:noFill/>
            <a:miter lim="800000"/>
            <a:headEnd/>
            <a:tailEnd/>
          </a:ln>
          <a:effectLst/>
        </p:spPr>
        <p:txBody>
          <a:bodyPr wrap="none">
            <a:spAutoFit/>
          </a:bodyPr>
          <a:lstStyle/>
          <a:p>
            <a:r>
              <a:rPr lang="it-IT" sz="2600" b="1">
                <a:solidFill>
                  <a:srgbClr val="FF0000"/>
                </a:solidFill>
              </a:rPr>
              <a:t>MODELLO MATEMATICO</a:t>
            </a:r>
          </a:p>
        </p:txBody>
      </p:sp>
      <p:sp>
        <p:nvSpPr>
          <p:cNvPr id="944131"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6FFA4D52-8BA3-4EA1-95D0-A8F211331639}" type="slidenum">
              <a:rPr lang="it-IT"/>
              <a:pPr/>
              <a:t>4</a:t>
            </a:fld>
            <a:endParaRPr lang="it-IT"/>
          </a:p>
        </p:txBody>
      </p:sp>
      <p:sp>
        <p:nvSpPr>
          <p:cNvPr id="944132" name="Rectangle 4"/>
          <p:cNvSpPr>
            <a:spLocks noChangeArrowheads="1"/>
          </p:cNvSpPr>
          <p:nvPr/>
        </p:nvSpPr>
        <p:spPr bwMode="auto">
          <a:xfrm>
            <a:off x="0" y="620713"/>
            <a:ext cx="9144000" cy="5786437"/>
          </a:xfrm>
          <a:prstGeom prst="rect">
            <a:avLst/>
          </a:prstGeom>
          <a:noFill/>
          <a:ln w="9525">
            <a:noFill/>
            <a:miter lim="800000"/>
            <a:headEnd/>
            <a:tailEnd/>
          </a:ln>
          <a:effectLst/>
        </p:spPr>
        <p:txBody>
          <a:bodyPr>
            <a:spAutoFit/>
          </a:bodyPr>
          <a:lstStyle/>
          <a:p>
            <a:pPr algn="just"/>
            <a:r>
              <a:rPr lang="it-IT" sz="2200">
                <a:solidFill>
                  <a:srgbClr val="000000"/>
                </a:solidFill>
                <a:cs typeface="Times New Roman" pitchFamily="18" charset="0"/>
              </a:rPr>
              <a:t>Nel reattore </a:t>
            </a:r>
            <a:r>
              <a:rPr lang="it-IT" sz="2200" b="1">
                <a:solidFill>
                  <a:srgbClr val="000000"/>
                </a:solidFill>
                <a:cs typeface="Times New Roman" pitchFamily="18" charset="0"/>
              </a:rPr>
              <a:t>continuo: DX</a:t>
            </a:r>
            <a:r>
              <a:rPr lang="it-IT" sz="2200">
                <a:solidFill>
                  <a:srgbClr val="000000"/>
                </a:solidFill>
                <a:cs typeface="Times New Roman" pitchFamily="18" charset="0"/>
              </a:rPr>
              <a:t> rappresenta la </a:t>
            </a:r>
            <a:r>
              <a:rPr lang="it-IT" sz="2200" b="1">
                <a:solidFill>
                  <a:srgbClr val="000000"/>
                </a:solidFill>
                <a:cs typeface="Times New Roman" pitchFamily="18" charset="0"/>
              </a:rPr>
              <a:t>velocità di rimozione delle cellule</a:t>
            </a:r>
            <a:r>
              <a:rPr lang="it-IT" sz="2200">
                <a:solidFill>
                  <a:srgbClr val="000000"/>
                </a:solidFill>
                <a:cs typeface="Times New Roman" pitchFamily="18" charset="0"/>
              </a:rPr>
              <a:t>.</a:t>
            </a:r>
          </a:p>
          <a:p>
            <a:pPr algn="just"/>
            <a:endParaRPr lang="it-IT" sz="2200">
              <a:solidFill>
                <a:srgbClr val="000000"/>
              </a:solidFill>
              <a:cs typeface="Times New Roman" pitchFamily="18" charset="0"/>
            </a:endParaRPr>
          </a:p>
          <a:p>
            <a:pPr algn="just"/>
            <a:r>
              <a:rPr lang="it-IT" sz="2200">
                <a:solidFill>
                  <a:srgbClr val="000000"/>
                </a:solidFill>
                <a:cs typeface="Times New Roman" pitchFamily="18" charset="0"/>
              </a:rPr>
              <a:t>Nel reattore </a:t>
            </a:r>
            <a:r>
              <a:rPr lang="it-IT" sz="2200" b="1">
                <a:solidFill>
                  <a:srgbClr val="000000"/>
                </a:solidFill>
                <a:cs typeface="Times New Roman" pitchFamily="18" charset="0"/>
              </a:rPr>
              <a:t>fed-batch</a:t>
            </a:r>
            <a:r>
              <a:rPr lang="it-IT" sz="2200">
                <a:solidFill>
                  <a:srgbClr val="000000"/>
                </a:solidFill>
                <a:cs typeface="Times New Roman" pitchFamily="18" charset="0"/>
              </a:rPr>
              <a:t>: </a:t>
            </a:r>
            <a:r>
              <a:rPr lang="it-IT" sz="2200" b="1">
                <a:solidFill>
                  <a:srgbClr val="000000"/>
                </a:solidFill>
                <a:cs typeface="Times New Roman" pitchFamily="18" charset="0"/>
              </a:rPr>
              <a:t>F = dV/dt</a:t>
            </a:r>
            <a:r>
              <a:rPr lang="it-IT" sz="2200">
                <a:solidFill>
                  <a:srgbClr val="000000"/>
                </a:solidFill>
                <a:cs typeface="Times New Roman" pitchFamily="18" charset="0"/>
              </a:rPr>
              <a:t> (60), e  perciò </a:t>
            </a:r>
            <a:r>
              <a:rPr lang="it-IT" sz="2200" b="1">
                <a:solidFill>
                  <a:srgbClr val="000000"/>
                </a:solidFill>
                <a:cs typeface="Times New Roman" pitchFamily="18" charset="0"/>
              </a:rPr>
              <a:t>F/V = (dV/dt)/V</a:t>
            </a:r>
            <a:r>
              <a:rPr lang="it-IT" sz="2200">
                <a:solidFill>
                  <a:srgbClr val="000000"/>
                </a:solidFill>
                <a:cs typeface="Times New Roman" pitchFamily="18" charset="0"/>
              </a:rPr>
              <a:t> (60bis), rappresenta  la </a:t>
            </a:r>
            <a:r>
              <a:rPr lang="it-IT" sz="2200" b="1">
                <a:solidFill>
                  <a:srgbClr val="000000"/>
                </a:solidFill>
                <a:cs typeface="Times New Roman" pitchFamily="18" charset="0"/>
              </a:rPr>
              <a:t>velocità di aumento specifica del volume </a:t>
            </a:r>
            <a:r>
              <a:rPr lang="it-IT" sz="2200">
                <a:solidFill>
                  <a:srgbClr val="000000"/>
                </a:solidFill>
                <a:cs typeface="Times New Roman" pitchFamily="18" charset="0"/>
              </a:rPr>
              <a:t> ovvero (se V è in litri), l’</a:t>
            </a:r>
            <a:r>
              <a:rPr lang="it-IT" sz="2200" b="1">
                <a:solidFill>
                  <a:srgbClr val="000000"/>
                </a:solidFill>
                <a:cs typeface="Times New Roman" pitchFamily="18" charset="0"/>
              </a:rPr>
              <a:t>aumento di volume per litro al secondo</a:t>
            </a:r>
            <a:r>
              <a:rPr lang="it-IT" sz="2200">
                <a:solidFill>
                  <a:srgbClr val="000000"/>
                </a:solidFill>
                <a:cs typeface="Times New Roman" pitchFamily="18" charset="0"/>
              </a:rPr>
              <a:t>. </a:t>
            </a:r>
          </a:p>
          <a:p>
            <a:pPr algn="just"/>
            <a:r>
              <a:rPr lang="it-IT" sz="2200">
                <a:solidFill>
                  <a:srgbClr val="000000"/>
                </a:solidFill>
                <a:cs typeface="Times New Roman" pitchFamily="18" charset="0"/>
              </a:rPr>
              <a:t>L’effetto dell’aumento di volume sulle cellule si traduce in una </a:t>
            </a:r>
            <a:r>
              <a:rPr lang="it-IT" sz="2200" b="1">
                <a:solidFill>
                  <a:srgbClr val="000000"/>
                </a:solidFill>
                <a:cs typeface="Times New Roman" pitchFamily="18" charset="0"/>
              </a:rPr>
              <a:t>diluizione crescente delle cellule</a:t>
            </a:r>
            <a:r>
              <a:rPr lang="it-IT" sz="2200">
                <a:solidFill>
                  <a:srgbClr val="000000"/>
                </a:solidFill>
                <a:cs typeface="Times New Roman" pitchFamily="18" charset="0"/>
              </a:rPr>
              <a:t>. Nella (60) si assume che la densità del liquido alimentato sia uguale alla densità del brodo di fermentazione, cioè che non avvenga variazione di densità del liquido nel reattore man mano che si alimenta la soluzione di substrato. Dalla differenza tra i significati di D nel continuo e F/V nel batch, risulta che </a:t>
            </a:r>
            <a:r>
              <a:rPr lang="it-IT" sz="2200" b="1">
                <a:solidFill>
                  <a:srgbClr val="000000"/>
                </a:solidFill>
                <a:latin typeface="Symbol" pitchFamily="18" charset="2"/>
                <a:cs typeface="Times New Roman" pitchFamily="18" charset="0"/>
              </a:rPr>
              <a:t>m</a:t>
            </a:r>
            <a:r>
              <a:rPr lang="it-IT" sz="2200" b="1">
                <a:solidFill>
                  <a:srgbClr val="000000"/>
                </a:solidFill>
                <a:cs typeface="Times New Roman" pitchFamily="18" charset="0"/>
              </a:rPr>
              <a:t> X </a:t>
            </a:r>
            <a:r>
              <a:rPr lang="it-IT" sz="2200">
                <a:solidFill>
                  <a:srgbClr val="000000"/>
                </a:solidFill>
                <a:cs typeface="Times New Roman" pitchFamily="18" charset="0"/>
              </a:rPr>
              <a:t>rappresenta l’aumento di concentrazione cellulare dovuto alla crescita cellulare e</a:t>
            </a:r>
            <a:r>
              <a:rPr lang="it-IT" sz="2200" b="1">
                <a:solidFill>
                  <a:srgbClr val="000000"/>
                </a:solidFill>
                <a:cs typeface="Times New Roman" pitchFamily="18" charset="0"/>
              </a:rPr>
              <a:t> (F/V) X</a:t>
            </a:r>
            <a:r>
              <a:rPr lang="it-IT" sz="2200">
                <a:solidFill>
                  <a:srgbClr val="000000"/>
                </a:solidFill>
                <a:cs typeface="Times New Roman" pitchFamily="18" charset="0"/>
              </a:rPr>
              <a:t> è la diminuzione di concentrazione dovuta all’aumento di volume </a:t>
            </a:r>
            <a:r>
              <a:rPr lang="it-IT" sz="2200" b="1">
                <a:solidFill>
                  <a:srgbClr val="000000"/>
                </a:solidFill>
                <a:cs typeface="Times New Roman" pitchFamily="18" charset="0"/>
              </a:rPr>
              <a:t>(F/V) X. </a:t>
            </a:r>
          </a:p>
          <a:p>
            <a:pPr algn="just"/>
            <a:endParaRPr lang="it-IT" sz="2200" b="1">
              <a:solidFill>
                <a:srgbClr val="000000"/>
              </a:solidFill>
              <a:cs typeface="Times New Roman" pitchFamily="18" charset="0"/>
            </a:endParaRPr>
          </a:p>
          <a:p>
            <a:pPr algn="just"/>
            <a:r>
              <a:rPr lang="it-IT" sz="2200" b="1">
                <a:solidFill>
                  <a:srgbClr val="000000"/>
                </a:solidFill>
                <a:cs typeface="Times New Roman" pitchFamily="18" charset="0"/>
              </a:rPr>
              <a:t>nel continuo la diminuzione di concentrazione</a:t>
            </a:r>
            <a:r>
              <a:rPr lang="it-IT" sz="2200">
                <a:solidFill>
                  <a:srgbClr val="000000"/>
                </a:solidFill>
                <a:cs typeface="Times New Roman" pitchFamily="18" charset="0"/>
              </a:rPr>
              <a:t> nell’equazione del bilancio di massa </a:t>
            </a:r>
            <a:r>
              <a:rPr lang="it-IT" sz="2200" b="1">
                <a:solidFill>
                  <a:srgbClr val="000000"/>
                </a:solidFill>
                <a:cs typeface="Times New Roman" pitchFamily="18" charset="0"/>
              </a:rPr>
              <a:t>è dovuta alla rimozione</a:t>
            </a:r>
            <a:r>
              <a:rPr lang="it-IT" sz="2200">
                <a:solidFill>
                  <a:srgbClr val="000000"/>
                </a:solidFill>
                <a:cs typeface="Times New Roman" pitchFamily="18" charset="0"/>
              </a:rPr>
              <a:t> delle cellule, </a:t>
            </a:r>
          </a:p>
          <a:p>
            <a:pPr algn="just"/>
            <a:r>
              <a:rPr lang="it-IT" sz="2200" b="1">
                <a:solidFill>
                  <a:srgbClr val="000000"/>
                </a:solidFill>
                <a:cs typeface="Times New Roman" pitchFamily="18" charset="0"/>
              </a:rPr>
              <a:t>nel fed-batch la diminuzione</a:t>
            </a:r>
            <a:r>
              <a:rPr lang="it-IT" sz="2200">
                <a:solidFill>
                  <a:srgbClr val="000000"/>
                </a:solidFill>
                <a:cs typeface="Times New Roman" pitchFamily="18" charset="0"/>
              </a:rPr>
              <a:t> </a:t>
            </a:r>
            <a:r>
              <a:rPr lang="it-IT" sz="2200" b="1">
                <a:solidFill>
                  <a:srgbClr val="000000"/>
                </a:solidFill>
                <a:cs typeface="Times New Roman" pitchFamily="18" charset="0"/>
              </a:rPr>
              <a:t>di concentrazione</a:t>
            </a:r>
            <a:r>
              <a:rPr lang="it-IT" sz="2200">
                <a:solidFill>
                  <a:srgbClr val="000000"/>
                </a:solidFill>
                <a:cs typeface="Times New Roman" pitchFamily="18" charset="0"/>
              </a:rPr>
              <a:t> </a:t>
            </a:r>
            <a:r>
              <a:rPr lang="it-IT" sz="2200" b="1">
                <a:solidFill>
                  <a:srgbClr val="000000"/>
                </a:solidFill>
                <a:cs typeface="Times New Roman" pitchFamily="18" charset="0"/>
              </a:rPr>
              <a:t>è dovuta alla diluizione</a:t>
            </a:r>
            <a:r>
              <a:rPr lang="it-IT" sz="2200">
                <a:solidFill>
                  <a:srgbClr val="000000"/>
                </a:solidFill>
                <a:cs typeface="Times New Roman" pitchFamily="18" charset="0"/>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5154" name="Text Box 2"/>
          <p:cNvSpPr txBox="1">
            <a:spLocks noChangeArrowheads="1"/>
          </p:cNvSpPr>
          <p:nvPr/>
        </p:nvSpPr>
        <p:spPr bwMode="auto">
          <a:xfrm>
            <a:off x="2355850" y="0"/>
            <a:ext cx="4376738" cy="488950"/>
          </a:xfrm>
          <a:prstGeom prst="rect">
            <a:avLst/>
          </a:prstGeom>
          <a:noFill/>
          <a:ln w="9525">
            <a:noFill/>
            <a:miter lim="800000"/>
            <a:headEnd/>
            <a:tailEnd/>
          </a:ln>
          <a:effectLst/>
        </p:spPr>
        <p:txBody>
          <a:bodyPr wrap="none">
            <a:spAutoFit/>
          </a:bodyPr>
          <a:lstStyle/>
          <a:p>
            <a:r>
              <a:rPr lang="it-IT" sz="2600" b="1">
                <a:solidFill>
                  <a:srgbClr val="FF0000"/>
                </a:solidFill>
              </a:rPr>
              <a:t>MODELLO MATEMATICO</a:t>
            </a:r>
          </a:p>
        </p:txBody>
      </p:sp>
      <p:sp>
        <p:nvSpPr>
          <p:cNvPr id="945155"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CF4B93BB-1D3B-426F-B0AE-9D453A123920}" type="slidenum">
              <a:rPr lang="it-IT"/>
              <a:pPr/>
              <a:t>5</a:t>
            </a:fld>
            <a:endParaRPr lang="it-IT"/>
          </a:p>
        </p:txBody>
      </p:sp>
      <p:sp>
        <p:nvSpPr>
          <p:cNvPr id="945156" name="Rectangle 4"/>
          <p:cNvSpPr>
            <a:spLocks noChangeArrowheads="1"/>
          </p:cNvSpPr>
          <p:nvPr/>
        </p:nvSpPr>
        <p:spPr bwMode="auto">
          <a:xfrm>
            <a:off x="0" y="620713"/>
            <a:ext cx="9144000" cy="5786437"/>
          </a:xfrm>
          <a:prstGeom prst="rect">
            <a:avLst/>
          </a:prstGeom>
          <a:noFill/>
          <a:ln w="9525">
            <a:noFill/>
            <a:miter lim="800000"/>
            <a:headEnd/>
            <a:tailEnd/>
          </a:ln>
          <a:effectLst/>
        </p:spPr>
        <p:txBody>
          <a:bodyPr>
            <a:spAutoFit/>
          </a:bodyPr>
          <a:lstStyle/>
          <a:p>
            <a:pPr algn="just"/>
            <a:r>
              <a:rPr lang="it-IT" sz="2200">
                <a:solidFill>
                  <a:srgbClr val="000000"/>
                </a:solidFill>
                <a:cs typeface="Times New Roman" pitchFamily="18" charset="0"/>
              </a:rPr>
              <a:t>Da ciò deriva che mentre nel continuo si può arrivare ad una situazione nella quale tante cellule vengono prodotte nell’unità di tempo e tante ne vengono rimosse, e quindi la loro concentrazione non varia (stato stazionario), il concetto di </a:t>
            </a:r>
            <a:r>
              <a:rPr lang="it-IT" sz="2200" b="1">
                <a:solidFill>
                  <a:srgbClr val="000000"/>
                </a:solidFill>
                <a:cs typeface="Times New Roman" pitchFamily="18" charset="0"/>
              </a:rPr>
              <a:t>stato stazionario</a:t>
            </a:r>
            <a:r>
              <a:rPr lang="it-IT" sz="2200">
                <a:solidFill>
                  <a:srgbClr val="000000"/>
                </a:solidFill>
                <a:cs typeface="Times New Roman" pitchFamily="18" charset="0"/>
              </a:rPr>
              <a:t> nel reattore </a:t>
            </a:r>
            <a:r>
              <a:rPr lang="it-IT" sz="2200" b="1">
                <a:solidFill>
                  <a:srgbClr val="000000"/>
                </a:solidFill>
                <a:cs typeface="Times New Roman" pitchFamily="18" charset="0"/>
              </a:rPr>
              <a:t>fed-batch</a:t>
            </a:r>
            <a:r>
              <a:rPr lang="it-IT" sz="2200">
                <a:solidFill>
                  <a:srgbClr val="000000"/>
                </a:solidFill>
                <a:cs typeface="Times New Roman" pitchFamily="18" charset="0"/>
              </a:rPr>
              <a:t> </a:t>
            </a:r>
            <a:r>
              <a:rPr lang="it-IT" sz="2200" b="1">
                <a:solidFill>
                  <a:srgbClr val="000000"/>
                </a:solidFill>
                <a:cs typeface="Times New Roman" pitchFamily="18" charset="0"/>
              </a:rPr>
              <a:t>non</a:t>
            </a:r>
            <a:r>
              <a:rPr lang="it-IT" sz="2200">
                <a:solidFill>
                  <a:srgbClr val="000000"/>
                </a:solidFill>
                <a:cs typeface="Times New Roman" pitchFamily="18" charset="0"/>
              </a:rPr>
              <a:t> è </a:t>
            </a:r>
            <a:r>
              <a:rPr lang="it-IT" sz="2200" b="1">
                <a:solidFill>
                  <a:srgbClr val="000000"/>
                </a:solidFill>
                <a:cs typeface="Times New Roman" pitchFamily="18" charset="0"/>
              </a:rPr>
              <a:t>facilmente applicabile</a:t>
            </a:r>
            <a:r>
              <a:rPr lang="it-IT" sz="2200">
                <a:solidFill>
                  <a:srgbClr val="000000"/>
                </a:solidFill>
                <a:cs typeface="Times New Roman" pitchFamily="18" charset="0"/>
              </a:rPr>
              <a:t> perché la </a:t>
            </a:r>
            <a:r>
              <a:rPr lang="it-IT" sz="2200" b="1">
                <a:solidFill>
                  <a:srgbClr val="000000"/>
                </a:solidFill>
                <a:cs typeface="Times New Roman" pitchFamily="18" charset="0"/>
              </a:rPr>
              <a:t>diluizione crescente</a:t>
            </a:r>
            <a:r>
              <a:rPr lang="it-IT" sz="2200">
                <a:solidFill>
                  <a:srgbClr val="000000"/>
                </a:solidFill>
                <a:cs typeface="Times New Roman" pitchFamily="18" charset="0"/>
              </a:rPr>
              <a:t> comporterà una </a:t>
            </a:r>
            <a:r>
              <a:rPr lang="it-IT" sz="2200" b="1">
                <a:solidFill>
                  <a:srgbClr val="000000"/>
                </a:solidFill>
                <a:cs typeface="Times New Roman" pitchFamily="18" charset="0"/>
              </a:rPr>
              <a:t>continua diminuzione della concentrazione</a:t>
            </a:r>
            <a:r>
              <a:rPr lang="it-IT" sz="2200">
                <a:solidFill>
                  <a:srgbClr val="000000"/>
                </a:solidFill>
                <a:cs typeface="Times New Roman" pitchFamily="18" charset="0"/>
              </a:rPr>
              <a:t>. </a:t>
            </a:r>
          </a:p>
          <a:p>
            <a:pPr algn="just"/>
            <a:r>
              <a:rPr lang="it-IT" sz="2200">
                <a:solidFill>
                  <a:srgbClr val="000000"/>
                </a:solidFill>
                <a:cs typeface="Times New Roman" pitchFamily="18" charset="0"/>
              </a:rPr>
              <a:t>Con le stesse avvertenze, le equazioni che riguarda il substrato e il prodotto sono</a:t>
            </a:r>
            <a:endParaRPr lang="en-GB" sz="2200" b="1">
              <a:solidFill>
                <a:srgbClr val="000000"/>
              </a:solidFill>
              <a:cs typeface="Times New Roman" pitchFamily="18" charset="0"/>
            </a:endParaRPr>
          </a:p>
          <a:p>
            <a:pPr algn="ctr"/>
            <a:r>
              <a:rPr lang="en-GB" sz="2200" b="1">
                <a:solidFill>
                  <a:srgbClr val="000000"/>
                </a:solidFill>
                <a:cs typeface="Times New Roman" pitchFamily="18" charset="0"/>
              </a:rPr>
              <a:t>dS/dt  = (- 1/Y</a:t>
            </a:r>
            <a:r>
              <a:rPr lang="en-GB" sz="2200" b="1" baseline="-30000">
                <a:solidFill>
                  <a:srgbClr val="000000"/>
                </a:solidFill>
                <a:cs typeface="Times New Roman" pitchFamily="18" charset="0"/>
              </a:rPr>
              <a:t>XS</a:t>
            </a:r>
            <a:r>
              <a:rPr lang="en-GB" sz="2200" b="1">
                <a:solidFill>
                  <a:srgbClr val="000000"/>
                </a:solidFill>
                <a:cs typeface="Times New Roman" pitchFamily="18" charset="0"/>
              </a:rPr>
              <a:t>) </a:t>
            </a:r>
            <a:r>
              <a:rPr lang="it-IT" sz="2200" b="1">
                <a:solidFill>
                  <a:srgbClr val="000000"/>
                </a:solidFill>
                <a:latin typeface="Symbol" pitchFamily="18" charset="2"/>
                <a:cs typeface="Times New Roman" pitchFamily="18" charset="0"/>
              </a:rPr>
              <a:t>m</a:t>
            </a:r>
            <a:r>
              <a:rPr lang="en-GB" sz="2200" b="1">
                <a:solidFill>
                  <a:srgbClr val="000000"/>
                </a:solidFill>
                <a:cs typeface="Times New Roman" pitchFamily="18" charset="0"/>
              </a:rPr>
              <a:t> X   + F/V (S</a:t>
            </a:r>
            <a:r>
              <a:rPr lang="en-GB" sz="2200" b="1" baseline="-30000">
                <a:solidFill>
                  <a:srgbClr val="000000"/>
                </a:solidFill>
                <a:cs typeface="Times New Roman" pitchFamily="18" charset="0"/>
              </a:rPr>
              <a:t>0</a:t>
            </a:r>
            <a:r>
              <a:rPr lang="en-GB" sz="2200" b="1">
                <a:solidFill>
                  <a:srgbClr val="000000"/>
                </a:solidFill>
                <a:cs typeface="Times New Roman" pitchFamily="18" charset="0"/>
              </a:rPr>
              <a:t> – S)      (59a)</a:t>
            </a:r>
          </a:p>
          <a:p>
            <a:pPr algn="ctr"/>
            <a:r>
              <a:rPr lang="en-GB" sz="2200" b="1">
                <a:solidFill>
                  <a:srgbClr val="000000"/>
                </a:solidFill>
                <a:cs typeface="Times New Roman" pitchFamily="18" charset="0"/>
              </a:rPr>
              <a:t>dP/dt</a:t>
            </a:r>
            <a:r>
              <a:rPr lang="en-GB" sz="2200">
                <a:solidFill>
                  <a:srgbClr val="000000"/>
                </a:solidFill>
                <a:cs typeface="Times New Roman" pitchFamily="18" charset="0"/>
              </a:rPr>
              <a:t> </a:t>
            </a:r>
            <a:r>
              <a:rPr lang="en-GB" sz="2200" b="1">
                <a:solidFill>
                  <a:srgbClr val="000000"/>
                </a:solidFill>
                <a:cs typeface="Times New Roman" pitchFamily="18" charset="0"/>
              </a:rPr>
              <a:t>= (Y</a:t>
            </a:r>
            <a:r>
              <a:rPr lang="en-GB" sz="2200" b="1" baseline="-30000">
                <a:solidFill>
                  <a:srgbClr val="000000"/>
                </a:solidFill>
                <a:cs typeface="Times New Roman" pitchFamily="18" charset="0"/>
              </a:rPr>
              <a:t>PS</a:t>
            </a:r>
            <a:r>
              <a:rPr lang="en-GB" sz="2200" b="1">
                <a:solidFill>
                  <a:srgbClr val="000000"/>
                </a:solidFill>
                <a:cs typeface="Times New Roman" pitchFamily="18" charset="0"/>
              </a:rPr>
              <a:t>/Y</a:t>
            </a:r>
            <a:r>
              <a:rPr lang="en-GB" sz="2200" b="1" baseline="-30000">
                <a:solidFill>
                  <a:srgbClr val="000000"/>
                </a:solidFill>
                <a:cs typeface="Times New Roman" pitchFamily="18" charset="0"/>
              </a:rPr>
              <a:t>XS</a:t>
            </a:r>
            <a:r>
              <a:rPr lang="en-GB" sz="2200" b="1">
                <a:solidFill>
                  <a:srgbClr val="000000"/>
                </a:solidFill>
                <a:cs typeface="Times New Roman" pitchFamily="18" charset="0"/>
              </a:rPr>
              <a:t>) </a:t>
            </a:r>
            <a:r>
              <a:rPr lang="it-IT" sz="2200" b="1">
                <a:solidFill>
                  <a:srgbClr val="000000"/>
                </a:solidFill>
                <a:latin typeface="Symbol" pitchFamily="18" charset="2"/>
                <a:cs typeface="Times New Roman" pitchFamily="18" charset="0"/>
              </a:rPr>
              <a:t>m</a:t>
            </a:r>
            <a:r>
              <a:rPr lang="en-GB" sz="2200" b="1">
                <a:solidFill>
                  <a:srgbClr val="000000"/>
                </a:solidFill>
                <a:cs typeface="Times New Roman" pitchFamily="18" charset="0"/>
              </a:rPr>
              <a:t> X   -  (F/V) P    (59b).</a:t>
            </a:r>
            <a:endParaRPr lang="it-IT" sz="2200" b="1">
              <a:solidFill>
                <a:srgbClr val="000000"/>
              </a:solidFill>
              <a:cs typeface="Times New Roman" pitchFamily="18" charset="0"/>
            </a:endParaRPr>
          </a:p>
          <a:p>
            <a:pPr algn="just"/>
            <a:endParaRPr lang="it-IT" sz="2200" b="1">
              <a:solidFill>
                <a:srgbClr val="000000"/>
              </a:solidFill>
              <a:cs typeface="Times New Roman" pitchFamily="18" charset="0"/>
            </a:endParaRPr>
          </a:p>
          <a:p>
            <a:pPr algn="just"/>
            <a:r>
              <a:rPr lang="it-IT" sz="2200" b="1">
                <a:solidFill>
                  <a:srgbClr val="000000"/>
                </a:solidFill>
                <a:cs typeface="Times New Roman" pitchFamily="18" charset="0"/>
              </a:rPr>
              <a:t>Derivazione dell’equazione (59).  </a:t>
            </a:r>
            <a:r>
              <a:rPr lang="it-IT" sz="2200">
                <a:solidFill>
                  <a:srgbClr val="000000"/>
                </a:solidFill>
                <a:cs typeface="Times New Roman" pitchFamily="18" charset="0"/>
              </a:rPr>
              <a:t>Per derivare l’equazione, </a:t>
            </a:r>
            <a:r>
              <a:rPr lang="it-IT" sz="2200" b="1">
                <a:solidFill>
                  <a:srgbClr val="000000"/>
                </a:solidFill>
                <a:cs typeface="Times New Roman" pitchFamily="18" charset="0"/>
              </a:rPr>
              <a:t>dividiamo la marcia</a:t>
            </a:r>
            <a:r>
              <a:rPr lang="it-IT" sz="2200">
                <a:solidFill>
                  <a:srgbClr val="000000"/>
                </a:solidFill>
                <a:cs typeface="Times New Roman" pitchFamily="18" charset="0"/>
              </a:rPr>
              <a:t> del reattore fed-batch </a:t>
            </a:r>
            <a:r>
              <a:rPr lang="it-IT" sz="2200" b="1">
                <a:solidFill>
                  <a:srgbClr val="000000"/>
                </a:solidFill>
                <a:cs typeface="Times New Roman" pitchFamily="18" charset="0"/>
              </a:rPr>
              <a:t>in tre momenti</a:t>
            </a:r>
            <a:r>
              <a:rPr lang="it-IT" sz="2200">
                <a:solidFill>
                  <a:srgbClr val="000000"/>
                </a:solidFill>
                <a:cs typeface="Times New Roman" pitchFamily="18" charset="0"/>
              </a:rPr>
              <a:t>, ed analizziamo i tre momenti separatamente. I tre momenti sono </a:t>
            </a:r>
            <a:endParaRPr lang="it-IT" sz="2200">
              <a:solidFill>
                <a:srgbClr val="000000"/>
              </a:solidFill>
              <a:latin typeface="Symbol" pitchFamily="18" charset="2"/>
              <a:cs typeface="Times New Roman" pitchFamily="18" charset="0"/>
            </a:endParaRPr>
          </a:p>
          <a:p>
            <a:pPr algn="just"/>
            <a:r>
              <a:rPr lang="it-IT" sz="2200">
                <a:solidFill>
                  <a:srgbClr val="000000"/>
                </a:solidFill>
                <a:latin typeface="Symbol" pitchFamily="18" charset="2"/>
                <a:cs typeface="Times New Roman" pitchFamily="18" charset="0"/>
              </a:rPr>
              <a:t>·</a:t>
            </a:r>
            <a:r>
              <a:rPr lang="it-IT" sz="1800">
                <a:solidFill>
                  <a:srgbClr val="000000"/>
                </a:solidFill>
                <a:latin typeface="Symbol" pitchFamily="18" charset="2"/>
                <a:cs typeface="Times New Roman" pitchFamily="18" charset="0"/>
              </a:rPr>
              <a:t> </a:t>
            </a:r>
            <a:r>
              <a:rPr lang="it-IT" sz="2200" b="1">
                <a:solidFill>
                  <a:srgbClr val="000000"/>
                </a:solidFill>
                <a:cs typeface="Times New Roman" pitchFamily="18" charset="0"/>
              </a:rPr>
              <a:t>la cultura batch</a:t>
            </a:r>
            <a:endParaRPr lang="it-IT" sz="2200">
              <a:solidFill>
                <a:srgbClr val="000000"/>
              </a:solidFill>
              <a:latin typeface="Symbol" pitchFamily="18" charset="2"/>
              <a:cs typeface="Times New Roman" pitchFamily="18" charset="0"/>
            </a:endParaRPr>
          </a:p>
          <a:p>
            <a:pPr algn="just"/>
            <a:r>
              <a:rPr lang="it-IT" sz="2200">
                <a:solidFill>
                  <a:srgbClr val="000000"/>
                </a:solidFill>
                <a:latin typeface="Symbol" pitchFamily="18" charset="2"/>
                <a:cs typeface="Times New Roman" pitchFamily="18" charset="0"/>
              </a:rPr>
              <a:t>·</a:t>
            </a:r>
            <a:r>
              <a:rPr lang="it-IT" sz="2200">
                <a:solidFill>
                  <a:srgbClr val="000000"/>
                </a:solidFill>
                <a:cs typeface="Times New Roman" pitchFamily="18" charset="0"/>
              </a:rPr>
              <a:t> l’</a:t>
            </a:r>
            <a:r>
              <a:rPr lang="it-IT" sz="2200" b="1">
                <a:solidFill>
                  <a:srgbClr val="000000"/>
                </a:solidFill>
                <a:cs typeface="Times New Roman" pitchFamily="18" charset="0"/>
              </a:rPr>
              <a:t>istante iniziale di aggiunta del substrato con l’alimentazione continua</a:t>
            </a:r>
            <a:r>
              <a:rPr lang="it-IT" sz="2200">
                <a:solidFill>
                  <a:srgbClr val="000000"/>
                </a:solidFill>
                <a:cs typeface="Times New Roman" pitchFamily="18" charset="0"/>
              </a:rPr>
              <a:t> e </a:t>
            </a:r>
            <a:endParaRPr lang="it-IT" sz="2200">
              <a:solidFill>
                <a:srgbClr val="000000"/>
              </a:solidFill>
              <a:latin typeface="Symbol" pitchFamily="18" charset="2"/>
              <a:cs typeface="Times New Roman" pitchFamily="18" charset="0"/>
            </a:endParaRPr>
          </a:p>
          <a:p>
            <a:pPr algn="just"/>
            <a:r>
              <a:rPr lang="it-IT" sz="2200">
                <a:solidFill>
                  <a:srgbClr val="000000"/>
                </a:solidFill>
                <a:latin typeface="Symbol" pitchFamily="18" charset="2"/>
                <a:cs typeface="Times New Roman" pitchFamily="18" charset="0"/>
              </a:rPr>
              <a:t>·</a:t>
            </a:r>
            <a:r>
              <a:rPr lang="it-IT" sz="2200" b="1">
                <a:solidFill>
                  <a:srgbClr val="000000"/>
                </a:solidFill>
                <a:latin typeface="Symbol" pitchFamily="18" charset="2"/>
                <a:cs typeface="Times New Roman" pitchFamily="18" charset="0"/>
              </a:rPr>
              <a:t> </a:t>
            </a:r>
            <a:r>
              <a:rPr lang="it-IT" sz="2200">
                <a:solidFill>
                  <a:srgbClr val="000000"/>
                </a:solidFill>
                <a:cs typeface="Times New Roman" pitchFamily="18" charset="0"/>
              </a:rPr>
              <a:t>il</a:t>
            </a:r>
            <a:r>
              <a:rPr lang="it-IT" sz="2200" b="1">
                <a:solidFill>
                  <a:srgbClr val="000000"/>
                </a:solidFill>
                <a:cs typeface="Times New Roman" pitchFamily="18" charset="0"/>
              </a:rPr>
              <a:t> periodo successivo</a:t>
            </a:r>
            <a:r>
              <a:rPr lang="it-IT" sz="2200">
                <a:solidFill>
                  <a:srgbClr val="000000"/>
                </a:solidFill>
                <a:cs typeface="Times New Roman" pitchFamily="18" charset="0"/>
              </a:rPr>
              <a:t> all’istante iniziale.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6178" name="Text Box 2"/>
          <p:cNvSpPr txBox="1">
            <a:spLocks noChangeArrowheads="1"/>
          </p:cNvSpPr>
          <p:nvPr/>
        </p:nvSpPr>
        <p:spPr bwMode="auto">
          <a:xfrm>
            <a:off x="2355850" y="0"/>
            <a:ext cx="4376738" cy="488950"/>
          </a:xfrm>
          <a:prstGeom prst="rect">
            <a:avLst/>
          </a:prstGeom>
          <a:noFill/>
          <a:ln w="9525">
            <a:noFill/>
            <a:miter lim="800000"/>
            <a:headEnd/>
            <a:tailEnd/>
          </a:ln>
          <a:effectLst/>
        </p:spPr>
        <p:txBody>
          <a:bodyPr wrap="none">
            <a:spAutoFit/>
          </a:bodyPr>
          <a:lstStyle/>
          <a:p>
            <a:r>
              <a:rPr lang="it-IT" sz="2600" b="1">
                <a:solidFill>
                  <a:srgbClr val="FF0000"/>
                </a:solidFill>
              </a:rPr>
              <a:t>MODELLO MATEMATICO</a:t>
            </a:r>
          </a:p>
        </p:txBody>
      </p:sp>
      <p:sp>
        <p:nvSpPr>
          <p:cNvPr id="946179"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DEB44214-CCEF-4D71-B3E3-418D01F1891D}" type="slidenum">
              <a:rPr lang="it-IT"/>
              <a:pPr/>
              <a:t>6</a:t>
            </a:fld>
            <a:endParaRPr lang="it-IT"/>
          </a:p>
        </p:txBody>
      </p:sp>
      <p:sp>
        <p:nvSpPr>
          <p:cNvPr id="946180" name="Rectangle 4"/>
          <p:cNvSpPr>
            <a:spLocks noChangeArrowheads="1"/>
          </p:cNvSpPr>
          <p:nvPr/>
        </p:nvSpPr>
        <p:spPr bwMode="auto">
          <a:xfrm>
            <a:off x="0" y="620713"/>
            <a:ext cx="9144000" cy="4525962"/>
          </a:xfrm>
          <a:prstGeom prst="rect">
            <a:avLst/>
          </a:prstGeom>
          <a:noFill/>
          <a:ln w="9525">
            <a:noFill/>
            <a:miter lim="800000"/>
            <a:headEnd/>
            <a:tailEnd/>
          </a:ln>
          <a:effectLst/>
        </p:spPr>
        <p:txBody>
          <a:bodyPr>
            <a:spAutoFit/>
          </a:bodyPr>
          <a:lstStyle/>
          <a:p>
            <a:pPr algn="just"/>
            <a:r>
              <a:rPr lang="it-IT" sz="2200" b="1">
                <a:solidFill>
                  <a:srgbClr val="000000"/>
                </a:solidFill>
                <a:cs typeface="Times New Roman" pitchFamily="18" charset="0"/>
              </a:rPr>
              <a:t>Cultura batch</a:t>
            </a:r>
            <a:r>
              <a:rPr lang="it-IT" sz="2200">
                <a:solidFill>
                  <a:srgbClr val="000000"/>
                </a:solidFill>
                <a:cs typeface="Times New Roman" pitchFamily="18" charset="0"/>
              </a:rPr>
              <a:t>. Consideriamo che dapprima si conduca il reattore per ottenere una coltura batch fino al tempo </a:t>
            </a:r>
            <a:r>
              <a:rPr lang="it-IT" sz="2200" b="1">
                <a:solidFill>
                  <a:srgbClr val="000000"/>
                </a:solidFill>
                <a:cs typeface="Times New Roman" pitchFamily="18" charset="0"/>
              </a:rPr>
              <a:t>t</a:t>
            </a:r>
            <a:r>
              <a:rPr lang="it-IT" sz="2200">
                <a:solidFill>
                  <a:srgbClr val="000000"/>
                </a:solidFill>
                <a:cs typeface="Times New Roman" pitchFamily="18" charset="0"/>
              </a:rPr>
              <a:t> nel quale il </a:t>
            </a:r>
            <a:r>
              <a:rPr lang="it-IT" sz="2200" b="1">
                <a:solidFill>
                  <a:srgbClr val="000000"/>
                </a:solidFill>
                <a:cs typeface="Times New Roman" pitchFamily="18" charset="0"/>
              </a:rPr>
              <a:t>substrato iniziale </a:t>
            </a:r>
            <a:r>
              <a:rPr lang="it-IT" sz="2200">
                <a:solidFill>
                  <a:srgbClr val="000000"/>
                </a:solidFill>
                <a:cs typeface="Times New Roman" pitchFamily="18" charset="0"/>
              </a:rPr>
              <a:t>sia </a:t>
            </a:r>
            <a:r>
              <a:rPr lang="it-IT" sz="2200" b="1">
                <a:solidFill>
                  <a:srgbClr val="000000"/>
                </a:solidFill>
                <a:cs typeface="Times New Roman" pitchFamily="18" charset="0"/>
              </a:rPr>
              <a:t>tutto consumato</a:t>
            </a:r>
            <a:r>
              <a:rPr lang="it-IT" sz="2200">
                <a:solidFill>
                  <a:srgbClr val="000000"/>
                </a:solidFill>
                <a:cs typeface="Times New Roman" pitchFamily="18" charset="0"/>
              </a:rPr>
              <a:t> e la </a:t>
            </a:r>
            <a:r>
              <a:rPr lang="it-IT" sz="2200" b="1">
                <a:solidFill>
                  <a:srgbClr val="000000"/>
                </a:solidFill>
                <a:cs typeface="Times New Roman" pitchFamily="18" charset="0"/>
              </a:rPr>
              <a:t>concentrazione di biomassa</a:t>
            </a:r>
            <a:r>
              <a:rPr lang="it-IT" sz="2200">
                <a:solidFill>
                  <a:srgbClr val="000000"/>
                </a:solidFill>
                <a:cs typeface="Times New Roman" pitchFamily="18" charset="0"/>
              </a:rPr>
              <a:t> abbia raggiunto il </a:t>
            </a:r>
            <a:r>
              <a:rPr lang="it-IT" sz="2200" b="1">
                <a:solidFill>
                  <a:srgbClr val="000000"/>
                </a:solidFill>
                <a:cs typeface="Times New Roman" pitchFamily="18" charset="0"/>
              </a:rPr>
              <a:t>massimo</a:t>
            </a:r>
            <a:r>
              <a:rPr lang="it-IT" sz="2200">
                <a:solidFill>
                  <a:srgbClr val="000000"/>
                </a:solidFill>
                <a:cs typeface="Times New Roman" pitchFamily="18" charset="0"/>
              </a:rPr>
              <a:t> (</a:t>
            </a:r>
            <a:r>
              <a:rPr lang="it-IT" sz="2200" b="1">
                <a:solidFill>
                  <a:srgbClr val="000000"/>
                </a:solidFill>
                <a:cs typeface="Times New Roman" pitchFamily="18" charset="0"/>
              </a:rPr>
              <a:t>X</a:t>
            </a:r>
            <a:r>
              <a:rPr lang="it-IT" sz="2200" b="1" baseline="-30000">
                <a:solidFill>
                  <a:srgbClr val="000000"/>
                </a:solidFill>
                <a:cs typeface="Times New Roman" pitchFamily="18" charset="0"/>
              </a:rPr>
              <a:t>max</a:t>
            </a:r>
            <a:r>
              <a:rPr lang="it-IT" sz="2200">
                <a:solidFill>
                  <a:srgbClr val="000000"/>
                </a:solidFill>
                <a:cs typeface="Times New Roman" pitchFamily="18" charset="0"/>
              </a:rPr>
              <a:t>) compatibile con il substrato iniziale disponibile.  Supponiamo che la concentrazione iniziale di substrato (S</a:t>
            </a:r>
            <a:r>
              <a:rPr lang="it-IT" sz="2200" baseline="-30000">
                <a:solidFill>
                  <a:srgbClr val="000000"/>
                </a:solidFill>
                <a:cs typeface="Times New Roman" pitchFamily="18" charset="0"/>
              </a:rPr>
              <a:t>0</a:t>
            </a:r>
            <a:r>
              <a:rPr lang="it-IT" sz="2200">
                <a:solidFill>
                  <a:srgbClr val="000000"/>
                </a:solidFill>
                <a:cs typeface="Times New Roman" pitchFamily="18" charset="0"/>
              </a:rPr>
              <a:t>)</a:t>
            </a:r>
            <a:r>
              <a:rPr lang="it-IT" sz="2200" baseline="-30000">
                <a:solidFill>
                  <a:srgbClr val="000000"/>
                </a:solidFill>
                <a:cs typeface="Times New Roman" pitchFamily="18" charset="0"/>
              </a:rPr>
              <a:t> </a:t>
            </a:r>
            <a:r>
              <a:rPr lang="it-IT" sz="2200">
                <a:solidFill>
                  <a:srgbClr val="000000"/>
                </a:solidFill>
                <a:cs typeface="Times New Roman" pitchFamily="18" charset="0"/>
              </a:rPr>
              <a:t>sia tale che il substrato è limitante per la crescita cellulare. </a:t>
            </a:r>
            <a:r>
              <a:rPr lang="it-IT" sz="2200" b="1">
                <a:solidFill>
                  <a:srgbClr val="000000"/>
                </a:solidFill>
                <a:cs typeface="Times New Roman" pitchFamily="18" charset="0"/>
              </a:rPr>
              <a:t>Al tempo t</a:t>
            </a:r>
            <a:r>
              <a:rPr lang="it-IT" sz="2200">
                <a:solidFill>
                  <a:srgbClr val="000000"/>
                </a:solidFill>
                <a:cs typeface="Times New Roman" pitchFamily="18" charset="0"/>
              </a:rPr>
              <a:t>, la concentrazione di biomassa si può ottenere dalla equazione che definisce il coefficiente di resa:  Y</a:t>
            </a:r>
            <a:r>
              <a:rPr lang="it-IT" sz="2200" baseline="-30000">
                <a:solidFill>
                  <a:srgbClr val="000000"/>
                </a:solidFill>
                <a:cs typeface="Times New Roman" pitchFamily="18" charset="0"/>
              </a:rPr>
              <a:t>XS </a:t>
            </a:r>
            <a:r>
              <a:rPr lang="it-IT" sz="2200">
                <a:solidFill>
                  <a:srgbClr val="000000"/>
                </a:solidFill>
                <a:cs typeface="Times New Roman" pitchFamily="18" charset="0"/>
              </a:rPr>
              <a:t> = (X</a:t>
            </a:r>
            <a:r>
              <a:rPr lang="it-IT" sz="2200" baseline="-30000">
                <a:solidFill>
                  <a:srgbClr val="000000"/>
                </a:solidFill>
                <a:cs typeface="Times New Roman" pitchFamily="18" charset="0"/>
              </a:rPr>
              <a:t>1</a:t>
            </a:r>
            <a:r>
              <a:rPr lang="it-IT" sz="2200">
                <a:solidFill>
                  <a:srgbClr val="000000"/>
                </a:solidFill>
                <a:cs typeface="Times New Roman" pitchFamily="18" charset="0"/>
              </a:rPr>
              <a:t> – X</a:t>
            </a:r>
            <a:r>
              <a:rPr lang="it-IT" sz="2200" baseline="-30000">
                <a:solidFill>
                  <a:srgbClr val="000000"/>
                </a:solidFill>
                <a:cs typeface="Times New Roman" pitchFamily="18" charset="0"/>
              </a:rPr>
              <a:t>0</a:t>
            </a:r>
            <a:r>
              <a:rPr lang="it-IT" sz="2200">
                <a:solidFill>
                  <a:srgbClr val="000000"/>
                </a:solidFill>
                <a:cs typeface="Times New Roman" pitchFamily="18" charset="0"/>
              </a:rPr>
              <a:t>)/(S</a:t>
            </a:r>
            <a:r>
              <a:rPr lang="it-IT" sz="2200" baseline="-30000">
                <a:solidFill>
                  <a:srgbClr val="000000"/>
                </a:solidFill>
                <a:cs typeface="Times New Roman" pitchFamily="18" charset="0"/>
              </a:rPr>
              <a:t>0</a:t>
            </a:r>
            <a:r>
              <a:rPr lang="it-IT" sz="2200">
                <a:solidFill>
                  <a:srgbClr val="000000"/>
                </a:solidFill>
                <a:cs typeface="Times New Roman" pitchFamily="18" charset="0"/>
              </a:rPr>
              <a:t> – S</a:t>
            </a:r>
            <a:r>
              <a:rPr lang="it-IT" sz="2200" baseline="-30000">
                <a:solidFill>
                  <a:srgbClr val="000000"/>
                </a:solidFill>
                <a:cs typeface="Times New Roman" pitchFamily="18" charset="0"/>
              </a:rPr>
              <a:t>1</a:t>
            </a:r>
            <a:r>
              <a:rPr lang="it-IT" sz="2200">
                <a:solidFill>
                  <a:srgbClr val="000000"/>
                </a:solidFill>
                <a:cs typeface="Times New Roman" pitchFamily="18" charset="0"/>
              </a:rPr>
              <a:t>)   (29), da cui X</a:t>
            </a:r>
            <a:r>
              <a:rPr lang="it-IT" sz="2200" baseline="-30000">
                <a:solidFill>
                  <a:srgbClr val="000000"/>
                </a:solidFill>
                <a:cs typeface="Times New Roman" pitchFamily="18" charset="0"/>
              </a:rPr>
              <a:t>t</a:t>
            </a:r>
            <a:r>
              <a:rPr lang="it-IT" sz="2200">
                <a:solidFill>
                  <a:srgbClr val="000000"/>
                </a:solidFill>
                <a:cs typeface="Times New Roman" pitchFamily="18" charset="0"/>
              </a:rPr>
              <a:t> = X</a:t>
            </a:r>
            <a:r>
              <a:rPr lang="it-IT" sz="2200" baseline="-30000">
                <a:solidFill>
                  <a:srgbClr val="000000"/>
                </a:solidFill>
                <a:cs typeface="Times New Roman" pitchFamily="18" charset="0"/>
              </a:rPr>
              <a:t>0</a:t>
            </a:r>
            <a:r>
              <a:rPr lang="it-IT" sz="2200">
                <a:solidFill>
                  <a:srgbClr val="000000"/>
                </a:solidFill>
                <a:cs typeface="Times New Roman" pitchFamily="18" charset="0"/>
              </a:rPr>
              <a:t> + Y</a:t>
            </a:r>
            <a:r>
              <a:rPr lang="it-IT" sz="2200" baseline="-30000">
                <a:solidFill>
                  <a:srgbClr val="000000"/>
                </a:solidFill>
                <a:cs typeface="Times New Roman" pitchFamily="18" charset="0"/>
              </a:rPr>
              <a:t>XS</a:t>
            </a:r>
            <a:r>
              <a:rPr lang="it-IT" sz="2200">
                <a:solidFill>
                  <a:srgbClr val="000000"/>
                </a:solidFill>
                <a:cs typeface="Times New Roman" pitchFamily="18" charset="0"/>
              </a:rPr>
              <a:t> (S</a:t>
            </a:r>
            <a:r>
              <a:rPr lang="it-IT" sz="2200" baseline="-30000">
                <a:solidFill>
                  <a:srgbClr val="000000"/>
                </a:solidFill>
                <a:cs typeface="Times New Roman" pitchFamily="18" charset="0"/>
              </a:rPr>
              <a:t>0</a:t>
            </a:r>
            <a:r>
              <a:rPr lang="it-IT" sz="2200">
                <a:solidFill>
                  <a:srgbClr val="000000"/>
                </a:solidFill>
                <a:cs typeface="Times New Roman" pitchFamily="18" charset="0"/>
              </a:rPr>
              <a:t> – S</a:t>
            </a:r>
            <a:r>
              <a:rPr lang="it-IT" sz="2200" baseline="-30000">
                <a:solidFill>
                  <a:srgbClr val="000000"/>
                </a:solidFill>
                <a:cs typeface="Times New Roman" pitchFamily="18" charset="0"/>
              </a:rPr>
              <a:t>t</a:t>
            </a:r>
            <a:r>
              <a:rPr lang="it-IT" sz="2200">
                <a:solidFill>
                  <a:srgbClr val="000000"/>
                </a:solidFill>
                <a:cs typeface="Times New Roman" pitchFamily="18" charset="0"/>
              </a:rPr>
              <a:t>).  Per </a:t>
            </a:r>
            <a:r>
              <a:rPr lang="it-IT" sz="3100" b="1">
                <a:solidFill>
                  <a:srgbClr val="000000"/>
                </a:solidFill>
                <a:cs typeface="Times New Roman" pitchFamily="18" charset="0"/>
              </a:rPr>
              <a:t>S</a:t>
            </a:r>
            <a:r>
              <a:rPr lang="it-IT" sz="3100" b="1" baseline="-30000">
                <a:solidFill>
                  <a:srgbClr val="000000"/>
                </a:solidFill>
                <a:cs typeface="Times New Roman" pitchFamily="18" charset="0"/>
              </a:rPr>
              <a:t>t</a:t>
            </a:r>
            <a:r>
              <a:rPr lang="it-IT" sz="3100" b="1">
                <a:solidFill>
                  <a:srgbClr val="000000"/>
                </a:solidFill>
                <a:cs typeface="Times New Roman" pitchFamily="18" charset="0"/>
              </a:rPr>
              <a:t> = 0</a:t>
            </a:r>
            <a:r>
              <a:rPr lang="it-IT" sz="2200">
                <a:solidFill>
                  <a:srgbClr val="000000"/>
                </a:solidFill>
                <a:cs typeface="Times New Roman" pitchFamily="18" charset="0"/>
              </a:rPr>
              <a:t> , si sarà raggiunta la concentrazione massima di cellule, </a:t>
            </a:r>
            <a:endParaRPr lang="it-IT" sz="2200" b="1">
              <a:solidFill>
                <a:srgbClr val="000000"/>
              </a:solidFill>
              <a:cs typeface="Times New Roman" pitchFamily="18" charset="0"/>
            </a:endParaRPr>
          </a:p>
          <a:p>
            <a:pPr algn="ctr"/>
            <a:r>
              <a:rPr lang="it-IT" sz="2200" b="1">
                <a:solidFill>
                  <a:srgbClr val="000000"/>
                </a:solidFill>
                <a:cs typeface="Times New Roman" pitchFamily="18" charset="0"/>
              </a:rPr>
              <a:t>X</a:t>
            </a:r>
            <a:r>
              <a:rPr lang="it-IT" sz="3100" b="1" baseline="-30000">
                <a:solidFill>
                  <a:srgbClr val="000000"/>
                </a:solidFill>
                <a:cs typeface="Times New Roman" pitchFamily="18" charset="0"/>
              </a:rPr>
              <a:t>max</a:t>
            </a:r>
            <a:r>
              <a:rPr lang="it-IT" sz="3100" b="1">
                <a:solidFill>
                  <a:srgbClr val="000000"/>
                </a:solidFill>
                <a:cs typeface="Times New Roman" pitchFamily="18" charset="0"/>
              </a:rPr>
              <a:t> = X</a:t>
            </a:r>
            <a:r>
              <a:rPr lang="it-IT" sz="3100" b="1" baseline="-30000">
                <a:solidFill>
                  <a:srgbClr val="000000"/>
                </a:solidFill>
                <a:cs typeface="Times New Roman" pitchFamily="18" charset="0"/>
              </a:rPr>
              <a:t>0</a:t>
            </a:r>
            <a:r>
              <a:rPr lang="it-IT" sz="3100" b="1">
                <a:solidFill>
                  <a:srgbClr val="000000"/>
                </a:solidFill>
                <a:cs typeface="Times New Roman" pitchFamily="18" charset="0"/>
              </a:rPr>
              <a:t> + Y</a:t>
            </a:r>
            <a:r>
              <a:rPr lang="it-IT" sz="3100" b="1" baseline="-30000">
                <a:solidFill>
                  <a:srgbClr val="000000"/>
                </a:solidFill>
                <a:cs typeface="Times New Roman" pitchFamily="18" charset="0"/>
              </a:rPr>
              <a:t>XS</a:t>
            </a:r>
            <a:r>
              <a:rPr lang="it-IT" sz="3100" b="1">
                <a:solidFill>
                  <a:srgbClr val="000000"/>
                </a:solidFill>
                <a:cs typeface="Times New Roman" pitchFamily="18" charset="0"/>
              </a:rPr>
              <a:t> S</a:t>
            </a:r>
            <a:r>
              <a:rPr lang="it-IT" sz="3100" b="1" baseline="-30000">
                <a:solidFill>
                  <a:srgbClr val="000000"/>
                </a:solidFill>
                <a:cs typeface="Times New Roman" pitchFamily="18" charset="0"/>
              </a:rPr>
              <a:t>0</a:t>
            </a:r>
            <a:r>
              <a:rPr lang="it-IT" sz="2200">
                <a:solidFill>
                  <a:srgbClr val="000000"/>
                </a:solidFill>
                <a:cs typeface="Times New Roman" pitchFamily="18" charset="0"/>
              </a:rPr>
              <a:t>.</a:t>
            </a:r>
          </a:p>
          <a:p>
            <a:pPr algn="just"/>
            <a:r>
              <a:rPr lang="it-IT" sz="2200">
                <a:solidFill>
                  <a:srgbClr val="000000"/>
                </a:solidFill>
                <a:cs typeface="Times New Roman" pitchFamily="18" charset="0"/>
              </a:rPr>
              <a:t>Se </a:t>
            </a:r>
            <a:r>
              <a:rPr lang="it-IT" sz="2200" b="1">
                <a:solidFill>
                  <a:srgbClr val="000000"/>
                </a:solidFill>
                <a:cs typeface="Times New Roman" pitchFamily="18" charset="0"/>
              </a:rPr>
              <a:t>X</a:t>
            </a:r>
            <a:r>
              <a:rPr lang="it-IT" sz="2200" b="1" baseline="-30000">
                <a:solidFill>
                  <a:srgbClr val="000000"/>
                </a:solidFill>
                <a:cs typeface="Times New Roman" pitchFamily="18" charset="0"/>
              </a:rPr>
              <a:t>0</a:t>
            </a:r>
            <a:r>
              <a:rPr lang="it-IT" sz="2200" b="1">
                <a:solidFill>
                  <a:srgbClr val="000000"/>
                </a:solidFill>
                <a:cs typeface="Times New Roman" pitchFamily="18" charset="0"/>
              </a:rPr>
              <a:t> &lt; &lt; X</a:t>
            </a:r>
            <a:r>
              <a:rPr lang="it-IT" sz="2200" b="1" baseline="-30000">
                <a:solidFill>
                  <a:srgbClr val="000000"/>
                </a:solidFill>
                <a:cs typeface="Times New Roman" pitchFamily="18" charset="0"/>
              </a:rPr>
              <a:t>max</a:t>
            </a:r>
            <a:r>
              <a:rPr lang="it-IT" sz="2200">
                <a:solidFill>
                  <a:srgbClr val="000000"/>
                </a:solidFill>
                <a:cs typeface="Times New Roman" pitchFamily="18" charset="0"/>
              </a:rPr>
              <a:t>, si può fare l’approssimazione </a:t>
            </a:r>
            <a:endParaRPr lang="it-IT" sz="2200" b="1">
              <a:solidFill>
                <a:srgbClr val="000000"/>
              </a:solidFill>
              <a:cs typeface="Times New Roman" pitchFamily="18" charset="0"/>
            </a:endParaRPr>
          </a:p>
          <a:p>
            <a:pPr algn="ctr"/>
            <a:r>
              <a:rPr lang="it-IT" sz="2200" b="1">
                <a:solidFill>
                  <a:srgbClr val="000000"/>
                </a:solidFill>
                <a:cs typeface="Times New Roman" pitchFamily="18" charset="0"/>
              </a:rPr>
              <a:t>X</a:t>
            </a:r>
            <a:r>
              <a:rPr lang="it-IT" sz="3100" b="1" baseline="-30000">
                <a:solidFill>
                  <a:srgbClr val="000000"/>
                </a:solidFill>
                <a:cs typeface="Times New Roman" pitchFamily="18" charset="0"/>
              </a:rPr>
              <a:t>max</a:t>
            </a:r>
            <a:r>
              <a:rPr lang="it-IT" sz="3100" b="1">
                <a:solidFill>
                  <a:srgbClr val="000000"/>
                </a:solidFill>
                <a:cs typeface="Times New Roman" pitchFamily="18" charset="0"/>
              </a:rPr>
              <a:t> = Y</a:t>
            </a:r>
            <a:r>
              <a:rPr lang="it-IT" sz="3100" b="1" baseline="-30000">
                <a:solidFill>
                  <a:srgbClr val="000000"/>
                </a:solidFill>
                <a:cs typeface="Times New Roman" pitchFamily="18" charset="0"/>
              </a:rPr>
              <a:t>XS</a:t>
            </a:r>
            <a:r>
              <a:rPr lang="it-IT" sz="3100" b="1">
                <a:solidFill>
                  <a:srgbClr val="000000"/>
                </a:solidFill>
                <a:cs typeface="Times New Roman" pitchFamily="18" charset="0"/>
              </a:rPr>
              <a:t> S</a:t>
            </a:r>
            <a:r>
              <a:rPr lang="it-IT" sz="3100" b="1" baseline="-30000">
                <a:solidFill>
                  <a:srgbClr val="000000"/>
                </a:solidFill>
                <a:cs typeface="Times New Roman" pitchFamily="18" charset="0"/>
              </a:rPr>
              <a:t>0</a:t>
            </a:r>
            <a:r>
              <a:rPr lang="it-IT" sz="3100">
                <a:solidFill>
                  <a:srgbClr val="000000"/>
                </a:solidFill>
                <a:cs typeface="Times New Roman" pitchFamily="18" charset="0"/>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7202" name="Text Box 2"/>
          <p:cNvSpPr txBox="1">
            <a:spLocks noChangeArrowheads="1"/>
          </p:cNvSpPr>
          <p:nvPr/>
        </p:nvSpPr>
        <p:spPr bwMode="auto">
          <a:xfrm>
            <a:off x="2355850" y="0"/>
            <a:ext cx="4376738" cy="488950"/>
          </a:xfrm>
          <a:prstGeom prst="rect">
            <a:avLst/>
          </a:prstGeom>
          <a:noFill/>
          <a:ln w="9525">
            <a:noFill/>
            <a:miter lim="800000"/>
            <a:headEnd/>
            <a:tailEnd/>
          </a:ln>
          <a:effectLst/>
        </p:spPr>
        <p:txBody>
          <a:bodyPr wrap="none">
            <a:spAutoFit/>
          </a:bodyPr>
          <a:lstStyle/>
          <a:p>
            <a:r>
              <a:rPr lang="it-IT" sz="2600" b="1">
                <a:solidFill>
                  <a:srgbClr val="FF0000"/>
                </a:solidFill>
              </a:rPr>
              <a:t>MODELLO MATEMATICO</a:t>
            </a:r>
          </a:p>
        </p:txBody>
      </p:sp>
      <p:sp>
        <p:nvSpPr>
          <p:cNvPr id="947203"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5D943212-0FC2-4EA9-813C-7DC9D1807731}" type="slidenum">
              <a:rPr lang="it-IT"/>
              <a:pPr/>
              <a:t>7</a:t>
            </a:fld>
            <a:endParaRPr lang="it-IT"/>
          </a:p>
        </p:txBody>
      </p:sp>
      <p:sp>
        <p:nvSpPr>
          <p:cNvPr id="947204" name="Rectangle 4"/>
          <p:cNvSpPr>
            <a:spLocks noChangeArrowheads="1"/>
          </p:cNvSpPr>
          <p:nvPr/>
        </p:nvSpPr>
        <p:spPr bwMode="auto">
          <a:xfrm>
            <a:off x="0" y="620713"/>
            <a:ext cx="9144000" cy="5408612"/>
          </a:xfrm>
          <a:prstGeom prst="rect">
            <a:avLst/>
          </a:prstGeom>
          <a:noFill/>
          <a:ln w="9525">
            <a:noFill/>
            <a:miter lim="800000"/>
            <a:headEnd/>
            <a:tailEnd/>
          </a:ln>
          <a:effectLst/>
        </p:spPr>
        <p:txBody>
          <a:bodyPr>
            <a:spAutoFit/>
          </a:bodyPr>
          <a:lstStyle/>
          <a:p>
            <a:pPr algn="just"/>
            <a:r>
              <a:rPr lang="it-IT" b="1">
                <a:solidFill>
                  <a:srgbClr val="000000"/>
                </a:solidFill>
                <a:cs typeface="Times New Roman" pitchFamily="18" charset="0"/>
              </a:rPr>
              <a:t>Istante iniziale di aggiunta.</a:t>
            </a:r>
            <a:r>
              <a:rPr lang="it-IT" sz="2200">
                <a:solidFill>
                  <a:srgbClr val="000000"/>
                </a:solidFill>
                <a:cs typeface="Times New Roman" pitchFamily="18" charset="0"/>
              </a:rPr>
              <a:t> </a:t>
            </a:r>
          </a:p>
          <a:p>
            <a:pPr algn="just"/>
            <a:r>
              <a:rPr lang="it-IT" sz="2200">
                <a:solidFill>
                  <a:srgbClr val="000000"/>
                </a:solidFill>
                <a:cs typeface="Times New Roman" pitchFamily="18" charset="0"/>
              </a:rPr>
              <a:t>Se a questo tempo della fermentazione, iniziamo ad aggiungere soluzione di substrato in modo continuo, ad una portata tale che D &lt; </a:t>
            </a:r>
            <a:r>
              <a:rPr lang="it-IT" sz="2200">
                <a:solidFill>
                  <a:srgbClr val="000000"/>
                </a:solidFill>
                <a:latin typeface="Symbol" pitchFamily="18" charset="2"/>
                <a:cs typeface="Times New Roman" pitchFamily="18" charset="0"/>
              </a:rPr>
              <a:t>m</a:t>
            </a:r>
            <a:r>
              <a:rPr lang="it-IT" sz="2200" baseline="-30000">
                <a:solidFill>
                  <a:srgbClr val="000000"/>
                </a:solidFill>
                <a:cs typeface="Times New Roman" pitchFamily="18" charset="0"/>
              </a:rPr>
              <a:t>max</a:t>
            </a:r>
            <a:r>
              <a:rPr lang="it-IT" sz="2200">
                <a:solidFill>
                  <a:srgbClr val="000000"/>
                </a:solidFill>
                <a:cs typeface="Times New Roman" pitchFamily="18" charset="0"/>
              </a:rPr>
              <a:t>, tutto il substrato sarà consumato appena entra nel reattore (</a:t>
            </a:r>
            <a:r>
              <a:rPr lang="it-IT" sz="2000">
                <a:solidFill>
                  <a:srgbClr val="000000"/>
                </a:solidFill>
                <a:cs typeface="Times New Roman" pitchFamily="18" charset="0"/>
              </a:rPr>
              <a:t>poiché </a:t>
            </a:r>
            <a:r>
              <a:rPr lang="it-IT" sz="2200">
                <a:solidFill>
                  <a:srgbClr val="000000"/>
                </a:solidFill>
                <a:latin typeface="Symbol" pitchFamily="18" charset="2"/>
                <a:cs typeface="Times New Roman" pitchFamily="18" charset="0"/>
              </a:rPr>
              <a:t>¯</a:t>
            </a:r>
            <a:r>
              <a:rPr lang="it-IT" sz="2200">
                <a:solidFill>
                  <a:srgbClr val="000000"/>
                </a:solidFill>
                <a:cs typeface="Times New Roman" pitchFamily="18" charset="0"/>
              </a:rPr>
              <a:t>D </a:t>
            </a:r>
            <a:r>
              <a:rPr lang="it-IT" sz="2200">
                <a:solidFill>
                  <a:srgbClr val="000000"/>
                </a:solidFill>
                <a:latin typeface="Symbol" pitchFamily="18" charset="2"/>
                <a:cs typeface="Times New Roman" pitchFamily="18" charset="0"/>
              </a:rPr>
              <a:t>Þ ¯ </a:t>
            </a:r>
            <a:r>
              <a:rPr lang="it-IT" sz="2200">
                <a:solidFill>
                  <a:srgbClr val="000000"/>
                </a:solidFill>
                <a:cs typeface="Times New Roman" pitchFamily="18" charset="0"/>
              </a:rPr>
              <a:t>S</a:t>
            </a:r>
            <a:r>
              <a:rPr lang="it-IT" sz="2200" baseline="-30000">
                <a:solidFill>
                  <a:srgbClr val="000000"/>
                </a:solidFill>
                <a:cs typeface="Times New Roman" pitchFamily="18" charset="0"/>
              </a:rPr>
              <a:t>t</a:t>
            </a:r>
            <a:r>
              <a:rPr lang="it-IT" sz="2000">
                <a:solidFill>
                  <a:srgbClr val="000000"/>
                </a:solidFill>
                <a:cs typeface="Times New Roman" pitchFamily="18" charset="0"/>
              </a:rPr>
              <a:t> </a:t>
            </a:r>
            <a:r>
              <a:rPr lang="it-IT" sz="2200">
                <a:solidFill>
                  <a:srgbClr val="000000"/>
                </a:solidFill>
                <a:cs typeface="Times New Roman" pitchFamily="18" charset="0"/>
              </a:rPr>
              <a:t>facciamo in modo di mantenere S</a:t>
            </a:r>
            <a:r>
              <a:rPr lang="it-IT" sz="2200" baseline="-30000">
                <a:solidFill>
                  <a:srgbClr val="000000"/>
                </a:solidFill>
                <a:cs typeface="Times New Roman" pitchFamily="18" charset="0"/>
              </a:rPr>
              <a:t>t</a:t>
            </a:r>
            <a:r>
              <a:rPr lang="it-IT" sz="2200">
                <a:solidFill>
                  <a:srgbClr val="000000"/>
                </a:solidFill>
                <a:cs typeface="Times New Roman" pitchFamily="18" charset="0"/>
              </a:rPr>
              <a:t> = 0 durante l’aggiunta). Perciò </a:t>
            </a:r>
          </a:p>
          <a:p>
            <a:pPr algn="ctr"/>
            <a:r>
              <a:rPr lang="it-IT" sz="2200">
                <a:solidFill>
                  <a:srgbClr val="000000"/>
                </a:solidFill>
                <a:cs typeface="Times New Roman" pitchFamily="18" charset="0"/>
              </a:rPr>
              <a:t>F S</a:t>
            </a:r>
            <a:r>
              <a:rPr lang="it-IT" sz="3100" baseline="-30000">
                <a:solidFill>
                  <a:srgbClr val="000000"/>
                </a:solidFill>
                <a:cs typeface="Times New Roman" pitchFamily="18" charset="0"/>
              </a:rPr>
              <a:t>0</a:t>
            </a:r>
            <a:r>
              <a:rPr lang="it-IT" sz="3100">
                <a:solidFill>
                  <a:srgbClr val="000000"/>
                </a:solidFill>
                <a:cs typeface="Times New Roman" pitchFamily="18" charset="0"/>
              </a:rPr>
              <a:t> = </a:t>
            </a:r>
            <a:r>
              <a:rPr lang="it-IT" sz="3100">
                <a:solidFill>
                  <a:srgbClr val="000000"/>
                </a:solidFill>
                <a:latin typeface="Symbol" pitchFamily="18" charset="2"/>
                <a:cs typeface="Times New Roman" pitchFamily="18" charset="0"/>
              </a:rPr>
              <a:t>m </a:t>
            </a:r>
            <a:r>
              <a:rPr lang="it-IT" sz="3100">
                <a:solidFill>
                  <a:srgbClr val="000000"/>
                </a:solidFill>
                <a:cs typeface="Times New Roman" pitchFamily="18" charset="0"/>
              </a:rPr>
              <a:t>X</a:t>
            </a:r>
            <a:r>
              <a:rPr lang="it-IT" sz="3100" baseline="-30000">
                <a:solidFill>
                  <a:srgbClr val="000000"/>
                </a:solidFill>
                <a:cs typeface="Times New Roman" pitchFamily="18" charset="0"/>
              </a:rPr>
              <a:t>T</a:t>
            </a:r>
            <a:r>
              <a:rPr lang="it-IT" sz="3100">
                <a:solidFill>
                  <a:srgbClr val="000000"/>
                </a:solidFill>
                <a:cs typeface="Times New Roman" pitchFamily="18" charset="0"/>
              </a:rPr>
              <a:t>/ Y</a:t>
            </a:r>
            <a:r>
              <a:rPr lang="it-IT" sz="3100" baseline="-30000">
                <a:solidFill>
                  <a:srgbClr val="000000"/>
                </a:solidFill>
                <a:cs typeface="Times New Roman" pitchFamily="18" charset="0"/>
              </a:rPr>
              <a:t>XS</a:t>
            </a:r>
            <a:r>
              <a:rPr lang="it-IT" sz="3100">
                <a:solidFill>
                  <a:srgbClr val="000000"/>
                </a:solidFill>
                <a:cs typeface="Times New Roman" pitchFamily="18" charset="0"/>
              </a:rPr>
              <a:t> (61)</a:t>
            </a:r>
            <a:r>
              <a:rPr lang="it-IT" sz="2200">
                <a:solidFill>
                  <a:srgbClr val="000000"/>
                </a:solidFill>
                <a:cs typeface="Times New Roman" pitchFamily="18" charset="0"/>
              </a:rPr>
              <a:t>,</a:t>
            </a:r>
          </a:p>
          <a:p>
            <a:pPr algn="just"/>
            <a:r>
              <a:rPr lang="it-IT" sz="2200">
                <a:solidFill>
                  <a:srgbClr val="000000"/>
                </a:solidFill>
                <a:cs typeface="Times New Roman" pitchFamily="18" charset="0"/>
              </a:rPr>
              <a:t>ove F = portata dell’alimentazione, F S</a:t>
            </a:r>
            <a:r>
              <a:rPr lang="it-IT" sz="2200" baseline="-30000">
                <a:solidFill>
                  <a:srgbClr val="000000"/>
                </a:solidFill>
                <a:cs typeface="Times New Roman" pitchFamily="18" charset="0"/>
              </a:rPr>
              <a:t>0</a:t>
            </a:r>
            <a:r>
              <a:rPr lang="it-IT" sz="2200">
                <a:solidFill>
                  <a:srgbClr val="000000"/>
                </a:solidFill>
                <a:cs typeface="Times New Roman" pitchFamily="18" charset="0"/>
              </a:rPr>
              <a:t> (g/ora) è il flusso ponderale di substrato,  X</a:t>
            </a:r>
            <a:r>
              <a:rPr lang="it-IT" sz="2200" baseline="-30000">
                <a:solidFill>
                  <a:srgbClr val="000000"/>
                </a:solidFill>
                <a:cs typeface="Times New Roman" pitchFamily="18" charset="0"/>
              </a:rPr>
              <a:t>T</a:t>
            </a:r>
            <a:r>
              <a:rPr lang="it-IT" sz="2200">
                <a:solidFill>
                  <a:srgbClr val="000000"/>
                </a:solidFill>
                <a:cs typeface="Times New Roman" pitchFamily="18" charset="0"/>
              </a:rPr>
              <a:t> è la biomassa totale (in grammi), </a:t>
            </a:r>
          </a:p>
          <a:p>
            <a:pPr algn="just"/>
            <a:r>
              <a:rPr lang="it-IT" sz="2200">
                <a:solidFill>
                  <a:srgbClr val="000000"/>
                </a:solidFill>
                <a:cs typeface="Times New Roman" pitchFamily="18" charset="0"/>
              </a:rPr>
              <a:t>X</a:t>
            </a:r>
            <a:r>
              <a:rPr lang="it-IT" sz="2600" baseline="-30000">
                <a:solidFill>
                  <a:srgbClr val="000000"/>
                </a:solidFill>
                <a:cs typeface="Times New Roman" pitchFamily="18" charset="0"/>
              </a:rPr>
              <a:t>T</a:t>
            </a:r>
            <a:r>
              <a:rPr lang="it-IT" sz="2600">
                <a:solidFill>
                  <a:srgbClr val="000000"/>
                </a:solidFill>
                <a:cs typeface="Times New Roman" pitchFamily="18" charset="0"/>
              </a:rPr>
              <a:t> = X</a:t>
            </a:r>
            <a:r>
              <a:rPr lang="it-IT" sz="2600" baseline="-30000">
                <a:solidFill>
                  <a:srgbClr val="000000"/>
                </a:solidFill>
                <a:cs typeface="Times New Roman" pitchFamily="18" charset="0"/>
              </a:rPr>
              <a:t>max</a:t>
            </a:r>
            <a:r>
              <a:rPr lang="it-IT" sz="2600">
                <a:solidFill>
                  <a:srgbClr val="000000"/>
                </a:solidFill>
                <a:cs typeface="Times New Roman" pitchFamily="18" charset="0"/>
              </a:rPr>
              <a:t> V</a:t>
            </a:r>
            <a:r>
              <a:rPr lang="it-IT" sz="2600" baseline="-30000">
                <a:solidFill>
                  <a:srgbClr val="000000"/>
                </a:solidFill>
                <a:cs typeface="Times New Roman" pitchFamily="18" charset="0"/>
              </a:rPr>
              <a:t>t</a:t>
            </a:r>
            <a:r>
              <a:rPr lang="it-IT" sz="2200">
                <a:solidFill>
                  <a:srgbClr val="000000"/>
                </a:solidFill>
                <a:cs typeface="Times New Roman" pitchFamily="18" charset="0"/>
              </a:rPr>
              <a:t>, </a:t>
            </a:r>
          </a:p>
          <a:p>
            <a:pPr algn="just"/>
            <a:r>
              <a:rPr lang="it-IT" sz="2200">
                <a:solidFill>
                  <a:srgbClr val="000000"/>
                </a:solidFill>
                <a:cs typeface="Times New Roman" pitchFamily="18" charset="0"/>
              </a:rPr>
              <a:t>V</a:t>
            </a:r>
            <a:r>
              <a:rPr lang="it-IT" sz="2200" baseline="-30000">
                <a:solidFill>
                  <a:srgbClr val="000000"/>
                </a:solidFill>
                <a:cs typeface="Times New Roman" pitchFamily="18" charset="0"/>
              </a:rPr>
              <a:t>t</a:t>
            </a:r>
            <a:r>
              <a:rPr lang="it-IT" sz="2200">
                <a:solidFill>
                  <a:srgbClr val="000000"/>
                </a:solidFill>
                <a:cs typeface="Times New Roman" pitchFamily="18" charset="0"/>
              </a:rPr>
              <a:t> è il volume di brodo di fermentazione nel reattore al tempo t.</a:t>
            </a:r>
          </a:p>
          <a:p>
            <a:pPr algn="just"/>
            <a:r>
              <a:rPr lang="it-IT" sz="2200">
                <a:solidFill>
                  <a:srgbClr val="000000"/>
                </a:solidFill>
                <a:cs typeface="Times New Roman" pitchFamily="18" charset="0"/>
              </a:rPr>
              <a:t>Per comprendere la (61), scomponiamola nelle unità dimensionali e nel significato dei termini: </a:t>
            </a:r>
          </a:p>
          <a:p>
            <a:pPr algn="just"/>
            <a:r>
              <a:rPr lang="it-IT" sz="2200">
                <a:solidFill>
                  <a:srgbClr val="000000"/>
                </a:solidFill>
                <a:cs typeface="Times New Roman" pitchFamily="18" charset="0"/>
              </a:rPr>
              <a:t>F S</a:t>
            </a:r>
            <a:r>
              <a:rPr lang="it-IT" sz="2200" baseline="-30000">
                <a:solidFill>
                  <a:srgbClr val="000000"/>
                </a:solidFill>
                <a:cs typeface="Times New Roman" pitchFamily="18" charset="0"/>
              </a:rPr>
              <a:t>0</a:t>
            </a:r>
            <a:r>
              <a:rPr lang="it-IT" sz="2200">
                <a:solidFill>
                  <a:srgbClr val="000000"/>
                </a:solidFill>
                <a:cs typeface="Times New Roman" pitchFamily="18" charset="0"/>
              </a:rPr>
              <a:t> = g substrato alimentato/ora = g substrato </a:t>
            </a:r>
            <a:r>
              <a:rPr lang="it-IT" sz="2200" u="sng">
                <a:solidFill>
                  <a:srgbClr val="000000"/>
                </a:solidFill>
                <a:cs typeface="Times New Roman" pitchFamily="18" charset="0"/>
              </a:rPr>
              <a:t>che si converte</a:t>
            </a:r>
            <a:r>
              <a:rPr lang="it-IT" sz="2200">
                <a:solidFill>
                  <a:srgbClr val="000000"/>
                </a:solidFill>
                <a:cs typeface="Times New Roman" pitchFamily="18" charset="0"/>
              </a:rPr>
              <a:t>/ora. In base alla (29),  Y</a:t>
            </a:r>
            <a:r>
              <a:rPr lang="it-IT" sz="2200" baseline="-30000">
                <a:solidFill>
                  <a:srgbClr val="000000"/>
                </a:solidFill>
                <a:cs typeface="Times New Roman" pitchFamily="18" charset="0"/>
              </a:rPr>
              <a:t>XS </a:t>
            </a:r>
            <a:r>
              <a:rPr lang="it-IT" sz="2200">
                <a:solidFill>
                  <a:srgbClr val="000000"/>
                </a:solidFill>
                <a:cs typeface="Times New Roman" pitchFamily="18" charset="0"/>
              </a:rPr>
              <a:t> = g di cellule prodotte/grammo di substrato convertito. Perciò,</a:t>
            </a:r>
          </a:p>
          <a:p>
            <a:pPr algn="ctr"/>
            <a:r>
              <a:rPr lang="it-IT" sz="2200">
                <a:solidFill>
                  <a:srgbClr val="000000"/>
                </a:solidFill>
                <a:cs typeface="Times New Roman" pitchFamily="18" charset="0"/>
              </a:rPr>
              <a:t>F S</a:t>
            </a:r>
            <a:r>
              <a:rPr lang="it-IT" sz="2200" baseline="-30000">
                <a:solidFill>
                  <a:srgbClr val="000000"/>
                </a:solidFill>
                <a:cs typeface="Times New Roman" pitchFamily="18" charset="0"/>
              </a:rPr>
              <a:t>0</a:t>
            </a:r>
            <a:r>
              <a:rPr lang="it-IT" sz="2200">
                <a:solidFill>
                  <a:srgbClr val="000000"/>
                </a:solidFill>
                <a:cs typeface="Times New Roman" pitchFamily="18" charset="0"/>
              </a:rPr>
              <a:t> Y</a:t>
            </a:r>
            <a:r>
              <a:rPr lang="it-IT" sz="2200" baseline="-30000">
                <a:solidFill>
                  <a:srgbClr val="000000"/>
                </a:solidFill>
                <a:cs typeface="Times New Roman" pitchFamily="18" charset="0"/>
              </a:rPr>
              <a:t>XS</a:t>
            </a:r>
            <a:r>
              <a:rPr lang="it-IT" sz="2200">
                <a:solidFill>
                  <a:srgbClr val="000000"/>
                </a:solidFill>
                <a:cs typeface="Times New Roman" pitchFamily="18" charset="0"/>
              </a:rPr>
              <a:t> =</a:t>
            </a:r>
            <a:r>
              <a:rPr lang="it-IT" sz="2200" baseline="-30000">
                <a:solidFill>
                  <a:srgbClr val="000000"/>
                </a:solidFill>
                <a:cs typeface="Times New Roman" pitchFamily="18" charset="0"/>
              </a:rPr>
              <a:t>  </a:t>
            </a:r>
            <a:r>
              <a:rPr lang="it-IT" sz="2600" u="sng">
                <a:solidFill>
                  <a:srgbClr val="000000"/>
                </a:solidFill>
                <a:cs typeface="Times New Roman" pitchFamily="18" charset="0"/>
              </a:rPr>
              <a:t>g cellule prodotte/ora</a:t>
            </a:r>
            <a:r>
              <a:rPr lang="it-IT" sz="2200">
                <a:solidFill>
                  <a:srgbClr val="000000"/>
                </a:solidFill>
                <a:cs typeface="Times New Roman" pitchFamily="18" charset="0"/>
              </a:rPr>
              <a:t> = </a:t>
            </a:r>
            <a:r>
              <a:rPr lang="it-IT" sz="2200">
                <a:solidFill>
                  <a:srgbClr val="000000"/>
                </a:solidFill>
                <a:latin typeface="Symbol" pitchFamily="18" charset="2"/>
                <a:cs typeface="Times New Roman" pitchFamily="18" charset="0"/>
              </a:rPr>
              <a:t>m </a:t>
            </a:r>
            <a:r>
              <a:rPr lang="it-IT" sz="2200">
                <a:solidFill>
                  <a:srgbClr val="000000"/>
                </a:solidFill>
                <a:cs typeface="Times New Roman" pitchFamily="18" charset="0"/>
              </a:rPr>
              <a:t>X</a:t>
            </a:r>
            <a:r>
              <a:rPr lang="it-IT" sz="2200" baseline="-30000">
                <a:solidFill>
                  <a:srgbClr val="000000"/>
                </a:solidFill>
                <a:cs typeface="Times New Roman" pitchFamily="18" charset="0"/>
              </a:rPr>
              <a:t>T</a:t>
            </a:r>
            <a:r>
              <a:rPr lang="it-IT" sz="2200">
                <a:solidFill>
                  <a:srgbClr val="000000"/>
                </a:solidFill>
                <a:cs typeface="Times New Roman" pitchFamily="18" charset="0"/>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8226" name="Text Box 2"/>
          <p:cNvSpPr txBox="1">
            <a:spLocks noChangeArrowheads="1"/>
          </p:cNvSpPr>
          <p:nvPr/>
        </p:nvSpPr>
        <p:spPr bwMode="auto">
          <a:xfrm>
            <a:off x="2355850" y="0"/>
            <a:ext cx="4376738" cy="488950"/>
          </a:xfrm>
          <a:prstGeom prst="rect">
            <a:avLst/>
          </a:prstGeom>
          <a:noFill/>
          <a:ln w="9525">
            <a:noFill/>
            <a:miter lim="800000"/>
            <a:headEnd/>
            <a:tailEnd/>
          </a:ln>
          <a:effectLst/>
        </p:spPr>
        <p:txBody>
          <a:bodyPr wrap="none">
            <a:spAutoFit/>
          </a:bodyPr>
          <a:lstStyle/>
          <a:p>
            <a:r>
              <a:rPr lang="it-IT" sz="2600" b="1">
                <a:solidFill>
                  <a:srgbClr val="FF0000"/>
                </a:solidFill>
              </a:rPr>
              <a:t>MODELLO MATEMATICO</a:t>
            </a:r>
          </a:p>
        </p:txBody>
      </p:sp>
      <p:sp>
        <p:nvSpPr>
          <p:cNvPr id="948227"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EE38CCAD-5B67-4E42-B414-2DA9C617570A}" type="slidenum">
              <a:rPr lang="it-IT"/>
              <a:pPr/>
              <a:t>8</a:t>
            </a:fld>
            <a:endParaRPr lang="it-IT"/>
          </a:p>
        </p:txBody>
      </p:sp>
      <p:sp>
        <p:nvSpPr>
          <p:cNvPr id="948228" name="Rectangle 4"/>
          <p:cNvSpPr>
            <a:spLocks noChangeArrowheads="1"/>
          </p:cNvSpPr>
          <p:nvPr/>
        </p:nvSpPr>
        <p:spPr bwMode="auto">
          <a:xfrm>
            <a:off x="0" y="692150"/>
            <a:ext cx="9144000" cy="4935538"/>
          </a:xfrm>
          <a:prstGeom prst="rect">
            <a:avLst/>
          </a:prstGeom>
          <a:noFill/>
          <a:ln w="9525">
            <a:noFill/>
            <a:miter lim="800000"/>
            <a:headEnd/>
            <a:tailEnd/>
          </a:ln>
          <a:effectLst/>
        </p:spPr>
        <p:txBody>
          <a:bodyPr>
            <a:spAutoFit/>
          </a:bodyPr>
          <a:lstStyle/>
          <a:p>
            <a:pPr algn="just"/>
            <a:r>
              <a:rPr lang="it-IT" b="1">
                <a:solidFill>
                  <a:srgbClr val="000000"/>
                </a:solidFill>
                <a:cs typeface="Times New Roman" pitchFamily="18" charset="0"/>
              </a:rPr>
              <a:t>Istante iniziale di aggiunta.</a:t>
            </a:r>
            <a:r>
              <a:rPr lang="it-IT" sz="2200">
                <a:solidFill>
                  <a:srgbClr val="000000"/>
                </a:solidFill>
                <a:cs typeface="Times New Roman" pitchFamily="18" charset="0"/>
              </a:rPr>
              <a:t> </a:t>
            </a:r>
          </a:p>
          <a:p>
            <a:pPr algn="just"/>
            <a:endParaRPr lang="it-IT" sz="2200">
              <a:solidFill>
                <a:srgbClr val="000000"/>
              </a:solidFill>
              <a:cs typeface="Times New Roman" pitchFamily="18" charset="0"/>
            </a:endParaRPr>
          </a:p>
          <a:p>
            <a:pPr algn="just"/>
            <a:r>
              <a:rPr lang="it-IT" sz="2200">
                <a:solidFill>
                  <a:srgbClr val="000000"/>
                </a:solidFill>
                <a:cs typeface="Times New Roman" pitchFamily="18" charset="0"/>
              </a:rPr>
              <a:t>Iniziamo ad aggiungere soluzione di substrato in modo continuo, ad una portata tale che D &lt; </a:t>
            </a:r>
            <a:r>
              <a:rPr lang="it-IT" sz="2200">
                <a:solidFill>
                  <a:srgbClr val="000000"/>
                </a:solidFill>
                <a:latin typeface="Symbol" pitchFamily="18" charset="2"/>
                <a:cs typeface="Times New Roman" pitchFamily="18" charset="0"/>
              </a:rPr>
              <a:t>m</a:t>
            </a:r>
            <a:r>
              <a:rPr lang="it-IT" sz="2200" baseline="-30000">
                <a:solidFill>
                  <a:srgbClr val="000000"/>
                </a:solidFill>
                <a:cs typeface="Times New Roman" pitchFamily="18" charset="0"/>
              </a:rPr>
              <a:t>max</a:t>
            </a:r>
            <a:r>
              <a:rPr lang="it-IT" sz="2200">
                <a:solidFill>
                  <a:srgbClr val="000000"/>
                </a:solidFill>
                <a:cs typeface="Times New Roman" pitchFamily="18" charset="0"/>
              </a:rPr>
              <a:t>, tutto il substrato sarà consumato appena entra nel reattore (</a:t>
            </a:r>
            <a:r>
              <a:rPr lang="it-IT" sz="2000">
                <a:solidFill>
                  <a:srgbClr val="000000"/>
                </a:solidFill>
                <a:cs typeface="Times New Roman" pitchFamily="18" charset="0"/>
              </a:rPr>
              <a:t>poiché </a:t>
            </a:r>
            <a:r>
              <a:rPr lang="it-IT" sz="2200">
                <a:solidFill>
                  <a:srgbClr val="000000"/>
                </a:solidFill>
                <a:latin typeface="Symbol" pitchFamily="18" charset="2"/>
                <a:cs typeface="Times New Roman" pitchFamily="18" charset="0"/>
              </a:rPr>
              <a:t>¯</a:t>
            </a:r>
            <a:r>
              <a:rPr lang="it-IT" sz="2200">
                <a:solidFill>
                  <a:srgbClr val="000000"/>
                </a:solidFill>
                <a:cs typeface="Times New Roman" pitchFamily="18" charset="0"/>
              </a:rPr>
              <a:t>D </a:t>
            </a:r>
            <a:r>
              <a:rPr lang="it-IT" sz="2200">
                <a:solidFill>
                  <a:srgbClr val="000000"/>
                </a:solidFill>
                <a:latin typeface="Symbol" pitchFamily="18" charset="2"/>
                <a:cs typeface="Times New Roman" pitchFamily="18" charset="0"/>
              </a:rPr>
              <a:t>Þ ¯ </a:t>
            </a:r>
            <a:r>
              <a:rPr lang="it-IT" sz="2200">
                <a:solidFill>
                  <a:srgbClr val="000000"/>
                </a:solidFill>
                <a:cs typeface="Times New Roman" pitchFamily="18" charset="0"/>
              </a:rPr>
              <a:t>S</a:t>
            </a:r>
            <a:r>
              <a:rPr lang="it-IT" sz="2200" baseline="-30000">
                <a:solidFill>
                  <a:srgbClr val="000000"/>
                </a:solidFill>
                <a:cs typeface="Times New Roman" pitchFamily="18" charset="0"/>
              </a:rPr>
              <a:t>t</a:t>
            </a:r>
            <a:r>
              <a:rPr lang="it-IT" sz="2000">
                <a:solidFill>
                  <a:srgbClr val="000000"/>
                </a:solidFill>
                <a:cs typeface="Times New Roman" pitchFamily="18" charset="0"/>
              </a:rPr>
              <a:t> </a:t>
            </a:r>
            <a:r>
              <a:rPr lang="it-IT" sz="2200">
                <a:solidFill>
                  <a:srgbClr val="000000"/>
                </a:solidFill>
                <a:cs typeface="Times New Roman" pitchFamily="18" charset="0"/>
              </a:rPr>
              <a:t>facciamo in modo di mantenere S</a:t>
            </a:r>
            <a:r>
              <a:rPr lang="it-IT" sz="2200" baseline="-30000">
                <a:solidFill>
                  <a:srgbClr val="000000"/>
                </a:solidFill>
                <a:cs typeface="Times New Roman" pitchFamily="18" charset="0"/>
              </a:rPr>
              <a:t>t</a:t>
            </a:r>
            <a:r>
              <a:rPr lang="it-IT" sz="2200">
                <a:solidFill>
                  <a:srgbClr val="000000"/>
                </a:solidFill>
                <a:cs typeface="Times New Roman" pitchFamily="18" charset="0"/>
              </a:rPr>
              <a:t> = 0 durante l’aggiunta). P</a:t>
            </a:r>
          </a:p>
          <a:p>
            <a:pPr algn="ctr"/>
            <a:r>
              <a:rPr lang="it-IT" sz="2200">
                <a:solidFill>
                  <a:srgbClr val="000000"/>
                </a:solidFill>
                <a:cs typeface="Times New Roman" pitchFamily="18" charset="0"/>
              </a:rPr>
              <a:t>F S</a:t>
            </a:r>
            <a:r>
              <a:rPr lang="it-IT" sz="2200" baseline="-30000">
                <a:solidFill>
                  <a:srgbClr val="000000"/>
                </a:solidFill>
                <a:cs typeface="Times New Roman" pitchFamily="18" charset="0"/>
              </a:rPr>
              <a:t>0</a:t>
            </a:r>
            <a:r>
              <a:rPr lang="it-IT" sz="2200">
                <a:solidFill>
                  <a:srgbClr val="000000"/>
                </a:solidFill>
                <a:cs typeface="Times New Roman" pitchFamily="18" charset="0"/>
              </a:rPr>
              <a:t> = </a:t>
            </a:r>
            <a:r>
              <a:rPr lang="it-IT" sz="2200">
                <a:solidFill>
                  <a:srgbClr val="000000"/>
                </a:solidFill>
                <a:latin typeface="Symbol" pitchFamily="18" charset="2"/>
                <a:cs typeface="Times New Roman" pitchFamily="18" charset="0"/>
              </a:rPr>
              <a:t>m </a:t>
            </a:r>
            <a:r>
              <a:rPr lang="it-IT" sz="2200">
                <a:solidFill>
                  <a:srgbClr val="000000"/>
                </a:solidFill>
                <a:cs typeface="Times New Roman" pitchFamily="18" charset="0"/>
              </a:rPr>
              <a:t>X</a:t>
            </a:r>
            <a:r>
              <a:rPr lang="it-IT" sz="2200" baseline="-30000">
                <a:solidFill>
                  <a:srgbClr val="000000"/>
                </a:solidFill>
                <a:cs typeface="Times New Roman" pitchFamily="18" charset="0"/>
              </a:rPr>
              <a:t>T</a:t>
            </a:r>
            <a:r>
              <a:rPr lang="it-IT" sz="2200">
                <a:solidFill>
                  <a:srgbClr val="000000"/>
                </a:solidFill>
                <a:cs typeface="Times New Roman" pitchFamily="18" charset="0"/>
              </a:rPr>
              <a:t>/ Y</a:t>
            </a:r>
            <a:r>
              <a:rPr lang="it-IT" sz="2200" baseline="-30000">
                <a:solidFill>
                  <a:srgbClr val="000000"/>
                </a:solidFill>
                <a:cs typeface="Times New Roman" pitchFamily="18" charset="0"/>
              </a:rPr>
              <a:t>XS</a:t>
            </a:r>
            <a:r>
              <a:rPr lang="it-IT" sz="2200">
                <a:solidFill>
                  <a:srgbClr val="000000"/>
                </a:solidFill>
                <a:cs typeface="Times New Roman" pitchFamily="18" charset="0"/>
              </a:rPr>
              <a:t> (61),</a:t>
            </a:r>
          </a:p>
          <a:p>
            <a:pPr algn="just"/>
            <a:r>
              <a:rPr lang="it-IT" sz="2200">
                <a:solidFill>
                  <a:srgbClr val="000000"/>
                </a:solidFill>
                <a:cs typeface="Times New Roman" pitchFamily="18" charset="0"/>
              </a:rPr>
              <a:t>ove F = portata dell’alimentazione, F S</a:t>
            </a:r>
            <a:r>
              <a:rPr lang="it-IT" sz="2200" baseline="-30000">
                <a:solidFill>
                  <a:srgbClr val="000000"/>
                </a:solidFill>
                <a:cs typeface="Times New Roman" pitchFamily="18" charset="0"/>
              </a:rPr>
              <a:t>0</a:t>
            </a:r>
            <a:r>
              <a:rPr lang="it-IT" sz="2200">
                <a:solidFill>
                  <a:srgbClr val="000000"/>
                </a:solidFill>
                <a:cs typeface="Times New Roman" pitchFamily="18" charset="0"/>
              </a:rPr>
              <a:t> (g/ora) è il flusso ponderale di substrato,  X</a:t>
            </a:r>
            <a:r>
              <a:rPr lang="it-IT" sz="2200" baseline="-30000">
                <a:solidFill>
                  <a:srgbClr val="000000"/>
                </a:solidFill>
                <a:cs typeface="Times New Roman" pitchFamily="18" charset="0"/>
              </a:rPr>
              <a:t>T</a:t>
            </a:r>
            <a:r>
              <a:rPr lang="it-IT" sz="2200">
                <a:solidFill>
                  <a:srgbClr val="000000"/>
                </a:solidFill>
                <a:cs typeface="Times New Roman" pitchFamily="18" charset="0"/>
              </a:rPr>
              <a:t> è la biomassa totale (in grammi), </a:t>
            </a:r>
          </a:p>
          <a:p>
            <a:pPr algn="ctr"/>
            <a:r>
              <a:rPr lang="it-IT" sz="2200">
                <a:solidFill>
                  <a:srgbClr val="000000"/>
                </a:solidFill>
                <a:cs typeface="Times New Roman" pitchFamily="18" charset="0"/>
              </a:rPr>
              <a:t>X</a:t>
            </a:r>
            <a:r>
              <a:rPr lang="it-IT" sz="2600" baseline="-30000">
                <a:solidFill>
                  <a:srgbClr val="000000"/>
                </a:solidFill>
                <a:cs typeface="Times New Roman" pitchFamily="18" charset="0"/>
              </a:rPr>
              <a:t>T</a:t>
            </a:r>
            <a:r>
              <a:rPr lang="it-IT" sz="2600">
                <a:solidFill>
                  <a:srgbClr val="000000"/>
                </a:solidFill>
                <a:cs typeface="Times New Roman" pitchFamily="18" charset="0"/>
              </a:rPr>
              <a:t> = X</a:t>
            </a:r>
            <a:r>
              <a:rPr lang="it-IT" sz="2600" baseline="-30000">
                <a:solidFill>
                  <a:srgbClr val="000000"/>
                </a:solidFill>
                <a:cs typeface="Times New Roman" pitchFamily="18" charset="0"/>
              </a:rPr>
              <a:t>max</a:t>
            </a:r>
            <a:r>
              <a:rPr lang="it-IT" sz="2600">
                <a:solidFill>
                  <a:srgbClr val="000000"/>
                </a:solidFill>
                <a:cs typeface="Times New Roman" pitchFamily="18" charset="0"/>
              </a:rPr>
              <a:t> V</a:t>
            </a:r>
            <a:r>
              <a:rPr lang="it-IT" sz="2600" baseline="-30000">
                <a:solidFill>
                  <a:srgbClr val="000000"/>
                </a:solidFill>
                <a:cs typeface="Times New Roman" pitchFamily="18" charset="0"/>
              </a:rPr>
              <a:t>t</a:t>
            </a:r>
            <a:r>
              <a:rPr lang="it-IT" sz="2200">
                <a:solidFill>
                  <a:srgbClr val="000000"/>
                </a:solidFill>
                <a:cs typeface="Times New Roman" pitchFamily="18" charset="0"/>
              </a:rPr>
              <a:t>, </a:t>
            </a:r>
          </a:p>
          <a:p>
            <a:pPr algn="just"/>
            <a:r>
              <a:rPr lang="it-IT" sz="2200">
                <a:solidFill>
                  <a:srgbClr val="000000"/>
                </a:solidFill>
                <a:cs typeface="Times New Roman" pitchFamily="18" charset="0"/>
              </a:rPr>
              <a:t>V</a:t>
            </a:r>
            <a:r>
              <a:rPr lang="it-IT" sz="2200" baseline="-30000">
                <a:solidFill>
                  <a:srgbClr val="000000"/>
                </a:solidFill>
                <a:cs typeface="Times New Roman" pitchFamily="18" charset="0"/>
              </a:rPr>
              <a:t>t</a:t>
            </a:r>
            <a:r>
              <a:rPr lang="it-IT" sz="2200">
                <a:solidFill>
                  <a:srgbClr val="000000"/>
                </a:solidFill>
                <a:cs typeface="Times New Roman" pitchFamily="18" charset="0"/>
              </a:rPr>
              <a:t> è il volume di brodo di fermentazione nel reattore al tempo t.</a:t>
            </a:r>
          </a:p>
          <a:p>
            <a:pPr algn="just"/>
            <a:r>
              <a:rPr lang="it-IT" sz="2200">
                <a:solidFill>
                  <a:srgbClr val="000000"/>
                </a:solidFill>
                <a:cs typeface="Times New Roman" pitchFamily="18" charset="0"/>
              </a:rPr>
              <a:t>Per comprendere la (61), scomponiamola nelle unità dimensionali: </a:t>
            </a:r>
          </a:p>
          <a:p>
            <a:pPr algn="just"/>
            <a:r>
              <a:rPr lang="it-IT" sz="2200">
                <a:solidFill>
                  <a:srgbClr val="000000"/>
                </a:solidFill>
                <a:cs typeface="Times New Roman" pitchFamily="18" charset="0"/>
              </a:rPr>
              <a:t>F S</a:t>
            </a:r>
            <a:r>
              <a:rPr lang="it-IT" sz="2200" baseline="-30000">
                <a:solidFill>
                  <a:srgbClr val="000000"/>
                </a:solidFill>
                <a:cs typeface="Times New Roman" pitchFamily="18" charset="0"/>
              </a:rPr>
              <a:t>0</a:t>
            </a:r>
            <a:r>
              <a:rPr lang="it-IT" sz="2200">
                <a:solidFill>
                  <a:srgbClr val="000000"/>
                </a:solidFill>
                <a:cs typeface="Times New Roman" pitchFamily="18" charset="0"/>
              </a:rPr>
              <a:t> = g substrato alimentato/ora = g substrato </a:t>
            </a:r>
            <a:r>
              <a:rPr lang="it-IT" sz="2200" u="sng">
                <a:solidFill>
                  <a:srgbClr val="000000"/>
                </a:solidFill>
                <a:cs typeface="Times New Roman" pitchFamily="18" charset="0"/>
              </a:rPr>
              <a:t>che si converte</a:t>
            </a:r>
            <a:r>
              <a:rPr lang="it-IT" sz="2200">
                <a:solidFill>
                  <a:srgbClr val="000000"/>
                </a:solidFill>
                <a:cs typeface="Times New Roman" pitchFamily="18" charset="0"/>
              </a:rPr>
              <a:t>/ora. In base alla (29),  Y</a:t>
            </a:r>
            <a:r>
              <a:rPr lang="it-IT" sz="2200" baseline="-30000">
                <a:solidFill>
                  <a:srgbClr val="000000"/>
                </a:solidFill>
                <a:cs typeface="Times New Roman" pitchFamily="18" charset="0"/>
              </a:rPr>
              <a:t>XS </a:t>
            </a:r>
            <a:r>
              <a:rPr lang="it-IT" sz="2200">
                <a:solidFill>
                  <a:srgbClr val="000000"/>
                </a:solidFill>
                <a:cs typeface="Times New Roman" pitchFamily="18" charset="0"/>
              </a:rPr>
              <a:t> = g di cellule prodotte/grammo di substrato convertito. Perciò,</a:t>
            </a:r>
          </a:p>
          <a:p>
            <a:pPr algn="ctr"/>
            <a:r>
              <a:rPr lang="it-IT" sz="2200">
                <a:solidFill>
                  <a:srgbClr val="000000"/>
                </a:solidFill>
                <a:cs typeface="Times New Roman" pitchFamily="18" charset="0"/>
              </a:rPr>
              <a:t>F S</a:t>
            </a:r>
            <a:r>
              <a:rPr lang="it-IT" sz="2200" baseline="-30000">
                <a:solidFill>
                  <a:srgbClr val="000000"/>
                </a:solidFill>
                <a:cs typeface="Times New Roman" pitchFamily="18" charset="0"/>
              </a:rPr>
              <a:t>0</a:t>
            </a:r>
            <a:r>
              <a:rPr lang="it-IT" sz="2200">
                <a:solidFill>
                  <a:srgbClr val="000000"/>
                </a:solidFill>
                <a:cs typeface="Times New Roman" pitchFamily="18" charset="0"/>
              </a:rPr>
              <a:t> Y</a:t>
            </a:r>
            <a:r>
              <a:rPr lang="it-IT" sz="2200" baseline="-30000">
                <a:solidFill>
                  <a:srgbClr val="000000"/>
                </a:solidFill>
                <a:cs typeface="Times New Roman" pitchFamily="18" charset="0"/>
              </a:rPr>
              <a:t>XS</a:t>
            </a:r>
            <a:r>
              <a:rPr lang="it-IT" sz="2200">
                <a:solidFill>
                  <a:srgbClr val="000000"/>
                </a:solidFill>
                <a:cs typeface="Times New Roman" pitchFamily="18" charset="0"/>
              </a:rPr>
              <a:t> =</a:t>
            </a:r>
            <a:r>
              <a:rPr lang="it-IT" sz="2200" baseline="-30000">
                <a:solidFill>
                  <a:srgbClr val="000000"/>
                </a:solidFill>
                <a:cs typeface="Times New Roman" pitchFamily="18" charset="0"/>
              </a:rPr>
              <a:t>  </a:t>
            </a:r>
            <a:r>
              <a:rPr lang="it-IT" sz="2600" u="sng">
                <a:solidFill>
                  <a:srgbClr val="000000"/>
                </a:solidFill>
                <a:cs typeface="Times New Roman" pitchFamily="18" charset="0"/>
              </a:rPr>
              <a:t>g cellule prodotte/ora</a:t>
            </a:r>
            <a:r>
              <a:rPr lang="it-IT" sz="2200">
                <a:solidFill>
                  <a:srgbClr val="000000"/>
                </a:solidFill>
                <a:cs typeface="Times New Roman" pitchFamily="18" charset="0"/>
              </a:rPr>
              <a:t> = </a:t>
            </a:r>
            <a:r>
              <a:rPr lang="it-IT" sz="2200">
                <a:solidFill>
                  <a:srgbClr val="000000"/>
                </a:solidFill>
                <a:latin typeface="Symbol" pitchFamily="18" charset="2"/>
                <a:cs typeface="Times New Roman" pitchFamily="18" charset="0"/>
              </a:rPr>
              <a:t>m </a:t>
            </a:r>
            <a:r>
              <a:rPr lang="it-IT" sz="2200">
                <a:solidFill>
                  <a:srgbClr val="000000"/>
                </a:solidFill>
                <a:cs typeface="Times New Roman" pitchFamily="18" charset="0"/>
              </a:rPr>
              <a:t>X</a:t>
            </a:r>
            <a:r>
              <a:rPr lang="it-IT" sz="2200" baseline="-30000">
                <a:solidFill>
                  <a:srgbClr val="000000"/>
                </a:solidFill>
                <a:cs typeface="Times New Roman" pitchFamily="18" charset="0"/>
              </a:rPr>
              <a:t>T</a:t>
            </a:r>
            <a:r>
              <a:rPr lang="it-IT" sz="2200">
                <a:solidFill>
                  <a:srgbClr val="000000"/>
                </a:solidFill>
                <a:cs typeface="Times New Roman" pitchFamily="18" charset="0"/>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0514" name="Text Box 2"/>
          <p:cNvSpPr txBox="1">
            <a:spLocks noChangeArrowheads="1"/>
          </p:cNvSpPr>
          <p:nvPr/>
        </p:nvSpPr>
        <p:spPr bwMode="auto">
          <a:xfrm>
            <a:off x="2355850" y="0"/>
            <a:ext cx="4376738" cy="488950"/>
          </a:xfrm>
          <a:prstGeom prst="rect">
            <a:avLst/>
          </a:prstGeom>
          <a:noFill/>
          <a:ln w="9525">
            <a:noFill/>
            <a:miter lim="800000"/>
            <a:headEnd/>
            <a:tailEnd/>
          </a:ln>
          <a:effectLst/>
        </p:spPr>
        <p:txBody>
          <a:bodyPr wrap="none">
            <a:spAutoFit/>
          </a:bodyPr>
          <a:lstStyle/>
          <a:p>
            <a:r>
              <a:rPr lang="it-IT" sz="2600" b="1">
                <a:solidFill>
                  <a:srgbClr val="FF0000"/>
                </a:solidFill>
              </a:rPr>
              <a:t>MODELLO MATEMATICO</a:t>
            </a:r>
          </a:p>
        </p:txBody>
      </p:sp>
      <p:sp>
        <p:nvSpPr>
          <p:cNvPr id="960515" name="Text Box 3"/>
          <p:cNvSpPr txBox="1">
            <a:spLocks noChangeArrowheads="1"/>
          </p:cNvSpPr>
          <p:nvPr/>
        </p:nvSpPr>
        <p:spPr bwMode="auto">
          <a:xfrm>
            <a:off x="8459788" y="6400800"/>
            <a:ext cx="336550" cy="457200"/>
          </a:xfrm>
          <a:prstGeom prst="rect">
            <a:avLst/>
          </a:prstGeom>
          <a:noFill/>
          <a:ln w="9525">
            <a:noFill/>
            <a:miter lim="800000"/>
            <a:headEnd/>
            <a:tailEnd/>
          </a:ln>
          <a:effectLst/>
        </p:spPr>
        <p:txBody>
          <a:bodyPr wrap="none">
            <a:spAutoFit/>
          </a:bodyPr>
          <a:lstStyle/>
          <a:p>
            <a:fld id="{663B675D-B57E-47B3-92B1-6F1319566C4D}" type="slidenum">
              <a:rPr lang="it-IT"/>
              <a:pPr/>
              <a:t>9</a:t>
            </a:fld>
            <a:endParaRPr lang="it-IT"/>
          </a:p>
        </p:txBody>
      </p:sp>
      <p:sp>
        <p:nvSpPr>
          <p:cNvPr id="960516" name="Rectangle 4"/>
          <p:cNvSpPr>
            <a:spLocks noChangeArrowheads="1"/>
          </p:cNvSpPr>
          <p:nvPr/>
        </p:nvSpPr>
        <p:spPr bwMode="auto">
          <a:xfrm>
            <a:off x="0" y="404813"/>
            <a:ext cx="9144000" cy="2940050"/>
          </a:xfrm>
          <a:prstGeom prst="rect">
            <a:avLst/>
          </a:prstGeom>
          <a:noFill/>
          <a:ln w="9525">
            <a:noFill/>
            <a:miter lim="800000"/>
            <a:headEnd/>
            <a:tailEnd/>
          </a:ln>
          <a:effectLst/>
        </p:spPr>
        <p:txBody>
          <a:bodyPr>
            <a:spAutoFit/>
          </a:bodyPr>
          <a:lstStyle/>
          <a:p>
            <a:pPr algn="just"/>
            <a:r>
              <a:rPr lang="it-IT" b="1">
                <a:solidFill>
                  <a:srgbClr val="000000"/>
                </a:solidFill>
                <a:cs typeface="Times New Roman" pitchFamily="18" charset="0"/>
              </a:rPr>
              <a:t>Istante iniziale di aggiunta.</a:t>
            </a:r>
            <a:r>
              <a:rPr lang="it-IT" sz="2200">
                <a:solidFill>
                  <a:srgbClr val="000000"/>
                </a:solidFill>
                <a:cs typeface="Times New Roman" pitchFamily="18" charset="0"/>
              </a:rPr>
              <a:t> </a:t>
            </a:r>
          </a:p>
          <a:p>
            <a:pPr algn="just"/>
            <a:endParaRPr lang="it-IT" sz="2200">
              <a:solidFill>
                <a:srgbClr val="000000"/>
              </a:solidFill>
              <a:cs typeface="Times New Roman" pitchFamily="18" charset="0"/>
            </a:endParaRPr>
          </a:p>
          <a:p>
            <a:pPr algn="just"/>
            <a:endParaRPr lang="it-IT" sz="2200">
              <a:solidFill>
                <a:srgbClr val="000000"/>
              </a:solidFill>
              <a:cs typeface="Times New Roman" pitchFamily="18" charset="0"/>
            </a:endParaRPr>
          </a:p>
          <a:p>
            <a:pPr algn="ctr"/>
            <a:r>
              <a:rPr lang="it-IT" sz="2200">
                <a:solidFill>
                  <a:srgbClr val="000000"/>
                </a:solidFill>
                <a:cs typeface="Times New Roman" pitchFamily="18" charset="0"/>
              </a:rPr>
              <a:t>L’equazione (61) dice che tutto il substrato introdotto è uguale al consumo di substrato ad opera delle cellule (cioè </a:t>
            </a:r>
            <a:r>
              <a:rPr lang="it-IT" sz="2200" b="1">
                <a:solidFill>
                  <a:srgbClr val="000000"/>
                </a:solidFill>
                <a:cs typeface="Times New Roman" pitchFamily="18" charset="0"/>
              </a:rPr>
              <a:t>tutto il substrato è consumato appena entra nel reattore</a:t>
            </a:r>
            <a:r>
              <a:rPr lang="it-IT" sz="2200">
                <a:solidFill>
                  <a:srgbClr val="000000"/>
                </a:solidFill>
                <a:cs typeface="Times New Roman" pitchFamily="18" charset="0"/>
              </a:rPr>
              <a:t>). Perciò, </a:t>
            </a:r>
            <a:r>
              <a:rPr lang="it-IT" sz="2200" b="1">
                <a:solidFill>
                  <a:srgbClr val="000000"/>
                </a:solidFill>
                <a:cs typeface="Times New Roman" pitchFamily="18" charset="0"/>
              </a:rPr>
              <a:t>non c’è variazione di concentrazione di substrato nell’unità di tempo: ad ogni istante</a:t>
            </a:r>
          </a:p>
          <a:p>
            <a:pPr algn="ctr"/>
            <a:r>
              <a:rPr lang="it-IT" sz="2200" b="1">
                <a:solidFill>
                  <a:srgbClr val="000000"/>
                </a:solidFill>
                <a:cs typeface="Times New Roman" pitchFamily="18" charset="0"/>
              </a:rPr>
              <a:t>                 D bassa </a:t>
            </a:r>
            <a:r>
              <a:rPr lang="it-IT" sz="2200">
                <a:solidFill>
                  <a:srgbClr val="000000"/>
                </a:solidFill>
                <a:latin typeface="Symbol" pitchFamily="18" charset="2"/>
                <a:cs typeface="Times New Roman" pitchFamily="18" charset="0"/>
              </a:rPr>
              <a:t>Þ (</a:t>
            </a:r>
            <a:r>
              <a:rPr lang="it-IT" sz="2200" b="1">
                <a:solidFill>
                  <a:srgbClr val="000000"/>
                </a:solidFill>
                <a:cs typeface="Times New Roman" pitchFamily="18" charset="0"/>
              </a:rPr>
              <a:t>S</a:t>
            </a:r>
            <a:r>
              <a:rPr lang="it-IT" sz="2200" b="1" baseline="-30000">
                <a:solidFill>
                  <a:srgbClr val="000000"/>
                </a:solidFill>
                <a:cs typeface="Times New Roman" pitchFamily="18" charset="0"/>
              </a:rPr>
              <a:t>t</a:t>
            </a:r>
            <a:r>
              <a:rPr lang="it-IT" sz="2200" b="1">
                <a:solidFill>
                  <a:srgbClr val="000000"/>
                </a:solidFill>
                <a:cs typeface="Times New Roman" pitchFamily="18" charset="0"/>
              </a:rPr>
              <a:t> = 0) </a:t>
            </a:r>
            <a:r>
              <a:rPr lang="it-IT" sz="2200">
                <a:solidFill>
                  <a:srgbClr val="000000"/>
                </a:solidFill>
                <a:latin typeface="Symbol" pitchFamily="18" charset="2"/>
                <a:cs typeface="Times New Roman" pitchFamily="18" charset="0"/>
              </a:rPr>
              <a:t>Þ  </a:t>
            </a:r>
            <a:r>
              <a:rPr lang="it-IT" sz="3100" b="1">
                <a:solidFill>
                  <a:srgbClr val="000000"/>
                </a:solidFill>
                <a:cs typeface="Times New Roman" pitchFamily="18" charset="0"/>
              </a:rPr>
              <a:t>dS/dt </a:t>
            </a:r>
            <a:r>
              <a:rPr lang="it-IT" sz="3100" b="1">
                <a:solidFill>
                  <a:srgbClr val="000000"/>
                </a:solidFill>
                <a:latin typeface="Symbol" pitchFamily="18" charset="2"/>
                <a:cs typeface="Times New Roman" pitchFamily="18" charset="0"/>
              </a:rPr>
              <a:t>»</a:t>
            </a:r>
            <a:r>
              <a:rPr lang="it-IT" sz="3100" b="1">
                <a:solidFill>
                  <a:srgbClr val="000000"/>
                </a:solidFill>
                <a:cs typeface="Times New Roman" pitchFamily="18" charset="0"/>
              </a:rPr>
              <a:t> 0</a:t>
            </a:r>
            <a:r>
              <a:rPr lang="it-IT" sz="3100">
                <a:solidFill>
                  <a:srgbClr val="000000"/>
                </a:solidFill>
                <a:cs typeface="Times New Roman" pitchFamily="18" charset="0"/>
              </a:rPr>
              <a:t>.</a:t>
            </a:r>
          </a:p>
        </p:txBody>
      </p:sp>
    </p:spTree>
  </p:cSld>
  <p:clrMapOvr>
    <a:masterClrMapping/>
  </p:clrMapOvr>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7890</TotalTime>
  <Words>3289</Words>
  <Application>Microsoft Office PowerPoint</Application>
  <PresentationFormat>Presentazione su schermo (4:3)</PresentationFormat>
  <Paragraphs>180</Paragraphs>
  <Slides>20</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20</vt:i4>
      </vt:variant>
    </vt:vector>
  </HeadingPairs>
  <TitlesOfParts>
    <vt:vector size="23" baseType="lpstr">
      <vt:lpstr>Symbol</vt:lpstr>
      <vt:lpstr>Times New Roman</vt: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Barolo Claudia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Nessun titolo diapositiva</dc:title>
  <dc:creator>Barolo Claudia</dc:creator>
  <cp:lastModifiedBy>Claudia Barolo</cp:lastModifiedBy>
  <cp:revision>609</cp:revision>
  <dcterms:created xsi:type="dcterms:W3CDTF">2005-09-29T08:21:49Z</dcterms:created>
  <dcterms:modified xsi:type="dcterms:W3CDTF">2023-11-07T14:40:11Z</dcterms:modified>
</cp:coreProperties>
</file>