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34"/>
  </p:notesMasterIdLst>
  <p:handoutMasterIdLst>
    <p:handoutMasterId r:id="rId35"/>
  </p:handoutMasterIdLst>
  <p:sldIdLst>
    <p:sldId id="471" r:id="rId2"/>
    <p:sldId id="569" r:id="rId3"/>
    <p:sldId id="570" r:id="rId4"/>
    <p:sldId id="571" r:id="rId5"/>
    <p:sldId id="572" r:id="rId6"/>
    <p:sldId id="573" r:id="rId7"/>
    <p:sldId id="574" r:id="rId8"/>
    <p:sldId id="575" r:id="rId9"/>
    <p:sldId id="576" r:id="rId10"/>
    <p:sldId id="577" r:id="rId11"/>
    <p:sldId id="578" r:id="rId12"/>
    <p:sldId id="579" r:id="rId13"/>
    <p:sldId id="580" r:id="rId14"/>
    <p:sldId id="581" r:id="rId15"/>
    <p:sldId id="582" r:id="rId16"/>
    <p:sldId id="583" r:id="rId17"/>
    <p:sldId id="584" r:id="rId18"/>
    <p:sldId id="585" r:id="rId19"/>
    <p:sldId id="586" r:id="rId20"/>
    <p:sldId id="587" r:id="rId21"/>
    <p:sldId id="588" r:id="rId22"/>
    <p:sldId id="589" r:id="rId23"/>
    <p:sldId id="590" r:id="rId24"/>
    <p:sldId id="591" r:id="rId25"/>
    <p:sldId id="592" r:id="rId26"/>
    <p:sldId id="593" r:id="rId27"/>
    <p:sldId id="594" r:id="rId28"/>
    <p:sldId id="595" r:id="rId29"/>
    <p:sldId id="596" r:id="rId30"/>
    <p:sldId id="597" r:id="rId31"/>
    <p:sldId id="598" r:id="rId32"/>
    <p:sldId id="599" r:id="rId33"/>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autoAdjust="0"/>
    <p:restoredTop sz="79772" autoAdjust="0"/>
  </p:normalViewPr>
  <p:slideViewPr>
    <p:cSldViewPr>
      <p:cViewPr varScale="1">
        <p:scale>
          <a:sx n="81" d="100"/>
          <a:sy n="81" d="100"/>
        </p:scale>
        <p:origin x="1426"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75" d="100"/>
          <a:sy n="75" d="100"/>
        </p:scale>
        <p:origin x="-1320" y="11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675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675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675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93BF0784-536C-4D7B-ADD2-804AA8A51397}" type="slidenum">
              <a:rPr lang="en-GB"/>
              <a:pPr>
                <a:defRPr/>
              </a:pPr>
              <a:t>‹N›</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it-IT"/>
          </a:p>
        </p:txBody>
      </p:sp>
      <p:sp>
        <p:nvSpPr>
          <p:cNvPr id="1843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it-IT"/>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it-IT"/>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A263D3FE-2011-409B-8498-BD30F2602EC1}" type="slidenum">
              <a:rPr lang="it-IT"/>
              <a:pPr>
                <a:defRPr/>
              </a:pPr>
              <a:t>‹N›</a:t>
            </a:fld>
            <a:endParaRPr 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457200" y="274638"/>
            <a:ext cx="8229600" cy="5851525"/>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lo stile del titolo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8" name="Rectangle 14"/>
          <p:cNvSpPr>
            <a:spLocks noChangeArrowheads="1"/>
          </p:cNvSpPr>
          <p:nvPr/>
        </p:nvSpPr>
        <p:spPr bwMode="auto">
          <a:xfrm>
            <a:off x="0" y="6496665"/>
            <a:ext cx="9144000" cy="381000"/>
          </a:xfrm>
          <a:prstGeom prst="rect">
            <a:avLst/>
          </a:prstGeom>
          <a:solidFill>
            <a:srgbClr val="FFFF00"/>
          </a:solidFill>
          <a:ln w="9525">
            <a:noFill/>
            <a:miter lim="800000"/>
            <a:headEnd/>
            <a:tailEnd/>
          </a:ln>
          <a:effectLst/>
        </p:spPr>
        <p:txBody>
          <a:bodyPr wrap="none" anchor="ctr"/>
          <a:lstStyle/>
          <a:p>
            <a:pPr>
              <a:defRPr/>
            </a:pPr>
            <a:endParaRPr lang="it-IT"/>
          </a:p>
        </p:txBody>
      </p:sp>
      <p:sp>
        <p:nvSpPr>
          <p:cNvPr id="1033" name="Text Box 9"/>
          <p:cNvSpPr txBox="1">
            <a:spLocks noChangeArrowheads="1"/>
          </p:cNvSpPr>
          <p:nvPr/>
        </p:nvSpPr>
        <p:spPr bwMode="auto">
          <a:xfrm>
            <a:off x="2358420" y="6533276"/>
            <a:ext cx="5742469" cy="307777"/>
          </a:xfrm>
          <a:prstGeom prst="rect">
            <a:avLst/>
          </a:prstGeom>
          <a:noFill/>
          <a:ln w="9525">
            <a:noFill/>
            <a:miter lim="800000"/>
            <a:headEnd/>
            <a:tailEnd/>
          </a:ln>
          <a:effectLst/>
        </p:spPr>
        <p:txBody>
          <a:bodyPr wrap="none">
            <a:spAutoFit/>
          </a:bodyPr>
          <a:lstStyle/>
          <a:p>
            <a:pPr>
              <a:defRPr/>
            </a:pPr>
            <a:r>
              <a:rPr lang="it-IT" sz="1400" dirty="0"/>
              <a:t>Claudia Barolo &amp; Silvia </a:t>
            </a:r>
            <a:r>
              <a:rPr lang="it-IT" sz="1400" dirty="0" err="1"/>
              <a:t>Tabasso</a:t>
            </a:r>
            <a:r>
              <a:rPr lang="it-IT" sz="1400" dirty="0"/>
              <a:t> – Processi Industriali Chimici e Biochimici </a:t>
            </a:r>
            <a:endParaRPr lang="it-IT" dirty="0"/>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file:///C:\WINDOWS\Desktop\Testi%20Enzo\impianti%20biochimici%201.jpg"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file:///C:\WINDOWS\Desktop\Testi%20Enzo\impianti%20biochimici%201.jpg" TargetMode="External"/><Relationship Id="rId2" Type="http://schemas.openxmlformats.org/officeDocument/2006/relationships/image" Target="../media/image12.jpe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file:///C:\WINDOWS\Desktop\Testi%20Enzo\impianti%20biochimici%202.jpg" TargetMode="External"/><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16.jpeg"/></Relationships>
</file>

<file path=ppt/slides/_rels/slide1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7.xml"/><Relationship Id="rId4" Type="http://schemas.openxmlformats.org/officeDocument/2006/relationships/image" Target="file:///C:\WINDOWS\Desktop\Testi%20Enzo\impianti%20biochimici%201.jpg"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file:///C:\WINDOWS\Desktop\Testi%20Enzo\impianti%20biochimici%201.jpg" TargetMode="External"/><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4"/>
          <p:cNvSpPr>
            <a:spLocks noChangeArrowheads="1"/>
          </p:cNvSpPr>
          <p:nvPr/>
        </p:nvSpPr>
        <p:spPr bwMode="auto">
          <a:xfrm>
            <a:off x="0" y="115888"/>
            <a:ext cx="9144000" cy="1143000"/>
          </a:xfrm>
          <a:prstGeom prst="rect">
            <a:avLst/>
          </a:prstGeom>
          <a:noFill/>
          <a:ln w="9525">
            <a:noFill/>
            <a:miter lim="800000"/>
            <a:headEnd/>
            <a:tailEnd/>
          </a:ln>
        </p:spPr>
        <p:txBody>
          <a:bodyPr anchor="ctr"/>
          <a:lstStyle/>
          <a:p>
            <a:pPr algn="ctr"/>
            <a:r>
              <a:rPr lang="it-IT" sz="3600" b="1">
                <a:solidFill>
                  <a:srgbClr val="FF0000"/>
                </a:solidFill>
              </a:rPr>
              <a:t>PROCESSI INDUSTRIALI CHIMICI E BIOCHIMICI</a:t>
            </a:r>
            <a:endParaRPr lang="it-IT" sz="2800">
              <a:solidFill>
                <a:schemeClr val="tx2"/>
              </a:solidFill>
            </a:endParaRPr>
          </a:p>
        </p:txBody>
      </p:sp>
      <p:sp>
        <p:nvSpPr>
          <p:cNvPr id="2051" name="Text Box 7"/>
          <p:cNvSpPr txBox="1">
            <a:spLocks noChangeArrowheads="1"/>
          </p:cNvSpPr>
          <p:nvPr/>
        </p:nvSpPr>
        <p:spPr bwMode="auto">
          <a:xfrm>
            <a:off x="8675688" y="6400800"/>
            <a:ext cx="336550" cy="457200"/>
          </a:xfrm>
          <a:prstGeom prst="rect">
            <a:avLst/>
          </a:prstGeom>
          <a:noFill/>
          <a:ln w="9525">
            <a:noFill/>
            <a:miter lim="800000"/>
            <a:headEnd/>
            <a:tailEnd/>
          </a:ln>
        </p:spPr>
        <p:txBody>
          <a:bodyPr wrap="none">
            <a:spAutoFit/>
          </a:bodyPr>
          <a:lstStyle/>
          <a:p>
            <a:fld id="{4D3B4059-A671-4C0E-A08F-D44B06E3686A}" type="slidenum">
              <a:rPr lang="it-IT"/>
              <a:pPr/>
              <a:t>1</a:t>
            </a:fld>
            <a:endParaRPr lang="it-IT"/>
          </a:p>
        </p:txBody>
      </p:sp>
      <p:sp>
        <p:nvSpPr>
          <p:cNvPr id="2052" name="Text Box 8"/>
          <p:cNvSpPr txBox="1">
            <a:spLocks noChangeArrowheads="1"/>
          </p:cNvSpPr>
          <p:nvPr/>
        </p:nvSpPr>
        <p:spPr bwMode="auto">
          <a:xfrm>
            <a:off x="1318021" y="2565400"/>
            <a:ext cx="6904839" cy="646331"/>
          </a:xfrm>
          <a:prstGeom prst="rect">
            <a:avLst/>
          </a:prstGeom>
          <a:noFill/>
          <a:ln w="9525">
            <a:noFill/>
            <a:miter lim="800000"/>
            <a:headEnd/>
            <a:tailEnd/>
          </a:ln>
        </p:spPr>
        <p:txBody>
          <a:bodyPr wrap="none">
            <a:spAutoFit/>
          </a:bodyPr>
          <a:lstStyle/>
          <a:p>
            <a:pPr algn="ctr"/>
            <a:r>
              <a:rPr lang="it-IT" sz="3600" b="1" dirty="0"/>
              <a:t>BIOREATTORI: progettazione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27651"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F00A2300-FFA8-4156-A047-213745DDACE9}" type="slidenum">
              <a:rPr lang="it-IT"/>
              <a:pPr/>
              <a:t>10</a:t>
            </a:fld>
            <a:endParaRPr lang="it-IT"/>
          </a:p>
        </p:txBody>
      </p:sp>
      <p:sp>
        <p:nvSpPr>
          <p:cNvPr id="27652" name="Rectangle 17"/>
          <p:cNvSpPr>
            <a:spLocks noChangeArrowheads="1"/>
          </p:cNvSpPr>
          <p:nvPr/>
        </p:nvSpPr>
        <p:spPr bwMode="auto">
          <a:xfrm>
            <a:off x="0" y="333375"/>
            <a:ext cx="9144000" cy="10668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Deflettori e disegno dell’agitatore</a:t>
            </a:r>
          </a:p>
          <a:p>
            <a:pPr algn="just"/>
            <a:r>
              <a:rPr lang="it-IT" sz="2000" b="1">
                <a:solidFill>
                  <a:srgbClr val="000000"/>
                </a:solidFill>
                <a:cs typeface="Times New Roman" pitchFamily="18" charset="0"/>
              </a:rPr>
              <a:t> </a:t>
            </a:r>
            <a:r>
              <a:rPr lang="it-IT" sz="2000">
                <a:solidFill>
                  <a:srgbClr val="000000"/>
                </a:solidFill>
                <a:cs typeface="Times New Roman" pitchFamily="18" charset="0"/>
              </a:rPr>
              <a:t>Il liquido incontrando i baffles è costretto a cambiare il suo percorso, come mostra la figura a sinistra</a:t>
            </a:r>
          </a:p>
        </p:txBody>
      </p:sp>
      <p:sp>
        <p:nvSpPr>
          <p:cNvPr id="27653" name="Rectangle 5"/>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sp>
        <p:nvSpPr>
          <p:cNvPr id="27655" name="Rectangle 7"/>
          <p:cNvSpPr>
            <a:spLocks noChangeArrowheads="1"/>
          </p:cNvSpPr>
          <p:nvPr/>
        </p:nvSpPr>
        <p:spPr bwMode="auto">
          <a:xfrm>
            <a:off x="0" y="2924175"/>
            <a:ext cx="5003800" cy="2225675"/>
          </a:xfrm>
          <a:prstGeom prst="rect">
            <a:avLst/>
          </a:prstGeom>
          <a:noFill/>
          <a:ln w="9525">
            <a:noFill/>
            <a:miter lim="800000"/>
            <a:headEnd/>
            <a:tailEnd/>
          </a:ln>
          <a:effectLst/>
        </p:spPr>
        <p:txBody>
          <a:bodyPr anchor="ctr">
            <a:spAutoFit/>
          </a:bodyPr>
          <a:lstStyle/>
          <a:p>
            <a:pPr algn="just"/>
            <a:r>
              <a:rPr lang="it-IT" sz="2000"/>
              <a:t>In seguito alla rottura delle linee di flusso, </a:t>
            </a:r>
            <a:r>
              <a:rPr lang="it-IT" sz="2000" b="1"/>
              <a:t>nell’angolo dietro la parete</a:t>
            </a:r>
            <a:r>
              <a:rPr lang="it-IT" sz="2000"/>
              <a:t> </a:t>
            </a:r>
            <a:r>
              <a:rPr lang="it-IT" sz="2000" b="1"/>
              <a:t>che subisce l’urto </a:t>
            </a:r>
            <a:r>
              <a:rPr lang="it-IT" sz="2000"/>
              <a:t>della corrente di liquido si formano </a:t>
            </a:r>
            <a:r>
              <a:rPr lang="it-IT" sz="2000" b="1"/>
              <a:t>piccoli vortici e minute bolle di gas</a:t>
            </a:r>
            <a:r>
              <a:rPr lang="it-IT" sz="2000"/>
              <a:t>. In assenza di baffles invece si forma un </a:t>
            </a:r>
            <a:r>
              <a:rPr lang="it-IT" sz="2000" b="1"/>
              <a:t>largo vortice centrale</a:t>
            </a:r>
            <a:r>
              <a:rPr lang="it-IT" sz="2000"/>
              <a:t> con innalzamento del livello di liquido lungo le pareti del reattore. </a:t>
            </a:r>
            <a:endParaRPr lang="it-IT" sz="2000">
              <a:solidFill>
                <a:srgbClr val="000000"/>
              </a:solidFill>
              <a:cs typeface="Times New Roman" pitchFamily="18" charset="0"/>
            </a:endParaRPr>
          </a:p>
        </p:txBody>
      </p:sp>
      <p:pic>
        <p:nvPicPr>
          <p:cNvPr id="27656" name="Picture 8" descr="impianti biochimici 1"/>
          <p:cNvPicPr>
            <a:picLocks noChangeAspect="1" noChangeArrowheads="1"/>
          </p:cNvPicPr>
          <p:nvPr/>
        </p:nvPicPr>
        <p:blipFill>
          <a:blip r:embed="rId2" cstate="print"/>
          <a:srcRect/>
          <a:stretch>
            <a:fillRect/>
          </a:stretch>
        </p:blipFill>
        <p:spPr bwMode="auto">
          <a:xfrm>
            <a:off x="1116013" y="1268413"/>
            <a:ext cx="3384550" cy="1679575"/>
          </a:xfrm>
          <a:prstGeom prst="rect">
            <a:avLst/>
          </a:prstGeom>
          <a:noFill/>
          <a:ln w="9525">
            <a:noFill/>
            <a:miter lim="800000"/>
            <a:headEnd/>
            <a:tailEnd/>
          </a:ln>
        </p:spPr>
      </p:pic>
      <p:pic>
        <p:nvPicPr>
          <p:cNvPr id="27657" name="Picture 9" descr="impianti biochimici 1"/>
          <p:cNvPicPr>
            <a:picLocks noChangeAspect="1" noChangeArrowheads="1"/>
          </p:cNvPicPr>
          <p:nvPr/>
        </p:nvPicPr>
        <p:blipFill>
          <a:blip r:embed="rId3" cstate="print"/>
          <a:srcRect/>
          <a:stretch>
            <a:fillRect/>
          </a:stretch>
        </p:blipFill>
        <p:spPr bwMode="auto">
          <a:xfrm>
            <a:off x="5067300" y="1125538"/>
            <a:ext cx="4041775" cy="2327275"/>
          </a:xfrm>
          <a:prstGeom prst="rect">
            <a:avLst/>
          </a:prstGeom>
          <a:noFill/>
          <a:ln w="9525">
            <a:noFill/>
            <a:miter lim="800000"/>
            <a:headEnd/>
            <a:tailEnd/>
          </a:ln>
        </p:spPr>
      </p:pic>
      <p:sp>
        <p:nvSpPr>
          <p:cNvPr id="27659" name="Rectangle 11"/>
          <p:cNvSpPr>
            <a:spLocks noChangeArrowheads="1"/>
          </p:cNvSpPr>
          <p:nvPr/>
        </p:nvSpPr>
        <p:spPr bwMode="auto">
          <a:xfrm>
            <a:off x="4824413" y="3284538"/>
            <a:ext cx="4500562" cy="1096962"/>
          </a:xfrm>
          <a:prstGeom prst="rect">
            <a:avLst/>
          </a:prstGeom>
          <a:noFill/>
          <a:ln w="9525">
            <a:noFill/>
            <a:miter lim="800000"/>
            <a:headEnd/>
            <a:tailEnd/>
          </a:ln>
          <a:effectLst/>
        </p:spPr>
        <p:txBody>
          <a:bodyPr anchor="ctr">
            <a:spAutoFit/>
          </a:bodyPr>
          <a:lstStyle/>
          <a:p>
            <a:r>
              <a:rPr lang="it-IT" b="1" i="1">
                <a:cs typeface="Times New Roman" pitchFamily="18" charset="0"/>
              </a:rPr>
              <a:t>Senza Baffles          Con Baffles</a:t>
            </a:r>
            <a:endParaRPr lang="it-IT">
              <a:cs typeface="Times New Roman" pitchFamily="18" charset="0"/>
            </a:endParaRPr>
          </a:p>
          <a:p>
            <a:r>
              <a:rPr lang="it-IT" b="1" i="1">
                <a:cs typeface="Times New Roman" pitchFamily="18" charset="0"/>
              </a:rPr>
              <a:t>     </a:t>
            </a:r>
            <a:r>
              <a:rPr lang="it-IT" sz="1800" b="1" i="1">
                <a:cs typeface="Times New Roman" pitchFamily="18" charset="0"/>
              </a:rPr>
              <a:t>vortice centrale 	bolle minute</a:t>
            </a:r>
          </a:p>
          <a:p>
            <a:r>
              <a:rPr lang="it-IT" sz="1800" b="1" i="1">
                <a:cs typeface="Times New Roman" pitchFamily="18" charset="0"/>
              </a:rPr>
              <a:t>    con bolle grandi 	  omogeneamente disperse</a:t>
            </a:r>
            <a:r>
              <a:rPr lang="it-IT" sz="1800"/>
              <a:t> </a:t>
            </a:r>
            <a:endParaRPr lang="it-IT" sz="1800" b="1" i="1">
              <a:cs typeface="Times New Roman" pitchFamily="18" charset="0"/>
            </a:endParaRPr>
          </a:p>
        </p:txBody>
      </p:sp>
      <p:sp>
        <p:nvSpPr>
          <p:cNvPr id="27660" name="Rectangle 12"/>
          <p:cNvSpPr>
            <a:spLocks noChangeArrowheads="1"/>
          </p:cNvSpPr>
          <p:nvPr/>
        </p:nvSpPr>
        <p:spPr bwMode="auto">
          <a:xfrm>
            <a:off x="0" y="5157788"/>
            <a:ext cx="9144000" cy="1311275"/>
          </a:xfrm>
          <a:prstGeom prst="rect">
            <a:avLst/>
          </a:prstGeom>
          <a:noFill/>
          <a:ln w="9525">
            <a:noFill/>
            <a:miter lim="800000"/>
            <a:headEnd/>
            <a:tailEnd/>
          </a:ln>
          <a:effectLst/>
        </p:spPr>
        <p:txBody>
          <a:bodyPr>
            <a:spAutoFit/>
          </a:bodyPr>
          <a:lstStyle/>
          <a:p>
            <a:pPr algn="just"/>
            <a:r>
              <a:rPr lang="it-IT" sz="2000"/>
              <a:t>La differenza tra l’agitazione in assenza ed in presenza di baffles è visibile nella figura a destra. </a:t>
            </a:r>
            <a:r>
              <a:rPr lang="it-IT" sz="2000">
                <a:solidFill>
                  <a:srgbClr val="000000"/>
                </a:solidFill>
              </a:rPr>
              <a:t>Il livello del liquido in assenza di baffles è maggiore che in presenza di baffles. La </a:t>
            </a:r>
            <a:r>
              <a:rPr lang="it-IT" sz="2000" b="1">
                <a:solidFill>
                  <a:srgbClr val="000000"/>
                </a:solidFill>
              </a:rPr>
              <a:t>velocità di rotazione</a:t>
            </a:r>
            <a:r>
              <a:rPr lang="it-IT" sz="2000">
                <a:solidFill>
                  <a:srgbClr val="000000"/>
                </a:solidFill>
              </a:rPr>
              <a:t> dell’agitatore </a:t>
            </a:r>
            <a:r>
              <a:rPr lang="it-IT" sz="2000" b="1">
                <a:solidFill>
                  <a:srgbClr val="000000"/>
                </a:solidFill>
              </a:rPr>
              <a:t>necessaria</a:t>
            </a:r>
            <a:r>
              <a:rPr lang="it-IT" sz="2000">
                <a:solidFill>
                  <a:srgbClr val="000000"/>
                </a:solidFill>
              </a:rPr>
              <a:t> per mantenere la stessa turbolenza </a:t>
            </a:r>
            <a:r>
              <a:rPr lang="it-IT" sz="2000" b="1">
                <a:solidFill>
                  <a:srgbClr val="000000"/>
                </a:solidFill>
              </a:rPr>
              <a:t>in presenza di baffles</a:t>
            </a:r>
            <a:r>
              <a:rPr lang="it-IT" sz="2000">
                <a:solidFill>
                  <a:srgbClr val="000000"/>
                </a:solidFill>
              </a:rPr>
              <a:t> è </a:t>
            </a:r>
            <a:r>
              <a:rPr lang="it-IT" sz="2000" b="1">
                <a:solidFill>
                  <a:srgbClr val="000000"/>
                </a:solidFill>
              </a:rPr>
              <a:t>molto minore</a:t>
            </a:r>
            <a:r>
              <a:rPr lang="it-IT" sz="2000">
                <a:solidFill>
                  <a:srgbClr val="000000"/>
                </a:solidFill>
              </a:rPr>
              <a:t> che in assenza di baffles.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29699"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B2385797-DBA5-4DCD-ABA3-FE7834E6429C}" type="slidenum">
              <a:rPr lang="it-IT"/>
              <a:pPr/>
              <a:t>11</a:t>
            </a:fld>
            <a:endParaRPr lang="it-IT"/>
          </a:p>
        </p:txBody>
      </p:sp>
      <p:sp>
        <p:nvSpPr>
          <p:cNvPr id="29700" name="Rectangle 17"/>
          <p:cNvSpPr>
            <a:spLocks noChangeArrowheads="1"/>
          </p:cNvSpPr>
          <p:nvPr/>
        </p:nvSpPr>
        <p:spPr bwMode="auto">
          <a:xfrm>
            <a:off x="0" y="333375"/>
            <a:ext cx="9144000" cy="10668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Caratteristiche della turbina Rushton</a:t>
            </a:r>
          </a:p>
          <a:p>
            <a:pPr algn="just"/>
            <a:r>
              <a:rPr lang="it-IT" sz="2000">
                <a:solidFill>
                  <a:srgbClr val="000000"/>
                </a:solidFill>
                <a:cs typeface="Times New Roman" pitchFamily="18" charset="0"/>
              </a:rPr>
              <a:t>La distribuzione del consumo di potenza meccanica nella turbina Rushton è rappresentata in figura</a:t>
            </a:r>
            <a:r>
              <a:rPr lang="it-IT" sz="2000" b="1">
                <a:solidFill>
                  <a:srgbClr val="000000"/>
                </a:solidFill>
                <a:cs typeface="Times New Roman" pitchFamily="18" charset="0"/>
              </a:rPr>
              <a:t> </a:t>
            </a:r>
          </a:p>
        </p:txBody>
      </p:sp>
      <p:sp>
        <p:nvSpPr>
          <p:cNvPr id="29706" name="Rectangle 10"/>
          <p:cNvSpPr>
            <a:spLocks noChangeArrowheads="1"/>
          </p:cNvSpPr>
          <p:nvPr/>
        </p:nvSpPr>
        <p:spPr bwMode="auto">
          <a:xfrm>
            <a:off x="0" y="5157788"/>
            <a:ext cx="9144000" cy="13112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Il disco assicura che </a:t>
            </a:r>
            <a:r>
              <a:rPr lang="it-IT" sz="2000" b="1">
                <a:solidFill>
                  <a:srgbClr val="000000"/>
                </a:solidFill>
                <a:cs typeface="Times New Roman" pitchFamily="18" charset="0"/>
              </a:rPr>
              <a:t>la maggior parte della potenza del motore</a:t>
            </a:r>
            <a:r>
              <a:rPr lang="it-IT" sz="2000">
                <a:solidFill>
                  <a:srgbClr val="000000"/>
                </a:solidFill>
                <a:cs typeface="Times New Roman" pitchFamily="18" charset="0"/>
              </a:rPr>
              <a:t> viene </a:t>
            </a:r>
            <a:r>
              <a:rPr lang="it-IT" sz="2000" b="1">
                <a:solidFill>
                  <a:srgbClr val="000000"/>
                </a:solidFill>
                <a:cs typeface="Times New Roman" pitchFamily="18" charset="0"/>
              </a:rPr>
              <a:t>consumata dalle pale</a:t>
            </a:r>
            <a:r>
              <a:rPr lang="it-IT" sz="2000">
                <a:solidFill>
                  <a:srgbClr val="000000"/>
                </a:solidFill>
                <a:cs typeface="Times New Roman" pitchFamily="18" charset="0"/>
              </a:rPr>
              <a:t>. Le </a:t>
            </a:r>
            <a:r>
              <a:rPr lang="it-IT" sz="2000" b="1">
                <a:solidFill>
                  <a:srgbClr val="000000"/>
                </a:solidFill>
                <a:cs typeface="Times New Roman" pitchFamily="18" charset="0"/>
              </a:rPr>
              <a:t>bolle</a:t>
            </a:r>
            <a:r>
              <a:rPr lang="it-IT" sz="2000">
                <a:solidFill>
                  <a:srgbClr val="000000"/>
                </a:solidFill>
                <a:cs typeface="Times New Roman" pitchFamily="18" charset="0"/>
              </a:rPr>
              <a:t> che si svolgono immediatamente </a:t>
            </a:r>
            <a:r>
              <a:rPr lang="it-IT" sz="2000" b="1">
                <a:solidFill>
                  <a:srgbClr val="000000"/>
                </a:solidFill>
                <a:cs typeface="Times New Roman" pitchFamily="18" charset="0"/>
              </a:rPr>
              <a:t>sotto le pale</a:t>
            </a:r>
            <a:r>
              <a:rPr lang="it-IT" sz="2000">
                <a:solidFill>
                  <a:srgbClr val="000000"/>
                </a:solidFill>
                <a:cs typeface="Times New Roman" pitchFamily="18" charset="0"/>
              </a:rPr>
              <a:t> ricevono il </a:t>
            </a:r>
            <a:r>
              <a:rPr lang="it-IT" sz="2000" b="1">
                <a:solidFill>
                  <a:srgbClr val="000000"/>
                </a:solidFill>
                <a:cs typeface="Times New Roman" pitchFamily="18" charset="0"/>
              </a:rPr>
              <a:t>massimo dell’energia meccanica</a:t>
            </a:r>
            <a:r>
              <a:rPr lang="it-IT" sz="2000">
                <a:solidFill>
                  <a:srgbClr val="000000"/>
                </a:solidFill>
                <a:cs typeface="Times New Roman" pitchFamily="18" charset="0"/>
              </a:rPr>
              <a:t> per la loro frantumazione a seguito del loro urto con il liquido in movimento.</a:t>
            </a:r>
          </a:p>
        </p:txBody>
      </p:sp>
      <p:pic>
        <p:nvPicPr>
          <p:cNvPr id="29707" name="Picture 11" descr="impianti biochimici 1"/>
          <p:cNvPicPr>
            <a:picLocks noChangeAspect="1" noChangeArrowheads="1"/>
          </p:cNvPicPr>
          <p:nvPr/>
        </p:nvPicPr>
        <p:blipFill>
          <a:blip r:embed="rId2" cstate="print"/>
          <a:srcRect/>
          <a:stretch>
            <a:fillRect/>
          </a:stretch>
        </p:blipFill>
        <p:spPr bwMode="auto">
          <a:xfrm>
            <a:off x="2700338" y="1389063"/>
            <a:ext cx="3829050" cy="3552825"/>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30723"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0B1C12A3-02C8-4E2D-A74E-3AD550DBBC36}" type="slidenum">
              <a:rPr lang="it-IT"/>
              <a:pPr/>
              <a:t>12</a:t>
            </a:fld>
            <a:endParaRPr lang="it-IT"/>
          </a:p>
        </p:txBody>
      </p:sp>
      <p:sp>
        <p:nvSpPr>
          <p:cNvPr id="30724" name="Rectangle 17"/>
          <p:cNvSpPr>
            <a:spLocks noChangeArrowheads="1"/>
          </p:cNvSpPr>
          <p:nvPr/>
        </p:nvSpPr>
        <p:spPr bwMode="auto">
          <a:xfrm>
            <a:off x="0" y="485775"/>
            <a:ext cx="9144000" cy="7620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Disposizione dell’agitatore nel reattore</a:t>
            </a:r>
          </a:p>
          <a:p>
            <a:pPr algn="just"/>
            <a:r>
              <a:rPr lang="it-IT" sz="2000">
                <a:solidFill>
                  <a:srgbClr val="000000"/>
                </a:solidFill>
                <a:cs typeface="Times New Roman" pitchFamily="18" charset="0"/>
              </a:rPr>
              <a:t>L’agitatore può essere montato in cima al reattore o entrare dalla base del reattore </a:t>
            </a:r>
          </a:p>
        </p:txBody>
      </p:sp>
      <p:sp>
        <p:nvSpPr>
          <p:cNvPr id="30725" name="Rectangle 5"/>
          <p:cNvSpPr>
            <a:spLocks noChangeArrowheads="1"/>
          </p:cNvSpPr>
          <p:nvPr/>
        </p:nvSpPr>
        <p:spPr bwMode="auto">
          <a:xfrm>
            <a:off x="0" y="2997200"/>
            <a:ext cx="9144000" cy="34448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Nel primo caso (figura a </a:t>
            </a:r>
            <a:r>
              <a:rPr lang="it-IT" sz="2000" b="1">
                <a:solidFill>
                  <a:srgbClr val="000000"/>
                </a:solidFill>
                <a:cs typeface="Times New Roman" pitchFamily="18" charset="0"/>
              </a:rPr>
              <a:t>sinistra</a:t>
            </a:r>
            <a:r>
              <a:rPr lang="it-IT" sz="2000">
                <a:solidFill>
                  <a:srgbClr val="000000"/>
                </a:solidFill>
                <a:cs typeface="Times New Roman" pitchFamily="18" charset="0"/>
              </a:rPr>
              <a:t>), il sistema è </a:t>
            </a:r>
            <a:r>
              <a:rPr lang="it-IT" sz="2000" b="1">
                <a:solidFill>
                  <a:srgbClr val="000000"/>
                </a:solidFill>
                <a:cs typeface="Times New Roman" pitchFamily="18" charset="0"/>
              </a:rPr>
              <a:t>più dispendioso</a:t>
            </a:r>
            <a:r>
              <a:rPr lang="it-IT" sz="2000">
                <a:solidFill>
                  <a:srgbClr val="000000"/>
                </a:solidFill>
                <a:cs typeface="Times New Roman" pitchFamily="18" charset="0"/>
              </a:rPr>
              <a:t> per la necessità di usare supporti. La guarnizione evita lo scambio di materia tra il reattore è l’ambiente esterno attraverso il foro sede dell’asta. La guarnizione è tale da venire lubrificata durante la marcia dai vapori che si svolgono nella reazione entro il reattore. E’ perciò importante non azionare l’agitatore quando il reattore è secco, perché l’attrito dell’asta contro la guarnizione potrebbe danneggiarla. Nel secondo caso (figura a </a:t>
            </a:r>
            <a:r>
              <a:rPr lang="it-IT" sz="2000" b="1">
                <a:solidFill>
                  <a:srgbClr val="000000"/>
                </a:solidFill>
                <a:cs typeface="Times New Roman" pitchFamily="18" charset="0"/>
              </a:rPr>
              <a:t>destra</a:t>
            </a:r>
            <a:r>
              <a:rPr lang="it-IT" sz="2000">
                <a:solidFill>
                  <a:srgbClr val="000000"/>
                </a:solidFill>
                <a:cs typeface="Times New Roman" pitchFamily="18" charset="0"/>
              </a:rPr>
              <a:t>), i costi di </a:t>
            </a:r>
            <a:r>
              <a:rPr lang="it-IT" sz="2000" b="1">
                <a:solidFill>
                  <a:srgbClr val="000000"/>
                </a:solidFill>
                <a:cs typeface="Times New Roman" pitchFamily="18" charset="0"/>
              </a:rPr>
              <a:t>manutenzione </a:t>
            </a:r>
            <a:r>
              <a:rPr lang="it-IT" sz="2000">
                <a:solidFill>
                  <a:srgbClr val="000000"/>
                </a:solidFill>
                <a:cs typeface="Times New Roman" pitchFamily="18" charset="0"/>
              </a:rPr>
              <a:t>sono più alti, perché la guarnizione dell’asta dell’agitatore è parzialmente immersa nel liquido, e quindi soggetta ad usura chimica o meccanica (durante la marcia la guarnizione è sottoposta agli urti di particelle solide che fanno parte del sistema di reazione; durante il riposo, alcuni componenti del sistema di reazione possono cristallizzare sulla guarnizione ed inceppare la rotazione dell’asta). </a:t>
            </a:r>
          </a:p>
        </p:txBody>
      </p:sp>
      <p:pic>
        <p:nvPicPr>
          <p:cNvPr id="30727" name="Picture 7" descr="impianti biochimici 2"/>
          <p:cNvPicPr>
            <a:picLocks noChangeAspect="1" noChangeArrowheads="1"/>
          </p:cNvPicPr>
          <p:nvPr/>
        </p:nvPicPr>
        <p:blipFill>
          <a:blip r:embed="rId2" cstate="print"/>
          <a:srcRect/>
          <a:stretch>
            <a:fillRect/>
          </a:stretch>
        </p:blipFill>
        <p:spPr bwMode="auto">
          <a:xfrm>
            <a:off x="5076825" y="1196975"/>
            <a:ext cx="1096963" cy="1871663"/>
          </a:xfrm>
          <a:prstGeom prst="rect">
            <a:avLst/>
          </a:prstGeom>
          <a:noFill/>
          <a:ln w="9525">
            <a:noFill/>
            <a:miter lim="800000"/>
            <a:headEnd/>
            <a:tailEnd/>
          </a:ln>
        </p:spPr>
      </p:pic>
      <p:pic>
        <p:nvPicPr>
          <p:cNvPr id="30728" name="Picture 8" descr="C:\WINDOWS\Desktop\Testi Enzo\impianti biochimici 1.jpg"/>
          <p:cNvPicPr>
            <a:picLocks noChangeAspect="1" noChangeArrowheads="1"/>
          </p:cNvPicPr>
          <p:nvPr/>
        </p:nvPicPr>
        <p:blipFill>
          <a:blip r:embed="rId3" r:link="rId4" cstate="print"/>
          <a:srcRect/>
          <a:stretch>
            <a:fillRect/>
          </a:stretch>
        </p:blipFill>
        <p:spPr bwMode="auto">
          <a:xfrm>
            <a:off x="2797175" y="1268413"/>
            <a:ext cx="1587500" cy="16891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31747"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FDD0921E-1AE6-4160-B3A9-815862B56FE3}" type="slidenum">
              <a:rPr lang="it-IT"/>
              <a:pPr/>
              <a:t>13</a:t>
            </a:fld>
            <a:endParaRPr lang="it-IT"/>
          </a:p>
        </p:txBody>
      </p:sp>
      <p:sp>
        <p:nvSpPr>
          <p:cNvPr id="31748"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Sistema di dispensa dell’ossigeno</a:t>
            </a:r>
          </a:p>
        </p:txBody>
      </p:sp>
      <p:sp>
        <p:nvSpPr>
          <p:cNvPr id="31749" name="Rectangle 5"/>
          <p:cNvSpPr>
            <a:spLocks noChangeArrowheads="1"/>
          </p:cNvSpPr>
          <p:nvPr/>
        </p:nvSpPr>
        <p:spPr bwMode="auto">
          <a:xfrm>
            <a:off x="0" y="1052513"/>
            <a:ext cx="4787900" cy="43592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Il sistema è costituito da un </a:t>
            </a:r>
            <a:r>
              <a:rPr lang="it-IT" sz="2000" b="1">
                <a:solidFill>
                  <a:srgbClr val="000000"/>
                </a:solidFill>
                <a:cs typeface="Times New Roman" pitchFamily="18" charset="0"/>
              </a:rPr>
              <a:t>compressore</a:t>
            </a:r>
            <a:r>
              <a:rPr lang="it-IT" sz="2000">
                <a:solidFill>
                  <a:srgbClr val="000000"/>
                </a:solidFill>
                <a:cs typeface="Times New Roman" pitchFamily="18" charset="0"/>
              </a:rPr>
              <a:t>, un sistema di </a:t>
            </a:r>
            <a:r>
              <a:rPr lang="it-IT" sz="2000" b="1">
                <a:solidFill>
                  <a:srgbClr val="000000"/>
                </a:solidFill>
                <a:cs typeface="Times New Roman" pitchFamily="18" charset="0"/>
              </a:rPr>
              <a:t>sterilizzazione</a:t>
            </a:r>
            <a:r>
              <a:rPr lang="it-IT" sz="2000">
                <a:solidFill>
                  <a:srgbClr val="000000"/>
                </a:solidFill>
                <a:cs typeface="Times New Roman" pitchFamily="18" charset="0"/>
              </a:rPr>
              <a:t> dell’aria prima dell’ingresso nel reattore, </a:t>
            </a:r>
            <a:r>
              <a:rPr lang="it-IT" sz="2000" b="1">
                <a:solidFill>
                  <a:srgbClr val="000000"/>
                </a:solidFill>
                <a:cs typeface="Times New Roman" pitchFamily="18" charset="0"/>
              </a:rPr>
              <a:t>un diffusore</a:t>
            </a:r>
            <a:r>
              <a:rPr lang="it-IT" sz="2000">
                <a:solidFill>
                  <a:srgbClr val="000000"/>
                </a:solidFill>
                <a:cs typeface="Times New Roman" pitchFamily="18" charset="0"/>
              </a:rPr>
              <a:t> ed un sistema di </a:t>
            </a:r>
            <a:r>
              <a:rPr lang="it-IT" sz="2000" b="1">
                <a:solidFill>
                  <a:srgbClr val="000000"/>
                </a:solidFill>
                <a:cs typeface="Times New Roman" pitchFamily="18" charset="0"/>
              </a:rPr>
              <a:t>sterilizzazione </a:t>
            </a:r>
            <a:r>
              <a:rPr lang="it-IT" sz="2000">
                <a:solidFill>
                  <a:srgbClr val="000000"/>
                </a:solidFill>
                <a:cs typeface="Times New Roman" pitchFamily="18" charset="0"/>
              </a:rPr>
              <a:t>dell’aria in uscita dal reattore. </a:t>
            </a:r>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La sterilizzazione</a:t>
            </a:r>
            <a:r>
              <a:rPr lang="it-IT" sz="2000">
                <a:solidFill>
                  <a:srgbClr val="000000"/>
                </a:solidFill>
                <a:cs typeface="Times New Roman" pitchFamily="18" charset="0"/>
              </a:rPr>
              <a:t> ha lo scopo di evitare l’ingresso di microrganismi contaminanti nel reattore o l’immissione nell’aria dei microrganismi contenuti nel reattore. Nella figura i sistemi di sterilizzazione sono due filtri. Per piccoli reattori con volume &lt; 5 litri, si usano membrane di Teflon idrofobiche a forma di disco alloggiate in un contenitore di polipropilene </a:t>
            </a:r>
          </a:p>
        </p:txBody>
      </p:sp>
      <p:pic>
        <p:nvPicPr>
          <p:cNvPr id="31752" name="Picture 8" descr="impianti biochimici 1"/>
          <p:cNvPicPr>
            <a:picLocks noChangeAspect="1" noChangeArrowheads="1"/>
          </p:cNvPicPr>
          <p:nvPr/>
        </p:nvPicPr>
        <p:blipFill>
          <a:blip r:embed="rId2" cstate="print"/>
          <a:srcRect/>
          <a:stretch>
            <a:fillRect/>
          </a:stretch>
        </p:blipFill>
        <p:spPr bwMode="auto">
          <a:xfrm>
            <a:off x="4705350" y="1052513"/>
            <a:ext cx="4438650" cy="396240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32771"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118FAA90-81D8-4344-8415-0943F8DA23EA}" type="slidenum">
              <a:rPr lang="it-IT"/>
              <a:pPr/>
              <a:t>14</a:t>
            </a:fld>
            <a:endParaRPr lang="it-IT"/>
          </a:p>
        </p:txBody>
      </p:sp>
      <p:sp>
        <p:nvSpPr>
          <p:cNvPr id="32772"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Sistema di dispensa dell’ossigeno</a:t>
            </a:r>
          </a:p>
        </p:txBody>
      </p:sp>
      <p:sp>
        <p:nvSpPr>
          <p:cNvPr id="32773" name="Rectangle 5"/>
          <p:cNvSpPr>
            <a:spLocks noChangeArrowheads="1"/>
          </p:cNvSpPr>
          <p:nvPr/>
        </p:nvSpPr>
        <p:spPr bwMode="auto">
          <a:xfrm>
            <a:off x="0" y="3357563"/>
            <a:ext cx="9144000" cy="31400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La figura a sinistra rappresenta la disposizione della membrana entro l’alloggiamento. La figura a destra mostra come appare una cartuccia di polipropilene al cui interno è posta la membrana. Si possono usare membrane pieghettate, invece che a forma di disco, per aumentare la superficie di contatto con l’aria e quindi favorire lo scambio di materia gas-solido. Inoltre occorre un minor gradiente di pressione tra le due facce della membrana per il passaggio dell’aria da una parte all’altra della membrana. La funzione della membrana è trattenere i microrganismi presenti nell’aria. Questi si fermano sulla membrana; a causa della loro dimensione non riescono ad attraversare i pori della membrana, mentre le molecole di N</a:t>
            </a:r>
            <a:r>
              <a:rPr lang="it-IT" sz="2000" baseline="-30000">
                <a:solidFill>
                  <a:srgbClr val="000000"/>
                </a:solidFill>
                <a:cs typeface="Times New Roman" pitchFamily="18" charset="0"/>
              </a:rPr>
              <a:t>2</a:t>
            </a:r>
            <a:r>
              <a:rPr lang="it-IT" sz="2000">
                <a:solidFill>
                  <a:srgbClr val="000000"/>
                </a:solidFill>
                <a:cs typeface="Times New Roman" pitchFamily="18" charset="0"/>
              </a:rPr>
              <a:t> e O</a:t>
            </a:r>
            <a:r>
              <a:rPr lang="it-IT" sz="2000" baseline="-30000">
                <a:solidFill>
                  <a:srgbClr val="000000"/>
                </a:solidFill>
                <a:cs typeface="Times New Roman" pitchFamily="18" charset="0"/>
              </a:rPr>
              <a:t>2</a:t>
            </a:r>
            <a:r>
              <a:rPr lang="it-IT" sz="2000">
                <a:solidFill>
                  <a:srgbClr val="000000"/>
                </a:solidFill>
                <a:cs typeface="Times New Roman" pitchFamily="18" charset="0"/>
              </a:rPr>
              <a:t> riescono a attraversare lo spessore della membrana. </a:t>
            </a:r>
          </a:p>
        </p:txBody>
      </p:sp>
      <p:pic>
        <p:nvPicPr>
          <p:cNvPr id="32775" name="Picture 7" descr="C:\WINDOWS\Desktop\Testi Enzo\impianti biochimici 1.jpg"/>
          <p:cNvPicPr>
            <a:picLocks noChangeAspect="1" noChangeArrowheads="1"/>
          </p:cNvPicPr>
          <p:nvPr/>
        </p:nvPicPr>
        <p:blipFill>
          <a:blip r:embed="rId2" r:link="rId3" cstate="print"/>
          <a:srcRect/>
          <a:stretch>
            <a:fillRect/>
          </a:stretch>
        </p:blipFill>
        <p:spPr bwMode="auto">
          <a:xfrm>
            <a:off x="2843213" y="1052513"/>
            <a:ext cx="1271587" cy="2133600"/>
          </a:xfrm>
          <a:prstGeom prst="rect">
            <a:avLst/>
          </a:prstGeom>
          <a:noFill/>
          <a:ln w="9525">
            <a:noFill/>
            <a:miter lim="800000"/>
            <a:headEnd/>
            <a:tailEnd/>
          </a:ln>
        </p:spPr>
      </p:pic>
      <p:pic>
        <p:nvPicPr>
          <p:cNvPr id="32776" name="Picture 8" descr="impianti biochimici 1"/>
          <p:cNvPicPr>
            <a:picLocks noChangeAspect="1" noChangeArrowheads="1"/>
          </p:cNvPicPr>
          <p:nvPr/>
        </p:nvPicPr>
        <p:blipFill>
          <a:blip r:embed="rId4" cstate="print"/>
          <a:srcRect/>
          <a:stretch>
            <a:fillRect/>
          </a:stretch>
        </p:blipFill>
        <p:spPr bwMode="auto">
          <a:xfrm>
            <a:off x="5435600" y="908050"/>
            <a:ext cx="1609725" cy="203835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33795"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3C3DF6EB-DFBF-4344-9768-906E59E20C67}" type="slidenum">
              <a:rPr lang="it-IT"/>
              <a:pPr/>
              <a:t>15</a:t>
            </a:fld>
            <a:endParaRPr lang="it-IT"/>
          </a:p>
        </p:txBody>
      </p:sp>
      <p:sp>
        <p:nvSpPr>
          <p:cNvPr id="33796"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r>
              <a:rPr lang="it-IT" b="1">
                <a:solidFill>
                  <a:srgbClr val="000000"/>
                </a:solidFill>
                <a:cs typeface="Times New Roman" pitchFamily="18" charset="0"/>
              </a:rPr>
              <a:t>Sistema di dispensa dell’ossigeno</a:t>
            </a:r>
          </a:p>
        </p:txBody>
      </p:sp>
      <p:sp>
        <p:nvSpPr>
          <p:cNvPr id="33797" name="Rectangle 5"/>
          <p:cNvSpPr>
            <a:spLocks noChangeArrowheads="1"/>
          </p:cNvSpPr>
          <p:nvPr/>
        </p:nvSpPr>
        <p:spPr bwMode="auto">
          <a:xfrm>
            <a:off x="0" y="874713"/>
            <a:ext cx="5940425" cy="55784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Il Teflon è un materiale duro; le membrane di Teflon possono essere riusate molte volte e non si otturano facilmente. Per </a:t>
            </a:r>
            <a:r>
              <a:rPr lang="it-IT" sz="2000" b="1">
                <a:solidFill>
                  <a:srgbClr val="000000"/>
                </a:solidFill>
                <a:cs typeface="Times New Roman" pitchFamily="18" charset="0"/>
              </a:rPr>
              <a:t>reattori di grandi dimensioni</a:t>
            </a:r>
            <a:r>
              <a:rPr lang="it-IT" sz="2000">
                <a:solidFill>
                  <a:srgbClr val="000000"/>
                </a:solidFill>
                <a:cs typeface="Times New Roman" pitchFamily="18" charset="0"/>
              </a:rPr>
              <a:t> (&gt; 10000 litri), l’uso di membrane di dimensioni adatte al flusso di aria da alimentare al reattore è molto dispendioso. Aumenta sia il costo della membrana (perché è più difficile fabbricarla in grandi dimensioni), sia il consumo di energia necessaria a forzare il passaggio dell’aria attraverso la membrana. In questi casi si ricorre alla </a:t>
            </a:r>
            <a:r>
              <a:rPr lang="it-IT" sz="2000" b="1">
                <a:solidFill>
                  <a:srgbClr val="000000"/>
                </a:solidFill>
                <a:cs typeface="Times New Roman" pitchFamily="18" charset="0"/>
              </a:rPr>
              <a:t>sterilizzazione</a:t>
            </a:r>
            <a:r>
              <a:rPr lang="it-IT" sz="2000">
                <a:solidFill>
                  <a:srgbClr val="000000"/>
                </a:solidFill>
                <a:cs typeface="Times New Roman" pitchFamily="18" charset="0"/>
              </a:rPr>
              <a:t> dell’aria </a:t>
            </a:r>
            <a:r>
              <a:rPr lang="it-IT" sz="2000" b="1">
                <a:solidFill>
                  <a:srgbClr val="000000"/>
                </a:solidFill>
                <a:cs typeface="Times New Roman" pitchFamily="18" charset="0"/>
              </a:rPr>
              <a:t>mediante calore</a:t>
            </a:r>
            <a:r>
              <a:rPr lang="it-IT" sz="2000">
                <a:solidFill>
                  <a:srgbClr val="000000"/>
                </a:solidFill>
                <a:cs typeface="Times New Roman" pitchFamily="18" charset="0"/>
              </a:rPr>
              <a:t>,  ad esempio scaldando l’aria con vapore mediante uno scambiatore di calore. Un sistema era quello di riciclare il calore generato dal compressore durante il suo lavoro al riscaldamento dell’aria. Tuttavia, i compressori moderni sono dotati di sistemi di raffreddamento e il calore prodotto non è a temperatura sufficientemente alta per la sterilizzazione. In reattori piccoli, è posto un condensatore all’uscita del gas dal reattore  </a:t>
            </a:r>
          </a:p>
        </p:txBody>
      </p:sp>
      <p:pic>
        <p:nvPicPr>
          <p:cNvPr id="33800" name="Picture 8"/>
          <p:cNvPicPr>
            <a:picLocks noChangeAspect="1" noChangeArrowheads="1"/>
          </p:cNvPicPr>
          <p:nvPr/>
        </p:nvPicPr>
        <p:blipFill>
          <a:blip r:embed="rId2" cstate="print"/>
          <a:srcRect/>
          <a:stretch>
            <a:fillRect/>
          </a:stretch>
        </p:blipFill>
        <p:spPr bwMode="auto">
          <a:xfrm>
            <a:off x="5962650" y="404813"/>
            <a:ext cx="3181350" cy="3714750"/>
          </a:xfrm>
          <a:prstGeom prst="rect">
            <a:avLst/>
          </a:prstGeom>
          <a:noFill/>
          <a:ln w="9525">
            <a:noFill/>
            <a:miter lim="800000"/>
            <a:headEnd/>
            <a:tailEnd/>
          </a:ln>
        </p:spPr>
      </p:pic>
      <p:sp>
        <p:nvSpPr>
          <p:cNvPr id="33802" name="Rectangle 10"/>
          <p:cNvSpPr>
            <a:spLocks noChangeArrowheads="1"/>
          </p:cNvSpPr>
          <p:nvPr/>
        </p:nvSpPr>
        <p:spPr bwMode="auto">
          <a:xfrm>
            <a:off x="5940425" y="4149725"/>
            <a:ext cx="3203575" cy="2536825"/>
          </a:xfrm>
          <a:prstGeom prst="rect">
            <a:avLst/>
          </a:prstGeom>
          <a:noFill/>
          <a:ln w="9525">
            <a:noFill/>
            <a:miter lim="800000"/>
            <a:headEnd/>
            <a:tailEnd/>
          </a:ln>
          <a:effectLst/>
        </p:spPr>
        <p:txBody>
          <a:bodyPr anchor="ctr">
            <a:spAutoFit/>
          </a:bodyPr>
          <a:lstStyle/>
          <a:p>
            <a:pPr algn="just"/>
            <a:r>
              <a:rPr lang="it-IT" sz="1600" b="1">
                <a:cs typeface="Times New Roman" pitchFamily="18" charset="0"/>
              </a:rPr>
              <a:t>Reattore da laboratorio con condensatore per il trattamento dei gas uscenti dal reattore. Il condensatore serve a condensare l’acqua e altri componenti volatili trascinati dal gas uscente ed evitare che questi vengano a contatto con i filtri di sterilizzazione e, dopo lungo tempo di lavoro, li intasino.</a:t>
            </a:r>
            <a:r>
              <a:rPr lang="it-IT" sz="160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34819"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9BF5FCF7-54B8-4A45-A90D-E5BF302897F1}" type="slidenum">
              <a:rPr lang="it-IT"/>
              <a:pPr/>
              <a:t>16</a:t>
            </a:fld>
            <a:endParaRPr lang="it-IT"/>
          </a:p>
        </p:txBody>
      </p:sp>
      <p:sp>
        <p:nvSpPr>
          <p:cNvPr id="34820"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Sistema di dispensa dell’ossigeno</a:t>
            </a:r>
          </a:p>
        </p:txBody>
      </p:sp>
      <p:sp>
        <p:nvSpPr>
          <p:cNvPr id="34821" name="Rectangle 5"/>
          <p:cNvSpPr>
            <a:spLocks noChangeArrowheads="1"/>
          </p:cNvSpPr>
          <p:nvPr/>
        </p:nvSpPr>
        <p:spPr bwMode="auto">
          <a:xfrm>
            <a:off x="0" y="874713"/>
            <a:ext cx="9144000" cy="37496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Durante la marcia bisogna sempre </a:t>
            </a:r>
            <a:r>
              <a:rPr lang="it-IT" sz="2000" b="1">
                <a:solidFill>
                  <a:srgbClr val="000000"/>
                </a:solidFill>
                <a:cs typeface="Times New Roman" pitchFamily="18" charset="0"/>
              </a:rPr>
              <a:t>mantenere</a:t>
            </a:r>
            <a:r>
              <a:rPr lang="it-IT" sz="2000">
                <a:solidFill>
                  <a:srgbClr val="000000"/>
                </a:solidFill>
                <a:cs typeface="Times New Roman" pitchFamily="18" charset="0"/>
              </a:rPr>
              <a:t> un </a:t>
            </a:r>
            <a:r>
              <a:rPr lang="it-IT" sz="2000" b="1">
                <a:solidFill>
                  <a:srgbClr val="000000"/>
                </a:solidFill>
                <a:cs typeface="Times New Roman" pitchFamily="18" charset="0"/>
              </a:rPr>
              <a:t>pressione positiva</a:t>
            </a:r>
            <a:r>
              <a:rPr lang="it-IT" sz="2000">
                <a:solidFill>
                  <a:srgbClr val="000000"/>
                </a:solidFill>
                <a:cs typeface="Times New Roman" pitchFamily="18" charset="0"/>
              </a:rPr>
              <a:t> dentro il reattore per evitare che attraverso il filtro di sterilizzazione in uscita possano entrare nel reattore contaminanti presenti nell’aria dell’ambiente. Ciò è necessario anche dopo il termine della reazione,  durante la fase di raffreddamento del reattore, perché diminuendo la temperatura interna del reattore, diminuisce la pressione interna e perciò occorre compensare codesta diminuzione continuando ad inviare il flusso di aria entro il reattore finché il reattore non è alla stessa temperatura dell’ambiente.</a:t>
            </a:r>
          </a:p>
          <a:p>
            <a:pPr algn="just"/>
            <a:r>
              <a:rPr lang="it-IT" sz="2000">
                <a:solidFill>
                  <a:srgbClr val="000000"/>
                </a:solidFill>
                <a:cs typeface="Times New Roman" pitchFamily="18" charset="0"/>
              </a:rPr>
              <a:t>Una rappresentazione più dettagliata di un </a:t>
            </a:r>
            <a:r>
              <a:rPr lang="it-IT" sz="2000" b="1">
                <a:solidFill>
                  <a:srgbClr val="000000"/>
                </a:solidFill>
                <a:cs typeface="Times New Roman" pitchFamily="18" charset="0"/>
              </a:rPr>
              <a:t>diffusore</a:t>
            </a:r>
            <a:r>
              <a:rPr lang="it-IT" sz="2000">
                <a:solidFill>
                  <a:srgbClr val="000000"/>
                </a:solidFill>
                <a:cs typeface="Times New Roman" pitchFamily="18" charset="0"/>
              </a:rPr>
              <a:t> è riportata nella figura a sinistra. E’ costituito da </a:t>
            </a:r>
            <a:r>
              <a:rPr lang="it-IT" sz="2000" b="1">
                <a:solidFill>
                  <a:srgbClr val="000000"/>
                </a:solidFill>
                <a:cs typeface="Times New Roman" pitchFamily="18" charset="0"/>
              </a:rPr>
              <a:t>tubo vuoto</a:t>
            </a:r>
            <a:r>
              <a:rPr lang="it-IT" sz="2000">
                <a:solidFill>
                  <a:srgbClr val="000000"/>
                </a:solidFill>
                <a:cs typeface="Times New Roman" pitchFamily="18" charset="0"/>
              </a:rPr>
              <a:t> nel quale sono stati praticati una serie di </a:t>
            </a:r>
            <a:r>
              <a:rPr lang="it-IT" sz="2000" b="1">
                <a:solidFill>
                  <a:srgbClr val="000000"/>
                </a:solidFill>
                <a:cs typeface="Times New Roman" pitchFamily="18" charset="0"/>
              </a:rPr>
              <a:t>fori</a:t>
            </a:r>
            <a:r>
              <a:rPr lang="it-IT" sz="2000">
                <a:solidFill>
                  <a:srgbClr val="000000"/>
                </a:solidFill>
                <a:cs typeface="Times New Roman" pitchFamily="18" charset="0"/>
              </a:rPr>
              <a:t> di opportuna dimensione. Il diffusore viene collocato immediatamente sotto l’agitatore e deve essere di diametro uguale all’insieme del disco dell’agitatore con le pale, come rappresentato nella figura di destra</a:t>
            </a:r>
          </a:p>
        </p:txBody>
      </p:sp>
      <p:pic>
        <p:nvPicPr>
          <p:cNvPr id="34824" name="Picture 8" descr="C:\WINDOWS\Desktop\Testi Enzo\impianti biochimici 2.jpg"/>
          <p:cNvPicPr>
            <a:picLocks noChangeAspect="1" noChangeArrowheads="1"/>
          </p:cNvPicPr>
          <p:nvPr/>
        </p:nvPicPr>
        <p:blipFill>
          <a:blip r:embed="rId2" r:link="rId3" cstate="print"/>
          <a:srcRect/>
          <a:stretch>
            <a:fillRect/>
          </a:stretch>
        </p:blipFill>
        <p:spPr bwMode="auto">
          <a:xfrm>
            <a:off x="1331913" y="4797425"/>
            <a:ext cx="2266950" cy="1314450"/>
          </a:xfrm>
          <a:prstGeom prst="rect">
            <a:avLst/>
          </a:prstGeom>
          <a:noFill/>
          <a:ln w="9525">
            <a:noFill/>
            <a:miter lim="800000"/>
            <a:headEnd/>
            <a:tailEnd/>
          </a:ln>
        </p:spPr>
      </p:pic>
      <p:pic>
        <p:nvPicPr>
          <p:cNvPr id="34825" name="Picture 9" descr="impianti biochimici 3"/>
          <p:cNvPicPr>
            <a:picLocks noChangeAspect="1" noChangeArrowheads="1"/>
          </p:cNvPicPr>
          <p:nvPr/>
        </p:nvPicPr>
        <p:blipFill>
          <a:blip r:embed="rId4" cstate="print"/>
          <a:srcRect/>
          <a:stretch>
            <a:fillRect/>
          </a:stretch>
        </p:blipFill>
        <p:spPr bwMode="auto">
          <a:xfrm>
            <a:off x="4859338" y="4292600"/>
            <a:ext cx="3708400" cy="2062163"/>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35843"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96DFC960-9927-4D93-BEC2-F50563083B7E}" type="slidenum">
              <a:rPr lang="it-IT"/>
              <a:pPr/>
              <a:t>17</a:t>
            </a:fld>
            <a:endParaRPr lang="it-IT"/>
          </a:p>
        </p:txBody>
      </p:sp>
      <p:sp>
        <p:nvSpPr>
          <p:cNvPr id="35844"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Sistema di dispensa dell’ossigeno</a:t>
            </a:r>
          </a:p>
        </p:txBody>
      </p:sp>
      <p:sp>
        <p:nvSpPr>
          <p:cNvPr id="35845" name="Rectangle 5"/>
          <p:cNvSpPr>
            <a:spLocks noChangeArrowheads="1"/>
          </p:cNvSpPr>
          <p:nvPr/>
        </p:nvSpPr>
        <p:spPr bwMode="auto">
          <a:xfrm>
            <a:off x="0" y="874713"/>
            <a:ext cx="9144000" cy="3505200"/>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Durante lo svuotamento del reattore è meglio chiudere l’ingresso dell’aria (dopo che il reattore si è portato a temperatura ambiente). Ciò minimizza la contaminazione dall’esterno della conduttura di alimentazione dell’aria al reattore.</a:t>
            </a:r>
          </a:p>
          <a:p>
            <a:pPr algn="just"/>
            <a:endParaRPr lang="it-IT" sz="2000" b="1">
              <a:solidFill>
                <a:srgbClr val="000000"/>
              </a:solidFill>
              <a:cs typeface="Times New Roman" pitchFamily="18" charset="0"/>
            </a:endParaRPr>
          </a:p>
          <a:p>
            <a:pPr algn="ctr"/>
            <a:r>
              <a:rPr lang="it-IT" b="1">
                <a:solidFill>
                  <a:srgbClr val="000000"/>
                </a:solidFill>
                <a:cs typeface="Times New Roman" pitchFamily="18" charset="0"/>
              </a:rPr>
              <a:t>Velocità di rotazione dell’agitatore</a:t>
            </a:r>
            <a:endParaRPr lang="it-IT">
              <a:solidFill>
                <a:srgbClr val="000000"/>
              </a:solidFill>
              <a:cs typeface="Times New Roman" pitchFamily="18" charset="0"/>
            </a:endParaRPr>
          </a:p>
          <a:p>
            <a:pPr algn="just"/>
            <a:r>
              <a:rPr lang="it-IT" sz="2000">
                <a:solidFill>
                  <a:srgbClr val="000000"/>
                </a:solidFill>
                <a:cs typeface="Times New Roman" pitchFamily="18" charset="0"/>
              </a:rPr>
              <a:t>Si è vista l’importanza della velocità di agitazione sulla velocità di trasferimento di massa. Una </a:t>
            </a:r>
            <a:r>
              <a:rPr lang="it-IT" sz="2000" b="1">
                <a:solidFill>
                  <a:srgbClr val="000000"/>
                </a:solidFill>
                <a:cs typeface="Times New Roman" pitchFamily="18" charset="0"/>
              </a:rPr>
              <a:t>velocità</a:t>
            </a:r>
            <a:r>
              <a:rPr lang="it-IT" sz="2000">
                <a:solidFill>
                  <a:srgbClr val="000000"/>
                </a:solidFill>
                <a:cs typeface="Times New Roman" pitchFamily="18" charset="0"/>
              </a:rPr>
              <a:t> di rotazione </a:t>
            </a:r>
            <a:r>
              <a:rPr lang="it-IT" sz="2000" b="1">
                <a:solidFill>
                  <a:srgbClr val="000000"/>
                </a:solidFill>
                <a:cs typeface="Times New Roman" pitchFamily="18" charset="0"/>
              </a:rPr>
              <a:t>troppo bassa</a:t>
            </a:r>
            <a:r>
              <a:rPr lang="it-IT" sz="2000">
                <a:solidFill>
                  <a:srgbClr val="000000"/>
                </a:solidFill>
                <a:cs typeface="Times New Roman" pitchFamily="18" charset="0"/>
              </a:rPr>
              <a:t> fa sì che le </a:t>
            </a:r>
            <a:r>
              <a:rPr lang="it-IT" sz="2000" b="1">
                <a:solidFill>
                  <a:srgbClr val="000000"/>
                </a:solidFill>
                <a:cs typeface="Times New Roman" pitchFamily="18" charset="0"/>
              </a:rPr>
              <a:t>bolle</a:t>
            </a:r>
            <a:r>
              <a:rPr lang="it-IT" sz="2000">
                <a:solidFill>
                  <a:srgbClr val="000000"/>
                </a:solidFill>
                <a:cs typeface="Times New Roman" pitchFamily="18" charset="0"/>
              </a:rPr>
              <a:t> siano di </a:t>
            </a:r>
            <a:r>
              <a:rPr lang="it-IT" sz="2000" b="1">
                <a:solidFill>
                  <a:srgbClr val="000000"/>
                </a:solidFill>
                <a:cs typeface="Times New Roman" pitchFamily="18" charset="0"/>
              </a:rPr>
              <a:t>grandi</a:t>
            </a:r>
            <a:r>
              <a:rPr lang="it-IT" sz="2000">
                <a:solidFill>
                  <a:srgbClr val="000000"/>
                </a:solidFill>
                <a:cs typeface="Times New Roman" pitchFamily="18" charset="0"/>
              </a:rPr>
              <a:t> dimensioni e </a:t>
            </a:r>
            <a:r>
              <a:rPr lang="it-IT" sz="2000" b="1">
                <a:solidFill>
                  <a:srgbClr val="000000"/>
                </a:solidFill>
                <a:cs typeface="Times New Roman" pitchFamily="18" charset="0"/>
              </a:rPr>
              <a:t>non</a:t>
            </a:r>
            <a:r>
              <a:rPr lang="it-IT" sz="2000">
                <a:solidFill>
                  <a:srgbClr val="000000"/>
                </a:solidFill>
                <a:cs typeface="Times New Roman" pitchFamily="18" charset="0"/>
              </a:rPr>
              <a:t> </a:t>
            </a:r>
            <a:r>
              <a:rPr lang="it-IT" sz="2000" b="1">
                <a:solidFill>
                  <a:srgbClr val="000000"/>
                </a:solidFill>
                <a:cs typeface="Times New Roman" pitchFamily="18" charset="0"/>
              </a:rPr>
              <a:t>omogeneamente distribuite</a:t>
            </a:r>
            <a:r>
              <a:rPr lang="it-IT" sz="2000">
                <a:solidFill>
                  <a:srgbClr val="000000"/>
                </a:solidFill>
                <a:cs typeface="Times New Roman" pitchFamily="18" charset="0"/>
              </a:rPr>
              <a:t> nel liquido. La figura seguente (9.10) mostra come in caso di rotazione troppo lenta si formi una ristretta colonna di bolle gassose di diametro circa uguale a quello del diffusore, mentre nel caso di agitazione ottimale le bolle sono distribuite più omogeneamente in tutto il volume di liquido: </a:t>
            </a:r>
          </a:p>
        </p:txBody>
      </p:sp>
      <p:pic>
        <p:nvPicPr>
          <p:cNvPr id="35848" name="Picture 8" descr="impianti biochimici 1"/>
          <p:cNvPicPr>
            <a:picLocks noChangeAspect="1" noChangeArrowheads="1"/>
          </p:cNvPicPr>
          <p:nvPr/>
        </p:nvPicPr>
        <p:blipFill>
          <a:blip r:embed="rId2" cstate="print"/>
          <a:srcRect/>
          <a:stretch>
            <a:fillRect/>
          </a:stretch>
        </p:blipFill>
        <p:spPr bwMode="auto">
          <a:xfrm>
            <a:off x="468313" y="4508500"/>
            <a:ext cx="2819400" cy="1885950"/>
          </a:xfrm>
          <a:prstGeom prst="rect">
            <a:avLst/>
          </a:prstGeom>
          <a:noFill/>
          <a:ln w="9525">
            <a:noFill/>
            <a:miter lim="800000"/>
            <a:headEnd/>
            <a:tailEnd/>
          </a:ln>
        </p:spPr>
      </p:pic>
      <p:sp>
        <p:nvSpPr>
          <p:cNvPr id="35850" name="Rectangle 10"/>
          <p:cNvSpPr>
            <a:spLocks noChangeArrowheads="1"/>
          </p:cNvSpPr>
          <p:nvPr/>
        </p:nvSpPr>
        <p:spPr bwMode="auto">
          <a:xfrm>
            <a:off x="3492500" y="4614863"/>
            <a:ext cx="5651500" cy="1766887"/>
          </a:xfrm>
          <a:prstGeom prst="rect">
            <a:avLst/>
          </a:prstGeom>
          <a:noFill/>
          <a:ln w="9525">
            <a:noFill/>
            <a:miter lim="800000"/>
            <a:headEnd/>
            <a:tailEnd/>
          </a:ln>
          <a:effectLst/>
        </p:spPr>
        <p:txBody>
          <a:bodyPr anchor="ctr">
            <a:spAutoFit/>
          </a:bodyPr>
          <a:lstStyle/>
          <a:p>
            <a:pPr algn="just"/>
            <a:r>
              <a:rPr lang="it-IT" sz="2200">
                <a:cs typeface="Times New Roman" pitchFamily="18" charset="0"/>
              </a:rPr>
              <a:t>Un’altra conseguenza della </a:t>
            </a:r>
            <a:r>
              <a:rPr lang="it-IT" sz="2200" b="1">
                <a:cs typeface="Times New Roman" pitchFamily="18" charset="0"/>
              </a:rPr>
              <a:t>bassa velocità</a:t>
            </a:r>
            <a:r>
              <a:rPr lang="it-IT" sz="2200">
                <a:cs typeface="Times New Roman" pitchFamily="18" charset="0"/>
              </a:rPr>
              <a:t> di rotazione è il fenomeno dell’</a:t>
            </a:r>
            <a:r>
              <a:rPr lang="it-IT" sz="2200" b="1">
                <a:cs typeface="Times New Roman" pitchFamily="18" charset="0"/>
              </a:rPr>
              <a:t>affogamento</a:t>
            </a:r>
            <a:r>
              <a:rPr lang="it-IT" sz="2200">
                <a:cs typeface="Times New Roman" pitchFamily="18" charset="0"/>
              </a:rPr>
              <a:t> dell’agitatore nelle bolle di gas. Lo stesso accade se il </a:t>
            </a:r>
            <a:r>
              <a:rPr lang="it-IT" sz="2200" b="1">
                <a:cs typeface="Times New Roman" pitchFamily="18" charset="0"/>
              </a:rPr>
              <a:t>flusso di aria è eccessivo rispetto alla velocità di agitazione</a:t>
            </a:r>
            <a:r>
              <a:rPr lang="it-IT" sz="220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36867"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51006F8E-B006-4E2F-9FE5-2E9D21BAAB19}" type="slidenum">
              <a:rPr lang="it-IT"/>
              <a:pPr/>
              <a:t>18</a:t>
            </a:fld>
            <a:endParaRPr lang="it-IT"/>
          </a:p>
        </p:txBody>
      </p:sp>
      <p:sp>
        <p:nvSpPr>
          <p:cNvPr id="36868"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Controllo della schiuma</a:t>
            </a:r>
          </a:p>
        </p:txBody>
      </p:sp>
      <p:sp>
        <p:nvSpPr>
          <p:cNvPr id="36869" name="Rectangle 5"/>
          <p:cNvSpPr>
            <a:spLocks noChangeArrowheads="1"/>
          </p:cNvSpPr>
          <p:nvPr/>
        </p:nvSpPr>
        <p:spPr bwMode="auto">
          <a:xfrm>
            <a:off x="0" y="874713"/>
            <a:ext cx="9144000" cy="7016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La foto mostra un reattore di 2 litri con abbondante schiuma accumulata sulla superficie del liquido: </a:t>
            </a:r>
          </a:p>
        </p:txBody>
      </p:sp>
      <p:sp>
        <p:nvSpPr>
          <p:cNvPr id="36871" name="Rectangle 7"/>
          <p:cNvSpPr>
            <a:spLocks noChangeArrowheads="1"/>
          </p:cNvSpPr>
          <p:nvPr/>
        </p:nvSpPr>
        <p:spPr bwMode="auto">
          <a:xfrm>
            <a:off x="2627313" y="1484313"/>
            <a:ext cx="6516687" cy="2835275"/>
          </a:xfrm>
          <a:prstGeom prst="rect">
            <a:avLst/>
          </a:prstGeom>
          <a:noFill/>
          <a:ln w="9525">
            <a:noFill/>
            <a:miter lim="800000"/>
            <a:headEnd/>
            <a:tailEnd/>
          </a:ln>
          <a:effectLst/>
        </p:spPr>
        <p:txBody>
          <a:bodyPr anchor="ctr">
            <a:spAutoFit/>
          </a:bodyPr>
          <a:lstStyle/>
          <a:p>
            <a:pPr algn="just"/>
            <a:r>
              <a:rPr lang="it-IT" sz="2000">
                <a:solidFill>
                  <a:srgbClr val="000000"/>
                </a:solidFill>
                <a:cs typeface="Times New Roman" pitchFamily="18" charset="0"/>
              </a:rPr>
              <a:t>La schiuma </a:t>
            </a:r>
            <a:r>
              <a:rPr lang="it-IT" sz="2000" b="1">
                <a:solidFill>
                  <a:srgbClr val="000000"/>
                </a:solidFill>
                <a:cs typeface="Times New Roman" pitchFamily="18" charset="0"/>
              </a:rPr>
              <a:t>ostruisce i filtri</a:t>
            </a:r>
            <a:r>
              <a:rPr lang="it-IT" sz="2000">
                <a:solidFill>
                  <a:srgbClr val="000000"/>
                </a:solidFill>
                <a:cs typeface="Times New Roman" pitchFamily="18" charset="0"/>
              </a:rPr>
              <a:t> di sterilizzazione e le </a:t>
            </a:r>
            <a:r>
              <a:rPr lang="it-IT" sz="2000" b="1">
                <a:solidFill>
                  <a:srgbClr val="000000"/>
                </a:solidFill>
                <a:cs typeface="Times New Roman" pitchFamily="18" charset="0"/>
              </a:rPr>
              <a:t>bocchette di usc</a:t>
            </a:r>
            <a:r>
              <a:rPr lang="it-IT" sz="2000">
                <a:solidFill>
                  <a:srgbClr val="000000"/>
                </a:solidFill>
                <a:cs typeface="Times New Roman" pitchFamily="18" charset="0"/>
              </a:rPr>
              <a:t>ita dell’aria, creando </a:t>
            </a:r>
            <a:r>
              <a:rPr lang="it-IT" sz="2000" b="1">
                <a:solidFill>
                  <a:srgbClr val="000000"/>
                </a:solidFill>
                <a:cs typeface="Times New Roman" pitchFamily="18" charset="0"/>
              </a:rPr>
              <a:t>aumento della pressione interna</a:t>
            </a:r>
            <a:r>
              <a:rPr lang="it-IT" sz="2000">
                <a:solidFill>
                  <a:srgbClr val="000000"/>
                </a:solidFill>
                <a:cs typeface="Times New Roman" pitchFamily="18" charset="0"/>
              </a:rPr>
              <a:t> del reattore. L’aumento di pressione interna </a:t>
            </a:r>
            <a:r>
              <a:rPr lang="it-IT" sz="2000" b="1">
                <a:solidFill>
                  <a:srgbClr val="000000"/>
                </a:solidFill>
                <a:cs typeface="Times New Roman" pitchFamily="18" charset="0"/>
              </a:rPr>
              <a:t>spinge fuori la schiuma</a:t>
            </a:r>
            <a:r>
              <a:rPr lang="it-IT" sz="2000">
                <a:solidFill>
                  <a:srgbClr val="000000"/>
                </a:solidFill>
                <a:cs typeface="Times New Roman" pitchFamily="18" charset="0"/>
              </a:rPr>
              <a:t> che </a:t>
            </a:r>
            <a:r>
              <a:rPr lang="it-IT" sz="2000" b="1">
                <a:solidFill>
                  <a:srgbClr val="000000"/>
                </a:solidFill>
                <a:cs typeface="Times New Roman" pitchFamily="18" charset="0"/>
              </a:rPr>
              <a:t>trascina</a:t>
            </a:r>
            <a:r>
              <a:rPr lang="it-IT" sz="2000">
                <a:solidFill>
                  <a:srgbClr val="000000"/>
                </a:solidFill>
                <a:cs typeface="Times New Roman" pitchFamily="18" charset="0"/>
              </a:rPr>
              <a:t> con sé il </a:t>
            </a:r>
            <a:r>
              <a:rPr lang="it-IT" sz="2000" b="1">
                <a:solidFill>
                  <a:srgbClr val="000000"/>
                </a:solidFill>
                <a:cs typeface="Times New Roman" pitchFamily="18" charset="0"/>
              </a:rPr>
              <a:t>liquido</a:t>
            </a:r>
            <a:r>
              <a:rPr lang="it-IT" sz="2000">
                <a:solidFill>
                  <a:srgbClr val="000000"/>
                </a:solidFill>
                <a:cs typeface="Times New Roman" pitchFamily="18" charset="0"/>
              </a:rPr>
              <a:t> e può causare </a:t>
            </a:r>
            <a:r>
              <a:rPr lang="it-IT" sz="2000" b="1">
                <a:solidFill>
                  <a:srgbClr val="000000"/>
                </a:solidFill>
                <a:cs typeface="Times New Roman" pitchFamily="18" charset="0"/>
              </a:rPr>
              <a:t>perdita di materia</a:t>
            </a:r>
            <a:r>
              <a:rPr lang="it-IT" sz="2000">
                <a:solidFill>
                  <a:srgbClr val="000000"/>
                </a:solidFill>
                <a:cs typeface="Times New Roman" pitchFamily="18" charset="0"/>
              </a:rPr>
              <a:t>, danni al reattore ed alle persone. La schiuma si controlla con l’aggiunta di agenti </a:t>
            </a:r>
            <a:r>
              <a:rPr lang="it-IT" sz="2000" b="1">
                <a:solidFill>
                  <a:srgbClr val="000000"/>
                </a:solidFill>
                <a:cs typeface="Times New Roman" pitchFamily="18" charset="0"/>
              </a:rPr>
              <a:t>antischiuma</a:t>
            </a:r>
            <a:r>
              <a:rPr lang="it-IT" sz="2000">
                <a:solidFill>
                  <a:srgbClr val="000000"/>
                </a:solidFill>
                <a:cs typeface="Times New Roman" pitchFamily="18" charset="0"/>
              </a:rPr>
              <a:t>, i quali però hanno anch’essi i loro </a:t>
            </a:r>
            <a:r>
              <a:rPr lang="it-IT" sz="2000" b="1">
                <a:solidFill>
                  <a:srgbClr val="000000"/>
                </a:solidFill>
                <a:cs typeface="Times New Roman" pitchFamily="18" charset="0"/>
              </a:rPr>
              <a:t>aspetti</a:t>
            </a:r>
            <a:r>
              <a:rPr lang="it-IT" sz="2000">
                <a:solidFill>
                  <a:srgbClr val="000000"/>
                </a:solidFill>
                <a:cs typeface="Times New Roman" pitchFamily="18" charset="0"/>
              </a:rPr>
              <a:t> </a:t>
            </a:r>
            <a:r>
              <a:rPr lang="it-IT" sz="2000" b="1">
                <a:solidFill>
                  <a:srgbClr val="000000"/>
                </a:solidFill>
                <a:cs typeface="Times New Roman" pitchFamily="18" charset="0"/>
              </a:rPr>
              <a:t>negativi</a:t>
            </a:r>
            <a:r>
              <a:rPr lang="it-IT" sz="2000">
                <a:solidFill>
                  <a:srgbClr val="000000"/>
                </a:solidFill>
                <a:cs typeface="Times New Roman" pitchFamily="18" charset="0"/>
              </a:rPr>
              <a:t>, come l’</a:t>
            </a:r>
            <a:r>
              <a:rPr lang="it-IT" sz="2000" b="1">
                <a:solidFill>
                  <a:srgbClr val="000000"/>
                </a:solidFill>
                <a:cs typeface="Times New Roman" pitchFamily="18" charset="0"/>
              </a:rPr>
              <a:t>aumento </a:t>
            </a:r>
            <a:r>
              <a:rPr lang="it-IT" sz="2000">
                <a:solidFill>
                  <a:srgbClr val="000000"/>
                </a:solidFill>
                <a:cs typeface="Times New Roman" pitchFamily="18" charset="0"/>
              </a:rPr>
              <a:t>dell’</a:t>
            </a:r>
            <a:r>
              <a:rPr lang="it-IT" sz="2000" b="1">
                <a:solidFill>
                  <a:srgbClr val="000000"/>
                </a:solidFill>
                <a:cs typeface="Times New Roman" pitchFamily="18" charset="0"/>
              </a:rPr>
              <a:t>aggregazione</a:t>
            </a:r>
            <a:r>
              <a:rPr lang="it-IT" sz="2000">
                <a:solidFill>
                  <a:srgbClr val="000000"/>
                </a:solidFill>
                <a:cs typeface="Times New Roman" pitchFamily="18" charset="0"/>
              </a:rPr>
              <a:t> delle bolle e la </a:t>
            </a:r>
            <a:r>
              <a:rPr lang="it-IT" sz="2000" b="1">
                <a:solidFill>
                  <a:srgbClr val="000000"/>
                </a:solidFill>
                <a:cs typeface="Times New Roman" pitchFamily="18" charset="0"/>
              </a:rPr>
              <a:t>diminuzione </a:t>
            </a:r>
            <a:r>
              <a:rPr lang="it-IT" sz="2000">
                <a:solidFill>
                  <a:srgbClr val="000000"/>
                </a:solidFill>
                <a:cs typeface="Times New Roman" pitchFamily="18" charset="0"/>
              </a:rPr>
              <a:t>della </a:t>
            </a:r>
            <a:r>
              <a:rPr lang="it-IT" sz="2000" b="1">
                <a:solidFill>
                  <a:srgbClr val="000000"/>
                </a:solidFill>
                <a:cs typeface="Times New Roman" pitchFamily="18" charset="0"/>
              </a:rPr>
              <a:t>velocità di trasferimento di massa</a:t>
            </a:r>
            <a:r>
              <a:rPr lang="it-IT" sz="2000">
                <a:cs typeface="Times New Roman" pitchFamily="18" charset="0"/>
              </a:rPr>
              <a:t> </a:t>
            </a:r>
          </a:p>
        </p:txBody>
      </p:sp>
      <p:pic>
        <p:nvPicPr>
          <p:cNvPr id="36872" name="Picture 8" descr="impianti biochimici 1"/>
          <p:cNvPicPr>
            <a:picLocks noChangeAspect="1" noChangeArrowheads="1"/>
          </p:cNvPicPr>
          <p:nvPr/>
        </p:nvPicPr>
        <p:blipFill>
          <a:blip r:embed="rId2" cstate="print"/>
          <a:srcRect/>
          <a:stretch>
            <a:fillRect/>
          </a:stretch>
        </p:blipFill>
        <p:spPr bwMode="auto">
          <a:xfrm>
            <a:off x="395288" y="1628775"/>
            <a:ext cx="1944687" cy="2501900"/>
          </a:xfrm>
          <a:prstGeom prst="rect">
            <a:avLst/>
          </a:prstGeom>
          <a:noFill/>
          <a:ln w="9525">
            <a:noFill/>
            <a:miter lim="800000"/>
            <a:headEnd/>
            <a:tailEnd/>
          </a:ln>
        </p:spPr>
      </p:pic>
      <p:sp>
        <p:nvSpPr>
          <p:cNvPr id="36874" name="Rectangle 10"/>
          <p:cNvSpPr>
            <a:spLocks noChangeArrowheads="1"/>
          </p:cNvSpPr>
          <p:nvPr/>
        </p:nvSpPr>
        <p:spPr bwMode="auto">
          <a:xfrm>
            <a:off x="1204913" y="4186238"/>
            <a:ext cx="7615237" cy="2286000"/>
          </a:xfrm>
          <a:prstGeom prst="rect">
            <a:avLst/>
          </a:prstGeom>
          <a:noFill/>
          <a:ln w="9525">
            <a:noFill/>
            <a:miter lim="800000"/>
            <a:headEnd/>
            <a:tailEnd/>
          </a:ln>
          <a:effectLst/>
        </p:spPr>
        <p:txBody>
          <a:bodyPr wrap="none" anchor="ctr">
            <a:spAutoFit/>
          </a:bodyPr>
          <a:lstStyle/>
          <a:p>
            <a:r>
              <a:rPr lang="it-IT" sz="2000" b="1">
                <a:cs typeface="Times New Roman" pitchFamily="18" charset="0"/>
              </a:rPr>
              <a:t>I fattori che influenzano la formazione della schiuma sono numerosi:</a:t>
            </a:r>
          </a:p>
          <a:p>
            <a:r>
              <a:rPr lang="it-IT" sz="2000" b="1">
                <a:latin typeface="Times New Roman"/>
                <a:cs typeface="Times New Roman" pitchFamily="18" charset="0"/>
              </a:rPr>
              <a:t>·</a:t>
            </a:r>
            <a:r>
              <a:rPr lang="it-IT" sz="2000" b="1">
                <a:latin typeface="Symbol" pitchFamily="18" charset="2"/>
                <a:cs typeface="Times New Roman" pitchFamily="18" charset="0"/>
              </a:rPr>
              <a:t> </a:t>
            </a:r>
            <a:r>
              <a:rPr lang="it-IT" sz="2000" b="1">
                <a:cs typeface="Times New Roman" pitchFamily="18" charset="0"/>
              </a:rPr>
              <a:t>il mezzo di fermentazione</a:t>
            </a:r>
          </a:p>
          <a:p>
            <a:r>
              <a:rPr lang="it-IT" sz="2000" b="1">
                <a:latin typeface="Times New Roman"/>
                <a:cs typeface="Times New Roman" pitchFamily="18" charset="0"/>
              </a:rPr>
              <a:t>·</a:t>
            </a:r>
            <a:r>
              <a:rPr lang="it-IT" sz="2000" b="1">
                <a:latin typeface="Symbol" pitchFamily="18" charset="2"/>
                <a:cs typeface="Times New Roman" pitchFamily="18" charset="0"/>
              </a:rPr>
              <a:t> </a:t>
            </a:r>
            <a:r>
              <a:rPr lang="it-IT" sz="2000" b="1">
                <a:cs typeface="Times New Roman" pitchFamily="18" charset="0"/>
              </a:rPr>
              <a:t>i prodotti di reazione</a:t>
            </a:r>
          </a:p>
          <a:p>
            <a:r>
              <a:rPr lang="it-IT" sz="2000" b="1">
                <a:latin typeface="Times New Roman"/>
                <a:cs typeface="Times New Roman" pitchFamily="18" charset="0"/>
              </a:rPr>
              <a:t>·</a:t>
            </a:r>
            <a:r>
              <a:rPr lang="it-IT" sz="2000" b="1">
                <a:latin typeface="Symbol" pitchFamily="18" charset="2"/>
                <a:cs typeface="Times New Roman" pitchFamily="18" charset="0"/>
              </a:rPr>
              <a:t> </a:t>
            </a:r>
            <a:r>
              <a:rPr lang="it-IT" sz="2000" b="1">
                <a:cs typeface="Times New Roman" pitchFamily="18" charset="0"/>
              </a:rPr>
              <a:t>le velocità di aerazione e di agitazione</a:t>
            </a:r>
          </a:p>
          <a:p>
            <a:r>
              <a:rPr lang="it-IT" sz="2000" b="1">
                <a:latin typeface="Times New Roman"/>
                <a:cs typeface="Times New Roman" pitchFamily="18" charset="0"/>
              </a:rPr>
              <a:t>·</a:t>
            </a:r>
            <a:r>
              <a:rPr lang="it-IT" sz="2000" b="1">
                <a:latin typeface="Symbol" pitchFamily="18" charset="2"/>
                <a:cs typeface="Times New Roman" pitchFamily="18" charset="0"/>
              </a:rPr>
              <a:t> </a:t>
            </a:r>
            <a:r>
              <a:rPr lang="it-IT" sz="2000" b="1">
                <a:cs typeface="Times New Roman" pitchFamily="18" charset="0"/>
              </a:rPr>
              <a:t>lo spazio vuoto in testa la reattore</a:t>
            </a:r>
          </a:p>
          <a:p>
            <a:r>
              <a:rPr lang="it-IT" sz="2000" b="1">
                <a:latin typeface="Times New Roman"/>
                <a:cs typeface="Times New Roman" pitchFamily="18" charset="0"/>
              </a:rPr>
              <a:t>·</a:t>
            </a:r>
            <a:r>
              <a:rPr lang="it-IT" sz="2000" b="1">
                <a:latin typeface="Symbol" pitchFamily="18" charset="2"/>
                <a:cs typeface="Times New Roman" pitchFamily="18" charset="0"/>
              </a:rPr>
              <a:t> </a:t>
            </a:r>
            <a:r>
              <a:rPr lang="it-IT" sz="2000" b="1">
                <a:cs typeface="Times New Roman" pitchFamily="18" charset="0"/>
              </a:rPr>
              <a:t>la temperatura del condensatore</a:t>
            </a:r>
            <a:endParaRPr lang="it-IT" sz="2000" b="1">
              <a:latin typeface="Symbol" pitchFamily="18" charset="2"/>
              <a:cs typeface="Times New Roman" pitchFamily="18" charset="0"/>
            </a:endParaRPr>
          </a:p>
          <a:p>
            <a:r>
              <a:rPr lang="it-IT" sz="2000" b="1">
                <a:latin typeface="Times New Roman"/>
                <a:cs typeface="Times New Roman" pitchFamily="18" charset="0"/>
              </a:rPr>
              <a:t>·</a:t>
            </a:r>
            <a:r>
              <a:rPr lang="it-IT" sz="2000" b="1">
                <a:latin typeface="Symbol" pitchFamily="18" charset="2"/>
                <a:cs typeface="Times New Roman" pitchFamily="18" charset="0"/>
              </a:rPr>
              <a:t> </a:t>
            </a:r>
            <a:r>
              <a:rPr lang="it-IT" sz="2000" b="1">
                <a:cs typeface="Times New Roman" pitchFamily="18" charset="0"/>
              </a:rPr>
              <a:t>l’uso di rompi-schiuma meccanici.</a:t>
            </a:r>
            <a:r>
              <a:rPr lang="it-IT" b="1"/>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37891"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675F3D27-8911-42A8-81C8-F4A7912B5EB1}" type="slidenum">
              <a:rPr lang="it-IT"/>
              <a:pPr/>
              <a:t>19</a:t>
            </a:fld>
            <a:endParaRPr lang="it-IT"/>
          </a:p>
        </p:txBody>
      </p:sp>
      <p:sp>
        <p:nvSpPr>
          <p:cNvPr id="37892"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Controllo della schiuma</a:t>
            </a:r>
          </a:p>
        </p:txBody>
      </p:sp>
      <p:sp>
        <p:nvSpPr>
          <p:cNvPr id="37893" name="Rectangle 5"/>
          <p:cNvSpPr>
            <a:spLocks noChangeArrowheads="1"/>
          </p:cNvSpPr>
          <p:nvPr/>
        </p:nvSpPr>
        <p:spPr bwMode="auto">
          <a:xfrm>
            <a:off x="0" y="874713"/>
            <a:ext cx="9144000" cy="3140075"/>
          </a:xfrm>
          <a:prstGeom prst="rect">
            <a:avLst/>
          </a:prstGeom>
          <a:noFill/>
          <a:ln w="9525">
            <a:noFill/>
            <a:miter lim="800000"/>
            <a:headEnd/>
            <a:tailEnd/>
          </a:ln>
          <a:effectLst/>
        </p:spPr>
        <p:txBody>
          <a:bodyPr>
            <a:spAutoFit/>
          </a:bodyPr>
          <a:lstStyle/>
          <a:p>
            <a:pPr algn="just"/>
            <a:r>
              <a:rPr lang="it-IT" sz="2000" b="1">
                <a:solidFill>
                  <a:srgbClr val="000000"/>
                </a:solidFill>
                <a:cs typeface="Times New Roman" pitchFamily="18" charset="0"/>
              </a:rPr>
              <a:t>Un mezzo di fermentazione </a:t>
            </a:r>
            <a:r>
              <a:rPr lang="it-IT" sz="2000">
                <a:solidFill>
                  <a:srgbClr val="000000"/>
                </a:solidFill>
                <a:cs typeface="Times New Roman" pitchFamily="18" charset="0"/>
              </a:rPr>
              <a:t>molto </a:t>
            </a:r>
            <a:r>
              <a:rPr lang="it-IT" sz="2000" b="1">
                <a:solidFill>
                  <a:srgbClr val="000000"/>
                </a:solidFill>
                <a:cs typeface="Times New Roman" pitchFamily="18" charset="0"/>
              </a:rPr>
              <a:t>ricco</a:t>
            </a:r>
            <a:r>
              <a:rPr lang="it-IT" sz="2000">
                <a:solidFill>
                  <a:srgbClr val="000000"/>
                </a:solidFill>
                <a:cs typeface="Times New Roman" pitchFamily="18" charset="0"/>
              </a:rPr>
              <a:t> in molecole dotate di proprietà tensioattive, come i </a:t>
            </a:r>
            <a:r>
              <a:rPr lang="it-IT" sz="2000" b="1">
                <a:solidFill>
                  <a:srgbClr val="000000"/>
                </a:solidFill>
                <a:cs typeface="Times New Roman" pitchFamily="18" charset="0"/>
              </a:rPr>
              <a:t>carboidrati</a:t>
            </a:r>
            <a:r>
              <a:rPr lang="it-IT" sz="2000">
                <a:solidFill>
                  <a:srgbClr val="000000"/>
                </a:solidFill>
                <a:cs typeface="Times New Roman" pitchFamily="18" charset="0"/>
              </a:rPr>
              <a:t>, usati come nutriente delle cellule, o le </a:t>
            </a:r>
            <a:r>
              <a:rPr lang="it-IT" sz="2000" b="1">
                <a:solidFill>
                  <a:srgbClr val="000000"/>
                </a:solidFill>
                <a:cs typeface="Times New Roman" pitchFamily="18" charset="0"/>
              </a:rPr>
              <a:t>proteine</a:t>
            </a:r>
            <a:r>
              <a:rPr lang="it-IT" sz="2000">
                <a:solidFill>
                  <a:srgbClr val="000000"/>
                </a:solidFill>
                <a:cs typeface="Times New Roman" pitchFamily="18" charset="0"/>
              </a:rPr>
              <a:t>, i </a:t>
            </a:r>
            <a:r>
              <a:rPr lang="it-IT" sz="2000" b="1">
                <a:solidFill>
                  <a:srgbClr val="000000"/>
                </a:solidFill>
                <a:cs typeface="Times New Roman" pitchFamily="18" charset="0"/>
              </a:rPr>
              <a:t>lipidi</a:t>
            </a:r>
            <a:r>
              <a:rPr lang="it-IT" sz="2000">
                <a:solidFill>
                  <a:srgbClr val="000000"/>
                </a:solidFill>
                <a:cs typeface="Times New Roman" pitchFamily="18" charset="0"/>
              </a:rPr>
              <a:t> e  gli </a:t>
            </a:r>
            <a:r>
              <a:rPr lang="it-IT" sz="2000" b="1">
                <a:solidFill>
                  <a:srgbClr val="000000"/>
                </a:solidFill>
                <a:cs typeface="Times New Roman" pitchFamily="18" charset="0"/>
              </a:rPr>
              <a:t>acidi nucleici</a:t>
            </a:r>
            <a:r>
              <a:rPr lang="it-IT" sz="2000">
                <a:solidFill>
                  <a:srgbClr val="000000"/>
                </a:solidFill>
                <a:cs typeface="Times New Roman" pitchFamily="18" charset="0"/>
              </a:rPr>
              <a:t>, prodotti dalle cellule, tenderà a formare molta </a:t>
            </a:r>
            <a:r>
              <a:rPr lang="it-IT" sz="2000" b="1">
                <a:solidFill>
                  <a:srgbClr val="000000"/>
                </a:solidFill>
                <a:cs typeface="Times New Roman" pitchFamily="18" charset="0"/>
              </a:rPr>
              <a:t>schiuma</a:t>
            </a:r>
            <a:r>
              <a:rPr lang="it-IT" sz="2000">
                <a:solidFill>
                  <a:srgbClr val="000000"/>
                </a:solidFill>
                <a:cs typeface="Times New Roman" pitchFamily="18" charset="0"/>
              </a:rPr>
              <a:t>. </a:t>
            </a:r>
            <a:endParaRPr lang="it-IT" sz="2000" b="1">
              <a:solidFill>
                <a:srgbClr val="000000"/>
              </a:solidFill>
              <a:cs typeface="Times New Roman" pitchFamily="18" charset="0"/>
            </a:endParaRPr>
          </a:p>
          <a:p>
            <a:pPr algn="just"/>
            <a:r>
              <a:rPr lang="it-IT" sz="2000" b="1">
                <a:solidFill>
                  <a:srgbClr val="000000"/>
                </a:solidFill>
                <a:cs typeface="Times New Roman" pitchFamily="18" charset="0"/>
              </a:rPr>
              <a:t>Una velocità di agitazione o di aerazione</a:t>
            </a:r>
            <a:r>
              <a:rPr lang="it-IT" sz="2000">
                <a:solidFill>
                  <a:srgbClr val="000000"/>
                </a:solidFill>
                <a:cs typeface="Times New Roman" pitchFamily="18" charset="0"/>
              </a:rPr>
              <a:t> molto elevata causerà aumento di </a:t>
            </a:r>
            <a:r>
              <a:rPr lang="it-IT" sz="2000" b="1">
                <a:solidFill>
                  <a:srgbClr val="000000"/>
                </a:solidFill>
                <a:cs typeface="Times New Roman" pitchFamily="18" charset="0"/>
              </a:rPr>
              <a:t>schiuma</a:t>
            </a:r>
            <a:r>
              <a:rPr lang="it-IT" sz="2000">
                <a:solidFill>
                  <a:srgbClr val="000000"/>
                </a:solidFill>
                <a:cs typeface="Times New Roman" pitchFamily="18" charset="0"/>
              </a:rPr>
              <a:t>. </a:t>
            </a:r>
          </a:p>
          <a:p>
            <a:pPr algn="just"/>
            <a:r>
              <a:rPr lang="it-IT" sz="2000">
                <a:solidFill>
                  <a:srgbClr val="000000"/>
                </a:solidFill>
                <a:cs typeface="Times New Roman" pitchFamily="18" charset="0"/>
              </a:rPr>
              <a:t>Un aumento del </a:t>
            </a:r>
            <a:r>
              <a:rPr lang="it-IT" sz="2000" b="1">
                <a:solidFill>
                  <a:srgbClr val="000000"/>
                </a:solidFill>
                <a:cs typeface="Times New Roman" pitchFamily="18" charset="0"/>
              </a:rPr>
              <a:t>volume vuoto in testa</a:t>
            </a:r>
            <a:r>
              <a:rPr lang="it-IT" sz="2000">
                <a:solidFill>
                  <a:srgbClr val="000000"/>
                </a:solidFill>
                <a:cs typeface="Times New Roman" pitchFamily="18" charset="0"/>
              </a:rPr>
              <a:t> al reattore aumenterà la tendenza della schiuma a rompersi per effetto della gravità: il liquido più pesante del gas tenderà a ricadere in basso. Un volume vuoto in testa pari a 50 % del volume totale del reattore può essere necessario per sortire questo effetto in caso di mezzi molto schiumogeni.</a:t>
            </a:r>
          </a:p>
          <a:p>
            <a:pPr algn="just"/>
            <a:r>
              <a:rPr lang="it-IT" sz="2000">
                <a:solidFill>
                  <a:srgbClr val="000000"/>
                </a:solidFill>
                <a:cs typeface="Times New Roman" pitchFamily="18" charset="0"/>
              </a:rPr>
              <a:t>Nel </a:t>
            </a:r>
            <a:r>
              <a:rPr lang="it-IT" sz="2000" b="1">
                <a:solidFill>
                  <a:srgbClr val="000000"/>
                </a:solidFill>
                <a:cs typeface="Times New Roman" pitchFamily="18" charset="0"/>
              </a:rPr>
              <a:t>condensatore </a:t>
            </a:r>
            <a:r>
              <a:rPr lang="it-IT" sz="2000">
                <a:solidFill>
                  <a:srgbClr val="000000"/>
                </a:solidFill>
                <a:cs typeface="Times New Roman" pitchFamily="18" charset="0"/>
              </a:rPr>
              <a:t>più bassa è la temperatura, maggiore sarà la tendenza del liquido a separarsi dal gas per effetto della maggiore densità del liquido a bassa temperatura.</a:t>
            </a:r>
          </a:p>
        </p:txBody>
      </p:sp>
      <p:pic>
        <p:nvPicPr>
          <p:cNvPr id="37897" name="Picture 9" descr="impianti biochimici 1"/>
          <p:cNvPicPr>
            <a:picLocks noChangeAspect="1" noChangeArrowheads="1"/>
          </p:cNvPicPr>
          <p:nvPr/>
        </p:nvPicPr>
        <p:blipFill>
          <a:blip r:embed="rId2" cstate="print"/>
          <a:srcRect/>
          <a:stretch>
            <a:fillRect/>
          </a:stretch>
        </p:blipFill>
        <p:spPr bwMode="auto">
          <a:xfrm>
            <a:off x="468313" y="4149725"/>
            <a:ext cx="2857500" cy="2324100"/>
          </a:xfrm>
          <a:prstGeom prst="rect">
            <a:avLst/>
          </a:prstGeom>
          <a:noFill/>
          <a:ln w="9525">
            <a:noFill/>
            <a:miter lim="800000"/>
            <a:headEnd/>
            <a:tailEnd/>
          </a:ln>
        </p:spPr>
      </p:pic>
      <p:sp>
        <p:nvSpPr>
          <p:cNvPr id="37899" name="Rectangle 11"/>
          <p:cNvSpPr>
            <a:spLocks noChangeArrowheads="1"/>
          </p:cNvSpPr>
          <p:nvPr/>
        </p:nvSpPr>
        <p:spPr bwMode="auto">
          <a:xfrm>
            <a:off x="3708400" y="4724400"/>
            <a:ext cx="5435600" cy="822325"/>
          </a:xfrm>
          <a:prstGeom prst="rect">
            <a:avLst/>
          </a:prstGeom>
          <a:noFill/>
          <a:ln w="9525">
            <a:noFill/>
            <a:miter lim="800000"/>
            <a:headEnd/>
            <a:tailEnd/>
          </a:ln>
          <a:effectLst/>
        </p:spPr>
        <p:txBody>
          <a:bodyPr anchor="ctr">
            <a:spAutoFit/>
          </a:bodyPr>
          <a:lstStyle/>
          <a:p>
            <a:r>
              <a:rPr lang="it-IT">
                <a:cs typeface="Times New Roman" pitchFamily="18" charset="0"/>
              </a:rPr>
              <a:t>In figura è rappresentato un tipo di </a:t>
            </a:r>
            <a:r>
              <a:rPr lang="it-IT" b="1">
                <a:cs typeface="Times New Roman" pitchFamily="18" charset="0"/>
              </a:rPr>
              <a:t>rompi-schiuma meccanico</a:t>
            </a:r>
            <a:endParaRPr lang="it-I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2127250" y="0"/>
            <a:ext cx="4965700" cy="488950"/>
          </a:xfrm>
          <a:prstGeom prst="rect">
            <a:avLst/>
          </a:prstGeom>
          <a:noFill/>
          <a:ln w="9525">
            <a:noFill/>
            <a:miter lim="800000"/>
            <a:headEnd/>
            <a:tailEnd/>
          </a:ln>
        </p:spPr>
        <p:txBody>
          <a:bodyPr wrap="none">
            <a:spAutoFit/>
          </a:bodyPr>
          <a:lstStyle/>
          <a:p>
            <a:r>
              <a:rPr lang="it-IT" sz="2600" b="1">
                <a:solidFill>
                  <a:srgbClr val="FF0000"/>
                </a:solidFill>
              </a:rPr>
              <a:t>REATTORE AGITATO A PALE</a:t>
            </a:r>
          </a:p>
        </p:txBody>
      </p:sp>
      <p:sp>
        <p:nvSpPr>
          <p:cNvPr id="307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CD7876E9-9C15-4F1A-8174-C38AE3C16C15}" type="slidenum">
              <a:rPr lang="it-IT"/>
              <a:pPr/>
              <a:t>2</a:t>
            </a:fld>
            <a:endParaRPr lang="it-IT"/>
          </a:p>
        </p:txBody>
      </p:sp>
      <p:sp>
        <p:nvSpPr>
          <p:cNvPr id="3078" name="Rectangle 17"/>
          <p:cNvSpPr>
            <a:spLocks noChangeArrowheads="1"/>
          </p:cNvSpPr>
          <p:nvPr/>
        </p:nvSpPr>
        <p:spPr bwMode="auto">
          <a:xfrm>
            <a:off x="0" y="433388"/>
            <a:ext cx="9144000" cy="3140075"/>
          </a:xfrm>
          <a:prstGeom prst="rect">
            <a:avLst/>
          </a:prstGeom>
          <a:noFill/>
          <a:ln w="9525">
            <a:noFill/>
            <a:miter lim="800000"/>
            <a:headEnd/>
            <a:tailEnd/>
          </a:ln>
        </p:spPr>
        <p:txBody>
          <a:bodyPr anchor="ctr">
            <a:spAutoFit/>
          </a:bodyPr>
          <a:lstStyle/>
          <a:p>
            <a:pPr algn="just"/>
            <a:r>
              <a:rPr lang="it-IT" sz="2000"/>
              <a:t>Data l’importanza dell’agitazione eseguita mediante gli agitatori a pale, in questo capitolo si analizzano più dettagliamene i </a:t>
            </a:r>
            <a:r>
              <a:rPr lang="it-IT" sz="2000" b="1"/>
              <a:t>particolari</a:t>
            </a:r>
            <a:r>
              <a:rPr lang="it-IT" sz="2000"/>
              <a:t> di tali reattori. Un tipico reattore è rappresentato nella seguente figura 9.1.</a:t>
            </a:r>
          </a:p>
          <a:p>
            <a:pPr algn="just"/>
            <a:r>
              <a:rPr lang="it-IT" sz="2000">
                <a:solidFill>
                  <a:srgbClr val="000000"/>
                </a:solidFill>
                <a:cs typeface="Times New Roman" pitchFamily="18" charset="0"/>
              </a:rPr>
              <a:t>I reattori per uso in laboratorio hanno </a:t>
            </a:r>
            <a:r>
              <a:rPr lang="it-IT" sz="2000" b="1">
                <a:solidFill>
                  <a:srgbClr val="000000"/>
                </a:solidFill>
                <a:cs typeface="Times New Roman" pitchFamily="18" charset="0"/>
              </a:rPr>
              <a:t>volume &lt; 10 litri</a:t>
            </a:r>
            <a:r>
              <a:rPr lang="it-IT" sz="2000">
                <a:solidFill>
                  <a:srgbClr val="000000"/>
                </a:solidFill>
                <a:cs typeface="Times New Roman" pitchFamily="18" charset="0"/>
              </a:rPr>
              <a:t> e sono costruiti in vetro Pyrex. Reattori di maggiori dimensioni sono costruiti in acciaio </a:t>
            </a:r>
            <a:r>
              <a:rPr lang="it-IT" sz="2000" b="1">
                <a:solidFill>
                  <a:srgbClr val="000000"/>
                </a:solidFill>
                <a:cs typeface="Times New Roman" pitchFamily="18" charset="0"/>
              </a:rPr>
              <a:t>inox</a:t>
            </a:r>
            <a:r>
              <a:rPr lang="it-IT" sz="2000">
                <a:solidFill>
                  <a:srgbClr val="000000"/>
                </a:solidFill>
                <a:cs typeface="Times New Roman" pitchFamily="18" charset="0"/>
              </a:rPr>
              <a:t>. Tale materiale è una lega di Fe, Ni e Cr, che può contenere anche Mo per aumentare la resistenza alla corrosione. Viene prodotto in diversi gradi, ad esempio inox 302, 304, 316 e 318 sono acciai di elasticità crescente. Il più usato è il 316L, dove la sigla L indica basso contenuto di carbonio. Poiché, l’acciaio inox può essere levigato fino a lucentezza, questo procedimento lo rende più pulito e sterile.</a:t>
            </a:r>
            <a:r>
              <a:rPr lang="it-IT" sz="2000"/>
              <a:t> </a:t>
            </a:r>
          </a:p>
        </p:txBody>
      </p:sp>
      <p:pic>
        <p:nvPicPr>
          <p:cNvPr id="3081" name="Picture 9" descr="impianti biochimici 1"/>
          <p:cNvPicPr>
            <a:picLocks noChangeAspect="1" noChangeArrowheads="1"/>
          </p:cNvPicPr>
          <p:nvPr/>
        </p:nvPicPr>
        <p:blipFill>
          <a:blip r:embed="rId2" cstate="print"/>
          <a:srcRect/>
          <a:stretch>
            <a:fillRect/>
          </a:stretch>
        </p:blipFill>
        <p:spPr bwMode="auto">
          <a:xfrm>
            <a:off x="2843213" y="3573463"/>
            <a:ext cx="3867150" cy="28956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38915"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50925E67-D1A7-491A-9497-8E59D9D73757}" type="slidenum">
              <a:rPr lang="it-IT"/>
              <a:pPr/>
              <a:t>20</a:t>
            </a:fld>
            <a:endParaRPr lang="it-IT"/>
          </a:p>
        </p:txBody>
      </p:sp>
      <p:sp>
        <p:nvSpPr>
          <p:cNvPr id="38916"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Controllo della schiuma</a:t>
            </a:r>
          </a:p>
        </p:txBody>
      </p:sp>
      <p:sp>
        <p:nvSpPr>
          <p:cNvPr id="38917" name="Rectangle 5"/>
          <p:cNvSpPr>
            <a:spLocks noChangeArrowheads="1"/>
          </p:cNvSpPr>
          <p:nvPr/>
        </p:nvSpPr>
        <p:spPr bwMode="auto">
          <a:xfrm>
            <a:off x="0" y="874713"/>
            <a:ext cx="9144000" cy="31400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Si tratta di un tubo sulla superficie del quale sono state apposte feritoie strette che servono a rompere la schiuma che li attraversa. All’interno del tubo può essere posta una pompa che risucchia la schiuma dal liquido esterno e rinvia il liquido esente da schiuma all’esterno del tubo. Si stabilisce una circolazione tale che la schiuma viene separata nel gas e nel liquido che la compongono, ed il liquido esce esente da schiuma. Un altro sistema meccanico per rompere la schiuma è l’impiego di ultrasuoni (usato per piccoli reattori), che generano vibrazioni di alta frequenza. </a:t>
            </a:r>
          </a:p>
          <a:p>
            <a:pPr algn="just"/>
            <a:r>
              <a:rPr lang="it-IT" sz="2000">
                <a:solidFill>
                  <a:srgbClr val="000000"/>
                </a:solidFill>
                <a:cs typeface="Times New Roman" pitchFamily="18" charset="0"/>
              </a:rPr>
              <a:t>E’ utile accessoriare il reattore con dispositivi automatici che inseriscono il sistema antischiuma quando avvertono la sua formazione. Uno di questi dispositivi è rappresentato in figura:</a:t>
            </a:r>
          </a:p>
        </p:txBody>
      </p:sp>
      <p:pic>
        <p:nvPicPr>
          <p:cNvPr id="38920" name="Picture 8" descr="impianti biochimici 1"/>
          <p:cNvPicPr>
            <a:picLocks noChangeAspect="1" noChangeArrowheads="1"/>
          </p:cNvPicPr>
          <p:nvPr/>
        </p:nvPicPr>
        <p:blipFill>
          <a:blip r:embed="rId2" cstate="print"/>
          <a:srcRect/>
          <a:stretch>
            <a:fillRect/>
          </a:stretch>
        </p:blipFill>
        <p:spPr bwMode="auto">
          <a:xfrm>
            <a:off x="3059113" y="3716338"/>
            <a:ext cx="4772025" cy="260032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39939"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300A2039-77B4-42B3-96C5-6D939E479AF5}" type="slidenum">
              <a:rPr lang="it-IT"/>
              <a:pPr/>
              <a:t>21</a:t>
            </a:fld>
            <a:endParaRPr lang="it-IT"/>
          </a:p>
        </p:txBody>
      </p:sp>
      <p:sp>
        <p:nvSpPr>
          <p:cNvPr id="39940"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Controllo della schiuma</a:t>
            </a:r>
          </a:p>
        </p:txBody>
      </p:sp>
      <p:sp>
        <p:nvSpPr>
          <p:cNvPr id="39941" name="Rectangle 5"/>
          <p:cNvSpPr>
            <a:spLocks noChangeArrowheads="1"/>
          </p:cNvSpPr>
          <p:nvPr/>
        </p:nvSpPr>
        <p:spPr bwMode="auto">
          <a:xfrm>
            <a:off x="0" y="874713"/>
            <a:ext cx="9144000" cy="5201424"/>
          </a:xfrm>
          <a:prstGeom prst="rect">
            <a:avLst/>
          </a:prstGeom>
          <a:noFill/>
          <a:ln w="9525">
            <a:noFill/>
            <a:miter lim="800000"/>
            <a:headEnd/>
            <a:tailEnd/>
          </a:ln>
          <a:effectLst/>
        </p:spPr>
        <p:txBody>
          <a:bodyPr>
            <a:spAutoFit/>
          </a:bodyPr>
          <a:lstStyle/>
          <a:p>
            <a:pPr algn="just"/>
            <a:r>
              <a:rPr lang="it-IT" sz="2000" dirty="0">
                <a:solidFill>
                  <a:srgbClr val="000000"/>
                </a:solidFill>
                <a:cs typeface="Times New Roman" pitchFamily="18" charset="0"/>
              </a:rPr>
              <a:t>Dentro il reattore sono inseriti due sensori di conducibilità, uno immerso nel liquido ed uno tenuto più in alto nello spazio vuoto della testa del reattore. I due sensori sono collegati ad una pompa che su comando immette l’agente antischiuma dentro il reattore. In condizioni normali (figura a sinistra) nello spazio vuoto non c’è schiuma. Perciò, mentre il sensore nel liquido avverte la conducibilità del liquido, il sensore nello spazio vuoto non misura alcuna conducibilità (l’aria è un mezzo apolare). La differenza di conducibilità tra due sensori comanda alla pompa di non lavorare. Quando la quantità di schiuma che si forma è tale da raggiungere il sensore posto in alto, la differenza di conducibilità tra i due sensori diminuisce, e quando scende al di sotto di un valore prefissato, si attiverà automaticamente la pompa che dispensa l’antischiuma (figura a destra). La pompa continuerà a lavorare finché la schiuma non diminuisce e si ristabilisce la differenza di conducibilità tra i due sensori che comanda l’interruttore di spegnimento della pompa. In conclusione,</a:t>
            </a:r>
            <a:endParaRPr lang="it-IT" sz="2000" b="1" dirty="0">
              <a:solidFill>
                <a:srgbClr val="000000"/>
              </a:solidFill>
              <a:cs typeface="Times New Roman" pitchFamily="18" charset="0"/>
            </a:endParaRPr>
          </a:p>
          <a:p>
            <a:pPr algn="ctr"/>
            <a:r>
              <a:rPr lang="it-IT" sz="2000" b="1" dirty="0">
                <a:solidFill>
                  <a:srgbClr val="000000"/>
                </a:solidFill>
                <a:cs typeface="Times New Roman" pitchFamily="18" charset="0"/>
              </a:rPr>
              <a:t>tensioattivi e agitazione</a:t>
            </a:r>
            <a:r>
              <a:rPr lang="it-IT" b="1" dirty="0">
                <a:solidFill>
                  <a:srgbClr val="000000"/>
                </a:solidFill>
                <a:latin typeface="Symbol" pitchFamily="18" charset="2"/>
                <a:cs typeface="Times New Roman" pitchFamily="18" charset="0"/>
              </a:rPr>
              <a:t>  Þ</a:t>
            </a:r>
            <a:r>
              <a:rPr lang="it-IT" dirty="0">
                <a:solidFill>
                  <a:srgbClr val="000000"/>
                </a:solidFill>
                <a:latin typeface="Symbol" pitchFamily="18" charset="2"/>
                <a:cs typeface="Times New Roman" pitchFamily="18" charset="0"/>
              </a:rPr>
              <a:t> </a:t>
            </a:r>
            <a:r>
              <a:rPr lang="it-IT" b="1" dirty="0">
                <a:solidFill>
                  <a:srgbClr val="000000"/>
                </a:solidFill>
                <a:latin typeface="Times New Roman"/>
                <a:cs typeface="Times New Roman" pitchFamily="18" charset="0"/>
              </a:rPr>
              <a:t>+</a:t>
            </a:r>
            <a:r>
              <a:rPr lang="it-IT" b="1"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schiuma</a:t>
            </a:r>
          </a:p>
          <a:p>
            <a:pPr algn="ctr"/>
            <a:r>
              <a:rPr lang="it-IT" b="1" dirty="0">
                <a:solidFill>
                  <a:srgbClr val="000000"/>
                </a:solidFill>
                <a:cs typeface="Times New Roman" pitchFamily="18" charset="0"/>
              </a:rPr>
              <a:t>volume vuoto in testa, condensatore, </a:t>
            </a:r>
            <a:r>
              <a:rPr lang="it-IT" b="1" dirty="0" err="1">
                <a:solidFill>
                  <a:srgbClr val="000000"/>
                </a:solidFill>
                <a:cs typeface="Times New Roman" pitchFamily="18" charset="0"/>
              </a:rPr>
              <a:t>rompi-schiuma</a:t>
            </a:r>
            <a:r>
              <a:rPr lang="it-IT" b="1" dirty="0">
                <a:solidFill>
                  <a:srgbClr val="000000"/>
                </a:solidFill>
                <a:cs typeface="Times New Roman" pitchFamily="18" charset="0"/>
              </a:rPr>
              <a:t> meccanico,</a:t>
            </a:r>
          </a:p>
          <a:p>
            <a:pPr algn="ctr"/>
            <a:r>
              <a:rPr lang="it-IT" b="1" dirty="0">
                <a:solidFill>
                  <a:srgbClr val="000000"/>
                </a:solidFill>
                <a:cs typeface="Times New Roman" pitchFamily="18" charset="0"/>
              </a:rPr>
              <a:t>ultrasuoni</a:t>
            </a:r>
            <a:r>
              <a:rPr lang="it-IT" b="1" dirty="0">
                <a:solidFill>
                  <a:srgbClr val="000000"/>
                </a:solidFill>
                <a:latin typeface="Symbol" pitchFamily="18" charset="2"/>
                <a:cs typeface="Times New Roman" pitchFamily="18" charset="0"/>
              </a:rPr>
              <a:t>  Þ</a:t>
            </a:r>
            <a:r>
              <a:rPr lang="it-IT" dirty="0">
                <a:solidFill>
                  <a:srgbClr val="000000"/>
                </a:solidFill>
                <a:latin typeface="Symbol" pitchFamily="18" charset="2"/>
                <a:cs typeface="Times New Roman" pitchFamily="18" charset="0"/>
              </a:rPr>
              <a:t> </a:t>
            </a:r>
            <a:r>
              <a:rPr lang="it-IT" b="1" dirty="0">
                <a:solidFill>
                  <a:srgbClr val="000000"/>
                </a:solidFill>
                <a:latin typeface="Symbol" pitchFamily="18" charset="2"/>
                <a:cs typeface="Times New Roman" pitchFamily="18" charset="0"/>
              </a:rPr>
              <a:t>- </a:t>
            </a:r>
            <a:r>
              <a:rPr lang="it-IT" b="1" dirty="0">
                <a:solidFill>
                  <a:srgbClr val="000000"/>
                </a:solidFill>
                <a:cs typeface="Times New Roman" pitchFamily="18" charset="0"/>
              </a:rPr>
              <a:t>schiuma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40963"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CF6AEFC1-3B31-4E33-87C0-C04CE5214A3F}" type="slidenum">
              <a:rPr lang="it-IT"/>
              <a:pPr/>
              <a:t>22</a:t>
            </a:fld>
            <a:endParaRPr lang="it-IT"/>
          </a:p>
        </p:txBody>
      </p:sp>
      <p:sp>
        <p:nvSpPr>
          <p:cNvPr id="40964"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Sistemi di controllo della temperatura</a:t>
            </a:r>
          </a:p>
        </p:txBody>
      </p:sp>
      <p:sp>
        <p:nvSpPr>
          <p:cNvPr id="40965" name="Rectangle 5"/>
          <p:cNvSpPr>
            <a:spLocks noChangeArrowheads="1"/>
          </p:cNvSpPr>
          <p:nvPr/>
        </p:nvSpPr>
        <p:spPr bwMode="auto">
          <a:xfrm>
            <a:off x="0" y="874713"/>
            <a:ext cx="9144000" cy="25304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Consistono in sensori di temperatura inseriti nel liquido di fermentazione che comandano il sistema di raffreddamento del reattore. Normalmente, il reattore è incamiciato, provvisto cioè di una camera esterna concentrica (un guscio esterno) nella quale si fa circolare un liquido più freddo di quello che è all’interno del reattore:</a:t>
            </a:r>
          </a:p>
          <a:p>
            <a:pPr algn="just"/>
            <a:r>
              <a:rPr lang="it-IT" sz="2000">
                <a:solidFill>
                  <a:srgbClr val="000000"/>
                </a:solidFill>
                <a:cs typeface="Times New Roman" pitchFamily="18" charset="0"/>
              </a:rPr>
              <a:t>Alternativamente, si possono usare serpentine di raffreddamento immerse nel liquido dentro il reattore. Questo sistema di raffreddamento è più efficiente (la velocità di trasferimento di calore è maggiore) del primo, ma occupa volume interno ed è più difficile da pulire e sterilizzare.</a:t>
            </a:r>
          </a:p>
        </p:txBody>
      </p:sp>
      <p:pic>
        <p:nvPicPr>
          <p:cNvPr id="40966" name="Picture 6" descr="impianti biochimici 1"/>
          <p:cNvPicPr>
            <a:picLocks noChangeAspect="1" noChangeArrowheads="1"/>
          </p:cNvPicPr>
          <p:nvPr/>
        </p:nvPicPr>
        <p:blipFill>
          <a:blip r:embed="rId2" cstate="print"/>
          <a:srcRect/>
          <a:stretch>
            <a:fillRect/>
          </a:stretch>
        </p:blipFill>
        <p:spPr bwMode="auto">
          <a:xfrm>
            <a:off x="3563938" y="3573463"/>
            <a:ext cx="3095625" cy="2389187"/>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41987"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3449BB28-DFD2-47FB-A0A8-E88BEAE0B3AF}" type="slidenum">
              <a:rPr lang="it-IT"/>
              <a:pPr/>
              <a:t>23</a:t>
            </a:fld>
            <a:endParaRPr lang="it-IT"/>
          </a:p>
        </p:txBody>
      </p:sp>
      <p:sp>
        <p:nvSpPr>
          <p:cNvPr id="41988"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Sistemi di controllo della temperatura</a:t>
            </a:r>
          </a:p>
        </p:txBody>
      </p:sp>
      <p:sp>
        <p:nvSpPr>
          <p:cNvPr id="41989" name="Rectangle 5"/>
          <p:cNvSpPr>
            <a:spLocks noChangeArrowheads="1"/>
          </p:cNvSpPr>
          <p:nvPr/>
        </p:nvSpPr>
        <p:spPr bwMode="auto">
          <a:xfrm>
            <a:off x="0" y="1196975"/>
            <a:ext cx="9144000" cy="4838700"/>
          </a:xfrm>
          <a:prstGeom prst="rect">
            <a:avLst/>
          </a:prstGeom>
          <a:noFill/>
          <a:ln w="9525">
            <a:noFill/>
            <a:miter lim="800000"/>
            <a:headEnd/>
            <a:tailEnd/>
          </a:ln>
          <a:effectLst/>
        </p:spPr>
        <p:txBody>
          <a:bodyPr>
            <a:spAutoFit/>
          </a:bodyPr>
          <a:lstStyle/>
          <a:p>
            <a:pPr algn="just"/>
            <a:r>
              <a:rPr lang="it-IT">
                <a:solidFill>
                  <a:srgbClr val="000000"/>
                </a:solidFill>
                <a:cs typeface="Times New Roman" pitchFamily="18" charset="0"/>
              </a:rPr>
              <a:t>Lo stesso sistema può servire a riscaldare, oltre che a raffreddare il reattore, in funzione della differenza di temperatura tra il liquido nello scambiatore di calore ed il liquido dentro il reattore. Il riscaldamento si può fare elettricamente (usato solo in reattori da laboratorio) o mediante vapore generato a parte (usato in reattori di produzione industriale). Il raffreddamento si può fare mediante circolazione di acqua corrente o di acqua refrigerata a parte (per reattori da laboratorio) o mediante circolazione di acqua fredda prodotta in torri di raffreddamento o uso di liquidi contenenti composti che tendono ad assorbire calore e ad evaporare (ad esempio ammoniaca). Le fermentazioni sono processi esotermici, perciò il riscaldamento sarà necessario solo nello stadio iniziale di crescita cellulare (quiescenza) o nello stadio finale (fase stazionaria)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43011"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D3C4F2F1-A665-4CA6-8BE4-2E3401FC1DED}" type="slidenum">
              <a:rPr lang="it-IT"/>
              <a:pPr/>
              <a:t>24</a:t>
            </a:fld>
            <a:endParaRPr lang="it-IT"/>
          </a:p>
        </p:txBody>
      </p:sp>
      <p:sp>
        <p:nvSpPr>
          <p:cNvPr id="43012"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Sistemi di controllo del pH</a:t>
            </a:r>
          </a:p>
        </p:txBody>
      </p:sp>
      <p:sp>
        <p:nvSpPr>
          <p:cNvPr id="43013" name="Rectangle 5"/>
          <p:cNvSpPr>
            <a:spLocks noChangeArrowheads="1"/>
          </p:cNvSpPr>
          <p:nvPr/>
        </p:nvSpPr>
        <p:spPr bwMode="auto">
          <a:xfrm>
            <a:off x="0" y="765175"/>
            <a:ext cx="9144000" cy="5816600"/>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Il sistema di controllo del pH consiste in un sensore di pH, un dispensatore di alcali ed un dispensatore di acido</a:t>
            </a:r>
            <a:r>
              <a:rPr lang="it-IT">
                <a:solidFill>
                  <a:srgbClr val="000000"/>
                </a:solidFill>
                <a:cs typeface="Times New Roman" pitchFamily="18" charset="0"/>
              </a:rPr>
              <a:t> </a:t>
            </a:r>
          </a:p>
          <a:p>
            <a:pPr algn="just"/>
            <a:endParaRPr lang="it-IT">
              <a:solidFill>
                <a:srgbClr val="000000"/>
              </a:solidFill>
              <a:cs typeface="Times New Roman" pitchFamily="18" charset="0"/>
            </a:endParaRPr>
          </a:p>
          <a:p>
            <a:pPr algn="just"/>
            <a:endParaRPr lang="it-IT">
              <a:solidFill>
                <a:srgbClr val="000000"/>
              </a:solidFill>
              <a:cs typeface="Times New Roman" pitchFamily="18" charset="0"/>
            </a:endParaRPr>
          </a:p>
          <a:p>
            <a:pPr algn="just"/>
            <a:endParaRPr lang="it-IT">
              <a:solidFill>
                <a:srgbClr val="000000"/>
              </a:solidFill>
              <a:cs typeface="Times New Roman" pitchFamily="18" charset="0"/>
            </a:endParaRPr>
          </a:p>
          <a:p>
            <a:pPr algn="just"/>
            <a:endParaRPr lang="it-IT">
              <a:solidFill>
                <a:srgbClr val="000000"/>
              </a:solidFill>
              <a:cs typeface="Times New Roman" pitchFamily="18" charset="0"/>
            </a:endParaRPr>
          </a:p>
          <a:p>
            <a:pPr algn="just"/>
            <a:endParaRPr lang="it-IT">
              <a:solidFill>
                <a:srgbClr val="000000"/>
              </a:solidFill>
              <a:cs typeface="Times New Roman" pitchFamily="18" charset="0"/>
            </a:endParaRPr>
          </a:p>
          <a:p>
            <a:pPr algn="just"/>
            <a:endParaRPr lang="it-IT">
              <a:solidFill>
                <a:srgbClr val="000000"/>
              </a:solidFill>
              <a:cs typeface="Times New Roman" pitchFamily="18" charset="0"/>
            </a:endParaRPr>
          </a:p>
          <a:p>
            <a:pPr algn="just"/>
            <a:endParaRPr lang="it-IT">
              <a:solidFill>
                <a:srgbClr val="000000"/>
              </a:solidFill>
              <a:cs typeface="Times New Roman" pitchFamily="18" charset="0"/>
            </a:endParaRPr>
          </a:p>
          <a:p>
            <a:pPr algn="just"/>
            <a:endParaRPr lang="it-IT">
              <a:solidFill>
                <a:srgbClr val="000000"/>
              </a:solidFill>
              <a:cs typeface="Times New Roman" pitchFamily="18" charset="0"/>
            </a:endParaRPr>
          </a:p>
          <a:p>
            <a:pPr algn="just"/>
            <a:r>
              <a:rPr lang="it-IT" sz="2000"/>
              <a:t> </a:t>
            </a:r>
          </a:p>
          <a:p>
            <a:pPr algn="just"/>
            <a:r>
              <a:rPr lang="it-IT" sz="2000"/>
              <a:t>Il sensore immerso nel liquido misura il pH. Il sistema confronta il pH misurato con quello desiderato, e attiva automaticamente uno dei due dispensatori di acido o di alcali. L’alcali usato è generalmente </a:t>
            </a:r>
            <a:r>
              <a:rPr lang="it-IT" sz="2000" b="1"/>
              <a:t>KOH</a:t>
            </a:r>
            <a:r>
              <a:rPr lang="it-IT" sz="2000"/>
              <a:t>, meno tossico di NaOH per le cellule. In reattori piccoli viene usato anche Na2CO3. Come acido, meglio non usare HCl perché molto corrosivo per l’acciaio inox. Per lo stesso motivo, </a:t>
            </a:r>
            <a:r>
              <a:rPr lang="it-IT" sz="2000" b="1"/>
              <a:t>l’acido solforico</a:t>
            </a:r>
            <a:r>
              <a:rPr lang="it-IT" sz="2000"/>
              <a:t> da usare deve avere concentrazione </a:t>
            </a:r>
            <a:r>
              <a:rPr lang="it-IT" sz="2000" b="1"/>
              <a:t>&lt; 10 %</a:t>
            </a:r>
            <a:r>
              <a:rPr lang="it-IT" sz="2000"/>
              <a:t>. </a:t>
            </a:r>
          </a:p>
        </p:txBody>
      </p:sp>
      <p:pic>
        <p:nvPicPr>
          <p:cNvPr id="43014" name="Picture 6" descr="impianti biochimici 1"/>
          <p:cNvPicPr>
            <a:picLocks noChangeAspect="1" noChangeArrowheads="1"/>
          </p:cNvPicPr>
          <p:nvPr/>
        </p:nvPicPr>
        <p:blipFill>
          <a:blip r:embed="rId2" cstate="print"/>
          <a:srcRect/>
          <a:stretch>
            <a:fillRect/>
          </a:stretch>
        </p:blipFill>
        <p:spPr bwMode="auto">
          <a:xfrm>
            <a:off x="3203575" y="1412875"/>
            <a:ext cx="3744913" cy="2960688"/>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44035"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A3EF037D-16C2-423A-ADD4-6B492A0E0375}" type="slidenum">
              <a:rPr lang="it-IT"/>
              <a:pPr/>
              <a:t>25</a:t>
            </a:fld>
            <a:endParaRPr lang="it-IT"/>
          </a:p>
        </p:txBody>
      </p:sp>
      <p:sp>
        <p:nvSpPr>
          <p:cNvPr id="44036"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Sistemi di controllo del pH</a:t>
            </a:r>
          </a:p>
        </p:txBody>
      </p:sp>
      <p:sp>
        <p:nvSpPr>
          <p:cNvPr id="44037" name="Rectangle 5"/>
          <p:cNvSpPr>
            <a:spLocks noChangeArrowheads="1"/>
          </p:cNvSpPr>
          <p:nvPr/>
        </p:nvSpPr>
        <p:spPr bwMode="auto">
          <a:xfrm>
            <a:off x="0" y="1125538"/>
            <a:ext cx="9144000" cy="49688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Nelle fermentazioni che producono molto acido lattico, si usa controllare il pH con alcali 4 M, ed anche più concentrato. L’acido o l’alcali viene aggiunto usando una </a:t>
            </a:r>
            <a:r>
              <a:rPr lang="it-IT" sz="2000" b="1">
                <a:solidFill>
                  <a:srgbClr val="000000"/>
                </a:solidFill>
                <a:cs typeface="Times New Roman" pitchFamily="18" charset="0"/>
              </a:rPr>
              <a:t>pompa peristaltica</a:t>
            </a:r>
            <a:r>
              <a:rPr lang="it-IT" sz="2000">
                <a:solidFill>
                  <a:srgbClr val="000000"/>
                </a:solidFill>
                <a:cs typeface="Times New Roman" pitchFamily="18" charset="0"/>
              </a:rPr>
              <a:t>. La tubazione di adduzione dell’acido o dell’alcali è in silicone e molto spessa, per resistere all’azione del reagente. Altri materiali per la tubazione sono Tygon e neoprene. Il Tygon non si può </a:t>
            </a:r>
            <a:r>
              <a:rPr lang="it-IT" sz="2000" b="1">
                <a:solidFill>
                  <a:srgbClr val="000000"/>
                </a:solidFill>
                <a:cs typeface="Times New Roman" pitchFamily="18" charset="0"/>
              </a:rPr>
              <a:t>sterilizzare</a:t>
            </a:r>
            <a:r>
              <a:rPr lang="it-IT" sz="2000">
                <a:solidFill>
                  <a:srgbClr val="000000"/>
                </a:solidFill>
                <a:cs typeface="Times New Roman" pitchFamily="18" charset="0"/>
              </a:rPr>
              <a:t> in autoclave; viene sterilizzato facendo circolare NaOH nella tubazione per 1 ora. Il neoprene si può sterilizzare in autoclave, ma non è trasparente come il tygon ed il silicone. Un problema del controllo di pH è la variabilità del pH del mezzo che si decide di tollerare prima dell’attivazione del dispensatore di reagente. Ad esempio, se il pH desiderato è 6,5, si può decidere di far intervenire il dispensatore quando il pH sale oltre 6,83 o scende sotto 6,18. Se l’intervallo di tolleranza è troppo stretto, è facile che nell’aggiunta dell’acido o dell’alcali si vada oltre il limite superiore o inferiore. Più stretto è l’intervallo di tolleranza più diluita dovrà essere la soluzione dell’agente di neutralizzazione da impiegare. Un ampio intervallo di tolleranza però comporta un controllo di pH meno preciso. Generalmente, le fermentazioni producono acidi, e perciò si usa molto più spesso l’alcali per mantenere il pH desiderato.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45059"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E508C3CA-7417-4EC7-95FF-0C1CBDAE626B}" type="slidenum">
              <a:rPr lang="it-IT"/>
              <a:pPr/>
              <a:t>26</a:t>
            </a:fld>
            <a:endParaRPr lang="it-IT"/>
          </a:p>
        </p:txBody>
      </p:sp>
      <p:sp>
        <p:nvSpPr>
          <p:cNvPr id="45060"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Pulizia e sterilizzazione del reattore</a:t>
            </a:r>
          </a:p>
        </p:txBody>
      </p:sp>
      <p:sp>
        <p:nvSpPr>
          <p:cNvPr id="45061" name="Rectangle 5"/>
          <p:cNvSpPr>
            <a:spLocks noChangeArrowheads="1"/>
          </p:cNvSpPr>
          <p:nvPr/>
        </p:nvSpPr>
        <p:spPr bwMode="auto">
          <a:xfrm>
            <a:off x="0" y="1125538"/>
            <a:ext cx="9144000" cy="49688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I reattori piccoli vengono smontati per la pulitura e la sterilizzazione. I singoli pezzi vengono posti in autoclave per la sterilizzazione.  I reattori di volume  &gt; 5 litri non possono essere posti in autoclave. Perciò vengono </a:t>
            </a:r>
            <a:r>
              <a:rPr lang="it-IT" sz="2000" b="1">
                <a:solidFill>
                  <a:srgbClr val="000000"/>
                </a:solidFill>
                <a:cs typeface="Times New Roman" pitchFamily="18" charset="0"/>
              </a:rPr>
              <a:t>sterilizzati sul posto</a:t>
            </a:r>
            <a:r>
              <a:rPr lang="it-IT" sz="2000">
                <a:solidFill>
                  <a:srgbClr val="000000"/>
                </a:solidFill>
                <a:cs typeface="Times New Roman" pitchFamily="18" charset="0"/>
              </a:rPr>
              <a:t> di lavoro. La procedura di pulitura e sterilizzazione deve contemplare anche i </a:t>
            </a:r>
            <a:r>
              <a:rPr lang="it-IT" sz="2000" b="1">
                <a:solidFill>
                  <a:srgbClr val="000000"/>
                </a:solidFill>
                <a:cs typeface="Times New Roman" pitchFamily="18" charset="0"/>
              </a:rPr>
              <a:t>componenti interni del reattore</a:t>
            </a:r>
            <a:r>
              <a:rPr lang="it-IT" sz="2000">
                <a:solidFill>
                  <a:srgbClr val="000000"/>
                </a:solidFill>
                <a:cs typeface="Times New Roman" pitchFamily="18" charset="0"/>
              </a:rPr>
              <a:t> e tutte le </a:t>
            </a:r>
            <a:r>
              <a:rPr lang="it-IT" sz="2000" b="1">
                <a:solidFill>
                  <a:srgbClr val="000000"/>
                </a:solidFill>
                <a:cs typeface="Times New Roman" pitchFamily="18" charset="0"/>
              </a:rPr>
              <a:t>linee collegate</a:t>
            </a:r>
            <a:r>
              <a:rPr lang="it-IT" sz="2000">
                <a:solidFill>
                  <a:srgbClr val="000000"/>
                </a:solidFill>
                <a:cs typeface="Times New Roman" pitchFamily="18" charset="0"/>
              </a:rPr>
              <a:t> al reattore. Si usa iniettare </a:t>
            </a:r>
            <a:r>
              <a:rPr lang="it-IT" sz="2000" b="1">
                <a:solidFill>
                  <a:srgbClr val="000000"/>
                </a:solidFill>
                <a:cs typeface="Times New Roman" pitchFamily="18" charset="0"/>
              </a:rPr>
              <a:t>vapore</a:t>
            </a:r>
            <a:r>
              <a:rPr lang="it-IT" sz="2000">
                <a:solidFill>
                  <a:srgbClr val="000000"/>
                </a:solidFill>
                <a:cs typeface="Times New Roman" pitchFamily="18" charset="0"/>
              </a:rPr>
              <a:t>, o </a:t>
            </a:r>
            <a:r>
              <a:rPr lang="it-IT" sz="2000" b="1">
                <a:solidFill>
                  <a:srgbClr val="000000"/>
                </a:solidFill>
                <a:cs typeface="Times New Roman" pitchFamily="18" charset="0"/>
              </a:rPr>
              <a:t>prodotti chimici</a:t>
            </a:r>
            <a:r>
              <a:rPr lang="it-IT" sz="2000">
                <a:solidFill>
                  <a:srgbClr val="000000"/>
                </a:solidFill>
                <a:cs typeface="Times New Roman" pitchFamily="18" charset="0"/>
              </a:rPr>
              <a:t> adatti allo scopo e facilmente </a:t>
            </a:r>
            <a:r>
              <a:rPr lang="it-IT" sz="2000" b="1">
                <a:solidFill>
                  <a:srgbClr val="000000"/>
                </a:solidFill>
                <a:cs typeface="Times New Roman" pitchFamily="18" charset="0"/>
              </a:rPr>
              <a:t>rimovibili</a:t>
            </a:r>
            <a:r>
              <a:rPr lang="it-IT" sz="2000">
                <a:solidFill>
                  <a:srgbClr val="000000"/>
                </a:solidFill>
                <a:cs typeface="Times New Roman" pitchFamily="18" charset="0"/>
              </a:rPr>
              <a:t>. Negli impianti industriali queste procedure sono automatizzate. Queste procedure fanno parte del </a:t>
            </a:r>
            <a:r>
              <a:rPr lang="it-IT" sz="2000" b="1">
                <a:solidFill>
                  <a:srgbClr val="000000"/>
                </a:solidFill>
                <a:cs typeface="Times New Roman" pitchFamily="18" charset="0"/>
              </a:rPr>
              <a:t>sistema di qualità</a:t>
            </a:r>
            <a:r>
              <a:rPr lang="it-IT" sz="2000">
                <a:solidFill>
                  <a:srgbClr val="000000"/>
                </a:solidFill>
                <a:cs typeface="Times New Roman" pitchFamily="18" charset="0"/>
              </a:rPr>
              <a:t> che le industrie si devono imporre per ridurre i costi, salvaguardare la qualità del prodotto, la sicurezza sul posto di lavoro e nell’ambiente circostante l’insediamento industriale, ed infine l’immagine dell’impresa produttrice all’esterno. Queste </a:t>
            </a:r>
            <a:r>
              <a:rPr lang="it-IT" sz="2000" b="1">
                <a:solidFill>
                  <a:srgbClr val="000000"/>
                </a:solidFill>
                <a:cs typeface="Times New Roman" pitchFamily="18" charset="0"/>
              </a:rPr>
              <a:t>procedure di auto controllo</a:t>
            </a:r>
            <a:r>
              <a:rPr lang="it-IT" sz="2000">
                <a:solidFill>
                  <a:srgbClr val="000000"/>
                </a:solidFill>
                <a:cs typeface="Times New Roman" pitchFamily="18" charset="0"/>
              </a:rPr>
              <a:t> sono inquadrate in </a:t>
            </a:r>
            <a:r>
              <a:rPr lang="it-IT" sz="2000" b="1">
                <a:solidFill>
                  <a:srgbClr val="000000"/>
                </a:solidFill>
                <a:cs typeface="Times New Roman" pitchFamily="18" charset="0"/>
              </a:rPr>
              <a:t>linee guida</a:t>
            </a:r>
            <a:r>
              <a:rPr lang="it-IT" sz="2000">
                <a:solidFill>
                  <a:srgbClr val="000000"/>
                </a:solidFill>
                <a:cs typeface="Times New Roman" pitchFamily="18" charset="0"/>
              </a:rPr>
              <a:t> emanate da organismi competenti governativi e comunitari. Uno di questi sistemi di qualità omnicomprensivo è il sistema </a:t>
            </a:r>
            <a:r>
              <a:rPr lang="it-IT" sz="2000" b="1">
                <a:solidFill>
                  <a:srgbClr val="000000"/>
                </a:solidFill>
                <a:cs typeface="Times New Roman" pitchFamily="18" charset="0"/>
              </a:rPr>
              <a:t>HACCP</a:t>
            </a:r>
            <a:r>
              <a:rPr lang="it-IT" sz="2000">
                <a:solidFill>
                  <a:srgbClr val="000000"/>
                </a:solidFill>
                <a:cs typeface="Times New Roman" pitchFamily="18" charset="0"/>
              </a:rPr>
              <a:t>. Il sistema di qualità interno adottato dall’impresa produttrice deve essere sottoposto all’</a:t>
            </a:r>
            <a:r>
              <a:rPr lang="it-IT" sz="2000" b="1">
                <a:solidFill>
                  <a:srgbClr val="000000"/>
                </a:solidFill>
                <a:cs typeface="Times New Roman" pitchFamily="18" charset="0"/>
              </a:rPr>
              <a:t>analisi di enti esterni</a:t>
            </a:r>
            <a:r>
              <a:rPr lang="it-IT" sz="2000">
                <a:solidFill>
                  <a:srgbClr val="000000"/>
                </a:solidFill>
                <a:cs typeface="Times New Roman" pitchFamily="18" charset="0"/>
              </a:rPr>
              <a:t>, a loro volta </a:t>
            </a:r>
            <a:r>
              <a:rPr lang="it-IT" sz="2000" b="1">
                <a:solidFill>
                  <a:srgbClr val="000000"/>
                </a:solidFill>
                <a:cs typeface="Times New Roman" pitchFamily="18" charset="0"/>
              </a:rPr>
              <a:t>accreditati</a:t>
            </a:r>
            <a:r>
              <a:rPr lang="it-IT" sz="2000">
                <a:solidFill>
                  <a:srgbClr val="000000"/>
                </a:solidFill>
                <a:cs typeface="Times New Roman" pitchFamily="18" charset="0"/>
              </a:rPr>
              <a:t> a questo scopo da organismo governativi preposti a ciò. I verificatori del sistema di qualità dell’impresa, al termine dell’analisi delle procedure adottate dall’impresa, rilasciano </a:t>
            </a:r>
            <a:r>
              <a:rPr lang="it-IT" sz="2000" b="1">
                <a:solidFill>
                  <a:srgbClr val="000000"/>
                </a:solidFill>
                <a:cs typeface="Times New Roman" pitchFamily="18" charset="0"/>
              </a:rPr>
              <a:t>certificazione di validità</a:t>
            </a:r>
            <a:r>
              <a:rPr lang="it-IT" sz="2000">
                <a:solidFill>
                  <a:srgbClr val="000000"/>
                </a:solidFill>
                <a:cs typeface="Times New Roman" pitchFamily="18" charset="0"/>
              </a:rPr>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46083"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CA3168EF-6264-40CE-B1D6-81A8FDF8CF1D}" type="slidenum">
              <a:rPr lang="it-IT"/>
              <a:pPr/>
              <a:t>27</a:t>
            </a:fld>
            <a:endParaRPr lang="it-IT"/>
          </a:p>
        </p:txBody>
      </p:sp>
      <p:sp>
        <p:nvSpPr>
          <p:cNvPr id="46084"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Pulizia e sterilizzazione del reattore</a:t>
            </a:r>
          </a:p>
        </p:txBody>
      </p:sp>
      <p:sp>
        <p:nvSpPr>
          <p:cNvPr id="46085" name="Rectangle 5"/>
          <p:cNvSpPr>
            <a:spLocks noChangeArrowheads="1"/>
          </p:cNvSpPr>
          <p:nvPr/>
        </p:nvSpPr>
        <p:spPr bwMode="auto">
          <a:xfrm>
            <a:off x="0" y="803275"/>
            <a:ext cx="9144000" cy="55784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La  pulitura e sterilizzazione si articola in  5 stadi principali:</a:t>
            </a:r>
            <a:endParaRPr lang="it-IT" sz="2000">
              <a:solidFill>
                <a:srgbClr val="000000"/>
              </a:solidFill>
              <a:latin typeface="Symbol" pitchFamily="18" charset="2"/>
              <a:cs typeface="Times New Roman" pitchFamily="18" charset="0"/>
            </a:endParaRPr>
          </a:p>
          <a:p>
            <a:pPr algn="ctr"/>
            <a:r>
              <a:rPr lang="it-IT" sz="2000">
                <a:solidFill>
                  <a:srgbClr val="000000"/>
                </a:solidFill>
                <a:latin typeface="Symbol" pitchFamily="18" charset="2"/>
                <a:cs typeface="Times New Roman" pitchFamily="18" charset="0"/>
              </a:rPr>
              <a:t>1. </a:t>
            </a:r>
            <a:r>
              <a:rPr lang="it-IT" sz="2000">
                <a:solidFill>
                  <a:srgbClr val="000000"/>
                </a:solidFill>
                <a:cs typeface="Times New Roman" pitchFamily="18" charset="0"/>
              </a:rPr>
              <a:t>Svuotamento		2. Risciacquo 	3. Pulitura</a:t>
            </a:r>
            <a:endParaRPr lang="it-IT" sz="2000">
              <a:solidFill>
                <a:srgbClr val="000000"/>
              </a:solidFill>
              <a:latin typeface="Symbol" pitchFamily="18" charset="2"/>
              <a:cs typeface="Times New Roman" pitchFamily="18" charset="0"/>
            </a:endParaRPr>
          </a:p>
          <a:p>
            <a:pPr algn="ctr"/>
            <a:r>
              <a:rPr lang="it-IT" sz="2000">
                <a:solidFill>
                  <a:srgbClr val="000000"/>
                </a:solidFill>
                <a:latin typeface="Symbol" pitchFamily="18" charset="2"/>
                <a:cs typeface="Times New Roman" pitchFamily="18" charset="0"/>
              </a:rPr>
              <a:t>4. </a:t>
            </a:r>
            <a:r>
              <a:rPr lang="it-IT" sz="2000">
                <a:solidFill>
                  <a:srgbClr val="000000"/>
                </a:solidFill>
                <a:cs typeface="Times New Roman" pitchFamily="18" charset="0"/>
              </a:rPr>
              <a:t> Lavaggio sterilizzante	5. Risciacquo finale.</a:t>
            </a:r>
          </a:p>
          <a:p>
            <a:pPr algn="just"/>
            <a:r>
              <a:rPr lang="it-IT" sz="2000">
                <a:solidFill>
                  <a:srgbClr val="000000"/>
                </a:solidFill>
                <a:cs typeface="Times New Roman" pitchFamily="18" charset="0"/>
              </a:rPr>
              <a:t>Deve essere redatto un </a:t>
            </a:r>
            <a:r>
              <a:rPr lang="it-IT" sz="2000" b="1">
                <a:solidFill>
                  <a:srgbClr val="000000"/>
                </a:solidFill>
                <a:cs typeface="Times New Roman" pitchFamily="18" charset="0"/>
              </a:rPr>
              <a:t>manuale</a:t>
            </a:r>
            <a:r>
              <a:rPr lang="it-IT" sz="2000">
                <a:solidFill>
                  <a:srgbClr val="000000"/>
                </a:solidFill>
                <a:cs typeface="Times New Roman" pitchFamily="18" charset="0"/>
              </a:rPr>
              <a:t> contenente la procedura </a:t>
            </a:r>
            <a:r>
              <a:rPr lang="it-IT" sz="2000" b="1">
                <a:solidFill>
                  <a:srgbClr val="000000"/>
                </a:solidFill>
                <a:cs typeface="Times New Roman" pitchFamily="18" charset="0"/>
              </a:rPr>
              <a:t>per ogni singolo stadio</a:t>
            </a:r>
            <a:r>
              <a:rPr lang="it-IT" sz="2000">
                <a:solidFill>
                  <a:srgbClr val="000000"/>
                </a:solidFill>
                <a:cs typeface="Times New Roman" pitchFamily="18" charset="0"/>
              </a:rPr>
              <a:t>. Il </a:t>
            </a:r>
            <a:r>
              <a:rPr lang="it-IT" sz="2000" b="1">
                <a:solidFill>
                  <a:srgbClr val="000000"/>
                </a:solidFill>
                <a:cs typeface="Times New Roman" pitchFamily="18" charset="0"/>
              </a:rPr>
              <a:t>primo stadio</a:t>
            </a:r>
            <a:r>
              <a:rPr lang="it-IT" sz="2000">
                <a:solidFill>
                  <a:srgbClr val="000000"/>
                </a:solidFill>
                <a:cs typeface="Times New Roman" pitchFamily="18" charset="0"/>
              </a:rPr>
              <a:t> solitamente avviene </a:t>
            </a:r>
            <a:r>
              <a:rPr lang="it-IT" sz="2000" b="1">
                <a:solidFill>
                  <a:srgbClr val="000000"/>
                </a:solidFill>
                <a:cs typeface="Times New Roman" pitchFamily="18" charset="0"/>
              </a:rPr>
              <a:t>per gravità</a:t>
            </a:r>
            <a:r>
              <a:rPr lang="it-IT" sz="2000">
                <a:solidFill>
                  <a:srgbClr val="000000"/>
                </a:solidFill>
                <a:cs typeface="Times New Roman" pitchFamily="18" charset="0"/>
              </a:rPr>
              <a:t>. Il </a:t>
            </a:r>
            <a:r>
              <a:rPr lang="it-IT" sz="2000" b="1">
                <a:solidFill>
                  <a:srgbClr val="000000"/>
                </a:solidFill>
                <a:cs typeface="Times New Roman" pitchFamily="18" charset="0"/>
              </a:rPr>
              <a:t>secondo</a:t>
            </a:r>
            <a:r>
              <a:rPr lang="it-IT" sz="2000">
                <a:solidFill>
                  <a:srgbClr val="000000"/>
                </a:solidFill>
                <a:cs typeface="Times New Roman" pitchFamily="18" charset="0"/>
              </a:rPr>
              <a:t> stadio si compie mediante uso di </a:t>
            </a:r>
            <a:r>
              <a:rPr lang="it-IT" sz="2000" b="1">
                <a:solidFill>
                  <a:srgbClr val="000000"/>
                </a:solidFill>
                <a:cs typeface="Times New Roman" pitchFamily="18" charset="0"/>
              </a:rPr>
              <a:t>acqua</a:t>
            </a:r>
            <a:r>
              <a:rPr lang="it-IT" sz="2000">
                <a:solidFill>
                  <a:srgbClr val="000000"/>
                </a:solidFill>
                <a:cs typeface="Times New Roman" pitchFamily="18" charset="0"/>
              </a:rPr>
              <a:t>, al quale segue  l’impiego di </a:t>
            </a:r>
            <a:r>
              <a:rPr lang="it-IT" sz="2000" b="1">
                <a:solidFill>
                  <a:srgbClr val="000000"/>
                </a:solidFill>
                <a:cs typeface="Times New Roman" pitchFamily="18" charset="0"/>
              </a:rPr>
              <a:t>soluzione alcaline di tensioattivi</a:t>
            </a:r>
            <a:r>
              <a:rPr lang="it-IT" sz="2000">
                <a:solidFill>
                  <a:srgbClr val="000000"/>
                </a:solidFill>
                <a:cs typeface="Times New Roman" pitchFamily="18" charset="0"/>
              </a:rPr>
              <a:t> a concentrazione di 1-3 %, scaldate a 50-80 °C e spruzzate dentro il reattore sotto pressione. Tali soluzioni vengono fatte circolare dentro il reattore per 15-20 minuti. Dopo </a:t>
            </a:r>
            <a:r>
              <a:rPr lang="it-IT" sz="2000" b="1">
                <a:solidFill>
                  <a:srgbClr val="000000"/>
                </a:solidFill>
                <a:cs typeface="Times New Roman" pitchFamily="18" charset="0"/>
              </a:rPr>
              <a:t>rimozione</a:t>
            </a:r>
            <a:r>
              <a:rPr lang="it-IT" sz="2000">
                <a:solidFill>
                  <a:srgbClr val="000000"/>
                </a:solidFill>
                <a:cs typeface="Times New Roman" pitchFamily="18" charset="0"/>
              </a:rPr>
              <a:t> della soluzione di tensioattivo e delle tracce di alcali rimaste nel reattore con soluzioni di acido citrico o nitrico (l’acqua da sola non basta), si impiegano </a:t>
            </a:r>
            <a:r>
              <a:rPr lang="it-IT" sz="2000" b="1">
                <a:solidFill>
                  <a:srgbClr val="000000"/>
                </a:solidFill>
                <a:cs typeface="Times New Roman" pitchFamily="18" charset="0"/>
              </a:rPr>
              <a:t>agenti sterilizzanti</a:t>
            </a:r>
            <a:r>
              <a:rPr lang="it-IT" sz="2000">
                <a:solidFill>
                  <a:srgbClr val="000000"/>
                </a:solidFill>
                <a:cs typeface="Times New Roman" pitchFamily="18" charset="0"/>
              </a:rPr>
              <a:t> come </a:t>
            </a:r>
            <a:r>
              <a:rPr lang="it-IT" sz="2000" b="1">
                <a:solidFill>
                  <a:srgbClr val="000000"/>
                </a:solidFill>
                <a:cs typeface="Times New Roman" pitchFamily="18" charset="0"/>
              </a:rPr>
              <a:t>clorurati, ammine quaternarie e acqua ossigenata</a:t>
            </a:r>
            <a:r>
              <a:rPr lang="it-IT" sz="2000">
                <a:solidFill>
                  <a:srgbClr val="000000"/>
                </a:solidFill>
                <a:cs typeface="Times New Roman" pitchFamily="18" charset="0"/>
              </a:rPr>
              <a:t>. Cl</a:t>
            </a:r>
            <a:r>
              <a:rPr lang="it-IT" sz="2000" baseline="-30000">
                <a:solidFill>
                  <a:srgbClr val="000000"/>
                </a:solidFill>
                <a:cs typeface="Times New Roman" pitchFamily="18" charset="0"/>
              </a:rPr>
              <a:t>2</a:t>
            </a:r>
            <a:r>
              <a:rPr lang="it-IT" sz="2000">
                <a:solidFill>
                  <a:srgbClr val="000000"/>
                </a:solidFill>
                <a:cs typeface="Times New Roman" pitchFamily="18" charset="0"/>
              </a:rPr>
              <a:t> e HClO sono corrosivi. Con le ammine quaternarie c’è il problema del trattamento delle acque di lavaggio prima della discarica. L’</a:t>
            </a:r>
            <a:r>
              <a:rPr lang="it-IT" sz="2000" b="1">
                <a:solidFill>
                  <a:srgbClr val="000000"/>
                </a:solidFill>
                <a:cs typeface="Times New Roman" pitchFamily="18" charset="0"/>
              </a:rPr>
              <a:t>acqua ossigenata</a:t>
            </a:r>
            <a:r>
              <a:rPr lang="it-IT" sz="2000">
                <a:solidFill>
                  <a:srgbClr val="000000"/>
                </a:solidFill>
                <a:cs typeface="Times New Roman" pitchFamily="18" charset="0"/>
              </a:rPr>
              <a:t> è </a:t>
            </a:r>
            <a:r>
              <a:rPr lang="it-IT" sz="2000" b="1">
                <a:solidFill>
                  <a:srgbClr val="000000"/>
                </a:solidFill>
                <a:cs typeface="Times New Roman" pitchFamily="18" charset="0"/>
              </a:rPr>
              <a:t>preferita</a:t>
            </a:r>
            <a:r>
              <a:rPr lang="it-IT" sz="2000">
                <a:solidFill>
                  <a:srgbClr val="000000"/>
                </a:solidFill>
                <a:cs typeface="Times New Roman" pitchFamily="18" charset="0"/>
              </a:rPr>
              <a:t>, eventualmente addizionata di acido peracetico. Questi reagenti si trasformano in H</a:t>
            </a:r>
            <a:r>
              <a:rPr lang="it-IT" sz="2000" baseline="-30000">
                <a:solidFill>
                  <a:srgbClr val="000000"/>
                </a:solidFill>
                <a:cs typeface="Times New Roman" pitchFamily="18" charset="0"/>
              </a:rPr>
              <a:t>2</a:t>
            </a:r>
            <a:r>
              <a:rPr lang="it-IT" sz="2000">
                <a:solidFill>
                  <a:srgbClr val="000000"/>
                </a:solidFill>
                <a:cs typeface="Times New Roman" pitchFamily="18" charset="0"/>
              </a:rPr>
              <a:t>O, O</a:t>
            </a:r>
            <a:r>
              <a:rPr lang="it-IT" sz="2000" baseline="-30000">
                <a:solidFill>
                  <a:srgbClr val="000000"/>
                </a:solidFill>
                <a:cs typeface="Times New Roman" pitchFamily="18" charset="0"/>
              </a:rPr>
              <a:t>2</a:t>
            </a:r>
            <a:r>
              <a:rPr lang="it-IT" sz="2000">
                <a:solidFill>
                  <a:srgbClr val="000000"/>
                </a:solidFill>
                <a:cs typeface="Times New Roman" pitchFamily="18" charset="0"/>
              </a:rPr>
              <a:t> e acido acetico dopo l’uso, e perciò il loro smaltimento non è particolarmente problematico. L’uso di acqua ossigenata ed acido peracetico impone </a:t>
            </a:r>
            <a:r>
              <a:rPr lang="it-IT" sz="2000" b="1">
                <a:solidFill>
                  <a:srgbClr val="000000"/>
                </a:solidFill>
                <a:cs typeface="Times New Roman" pitchFamily="18" charset="0"/>
              </a:rPr>
              <a:t>precauzioni per la natura esplosiva</a:t>
            </a:r>
            <a:r>
              <a:rPr lang="it-IT" sz="2000">
                <a:solidFill>
                  <a:srgbClr val="000000"/>
                </a:solidFill>
                <a:cs typeface="Times New Roman" pitchFamily="18" charset="0"/>
              </a:rPr>
              <a:t> di questi reagenti. Da tutto ciò si può intuire come le operazioni di servizio alla produzione siano problematiche ed impongano </a:t>
            </a:r>
            <a:r>
              <a:rPr lang="it-IT" sz="2000" b="1">
                <a:solidFill>
                  <a:srgbClr val="000000"/>
                </a:solidFill>
                <a:cs typeface="Times New Roman" pitchFamily="18" charset="0"/>
              </a:rPr>
              <a:t>costi aggiuntivi al processo</a:t>
            </a:r>
            <a:r>
              <a:rPr lang="it-IT" sz="2000">
                <a:solidFill>
                  <a:srgbClr val="000000"/>
                </a:solidFill>
                <a:cs typeface="Times New Roman" pitchFamily="18" charset="0"/>
              </a:rPr>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3376613" y="0"/>
            <a:ext cx="2203450" cy="488950"/>
          </a:xfrm>
          <a:prstGeom prst="rect">
            <a:avLst/>
          </a:prstGeom>
          <a:noFill/>
          <a:ln w="9525">
            <a:noFill/>
            <a:miter lim="800000"/>
            <a:headEnd/>
            <a:tailEnd/>
          </a:ln>
        </p:spPr>
        <p:txBody>
          <a:bodyPr wrap="none">
            <a:spAutoFit/>
          </a:bodyPr>
          <a:lstStyle/>
          <a:p>
            <a:r>
              <a:rPr lang="it-IT" sz="2600" b="1">
                <a:solidFill>
                  <a:srgbClr val="FF0000"/>
                </a:solidFill>
              </a:rPr>
              <a:t>AGITATORE</a:t>
            </a:r>
          </a:p>
        </p:txBody>
      </p:sp>
      <p:sp>
        <p:nvSpPr>
          <p:cNvPr id="47107"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3F0704D4-75A2-4D75-9EE1-8B1AEDC8C2BA}" type="slidenum">
              <a:rPr lang="it-IT"/>
              <a:pPr/>
              <a:t>28</a:t>
            </a:fld>
            <a:endParaRPr lang="it-IT"/>
          </a:p>
        </p:txBody>
      </p:sp>
      <p:sp>
        <p:nvSpPr>
          <p:cNvPr id="47108"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Disegno e funzionamento</a:t>
            </a:r>
          </a:p>
        </p:txBody>
      </p:sp>
      <p:sp>
        <p:nvSpPr>
          <p:cNvPr id="47109" name="Rectangle 5"/>
          <p:cNvSpPr>
            <a:spLocks noChangeArrowheads="1"/>
          </p:cNvSpPr>
          <p:nvPr/>
        </p:nvSpPr>
        <p:spPr bwMode="auto">
          <a:xfrm>
            <a:off x="0" y="1412875"/>
            <a:ext cx="9144000" cy="4473575"/>
          </a:xfrm>
          <a:prstGeom prst="rect">
            <a:avLst/>
          </a:prstGeom>
          <a:noFill/>
          <a:ln w="9525">
            <a:noFill/>
            <a:miter lim="800000"/>
            <a:headEnd/>
            <a:tailEnd/>
          </a:ln>
          <a:effectLst/>
        </p:spPr>
        <p:txBody>
          <a:bodyPr>
            <a:spAutoFit/>
          </a:bodyPr>
          <a:lstStyle/>
          <a:p>
            <a:pPr algn="just"/>
            <a:r>
              <a:rPr lang="it-IT"/>
              <a:t>Gli agitatori vengono classificati a seconda della direzione nella quale convogliano il liquido entro il reattore. Si suddividono perciò in:</a:t>
            </a:r>
          </a:p>
          <a:p>
            <a:endParaRPr lang="it-IT" b="1"/>
          </a:p>
          <a:p>
            <a:pPr algn="ctr"/>
            <a:r>
              <a:rPr lang="it-IT" b="1"/>
              <a:t>agitatori a flusso </a:t>
            </a:r>
            <a:r>
              <a:rPr lang="it-IT" b="1" u="sng"/>
              <a:t>radiale</a:t>
            </a:r>
            <a:r>
              <a:rPr lang="it-IT" b="1"/>
              <a:t> </a:t>
            </a:r>
            <a:r>
              <a:rPr lang="it-IT"/>
              <a:t>(il flusso è diretto inizialmente verso le pareti del reattore, e perciò nella direzione del diametro del disco ortogonale all’asta), usati principalmente per </a:t>
            </a:r>
            <a:r>
              <a:rPr lang="it-IT" b="1"/>
              <a:t>sistemi gas-liquido </a:t>
            </a:r>
            <a:r>
              <a:rPr lang="it-IT"/>
              <a:t>e</a:t>
            </a:r>
            <a:endParaRPr lang="it-IT" b="1"/>
          </a:p>
          <a:p>
            <a:endParaRPr lang="it-IT" b="1"/>
          </a:p>
          <a:p>
            <a:pPr algn="ctr"/>
            <a:r>
              <a:rPr lang="it-IT" b="1"/>
              <a:t>agitatori a flusso </a:t>
            </a:r>
            <a:r>
              <a:rPr lang="it-IT" b="1" u="sng"/>
              <a:t>assiale</a:t>
            </a:r>
            <a:r>
              <a:rPr lang="it-IT" b="1"/>
              <a:t> </a:t>
            </a:r>
            <a:r>
              <a:rPr lang="it-IT"/>
              <a:t>(il flusso è diretto inizialmente verso la base del reattore, e perciò nella direzione dell’asta dell’agitatore che rappresenta l’asse), usati per sistemi contenenti </a:t>
            </a:r>
            <a:r>
              <a:rPr lang="it-IT" b="1"/>
              <a:t>cellule sensibili allo sforzo meccanico</a:t>
            </a:r>
            <a:r>
              <a:rPr lang="it-IT"/>
              <a:t> perché consentono un’agitazione più gentile, ma molto efficiente.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3376613" y="0"/>
            <a:ext cx="2203450" cy="488950"/>
          </a:xfrm>
          <a:prstGeom prst="rect">
            <a:avLst/>
          </a:prstGeom>
          <a:noFill/>
          <a:ln w="9525">
            <a:noFill/>
            <a:miter lim="800000"/>
            <a:headEnd/>
            <a:tailEnd/>
          </a:ln>
        </p:spPr>
        <p:txBody>
          <a:bodyPr wrap="none">
            <a:spAutoFit/>
          </a:bodyPr>
          <a:lstStyle/>
          <a:p>
            <a:r>
              <a:rPr lang="it-IT" sz="2600" b="1">
                <a:solidFill>
                  <a:srgbClr val="FF0000"/>
                </a:solidFill>
              </a:rPr>
              <a:t>AGITATORE</a:t>
            </a:r>
          </a:p>
        </p:txBody>
      </p:sp>
      <p:sp>
        <p:nvSpPr>
          <p:cNvPr id="48131"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79CEBB8D-CD4E-4B5F-AF34-0E69C6751968}" type="slidenum">
              <a:rPr lang="it-IT"/>
              <a:pPr/>
              <a:t>29</a:t>
            </a:fld>
            <a:endParaRPr lang="it-IT"/>
          </a:p>
        </p:txBody>
      </p:sp>
      <p:sp>
        <p:nvSpPr>
          <p:cNvPr id="48132"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Flusso radiale</a:t>
            </a:r>
          </a:p>
        </p:txBody>
      </p:sp>
      <p:sp>
        <p:nvSpPr>
          <p:cNvPr id="48133" name="Rectangle 5"/>
          <p:cNvSpPr>
            <a:spLocks noChangeArrowheads="1"/>
          </p:cNvSpPr>
          <p:nvPr/>
        </p:nvSpPr>
        <p:spPr bwMode="auto">
          <a:xfrm>
            <a:off x="0" y="803275"/>
            <a:ext cx="9144000" cy="2647950"/>
          </a:xfrm>
          <a:prstGeom prst="rect">
            <a:avLst/>
          </a:prstGeom>
          <a:noFill/>
          <a:ln w="9525">
            <a:noFill/>
            <a:miter lim="800000"/>
            <a:headEnd/>
            <a:tailEnd/>
          </a:ln>
          <a:effectLst/>
        </p:spPr>
        <p:txBody>
          <a:bodyPr>
            <a:spAutoFit/>
          </a:bodyPr>
          <a:lstStyle/>
          <a:p>
            <a:pPr algn="just"/>
            <a:r>
              <a:rPr lang="it-IT"/>
              <a:t>La miscelazione del sistema gas-liquido con l’agitatore a flusso </a:t>
            </a:r>
            <a:r>
              <a:rPr lang="it-IT" b="1"/>
              <a:t>radiale</a:t>
            </a:r>
            <a:r>
              <a:rPr lang="it-IT"/>
              <a:t> </a:t>
            </a:r>
            <a:r>
              <a:rPr lang="it-IT" b="1"/>
              <a:t>non</a:t>
            </a:r>
            <a:r>
              <a:rPr lang="it-IT"/>
              <a:t> è altrettanto </a:t>
            </a:r>
            <a:r>
              <a:rPr lang="it-IT" b="1"/>
              <a:t>efficiente quanto</a:t>
            </a:r>
            <a:r>
              <a:rPr lang="it-IT"/>
              <a:t> quella con l’agitatore a flusso </a:t>
            </a:r>
            <a:r>
              <a:rPr lang="it-IT" b="1"/>
              <a:t>assiale</a:t>
            </a:r>
            <a:r>
              <a:rPr lang="it-IT"/>
              <a:t>. A parità di effetto, l’agitatore a flusso radiale richiede un </a:t>
            </a:r>
            <a:r>
              <a:rPr lang="it-IT" b="1"/>
              <a:t>consumo di energia maggiore</a:t>
            </a:r>
            <a:r>
              <a:rPr lang="it-IT"/>
              <a:t> di quello a flusso assiale. I secondi producono una </a:t>
            </a:r>
            <a:r>
              <a:rPr lang="it-IT" b="1"/>
              <a:t>velocità di flusso</a:t>
            </a:r>
            <a:r>
              <a:rPr lang="it-IT"/>
              <a:t> del liquido nel reattore </a:t>
            </a:r>
            <a:r>
              <a:rPr lang="it-IT" b="1"/>
              <a:t>maggiore per potenza unitaria</a:t>
            </a:r>
            <a:r>
              <a:rPr lang="it-IT"/>
              <a:t> erogata dal motore dell’agitatore. Hanno perciò un’</a:t>
            </a:r>
            <a:r>
              <a:rPr lang="it-IT" b="1"/>
              <a:t>efficienza energetica maggiore</a:t>
            </a:r>
            <a:r>
              <a:rPr lang="it-IT"/>
              <a:t>.</a:t>
            </a:r>
          </a:p>
        </p:txBody>
      </p:sp>
      <p:pic>
        <p:nvPicPr>
          <p:cNvPr id="48134" name="Picture 6" descr="impianti biochimici 1"/>
          <p:cNvPicPr>
            <a:picLocks noChangeAspect="1" noChangeArrowheads="1"/>
          </p:cNvPicPr>
          <p:nvPr/>
        </p:nvPicPr>
        <p:blipFill>
          <a:blip r:embed="rId2" cstate="print"/>
          <a:srcRect/>
          <a:stretch>
            <a:fillRect/>
          </a:stretch>
        </p:blipFill>
        <p:spPr bwMode="auto">
          <a:xfrm>
            <a:off x="323850" y="3573463"/>
            <a:ext cx="3781425" cy="2800350"/>
          </a:xfrm>
          <a:prstGeom prst="rect">
            <a:avLst/>
          </a:prstGeom>
          <a:noFill/>
          <a:ln w="9525">
            <a:noFill/>
            <a:miter lim="800000"/>
            <a:headEnd/>
            <a:tailEnd/>
          </a:ln>
        </p:spPr>
      </p:pic>
      <p:pic>
        <p:nvPicPr>
          <p:cNvPr id="48135" name="Picture 7"/>
          <p:cNvPicPr>
            <a:picLocks noChangeAspect="1" noChangeArrowheads="1"/>
          </p:cNvPicPr>
          <p:nvPr/>
        </p:nvPicPr>
        <p:blipFill>
          <a:blip r:embed="rId3" cstate="print"/>
          <a:srcRect/>
          <a:stretch>
            <a:fillRect/>
          </a:stretch>
        </p:blipFill>
        <p:spPr bwMode="auto">
          <a:xfrm>
            <a:off x="6156325" y="3213100"/>
            <a:ext cx="2381250" cy="318135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2127250" y="0"/>
            <a:ext cx="4965700" cy="488950"/>
          </a:xfrm>
          <a:prstGeom prst="rect">
            <a:avLst/>
          </a:prstGeom>
          <a:noFill/>
          <a:ln w="9525">
            <a:noFill/>
            <a:miter lim="800000"/>
            <a:headEnd/>
            <a:tailEnd/>
          </a:ln>
        </p:spPr>
        <p:txBody>
          <a:bodyPr wrap="none">
            <a:spAutoFit/>
          </a:bodyPr>
          <a:lstStyle/>
          <a:p>
            <a:r>
              <a:rPr lang="it-IT" sz="2600" b="1">
                <a:solidFill>
                  <a:srgbClr val="FF0000"/>
                </a:solidFill>
              </a:rPr>
              <a:t>REATTORE AGITATO A PALE</a:t>
            </a:r>
          </a:p>
        </p:txBody>
      </p:sp>
      <p:sp>
        <p:nvSpPr>
          <p:cNvPr id="20483"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84472B82-0987-4295-966A-17B94F4C476C}" type="slidenum">
              <a:rPr lang="it-IT"/>
              <a:pPr/>
              <a:t>3</a:t>
            </a:fld>
            <a:endParaRPr lang="it-IT"/>
          </a:p>
        </p:txBody>
      </p:sp>
      <p:sp>
        <p:nvSpPr>
          <p:cNvPr id="20484" name="Rectangle 17"/>
          <p:cNvSpPr>
            <a:spLocks noChangeArrowheads="1"/>
          </p:cNvSpPr>
          <p:nvPr/>
        </p:nvSpPr>
        <p:spPr bwMode="auto">
          <a:xfrm>
            <a:off x="0" y="714375"/>
            <a:ext cx="9144000" cy="5451475"/>
          </a:xfrm>
          <a:prstGeom prst="rect">
            <a:avLst/>
          </a:prstGeom>
          <a:noFill/>
          <a:ln w="9525">
            <a:noFill/>
            <a:miter lim="800000"/>
            <a:headEnd/>
            <a:tailEnd/>
          </a:ln>
        </p:spPr>
        <p:txBody>
          <a:bodyPr anchor="ctr">
            <a:spAutoFit/>
          </a:bodyPr>
          <a:lstStyle/>
          <a:p>
            <a:pPr algn="just"/>
            <a:r>
              <a:rPr lang="it-IT" sz="2200">
                <a:solidFill>
                  <a:srgbClr val="000000"/>
                </a:solidFill>
                <a:cs typeface="Times New Roman" pitchFamily="18" charset="0"/>
              </a:rPr>
              <a:t>Un reattore in acciaio inox, per la sua forma, richiede diverse saldature. Queste vengono compiute in atmosfera di Argon. La presenza di O</a:t>
            </a:r>
            <a:r>
              <a:rPr lang="it-IT" sz="2200" baseline="-30000">
                <a:solidFill>
                  <a:srgbClr val="000000"/>
                </a:solidFill>
                <a:cs typeface="Times New Roman" pitchFamily="18" charset="0"/>
              </a:rPr>
              <a:t>2</a:t>
            </a:r>
            <a:r>
              <a:rPr lang="it-IT" sz="2200">
                <a:solidFill>
                  <a:srgbClr val="000000"/>
                </a:solidFill>
                <a:cs typeface="Times New Roman" pitchFamily="18" charset="0"/>
              </a:rPr>
              <a:t> durante la saldatura causa corrosione durante la saldatura stessa. L’acciaio, ovviamente, è più sicuro del vetro, e per questo motivo i reattori di grandi dimensioni vengono costruiti in acciaio. La forma di un reattore agitato a pale è approssimativamente </a:t>
            </a:r>
            <a:r>
              <a:rPr lang="it-IT" sz="2200" b="1">
                <a:solidFill>
                  <a:srgbClr val="000000"/>
                </a:solidFill>
                <a:cs typeface="Times New Roman" pitchFamily="18" charset="0"/>
              </a:rPr>
              <a:t>cilindrica</a:t>
            </a:r>
            <a:r>
              <a:rPr lang="it-IT" sz="2200">
                <a:solidFill>
                  <a:srgbClr val="000000"/>
                </a:solidFill>
                <a:cs typeface="Times New Roman" pitchFamily="18" charset="0"/>
              </a:rPr>
              <a:t>, con la </a:t>
            </a:r>
            <a:r>
              <a:rPr lang="it-IT" sz="2200" b="1">
                <a:solidFill>
                  <a:srgbClr val="000000"/>
                </a:solidFill>
                <a:cs typeface="Times New Roman" pitchFamily="18" charset="0"/>
              </a:rPr>
              <a:t>base arrotondata</a:t>
            </a:r>
            <a:r>
              <a:rPr lang="it-IT" sz="2200">
                <a:solidFill>
                  <a:srgbClr val="000000"/>
                </a:solidFill>
                <a:cs typeface="Times New Roman" pitchFamily="18" charset="0"/>
              </a:rPr>
              <a:t>. La base arrotondata </a:t>
            </a:r>
            <a:r>
              <a:rPr lang="it-IT" sz="2200" b="1">
                <a:solidFill>
                  <a:srgbClr val="000000"/>
                </a:solidFill>
                <a:cs typeface="Times New Roman" pitchFamily="18" charset="0"/>
              </a:rPr>
              <a:t>migliora l’efficienza della miscelazione</a:t>
            </a:r>
            <a:r>
              <a:rPr lang="it-IT" sz="2200">
                <a:solidFill>
                  <a:srgbClr val="000000"/>
                </a:solidFill>
                <a:cs typeface="Times New Roman" pitchFamily="18" charset="0"/>
              </a:rPr>
              <a:t> dei reagenti (</a:t>
            </a:r>
            <a:r>
              <a:rPr lang="it-IT" sz="2200" b="1">
                <a:solidFill>
                  <a:srgbClr val="000000"/>
                </a:solidFill>
                <a:cs typeface="Times New Roman" pitchFamily="18" charset="0"/>
              </a:rPr>
              <a:t>meno zone morte</a:t>
            </a:r>
            <a:r>
              <a:rPr lang="it-IT" sz="2200">
                <a:solidFill>
                  <a:srgbClr val="000000"/>
                </a:solidFill>
                <a:cs typeface="Times New Roman" pitchFamily="18" charset="0"/>
              </a:rPr>
              <a:t>). Sono costruiti normalmente in dimensioni standard pubblicate da International Standards Organisation e British Standards Institution. Tali dimensioni hanno lo scopo di avere miscelazione ottimale e tengono conto di considerazioni strutturali. </a:t>
            </a:r>
          </a:p>
          <a:p>
            <a:pPr algn="just"/>
            <a:r>
              <a:rPr lang="it-IT" sz="2200">
                <a:solidFill>
                  <a:srgbClr val="000000"/>
                </a:solidFill>
                <a:cs typeface="Times New Roman" pitchFamily="18" charset="0"/>
              </a:rPr>
              <a:t>In figura sono rappresentate le </a:t>
            </a:r>
            <a:r>
              <a:rPr lang="it-IT" sz="2200" b="1">
                <a:solidFill>
                  <a:srgbClr val="000000"/>
                </a:solidFill>
                <a:cs typeface="Times New Roman" pitchFamily="18" charset="0"/>
              </a:rPr>
              <a:t>caratteristiche basilari</a:t>
            </a:r>
            <a:r>
              <a:rPr lang="it-IT" sz="2200">
                <a:solidFill>
                  <a:srgbClr val="000000"/>
                </a:solidFill>
                <a:cs typeface="Times New Roman" pitchFamily="18" charset="0"/>
              </a:rPr>
              <a:t>  del reattore: sistema di agitazione, ingresso per alimentazione di aria, diffusore di aria, deflettori interni (baffles), sensore (probe) per controllo di temperatura o pH, ingresso per alimentazione reagenti, uscita del gas, tubo di svuotamento. Le dimensioni che identificano i reattori standard sono rappresentate nella seguente figura.</a:t>
            </a:r>
            <a:r>
              <a:rPr lang="it-IT" sz="2200"/>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3376613" y="0"/>
            <a:ext cx="2203450" cy="488950"/>
          </a:xfrm>
          <a:prstGeom prst="rect">
            <a:avLst/>
          </a:prstGeom>
          <a:noFill/>
          <a:ln w="9525">
            <a:noFill/>
            <a:miter lim="800000"/>
            <a:headEnd/>
            <a:tailEnd/>
          </a:ln>
        </p:spPr>
        <p:txBody>
          <a:bodyPr wrap="none">
            <a:spAutoFit/>
          </a:bodyPr>
          <a:lstStyle/>
          <a:p>
            <a:r>
              <a:rPr lang="it-IT" sz="2600" b="1">
                <a:solidFill>
                  <a:srgbClr val="FF0000"/>
                </a:solidFill>
              </a:rPr>
              <a:t>AGITATORE</a:t>
            </a:r>
          </a:p>
        </p:txBody>
      </p:sp>
      <p:sp>
        <p:nvSpPr>
          <p:cNvPr id="49155"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4DD3F3F5-0EE9-4DAA-9822-A7969D1553A5}" type="slidenum">
              <a:rPr lang="it-IT"/>
              <a:pPr/>
              <a:t>30</a:t>
            </a:fld>
            <a:endParaRPr lang="it-IT"/>
          </a:p>
        </p:txBody>
      </p:sp>
      <p:sp>
        <p:nvSpPr>
          <p:cNvPr id="49156"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Flusso assiale</a:t>
            </a:r>
          </a:p>
        </p:txBody>
      </p:sp>
      <p:sp>
        <p:nvSpPr>
          <p:cNvPr id="49157" name="Rectangle 5"/>
          <p:cNvSpPr>
            <a:spLocks noChangeArrowheads="1"/>
          </p:cNvSpPr>
          <p:nvPr/>
        </p:nvSpPr>
        <p:spPr bwMode="auto">
          <a:xfrm>
            <a:off x="0" y="803275"/>
            <a:ext cx="9144000" cy="3378200"/>
          </a:xfrm>
          <a:prstGeom prst="rect">
            <a:avLst/>
          </a:prstGeom>
          <a:noFill/>
          <a:ln w="9525">
            <a:noFill/>
            <a:miter lim="800000"/>
            <a:headEnd/>
            <a:tailEnd/>
          </a:ln>
          <a:effectLst/>
        </p:spPr>
        <p:txBody>
          <a:bodyPr>
            <a:spAutoFit/>
          </a:bodyPr>
          <a:lstStyle/>
          <a:p>
            <a:pPr algn="just"/>
            <a:r>
              <a:rPr lang="it-IT"/>
              <a:t>Ha un disegno </a:t>
            </a:r>
            <a:r>
              <a:rPr lang="it-IT" b="1"/>
              <a:t>elicoidale</a:t>
            </a:r>
            <a:r>
              <a:rPr lang="it-IT"/>
              <a:t>, che </a:t>
            </a:r>
            <a:r>
              <a:rPr lang="it-IT" b="1"/>
              <a:t>spinge</a:t>
            </a:r>
            <a:r>
              <a:rPr lang="it-IT"/>
              <a:t> il liquido inizialmente </a:t>
            </a:r>
            <a:r>
              <a:rPr lang="it-IT" b="1"/>
              <a:t>verso la base</a:t>
            </a:r>
            <a:r>
              <a:rPr lang="it-IT"/>
              <a:t> del reattore, con il risultato che il </a:t>
            </a:r>
            <a:r>
              <a:rPr lang="it-IT" b="1"/>
              <a:t>flusso</a:t>
            </a:r>
            <a:r>
              <a:rPr lang="it-IT"/>
              <a:t> di liquido è </a:t>
            </a:r>
            <a:r>
              <a:rPr lang="it-IT" b="1"/>
              <a:t>verticale</a:t>
            </a:r>
            <a:r>
              <a:rPr lang="it-IT"/>
              <a:t>. Questi agitatori sono </a:t>
            </a:r>
            <a:r>
              <a:rPr lang="it-IT" b="1"/>
              <a:t>più efficiente</a:t>
            </a:r>
            <a:r>
              <a:rPr lang="it-IT"/>
              <a:t> specie </a:t>
            </a:r>
            <a:r>
              <a:rPr lang="it-IT" b="1"/>
              <a:t>nel caso di</a:t>
            </a:r>
            <a:r>
              <a:rPr lang="it-IT"/>
              <a:t> sistemi che contengono </a:t>
            </a:r>
            <a:r>
              <a:rPr lang="it-IT" b="1"/>
              <a:t>solidi dispersi</a:t>
            </a:r>
            <a:r>
              <a:rPr lang="it-IT"/>
              <a:t> nel liquido, perché </a:t>
            </a:r>
            <a:r>
              <a:rPr lang="it-IT" b="1"/>
              <a:t>sollevano le particelle</a:t>
            </a:r>
            <a:r>
              <a:rPr lang="it-IT"/>
              <a:t> dalla base e le mandano in circolo insieme al liquido. Sono particolarmente indicati nei processi di </a:t>
            </a:r>
            <a:r>
              <a:rPr lang="it-IT" b="1"/>
              <a:t>cristallizzazione e precipitazione</a:t>
            </a:r>
            <a:r>
              <a:rPr lang="it-IT"/>
              <a:t> perché le </a:t>
            </a:r>
            <a:r>
              <a:rPr lang="it-IT" b="1" u="sng"/>
              <a:t>forze di rottura</a:t>
            </a:r>
            <a:r>
              <a:rPr lang="it-IT"/>
              <a:t> che impongono sulle particelle solide sono </a:t>
            </a:r>
            <a:r>
              <a:rPr lang="it-IT" b="1" u="sng"/>
              <a:t>minori</a:t>
            </a:r>
            <a:r>
              <a:rPr lang="it-IT" b="1"/>
              <a:t> </a:t>
            </a:r>
            <a:r>
              <a:rPr lang="it-IT"/>
              <a:t>che quelle degli agitatori radiali, e perciò alterano meno la stabilità dimensionale dei solidi. </a:t>
            </a:r>
          </a:p>
        </p:txBody>
      </p:sp>
      <p:pic>
        <p:nvPicPr>
          <p:cNvPr id="49160" name="Picture 8" descr="impianti biochimici 2"/>
          <p:cNvPicPr>
            <a:picLocks noChangeAspect="1" noChangeArrowheads="1"/>
          </p:cNvPicPr>
          <p:nvPr/>
        </p:nvPicPr>
        <p:blipFill>
          <a:blip r:embed="rId2" cstate="print"/>
          <a:srcRect/>
          <a:stretch>
            <a:fillRect/>
          </a:stretch>
        </p:blipFill>
        <p:spPr bwMode="auto">
          <a:xfrm>
            <a:off x="6084888" y="3789363"/>
            <a:ext cx="1897062" cy="2474912"/>
          </a:xfrm>
          <a:prstGeom prst="rect">
            <a:avLst/>
          </a:prstGeom>
          <a:noFill/>
          <a:ln w="9525">
            <a:noFill/>
            <a:miter lim="800000"/>
            <a:headEnd/>
            <a:tailEnd/>
          </a:ln>
        </p:spPr>
      </p:pic>
      <p:pic>
        <p:nvPicPr>
          <p:cNvPr id="49161" name="Picture 9" descr="C:\WINDOWS\Desktop\Testi Enzo\impianti biochimici 1.jpg"/>
          <p:cNvPicPr>
            <a:picLocks noChangeAspect="1" noChangeArrowheads="1"/>
          </p:cNvPicPr>
          <p:nvPr/>
        </p:nvPicPr>
        <p:blipFill>
          <a:blip r:embed="rId3" r:link="rId4" cstate="print"/>
          <a:srcRect/>
          <a:stretch>
            <a:fillRect/>
          </a:stretch>
        </p:blipFill>
        <p:spPr bwMode="auto">
          <a:xfrm>
            <a:off x="1692275" y="4241800"/>
            <a:ext cx="1847850" cy="2066925"/>
          </a:xfrm>
          <a:prstGeom prst="rect">
            <a:avLst/>
          </a:prstGeom>
          <a:noFill/>
          <a:ln w="9525">
            <a:noFill/>
            <a:miter lim="800000"/>
            <a:headEnd/>
            <a:tailEnd/>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3376613" y="0"/>
            <a:ext cx="2203450" cy="488950"/>
          </a:xfrm>
          <a:prstGeom prst="rect">
            <a:avLst/>
          </a:prstGeom>
          <a:noFill/>
          <a:ln w="9525">
            <a:noFill/>
            <a:miter lim="800000"/>
            <a:headEnd/>
            <a:tailEnd/>
          </a:ln>
        </p:spPr>
        <p:txBody>
          <a:bodyPr wrap="none">
            <a:spAutoFit/>
          </a:bodyPr>
          <a:lstStyle/>
          <a:p>
            <a:r>
              <a:rPr lang="it-IT" sz="2600" b="1">
                <a:solidFill>
                  <a:srgbClr val="FF0000"/>
                </a:solidFill>
              </a:rPr>
              <a:t>AGITATORE</a:t>
            </a:r>
          </a:p>
        </p:txBody>
      </p:sp>
      <p:sp>
        <p:nvSpPr>
          <p:cNvPr id="50179"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798823CE-D6BD-4E56-930F-304AE01848B6}" type="slidenum">
              <a:rPr lang="it-IT"/>
              <a:pPr/>
              <a:t>31</a:t>
            </a:fld>
            <a:endParaRPr lang="it-IT"/>
          </a:p>
        </p:txBody>
      </p:sp>
      <p:sp>
        <p:nvSpPr>
          <p:cNvPr id="50180"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Flusso radiale</a:t>
            </a:r>
          </a:p>
        </p:txBody>
      </p:sp>
      <p:sp>
        <p:nvSpPr>
          <p:cNvPr id="50181" name="Rectangle 5"/>
          <p:cNvSpPr>
            <a:spLocks noChangeArrowheads="1"/>
          </p:cNvSpPr>
          <p:nvPr/>
        </p:nvSpPr>
        <p:spPr bwMode="auto">
          <a:xfrm>
            <a:off x="0" y="803275"/>
            <a:ext cx="9144000" cy="1311275"/>
          </a:xfrm>
          <a:prstGeom prst="rect">
            <a:avLst/>
          </a:prstGeom>
          <a:noFill/>
          <a:ln w="9525">
            <a:noFill/>
            <a:miter lim="800000"/>
            <a:headEnd/>
            <a:tailEnd/>
          </a:ln>
          <a:effectLst/>
        </p:spPr>
        <p:txBody>
          <a:bodyPr>
            <a:spAutoFit/>
          </a:bodyPr>
          <a:lstStyle/>
          <a:p>
            <a:pPr algn="just"/>
            <a:r>
              <a:rPr lang="it-IT" sz="2000"/>
              <a:t>Per lo stesso motivo sono più indicati di quelli radiali nelle </a:t>
            </a:r>
            <a:r>
              <a:rPr lang="it-IT" sz="2000" b="1"/>
              <a:t>colture di cellule animali</a:t>
            </a:r>
            <a:r>
              <a:rPr lang="it-IT" sz="2000"/>
              <a:t> che sono sensibili allo sforzo meccanico. Di contro, </a:t>
            </a:r>
            <a:r>
              <a:rPr lang="it-IT" sz="2000" b="1"/>
              <a:t>non sono efficienti</a:t>
            </a:r>
            <a:r>
              <a:rPr lang="it-IT" sz="2000"/>
              <a:t> come quelli radiali </a:t>
            </a:r>
            <a:r>
              <a:rPr lang="it-IT" sz="2000" b="1"/>
              <a:t>nella frantumazione di bolle gassose</a:t>
            </a:r>
            <a:r>
              <a:rPr lang="it-IT" sz="2000"/>
              <a:t>, e perciò risultano meno adatti per l’aerazione dei mezzi di fermentazione. La figura a sinistra mostra la forma dell’elica: </a:t>
            </a:r>
          </a:p>
        </p:txBody>
      </p:sp>
      <p:pic>
        <p:nvPicPr>
          <p:cNvPr id="50184" name="Picture 8" descr="impianti biochimici 1"/>
          <p:cNvPicPr>
            <a:picLocks noChangeAspect="1" noChangeArrowheads="1"/>
          </p:cNvPicPr>
          <p:nvPr/>
        </p:nvPicPr>
        <p:blipFill>
          <a:blip r:embed="rId2" cstate="print"/>
          <a:srcRect/>
          <a:stretch>
            <a:fillRect/>
          </a:stretch>
        </p:blipFill>
        <p:spPr bwMode="auto">
          <a:xfrm>
            <a:off x="611188" y="2276475"/>
            <a:ext cx="2190750" cy="1781175"/>
          </a:xfrm>
          <a:prstGeom prst="rect">
            <a:avLst/>
          </a:prstGeom>
          <a:noFill/>
          <a:ln w="9525">
            <a:noFill/>
            <a:miter lim="800000"/>
            <a:headEnd/>
            <a:tailEnd/>
          </a:ln>
        </p:spPr>
      </p:pic>
      <p:pic>
        <p:nvPicPr>
          <p:cNvPr id="50185" name="Picture 9" descr="impianti biochimici 1"/>
          <p:cNvPicPr>
            <a:picLocks noChangeAspect="1" noChangeArrowheads="1"/>
          </p:cNvPicPr>
          <p:nvPr/>
        </p:nvPicPr>
        <p:blipFill>
          <a:blip r:embed="rId3" cstate="print"/>
          <a:srcRect/>
          <a:stretch>
            <a:fillRect/>
          </a:stretch>
        </p:blipFill>
        <p:spPr bwMode="auto">
          <a:xfrm>
            <a:off x="5580063" y="2060575"/>
            <a:ext cx="2635250" cy="2578100"/>
          </a:xfrm>
          <a:prstGeom prst="rect">
            <a:avLst/>
          </a:prstGeom>
          <a:noFill/>
          <a:ln w="9525">
            <a:noFill/>
            <a:miter lim="800000"/>
            <a:headEnd/>
            <a:tailEnd/>
          </a:ln>
        </p:spPr>
      </p:pic>
      <p:sp>
        <p:nvSpPr>
          <p:cNvPr id="50186" name="Rectangle 10"/>
          <p:cNvSpPr>
            <a:spLocks noChangeArrowheads="1"/>
          </p:cNvSpPr>
          <p:nvPr/>
        </p:nvSpPr>
        <p:spPr bwMode="auto">
          <a:xfrm>
            <a:off x="0" y="5229225"/>
            <a:ext cx="9144000" cy="1006475"/>
          </a:xfrm>
          <a:prstGeom prst="rect">
            <a:avLst/>
          </a:prstGeom>
          <a:noFill/>
          <a:ln w="9525">
            <a:noFill/>
            <a:miter lim="800000"/>
            <a:headEnd/>
            <a:tailEnd/>
          </a:ln>
          <a:effectLst/>
        </p:spPr>
        <p:txBody>
          <a:bodyPr>
            <a:spAutoFit/>
          </a:bodyPr>
          <a:lstStyle/>
          <a:p>
            <a:pPr algn="just"/>
            <a:r>
              <a:rPr lang="it-IT" sz="2000">
                <a:solidFill>
                  <a:srgbClr val="000000"/>
                </a:solidFill>
                <a:cs typeface="Times New Roman" pitchFamily="18" charset="0"/>
              </a:rPr>
              <a:t>Le pale non sono piene, ma contengono </a:t>
            </a:r>
            <a:r>
              <a:rPr lang="it-IT" sz="2000" b="1">
                <a:solidFill>
                  <a:srgbClr val="000000"/>
                </a:solidFill>
                <a:cs typeface="Times New Roman" pitchFamily="18" charset="0"/>
              </a:rPr>
              <a:t>quattro dita</a:t>
            </a:r>
            <a:r>
              <a:rPr lang="it-IT" sz="2000">
                <a:solidFill>
                  <a:srgbClr val="000000"/>
                </a:solidFill>
                <a:cs typeface="Times New Roman" pitchFamily="18" charset="0"/>
              </a:rPr>
              <a:t> che </a:t>
            </a:r>
            <a:r>
              <a:rPr lang="it-IT" sz="2000" b="1">
                <a:solidFill>
                  <a:srgbClr val="000000"/>
                </a:solidFill>
                <a:cs typeface="Times New Roman" pitchFamily="18" charset="0"/>
              </a:rPr>
              <a:t>creano la turbolenza</a:t>
            </a:r>
            <a:r>
              <a:rPr lang="it-IT" sz="2000">
                <a:solidFill>
                  <a:srgbClr val="000000"/>
                </a:solidFill>
                <a:cs typeface="Times New Roman" pitchFamily="18" charset="0"/>
              </a:rPr>
              <a:t> per </a:t>
            </a:r>
            <a:r>
              <a:rPr lang="it-IT" sz="2000" b="1">
                <a:solidFill>
                  <a:srgbClr val="000000"/>
                </a:solidFill>
                <a:cs typeface="Times New Roman" pitchFamily="18" charset="0"/>
              </a:rPr>
              <a:t>la frantumazione</a:t>
            </a:r>
            <a:r>
              <a:rPr lang="it-IT" sz="2000">
                <a:solidFill>
                  <a:srgbClr val="000000"/>
                </a:solidFill>
                <a:cs typeface="Times New Roman" pitchFamily="18" charset="0"/>
              </a:rPr>
              <a:t> delle bolle gassose. La forza meccanica esercitata è sempre minore di quella di un agitatore radiale. L’Intermig è usato per l’aerazione di funghi.</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3376613" y="0"/>
            <a:ext cx="2203450" cy="488950"/>
          </a:xfrm>
          <a:prstGeom prst="rect">
            <a:avLst/>
          </a:prstGeom>
          <a:noFill/>
          <a:ln w="9525">
            <a:noFill/>
            <a:miter lim="800000"/>
            <a:headEnd/>
            <a:tailEnd/>
          </a:ln>
        </p:spPr>
        <p:txBody>
          <a:bodyPr wrap="none">
            <a:spAutoFit/>
          </a:bodyPr>
          <a:lstStyle/>
          <a:p>
            <a:r>
              <a:rPr lang="it-IT" sz="2600" b="1">
                <a:solidFill>
                  <a:srgbClr val="FF0000"/>
                </a:solidFill>
              </a:rPr>
              <a:t>AGITATORE</a:t>
            </a:r>
          </a:p>
        </p:txBody>
      </p:sp>
      <p:sp>
        <p:nvSpPr>
          <p:cNvPr id="51203" name="Text Box 3"/>
          <p:cNvSpPr txBox="1">
            <a:spLocks noChangeArrowheads="1"/>
          </p:cNvSpPr>
          <p:nvPr/>
        </p:nvSpPr>
        <p:spPr bwMode="auto">
          <a:xfrm>
            <a:off x="8459788" y="6400800"/>
            <a:ext cx="488950" cy="457200"/>
          </a:xfrm>
          <a:prstGeom prst="rect">
            <a:avLst/>
          </a:prstGeom>
          <a:noFill/>
          <a:ln w="9525">
            <a:noFill/>
            <a:miter lim="800000"/>
            <a:headEnd/>
            <a:tailEnd/>
          </a:ln>
        </p:spPr>
        <p:txBody>
          <a:bodyPr wrap="none">
            <a:spAutoFit/>
          </a:bodyPr>
          <a:lstStyle/>
          <a:p>
            <a:fld id="{DEA5A860-51EE-4239-8DD2-261F3BAD4B64}" type="slidenum">
              <a:rPr lang="it-IT"/>
              <a:pPr/>
              <a:t>32</a:t>
            </a:fld>
            <a:endParaRPr lang="it-IT"/>
          </a:p>
        </p:txBody>
      </p:sp>
      <p:sp>
        <p:nvSpPr>
          <p:cNvPr id="51204" name="Rectangle 17"/>
          <p:cNvSpPr>
            <a:spLocks noChangeArrowheads="1"/>
          </p:cNvSpPr>
          <p:nvPr/>
        </p:nvSpPr>
        <p:spPr bwMode="auto">
          <a:xfrm>
            <a:off x="0" y="404813"/>
            <a:ext cx="9144000" cy="4572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Flusso radiale Flusso assiale</a:t>
            </a:r>
          </a:p>
        </p:txBody>
      </p:sp>
      <p:sp>
        <p:nvSpPr>
          <p:cNvPr id="51205" name="Rectangle 5"/>
          <p:cNvSpPr>
            <a:spLocks noChangeArrowheads="1"/>
          </p:cNvSpPr>
          <p:nvPr/>
        </p:nvSpPr>
        <p:spPr bwMode="auto">
          <a:xfrm>
            <a:off x="0" y="803275"/>
            <a:ext cx="9144000" cy="2587625"/>
          </a:xfrm>
          <a:prstGeom prst="rect">
            <a:avLst/>
          </a:prstGeom>
          <a:noFill/>
          <a:ln w="9525">
            <a:noFill/>
            <a:miter lim="800000"/>
            <a:headEnd/>
            <a:tailEnd/>
          </a:ln>
          <a:effectLst/>
        </p:spPr>
        <p:txBody>
          <a:bodyPr>
            <a:spAutoFit/>
          </a:bodyPr>
          <a:lstStyle/>
          <a:p>
            <a:pPr algn="ctr"/>
            <a:endParaRPr lang="it-IT" sz="400" b="1">
              <a:solidFill>
                <a:srgbClr val="000000"/>
              </a:solidFill>
              <a:cs typeface="Times New Roman" pitchFamily="18" charset="0"/>
            </a:endParaRPr>
          </a:p>
          <a:p>
            <a:pPr algn="ctr"/>
            <a:r>
              <a:rPr lang="it-IT" b="1">
                <a:solidFill>
                  <a:srgbClr val="000000"/>
                </a:solidFill>
                <a:cs typeface="Times New Roman" pitchFamily="18" charset="0"/>
              </a:rPr>
              <a:t>assiali</a:t>
            </a:r>
            <a:endParaRPr lang="it-IT" b="1">
              <a:solidFill>
                <a:srgbClr val="000000"/>
              </a:solidFill>
              <a:latin typeface="Symbol" pitchFamily="18" charset="2"/>
              <a:cs typeface="Times New Roman" pitchFamily="18" charset="0"/>
            </a:endParaRPr>
          </a:p>
          <a:p>
            <a:pPr algn="ctr"/>
            <a:r>
              <a:rPr lang="it-IT" sz="2000" b="1">
                <a:solidFill>
                  <a:srgbClr val="000000"/>
                </a:solidFill>
                <a:cs typeface="Times New Roman" pitchFamily="18" charset="0"/>
              </a:rPr>
              <a:t>↑ </a:t>
            </a:r>
            <a:r>
              <a:rPr lang="it-IT" b="1">
                <a:solidFill>
                  <a:srgbClr val="000000"/>
                </a:solidFill>
                <a:cs typeface="Times New Roman" pitchFamily="18" charset="0"/>
              </a:rPr>
              <a:t>miscelazione, </a:t>
            </a:r>
            <a:r>
              <a:rPr lang="it-IT" b="1">
                <a:solidFill>
                  <a:srgbClr val="000000"/>
                </a:solidFill>
                <a:latin typeface="Times New Roman"/>
                <a:cs typeface="Times New Roman" pitchFamily="18" charset="0"/>
              </a:rPr>
              <a:t>¯</a:t>
            </a:r>
            <a:r>
              <a:rPr lang="it-IT">
                <a:solidFill>
                  <a:srgbClr val="000000"/>
                </a:solidFill>
                <a:latin typeface="Symbol" pitchFamily="18" charset="2"/>
                <a:cs typeface="Times New Roman" pitchFamily="18" charset="0"/>
              </a:rPr>
              <a:t> </a:t>
            </a:r>
            <a:r>
              <a:rPr lang="it-IT" b="1">
                <a:solidFill>
                  <a:srgbClr val="000000"/>
                </a:solidFill>
                <a:cs typeface="Times New Roman" pitchFamily="18" charset="0"/>
              </a:rPr>
              <a:t>consumo energetico</a:t>
            </a:r>
            <a:r>
              <a:rPr lang="it-IT">
                <a:solidFill>
                  <a:srgbClr val="000000"/>
                </a:solidFill>
                <a:latin typeface="Symbol" pitchFamily="18" charset="2"/>
                <a:cs typeface="Times New Roman" pitchFamily="18" charset="0"/>
              </a:rPr>
              <a:t>, </a:t>
            </a:r>
            <a:r>
              <a:rPr lang="it-IT" b="1">
                <a:solidFill>
                  <a:srgbClr val="000000"/>
                </a:solidFill>
                <a:latin typeface="Times New Roman"/>
                <a:cs typeface="Times New Roman" pitchFamily="18" charset="0"/>
              </a:rPr>
              <a:t>¯</a:t>
            </a:r>
            <a:r>
              <a:rPr lang="it-IT" b="1">
                <a:solidFill>
                  <a:srgbClr val="000000"/>
                </a:solidFill>
                <a:cs typeface="Times New Roman" pitchFamily="18" charset="0"/>
              </a:rPr>
              <a:t>sforzo meccanico, </a:t>
            </a:r>
            <a:r>
              <a:rPr lang="it-IT" b="1">
                <a:solidFill>
                  <a:srgbClr val="000000"/>
                </a:solidFill>
                <a:latin typeface="Times New Roman"/>
                <a:cs typeface="Times New Roman" pitchFamily="18" charset="0"/>
              </a:rPr>
              <a:t>¯</a:t>
            </a:r>
            <a:r>
              <a:rPr lang="it-IT" b="1">
                <a:solidFill>
                  <a:srgbClr val="000000"/>
                </a:solidFill>
                <a:cs typeface="Times New Roman" pitchFamily="18" charset="0"/>
              </a:rPr>
              <a:t>vortici</a:t>
            </a:r>
            <a:r>
              <a:rPr lang="it-IT">
                <a:solidFill>
                  <a:srgbClr val="000000"/>
                </a:solidFill>
                <a:cs typeface="Times New Roman" pitchFamily="18" charset="0"/>
              </a:rPr>
              <a:t>, </a:t>
            </a:r>
            <a:r>
              <a:rPr lang="it-IT" b="1">
                <a:solidFill>
                  <a:srgbClr val="000000"/>
                </a:solidFill>
                <a:latin typeface="Times New Roman"/>
                <a:cs typeface="Times New Roman" pitchFamily="18" charset="0"/>
              </a:rPr>
              <a:t>¯</a:t>
            </a:r>
            <a:r>
              <a:rPr lang="it-IT" b="1">
                <a:solidFill>
                  <a:srgbClr val="000000"/>
                </a:solidFill>
                <a:cs typeface="Times New Roman" pitchFamily="18" charset="0"/>
              </a:rPr>
              <a:t>superficie bolle</a:t>
            </a:r>
          </a:p>
          <a:p>
            <a:pPr algn="ctr"/>
            <a:endParaRPr lang="it-IT" sz="400" b="1">
              <a:solidFill>
                <a:srgbClr val="000000"/>
              </a:solidFill>
              <a:cs typeface="Times New Roman" pitchFamily="18" charset="0"/>
            </a:endParaRPr>
          </a:p>
          <a:p>
            <a:pPr algn="just"/>
            <a:r>
              <a:rPr lang="it-IT" b="1" i="1">
                <a:solidFill>
                  <a:srgbClr val="000000"/>
                </a:solidFill>
                <a:cs typeface="Times New Roman" pitchFamily="18" charset="0"/>
              </a:rPr>
              <a:t>Esercizio 68.</a:t>
            </a:r>
            <a:r>
              <a:rPr lang="it-IT" i="1">
                <a:solidFill>
                  <a:srgbClr val="000000"/>
                </a:solidFill>
                <a:cs typeface="Times New Roman" pitchFamily="18" charset="0"/>
              </a:rPr>
              <a:t> </a:t>
            </a:r>
            <a:r>
              <a:rPr lang="it-IT" sz="2000" i="1">
                <a:solidFill>
                  <a:srgbClr val="000000"/>
                </a:solidFill>
                <a:cs typeface="Times New Roman" pitchFamily="18" charset="0"/>
              </a:rPr>
              <a:t>Compilare una tabella che riassume le differenze tra l’agitatore a flusso radiale e quello a flusso assiale in termini di caratteristiche costruttive, movimento del fluido, efficienza energetica della miscelazione, livello di sforzo meccanico esercitato, e applicazioni:</a:t>
            </a:r>
          </a:p>
        </p:txBody>
      </p:sp>
      <p:graphicFrame>
        <p:nvGraphicFramePr>
          <p:cNvPr id="51323" name="Group 123"/>
          <p:cNvGraphicFramePr>
            <a:graphicFrameLocks noGrp="1"/>
          </p:cNvGraphicFramePr>
          <p:nvPr/>
        </p:nvGraphicFramePr>
        <p:xfrm>
          <a:off x="1466850" y="3357563"/>
          <a:ext cx="6210300" cy="3322320"/>
        </p:xfrm>
        <a:graphic>
          <a:graphicData uri="http://schemas.openxmlformats.org/drawingml/2006/table">
            <a:tbl>
              <a:tblPr/>
              <a:tblGrid>
                <a:gridCol w="2070100">
                  <a:extLst>
                    <a:ext uri="{9D8B030D-6E8A-4147-A177-3AD203B41FA5}">
                      <a16:colId xmlns:a16="http://schemas.microsoft.com/office/drawing/2014/main" val="20000"/>
                    </a:ext>
                  </a:extLst>
                </a:gridCol>
                <a:gridCol w="2070100">
                  <a:extLst>
                    <a:ext uri="{9D8B030D-6E8A-4147-A177-3AD203B41FA5}">
                      <a16:colId xmlns:a16="http://schemas.microsoft.com/office/drawing/2014/main" val="20001"/>
                    </a:ext>
                  </a:extLst>
                </a:gridCol>
                <a:gridCol w="2070100">
                  <a:extLst>
                    <a:ext uri="{9D8B030D-6E8A-4147-A177-3AD203B41FA5}">
                      <a16:colId xmlns:a16="http://schemas.microsoft.com/office/drawing/2014/main" val="20002"/>
                    </a:ext>
                  </a:extLst>
                </a:gridCol>
              </a:tblGrid>
              <a:tr h="304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Agitatore assiale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Agitatore radiale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Efficienza di miscelazione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Livello di sforzo esercitato sulle particelle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Movimento del fluido</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Caratteristica costruttiva. Forma  e posizione delle pale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3048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it-IT" sz="1400" b="0" i="0" u="none" strike="noStrike" cap="none" normalizeH="0" baseline="0">
                          <a:ln>
                            <a:noFill/>
                          </a:ln>
                          <a:solidFill>
                            <a:schemeClr val="tx1"/>
                          </a:solidFill>
                          <a:effectLst/>
                          <a:latin typeface="Times New Roman" pitchFamily="18" charset="0"/>
                          <a:cs typeface="Times New Roman" pitchFamily="18" charset="0"/>
                        </a:rPr>
                        <a:t>Campi di applicazione</a:t>
                      </a:r>
                      <a:endParaRPr kumimoji="0" lang="it-IT" sz="24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2127250" y="0"/>
            <a:ext cx="4965700" cy="488950"/>
          </a:xfrm>
          <a:prstGeom prst="rect">
            <a:avLst/>
          </a:prstGeom>
          <a:noFill/>
          <a:ln w="9525">
            <a:noFill/>
            <a:miter lim="800000"/>
            <a:headEnd/>
            <a:tailEnd/>
          </a:ln>
        </p:spPr>
        <p:txBody>
          <a:bodyPr wrap="none">
            <a:spAutoFit/>
          </a:bodyPr>
          <a:lstStyle/>
          <a:p>
            <a:r>
              <a:rPr lang="it-IT" sz="2600" b="1">
                <a:solidFill>
                  <a:srgbClr val="FF0000"/>
                </a:solidFill>
              </a:rPr>
              <a:t>REATTORE AGITATO A PALE</a:t>
            </a:r>
          </a:p>
        </p:txBody>
      </p:sp>
      <p:sp>
        <p:nvSpPr>
          <p:cNvPr id="21507"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C32DA298-4198-4533-8C60-455B894BA7A3}" type="slidenum">
              <a:rPr lang="it-IT"/>
              <a:pPr/>
              <a:t>4</a:t>
            </a:fld>
            <a:endParaRPr lang="it-IT"/>
          </a:p>
        </p:txBody>
      </p:sp>
      <p:sp>
        <p:nvSpPr>
          <p:cNvPr id="21508" name="Rectangle 17"/>
          <p:cNvSpPr>
            <a:spLocks noChangeArrowheads="1"/>
          </p:cNvSpPr>
          <p:nvPr/>
        </p:nvSpPr>
        <p:spPr bwMode="auto">
          <a:xfrm>
            <a:off x="0" y="549275"/>
            <a:ext cx="9144000" cy="762000"/>
          </a:xfrm>
          <a:prstGeom prst="rect">
            <a:avLst/>
          </a:prstGeom>
          <a:noFill/>
          <a:ln w="9525">
            <a:noFill/>
            <a:miter lim="800000"/>
            <a:headEnd/>
            <a:tailEnd/>
          </a:ln>
        </p:spPr>
        <p:txBody>
          <a:bodyPr anchor="ctr">
            <a:spAutoFit/>
          </a:bodyPr>
          <a:lstStyle/>
          <a:p>
            <a:pPr algn="just"/>
            <a:r>
              <a:rPr lang="it-IT" sz="2200"/>
              <a:t>Tipici valori di queste </a:t>
            </a:r>
            <a:r>
              <a:rPr lang="it-IT" sz="2200" b="1" u="sng"/>
              <a:t>dimensioni</a:t>
            </a:r>
            <a:r>
              <a:rPr lang="it-IT" sz="2200"/>
              <a:t> per un reattore con </a:t>
            </a:r>
            <a:r>
              <a:rPr lang="it-IT" sz="2200" b="1"/>
              <a:t>diffusore e agitatore a turbina Rushton</a:t>
            </a:r>
            <a:r>
              <a:rPr lang="it-IT" sz="2200"/>
              <a:t> sono i seguenti:</a:t>
            </a:r>
          </a:p>
        </p:txBody>
      </p:sp>
      <p:pic>
        <p:nvPicPr>
          <p:cNvPr id="21509" name="Picture 5" descr="C:\WINDOWS\Desktop\Testi Enzo\impianti biochimici 1.jpg"/>
          <p:cNvPicPr>
            <a:picLocks noChangeAspect="1" noChangeArrowheads="1"/>
          </p:cNvPicPr>
          <p:nvPr/>
        </p:nvPicPr>
        <p:blipFill>
          <a:blip r:embed="rId2" r:link="rId3" cstate="print"/>
          <a:srcRect/>
          <a:stretch>
            <a:fillRect/>
          </a:stretch>
        </p:blipFill>
        <p:spPr bwMode="auto">
          <a:xfrm>
            <a:off x="5076825" y="981075"/>
            <a:ext cx="3895725" cy="5724525"/>
          </a:xfrm>
          <a:prstGeom prst="rect">
            <a:avLst/>
          </a:prstGeom>
          <a:noFill/>
          <a:ln w="9525">
            <a:noFill/>
            <a:miter lim="800000"/>
            <a:headEnd/>
            <a:tailEnd/>
          </a:ln>
        </p:spPr>
      </p:pic>
      <p:pic>
        <p:nvPicPr>
          <p:cNvPr id="21510" name="Picture 6" descr="impianti biochimici 1"/>
          <p:cNvPicPr>
            <a:picLocks noChangeAspect="1" noChangeArrowheads="1"/>
          </p:cNvPicPr>
          <p:nvPr/>
        </p:nvPicPr>
        <p:blipFill>
          <a:blip r:embed="rId4" cstate="print"/>
          <a:srcRect/>
          <a:stretch>
            <a:fillRect/>
          </a:stretch>
        </p:blipFill>
        <p:spPr bwMode="auto">
          <a:xfrm>
            <a:off x="684213" y="1341438"/>
            <a:ext cx="3333750" cy="2200275"/>
          </a:xfrm>
          <a:prstGeom prst="rect">
            <a:avLst/>
          </a:prstGeom>
          <a:noFill/>
          <a:ln w="9525">
            <a:noFill/>
            <a:miter lim="800000"/>
            <a:headEnd/>
            <a:tailEnd/>
          </a:ln>
        </p:spPr>
      </p:pic>
      <p:sp>
        <p:nvSpPr>
          <p:cNvPr id="21512" name="Rectangle 8"/>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sp>
        <p:nvSpPr>
          <p:cNvPr id="21513" name="Rectangle 9"/>
          <p:cNvSpPr>
            <a:spLocks noChangeArrowheads="1"/>
          </p:cNvSpPr>
          <p:nvPr/>
        </p:nvSpPr>
        <p:spPr bwMode="auto">
          <a:xfrm>
            <a:off x="0" y="3546475"/>
            <a:ext cx="5219700" cy="2835275"/>
          </a:xfrm>
          <a:prstGeom prst="rect">
            <a:avLst/>
          </a:prstGeom>
          <a:noFill/>
          <a:ln w="9525">
            <a:noFill/>
            <a:miter lim="800000"/>
            <a:headEnd/>
            <a:tailEnd/>
          </a:ln>
          <a:effectLst/>
        </p:spPr>
        <p:txBody>
          <a:bodyPr anchor="ctr">
            <a:spAutoFit/>
          </a:bodyPr>
          <a:lstStyle/>
          <a:p>
            <a:r>
              <a:rPr lang="it-IT" sz="2000">
                <a:cs typeface="Times New Roman" pitchFamily="18" charset="0"/>
              </a:rPr>
              <a:t>I parametri importanti sono i seguenti </a:t>
            </a:r>
            <a:r>
              <a:rPr lang="it-IT" sz="2000" b="1" u="sng">
                <a:cs typeface="Times New Roman" pitchFamily="18" charset="0"/>
              </a:rPr>
              <a:t>rapporti</a:t>
            </a:r>
            <a:r>
              <a:rPr lang="it-IT" sz="2000">
                <a:cs typeface="Times New Roman" pitchFamily="18" charset="0"/>
              </a:rPr>
              <a:t>:</a:t>
            </a:r>
          </a:p>
          <a:p>
            <a:pPr>
              <a:buFontTx/>
              <a:buChar char="•"/>
            </a:pPr>
            <a:r>
              <a:rPr lang="it-IT" sz="2000" b="1">
                <a:cs typeface="Times New Roman" pitchFamily="18" charset="0"/>
              </a:rPr>
              <a:t>altezza liquido/altezza reattore</a:t>
            </a:r>
            <a:r>
              <a:rPr lang="it-IT" sz="2000">
                <a:cs typeface="Times New Roman" pitchFamily="18" charset="0"/>
              </a:rPr>
              <a:t>,</a:t>
            </a:r>
          </a:p>
          <a:p>
            <a:pPr>
              <a:buFontTx/>
              <a:buChar char="•"/>
            </a:pPr>
            <a:r>
              <a:rPr lang="it-IT" sz="2000" b="1">
                <a:cs typeface="Times New Roman" pitchFamily="18" charset="0"/>
              </a:rPr>
              <a:t>altezza reattore/diametro reattore</a:t>
            </a:r>
            <a:endParaRPr lang="it-IT" sz="2000">
              <a:cs typeface="Times New Roman" pitchFamily="18" charset="0"/>
            </a:endParaRPr>
          </a:p>
          <a:p>
            <a:pPr>
              <a:buFontTx/>
              <a:buChar char="•"/>
            </a:pPr>
            <a:r>
              <a:rPr lang="it-IT" sz="2000" b="1">
                <a:cs typeface="Times New Roman" pitchFamily="18" charset="0"/>
              </a:rPr>
              <a:t>diametro agitatore/diametro reattore</a:t>
            </a:r>
            <a:endParaRPr lang="it-IT" sz="2000">
              <a:cs typeface="Times New Roman" pitchFamily="18" charset="0"/>
            </a:endParaRPr>
          </a:p>
          <a:p>
            <a:pPr>
              <a:buFontTx/>
              <a:buChar char="•"/>
            </a:pPr>
            <a:r>
              <a:rPr lang="it-IT" sz="2000" b="1">
                <a:cs typeface="Times New Roman" pitchFamily="18" charset="0"/>
              </a:rPr>
              <a:t>diametro baffles/diametro reattore</a:t>
            </a:r>
            <a:endParaRPr lang="it-IT" sz="2000">
              <a:cs typeface="Times New Roman" pitchFamily="18" charset="0"/>
            </a:endParaRPr>
          </a:p>
          <a:p>
            <a:pPr>
              <a:buFontTx/>
              <a:buChar char="•"/>
            </a:pPr>
            <a:r>
              <a:rPr lang="it-IT" sz="2000" b="1">
                <a:cs typeface="Times New Roman" pitchFamily="18" charset="0"/>
              </a:rPr>
              <a:t>altezza pale/diametro agitatore</a:t>
            </a:r>
            <a:endParaRPr lang="it-IT" sz="2000">
              <a:cs typeface="Times New Roman" pitchFamily="18" charset="0"/>
            </a:endParaRPr>
          </a:p>
          <a:p>
            <a:pPr>
              <a:buFontTx/>
              <a:buChar char="•"/>
            </a:pPr>
            <a:r>
              <a:rPr lang="it-IT" sz="2000" b="1">
                <a:cs typeface="Times New Roman" pitchFamily="18" charset="0"/>
              </a:rPr>
              <a:t>larghezza pale/diametro agitatore</a:t>
            </a:r>
            <a:endParaRPr lang="it-IT" sz="2000">
              <a:cs typeface="Times New Roman" pitchFamily="18" charset="0"/>
            </a:endParaRPr>
          </a:p>
          <a:p>
            <a:pPr>
              <a:buFontTx/>
              <a:buChar char="•"/>
            </a:pPr>
            <a:r>
              <a:rPr lang="it-IT" sz="2000" b="1">
                <a:cs typeface="Times New Roman" pitchFamily="18" charset="0"/>
              </a:rPr>
              <a:t>distanza dal centro del disco al centro del diffusore/altezza pale</a:t>
            </a:r>
            <a:r>
              <a:rPr lang="it-IT" sz="1100"/>
              <a:t> </a:t>
            </a:r>
            <a:endParaRPr 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2127250" y="0"/>
            <a:ext cx="4965700" cy="488950"/>
          </a:xfrm>
          <a:prstGeom prst="rect">
            <a:avLst/>
          </a:prstGeom>
          <a:noFill/>
          <a:ln w="9525">
            <a:noFill/>
            <a:miter lim="800000"/>
            <a:headEnd/>
            <a:tailEnd/>
          </a:ln>
        </p:spPr>
        <p:txBody>
          <a:bodyPr wrap="none">
            <a:spAutoFit/>
          </a:bodyPr>
          <a:lstStyle/>
          <a:p>
            <a:r>
              <a:rPr lang="it-IT" sz="2600" b="1">
                <a:solidFill>
                  <a:srgbClr val="FF0000"/>
                </a:solidFill>
              </a:rPr>
              <a:t>REATTORE AGITATO A PALE</a:t>
            </a:r>
          </a:p>
        </p:txBody>
      </p:sp>
      <p:sp>
        <p:nvSpPr>
          <p:cNvPr id="22531"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2172E220-0E5E-4288-8C8D-3F99A1CEFDFB}" type="slidenum">
              <a:rPr lang="it-IT"/>
              <a:pPr/>
              <a:t>5</a:t>
            </a:fld>
            <a:endParaRPr lang="it-IT"/>
          </a:p>
        </p:txBody>
      </p:sp>
      <p:sp>
        <p:nvSpPr>
          <p:cNvPr id="22532" name="Rectangle 17"/>
          <p:cNvSpPr>
            <a:spLocks noChangeArrowheads="1"/>
          </p:cNvSpPr>
          <p:nvPr/>
        </p:nvSpPr>
        <p:spPr bwMode="auto">
          <a:xfrm>
            <a:off x="0" y="808038"/>
            <a:ext cx="9144000" cy="4781550"/>
          </a:xfrm>
          <a:prstGeom prst="rect">
            <a:avLst/>
          </a:prstGeom>
          <a:noFill/>
          <a:ln w="9525">
            <a:noFill/>
            <a:miter lim="800000"/>
            <a:headEnd/>
            <a:tailEnd/>
          </a:ln>
        </p:spPr>
        <p:txBody>
          <a:bodyPr anchor="ctr">
            <a:spAutoFit/>
          </a:bodyPr>
          <a:lstStyle/>
          <a:p>
            <a:pPr algn="just"/>
            <a:r>
              <a:rPr lang="it-IT" sz="2200" b="1" i="1" u="sng">
                <a:solidFill>
                  <a:srgbClr val="000000"/>
                </a:solidFill>
                <a:cs typeface="Times New Roman" pitchFamily="18" charset="0"/>
              </a:rPr>
              <a:t>Esercizio 64</a:t>
            </a:r>
            <a:r>
              <a:rPr lang="it-IT" sz="2000" b="1" u="sng">
                <a:solidFill>
                  <a:srgbClr val="000000"/>
                </a:solidFill>
                <a:cs typeface="Times New Roman" pitchFamily="18" charset="0"/>
              </a:rPr>
              <a:t>.</a:t>
            </a:r>
            <a:r>
              <a:rPr lang="it-IT" sz="2000">
                <a:solidFill>
                  <a:srgbClr val="000000"/>
                </a:solidFill>
                <a:cs typeface="Times New Roman" pitchFamily="18" charset="0"/>
              </a:rPr>
              <a:t> </a:t>
            </a:r>
            <a:r>
              <a:rPr lang="it-IT" sz="2200" i="1">
                <a:solidFill>
                  <a:srgbClr val="000000"/>
                </a:solidFill>
                <a:cs typeface="Times New Roman" pitchFamily="18" charset="0"/>
              </a:rPr>
              <a:t>Un reattore approssimativamente cilindrico</a:t>
            </a:r>
            <a:r>
              <a:rPr lang="it-IT" sz="2000" i="1">
                <a:solidFill>
                  <a:srgbClr val="000000"/>
                </a:solidFill>
                <a:cs typeface="Times New Roman" pitchFamily="18" charset="0"/>
              </a:rPr>
              <a:t> ha un volume (V</a:t>
            </a:r>
            <a:r>
              <a:rPr lang="it-IT" sz="2000" i="1" baseline="-30000">
                <a:solidFill>
                  <a:srgbClr val="000000"/>
                </a:solidFill>
                <a:cs typeface="Times New Roman" pitchFamily="18" charset="0"/>
              </a:rPr>
              <a:t>t</a:t>
            </a:r>
            <a:r>
              <a:rPr lang="it-IT" sz="2000" i="1">
                <a:solidFill>
                  <a:srgbClr val="000000"/>
                </a:solidFill>
                <a:cs typeface="Times New Roman" pitchFamily="18" charset="0"/>
              </a:rPr>
              <a:t>) di 100000 </a:t>
            </a:r>
            <a:r>
              <a:rPr lang="it-IT" sz="2200" i="1">
                <a:solidFill>
                  <a:srgbClr val="000000"/>
                </a:solidFill>
                <a:cs typeface="Times New Roman" pitchFamily="18" charset="0"/>
              </a:rPr>
              <a:t>litri. La geometria del reattore è definita dai seguenti rapporti: D</a:t>
            </a:r>
            <a:r>
              <a:rPr lang="it-IT" sz="2200" i="1" baseline="-30000">
                <a:solidFill>
                  <a:srgbClr val="000000"/>
                </a:solidFill>
                <a:cs typeface="Times New Roman" pitchFamily="18" charset="0"/>
              </a:rPr>
              <a:t>t</a:t>
            </a:r>
            <a:r>
              <a:rPr lang="it-IT" sz="2200" i="1">
                <a:solidFill>
                  <a:srgbClr val="000000"/>
                </a:solidFill>
                <a:cs typeface="Times New Roman" pitchFamily="18" charset="0"/>
              </a:rPr>
              <a:t>/H</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 0,5, D</a:t>
            </a:r>
            <a:r>
              <a:rPr lang="it-IT" sz="2200" i="1" baseline="-30000">
                <a:solidFill>
                  <a:srgbClr val="000000"/>
                </a:solidFill>
                <a:cs typeface="Times New Roman" pitchFamily="18" charset="0"/>
              </a:rPr>
              <a:t>a</a:t>
            </a:r>
            <a:r>
              <a:rPr lang="it-IT" sz="2200" i="1">
                <a:solidFill>
                  <a:srgbClr val="000000"/>
                </a:solidFill>
                <a:cs typeface="Times New Roman" pitchFamily="18" charset="0"/>
              </a:rPr>
              <a:t>/H</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 0,33, D</a:t>
            </a:r>
            <a:r>
              <a:rPr lang="it-IT" sz="2200" i="1" baseline="-30000">
                <a:solidFill>
                  <a:srgbClr val="000000"/>
                </a:solidFill>
                <a:cs typeface="Times New Roman" pitchFamily="18" charset="0"/>
              </a:rPr>
              <a:t>b</a:t>
            </a:r>
            <a:r>
              <a:rPr lang="it-IT" sz="2200" i="1">
                <a:solidFill>
                  <a:srgbClr val="000000"/>
                </a:solidFill>
                <a:cs typeface="Times New Roman" pitchFamily="18" charset="0"/>
              </a:rPr>
              <a:t>/H</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 0,1. Calcolare le dimensioni del reattore: D</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H</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D</a:t>
            </a:r>
            <a:r>
              <a:rPr lang="it-IT" sz="2200" i="1" baseline="-30000">
                <a:solidFill>
                  <a:srgbClr val="000000"/>
                </a:solidFill>
                <a:cs typeface="Times New Roman" pitchFamily="18" charset="0"/>
              </a:rPr>
              <a:t>a</a:t>
            </a:r>
            <a:r>
              <a:rPr lang="it-IT" sz="2200" i="1">
                <a:solidFill>
                  <a:srgbClr val="000000"/>
                </a:solidFill>
                <a:cs typeface="Times New Roman" pitchFamily="18" charset="0"/>
              </a:rPr>
              <a:t>, D</a:t>
            </a:r>
            <a:r>
              <a:rPr lang="it-IT" sz="2200" i="1" baseline="-30000">
                <a:solidFill>
                  <a:srgbClr val="000000"/>
                </a:solidFill>
                <a:cs typeface="Times New Roman" pitchFamily="18" charset="0"/>
              </a:rPr>
              <a:t>b</a:t>
            </a:r>
            <a:r>
              <a:rPr lang="it-IT" sz="2200" i="1">
                <a:solidFill>
                  <a:srgbClr val="000000"/>
                </a:solidFill>
                <a:cs typeface="Times New Roman" pitchFamily="18" charset="0"/>
              </a:rPr>
              <a:t>.</a:t>
            </a:r>
          </a:p>
          <a:p>
            <a:pPr algn="just"/>
            <a:endParaRPr lang="it-IT" sz="2200" b="1" i="1" u="sng">
              <a:solidFill>
                <a:srgbClr val="000000"/>
              </a:solidFill>
              <a:cs typeface="Times New Roman" pitchFamily="18" charset="0"/>
            </a:endParaRPr>
          </a:p>
          <a:p>
            <a:pPr algn="just"/>
            <a:endParaRPr lang="it-IT" sz="2200" b="1" i="1" u="sng">
              <a:solidFill>
                <a:srgbClr val="000000"/>
              </a:solidFill>
              <a:cs typeface="Times New Roman" pitchFamily="18" charset="0"/>
            </a:endParaRPr>
          </a:p>
          <a:p>
            <a:pPr algn="just"/>
            <a:r>
              <a:rPr lang="it-IT" sz="2200" b="1" i="1" u="sng">
                <a:solidFill>
                  <a:srgbClr val="000000"/>
                </a:solidFill>
                <a:cs typeface="Times New Roman" pitchFamily="18" charset="0"/>
              </a:rPr>
              <a:t>Esercizio 65.</a:t>
            </a:r>
            <a:r>
              <a:rPr lang="it-IT" sz="2200" i="1">
                <a:solidFill>
                  <a:srgbClr val="000000"/>
                </a:solidFill>
                <a:cs typeface="Times New Roman" pitchFamily="18" charset="0"/>
              </a:rPr>
              <a:t> La geometria di un reattore cilindrico avente volume di 120000 litri è descritta dai seguenti rapporti: H</a:t>
            </a:r>
            <a:r>
              <a:rPr lang="it-IT" sz="2200" i="1" baseline="-30000">
                <a:solidFill>
                  <a:srgbClr val="000000"/>
                </a:solidFill>
                <a:cs typeface="Times New Roman" pitchFamily="18" charset="0"/>
              </a:rPr>
              <a:t>t </a:t>
            </a:r>
            <a:r>
              <a:rPr lang="it-IT" sz="2200" i="1">
                <a:solidFill>
                  <a:srgbClr val="000000"/>
                </a:solidFill>
                <a:cs typeface="Times New Roman" pitchFamily="18" charset="0"/>
              </a:rPr>
              <a:t>= 1,5 D</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D</a:t>
            </a:r>
            <a:r>
              <a:rPr lang="it-IT" sz="2200" i="1" baseline="-30000">
                <a:solidFill>
                  <a:srgbClr val="000000"/>
                </a:solidFill>
                <a:cs typeface="Times New Roman" pitchFamily="18" charset="0"/>
              </a:rPr>
              <a:t>a</a:t>
            </a:r>
            <a:r>
              <a:rPr lang="it-IT" sz="2200" i="1">
                <a:solidFill>
                  <a:srgbClr val="000000"/>
                </a:solidFill>
                <a:cs typeface="Times New Roman" pitchFamily="18" charset="0"/>
              </a:rPr>
              <a:t> = 1/3 D</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H</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 1,4 H</a:t>
            </a:r>
            <a:r>
              <a:rPr lang="it-IT" sz="2200" i="1" baseline="-30000">
                <a:solidFill>
                  <a:srgbClr val="000000"/>
                </a:solidFill>
                <a:cs typeface="Times New Roman" pitchFamily="18" charset="0"/>
              </a:rPr>
              <a:t>l</a:t>
            </a:r>
            <a:r>
              <a:rPr lang="it-IT" sz="2200" i="1">
                <a:solidFill>
                  <a:srgbClr val="000000"/>
                </a:solidFill>
                <a:cs typeface="Times New Roman" pitchFamily="18" charset="0"/>
              </a:rPr>
              <a:t>. Calcolare le dimensioni del reattore: D</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H</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D</a:t>
            </a:r>
            <a:r>
              <a:rPr lang="it-IT" sz="2200" i="1" baseline="-30000">
                <a:solidFill>
                  <a:srgbClr val="000000"/>
                </a:solidFill>
                <a:cs typeface="Times New Roman" pitchFamily="18" charset="0"/>
              </a:rPr>
              <a:t>a</a:t>
            </a:r>
            <a:r>
              <a:rPr lang="it-IT" sz="2200" i="1">
                <a:solidFill>
                  <a:srgbClr val="000000"/>
                </a:solidFill>
                <a:cs typeface="Times New Roman" pitchFamily="18" charset="0"/>
              </a:rPr>
              <a:t>, H</a:t>
            </a:r>
            <a:r>
              <a:rPr lang="it-IT" sz="2200" i="1" baseline="-30000">
                <a:solidFill>
                  <a:srgbClr val="000000"/>
                </a:solidFill>
                <a:cs typeface="Times New Roman" pitchFamily="18" charset="0"/>
              </a:rPr>
              <a:t>t</a:t>
            </a:r>
            <a:r>
              <a:rPr lang="it-IT" sz="2200" i="1">
                <a:solidFill>
                  <a:srgbClr val="000000"/>
                </a:solidFill>
                <a:cs typeface="Times New Roman" pitchFamily="18" charset="0"/>
              </a:rPr>
              <a:t>.</a:t>
            </a:r>
          </a:p>
          <a:p>
            <a:pPr algn="just"/>
            <a:endParaRPr lang="it-IT" sz="2200" b="1" i="1" u="sng">
              <a:solidFill>
                <a:srgbClr val="000000"/>
              </a:solidFill>
              <a:cs typeface="Times New Roman" pitchFamily="18" charset="0"/>
            </a:endParaRPr>
          </a:p>
          <a:p>
            <a:pPr algn="just"/>
            <a:endParaRPr lang="it-IT" sz="2200" b="1" i="1" u="sng">
              <a:solidFill>
                <a:srgbClr val="000000"/>
              </a:solidFill>
              <a:cs typeface="Times New Roman" pitchFamily="18" charset="0"/>
            </a:endParaRPr>
          </a:p>
          <a:p>
            <a:pPr algn="just"/>
            <a:r>
              <a:rPr lang="it-IT" sz="2200" b="1" i="1" u="sng">
                <a:solidFill>
                  <a:srgbClr val="000000"/>
                </a:solidFill>
                <a:cs typeface="Times New Roman" pitchFamily="18" charset="0"/>
              </a:rPr>
              <a:t>Esercizio 66.</a:t>
            </a:r>
            <a:r>
              <a:rPr lang="it-IT" sz="2200" i="1">
                <a:solidFill>
                  <a:srgbClr val="000000"/>
                </a:solidFill>
                <a:cs typeface="Times New Roman" pitchFamily="18" charset="0"/>
              </a:rPr>
              <a:t> Un reattore cilindrico ha H</a:t>
            </a:r>
            <a:r>
              <a:rPr lang="it-IT" sz="2200" i="1" baseline="-30000">
                <a:solidFill>
                  <a:srgbClr val="000000"/>
                </a:solidFill>
                <a:cs typeface="Times New Roman" pitchFamily="18" charset="0"/>
              </a:rPr>
              <a:t>t </a:t>
            </a:r>
            <a:r>
              <a:rPr lang="it-IT" sz="2200" i="1">
                <a:solidFill>
                  <a:srgbClr val="000000"/>
                </a:solidFill>
                <a:cs typeface="Times New Roman" pitchFamily="18" charset="0"/>
              </a:rPr>
              <a:t>= 5,5 m, D</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 5 m. Il volume di liquido è 70 % del volume totale. Calcolare il volume del reattore ed il volume di liquido. </a:t>
            </a:r>
          </a:p>
        </p:txBody>
      </p:sp>
      <p:sp>
        <p:nvSpPr>
          <p:cNvPr id="22535" name="Rectangle 7"/>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2127250" y="0"/>
            <a:ext cx="4965700" cy="488950"/>
          </a:xfrm>
          <a:prstGeom prst="rect">
            <a:avLst/>
          </a:prstGeom>
          <a:noFill/>
          <a:ln w="9525">
            <a:noFill/>
            <a:miter lim="800000"/>
            <a:headEnd/>
            <a:tailEnd/>
          </a:ln>
        </p:spPr>
        <p:txBody>
          <a:bodyPr wrap="none">
            <a:spAutoFit/>
          </a:bodyPr>
          <a:lstStyle/>
          <a:p>
            <a:r>
              <a:rPr lang="it-IT" sz="2600" b="1">
                <a:solidFill>
                  <a:srgbClr val="FF0000"/>
                </a:solidFill>
              </a:rPr>
              <a:t>REATTORE AGITATO A PALE</a:t>
            </a:r>
          </a:p>
        </p:txBody>
      </p:sp>
      <p:sp>
        <p:nvSpPr>
          <p:cNvPr id="23555"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38D25771-E854-4CA2-B648-03314AD9E737}" type="slidenum">
              <a:rPr lang="it-IT"/>
              <a:pPr/>
              <a:t>6</a:t>
            </a:fld>
            <a:endParaRPr lang="it-IT"/>
          </a:p>
        </p:txBody>
      </p:sp>
      <p:sp>
        <p:nvSpPr>
          <p:cNvPr id="23556" name="Rectangle 17"/>
          <p:cNvSpPr>
            <a:spLocks noChangeArrowheads="1"/>
          </p:cNvSpPr>
          <p:nvPr/>
        </p:nvSpPr>
        <p:spPr bwMode="auto">
          <a:xfrm>
            <a:off x="0" y="403225"/>
            <a:ext cx="9144000" cy="6121400"/>
          </a:xfrm>
          <a:prstGeom prst="rect">
            <a:avLst/>
          </a:prstGeom>
          <a:noFill/>
          <a:ln w="9525">
            <a:noFill/>
            <a:miter lim="800000"/>
            <a:headEnd/>
            <a:tailEnd/>
          </a:ln>
        </p:spPr>
        <p:txBody>
          <a:bodyPr anchor="ctr">
            <a:spAutoFit/>
          </a:bodyPr>
          <a:lstStyle/>
          <a:p>
            <a:pPr algn="just"/>
            <a:r>
              <a:rPr lang="it-IT" sz="2200" b="1" i="1" u="sng">
                <a:solidFill>
                  <a:srgbClr val="000000"/>
                </a:solidFill>
                <a:cs typeface="Times New Roman" pitchFamily="18" charset="0"/>
              </a:rPr>
              <a:t>Esercizio 67.</a:t>
            </a:r>
            <a:r>
              <a:rPr lang="it-IT" sz="2200" b="1" i="1">
                <a:solidFill>
                  <a:srgbClr val="000000"/>
                </a:solidFill>
                <a:cs typeface="Times New Roman" pitchFamily="18" charset="0"/>
              </a:rPr>
              <a:t> </a:t>
            </a:r>
            <a:r>
              <a:rPr lang="it-IT" sz="2200" i="1">
                <a:solidFill>
                  <a:srgbClr val="000000"/>
                </a:solidFill>
                <a:cs typeface="Times New Roman" pitchFamily="18" charset="0"/>
              </a:rPr>
              <a:t>Un reattore cilindrico con base semisferica è mostrato nella seguente figura:</a:t>
            </a:r>
          </a:p>
          <a:p>
            <a:pPr algn="just"/>
            <a:endParaRPr lang="it-IT" sz="2200" i="1">
              <a:solidFill>
                <a:srgbClr val="000000"/>
              </a:solidFill>
              <a:cs typeface="Times New Roman" pitchFamily="18" charset="0"/>
            </a:endParaRPr>
          </a:p>
          <a:p>
            <a:pPr algn="just"/>
            <a:r>
              <a:rPr lang="it-IT" sz="2200" i="1">
                <a:solidFill>
                  <a:srgbClr val="000000"/>
                </a:solidFill>
                <a:cs typeface="Times New Roman" pitchFamily="18" charset="0"/>
              </a:rPr>
              <a:t>Il volume totale (V</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è 120000 litri </a:t>
            </a:r>
          </a:p>
          <a:p>
            <a:pPr algn="just"/>
            <a:r>
              <a:rPr lang="it-IT" sz="2200" i="1">
                <a:solidFill>
                  <a:srgbClr val="000000"/>
                </a:solidFill>
                <a:cs typeface="Times New Roman" pitchFamily="18" charset="0"/>
              </a:rPr>
              <a:t>e le caratteristiche dimensionali sono le seguenti:</a:t>
            </a:r>
          </a:p>
          <a:p>
            <a:pPr algn="just"/>
            <a:r>
              <a:rPr lang="it-IT" sz="2200" i="1">
                <a:solidFill>
                  <a:srgbClr val="000000"/>
                </a:solidFill>
                <a:cs typeface="Times New Roman" pitchFamily="18" charset="0"/>
              </a:rPr>
              <a:t>H</a:t>
            </a:r>
            <a:r>
              <a:rPr lang="it-IT" sz="2200" i="1" baseline="-30000">
                <a:solidFill>
                  <a:srgbClr val="000000"/>
                </a:solidFill>
                <a:cs typeface="Times New Roman" pitchFamily="18" charset="0"/>
              </a:rPr>
              <a:t>t</a:t>
            </a:r>
            <a:r>
              <a:rPr lang="it-IT" sz="2200" i="1">
                <a:solidFill>
                  <a:srgbClr val="000000"/>
                </a:solidFill>
                <a:cs typeface="Times New Roman" pitchFamily="18" charset="0"/>
              </a:rPr>
              <a:t> = 1,5 D</a:t>
            </a:r>
            <a:r>
              <a:rPr lang="it-IT" sz="2200" i="1" baseline="-30000">
                <a:solidFill>
                  <a:srgbClr val="000000"/>
                </a:solidFill>
                <a:cs typeface="Times New Roman" pitchFamily="18" charset="0"/>
              </a:rPr>
              <a:t>t</a:t>
            </a:r>
            <a:endParaRPr lang="it-IT" sz="2200" i="1">
              <a:solidFill>
                <a:srgbClr val="000000"/>
              </a:solidFill>
              <a:cs typeface="Times New Roman" pitchFamily="18" charset="0"/>
            </a:endParaRPr>
          </a:p>
          <a:p>
            <a:pPr algn="just"/>
            <a:r>
              <a:rPr lang="it-IT" sz="2200" i="1">
                <a:solidFill>
                  <a:srgbClr val="000000"/>
                </a:solidFill>
                <a:cs typeface="Times New Roman" pitchFamily="18" charset="0"/>
              </a:rPr>
              <a:t>D</a:t>
            </a:r>
            <a:r>
              <a:rPr lang="it-IT" sz="2200" i="1" baseline="-30000">
                <a:solidFill>
                  <a:srgbClr val="000000"/>
                </a:solidFill>
                <a:cs typeface="Times New Roman" pitchFamily="18" charset="0"/>
              </a:rPr>
              <a:t>B</a:t>
            </a:r>
            <a:r>
              <a:rPr lang="it-IT" sz="2200" i="1">
                <a:solidFill>
                  <a:srgbClr val="000000"/>
                </a:solidFill>
                <a:cs typeface="Times New Roman" pitchFamily="18" charset="0"/>
              </a:rPr>
              <a:t> = 0,1 D</a:t>
            </a:r>
            <a:r>
              <a:rPr lang="it-IT" sz="2200" i="1" baseline="-30000">
                <a:solidFill>
                  <a:srgbClr val="000000"/>
                </a:solidFill>
                <a:cs typeface="Times New Roman" pitchFamily="18" charset="0"/>
              </a:rPr>
              <a:t>t</a:t>
            </a:r>
            <a:endParaRPr lang="it-IT" sz="2200" i="1">
              <a:solidFill>
                <a:srgbClr val="000000"/>
              </a:solidFill>
              <a:cs typeface="Times New Roman" pitchFamily="18" charset="0"/>
            </a:endParaRPr>
          </a:p>
          <a:p>
            <a:pPr algn="just"/>
            <a:r>
              <a:rPr lang="it-IT" sz="2200" i="1">
                <a:solidFill>
                  <a:srgbClr val="000000"/>
                </a:solidFill>
                <a:cs typeface="Times New Roman" pitchFamily="18" charset="0"/>
              </a:rPr>
              <a:t>D</a:t>
            </a:r>
            <a:r>
              <a:rPr lang="it-IT" sz="2200" i="1" baseline="-30000">
                <a:solidFill>
                  <a:srgbClr val="000000"/>
                </a:solidFill>
                <a:cs typeface="Times New Roman" pitchFamily="18" charset="0"/>
              </a:rPr>
              <a:t>a</a:t>
            </a:r>
            <a:r>
              <a:rPr lang="it-IT" sz="2200" i="1">
                <a:solidFill>
                  <a:srgbClr val="000000"/>
                </a:solidFill>
                <a:cs typeface="Times New Roman" pitchFamily="18" charset="0"/>
              </a:rPr>
              <a:t> = D</a:t>
            </a:r>
            <a:r>
              <a:rPr lang="it-IT" sz="2200" i="1" baseline="-30000">
                <a:solidFill>
                  <a:srgbClr val="000000"/>
                </a:solidFill>
                <a:cs typeface="Times New Roman" pitchFamily="18" charset="0"/>
              </a:rPr>
              <a:t>t</a:t>
            </a:r>
            <a:r>
              <a:rPr lang="it-IT" sz="2200" i="1">
                <a:solidFill>
                  <a:srgbClr val="000000"/>
                </a:solidFill>
                <a:cs typeface="Times New Roman" pitchFamily="18" charset="0"/>
              </a:rPr>
              <a:t>/3</a:t>
            </a:r>
          </a:p>
          <a:p>
            <a:pPr algn="just"/>
            <a:r>
              <a:rPr lang="it-IT" sz="2200" i="1">
                <a:solidFill>
                  <a:srgbClr val="000000"/>
                </a:solidFill>
                <a:cs typeface="Times New Roman" pitchFamily="18" charset="0"/>
              </a:rPr>
              <a:t>H</a:t>
            </a:r>
            <a:r>
              <a:rPr lang="it-IT" sz="2200" i="1" baseline="-30000">
                <a:solidFill>
                  <a:srgbClr val="000000"/>
                </a:solidFill>
                <a:cs typeface="Times New Roman" pitchFamily="18" charset="0"/>
              </a:rPr>
              <a:t>l</a:t>
            </a:r>
            <a:r>
              <a:rPr lang="it-IT" sz="2200" i="1">
                <a:solidFill>
                  <a:srgbClr val="000000"/>
                </a:solidFill>
                <a:cs typeface="Times New Roman" pitchFamily="18" charset="0"/>
              </a:rPr>
              <a:t> = 0,7 H</a:t>
            </a:r>
            <a:r>
              <a:rPr lang="it-IT" sz="2200" i="1" baseline="-30000">
                <a:solidFill>
                  <a:srgbClr val="000000"/>
                </a:solidFill>
                <a:cs typeface="Times New Roman" pitchFamily="18" charset="0"/>
              </a:rPr>
              <a:t>t</a:t>
            </a:r>
            <a:r>
              <a:rPr lang="it-IT" sz="2200" i="1">
                <a:solidFill>
                  <a:srgbClr val="000000"/>
                </a:solidFill>
                <a:cs typeface="Times New Roman" pitchFamily="18" charset="0"/>
              </a:rPr>
              <a:t>.</a:t>
            </a:r>
          </a:p>
          <a:p>
            <a:pPr algn="just"/>
            <a:r>
              <a:rPr lang="it-IT" sz="2200" i="1">
                <a:solidFill>
                  <a:srgbClr val="000000"/>
                </a:solidFill>
                <a:cs typeface="Times New Roman" pitchFamily="18" charset="0"/>
              </a:rPr>
              <a:t>Calcolare le dimensioni del reattore.</a:t>
            </a:r>
          </a:p>
          <a:p>
            <a:pPr algn="just"/>
            <a:endParaRPr lang="it-IT" sz="2200">
              <a:solidFill>
                <a:srgbClr val="000000"/>
              </a:solidFill>
              <a:cs typeface="Times New Roman" pitchFamily="18" charset="0"/>
            </a:endParaRPr>
          </a:p>
          <a:p>
            <a:pPr algn="just"/>
            <a:r>
              <a:rPr lang="it-IT" sz="2200">
                <a:solidFill>
                  <a:srgbClr val="000000"/>
                </a:solidFill>
                <a:cs typeface="Times New Roman" pitchFamily="18" charset="0"/>
              </a:rPr>
              <a:t>Impostazione della soluzione:</a:t>
            </a:r>
          </a:p>
          <a:p>
            <a:pPr algn="just"/>
            <a:r>
              <a:rPr lang="it-IT" sz="2200">
                <a:solidFill>
                  <a:srgbClr val="000000"/>
                </a:solidFill>
                <a:cs typeface="Times New Roman" pitchFamily="18" charset="0"/>
              </a:rPr>
              <a:t>Il volume del reattore si può dividere in un cilindro ed un’emisfera. Poiché la larghezza massima dell’</a:t>
            </a:r>
            <a:r>
              <a:rPr lang="it-IT" sz="2200" b="1">
                <a:solidFill>
                  <a:srgbClr val="000000"/>
                </a:solidFill>
                <a:cs typeface="Times New Roman" pitchFamily="18" charset="0"/>
              </a:rPr>
              <a:t>emisfera</a:t>
            </a:r>
            <a:r>
              <a:rPr lang="it-IT" sz="2200">
                <a:solidFill>
                  <a:srgbClr val="000000"/>
                </a:solidFill>
                <a:cs typeface="Times New Roman" pitchFamily="18" charset="0"/>
              </a:rPr>
              <a:t> = D</a:t>
            </a:r>
            <a:r>
              <a:rPr lang="it-IT" sz="2200" baseline="-30000">
                <a:solidFill>
                  <a:srgbClr val="000000"/>
                </a:solidFill>
                <a:cs typeface="Times New Roman" pitchFamily="18" charset="0"/>
              </a:rPr>
              <a:t>t</a:t>
            </a:r>
            <a:r>
              <a:rPr lang="it-IT" sz="2200">
                <a:solidFill>
                  <a:srgbClr val="000000"/>
                </a:solidFill>
                <a:cs typeface="Times New Roman" pitchFamily="18" charset="0"/>
              </a:rPr>
              <a:t>, la sua </a:t>
            </a:r>
            <a:r>
              <a:rPr lang="it-IT" sz="2200" b="1">
                <a:solidFill>
                  <a:srgbClr val="000000"/>
                </a:solidFill>
                <a:cs typeface="Times New Roman" pitchFamily="18" charset="0"/>
              </a:rPr>
              <a:t>altezza </a:t>
            </a:r>
            <a:r>
              <a:rPr lang="it-IT" sz="2200">
                <a:solidFill>
                  <a:srgbClr val="000000"/>
                </a:solidFill>
                <a:cs typeface="Times New Roman" pitchFamily="18" charset="0"/>
              </a:rPr>
              <a:t>(essendo una emisfera) = </a:t>
            </a:r>
            <a:r>
              <a:rPr lang="it-IT" sz="2200" b="1">
                <a:solidFill>
                  <a:srgbClr val="000000"/>
                </a:solidFill>
                <a:cs typeface="Times New Roman" pitchFamily="18" charset="0"/>
              </a:rPr>
              <a:t>D</a:t>
            </a:r>
            <a:r>
              <a:rPr lang="it-IT" sz="2200" b="1" baseline="-30000">
                <a:solidFill>
                  <a:srgbClr val="000000"/>
                </a:solidFill>
                <a:cs typeface="Times New Roman" pitchFamily="18" charset="0"/>
              </a:rPr>
              <a:t>t</a:t>
            </a:r>
            <a:r>
              <a:rPr lang="it-IT" sz="2200" b="1">
                <a:solidFill>
                  <a:srgbClr val="000000"/>
                </a:solidFill>
                <a:cs typeface="Times New Roman" pitchFamily="18" charset="0"/>
              </a:rPr>
              <a:t>/2</a:t>
            </a:r>
            <a:r>
              <a:rPr lang="it-IT" sz="2200">
                <a:solidFill>
                  <a:srgbClr val="000000"/>
                </a:solidFill>
                <a:cs typeface="Times New Roman" pitchFamily="18" charset="0"/>
              </a:rPr>
              <a:t>. Perciò l’altezza del cilindro (H</a:t>
            </a:r>
            <a:r>
              <a:rPr lang="it-IT" sz="2200" baseline="-30000">
                <a:solidFill>
                  <a:srgbClr val="000000"/>
                </a:solidFill>
                <a:cs typeface="Times New Roman" pitchFamily="18" charset="0"/>
              </a:rPr>
              <a:t>C</a:t>
            </a:r>
            <a:r>
              <a:rPr lang="it-IT" sz="2200">
                <a:solidFill>
                  <a:srgbClr val="000000"/>
                </a:solidFill>
                <a:cs typeface="Times New Roman" pitchFamily="18" charset="0"/>
              </a:rPr>
              <a:t>) sarà uguale all’altezza del reattore – l’altezza dell’emisfera: </a:t>
            </a:r>
            <a:endParaRPr lang="it-IT" sz="2200" b="1">
              <a:solidFill>
                <a:srgbClr val="000000"/>
              </a:solidFill>
              <a:cs typeface="Times New Roman" pitchFamily="18" charset="0"/>
            </a:endParaRPr>
          </a:p>
          <a:p>
            <a:pPr algn="just"/>
            <a:r>
              <a:rPr lang="it-IT" sz="2200" b="1">
                <a:solidFill>
                  <a:srgbClr val="000000"/>
                </a:solidFill>
                <a:cs typeface="Times New Roman" pitchFamily="18" charset="0"/>
              </a:rPr>
              <a:t>H</a:t>
            </a:r>
            <a:r>
              <a:rPr lang="it-IT" sz="2200" b="1" baseline="-30000">
                <a:solidFill>
                  <a:srgbClr val="000000"/>
                </a:solidFill>
                <a:cs typeface="Times New Roman" pitchFamily="18" charset="0"/>
              </a:rPr>
              <a:t>C</a:t>
            </a:r>
            <a:r>
              <a:rPr lang="it-IT" sz="2200" b="1">
                <a:solidFill>
                  <a:srgbClr val="000000"/>
                </a:solidFill>
                <a:cs typeface="Times New Roman" pitchFamily="18" charset="0"/>
              </a:rPr>
              <a:t> = H</a:t>
            </a:r>
            <a:r>
              <a:rPr lang="it-IT" sz="2200" b="1" baseline="-30000">
                <a:solidFill>
                  <a:srgbClr val="000000"/>
                </a:solidFill>
                <a:cs typeface="Times New Roman" pitchFamily="18" charset="0"/>
              </a:rPr>
              <a:t>t</a:t>
            </a:r>
            <a:r>
              <a:rPr lang="it-IT" sz="2200" b="1">
                <a:solidFill>
                  <a:srgbClr val="000000"/>
                </a:solidFill>
                <a:cs typeface="Times New Roman" pitchFamily="18" charset="0"/>
              </a:rPr>
              <a:t> - D</a:t>
            </a:r>
            <a:r>
              <a:rPr lang="it-IT" sz="2200" b="1" baseline="-30000">
                <a:solidFill>
                  <a:srgbClr val="000000"/>
                </a:solidFill>
                <a:cs typeface="Times New Roman" pitchFamily="18" charset="0"/>
              </a:rPr>
              <a:t>t</a:t>
            </a:r>
            <a:r>
              <a:rPr lang="it-IT" sz="2200" b="1">
                <a:solidFill>
                  <a:srgbClr val="000000"/>
                </a:solidFill>
                <a:cs typeface="Times New Roman" pitchFamily="18" charset="0"/>
              </a:rPr>
              <a:t>/2</a:t>
            </a:r>
            <a:r>
              <a:rPr lang="it-IT" sz="2200">
                <a:solidFill>
                  <a:srgbClr val="000000"/>
                </a:solidFill>
                <a:cs typeface="Times New Roman" pitchFamily="18" charset="0"/>
              </a:rPr>
              <a:t>. Il </a:t>
            </a:r>
            <a:r>
              <a:rPr lang="it-IT" sz="2200" b="1">
                <a:solidFill>
                  <a:srgbClr val="000000"/>
                </a:solidFill>
                <a:cs typeface="Times New Roman" pitchFamily="18" charset="0"/>
              </a:rPr>
              <a:t>volume</a:t>
            </a:r>
            <a:r>
              <a:rPr lang="it-IT" sz="2200">
                <a:solidFill>
                  <a:srgbClr val="000000"/>
                </a:solidFill>
                <a:cs typeface="Times New Roman" pitchFamily="18" charset="0"/>
              </a:rPr>
              <a:t> si una </a:t>
            </a:r>
            <a:r>
              <a:rPr lang="it-IT" sz="2200" b="1">
                <a:solidFill>
                  <a:srgbClr val="000000"/>
                </a:solidFill>
                <a:cs typeface="Times New Roman" pitchFamily="18" charset="0"/>
              </a:rPr>
              <a:t>sfera</a:t>
            </a:r>
            <a:r>
              <a:rPr lang="it-IT" sz="2200">
                <a:solidFill>
                  <a:srgbClr val="000000"/>
                </a:solidFill>
                <a:cs typeface="Times New Roman" pitchFamily="18" charset="0"/>
              </a:rPr>
              <a:t> è dato da </a:t>
            </a:r>
            <a:r>
              <a:rPr lang="it-IT" sz="2200" b="1">
                <a:solidFill>
                  <a:srgbClr val="000000"/>
                </a:solidFill>
                <a:cs typeface="Times New Roman" pitchFamily="18" charset="0"/>
              </a:rPr>
              <a:t>(4/3) </a:t>
            </a:r>
            <a:r>
              <a:rPr lang="it-IT" sz="2200" b="1">
                <a:solidFill>
                  <a:srgbClr val="000000"/>
                </a:solidFill>
                <a:latin typeface="Symbol" pitchFamily="18" charset="2"/>
                <a:cs typeface="Times New Roman" pitchFamily="18" charset="0"/>
              </a:rPr>
              <a:t>p</a:t>
            </a:r>
            <a:r>
              <a:rPr lang="it-IT" sz="2200" b="1">
                <a:solidFill>
                  <a:srgbClr val="000000"/>
                </a:solidFill>
                <a:cs typeface="Times New Roman" pitchFamily="18" charset="0"/>
              </a:rPr>
              <a:t> r</a:t>
            </a:r>
            <a:r>
              <a:rPr lang="it-IT" sz="2200" b="1" baseline="30000">
                <a:solidFill>
                  <a:srgbClr val="000000"/>
                </a:solidFill>
                <a:cs typeface="Times New Roman" pitchFamily="18" charset="0"/>
              </a:rPr>
              <a:t>2</a:t>
            </a:r>
            <a:r>
              <a:rPr lang="it-IT" sz="2200">
                <a:solidFill>
                  <a:srgbClr val="000000"/>
                </a:solidFill>
                <a:cs typeface="Times New Roman" pitchFamily="18" charset="0"/>
              </a:rPr>
              <a:t>, r = raggio. Risolvere.</a:t>
            </a:r>
          </a:p>
        </p:txBody>
      </p:sp>
      <p:sp>
        <p:nvSpPr>
          <p:cNvPr id="23557" name="Rectangle 5"/>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pic>
        <p:nvPicPr>
          <p:cNvPr id="23558" name="Picture 6" descr="impianti biochimici 1"/>
          <p:cNvPicPr>
            <a:picLocks noChangeAspect="1" noChangeArrowheads="1"/>
          </p:cNvPicPr>
          <p:nvPr/>
        </p:nvPicPr>
        <p:blipFill>
          <a:blip r:embed="rId2" cstate="print"/>
          <a:srcRect/>
          <a:stretch>
            <a:fillRect/>
          </a:stretch>
        </p:blipFill>
        <p:spPr bwMode="auto">
          <a:xfrm>
            <a:off x="6732588" y="1166813"/>
            <a:ext cx="2105025" cy="23336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24579"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49B0C889-49F7-4B68-82E5-A02B68E2EDAB}" type="slidenum">
              <a:rPr lang="it-IT"/>
              <a:pPr/>
              <a:t>7</a:t>
            </a:fld>
            <a:endParaRPr lang="it-IT"/>
          </a:p>
        </p:txBody>
      </p:sp>
      <p:sp>
        <p:nvSpPr>
          <p:cNvPr id="24580" name="Rectangle 17"/>
          <p:cNvSpPr>
            <a:spLocks noChangeArrowheads="1"/>
          </p:cNvSpPr>
          <p:nvPr/>
        </p:nvSpPr>
        <p:spPr bwMode="auto">
          <a:xfrm>
            <a:off x="0" y="1395413"/>
            <a:ext cx="9144000" cy="4140200"/>
          </a:xfrm>
          <a:prstGeom prst="rect">
            <a:avLst/>
          </a:prstGeom>
          <a:noFill/>
          <a:ln w="9525">
            <a:noFill/>
            <a:miter lim="800000"/>
            <a:headEnd/>
            <a:tailEnd/>
          </a:ln>
        </p:spPr>
        <p:txBody>
          <a:bodyPr anchor="ctr">
            <a:spAutoFit/>
          </a:bodyPr>
          <a:lstStyle/>
          <a:p>
            <a:pPr algn="ctr"/>
            <a:r>
              <a:rPr lang="it-IT" sz="2800" b="1">
                <a:solidFill>
                  <a:srgbClr val="000000"/>
                </a:solidFill>
                <a:cs typeface="Times New Roman" pitchFamily="18" charset="0"/>
              </a:rPr>
              <a:t>Volume in testa (headspace volume)</a:t>
            </a:r>
          </a:p>
          <a:p>
            <a:pPr algn="ctr"/>
            <a:r>
              <a:rPr lang="it-IT" sz="2200" b="1">
                <a:solidFill>
                  <a:srgbClr val="000000"/>
                </a:solidFill>
                <a:cs typeface="Times New Roman" pitchFamily="18" charset="0"/>
              </a:rPr>
              <a:t> </a:t>
            </a:r>
          </a:p>
          <a:p>
            <a:pPr algn="just"/>
            <a:r>
              <a:rPr lang="it-IT">
                <a:solidFill>
                  <a:srgbClr val="000000"/>
                </a:solidFill>
                <a:cs typeface="Times New Roman" pitchFamily="18" charset="0"/>
              </a:rPr>
              <a:t>Il volume del reattore è diviso in </a:t>
            </a:r>
            <a:r>
              <a:rPr lang="it-IT" b="1">
                <a:solidFill>
                  <a:srgbClr val="000000"/>
                </a:solidFill>
                <a:cs typeface="Times New Roman" pitchFamily="18" charset="0"/>
              </a:rPr>
              <a:t>due parti</a:t>
            </a:r>
            <a:r>
              <a:rPr lang="it-IT">
                <a:solidFill>
                  <a:srgbClr val="000000"/>
                </a:solidFill>
                <a:cs typeface="Times New Roman" pitchFamily="18" charset="0"/>
              </a:rPr>
              <a:t>, in </a:t>
            </a:r>
            <a:r>
              <a:rPr lang="it-IT" b="1">
                <a:solidFill>
                  <a:srgbClr val="000000"/>
                </a:solidFill>
                <a:cs typeface="Times New Roman" pitchFamily="18" charset="0"/>
              </a:rPr>
              <a:t>testa</a:t>
            </a:r>
            <a:r>
              <a:rPr lang="it-IT">
                <a:solidFill>
                  <a:srgbClr val="000000"/>
                </a:solidFill>
                <a:cs typeface="Times New Roman" pitchFamily="18" charset="0"/>
              </a:rPr>
              <a:t> (vuoto), ed il volume di lavoro nel </a:t>
            </a:r>
            <a:r>
              <a:rPr lang="it-IT" b="1">
                <a:solidFill>
                  <a:srgbClr val="000000"/>
                </a:solidFill>
                <a:cs typeface="Times New Roman" pitchFamily="18" charset="0"/>
              </a:rPr>
              <a:t>corpo</a:t>
            </a:r>
            <a:r>
              <a:rPr lang="it-IT">
                <a:solidFill>
                  <a:srgbClr val="000000"/>
                </a:solidFill>
                <a:cs typeface="Times New Roman" pitchFamily="18" charset="0"/>
              </a:rPr>
              <a:t> del reattore (riempito di liquido). Il </a:t>
            </a:r>
            <a:r>
              <a:rPr lang="it-IT" b="1">
                <a:solidFill>
                  <a:srgbClr val="000000"/>
                </a:solidFill>
                <a:cs typeface="Times New Roman" pitchFamily="18" charset="0"/>
              </a:rPr>
              <a:t>rapporto</a:t>
            </a:r>
            <a:r>
              <a:rPr lang="it-IT">
                <a:solidFill>
                  <a:srgbClr val="000000"/>
                </a:solidFill>
                <a:cs typeface="Times New Roman" pitchFamily="18" charset="0"/>
              </a:rPr>
              <a:t> tra i due volumi </a:t>
            </a:r>
            <a:r>
              <a:rPr lang="it-IT" b="1">
                <a:solidFill>
                  <a:srgbClr val="000000"/>
                </a:solidFill>
                <a:cs typeface="Times New Roman" pitchFamily="18" charset="0"/>
              </a:rPr>
              <a:t>dipende dalla velocità di formazione di schiuma</a:t>
            </a:r>
            <a:r>
              <a:rPr lang="it-IT">
                <a:solidFill>
                  <a:srgbClr val="000000"/>
                </a:solidFill>
                <a:cs typeface="Times New Roman" pitchFamily="18" charset="0"/>
              </a:rPr>
              <a:t> nel mezzo liquido. Se il mezzo liquido ha tendenza a formare molta schiuma, la percentuale di volume in testa aumenterà per consentire alla schiuma di rompersi nei suoi componenti gassosi e liquidi, e quindi al liquido di ricadere entro il reattore ed ai gas di uscire dal reattore. Perciò (</a:t>
            </a:r>
            <a:r>
              <a:rPr lang="it-IT" b="1">
                <a:solidFill>
                  <a:srgbClr val="000000"/>
                </a:solidFill>
                <a:cs typeface="Times New Roman" pitchFamily="18" charset="0"/>
              </a:rPr>
              <a:t>H</a:t>
            </a:r>
            <a:r>
              <a:rPr lang="it-IT" b="1" baseline="-30000">
                <a:solidFill>
                  <a:srgbClr val="000000"/>
                </a:solidFill>
                <a:cs typeface="Times New Roman" pitchFamily="18" charset="0"/>
              </a:rPr>
              <a:t>l</a:t>
            </a:r>
            <a:r>
              <a:rPr lang="it-IT" b="1">
                <a:solidFill>
                  <a:srgbClr val="000000"/>
                </a:solidFill>
                <a:cs typeface="Times New Roman" pitchFamily="18" charset="0"/>
              </a:rPr>
              <a:t>/H</a:t>
            </a:r>
            <a:r>
              <a:rPr lang="it-IT" b="1" baseline="-30000">
                <a:solidFill>
                  <a:srgbClr val="000000"/>
                </a:solidFill>
                <a:cs typeface="Times New Roman" pitchFamily="18" charset="0"/>
              </a:rPr>
              <a:t>t</a:t>
            </a:r>
            <a:r>
              <a:rPr lang="it-IT">
                <a:solidFill>
                  <a:srgbClr val="000000"/>
                </a:solidFill>
                <a:cs typeface="Times New Roman" pitchFamily="18" charset="0"/>
              </a:rPr>
              <a:t>), che normalmente è circa 0,7, dovrà essere </a:t>
            </a:r>
            <a:r>
              <a:rPr lang="it-IT" b="1">
                <a:solidFill>
                  <a:srgbClr val="000000"/>
                </a:solidFill>
                <a:cs typeface="Times New Roman" pitchFamily="18" charset="0"/>
              </a:rPr>
              <a:t>diminuito se si forma molta schiuma</a:t>
            </a:r>
            <a:r>
              <a:rPr lang="it-IT">
                <a:solidFill>
                  <a:srgbClr val="000000"/>
                </a:solidFill>
                <a:cs typeface="Times New Roman" pitchFamily="18" charset="0"/>
              </a:rPr>
              <a:t>.</a:t>
            </a:r>
          </a:p>
        </p:txBody>
      </p:sp>
      <p:sp>
        <p:nvSpPr>
          <p:cNvPr id="24581" name="Rectangle 5"/>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25603"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E02510B6-2CFB-4891-881F-DD1BBB43979D}" type="slidenum">
              <a:rPr lang="it-IT"/>
              <a:pPr/>
              <a:t>8</a:t>
            </a:fld>
            <a:endParaRPr lang="it-IT"/>
          </a:p>
        </p:txBody>
      </p:sp>
      <p:sp>
        <p:nvSpPr>
          <p:cNvPr id="25604" name="Rectangle 17"/>
          <p:cNvSpPr>
            <a:spLocks noChangeArrowheads="1"/>
          </p:cNvSpPr>
          <p:nvPr/>
        </p:nvSpPr>
        <p:spPr bwMode="auto">
          <a:xfrm>
            <a:off x="0" y="498475"/>
            <a:ext cx="9144000" cy="5934075"/>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Sistema di agitazione</a:t>
            </a:r>
          </a:p>
          <a:p>
            <a:pPr algn="just"/>
            <a:r>
              <a:rPr lang="it-IT">
                <a:solidFill>
                  <a:srgbClr val="000000"/>
                </a:solidFill>
                <a:cs typeface="Times New Roman" pitchFamily="18" charset="0"/>
              </a:rPr>
              <a:t> E’ costituito dall’agitatore e dai deflettori interni. Questi offrono un ostacolo al moto del liquido agitato, rompono il flusso, aumentano la turbolenza e l’efficienza di mescolamento:</a:t>
            </a:r>
          </a:p>
          <a:p>
            <a:pPr algn="ctr"/>
            <a:r>
              <a:rPr lang="it-IT">
                <a:solidFill>
                  <a:srgbClr val="000000"/>
                </a:solidFill>
                <a:cs typeface="Times New Roman" pitchFamily="18" charset="0"/>
              </a:rPr>
              <a:t>deflettori </a:t>
            </a:r>
            <a:r>
              <a:rPr lang="it-IT">
                <a:solidFill>
                  <a:srgbClr val="000000"/>
                </a:solidFill>
                <a:latin typeface="Symbol" pitchFamily="18" charset="2"/>
                <a:cs typeface="Times New Roman" pitchFamily="18" charset="0"/>
              </a:rPr>
              <a:t> Þ</a:t>
            </a:r>
            <a:r>
              <a:rPr lang="it-IT">
                <a:solidFill>
                  <a:srgbClr val="000000"/>
                </a:solidFill>
                <a:latin typeface="Times New Roman"/>
                <a:cs typeface="Times New Roman" pitchFamily="18" charset="0"/>
              </a:rPr>
              <a:t>­</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turbolenza</a:t>
            </a:r>
            <a:r>
              <a:rPr lang="it-IT">
                <a:solidFill>
                  <a:srgbClr val="000000"/>
                </a:solidFill>
                <a:latin typeface="Symbol" pitchFamily="18" charset="2"/>
                <a:cs typeface="Times New Roman" pitchFamily="18" charset="0"/>
              </a:rPr>
              <a:t> Þ </a:t>
            </a:r>
            <a:r>
              <a:rPr lang="it-IT">
                <a:solidFill>
                  <a:srgbClr val="000000"/>
                </a:solidFill>
                <a:latin typeface="Times New Roman"/>
                <a:cs typeface="Times New Roman" pitchFamily="18" charset="0"/>
              </a:rPr>
              <a:t>­</a:t>
            </a:r>
            <a:r>
              <a:rPr lang="it-IT">
                <a:solidFill>
                  <a:srgbClr val="000000"/>
                </a:solidFill>
                <a:latin typeface="Symbol" pitchFamily="18" charset="2"/>
                <a:cs typeface="Times New Roman" pitchFamily="18" charset="0"/>
              </a:rPr>
              <a:t> </a:t>
            </a:r>
            <a:r>
              <a:rPr lang="it-IT">
                <a:solidFill>
                  <a:srgbClr val="000000"/>
                </a:solidFill>
                <a:cs typeface="Times New Roman" pitchFamily="18" charset="0"/>
              </a:rPr>
              <a:t>mescolamento</a:t>
            </a:r>
          </a:p>
          <a:p>
            <a:pPr algn="just"/>
            <a:r>
              <a:rPr lang="it-IT">
                <a:solidFill>
                  <a:srgbClr val="000000"/>
                </a:solidFill>
                <a:cs typeface="Times New Roman" pitchFamily="18" charset="0"/>
              </a:rPr>
              <a:t>L’agitatore, la cui funzione è di aumentare la velocità di trasferimento di massa attraverso il film interfacciale gas-liquido e attraverso la massa del liquido, e di frantumare le bolle di aria in bolle più piccole, è costituito da un motore, un riduttore di velocità che serve a poter controllare la velocità a piacimento, una guarnizione per sigillare lo spazio tra l’asta dell’agitatore e la parete del foro del reattore dove viene inserita l’asta, un’asta, un disco sul quale sono saldate le pale. </a:t>
            </a:r>
            <a:endParaRPr lang="it-IT" i="1">
              <a:solidFill>
                <a:srgbClr val="000000"/>
              </a:solidFill>
              <a:cs typeface="Times New Roman" pitchFamily="18" charset="0"/>
            </a:endParaRPr>
          </a:p>
          <a:p>
            <a:pPr algn="ctr"/>
            <a:endParaRPr lang="it-IT" b="1" i="1">
              <a:solidFill>
                <a:srgbClr val="000000"/>
              </a:solidFill>
              <a:cs typeface="Times New Roman" pitchFamily="18" charset="0"/>
            </a:endParaRPr>
          </a:p>
          <a:p>
            <a:pPr algn="just"/>
            <a:r>
              <a:rPr lang="it-IT" b="1" i="1">
                <a:solidFill>
                  <a:srgbClr val="000000"/>
                </a:solidFill>
                <a:cs typeface="Times New Roman" pitchFamily="18" charset="0"/>
              </a:rPr>
              <a:t>Motore:</a:t>
            </a:r>
            <a:r>
              <a:rPr lang="it-IT">
                <a:solidFill>
                  <a:srgbClr val="000000"/>
                </a:solidFill>
                <a:cs typeface="Times New Roman" pitchFamily="18" charset="0"/>
              </a:rPr>
              <a:t> Per piccoli reattori si usa un motore monofase a 240 V. Per reattori grandi si usa un motore trifase a 430 V, perché richiedono meno intensità di corrente e perciò generano meno calore. </a:t>
            </a:r>
          </a:p>
        </p:txBody>
      </p:sp>
      <p:sp>
        <p:nvSpPr>
          <p:cNvPr id="25605" name="Rectangle 5"/>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2127250" y="0"/>
            <a:ext cx="5194300" cy="488950"/>
          </a:xfrm>
          <a:prstGeom prst="rect">
            <a:avLst/>
          </a:prstGeom>
          <a:noFill/>
          <a:ln w="9525">
            <a:noFill/>
            <a:miter lim="800000"/>
            <a:headEnd/>
            <a:tailEnd/>
          </a:ln>
        </p:spPr>
        <p:txBody>
          <a:bodyPr wrap="none">
            <a:spAutoFit/>
          </a:bodyPr>
          <a:lstStyle/>
          <a:p>
            <a:r>
              <a:rPr lang="it-IT" sz="2600" b="1">
                <a:solidFill>
                  <a:srgbClr val="FF0000"/>
                </a:solidFill>
              </a:rPr>
              <a:t>COMPONENTI DEL REATTORE</a:t>
            </a:r>
          </a:p>
        </p:txBody>
      </p:sp>
      <p:sp>
        <p:nvSpPr>
          <p:cNvPr id="26627" name="Text Box 3"/>
          <p:cNvSpPr txBox="1">
            <a:spLocks noChangeArrowheads="1"/>
          </p:cNvSpPr>
          <p:nvPr/>
        </p:nvSpPr>
        <p:spPr bwMode="auto">
          <a:xfrm>
            <a:off x="8459788" y="6400800"/>
            <a:ext cx="336550" cy="457200"/>
          </a:xfrm>
          <a:prstGeom prst="rect">
            <a:avLst/>
          </a:prstGeom>
          <a:noFill/>
          <a:ln w="9525">
            <a:noFill/>
            <a:miter lim="800000"/>
            <a:headEnd/>
            <a:tailEnd/>
          </a:ln>
        </p:spPr>
        <p:txBody>
          <a:bodyPr wrap="none">
            <a:spAutoFit/>
          </a:bodyPr>
          <a:lstStyle/>
          <a:p>
            <a:fld id="{080D09AB-A197-4FB5-851A-95602AE56927}" type="slidenum">
              <a:rPr lang="it-IT"/>
              <a:pPr/>
              <a:t>9</a:t>
            </a:fld>
            <a:endParaRPr lang="it-IT"/>
          </a:p>
        </p:txBody>
      </p:sp>
      <p:sp>
        <p:nvSpPr>
          <p:cNvPr id="26628" name="Rectangle 17"/>
          <p:cNvSpPr>
            <a:spLocks noChangeArrowheads="1"/>
          </p:cNvSpPr>
          <p:nvPr/>
        </p:nvSpPr>
        <p:spPr bwMode="auto">
          <a:xfrm>
            <a:off x="0" y="476250"/>
            <a:ext cx="9144000" cy="1917700"/>
          </a:xfrm>
          <a:prstGeom prst="rect">
            <a:avLst/>
          </a:prstGeom>
          <a:noFill/>
          <a:ln w="9525">
            <a:noFill/>
            <a:miter lim="800000"/>
            <a:headEnd/>
            <a:tailEnd/>
          </a:ln>
        </p:spPr>
        <p:txBody>
          <a:bodyPr anchor="ctr">
            <a:spAutoFit/>
          </a:bodyPr>
          <a:lstStyle/>
          <a:p>
            <a:pPr algn="ctr"/>
            <a:r>
              <a:rPr lang="it-IT" b="1">
                <a:solidFill>
                  <a:srgbClr val="000000"/>
                </a:solidFill>
                <a:cs typeface="Times New Roman" pitchFamily="18" charset="0"/>
              </a:rPr>
              <a:t>Deflettori e disegno dell’agitatore</a:t>
            </a:r>
          </a:p>
          <a:p>
            <a:pPr algn="just"/>
            <a:r>
              <a:rPr lang="it-IT" b="1">
                <a:solidFill>
                  <a:srgbClr val="000000"/>
                </a:solidFill>
                <a:cs typeface="Times New Roman" pitchFamily="18" charset="0"/>
              </a:rPr>
              <a:t> </a:t>
            </a:r>
            <a:r>
              <a:rPr lang="it-IT">
                <a:solidFill>
                  <a:srgbClr val="000000"/>
                </a:solidFill>
                <a:cs typeface="Times New Roman" pitchFamily="18" charset="0"/>
              </a:rPr>
              <a:t>Il numero di pale dipende dall’altezza della colonna di liquido nel reattore, e varia da 2 a 6. Il disegno dell’agitatore può essere complesso; la seguente figura rappresenta l’agitatore di un reattore continuo contenente il tubo di ricircolo interno</a:t>
            </a:r>
            <a:r>
              <a:rPr lang="it-IT" b="1">
                <a:solidFill>
                  <a:srgbClr val="000000"/>
                </a:solidFill>
                <a:cs typeface="Times New Roman" pitchFamily="18" charset="0"/>
              </a:rPr>
              <a:t>:</a:t>
            </a:r>
          </a:p>
        </p:txBody>
      </p:sp>
      <p:sp>
        <p:nvSpPr>
          <p:cNvPr id="26629" name="Rectangle 5"/>
          <p:cNvSpPr>
            <a:spLocks noChangeArrowheads="1"/>
          </p:cNvSpPr>
          <p:nvPr/>
        </p:nvSpPr>
        <p:spPr bwMode="auto">
          <a:xfrm>
            <a:off x="0" y="563563"/>
            <a:ext cx="9144000" cy="0"/>
          </a:xfrm>
          <a:prstGeom prst="rect">
            <a:avLst/>
          </a:prstGeom>
          <a:noFill/>
          <a:ln w="9525">
            <a:noFill/>
            <a:miter lim="800000"/>
            <a:headEnd/>
            <a:tailEnd/>
          </a:ln>
          <a:effectLst/>
        </p:spPr>
        <p:txBody>
          <a:bodyPr wrap="none" anchor="ctr">
            <a:spAutoFit/>
          </a:bodyPr>
          <a:lstStyle/>
          <a:p>
            <a:endParaRPr lang="it-IT"/>
          </a:p>
        </p:txBody>
      </p:sp>
      <p:pic>
        <p:nvPicPr>
          <p:cNvPr id="26630" name="Picture 6" descr="impianti biochimici 1"/>
          <p:cNvPicPr>
            <a:picLocks noChangeAspect="1" noChangeArrowheads="1"/>
          </p:cNvPicPr>
          <p:nvPr/>
        </p:nvPicPr>
        <p:blipFill>
          <a:blip r:embed="rId2" cstate="print"/>
          <a:srcRect/>
          <a:stretch>
            <a:fillRect/>
          </a:stretch>
        </p:blipFill>
        <p:spPr bwMode="auto">
          <a:xfrm>
            <a:off x="323850" y="2695575"/>
            <a:ext cx="3714750" cy="4162425"/>
          </a:xfrm>
          <a:prstGeom prst="rect">
            <a:avLst/>
          </a:prstGeom>
          <a:noFill/>
          <a:ln w="9525">
            <a:noFill/>
            <a:miter lim="800000"/>
            <a:headEnd/>
            <a:tailEnd/>
          </a:ln>
        </p:spPr>
      </p:pic>
      <p:sp>
        <p:nvSpPr>
          <p:cNvPr id="26632" name="Rectangle 8"/>
          <p:cNvSpPr>
            <a:spLocks noChangeArrowheads="1"/>
          </p:cNvSpPr>
          <p:nvPr/>
        </p:nvSpPr>
        <p:spPr bwMode="auto">
          <a:xfrm>
            <a:off x="4211638" y="2636838"/>
            <a:ext cx="4932362" cy="3444875"/>
          </a:xfrm>
          <a:prstGeom prst="rect">
            <a:avLst/>
          </a:prstGeom>
          <a:noFill/>
          <a:ln w="9525">
            <a:noFill/>
            <a:miter lim="800000"/>
            <a:headEnd/>
            <a:tailEnd/>
          </a:ln>
          <a:effectLst/>
        </p:spPr>
        <p:txBody>
          <a:bodyPr anchor="ctr">
            <a:spAutoFit/>
          </a:bodyPr>
          <a:lstStyle/>
          <a:p>
            <a:pPr algn="just"/>
            <a:r>
              <a:rPr lang="it-IT" sz="2000">
                <a:cs typeface="Times New Roman" pitchFamily="18" charset="0"/>
              </a:rPr>
              <a:t>l’agitatore è costituito da due parti, una superiore che porta </a:t>
            </a:r>
            <a:r>
              <a:rPr lang="it-IT" sz="2000" b="1">
                <a:cs typeface="Times New Roman" pitchFamily="18" charset="0"/>
              </a:rPr>
              <a:t>lame ad elica </a:t>
            </a:r>
            <a:r>
              <a:rPr lang="it-IT" sz="2000">
                <a:cs typeface="Times New Roman" pitchFamily="18" charset="0"/>
              </a:rPr>
              <a:t>ed una inferiore che ha il disegno della </a:t>
            </a:r>
            <a:r>
              <a:rPr lang="it-IT" sz="2000" b="1">
                <a:cs typeface="Times New Roman" pitchFamily="18" charset="0"/>
              </a:rPr>
              <a:t>turbina Rushton</a:t>
            </a:r>
            <a:r>
              <a:rPr lang="it-IT" sz="2000">
                <a:cs typeface="Times New Roman" pitchFamily="18" charset="0"/>
              </a:rPr>
              <a:t>. L’</a:t>
            </a:r>
            <a:r>
              <a:rPr lang="it-IT" sz="2000" b="1">
                <a:cs typeface="Times New Roman" pitchFamily="18" charset="0"/>
              </a:rPr>
              <a:t>elica spinge il fluido in basso</a:t>
            </a:r>
            <a:r>
              <a:rPr lang="it-IT" sz="2000">
                <a:cs typeface="Times New Roman" pitchFamily="18" charset="0"/>
              </a:rPr>
              <a:t> lungo la zona centrale del reattore delimitata dalle pareti del tubo di circolazione interna. Il liquido </a:t>
            </a:r>
            <a:r>
              <a:rPr lang="it-IT" sz="2000" b="1">
                <a:cs typeface="Times New Roman" pitchFamily="18" charset="0"/>
              </a:rPr>
              <a:t>risale</a:t>
            </a:r>
            <a:r>
              <a:rPr lang="it-IT" sz="2000">
                <a:cs typeface="Times New Roman" pitchFamily="18" charset="0"/>
              </a:rPr>
              <a:t> lungo il cilindro concentrico esterno e </a:t>
            </a:r>
            <a:r>
              <a:rPr lang="it-IT" sz="2000" b="1">
                <a:cs typeface="Times New Roman" pitchFamily="18" charset="0"/>
              </a:rPr>
              <a:t>incontra</a:t>
            </a:r>
            <a:r>
              <a:rPr lang="it-IT" sz="2000">
                <a:cs typeface="Times New Roman" pitchFamily="18" charset="0"/>
              </a:rPr>
              <a:t> nel suo moto i </a:t>
            </a:r>
            <a:r>
              <a:rPr lang="it-IT" sz="2000" b="1">
                <a:cs typeface="Times New Roman" pitchFamily="18" charset="0"/>
              </a:rPr>
              <a:t>baffles</a:t>
            </a:r>
            <a:r>
              <a:rPr lang="it-IT" sz="2000">
                <a:cs typeface="Times New Roman" pitchFamily="18" charset="0"/>
              </a:rPr>
              <a:t>. Giunto nella parte superiore del cilindro esterno viene </a:t>
            </a:r>
            <a:r>
              <a:rPr lang="it-IT" sz="2000" b="1">
                <a:cs typeface="Times New Roman" pitchFamily="18" charset="0"/>
              </a:rPr>
              <a:t>risucchiato </a:t>
            </a:r>
            <a:r>
              <a:rPr lang="it-IT" sz="2000">
                <a:cs typeface="Times New Roman" pitchFamily="18" charset="0"/>
              </a:rPr>
              <a:t>dal moto delle eliche nel cilindro interno.</a:t>
            </a:r>
            <a:r>
              <a:rPr lang="it-IT" sz="2000"/>
              <a:t> </a:t>
            </a:r>
          </a:p>
        </p:txBody>
      </p:sp>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ruttura predefinit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ruttura predefinit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ruttura predefinit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7728</TotalTime>
  <Words>4583</Words>
  <Application>Microsoft Office PowerPoint</Application>
  <PresentationFormat>Presentazione su schermo (4:3)</PresentationFormat>
  <Paragraphs>216</Paragraphs>
  <Slides>32</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32</vt:i4>
      </vt:variant>
    </vt:vector>
  </HeadingPairs>
  <TitlesOfParts>
    <vt:vector size="35" baseType="lpstr">
      <vt:lpstr>Symbol</vt:lpstr>
      <vt:lpstr>Times New Roman</vt: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Barolo Claudia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Nessun titolo diapositiva</dc:title>
  <dc:creator>Barolo Claudia</dc:creator>
  <cp:lastModifiedBy>Claudia Barolo</cp:lastModifiedBy>
  <cp:revision>629</cp:revision>
  <dcterms:created xsi:type="dcterms:W3CDTF">2005-09-29T08:21:49Z</dcterms:created>
  <dcterms:modified xsi:type="dcterms:W3CDTF">2023-11-16T11:27:17Z</dcterms:modified>
</cp:coreProperties>
</file>