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48" r:id="rId1"/>
  </p:sldMasterIdLst>
  <p:notesMasterIdLst>
    <p:notesMasterId r:id="rId11"/>
  </p:notesMasterIdLst>
  <p:handoutMasterIdLst>
    <p:handoutMasterId r:id="rId12"/>
  </p:handoutMasterIdLst>
  <p:sldIdLst>
    <p:sldId id="471" r:id="rId2"/>
    <p:sldId id="569" r:id="rId3"/>
    <p:sldId id="570" r:id="rId4"/>
    <p:sldId id="571" r:id="rId5"/>
    <p:sldId id="572" r:id="rId6"/>
    <p:sldId id="573" r:id="rId7"/>
    <p:sldId id="574" r:id="rId8"/>
    <p:sldId id="575" r:id="rId9"/>
    <p:sldId id="576" r:id="rId10"/>
  </p:sldIdLst>
  <p:sldSz cx="9144000" cy="6858000" type="screen4x3"/>
  <p:notesSz cx="6858000" cy="9144000"/>
  <p:defaultTextStyle>
    <a:defPPr>
      <a:defRPr lang="en-GB"/>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79772" autoAdjust="0"/>
  </p:normalViewPr>
  <p:slideViewPr>
    <p:cSldViewPr>
      <p:cViewPr varScale="1">
        <p:scale>
          <a:sx n="63" d="100"/>
          <a:sy n="63" d="100"/>
        </p:scale>
        <p:origin x="1954" y="3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p:scale>
          <a:sx n="75" d="100"/>
          <a:sy n="75" d="100"/>
        </p:scale>
        <p:origin x="-1320" y="11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smtClean="0"/>
            </a:lvl1pPr>
          </a:lstStyle>
          <a:p>
            <a:pPr>
              <a:defRPr/>
            </a:pPr>
            <a:endParaRPr lang="en-GB"/>
          </a:p>
        </p:txBody>
      </p:sp>
      <p:sp>
        <p:nvSpPr>
          <p:cNvPr id="67587" name="Rectangle 3"/>
          <p:cNvSpPr>
            <a:spLocks noGrp="1" noChangeArrowheads="1"/>
          </p:cNvSpPr>
          <p:nvPr>
            <p:ph type="dt" sz="quarter"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smtClean="0"/>
            </a:lvl1pPr>
          </a:lstStyle>
          <a:p>
            <a:pPr>
              <a:defRPr/>
            </a:pPr>
            <a:endParaRPr lang="en-GB"/>
          </a:p>
        </p:txBody>
      </p:sp>
      <p:sp>
        <p:nvSpPr>
          <p:cNvPr id="67588" name="Rectangle 4"/>
          <p:cNvSpPr>
            <a:spLocks noGrp="1" noChangeArrowheads="1"/>
          </p:cNvSpPr>
          <p:nvPr>
            <p:ph type="ftr" sz="quarter" idx="2"/>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smtClean="0"/>
            </a:lvl1pPr>
          </a:lstStyle>
          <a:p>
            <a:pPr>
              <a:defRPr/>
            </a:pPr>
            <a:endParaRPr lang="en-GB"/>
          </a:p>
        </p:txBody>
      </p:sp>
      <p:sp>
        <p:nvSpPr>
          <p:cNvPr id="67589" name="Rectangle 5"/>
          <p:cNvSpPr>
            <a:spLocks noGrp="1" noChangeArrowheads="1"/>
          </p:cNvSpPr>
          <p:nvPr>
            <p:ph type="sldNum" sz="quarter" idx="3"/>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smtClean="0"/>
            </a:lvl1pPr>
          </a:lstStyle>
          <a:p>
            <a:pPr>
              <a:defRPr/>
            </a:pPr>
            <a:fld id="{38DF63A4-E5FC-47B1-B051-F8048F530400}" type="slidenum">
              <a:rPr lang="en-GB"/>
              <a:pPr>
                <a:defRPr/>
              </a:pPr>
              <a:t>‹N›</a:t>
            </a:fld>
            <a:endParaRPr lang="en-GB"/>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smtClean="0"/>
            </a:lvl1pPr>
          </a:lstStyle>
          <a:p>
            <a:pPr>
              <a:defRPr/>
            </a:pPr>
            <a:endParaRPr lang="it-IT"/>
          </a:p>
        </p:txBody>
      </p:sp>
      <p:sp>
        <p:nvSpPr>
          <p:cNvPr id="18435" name="Rectangle 3"/>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smtClean="0"/>
            </a:lvl1pPr>
          </a:lstStyle>
          <a:p>
            <a:pPr>
              <a:defRPr/>
            </a:pPr>
            <a:endParaRPr lang="it-IT"/>
          </a:p>
        </p:txBody>
      </p:sp>
      <p:sp>
        <p:nvSpPr>
          <p:cNvPr id="6148"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18437"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it-IT" noProof="0"/>
              <a:t>Fare clic per modificare gli stili del testo dello schema</a:t>
            </a:r>
          </a:p>
          <a:p>
            <a:pPr lvl="1"/>
            <a:r>
              <a:rPr lang="it-IT" noProof="0"/>
              <a:t>Secondo livello</a:t>
            </a:r>
          </a:p>
          <a:p>
            <a:pPr lvl="2"/>
            <a:r>
              <a:rPr lang="it-IT" noProof="0"/>
              <a:t>Terzo livello</a:t>
            </a:r>
          </a:p>
          <a:p>
            <a:pPr lvl="3"/>
            <a:r>
              <a:rPr lang="it-IT" noProof="0"/>
              <a:t>Quarto livello</a:t>
            </a:r>
          </a:p>
          <a:p>
            <a:pPr lvl="4"/>
            <a:r>
              <a:rPr lang="it-IT" noProof="0"/>
              <a:t>Quinto livello</a:t>
            </a:r>
          </a:p>
        </p:txBody>
      </p:sp>
      <p:sp>
        <p:nvSpPr>
          <p:cNvPr id="18438"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smtClean="0"/>
            </a:lvl1pPr>
          </a:lstStyle>
          <a:p>
            <a:pPr>
              <a:defRPr/>
            </a:pPr>
            <a:endParaRPr lang="it-IT"/>
          </a:p>
        </p:txBody>
      </p:sp>
      <p:sp>
        <p:nvSpPr>
          <p:cNvPr id="18439"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smtClean="0"/>
            </a:lvl1pPr>
          </a:lstStyle>
          <a:p>
            <a:pPr>
              <a:defRPr/>
            </a:pPr>
            <a:fld id="{AB99135D-758F-4271-BE23-43281A07FFC9}" type="slidenum">
              <a:rPr lang="it-IT"/>
              <a:pPr>
                <a:defRPr/>
              </a:pPr>
              <a:t>‹N›</a:t>
            </a:fld>
            <a:endParaRPr lang="it-IT"/>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a:prstGeom prst="rect">
            <a:avLst/>
          </a:prstGeom>
        </p:spPr>
        <p:txBody>
          <a:bodyPr/>
          <a:lstStyle/>
          <a:p>
            <a:r>
              <a:rPr lang="it-IT"/>
              <a:t>Fare clic per modificare lo stile del titolo</a:t>
            </a:r>
          </a:p>
        </p:txBody>
      </p:sp>
      <p:sp>
        <p:nvSpPr>
          <p:cNvPr id="3" name="Sottotitolo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it-IT"/>
              <a:t>Fare clic per modificare lo stile del sottotitolo dello schema</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1143000"/>
          </a:xfrm>
          <a:prstGeom prst="rect">
            <a:avLst/>
          </a:prstGeom>
        </p:spPr>
        <p:txBody>
          <a:bodyPr/>
          <a:lstStyle/>
          <a:p>
            <a:r>
              <a:rPr lang="it-IT"/>
              <a:t>Fare clic per modificare lo stile del titolo</a:t>
            </a:r>
          </a:p>
        </p:txBody>
      </p:sp>
      <p:sp>
        <p:nvSpPr>
          <p:cNvPr id="3" name="Segnaposto testo verticale 2"/>
          <p:cNvSpPr>
            <a:spLocks noGrp="1"/>
          </p:cNvSpPr>
          <p:nvPr>
            <p:ph type="body" orient="vert" idx="1"/>
          </p:nvPr>
        </p:nvSpPr>
        <p:spPr>
          <a:xfrm>
            <a:off x="457200" y="1600200"/>
            <a:ext cx="8229600" cy="4525963"/>
          </a:xfrm>
          <a:prstGeom prst="rect">
            <a:avLst/>
          </a:prstGeom>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a:prstGeom prst="rect">
            <a:avLst/>
          </a:prstGeom>
        </p:spPr>
        <p:txBody>
          <a:bodyPr vert="eaVert"/>
          <a:lstStyle/>
          <a:p>
            <a:r>
              <a:rPr lang="it-IT"/>
              <a:t>Fare clic per modificare lo stile del titolo</a:t>
            </a:r>
          </a:p>
        </p:txBody>
      </p:sp>
      <p:sp>
        <p:nvSpPr>
          <p:cNvPr id="3" name="Segnaposto testo verticale 2"/>
          <p:cNvSpPr>
            <a:spLocks noGrp="1"/>
          </p:cNvSpPr>
          <p:nvPr>
            <p:ph type="body" orient="vert" idx="1"/>
          </p:nvPr>
        </p:nvSpPr>
        <p:spPr>
          <a:xfrm>
            <a:off x="457200" y="274638"/>
            <a:ext cx="6019800" cy="5851525"/>
          </a:xfrm>
          <a:prstGeom prst="rect">
            <a:avLst/>
          </a:prstGeom>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Contenuto">
    <p:spTree>
      <p:nvGrpSpPr>
        <p:cNvPr id="1" name=""/>
        <p:cNvGrpSpPr/>
        <p:nvPr/>
      </p:nvGrpSpPr>
      <p:grpSpPr>
        <a:xfrm>
          <a:off x="0" y="0"/>
          <a:ext cx="0" cy="0"/>
          <a:chOff x="0" y="0"/>
          <a:chExt cx="0" cy="0"/>
        </a:xfrm>
      </p:grpSpPr>
      <p:sp>
        <p:nvSpPr>
          <p:cNvPr id="2" name="Segnaposto contenuto 1"/>
          <p:cNvSpPr>
            <a:spLocks noGrp="1"/>
          </p:cNvSpPr>
          <p:nvPr>
            <p:ph/>
          </p:nvPr>
        </p:nvSpPr>
        <p:spPr>
          <a:xfrm>
            <a:off x="457200" y="274638"/>
            <a:ext cx="8229600" cy="5851525"/>
          </a:xfrm>
          <a:prstGeom prst="rect">
            <a:avLst/>
          </a:prstGeo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1143000"/>
          </a:xfrm>
          <a:prstGeom prst="rect">
            <a:avLst/>
          </a:prstGeom>
        </p:spPr>
        <p:txBody>
          <a:bodyPr/>
          <a:lstStyle/>
          <a:p>
            <a:r>
              <a:rPr lang="it-IT"/>
              <a:t>Fare clic per modificare lo stile del titolo</a:t>
            </a:r>
          </a:p>
        </p:txBody>
      </p:sp>
      <p:sp>
        <p:nvSpPr>
          <p:cNvPr id="3" name="Segnaposto contenuto 2"/>
          <p:cNvSpPr>
            <a:spLocks noGrp="1"/>
          </p:cNvSpPr>
          <p:nvPr>
            <p:ph idx="1"/>
          </p:nvPr>
        </p:nvSpPr>
        <p:spPr>
          <a:xfrm>
            <a:off x="457200" y="1600200"/>
            <a:ext cx="8229600" cy="4525963"/>
          </a:xfrm>
          <a:prstGeom prst="rect">
            <a:avLst/>
          </a:prstGeo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it-IT"/>
              <a:t>Fare clic per modificare lo stile del titolo</a:t>
            </a:r>
          </a:p>
        </p:txBody>
      </p:sp>
      <p:sp>
        <p:nvSpPr>
          <p:cNvPr id="3" name="Segnaposto testo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it-IT"/>
              <a:t>Fare clic per modificare stili del testo dello schema</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1143000"/>
          </a:xfrm>
          <a:prstGeom prst="rect">
            <a:avLst/>
          </a:prstGeom>
        </p:spPr>
        <p:txBody>
          <a:bodyPr/>
          <a:lstStyle/>
          <a:p>
            <a:r>
              <a:rPr lang="it-IT"/>
              <a:t>Fare clic per modificare lo stile del titolo</a:t>
            </a:r>
          </a:p>
        </p:txBody>
      </p:sp>
      <p:sp>
        <p:nvSpPr>
          <p:cNvPr id="3" name="Segnaposto contenuto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1143000"/>
          </a:xfrm>
          <a:prstGeom prst="rect">
            <a:avLst/>
          </a:prstGeom>
        </p:spPr>
        <p:txBody>
          <a:bodyPr/>
          <a:lstStyle>
            <a:lvl1pPr>
              <a:defRPr/>
            </a:lvl1pPr>
          </a:lstStyle>
          <a:p>
            <a:r>
              <a:rPr lang="it-IT"/>
              <a:t>Fare clic per modificare lo stile del titolo</a:t>
            </a:r>
          </a:p>
        </p:txBody>
      </p:sp>
      <p:sp>
        <p:nvSpPr>
          <p:cNvPr id="3" name="Segnaposto testo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4" name="Segnaposto contenuto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6" name="Segnaposto contenuto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1143000"/>
          </a:xfrm>
          <a:prstGeom prst="rect">
            <a:avLst/>
          </a:prstGeom>
        </p:spPr>
        <p:txBody>
          <a:bodyPr/>
          <a:lstStyle/>
          <a:p>
            <a:r>
              <a:rPr lang="it-IT"/>
              <a:t>Fare clic per modificare lo stile del titolo</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a:prstGeom prst="rect">
            <a:avLst/>
          </a:prstGeom>
        </p:spPr>
        <p:txBody>
          <a:bodyPr anchor="b"/>
          <a:lstStyle>
            <a:lvl1pPr algn="l">
              <a:defRPr sz="2000" b="1"/>
            </a:lvl1pPr>
          </a:lstStyle>
          <a:p>
            <a:r>
              <a:rPr lang="it-IT"/>
              <a:t>Fare clic per modificare lo stile del titolo</a:t>
            </a:r>
          </a:p>
        </p:txBody>
      </p:sp>
      <p:sp>
        <p:nvSpPr>
          <p:cNvPr id="3" name="Segnaposto contenuto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a:prstGeom prst="rect">
            <a:avLst/>
          </a:prstGeom>
        </p:spPr>
        <p:txBody>
          <a:bodyPr anchor="b"/>
          <a:lstStyle>
            <a:lvl1pPr algn="l">
              <a:defRPr sz="2000" b="1"/>
            </a:lvl1pPr>
          </a:lstStyle>
          <a:p>
            <a:r>
              <a:rPr lang="it-IT"/>
              <a:t>Fare clic per modificare lo stile del titolo</a:t>
            </a:r>
          </a:p>
        </p:txBody>
      </p:sp>
      <p:sp>
        <p:nvSpPr>
          <p:cNvPr id="3" name="Segnaposto immagine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it-IT" noProof="0"/>
          </a:p>
        </p:txBody>
      </p:sp>
      <p:sp>
        <p:nvSpPr>
          <p:cNvPr id="4" name="Segnaposto testo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38" name="Rectangle 14"/>
          <p:cNvSpPr>
            <a:spLocks noChangeArrowheads="1"/>
          </p:cNvSpPr>
          <p:nvPr/>
        </p:nvSpPr>
        <p:spPr bwMode="auto">
          <a:xfrm>
            <a:off x="0" y="6477000"/>
            <a:ext cx="9144000" cy="381000"/>
          </a:xfrm>
          <a:prstGeom prst="rect">
            <a:avLst/>
          </a:prstGeom>
          <a:solidFill>
            <a:srgbClr val="FFFF00"/>
          </a:solidFill>
          <a:ln w="9525">
            <a:noFill/>
            <a:miter lim="800000"/>
            <a:headEnd/>
            <a:tailEnd/>
          </a:ln>
          <a:effectLst/>
        </p:spPr>
        <p:txBody>
          <a:bodyPr wrap="none" anchor="ctr"/>
          <a:lstStyle/>
          <a:p>
            <a:pPr>
              <a:defRPr/>
            </a:pPr>
            <a:endParaRPr lang="it-IT"/>
          </a:p>
        </p:txBody>
      </p:sp>
      <p:sp>
        <p:nvSpPr>
          <p:cNvPr id="1033" name="Text Box 9"/>
          <p:cNvSpPr txBox="1">
            <a:spLocks noChangeArrowheads="1"/>
          </p:cNvSpPr>
          <p:nvPr/>
        </p:nvSpPr>
        <p:spPr bwMode="auto">
          <a:xfrm>
            <a:off x="2357923" y="6524625"/>
            <a:ext cx="5742469" cy="307777"/>
          </a:xfrm>
          <a:prstGeom prst="rect">
            <a:avLst/>
          </a:prstGeom>
          <a:noFill/>
          <a:ln w="9525">
            <a:noFill/>
            <a:miter lim="800000"/>
            <a:headEnd/>
            <a:tailEnd/>
          </a:ln>
          <a:effectLst/>
        </p:spPr>
        <p:txBody>
          <a:bodyPr wrap="none">
            <a:spAutoFit/>
          </a:bodyPr>
          <a:lstStyle/>
          <a:p>
            <a:pPr>
              <a:defRPr/>
            </a:pPr>
            <a:r>
              <a:rPr lang="it-IT" sz="1400" dirty="0"/>
              <a:t>Claudia Barolo &amp; Silvia </a:t>
            </a:r>
            <a:r>
              <a:rPr lang="it-IT" sz="1400" dirty="0" err="1"/>
              <a:t>Tabasso</a:t>
            </a:r>
            <a:r>
              <a:rPr lang="it-IT" sz="1400" dirty="0"/>
              <a:t> – Processi Industriali Chimici e Biochimici </a:t>
            </a:r>
            <a:endParaRPr lang="it-IT" dirty="0"/>
          </a:p>
        </p:txBody>
      </p:sp>
    </p:spTree>
  </p:cSld>
  <p:clrMap bg1="lt1" tx1="dk1" bg2="lt2" tx2="dk2" accent1="accent1" accent2="accent2" accent3="accent3" accent4="accent4" accent5="accent5" accent6="accent6" hlink="hlink" folHlink="folHlink"/>
  <p:sldLayoutIdLst>
    <p:sldLayoutId id="2147483660" r:id="rId1"/>
    <p:sldLayoutId id="2147483659" r:id="rId2"/>
    <p:sldLayoutId id="2147483658" r:id="rId3"/>
    <p:sldLayoutId id="2147483657" r:id="rId4"/>
    <p:sldLayoutId id="2147483656" r:id="rId5"/>
    <p:sldLayoutId id="2147483655" r:id="rId6"/>
    <p:sldLayoutId id="2147483654" r:id="rId7"/>
    <p:sldLayoutId id="2147483653" r:id="rId8"/>
    <p:sldLayoutId id="2147483652" r:id="rId9"/>
    <p:sldLayoutId id="2147483651" r:id="rId10"/>
    <p:sldLayoutId id="2147483650" r:id="rId11"/>
    <p:sldLayoutId id="2147483649" r:id="rId12"/>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eaLnBrk="0" fontAlgn="base" hangingPunct="0">
        <a:spcBef>
          <a:spcPct val="0"/>
        </a:spcBef>
        <a:spcAft>
          <a:spcPct val="0"/>
        </a:spcAft>
        <a:defRPr sz="4400">
          <a:solidFill>
            <a:schemeClr val="tx2"/>
          </a:solidFill>
          <a:latin typeface="Times New Roman" pitchFamily="18" charset="0"/>
        </a:defRPr>
      </a:lvl6pPr>
      <a:lvl7pPr marL="914400" algn="ctr" rtl="0" eaLnBrk="0" fontAlgn="base" hangingPunct="0">
        <a:spcBef>
          <a:spcPct val="0"/>
        </a:spcBef>
        <a:spcAft>
          <a:spcPct val="0"/>
        </a:spcAft>
        <a:defRPr sz="4400">
          <a:solidFill>
            <a:schemeClr val="tx2"/>
          </a:solidFill>
          <a:latin typeface="Times New Roman" pitchFamily="18" charset="0"/>
        </a:defRPr>
      </a:lvl7pPr>
      <a:lvl8pPr marL="1371600" algn="ctr" rtl="0" eaLnBrk="0" fontAlgn="base" hangingPunct="0">
        <a:spcBef>
          <a:spcPct val="0"/>
        </a:spcBef>
        <a:spcAft>
          <a:spcPct val="0"/>
        </a:spcAft>
        <a:defRPr sz="4400">
          <a:solidFill>
            <a:schemeClr val="tx2"/>
          </a:solidFill>
          <a:latin typeface="Times New Roman" pitchFamily="18" charset="0"/>
        </a:defRPr>
      </a:lvl8pPr>
      <a:lvl9pPr marL="1828800" algn="ctr" rtl="0" eaLnBrk="0" fontAlgn="base" hangingPunct="0">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7.xml"/><Relationship Id="rId4" Type="http://schemas.openxmlformats.org/officeDocument/2006/relationships/image" Target="file:///C:\WINDOWS\Desktop\Testi%20Enzo\impianti%20biochimici%201.jpg"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jpeg"/><Relationship Id="rId1" Type="http://schemas.openxmlformats.org/officeDocument/2006/relationships/slideLayout" Target="../slideLayouts/slideLayout7.xml"/><Relationship Id="rId6" Type="http://schemas.openxmlformats.org/officeDocument/2006/relationships/image" Target="../media/image10.jpeg"/><Relationship Id="rId5" Type="http://schemas.openxmlformats.org/officeDocument/2006/relationships/image" Target="file:///C:\WINDOWS\Desktop\Testi%20Enzo\impianti%20biochimici%201.jpg" TargetMode="External"/><Relationship Id="rId4" Type="http://schemas.openxmlformats.org/officeDocument/2006/relationships/image" Target="../media/image9.jpeg"/></Relationships>
</file>

<file path=ppt/slides/_rels/slide8.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1.jpeg"/><Relationship Id="rId1" Type="http://schemas.openxmlformats.org/officeDocument/2006/relationships/slideLayout" Target="../slideLayouts/slideLayout7.xml"/><Relationship Id="rId5" Type="http://schemas.openxmlformats.org/officeDocument/2006/relationships/image" Target="../media/image13.jpeg"/><Relationship Id="rId4" Type="http://schemas.openxmlformats.org/officeDocument/2006/relationships/image" Target="file:///C:\WINDOWS\Desktop\Testi%20Enzo\impianti%20biochimici%202.jpg" TargetMode="External"/></Relationships>
</file>

<file path=ppt/slides/_rels/slide9.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hyperlink" Target="http://www.lightnin-mixer.com/" TargetMode="External"/><Relationship Id="rId1" Type="http://schemas.openxmlformats.org/officeDocument/2006/relationships/slideLayout" Target="../slideLayouts/slideLayout7.xml"/><Relationship Id="rId4" Type="http://schemas.openxmlformats.org/officeDocument/2006/relationships/image" Target="../media/image15.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4"/>
          <p:cNvSpPr>
            <a:spLocks noChangeArrowheads="1"/>
          </p:cNvSpPr>
          <p:nvPr/>
        </p:nvSpPr>
        <p:spPr bwMode="auto">
          <a:xfrm>
            <a:off x="0" y="115888"/>
            <a:ext cx="9144000" cy="1143000"/>
          </a:xfrm>
          <a:prstGeom prst="rect">
            <a:avLst/>
          </a:prstGeom>
          <a:noFill/>
          <a:ln w="9525">
            <a:noFill/>
            <a:miter lim="800000"/>
            <a:headEnd/>
            <a:tailEnd/>
          </a:ln>
        </p:spPr>
        <p:txBody>
          <a:bodyPr anchor="ctr"/>
          <a:lstStyle/>
          <a:p>
            <a:pPr algn="ctr"/>
            <a:r>
              <a:rPr lang="it-IT" sz="3600" b="1">
                <a:solidFill>
                  <a:srgbClr val="FF0000"/>
                </a:solidFill>
              </a:rPr>
              <a:t>PROCESSI INDUSTRIALI CHIMICI E BIOCHIMICI</a:t>
            </a:r>
            <a:endParaRPr lang="it-IT" sz="2800">
              <a:solidFill>
                <a:schemeClr val="tx2"/>
              </a:solidFill>
            </a:endParaRPr>
          </a:p>
        </p:txBody>
      </p:sp>
      <p:sp>
        <p:nvSpPr>
          <p:cNvPr id="2051" name="Text Box 7"/>
          <p:cNvSpPr txBox="1">
            <a:spLocks noChangeArrowheads="1"/>
          </p:cNvSpPr>
          <p:nvPr/>
        </p:nvSpPr>
        <p:spPr bwMode="auto">
          <a:xfrm>
            <a:off x="8675688" y="6400800"/>
            <a:ext cx="336550" cy="457200"/>
          </a:xfrm>
          <a:prstGeom prst="rect">
            <a:avLst/>
          </a:prstGeom>
          <a:noFill/>
          <a:ln w="9525">
            <a:noFill/>
            <a:miter lim="800000"/>
            <a:headEnd/>
            <a:tailEnd/>
          </a:ln>
        </p:spPr>
        <p:txBody>
          <a:bodyPr wrap="none">
            <a:spAutoFit/>
          </a:bodyPr>
          <a:lstStyle/>
          <a:p>
            <a:fld id="{EE1653C1-6193-492D-8F71-9A5E65B6D7C5}" type="slidenum">
              <a:rPr lang="it-IT"/>
              <a:pPr/>
              <a:t>1</a:t>
            </a:fld>
            <a:endParaRPr lang="it-IT"/>
          </a:p>
        </p:txBody>
      </p:sp>
      <p:sp>
        <p:nvSpPr>
          <p:cNvPr id="2052" name="Text Box 8"/>
          <p:cNvSpPr txBox="1">
            <a:spLocks noChangeArrowheads="1"/>
          </p:cNvSpPr>
          <p:nvPr/>
        </p:nvSpPr>
        <p:spPr bwMode="auto">
          <a:xfrm>
            <a:off x="373063" y="2565400"/>
            <a:ext cx="8375650" cy="1190625"/>
          </a:xfrm>
          <a:prstGeom prst="rect">
            <a:avLst/>
          </a:prstGeom>
          <a:noFill/>
          <a:ln w="9525">
            <a:noFill/>
            <a:miter lim="800000"/>
            <a:headEnd/>
            <a:tailEnd/>
          </a:ln>
        </p:spPr>
        <p:txBody>
          <a:bodyPr wrap="none">
            <a:spAutoFit/>
          </a:bodyPr>
          <a:lstStyle/>
          <a:p>
            <a:pPr algn="ctr"/>
            <a:r>
              <a:rPr lang="it-IT" sz="3600" b="1"/>
              <a:t>FLUSSO TURBOLENTO E LAMINARE</a:t>
            </a:r>
          </a:p>
          <a:p>
            <a:pPr algn="ctr"/>
            <a:r>
              <a:rPr lang="it-IT" sz="3600" b="1"/>
              <a:t>IMPORTANZA DEI BAFFLES</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 Box 2"/>
          <p:cNvSpPr txBox="1">
            <a:spLocks noChangeArrowheads="1"/>
          </p:cNvSpPr>
          <p:nvPr/>
        </p:nvSpPr>
        <p:spPr bwMode="auto">
          <a:xfrm>
            <a:off x="1476375" y="0"/>
            <a:ext cx="6103938" cy="488950"/>
          </a:xfrm>
          <a:prstGeom prst="rect">
            <a:avLst/>
          </a:prstGeom>
          <a:noFill/>
          <a:ln w="9525">
            <a:noFill/>
            <a:miter lim="800000"/>
            <a:headEnd/>
            <a:tailEnd/>
          </a:ln>
        </p:spPr>
        <p:txBody>
          <a:bodyPr wrap="none">
            <a:spAutoFit/>
          </a:bodyPr>
          <a:lstStyle/>
          <a:p>
            <a:r>
              <a:rPr lang="it-IT" sz="2600" b="1">
                <a:solidFill>
                  <a:srgbClr val="FF0000"/>
                </a:solidFill>
              </a:rPr>
              <a:t>FLUSSO TURBOLENTO E LAMINARE</a:t>
            </a:r>
          </a:p>
        </p:txBody>
      </p:sp>
      <p:sp>
        <p:nvSpPr>
          <p:cNvPr id="3075" name="Text Box 3"/>
          <p:cNvSpPr txBox="1">
            <a:spLocks noChangeArrowheads="1"/>
          </p:cNvSpPr>
          <p:nvPr/>
        </p:nvSpPr>
        <p:spPr bwMode="auto">
          <a:xfrm>
            <a:off x="8459788" y="6400800"/>
            <a:ext cx="336550" cy="457200"/>
          </a:xfrm>
          <a:prstGeom prst="rect">
            <a:avLst/>
          </a:prstGeom>
          <a:noFill/>
          <a:ln w="9525">
            <a:noFill/>
            <a:miter lim="800000"/>
            <a:headEnd/>
            <a:tailEnd/>
          </a:ln>
        </p:spPr>
        <p:txBody>
          <a:bodyPr wrap="none">
            <a:spAutoFit/>
          </a:bodyPr>
          <a:lstStyle/>
          <a:p>
            <a:fld id="{453BD9E5-5424-4A62-AC22-2AC7F5CCE89E}" type="slidenum">
              <a:rPr lang="it-IT"/>
              <a:pPr/>
              <a:t>2</a:t>
            </a:fld>
            <a:endParaRPr lang="it-IT"/>
          </a:p>
        </p:txBody>
      </p:sp>
      <p:sp>
        <p:nvSpPr>
          <p:cNvPr id="3078" name="Rectangle 17"/>
          <p:cNvSpPr>
            <a:spLocks noChangeArrowheads="1"/>
          </p:cNvSpPr>
          <p:nvPr/>
        </p:nvSpPr>
        <p:spPr bwMode="auto">
          <a:xfrm>
            <a:off x="0" y="442913"/>
            <a:ext cx="9144000" cy="5578475"/>
          </a:xfrm>
          <a:prstGeom prst="rect">
            <a:avLst/>
          </a:prstGeom>
          <a:noFill/>
          <a:ln w="9525">
            <a:noFill/>
            <a:miter lim="800000"/>
            <a:headEnd/>
            <a:tailEnd/>
          </a:ln>
        </p:spPr>
        <p:txBody>
          <a:bodyPr anchor="ctr">
            <a:spAutoFit/>
          </a:bodyPr>
          <a:lstStyle/>
          <a:p>
            <a:pPr algn="just"/>
            <a:r>
              <a:rPr lang="it-IT" sz="2000">
                <a:solidFill>
                  <a:srgbClr val="000000"/>
                </a:solidFill>
                <a:cs typeface="Times New Roman" pitchFamily="18" charset="0"/>
              </a:rPr>
              <a:t>Il moto del fluido è di tre tipi: </a:t>
            </a:r>
            <a:r>
              <a:rPr lang="it-IT" sz="2000" b="1">
                <a:solidFill>
                  <a:srgbClr val="000000"/>
                </a:solidFill>
                <a:cs typeface="Times New Roman" pitchFamily="18" charset="0"/>
              </a:rPr>
              <a:t>laminare</a:t>
            </a:r>
            <a:r>
              <a:rPr lang="it-IT" sz="2000">
                <a:solidFill>
                  <a:srgbClr val="000000"/>
                </a:solidFill>
                <a:cs typeface="Times New Roman" pitchFamily="18" charset="0"/>
              </a:rPr>
              <a:t>, </a:t>
            </a:r>
            <a:r>
              <a:rPr lang="it-IT" sz="2000" b="1">
                <a:solidFill>
                  <a:srgbClr val="000000"/>
                </a:solidFill>
                <a:cs typeface="Times New Roman" pitchFamily="18" charset="0"/>
              </a:rPr>
              <a:t>turbolento</a:t>
            </a:r>
            <a:r>
              <a:rPr lang="it-IT" sz="2000">
                <a:solidFill>
                  <a:srgbClr val="000000"/>
                </a:solidFill>
                <a:cs typeface="Times New Roman" pitchFamily="18" charset="0"/>
              </a:rPr>
              <a:t> e </a:t>
            </a:r>
            <a:r>
              <a:rPr lang="it-IT" sz="2000" b="1">
                <a:solidFill>
                  <a:srgbClr val="000000"/>
                </a:solidFill>
                <a:cs typeface="Times New Roman" pitchFamily="18" charset="0"/>
              </a:rPr>
              <a:t>transitorio</a:t>
            </a:r>
            <a:r>
              <a:rPr lang="it-IT" sz="2000">
                <a:solidFill>
                  <a:srgbClr val="000000"/>
                </a:solidFill>
                <a:cs typeface="Times New Roman" pitchFamily="18" charset="0"/>
              </a:rPr>
              <a:t>. Nel primo, il fluido si muove </a:t>
            </a:r>
            <a:r>
              <a:rPr lang="it-IT" sz="2000" b="1">
                <a:solidFill>
                  <a:srgbClr val="000000"/>
                </a:solidFill>
                <a:cs typeface="Times New Roman" pitchFamily="18" charset="0"/>
              </a:rPr>
              <a:t>in una sola direzione</a:t>
            </a:r>
            <a:r>
              <a:rPr lang="it-IT" sz="2000">
                <a:solidFill>
                  <a:srgbClr val="000000"/>
                </a:solidFill>
                <a:cs typeface="Times New Roman" pitchFamily="18" charset="0"/>
              </a:rPr>
              <a:t>, le </a:t>
            </a:r>
            <a:r>
              <a:rPr lang="it-IT" sz="2000" b="1">
                <a:solidFill>
                  <a:srgbClr val="000000"/>
                </a:solidFill>
                <a:cs typeface="Times New Roman" pitchFamily="18" charset="0"/>
              </a:rPr>
              <a:t>linee</a:t>
            </a:r>
            <a:r>
              <a:rPr lang="it-IT" sz="2000">
                <a:solidFill>
                  <a:srgbClr val="000000"/>
                </a:solidFill>
                <a:cs typeface="Times New Roman" pitchFamily="18" charset="0"/>
              </a:rPr>
              <a:t> di flusso sono </a:t>
            </a:r>
            <a:r>
              <a:rPr lang="it-IT" sz="2000" b="1">
                <a:solidFill>
                  <a:srgbClr val="000000"/>
                </a:solidFill>
                <a:cs typeface="Times New Roman" pitchFamily="18" charset="0"/>
              </a:rPr>
              <a:t>parallele</a:t>
            </a:r>
            <a:r>
              <a:rPr lang="it-IT" sz="2000">
                <a:solidFill>
                  <a:srgbClr val="000000"/>
                </a:solidFill>
                <a:cs typeface="Times New Roman" pitchFamily="18" charset="0"/>
              </a:rPr>
              <a:t> e non avviene miscelazione tra esse, mentre nel secondo le linee di flusso si rompono e </a:t>
            </a:r>
            <a:r>
              <a:rPr lang="it-IT" sz="2000" b="1">
                <a:solidFill>
                  <a:srgbClr val="000000"/>
                </a:solidFill>
                <a:cs typeface="Times New Roman" pitchFamily="18" charset="0"/>
              </a:rPr>
              <a:t>si mischiano formando dei vortici</a:t>
            </a:r>
            <a:r>
              <a:rPr lang="it-IT" sz="2000">
                <a:solidFill>
                  <a:srgbClr val="000000"/>
                </a:solidFill>
                <a:cs typeface="Times New Roman" pitchFamily="18" charset="0"/>
              </a:rPr>
              <a:t>. Questi trasportano il fluido fuori dalle linee di flusso parallele e causano la miscelazione del fluido (il liquido si muove in direzioni casuali). Queste situazioni sono rappresentate nella seguente figura:</a:t>
            </a:r>
          </a:p>
          <a:p>
            <a:pPr algn="just"/>
            <a:endParaRPr lang="it-IT" sz="2000">
              <a:solidFill>
                <a:srgbClr val="000000"/>
              </a:solidFill>
              <a:cs typeface="Times New Roman" pitchFamily="18" charset="0"/>
            </a:endParaRPr>
          </a:p>
          <a:p>
            <a:pPr algn="just"/>
            <a:endParaRPr lang="it-IT" sz="2000">
              <a:solidFill>
                <a:srgbClr val="000000"/>
              </a:solidFill>
              <a:cs typeface="Times New Roman" pitchFamily="18" charset="0"/>
            </a:endParaRPr>
          </a:p>
          <a:p>
            <a:pPr algn="just"/>
            <a:endParaRPr lang="it-IT" sz="2000">
              <a:solidFill>
                <a:srgbClr val="000000"/>
              </a:solidFill>
              <a:cs typeface="Times New Roman" pitchFamily="18" charset="0"/>
            </a:endParaRPr>
          </a:p>
          <a:p>
            <a:pPr algn="just"/>
            <a:endParaRPr lang="it-IT" sz="2000">
              <a:solidFill>
                <a:srgbClr val="000000"/>
              </a:solidFill>
              <a:cs typeface="Times New Roman" pitchFamily="18" charset="0"/>
            </a:endParaRPr>
          </a:p>
          <a:p>
            <a:pPr algn="just"/>
            <a:endParaRPr lang="it-IT" sz="2000">
              <a:solidFill>
                <a:srgbClr val="000000"/>
              </a:solidFill>
              <a:cs typeface="Times New Roman" pitchFamily="18" charset="0"/>
            </a:endParaRPr>
          </a:p>
          <a:p>
            <a:pPr algn="just"/>
            <a:endParaRPr lang="it-IT" sz="2000">
              <a:solidFill>
                <a:srgbClr val="000000"/>
              </a:solidFill>
              <a:cs typeface="Times New Roman" pitchFamily="18" charset="0"/>
            </a:endParaRPr>
          </a:p>
          <a:p>
            <a:pPr algn="just"/>
            <a:r>
              <a:rPr lang="it-IT" sz="2000">
                <a:solidFill>
                  <a:srgbClr val="000000"/>
                </a:solidFill>
                <a:cs typeface="Times New Roman" pitchFamily="18" charset="0"/>
              </a:rPr>
              <a:t>                                 </a:t>
            </a:r>
            <a:r>
              <a:rPr lang="it-IT" sz="2000" b="1">
                <a:solidFill>
                  <a:srgbClr val="000000"/>
                </a:solidFill>
                <a:cs typeface="Times New Roman" pitchFamily="18" charset="0"/>
              </a:rPr>
              <a:t>povera miscelazione</a:t>
            </a:r>
            <a:r>
              <a:rPr lang="it-IT" sz="2000">
                <a:solidFill>
                  <a:srgbClr val="000000"/>
                </a:solidFill>
                <a:cs typeface="Times New Roman" pitchFamily="18" charset="0"/>
              </a:rPr>
              <a:t>        </a:t>
            </a:r>
            <a:r>
              <a:rPr lang="it-IT" sz="2000" b="1">
                <a:solidFill>
                  <a:srgbClr val="000000"/>
                </a:solidFill>
                <a:cs typeface="Times New Roman" pitchFamily="18" charset="0"/>
              </a:rPr>
              <a:t>buona miscelazione</a:t>
            </a:r>
            <a:endParaRPr lang="it-IT" sz="2000">
              <a:solidFill>
                <a:srgbClr val="000000"/>
              </a:solidFill>
              <a:cs typeface="Times New Roman" pitchFamily="18" charset="0"/>
            </a:endParaRPr>
          </a:p>
          <a:p>
            <a:pPr algn="just"/>
            <a:endParaRPr lang="it-IT" sz="2000">
              <a:solidFill>
                <a:srgbClr val="000000"/>
              </a:solidFill>
              <a:cs typeface="Times New Roman" pitchFamily="18" charset="0"/>
            </a:endParaRPr>
          </a:p>
          <a:p>
            <a:pPr algn="just"/>
            <a:r>
              <a:rPr lang="it-IT" sz="2000">
                <a:solidFill>
                  <a:srgbClr val="000000"/>
                </a:solidFill>
                <a:cs typeface="Times New Roman" pitchFamily="18" charset="0"/>
              </a:rPr>
              <a:t>Lo stato intermedio tra quello laminare e turbolento si chiama transitorio. Nello stato transitorio il fluido si muove in parte in modo laminare ed in parte in modo turbolento. Lo stato </a:t>
            </a:r>
            <a:r>
              <a:rPr lang="it-IT" sz="2000" b="1">
                <a:solidFill>
                  <a:srgbClr val="000000"/>
                </a:solidFill>
                <a:cs typeface="Times New Roman" pitchFamily="18" charset="0"/>
              </a:rPr>
              <a:t>turbolento</a:t>
            </a:r>
            <a:r>
              <a:rPr lang="it-IT" sz="2000">
                <a:solidFill>
                  <a:srgbClr val="000000"/>
                </a:solidFill>
                <a:cs typeface="Times New Roman" pitchFamily="18" charset="0"/>
              </a:rPr>
              <a:t> è desiderabile per la </a:t>
            </a:r>
            <a:r>
              <a:rPr lang="it-IT" sz="2000" b="1">
                <a:solidFill>
                  <a:srgbClr val="000000"/>
                </a:solidFill>
                <a:cs typeface="Times New Roman" pitchFamily="18" charset="0"/>
              </a:rPr>
              <a:t>miscelazione</a:t>
            </a:r>
            <a:r>
              <a:rPr lang="it-IT" sz="2000">
                <a:solidFill>
                  <a:srgbClr val="000000"/>
                </a:solidFill>
                <a:cs typeface="Times New Roman" pitchFamily="18" charset="0"/>
              </a:rPr>
              <a:t> del fluido e per il </a:t>
            </a:r>
            <a:r>
              <a:rPr lang="it-IT" sz="2000" b="1">
                <a:solidFill>
                  <a:srgbClr val="000000"/>
                </a:solidFill>
                <a:cs typeface="Times New Roman" pitchFamily="18" charset="0"/>
              </a:rPr>
              <a:t>trasferimento di calore</a:t>
            </a:r>
            <a:r>
              <a:rPr lang="it-IT" sz="2000">
                <a:solidFill>
                  <a:srgbClr val="000000"/>
                </a:solidFill>
                <a:cs typeface="Times New Roman" pitchFamily="18" charset="0"/>
              </a:rPr>
              <a:t> ottimale.</a:t>
            </a:r>
            <a:r>
              <a:rPr lang="it-IT" sz="2000"/>
              <a:t> </a:t>
            </a:r>
          </a:p>
        </p:txBody>
      </p:sp>
      <p:pic>
        <p:nvPicPr>
          <p:cNvPr id="3082" name="Picture 10" descr="impianti biochimici 1"/>
          <p:cNvPicPr>
            <a:picLocks noChangeAspect="1" noChangeArrowheads="1"/>
          </p:cNvPicPr>
          <p:nvPr/>
        </p:nvPicPr>
        <p:blipFill>
          <a:blip r:embed="rId2" cstate="print"/>
          <a:srcRect/>
          <a:stretch>
            <a:fillRect/>
          </a:stretch>
        </p:blipFill>
        <p:spPr bwMode="auto">
          <a:xfrm>
            <a:off x="2843213" y="2420938"/>
            <a:ext cx="3409950" cy="1409700"/>
          </a:xfrm>
          <a:prstGeom prst="rect">
            <a:avLst/>
          </a:prstGeom>
          <a:noFill/>
          <a:ln w="9525">
            <a:noFill/>
            <a:miter lim="800000"/>
            <a:headEnd/>
            <a:tailEnd/>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Text Box 2"/>
          <p:cNvSpPr txBox="1">
            <a:spLocks noChangeArrowheads="1"/>
          </p:cNvSpPr>
          <p:nvPr/>
        </p:nvSpPr>
        <p:spPr bwMode="auto">
          <a:xfrm>
            <a:off x="1476375" y="0"/>
            <a:ext cx="6103938" cy="488950"/>
          </a:xfrm>
          <a:prstGeom prst="rect">
            <a:avLst/>
          </a:prstGeom>
          <a:noFill/>
          <a:ln w="9525">
            <a:noFill/>
            <a:miter lim="800000"/>
            <a:headEnd/>
            <a:tailEnd/>
          </a:ln>
        </p:spPr>
        <p:txBody>
          <a:bodyPr wrap="none">
            <a:spAutoFit/>
          </a:bodyPr>
          <a:lstStyle/>
          <a:p>
            <a:r>
              <a:rPr lang="it-IT" sz="2600" b="1">
                <a:solidFill>
                  <a:srgbClr val="FF0000"/>
                </a:solidFill>
              </a:rPr>
              <a:t>FLUSSO TURBOLENTO E LAMINARE</a:t>
            </a:r>
          </a:p>
        </p:txBody>
      </p:sp>
      <p:sp>
        <p:nvSpPr>
          <p:cNvPr id="52227" name="Text Box 3"/>
          <p:cNvSpPr txBox="1">
            <a:spLocks noChangeArrowheads="1"/>
          </p:cNvSpPr>
          <p:nvPr/>
        </p:nvSpPr>
        <p:spPr bwMode="auto">
          <a:xfrm>
            <a:off x="8459788" y="6400800"/>
            <a:ext cx="336550" cy="457200"/>
          </a:xfrm>
          <a:prstGeom prst="rect">
            <a:avLst/>
          </a:prstGeom>
          <a:noFill/>
          <a:ln w="9525">
            <a:noFill/>
            <a:miter lim="800000"/>
            <a:headEnd/>
            <a:tailEnd/>
          </a:ln>
        </p:spPr>
        <p:txBody>
          <a:bodyPr wrap="none">
            <a:spAutoFit/>
          </a:bodyPr>
          <a:lstStyle/>
          <a:p>
            <a:fld id="{99830E25-E3A6-4AC3-AFCD-E5F45DCBEFD3}" type="slidenum">
              <a:rPr lang="it-IT"/>
              <a:pPr/>
              <a:t>3</a:t>
            </a:fld>
            <a:endParaRPr lang="it-IT"/>
          </a:p>
        </p:txBody>
      </p:sp>
      <p:sp>
        <p:nvSpPr>
          <p:cNvPr id="52228" name="Rectangle 17"/>
          <p:cNvSpPr>
            <a:spLocks noChangeArrowheads="1"/>
          </p:cNvSpPr>
          <p:nvPr/>
        </p:nvSpPr>
        <p:spPr bwMode="auto">
          <a:xfrm>
            <a:off x="0" y="549275"/>
            <a:ext cx="9144000" cy="5883275"/>
          </a:xfrm>
          <a:prstGeom prst="rect">
            <a:avLst/>
          </a:prstGeom>
          <a:noFill/>
          <a:ln w="9525">
            <a:noFill/>
            <a:miter lim="800000"/>
            <a:headEnd/>
            <a:tailEnd/>
          </a:ln>
        </p:spPr>
        <p:txBody>
          <a:bodyPr anchor="ctr">
            <a:spAutoFit/>
          </a:bodyPr>
          <a:lstStyle/>
          <a:p>
            <a:pPr algn="just"/>
            <a:r>
              <a:rPr lang="it-IT" sz="2000">
                <a:solidFill>
                  <a:srgbClr val="000000"/>
                </a:solidFill>
                <a:cs typeface="Times New Roman" pitchFamily="18" charset="0"/>
              </a:rPr>
              <a:t>Si è detto che caratteristica del flusso laminare è che linee di flusso sono </a:t>
            </a:r>
            <a:r>
              <a:rPr lang="it-IT" sz="2000" b="1">
                <a:solidFill>
                  <a:srgbClr val="000000"/>
                </a:solidFill>
                <a:cs typeface="Times New Roman" pitchFamily="18" charset="0"/>
              </a:rPr>
              <a:t>parallele</a:t>
            </a:r>
            <a:r>
              <a:rPr lang="it-IT" sz="2000">
                <a:solidFill>
                  <a:srgbClr val="000000"/>
                </a:solidFill>
                <a:cs typeface="Times New Roman" pitchFamily="18" charset="0"/>
              </a:rPr>
              <a:t>. Pertanto, il moto del fluido non deve essere necessariamente solo </a:t>
            </a:r>
            <a:r>
              <a:rPr lang="it-IT" sz="2000" b="1">
                <a:solidFill>
                  <a:srgbClr val="000000"/>
                </a:solidFill>
                <a:cs typeface="Times New Roman" pitchFamily="18" charset="0"/>
              </a:rPr>
              <a:t>lineare</a:t>
            </a:r>
            <a:r>
              <a:rPr lang="it-IT" sz="2000">
                <a:solidFill>
                  <a:srgbClr val="000000"/>
                </a:solidFill>
                <a:cs typeface="Times New Roman" pitchFamily="18" charset="0"/>
              </a:rPr>
              <a:t> (verticale o orizzontale), ma può essere anche </a:t>
            </a:r>
            <a:r>
              <a:rPr lang="it-IT" sz="2000" b="1">
                <a:solidFill>
                  <a:srgbClr val="000000"/>
                </a:solidFill>
                <a:cs typeface="Times New Roman" pitchFamily="18" charset="0"/>
              </a:rPr>
              <a:t>circolare</a:t>
            </a:r>
            <a:r>
              <a:rPr lang="it-IT" sz="2000">
                <a:solidFill>
                  <a:srgbClr val="000000"/>
                </a:solidFill>
                <a:cs typeface="Times New Roman" pitchFamily="18" charset="0"/>
              </a:rPr>
              <a:t> (od anche </a:t>
            </a:r>
            <a:r>
              <a:rPr lang="it-IT" sz="2000" b="1">
                <a:solidFill>
                  <a:srgbClr val="000000"/>
                </a:solidFill>
                <a:cs typeface="Times New Roman" pitchFamily="18" charset="0"/>
              </a:rPr>
              <a:t>diagonale</a:t>
            </a:r>
            <a:r>
              <a:rPr lang="it-IT" sz="2000">
                <a:solidFill>
                  <a:srgbClr val="000000"/>
                </a:solidFill>
                <a:cs typeface="Times New Roman" pitchFamily="18" charset="0"/>
              </a:rPr>
              <a:t>). In un reattore dove l’agitazione avviene ad opera di un </a:t>
            </a:r>
            <a:r>
              <a:rPr lang="it-IT" sz="2000" b="1">
                <a:solidFill>
                  <a:srgbClr val="000000"/>
                </a:solidFill>
                <a:cs typeface="Times New Roman" pitchFamily="18" charset="0"/>
              </a:rPr>
              <a:t>agitatore a pale a bassa velocità</a:t>
            </a:r>
            <a:r>
              <a:rPr lang="it-IT" sz="2000">
                <a:solidFill>
                  <a:srgbClr val="000000"/>
                </a:solidFill>
                <a:cs typeface="Times New Roman" pitchFamily="18" charset="0"/>
              </a:rPr>
              <a:t>, il fluido si muove in </a:t>
            </a:r>
            <a:r>
              <a:rPr lang="it-IT" sz="2000" b="1">
                <a:solidFill>
                  <a:srgbClr val="000000"/>
                </a:solidFill>
                <a:cs typeface="Times New Roman" pitchFamily="18" charset="0"/>
              </a:rPr>
              <a:t>cerchi concentrici</a:t>
            </a:r>
            <a:r>
              <a:rPr lang="it-IT" sz="2000">
                <a:solidFill>
                  <a:srgbClr val="000000"/>
                </a:solidFill>
                <a:cs typeface="Times New Roman" pitchFamily="18" charset="0"/>
              </a:rPr>
              <a:t>, le linee di flusso non si mischiano, e quindi il moto del fluido è laminare: </a:t>
            </a:r>
          </a:p>
          <a:p>
            <a:pPr algn="just"/>
            <a:endParaRPr lang="it-IT" sz="2000">
              <a:solidFill>
                <a:srgbClr val="000000"/>
              </a:solidFill>
              <a:cs typeface="Times New Roman" pitchFamily="18" charset="0"/>
            </a:endParaRPr>
          </a:p>
          <a:p>
            <a:pPr algn="just"/>
            <a:endParaRPr lang="it-IT" sz="2000">
              <a:solidFill>
                <a:srgbClr val="000000"/>
              </a:solidFill>
              <a:cs typeface="Times New Roman" pitchFamily="18" charset="0"/>
            </a:endParaRPr>
          </a:p>
          <a:p>
            <a:pPr algn="just"/>
            <a:endParaRPr lang="it-IT" sz="2000">
              <a:solidFill>
                <a:srgbClr val="000000"/>
              </a:solidFill>
              <a:cs typeface="Times New Roman" pitchFamily="18" charset="0"/>
            </a:endParaRPr>
          </a:p>
          <a:p>
            <a:pPr algn="just"/>
            <a:endParaRPr lang="it-IT" sz="2000">
              <a:solidFill>
                <a:srgbClr val="000000"/>
              </a:solidFill>
              <a:cs typeface="Times New Roman" pitchFamily="18" charset="0"/>
            </a:endParaRPr>
          </a:p>
          <a:p>
            <a:pPr algn="just"/>
            <a:endParaRPr lang="it-IT" sz="2000">
              <a:solidFill>
                <a:srgbClr val="000000"/>
              </a:solidFill>
              <a:cs typeface="Times New Roman" pitchFamily="18" charset="0"/>
            </a:endParaRPr>
          </a:p>
          <a:p>
            <a:pPr algn="just"/>
            <a:r>
              <a:rPr lang="it-IT" sz="2000">
                <a:solidFill>
                  <a:srgbClr val="000000"/>
                </a:solidFill>
                <a:cs typeface="Times New Roman" pitchFamily="18" charset="0"/>
              </a:rPr>
              <a:t>                                </a:t>
            </a:r>
          </a:p>
          <a:p>
            <a:pPr algn="just"/>
            <a:endParaRPr lang="it-IT" sz="2000">
              <a:solidFill>
                <a:srgbClr val="000000"/>
              </a:solidFill>
              <a:cs typeface="Times New Roman" pitchFamily="18" charset="0"/>
            </a:endParaRPr>
          </a:p>
          <a:p>
            <a:pPr algn="just"/>
            <a:r>
              <a:rPr lang="it-IT" sz="2000">
                <a:solidFill>
                  <a:srgbClr val="000000"/>
                </a:solidFill>
                <a:cs typeface="Times New Roman" pitchFamily="18" charset="0"/>
              </a:rPr>
              <a:t> Il risultato di questo moto circolare è </a:t>
            </a:r>
            <a:r>
              <a:rPr lang="it-IT" sz="2000" b="1">
                <a:solidFill>
                  <a:srgbClr val="000000"/>
                </a:solidFill>
                <a:cs typeface="Times New Roman" pitchFamily="18" charset="0"/>
              </a:rPr>
              <a:t>inefficiente miscelazione</a:t>
            </a:r>
            <a:r>
              <a:rPr lang="it-IT" sz="2000">
                <a:solidFill>
                  <a:srgbClr val="000000"/>
                </a:solidFill>
                <a:cs typeface="Times New Roman" pitchFamily="18" charset="0"/>
              </a:rPr>
              <a:t>. </a:t>
            </a:r>
            <a:r>
              <a:rPr lang="it-IT" sz="2000" b="1">
                <a:solidFill>
                  <a:srgbClr val="000000"/>
                </a:solidFill>
                <a:cs typeface="Times New Roman" pitchFamily="18" charset="0"/>
              </a:rPr>
              <a:t>In assenza di baffles</a:t>
            </a:r>
            <a:r>
              <a:rPr lang="it-IT" sz="2000">
                <a:solidFill>
                  <a:srgbClr val="000000"/>
                </a:solidFill>
                <a:cs typeface="Times New Roman" pitchFamily="18" charset="0"/>
              </a:rPr>
              <a:t>, </a:t>
            </a:r>
            <a:r>
              <a:rPr lang="it-IT" sz="2000" b="1">
                <a:solidFill>
                  <a:srgbClr val="000000"/>
                </a:solidFill>
                <a:cs typeface="Times New Roman" pitchFamily="18" charset="0"/>
              </a:rPr>
              <a:t>anche aumentando</a:t>
            </a:r>
            <a:r>
              <a:rPr lang="it-IT" sz="2000">
                <a:solidFill>
                  <a:srgbClr val="000000"/>
                </a:solidFill>
                <a:cs typeface="Times New Roman" pitchFamily="18" charset="0"/>
              </a:rPr>
              <a:t> la velocità di agitazione, il </a:t>
            </a:r>
            <a:r>
              <a:rPr lang="it-IT" sz="2000" b="1">
                <a:solidFill>
                  <a:srgbClr val="000000"/>
                </a:solidFill>
                <a:cs typeface="Times New Roman" pitchFamily="18" charset="0"/>
              </a:rPr>
              <a:t>moto rimane laminare</a:t>
            </a:r>
            <a:r>
              <a:rPr lang="it-IT" sz="2000">
                <a:solidFill>
                  <a:srgbClr val="000000"/>
                </a:solidFill>
                <a:cs typeface="Times New Roman" pitchFamily="18" charset="0"/>
              </a:rPr>
              <a:t>; aumenta solo la velocità di circolazione del fluido intorno all’asse dell’agitatore, ma le linee di flusso non si mischiano. Al limite, il </a:t>
            </a:r>
            <a:r>
              <a:rPr lang="it-IT" sz="2000" b="1">
                <a:solidFill>
                  <a:srgbClr val="000000"/>
                </a:solidFill>
                <a:cs typeface="Times New Roman" pitchFamily="18" charset="0"/>
              </a:rPr>
              <a:t>liquido e l’aria</a:t>
            </a:r>
            <a:r>
              <a:rPr lang="it-IT" sz="2000">
                <a:solidFill>
                  <a:srgbClr val="000000"/>
                </a:solidFill>
                <a:cs typeface="Times New Roman" pitchFamily="18" charset="0"/>
              </a:rPr>
              <a:t> saranno </a:t>
            </a:r>
            <a:r>
              <a:rPr lang="it-IT" sz="2000" b="1">
                <a:solidFill>
                  <a:srgbClr val="000000"/>
                </a:solidFill>
                <a:cs typeface="Times New Roman" pitchFamily="18" charset="0"/>
              </a:rPr>
              <a:t>risucchiati al centro</a:t>
            </a:r>
            <a:r>
              <a:rPr lang="it-IT" sz="2000">
                <a:solidFill>
                  <a:srgbClr val="000000"/>
                </a:solidFill>
                <a:cs typeface="Times New Roman" pitchFamily="18" charset="0"/>
              </a:rPr>
              <a:t> dell’agitatore creando un </a:t>
            </a:r>
            <a:r>
              <a:rPr lang="it-IT" sz="2000" b="1">
                <a:solidFill>
                  <a:srgbClr val="000000"/>
                </a:solidFill>
                <a:cs typeface="Times New Roman" pitchFamily="18" charset="0"/>
              </a:rPr>
              <a:t>grande vortice centrale</a:t>
            </a:r>
            <a:r>
              <a:rPr lang="it-IT" sz="2000">
                <a:solidFill>
                  <a:srgbClr val="000000"/>
                </a:solidFill>
                <a:cs typeface="Times New Roman" pitchFamily="18" charset="0"/>
              </a:rPr>
              <a:t>, ma il moto resta laminare (linee di flusso parallele e non miscelazione)</a:t>
            </a:r>
            <a:r>
              <a:rPr lang="it-IT" sz="2000" b="1">
                <a:solidFill>
                  <a:srgbClr val="000000"/>
                </a:solidFill>
                <a:cs typeface="Times New Roman" pitchFamily="18" charset="0"/>
              </a:rPr>
              <a:t> </a:t>
            </a:r>
          </a:p>
        </p:txBody>
      </p:sp>
      <p:pic>
        <p:nvPicPr>
          <p:cNvPr id="52230" name="Picture 6" descr="impianti biochimici 1"/>
          <p:cNvPicPr>
            <a:picLocks noChangeAspect="1" noChangeArrowheads="1"/>
          </p:cNvPicPr>
          <p:nvPr/>
        </p:nvPicPr>
        <p:blipFill>
          <a:blip r:embed="rId2" cstate="print"/>
          <a:srcRect/>
          <a:stretch>
            <a:fillRect/>
          </a:stretch>
        </p:blipFill>
        <p:spPr bwMode="auto">
          <a:xfrm>
            <a:off x="1066800" y="2133600"/>
            <a:ext cx="3505200" cy="2190750"/>
          </a:xfrm>
          <a:prstGeom prst="rect">
            <a:avLst/>
          </a:prstGeom>
          <a:noFill/>
          <a:ln w="9525">
            <a:noFill/>
            <a:miter lim="800000"/>
            <a:headEnd/>
            <a:tailEnd/>
          </a:ln>
        </p:spPr>
      </p:pic>
      <p:pic>
        <p:nvPicPr>
          <p:cNvPr id="52231" name="Picture 7" descr="impianti biochimici 1"/>
          <p:cNvPicPr>
            <a:picLocks noChangeAspect="1" noChangeArrowheads="1"/>
          </p:cNvPicPr>
          <p:nvPr/>
        </p:nvPicPr>
        <p:blipFill>
          <a:blip r:embed="rId3" cstate="print"/>
          <a:srcRect/>
          <a:stretch>
            <a:fillRect/>
          </a:stretch>
        </p:blipFill>
        <p:spPr bwMode="auto">
          <a:xfrm>
            <a:off x="5508625" y="2133600"/>
            <a:ext cx="2838450" cy="2324100"/>
          </a:xfrm>
          <a:prstGeom prst="rect">
            <a:avLst/>
          </a:prstGeom>
          <a:noFill/>
          <a:ln w="9525">
            <a:noFill/>
            <a:miter lim="800000"/>
            <a:headEnd/>
            <a:tailEnd/>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Text Box 2"/>
          <p:cNvSpPr txBox="1">
            <a:spLocks noChangeArrowheads="1"/>
          </p:cNvSpPr>
          <p:nvPr/>
        </p:nvSpPr>
        <p:spPr bwMode="auto">
          <a:xfrm>
            <a:off x="1476375" y="0"/>
            <a:ext cx="6103938" cy="488950"/>
          </a:xfrm>
          <a:prstGeom prst="rect">
            <a:avLst/>
          </a:prstGeom>
          <a:noFill/>
          <a:ln w="9525">
            <a:noFill/>
            <a:miter lim="800000"/>
            <a:headEnd/>
            <a:tailEnd/>
          </a:ln>
        </p:spPr>
        <p:txBody>
          <a:bodyPr wrap="none">
            <a:spAutoFit/>
          </a:bodyPr>
          <a:lstStyle/>
          <a:p>
            <a:r>
              <a:rPr lang="it-IT" sz="2600" b="1">
                <a:solidFill>
                  <a:srgbClr val="FF0000"/>
                </a:solidFill>
              </a:rPr>
              <a:t>FLUSSO TURBOLENTO E LAMINARE</a:t>
            </a:r>
          </a:p>
        </p:txBody>
      </p:sp>
      <p:sp>
        <p:nvSpPr>
          <p:cNvPr id="53251" name="Text Box 3"/>
          <p:cNvSpPr txBox="1">
            <a:spLocks noChangeArrowheads="1"/>
          </p:cNvSpPr>
          <p:nvPr/>
        </p:nvSpPr>
        <p:spPr bwMode="auto">
          <a:xfrm>
            <a:off x="8459788" y="6400800"/>
            <a:ext cx="336550" cy="457200"/>
          </a:xfrm>
          <a:prstGeom prst="rect">
            <a:avLst/>
          </a:prstGeom>
          <a:noFill/>
          <a:ln w="9525">
            <a:noFill/>
            <a:miter lim="800000"/>
            <a:headEnd/>
            <a:tailEnd/>
          </a:ln>
        </p:spPr>
        <p:txBody>
          <a:bodyPr wrap="none">
            <a:spAutoFit/>
          </a:bodyPr>
          <a:lstStyle/>
          <a:p>
            <a:fld id="{C80DDF33-8401-4F71-AB3C-CC11E2804727}" type="slidenum">
              <a:rPr lang="it-IT"/>
              <a:pPr/>
              <a:t>4</a:t>
            </a:fld>
            <a:endParaRPr lang="it-IT"/>
          </a:p>
        </p:txBody>
      </p:sp>
      <p:sp>
        <p:nvSpPr>
          <p:cNvPr id="53252" name="Rectangle 17"/>
          <p:cNvSpPr>
            <a:spLocks noChangeArrowheads="1"/>
          </p:cNvSpPr>
          <p:nvPr/>
        </p:nvSpPr>
        <p:spPr bwMode="auto">
          <a:xfrm>
            <a:off x="0" y="509588"/>
            <a:ext cx="9144000" cy="5943600"/>
          </a:xfrm>
          <a:prstGeom prst="rect">
            <a:avLst/>
          </a:prstGeom>
          <a:noFill/>
          <a:ln w="9525">
            <a:noFill/>
            <a:miter lim="800000"/>
            <a:headEnd/>
            <a:tailEnd/>
          </a:ln>
        </p:spPr>
        <p:txBody>
          <a:bodyPr anchor="ctr">
            <a:spAutoFit/>
          </a:bodyPr>
          <a:lstStyle/>
          <a:p>
            <a:pPr algn="just"/>
            <a:r>
              <a:rPr lang="it-IT" sz="2000">
                <a:solidFill>
                  <a:srgbClr val="000000"/>
                </a:solidFill>
                <a:cs typeface="Times New Roman" pitchFamily="18" charset="0"/>
              </a:rPr>
              <a:t>Diversamente, nel flusso </a:t>
            </a:r>
            <a:r>
              <a:rPr lang="it-IT" sz="2000" b="1">
                <a:solidFill>
                  <a:srgbClr val="000000"/>
                </a:solidFill>
                <a:cs typeface="Times New Roman" pitchFamily="18" charset="0"/>
              </a:rPr>
              <a:t>turbolento</a:t>
            </a:r>
            <a:r>
              <a:rPr lang="it-IT" sz="2000">
                <a:solidFill>
                  <a:srgbClr val="000000"/>
                </a:solidFill>
                <a:cs typeface="Times New Roman" pitchFamily="18" charset="0"/>
              </a:rPr>
              <a:t>, si creano </a:t>
            </a:r>
            <a:r>
              <a:rPr lang="it-IT" sz="2000" b="1">
                <a:solidFill>
                  <a:srgbClr val="000000"/>
                </a:solidFill>
                <a:cs typeface="Times New Roman" pitchFamily="18" charset="0"/>
              </a:rPr>
              <a:t>piccoli vortici</a:t>
            </a:r>
            <a:r>
              <a:rPr lang="it-IT" sz="2000">
                <a:solidFill>
                  <a:srgbClr val="000000"/>
                </a:solidFill>
                <a:cs typeface="Times New Roman" pitchFamily="18" charset="0"/>
              </a:rPr>
              <a:t> </a:t>
            </a:r>
            <a:r>
              <a:rPr lang="it-IT" sz="2000" b="1">
                <a:solidFill>
                  <a:srgbClr val="000000"/>
                </a:solidFill>
                <a:cs typeface="Times New Roman" pitchFamily="18" charset="0"/>
              </a:rPr>
              <a:t>instabili</a:t>
            </a:r>
            <a:r>
              <a:rPr lang="it-IT" sz="2000">
                <a:solidFill>
                  <a:srgbClr val="000000"/>
                </a:solidFill>
                <a:cs typeface="Times New Roman" pitchFamily="18" charset="0"/>
              </a:rPr>
              <a:t>, che continuano a rompersi in altri vortici più piccoli, con </a:t>
            </a:r>
            <a:r>
              <a:rPr lang="it-IT" sz="2000" b="1">
                <a:solidFill>
                  <a:srgbClr val="000000"/>
                </a:solidFill>
                <a:cs typeface="Times New Roman" pitchFamily="18" charset="0"/>
              </a:rPr>
              <a:t>disposizione casuale e caotica</a:t>
            </a:r>
            <a:r>
              <a:rPr lang="it-IT" sz="2000">
                <a:solidFill>
                  <a:srgbClr val="000000"/>
                </a:solidFill>
                <a:cs typeface="Times New Roman" pitchFamily="18" charset="0"/>
              </a:rPr>
              <a:t>, formando una “cascata” turbolenta </a:t>
            </a:r>
          </a:p>
          <a:p>
            <a:pPr algn="just"/>
            <a:endParaRPr lang="it-IT" sz="2000">
              <a:solidFill>
                <a:srgbClr val="000000"/>
              </a:solidFill>
              <a:cs typeface="Times New Roman" pitchFamily="18" charset="0"/>
            </a:endParaRPr>
          </a:p>
          <a:p>
            <a:pPr algn="just"/>
            <a:endParaRPr lang="it-IT" sz="2000">
              <a:solidFill>
                <a:srgbClr val="000000"/>
              </a:solidFill>
              <a:cs typeface="Times New Roman" pitchFamily="18" charset="0"/>
            </a:endParaRPr>
          </a:p>
          <a:p>
            <a:pPr algn="just"/>
            <a:r>
              <a:rPr lang="it-IT" sz="2000">
                <a:solidFill>
                  <a:srgbClr val="000000"/>
                </a:solidFill>
                <a:cs typeface="Times New Roman" pitchFamily="18" charset="0"/>
              </a:rPr>
              <a:t>                                </a:t>
            </a:r>
          </a:p>
          <a:p>
            <a:pPr algn="just"/>
            <a:endParaRPr lang="it-IT" sz="2000">
              <a:solidFill>
                <a:srgbClr val="000000"/>
              </a:solidFill>
              <a:cs typeface="Times New Roman" pitchFamily="18" charset="0"/>
            </a:endParaRPr>
          </a:p>
          <a:p>
            <a:pPr algn="just"/>
            <a:endParaRPr lang="it-IT" sz="2000">
              <a:solidFill>
                <a:srgbClr val="000000"/>
              </a:solidFill>
              <a:cs typeface="Times New Roman" pitchFamily="18" charset="0"/>
            </a:endParaRPr>
          </a:p>
          <a:p>
            <a:pPr algn="just"/>
            <a:r>
              <a:rPr lang="it-IT" sz="2000">
                <a:solidFill>
                  <a:srgbClr val="000000"/>
                </a:solidFill>
                <a:cs typeface="Times New Roman" pitchFamily="18" charset="0"/>
              </a:rPr>
              <a:t> </a:t>
            </a:r>
            <a:r>
              <a:rPr lang="it-IT" sz="2000" b="1">
                <a:solidFill>
                  <a:srgbClr val="000000"/>
                </a:solidFill>
                <a:cs typeface="Times New Roman" pitchFamily="18" charset="0"/>
              </a:rPr>
              <a:t>In questo movimento caotico, parte dell’ energia cinetica del fluido è usata per vincere le forze di coesione del liquido e viene dispersa come calore. La rottura dei vortici in vortici più piccoli termina con la formazione di vortici minimi aventi insufficiente energia cinetica. Questi vortici minimi hanno la dimensione di “Kolmogorov”. La dimensione di Kolmogorov è perciò la dimensione minima dei vortici (</a:t>
            </a:r>
            <a:r>
              <a:rPr lang="it-IT" b="1">
                <a:solidFill>
                  <a:srgbClr val="000000"/>
                </a:solidFill>
                <a:latin typeface="Symbol" pitchFamily="18" charset="2"/>
                <a:cs typeface="Times New Roman" pitchFamily="18" charset="0"/>
              </a:rPr>
              <a:t>f</a:t>
            </a:r>
            <a:r>
              <a:rPr lang="it-IT" b="1" baseline="-30000">
                <a:solidFill>
                  <a:srgbClr val="000000"/>
                </a:solidFill>
                <a:cs typeface="Times New Roman" pitchFamily="18" charset="0"/>
              </a:rPr>
              <a:t>min</a:t>
            </a:r>
            <a:r>
              <a:rPr lang="it-IT" b="1">
                <a:solidFill>
                  <a:srgbClr val="000000"/>
                </a:solidFill>
                <a:cs typeface="Times New Roman" pitchFamily="18" charset="0"/>
              </a:rPr>
              <a:t>)</a:t>
            </a:r>
            <a:r>
              <a:rPr lang="it-IT" sz="2000" b="1">
                <a:solidFill>
                  <a:srgbClr val="000000"/>
                </a:solidFill>
                <a:cs typeface="Times New Roman" pitchFamily="18" charset="0"/>
              </a:rPr>
              <a:t> che si formano nel flusso turbolento. Essa non è costante, ma diminuisce all’aumentare della velocità di agitazione e al diminuire della viscosità (quando il liquido è molto viscoso, i vortici non riescono a rompersi in vortici più piccoli perché non riescono a vincere la forza della viscosità del liquido). Il livello di turbolenza aumenta al diminuire della dimensione di Kolmogorov, cioè della dimensione minima che i vortici riescono ad assumere.</a:t>
            </a:r>
            <a:r>
              <a:rPr lang="it-IT" sz="2000">
                <a:solidFill>
                  <a:srgbClr val="000000"/>
                </a:solidFill>
                <a:cs typeface="Times New Roman" pitchFamily="18" charset="0"/>
              </a:rPr>
              <a:t> </a:t>
            </a:r>
          </a:p>
        </p:txBody>
      </p:sp>
      <p:pic>
        <p:nvPicPr>
          <p:cNvPr id="53255" name="Picture 7" descr="impianti biochimici 1"/>
          <p:cNvPicPr>
            <a:picLocks noChangeAspect="1" noChangeArrowheads="1"/>
          </p:cNvPicPr>
          <p:nvPr/>
        </p:nvPicPr>
        <p:blipFill>
          <a:blip r:embed="rId2" cstate="print"/>
          <a:srcRect/>
          <a:stretch>
            <a:fillRect/>
          </a:stretch>
        </p:blipFill>
        <p:spPr bwMode="auto">
          <a:xfrm>
            <a:off x="3635375" y="1196975"/>
            <a:ext cx="1790700" cy="1600200"/>
          </a:xfrm>
          <a:prstGeom prst="rect">
            <a:avLst/>
          </a:prstGeom>
          <a:noFill/>
          <a:ln w="9525">
            <a:noFill/>
            <a:miter lim="800000"/>
            <a:headEnd/>
            <a:tailEnd/>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Text Box 2"/>
          <p:cNvSpPr txBox="1">
            <a:spLocks noChangeArrowheads="1"/>
          </p:cNvSpPr>
          <p:nvPr/>
        </p:nvSpPr>
        <p:spPr bwMode="auto">
          <a:xfrm>
            <a:off x="1476375" y="0"/>
            <a:ext cx="6103938" cy="488950"/>
          </a:xfrm>
          <a:prstGeom prst="rect">
            <a:avLst/>
          </a:prstGeom>
          <a:noFill/>
          <a:ln w="9525">
            <a:noFill/>
            <a:miter lim="800000"/>
            <a:headEnd/>
            <a:tailEnd/>
          </a:ln>
        </p:spPr>
        <p:txBody>
          <a:bodyPr wrap="none">
            <a:spAutoFit/>
          </a:bodyPr>
          <a:lstStyle/>
          <a:p>
            <a:r>
              <a:rPr lang="it-IT" sz="2600" b="1">
                <a:solidFill>
                  <a:srgbClr val="FF0000"/>
                </a:solidFill>
              </a:rPr>
              <a:t>FLUSSO TURBOLENTO E LAMINARE</a:t>
            </a:r>
          </a:p>
        </p:txBody>
      </p:sp>
      <p:sp>
        <p:nvSpPr>
          <p:cNvPr id="54275" name="Text Box 3"/>
          <p:cNvSpPr txBox="1">
            <a:spLocks noChangeArrowheads="1"/>
          </p:cNvSpPr>
          <p:nvPr/>
        </p:nvSpPr>
        <p:spPr bwMode="auto">
          <a:xfrm>
            <a:off x="8459788" y="6400800"/>
            <a:ext cx="336550" cy="457200"/>
          </a:xfrm>
          <a:prstGeom prst="rect">
            <a:avLst/>
          </a:prstGeom>
          <a:noFill/>
          <a:ln w="9525">
            <a:noFill/>
            <a:miter lim="800000"/>
            <a:headEnd/>
            <a:tailEnd/>
          </a:ln>
        </p:spPr>
        <p:txBody>
          <a:bodyPr wrap="none">
            <a:spAutoFit/>
          </a:bodyPr>
          <a:lstStyle/>
          <a:p>
            <a:fld id="{A5516A6A-291B-45D0-ABEC-1A1D7A36BAD0}" type="slidenum">
              <a:rPr lang="it-IT"/>
              <a:pPr/>
              <a:t>5</a:t>
            </a:fld>
            <a:endParaRPr lang="it-IT"/>
          </a:p>
        </p:txBody>
      </p:sp>
      <p:sp>
        <p:nvSpPr>
          <p:cNvPr id="54276" name="Rectangle 17"/>
          <p:cNvSpPr>
            <a:spLocks noChangeArrowheads="1"/>
          </p:cNvSpPr>
          <p:nvPr/>
        </p:nvSpPr>
        <p:spPr bwMode="auto">
          <a:xfrm>
            <a:off x="0" y="549275"/>
            <a:ext cx="9144000" cy="4600575"/>
          </a:xfrm>
          <a:prstGeom prst="rect">
            <a:avLst/>
          </a:prstGeom>
          <a:noFill/>
          <a:ln w="9525">
            <a:noFill/>
            <a:miter lim="800000"/>
            <a:headEnd/>
            <a:tailEnd/>
          </a:ln>
        </p:spPr>
        <p:txBody>
          <a:bodyPr anchor="ctr">
            <a:spAutoFit/>
          </a:bodyPr>
          <a:lstStyle/>
          <a:p>
            <a:pPr algn="just"/>
            <a:r>
              <a:rPr lang="it-IT" sz="2000">
                <a:solidFill>
                  <a:srgbClr val="000000"/>
                </a:solidFill>
                <a:cs typeface="Times New Roman" pitchFamily="18" charset="0"/>
              </a:rPr>
              <a:t>Perciò, gli effetti si possono sintetizzare così:</a:t>
            </a:r>
            <a:endParaRPr lang="it-IT" sz="2000" b="1">
              <a:solidFill>
                <a:srgbClr val="000000"/>
              </a:solidFill>
              <a:latin typeface="Symbol" pitchFamily="18" charset="2"/>
              <a:cs typeface="Times New Roman" pitchFamily="18" charset="0"/>
            </a:endParaRPr>
          </a:p>
          <a:p>
            <a:pPr algn="ctr"/>
            <a:r>
              <a:rPr lang="it-IT" sz="2000" b="1">
                <a:solidFill>
                  <a:srgbClr val="000000"/>
                </a:solidFill>
                <a:cs typeface="Times New Roman" pitchFamily="18" charset="0"/>
              </a:rPr>
              <a:t>↑</a:t>
            </a:r>
            <a:r>
              <a:rPr lang="it-IT">
                <a:solidFill>
                  <a:srgbClr val="000000"/>
                </a:solidFill>
                <a:latin typeface="Symbol" pitchFamily="18" charset="2"/>
                <a:cs typeface="Times New Roman" pitchFamily="18" charset="0"/>
              </a:rPr>
              <a:t> </a:t>
            </a:r>
            <a:r>
              <a:rPr lang="it-IT" b="1">
                <a:solidFill>
                  <a:srgbClr val="000000"/>
                </a:solidFill>
                <a:cs typeface="Times New Roman" pitchFamily="18" charset="0"/>
              </a:rPr>
              <a:t>velocità agitazione </a:t>
            </a:r>
            <a:r>
              <a:rPr lang="it-IT" b="1">
                <a:solidFill>
                  <a:srgbClr val="000000"/>
                </a:solidFill>
                <a:latin typeface="Symbol" pitchFamily="18" charset="2"/>
                <a:cs typeface="Times New Roman" pitchFamily="18" charset="0"/>
              </a:rPr>
              <a:t>Þ </a:t>
            </a:r>
            <a:r>
              <a:rPr lang="it-IT" b="1">
                <a:solidFill>
                  <a:srgbClr val="000000"/>
                </a:solidFill>
                <a:cs typeface="Times New Roman" pitchFamily="18" charset="0"/>
              </a:rPr>
              <a:t>↓</a:t>
            </a:r>
            <a:r>
              <a:rPr lang="it-IT">
                <a:solidFill>
                  <a:srgbClr val="000000"/>
                </a:solidFill>
                <a:latin typeface="Symbol" pitchFamily="18" charset="2"/>
                <a:cs typeface="Times New Roman" pitchFamily="18" charset="0"/>
              </a:rPr>
              <a:t> </a:t>
            </a:r>
            <a:r>
              <a:rPr lang="it-IT" b="1">
                <a:solidFill>
                  <a:srgbClr val="000000"/>
                </a:solidFill>
                <a:latin typeface="Symbol" pitchFamily="18" charset="2"/>
                <a:cs typeface="Times New Roman" pitchFamily="18" charset="0"/>
              </a:rPr>
              <a:t>f</a:t>
            </a:r>
            <a:r>
              <a:rPr lang="it-IT" b="1" baseline="-30000">
                <a:solidFill>
                  <a:srgbClr val="000000"/>
                </a:solidFill>
                <a:cs typeface="Times New Roman" pitchFamily="18" charset="0"/>
              </a:rPr>
              <a:t>min</a:t>
            </a:r>
            <a:r>
              <a:rPr lang="it-IT">
                <a:solidFill>
                  <a:srgbClr val="000000"/>
                </a:solidFill>
                <a:latin typeface="Symbol" pitchFamily="18" charset="2"/>
                <a:cs typeface="Times New Roman" pitchFamily="18" charset="0"/>
              </a:rPr>
              <a:t>  </a:t>
            </a:r>
            <a:endParaRPr lang="it-IT" b="1">
              <a:solidFill>
                <a:srgbClr val="000000"/>
              </a:solidFill>
              <a:latin typeface="Symbol" pitchFamily="18" charset="2"/>
              <a:cs typeface="Times New Roman" pitchFamily="18" charset="0"/>
            </a:endParaRPr>
          </a:p>
          <a:p>
            <a:pPr algn="ctr"/>
            <a:r>
              <a:rPr lang="it-IT" b="1">
                <a:solidFill>
                  <a:srgbClr val="000000"/>
                </a:solidFill>
                <a:cs typeface="Times New Roman" pitchFamily="18" charset="0"/>
              </a:rPr>
              <a:t>↑</a:t>
            </a:r>
            <a:r>
              <a:rPr lang="it-IT" b="1">
                <a:solidFill>
                  <a:srgbClr val="000000"/>
                </a:solidFill>
                <a:latin typeface="Symbol" pitchFamily="18" charset="2"/>
                <a:cs typeface="Times New Roman" pitchFamily="18" charset="0"/>
              </a:rPr>
              <a:t> </a:t>
            </a:r>
            <a:r>
              <a:rPr lang="it-IT" b="1">
                <a:solidFill>
                  <a:srgbClr val="000000"/>
                </a:solidFill>
                <a:cs typeface="Times New Roman" pitchFamily="18" charset="0"/>
              </a:rPr>
              <a:t>viscosità </a:t>
            </a:r>
            <a:r>
              <a:rPr lang="it-IT" b="1">
                <a:solidFill>
                  <a:srgbClr val="000000"/>
                </a:solidFill>
                <a:latin typeface="Symbol" pitchFamily="18" charset="2"/>
                <a:cs typeface="Times New Roman" pitchFamily="18" charset="0"/>
              </a:rPr>
              <a:t>Þ </a:t>
            </a:r>
            <a:r>
              <a:rPr lang="it-IT" b="1">
                <a:solidFill>
                  <a:srgbClr val="000000"/>
                </a:solidFill>
                <a:cs typeface="Times New Roman" pitchFamily="18" charset="0"/>
              </a:rPr>
              <a:t>↑</a:t>
            </a:r>
            <a:r>
              <a:rPr lang="it-IT" b="1">
                <a:solidFill>
                  <a:srgbClr val="000000"/>
                </a:solidFill>
                <a:latin typeface="Symbol" pitchFamily="18" charset="2"/>
                <a:cs typeface="Times New Roman" pitchFamily="18" charset="0"/>
              </a:rPr>
              <a:t> f</a:t>
            </a:r>
            <a:r>
              <a:rPr lang="it-IT" b="1" baseline="-30000">
                <a:solidFill>
                  <a:srgbClr val="000000"/>
                </a:solidFill>
                <a:cs typeface="Times New Roman" pitchFamily="18" charset="0"/>
              </a:rPr>
              <a:t>min</a:t>
            </a:r>
            <a:endParaRPr lang="it-IT">
              <a:solidFill>
                <a:srgbClr val="000000"/>
              </a:solidFill>
              <a:cs typeface="Times New Roman" pitchFamily="18" charset="0"/>
            </a:endParaRPr>
          </a:p>
          <a:p>
            <a:pPr algn="just"/>
            <a:r>
              <a:rPr lang="it-IT">
                <a:solidFill>
                  <a:srgbClr val="000000"/>
                </a:solidFill>
                <a:cs typeface="Times New Roman" pitchFamily="18" charset="0"/>
              </a:rPr>
              <a:t>Il </a:t>
            </a:r>
            <a:r>
              <a:rPr lang="it-IT" sz="2000" b="1">
                <a:solidFill>
                  <a:srgbClr val="000000"/>
                </a:solidFill>
                <a:cs typeface="Times New Roman" pitchFamily="18" charset="0"/>
              </a:rPr>
              <a:t>trasferimento di massa tra i vortici di “Kolmogorov</a:t>
            </a:r>
            <a:r>
              <a:rPr lang="it-IT" sz="2000">
                <a:solidFill>
                  <a:srgbClr val="000000"/>
                </a:solidFill>
                <a:cs typeface="Times New Roman" pitchFamily="18" charset="0"/>
              </a:rPr>
              <a:t>” (quindi da un vortice con </a:t>
            </a:r>
            <a:r>
              <a:rPr lang="it-IT" b="1">
                <a:solidFill>
                  <a:srgbClr val="000000"/>
                </a:solidFill>
                <a:latin typeface="Symbol" pitchFamily="18" charset="2"/>
                <a:cs typeface="Times New Roman" pitchFamily="18" charset="0"/>
              </a:rPr>
              <a:t>f</a:t>
            </a:r>
            <a:r>
              <a:rPr lang="it-IT" b="1" baseline="-30000">
                <a:solidFill>
                  <a:srgbClr val="000000"/>
                </a:solidFill>
                <a:cs typeface="Times New Roman" pitchFamily="18" charset="0"/>
              </a:rPr>
              <a:t>min</a:t>
            </a:r>
            <a:r>
              <a:rPr lang="it-IT" b="1">
                <a:solidFill>
                  <a:srgbClr val="000000"/>
                </a:solidFill>
                <a:cs typeface="Times New Roman" pitchFamily="18" charset="0"/>
              </a:rPr>
              <a:t> </a:t>
            </a:r>
            <a:r>
              <a:rPr lang="it-IT" sz="2000">
                <a:solidFill>
                  <a:srgbClr val="000000"/>
                </a:solidFill>
                <a:cs typeface="Times New Roman" pitchFamily="18" charset="0"/>
              </a:rPr>
              <a:t>all’altro</a:t>
            </a:r>
            <a:r>
              <a:rPr lang="it-IT" sz="2000" b="1">
                <a:solidFill>
                  <a:srgbClr val="000000"/>
                </a:solidFill>
                <a:cs typeface="Times New Roman" pitchFamily="18" charset="0"/>
              </a:rPr>
              <a:t>)</a:t>
            </a:r>
            <a:r>
              <a:rPr lang="it-IT" sz="2000">
                <a:solidFill>
                  <a:srgbClr val="000000"/>
                </a:solidFill>
                <a:cs typeface="Times New Roman" pitchFamily="18" charset="0"/>
              </a:rPr>
              <a:t> è lento e avviene solo </a:t>
            </a:r>
            <a:r>
              <a:rPr lang="it-IT" sz="2000" b="1">
                <a:solidFill>
                  <a:srgbClr val="000000"/>
                </a:solidFill>
                <a:cs typeface="Times New Roman" pitchFamily="18" charset="0"/>
              </a:rPr>
              <a:t>per diffusione</a:t>
            </a:r>
            <a:r>
              <a:rPr lang="it-IT" sz="2000">
                <a:solidFill>
                  <a:srgbClr val="000000"/>
                </a:solidFill>
                <a:cs typeface="Times New Roman" pitchFamily="18" charset="0"/>
              </a:rPr>
              <a:t> (figura a sinistra). La dimensione di Kolmogorov viene usata per determinare il livello di turbolenza al quale cellule o cristalli sensibili allo sforzo meccanico si rompono. Infatti, </a:t>
            </a:r>
            <a:r>
              <a:rPr lang="it-IT" sz="2000" b="1">
                <a:solidFill>
                  <a:srgbClr val="000000"/>
                </a:solidFill>
                <a:cs typeface="Times New Roman" pitchFamily="18" charset="0"/>
              </a:rPr>
              <a:t>cellule con diametro </a:t>
            </a:r>
            <a:r>
              <a:rPr lang="it-IT" sz="2000" b="1">
                <a:solidFill>
                  <a:srgbClr val="000000"/>
                </a:solidFill>
                <a:latin typeface="Times New Roman"/>
                <a:cs typeface="Times New Roman" pitchFamily="18" charset="0"/>
              </a:rPr>
              <a:t>³</a:t>
            </a:r>
            <a:r>
              <a:rPr lang="it-IT" sz="2000" b="1">
                <a:solidFill>
                  <a:srgbClr val="000000"/>
                </a:solidFill>
                <a:latin typeface="Symbol" pitchFamily="18" charset="2"/>
                <a:cs typeface="Times New Roman" pitchFamily="18" charset="0"/>
              </a:rPr>
              <a:t> </a:t>
            </a:r>
            <a:r>
              <a:rPr lang="it-IT" sz="2000" b="1">
                <a:solidFill>
                  <a:srgbClr val="000000"/>
                </a:solidFill>
                <a:cs typeface="Times New Roman" pitchFamily="18" charset="0"/>
              </a:rPr>
              <a:t>della dimensione di Kolmogorov vengono danneggiate dal moto delle linee di flusso,</a:t>
            </a:r>
            <a:r>
              <a:rPr lang="it-IT" sz="2000">
                <a:solidFill>
                  <a:srgbClr val="000000"/>
                </a:solidFill>
                <a:cs typeface="Times New Roman" pitchFamily="18" charset="0"/>
              </a:rPr>
              <a:t> come rappresentato nella figura a destra </a:t>
            </a:r>
          </a:p>
          <a:p>
            <a:pPr algn="just"/>
            <a:endParaRPr lang="it-IT" sz="2000">
              <a:solidFill>
                <a:srgbClr val="000000"/>
              </a:solidFill>
              <a:cs typeface="Times New Roman" pitchFamily="18" charset="0"/>
            </a:endParaRPr>
          </a:p>
          <a:p>
            <a:pPr algn="just"/>
            <a:r>
              <a:rPr lang="it-IT" sz="2000">
                <a:solidFill>
                  <a:srgbClr val="000000"/>
                </a:solidFill>
                <a:cs typeface="Times New Roman" pitchFamily="18" charset="0"/>
              </a:rPr>
              <a:t>                                </a:t>
            </a:r>
          </a:p>
          <a:p>
            <a:pPr algn="just"/>
            <a:endParaRPr lang="it-IT" sz="2000">
              <a:solidFill>
                <a:srgbClr val="000000"/>
              </a:solidFill>
              <a:cs typeface="Times New Roman" pitchFamily="18" charset="0"/>
            </a:endParaRPr>
          </a:p>
          <a:p>
            <a:pPr algn="just"/>
            <a:endParaRPr lang="it-IT" sz="2000">
              <a:solidFill>
                <a:srgbClr val="000000"/>
              </a:solidFill>
              <a:cs typeface="Times New Roman" pitchFamily="18" charset="0"/>
            </a:endParaRPr>
          </a:p>
          <a:p>
            <a:pPr algn="just"/>
            <a:r>
              <a:rPr lang="it-IT" sz="2000">
                <a:solidFill>
                  <a:srgbClr val="000000"/>
                </a:solidFill>
                <a:cs typeface="Times New Roman" pitchFamily="18" charset="0"/>
              </a:rPr>
              <a:t> </a:t>
            </a:r>
          </a:p>
        </p:txBody>
      </p:sp>
      <p:pic>
        <p:nvPicPr>
          <p:cNvPr id="54278" name="Picture 6" descr="impianti biochimici 1"/>
          <p:cNvPicPr>
            <a:picLocks noChangeAspect="1" noChangeArrowheads="1"/>
          </p:cNvPicPr>
          <p:nvPr/>
        </p:nvPicPr>
        <p:blipFill>
          <a:blip r:embed="rId2" cstate="print"/>
          <a:srcRect/>
          <a:stretch>
            <a:fillRect/>
          </a:stretch>
        </p:blipFill>
        <p:spPr bwMode="auto">
          <a:xfrm>
            <a:off x="468313" y="3716338"/>
            <a:ext cx="3714750" cy="2838450"/>
          </a:xfrm>
          <a:prstGeom prst="rect">
            <a:avLst/>
          </a:prstGeom>
          <a:noFill/>
          <a:ln w="9525">
            <a:noFill/>
            <a:miter lim="800000"/>
            <a:headEnd/>
            <a:tailEnd/>
          </a:ln>
        </p:spPr>
      </p:pic>
      <p:pic>
        <p:nvPicPr>
          <p:cNvPr id="54279" name="Picture 7" descr="C:\WINDOWS\Desktop\Testi Enzo\impianti biochimici 1.jpg"/>
          <p:cNvPicPr>
            <a:picLocks noChangeAspect="1" noChangeArrowheads="1"/>
          </p:cNvPicPr>
          <p:nvPr/>
        </p:nvPicPr>
        <p:blipFill>
          <a:blip r:embed="rId3" r:link="rId4" cstate="print"/>
          <a:srcRect/>
          <a:stretch>
            <a:fillRect/>
          </a:stretch>
        </p:blipFill>
        <p:spPr bwMode="auto">
          <a:xfrm>
            <a:off x="5148263" y="3716338"/>
            <a:ext cx="3286125" cy="2152650"/>
          </a:xfrm>
          <a:prstGeom prst="rect">
            <a:avLst/>
          </a:prstGeom>
          <a:noFill/>
          <a:ln w="9525">
            <a:noFill/>
            <a:miter lim="800000"/>
            <a:headEnd/>
            <a:tailEnd/>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Text Box 2"/>
          <p:cNvSpPr txBox="1">
            <a:spLocks noChangeArrowheads="1"/>
          </p:cNvSpPr>
          <p:nvPr/>
        </p:nvSpPr>
        <p:spPr bwMode="auto">
          <a:xfrm>
            <a:off x="1476375" y="0"/>
            <a:ext cx="6103938" cy="488950"/>
          </a:xfrm>
          <a:prstGeom prst="rect">
            <a:avLst/>
          </a:prstGeom>
          <a:noFill/>
          <a:ln w="9525">
            <a:noFill/>
            <a:miter lim="800000"/>
            <a:headEnd/>
            <a:tailEnd/>
          </a:ln>
        </p:spPr>
        <p:txBody>
          <a:bodyPr wrap="none">
            <a:spAutoFit/>
          </a:bodyPr>
          <a:lstStyle/>
          <a:p>
            <a:r>
              <a:rPr lang="it-IT" sz="2600" b="1">
                <a:solidFill>
                  <a:srgbClr val="FF0000"/>
                </a:solidFill>
              </a:rPr>
              <a:t>FLUSSO TURBOLENTO E LAMINARE</a:t>
            </a:r>
          </a:p>
        </p:txBody>
      </p:sp>
      <p:sp>
        <p:nvSpPr>
          <p:cNvPr id="55299" name="Text Box 3"/>
          <p:cNvSpPr txBox="1">
            <a:spLocks noChangeArrowheads="1"/>
          </p:cNvSpPr>
          <p:nvPr/>
        </p:nvSpPr>
        <p:spPr bwMode="auto">
          <a:xfrm>
            <a:off x="8459788" y="6400800"/>
            <a:ext cx="336550" cy="457200"/>
          </a:xfrm>
          <a:prstGeom prst="rect">
            <a:avLst/>
          </a:prstGeom>
          <a:noFill/>
          <a:ln w="9525">
            <a:noFill/>
            <a:miter lim="800000"/>
            <a:headEnd/>
            <a:tailEnd/>
          </a:ln>
        </p:spPr>
        <p:txBody>
          <a:bodyPr wrap="none">
            <a:spAutoFit/>
          </a:bodyPr>
          <a:lstStyle/>
          <a:p>
            <a:fld id="{A322F66E-C3DD-481F-874E-B12773D6DB46}" type="slidenum">
              <a:rPr lang="it-IT"/>
              <a:pPr/>
              <a:t>6</a:t>
            </a:fld>
            <a:endParaRPr lang="it-IT"/>
          </a:p>
        </p:txBody>
      </p:sp>
      <p:sp>
        <p:nvSpPr>
          <p:cNvPr id="55300" name="Rectangle 17"/>
          <p:cNvSpPr>
            <a:spLocks noChangeArrowheads="1"/>
          </p:cNvSpPr>
          <p:nvPr/>
        </p:nvSpPr>
        <p:spPr bwMode="auto">
          <a:xfrm>
            <a:off x="0" y="476250"/>
            <a:ext cx="9144000" cy="5578475"/>
          </a:xfrm>
          <a:prstGeom prst="rect">
            <a:avLst/>
          </a:prstGeom>
          <a:noFill/>
          <a:ln w="9525">
            <a:noFill/>
            <a:miter lim="800000"/>
            <a:headEnd/>
            <a:tailEnd/>
          </a:ln>
        </p:spPr>
        <p:txBody>
          <a:bodyPr anchor="ctr">
            <a:spAutoFit/>
          </a:bodyPr>
          <a:lstStyle/>
          <a:p>
            <a:pPr algn="just"/>
            <a:r>
              <a:rPr lang="it-IT" sz="2000"/>
              <a:t>Nella figura si vede una piccola cellula (cerchio pieno a sinistra tra le linee di flusso) che rimane inalterata, ed una cellula di diametro maggiore (cerchio vuoto aperto a destra) che viene rotta dai vortici di dimensione minore che penetrano all’interno della cellula.  Le </a:t>
            </a:r>
            <a:r>
              <a:rPr lang="it-IT" sz="2000" b="1"/>
              <a:t>cellule con piccolo diametro</a:t>
            </a:r>
            <a:r>
              <a:rPr lang="it-IT" sz="2000"/>
              <a:t> </a:t>
            </a:r>
            <a:r>
              <a:rPr lang="it-IT" sz="2000" b="1"/>
              <a:t>riescono a interporsi tra le linee di flusso e restare in uno stato di relativa quiete</a:t>
            </a:r>
            <a:r>
              <a:rPr lang="it-IT" sz="2000"/>
              <a:t>. Le </a:t>
            </a:r>
            <a:r>
              <a:rPr lang="it-IT" sz="2000" b="1"/>
              <a:t>cellule di </a:t>
            </a:r>
            <a:r>
              <a:rPr lang="it-IT" sz="2000" b="1" u="sng"/>
              <a:t>diametro maggiore</a:t>
            </a:r>
            <a:r>
              <a:rPr lang="it-IT" sz="2000"/>
              <a:t> </a:t>
            </a:r>
            <a:r>
              <a:rPr lang="it-IT" sz="2000" b="1"/>
              <a:t>non trovano lo spazio dove potersi </a:t>
            </a:r>
            <a:r>
              <a:rPr lang="it-IT" sz="2000" b="1" u="sng"/>
              <a:t>rifugiare </a:t>
            </a:r>
            <a:r>
              <a:rPr lang="it-IT" sz="2000" b="1"/>
              <a:t>e vengono </a:t>
            </a:r>
            <a:r>
              <a:rPr lang="it-IT" sz="2000" b="1" u="sng"/>
              <a:t>investite</a:t>
            </a:r>
            <a:r>
              <a:rPr lang="it-IT" sz="2000" b="1"/>
              <a:t> dalle linee di flusso dei vortici</a:t>
            </a:r>
            <a:r>
              <a:rPr lang="it-IT" sz="2000"/>
              <a:t>. Ciò vuol dire in pratica che </a:t>
            </a:r>
            <a:r>
              <a:rPr lang="it-IT" sz="2000" b="1"/>
              <a:t>la turbolenza deve essere tale da non creare vortici di dimensione inferiore alla dimensione delle cellule</a:t>
            </a:r>
            <a:r>
              <a:rPr lang="it-IT" sz="2000"/>
              <a:t>, pena la rottura delle cellule. Nei reattori con baffles però si ha buona miscelazione. Nei reattori con agitazione meccanica </a:t>
            </a:r>
            <a:r>
              <a:rPr lang="it-IT" sz="2000" b="1"/>
              <a:t>senza baffles</a:t>
            </a:r>
            <a:r>
              <a:rPr lang="it-IT" sz="2000"/>
              <a:t>, dove si crea il </a:t>
            </a:r>
            <a:r>
              <a:rPr lang="it-IT" sz="2000" b="1"/>
              <a:t>grande vortice centrale</a:t>
            </a:r>
            <a:r>
              <a:rPr lang="it-IT" sz="2000"/>
              <a:t>, non solo si ha </a:t>
            </a:r>
            <a:r>
              <a:rPr lang="it-IT" sz="2000" b="1"/>
              <a:t>pessima miscelazione</a:t>
            </a:r>
            <a:r>
              <a:rPr lang="it-IT" sz="2000"/>
              <a:t>, ma il </a:t>
            </a:r>
            <a:r>
              <a:rPr lang="it-IT" sz="2000" b="1"/>
              <a:t>danneggiamento delle cellule</a:t>
            </a:r>
            <a:r>
              <a:rPr lang="it-IT" sz="2000"/>
              <a:t> può anche avvenire, </a:t>
            </a:r>
            <a:r>
              <a:rPr lang="it-IT" sz="2000" b="1"/>
              <a:t>a causa degli urti tra cellule, bolle di aria e pale dell’agitatore</a:t>
            </a:r>
            <a:r>
              <a:rPr lang="it-IT" sz="2000"/>
              <a:t>. La formazione del grande vortice centrale può essere impedita posizionando l’</a:t>
            </a:r>
            <a:r>
              <a:rPr lang="it-IT" sz="2000" b="1"/>
              <a:t>agitatore fuori dal centro dal reattore</a:t>
            </a:r>
            <a:r>
              <a:rPr lang="it-IT" sz="2000"/>
              <a:t> o impiegando </a:t>
            </a:r>
            <a:r>
              <a:rPr lang="it-IT" sz="2000" b="1"/>
              <a:t>baffles</a:t>
            </a:r>
            <a:r>
              <a:rPr lang="it-IT" sz="2000"/>
              <a:t>. </a:t>
            </a:r>
            <a:endParaRPr lang="it-IT" sz="2000">
              <a:solidFill>
                <a:srgbClr val="000000"/>
              </a:solidFill>
              <a:cs typeface="Times New Roman" pitchFamily="18" charset="0"/>
            </a:endParaRPr>
          </a:p>
          <a:p>
            <a:pPr algn="just"/>
            <a:r>
              <a:rPr lang="it-IT" sz="2000">
                <a:solidFill>
                  <a:srgbClr val="000000"/>
                </a:solidFill>
                <a:cs typeface="Times New Roman" pitchFamily="18" charset="0"/>
              </a:rPr>
              <a:t>                                </a:t>
            </a:r>
          </a:p>
          <a:p>
            <a:pPr algn="just"/>
            <a:endParaRPr lang="it-IT" sz="2000">
              <a:solidFill>
                <a:srgbClr val="000000"/>
              </a:solidFill>
              <a:cs typeface="Times New Roman" pitchFamily="18" charset="0"/>
            </a:endParaRPr>
          </a:p>
          <a:p>
            <a:pPr algn="just"/>
            <a:endParaRPr lang="it-IT" sz="2000">
              <a:solidFill>
                <a:srgbClr val="000000"/>
              </a:solidFill>
              <a:cs typeface="Times New Roman" pitchFamily="18" charset="0"/>
            </a:endParaRPr>
          </a:p>
          <a:p>
            <a:pPr algn="just"/>
            <a:r>
              <a:rPr lang="it-IT" sz="2000">
                <a:solidFill>
                  <a:srgbClr val="000000"/>
                </a:solidFill>
                <a:cs typeface="Times New Roman" pitchFamily="18" charset="0"/>
              </a:rPr>
              <a:t>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Text Box 2"/>
          <p:cNvSpPr txBox="1">
            <a:spLocks noChangeArrowheads="1"/>
          </p:cNvSpPr>
          <p:nvPr/>
        </p:nvSpPr>
        <p:spPr bwMode="auto">
          <a:xfrm>
            <a:off x="1476375" y="0"/>
            <a:ext cx="6103938" cy="488950"/>
          </a:xfrm>
          <a:prstGeom prst="rect">
            <a:avLst/>
          </a:prstGeom>
          <a:noFill/>
          <a:ln w="9525">
            <a:noFill/>
            <a:miter lim="800000"/>
            <a:headEnd/>
            <a:tailEnd/>
          </a:ln>
        </p:spPr>
        <p:txBody>
          <a:bodyPr wrap="none">
            <a:spAutoFit/>
          </a:bodyPr>
          <a:lstStyle/>
          <a:p>
            <a:r>
              <a:rPr lang="it-IT" sz="2600" b="1">
                <a:solidFill>
                  <a:srgbClr val="FF0000"/>
                </a:solidFill>
              </a:rPr>
              <a:t>FLUSSO TURBOLENTO E LAMINARE</a:t>
            </a:r>
          </a:p>
        </p:txBody>
      </p:sp>
      <p:sp>
        <p:nvSpPr>
          <p:cNvPr id="56323" name="Text Box 3"/>
          <p:cNvSpPr txBox="1">
            <a:spLocks noChangeArrowheads="1"/>
          </p:cNvSpPr>
          <p:nvPr/>
        </p:nvSpPr>
        <p:spPr bwMode="auto">
          <a:xfrm>
            <a:off x="8459788" y="6400800"/>
            <a:ext cx="336550" cy="457200"/>
          </a:xfrm>
          <a:prstGeom prst="rect">
            <a:avLst/>
          </a:prstGeom>
          <a:noFill/>
          <a:ln w="9525">
            <a:noFill/>
            <a:miter lim="800000"/>
            <a:headEnd/>
            <a:tailEnd/>
          </a:ln>
        </p:spPr>
        <p:txBody>
          <a:bodyPr wrap="none">
            <a:spAutoFit/>
          </a:bodyPr>
          <a:lstStyle/>
          <a:p>
            <a:fld id="{06A29282-89A8-428C-8673-70F5CF23E827}" type="slidenum">
              <a:rPr lang="it-IT"/>
              <a:pPr/>
              <a:t>7</a:t>
            </a:fld>
            <a:endParaRPr lang="it-IT"/>
          </a:p>
        </p:txBody>
      </p:sp>
      <p:sp>
        <p:nvSpPr>
          <p:cNvPr id="56324" name="Rectangle 17"/>
          <p:cNvSpPr>
            <a:spLocks noChangeArrowheads="1"/>
          </p:cNvSpPr>
          <p:nvPr/>
        </p:nvSpPr>
        <p:spPr bwMode="auto">
          <a:xfrm>
            <a:off x="0" y="360363"/>
            <a:ext cx="9144000" cy="3140075"/>
          </a:xfrm>
          <a:prstGeom prst="rect">
            <a:avLst/>
          </a:prstGeom>
          <a:noFill/>
          <a:ln w="9525">
            <a:noFill/>
            <a:miter lim="800000"/>
            <a:headEnd/>
            <a:tailEnd/>
          </a:ln>
        </p:spPr>
        <p:txBody>
          <a:bodyPr anchor="ctr">
            <a:spAutoFit/>
          </a:bodyPr>
          <a:lstStyle/>
          <a:p>
            <a:pPr algn="just"/>
            <a:r>
              <a:rPr lang="it-IT" sz="2000">
                <a:solidFill>
                  <a:srgbClr val="000000"/>
                </a:solidFill>
                <a:cs typeface="Times New Roman" pitchFamily="18" charset="0"/>
              </a:rPr>
              <a:t>Le seguenti figure mostrano alcune di queste soluzioni:  </a:t>
            </a:r>
          </a:p>
          <a:p>
            <a:pPr algn="just"/>
            <a:r>
              <a:rPr lang="it-IT" sz="2000">
                <a:solidFill>
                  <a:srgbClr val="000000"/>
                </a:solidFill>
                <a:cs typeface="Times New Roman" pitchFamily="18" charset="0"/>
              </a:rPr>
              <a:t>1 (sinistra): Agitatore posizionato verticalmente fuori dal centro dal reattore ed agitatore posizionato obliquamente evita che il liquido circoli intorno all’asta e che si formi il largo vortice centrale </a:t>
            </a:r>
          </a:p>
          <a:p>
            <a:pPr algn="just"/>
            <a:r>
              <a:rPr lang="it-IT" sz="2000">
                <a:solidFill>
                  <a:srgbClr val="000000"/>
                </a:solidFill>
                <a:cs typeface="Times New Roman" pitchFamily="18" charset="0"/>
              </a:rPr>
              <a:t>2. (destra):  Agitatore posizionato orizzontalmente in prossimità della base del reattore (entrata laterale). Anche in questo caso il liquido non ruota intorno all’asse dell’agitatore. Tuttavia, l’inconveniente di tali soluzioni è che </a:t>
            </a:r>
            <a:r>
              <a:rPr lang="it-IT" sz="2000" b="1">
                <a:solidFill>
                  <a:srgbClr val="000000"/>
                </a:solidFill>
                <a:cs typeface="Times New Roman" pitchFamily="18" charset="0"/>
              </a:rPr>
              <a:t>le forze che agiscono sull’agitatore</a:t>
            </a:r>
            <a:r>
              <a:rPr lang="it-IT" sz="2000">
                <a:solidFill>
                  <a:srgbClr val="000000"/>
                </a:solidFill>
                <a:cs typeface="Times New Roman" pitchFamily="18" charset="0"/>
              </a:rPr>
              <a:t> </a:t>
            </a:r>
            <a:r>
              <a:rPr lang="it-IT" sz="2000" b="1">
                <a:solidFill>
                  <a:srgbClr val="000000"/>
                </a:solidFill>
                <a:cs typeface="Times New Roman" pitchFamily="18" charset="0"/>
              </a:rPr>
              <a:t>non</a:t>
            </a:r>
            <a:r>
              <a:rPr lang="it-IT" sz="2000">
                <a:solidFill>
                  <a:srgbClr val="000000"/>
                </a:solidFill>
                <a:cs typeface="Times New Roman" pitchFamily="18" charset="0"/>
              </a:rPr>
              <a:t> sono </a:t>
            </a:r>
            <a:r>
              <a:rPr lang="it-IT" sz="2000" b="1">
                <a:solidFill>
                  <a:srgbClr val="000000"/>
                </a:solidFill>
                <a:cs typeface="Times New Roman" pitchFamily="18" charset="0"/>
              </a:rPr>
              <a:t>uniformemente distribuite</a:t>
            </a:r>
            <a:r>
              <a:rPr lang="it-IT" sz="2000">
                <a:solidFill>
                  <a:srgbClr val="000000"/>
                </a:solidFill>
                <a:cs typeface="Times New Roman" pitchFamily="18" charset="0"/>
              </a:rPr>
              <a:t> e possono causare </a:t>
            </a:r>
            <a:r>
              <a:rPr lang="it-IT" sz="2000" b="1">
                <a:solidFill>
                  <a:srgbClr val="000000"/>
                </a:solidFill>
                <a:cs typeface="Times New Roman" pitchFamily="18" charset="0"/>
              </a:rPr>
              <a:t>danneggiamento all’asta</a:t>
            </a:r>
            <a:r>
              <a:rPr lang="it-IT" sz="2000">
                <a:solidFill>
                  <a:srgbClr val="000000"/>
                </a:solidFill>
                <a:cs typeface="Times New Roman" pitchFamily="18" charset="0"/>
              </a:rPr>
              <a:t> dell’agitatore, Perciò, queste soluzioni si applicano a reattori di volume &lt; 10 m</a:t>
            </a:r>
            <a:r>
              <a:rPr lang="it-IT" sz="2000" baseline="30000">
                <a:solidFill>
                  <a:srgbClr val="000000"/>
                </a:solidFill>
                <a:cs typeface="Times New Roman" pitchFamily="18" charset="0"/>
              </a:rPr>
              <a:t>3</a:t>
            </a:r>
            <a:r>
              <a:rPr lang="it-IT" sz="2000">
                <a:solidFill>
                  <a:srgbClr val="000000"/>
                </a:solidFill>
                <a:cs typeface="Times New Roman" pitchFamily="18" charset="0"/>
              </a:rPr>
              <a:t>.                         </a:t>
            </a:r>
          </a:p>
        </p:txBody>
      </p:sp>
      <p:pic>
        <p:nvPicPr>
          <p:cNvPr id="56325" name="Picture 5" descr="impianti biochimici 1"/>
          <p:cNvPicPr>
            <a:picLocks noChangeAspect="1" noChangeArrowheads="1"/>
          </p:cNvPicPr>
          <p:nvPr/>
        </p:nvPicPr>
        <p:blipFill>
          <a:blip r:embed="rId2" cstate="print"/>
          <a:srcRect/>
          <a:stretch>
            <a:fillRect/>
          </a:stretch>
        </p:blipFill>
        <p:spPr bwMode="auto">
          <a:xfrm>
            <a:off x="250825" y="3722688"/>
            <a:ext cx="2838450" cy="2514600"/>
          </a:xfrm>
          <a:prstGeom prst="rect">
            <a:avLst/>
          </a:prstGeom>
          <a:noFill/>
          <a:ln w="9525">
            <a:noFill/>
            <a:miter lim="800000"/>
            <a:headEnd/>
            <a:tailEnd/>
          </a:ln>
        </p:spPr>
      </p:pic>
      <p:pic>
        <p:nvPicPr>
          <p:cNvPr id="56326" name="Picture 6"/>
          <p:cNvPicPr>
            <a:picLocks noChangeAspect="1" noChangeArrowheads="1"/>
          </p:cNvPicPr>
          <p:nvPr/>
        </p:nvPicPr>
        <p:blipFill>
          <a:blip r:embed="rId3" cstate="print"/>
          <a:srcRect/>
          <a:stretch>
            <a:fillRect/>
          </a:stretch>
        </p:blipFill>
        <p:spPr bwMode="auto">
          <a:xfrm>
            <a:off x="4367213" y="3190875"/>
            <a:ext cx="2505075" cy="3190875"/>
          </a:xfrm>
          <a:prstGeom prst="rect">
            <a:avLst/>
          </a:prstGeom>
          <a:noFill/>
          <a:ln w="9525">
            <a:noFill/>
            <a:miter lim="800000"/>
            <a:headEnd/>
            <a:tailEnd/>
          </a:ln>
        </p:spPr>
      </p:pic>
      <p:pic>
        <p:nvPicPr>
          <p:cNvPr id="56327" name="Picture 7" descr="C:\WINDOWS\Desktop\Testi Enzo\impianti biochimici 1.jpg"/>
          <p:cNvPicPr>
            <a:picLocks noChangeAspect="1" noChangeArrowheads="1"/>
          </p:cNvPicPr>
          <p:nvPr/>
        </p:nvPicPr>
        <p:blipFill>
          <a:blip r:embed="rId4" r:link="rId5" cstate="print"/>
          <a:srcRect/>
          <a:stretch>
            <a:fillRect/>
          </a:stretch>
        </p:blipFill>
        <p:spPr bwMode="auto">
          <a:xfrm>
            <a:off x="7451725" y="3168650"/>
            <a:ext cx="1333500" cy="981075"/>
          </a:xfrm>
          <a:prstGeom prst="rect">
            <a:avLst/>
          </a:prstGeom>
          <a:noFill/>
          <a:ln w="9525">
            <a:noFill/>
            <a:miter lim="800000"/>
            <a:headEnd/>
            <a:tailEnd/>
          </a:ln>
        </p:spPr>
      </p:pic>
      <p:pic>
        <p:nvPicPr>
          <p:cNvPr id="56328" name="Picture 8" descr="impianti biochimici 1"/>
          <p:cNvPicPr>
            <a:picLocks noChangeAspect="1" noChangeArrowheads="1"/>
          </p:cNvPicPr>
          <p:nvPr/>
        </p:nvPicPr>
        <p:blipFill>
          <a:blip r:embed="rId6" cstate="print"/>
          <a:srcRect/>
          <a:stretch>
            <a:fillRect/>
          </a:stretch>
        </p:blipFill>
        <p:spPr bwMode="auto">
          <a:xfrm>
            <a:off x="7277100" y="4292600"/>
            <a:ext cx="1866900" cy="1914525"/>
          </a:xfrm>
          <a:prstGeom prst="rect">
            <a:avLst/>
          </a:prstGeom>
          <a:noFill/>
          <a:ln w="9525">
            <a:noFill/>
            <a:miter lim="800000"/>
            <a:headEnd/>
            <a:tailEnd/>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Text Box 2"/>
          <p:cNvSpPr txBox="1">
            <a:spLocks noChangeArrowheads="1"/>
          </p:cNvSpPr>
          <p:nvPr/>
        </p:nvSpPr>
        <p:spPr bwMode="auto">
          <a:xfrm>
            <a:off x="1476375" y="0"/>
            <a:ext cx="6103938" cy="488950"/>
          </a:xfrm>
          <a:prstGeom prst="rect">
            <a:avLst/>
          </a:prstGeom>
          <a:noFill/>
          <a:ln w="9525">
            <a:noFill/>
            <a:miter lim="800000"/>
            <a:headEnd/>
            <a:tailEnd/>
          </a:ln>
        </p:spPr>
        <p:txBody>
          <a:bodyPr wrap="none">
            <a:spAutoFit/>
          </a:bodyPr>
          <a:lstStyle/>
          <a:p>
            <a:r>
              <a:rPr lang="it-IT" sz="2600" b="1">
                <a:solidFill>
                  <a:srgbClr val="FF0000"/>
                </a:solidFill>
              </a:rPr>
              <a:t>FLUSSO TURBOLENTO E LAMINARE</a:t>
            </a:r>
          </a:p>
        </p:txBody>
      </p:sp>
      <p:sp>
        <p:nvSpPr>
          <p:cNvPr id="57347" name="Text Box 3"/>
          <p:cNvSpPr txBox="1">
            <a:spLocks noChangeArrowheads="1"/>
          </p:cNvSpPr>
          <p:nvPr/>
        </p:nvSpPr>
        <p:spPr bwMode="auto">
          <a:xfrm>
            <a:off x="8459788" y="6400800"/>
            <a:ext cx="336550" cy="457200"/>
          </a:xfrm>
          <a:prstGeom prst="rect">
            <a:avLst/>
          </a:prstGeom>
          <a:noFill/>
          <a:ln w="9525">
            <a:noFill/>
            <a:miter lim="800000"/>
            <a:headEnd/>
            <a:tailEnd/>
          </a:ln>
        </p:spPr>
        <p:txBody>
          <a:bodyPr wrap="none">
            <a:spAutoFit/>
          </a:bodyPr>
          <a:lstStyle/>
          <a:p>
            <a:fld id="{46564CC9-DDFC-40D0-8D41-EE2BE3B83D21}" type="slidenum">
              <a:rPr lang="it-IT"/>
              <a:pPr/>
              <a:t>8</a:t>
            </a:fld>
            <a:endParaRPr lang="it-IT"/>
          </a:p>
        </p:txBody>
      </p:sp>
      <p:sp>
        <p:nvSpPr>
          <p:cNvPr id="57348" name="Rectangle 17"/>
          <p:cNvSpPr>
            <a:spLocks noChangeArrowheads="1"/>
          </p:cNvSpPr>
          <p:nvPr/>
        </p:nvSpPr>
        <p:spPr bwMode="auto">
          <a:xfrm>
            <a:off x="0" y="555625"/>
            <a:ext cx="9144000" cy="3810000"/>
          </a:xfrm>
          <a:prstGeom prst="rect">
            <a:avLst/>
          </a:prstGeom>
          <a:noFill/>
          <a:ln w="9525">
            <a:noFill/>
            <a:miter lim="800000"/>
            <a:headEnd/>
            <a:tailEnd/>
          </a:ln>
        </p:spPr>
        <p:txBody>
          <a:bodyPr anchor="ctr">
            <a:spAutoFit/>
          </a:bodyPr>
          <a:lstStyle/>
          <a:p>
            <a:pPr algn="just"/>
            <a:r>
              <a:rPr lang="it-IT" sz="2000">
                <a:solidFill>
                  <a:srgbClr val="000000"/>
                </a:solidFill>
                <a:cs typeface="Times New Roman" pitchFamily="18" charset="0"/>
              </a:rPr>
              <a:t>I </a:t>
            </a:r>
            <a:r>
              <a:rPr lang="it-IT" sz="2000" b="1">
                <a:solidFill>
                  <a:srgbClr val="000000"/>
                </a:solidFill>
                <a:cs typeface="Times New Roman" pitchFamily="18" charset="0"/>
              </a:rPr>
              <a:t>baffles</a:t>
            </a:r>
            <a:r>
              <a:rPr lang="it-IT" sz="2000">
                <a:solidFill>
                  <a:srgbClr val="000000"/>
                </a:solidFill>
                <a:cs typeface="Times New Roman" pitchFamily="18" charset="0"/>
              </a:rPr>
              <a:t> </a:t>
            </a:r>
            <a:r>
              <a:rPr lang="it-IT" sz="2000" b="1">
                <a:solidFill>
                  <a:srgbClr val="000000"/>
                </a:solidFill>
                <a:cs typeface="Times New Roman" pitchFamily="18" charset="0"/>
              </a:rPr>
              <a:t>prevengono</a:t>
            </a:r>
            <a:r>
              <a:rPr lang="it-IT" sz="2000">
                <a:solidFill>
                  <a:srgbClr val="000000"/>
                </a:solidFill>
                <a:cs typeface="Times New Roman" pitchFamily="18" charset="0"/>
              </a:rPr>
              <a:t> la </a:t>
            </a:r>
            <a:r>
              <a:rPr lang="it-IT" sz="2000" b="1">
                <a:solidFill>
                  <a:srgbClr val="000000"/>
                </a:solidFill>
                <a:cs typeface="Times New Roman" pitchFamily="18" charset="0"/>
              </a:rPr>
              <a:t>formazione del largo vortice centrale</a:t>
            </a:r>
            <a:r>
              <a:rPr lang="it-IT" sz="2000">
                <a:solidFill>
                  <a:srgbClr val="000000"/>
                </a:solidFill>
                <a:cs typeface="Times New Roman" pitchFamily="18" charset="0"/>
              </a:rPr>
              <a:t> e inducono il </a:t>
            </a:r>
            <a:r>
              <a:rPr lang="it-IT" sz="2000" b="1">
                <a:solidFill>
                  <a:srgbClr val="000000"/>
                </a:solidFill>
                <a:cs typeface="Times New Roman" pitchFamily="18" charset="0"/>
              </a:rPr>
              <a:t>moto assiale</a:t>
            </a:r>
            <a:r>
              <a:rPr lang="it-IT" sz="2000">
                <a:solidFill>
                  <a:srgbClr val="000000"/>
                </a:solidFill>
                <a:cs typeface="Times New Roman" pitchFamily="18" charset="0"/>
              </a:rPr>
              <a:t> del liquido, </a:t>
            </a:r>
            <a:r>
              <a:rPr lang="it-IT" sz="2000" b="1">
                <a:solidFill>
                  <a:srgbClr val="000000"/>
                </a:solidFill>
                <a:cs typeface="Times New Roman" pitchFamily="18" charset="0"/>
              </a:rPr>
              <a:t>anche quando viene impiegato un agitatore radiale</a:t>
            </a:r>
            <a:r>
              <a:rPr lang="it-IT" sz="2000">
                <a:solidFill>
                  <a:srgbClr val="000000"/>
                </a:solidFill>
                <a:cs typeface="Times New Roman" pitchFamily="18" charset="0"/>
              </a:rPr>
              <a:t> (Figura a a sinistra). </a:t>
            </a:r>
          </a:p>
          <a:p>
            <a:pPr algn="just"/>
            <a:r>
              <a:rPr lang="it-IT" sz="2000">
                <a:solidFill>
                  <a:srgbClr val="000000"/>
                </a:solidFill>
                <a:cs typeface="Times New Roman" pitchFamily="18" charset="0"/>
              </a:rPr>
              <a:t>Per </a:t>
            </a:r>
            <a:r>
              <a:rPr lang="it-IT" sz="2000" b="1">
                <a:solidFill>
                  <a:srgbClr val="000000"/>
                </a:solidFill>
                <a:cs typeface="Times New Roman" pitchFamily="18" charset="0"/>
              </a:rPr>
              <a:t>evitare</a:t>
            </a:r>
            <a:r>
              <a:rPr lang="it-IT" sz="2000">
                <a:solidFill>
                  <a:srgbClr val="000000"/>
                </a:solidFill>
                <a:cs typeface="Times New Roman" pitchFamily="18" charset="0"/>
              </a:rPr>
              <a:t> la formazione di </a:t>
            </a:r>
            <a:r>
              <a:rPr lang="it-IT" sz="2000" b="1">
                <a:solidFill>
                  <a:srgbClr val="000000"/>
                </a:solidFill>
                <a:cs typeface="Times New Roman" pitchFamily="18" charset="0"/>
              </a:rPr>
              <a:t>zone stagnanti</a:t>
            </a:r>
            <a:r>
              <a:rPr lang="it-IT" sz="2000">
                <a:solidFill>
                  <a:srgbClr val="000000"/>
                </a:solidFill>
                <a:cs typeface="Times New Roman" pitchFamily="18" charset="0"/>
              </a:rPr>
              <a:t>, i baffles non vengono attaccati interamente alla parete del reattore, ma solo supportati in due punti in modo da lasciare circolare il liquido anche dietro lo stesso baffle (Figure al centro e a destra).</a:t>
            </a:r>
          </a:p>
          <a:p>
            <a:pPr algn="just"/>
            <a:r>
              <a:rPr lang="it-IT" sz="2000">
                <a:solidFill>
                  <a:srgbClr val="000000"/>
                </a:solidFill>
                <a:cs typeface="Times New Roman" pitchFamily="18" charset="0"/>
              </a:rPr>
              <a:t>Baffle interamente attaccato: zona stagnante all’angolo </a:t>
            </a:r>
          </a:p>
          <a:p>
            <a:pPr algn="just"/>
            <a:r>
              <a:rPr lang="it-IT" sz="2000">
                <a:solidFill>
                  <a:srgbClr val="000000"/>
                </a:solidFill>
                <a:cs typeface="Times New Roman" pitchFamily="18" charset="0"/>
              </a:rPr>
              <a:t>Baffle supportato: circolazione intorno al baffle</a:t>
            </a:r>
          </a:p>
          <a:p>
            <a:pPr algn="just"/>
            <a:r>
              <a:rPr lang="it-IT" sz="2000">
                <a:solidFill>
                  <a:srgbClr val="000000"/>
                </a:solidFill>
                <a:cs typeface="Times New Roman" pitchFamily="18" charset="0"/>
              </a:rPr>
              <a:t>Si ricordi che la velocità di agitazione per creare turbolenza in presenza di baffles è molto minore di quella necessaria in assenza di baffles. L’effetto dei baffles si può perciò sintetizzare così:</a:t>
            </a:r>
            <a:endParaRPr lang="it-IT" sz="2000" b="1">
              <a:solidFill>
                <a:srgbClr val="000000"/>
              </a:solidFill>
              <a:cs typeface="Times New Roman" pitchFamily="18" charset="0"/>
            </a:endParaRPr>
          </a:p>
          <a:p>
            <a:pPr algn="just"/>
            <a:r>
              <a:rPr lang="it-IT" sz="2000" b="1">
                <a:solidFill>
                  <a:srgbClr val="000000"/>
                </a:solidFill>
                <a:cs typeface="Times New Roman" pitchFamily="18" charset="0"/>
              </a:rPr>
              <a:t>Baffles</a:t>
            </a:r>
            <a:r>
              <a:rPr lang="it-IT" sz="2000">
                <a:solidFill>
                  <a:srgbClr val="000000"/>
                </a:solidFill>
                <a:cs typeface="Times New Roman" pitchFamily="18" charset="0"/>
              </a:rPr>
              <a:t> </a:t>
            </a:r>
            <a:r>
              <a:rPr lang="it-IT" b="1">
                <a:solidFill>
                  <a:srgbClr val="000000"/>
                </a:solidFill>
                <a:latin typeface="Symbol" pitchFamily="18" charset="2"/>
                <a:cs typeface="Times New Roman" pitchFamily="18" charset="0"/>
              </a:rPr>
              <a:t>Þ	</a:t>
            </a:r>
            <a:r>
              <a:rPr lang="it-IT" b="1">
                <a:solidFill>
                  <a:srgbClr val="000000"/>
                </a:solidFill>
                <a:cs typeface="Times New Roman" pitchFamily="18" charset="0"/>
              </a:rPr>
              <a:t>↑flusso assiale, </a:t>
            </a:r>
            <a:r>
              <a:rPr lang="it-IT" b="1">
                <a:solidFill>
                  <a:srgbClr val="000000"/>
                </a:solidFill>
                <a:latin typeface="Symbol" pitchFamily="18" charset="2"/>
                <a:cs typeface="Times New Roman" pitchFamily="18" charset="0"/>
              </a:rPr>
              <a:t> </a:t>
            </a:r>
            <a:r>
              <a:rPr lang="it-IT" b="1">
                <a:solidFill>
                  <a:srgbClr val="000000"/>
                </a:solidFill>
                <a:cs typeface="Times New Roman" pitchFamily="18" charset="0"/>
              </a:rPr>
              <a:t>↑miscelazione, ↓sforzo meccanico</a:t>
            </a:r>
            <a:r>
              <a:rPr lang="it-IT" sz="2000">
                <a:solidFill>
                  <a:srgbClr val="000000"/>
                </a:solidFill>
                <a:cs typeface="Times New Roman" pitchFamily="18" charset="0"/>
              </a:rPr>
              <a:t> </a:t>
            </a:r>
          </a:p>
        </p:txBody>
      </p:sp>
      <p:pic>
        <p:nvPicPr>
          <p:cNvPr id="57353" name="Picture 9" descr="impianti biochimici 1"/>
          <p:cNvPicPr>
            <a:picLocks noChangeAspect="1" noChangeArrowheads="1"/>
          </p:cNvPicPr>
          <p:nvPr/>
        </p:nvPicPr>
        <p:blipFill>
          <a:blip r:embed="rId2" cstate="print"/>
          <a:srcRect/>
          <a:stretch>
            <a:fillRect/>
          </a:stretch>
        </p:blipFill>
        <p:spPr bwMode="auto">
          <a:xfrm>
            <a:off x="323850" y="4532313"/>
            <a:ext cx="2743200" cy="1704975"/>
          </a:xfrm>
          <a:prstGeom prst="rect">
            <a:avLst/>
          </a:prstGeom>
          <a:noFill/>
          <a:ln w="9525">
            <a:noFill/>
            <a:miter lim="800000"/>
            <a:headEnd/>
            <a:tailEnd/>
          </a:ln>
        </p:spPr>
      </p:pic>
      <p:pic>
        <p:nvPicPr>
          <p:cNvPr id="57354" name="Picture 10" descr="C:\WINDOWS\Desktop\Testi Enzo\impianti biochimici 2.jpg"/>
          <p:cNvPicPr>
            <a:picLocks noChangeAspect="1" noChangeArrowheads="1"/>
          </p:cNvPicPr>
          <p:nvPr/>
        </p:nvPicPr>
        <p:blipFill>
          <a:blip r:embed="rId3" r:link="rId4" cstate="print"/>
          <a:srcRect/>
          <a:stretch>
            <a:fillRect/>
          </a:stretch>
        </p:blipFill>
        <p:spPr bwMode="auto">
          <a:xfrm>
            <a:off x="3419475" y="4802188"/>
            <a:ext cx="2376488" cy="1363662"/>
          </a:xfrm>
          <a:prstGeom prst="rect">
            <a:avLst/>
          </a:prstGeom>
          <a:noFill/>
          <a:ln w="9525">
            <a:noFill/>
            <a:miter lim="800000"/>
            <a:headEnd/>
            <a:tailEnd/>
          </a:ln>
        </p:spPr>
      </p:pic>
      <p:pic>
        <p:nvPicPr>
          <p:cNvPr id="57355" name="Picture 11" descr="impianti biochimici 1"/>
          <p:cNvPicPr>
            <a:picLocks noChangeAspect="1" noChangeArrowheads="1"/>
          </p:cNvPicPr>
          <p:nvPr/>
        </p:nvPicPr>
        <p:blipFill>
          <a:blip r:embed="rId5" cstate="print"/>
          <a:srcRect/>
          <a:stretch>
            <a:fillRect/>
          </a:stretch>
        </p:blipFill>
        <p:spPr bwMode="auto">
          <a:xfrm>
            <a:off x="6156325" y="4633913"/>
            <a:ext cx="2987675" cy="1819275"/>
          </a:xfrm>
          <a:prstGeom prst="rect">
            <a:avLst/>
          </a:prstGeom>
          <a:noFill/>
          <a:ln w="9525">
            <a:noFill/>
            <a:miter lim="800000"/>
            <a:headEnd/>
            <a:tailEnd/>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Text Box 2"/>
          <p:cNvSpPr txBox="1">
            <a:spLocks noChangeArrowheads="1"/>
          </p:cNvSpPr>
          <p:nvPr/>
        </p:nvSpPr>
        <p:spPr bwMode="auto">
          <a:xfrm>
            <a:off x="1476375" y="0"/>
            <a:ext cx="6103938" cy="488950"/>
          </a:xfrm>
          <a:prstGeom prst="rect">
            <a:avLst/>
          </a:prstGeom>
          <a:noFill/>
          <a:ln w="9525">
            <a:noFill/>
            <a:miter lim="800000"/>
            <a:headEnd/>
            <a:tailEnd/>
          </a:ln>
        </p:spPr>
        <p:txBody>
          <a:bodyPr wrap="none">
            <a:spAutoFit/>
          </a:bodyPr>
          <a:lstStyle/>
          <a:p>
            <a:r>
              <a:rPr lang="it-IT" sz="2600" b="1">
                <a:solidFill>
                  <a:srgbClr val="FF0000"/>
                </a:solidFill>
              </a:rPr>
              <a:t>FLUSSO TURBOLENTO E LAMINARE</a:t>
            </a:r>
          </a:p>
        </p:txBody>
      </p:sp>
      <p:sp>
        <p:nvSpPr>
          <p:cNvPr id="58371" name="Text Box 3"/>
          <p:cNvSpPr txBox="1">
            <a:spLocks noChangeArrowheads="1"/>
          </p:cNvSpPr>
          <p:nvPr/>
        </p:nvSpPr>
        <p:spPr bwMode="auto">
          <a:xfrm>
            <a:off x="8459788" y="6400800"/>
            <a:ext cx="336550" cy="457200"/>
          </a:xfrm>
          <a:prstGeom prst="rect">
            <a:avLst/>
          </a:prstGeom>
          <a:noFill/>
          <a:ln w="9525">
            <a:noFill/>
            <a:miter lim="800000"/>
            <a:headEnd/>
            <a:tailEnd/>
          </a:ln>
        </p:spPr>
        <p:txBody>
          <a:bodyPr wrap="none">
            <a:spAutoFit/>
          </a:bodyPr>
          <a:lstStyle/>
          <a:p>
            <a:fld id="{F6BCDC55-C7EB-4BD6-85EE-02F2F5E6CFF4}" type="slidenum">
              <a:rPr lang="it-IT"/>
              <a:pPr/>
              <a:t>9</a:t>
            </a:fld>
            <a:endParaRPr lang="it-IT"/>
          </a:p>
        </p:txBody>
      </p:sp>
      <p:sp>
        <p:nvSpPr>
          <p:cNvPr id="58372" name="Rectangle 17"/>
          <p:cNvSpPr>
            <a:spLocks noChangeArrowheads="1"/>
          </p:cNvSpPr>
          <p:nvPr/>
        </p:nvSpPr>
        <p:spPr bwMode="auto">
          <a:xfrm>
            <a:off x="0" y="420688"/>
            <a:ext cx="9144000" cy="4664075"/>
          </a:xfrm>
          <a:prstGeom prst="rect">
            <a:avLst/>
          </a:prstGeom>
          <a:noFill/>
          <a:ln w="9525">
            <a:noFill/>
            <a:miter lim="800000"/>
            <a:headEnd/>
            <a:tailEnd/>
          </a:ln>
        </p:spPr>
        <p:txBody>
          <a:bodyPr anchor="ctr">
            <a:spAutoFit/>
          </a:bodyPr>
          <a:lstStyle/>
          <a:p>
            <a:pPr algn="just"/>
            <a:r>
              <a:rPr lang="it-IT" sz="2000" b="1" u="sng">
                <a:solidFill>
                  <a:srgbClr val="000000"/>
                </a:solidFill>
                <a:cs typeface="Times New Roman" pitchFamily="18" charset="0"/>
              </a:rPr>
              <a:t>Esercizio 69.</a:t>
            </a:r>
            <a:r>
              <a:rPr lang="it-IT" sz="2000" i="1">
                <a:solidFill>
                  <a:srgbClr val="000000"/>
                </a:solidFill>
                <a:cs typeface="Times New Roman" pitchFamily="18" charset="0"/>
              </a:rPr>
              <a:t> Quali agitatori sono adatti per le dispersioni di gas in un liquido (cioè per rompere le bolle?). Quali sono adatti per le sospensioni solide. Quali sono adatti per la miscelazione di liquidi ad alta viscosità?  </a:t>
            </a:r>
          </a:p>
          <a:p>
            <a:pPr algn="just"/>
            <a:endParaRPr lang="it-IT" sz="2000" i="1">
              <a:solidFill>
                <a:srgbClr val="000000"/>
              </a:solidFill>
              <a:cs typeface="Times New Roman" pitchFamily="18" charset="0"/>
            </a:endParaRPr>
          </a:p>
          <a:p>
            <a:pPr algn="just"/>
            <a:r>
              <a:rPr lang="it-IT" sz="2000" b="1" u="sng">
                <a:solidFill>
                  <a:srgbClr val="000000"/>
                </a:solidFill>
                <a:cs typeface="Times New Roman" pitchFamily="18" charset="0"/>
              </a:rPr>
              <a:t>Esercizio 70.</a:t>
            </a:r>
            <a:r>
              <a:rPr lang="it-IT" sz="2000" i="1">
                <a:solidFill>
                  <a:srgbClr val="000000"/>
                </a:solidFill>
                <a:cs typeface="Times New Roman" pitchFamily="18" charset="0"/>
              </a:rPr>
              <a:t> Un fabbricante di agitatori importante è Lightnin. Consultare il sito </a:t>
            </a:r>
            <a:r>
              <a:rPr lang="it-IT" sz="2000" i="1">
                <a:solidFill>
                  <a:srgbClr val="000000"/>
                </a:solidFill>
                <a:cs typeface="Times New Roman" pitchFamily="18" charset="0"/>
                <a:hlinkClick r:id="rId2"/>
              </a:rPr>
              <a:t>www.lightnin-mixer.com</a:t>
            </a:r>
            <a:r>
              <a:rPr lang="it-IT" sz="2000" i="1">
                <a:solidFill>
                  <a:srgbClr val="000000"/>
                </a:solidFill>
                <a:cs typeface="Times New Roman" pitchFamily="18" charset="0"/>
              </a:rPr>
              <a:t> e fare una tesina sui tipi di agitatori disponibili e sulle loro applicazioni, giustificando  le caratteristiche pubblicizzate dal fabbricante con quanto appreso durante le lezioni.</a:t>
            </a:r>
          </a:p>
          <a:p>
            <a:pPr algn="just"/>
            <a:endParaRPr lang="it-IT" sz="2000" i="1">
              <a:solidFill>
                <a:srgbClr val="000000"/>
              </a:solidFill>
              <a:cs typeface="Times New Roman" pitchFamily="18" charset="0"/>
            </a:endParaRPr>
          </a:p>
          <a:p>
            <a:pPr algn="just"/>
            <a:r>
              <a:rPr lang="it-IT" sz="2000" b="1" u="sng">
                <a:solidFill>
                  <a:srgbClr val="000000"/>
                </a:solidFill>
                <a:cs typeface="Times New Roman" pitchFamily="18" charset="0"/>
              </a:rPr>
              <a:t>Esercizio 71.</a:t>
            </a:r>
            <a:r>
              <a:rPr lang="it-IT" sz="2000" i="1">
                <a:solidFill>
                  <a:srgbClr val="000000"/>
                </a:solidFill>
                <a:cs typeface="Times New Roman" pitchFamily="18" charset="0"/>
              </a:rPr>
              <a:t> Per la preparazione di un mezzo culturale in laboratorio si può usare un ancoretta magnetica e un piatto dotato di un motorino per far girare l’ancoretta, come rappresentato in figura a sinistra. Tuttavia, un metodo più efficiente e agitare manualmente con un cucchiaio, posizionato come nella figura seguente, alternando frequentemente la rotazione del cucchiaio in senso orario ed in senso antiorario. Spiegare perché in base alle linee di flusso.</a:t>
            </a:r>
          </a:p>
        </p:txBody>
      </p:sp>
      <p:pic>
        <p:nvPicPr>
          <p:cNvPr id="58376" name="Picture 8" descr="impianti biochimici 1"/>
          <p:cNvPicPr>
            <a:picLocks noChangeAspect="1" noChangeArrowheads="1"/>
          </p:cNvPicPr>
          <p:nvPr/>
        </p:nvPicPr>
        <p:blipFill>
          <a:blip r:embed="rId3" cstate="print"/>
          <a:srcRect/>
          <a:stretch>
            <a:fillRect/>
          </a:stretch>
        </p:blipFill>
        <p:spPr bwMode="auto">
          <a:xfrm>
            <a:off x="1547813" y="5276850"/>
            <a:ext cx="1209675" cy="1581150"/>
          </a:xfrm>
          <a:prstGeom prst="rect">
            <a:avLst/>
          </a:prstGeom>
          <a:noFill/>
          <a:ln w="9525">
            <a:noFill/>
            <a:miter lim="800000"/>
            <a:headEnd/>
            <a:tailEnd/>
          </a:ln>
        </p:spPr>
      </p:pic>
      <p:pic>
        <p:nvPicPr>
          <p:cNvPr id="58377" name="Picture 9" descr="impianti biochimici 1"/>
          <p:cNvPicPr>
            <a:picLocks noChangeAspect="1" noChangeArrowheads="1"/>
          </p:cNvPicPr>
          <p:nvPr/>
        </p:nvPicPr>
        <p:blipFill>
          <a:blip r:embed="rId4" cstate="print"/>
          <a:srcRect/>
          <a:stretch>
            <a:fillRect/>
          </a:stretch>
        </p:blipFill>
        <p:spPr bwMode="auto">
          <a:xfrm>
            <a:off x="5292725" y="4868863"/>
            <a:ext cx="2449513" cy="1784350"/>
          </a:xfrm>
          <a:prstGeom prst="rect">
            <a:avLst/>
          </a:prstGeom>
          <a:noFill/>
          <a:ln w="9525">
            <a:noFill/>
            <a:miter lim="800000"/>
            <a:headEnd/>
            <a:tailEnd/>
          </a:ln>
        </p:spPr>
      </p:pic>
    </p:spTree>
  </p:cSld>
  <p:clrMapOvr>
    <a:masterClrMapping/>
  </p:clrMapOvr>
</p:sld>
</file>

<file path=ppt/theme/theme1.xml><?xml version="1.0" encoding="utf-8"?>
<a:theme xmlns:a="http://schemas.openxmlformats.org/drawingml/2006/main" name="Struttura predefinita">
  <a:themeElements>
    <a:clrScheme name="Struttura predefinita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Struttura predefinita">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Struttura predefinita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Struttura predefinita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Struttura predefinita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Struttura predefinita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Struttura predefinita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Struttura predefinita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Struttura predefinita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ema di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i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7691</TotalTime>
  <Words>1262</Words>
  <Application>Microsoft Office PowerPoint</Application>
  <PresentationFormat>Presentazione su schermo (4:3)</PresentationFormat>
  <Paragraphs>74</Paragraphs>
  <Slides>9</Slides>
  <Notes>0</Notes>
  <HiddenSlides>0</HiddenSlides>
  <MMClips>0</MMClips>
  <ScaleCrop>false</ScaleCrop>
  <HeadingPairs>
    <vt:vector size="6" baseType="variant">
      <vt:variant>
        <vt:lpstr>Caratteri utilizzati</vt:lpstr>
      </vt:variant>
      <vt:variant>
        <vt:i4>2</vt:i4>
      </vt:variant>
      <vt:variant>
        <vt:lpstr>Tema</vt:lpstr>
      </vt:variant>
      <vt:variant>
        <vt:i4>1</vt:i4>
      </vt:variant>
      <vt:variant>
        <vt:lpstr>Titoli diapositive</vt:lpstr>
      </vt:variant>
      <vt:variant>
        <vt:i4>9</vt:i4>
      </vt:variant>
    </vt:vector>
  </HeadingPairs>
  <TitlesOfParts>
    <vt:vector size="12" baseType="lpstr">
      <vt:lpstr>Symbol</vt:lpstr>
      <vt:lpstr>Times New Roman</vt:lpstr>
      <vt:lpstr>Struttura predefinita</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Company>Barolo Claudia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Nessun titolo diapositiva</dc:title>
  <dc:creator>Barolo Claudia</dc:creator>
  <cp:lastModifiedBy>Claudia Barolo</cp:lastModifiedBy>
  <cp:revision>628</cp:revision>
  <dcterms:created xsi:type="dcterms:W3CDTF">2005-09-29T08:21:49Z</dcterms:created>
  <dcterms:modified xsi:type="dcterms:W3CDTF">2023-11-20T09:36:49Z</dcterms:modified>
</cp:coreProperties>
</file>