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1"/>
  </p:sldMasterIdLst>
  <p:notesMasterIdLst>
    <p:notesMasterId r:id="rId55"/>
  </p:notesMasterIdLst>
  <p:sldIdLst>
    <p:sldId id="256" r:id="rId2"/>
    <p:sldId id="257" r:id="rId3"/>
    <p:sldId id="259" r:id="rId4"/>
    <p:sldId id="263" r:id="rId5"/>
    <p:sldId id="261" r:id="rId6"/>
    <p:sldId id="264" r:id="rId7"/>
    <p:sldId id="258" r:id="rId8"/>
    <p:sldId id="265" r:id="rId9"/>
    <p:sldId id="310"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08" r:id="rId29"/>
    <p:sldId id="284" r:id="rId30"/>
    <p:sldId id="285" r:id="rId31"/>
    <p:sldId id="286" r:id="rId32"/>
    <p:sldId id="287" r:id="rId33"/>
    <p:sldId id="288" r:id="rId34"/>
    <p:sldId id="309"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p:restoredTop sz="94647"/>
  </p:normalViewPr>
  <p:slideViewPr>
    <p:cSldViewPr snapToGrid="0" snapToObjects="1" showGuides="1">
      <p:cViewPr varScale="1">
        <p:scale>
          <a:sx n="141" d="100"/>
          <a:sy n="141" d="100"/>
        </p:scale>
        <p:origin x="148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38759-E2DB-D641-8BF0-5C8D9DA4658D}" type="datetimeFigureOut">
              <a:rPr lang="it-IT" smtClean="0"/>
              <a:t>15/11/18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57EB1-4C9B-1641-9964-36D5870DE6E4}" type="slidenum">
              <a:rPr lang="it-IT" smtClean="0"/>
              <a:t>‹N›</a:t>
            </a:fld>
            <a:endParaRPr lang="it-IT"/>
          </a:p>
        </p:txBody>
      </p:sp>
    </p:spTree>
    <p:extLst>
      <p:ext uri="{BB962C8B-B14F-4D97-AF65-F5344CB8AC3E}">
        <p14:creationId xmlns:p14="http://schemas.microsoft.com/office/powerpoint/2010/main" val="14985385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Comic Sans MS" charset="0"/>
                <a:ea typeface="ＭＳ Ｐゴシック" charset="0"/>
                <a:cs typeface="ＭＳ Ｐゴシック" charset="0"/>
              </a:defRPr>
            </a:lvl1pPr>
            <a:lvl2pPr marL="37931725" indent="-37474525">
              <a:defRPr sz="1000">
                <a:solidFill>
                  <a:schemeClr val="tx1"/>
                </a:solidFill>
                <a:latin typeface="Comic Sans MS" charset="0"/>
                <a:ea typeface="ＭＳ Ｐゴシック" charset="0"/>
              </a:defRPr>
            </a:lvl2pPr>
            <a:lvl3pPr>
              <a:defRPr sz="1000">
                <a:solidFill>
                  <a:schemeClr val="tx1"/>
                </a:solidFill>
                <a:latin typeface="Comic Sans MS" charset="0"/>
                <a:ea typeface="ＭＳ Ｐゴシック" charset="0"/>
              </a:defRPr>
            </a:lvl3pPr>
            <a:lvl4pPr>
              <a:defRPr sz="1000">
                <a:solidFill>
                  <a:schemeClr val="tx1"/>
                </a:solidFill>
                <a:latin typeface="Comic Sans MS" charset="0"/>
                <a:ea typeface="ＭＳ Ｐゴシック" charset="0"/>
              </a:defRPr>
            </a:lvl4pPr>
            <a:lvl5pPr>
              <a:defRPr sz="1000">
                <a:solidFill>
                  <a:schemeClr val="tx1"/>
                </a:solidFill>
                <a:latin typeface="Comic Sans MS" charset="0"/>
                <a:ea typeface="ＭＳ Ｐゴシック" charset="0"/>
              </a:defRPr>
            </a:lvl5pPr>
            <a:lvl6pPr marL="457200" eaLnBrk="0" fontAlgn="base" hangingPunct="0">
              <a:spcBef>
                <a:spcPct val="0"/>
              </a:spcBef>
              <a:spcAft>
                <a:spcPct val="0"/>
              </a:spcAft>
              <a:defRPr sz="1000">
                <a:solidFill>
                  <a:schemeClr val="tx1"/>
                </a:solidFill>
                <a:latin typeface="Comic Sans MS" charset="0"/>
                <a:ea typeface="ＭＳ Ｐゴシック" charset="0"/>
              </a:defRPr>
            </a:lvl6pPr>
            <a:lvl7pPr marL="914400" eaLnBrk="0" fontAlgn="base" hangingPunct="0">
              <a:spcBef>
                <a:spcPct val="0"/>
              </a:spcBef>
              <a:spcAft>
                <a:spcPct val="0"/>
              </a:spcAft>
              <a:defRPr sz="1000">
                <a:solidFill>
                  <a:schemeClr val="tx1"/>
                </a:solidFill>
                <a:latin typeface="Comic Sans MS" charset="0"/>
                <a:ea typeface="ＭＳ Ｐゴシック" charset="0"/>
              </a:defRPr>
            </a:lvl7pPr>
            <a:lvl8pPr marL="1371600" eaLnBrk="0" fontAlgn="base" hangingPunct="0">
              <a:spcBef>
                <a:spcPct val="0"/>
              </a:spcBef>
              <a:spcAft>
                <a:spcPct val="0"/>
              </a:spcAft>
              <a:defRPr sz="1000">
                <a:solidFill>
                  <a:schemeClr val="tx1"/>
                </a:solidFill>
                <a:latin typeface="Comic Sans MS" charset="0"/>
                <a:ea typeface="ＭＳ Ｐゴシック" charset="0"/>
              </a:defRPr>
            </a:lvl8pPr>
            <a:lvl9pPr marL="1828800" eaLnBrk="0" fontAlgn="base" hangingPunct="0">
              <a:spcBef>
                <a:spcPct val="0"/>
              </a:spcBef>
              <a:spcAft>
                <a:spcPct val="0"/>
              </a:spcAft>
              <a:defRPr sz="1000">
                <a:solidFill>
                  <a:schemeClr val="tx1"/>
                </a:solidFill>
                <a:latin typeface="Comic Sans MS" charset="0"/>
                <a:ea typeface="ＭＳ Ｐゴシック" charset="0"/>
              </a:defRPr>
            </a:lvl9pPr>
          </a:lstStyle>
          <a:p>
            <a:fld id="{F1B9EFDD-87DF-5F43-9764-AC417783430D}" type="slidenum">
              <a:rPr lang="it-IT" sz="1200">
                <a:latin typeface="Times New Roman" charset="0"/>
              </a:rPr>
              <a:pPr/>
              <a:t>28</a:t>
            </a:fld>
            <a:endParaRPr lang="it-IT" sz="1200">
              <a:latin typeface="Times New Roman"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152151" y="4343144"/>
            <a:ext cx="6515260" cy="458443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it-IT">
                <a:ea typeface="ＭＳ Ｐゴシック" charset="0"/>
                <a:cs typeface="ＭＳ Ｐゴシック" charset="0"/>
              </a:rPr>
              <a:t>I processi nel nefrone sono 3:</a:t>
            </a:r>
            <a:endParaRPr lang="it-IT" b="1">
              <a:ea typeface="ＭＳ Ｐゴシック" charset="0"/>
              <a:cs typeface="ＭＳ Ｐゴシック" charset="0"/>
            </a:endParaRPr>
          </a:p>
          <a:p>
            <a:pPr eaLnBrk="1" hangingPunct="1">
              <a:lnSpc>
                <a:spcPct val="90000"/>
              </a:lnSpc>
            </a:pPr>
            <a:r>
              <a:rPr lang="it-IT" b="1">
                <a:ea typeface="ＭＳ Ｐゴシック" charset="0"/>
                <a:cs typeface="ＭＳ Ｐゴシック" charset="0"/>
              </a:rPr>
              <a:t>Filtrazione</a:t>
            </a:r>
            <a:endParaRPr lang="it-IT">
              <a:ea typeface="ＭＳ Ｐゴシック" charset="0"/>
              <a:cs typeface="ＭＳ Ｐゴシック" charset="0"/>
            </a:endParaRPr>
          </a:p>
          <a:p>
            <a:pPr eaLnBrk="1" hangingPunct="1">
              <a:lnSpc>
                <a:spcPct val="90000"/>
              </a:lnSpc>
            </a:pPr>
            <a:r>
              <a:rPr lang="it-IT">
                <a:ea typeface="ＭＳ Ｐゴシック" charset="0"/>
                <a:cs typeface="ＭＳ Ｐゴシック" charset="0"/>
              </a:rPr>
              <a:t>i liquidi vanno dal sangue al lme dei nefroni. Si verifica a livello del corpuscolo renale dove la parete dei capillari glomerulari e della capsula di B. sono modificate x far passare volumi elevati di liquido. Tutto ciò che viene filtrato e finisce nel lume dei nefroni è destinato ad essere rimosso con le urine a meno che non venga riassorbito.</a:t>
            </a:r>
            <a:endParaRPr lang="it-IT" b="1">
              <a:ea typeface="ＭＳ Ｐゴシック" charset="0"/>
              <a:cs typeface="ＭＳ Ｐゴシック" charset="0"/>
            </a:endParaRPr>
          </a:p>
          <a:p>
            <a:pPr eaLnBrk="1" hangingPunct="1">
              <a:lnSpc>
                <a:spcPct val="90000"/>
              </a:lnSpc>
            </a:pPr>
            <a:r>
              <a:rPr lang="it-IT" b="1">
                <a:ea typeface="ＭＳ Ｐゴシック" charset="0"/>
                <a:cs typeface="ＭＳ Ｐゴシック" charset="0"/>
              </a:rPr>
              <a:t>Riassorbimento</a:t>
            </a:r>
            <a:endParaRPr lang="it-IT">
              <a:ea typeface="ＭＳ Ｐゴシック" charset="0"/>
              <a:cs typeface="ＭＳ Ｐゴシック" charset="0"/>
            </a:endParaRPr>
          </a:p>
          <a:p>
            <a:pPr eaLnBrk="1" hangingPunct="1">
              <a:lnSpc>
                <a:spcPct val="90000"/>
              </a:lnSpc>
            </a:pPr>
            <a:r>
              <a:rPr lang="it-IT">
                <a:ea typeface="ＭＳ Ｐゴシック" charset="0"/>
                <a:cs typeface="ＭＳ Ｐゴシック" charset="0"/>
              </a:rPr>
              <a:t>Una volta abbandonata la caps. Di B. il filtrato intercorre a modificazioni per l</a:t>
            </a:r>
            <a:r>
              <a:rPr lang="ja-JP" altLang="it-IT">
                <a:ea typeface="ＭＳ Ｐゴシック" charset="0"/>
                <a:cs typeface="ＭＳ Ｐゴシック" charset="0"/>
              </a:rPr>
              <a:t>’</a:t>
            </a:r>
            <a:r>
              <a:rPr lang="it-IT">
                <a:ea typeface="ＭＳ Ｐゴシック" charset="0"/>
                <a:cs typeface="ＭＳ Ｐゴシック" charset="0"/>
              </a:rPr>
              <a:t>aggiunta di soluti e rimozione di altri soluti e acqua. Quindi parte del materiale filtrato passa dal lume del nefrone al sangue dei capillari peritubuolari.</a:t>
            </a:r>
            <a:endParaRPr lang="it-IT" b="1">
              <a:ea typeface="ＭＳ Ｐゴシック" charset="0"/>
              <a:cs typeface="ＭＳ Ｐゴシック" charset="0"/>
            </a:endParaRPr>
          </a:p>
          <a:p>
            <a:pPr eaLnBrk="1" hangingPunct="1">
              <a:lnSpc>
                <a:spcPct val="90000"/>
              </a:lnSpc>
            </a:pPr>
            <a:r>
              <a:rPr lang="it-IT" b="1">
                <a:ea typeface="ＭＳ Ｐゴシック" charset="0"/>
                <a:cs typeface="ＭＳ Ｐゴシック" charset="0"/>
              </a:rPr>
              <a:t>Secrezione</a:t>
            </a:r>
            <a:endParaRPr lang="it-IT">
              <a:ea typeface="ＭＳ Ｐゴシック" charset="0"/>
              <a:cs typeface="ＭＳ Ｐゴシック" charset="0"/>
            </a:endParaRPr>
          </a:p>
          <a:p>
            <a:pPr eaLnBrk="1" hangingPunct="1">
              <a:lnSpc>
                <a:spcPct val="90000"/>
              </a:lnSpc>
            </a:pPr>
            <a:r>
              <a:rPr lang="it-IT">
                <a:ea typeface="ＭＳ Ｐゴシック" charset="0"/>
                <a:cs typeface="ＭＳ Ｐゴシック" charset="0"/>
              </a:rPr>
              <a:t>Questo processo rimuove selettivamente molecole dal sangue e le aggiunge al liquido nel lume. E</a:t>
            </a:r>
            <a:r>
              <a:rPr lang="ja-JP" altLang="it-IT">
                <a:ea typeface="ＭＳ Ｐゴシック" charset="0"/>
                <a:cs typeface="ＭＳ Ｐゴシック" charset="0"/>
              </a:rPr>
              <a:t>’</a:t>
            </a:r>
            <a:r>
              <a:rPr lang="it-IT">
                <a:ea typeface="ＭＳ Ｐゴシック" charset="0"/>
                <a:cs typeface="ＭＳ Ｐゴシック" charset="0"/>
              </a:rPr>
              <a:t> + selettiva della filtrazione perchè utilizza trasportatori di molecole.</a:t>
            </a:r>
            <a:endParaRPr lang="it-IT" b="1">
              <a:ea typeface="ＭＳ Ｐゴシック" charset="0"/>
              <a:cs typeface="ＭＳ Ｐゴシック" charset="0"/>
            </a:endParaRPr>
          </a:p>
          <a:p>
            <a:pPr eaLnBrk="1" hangingPunct="1">
              <a:lnSpc>
                <a:spcPct val="90000"/>
              </a:lnSpc>
            </a:pPr>
            <a:r>
              <a:rPr lang="it-IT" b="1">
                <a:ea typeface="ＭＳ Ｐゴシック" charset="0"/>
                <a:cs typeface="ＭＳ Ｐゴシック" charset="0"/>
              </a:rPr>
              <a:t>Escrezione</a:t>
            </a:r>
            <a:endParaRPr lang="it-IT">
              <a:ea typeface="ＭＳ Ｐゴシック" charset="0"/>
              <a:cs typeface="ＭＳ Ｐゴシック" charset="0"/>
            </a:endParaRPr>
          </a:p>
          <a:p>
            <a:pPr eaLnBrk="1" hangingPunct="1">
              <a:lnSpc>
                <a:spcPct val="90000"/>
              </a:lnSpc>
            </a:pPr>
            <a:r>
              <a:rPr lang="it-IT">
                <a:ea typeface="ＭＳ Ｐゴシック" charset="0"/>
                <a:cs typeface="ＭＳ Ｐゴシック" charset="0"/>
              </a:rPr>
              <a:t>Processo di rimozione di sostanze dall</a:t>
            </a:r>
            <a:r>
              <a:rPr lang="ja-JP" altLang="it-IT">
                <a:ea typeface="ＭＳ Ｐゴシック" charset="0"/>
                <a:cs typeface="ＭＳ Ｐゴシック" charset="0"/>
              </a:rPr>
              <a:t>’</a:t>
            </a:r>
            <a:r>
              <a:rPr lang="it-IT">
                <a:ea typeface="ＭＳ Ｐゴシック" charset="0"/>
                <a:cs typeface="ＭＳ Ｐゴシック" charset="0"/>
              </a:rPr>
              <a:t>organismo.</a:t>
            </a:r>
          </a:p>
          <a:p>
            <a:pPr eaLnBrk="1" hangingPunct="1">
              <a:lnSpc>
                <a:spcPct val="90000"/>
              </a:lnSpc>
            </a:pPr>
            <a:r>
              <a:rPr lang="it-IT" sz="900">
                <a:ea typeface="ＭＳ Ｐゴシック" charset="0"/>
                <a:cs typeface="ＭＳ Ｐゴシック" charset="0"/>
              </a:rPr>
              <a:t>Ogni giorno 180 litri di liquido filtrano nella capsula di bowman e questo filtrato ha una composizione e osmolarità identica a quella del plasma (300 mOsm). I 180 litri scorrono lungo il tubulo prossimale dove circa il 70% del volume viene riassorbito quindi stanziano 54 litri. Nel tubulo rossimale trasportano soluti fuori dal lume e l</a:t>
            </a:r>
            <a:r>
              <a:rPr lang="ja-JP" altLang="it-IT" sz="900">
                <a:ea typeface="ＭＳ Ｐゴシック" charset="0"/>
                <a:cs typeface="ＭＳ Ｐゴシック" charset="0"/>
              </a:rPr>
              <a:t>’</a:t>
            </a:r>
            <a:r>
              <a:rPr lang="it-IT" sz="900">
                <a:ea typeface="ＭＳ Ｐゴシック" charset="0"/>
                <a:cs typeface="ＭＳ Ｐゴシック" charset="0"/>
              </a:rPr>
              <a:t>acqua li segue per osmosi quindi il liquido che lascia il tubulo ha uguale concentrazione ma composizione diversa. Funzione del tubulo è il massiccio riassorbimento di un elevato volume di liquido isoosmotico.</a:t>
            </a:r>
          </a:p>
          <a:p>
            <a:pPr eaLnBrk="1" hangingPunct="1">
              <a:lnSpc>
                <a:spcPct val="90000"/>
              </a:lnSpc>
            </a:pPr>
            <a:r>
              <a:rPr lang="it-IT" sz="900">
                <a:ea typeface="ＭＳ Ｐゴシック" charset="0"/>
                <a:cs typeface="ＭＳ Ｐゴシック" charset="0"/>
              </a:rPr>
              <a:t>Il filtrato passa dal tubulo prox all</a:t>
            </a:r>
            <a:r>
              <a:rPr lang="ja-JP" altLang="it-IT" sz="900">
                <a:ea typeface="ＭＳ Ｐゴシック" charset="0"/>
                <a:cs typeface="ＭＳ Ｐゴシック" charset="0"/>
              </a:rPr>
              <a:t>’</a:t>
            </a:r>
            <a:r>
              <a:rPr lang="it-IT" sz="900">
                <a:ea typeface="ＭＳ Ｐゴシック" charset="0"/>
                <a:cs typeface="ＭＳ Ｐゴシック" charset="0"/>
              </a:rPr>
              <a:t>ansa di henle dove vengono riassorbiti + soluti che acqua e quindi l liquido dentro l</a:t>
            </a:r>
            <a:r>
              <a:rPr lang="ja-JP" altLang="it-IT" sz="900">
                <a:ea typeface="ＭＳ Ｐゴシック" charset="0"/>
                <a:cs typeface="ＭＳ Ｐゴシック" charset="0"/>
              </a:rPr>
              <a:t>’</a:t>
            </a:r>
            <a:r>
              <a:rPr lang="it-IT" sz="900">
                <a:ea typeface="ＭＳ Ｐゴシック" charset="0"/>
                <a:cs typeface="ＭＳ Ｐゴシック" charset="0"/>
              </a:rPr>
              <a:t>ansa diventa ipoosmotico arrivando a circa 100 mOsm e diminuendo il suo volume da 54 a 18L/die e quindi è stato riassorbito circa il 90% del volume iniziale.</a:t>
            </a:r>
          </a:p>
          <a:p>
            <a:pPr eaLnBrk="1" hangingPunct="1">
              <a:lnSpc>
                <a:spcPct val="90000"/>
              </a:lnSpc>
            </a:pPr>
            <a:r>
              <a:rPr lang="it-IT" sz="900">
                <a:ea typeface="ＭＳ Ｐゴシック" charset="0"/>
                <a:cs typeface="ＭＳ Ｐゴシック" charset="0"/>
              </a:rPr>
              <a:t>Nel tubulo distale e dotto collettore si ha regolazione fine del bilancio idrosalino e questo processo è sotto controllo ormonale. E</a:t>
            </a:r>
            <a:r>
              <a:rPr lang="ja-JP" altLang="it-IT" sz="900">
                <a:ea typeface="ＭＳ Ｐゴシック" charset="0"/>
                <a:cs typeface="ＭＳ Ｐゴシック" charset="0"/>
              </a:rPr>
              <a:t>’</a:t>
            </a:r>
            <a:r>
              <a:rPr lang="it-IT" sz="900">
                <a:ea typeface="ＭＳ Ｐゴシック" charset="0"/>
                <a:cs typeface="ＭＳ Ｐゴシック" charset="0"/>
              </a:rPr>
              <a:t> nel dotto collettore che viene definita la concentrazione finale dell</a:t>
            </a:r>
            <a:r>
              <a:rPr lang="ja-JP" altLang="it-IT" sz="900">
                <a:ea typeface="ＭＳ Ｐゴシック" charset="0"/>
                <a:cs typeface="ＭＳ Ｐゴシック" charset="0"/>
              </a:rPr>
              <a:t>’</a:t>
            </a:r>
            <a:r>
              <a:rPr lang="it-IT" sz="900">
                <a:ea typeface="ＭＳ Ｐゴシック" charset="0"/>
                <a:cs typeface="ＭＳ Ｐゴシック" charset="0"/>
              </a:rPr>
              <a:t>urina. Quando esce dal dotto il volume finale del liquido è di circa 1.5 l(die con osmolarità variabile da 50 a 1200 mOsm a seconda della necessità dell</a:t>
            </a:r>
            <a:r>
              <a:rPr lang="ja-JP" altLang="it-IT" sz="900">
                <a:ea typeface="ＭＳ Ｐゴシック" charset="0"/>
                <a:cs typeface="ＭＳ Ｐゴシック" charset="0"/>
              </a:rPr>
              <a:t>’</a:t>
            </a:r>
            <a:r>
              <a:rPr lang="it-IT" sz="900">
                <a:ea typeface="ＭＳ Ｐゴシック" charset="0"/>
                <a:cs typeface="ＭＳ Ｐゴシック" charset="0"/>
              </a:rPr>
              <a:t>organismo di trattenere o eliminare acqua e soluti.</a:t>
            </a:r>
          </a:p>
          <a:p>
            <a:pPr eaLnBrk="1" hangingPunct="1">
              <a:lnSpc>
                <a:spcPct val="90000"/>
              </a:lnSpc>
            </a:pPr>
            <a:r>
              <a:rPr lang="it-IT" sz="900">
                <a:ea typeface="ＭＳ Ｐゴシック" charset="0"/>
                <a:cs typeface="ＭＳ Ｐゴシック" charset="0"/>
              </a:rPr>
              <a:t>Quindi la filtrazione avviene nel corpuscolo renale (passaggio di liquido dai capillari glomerulari alla caps di bowman.</a:t>
            </a:r>
          </a:p>
          <a:p>
            <a:pPr eaLnBrk="1" hangingPunct="1">
              <a:lnSpc>
                <a:spcPct val="90000"/>
              </a:lnSpc>
            </a:pPr>
            <a:r>
              <a:rPr lang="it-IT" sz="900">
                <a:ea typeface="ＭＳ Ｐゴシック" charset="0"/>
                <a:cs typeface="ＭＳ Ｐゴシック" charset="0"/>
              </a:rPr>
              <a:t>Il riassorbimento e secrezione avvengono invece nel restante tratto di tubuli e prevedono il trasferimento di sostanze tra lume e capillari peritubulari e a secondo del tratto tubulare considerato abbiamo riassorbimento e secrezione di sostanze diverse.</a:t>
            </a:r>
            <a:endParaRPr lang="it-IT">
              <a:ea typeface="ＭＳ Ｐゴシック" charset="0"/>
              <a:cs typeface="ＭＳ Ｐゴシック" charset="0"/>
            </a:endParaRPr>
          </a:p>
        </p:txBody>
      </p:sp>
    </p:spTree>
    <p:extLst>
      <p:ext uri="{BB962C8B-B14F-4D97-AF65-F5344CB8AC3E}">
        <p14:creationId xmlns:p14="http://schemas.microsoft.com/office/powerpoint/2010/main" val="1579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Comic Sans MS" charset="0"/>
                <a:ea typeface="ＭＳ Ｐゴシック" charset="0"/>
                <a:cs typeface="ＭＳ Ｐゴシック" charset="0"/>
              </a:defRPr>
            </a:lvl1pPr>
            <a:lvl2pPr marL="37931725" indent="-37474525">
              <a:defRPr sz="1000">
                <a:solidFill>
                  <a:schemeClr val="tx1"/>
                </a:solidFill>
                <a:latin typeface="Comic Sans MS" charset="0"/>
                <a:ea typeface="ＭＳ Ｐゴシック" charset="0"/>
              </a:defRPr>
            </a:lvl2pPr>
            <a:lvl3pPr>
              <a:defRPr sz="1000">
                <a:solidFill>
                  <a:schemeClr val="tx1"/>
                </a:solidFill>
                <a:latin typeface="Comic Sans MS" charset="0"/>
                <a:ea typeface="ＭＳ Ｐゴシック" charset="0"/>
              </a:defRPr>
            </a:lvl3pPr>
            <a:lvl4pPr>
              <a:defRPr sz="1000">
                <a:solidFill>
                  <a:schemeClr val="tx1"/>
                </a:solidFill>
                <a:latin typeface="Comic Sans MS" charset="0"/>
                <a:ea typeface="ＭＳ Ｐゴシック" charset="0"/>
              </a:defRPr>
            </a:lvl4pPr>
            <a:lvl5pPr>
              <a:defRPr sz="1000">
                <a:solidFill>
                  <a:schemeClr val="tx1"/>
                </a:solidFill>
                <a:latin typeface="Comic Sans MS" charset="0"/>
                <a:ea typeface="ＭＳ Ｐゴシック" charset="0"/>
              </a:defRPr>
            </a:lvl5pPr>
            <a:lvl6pPr marL="457200" eaLnBrk="0" fontAlgn="base" hangingPunct="0">
              <a:spcBef>
                <a:spcPct val="0"/>
              </a:spcBef>
              <a:spcAft>
                <a:spcPct val="0"/>
              </a:spcAft>
              <a:defRPr sz="1000">
                <a:solidFill>
                  <a:schemeClr val="tx1"/>
                </a:solidFill>
                <a:latin typeface="Comic Sans MS" charset="0"/>
                <a:ea typeface="ＭＳ Ｐゴシック" charset="0"/>
              </a:defRPr>
            </a:lvl6pPr>
            <a:lvl7pPr marL="914400" eaLnBrk="0" fontAlgn="base" hangingPunct="0">
              <a:spcBef>
                <a:spcPct val="0"/>
              </a:spcBef>
              <a:spcAft>
                <a:spcPct val="0"/>
              </a:spcAft>
              <a:defRPr sz="1000">
                <a:solidFill>
                  <a:schemeClr val="tx1"/>
                </a:solidFill>
                <a:latin typeface="Comic Sans MS" charset="0"/>
                <a:ea typeface="ＭＳ Ｐゴシック" charset="0"/>
              </a:defRPr>
            </a:lvl7pPr>
            <a:lvl8pPr marL="1371600" eaLnBrk="0" fontAlgn="base" hangingPunct="0">
              <a:spcBef>
                <a:spcPct val="0"/>
              </a:spcBef>
              <a:spcAft>
                <a:spcPct val="0"/>
              </a:spcAft>
              <a:defRPr sz="1000">
                <a:solidFill>
                  <a:schemeClr val="tx1"/>
                </a:solidFill>
                <a:latin typeface="Comic Sans MS" charset="0"/>
                <a:ea typeface="ＭＳ Ｐゴシック" charset="0"/>
              </a:defRPr>
            </a:lvl8pPr>
            <a:lvl9pPr marL="1828800" eaLnBrk="0" fontAlgn="base" hangingPunct="0">
              <a:spcBef>
                <a:spcPct val="0"/>
              </a:spcBef>
              <a:spcAft>
                <a:spcPct val="0"/>
              </a:spcAft>
              <a:defRPr sz="1000">
                <a:solidFill>
                  <a:schemeClr val="tx1"/>
                </a:solidFill>
                <a:latin typeface="Comic Sans MS" charset="0"/>
                <a:ea typeface="ＭＳ Ｐゴシック" charset="0"/>
              </a:defRPr>
            </a:lvl9pPr>
          </a:lstStyle>
          <a:p>
            <a:fld id="{6102D9EB-9B44-E84A-937E-205FF6EA6AEB}" type="slidenum">
              <a:rPr lang="it-IT" sz="1200">
                <a:latin typeface="Times New Roman" charset="0"/>
              </a:rPr>
              <a:pPr/>
              <a:t>34</a:t>
            </a:fld>
            <a:endParaRPr lang="it-IT" sz="1200">
              <a:latin typeface="Times New Roman"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152151" y="4343144"/>
            <a:ext cx="6515260" cy="458443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it-IT" sz="1000">
                <a:ea typeface="ＭＳ Ｐゴシック" charset="0"/>
                <a:cs typeface="ＭＳ Ｐゴシック" charset="0"/>
              </a:rPr>
              <a:t>I processi nel nefrone sono 3:</a:t>
            </a:r>
            <a:endParaRPr lang="it-IT" sz="1000" b="1">
              <a:ea typeface="ＭＳ Ｐゴシック" charset="0"/>
              <a:cs typeface="ＭＳ Ｐゴシック" charset="0"/>
            </a:endParaRPr>
          </a:p>
          <a:p>
            <a:pPr eaLnBrk="1" hangingPunct="1">
              <a:lnSpc>
                <a:spcPct val="90000"/>
              </a:lnSpc>
            </a:pPr>
            <a:r>
              <a:rPr lang="it-IT" sz="1000" b="1">
                <a:ea typeface="ＭＳ Ｐゴシック" charset="0"/>
                <a:cs typeface="ＭＳ Ｐゴシック" charset="0"/>
              </a:rPr>
              <a:t>Filtrazione</a:t>
            </a:r>
            <a:endParaRPr lang="it-IT" sz="1000">
              <a:ea typeface="ＭＳ Ｐゴシック" charset="0"/>
              <a:cs typeface="ＭＳ Ｐゴシック" charset="0"/>
            </a:endParaRPr>
          </a:p>
          <a:p>
            <a:pPr eaLnBrk="1" hangingPunct="1">
              <a:lnSpc>
                <a:spcPct val="90000"/>
              </a:lnSpc>
            </a:pPr>
            <a:r>
              <a:rPr lang="it-IT" sz="1000">
                <a:ea typeface="ＭＳ Ｐゴシック" charset="0"/>
                <a:cs typeface="ＭＳ Ｐゴシック" charset="0"/>
              </a:rPr>
              <a:t>i liquidi vanno dal sangue al lme dei nefroni. Si verifica a livello del corpuscolo renale dove la parete dei capillari glomerulari e della capsula di B. sono modificate x far passare volumi elevati di liquido. Tutto ciò che viene filtrato e finisce nel lume dei nefroni è destinato ad essere rimosso con le urine a meno che non venga riassorbito.</a:t>
            </a:r>
            <a:endParaRPr lang="it-IT" sz="1000" b="1">
              <a:ea typeface="ＭＳ Ｐゴシック" charset="0"/>
              <a:cs typeface="ＭＳ Ｐゴシック" charset="0"/>
            </a:endParaRPr>
          </a:p>
          <a:p>
            <a:pPr eaLnBrk="1" hangingPunct="1">
              <a:lnSpc>
                <a:spcPct val="90000"/>
              </a:lnSpc>
            </a:pPr>
            <a:r>
              <a:rPr lang="it-IT" sz="1000" b="1">
                <a:ea typeface="ＭＳ Ｐゴシック" charset="0"/>
                <a:cs typeface="ＭＳ Ｐゴシック" charset="0"/>
              </a:rPr>
              <a:t>Riassorbimento</a:t>
            </a:r>
            <a:endParaRPr lang="it-IT" sz="1000">
              <a:ea typeface="ＭＳ Ｐゴシック" charset="0"/>
              <a:cs typeface="ＭＳ Ｐゴシック" charset="0"/>
            </a:endParaRPr>
          </a:p>
          <a:p>
            <a:pPr eaLnBrk="1" hangingPunct="1">
              <a:lnSpc>
                <a:spcPct val="90000"/>
              </a:lnSpc>
            </a:pPr>
            <a:r>
              <a:rPr lang="it-IT" sz="1000">
                <a:ea typeface="ＭＳ Ｐゴシック" charset="0"/>
                <a:cs typeface="ＭＳ Ｐゴシック" charset="0"/>
              </a:rPr>
              <a:t>Una volta abbandonata la caps. Di B. il filtrato intercorre a modificazioni per l</a:t>
            </a:r>
            <a:r>
              <a:rPr lang="ja-JP" altLang="it-IT" sz="1000">
                <a:ea typeface="ＭＳ Ｐゴシック" charset="0"/>
                <a:cs typeface="ＭＳ Ｐゴシック" charset="0"/>
              </a:rPr>
              <a:t>’</a:t>
            </a:r>
            <a:r>
              <a:rPr lang="it-IT" sz="1000">
                <a:ea typeface="ＭＳ Ｐゴシック" charset="0"/>
                <a:cs typeface="ＭＳ Ｐゴシック" charset="0"/>
              </a:rPr>
              <a:t>aggiunta di soluti e rimozione di altri soluti e acqua. Quindi parte del materiale filtrato passa dal lume del nefrone al sangue dei capillari peritubuolari.</a:t>
            </a:r>
            <a:endParaRPr lang="it-IT" sz="1000" b="1">
              <a:ea typeface="ＭＳ Ｐゴシック" charset="0"/>
              <a:cs typeface="ＭＳ Ｐゴシック" charset="0"/>
            </a:endParaRPr>
          </a:p>
          <a:p>
            <a:pPr eaLnBrk="1" hangingPunct="1">
              <a:lnSpc>
                <a:spcPct val="90000"/>
              </a:lnSpc>
            </a:pPr>
            <a:r>
              <a:rPr lang="it-IT" sz="1000" b="1">
                <a:ea typeface="ＭＳ Ｐゴシック" charset="0"/>
                <a:cs typeface="ＭＳ Ｐゴシック" charset="0"/>
              </a:rPr>
              <a:t>Secrezione</a:t>
            </a:r>
            <a:endParaRPr lang="it-IT" sz="1000">
              <a:ea typeface="ＭＳ Ｐゴシック" charset="0"/>
              <a:cs typeface="ＭＳ Ｐゴシック" charset="0"/>
            </a:endParaRPr>
          </a:p>
          <a:p>
            <a:pPr eaLnBrk="1" hangingPunct="1">
              <a:lnSpc>
                <a:spcPct val="90000"/>
              </a:lnSpc>
            </a:pPr>
            <a:r>
              <a:rPr lang="it-IT" sz="1000">
                <a:ea typeface="ＭＳ Ｐゴシック" charset="0"/>
                <a:cs typeface="ＭＳ Ｐゴシック" charset="0"/>
              </a:rPr>
              <a:t>Questo processo rimuove selettivamente molecole dal sangue e le aggiunge al liquido nel lume. E</a:t>
            </a:r>
            <a:r>
              <a:rPr lang="ja-JP" altLang="it-IT" sz="1000">
                <a:ea typeface="ＭＳ Ｐゴシック" charset="0"/>
                <a:cs typeface="ＭＳ Ｐゴシック" charset="0"/>
              </a:rPr>
              <a:t>’</a:t>
            </a:r>
            <a:r>
              <a:rPr lang="it-IT" sz="1000">
                <a:ea typeface="ＭＳ Ｐゴシック" charset="0"/>
                <a:cs typeface="ＭＳ Ｐゴシック" charset="0"/>
              </a:rPr>
              <a:t> + selettiva della filtrazione perchè utilizza trasportatori di molecole.</a:t>
            </a:r>
            <a:endParaRPr lang="it-IT" sz="1000" b="1">
              <a:ea typeface="ＭＳ Ｐゴシック" charset="0"/>
              <a:cs typeface="ＭＳ Ｐゴシック" charset="0"/>
            </a:endParaRPr>
          </a:p>
          <a:p>
            <a:pPr eaLnBrk="1" hangingPunct="1">
              <a:lnSpc>
                <a:spcPct val="90000"/>
              </a:lnSpc>
            </a:pPr>
            <a:r>
              <a:rPr lang="it-IT" sz="1000" b="1">
                <a:ea typeface="ＭＳ Ｐゴシック" charset="0"/>
                <a:cs typeface="ＭＳ Ｐゴシック" charset="0"/>
              </a:rPr>
              <a:t>Escrezione</a:t>
            </a:r>
            <a:endParaRPr lang="it-IT" sz="1000">
              <a:ea typeface="ＭＳ Ｐゴシック" charset="0"/>
              <a:cs typeface="ＭＳ Ｐゴシック" charset="0"/>
            </a:endParaRPr>
          </a:p>
          <a:p>
            <a:pPr eaLnBrk="1" hangingPunct="1">
              <a:lnSpc>
                <a:spcPct val="90000"/>
              </a:lnSpc>
            </a:pPr>
            <a:r>
              <a:rPr lang="it-IT" sz="1000">
                <a:ea typeface="ＭＳ Ｐゴシック" charset="0"/>
                <a:cs typeface="ＭＳ Ｐゴシック" charset="0"/>
              </a:rPr>
              <a:t>Processo di rimozione di sostanze dall</a:t>
            </a:r>
            <a:r>
              <a:rPr lang="ja-JP" altLang="it-IT" sz="1000">
                <a:ea typeface="ＭＳ Ｐゴシック" charset="0"/>
                <a:cs typeface="ＭＳ Ｐゴシック" charset="0"/>
              </a:rPr>
              <a:t>’</a:t>
            </a:r>
            <a:r>
              <a:rPr lang="it-IT" sz="1000">
                <a:ea typeface="ＭＳ Ｐゴシック" charset="0"/>
                <a:cs typeface="ＭＳ Ｐゴシック" charset="0"/>
              </a:rPr>
              <a:t>organismo.</a:t>
            </a:r>
          </a:p>
          <a:p>
            <a:pPr eaLnBrk="1" hangingPunct="1">
              <a:lnSpc>
                <a:spcPct val="90000"/>
              </a:lnSpc>
            </a:pPr>
            <a:r>
              <a:rPr lang="it-IT" sz="800">
                <a:ea typeface="ＭＳ Ｐゴシック" charset="0"/>
                <a:cs typeface="ＭＳ Ｐゴシック" charset="0"/>
              </a:rPr>
              <a:t>Ogni giorno 180 litri di liquido filtrano nella capsula di bowman e questo filtrato ha una composizione e osmolarità identica a quella del plasma (300 mOsm). I 180 litri scorrono lungo il tubulo prossimale dove circa il 70% del volume viene riassorbito quindi stanziano 54 litri. Nel tubulo rossimale trasportano soluti fuori dal lume e l</a:t>
            </a:r>
            <a:r>
              <a:rPr lang="ja-JP" altLang="it-IT" sz="800">
                <a:ea typeface="ＭＳ Ｐゴシック" charset="0"/>
                <a:cs typeface="ＭＳ Ｐゴシック" charset="0"/>
              </a:rPr>
              <a:t>’</a:t>
            </a:r>
            <a:r>
              <a:rPr lang="it-IT" sz="800">
                <a:ea typeface="ＭＳ Ｐゴシック" charset="0"/>
                <a:cs typeface="ＭＳ Ｐゴシック" charset="0"/>
              </a:rPr>
              <a:t>acqua li segue per osmosi quindi il liquido che lascia il tubulo ha uguale concentrazione ma composizione diversa. Funzione del tubulo è il massiccio riassorbimento di un elevato volume di liquido isoosmotico.</a:t>
            </a:r>
          </a:p>
          <a:p>
            <a:pPr eaLnBrk="1" hangingPunct="1">
              <a:lnSpc>
                <a:spcPct val="90000"/>
              </a:lnSpc>
            </a:pPr>
            <a:r>
              <a:rPr lang="it-IT" sz="800">
                <a:ea typeface="ＭＳ Ｐゴシック" charset="0"/>
                <a:cs typeface="ＭＳ Ｐゴシック" charset="0"/>
              </a:rPr>
              <a:t>Il filtrato passa dal tubulo prox all</a:t>
            </a:r>
            <a:r>
              <a:rPr lang="ja-JP" altLang="it-IT" sz="800">
                <a:ea typeface="ＭＳ Ｐゴシック" charset="0"/>
                <a:cs typeface="ＭＳ Ｐゴシック" charset="0"/>
              </a:rPr>
              <a:t>’</a:t>
            </a:r>
            <a:r>
              <a:rPr lang="it-IT" sz="800">
                <a:ea typeface="ＭＳ Ｐゴシック" charset="0"/>
                <a:cs typeface="ＭＳ Ｐゴシック" charset="0"/>
              </a:rPr>
              <a:t>ansa di henle dove vengono riassorbiti + soluti che acqua e quindi l liquido dentro l</a:t>
            </a:r>
            <a:r>
              <a:rPr lang="ja-JP" altLang="it-IT" sz="800">
                <a:ea typeface="ＭＳ Ｐゴシック" charset="0"/>
                <a:cs typeface="ＭＳ Ｐゴシック" charset="0"/>
              </a:rPr>
              <a:t>’</a:t>
            </a:r>
            <a:r>
              <a:rPr lang="it-IT" sz="800">
                <a:ea typeface="ＭＳ Ｐゴシック" charset="0"/>
                <a:cs typeface="ＭＳ Ｐゴシック" charset="0"/>
              </a:rPr>
              <a:t>ansa diventa ipoosmotico arrivando a circa 100 mOsm e diminuendo il suo volume da 54 a 18L/die e quindi è stato riassorbito circa il 90% del volume iniziale.</a:t>
            </a:r>
          </a:p>
          <a:p>
            <a:pPr eaLnBrk="1" hangingPunct="1">
              <a:lnSpc>
                <a:spcPct val="90000"/>
              </a:lnSpc>
            </a:pPr>
            <a:r>
              <a:rPr lang="it-IT" sz="800">
                <a:ea typeface="ＭＳ Ｐゴシック" charset="0"/>
                <a:cs typeface="ＭＳ Ｐゴシック" charset="0"/>
              </a:rPr>
              <a:t>Nel tubulo distale e dotto collettore si ha regolazione fine del bilancio idrosalino e questo processo è sotto controllo ormonale. E</a:t>
            </a:r>
            <a:r>
              <a:rPr lang="ja-JP" altLang="it-IT" sz="800">
                <a:ea typeface="ＭＳ Ｐゴシック" charset="0"/>
                <a:cs typeface="ＭＳ Ｐゴシック" charset="0"/>
              </a:rPr>
              <a:t>’</a:t>
            </a:r>
            <a:r>
              <a:rPr lang="it-IT" sz="800">
                <a:ea typeface="ＭＳ Ｐゴシック" charset="0"/>
                <a:cs typeface="ＭＳ Ｐゴシック" charset="0"/>
              </a:rPr>
              <a:t> nel dotto collettore che viene definita la concentrazione finale dell</a:t>
            </a:r>
            <a:r>
              <a:rPr lang="ja-JP" altLang="it-IT" sz="800">
                <a:ea typeface="ＭＳ Ｐゴシック" charset="0"/>
                <a:cs typeface="ＭＳ Ｐゴシック" charset="0"/>
              </a:rPr>
              <a:t>’</a:t>
            </a:r>
            <a:r>
              <a:rPr lang="it-IT" sz="800">
                <a:ea typeface="ＭＳ Ｐゴシック" charset="0"/>
                <a:cs typeface="ＭＳ Ｐゴシック" charset="0"/>
              </a:rPr>
              <a:t>urina. Quando esce dal dotto il volume finale del liquido è di circa 1.5 l(die con osmolarità variabile da 50 a 1200 mOsm a seconda della necessità dell</a:t>
            </a:r>
            <a:r>
              <a:rPr lang="ja-JP" altLang="it-IT" sz="800">
                <a:ea typeface="ＭＳ Ｐゴシック" charset="0"/>
                <a:cs typeface="ＭＳ Ｐゴシック" charset="0"/>
              </a:rPr>
              <a:t>’</a:t>
            </a:r>
            <a:r>
              <a:rPr lang="it-IT" sz="800">
                <a:ea typeface="ＭＳ Ｐゴシック" charset="0"/>
                <a:cs typeface="ＭＳ Ｐゴシック" charset="0"/>
              </a:rPr>
              <a:t>organismo di trattenere o eliminare acqua e soluti.</a:t>
            </a:r>
          </a:p>
          <a:p>
            <a:pPr eaLnBrk="1" hangingPunct="1">
              <a:lnSpc>
                <a:spcPct val="90000"/>
              </a:lnSpc>
            </a:pPr>
            <a:r>
              <a:rPr lang="it-IT" sz="800">
                <a:ea typeface="ＭＳ Ｐゴシック" charset="0"/>
                <a:cs typeface="ＭＳ Ｐゴシック" charset="0"/>
              </a:rPr>
              <a:t>Quindi la filtrazione avviene nel corpuscolo renale (passaggio di liquido dai capillari glomerulari alla caps di bowman.</a:t>
            </a:r>
          </a:p>
          <a:p>
            <a:pPr eaLnBrk="1" hangingPunct="1">
              <a:lnSpc>
                <a:spcPct val="90000"/>
              </a:lnSpc>
            </a:pPr>
            <a:r>
              <a:rPr lang="it-IT" sz="800">
                <a:ea typeface="ＭＳ Ｐゴシック" charset="0"/>
                <a:cs typeface="ＭＳ Ｐゴシック" charset="0"/>
              </a:rPr>
              <a:t>Il riassorbimento e secrezione avvengono invece nel restante tratto di tubuli e prevedono il trasferimento di sostanze tra lume e capillari peritubulari e a secondo del tratto tubulare considerato abbiamo riassorbimento e secrezione di sostanze diverse.</a:t>
            </a:r>
            <a:endParaRPr lang="it-IT" sz="1000">
              <a:ea typeface="ＭＳ Ｐゴシック" charset="0"/>
              <a:cs typeface="ＭＳ Ｐゴシック" charset="0"/>
            </a:endParaRPr>
          </a:p>
        </p:txBody>
      </p:sp>
    </p:spTree>
    <p:extLst>
      <p:ext uri="{BB962C8B-B14F-4D97-AF65-F5344CB8AC3E}">
        <p14:creationId xmlns:p14="http://schemas.microsoft.com/office/powerpoint/2010/main" val="133844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it-IT"/>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17A38C8C-1B36-5A46-B3EB-BACE203F1152}" type="datetimeFigureOut">
              <a:rPr lang="it-IT" smtClean="0"/>
              <a:pPr/>
              <a:t>15/11/18</a:t>
            </a:fld>
            <a:endParaRPr lang="it-IT"/>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Click icon to add picture</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17A38C8C-1B36-5A46-B3EB-BACE203F1152}" type="datetimeFigureOut">
              <a:rPr lang="it-IT" smtClean="0"/>
              <a:pPr/>
              <a:t>15/11/18</a:t>
            </a:fld>
            <a:endParaRPr lang="it-IT"/>
          </a:p>
        </p:txBody>
      </p:sp>
      <p:sp>
        <p:nvSpPr>
          <p:cNvPr id="6" name="Footer Placeholder 5"/>
          <p:cNvSpPr>
            <a:spLocks noGrp="1"/>
          </p:cNvSpPr>
          <p:nvPr>
            <p:ph type="ftr" sz="quarter" idx="11"/>
          </p:nvPr>
        </p:nvSpPr>
        <p:spPr>
          <a:xfrm>
            <a:off x="2057400" y="6300216"/>
            <a:ext cx="2340864" cy="365125"/>
          </a:xfrm>
        </p:spPr>
        <p:txBody>
          <a:bodyPr/>
          <a:lstStyle/>
          <a:p>
            <a:endParaRPr lang="it-IT"/>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6A1A89AD-F225-7D48-9C63-C6FFA814BE5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it-IT"/>
              <a:t>Click to edit Master title style</a:t>
            </a:r>
            <a:endParaRPr/>
          </a:p>
        </p:txBody>
      </p:sp>
      <p:sp>
        <p:nvSpPr>
          <p:cNvPr id="3" name="Date Placeholder 2"/>
          <p:cNvSpPr>
            <a:spLocks noGrp="1"/>
          </p:cNvSpPr>
          <p:nvPr>
            <p:ph type="dt" sz="half" idx="10"/>
          </p:nvPr>
        </p:nvSpPr>
        <p:spPr/>
        <p:txBody>
          <a:bodyPr/>
          <a:lstStyle/>
          <a:p>
            <a:fld id="{17A38C8C-1B36-5A46-B3EB-BACE203F1152}" type="datetimeFigureOut">
              <a:rPr lang="it-IT" smtClean="0"/>
              <a:pPr/>
              <a:t>15/11/18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A1A89AD-F225-7D48-9C63-C6FFA814BE5D}" type="slidenum">
              <a:rPr lang="it-IT" smtClean="0"/>
              <a:pPr/>
              <a:t>‹N›</a:t>
            </a:fld>
            <a:endParaRPr lang="it-IT"/>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A38C8C-1B36-5A46-B3EB-BACE203F1152}" type="datetimeFigureOut">
              <a:rPr lang="it-IT" smtClean="0"/>
              <a:pPr/>
              <a:t>15/11/18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it-IT"/>
              <a:t>Click to edit Master title style</a:t>
            </a:r>
            <a:endParaRP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Date Placeholder 3"/>
          <p:cNvSpPr>
            <a:spLocks noGrp="1"/>
          </p:cNvSpPr>
          <p:nvPr>
            <p:ph type="dt" sz="half" idx="10"/>
          </p:nvPr>
        </p:nvSpPr>
        <p:spPr/>
        <p:txBody>
          <a:bodyPr/>
          <a:lstStyle/>
          <a:p>
            <a:fld id="{17A38C8C-1B36-5A46-B3EB-BACE203F1152}" type="datetimeFigureOut">
              <a:rPr lang="it-IT" smtClean="0"/>
              <a:pPr/>
              <a:t>15/11/18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it-IT"/>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Date Placeholder 3"/>
          <p:cNvSpPr>
            <a:spLocks noGrp="1"/>
          </p:cNvSpPr>
          <p:nvPr>
            <p:ph type="dt" sz="half" idx="10"/>
          </p:nvPr>
        </p:nvSpPr>
        <p:spPr/>
        <p:txBody>
          <a:bodyPr/>
          <a:lstStyle/>
          <a:p>
            <a:fld id="{17A38C8C-1B36-5A46-B3EB-BACE203F1152}" type="datetimeFigureOut">
              <a:rPr lang="it-IT" smtClean="0"/>
              <a:pPr/>
              <a:t>15/11/18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60363"/>
            <a:ext cx="7772400" cy="554037"/>
          </a:xfrm>
        </p:spPr>
        <p:txBody>
          <a:bodyPr/>
          <a:lstStyle/>
          <a:p>
            <a:r>
              <a:rPr lang="it-IT"/>
              <a:t>Fare clic per modificare stile</a:t>
            </a:r>
          </a:p>
        </p:txBody>
      </p:sp>
      <p:sp>
        <p:nvSpPr>
          <p:cNvPr id="3" name="Segnaposto contenuto 2"/>
          <p:cNvSpPr>
            <a:spLocks noGrp="1"/>
          </p:cNvSpPr>
          <p:nvPr>
            <p:ph sz="half" idx="1"/>
          </p:nvPr>
        </p:nvSpPr>
        <p:spPr>
          <a:xfrm>
            <a:off x="685800" y="1295400"/>
            <a:ext cx="3810000" cy="4800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648200" y="1295400"/>
            <a:ext cx="3810000" cy="4800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4E8A4F6-9D85-C841-928F-F0829BEF5429}" type="slidenum">
              <a:rPr lang="en-US"/>
              <a:pPr/>
              <a:t>‹N›</a:t>
            </a:fld>
            <a:endParaRPr lang="en-US"/>
          </a:p>
        </p:txBody>
      </p:sp>
    </p:spTree>
    <p:extLst>
      <p:ext uri="{BB962C8B-B14F-4D97-AF65-F5344CB8AC3E}">
        <p14:creationId xmlns:p14="http://schemas.microsoft.com/office/powerpoint/2010/main" val="399736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it-IT"/>
              <a:t>Click to edit Master title style</a:t>
            </a:r>
            <a:endParaRP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Date Placeholder 3"/>
          <p:cNvSpPr>
            <a:spLocks noGrp="1"/>
          </p:cNvSpPr>
          <p:nvPr>
            <p:ph type="dt" sz="half" idx="10"/>
          </p:nvPr>
        </p:nvSpPr>
        <p:spPr/>
        <p:txBody>
          <a:bodyPr/>
          <a:lstStyle/>
          <a:p>
            <a:fld id="{17A38C8C-1B36-5A46-B3EB-BACE203F1152}" type="datetimeFigureOut">
              <a:rPr lang="it-IT" smtClean="0"/>
              <a:pPr/>
              <a:t>15/11/18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it-IT"/>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17A38C8C-1B36-5A46-B3EB-BACE203F1152}" type="datetimeFigureOut">
              <a:rPr lang="it-IT" smtClean="0"/>
              <a:pPr/>
              <a:t>15/11/18</a:t>
            </a:fld>
            <a:endParaRPr lang="it-IT"/>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it-IT"/>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it-IT"/>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it-IT"/>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30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it-IT"/>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17A38C8C-1B36-5A46-B3EB-BACE203F1152}" type="datetimeFigureOut">
              <a:rPr lang="it-IT" smtClean="0"/>
              <a:pPr/>
              <a:t>15/11/18</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it-IT"/>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5" name="Date Placeholder 4"/>
          <p:cNvSpPr>
            <a:spLocks noGrp="1"/>
          </p:cNvSpPr>
          <p:nvPr>
            <p:ph type="dt" sz="half" idx="10"/>
          </p:nvPr>
        </p:nvSpPr>
        <p:spPr/>
        <p:txBody>
          <a:bodyPr/>
          <a:lstStyle/>
          <a:p>
            <a:fld id="{17A38C8C-1B36-5A46-B3EB-BACE203F1152}" type="datetimeFigureOut">
              <a:rPr lang="it-IT" smtClean="0"/>
              <a:pPr/>
              <a:t>15/11/18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it-IT"/>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7" name="Date Placeholder 6"/>
          <p:cNvSpPr>
            <a:spLocks noGrp="1"/>
          </p:cNvSpPr>
          <p:nvPr>
            <p:ph type="dt" sz="half" idx="10"/>
          </p:nvPr>
        </p:nvSpPr>
        <p:spPr/>
        <p:txBody>
          <a:bodyPr/>
          <a:lstStyle/>
          <a:p>
            <a:fld id="{17A38C8C-1B36-5A46-B3EB-BACE203F1152}" type="datetimeFigureOut">
              <a:rPr lang="it-IT" smtClean="0"/>
              <a:pPr/>
              <a:t>15/11/18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it-IT"/>
              <a:t>Click to edit Master title style</a:t>
            </a:r>
            <a:endParaRPr/>
          </a:p>
        </p:txBody>
      </p:sp>
      <p:sp>
        <p:nvSpPr>
          <p:cNvPr id="3" name="Date Placeholder 2"/>
          <p:cNvSpPr>
            <a:spLocks noGrp="1"/>
          </p:cNvSpPr>
          <p:nvPr>
            <p:ph type="dt" sz="half" idx="10"/>
          </p:nvPr>
        </p:nvSpPr>
        <p:spPr/>
        <p:txBody>
          <a:bodyPr/>
          <a:lstStyle/>
          <a:p>
            <a:fld id="{17A38C8C-1B36-5A46-B3EB-BACE203F1152}" type="datetimeFigureOut">
              <a:rPr lang="it-IT" smtClean="0"/>
              <a:pPr/>
              <a:t>15/11/18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17A38C8C-1B36-5A46-B3EB-BACE203F1152}" type="datetimeFigureOut">
              <a:rPr lang="it-IT" smtClean="0"/>
              <a:pPr/>
              <a:t>15/11/18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A1A89AD-F225-7D48-9C63-C6FFA814BE5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it-IT"/>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17A38C8C-1B36-5A46-B3EB-BACE203F1152}" type="datetimeFigureOut">
              <a:rPr lang="it-IT" smtClean="0"/>
              <a:pPr/>
              <a:t>15/11/18</a:t>
            </a:fld>
            <a:endParaRPr lang="it-IT"/>
          </a:p>
        </p:txBody>
      </p:sp>
      <p:sp>
        <p:nvSpPr>
          <p:cNvPr id="6" name="Footer Placeholder 5"/>
          <p:cNvSpPr>
            <a:spLocks noGrp="1"/>
          </p:cNvSpPr>
          <p:nvPr>
            <p:ph type="ftr" sz="quarter" idx="11"/>
          </p:nvPr>
        </p:nvSpPr>
        <p:spPr>
          <a:xfrm>
            <a:off x="2057400" y="6297706"/>
            <a:ext cx="2339788" cy="365125"/>
          </a:xfrm>
        </p:spPr>
        <p:txBody>
          <a:bodyPr/>
          <a:lstStyle/>
          <a:p>
            <a:endParaRPr lang="it-IT"/>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6A1A89AD-F225-7D48-9C63-C6FFA814BE5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it-IT"/>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17A38C8C-1B36-5A46-B3EB-BACE203F1152}" type="datetimeFigureOut">
              <a:rPr lang="it-IT" smtClean="0"/>
              <a:pPr/>
              <a:t>15/11/18</a:t>
            </a:fld>
            <a:endParaRPr lang="it-IT"/>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it-IT"/>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6A1A89AD-F225-7D48-9C63-C6FFA814BE5D}"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Roderick_MacKinnon" TargetMode="External"/><Relationship Id="rId2" Type="http://schemas.openxmlformats.org/officeDocument/2006/relationships/hyperlink" Target="http://en.wikipedia.org/wiki/Nobel_Prize_in_Chemistry" TargetMode="Externa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hyperlink" Target="http://en.wikipedia.org/wiki/Potassium_channe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913281"/>
            <a:ext cx="5867400" cy="1759386"/>
          </a:xfrm>
        </p:spPr>
        <p:txBody>
          <a:bodyPr>
            <a:normAutofit fontScale="90000"/>
          </a:bodyPr>
          <a:lstStyle/>
          <a:p>
            <a:r>
              <a:rPr lang="it-IT" dirty="0"/>
              <a:t>Cell volume </a:t>
            </a:r>
            <a:r>
              <a:rPr lang="it-IT" dirty="0" err="1"/>
              <a:t>regulation</a:t>
            </a:r>
            <a:r>
              <a:rPr lang="it-IT" dirty="0"/>
              <a:t> and H2O </a:t>
            </a:r>
            <a:r>
              <a:rPr lang="it-IT" dirty="0" err="1"/>
              <a:t>transports</a:t>
            </a:r>
            <a:r>
              <a:rPr lang="it-IT" dirty="0"/>
              <a:t> </a:t>
            </a:r>
            <a:r>
              <a:rPr lang="it-IT" dirty="0" err="1"/>
              <a:t>across</a:t>
            </a:r>
            <a:r>
              <a:rPr lang="it-IT" dirty="0"/>
              <a:t> the membrane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AQUAPORINS (AQP)	</a:t>
            </a:r>
          </a:p>
        </p:txBody>
      </p:sp>
      <p:pic>
        <p:nvPicPr>
          <p:cNvPr id="7" name="Content Placeholder 6" descr="385long.pdf"/>
          <p:cNvPicPr>
            <a:picLocks noGrp="1" noChangeAspect="1"/>
          </p:cNvPicPr>
          <p:nvPr>
            <p:ph sz="half" idx="2"/>
          </p:nvPr>
        </p:nvPicPr>
        <p:blipFill>
          <a:blip r:embed="rId2"/>
          <a:srcRect l="-1443" t="39607" r="33750" b="37220"/>
          <a:stretch>
            <a:fillRect/>
          </a:stretch>
        </p:blipFill>
        <p:spPr>
          <a:xfrm>
            <a:off x="17318" y="1967245"/>
            <a:ext cx="4379153" cy="1939989"/>
          </a:xfrm>
        </p:spPr>
      </p:pic>
      <p:pic>
        <p:nvPicPr>
          <p:cNvPr id="8" name="Content Placeholder 6" descr="385long.pdf"/>
          <p:cNvPicPr>
            <a:picLocks noChangeAspect="1"/>
          </p:cNvPicPr>
          <p:nvPr/>
        </p:nvPicPr>
        <p:blipFill>
          <a:blip r:embed="rId2"/>
          <a:srcRect l="-1443" t="93875" r="33750" b="3322"/>
          <a:stretch>
            <a:fillRect/>
          </a:stretch>
        </p:blipFill>
        <p:spPr>
          <a:xfrm>
            <a:off x="35259" y="3742344"/>
            <a:ext cx="4379159" cy="234676"/>
          </a:xfrm>
          <a:prstGeom prst="rect">
            <a:avLst/>
          </a:prstGeom>
        </p:spPr>
      </p:pic>
      <p:pic>
        <p:nvPicPr>
          <p:cNvPr id="11" name="Content Placeholder 10" descr="385long.pdf"/>
          <p:cNvPicPr>
            <a:picLocks noGrp="1" noChangeAspect="1"/>
          </p:cNvPicPr>
          <p:nvPr>
            <p:ph sz="half" idx="1"/>
          </p:nvPr>
        </p:nvPicPr>
        <p:blipFill>
          <a:blip r:embed="rId3"/>
          <a:srcRect l="36266" t="35205" r="33295" b="21553"/>
          <a:stretch>
            <a:fillRect/>
          </a:stretch>
        </p:blipFill>
        <p:spPr>
          <a:xfrm>
            <a:off x="6121327" y="1967245"/>
            <a:ext cx="2388954" cy="4392000"/>
          </a:xfrm>
          <a:prstGeom prst="rect">
            <a:avLst/>
          </a:prstGeom>
        </p:spPr>
      </p:pic>
      <p:pic>
        <p:nvPicPr>
          <p:cNvPr id="12" name="Content Placeholder 10" descr="385long.pdf"/>
          <p:cNvPicPr>
            <a:picLocks noChangeAspect="1"/>
          </p:cNvPicPr>
          <p:nvPr/>
        </p:nvPicPr>
        <p:blipFill>
          <a:blip r:embed="rId4"/>
          <a:srcRect l="36266" t="77992" r="33295" b="5961"/>
          <a:stretch>
            <a:fillRect/>
          </a:stretch>
        </p:blipFill>
        <p:spPr>
          <a:xfrm>
            <a:off x="2645378" y="4089368"/>
            <a:ext cx="3392861" cy="2314680"/>
          </a:xfrm>
          <a:prstGeom prst="rect">
            <a:avLst/>
          </a:prstGeom>
        </p:spPr>
      </p:pic>
      <p:sp>
        <p:nvSpPr>
          <p:cNvPr id="13" name="Rectangle 12"/>
          <p:cNvSpPr/>
          <p:nvPr/>
        </p:nvSpPr>
        <p:spPr>
          <a:xfrm>
            <a:off x="2645377" y="4284722"/>
            <a:ext cx="3392861" cy="1018845"/>
          </a:xfrm>
          <a:prstGeom prst="rect">
            <a:avLst/>
          </a:prstGeom>
          <a:solidFill>
            <a:schemeClr val="bg2">
              <a:alpha val="4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ctangle 12"/>
          <p:cNvSpPr/>
          <p:nvPr/>
        </p:nvSpPr>
        <p:spPr>
          <a:xfrm>
            <a:off x="510463" y="3061698"/>
            <a:ext cx="3743038" cy="372943"/>
          </a:xfrm>
          <a:prstGeom prst="rect">
            <a:avLst/>
          </a:prstGeom>
          <a:solidFill>
            <a:schemeClr val="bg2">
              <a:alpha val="4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0371" y="2037707"/>
            <a:ext cx="7363258" cy="2800766"/>
          </a:xfrm>
          <a:prstGeom prst="rect">
            <a:avLst/>
          </a:prstGeom>
        </p:spPr>
        <p:txBody>
          <a:bodyPr wrap="square">
            <a:spAutoFit/>
          </a:bodyPr>
          <a:lstStyle/>
          <a:p>
            <a:pPr algn="just"/>
            <a:r>
              <a:rPr lang="en-US" sz="2200" dirty="0"/>
              <a:t>Water can be transported to varying degrees by other membrane proteins, for example, the Na+/glucose co-transporter. </a:t>
            </a:r>
          </a:p>
          <a:p>
            <a:pPr algn="just"/>
            <a:r>
              <a:rPr lang="en-US" sz="2200" dirty="0"/>
              <a:t>However, recognition of the unique properties of the </a:t>
            </a:r>
            <a:r>
              <a:rPr lang="en-US" sz="2200" dirty="0" err="1"/>
              <a:t>aquaporins</a:t>
            </a:r>
            <a:r>
              <a:rPr lang="en-US" sz="2200" dirty="0"/>
              <a:t> led to a paradigm shift in our consideration of membrane permeability: it is now known that </a:t>
            </a:r>
            <a:r>
              <a:rPr lang="en-US" sz="2200" b="1" dirty="0"/>
              <a:t>water transport across the membrane can be regulated independently of solute transport</a:t>
            </a:r>
            <a:r>
              <a:rPr lang="en-US" sz="2200" dirty="0"/>
              <a:t>.</a:t>
            </a:r>
            <a:endParaRPr lang="it-IT"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The </a:t>
            </a:r>
            <a:r>
              <a:rPr lang="en-US" b="1" dirty="0" err="1"/>
              <a:t>aquaporin</a:t>
            </a:r>
            <a:r>
              <a:rPr lang="en-US" b="1" dirty="0"/>
              <a:t> protein family</a:t>
            </a:r>
            <a:endParaRPr lang="it-IT" dirty="0"/>
          </a:p>
        </p:txBody>
      </p:sp>
      <p:sp>
        <p:nvSpPr>
          <p:cNvPr id="4" name="Content Placeholder 3"/>
          <p:cNvSpPr>
            <a:spLocks noGrp="1"/>
          </p:cNvSpPr>
          <p:nvPr>
            <p:ph sz="half" idx="1"/>
          </p:nvPr>
        </p:nvSpPr>
        <p:spPr>
          <a:xfrm>
            <a:off x="779461" y="1981201"/>
            <a:ext cx="7021372" cy="3975100"/>
          </a:xfrm>
        </p:spPr>
        <p:txBody>
          <a:bodyPr>
            <a:normAutofit/>
          </a:bodyPr>
          <a:lstStyle/>
          <a:p>
            <a:pPr algn="just"/>
            <a:r>
              <a:rPr lang="en-US" dirty="0"/>
              <a:t>Eleven mammalian </a:t>
            </a:r>
            <a:r>
              <a:rPr lang="en-US" dirty="0" err="1"/>
              <a:t>aquaporins</a:t>
            </a:r>
            <a:r>
              <a:rPr lang="en-US" dirty="0"/>
              <a:t> have been reported so far (TABLE 1). Each has a unique cellular and </a:t>
            </a:r>
            <a:r>
              <a:rPr lang="en-US" dirty="0" err="1"/>
              <a:t>subcellular</a:t>
            </a:r>
            <a:r>
              <a:rPr lang="en-US" dirty="0"/>
              <a:t> distribution, with little overlap between homologues.</a:t>
            </a:r>
          </a:p>
        </p:txBody>
      </p:sp>
      <p:pic>
        <p:nvPicPr>
          <p:cNvPr id="6" name="Content Placeholder 5" descr="nrm1469.pdf"/>
          <p:cNvPicPr>
            <a:picLocks noGrp="1" noChangeAspect="1"/>
          </p:cNvPicPr>
          <p:nvPr>
            <p:ph sz="half" idx="2"/>
          </p:nvPr>
        </p:nvPicPr>
        <p:blipFill>
          <a:blip r:embed="rId2"/>
          <a:srcRect l="1908" t="5947" r="737" b="61967"/>
          <a:stretch>
            <a:fillRect/>
          </a:stretch>
        </p:blipFill>
        <p:spPr>
          <a:xfrm>
            <a:off x="730211" y="3224010"/>
            <a:ext cx="7831079" cy="339215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The </a:t>
            </a:r>
            <a:r>
              <a:rPr lang="en-US" b="1" dirty="0" err="1"/>
              <a:t>aquaporin</a:t>
            </a:r>
            <a:r>
              <a:rPr lang="en-US" b="1" dirty="0"/>
              <a:t> protein family</a:t>
            </a:r>
            <a:endParaRPr lang="it-IT" dirty="0"/>
          </a:p>
        </p:txBody>
      </p:sp>
      <p:sp>
        <p:nvSpPr>
          <p:cNvPr id="4" name="Content Placeholder 3"/>
          <p:cNvSpPr>
            <a:spLocks noGrp="1"/>
          </p:cNvSpPr>
          <p:nvPr>
            <p:ph sz="half" idx="1"/>
          </p:nvPr>
        </p:nvSpPr>
        <p:spPr/>
        <p:txBody>
          <a:bodyPr>
            <a:normAutofit/>
          </a:bodyPr>
          <a:lstStyle/>
          <a:p>
            <a:pPr algn="just"/>
            <a:r>
              <a:rPr lang="en-US" dirty="0"/>
              <a:t>The </a:t>
            </a:r>
            <a:r>
              <a:rPr lang="en-US" dirty="0" err="1"/>
              <a:t>aquaporin</a:t>
            </a:r>
            <a:r>
              <a:rPr lang="en-US" dirty="0"/>
              <a:t> family can be divided into two groups (FIG. 1) on the basis of their permeability characteristics, which generally coincide with specific amino-acid-sequence patterns.</a:t>
            </a:r>
            <a:endParaRPr lang="it-IT" dirty="0"/>
          </a:p>
        </p:txBody>
      </p:sp>
      <p:pic>
        <p:nvPicPr>
          <p:cNvPr id="6" name="Content Placeholder 5" descr="nrm1469.pdf"/>
          <p:cNvPicPr>
            <a:picLocks noGrp="1" noChangeAspect="1"/>
          </p:cNvPicPr>
          <p:nvPr>
            <p:ph sz="half" idx="2"/>
          </p:nvPr>
        </p:nvPicPr>
        <p:blipFill>
          <a:blip r:embed="rId2"/>
          <a:srcRect l="22662" t="7391" r="40417" b="65695"/>
          <a:stretch>
            <a:fillRect/>
          </a:stretch>
        </p:blipFill>
        <p:spPr>
          <a:xfrm>
            <a:off x="4772603" y="1981201"/>
            <a:ext cx="3846480" cy="3685241"/>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The </a:t>
            </a:r>
            <a:r>
              <a:rPr lang="en-US" b="1" dirty="0" err="1"/>
              <a:t>aquaporin</a:t>
            </a:r>
            <a:r>
              <a:rPr lang="en-US" b="1" dirty="0"/>
              <a:t> protein family</a:t>
            </a:r>
            <a:endParaRPr lang="it-IT" dirty="0"/>
          </a:p>
        </p:txBody>
      </p:sp>
      <p:sp>
        <p:nvSpPr>
          <p:cNvPr id="4" name="Content Placeholder 3"/>
          <p:cNvSpPr>
            <a:spLocks noGrp="1"/>
          </p:cNvSpPr>
          <p:nvPr>
            <p:ph sz="half" idx="1"/>
          </p:nvPr>
        </p:nvSpPr>
        <p:spPr>
          <a:xfrm>
            <a:off x="779461" y="2149340"/>
            <a:ext cx="3657600" cy="3975100"/>
          </a:xfrm>
        </p:spPr>
        <p:txBody>
          <a:bodyPr>
            <a:normAutofit fontScale="92500" lnSpcReduction="10000"/>
          </a:bodyPr>
          <a:lstStyle/>
          <a:p>
            <a:pPr algn="just"/>
            <a:r>
              <a:rPr lang="en-US" dirty="0"/>
              <a:t>Most members of the first group (</a:t>
            </a:r>
            <a:r>
              <a:rPr lang="en-US" dirty="0" err="1"/>
              <a:t>aquaporins</a:t>
            </a:r>
            <a:r>
              <a:rPr lang="en-US" dirty="0"/>
              <a:t>) are only permeated by water, and this group includes AQP0, AQP1, AQP2, AQP4, AQP5,AQP6 and AQP8.</a:t>
            </a:r>
          </a:p>
          <a:p>
            <a:pPr algn="just"/>
            <a:r>
              <a:rPr lang="en-US" dirty="0"/>
              <a:t> AQP6 and AQP8 are in this group on the basis of sequence analysis, although AQP6 is permeated by anions and AQP8 might be permeated by water and urea.</a:t>
            </a:r>
          </a:p>
          <a:p>
            <a:pPr algn="just"/>
            <a:endParaRPr lang="it-IT" dirty="0"/>
          </a:p>
        </p:txBody>
      </p:sp>
      <p:pic>
        <p:nvPicPr>
          <p:cNvPr id="6" name="Content Placeholder 5" descr="nrm1469.pdf"/>
          <p:cNvPicPr>
            <a:picLocks noGrp="1" noChangeAspect="1"/>
          </p:cNvPicPr>
          <p:nvPr>
            <p:ph sz="half" idx="2"/>
          </p:nvPr>
        </p:nvPicPr>
        <p:blipFill>
          <a:blip r:embed="rId2"/>
          <a:srcRect l="22662" t="7391" r="40417" b="65695"/>
          <a:stretch>
            <a:fillRect/>
          </a:stretch>
        </p:blipFill>
        <p:spPr>
          <a:xfrm>
            <a:off x="4772603" y="1981201"/>
            <a:ext cx="3846480" cy="3685241"/>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The </a:t>
            </a:r>
            <a:r>
              <a:rPr lang="en-US" b="1" dirty="0" err="1"/>
              <a:t>aquaporin</a:t>
            </a:r>
            <a:r>
              <a:rPr lang="en-US" b="1" dirty="0"/>
              <a:t> protein family</a:t>
            </a:r>
            <a:endParaRPr lang="it-IT" dirty="0"/>
          </a:p>
        </p:txBody>
      </p:sp>
      <p:sp>
        <p:nvSpPr>
          <p:cNvPr id="4" name="Content Placeholder 3"/>
          <p:cNvSpPr>
            <a:spLocks noGrp="1"/>
          </p:cNvSpPr>
          <p:nvPr>
            <p:ph sz="half" idx="1"/>
          </p:nvPr>
        </p:nvSpPr>
        <p:spPr>
          <a:xfrm>
            <a:off x="779461" y="2149340"/>
            <a:ext cx="3657600" cy="3975100"/>
          </a:xfrm>
        </p:spPr>
        <p:txBody>
          <a:bodyPr>
            <a:normAutofit fontScale="85000" lnSpcReduction="20000"/>
          </a:bodyPr>
          <a:lstStyle/>
          <a:p>
            <a:pPr algn="just"/>
            <a:r>
              <a:rPr lang="en-US" dirty="0"/>
              <a:t>Members of the second group (</a:t>
            </a:r>
            <a:r>
              <a:rPr lang="en-US" dirty="0" err="1"/>
              <a:t>aquaglyceroporins</a:t>
            </a:r>
            <a:r>
              <a:rPr lang="en-US" dirty="0"/>
              <a:t>), which includes AQP3, AQP7,AQP9 and AQP10, are permeated by water to varying degrees, but are also permeated by other small solutes, in particular, glycerol.</a:t>
            </a:r>
          </a:p>
          <a:p>
            <a:pPr algn="just"/>
            <a:r>
              <a:rPr lang="en-US" dirty="0"/>
              <a:t>The bacterium </a:t>
            </a:r>
            <a:r>
              <a:rPr lang="en-US" i="1" dirty="0"/>
              <a:t>Escherichia coli provides a model for this categorization, </a:t>
            </a:r>
            <a:r>
              <a:rPr lang="en-US" dirty="0"/>
              <a:t>as it contains two </a:t>
            </a:r>
            <a:r>
              <a:rPr lang="en-US" dirty="0" err="1"/>
              <a:t>aquaporin</a:t>
            </a:r>
            <a:r>
              <a:rPr lang="en-US" dirty="0"/>
              <a:t> homologues — </a:t>
            </a:r>
            <a:r>
              <a:rPr lang="en-US" dirty="0" err="1"/>
              <a:t>AqpZ</a:t>
            </a:r>
            <a:r>
              <a:rPr lang="en-US" dirty="0"/>
              <a:t>, which is a water-permeable channel, and </a:t>
            </a:r>
            <a:r>
              <a:rPr lang="en-US" dirty="0" err="1"/>
              <a:t>GlpF</a:t>
            </a:r>
            <a:r>
              <a:rPr lang="en-US" dirty="0"/>
              <a:t>, which is a glycerol transporter</a:t>
            </a:r>
            <a:endParaRPr lang="it-IT" dirty="0"/>
          </a:p>
        </p:txBody>
      </p:sp>
      <p:pic>
        <p:nvPicPr>
          <p:cNvPr id="6" name="Content Placeholder 5" descr="nrm1469.pdf"/>
          <p:cNvPicPr>
            <a:picLocks noGrp="1" noChangeAspect="1"/>
          </p:cNvPicPr>
          <p:nvPr>
            <p:ph sz="half" idx="2"/>
          </p:nvPr>
        </p:nvPicPr>
        <p:blipFill>
          <a:blip r:embed="rId2"/>
          <a:srcRect l="22662" t="7391" r="40417" b="65695"/>
          <a:stretch>
            <a:fillRect/>
          </a:stretch>
        </p:blipFill>
        <p:spPr>
          <a:xfrm>
            <a:off x="4772603" y="1981201"/>
            <a:ext cx="3846480" cy="3685241"/>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The </a:t>
            </a:r>
            <a:r>
              <a:rPr lang="en-US" b="1" dirty="0" err="1"/>
              <a:t>aquaporin</a:t>
            </a:r>
            <a:r>
              <a:rPr lang="en-US" b="1" dirty="0"/>
              <a:t> protein family</a:t>
            </a:r>
            <a:endParaRPr lang="it-IT" dirty="0"/>
          </a:p>
        </p:txBody>
      </p:sp>
      <p:sp>
        <p:nvSpPr>
          <p:cNvPr id="4" name="Content Placeholder 3"/>
          <p:cNvSpPr>
            <a:spLocks noGrp="1"/>
          </p:cNvSpPr>
          <p:nvPr>
            <p:ph sz="half" idx="1"/>
          </p:nvPr>
        </p:nvSpPr>
        <p:spPr>
          <a:xfrm>
            <a:off x="779461" y="2149340"/>
            <a:ext cx="7583490" cy="3975100"/>
          </a:xfrm>
        </p:spPr>
        <p:txBody>
          <a:bodyPr>
            <a:normAutofit fontScale="92500" lnSpcReduction="10000"/>
          </a:bodyPr>
          <a:lstStyle/>
          <a:p>
            <a:pPr algn="just"/>
            <a:r>
              <a:rPr lang="en-US" dirty="0"/>
              <a:t>Why do we need so many </a:t>
            </a:r>
            <a:r>
              <a:rPr lang="en-US" dirty="0" err="1"/>
              <a:t>aquaporins</a:t>
            </a:r>
            <a:r>
              <a:rPr lang="en-US" dirty="0"/>
              <a:t>? The answer probably derives from the diverse requirements in different cells and organs for the regulation of water homeostasis. </a:t>
            </a:r>
          </a:p>
          <a:p>
            <a:pPr algn="just"/>
            <a:r>
              <a:rPr lang="en-US" dirty="0" err="1"/>
              <a:t>Aquaporins</a:t>
            </a:r>
            <a:r>
              <a:rPr lang="en-US" dirty="0"/>
              <a:t> in the collecting duct of the kidney, capillaries in the lung and </a:t>
            </a:r>
            <a:r>
              <a:rPr lang="en-US" dirty="0" err="1"/>
              <a:t>secretory</a:t>
            </a:r>
            <a:r>
              <a:rPr lang="en-US" dirty="0"/>
              <a:t> cells in salivary glands are all capable of high rates of water transport. However, across the </a:t>
            </a:r>
            <a:r>
              <a:rPr lang="en-US" dirty="0" err="1"/>
              <a:t>aquaporin</a:t>
            </a:r>
            <a:r>
              <a:rPr lang="en-US" dirty="0"/>
              <a:t> family, differences have been identified in the transcriptional regulation of the genes, as well as in the post-translational modification, stability and polarized distribution of the proteins.</a:t>
            </a:r>
          </a:p>
          <a:p>
            <a:pPr algn="just"/>
            <a:r>
              <a:rPr lang="en-US" dirty="0"/>
              <a:t>The complexity in the regulation of expression, membrane targeting and permeability necessitates the existence of more than just a single water-channel gene.</a:t>
            </a:r>
            <a:endParaRPr 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unique </a:t>
            </a:r>
            <a:r>
              <a:rPr lang="en-US" b="1" dirty="0" err="1"/>
              <a:t>aquaporin</a:t>
            </a:r>
            <a:r>
              <a:rPr lang="en-US" b="1" dirty="0"/>
              <a:t> structure</a:t>
            </a:r>
            <a:endParaRPr lang="it-IT" dirty="0"/>
          </a:p>
        </p:txBody>
      </p:sp>
      <p:sp>
        <p:nvSpPr>
          <p:cNvPr id="3" name="Content Placeholder 2"/>
          <p:cNvSpPr>
            <a:spLocks noGrp="1"/>
          </p:cNvSpPr>
          <p:nvPr>
            <p:ph sz="half" idx="1"/>
          </p:nvPr>
        </p:nvSpPr>
        <p:spPr/>
        <p:txBody>
          <a:bodyPr>
            <a:normAutofit fontScale="85000" lnSpcReduction="10000"/>
          </a:bodyPr>
          <a:lstStyle/>
          <a:p>
            <a:pPr algn="just">
              <a:lnSpc>
                <a:spcPct val="150000"/>
              </a:lnSpc>
            </a:pPr>
            <a:r>
              <a:rPr lang="en-US" dirty="0"/>
              <a:t>Biochemical analyses of AQP1 revealed that the 28-kDa polypeptide that was evident on </a:t>
            </a:r>
            <a:r>
              <a:rPr lang="en-US" dirty="0" err="1"/>
              <a:t>immunoblots</a:t>
            </a:r>
            <a:r>
              <a:rPr lang="en-US" dirty="0"/>
              <a:t> represented the </a:t>
            </a:r>
            <a:r>
              <a:rPr lang="en-US" dirty="0" err="1"/>
              <a:t>monomeric</a:t>
            </a:r>
            <a:r>
              <a:rPr lang="en-US" dirty="0"/>
              <a:t> form of the protein, but that AQP1 (as well as other </a:t>
            </a:r>
            <a:r>
              <a:rPr lang="en-US" dirty="0" err="1"/>
              <a:t>aquaporins</a:t>
            </a:r>
            <a:r>
              <a:rPr lang="en-US" dirty="0"/>
              <a:t>) is present as a tetramer in the cell membrane.</a:t>
            </a:r>
            <a:endParaRPr lang="it-IT" dirty="0"/>
          </a:p>
        </p:txBody>
      </p:sp>
      <p:pic>
        <p:nvPicPr>
          <p:cNvPr id="6" name="Content Placeholder 5"/>
          <p:cNvPicPr>
            <a:picLocks noGrp="1" noChangeAspect="1"/>
          </p:cNvPicPr>
          <p:nvPr>
            <p:ph sz="half" idx="2"/>
          </p:nvPr>
        </p:nvPicPr>
        <p:blipFill>
          <a:blip r:embed="rId2"/>
          <a:srcRect t="-22454" b="-22454"/>
          <a:stretch>
            <a:fillRect/>
          </a:stretch>
        </p:blipFill>
        <p:spPr>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Monomer structure</a:t>
            </a:r>
            <a:endParaRPr lang="it-IT" dirty="0"/>
          </a:p>
        </p:txBody>
      </p:sp>
      <p:sp>
        <p:nvSpPr>
          <p:cNvPr id="3" name="Content Placeholder 2"/>
          <p:cNvSpPr>
            <a:spLocks noGrp="1"/>
          </p:cNvSpPr>
          <p:nvPr>
            <p:ph sz="half" idx="1"/>
          </p:nvPr>
        </p:nvSpPr>
        <p:spPr>
          <a:xfrm>
            <a:off x="524762" y="1981200"/>
            <a:ext cx="4936787" cy="4519188"/>
          </a:xfrm>
        </p:spPr>
        <p:txBody>
          <a:bodyPr lIns="90000">
            <a:normAutofit fontScale="85000" lnSpcReduction="10000"/>
          </a:bodyPr>
          <a:lstStyle/>
          <a:p>
            <a:pPr marL="0" indent="0" algn="just">
              <a:lnSpc>
                <a:spcPct val="150000"/>
              </a:lnSpc>
              <a:buNone/>
            </a:pPr>
            <a:r>
              <a:rPr lang="en-US" sz="1800" dirty="0"/>
              <a:t>The signature sequence motif of the </a:t>
            </a:r>
            <a:r>
              <a:rPr lang="en-US" sz="1800" dirty="0" err="1"/>
              <a:t>aquaporins</a:t>
            </a:r>
            <a:r>
              <a:rPr lang="en-US" sz="1800" dirty="0"/>
              <a:t> is the three-amino-acid sequence NPA (</a:t>
            </a:r>
            <a:r>
              <a:rPr lang="en-US" sz="1800" dirty="0" err="1"/>
              <a:t>Asn</a:t>
            </a:r>
            <a:r>
              <a:rPr lang="en-US" sz="1800" dirty="0"/>
              <a:t>-Pro-Ala). One NPA motif is found in the </a:t>
            </a:r>
            <a:r>
              <a:rPr lang="en-US" sz="1800" dirty="0" err="1"/>
              <a:t>aminoterminal</a:t>
            </a:r>
            <a:r>
              <a:rPr lang="en-US" sz="1800" dirty="0"/>
              <a:t> half of each monomer, and a second NPA motif is found in the </a:t>
            </a:r>
            <a:r>
              <a:rPr lang="en-US" sz="1800" dirty="0" err="1"/>
              <a:t>carboxy</a:t>
            </a:r>
            <a:r>
              <a:rPr lang="en-US" sz="1800" dirty="0"/>
              <a:t>-terminal half. When their amino termini are aligned, the overall percentage sequence identity among the aquaporin-family members is ~25–40%. However, it is much higher for the sequences that flank each of the NPA motifs. In addition to the similarity between the different </a:t>
            </a:r>
            <a:r>
              <a:rPr lang="en-US" sz="1800" dirty="0" err="1"/>
              <a:t>aquaporins</a:t>
            </a:r>
            <a:r>
              <a:rPr lang="en-US" sz="1800" dirty="0"/>
              <a:t>, the amino- and </a:t>
            </a:r>
            <a:r>
              <a:rPr lang="en-US" sz="1800" dirty="0" err="1"/>
              <a:t>carboxy</a:t>
            </a:r>
            <a:r>
              <a:rPr lang="en-US" sz="1800" dirty="0"/>
              <a:t>-terminal halves of AQP1 are related by their sequence, although these halves are oriented in opposite directions across the membrane bilayer. </a:t>
            </a:r>
            <a:endParaRPr lang="it-IT" sz="1800" dirty="0"/>
          </a:p>
        </p:txBody>
      </p:sp>
      <p:pic>
        <p:nvPicPr>
          <p:cNvPr id="5" name="Content Placeholder 4" descr="nrm1469.pdf"/>
          <p:cNvPicPr>
            <a:picLocks noGrp="1" noChangeAspect="1"/>
          </p:cNvPicPr>
          <p:nvPr>
            <p:ph sz="half" idx="2"/>
          </p:nvPr>
        </p:nvPicPr>
        <p:blipFill>
          <a:blip r:embed="rId2"/>
          <a:srcRect l="5851" t="8078" r="72715" b="67640"/>
          <a:stretch>
            <a:fillRect/>
          </a:stretch>
        </p:blipFill>
        <p:spPr>
          <a:xfrm>
            <a:off x="5461550" y="1981201"/>
            <a:ext cx="2901401" cy="4320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Monomer structure</a:t>
            </a:r>
            <a:endParaRPr lang="it-IT" dirty="0"/>
          </a:p>
        </p:txBody>
      </p:sp>
      <p:sp>
        <p:nvSpPr>
          <p:cNvPr id="3" name="Content Placeholder 2"/>
          <p:cNvSpPr>
            <a:spLocks noGrp="1"/>
          </p:cNvSpPr>
          <p:nvPr>
            <p:ph sz="half" idx="1"/>
          </p:nvPr>
        </p:nvSpPr>
        <p:spPr/>
        <p:txBody>
          <a:bodyPr>
            <a:normAutofit/>
          </a:bodyPr>
          <a:lstStyle/>
          <a:p>
            <a:pPr algn="just"/>
            <a:r>
              <a:rPr lang="en-US" dirty="0" err="1"/>
              <a:t>Hydropathy</a:t>
            </a:r>
            <a:r>
              <a:rPr lang="en-US" dirty="0"/>
              <a:t> analysis of AQP1 indicated the presence of six </a:t>
            </a:r>
            <a:r>
              <a:rPr lang="en-US" dirty="0" err="1"/>
              <a:t>transmembrane</a:t>
            </a:r>
            <a:r>
              <a:rPr lang="en-US" dirty="0"/>
              <a:t> helices in each monomer.</a:t>
            </a:r>
          </a:p>
        </p:txBody>
      </p:sp>
      <p:pic>
        <p:nvPicPr>
          <p:cNvPr id="8" name="Content Placeholder 7"/>
          <p:cNvPicPr>
            <a:picLocks noGrp="1" noChangeAspect="1"/>
          </p:cNvPicPr>
          <p:nvPr>
            <p:ph sz="half" idx="2"/>
          </p:nvPr>
        </p:nvPicPr>
        <p:blipFill>
          <a:blip r:embed="rId2"/>
          <a:srcRect t="-3" b="2700"/>
          <a:stretch>
            <a:fillRect/>
          </a:stretch>
        </p:blipFill>
        <p:spPr>
          <a:xfrm>
            <a:off x="4551846" y="2484298"/>
            <a:ext cx="4157064" cy="26966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CELL VOLUME REGULATION</a:t>
            </a:r>
          </a:p>
        </p:txBody>
      </p:sp>
      <p:sp>
        <p:nvSpPr>
          <p:cNvPr id="3" name="Content Placeholder 2"/>
          <p:cNvSpPr>
            <a:spLocks noGrp="1"/>
          </p:cNvSpPr>
          <p:nvPr>
            <p:ph idx="1"/>
          </p:nvPr>
        </p:nvSpPr>
        <p:spPr>
          <a:xfrm>
            <a:off x="556560" y="2153436"/>
            <a:ext cx="4843223" cy="4007224"/>
          </a:xfrm>
        </p:spPr>
        <p:txBody>
          <a:bodyPr>
            <a:normAutofit/>
          </a:bodyPr>
          <a:lstStyle/>
          <a:p>
            <a:pPr algn="just"/>
            <a:r>
              <a:rPr lang="en-US" dirty="0"/>
              <a:t>Celle membranes are quite permeable to H2O</a:t>
            </a:r>
          </a:p>
          <a:p>
            <a:pPr algn="just"/>
            <a:r>
              <a:rPr lang="en-US" dirty="0"/>
              <a:t>H2O fluxes are determined by Osmotic Pressure differences: every misbalance of osmolality intra or extracellular is followed by H2O fluxes across cell membranes with the consequent changes in volume</a:t>
            </a:r>
          </a:p>
        </p:txBody>
      </p:sp>
      <p:pic>
        <p:nvPicPr>
          <p:cNvPr id="4" name="Picture 3"/>
          <p:cNvPicPr>
            <a:picLocks noChangeAspect="1"/>
          </p:cNvPicPr>
          <p:nvPr/>
        </p:nvPicPr>
        <p:blipFill>
          <a:blip r:embed="rId2"/>
          <a:stretch>
            <a:fillRect/>
          </a:stretch>
        </p:blipFill>
        <p:spPr>
          <a:xfrm>
            <a:off x="5647522" y="3048104"/>
            <a:ext cx="3061022" cy="22319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Monomer structure</a:t>
            </a:r>
            <a:endParaRPr lang="it-IT" dirty="0"/>
          </a:p>
        </p:txBody>
      </p:sp>
      <p:sp>
        <p:nvSpPr>
          <p:cNvPr id="3" name="Content Placeholder 2"/>
          <p:cNvSpPr>
            <a:spLocks noGrp="1"/>
          </p:cNvSpPr>
          <p:nvPr>
            <p:ph sz="half" idx="1"/>
          </p:nvPr>
        </p:nvSpPr>
        <p:spPr>
          <a:xfrm>
            <a:off x="779461" y="1981201"/>
            <a:ext cx="4058856" cy="2010431"/>
          </a:xfrm>
        </p:spPr>
        <p:txBody>
          <a:bodyPr>
            <a:normAutofit fontScale="92500" lnSpcReduction="20000"/>
          </a:bodyPr>
          <a:lstStyle/>
          <a:p>
            <a:pPr marL="0" indent="0" algn="just">
              <a:buNone/>
            </a:pPr>
            <a:r>
              <a:rPr lang="en-US" dirty="0"/>
              <a:t>Mutational </a:t>
            </a:r>
            <a:r>
              <a:rPr lang="en-US" dirty="0" err="1"/>
              <a:t>anayses</a:t>
            </a:r>
            <a:r>
              <a:rPr lang="en-US" dirty="0"/>
              <a:t> of residues around the conserved NPA motifs led to predictions of an ‘hourglass’ structure, with two loops — the intracellular loop B and the extracellular loop E — folding into the membrane to form the pore.</a:t>
            </a:r>
            <a:endParaRPr lang="it-IT" dirty="0"/>
          </a:p>
        </p:txBody>
      </p:sp>
      <p:pic>
        <p:nvPicPr>
          <p:cNvPr id="5" name="Content Placeholder 4" descr="nrm1469.pdf"/>
          <p:cNvPicPr>
            <a:picLocks noChangeAspect="1"/>
          </p:cNvPicPr>
          <p:nvPr/>
        </p:nvPicPr>
        <p:blipFill>
          <a:blip r:embed="rId2"/>
          <a:srcRect l="5851" t="8078" r="72715" b="67640"/>
          <a:stretch>
            <a:fillRect/>
          </a:stretch>
        </p:blipFill>
        <p:spPr>
          <a:xfrm>
            <a:off x="5887761" y="1981201"/>
            <a:ext cx="2901401" cy="4320000"/>
          </a:xfrm>
          <a:prstGeom prst="rect">
            <a:avLst/>
          </a:prstGeom>
        </p:spPr>
      </p:pic>
      <p:pic>
        <p:nvPicPr>
          <p:cNvPr id="7" name="Picture 6"/>
          <p:cNvPicPr>
            <a:picLocks noChangeAspect="1"/>
          </p:cNvPicPr>
          <p:nvPr/>
        </p:nvPicPr>
        <p:blipFill>
          <a:blip r:embed="rId3"/>
          <a:stretch>
            <a:fillRect/>
          </a:stretch>
        </p:blipFill>
        <p:spPr>
          <a:xfrm>
            <a:off x="1471735" y="3781203"/>
            <a:ext cx="3614218" cy="26639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Tetramer formation</a:t>
            </a:r>
            <a:endParaRPr lang="it-IT" dirty="0"/>
          </a:p>
        </p:txBody>
      </p:sp>
      <p:sp>
        <p:nvSpPr>
          <p:cNvPr id="3" name="Content Placeholder 2"/>
          <p:cNvSpPr>
            <a:spLocks noGrp="1"/>
          </p:cNvSpPr>
          <p:nvPr>
            <p:ph sz="half" idx="1"/>
          </p:nvPr>
        </p:nvSpPr>
        <p:spPr/>
        <p:txBody>
          <a:bodyPr>
            <a:noAutofit/>
          </a:bodyPr>
          <a:lstStyle/>
          <a:p>
            <a:pPr algn="just"/>
            <a:r>
              <a:rPr lang="en-US" sz="1600" dirty="0" err="1"/>
              <a:t>Aquaporins</a:t>
            </a:r>
            <a:r>
              <a:rPr lang="en-US" sz="1600" dirty="0"/>
              <a:t> are present in the membrane as tetramers, but, unlike ion channels, the channel for water permeability does not reside at the fourfold axis (the centre of the tetramer). Instead, each monomer contains a channel (FIG. 2b).</a:t>
            </a:r>
          </a:p>
          <a:p>
            <a:pPr algn="just"/>
            <a:r>
              <a:rPr lang="en-US" sz="1600" dirty="0"/>
              <a:t>Structural studies have provided insights into the apparent requirement for tetramer formation. The helices of each AQP1 monomer that are positioned on the outside face of the tetramer are hydrophobic, whereas those that are placed towards the center of the tetramer are hydrophilic</a:t>
            </a:r>
            <a:endParaRPr lang="it-IT" sz="1600" dirty="0"/>
          </a:p>
        </p:txBody>
      </p:sp>
      <p:pic>
        <p:nvPicPr>
          <p:cNvPr id="5" name="Content Placeholder 4" descr="nrm1469.pdf"/>
          <p:cNvPicPr>
            <a:picLocks noGrp="1" noChangeAspect="1"/>
          </p:cNvPicPr>
          <p:nvPr>
            <p:ph sz="half" idx="2"/>
          </p:nvPr>
        </p:nvPicPr>
        <p:blipFill>
          <a:blip r:embed="rId2"/>
          <a:srcRect l="26362" t="5283" r="40417" b="67641"/>
          <a:stretch>
            <a:fillRect/>
          </a:stretch>
        </p:blipFill>
        <p:spPr>
          <a:xfrm>
            <a:off x="4744692" y="1894183"/>
            <a:ext cx="3863274" cy="413825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Tetramer formation</a:t>
            </a:r>
            <a:endParaRPr lang="it-IT" dirty="0"/>
          </a:p>
        </p:txBody>
      </p:sp>
      <p:pic>
        <p:nvPicPr>
          <p:cNvPr id="9" name="Content Placeholder 8"/>
          <p:cNvPicPr>
            <a:picLocks noGrp="1" noChangeAspect="1"/>
          </p:cNvPicPr>
          <p:nvPr>
            <p:ph idx="1"/>
          </p:nvPr>
        </p:nvPicPr>
        <p:blipFill>
          <a:blip r:embed="rId2"/>
          <a:srcRect l="-3810" r="-3810"/>
          <a:stretch>
            <a:fillRect/>
          </a:stretch>
        </p:blipFill>
        <p:spPr>
          <a:xfrm>
            <a:off x="891103" y="2298749"/>
            <a:ext cx="7583488" cy="400722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Channel selectivity and gating</a:t>
            </a:r>
            <a:endParaRPr lang="it-IT" dirty="0"/>
          </a:p>
        </p:txBody>
      </p:sp>
      <p:sp>
        <p:nvSpPr>
          <p:cNvPr id="5" name="Content Placeholder 4"/>
          <p:cNvSpPr>
            <a:spLocks noGrp="1"/>
          </p:cNvSpPr>
          <p:nvPr>
            <p:ph sz="half" idx="1"/>
          </p:nvPr>
        </p:nvSpPr>
        <p:spPr>
          <a:xfrm>
            <a:off x="208230" y="1990254"/>
            <a:ext cx="4228831" cy="4609722"/>
          </a:xfrm>
        </p:spPr>
        <p:txBody>
          <a:bodyPr>
            <a:normAutofit fontScale="55000" lnSpcReduction="20000"/>
          </a:bodyPr>
          <a:lstStyle/>
          <a:p>
            <a:pPr algn="just">
              <a:lnSpc>
                <a:spcPct val="170000"/>
              </a:lnSpc>
            </a:pPr>
            <a:r>
              <a:rPr lang="en-US" dirty="0"/>
              <a:t>Structural studies also revealed that the restriction of AQP1 permeability to water — excluding even </a:t>
            </a:r>
            <a:r>
              <a:rPr lang="en-US" dirty="0" err="1"/>
              <a:t>hydronium</a:t>
            </a:r>
            <a:r>
              <a:rPr lang="en-US" dirty="0"/>
              <a:t> (H3O+) ions — arises from two principal mechanisms. </a:t>
            </a:r>
          </a:p>
          <a:p>
            <a:pPr algn="just">
              <a:lnSpc>
                <a:spcPct val="170000"/>
              </a:lnSpc>
            </a:pPr>
            <a:r>
              <a:rPr lang="en-US" dirty="0"/>
              <a:t>First, the channels narrow to a diameter of 2.8 Å approximately 8Å above the centre of the </a:t>
            </a:r>
            <a:r>
              <a:rPr lang="en-US" dirty="0" err="1"/>
              <a:t>bilayer</a:t>
            </a:r>
            <a:r>
              <a:rPr lang="en-US" dirty="0"/>
              <a:t>, which physically limits the size of molecules that can pass through them. A highly conserved </a:t>
            </a:r>
            <a:r>
              <a:rPr lang="en-US" b="1" dirty="0" err="1"/>
              <a:t>arginine</a:t>
            </a:r>
            <a:r>
              <a:rPr lang="en-US" dirty="0"/>
              <a:t> residue provides a fixed positive charge at this constriction site in each channel. </a:t>
            </a:r>
          </a:p>
          <a:p>
            <a:pPr algn="just">
              <a:lnSpc>
                <a:spcPct val="170000"/>
              </a:lnSpc>
            </a:pPr>
            <a:r>
              <a:rPr lang="en-US" dirty="0"/>
              <a:t>The narrowest part of an </a:t>
            </a:r>
            <a:r>
              <a:rPr lang="en-US" i="1" dirty="0"/>
              <a:t>E. coli </a:t>
            </a:r>
            <a:r>
              <a:rPr lang="en-US" i="1" dirty="0" err="1"/>
              <a:t>GlpF</a:t>
            </a:r>
            <a:r>
              <a:rPr lang="en-US" i="1" dirty="0"/>
              <a:t> channel is ~1 Å wider </a:t>
            </a:r>
            <a:r>
              <a:rPr lang="en-US" dirty="0"/>
              <a:t>than in AQP1, and this increased diameter is sufficient to allow glycerol to pass through </a:t>
            </a:r>
            <a:r>
              <a:rPr lang="en-US" dirty="0" err="1"/>
              <a:t>GlpF</a:t>
            </a:r>
            <a:r>
              <a:rPr lang="en-US" dirty="0"/>
              <a:t> channels.</a:t>
            </a:r>
            <a:endParaRPr lang="it-IT" dirty="0"/>
          </a:p>
        </p:txBody>
      </p:sp>
      <p:pic>
        <p:nvPicPr>
          <p:cNvPr id="8" name="Content Placeholder 7"/>
          <p:cNvPicPr>
            <a:picLocks noGrp="1" noChangeAspect="1"/>
          </p:cNvPicPr>
          <p:nvPr>
            <p:ph sz="half" idx="2"/>
          </p:nvPr>
        </p:nvPicPr>
        <p:blipFill>
          <a:blip r:embed="rId2"/>
          <a:srcRect t="272" r="49325" b="-3872"/>
          <a:stretch>
            <a:fillRect/>
          </a:stretch>
        </p:blipFill>
        <p:spPr>
          <a:xfrm>
            <a:off x="6836142" y="4119859"/>
            <a:ext cx="1853489" cy="2191210"/>
          </a:xfrm>
          <a:prstGeom prst="rect">
            <a:avLst/>
          </a:prstGeom>
        </p:spPr>
      </p:pic>
      <p:pic>
        <p:nvPicPr>
          <p:cNvPr id="9" name="Picture 8"/>
          <p:cNvPicPr>
            <a:picLocks noChangeAspect="1"/>
          </p:cNvPicPr>
          <p:nvPr/>
        </p:nvPicPr>
        <p:blipFill>
          <a:blip r:embed="rId3"/>
          <a:stretch>
            <a:fillRect/>
          </a:stretch>
        </p:blipFill>
        <p:spPr>
          <a:xfrm>
            <a:off x="4604670" y="1981201"/>
            <a:ext cx="2231472" cy="24839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Channel selectivity and gating</a:t>
            </a:r>
            <a:endParaRPr lang="it-IT" dirty="0"/>
          </a:p>
        </p:txBody>
      </p:sp>
      <p:sp>
        <p:nvSpPr>
          <p:cNvPr id="5" name="Content Placeholder 4"/>
          <p:cNvSpPr>
            <a:spLocks noGrp="1"/>
          </p:cNvSpPr>
          <p:nvPr>
            <p:ph sz="half" idx="1"/>
          </p:nvPr>
        </p:nvSpPr>
        <p:spPr>
          <a:xfrm>
            <a:off x="452672" y="1981201"/>
            <a:ext cx="4252673" cy="4371100"/>
          </a:xfrm>
        </p:spPr>
        <p:txBody>
          <a:bodyPr>
            <a:normAutofit fontScale="70000" lnSpcReduction="20000"/>
          </a:bodyPr>
          <a:lstStyle/>
          <a:p>
            <a:pPr algn="just">
              <a:lnSpc>
                <a:spcPct val="170000"/>
              </a:lnSpc>
            </a:pPr>
            <a:r>
              <a:rPr lang="en-US" dirty="0"/>
              <a:t>The second mechanism involves the orientation of a pair of DIPOLES at the NPA motifs. These dipoles interact with individual water molecules and prevent them from hydrogen bonding to adjacent water molecules. The functional separation of water molecules eliminates the possibility of H+ transfer through a channel. The combination of size and charge restrictions provides the basis for the unique permeability characteristics of the </a:t>
            </a:r>
            <a:r>
              <a:rPr lang="en-US" dirty="0" err="1"/>
              <a:t>aquaporins</a:t>
            </a:r>
            <a:r>
              <a:rPr lang="en-US" dirty="0"/>
              <a:t>.</a:t>
            </a:r>
            <a:endParaRPr lang="it-IT" dirty="0"/>
          </a:p>
        </p:txBody>
      </p:sp>
      <p:pic>
        <p:nvPicPr>
          <p:cNvPr id="13" name="Content Placeholder 12"/>
          <p:cNvPicPr>
            <a:picLocks noGrp="1" noChangeAspect="1"/>
          </p:cNvPicPr>
          <p:nvPr>
            <p:ph sz="half" idx="2"/>
          </p:nvPr>
        </p:nvPicPr>
        <p:blipFill>
          <a:blip r:embed="rId2"/>
          <a:srcRect l="-4937" r="-4937"/>
          <a:stretch>
            <a:fillRect/>
          </a:stretch>
        </p:blipFill>
        <p:spPr>
          <a:xfrm>
            <a:off x="4705346" y="1981201"/>
            <a:ext cx="4021975" cy="43711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Channel selectivity and gating</a:t>
            </a:r>
            <a:endParaRPr lang="it-IT" dirty="0"/>
          </a:p>
        </p:txBody>
      </p:sp>
      <p:sp>
        <p:nvSpPr>
          <p:cNvPr id="5" name="Content Placeholder 4"/>
          <p:cNvSpPr>
            <a:spLocks noGrp="1"/>
          </p:cNvSpPr>
          <p:nvPr>
            <p:ph sz="half" idx="1"/>
          </p:nvPr>
        </p:nvSpPr>
        <p:spPr>
          <a:xfrm>
            <a:off x="371192" y="1981201"/>
            <a:ext cx="4834070" cy="4371100"/>
          </a:xfrm>
        </p:spPr>
        <p:txBody>
          <a:bodyPr>
            <a:normAutofit fontScale="92500"/>
          </a:bodyPr>
          <a:lstStyle/>
          <a:p>
            <a:pPr algn="just">
              <a:lnSpc>
                <a:spcPct val="170000"/>
              </a:lnSpc>
            </a:pPr>
            <a:r>
              <a:rPr lang="en-US" sz="1400" dirty="0"/>
              <a:t>For several members of the </a:t>
            </a:r>
            <a:r>
              <a:rPr lang="en-US" sz="1400" dirty="0" err="1"/>
              <a:t>aquaporin</a:t>
            </a:r>
            <a:r>
              <a:rPr lang="en-US" sz="1400" dirty="0"/>
              <a:t> family, channel gating might have an important role in regulating permeability.</a:t>
            </a:r>
          </a:p>
          <a:p>
            <a:pPr algn="just">
              <a:lnSpc>
                <a:spcPct val="170000"/>
              </a:lnSpc>
            </a:pPr>
            <a:r>
              <a:rPr lang="en-US" sz="1400" dirty="0"/>
              <a:t>In contrast to other aquaporins, </a:t>
            </a:r>
            <a:r>
              <a:rPr lang="en-US" sz="1400" b="1" dirty="0">
                <a:solidFill>
                  <a:srgbClr val="FF0000"/>
                </a:solidFill>
              </a:rPr>
              <a:t>AQP0</a:t>
            </a:r>
            <a:r>
              <a:rPr lang="en-US" sz="1400" dirty="0"/>
              <a:t> might also fulfil a structural role at the membrane junction between fiber cells in the lens. In double-layer AQP0 crystals, which are representative of the arrangement of AQP0 in the membrane junction, all of the subunits of a tetramer in one layer interact with two subunits of a tetramer in the adjacent layer. In this conformation, the pores were noted to be too narrow even for the passage of water, which indicates that membrane-junction formation stabilizes AQP0 in a closed conformation</a:t>
            </a:r>
            <a:endParaRPr lang="it-IT" sz="1400" dirty="0"/>
          </a:p>
        </p:txBody>
      </p:sp>
      <p:pic>
        <p:nvPicPr>
          <p:cNvPr id="7" name="Content Placeholder 6" descr="nature02503.pdf"/>
          <p:cNvPicPr>
            <a:picLocks noGrp="1" noChangeAspect="1"/>
          </p:cNvPicPr>
          <p:nvPr>
            <p:ph sz="half" idx="2"/>
          </p:nvPr>
        </p:nvPicPr>
        <p:blipFill>
          <a:blip r:embed="rId2"/>
          <a:srcRect l="3101" t="61811" r="51013" b="13612"/>
          <a:stretch>
            <a:fillRect/>
          </a:stretch>
        </p:blipFill>
        <p:spPr>
          <a:xfrm>
            <a:off x="5205262" y="2461076"/>
            <a:ext cx="3383013" cy="2344965"/>
          </a:xfrm>
        </p:spPr>
      </p:pic>
      <p:pic>
        <p:nvPicPr>
          <p:cNvPr id="8" name="Content Placeholder 6" descr="nature02503.pdf"/>
          <p:cNvPicPr>
            <a:picLocks noChangeAspect="1"/>
          </p:cNvPicPr>
          <p:nvPr/>
        </p:nvPicPr>
        <p:blipFill>
          <a:blip r:embed="rId2"/>
          <a:srcRect l="3101" t="96828" r="64505" b="-1091"/>
          <a:stretch>
            <a:fillRect/>
          </a:stretch>
        </p:blipFill>
        <p:spPr>
          <a:xfrm>
            <a:off x="4979938" y="5000350"/>
            <a:ext cx="2388291" cy="40672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Channel selectivity and gating</a:t>
            </a:r>
            <a:endParaRPr lang="it-IT" dirty="0"/>
          </a:p>
        </p:txBody>
      </p:sp>
      <p:sp>
        <p:nvSpPr>
          <p:cNvPr id="5" name="Content Placeholder 4"/>
          <p:cNvSpPr>
            <a:spLocks noGrp="1"/>
          </p:cNvSpPr>
          <p:nvPr>
            <p:ph idx="1"/>
          </p:nvPr>
        </p:nvSpPr>
        <p:spPr>
          <a:xfrm>
            <a:off x="779463" y="1949824"/>
            <a:ext cx="7583488" cy="4523404"/>
          </a:xfrm>
        </p:spPr>
        <p:txBody>
          <a:bodyPr>
            <a:normAutofit fontScale="92500" lnSpcReduction="10000"/>
          </a:bodyPr>
          <a:lstStyle/>
          <a:p>
            <a:pPr algn="just">
              <a:lnSpc>
                <a:spcPct val="150000"/>
              </a:lnSpc>
            </a:pPr>
            <a:r>
              <a:rPr lang="en-US" dirty="0"/>
              <a:t>AQP3 permeability is reduced by low pH in </a:t>
            </a:r>
            <a:r>
              <a:rPr lang="en-US" dirty="0" err="1"/>
              <a:t>oocytes</a:t>
            </a:r>
            <a:r>
              <a:rPr lang="en-US" dirty="0"/>
              <a:t>, and by low pH and nickel in cultured lung epithelial cells.</a:t>
            </a:r>
          </a:p>
          <a:p>
            <a:pPr algn="just">
              <a:lnSpc>
                <a:spcPct val="150000"/>
              </a:lnSpc>
            </a:pPr>
            <a:r>
              <a:rPr lang="en-US" dirty="0"/>
              <a:t>The water and ion permeability of AQP6 is activated by low pH and nitrate in </a:t>
            </a:r>
            <a:r>
              <a:rPr lang="en-US" dirty="0" err="1"/>
              <a:t>oocytes</a:t>
            </a:r>
            <a:r>
              <a:rPr lang="en-US" dirty="0"/>
              <a:t> and cultured cells.</a:t>
            </a:r>
          </a:p>
          <a:p>
            <a:pPr algn="just">
              <a:lnSpc>
                <a:spcPct val="150000"/>
              </a:lnSpc>
            </a:pPr>
            <a:r>
              <a:rPr lang="en-US" dirty="0" err="1"/>
              <a:t>Yool</a:t>
            </a:r>
            <a:r>
              <a:rPr lang="en-US" dirty="0"/>
              <a:t> and colleagues reported that the ion permeability of AQP1 that had been expressed in </a:t>
            </a:r>
            <a:r>
              <a:rPr lang="en-US" dirty="0" err="1"/>
              <a:t>oocytes</a:t>
            </a:r>
            <a:r>
              <a:rPr lang="en-US" dirty="0"/>
              <a:t> was gated by cyclic GMP. However, the number of channels that are activated by </a:t>
            </a:r>
            <a:r>
              <a:rPr lang="en-US" dirty="0" err="1"/>
              <a:t>cGMP</a:t>
            </a:r>
            <a:r>
              <a:rPr lang="en-US" dirty="0"/>
              <a:t> could be as low as one AQP1 molecule per million, so the physiological implications of this result remain undefined.</a:t>
            </a:r>
            <a:endParaRPr 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pic>
        <p:nvPicPr>
          <p:cNvPr id="6" name="Content Placeholder 5" descr="nrm1469.pdf"/>
          <p:cNvPicPr>
            <a:picLocks noGrp="1" noChangeAspect="1"/>
          </p:cNvPicPr>
          <p:nvPr>
            <p:ph sz="half" idx="1"/>
          </p:nvPr>
        </p:nvPicPr>
        <p:blipFill>
          <a:blip r:embed="rId2"/>
          <a:srcRect l="3443" t="5985" r="40728" b="47318"/>
          <a:stretch>
            <a:fillRect/>
          </a:stretch>
        </p:blipFill>
        <p:spPr>
          <a:xfrm>
            <a:off x="446558" y="2009768"/>
            <a:ext cx="3929743" cy="4320000"/>
          </a:xfrm>
        </p:spPr>
      </p:pic>
      <p:sp>
        <p:nvSpPr>
          <p:cNvPr id="5" name="Content Placeholder 4"/>
          <p:cNvSpPr>
            <a:spLocks noGrp="1"/>
          </p:cNvSpPr>
          <p:nvPr>
            <p:ph sz="half" idx="2"/>
          </p:nvPr>
        </p:nvSpPr>
        <p:spPr>
          <a:xfrm>
            <a:off x="4705350" y="1981200"/>
            <a:ext cx="3995029" cy="4455813"/>
          </a:xfrm>
        </p:spPr>
        <p:txBody>
          <a:bodyPr>
            <a:normAutofit fontScale="70000" lnSpcReduction="20000"/>
          </a:bodyPr>
          <a:lstStyle/>
          <a:p>
            <a:pPr algn="just">
              <a:lnSpc>
                <a:spcPct val="170000"/>
              </a:lnSpc>
            </a:pPr>
            <a:r>
              <a:rPr lang="en-US" dirty="0"/>
              <a:t>The mammalian kidney is the primary organ that regulates total body-water balance, and </a:t>
            </a:r>
            <a:r>
              <a:rPr lang="en-US" dirty="0" err="1"/>
              <a:t>aquaporin</a:t>
            </a:r>
            <a:r>
              <a:rPr lang="en-US" dirty="0"/>
              <a:t>-related physiology is most well understood in this organ.</a:t>
            </a:r>
          </a:p>
          <a:p>
            <a:pPr algn="just">
              <a:lnSpc>
                <a:spcPct val="170000"/>
              </a:lnSpc>
            </a:pPr>
            <a:r>
              <a:rPr lang="en-US" dirty="0"/>
              <a:t>In the proximal </a:t>
            </a:r>
            <a:r>
              <a:rPr lang="en-US" dirty="0" err="1"/>
              <a:t>nephron</a:t>
            </a:r>
            <a:r>
              <a:rPr lang="en-US" dirty="0"/>
              <a:t>, AQP1 is abundant in both the apical and </a:t>
            </a:r>
            <a:r>
              <a:rPr lang="en-US" dirty="0" err="1"/>
              <a:t>basolateral</a:t>
            </a:r>
            <a:r>
              <a:rPr lang="en-US" dirty="0"/>
              <a:t> membranes of the proximal tubule and the descending thin-limb epithelium, as well as in the endothelium of the descending </a:t>
            </a:r>
            <a:r>
              <a:rPr lang="en-US" dirty="0" err="1"/>
              <a:t>vasa</a:t>
            </a:r>
            <a:r>
              <a:rPr lang="en-US" dirty="0"/>
              <a:t> recta. AQP7 and AQP8 are also present in the proximal-tubule epithelium.</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r>
              <a:rPr lang="it-IT" sz="3600">
                <a:latin typeface="Arial" charset="0"/>
                <a:ea typeface="ＭＳ Ｐゴシック" charset="0"/>
                <a:cs typeface="ＭＳ Ｐゴシック" charset="0"/>
              </a:rPr>
              <a:t>Tubulo Prossimale</a:t>
            </a:r>
          </a:p>
        </p:txBody>
      </p:sp>
      <p:sp>
        <p:nvSpPr>
          <p:cNvPr id="52227" name="Text Box 7"/>
          <p:cNvSpPr txBox="1">
            <a:spLocks noChangeArrowheads="1"/>
          </p:cNvSpPr>
          <p:nvPr/>
        </p:nvSpPr>
        <p:spPr bwMode="auto">
          <a:xfrm>
            <a:off x="1371600" y="5086350"/>
            <a:ext cx="6283325" cy="977900"/>
          </a:xfrm>
          <a:prstGeom prst="rect">
            <a:avLst/>
          </a:prstGeom>
          <a:solidFill>
            <a:srgbClr val="FFCCFF"/>
          </a:solidFill>
          <a:ln w="28575">
            <a:solidFill>
              <a:srgbClr val="9966FF"/>
            </a:solidFill>
            <a:miter lim="800000"/>
            <a:headEnd/>
            <a:tailEnd/>
          </a:ln>
        </p:spPr>
        <p:txBody>
          <a:bodyPr>
            <a:spAutoFit/>
          </a:bodyPr>
          <a:lstStyle>
            <a:lvl1pPr>
              <a:defRPr sz="1000">
                <a:solidFill>
                  <a:schemeClr val="tx1"/>
                </a:solidFill>
                <a:latin typeface="Comic Sans MS" charset="0"/>
                <a:ea typeface="ＭＳ Ｐゴシック" charset="0"/>
                <a:cs typeface="ＭＳ Ｐゴシック" charset="0"/>
              </a:defRPr>
            </a:lvl1pPr>
            <a:lvl2pPr marL="37931725" indent="-37474525">
              <a:defRPr sz="1000">
                <a:solidFill>
                  <a:schemeClr val="tx1"/>
                </a:solidFill>
                <a:latin typeface="Comic Sans MS" charset="0"/>
                <a:ea typeface="ＭＳ Ｐゴシック" charset="0"/>
              </a:defRPr>
            </a:lvl2pPr>
            <a:lvl3pPr>
              <a:defRPr sz="1000">
                <a:solidFill>
                  <a:schemeClr val="tx1"/>
                </a:solidFill>
                <a:latin typeface="Comic Sans MS" charset="0"/>
                <a:ea typeface="ＭＳ Ｐゴシック" charset="0"/>
              </a:defRPr>
            </a:lvl3pPr>
            <a:lvl4pPr>
              <a:defRPr sz="1000">
                <a:solidFill>
                  <a:schemeClr val="tx1"/>
                </a:solidFill>
                <a:latin typeface="Comic Sans MS" charset="0"/>
                <a:ea typeface="ＭＳ Ｐゴシック" charset="0"/>
              </a:defRPr>
            </a:lvl4pPr>
            <a:lvl5pPr>
              <a:defRPr sz="1000">
                <a:solidFill>
                  <a:schemeClr val="tx1"/>
                </a:solidFill>
                <a:latin typeface="Comic Sans MS" charset="0"/>
                <a:ea typeface="ＭＳ Ｐゴシック" charset="0"/>
              </a:defRPr>
            </a:lvl5pPr>
            <a:lvl6pPr marL="457200" eaLnBrk="0" fontAlgn="base" hangingPunct="0">
              <a:spcBef>
                <a:spcPct val="0"/>
              </a:spcBef>
              <a:spcAft>
                <a:spcPct val="0"/>
              </a:spcAft>
              <a:defRPr sz="1000">
                <a:solidFill>
                  <a:schemeClr val="tx1"/>
                </a:solidFill>
                <a:latin typeface="Comic Sans MS" charset="0"/>
                <a:ea typeface="ＭＳ Ｐゴシック" charset="0"/>
              </a:defRPr>
            </a:lvl6pPr>
            <a:lvl7pPr marL="914400" eaLnBrk="0" fontAlgn="base" hangingPunct="0">
              <a:spcBef>
                <a:spcPct val="0"/>
              </a:spcBef>
              <a:spcAft>
                <a:spcPct val="0"/>
              </a:spcAft>
              <a:defRPr sz="1000">
                <a:solidFill>
                  <a:schemeClr val="tx1"/>
                </a:solidFill>
                <a:latin typeface="Comic Sans MS" charset="0"/>
                <a:ea typeface="ＭＳ Ｐゴシック" charset="0"/>
              </a:defRPr>
            </a:lvl7pPr>
            <a:lvl8pPr marL="1371600" eaLnBrk="0" fontAlgn="base" hangingPunct="0">
              <a:spcBef>
                <a:spcPct val="0"/>
              </a:spcBef>
              <a:spcAft>
                <a:spcPct val="0"/>
              </a:spcAft>
              <a:defRPr sz="1000">
                <a:solidFill>
                  <a:schemeClr val="tx1"/>
                </a:solidFill>
                <a:latin typeface="Comic Sans MS" charset="0"/>
                <a:ea typeface="ＭＳ Ｐゴシック" charset="0"/>
              </a:defRPr>
            </a:lvl8pPr>
            <a:lvl9pPr marL="1828800" eaLnBrk="0" fontAlgn="base" hangingPunct="0">
              <a:spcBef>
                <a:spcPct val="0"/>
              </a:spcBef>
              <a:spcAft>
                <a:spcPct val="0"/>
              </a:spcAft>
              <a:defRPr sz="1000">
                <a:solidFill>
                  <a:schemeClr val="tx1"/>
                </a:solidFill>
                <a:latin typeface="Comic Sans MS" charset="0"/>
                <a:ea typeface="ＭＳ Ｐゴシック" charset="0"/>
              </a:defRPr>
            </a:lvl9pPr>
          </a:lstStyle>
          <a:p>
            <a:pPr algn="l">
              <a:buFontTx/>
              <a:buChar char="•"/>
            </a:pPr>
            <a:r>
              <a:rPr lang="it-IT" sz="1400">
                <a:latin typeface="Tahoma" charset="0"/>
              </a:rPr>
              <a:t> </a:t>
            </a:r>
            <a:r>
              <a:rPr lang="it-IT" sz="1400" b="1">
                <a:latin typeface="Tahoma" charset="0"/>
              </a:rPr>
              <a:t>180L/die plasma filtra nella caps. Di Bowman (300mOsM)</a:t>
            </a:r>
          </a:p>
          <a:p>
            <a:pPr algn="l">
              <a:buFontTx/>
              <a:buChar char="•"/>
            </a:pPr>
            <a:r>
              <a:rPr lang="it-IT" sz="1400" b="1">
                <a:latin typeface="Tahoma" charset="0"/>
              </a:rPr>
              <a:t> Nel tubulo prossimale il 70% è riassorbito (54L – 300mOsM)</a:t>
            </a:r>
            <a:endParaRPr lang="it-IT" sz="1400">
              <a:latin typeface="Tahoma" charset="0"/>
            </a:endParaRPr>
          </a:p>
          <a:p>
            <a:pPr algn="l">
              <a:buFontTx/>
              <a:buChar char="•"/>
            </a:pPr>
            <a:r>
              <a:rPr lang="it-IT" sz="1400">
                <a:latin typeface="Tahoma" charset="0"/>
              </a:rPr>
              <a:t> Nell</a:t>
            </a:r>
            <a:r>
              <a:rPr lang="ja-JP" altLang="it-IT" sz="1400">
                <a:latin typeface="Tahoma" charset="0"/>
              </a:rPr>
              <a:t>’</a:t>
            </a:r>
            <a:r>
              <a:rPr lang="it-IT" sz="1400">
                <a:latin typeface="Tahoma" charset="0"/>
              </a:rPr>
              <a:t>ansa di Henle transitano 18L/die – 100mOsM (90%)</a:t>
            </a:r>
          </a:p>
          <a:p>
            <a:pPr algn="l">
              <a:buFontTx/>
              <a:buChar char="•"/>
            </a:pPr>
            <a:r>
              <a:rPr lang="it-IT" sz="1400">
                <a:latin typeface="Tahoma" charset="0"/>
              </a:rPr>
              <a:t> Nel tubulo distale e dotto collettore 1.5L – 50-1200mOsM (99%)</a:t>
            </a:r>
          </a:p>
        </p:txBody>
      </p:sp>
      <p:sp>
        <p:nvSpPr>
          <p:cNvPr id="52228" name="Rectangle 9"/>
          <p:cNvSpPr>
            <a:spLocks noGrp="1" noChangeArrowheads="1"/>
          </p:cNvSpPr>
          <p:nvPr>
            <p:ph type="body" sz="half" idx="2"/>
          </p:nvPr>
        </p:nvSpPr>
        <p:spPr>
          <a:xfrm>
            <a:off x="4749800" y="1917700"/>
            <a:ext cx="3810000" cy="2413000"/>
          </a:xfrm>
        </p:spPr>
        <p:txBody>
          <a:bodyPr/>
          <a:lstStyle/>
          <a:p>
            <a:pPr algn="just"/>
            <a:r>
              <a:rPr lang="it-IT" sz="2400" dirty="0">
                <a:solidFill>
                  <a:schemeClr val="bg1"/>
                </a:solidFill>
                <a:latin typeface="Arial" charset="0"/>
                <a:ea typeface="ＭＳ Ｐゴシック" charset="0"/>
                <a:cs typeface="ＭＳ Ｐゴシック" charset="0"/>
              </a:rPr>
              <a:t>La funzione principale del tubulo prossimale e</a:t>
            </a:r>
            <a:r>
              <a:rPr lang="ja-JP" altLang="it-IT" sz="2400">
                <a:solidFill>
                  <a:schemeClr val="bg1"/>
                </a:solidFill>
                <a:latin typeface="Arial" charset="0"/>
                <a:ea typeface="ＭＳ Ｐゴシック" charset="0"/>
                <a:cs typeface="ＭＳ Ｐゴシック" charset="0"/>
              </a:rPr>
              <a:t>’</a:t>
            </a:r>
            <a:r>
              <a:rPr lang="it-IT" sz="2400" dirty="0">
                <a:solidFill>
                  <a:schemeClr val="bg1"/>
                </a:solidFill>
                <a:latin typeface="Arial" charset="0"/>
                <a:ea typeface="ＭＳ Ｐゴシック" charset="0"/>
                <a:cs typeface="ＭＳ Ｐゴシック" charset="0"/>
              </a:rPr>
              <a:t> il riassorbimento di un elevato volume di liquido isoosmotico </a:t>
            </a:r>
          </a:p>
        </p:txBody>
      </p:sp>
      <p:pic>
        <p:nvPicPr>
          <p:cNvPr id="52229"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501775"/>
            <a:ext cx="4508500" cy="3116263"/>
          </a:xfrm>
          <a:noFill/>
          <a:ln w="28575">
            <a:solidFill>
              <a:schemeClr val="tx1"/>
            </a:solidFill>
            <a:miter lim="800000"/>
            <a:headEnd/>
            <a:tailEnd/>
          </a:ln>
        </p:spPr>
      </p:pic>
      <p:sp>
        <p:nvSpPr>
          <p:cNvPr id="52230" name="Oval 11"/>
          <p:cNvSpPr>
            <a:spLocks noChangeArrowheads="1"/>
          </p:cNvSpPr>
          <p:nvPr/>
        </p:nvSpPr>
        <p:spPr bwMode="auto">
          <a:xfrm>
            <a:off x="1041400" y="1922463"/>
            <a:ext cx="1619250" cy="79533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it-IT"/>
          </a:p>
        </p:txBody>
      </p:sp>
    </p:spTree>
    <p:extLst>
      <p:ext uri="{BB962C8B-B14F-4D97-AF65-F5344CB8AC3E}">
        <p14:creationId xmlns:p14="http://schemas.microsoft.com/office/powerpoint/2010/main" val="1957368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p:txBody>
          <a:bodyPr>
            <a:normAutofit fontScale="70000" lnSpcReduction="20000"/>
          </a:bodyPr>
          <a:lstStyle/>
          <a:p>
            <a:pPr algn="just">
              <a:lnSpc>
                <a:spcPct val="170000"/>
              </a:lnSpc>
            </a:pPr>
            <a:r>
              <a:rPr lang="en-US" b="1" dirty="0"/>
              <a:t>Recent investigations in both mice and humans confirmed a functional role for </a:t>
            </a:r>
            <a:r>
              <a:rPr lang="en-US" b="1" dirty="0">
                <a:solidFill>
                  <a:srgbClr val="FF0000"/>
                </a:solidFill>
              </a:rPr>
              <a:t>AQP1</a:t>
            </a:r>
            <a:r>
              <a:rPr lang="en-US" b="1" dirty="0"/>
              <a:t> in the kidney</a:t>
            </a:r>
            <a:r>
              <a:rPr lang="it-IT" dirty="0"/>
              <a:t>. </a:t>
            </a:r>
          </a:p>
          <a:p>
            <a:pPr algn="just">
              <a:lnSpc>
                <a:spcPct val="170000"/>
              </a:lnSpc>
            </a:pPr>
            <a:r>
              <a:rPr lang="it-IT" b="1" i="1" dirty="0"/>
              <a:t>Ma, T. et al. </a:t>
            </a:r>
            <a:r>
              <a:rPr lang="it-IT" b="1" i="1" dirty="0" err="1"/>
              <a:t>Severely</a:t>
            </a:r>
            <a:r>
              <a:rPr lang="it-IT" b="1" i="1" dirty="0"/>
              <a:t> </a:t>
            </a:r>
            <a:r>
              <a:rPr lang="it-IT" b="1" i="1" dirty="0" err="1"/>
              <a:t>impaired</a:t>
            </a:r>
            <a:r>
              <a:rPr lang="it-IT" b="1" i="1" dirty="0"/>
              <a:t> </a:t>
            </a:r>
            <a:r>
              <a:rPr lang="it-IT" b="1" i="1" dirty="0" err="1"/>
              <a:t>urinary</a:t>
            </a:r>
            <a:r>
              <a:rPr lang="it-IT" b="1" i="1" dirty="0"/>
              <a:t> </a:t>
            </a:r>
            <a:r>
              <a:rPr lang="it-IT" b="1" i="1" dirty="0" err="1"/>
              <a:t>concentrating</a:t>
            </a:r>
            <a:r>
              <a:rPr lang="it-IT" b="1" i="1" dirty="0"/>
              <a:t> </a:t>
            </a:r>
            <a:r>
              <a:rPr lang="it-IT" b="1" i="1" dirty="0" err="1"/>
              <a:t>ability</a:t>
            </a:r>
            <a:r>
              <a:rPr lang="it-IT" b="1" i="1" dirty="0"/>
              <a:t> in </a:t>
            </a:r>
            <a:r>
              <a:rPr lang="it-IT" b="1" i="1" dirty="0" err="1"/>
              <a:t>transgenic</a:t>
            </a:r>
            <a:r>
              <a:rPr lang="it-IT" b="1" i="1" dirty="0"/>
              <a:t> mice </a:t>
            </a:r>
            <a:r>
              <a:rPr lang="it-IT" b="1" i="1" dirty="0" err="1"/>
              <a:t>lacking</a:t>
            </a:r>
            <a:r>
              <a:rPr lang="it-IT" b="1" i="1" dirty="0"/>
              <a:t> aquaporin-1 water </a:t>
            </a:r>
            <a:r>
              <a:rPr lang="it-IT" b="1" i="1" dirty="0" err="1"/>
              <a:t>channels</a:t>
            </a:r>
            <a:r>
              <a:rPr lang="it-IT" b="1" i="1" dirty="0"/>
              <a:t>. </a:t>
            </a:r>
            <a:r>
              <a:rPr lang="it-IT" b="1" i="1" dirty="0" err="1"/>
              <a:t>J</a:t>
            </a:r>
            <a:r>
              <a:rPr lang="it-IT" b="1" i="1" dirty="0"/>
              <a:t>. </a:t>
            </a:r>
            <a:r>
              <a:rPr lang="it-IT" b="1" i="1" dirty="0" err="1"/>
              <a:t>Biol</a:t>
            </a:r>
            <a:r>
              <a:rPr lang="it-IT" b="1" i="1" dirty="0"/>
              <a:t>. </a:t>
            </a:r>
            <a:r>
              <a:rPr lang="it-IT" b="1" i="1" dirty="0" err="1"/>
              <a:t>Chem</a:t>
            </a:r>
            <a:r>
              <a:rPr lang="it-IT" b="1" i="1" dirty="0"/>
              <a:t>. 273, 4296–4299 (1998).</a:t>
            </a:r>
          </a:p>
          <a:p>
            <a:pPr algn="just">
              <a:lnSpc>
                <a:spcPct val="170000"/>
              </a:lnSpc>
            </a:pPr>
            <a:r>
              <a:rPr lang="en-US" dirty="0"/>
              <a:t>Mice with a targeted knockout of </a:t>
            </a:r>
            <a:r>
              <a:rPr lang="en-US" i="1" dirty="0"/>
              <a:t>Aqp1 had increased </a:t>
            </a:r>
            <a:r>
              <a:rPr lang="en-US" dirty="0"/>
              <a:t>urine output (polyuria) and a decreased urine-concentrating ability, as well as a decreased water permeability of the proximal tubule and the descending vasa recta. When deprived of water for 36 hours, </a:t>
            </a:r>
            <a:r>
              <a:rPr lang="en-US" i="1" dirty="0"/>
              <a:t>Aqp1-null mice became profoundly </a:t>
            </a:r>
            <a:r>
              <a:rPr lang="en-US" dirty="0"/>
              <a:t>dehydrated as a result of the urine-concentrating defect, and the SERUM OSMOLALITY increased from the normal value of approximately 310 </a:t>
            </a:r>
            <a:r>
              <a:rPr lang="en-US" dirty="0" err="1"/>
              <a:t>mosmol</a:t>
            </a:r>
            <a:r>
              <a:rPr lang="en-US" dirty="0"/>
              <a:t> kg–1 to nearly 500 </a:t>
            </a:r>
            <a:r>
              <a:rPr lang="en-US" dirty="0" err="1"/>
              <a:t>mosmol</a:t>
            </a:r>
            <a:r>
              <a:rPr lang="en-US" dirty="0"/>
              <a:t> kg–1</a:t>
            </a:r>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a:t>CONTROLLO DEL VOLUME CELLULARE	</a:t>
            </a:r>
          </a:p>
        </p:txBody>
      </p:sp>
      <p:sp>
        <p:nvSpPr>
          <p:cNvPr id="3" name="Content Placeholder 2"/>
          <p:cNvSpPr>
            <a:spLocks noGrp="1"/>
          </p:cNvSpPr>
          <p:nvPr>
            <p:ph idx="1"/>
          </p:nvPr>
        </p:nvSpPr>
        <p:spPr>
          <a:xfrm>
            <a:off x="556560" y="2153436"/>
            <a:ext cx="4843223" cy="4007224"/>
          </a:xfrm>
        </p:spPr>
        <p:txBody>
          <a:bodyPr>
            <a:normAutofit/>
          </a:bodyPr>
          <a:lstStyle/>
          <a:p>
            <a:pPr algn="just"/>
            <a:r>
              <a:rPr lang="en-US" dirty="0"/>
              <a:t>Most of the mammals cells are exposed to extracellular fluids with constant osmolarity. However alterations of such osmolarity can be observed in several physiopathological conditions.</a:t>
            </a:r>
          </a:p>
          <a:p>
            <a:pPr algn="just"/>
            <a:r>
              <a:rPr lang="en-US" dirty="0"/>
              <a:t>Cells developed several regulatory mechanisms of cell volume involving membrane transports and metabolism</a:t>
            </a:r>
          </a:p>
        </p:txBody>
      </p:sp>
      <p:pic>
        <p:nvPicPr>
          <p:cNvPr id="4" name="Picture 3"/>
          <p:cNvPicPr>
            <a:picLocks noChangeAspect="1"/>
          </p:cNvPicPr>
          <p:nvPr/>
        </p:nvPicPr>
        <p:blipFill>
          <a:blip r:embed="rId2"/>
          <a:stretch>
            <a:fillRect/>
          </a:stretch>
        </p:blipFill>
        <p:spPr>
          <a:xfrm>
            <a:off x="5647522" y="3048104"/>
            <a:ext cx="3061022" cy="22319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a:xfrm>
            <a:off x="779463" y="1949823"/>
            <a:ext cx="7583488" cy="4360441"/>
          </a:xfrm>
        </p:spPr>
        <p:txBody>
          <a:bodyPr>
            <a:normAutofit fontScale="92500" lnSpcReduction="20000"/>
          </a:bodyPr>
          <a:lstStyle/>
          <a:p>
            <a:pPr algn="just">
              <a:lnSpc>
                <a:spcPct val="150000"/>
              </a:lnSpc>
            </a:pPr>
            <a:r>
              <a:rPr lang="en-US" dirty="0"/>
              <a:t>An extracellular </a:t>
            </a:r>
            <a:r>
              <a:rPr lang="en-US" dirty="0" err="1"/>
              <a:t>epitope</a:t>
            </a:r>
            <a:r>
              <a:rPr lang="en-US" dirty="0"/>
              <a:t> on AQP1 encodes the minor blood-group-antigen Colton, and seven Colton-null families have been identified worldwide. </a:t>
            </a:r>
          </a:p>
          <a:p>
            <a:pPr algn="just">
              <a:lnSpc>
                <a:spcPct val="150000"/>
              </a:lnSpc>
            </a:pPr>
            <a:r>
              <a:rPr lang="en-US" dirty="0"/>
              <a:t>Individuals in three of the Colton-null families were found to be homozygous for distinct mutations in the </a:t>
            </a:r>
            <a:r>
              <a:rPr lang="en-US" i="1" dirty="0"/>
              <a:t>AQP1 gene </a:t>
            </a:r>
            <a:r>
              <a:rPr lang="en-US" dirty="0"/>
              <a:t>and had a complete absence or marked deficiency of the AQP1 protein. Surprisingly, these individuals </a:t>
            </a:r>
            <a:r>
              <a:rPr lang="en-US" b="1" dirty="0"/>
              <a:t>suffered no obvious clinical consequences</a:t>
            </a:r>
          </a:p>
          <a:p>
            <a:pPr algn="just">
              <a:lnSpc>
                <a:spcPct val="150000"/>
              </a:lnSpc>
            </a:pPr>
            <a:r>
              <a:rPr lang="en-US" dirty="0"/>
              <a:t>So, what does this mean?</a:t>
            </a:r>
            <a:endParaRPr lang="it-IT"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a:xfrm>
            <a:off x="779463" y="1949824"/>
            <a:ext cx="7875650" cy="4559618"/>
          </a:xfrm>
        </p:spPr>
        <p:txBody>
          <a:bodyPr>
            <a:normAutofit fontScale="55000" lnSpcReduction="20000"/>
          </a:bodyPr>
          <a:lstStyle/>
          <a:p>
            <a:pPr algn="just">
              <a:lnSpc>
                <a:spcPct val="170000"/>
              </a:lnSpc>
            </a:pPr>
            <a:r>
              <a:rPr lang="en-US" dirty="0"/>
              <a:t>To examine the hypothesis that the absence of AQP1 would produce defects in water homeostasis under stress conditions, renal function was evaluated in two </a:t>
            </a:r>
            <a:r>
              <a:rPr lang="en-US" i="1" dirty="0"/>
              <a:t>AQP1-null humans. </a:t>
            </a:r>
          </a:p>
          <a:p>
            <a:pPr algn="just">
              <a:lnSpc>
                <a:spcPct val="170000"/>
              </a:lnSpc>
            </a:pPr>
            <a:r>
              <a:rPr lang="it-IT" b="1" i="1" dirty="0"/>
              <a:t>King, L. S., </a:t>
            </a:r>
            <a:r>
              <a:rPr lang="it-IT" b="1" i="1" dirty="0" err="1"/>
              <a:t>Choi</a:t>
            </a:r>
            <a:r>
              <a:rPr lang="it-IT" b="1" i="1" dirty="0"/>
              <a:t>, M., Fernandez, P. C., </a:t>
            </a:r>
            <a:r>
              <a:rPr lang="it-IT" b="1" i="1" dirty="0" err="1"/>
              <a:t>Cartron</a:t>
            </a:r>
            <a:r>
              <a:rPr lang="it-IT" b="1" i="1" dirty="0"/>
              <a:t>, </a:t>
            </a:r>
            <a:r>
              <a:rPr lang="it-IT" b="1" i="1" dirty="0" err="1"/>
              <a:t>J</a:t>
            </a:r>
            <a:r>
              <a:rPr lang="it-IT" b="1" i="1" dirty="0"/>
              <a:t>. P. &amp; Agre, P. </a:t>
            </a:r>
            <a:r>
              <a:rPr lang="it-IT" b="1" i="1" dirty="0" err="1"/>
              <a:t>Defective</a:t>
            </a:r>
            <a:r>
              <a:rPr lang="it-IT" b="1" i="1" dirty="0"/>
              <a:t> </a:t>
            </a:r>
            <a:r>
              <a:rPr lang="it-IT" b="1" i="1" dirty="0" err="1"/>
              <a:t>urinary-concentrating</a:t>
            </a:r>
            <a:r>
              <a:rPr lang="it-IT" b="1" i="1" dirty="0"/>
              <a:t> </a:t>
            </a:r>
            <a:r>
              <a:rPr lang="it-IT" b="1" i="1" dirty="0" err="1"/>
              <a:t>ability</a:t>
            </a:r>
            <a:r>
              <a:rPr lang="it-IT" b="1" i="1" dirty="0"/>
              <a:t> due to a complete </a:t>
            </a:r>
            <a:r>
              <a:rPr lang="it-IT" b="1" i="1" dirty="0" err="1"/>
              <a:t>deficiency</a:t>
            </a:r>
            <a:r>
              <a:rPr lang="it-IT" b="1" i="1" dirty="0"/>
              <a:t> of aquaporin-1. N. </a:t>
            </a:r>
            <a:r>
              <a:rPr lang="it-IT" b="1" i="1" dirty="0" err="1"/>
              <a:t>Engl</a:t>
            </a:r>
            <a:r>
              <a:rPr lang="it-IT" b="1" i="1" dirty="0"/>
              <a:t>. </a:t>
            </a:r>
            <a:r>
              <a:rPr lang="it-IT" b="1" i="1" dirty="0" err="1"/>
              <a:t>J</a:t>
            </a:r>
            <a:r>
              <a:rPr lang="it-IT" b="1" i="1" dirty="0"/>
              <a:t>. </a:t>
            </a:r>
            <a:r>
              <a:rPr lang="it-IT" b="1" i="1" dirty="0" err="1"/>
              <a:t>Med</a:t>
            </a:r>
            <a:r>
              <a:rPr lang="it-IT" b="1" i="1" dirty="0"/>
              <a:t>. 345, 175–179 (2001).</a:t>
            </a:r>
            <a:endParaRPr lang="en-US" b="1" i="1" dirty="0"/>
          </a:p>
          <a:p>
            <a:pPr algn="just">
              <a:lnSpc>
                <a:spcPct val="170000"/>
              </a:lnSpc>
            </a:pPr>
            <a:r>
              <a:rPr lang="en-US" i="1" dirty="0"/>
              <a:t>Both individuals had normal </a:t>
            </a:r>
            <a:r>
              <a:rPr lang="en-US" dirty="0"/>
              <a:t>urine volumes, and normal indices of baseline renal function.</a:t>
            </a:r>
          </a:p>
          <a:p>
            <a:pPr algn="just">
              <a:lnSpc>
                <a:spcPct val="170000"/>
              </a:lnSpc>
            </a:pPr>
            <a:r>
              <a:rPr lang="en-US" dirty="0"/>
              <a:t>When deprived of water, the </a:t>
            </a:r>
            <a:r>
              <a:rPr lang="en-US" i="1" dirty="0"/>
              <a:t>AQP1-null individuals </a:t>
            </a:r>
            <a:r>
              <a:rPr lang="en-US" dirty="0"/>
              <a:t>had normal increases in serum </a:t>
            </a:r>
            <a:r>
              <a:rPr lang="en-US" dirty="0" err="1"/>
              <a:t>osmolality</a:t>
            </a:r>
            <a:r>
              <a:rPr lang="en-US" dirty="0"/>
              <a:t> and vasopressin levels.</a:t>
            </a:r>
          </a:p>
          <a:p>
            <a:pPr algn="just">
              <a:lnSpc>
                <a:spcPct val="170000"/>
              </a:lnSpc>
            </a:pPr>
            <a:r>
              <a:rPr lang="en-US" dirty="0"/>
              <a:t>However, both had a limited ability to concentrate urine, with the maximal urine </a:t>
            </a:r>
            <a:r>
              <a:rPr lang="en-US" dirty="0" err="1"/>
              <a:t>osmolality</a:t>
            </a:r>
            <a:r>
              <a:rPr lang="en-US" dirty="0"/>
              <a:t> being less than half as concentrated as in normal individuals following overnight water deprivation. Measurements of proximal-tubule fluid </a:t>
            </a:r>
            <a:r>
              <a:rPr lang="en-US" dirty="0" err="1"/>
              <a:t>reabsorption</a:t>
            </a:r>
            <a:r>
              <a:rPr lang="en-US" dirty="0"/>
              <a:t> and the </a:t>
            </a:r>
            <a:r>
              <a:rPr lang="en-US" dirty="0" err="1"/>
              <a:t>glomerular</a:t>
            </a:r>
            <a:r>
              <a:rPr lang="en-US" dirty="0"/>
              <a:t> filtration rate were normal. </a:t>
            </a:r>
          </a:p>
          <a:p>
            <a:pPr algn="just">
              <a:lnSpc>
                <a:spcPct val="170000"/>
              </a:lnSpc>
            </a:pPr>
            <a:r>
              <a:rPr lang="en-US" dirty="0"/>
              <a:t>This indicates that, in contrast to the </a:t>
            </a:r>
            <a:r>
              <a:rPr lang="en-US" i="1" dirty="0"/>
              <a:t>Aqp1-null mice, the primary defect in these rare AQP1-null humans is not in the proximal tubule, but </a:t>
            </a:r>
            <a:r>
              <a:rPr lang="en-US" dirty="0"/>
              <a:t>rather is in the descending thin limb and/or the descending </a:t>
            </a:r>
            <a:r>
              <a:rPr lang="en-US" dirty="0" err="1"/>
              <a:t>vasa</a:t>
            </a:r>
            <a:r>
              <a:rPr lang="en-US" dirty="0"/>
              <a:t> recta.</a:t>
            </a:r>
            <a:endParaRPr lang="it-IT"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a:xfrm>
            <a:off x="779463" y="1935866"/>
            <a:ext cx="7583488" cy="4528307"/>
          </a:xfrm>
        </p:spPr>
        <p:txBody>
          <a:bodyPr>
            <a:normAutofit fontScale="77500" lnSpcReduction="20000"/>
          </a:bodyPr>
          <a:lstStyle/>
          <a:p>
            <a:pPr algn="just">
              <a:lnSpc>
                <a:spcPct val="150000"/>
              </a:lnSpc>
            </a:pPr>
            <a:r>
              <a:rPr lang="en-US" dirty="0"/>
              <a:t>Intrinsic differences between mice and humans with regard to maximal urine-concentrating ability are well established — mice can concentrate urine to greater than 3,000 </a:t>
            </a:r>
            <a:r>
              <a:rPr lang="en-US" dirty="0" err="1"/>
              <a:t>mosmol</a:t>
            </a:r>
            <a:r>
              <a:rPr lang="en-US" dirty="0"/>
              <a:t> kg–1, whereas humans can maximally concentrate urine to ~1,200 </a:t>
            </a:r>
            <a:r>
              <a:rPr lang="en-US" dirty="0" err="1"/>
              <a:t>mosmol</a:t>
            </a:r>
            <a:r>
              <a:rPr lang="en-US" dirty="0"/>
              <a:t> kg–1. </a:t>
            </a:r>
          </a:p>
          <a:p>
            <a:pPr algn="just">
              <a:lnSpc>
                <a:spcPct val="150000"/>
              </a:lnSpc>
            </a:pPr>
            <a:r>
              <a:rPr lang="en-US" dirty="0"/>
              <a:t>Nonetheless, the manifestations of an AQP1 deficiency in mice are more severe than in </a:t>
            </a:r>
            <a:r>
              <a:rPr lang="en-US" i="1" dirty="0"/>
              <a:t>AQP1-null humans, which indicates significant </a:t>
            </a:r>
            <a:r>
              <a:rPr lang="en-US" dirty="0"/>
              <a:t>species-specific differences in the mechanisms of proximal- tubule water </a:t>
            </a:r>
            <a:r>
              <a:rPr lang="en-US" dirty="0" err="1"/>
              <a:t>reabsorption</a:t>
            </a:r>
            <a:r>
              <a:rPr lang="en-US" dirty="0"/>
              <a:t>.</a:t>
            </a:r>
          </a:p>
          <a:p>
            <a:pPr algn="just">
              <a:lnSpc>
                <a:spcPct val="150000"/>
              </a:lnSpc>
            </a:pPr>
            <a:r>
              <a:rPr lang="en-US" dirty="0"/>
              <a:t>Alternatively, the extremely low frequency of this AQP1 deficiency in humans might indicate that these individuals have some, still unidentified, form of compensation.</a:t>
            </a:r>
            <a:endParaRPr lang="it-IT"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pic>
        <p:nvPicPr>
          <p:cNvPr id="6" name="Content Placeholder 5" descr="nrm1469.pdf"/>
          <p:cNvPicPr>
            <a:picLocks noGrp="1" noChangeAspect="1"/>
          </p:cNvPicPr>
          <p:nvPr>
            <p:ph sz="half" idx="1"/>
          </p:nvPr>
        </p:nvPicPr>
        <p:blipFill>
          <a:blip r:embed="rId2"/>
          <a:srcRect l="3443" t="5985" r="40728" b="47318"/>
          <a:stretch>
            <a:fillRect/>
          </a:stretch>
        </p:blipFill>
        <p:spPr>
          <a:xfrm>
            <a:off x="446558" y="2009768"/>
            <a:ext cx="3929743" cy="4320000"/>
          </a:xfrm>
        </p:spPr>
      </p:pic>
      <p:sp>
        <p:nvSpPr>
          <p:cNvPr id="5" name="Content Placeholder 4"/>
          <p:cNvSpPr>
            <a:spLocks noGrp="1"/>
          </p:cNvSpPr>
          <p:nvPr>
            <p:ph sz="half" idx="2"/>
          </p:nvPr>
        </p:nvSpPr>
        <p:spPr>
          <a:xfrm>
            <a:off x="4705350" y="1981200"/>
            <a:ext cx="4067457" cy="4348567"/>
          </a:xfrm>
        </p:spPr>
        <p:txBody>
          <a:bodyPr>
            <a:normAutofit fontScale="62500" lnSpcReduction="20000"/>
          </a:bodyPr>
          <a:lstStyle/>
          <a:p>
            <a:pPr algn="just">
              <a:lnSpc>
                <a:spcPct val="170000"/>
              </a:lnSpc>
            </a:pPr>
            <a:r>
              <a:rPr lang="en-US" dirty="0"/>
              <a:t>Several water-channel proteins are expressed in the renal collecting duct . For example, AQP2 is present in the water-absorbing principal cells of the renal collecting duct. Vasopressin is the anti-diuretic hormone that is released from the pituitary gland and that stimulates urine concentration by increasing the water permeability of the collecting duct. After vasopressin binds to its receptor on collecting-duct epithelial cells, intracellular vesicles that contain AQP2 </a:t>
            </a:r>
            <a:r>
              <a:rPr lang="en-US" dirty="0" err="1"/>
              <a:t>translocate</a:t>
            </a:r>
            <a:r>
              <a:rPr lang="en-US" dirty="0"/>
              <a:t> to the apical membrane, which markedly increases collecting-duct water permeability.</a:t>
            </a: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normAutofit fontScale="90000"/>
          </a:bodyPr>
          <a:lstStyle/>
          <a:p>
            <a:r>
              <a:rPr lang="it-IT" sz="3600">
                <a:latin typeface="Arial" charset="0"/>
                <a:ea typeface="ＭＳ Ｐゴシック" charset="0"/>
                <a:cs typeface="ＭＳ Ｐゴシック" charset="0"/>
              </a:rPr>
              <a:t>Tubulo distale e dotto collettore</a:t>
            </a:r>
          </a:p>
        </p:txBody>
      </p:sp>
      <p:sp>
        <p:nvSpPr>
          <p:cNvPr id="56323" name="Text Box 1027"/>
          <p:cNvSpPr txBox="1">
            <a:spLocks noChangeArrowheads="1"/>
          </p:cNvSpPr>
          <p:nvPr/>
        </p:nvSpPr>
        <p:spPr bwMode="auto">
          <a:xfrm>
            <a:off x="1485900" y="5264150"/>
            <a:ext cx="5965825" cy="977900"/>
          </a:xfrm>
          <a:prstGeom prst="rect">
            <a:avLst/>
          </a:prstGeom>
          <a:solidFill>
            <a:srgbClr val="FFCCFF"/>
          </a:solidFill>
          <a:ln w="28575">
            <a:solidFill>
              <a:srgbClr val="9966FF"/>
            </a:solidFill>
            <a:miter lim="800000"/>
            <a:headEnd/>
            <a:tailEnd/>
          </a:ln>
        </p:spPr>
        <p:txBody>
          <a:bodyPr>
            <a:spAutoFit/>
          </a:bodyPr>
          <a:lstStyle>
            <a:lvl1pPr>
              <a:defRPr sz="1000">
                <a:solidFill>
                  <a:schemeClr val="tx1"/>
                </a:solidFill>
                <a:latin typeface="Comic Sans MS" charset="0"/>
                <a:ea typeface="ＭＳ Ｐゴシック" charset="0"/>
                <a:cs typeface="ＭＳ Ｐゴシック" charset="0"/>
              </a:defRPr>
            </a:lvl1pPr>
            <a:lvl2pPr marL="37931725" indent="-37474525">
              <a:defRPr sz="1000">
                <a:solidFill>
                  <a:schemeClr val="tx1"/>
                </a:solidFill>
                <a:latin typeface="Comic Sans MS" charset="0"/>
                <a:ea typeface="ＭＳ Ｐゴシック" charset="0"/>
              </a:defRPr>
            </a:lvl2pPr>
            <a:lvl3pPr>
              <a:defRPr sz="1000">
                <a:solidFill>
                  <a:schemeClr val="tx1"/>
                </a:solidFill>
                <a:latin typeface="Comic Sans MS" charset="0"/>
                <a:ea typeface="ＭＳ Ｐゴシック" charset="0"/>
              </a:defRPr>
            </a:lvl3pPr>
            <a:lvl4pPr>
              <a:defRPr sz="1000">
                <a:solidFill>
                  <a:schemeClr val="tx1"/>
                </a:solidFill>
                <a:latin typeface="Comic Sans MS" charset="0"/>
                <a:ea typeface="ＭＳ Ｐゴシック" charset="0"/>
              </a:defRPr>
            </a:lvl4pPr>
            <a:lvl5pPr>
              <a:defRPr sz="1000">
                <a:solidFill>
                  <a:schemeClr val="tx1"/>
                </a:solidFill>
                <a:latin typeface="Comic Sans MS" charset="0"/>
                <a:ea typeface="ＭＳ Ｐゴシック" charset="0"/>
              </a:defRPr>
            </a:lvl5pPr>
            <a:lvl6pPr marL="457200" eaLnBrk="0" fontAlgn="base" hangingPunct="0">
              <a:spcBef>
                <a:spcPct val="0"/>
              </a:spcBef>
              <a:spcAft>
                <a:spcPct val="0"/>
              </a:spcAft>
              <a:defRPr sz="1000">
                <a:solidFill>
                  <a:schemeClr val="tx1"/>
                </a:solidFill>
                <a:latin typeface="Comic Sans MS" charset="0"/>
                <a:ea typeface="ＭＳ Ｐゴシック" charset="0"/>
              </a:defRPr>
            </a:lvl6pPr>
            <a:lvl7pPr marL="914400" eaLnBrk="0" fontAlgn="base" hangingPunct="0">
              <a:spcBef>
                <a:spcPct val="0"/>
              </a:spcBef>
              <a:spcAft>
                <a:spcPct val="0"/>
              </a:spcAft>
              <a:defRPr sz="1000">
                <a:solidFill>
                  <a:schemeClr val="tx1"/>
                </a:solidFill>
                <a:latin typeface="Comic Sans MS" charset="0"/>
                <a:ea typeface="ＭＳ Ｐゴシック" charset="0"/>
              </a:defRPr>
            </a:lvl7pPr>
            <a:lvl8pPr marL="1371600" eaLnBrk="0" fontAlgn="base" hangingPunct="0">
              <a:spcBef>
                <a:spcPct val="0"/>
              </a:spcBef>
              <a:spcAft>
                <a:spcPct val="0"/>
              </a:spcAft>
              <a:defRPr sz="1000">
                <a:solidFill>
                  <a:schemeClr val="tx1"/>
                </a:solidFill>
                <a:latin typeface="Comic Sans MS" charset="0"/>
                <a:ea typeface="ＭＳ Ｐゴシック" charset="0"/>
              </a:defRPr>
            </a:lvl8pPr>
            <a:lvl9pPr marL="1828800" eaLnBrk="0" fontAlgn="base" hangingPunct="0">
              <a:spcBef>
                <a:spcPct val="0"/>
              </a:spcBef>
              <a:spcAft>
                <a:spcPct val="0"/>
              </a:spcAft>
              <a:defRPr sz="1000">
                <a:solidFill>
                  <a:schemeClr val="tx1"/>
                </a:solidFill>
                <a:latin typeface="Comic Sans MS" charset="0"/>
                <a:ea typeface="ＭＳ Ｐゴシック" charset="0"/>
              </a:defRPr>
            </a:lvl9pPr>
          </a:lstStyle>
          <a:p>
            <a:pPr algn="l">
              <a:buFontTx/>
              <a:buChar char="•"/>
            </a:pPr>
            <a:r>
              <a:rPr lang="it-IT" sz="1400">
                <a:latin typeface="Tahoma" charset="0"/>
              </a:rPr>
              <a:t> </a:t>
            </a:r>
            <a:r>
              <a:rPr lang="it-IT" sz="1400" b="1">
                <a:latin typeface="Tahoma" charset="0"/>
              </a:rPr>
              <a:t>180L/die plasma filtra nella caps. Di Bowman (300mOsM)</a:t>
            </a:r>
          </a:p>
          <a:p>
            <a:pPr algn="l">
              <a:buFontTx/>
              <a:buChar char="•"/>
            </a:pPr>
            <a:r>
              <a:rPr lang="it-IT" sz="1400" b="1">
                <a:latin typeface="Tahoma" charset="0"/>
              </a:rPr>
              <a:t> </a:t>
            </a:r>
            <a:r>
              <a:rPr lang="it-IT" sz="1400">
                <a:latin typeface="Tahoma" charset="0"/>
              </a:rPr>
              <a:t>Nel tubulo prossimale il 70% è riassorbito (54L – 300mOsM)</a:t>
            </a:r>
          </a:p>
          <a:p>
            <a:pPr algn="l">
              <a:buFontTx/>
              <a:buChar char="•"/>
            </a:pPr>
            <a:r>
              <a:rPr lang="it-IT" sz="1400">
                <a:latin typeface="Tahoma" charset="0"/>
              </a:rPr>
              <a:t> Nell</a:t>
            </a:r>
            <a:r>
              <a:rPr lang="ja-JP" altLang="it-IT" sz="1400">
                <a:latin typeface="Tahoma" charset="0"/>
              </a:rPr>
              <a:t>’</a:t>
            </a:r>
            <a:r>
              <a:rPr lang="it-IT" sz="1400">
                <a:latin typeface="Tahoma" charset="0"/>
              </a:rPr>
              <a:t>ansa di Henle transitano 18L/die – 100mOsM </a:t>
            </a:r>
          </a:p>
          <a:p>
            <a:pPr algn="l">
              <a:buFontTx/>
              <a:buChar char="•"/>
            </a:pPr>
            <a:r>
              <a:rPr lang="it-IT" sz="1400">
                <a:latin typeface="Tahoma" charset="0"/>
              </a:rPr>
              <a:t> </a:t>
            </a:r>
            <a:r>
              <a:rPr lang="it-IT" sz="1400" b="1">
                <a:latin typeface="Tahoma" charset="0"/>
              </a:rPr>
              <a:t>Nel tubulo distale e dotto collettore 1.5L – 50-1200mOsM</a:t>
            </a:r>
          </a:p>
        </p:txBody>
      </p:sp>
      <p:sp>
        <p:nvSpPr>
          <p:cNvPr id="56324" name="Rectangle 1028"/>
          <p:cNvSpPr>
            <a:spLocks noGrp="1" noChangeArrowheads="1"/>
          </p:cNvSpPr>
          <p:nvPr>
            <p:ph type="body" sz="half" idx="2"/>
          </p:nvPr>
        </p:nvSpPr>
        <p:spPr>
          <a:xfrm>
            <a:off x="4953000" y="1143000"/>
            <a:ext cx="3873500" cy="3975100"/>
          </a:xfrm>
        </p:spPr>
        <p:txBody>
          <a:bodyPr/>
          <a:lstStyle/>
          <a:p>
            <a:pPr algn="just">
              <a:lnSpc>
                <a:spcPct val="90000"/>
              </a:lnSpc>
            </a:pPr>
            <a:r>
              <a:rPr lang="it-IT" sz="2400" dirty="0">
                <a:solidFill>
                  <a:schemeClr val="bg1"/>
                </a:solidFill>
                <a:latin typeface="Arial" charset="0"/>
                <a:ea typeface="ＭＳ Ｐゴシック" charset="0"/>
                <a:cs typeface="ＭＳ Ｐゴシック" charset="0"/>
              </a:rPr>
              <a:t>Regolazione fine del bilancio idrosalino sotto il controllo ormonale.</a:t>
            </a:r>
          </a:p>
          <a:p>
            <a:pPr algn="just">
              <a:lnSpc>
                <a:spcPct val="90000"/>
              </a:lnSpc>
            </a:pPr>
            <a:r>
              <a:rPr lang="it-IT" sz="2400" dirty="0">
                <a:solidFill>
                  <a:schemeClr val="bg1"/>
                </a:solidFill>
                <a:latin typeface="Arial" charset="0"/>
                <a:ea typeface="ＭＳ Ｐゴシック" charset="0"/>
                <a:cs typeface="ＭＳ Ｐゴシック" charset="0"/>
              </a:rPr>
              <a:t>Il riassorbimento e la secrezione nel tubulo collettore determinano la funzione finale e la concentrazione delle urine.</a:t>
            </a:r>
          </a:p>
        </p:txBody>
      </p:sp>
      <p:pic>
        <p:nvPicPr>
          <p:cNvPr id="56325" name="Picture 102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501775"/>
            <a:ext cx="4508500" cy="3116263"/>
          </a:xfrm>
          <a:ln w="28575">
            <a:solidFill>
              <a:schemeClr val="tx1"/>
            </a:solidFill>
            <a:miter lim="800000"/>
            <a:headEnd/>
            <a:tailEnd/>
          </a:ln>
        </p:spPr>
      </p:pic>
      <p:sp>
        <p:nvSpPr>
          <p:cNvPr id="56326" name="Oval 1030"/>
          <p:cNvSpPr>
            <a:spLocks noChangeArrowheads="1"/>
          </p:cNvSpPr>
          <p:nvPr/>
        </p:nvSpPr>
        <p:spPr bwMode="auto">
          <a:xfrm>
            <a:off x="2946400" y="1693863"/>
            <a:ext cx="1225550" cy="243363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it-IT"/>
          </a:p>
        </p:txBody>
      </p:sp>
    </p:spTree>
    <p:extLst>
      <p:ext uri="{BB962C8B-B14F-4D97-AF65-F5344CB8AC3E}">
        <p14:creationId xmlns:p14="http://schemas.microsoft.com/office/powerpoint/2010/main" val="1171060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sz="half" idx="2"/>
          </p:nvPr>
        </p:nvSpPr>
        <p:spPr>
          <a:xfrm>
            <a:off x="4705350" y="1981200"/>
            <a:ext cx="4103671" cy="4555401"/>
          </a:xfrm>
        </p:spPr>
        <p:txBody>
          <a:bodyPr>
            <a:normAutofit fontScale="62500" lnSpcReduction="20000"/>
          </a:bodyPr>
          <a:lstStyle/>
          <a:p>
            <a:pPr algn="just">
              <a:lnSpc>
                <a:spcPct val="170000"/>
              </a:lnSpc>
              <a:buNone/>
            </a:pPr>
            <a:r>
              <a:rPr lang="en-US" dirty="0"/>
              <a:t>Following the binding of vasopressin to its receptor, cyclic AMP levels increase and AQP2 is phosphorylated on Ser256 by protein kinase A. AQP2-containing vesicles then undergo microtubule-mediated translocation to the apical membrane, where specific vesicle-docking proteins participate in membrane fusion.</a:t>
            </a:r>
          </a:p>
          <a:p>
            <a:pPr algn="just">
              <a:lnSpc>
                <a:spcPct val="170000"/>
              </a:lnSpc>
            </a:pPr>
            <a:r>
              <a:rPr lang="en-US" dirty="0"/>
              <a:t>Inhibiting Rho kinase led to AQP2 being targeted to the apical membrane even in the absence of vasopressin, which indicates that a combination of positive and negative signals might dictate vesicle trafficking.</a:t>
            </a:r>
            <a:endParaRPr lang="it-IT" dirty="0"/>
          </a:p>
        </p:txBody>
      </p:sp>
      <p:pic>
        <p:nvPicPr>
          <p:cNvPr id="11" name="Content Placeholder 10"/>
          <p:cNvPicPr>
            <a:picLocks noGrp="1" noChangeAspect="1"/>
          </p:cNvPicPr>
          <p:nvPr>
            <p:ph sz="half" idx="1"/>
          </p:nvPr>
        </p:nvPicPr>
        <p:blipFill>
          <a:blip r:embed="rId2"/>
          <a:srcRect t="-9565" b="-6065"/>
          <a:stretch>
            <a:fillRect/>
          </a:stretch>
        </p:blipFill>
        <p:spPr>
          <a:xfrm>
            <a:off x="458488" y="2609913"/>
            <a:ext cx="4456272" cy="32138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sz="half" idx="2"/>
          </p:nvPr>
        </p:nvSpPr>
        <p:spPr>
          <a:xfrm>
            <a:off x="4886766" y="1981201"/>
            <a:ext cx="3922256" cy="4292850"/>
          </a:xfrm>
        </p:spPr>
        <p:txBody>
          <a:bodyPr>
            <a:normAutofit fontScale="92500" lnSpcReduction="20000"/>
          </a:bodyPr>
          <a:lstStyle/>
          <a:p>
            <a:pPr algn="just">
              <a:lnSpc>
                <a:spcPct val="150000"/>
              </a:lnSpc>
            </a:pPr>
            <a:r>
              <a:rPr lang="en-US" dirty="0"/>
              <a:t>The </a:t>
            </a:r>
            <a:r>
              <a:rPr lang="en-US" dirty="0" err="1"/>
              <a:t>cGMP</a:t>
            </a:r>
            <a:r>
              <a:rPr lang="en-US" dirty="0"/>
              <a:t>-mediated targeting of AQP2 to the plasma membrane has also been described.</a:t>
            </a:r>
          </a:p>
          <a:p>
            <a:pPr algn="just">
              <a:lnSpc>
                <a:spcPct val="150000"/>
              </a:lnSpc>
            </a:pPr>
            <a:r>
              <a:rPr lang="en-US" dirty="0"/>
              <a:t>As was observed for the cAMP stimulated trafficking of AQP2, phosphorylation of Ser256 was required for this cGMP-stimulated apical membrane targeting.</a:t>
            </a:r>
            <a:endParaRPr lang="it-IT" dirty="0"/>
          </a:p>
        </p:txBody>
      </p:sp>
      <p:pic>
        <p:nvPicPr>
          <p:cNvPr id="11" name="Content Placeholder 10"/>
          <p:cNvPicPr>
            <a:picLocks noGrp="1" noChangeAspect="1"/>
          </p:cNvPicPr>
          <p:nvPr>
            <p:ph sz="half" idx="1"/>
          </p:nvPr>
        </p:nvPicPr>
        <p:blipFill>
          <a:blip r:embed="rId2"/>
          <a:srcRect t="-9565" b="-6065"/>
          <a:stretch>
            <a:fillRect/>
          </a:stretch>
        </p:blipFill>
        <p:spPr>
          <a:xfrm>
            <a:off x="458488" y="2609913"/>
            <a:ext cx="4456272" cy="321382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a:xfrm>
            <a:off x="779463" y="1949824"/>
            <a:ext cx="7583488" cy="4478136"/>
          </a:xfrm>
        </p:spPr>
        <p:txBody>
          <a:bodyPr>
            <a:normAutofit fontScale="70000" lnSpcReduction="20000"/>
          </a:bodyPr>
          <a:lstStyle/>
          <a:p>
            <a:pPr algn="just">
              <a:lnSpc>
                <a:spcPct val="160000"/>
              </a:lnSpc>
            </a:pPr>
            <a:r>
              <a:rPr lang="en-US" dirty="0"/>
              <a:t>The first example of a clinically important water channel defect that altered the water permeability of an organ was provided in 1994. </a:t>
            </a:r>
          </a:p>
          <a:p>
            <a:pPr algn="just">
              <a:lnSpc>
                <a:spcPct val="160000"/>
              </a:lnSpc>
            </a:pPr>
            <a:r>
              <a:rPr lang="en-US" dirty="0"/>
              <a:t>They identified </a:t>
            </a:r>
            <a:r>
              <a:rPr lang="en-US" i="1" dirty="0"/>
              <a:t>AQP2 mutations in individuals with hereditary </a:t>
            </a:r>
            <a:r>
              <a:rPr lang="en-US" dirty="0" err="1"/>
              <a:t>nephrogenic</a:t>
            </a:r>
            <a:r>
              <a:rPr lang="en-US" dirty="0"/>
              <a:t> diabetes </a:t>
            </a:r>
            <a:r>
              <a:rPr lang="en-US" dirty="0" err="1"/>
              <a:t>insipidus</a:t>
            </a:r>
            <a:r>
              <a:rPr lang="en-US" dirty="0"/>
              <a:t> (NDI) — a rare disorder that results in the excretion of large volumes of dilute urine. Mutations that produce both </a:t>
            </a:r>
            <a:r>
              <a:rPr lang="en-US" dirty="0" err="1"/>
              <a:t>autosomal</a:t>
            </a:r>
            <a:r>
              <a:rPr lang="en-US" dirty="0"/>
              <a:t>-dominant and </a:t>
            </a:r>
            <a:r>
              <a:rPr lang="en-US" dirty="0" err="1"/>
              <a:t>autosomal</a:t>
            </a:r>
            <a:r>
              <a:rPr lang="en-US" dirty="0"/>
              <a:t>-recessive inheritance patterns have been identified. In general, the </a:t>
            </a:r>
            <a:r>
              <a:rPr lang="en-US" dirty="0" err="1"/>
              <a:t>autosomal</a:t>
            </a:r>
            <a:r>
              <a:rPr lang="en-US" dirty="0"/>
              <a:t>-dominant mutations in </a:t>
            </a:r>
            <a:r>
              <a:rPr lang="en-US" i="1" dirty="0"/>
              <a:t>AQP2 produce trafficking </a:t>
            </a:r>
            <a:r>
              <a:rPr lang="en-US" dirty="0"/>
              <a:t>defects — </a:t>
            </a:r>
            <a:r>
              <a:rPr lang="en-US" dirty="0" err="1"/>
              <a:t>heterotetramers</a:t>
            </a:r>
            <a:r>
              <a:rPr lang="en-US" dirty="0"/>
              <a:t>, which are composed of mutant and normal AQP2 monomers, are not transported to the plasma membrane. By contrast, the </a:t>
            </a:r>
            <a:r>
              <a:rPr lang="en-US" dirty="0" err="1"/>
              <a:t>autosomal</a:t>
            </a:r>
            <a:r>
              <a:rPr lang="en-US" dirty="0"/>
              <a:t>-recessive mutations lead to the </a:t>
            </a:r>
            <a:r>
              <a:rPr lang="en-US" dirty="0" err="1"/>
              <a:t>misfolding</a:t>
            </a:r>
            <a:r>
              <a:rPr lang="en-US" dirty="0"/>
              <a:t> of the mutant monomers, which are presumably degraded and therefore cannot </a:t>
            </a:r>
            <a:r>
              <a:rPr lang="en-US" dirty="0" err="1"/>
              <a:t>oligomerize</a:t>
            </a:r>
            <a:r>
              <a:rPr lang="en-US" dirty="0"/>
              <a:t> with the normal monomers. As a result, normal function is retained in </a:t>
            </a:r>
            <a:r>
              <a:rPr lang="en-US" dirty="0" err="1"/>
              <a:t>heterozygotes</a:t>
            </a:r>
            <a:r>
              <a:rPr lang="en-US" dirty="0"/>
              <a:t>.</a:t>
            </a:r>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idx="1"/>
          </p:nvPr>
        </p:nvSpPr>
        <p:spPr/>
        <p:txBody>
          <a:bodyPr>
            <a:normAutofit/>
          </a:bodyPr>
          <a:lstStyle/>
          <a:p>
            <a:pPr algn="just">
              <a:lnSpc>
                <a:spcPct val="150000"/>
              </a:lnSpc>
            </a:pPr>
            <a:r>
              <a:rPr lang="en-US" dirty="0"/>
              <a:t>At the other end of the water-imbalance spectrum, excessively high levels of AQP2 have been described in conditions of fluid retention, which include congestive heart failure, cirrhosis and pregnancy. These observations confirm that </a:t>
            </a:r>
            <a:r>
              <a:rPr lang="en-US" b="1" dirty="0">
                <a:solidFill>
                  <a:srgbClr val="FF0000"/>
                </a:solidFill>
              </a:rPr>
              <a:t>AQP2</a:t>
            </a:r>
            <a:r>
              <a:rPr lang="en-US" dirty="0"/>
              <a:t> has a fundamental role in various pathological disorders of water homeostasis</a:t>
            </a:r>
            <a:endParaRPr 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kidney</a:t>
            </a:r>
            <a:r>
              <a:rPr lang="en-US" b="1" i="1" dirty="0"/>
              <a:t>.</a:t>
            </a:r>
            <a:endParaRPr lang="it-IT" dirty="0"/>
          </a:p>
        </p:txBody>
      </p:sp>
      <p:sp>
        <p:nvSpPr>
          <p:cNvPr id="5" name="Content Placeholder 4"/>
          <p:cNvSpPr>
            <a:spLocks noGrp="1"/>
          </p:cNvSpPr>
          <p:nvPr>
            <p:ph sz="half" idx="1"/>
          </p:nvPr>
        </p:nvSpPr>
        <p:spPr>
          <a:xfrm>
            <a:off x="779461" y="1981200"/>
            <a:ext cx="4145624" cy="4555401"/>
          </a:xfrm>
        </p:spPr>
        <p:txBody>
          <a:bodyPr>
            <a:normAutofit fontScale="70000" lnSpcReduction="20000"/>
          </a:bodyPr>
          <a:lstStyle/>
          <a:p>
            <a:pPr algn="just">
              <a:lnSpc>
                <a:spcPct val="170000"/>
              </a:lnSpc>
            </a:pPr>
            <a:r>
              <a:rPr lang="en-US" dirty="0"/>
              <a:t>AQP6 is an intracellular water channel that resides in the intracellular vesicles of acid-secreting intercalated cells of the collecting duct. In these vesicles, AQP6 </a:t>
            </a:r>
            <a:r>
              <a:rPr lang="en-US" dirty="0" err="1"/>
              <a:t>colocalizes</a:t>
            </a:r>
            <a:r>
              <a:rPr lang="en-US" dirty="0"/>
              <a:t> with the H+-</a:t>
            </a:r>
            <a:r>
              <a:rPr lang="en-US" dirty="0" err="1"/>
              <a:t>ATPase</a:t>
            </a:r>
            <a:r>
              <a:rPr lang="en-US" dirty="0"/>
              <a:t>, a protein that participates in the secretion of acid into the urine. In contrast to other </a:t>
            </a:r>
            <a:r>
              <a:rPr lang="en-US" dirty="0" err="1"/>
              <a:t>aquaporins</a:t>
            </a:r>
            <a:r>
              <a:rPr lang="en-US" dirty="0"/>
              <a:t>, AQP6 is permeated by anions as well as by water, and channel function is activated by low pH6 and nitrate. AQP6 probably participates in acid–base homeostasis by regulating the content of intercalated-cell vesicles.</a:t>
            </a:r>
            <a:endParaRPr lang="it-IT" dirty="0"/>
          </a:p>
        </p:txBody>
      </p:sp>
      <p:pic>
        <p:nvPicPr>
          <p:cNvPr id="6" name="Content Placeholder 5" descr="nrm1469.pdf"/>
          <p:cNvPicPr>
            <a:picLocks noGrp="1" noChangeAspect="1"/>
          </p:cNvPicPr>
          <p:nvPr>
            <p:ph sz="half" idx="2"/>
          </p:nvPr>
        </p:nvPicPr>
        <p:blipFill>
          <a:blip r:embed="rId2"/>
          <a:srcRect l="3754" t="6336" r="40417" b="46616"/>
          <a:stretch>
            <a:fillRect/>
          </a:stretch>
        </p:blipFill>
        <p:spPr>
          <a:xfrm>
            <a:off x="5135431" y="2233080"/>
            <a:ext cx="3250334" cy="3600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b="1" cap="all" dirty="0"/>
              <a:t>Cell volume regulation</a:t>
            </a:r>
            <a:endParaRPr lang="it-IT" cap="all" dirty="0"/>
          </a:p>
        </p:txBody>
      </p:sp>
      <p:sp>
        <p:nvSpPr>
          <p:cNvPr id="3" name="Content Placeholder 2"/>
          <p:cNvSpPr>
            <a:spLocks noGrp="1"/>
          </p:cNvSpPr>
          <p:nvPr>
            <p:ph idx="1"/>
          </p:nvPr>
        </p:nvSpPr>
        <p:spPr>
          <a:xfrm>
            <a:off x="779463" y="1949824"/>
            <a:ext cx="3792537" cy="4007224"/>
          </a:xfrm>
        </p:spPr>
        <p:txBody>
          <a:bodyPr>
            <a:normAutofit fontScale="92500" lnSpcReduction="10000"/>
          </a:bodyPr>
          <a:lstStyle/>
          <a:p>
            <a:pPr algn="just"/>
            <a:r>
              <a:rPr lang="en-US" dirty="0"/>
              <a:t>Most cell types are able to counteract volume perturbations following a shift in extra- or intracellular osmolarity. </a:t>
            </a:r>
          </a:p>
          <a:p>
            <a:pPr algn="just"/>
            <a:r>
              <a:rPr lang="en-US" dirty="0" err="1"/>
              <a:t>Osmotically</a:t>
            </a:r>
            <a:r>
              <a:rPr lang="en-US" dirty="0"/>
              <a:t> swollen cells release </a:t>
            </a:r>
            <a:r>
              <a:rPr lang="en-US" dirty="0" err="1"/>
              <a:t>KCl</a:t>
            </a:r>
            <a:r>
              <a:rPr lang="en-US" dirty="0"/>
              <a:t>, nonessential organic </a:t>
            </a:r>
            <a:r>
              <a:rPr lang="en-US" dirty="0" err="1"/>
              <a:t>osmolytes</a:t>
            </a:r>
            <a:r>
              <a:rPr lang="en-US" dirty="0"/>
              <a:t>, and cell water, thereby reducing the cell volume towards the original value, the process of regulatory volume decrease (RVD). </a:t>
            </a:r>
          </a:p>
        </p:txBody>
      </p:sp>
      <p:pic>
        <p:nvPicPr>
          <p:cNvPr id="5" name="Picture 4"/>
          <p:cNvPicPr>
            <a:picLocks noChangeAspect="1"/>
          </p:cNvPicPr>
          <p:nvPr/>
        </p:nvPicPr>
        <p:blipFill rotWithShape="1">
          <a:blip r:embed="rId2"/>
          <a:srcRect b="40637"/>
          <a:stretch/>
        </p:blipFill>
        <p:spPr>
          <a:xfrm>
            <a:off x="4712500" y="2755835"/>
            <a:ext cx="4075362" cy="182521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lung</a:t>
            </a:r>
            <a:r>
              <a:rPr lang="en-US" b="1" i="1" dirty="0"/>
              <a:t>.</a:t>
            </a:r>
            <a:endParaRPr lang="it-IT" dirty="0"/>
          </a:p>
        </p:txBody>
      </p:sp>
      <p:sp>
        <p:nvSpPr>
          <p:cNvPr id="5" name="Content Placeholder 4"/>
          <p:cNvSpPr>
            <a:spLocks noGrp="1"/>
          </p:cNvSpPr>
          <p:nvPr>
            <p:ph sz="half" idx="1"/>
          </p:nvPr>
        </p:nvSpPr>
        <p:spPr>
          <a:xfrm>
            <a:off x="476231" y="1981201"/>
            <a:ext cx="3960830" cy="3975100"/>
          </a:xfrm>
        </p:spPr>
        <p:txBody>
          <a:bodyPr>
            <a:normAutofit/>
          </a:bodyPr>
          <a:lstStyle/>
          <a:p>
            <a:pPr algn="just"/>
            <a:r>
              <a:rPr lang="en-US" dirty="0"/>
              <a:t>Water homeostasis is a crucial  element of numerous </a:t>
            </a:r>
            <a:r>
              <a:rPr lang="en-US" dirty="0" err="1"/>
              <a:t>pathophysiological</a:t>
            </a:r>
            <a:r>
              <a:rPr lang="en-US" dirty="0"/>
              <a:t> processes that occur in the respiratory tract, and a network of </a:t>
            </a:r>
            <a:r>
              <a:rPr lang="en-US" dirty="0" err="1"/>
              <a:t>aquaporins</a:t>
            </a:r>
            <a:r>
              <a:rPr lang="en-US" dirty="0"/>
              <a:t> is present in this tract</a:t>
            </a:r>
            <a:endParaRPr lang="it-IT" dirty="0"/>
          </a:p>
        </p:txBody>
      </p:sp>
      <p:pic>
        <p:nvPicPr>
          <p:cNvPr id="8" name="Content Placeholder 7" descr="nrm1469.pdf"/>
          <p:cNvPicPr>
            <a:picLocks noGrp="1" noChangeAspect="1"/>
          </p:cNvPicPr>
          <p:nvPr>
            <p:ph sz="half" idx="2"/>
          </p:nvPr>
        </p:nvPicPr>
        <p:blipFill>
          <a:blip r:embed="rId2"/>
          <a:srcRect l="21287" t="6336" r="-647" b="50127"/>
          <a:stretch>
            <a:fillRect/>
          </a:stretch>
        </p:blipFill>
        <p:spPr>
          <a:xfrm>
            <a:off x="4439712" y="2356307"/>
            <a:ext cx="4243959" cy="3059989"/>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lung</a:t>
            </a:r>
            <a:r>
              <a:rPr lang="en-US" b="1" i="1" dirty="0"/>
              <a:t>.</a:t>
            </a:r>
            <a:endParaRPr lang="it-IT" dirty="0"/>
          </a:p>
        </p:txBody>
      </p:sp>
      <p:sp>
        <p:nvSpPr>
          <p:cNvPr id="5" name="Content Placeholder 4"/>
          <p:cNvSpPr>
            <a:spLocks noGrp="1"/>
          </p:cNvSpPr>
          <p:nvPr>
            <p:ph sz="half" idx="1"/>
          </p:nvPr>
        </p:nvSpPr>
        <p:spPr>
          <a:xfrm>
            <a:off x="476231" y="1981201"/>
            <a:ext cx="3960830" cy="3975100"/>
          </a:xfrm>
        </p:spPr>
        <p:txBody>
          <a:bodyPr>
            <a:normAutofit fontScale="92500" lnSpcReduction="10000"/>
          </a:bodyPr>
          <a:lstStyle/>
          <a:p>
            <a:pPr algn="just"/>
            <a:r>
              <a:rPr lang="en-US" dirty="0"/>
              <a:t>Several lines of evidence indicate functional roles for </a:t>
            </a:r>
            <a:r>
              <a:rPr lang="en-US" dirty="0" err="1"/>
              <a:t>aquaporins</a:t>
            </a:r>
            <a:r>
              <a:rPr lang="en-US" dirty="0"/>
              <a:t> in the airways of the lung. </a:t>
            </a:r>
            <a:r>
              <a:rPr lang="en-US" dirty="0" err="1"/>
              <a:t>Submucosal</a:t>
            </a:r>
            <a:r>
              <a:rPr lang="en-US" dirty="0"/>
              <a:t> glands in the airways contribute significantly to the generation of a liquid film that lines the airways. This film — an aqueous phase that underlies a layer of mucous — helps to trap inhaled particulate matter and microorganisms, so that they can be swept out of the lung by cilia on the surface of cells.</a:t>
            </a:r>
          </a:p>
        </p:txBody>
      </p:sp>
      <p:pic>
        <p:nvPicPr>
          <p:cNvPr id="8" name="Content Placeholder 7" descr="nrm1469.pdf"/>
          <p:cNvPicPr>
            <a:picLocks noGrp="1" noChangeAspect="1"/>
          </p:cNvPicPr>
          <p:nvPr>
            <p:ph sz="half" idx="2"/>
          </p:nvPr>
        </p:nvPicPr>
        <p:blipFill>
          <a:blip r:embed="rId2"/>
          <a:srcRect l="21287" t="6336" r="-647" b="50127"/>
          <a:stretch>
            <a:fillRect/>
          </a:stretch>
        </p:blipFill>
        <p:spPr>
          <a:xfrm>
            <a:off x="4439712" y="2356307"/>
            <a:ext cx="4243959" cy="3059989"/>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lung</a:t>
            </a:r>
            <a:r>
              <a:rPr lang="en-US" b="1" i="1" dirty="0"/>
              <a:t>.</a:t>
            </a:r>
            <a:endParaRPr lang="it-IT" dirty="0"/>
          </a:p>
        </p:txBody>
      </p:sp>
      <p:sp>
        <p:nvSpPr>
          <p:cNvPr id="5" name="Content Placeholder 4"/>
          <p:cNvSpPr>
            <a:spLocks noGrp="1"/>
          </p:cNvSpPr>
          <p:nvPr>
            <p:ph sz="half" idx="1"/>
          </p:nvPr>
        </p:nvSpPr>
        <p:spPr>
          <a:xfrm>
            <a:off x="476231" y="1981201"/>
            <a:ext cx="3960830" cy="4401492"/>
          </a:xfrm>
        </p:spPr>
        <p:txBody>
          <a:bodyPr>
            <a:normAutofit fontScale="70000" lnSpcReduction="20000"/>
          </a:bodyPr>
          <a:lstStyle/>
          <a:p>
            <a:pPr algn="just">
              <a:lnSpc>
                <a:spcPct val="170000"/>
              </a:lnSpc>
            </a:pPr>
            <a:r>
              <a:rPr lang="en-US" dirty="0"/>
              <a:t>the apical membrane of </a:t>
            </a:r>
            <a:r>
              <a:rPr lang="en-US" dirty="0" err="1"/>
              <a:t>secretory</a:t>
            </a:r>
            <a:r>
              <a:rPr lang="en-US" dirty="0"/>
              <a:t> cells in these glands and, compared to wild-type mice, </a:t>
            </a:r>
            <a:r>
              <a:rPr lang="en-US" i="1" dirty="0"/>
              <a:t>Aqp5-null mice have </a:t>
            </a:r>
            <a:r>
              <a:rPr lang="en-US" dirty="0"/>
              <a:t>reduced secretion from their airway </a:t>
            </a:r>
            <a:r>
              <a:rPr lang="en-US" dirty="0" err="1"/>
              <a:t>submucosal</a:t>
            </a:r>
            <a:r>
              <a:rPr lang="en-US" dirty="0"/>
              <a:t> glands. Furthermore, Krane and colleagues observed that, compared to wild-type mice, </a:t>
            </a:r>
            <a:r>
              <a:rPr lang="en-US" i="1" dirty="0"/>
              <a:t>Aqp5-null mice show </a:t>
            </a:r>
            <a:r>
              <a:rPr lang="en-US" dirty="0"/>
              <a:t>a greater constriction of the airways in response to pharmacological stimulation with methacholine or acetylcholine — that is, they are </a:t>
            </a:r>
            <a:r>
              <a:rPr lang="en-US" dirty="0" err="1"/>
              <a:t>hyperresponsive</a:t>
            </a:r>
            <a:r>
              <a:rPr lang="en-US" dirty="0"/>
              <a:t> to such agents</a:t>
            </a:r>
            <a:endParaRPr lang="it-IT" dirty="0"/>
          </a:p>
        </p:txBody>
      </p:sp>
      <p:pic>
        <p:nvPicPr>
          <p:cNvPr id="7" name="Picture 3"/>
          <p:cNvPicPr>
            <a:picLocks noGrp="1" noChangeAspect="1" noChangeArrowheads="1"/>
          </p:cNvPicPr>
          <p:nvPr>
            <p:ph sz="half" idx="2"/>
          </p:nvPr>
        </p:nvPicPr>
        <p:blipFill>
          <a:blip r:embed="rId2"/>
          <a:srcRect t="44370" b="-20572"/>
          <a:stretch>
            <a:fillRect/>
          </a:stretch>
        </p:blipFill>
        <p:spPr bwMode="auto">
          <a:xfrm>
            <a:off x="4655730" y="3196109"/>
            <a:ext cx="3657600" cy="2146107"/>
          </a:xfrm>
          <a:prstGeom prst="rect">
            <a:avLst/>
          </a:prstGeom>
          <a:noFill/>
          <a:ln w="9525">
            <a:noFill/>
            <a:round/>
            <a:headEnd/>
            <a:tailEnd/>
          </a:ln>
          <a:effectLst/>
        </p:spPr>
      </p:pic>
      <p:sp>
        <p:nvSpPr>
          <p:cNvPr id="9" name="Text Box 4"/>
          <p:cNvSpPr txBox="1">
            <a:spLocks noChangeArrowheads="1"/>
          </p:cNvSpPr>
          <p:nvPr/>
        </p:nvSpPr>
        <p:spPr bwMode="auto">
          <a:xfrm>
            <a:off x="4437061" y="5700714"/>
            <a:ext cx="4319588" cy="255587"/>
          </a:xfrm>
          <a:prstGeom prst="rect">
            <a:avLst/>
          </a:prstGeom>
          <a:noFill/>
          <a:ln w="9525">
            <a:noFill/>
            <a:round/>
            <a:headEnd/>
            <a:tailEnd/>
          </a:ln>
          <a:effectLst/>
        </p:spPr>
        <p:txBody>
          <a:bodyPr lIns="0" tIns="0" rIns="0" bIns="0">
            <a:prstTxWarp prst="textNoShape">
              <a:avLst/>
            </a:prstTxWarp>
          </a:bodyPr>
          <a:lstStyle/>
          <a:p>
            <a:pPr>
              <a:tabLst>
                <a:tab pos="723900" algn="l"/>
                <a:tab pos="1447800" algn="l"/>
                <a:tab pos="2171700" algn="l"/>
                <a:tab pos="2895600" algn="l"/>
                <a:tab pos="3619500" algn="l"/>
              </a:tabLst>
            </a:pPr>
            <a:r>
              <a:rPr lang="en-GB" sz="1200" b="1" dirty="0">
                <a:solidFill>
                  <a:srgbClr val="000000"/>
                </a:solidFill>
                <a:latin typeface="Arial" pitchFamily="27" charset="0"/>
                <a:ea typeface="msgothic" charset="0"/>
                <a:cs typeface="msgothic" charset="0"/>
              </a:rPr>
              <a:t>Song Y , </a:t>
            </a:r>
            <a:r>
              <a:rPr lang="en-GB" sz="1200" b="1" dirty="0" err="1">
                <a:solidFill>
                  <a:srgbClr val="000000"/>
                </a:solidFill>
                <a:latin typeface="Arial" pitchFamily="27" charset="0"/>
                <a:ea typeface="msgothic" charset="0"/>
                <a:cs typeface="msgothic" charset="0"/>
              </a:rPr>
              <a:t>Verkman</a:t>
            </a:r>
            <a:r>
              <a:rPr lang="en-GB" sz="1200" b="1" dirty="0">
                <a:solidFill>
                  <a:srgbClr val="000000"/>
                </a:solidFill>
                <a:latin typeface="Arial" pitchFamily="27" charset="0"/>
                <a:ea typeface="msgothic" charset="0"/>
                <a:cs typeface="msgothic" charset="0"/>
              </a:rPr>
              <a:t> A S J. Biol. Chem. 2001;276:41288-41292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eye</a:t>
            </a:r>
            <a:r>
              <a:rPr lang="en-US" b="1" i="1" dirty="0"/>
              <a:t>.</a:t>
            </a:r>
            <a:endParaRPr lang="it-IT" dirty="0"/>
          </a:p>
        </p:txBody>
      </p:sp>
      <p:sp>
        <p:nvSpPr>
          <p:cNvPr id="5" name="Content Placeholder 4"/>
          <p:cNvSpPr>
            <a:spLocks noGrp="1"/>
          </p:cNvSpPr>
          <p:nvPr>
            <p:ph sz="half" idx="1"/>
          </p:nvPr>
        </p:nvSpPr>
        <p:spPr>
          <a:xfrm>
            <a:off x="513485" y="1981200"/>
            <a:ext cx="4185264" cy="4446759"/>
          </a:xfrm>
        </p:spPr>
        <p:txBody>
          <a:bodyPr>
            <a:normAutofit fontScale="70000" lnSpcReduction="20000"/>
          </a:bodyPr>
          <a:lstStyle/>
          <a:p>
            <a:pPr algn="just">
              <a:lnSpc>
                <a:spcPct val="170000"/>
              </a:lnSpc>
            </a:pPr>
            <a:r>
              <a:rPr lang="en-US" dirty="0"/>
              <a:t>Water homeostasis is crucial for the normal functioning of the eye — for example, for protecting the epithelium, for regulating intra-ocular fluid levels and pressure, and for maintaining the transparency of the pathway for light. A network of </a:t>
            </a:r>
            <a:r>
              <a:rPr lang="en-US" dirty="0" err="1"/>
              <a:t>aquaporins</a:t>
            </a:r>
            <a:r>
              <a:rPr lang="en-US" dirty="0"/>
              <a:t> in the eye carry out these functions.</a:t>
            </a:r>
          </a:p>
          <a:p>
            <a:pPr algn="just">
              <a:lnSpc>
                <a:spcPct val="170000"/>
              </a:lnSpc>
            </a:pPr>
            <a:r>
              <a:rPr lang="en-US" dirty="0"/>
              <a:t>AQP0 constitutes 50% of the total membrane protein in the </a:t>
            </a:r>
            <a:r>
              <a:rPr lang="en-US" dirty="0" err="1"/>
              <a:t>fibre</a:t>
            </a:r>
            <a:r>
              <a:rPr lang="en-US" dirty="0"/>
              <a:t> cells of the lens. Here, it is believed to have a structural role as a cell–cell adhesion molecule, in addition to functioning as a low-capacity water channel.</a:t>
            </a:r>
            <a:endParaRPr lang="it-IT" dirty="0"/>
          </a:p>
        </p:txBody>
      </p:sp>
      <p:pic>
        <p:nvPicPr>
          <p:cNvPr id="8" name="Content Placeholder 7" descr="nrm1469.pdf"/>
          <p:cNvPicPr>
            <a:picLocks noGrp="1" noChangeAspect="1"/>
          </p:cNvPicPr>
          <p:nvPr>
            <p:ph sz="half" idx="2"/>
          </p:nvPr>
        </p:nvPicPr>
        <p:blipFill>
          <a:blip r:embed="rId2"/>
          <a:srcRect l="1908" t="5849" r="40879" b="55744"/>
          <a:stretch>
            <a:fillRect/>
          </a:stretch>
        </p:blipFill>
        <p:spPr>
          <a:xfrm>
            <a:off x="4633028" y="2149335"/>
            <a:ext cx="4066829" cy="3588018"/>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eye</a:t>
            </a:r>
            <a:r>
              <a:rPr lang="en-US" b="1" i="1" dirty="0"/>
              <a:t>.</a:t>
            </a:r>
            <a:endParaRPr lang="it-IT" dirty="0"/>
          </a:p>
        </p:txBody>
      </p:sp>
      <p:sp>
        <p:nvSpPr>
          <p:cNvPr id="5" name="Content Placeholder 4"/>
          <p:cNvSpPr>
            <a:spLocks noGrp="1"/>
          </p:cNvSpPr>
          <p:nvPr>
            <p:ph sz="half" idx="1"/>
          </p:nvPr>
        </p:nvSpPr>
        <p:spPr>
          <a:xfrm>
            <a:off x="513485" y="1981200"/>
            <a:ext cx="4275798" cy="4654989"/>
          </a:xfrm>
        </p:spPr>
        <p:txBody>
          <a:bodyPr>
            <a:normAutofit fontScale="70000" lnSpcReduction="20000"/>
          </a:bodyPr>
          <a:lstStyle/>
          <a:p>
            <a:pPr algn="just">
              <a:lnSpc>
                <a:spcPct val="170000"/>
              </a:lnSpc>
            </a:pPr>
            <a:r>
              <a:rPr lang="en-US" dirty="0"/>
              <a:t>The gene that encodes AQP0 has been identified as the site of two naturally occurring mutations in mice that produce congenital bilateral CATARACTS.</a:t>
            </a:r>
          </a:p>
          <a:p>
            <a:pPr algn="just">
              <a:lnSpc>
                <a:spcPct val="170000"/>
              </a:lnSpc>
            </a:pPr>
            <a:r>
              <a:rPr lang="en-US" dirty="0"/>
              <a:t>Two families with dominantly-inherited cataracts have been found to contain different </a:t>
            </a:r>
            <a:r>
              <a:rPr lang="en-US" dirty="0" err="1"/>
              <a:t>missense</a:t>
            </a:r>
            <a:r>
              <a:rPr lang="en-US" dirty="0"/>
              <a:t> mutations in </a:t>
            </a:r>
            <a:r>
              <a:rPr lang="en-US" i="1" dirty="0"/>
              <a:t>AQP0. These mutations — Glu134Gly or </a:t>
            </a:r>
            <a:r>
              <a:rPr lang="en-US" dirty="0"/>
              <a:t>Thr138Arg — produced surprisingly distinct phenotypes in </a:t>
            </a:r>
            <a:r>
              <a:rPr lang="en-US" dirty="0" err="1"/>
              <a:t>heterozygotes</a:t>
            </a:r>
            <a:r>
              <a:rPr lang="en-US" dirty="0"/>
              <a:t>, despite their close proximity in the protein</a:t>
            </a:r>
            <a:endParaRPr lang="it-IT" dirty="0"/>
          </a:p>
        </p:txBody>
      </p:sp>
      <p:pic>
        <p:nvPicPr>
          <p:cNvPr id="8" name="Content Placeholder 7" descr="nrm1469.pdf"/>
          <p:cNvPicPr>
            <a:picLocks noGrp="1" noChangeAspect="1"/>
          </p:cNvPicPr>
          <p:nvPr>
            <p:ph sz="half" idx="2"/>
          </p:nvPr>
        </p:nvPicPr>
        <p:blipFill>
          <a:blip r:embed="rId2"/>
          <a:srcRect l="1908" t="5849" r="40879" b="55744"/>
          <a:stretch>
            <a:fillRect/>
          </a:stretch>
        </p:blipFill>
        <p:spPr>
          <a:xfrm>
            <a:off x="4633028" y="2149335"/>
            <a:ext cx="4066829" cy="3588018"/>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eye</a:t>
            </a:r>
            <a:r>
              <a:rPr lang="en-US" b="1" i="1" dirty="0"/>
              <a:t>.</a:t>
            </a:r>
            <a:endParaRPr lang="it-IT" dirty="0"/>
          </a:p>
        </p:txBody>
      </p:sp>
      <p:sp>
        <p:nvSpPr>
          <p:cNvPr id="5" name="Content Placeholder 4"/>
          <p:cNvSpPr>
            <a:spLocks noGrp="1"/>
          </p:cNvSpPr>
          <p:nvPr>
            <p:ph sz="half" idx="1"/>
          </p:nvPr>
        </p:nvSpPr>
        <p:spPr>
          <a:xfrm>
            <a:off x="513485" y="1981201"/>
            <a:ext cx="3960830" cy="3975100"/>
          </a:xfrm>
        </p:spPr>
        <p:txBody>
          <a:bodyPr>
            <a:normAutofit/>
          </a:bodyPr>
          <a:lstStyle/>
          <a:p>
            <a:pPr algn="just"/>
            <a:r>
              <a:rPr lang="en-US" dirty="0"/>
              <a:t>The Glu134 and Thr138 residues are highly conserved among </a:t>
            </a:r>
            <a:r>
              <a:rPr lang="en-US" dirty="0" err="1"/>
              <a:t>aquaporins</a:t>
            </a:r>
            <a:r>
              <a:rPr lang="en-US" dirty="0"/>
              <a:t>. On the basis of the three-dimensional structure of AQP0, both residues are located in the fourth </a:t>
            </a:r>
            <a:r>
              <a:rPr lang="en-US" dirty="0" err="1"/>
              <a:t>transmembrane</a:t>
            </a:r>
            <a:r>
              <a:rPr lang="en-US" dirty="0"/>
              <a:t> helix on the structurally important face inside each aqueous pore.</a:t>
            </a:r>
          </a:p>
        </p:txBody>
      </p:sp>
      <p:pic>
        <p:nvPicPr>
          <p:cNvPr id="9" name="Picture 3"/>
          <p:cNvPicPr>
            <a:picLocks noGrp="1" noChangeAspect="1" noChangeArrowheads="1"/>
          </p:cNvPicPr>
          <p:nvPr>
            <p:ph sz="half" idx="2"/>
          </p:nvPr>
        </p:nvPicPr>
        <p:blipFill>
          <a:blip r:embed="rId2"/>
          <a:srcRect t="-23063" b="-23063"/>
          <a:stretch>
            <a:fillRect/>
          </a:stretch>
        </p:blipFill>
        <p:spPr bwMode="auto">
          <a:prstGeom prst="rect">
            <a:avLst/>
          </a:prstGeom>
          <a:noFill/>
          <a:ln w="9525">
            <a:noFill/>
            <a:round/>
            <a:headEnd/>
            <a:tailEnd/>
          </a:ln>
          <a:effectLst/>
        </p:spPr>
      </p:pic>
      <p:sp>
        <p:nvSpPr>
          <p:cNvPr id="10" name="Text Box 4"/>
          <p:cNvSpPr txBox="1">
            <a:spLocks noChangeArrowheads="1"/>
          </p:cNvSpPr>
          <p:nvPr/>
        </p:nvSpPr>
        <p:spPr bwMode="auto">
          <a:xfrm>
            <a:off x="4264562" y="5956301"/>
            <a:ext cx="4319587" cy="255587"/>
          </a:xfrm>
          <a:prstGeom prst="rect">
            <a:avLst/>
          </a:prstGeom>
          <a:noFill/>
          <a:ln w="9525">
            <a:noFill/>
            <a:round/>
            <a:headEnd/>
            <a:tailEnd/>
          </a:ln>
          <a:effectLst/>
        </p:spPr>
        <p:txBody>
          <a:bodyPr lIns="0" tIns="0" rIns="0" bIns="0">
            <a:prstTxWarp prst="textNoShape">
              <a:avLst/>
            </a:prstTxWarp>
          </a:bodyPr>
          <a:lstStyle/>
          <a:p>
            <a:pPr>
              <a:tabLst>
                <a:tab pos="723900" algn="l"/>
                <a:tab pos="1447800" algn="l"/>
                <a:tab pos="2171700" algn="l"/>
                <a:tab pos="2895600" algn="l"/>
                <a:tab pos="3619500" algn="l"/>
              </a:tabLst>
            </a:pPr>
            <a:r>
              <a:rPr lang="en-GB" sz="1200" b="1" dirty="0">
                <a:solidFill>
                  <a:srgbClr val="000000"/>
                </a:solidFill>
                <a:latin typeface="Arial" pitchFamily="27" charset="0"/>
                <a:ea typeface="msgothic" charset="0"/>
                <a:cs typeface="msgothic" charset="0"/>
              </a:rPr>
              <a:t>Francis P et al. Hum. Mol. Genet. 2000;9:2329-2334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Aquaporin</a:t>
            </a:r>
            <a:r>
              <a:rPr lang="en-US" b="1" dirty="0"/>
              <a:t> physiology in health and disease: </a:t>
            </a:r>
            <a:r>
              <a:rPr lang="en-US" b="1" dirty="0" err="1"/>
              <a:t>Aquaporins</a:t>
            </a:r>
            <a:r>
              <a:rPr lang="en-US" b="1" dirty="0"/>
              <a:t> in the eye</a:t>
            </a:r>
            <a:r>
              <a:rPr lang="en-US" b="1" i="1" dirty="0"/>
              <a:t>.</a:t>
            </a:r>
            <a:endParaRPr lang="it-IT" dirty="0"/>
          </a:p>
        </p:txBody>
      </p:sp>
      <p:sp>
        <p:nvSpPr>
          <p:cNvPr id="5" name="Content Placeholder 4"/>
          <p:cNvSpPr>
            <a:spLocks noGrp="1"/>
          </p:cNvSpPr>
          <p:nvPr>
            <p:ph sz="half" idx="1"/>
          </p:nvPr>
        </p:nvSpPr>
        <p:spPr>
          <a:xfrm>
            <a:off x="513485" y="1981201"/>
            <a:ext cx="3960830" cy="3975100"/>
          </a:xfrm>
        </p:spPr>
        <p:txBody>
          <a:bodyPr>
            <a:normAutofit/>
          </a:bodyPr>
          <a:lstStyle/>
          <a:p>
            <a:pPr algn="just"/>
            <a:r>
              <a:rPr lang="en-US" dirty="0"/>
              <a:t>When expressed in </a:t>
            </a:r>
            <a:r>
              <a:rPr lang="en-US" i="1" dirty="0"/>
              <a:t>X. </a:t>
            </a:r>
            <a:r>
              <a:rPr lang="en-US" i="1" dirty="0" err="1"/>
              <a:t>laevis</a:t>
            </a:r>
            <a:r>
              <a:rPr lang="en-US" i="1" dirty="0"/>
              <a:t> </a:t>
            </a:r>
            <a:r>
              <a:rPr lang="en-US" dirty="0" err="1"/>
              <a:t>oocytes</a:t>
            </a:r>
            <a:r>
              <a:rPr lang="en-US" dirty="0"/>
              <a:t>, both substitutions impair AQP0 transport to the plasma membrane. The development of cataracts in </a:t>
            </a:r>
            <a:r>
              <a:rPr lang="en-US" dirty="0" err="1"/>
              <a:t>heterozygotes</a:t>
            </a:r>
            <a:r>
              <a:rPr lang="en-US" dirty="0"/>
              <a:t> for each mutation indicates that AQP0 might have a structural role (for example, it might contribute to cell–cell adhesion)</a:t>
            </a:r>
            <a:endParaRPr lang="it-IT" dirty="0"/>
          </a:p>
        </p:txBody>
      </p:sp>
      <p:pic>
        <p:nvPicPr>
          <p:cNvPr id="7" name="Picture 3"/>
          <p:cNvPicPr>
            <a:picLocks noGrp="1" noChangeAspect="1" noChangeArrowheads="1"/>
          </p:cNvPicPr>
          <p:nvPr>
            <p:ph sz="half" idx="2"/>
          </p:nvPr>
        </p:nvPicPr>
        <p:blipFill>
          <a:blip r:embed="rId2"/>
          <a:srcRect l="-20694" r="-20694"/>
          <a:stretch>
            <a:fillRect/>
          </a:stretch>
        </p:blipFill>
        <p:spPr bwMode="auto">
          <a:prstGeom prst="rect">
            <a:avLst/>
          </a:prstGeom>
          <a:noFill/>
          <a:ln w="9525">
            <a:noFill/>
            <a:round/>
            <a:headEnd/>
            <a:tailEnd/>
          </a:ln>
          <a:effectLst/>
        </p:spPr>
      </p:pic>
      <p:sp>
        <p:nvSpPr>
          <p:cNvPr id="8" name="Text Box 4"/>
          <p:cNvSpPr txBox="1">
            <a:spLocks noChangeArrowheads="1"/>
          </p:cNvSpPr>
          <p:nvPr/>
        </p:nvSpPr>
        <p:spPr bwMode="auto">
          <a:xfrm>
            <a:off x="4264562" y="5956301"/>
            <a:ext cx="4319587" cy="255587"/>
          </a:xfrm>
          <a:prstGeom prst="rect">
            <a:avLst/>
          </a:prstGeom>
          <a:noFill/>
          <a:ln w="9525">
            <a:noFill/>
            <a:round/>
            <a:headEnd/>
            <a:tailEnd/>
          </a:ln>
          <a:effectLst/>
        </p:spPr>
        <p:txBody>
          <a:bodyPr lIns="0" tIns="0" rIns="0" bIns="0">
            <a:prstTxWarp prst="textNoShape">
              <a:avLst/>
            </a:prstTxWarp>
          </a:bodyPr>
          <a:lstStyle/>
          <a:p>
            <a:pPr>
              <a:tabLst>
                <a:tab pos="723900" algn="l"/>
                <a:tab pos="1447800" algn="l"/>
                <a:tab pos="2171700" algn="l"/>
                <a:tab pos="2895600" algn="l"/>
                <a:tab pos="3619500" algn="l"/>
              </a:tabLst>
            </a:pPr>
            <a:r>
              <a:rPr lang="en-GB" sz="1200" b="1" dirty="0">
                <a:solidFill>
                  <a:srgbClr val="000000"/>
                </a:solidFill>
                <a:latin typeface="Arial" pitchFamily="27" charset="0"/>
                <a:ea typeface="msgothic" charset="0"/>
                <a:cs typeface="msgothic" charset="0"/>
              </a:rPr>
              <a:t>Francis P et al. Hum. Mol. Genet. 2000;9:2329-2334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900" b="1" dirty="0"/>
              <a:t>Aquaporin physiology in health and disease: </a:t>
            </a:r>
            <a:r>
              <a:rPr lang="en-US" sz="2900" b="1" dirty="0" err="1"/>
              <a:t>Aquaporins</a:t>
            </a:r>
            <a:r>
              <a:rPr lang="en-US" sz="2900" b="1" dirty="0"/>
              <a:t> in secretory glands</a:t>
            </a:r>
            <a:r>
              <a:rPr lang="en-US" sz="2900" b="1" i="1" dirty="0"/>
              <a:t>.</a:t>
            </a:r>
            <a:endParaRPr lang="it-IT" sz="2900" dirty="0"/>
          </a:p>
        </p:txBody>
      </p:sp>
      <p:sp>
        <p:nvSpPr>
          <p:cNvPr id="5" name="Content Placeholder 4"/>
          <p:cNvSpPr>
            <a:spLocks noGrp="1"/>
          </p:cNvSpPr>
          <p:nvPr>
            <p:ph sz="half" idx="1"/>
          </p:nvPr>
        </p:nvSpPr>
        <p:spPr>
          <a:xfrm>
            <a:off x="513485" y="1981201"/>
            <a:ext cx="3960830" cy="3975100"/>
          </a:xfrm>
        </p:spPr>
        <p:txBody>
          <a:bodyPr>
            <a:normAutofit/>
          </a:bodyPr>
          <a:lstStyle/>
          <a:p>
            <a:pPr algn="just"/>
            <a:r>
              <a:rPr lang="en-US" dirty="0"/>
              <a:t>Secretion from salivary glands, lacrimal (tear) glands and sweat glands is differentially regulated. However, in each gland, secretions are generated by coupling active electrolyte transport to water flow, and AQP5 can be found at the apical membrane of secretory cells in each of these glands</a:t>
            </a:r>
            <a:endParaRPr lang="it-IT" dirty="0"/>
          </a:p>
        </p:txBody>
      </p:sp>
      <p:pic>
        <p:nvPicPr>
          <p:cNvPr id="4" name="Content Placeholder 3"/>
          <p:cNvPicPr>
            <a:picLocks noGrp="1" noChangeAspect="1"/>
          </p:cNvPicPr>
          <p:nvPr>
            <p:ph sz="half" idx="2"/>
          </p:nvPr>
        </p:nvPicPr>
        <p:blipFill rotWithShape="1">
          <a:blip r:embed="rId2"/>
          <a:srcRect l="-5240" t="-5630" r="44891" b="631"/>
          <a:stretch/>
        </p:blipFill>
        <p:spPr>
          <a:xfrm>
            <a:off x="5484069" y="1825441"/>
            <a:ext cx="2486263" cy="2808000"/>
          </a:xfrm>
        </p:spPr>
      </p:pic>
      <p:sp>
        <p:nvSpPr>
          <p:cNvPr id="6" name="Rectangle 5"/>
          <p:cNvSpPr/>
          <p:nvPr/>
        </p:nvSpPr>
        <p:spPr>
          <a:xfrm>
            <a:off x="4932974" y="4561549"/>
            <a:ext cx="3716154" cy="1815882"/>
          </a:xfrm>
          <a:prstGeom prst="rect">
            <a:avLst/>
          </a:prstGeom>
        </p:spPr>
        <p:txBody>
          <a:bodyPr wrap="square">
            <a:spAutoFit/>
          </a:bodyPr>
          <a:lstStyle/>
          <a:p>
            <a:pPr algn="just"/>
            <a:r>
              <a:rPr lang="en-US" sz="1600" dirty="0"/>
              <a:t>Schematic of AQP expression in human salivary gland, showing expression of AQP1 (red) in the capillary endothelium, AQP3 (green) in the </a:t>
            </a:r>
            <a:r>
              <a:rPr lang="en-US" sz="1600" dirty="0" err="1"/>
              <a:t>basolateral</a:t>
            </a:r>
            <a:r>
              <a:rPr lang="en-US" sz="1600" dirty="0"/>
              <a:t> membrane of </a:t>
            </a:r>
            <a:r>
              <a:rPr lang="en-US" sz="1600" dirty="0" err="1"/>
              <a:t>acinar</a:t>
            </a:r>
            <a:r>
              <a:rPr lang="en-US" sz="1600" dirty="0"/>
              <a:t> cells and AQP5 (blue) in the apical membrane of </a:t>
            </a:r>
            <a:r>
              <a:rPr lang="en-US" sz="1600" dirty="0" err="1"/>
              <a:t>acinar</a:t>
            </a:r>
            <a:r>
              <a:rPr lang="en-US" sz="1600" dirty="0"/>
              <a:t> cells and portions of the duct. </a:t>
            </a:r>
          </a:p>
        </p:txBody>
      </p:sp>
    </p:spTree>
    <p:extLst>
      <p:ext uri="{BB962C8B-B14F-4D97-AF65-F5344CB8AC3E}">
        <p14:creationId xmlns:p14="http://schemas.microsoft.com/office/powerpoint/2010/main" val="3939985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200" b="1" dirty="0"/>
              <a:t>Aquaporin physiology in health and disease: </a:t>
            </a:r>
            <a:r>
              <a:rPr lang="en-US" sz="3200" b="1" dirty="0" err="1"/>
              <a:t>Aquaporins</a:t>
            </a:r>
            <a:r>
              <a:rPr lang="en-US" sz="3200" b="1" dirty="0"/>
              <a:t> in secretory glands</a:t>
            </a:r>
            <a:r>
              <a:rPr lang="en-US" sz="3200" b="1" i="1" dirty="0"/>
              <a:t>.</a:t>
            </a:r>
            <a:endParaRPr lang="it-IT" sz="3200" dirty="0"/>
          </a:p>
        </p:txBody>
      </p:sp>
      <p:sp>
        <p:nvSpPr>
          <p:cNvPr id="5" name="Content Placeholder 4"/>
          <p:cNvSpPr>
            <a:spLocks noGrp="1"/>
          </p:cNvSpPr>
          <p:nvPr>
            <p:ph sz="half" idx="1"/>
          </p:nvPr>
        </p:nvSpPr>
        <p:spPr>
          <a:xfrm>
            <a:off x="513485" y="1981201"/>
            <a:ext cx="3960830" cy="3975100"/>
          </a:xfrm>
        </p:spPr>
        <p:txBody>
          <a:bodyPr>
            <a:normAutofit fontScale="92500" lnSpcReduction="10000"/>
          </a:bodyPr>
          <a:lstStyle/>
          <a:p>
            <a:pPr algn="just"/>
            <a:r>
              <a:rPr lang="en-US" dirty="0"/>
              <a:t>Ma and colleagues showed that mice with an </a:t>
            </a:r>
            <a:r>
              <a:rPr lang="en-US" i="1" dirty="0"/>
              <a:t>Aqp5 </a:t>
            </a:r>
            <a:r>
              <a:rPr lang="en-US" dirty="0"/>
              <a:t>deletion have decreased salivation following stimulation with </a:t>
            </a:r>
            <a:r>
              <a:rPr lang="en-US" dirty="0" err="1"/>
              <a:t>pilocarpine</a:t>
            </a:r>
            <a:r>
              <a:rPr lang="en-US" dirty="0"/>
              <a:t> and that the saliva from these mice was hypertonic (~450 </a:t>
            </a:r>
            <a:r>
              <a:rPr lang="en-US" dirty="0" err="1"/>
              <a:t>mosmol</a:t>
            </a:r>
            <a:r>
              <a:rPr lang="en-US" dirty="0"/>
              <a:t> kg–1). </a:t>
            </a:r>
            <a:r>
              <a:rPr lang="en-US" dirty="0" err="1"/>
              <a:t>Krane</a:t>
            </a:r>
            <a:r>
              <a:rPr lang="en-US" dirty="0"/>
              <a:t> and colleagues also observed a decreased salivation in </a:t>
            </a:r>
            <a:r>
              <a:rPr lang="en-US" i="1" dirty="0"/>
              <a:t>Aqp5</a:t>
            </a:r>
            <a:r>
              <a:rPr lang="en-US" dirty="0"/>
              <a:t>-null mice following stimulation using </a:t>
            </a:r>
            <a:r>
              <a:rPr lang="en-US" dirty="0" err="1"/>
              <a:t>pilocarpine</a:t>
            </a:r>
            <a:r>
              <a:rPr lang="en-US" dirty="0"/>
              <a:t>, although, in these studies, the saliva was hypotonic (~250 </a:t>
            </a:r>
            <a:r>
              <a:rPr lang="en-US" dirty="0" err="1"/>
              <a:t>mosmol</a:t>
            </a:r>
            <a:r>
              <a:rPr lang="en-US" dirty="0"/>
              <a:t> kg–1)</a:t>
            </a:r>
            <a:endParaRPr lang="it-IT" dirty="0"/>
          </a:p>
        </p:txBody>
      </p:sp>
      <p:pic>
        <p:nvPicPr>
          <p:cNvPr id="7"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208" b="-4908"/>
          <a:stretch/>
        </p:blipFill>
        <p:spPr bwMode="auto">
          <a:xfrm>
            <a:off x="4705345" y="2612001"/>
            <a:ext cx="4107455" cy="2839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 name="Text Box 4"/>
          <p:cNvSpPr txBox="1">
            <a:spLocks noChangeArrowheads="1"/>
          </p:cNvSpPr>
          <p:nvPr/>
        </p:nvSpPr>
        <p:spPr bwMode="auto">
          <a:xfrm>
            <a:off x="4980888" y="5756615"/>
            <a:ext cx="4319587" cy="255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a:latin typeface="Arial" charset="0"/>
              </a:rPr>
              <a:t>Ma T et al. J. Biol. Chem. 1999;274:20071-20074</a:t>
            </a:r>
          </a:p>
        </p:txBody>
      </p:sp>
    </p:spTree>
    <p:extLst>
      <p:ext uri="{BB962C8B-B14F-4D97-AF65-F5344CB8AC3E}">
        <p14:creationId xmlns:p14="http://schemas.microsoft.com/office/powerpoint/2010/main" val="3819784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Evolutionary Aspects of </a:t>
            </a:r>
            <a:r>
              <a:rPr lang="en-US" b="1" dirty="0" err="1"/>
              <a:t>AQPs</a:t>
            </a:r>
            <a:endParaRPr lang="it-IT" b="1" dirty="0"/>
          </a:p>
        </p:txBody>
      </p:sp>
      <p:pic>
        <p:nvPicPr>
          <p:cNvPr id="5" name="Content Placeholder 4" descr="R566.full.pdf"/>
          <p:cNvPicPr>
            <a:picLocks noGrp="1" noChangeAspect="1"/>
          </p:cNvPicPr>
          <p:nvPr>
            <p:ph sz="half" idx="1"/>
          </p:nvPr>
        </p:nvPicPr>
        <p:blipFill>
          <a:blip r:embed="rId2"/>
          <a:srcRect l="4002" t="52331" r="4371" b="4183"/>
          <a:stretch>
            <a:fillRect/>
          </a:stretch>
        </p:blipFill>
        <p:spPr>
          <a:xfrm>
            <a:off x="1644660" y="1815557"/>
            <a:ext cx="6003436" cy="3699696"/>
          </a:xfrm>
        </p:spPr>
      </p:pic>
      <p:sp>
        <p:nvSpPr>
          <p:cNvPr id="4" name="Content Placeholder 3"/>
          <p:cNvSpPr>
            <a:spLocks noGrp="1"/>
          </p:cNvSpPr>
          <p:nvPr>
            <p:ph sz="half" idx="2"/>
          </p:nvPr>
        </p:nvSpPr>
        <p:spPr>
          <a:xfrm>
            <a:off x="1074534" y="5457091"/>
            <a:ext cx="7288418" cy="861265"/>
          </a:xfrm>
        </p:spPr>
        <p:txBody>
          <a:bodyPr>
            <a:normAutofit fontScale="85000" lnSpcReduction="20000"/>
          </a:bodyPr>
          <a:lstStyle/>
          <a:p>
            <a:pPr algn="just">
              <a:buNone/>
            </a:pPr>
            <a:r>
              <a:rPr lang="en-US" dirty="0"/>
              <a:t>Table 1 shows the distributions of classified </a:t>
            </a:r>
            <a:r>
              <a:rPr lang="en-US" dirty="0" err="1"/>
              <a:t>AQPs</a:t>
            </a:r>
            <a:r>
              <a:rPr lang="en-US" dirty="0"/>
              <a:t> from bacteria to humans into three families. From these distributions and functions, putative evolutionary pathways of </a:t>
            </a:r>
            <a:r>
              <a:rPr lang="en-US" dirty="0" err="1"/>
              <a:t>AQPs</a:t>
            </a:r>
            <a:r>
              <a:rPr lang="en-US" dirty="0"/>
              <a:t> will be speculated.</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b="1" cap="all" dirty="0"/>
              <a:t>Cell volume regulation</a:t>
            </a:r>
            <a:endParaRPr lang="it-IT" cap="all" dirty="0"/>
          </a:p>
        </p:txBody>
      </p:sp>
      <p:sp>
        <p:nvSpPr>
          <p:cNvPr id="3" name="Content Placeholder 2"/>
          <p:cNvSpPr>
            <a:spLocks noGrp="1"/>
          </p:cNvSpPr>
          <p:nvPr>
            <p:ph idx="1"/>
          </p:nvPr>
        </p:nvSpPr>
        <p:spPr>
          <a:xfrm>
            <a:off x="779463" y="1949824"/>
            <a:ext cx="3792537" cy="4007224"/>
          </a:xfrm>
        </p:spPr>
        <p:txBody>
          <a:bodyPr>
            <a:normAutofit fontScale="92500" lnSpcReduction="20000"/>
          </a:bodyPr>
          <a:lstStyle/>
          <a:p>
            <a:pPr algn="just"/>
            <a:r>
              <a:rPr lang="en-US" dirty="0" err="1"/>
              <a:t>Osmotically</a:t>
            </a:r>
            <a:r>
              <a:rPr lang="en-US" dirty="0"/>
              <a:t> shrunken cells generally initiate a net gain of </a:t>
            </a:r>
            <a:r>
              <a:rPr lang="en-US" dirty="0" err="1"/>
              <a:t>KCl</a:t>
            </a:r>
            <a:r>
              <a:rPr lang="en-US" dirty="0"/>
              <a:t> and cell water, thereby increasing cell volume towards the original value, the process of regulatory volume increase (RVI).</a:t>
            </a:r>
          </a:p>
          <a:p>
            <a:pPr algn="just"/>
            <a:r>
              <a:rPr lang="en-US" dirty="0"/>
              <a:t>RVD is dependent on increases in the net efflux of </a:t>
            </a:r>
            <a:r>
              <a:rPr lang="en-US" dirty="0" err="1"/>
              <a:t>Cl</a:t>
            </a:r>
            <a:r>
              <a:rPr lang="en-US" dirty="0"/>
              <a:t>, K, and organic </a:t>
            </a:r>
            <a:r>
              <a:rPr lang="en-US" dirty="0" err="1"/>
              <a:t>osmolytes</a:t>
            </a:r>
            <a:r>
              <a:rPr lang="en-US" dirty="0"/>
              <a:t>, whereas RVI involves the activation of Na-K-2Cl </a:t>
            </a:r>
            <a:r>
              <a:rPr lang="en-US" dirty="0" err="1"/>
              <a:t>cotransport</a:t>
            </a:r>
            <a:r>
              <a:rPr lang="en-US" dirty="0"/>
              <a:t>, Na/H exchange, and nonselective </a:t>
            </a:r>
            <a:r>
              <a:rPr lang="en-US" dirty="0" err="1"/>
              <a:t>cation</a:t>
            </a:r>
            <a:r>
              <a:rPr lang="en-US" dirty="0"/>
              <a:t> channels.</a:t>
            </a:r>
            <a:endParaRPr lang="it-IT" sz="3429" b="1" dirty="0">
              <a:solidFill>
                <a:srgbClr val="FF0000"/>
              </a:solidFill>
            </a:endParaRPr>
          </a:p>
        </p:txBody>
      </p:sp>
      <p:pic>
        <p:nvPicPr>
          <p:cNvPr id="5" name="Picture 4"/>
          <p:cNvPicPr>
            <a:picLocks noChangeAspect="1"/>
          </p:cNvPicPr>
          <p:nvPr/>
        </p:nvPicPr>
        <p:blipFill rotWithShape="1">
          <a:blip r:embed="rId2"/>
          <a:srcRect t="48763"/>
          <a:stretch/>
        </p:blipFill>
        <p:spPr>
          <a:xfrm>
            <a:off x="4712500" y="3096285"/>
            <a:ext cx="4075362" cy="157538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Evolutionary Aspects of </a:t>
            </a:r>
            <a:r>
              <a:rPr lang="en-US" b="1" dirty="0" err="1"/>
              <a:t>AQPs</a:t>
            </a:r>
            <a:endParaRPr lang="it-IT" b="1" dirty="0"/>
          </a:p>
        </p:txBody>
      </p:sp>
      <p:sp>
        <p:nvSpPr>
          <p:cNvPr id="6" name="Content Placeholder 5"/>
          <p:cNvSpPr>
            <a:spLocks noGrp="1"/>
          </p:cNvSpPr>
          <p:nvPr>
            <p:ph idx="1"/>
          </p:nvPr>
        </p:nvSpPr>
        <p:spPr/>
        <p:txBody>
          <a:bodyPr>
            <a:normAutofit fontScale="85000" lnSpcReduction="20000"/>
          </a:bodyPr>
          <a:lstStyle/>
          <a:p>
            <a:pPr algn="just"/>
            <a:r>
              <a:rPr lang="en-US" dirty="0"/>
              <a:t>The first AQP may have originated in bacteria. For example, </a:t>
            </a:r>
            <a:r>
              <a:rPr lang="en-US" i="1" dirty="0"/>
              <a:t>E. coli has two </a:t>
            </a:r>
            <a:r>
              <a:rPr lang="en-US" i="1" dirty="0" err="1"/>
              <a:t>AQPs</a:t>
            </a:r>
            <a:r>
              <a:rPr lang="en-US" i="1" dirty="0"/>
              <a:t>: </a:t>
            </a:r>
            <a:r>
              <a:rPr lang="en-US" i="1" dirty="0" err="1"/>
              <a:t>AqpZ</a:t>
            </a:r>
            <a:r>
              <a:rPr lang="en-US" i="1" dirty="0"/>
              <a:t> and </a:t>
            </a:r>
            <a:r>
              <a:rPr lang="en-US" i="1" dirty="0" err="1"/>
              <a:t>GlpF</a:t>
            </a:r>
            <a:r>
              <a:rPr lang="en-US" i="1" dirty="0"/>
              <a:t>, which may correspond </a:t>
            </a:r>
            <a:r>
              <a:rPr lang="en-US" dirty="0"/>
              <a:t>to the ancestor forms of a classical AQP and an </a:t>
            </a:r>
            <a:r>
              <a:rPr lang="en-US" dirty="0" err="1"/>
              <a:t>aquaglyceroporin</a:t>
            </a:r>
            <a:r>
              <a:rPr lang="en-US" dirty="0"/>
              <a:t>, respectively. </a:t>
            </a:r>
          </a:p>
          <a:p>
            <a:pPr algn="just"/>
            <a:r>
              <a:rPr lang="en-US" dirty="0"/>
              <a:t>A recent mutational analysis of </a:t>
            </a:r>
            <a:r>
              <a:rPr lang="en-US" dirty="0" err="1"/>
              <a:t>AQPs</a:t>
            </a:r>
            <a:r>
              <a:rPr lang="en-US" dirty="0"/>
              <a:t> suggested that </a:t>
            </a:r>
            <a:r>
              <a:rPr lang="en-US" dirty="0" err="1"/>
              <a:t>AQPs</a:t>
            </a:r>
            <a:r>
              <a:rPr lang="en-US" dirty="0"/>
              <a:t> may have evolved in two steps: the initial formation of optimal NPA boxes preventing passage of inorganic </a:t>
            </a:r>
            <a:r>
              <a:rPr lang="en-US" dirty="0" err="1"/>
              <a:t>cations</a:t>
            </a:r>
            <a:r>
              <a:rPr lang="en-US" dirty="0"/>
              <a:t> and then the subsequent formation of a filter (</a:t>
            </a:r>
            <a:r>
              <a:rPr lang="en-US" dirty="0" err="1"/>
              <a:t>ar</a:t>
            </a:r>
            <a:r>
              <a:rPr lang="en-US" dirty="0"/>
              <a:t>/R) to shut off proton permeability. </a:t>
            </a:r>
          </a:p>
          <a:p>
            <a:pPr algn="just"/>
            <a:r>
              <a:rPr lang="en-US" dirty="0"/>
              <a:t>The size of the filter will specify the spectrum of permeating substrates such as water, glycerol, urea, and ammonia. The first AQP may have a larger pore permitting the uptake of nutrients and release of waste products, which was most likely an </a:t>
            </a:r>
            <a:r>
              <a:rPr lang="en-US" dirty="0" err="1"/>
              <a:t>aquaglyceroporin</a:t>
            </a:r>
            <a:r>
              <a:rPr lang="en-US" dirty="0"/>
              <a:t>. Next, the loss of the signature D near the second NPA box and the shortening of the loop 3 may have converted </a:t>
            </a:r>
            <a:r>
              <a:rPr lang="en-US" dirty="0" err="1"/>
              <a:t>aquaglyceroporins</a:t>
            </a:r>
            <a:r>
              <a:rPr lang="en-US" dirty="0"/>
              <a:t> to classical </a:t>
            </a:r>
            <a:r>
              <a:rPr lang="en-US" dirty="0" err="1"/>
              <a:t>AQPs</a:t>
            </a:r>
            <a:r>
              <a:rPr lang="en-US" dirty="0"/>
              <a:t> that are now specialized for water transport</a:t>
            </a:r>
            <a:endParaRPr lang="it-IT"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Evolutionary Aspects of </a:t>
            </a:r>
            <a:r>
              <a:rPr lang="en-US" b="1" dirty="0" err="1"/>
              <a:t>AQPs</a:t>
            </a:r>
            <a:endParaRPr lang="it-IT" b="1" dirty="0"/>
          </a:p>
        </p:txBody>
      </p:sp>
      <p:sp>
        <p:nvSpPr>
          <p:cNvPr id="6" name="Content Placeholder 5"/>
          <p:cNvSpPr>
            <a:spLocks noGrp="1"/>
          </p:cNvSpPr>
          <p:nvPr>
            <p:ph idx="1"/>
          </p:nvPr>
        </p:nvSpPr>
        <p:spPr/>
        <p:txBody>
          <a:bodyPr>
            <a:normAutofit/>
          </a:bodyPr>
          <a:lstStyle/>
          <a:p>
            <a:pPr algn="just"/>
            <a:r>
              <a:rPr lang="en-US" dirty="0"/>
              <a:t>Interestingly, not all bacteria have a set of classical </a:t>
            </a:r>
            <a:r>
              <a:rPr lang="en-US" dirty="0" err="1"/>
              <a:t>AQPs</a:t>
            </a:r>
            <a:r>
              <a:rPr lang="en-US" dirty="0"/>
              <a:t> and </a:t>
            </a:r>
            <a:r>
              <a:rPr lang="en-US" dirty="0" err="1"/>
              <a:t>aquaglyceroporins</a:t>
            </a:r>
            <a:r>
              <a:rPr lang="en-US" dirty="0"/>
              <a:t>. Genome projects revealed the absence of </a:t>
            </a:r>
            <a:r>
              <a:rPr lang="en-US" dirty="0" err="1"/>
              <a:t>AQPs</a:t>
            </a:r>
            <a:r>
              <a:rPr lang="en-US" dirty="0"/>
              <a:t> in many </a:t>
            </a:r>
            <a:r>
              <a:rPr lang="en-US" dirty="0" err="1"/>
              <a:t>archaea</a:t>
            </a:r>
            <a:r>
              <a:rPr lang="en-US" dirty="0"/>
              <a:t> like </a:t>
            </a:r>
            <a:r>
              <a:rPr lang="en-US" dirty="0" err="1"/>
              <a:t>thermophilic</a:t>
            </a:r>
            <a:r>
              <a:rPr lang="en-US" dirty="0"/>
              <a:t> </a:t>
            </a:r>
            <a:r>
              <a:rPr lang="en-US" dirty="0" err="1"/>
              <a:t>archaea</a:t>
            </a:r>
            <a:r>
              <a:rPr lang="en-US" dirty="0"/>
              <a:t> who live in the ocean near submarine volcanoes where water channels may not be necessary with higher water diffusion at high temperatures.</a:t>
            </a:r>
          </a:p>
          <a:p>
            <a:pPr algn="just"/>
            <a:r>
              <a:rPr lang="en-US" i="1" dirty="0" err="1"/>
              <a:t>Caenorhabditis</a:t>
            </a:r>
            <a:r>
              <a:rPr lang="en-US" i="1" dirty="0"/>
              <a:t> </a:t>
            </a:r>
            <a:r>
              <a:rPr lang="en-US" i="1" dirty="0" err="1"/>
              <a:t>elegans</a:t>
            </a:r>
            <a:r>
              <a:rPr lang="en-US" i="1" dirty="0"/>
              <a:t> is the first to have unorthodox </a:t>
            </a:r>
            <a:r>
              <a:rPr lang="en-US" i="1" dirty="0" err="1"/>
              <a:t>AQPs</a:t>
            </a:r>
            <a:r>
              <a:rPr lang="en-US" i="1" dirty="0"/>
              <a:t> </a:t>
            </a:r>
            <a:r>
              <a:rPr lang="en-US" dirty="0"/>
              <a:t>with abundant </a:t>
            </a:r>
            <a:r>
              <a:rPr lang="en-US" dirty="0" err="1"/>
              <a:t>aquaglyceroporins</a:t>
            </a:r>
            <a:r>
              <a:rPr lang="en-US" dirty="0"/>
              <a:t>, 5 out of 11 </a:t>
            </a:r>
            <a:r>
              <a:rPr lang="en-US" dirty="0" err="1"/>
              <a:t>AQPs</a:t>
            </a:r>
            <a:r>
              <a:rPr lang="en-US" dirty="0"/>
              <a:t> (45%), suggesting that glycerol may be important for its </a:t>
            </a:r>
            <a:r>
              <a:rPr lang="en-US" dirty="0" err="1"/>
              <a:t>osmoregulation</a:t>
            </a:r>
            <a:r>
              <a:rPr lang="en-US" dirty="0"/>
              <a:t> and nutrition.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Evolutionary Aspects of </a:t>
            </a:r>
            <a:r>
              <a:rPr lang="en-US" b="1" dirty="0" err="1"/>
              <a:t>AQPs</a:t>
            </a:r>
            <a:endParaRPr lang="it-IT" b="1" dirty="0"/>
          </a:p>
        </p:txBody>
      </p:sp>
      <p:sp>
        <p:nvSpPr>
          <p:cNvPr id="6" name="Content Placeholder 5"/>
          <p:cNvSpPr>
            <a:spLocks noGrp="1"/>
          </p:cNvSpPr>
          <p:nvPr>
            <p:ph idx="1"/>
          </p:nvPr>
        </p:nvSpPr>
        <p:spPr/>
        <p:txBody>
          <a:bodyPr>
            <a:normAutofit/>
          </a:bodyPr>
          <a:lstStyle/>
          <a:p>
            <a:pPr algn="just"/>
            <a:r>
              <a:rPr lang="en-US" dirty="0"/>
              <a:t>The complexity of </a:t>
            </a:r>
            <a:r>
              <a:rPr lang="en-US" dirty="0" err="1"/>
              <a:t>AQPs</a:t>
            </a:r>
            <a:r>
              <a:rPr lang="en-US" dirty="0"/>
              <a:t> seems to decrease in insects. A fruit fly, </a:t>
            </a:r>
            <a:r>
              <a:rPr lang="en-US" i="1" dirty="0"/>
              <a:t>D. </a:t>
            </a:r>
            <a:r>
              <a:rPr lang="en-US" i="1" dirty="0" err="1"/>
              <a:t>melanogaster</a:t>
            </a:r>
            <a:r>
              <a:rPr lang="en-US" i="1" dirty="0"/>
              <a:t>, has eight </a:t>
            </a:r>
            <a:r>
              <a:rPr lang="en-US" i="1" dirty="0" err="1"/>
              <a:t>AQPs</a:t>
            </a:r>
            <a:r>
              <a:rPr lang="en-US" i="1" dirty="0"/>
              <a:t>.</a:t>
            </a:r>
          </a:p>
          <a:p>
            <a:pPr algn="just"/>
            <a:r>
              <a:rPr lang="en-US" dirty="0"/>
              <a:t>The reason for fewer </a:t>
            </a:r>
            <a:r>
              <a:rPr lang="en-US" dirty="0" err="1"/>
              <a:t>AQPs</a:t>
            </a:r>
            <a:r>
              <a:rPr lang="en-US" dirty="0"/>
              <a:t> in insects may lie in the fact that insects are at a constant risk for dehydration as a result of their high surface area-to-volume ratio, which necessitates minimum water loss by limiting the number of </a:t>
            </a:r>
            <a:r>
              <a:rPr lang="en-US" dirty="0" err="1"/>
              <a:t>AQPs</a:t>
            </a:r>
            <a:r>
              <a:rPr lang="en-US" dirty="0"/>
              <a:t> as </a:t>
            </a:r>
            <a:r>
              <a:rPr lang="en-US" dirty="0" err="1"/>
              <a:t>AQPs</a:t>
            </a:r>
            <a:r>
              <a:rPr lang="en-US" dirty="0"/>
              <a:t> facilitate water efflux from the cell. Alternatively, the absence of </a:t>
            </a:r>
            <a:r>
              <a:rPr lang="en-US" dirty="0" err="1"/>
              <a:t>aquaglyceroporins</a:t>
            </a:r>
            <a:r>
              <a:rPr lang="en-US" dirty="0"/>
              <a:t> </a:t>
            </a:r>
            <a:r>
              <a:rPr lang="en-US"/>
              <a:t>in insects </a:t>
            </a:r>
            <a:r>
              <a:rPr lang="en-US" dirty="0"/>
              <a:t>simply should have decreased the number of AQPs.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Evolutionary Aspects of </a:t>
            </a:r>
            <a:r>
              <a:rPr lang="en-US" b="1" dirty="0" err="1"/>
              <a:t>AQPs</a:t>
            </a:r>
            <a:endParaRPr lang="it-IT" b="1" dirty="0"/>
          </a:p>
        </p:txBody>
      </p:sp>
      <p:sp>
        <p:nvSpPr>
          <p:cNvPr id="6" name="Content Placeholder 5"/>
          <p:cNvSpPr>
            <a:spLocks noGrp="1"/>
          </p:cNvSpPr>
          <p:nvPr>
            <p:ph idx="1"/>
          </p:nvPr>
        </p:nvSpPr>
        <p:spPr/>
        <p:txBody>
          <a:bodyPr>
            <a:normAutofit lnSpcReduction="10000"/>
          </a:bodyPr>
          <a:lstStyle/>
          <a:p>
            <a:pPr algn="just"/>
            <a:r>
              <a:rPr lang="en-US" dirty="0"/>
              <a:t>In vertebrates, all three families of </a:t>
            </a:r>
            <a:r>
              <a:rPr lang="en-US" dirty="0" err="1"/>
              <a:t>AQPs</a:t>
            </a:r>
            <a:r>
              <a:rPr lang="en-US" dirty="0"/>
              <a:t> are present. In humans, there are 13 </a:t>
            </a:r>
            <a:r>
              <a:rPr lang="en-US" dirty="0" err="1"/>
              <a:t>AQPs</a:t>
            </a:r>
            <a:r>
              <a:rPr lang="en-US" dirty="0"/>
              <a:t> in total: classical </a:t>
            </a:r>
            <a:r>
              <a:rPr lang="en-US" dirty="0" err="1"/>
              <a:t>AQPs</a:t>
            </a:r>
            <a:r>
              <a:rPr lang="en-US" dirty="0"/>
              <a:t>, AQP0, -1, -2, -4, -5, -6, and -8; </a:t>
            </a:r>
            <a:r>
              <a:rPr lang="en-US" dirty="0" err="1"/>
              <a:t>aquaglyceroporins</a:t>
            </a:r>
            <a:r>
              <a:rPr lang="en-US" dirty="0"/>
              <a:t>, AQP3, -7, -9, and -10 Although vertebrates have undergone two rounds of whole genome duplications, the total number of </a:t>
            </a:r>
            <a:r>
              <a:rPr lang="en-US" dirty="0" err="1"/>
              <a:t>AQPs</a:t>
            </a:r>
            <a:r>
              <a:rPr lang="en-US" dirty="0"/>
              <a:t> is relatively small compared with nematodes, which have 11 </a:t>
            </a:r>
            <a:r>
              <a:rPr lang="en-US" dirty="0" err="1"/>
              <a:t>AQPs</a:t>
            </a:r>
            <a:r>
              <a:rPr lang="en-US" dirty="0"/>
              <a:t>. Many might have been lost through the evolution as exemplified by AQP10, which has turned to a nonfunctional </a:t>
            </a:r>
            <a:r>
              <a:rPr lang="en-US" dirty="0" err="1"/>
              <a:t>pseudogene</a:t>
            </a:r>
            <a:r>
              <a:rPr lang="en-US" dirty="0"/>
              <a:t> in mice</a:t>
            </a:r>
          </a:p>
          <a:p>
            <a:pPr algn="just"/>
            <a:r>
              <a:rPr lang="en-US" dirty="0"/>
              <a:t>In contrast to animals, plants have developed unique sets of classical </a:t>
            </a:r>
            <a:r>
              <a:rPr lang="en-US" dirty="0" err="1"/>
              <a:t>AQPs</a:t>
            </a:r>
            <a:r>
              <a:rPr lang="en-US" dirty="0"/>
              <a:t> without </a:t>
            </a:r>
            <a:r>
              <a:rPr lang="en-US" dirty="0" err="1"/>
              <a:t>aquaglyceroporins</a:t>
            </a:r>
            <a:r>
              <a:rPr lang="en-US" dirty="0"/>
              <a:t> and unorthodox </a:t>
            </a:r>
            <a:r>
              <a:rPr lang="en-US" dirty="0" err="1"/>
              <a:t>AQPs</a:t>
            </a:r>
            <a:r>
              <a:rPr lang="en-US"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b="1" cap="all" dirty="0"/>
              <a:t>Cell volume regulation</a:t>
            </a:r>
            <a:endParaRPr lang="it-IT" cap="all" dirty="0"/>
          </a:p>
        </p:txBody>
      </p:sp>
      <p:pic>
        <p:nvPicPr>
          <p:cNvPr id="7" name="Content Placeholder 6" descr="193.full.pdf"/>
          <p:cNvPicPr>
            <a:picLocks noGrp="1" noChangeAspect="1"/>
          </p:cNvPicPr>
          <p:nvPr>
            <p:ph idx="1"/>
          </p:nvPr>
        </p:nvPicPr>
        <p:blipFill>
          <a:blip r:embed="rId2"/>
          <a:srcRect l="4757" t="57455" r="32610" b="5500"/>
          <a:stretch>
            <a:fillRect/>
          </a:stretch>
        </p:blipFill>
        <p:spPr>
          <a:xfrm>
            <a:off x="1529746" y="1789567"/>
            <a:ext cx="6103719" cy="468819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AQUAPORINS (AQP)	</a:t>
            </a:r>
          </a:p>
        </p:txBody>
      </p:sp>
      <p:sp>
        <p:nvSpPr>
          <p:cNvPr id="3" name="Content Placeholder 2"/>
          <p:cNvSpPr>
            <a:spLocks noGrp="1"/>
          </p:cNvSpPr>
          <p:nvPr>
            <p:ph sz="half" idx="1"/>
          </p:nvPr>
        </p:nvSpPr>
        <p:spPr/>
        <p:txBody>
          <a:bodyPr>
            <a:normAutofit/>
          </a:bodyPr>
          <a:lstStyle/>
          <a:p>
            <a:pPr algn="just"/>
            <a:r>
              <a:rPr lang="en-US" dirty="0"/>
              <a:t>Our understanding of the movement of water through cell membranes has been greatly advanced by the discovery of a family of water-specific, membrane-channel proteins —the aquaporins.</a:t>
            </a:r>
            <a:endParaRPr lang="it-IT" dirty="0"/>
          </a:p>
        </p:txBody>
      </p:sp>
      <p:pic>
        <p:nvPicPr>
          <p:cNvPr id="6" name="Content Placeholder 5"/>
          <p:cNvPicPr>
            <a:picLocks noGrp="1" noChangeAspect="1"/>
          </p:cNvPicPr>
          <p:nvPr>
            <p:ph sz="half" idx="2"/>
          </p:nvPr>
        </p:nvPicPr>
        <p:blipFill>
          <a:blip r:embed="rId2"/>
          <a:srcRect t="-11408" b="-11408"/>
          <a:stretch>
            <a:fillRect/>
          </a:stretch>
        </p:blipFill>
        <p:spPr>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AQUAPORINS (AQP)	</a:t>
            </a:r>
          </a:p>
        </p:txBody>
      </p:sp>
      <p:sp>
        <p:nvSpPr>
          <p:cNvPr id="3" name="Content Placeholder 2"/>
          <p:cNvSpPr>
            <a:spLocks noGrp="1"/>
          </p:cNvSpPr>
          <p:nvPr>
            <p:ph sz="half" idx="1"/>
          </p:nvPr>
        </p:nvSpPr>
        <p:spPr/>
        <p:txBody>
          <a:bodyPr>
            <a:normAutofit fontScale="77500" lnSpcReduction="20000"/>
          </a:bodyPr>
          <a:lstStyle/>
          <a:p>
            <a:pPr algn="just"/>
            <a:r>
              <a:rPr lang="en-US" dirty="0"/>
              <a:t>The existence of proteins that form water-specific membrane channels was postulated for several decades, largely on the basis of biophysical measurements of membrane permeability in red blood cells and in epithelial cells of the renal proximal tubule.</a:t>
            </a:r>
          </a:p>
          <a:p>
            <a:pPr algn="just"/>
            <a:r>
              <a:rPr lang="en-US" dirty="0"/>
              <a:t>However, the identity of such channels remained unknown until approximately 26 years ago, when the serendipitous discovery of a red-blood-cell protein led to the description of aquaporin-1 (AQP1) as the first molecular water channel</a:t>
            </a:r>
            <a:endParaRPr lang="it-IT" dirty="0"/>
          </a:p>
        </p:txBody>
      </p:sp>
      <p:pic>
        <p:nvPicPr>
          <p:cNvPr id="7" name="Content Placeholder 6" descr="385long.pdf"/>
          <p:cNvPicPr>
            <a:picLocks noGrp="1" noChangeAspect="1"/>
          </p:cNvPicPr>
          <p:nvPr>
            <p:ph sz="half" idx="2"/>
          </p:nvPr>
        </p:nvPicPr>
        <p:blipFill>
          <a:blip r:embed="rId2"/>
          <a:srcRect l="-1443" t="39607" r="33750" b="37220"/>
          <a:stretch>
            <a:fillRect/>
          </a:stretch>
        </p:blipFill>
        <p:spPr>
          <a:xfrm>
            <a:off x="4378530" y="1897459"/>
            <a:ext cx="4379153" cy="1939989"/>
          </a:xfrm>
        </p:spPr>
      </p:pic>
      <p:pic>
        <p:nvPicPr>
          <p:cNvPr id="8" name="Content Placeholder 6" descr="385long.pdf"/>
          <p:cNvPicPr>
            <a:picLocks noChangeAspect="1"/>
          </p:cNvPicPr>
          <p:nvPr/>
        </p:nvPicPr>
        <p:blipFill>
          <a:blip r:embed="rId2"/>
          <a:srcRect l="-1443" t="93875" r="33750" b="3322"/>
          <a:stretch>
            <a:fillRect/>
          </a:stretch>
        </p:blipFill>
        <p:spPr>
          <a:xfrm>
            <a:off x="4396471" y="3672558"/>
            <a:ext cx="4379159" cy="2346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AQUAPORINS (AQP)	</a:t>
            </a:r>
          </a:p>
        </p:txBody>
      </p:sp>
      <p:sp>
        <p:nvSpPr>
          <p:cNvPr id="3" name="Content Placeholder 2"/>
          <p:cNvSpPr>
            <a:spLocks noGrp="1"/>
          </p:cNvSpPr>
          <p:nvPr>
            <p:ph sz="half" idx="1"/>
          </p:nvPr>
        </p:nvSpPr>
        <p:spPr>
          <a:xfrm>
            <a:off x="612684" y="1981201"/>
            <a:ext cx="3925890" cy="3975100"/>
          </a:xfrm>
        </p:spPr>
        <p:txBody>
          <a:bodyPr>
            <a:normAutofit lnSpcReduction="10000"/>
          </a:bodyPr>
          <a:lstStyle/>
          <a:p>
            <a:pPr algn="just"/>
            <a:r>
              <a:rPr lang="it-IT" dirty="0">
                <a:hlinkClick r:id="rId2"/>
              </a:rPr>
              <a:t>The 2003 Nobel Prize in Chemistry was awarded jointly to </a:t>
            </a:r>
            <a:r>
              <a:rPr lang="it-IT" dirty="0"/>
              <a:t>Peter Agre for the </a:t>
            </a:r>
            <a:r>
              <a:rPr lang="it-IT" dirty="0" err="1"/>
              <a:t>discovery</a:t>
            </a:r>
            <a:r>
              <a:rPr lang="it-IT" dirty="0"/>
              <a:t> of </a:t>
            </a:r>
            <a:r>
              <a:rPr lang="it-IT" dirty="0" err="1"/>
              <a:t>aquaporins</a:t>
            </a:r>
            <a:r>
              <a:rPr lang="it-IT" dirty="0"/>
              <a:t> and </a:t>
            </a:r>
            <a:r>
              <a:rPr lang="it-IT" dirty="0">
                <a:hlinkClick r:id="rId3"/>
              </a:rPr>
              <a:t>Roderick MacKinnon for his work on the structure and mechanism of </a:t>
            </a:r>
            <a:r>
              <a:rPr lang="it-IT" dirty="0">
                <a:hlinkClick r:id="rId4"/>
              </a:rPr>
              <a:t>potassium channels</a:t>
            </a:r>
            <a:endParaRPr lang="it-IT" dirty="0"/>
          </a:p>
          <a:p>
            <a:pPr algn="just"/>
            <a:r>
              <a:rPr lang="it-IT" dirty="0"/>
              <a:t>http://</a:t>
            </a:r>
            <a:r>
              <a:rPr lang="it-IT" dirty="0" err="1"/>
              <a:t>www.nobelprize.org</a:t>
            </a:r>
            <a:r>
              <a:rPr lang="it-IT" dirty="0"/>
              <a:t>/</a:t>
            </a:r>
            <a:r>
              <a:rPr lang="it-IT" dirty="0" err="1"/>
              <a:t>nobel_prizes</a:t>
            </a:r>
            <a:r>
              <a:rPr lang="it-IT" dirty="0"/>
              <a:t>/</a:t>
            </a:r>
            <a:r>
              <a:rPr lang="it-IT" dirty="0" err="1"/>
              <a:t>chemistry</a:t>
            </a:r>
            <a:r>
              <a:rPr lang="it-IT" dirty="0"/>
              <a:t>/</a:t>
            </a:r>
            <a:r>
              <a:rPr lang="it-IT" dirty="0" err="1"/>
              <a:t>laureates</a:t>
            </a:r>
            <a:r>
              <a:rPr lang="it-IT" dirty="0"/>
              <a:t>/2003/agre-</a:t>
            </a:r>
            <a:r>
              <a:rPr lang="it-IT" dirty="0" err="1"/>
              <a:t>lecture.html</a:t>
            </a:r>
            <a:endParaRPr lang="it-IT" dirty="0"/>
          </a:p>
        </p:txBody>
      </p:sp>
      <p:pic>
        <p:nvPicPr>
          <p:cNvPr id="5" name="Segnaposto contenuto 4"/>
          <p:cNvPicPr>
            <a:picLocks noGrp="1" noChangeAspect="1"/>
          </p:cNvPicPr>
          <p:nvPr>
            <p:ph sz="half" idx="2"/>
          </p:nvPr>
        </p:nvPicPr>
        <p:blipFill>
          <a:blip r:embed="rId5"/>
          <a:srcRect t="11220" b="11220"/>
          <a:stretch>
            <a:fillRect/>
          </a:stretch>
        </p:blipFill>
        <p:spPr/>
      </p:pic>
    </p:spTree>
    <p:extLst>
      <p:ext uri="{BB962C8B-B14F-4D97-AF65-F5344CB8AC3E}">
        <p14:creationId xmlns:p14="http://schemas.microsoft.com/office/powerpoint/2010/main" val="4281202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FFFFFF"/>
      </a:dk1>
      <a:lt1>
        <a:srgbClr val="103154"/>
      </a:lt1>
      <a:dk2>
        <a:srgbClr val="0096FF"/>
      </a:dk2>
      <a:lt2>
        <a:srgbClr val="87FD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majorFont>
      <a:minorFont>
        <a:latin typeface="Corbel"/>
        <a:ea typeface=""/>
        <a:cs typeface=""/>
        <a:font script="Jpan" typeface="メイリオ"/>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1908</TotalTime>
  <Words>4989</Words>
  <Application>Microsoft Macintosh PowerPoint</Application>
  <PresentationFormat>Presentazione su schermo (4:3)</PresentationFormat>
  <Paragraphs>184</Paragraphs>
  <Slides>53</Slides>
  <Notes>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53</vt:i4>
      </vt:variant>
    </vt:vector>
  </HeadingPairs>
  <TitlesOfParts>
    <vt:vector size="62" baseType="lpstr">
      <vt:lpstr>ＭＳ Ｐゴシック</vt:lpstr>
      <vt:lpstr>Arial</vt:lpstr>
      <vt:lpstr>Calibri</vt:lpstr>
      <vt:lpstr>Corbel</vt:lpstr>
      <vt:lpstr>msgothic</vt:lpstr>
      <vt:lpstr>Tahoma</vt:lpstr>
      <vt:lpstr>Times New Roman</vt:lpstr>
      <vt:lpstr>Wingdings 2</vt:lpstr>
      <vt:lpstr>Pixel</vt:lpstr>
      <vt:lpstr>Cell volume regulation and H2O transports across the membrane</vt:lpstr>
      <vt:lpstr>CELL VOLUME REGULATION</vt:lpstr>
      <vt:lpstr>CONTROLLO DEL VOLUME CELLULARE </vt:lpstr>
      <vt:lpstr>Cell volume regulation</vt:lpstr>
      <vt:lpstr>Cell volume regulation</vt:lpstr>
      <vt:lpstr>Cell volume regulation</vt:lpstr>
      <vt:lpstr>AQUAPORINS (AQP) </vt:lpstr>
      <vt:lpstr>AQUAPORINS (AQP) </vt:lpstr>
      <vt:lpstr>AQUAPORINS (AQP) </vt:lpstr>
      <vt:lpstr>AQUAPORINS (AQP) </vt:lpstr>
      <vt:lpstr>Presentazione standard di PowerPoint</vt:lpstr>
      <vt:lpstr>The aquaporin protein family</vt:lpstr>
      <vt:lpstr>The aquaporin protein family</vt:lpstr>
      <vt:lpstr>The aquaporin protein family</vt:lpstr>
      <vt:lpstr>The aquaporin protein family</vt:lpstr>
      <vt:lpstr>The aquaporin protein family</vt:lpstr>
      <vt:lpstr>The unique aquaporin structure</vt:lpstr>
      <vt:lpstr>Monomer structure</vt:lpstr>
      <vt:lpstr>Monomer structure</vt:lpstr>
      <vt:lpstr>Monomer structure</vt:lpstr>
      <vt:lpstr>Tetramer formation</vt:lpstr>
      <vt:lpstr>Tetramer formation</vt:lpstr>
      <vt:lpstr>Channel selectivity and gating</vt:lpstr>
      <vt:lpstr>Channel selectivity and gating</vt:lpstr>
      <vt:lpstr>Channel selectivity and gating</vt:lpstr>
      <vt:lpstr>Channel selectivity and gating</vt:lpstr>
      <vt:lpstr>Aquaporin physiology in health and disease: Aquaporins in the kidney.</vt:lpstr>
      <vt:lpstr>Tubulo Prossimale</vt:lpstr>
      <vt:lpstr>Aquaporin physiology in health and disease: Aquaporins in the kidney.</vt:lpstr>
      <vt:lpstr>Aquaporin physiology in health and disease: Aquaporins in the kidney.</vt:lpstr>
      <vt:lpstr>Aquaporin physiology in health and disease: Aquaporins in the kidney.</vt:lpstr>
      <vt:lpstr>Aquaporin physiology in health and disease: Aquaporins in the kidney.</vt:lpstr>
      <vt:lpstr>Aquaporin physiology in health and disease: Aquaporins in the kidney.</vt:lpstr>
      <vt:lpstr>Tubulo distale e dotto collettore</vt:lpstr>
      <vt:lpstr>Aquaporin physiology in health and disease: Aquaporins in the kidney.</vt:lpstr>
      <vt:lpstr>Aquaporin physiology in health and disease: Aquaporins in the kidney.</vt:lpstr>
      <vt:lpstr>Aquaporin physiology in health and disease: Aquaporins in the kidney.</vt:lpstr>
      <vt:lpstr>Aquaporin physiology in health and disease: Aquaporins in the kidney.</vt:lpstr>
      <vt:lpstr>Aquaporin physiology in health and disease: Aquaporins in the kidney.</vt:lpstr>
      <vt:lpstr>Aquaporin physiology in health and disease: Aquaporins in the lung.</vt:lpstr>
      <vt:lpstr>Aquaporin physiology in health and disease: Aquaporins in the lung.</vt:lpstr>
      <vt:lpstr>Aquaporin physiology in health and disease: Aquaporins in the lung.</vt:lpstr>
      <vt:lpstr>Aquaporin physiology in health and disease: Aquaporins in the eye.</vt:lpstr>
      <vt:lpstr>Aquaporin physiology in health and disease: Aquaporins in the eye.</vt:lpstr>
      <vt:lpstr>Aquaporin physiology in health and disease: Aquaporins in the eye.</vt:lpstr>
      <vt:lpstr>Aquaporin physiology in health and disease: Aquaporins in the eye.</vt:lpstr>
      <vt:lpstr>Aquaporin physiology in health and disease: Aquaporins in secretory glands.</vt:lpstr>
      <vt:lpstr>Aquaporin physiology in health and disease: Aquaporins in secretory glands.</vt:lpstr>
      <vt:lpstr>Evolutionary Aspects of AQPs</vt:lpstr>
      <vt:lpstr>Evolutionary Aspects of AQPs</vt:lpstr>
      <vt:lpstr>Evolutionary Aspects of AQPs</vt:lpstr>
      <vt:lpstr>Evolutionary Aspects of AQPs</vt:lpstr>
      <vt:lpstr>Evolutionary Aspects of AQPs</vt:lpstr>
    </vt:vector>
  </TitlesOfParts>
  <Company>DBAU, University of Turin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Regolazione del volume cellulare e trasporti di H2O</dc:title>
  <dc:creator>paolo giacobini</dc:creator>
  <cp:lastModifiedBy>Microsoft Office User</cp:lastModifiedBy>
  <cp:revision>49</cp:revision>
  <cp:lastPrinted>2016-11-13T14:21:19Z</cp:lastPrinted>
  <dcterms:created xsi:type="dcterms:W3CDTF">2012-12-17T18:25:31Z</dcterms:created>
  <dcterms:modified xsi:type="dcterms:W3CDTF">2018-11-15T18:15:36Z</dcterms:modified>
</cp:coreProperties>
</file>