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67"/>
  </p:notesMasterIdLst>
  <p:sldIdLst>
    <p:sldId id="993" r:id="rId3"/>
    <p:sldId id="276" r:id="rId4"/>
    <p:sldId id="278" r:id="rId5"/>
    <p:sldId id="946" r:id="rId6"/>
    <p:sldId id="550" r:id="rId7"/>
    <p:sldId id="938" r:id="rId8"/>
    <p:sldId id="311" r:id="rId9"/>
    <p:sldId id="312" r:id="rId10"/>
    <p:sldId id="952" r:id="rId11"/>
    <p:sldId id="344" r:id="rId12"/>
    <p:sldId id="345" r:id="rId13"/>
    <p:sldId id="286" r:id="rId14"/>
    <p:sldId id="568" r:id="rId15"/>
    <p:sldId id="953" r:id="rId16"/>
    <p:sldId id="986" r:id="rId17"/>
    <p:sldId id="581" r:id="rId18"/>
    <p:sldId id="582" r:id="rId19"/>
    <p:sldId id="954" r:id="rId20"/>
    <p:sldId id="955" r:id="rId21"/>
    <p:sldId id="956" r:id="rId22"/>
    <p:sldId id="957" r:id="rId23"/>
    <p:sldId id="958" r:id="rId24"/>
    <p:sldId id="959" r:id="rId25"/>
    <p:sldId id="960" r:id="rId26"/>
    <p:sldId id="961" r:id="rId27"/>
    <p:sldId id="962" r:id="rId28"/>
    <p:sldId id="963" r:id="rId29"/>
    <p:sldId id="611" r:id="rId30"/>
    <p:sldId id="964" r:id="rId31"/>
    <p:sldId id="965" r:id="rId32"/>
    <p:sldId id="613" r:id="rId33"/>
    <p:sldId id="587" r:id="rId34"/>
    <p:sldId id="609" r:id="rId35"/>
    <p:sldId id="614" r:id="rId36"/>
    <p:sldId id="966" r:id="rId37"/>
    <p:sldId id="967" r:id="rId38"/>
    <p:sldId id="968" r:id="rId39"/>
    <p:sldId id="621" r:id="rId40"/>
    <p:sldId id="969" r:id="rId41"/>
    <p:sldId id="970" r:id="rId42"/>
    <p:sldId id="625" r:id="rId43"/>
    <p:sldId id="971" r:id="rId44"/>
    <p:sldId id="972" r:id="rId45"/>
    <p:sldId id="652" r:id="rId46"/>
    <p:sldId id="973" r:id="rId47"/>
    <p:sldId id="974" r:id="rId48"/>
    <p:sldId id="975" r:id="rId49"/>
    <p:sldId id="976" r:id="rId50"/>
    <p:sldId id="274" r:id="rId51"/>
    <p:sldId id="977" r:id="rId52"/>
    <p:sldId id="978" r:id="rId53"/>
    <p:sldId id="979" r:id="rId54"/>
    <p:sldId id="980" r:id="rId55"/>
    <p:sldId id="981" r:id="rId56"/>
    <p:sldId id="982" r:id="rId57"/>
    <p:sldId id="983" r:id="rId58"/>
    <p:sldId id="984" r:id="rId59"/>
    <p:sldId id="268" r:id="rId60"/>
    <p:sldId id="269" r:id="rId61"/>
    <p:sldId id="990" r:id="rId62"/>
    <p:sldId id="657" r:id="rId63"/>
    <p:sldId id="991" r:id="rId64"/>
    <p:sldId id="992" r:id="rId65"/>
    <p:sldId id="926"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18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AE607-F655-460B-A57A-1F198C175B55}" type="datetimeFigureOut">
              <a:rPr lang="it-IT" smtClean="0"/>
              <a:t>19/11/2024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EF396-BAC0-4B79-90BB-B10EF21EA903}" type="slidenum">
              <a:rPr lang="it-IT" smtClean="0"/>
              <a:t>‹N›</a:t>
            </a:fld>
            <a:endParaRPr lang="it-IT"/>
          </a:p>
        </p:txBody>
      </p:sp>
    </p:spTree>
    <p:extLst>
      <p:ext uri="{BB962C8B-B14F-4D97-AF65-F5344CB8AC3E}">
        <p14:creationId xmlns:p14="http://schemas.microsoft.com/office/powerpoint/2010/main" val="380989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CD0F1-AC0B-488A-8961-E01C575ACEBC}"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r>
              <a:rPr lang="it-IT"/>
              <a:t>Capacità produttiva</a:t>
            </a:r>
          </a:p>
          <a:p>
            <a:r>
              <a:rPr lang="it-IT"/>
              <a:t>Capacità di vendita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0528A-5527-471A-95AB-640EE08C877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762" name="Rectangle 2"/>
          <p:cNvSpPr>
            <a:spLocks noGrp="1" noRot="1" noChangeAspect="1" noChangeArrowheads="1" noTextEdit="1"/>
          </p:cNvSpPr>
          <p:nvPr>
            <p:ph type="sldImg"/>
          </p:nvPr>
        </p:nvSpPr>
        <p:spPr>
          <a:xfrm>
            <a:off x="1371600" y="1143000"/>
            <a:ext cx="4114800" cy="3086100"/>
          </a:xfrm>
          <a:ln/>
        </p:spPr>
      </p:sp>
      <p:sp>
        <p:nvSpPr>
          <p:cNvPr id="117763"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208971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246C7-78F5-46F6-BDA6-9CD194F63F8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22" name="Rectangle 2"/>
          <p:cNvSpPr>
            <a:spLocks noGrp="1" noRot="1" noChangeAspect="1" noChangeArrowheads="1" noTextEdit="1"/>
          </p:cNvSpPr>
          <p:nvPr>
            <p:ph type="sldImg"/>
          </p:nvPr>
        </p:nvSpPr>
        <p:spPr>
          <a:xfrm>
            <a:off x="1371600" y="1143000"/>
            <a:ext cx="4114800" cy="3086100"/>
          </a:xfrm>
          <a:ln/>
        </p:spPr>
      </p:sp>
      <p:sp>
        <p:nvSpPr>
          <p:cNvPr id="56323"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1904558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49AB48-CE3D-4A67-8CF1-24578012C94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70" name="Rectangle 2"/>
          <p:cNvSpPr>
            <a:spLocks noGrp="1" noRot="1" noChangeAspect="1" noChangeArrowheads="1" noTextEdit="1"/>
          </p:cNvSpPr>
          <p:nvPr>
            <p:ph type="sldImg"/>
          </p:nvPr>
        </p:nvSpPr>
        <p:spPr>
          <a:xfrm>
            <a:off x="1371600" y="1143000"/>
            <a:ext cx="4114800" cy="3086100"/>
          </a:xfrm>
          <a:ln/>
        </p:spPr>
      </p:sp>
      <p:sp>
        <p:nvSpPr>
          <p:cNvPr id="58371"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4026224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BA427D-7BF2-478C-845B-96FA0A4CB93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74" name="Rectangle 2"/>
          <p:cNvSpPr>
            <a:spLocks noGrp="1" noRot="1" noChangeAspect="1" noChangeArrowheads="1" noTextEdit="1"/>
          </p:cNvSpPr>
          <p:nvPr>
            <p:ph type="sldImg"/>
          </p:nvPr>
        </p:nvSpPr>
        <p:spPr>
          <a:xfrm>
            <a:off x="1371600" y="1143000"/>
            <a:ext cx="4114800" cy="3086100"/>
          </a:xfrm>
          <a:ln/>
        </p:spPr>
      </p:sp>
      <p:sp>
        <p:nvSpPr>
          <p:cNvPr id="54275"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2263952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DB5339-09A6-4589-B85A-FF46AB87AFEB}"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434" name="Rectangle 2"/>
          <p:cNvSpPr>
            <a:spLocks noGrp="1" noRot="1" noChangeAspect="1" noChangeArrowheads="1" noTextEdit="1"/>
          </p:cNvSpPr>
          <p:nvPr>
            <p:ph type="sldImg"/>
          </p:nvPr>
        </p:nvSpPr>
        <p:spPr>
          <a:ln/>
        </p:spPr>
      </p:sp>
      <p:sp>
        <p:nvSpPr>
          <p:cNvPr id="786435" name="Rectangle 3"/>
          <p:cNvSpPr>
            <a:spLocks noGrp="1" noChangeArrowheads="1"/>
          </p:cNvSpPr>
          <p:nvPr>
            <p:ph type="body" idx="1"/>
          </p:nvPr>
        </p:nvSpPr>
        <p:spPr/>
        <p:txBody>
          <a:bodyPr/>
          <a:lstStyle/>
          <a:p>
            <a:r>
              <a:rPr lang="it-IT"/>
              <a:t>Capacità produttiva</a:t>
            </a:r>
          </a:p>
          <a:p>
            <a:r>
              <a:rPr lang="it-IT"/>
              <a:t>Capacità di vendita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DB5339-09A6-4589-B85A-FF46AB87AFEB}"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434" name="Rectangle 2"/>
          <p:cNvSpPr>
            <a:spLocks noGrp="1" noRot="1" noChangeAspect="1" noChangeArrowheads="1" noTextEdit="1"/>
          </p:cNvSpPr>
          <p:nvPr>
            <p:ph type="sldImg"/>
          </p:nvPr>
        </p:nvSpPr>
        <p:spPr>
          <a:ln/>
        </p:spPr>
      </p:sp>
      <p:sp>
        <p:nvSpPr>
          <p:cNvPr id="786435"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88525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CD0F1-AC0B-488A-8961-E01C575ACEBC}"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351215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CD0F1-AC0B-488A-8961-E01C575ACEBC}"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52038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CD0F1-AC0B-488A-8961-E01C575ACEBC}"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195312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520939-0122-4354-AC6B-E6C5A531875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10" name="Rectangle 2"/>
          <p:cNvSpPr>
            <a:spLocks noGrp="1" noRot="1" noChangeAspect="1" noChangeArrowheads="1" noTextEdit="1"/>
          </p:cNvSpPr>
          <p:nvPr>
            <p:ph type="sldImg"/>
          </p:nvPr>
        </p:nvSpPr>
        <p:spPr>
          <a:xfrm>
            <a:off x="1371600" y="1143000"/>
            <a:ext cx="4114800" cy="3086100"/>
          </a:xfrm>
          <a:ln/>
        </p:spPr>
      </p:sp>
      <p:sp>
        <p:nvSpPr>
          <p:cNvPr id="68611"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87473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B7BDD8-CACA-4641-82EA-6559EB41D30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58" name="Rectangle 2"/>
          <p:cNvSpPr>
            <a:spLocks noGrp="1" noRot="1" noChangeAspect="1" noChangeArrowheads="1" noTextEdit="1"/>
          </p:cNvSpPr>
          <p:nvPr>
            <p:ph type="sldImg"/>
          </p:nvPr>
        </p:nvSpPr>
        <p:spPr>
          <a:xfrm>
            <a:off x="1371600" y="1143000"/>
            <a:ext cx="4114800" cy="3086100"/>
          </a:xfrm>
          <a:ln/>
        </p:spPr>
      </p:sp>
      <p:sp>
        <p:nvSpPr>
          <p:cNvPr id="70659"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1653833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44AD59-4CED-4CAB-B292-926DD3FC2BB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06" name="Rectangle 2"/>
          <p:cNvSpPr>
            <a:spLocks noGrp="1" noRot="1" noChangeAspect="1" noChangeArrowheads="1" noTextEdit="1"/>
          </p:cNvSpPr>
          <p:nvPr>
            <p:ph type="sldImg"/>
          </p:nvPr>
        </p:nvSpPr>
        <p:spPr>
          <a:xfrm>
            <a:off x="1371600" y="1143000"/>
            <a:ext cx="4114800" cy="3086100"/>
          </a:xfrm>
          <a:ln/>
        </p:spPr>
      </p:sp>
      <p:sp>
        <p:nvSpPr>
          <p:cNvPr id="72707"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193415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37860C-4763-4CCC-84B4-1926F47FC32B}"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02" name="Rectangle 2"/>
          <p:cNvSpPr>
            <a:spLocks noGrp="1" noRot="1" noChangeAspect="1" noChangeArrowheads="1" noTextEdit="1"/>
          </p:cNvSpPr>
          <p:nvPr>
            <p:ph type="sldImg"/>
          </p:nvPr>
        </p:nvSpPr>
        <p:spPr>
          <a:xfrm>
            <a:off x="1371600" y="1143000"/>
            <a:ext cx="4114800" cy="3086100"/>
          </a:xfrm>
          <a:ln/>
        </p:spPr>
      </p:sp>
      <p:sp>
        <p:nvSpPr>
          <p:cNvPr id="76803"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138342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F36B1B-2136-4E5E-9C2B-BD08ED66A3E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946" name="Rectangle 2"/>
          <p:cNvSpPr>
            <a:spLocks noGrp="1" noRot="1" noChangeAspect="1" noChangeArrowheads="1" noTextEdit="1"/>
          </p:cNvSpPr>
          <p:nvPr>
            <p:ph type="sldImg"/>
          </p:nvPr>
        </p:nvSpPr>
        <p:spPr>
          <a:xfrm>
            <a:off x="1371600" y="1143000"/>
            <a:ext cx="4114800" cy="3086100"/>
          </a:xfrm>
          <a:ln/>
        </p:spPr>
      </p:sp>
      <p:sp>
        <p:nvSpPr>
          <p:cNvPr id="82947"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366416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CA7862F-538F-46B9-9EEA-EA5AC91E2CA6}" type="datetimeFigureOut">
              <a:rPr lang="it-IT" smtClean="0"/>
              <a:t>19/11/2024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92328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CA7862F-538F-46B9-9EEA-EA5AC91E2CA6}" type="datetimeFigureOut">
              <a:rPr lang="it-IT" smtClean="0"/>
              <a:t>19/11/2024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72219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CA7862F-538F-46B9-9EEA-EA5AC91E2CA6}" type="datetimeFigureOut">
              <a:rPr lang="it-IT" smtClean="0"/>
              <a:t>19/11/2024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157274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CF08429-8C35-4BFF-A0BA-E61C9A4D4D7A}" type="datetimeFigureOut">
              <a:rPr lang="it-IT" smtClean="0"/>
              <a:t>19/11/2024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66E3B4-5A5C-4BE0-BA3D-C5643277995E}" type="slidenum">
              <a:rPr lang="it-IT" smtClean="0"/>
              <a:t>‹N›</a:t>
            </a:fld>
            <a:endParaRPr lang="it-IT"/>
          </a:p>
        </p:txBody>
      </p:sp>
    </p:spTree>
    <p:extLst>
      <p:ext uri="{BB962C8B-B14F-4D97-AF65-F5344CB8AC3E}">
        <p14:creationId xmlns:p14="http://schemas.microsoft.com/office/powerpoint/2010/main" val="2630071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CF08429-8C35-4BFF-A0BA-E61C9A4D4D7A}" type="datetimeFigureOut">
              <a:rPr lang="it-IT" smtClean="0"/>
              <a:t>19/11/2024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66E3B4-5A5C-4BE0-BA3D-C5643277995E}" type="slidenum">
              <a:rPr lang="it-IT" smtClean="0"/>
              <a:t>‹N›</a:t>
            </a:fld>
            <a:endParaRPr lang="it-IT"/>
          </a:p>
        </p:txBody>
      </p:sp>
    </p:spTree>
    <p:extLst>
      <p:ext uri="{BB962C8B-B14F-4D97-AF65-F5344CB8AC3E}">
        <p14:creationId xmlns:p14="http://schemas.microsoft.com/office/powerpoint/2010/main" val="716912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F08429-8C35-4BFF-A0BA-E61C9A4D4D7A}" type="datetimeFigureOut">
              <a:rPr lang="it-IT" smtClean="0"/>
              <a:t>19/11/2024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66E3B4-5A5C-4BE0-BA3D-C5643277995E}" type="slidenum">
              <a:rPr lang="it-IT" smtClean="0"/>
              <a:t>‹N›</a:t>
            </a:fld>
            <a:endParaRPr lang="it-IT"/>
          </a:p>
        </p:txBody>
      </p:sp>
    </p:spTree>
    <p:extLst>
      <p:ext uri="{BB962C8B-B14F-4D97-AF65-F5344CB8AC3E}">
        <p14:creationId xmlns:p14="http://schemas.microsoft.com/office/powerpoint/2010/main" val="111033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CF08429-8C35-4BFF-A0BA-E61C9A4D4D7A}" type="datetimeFigureOut">
              <a:rPr lang="it-IT" smtClean="0"/>
              <a:t>19/11/2024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366E3B4-5A5C-4BE0-BA3D-C5643277995E}" type="slidenum">
              <a:rPr lang="it-IT" smtClean="0"/>
              <a:t>‹N›</a:t>
            </a:fld>
            <a:endParaRPr lang="it-IT"/>
          </a:p>
        </p:txBody>
      </p:sp>
    </p:spTree>
    <p:extLst>
      <p:ext uri="{BB962C8B-B14F-4D97-AF65-F5344CB8AC3E}">
        <p14:creationId xmlns:p14="http://schemas.microsoft.com/office/powerpoint/2010/main" val="3619943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CF08429-8C35-4BFF-A0BA-E61C9A4D4D7A}" type="datetimeFigureOut">
              <a:rPr lang="it-IT" smtClean="0"/>
              <a:t>19/11/2024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366E3B4-5A5C-4BE0-BA3D-C5643277995E}" type="slidenum">
              <a:rPr lang="it-IT" smtClean="0"/>
              <a:t>‹N›</a:t>
            </a:fld>
            <a:endParaRPr lang="it-IT"/>
          </a:p>
        </p:txBody>
      </p:sp>
    </p:spTree>
    <p:extLst>
      <p:ext uri="{BB962C8B-B14F-4D97-AF65-F5344CB8AC3E}">
        <p14:creationId xmlns:p14="http://schemas.microsoft.com/office/powerpoint/2010/main" val="2075284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CF08429-8C35-4BFF-A0BA-E61C9A4D4D7A}" type="datetimeFigureOut">
              <a:rPr lang="it-IT" smtClean="0"/>
              <a:t>19/11/2024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366E3B4-5A5C-4BE0-BA3D-C5643277995E}" type="slidenum">
              <a:rPr lang="it-IT" smtClean="0"/>
              <a:t>‹N›</a:t>
            </a:fld>
            <a:endParaRPr lang="it-IT"/>
          </a:p>
        </p:txBody>
      </p:sp>
    </p:spTree>
    <p:extLst>
      <p:ext uri="{BB962C8B-B14F-4D97-AF65-F5344CB8AC3E}">
        <p14:creationId xmlns:p14="http://schemas.microsoft.com/office/powerpoint/2010/main" val="4115334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08429-8C35-4BFF-A0BA-E61C9A4D4D7A}" type="datetimeFigureOut">
              <a:rPr lang="it-IT" smtClean="0"/>
              <a:t>19/11/2024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366E3B4-5A5C-4BE0-BA3D-C5643277995E}" type="slidenum">
              <a:rPr lang="it-IT" smtClean="0"/>
              <a:t>‹N›</a:t>
            </a:fld>
            <a:endParaRPr lang="it-IT"/>
          </a:p>
        </p:txBody>
      </p:sp>
    </p:spTree>
    <p:extLst>
      <p:ext uri="{BB962C8B-B14F-4D97-AF65-F5344CB8AC3E}">
        <p14:creationId xmlns:p14="http://schemas.microsoft.com/office/powerpoint/2010/main" val="3981773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CF08429-8C35-4BFF-A0BA-E61C9A4D4D7A}" type="datetimeFigureOut">
              <a:rPr lang="it-IT" smtClean="0"/>
              <a:t>19/11/2024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366E3B4-5A5C-4BE0-BA3D-C5643277995E}" type="slidenum">
              <a:rPr lang="it-IT" smtClean="0"/>
              <a:t>‹N›</a:t>
            </a:fld>
            <a:endParaRPr lang="it-IT"/>
          </a:p>
        </p:txBody>
      </p:sp>
    </p:spTree>
    <p:extLst>
      <p:ext uri="{BB962C8B-B14F-4D97-AF65-F5344CB8AC3E}">
        <p14:creationId xmlns:p14="http://schemas.microsoft.com/office/powerpoint/2010/main" val="119866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CA7862F-538F-46B9-9EEA-EA5AC91E2CA6}" type="datetimeFigureOut">
              <a:rPr lang="it-IT" smtClean="0"/>
              <a:t>19/11/2024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255669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CF08429-8C35-4BFF-A0BA-E61C9A4D4D7A}" type="datetimeFigureOut">
              <a:rPr lang="it-IT" smtClean="0"/>
              <a:t>19/11/2024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366E3B4-5A5C-4BE0-BA3D-C5643277995E}" type="slidenum">
              <a:rPr lang="it-IT" smtClean="0"/>
              <a:t>‹N›</a:t>
            </a:fld>
            <a:endParaRPr lang="it-IT"/>
          </a:p>
        </p:txBody>
      </p:sp>
    </p:spTree>
    <p:extLst>
      <p:ext uri="{BB962C8B-B14F-4D97-AF65-F5344CB8AC3E}">
        <p14:creationId xmlns:p14="http://schemas.microsoft.com/office/powerpoint/2010/main" val="1966811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CF08429-8C35-4BFF-A0BA-E61C9A4D4D7A}" type="datetimeFigureOut">
              <a:rPr lang="it-IT" smtClean="0"/>
              <a:t>19/11/2024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66E3B4-5A5C-4BE0-BA3D-C5643277995E}" type="slidenum">
              <a:rPr lang="it-IT" smtClean="0"/>
              <a:t>‹N›</a:t>
            </a:fld>
            <a:endParaRPr lang="it-IT"/>
          </a:p>
        </p:txBody>
      </p:sp>
    </p:spTree>
    <p:extLst>
      <p:ext uri="{BB962C8B-B14F-4D97-AF65-F5344CB8AC3E}">
        <p14:creationId xmlns:p14="http://schemas.microsoft.com/office/powerpoint/2010/main" val="40249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CF08429-8C35-4BFF-A0BA-E61C9A4D4D7A}" type="datetimeFigureOut">
              <a:rPr lang="it-IT" smtClean="0"/>
              <a:t>19/11/2024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66E3B4-5A5C-4BE0-BA3D-C5643277995E}" type="slidenum">
              <a:rPr lang="it-IT" smtClean="0"/>
              <a:t>‹N›</a:t>
            </a:fld>
            <a:endParaRPr lang="it-IT"/>
          </a:p>
        </p:txBody>
      </p:sp>
    </p:spTree>
    <p:extLst>
      <p:ext uri="{BB962C8B-B14F-4D97-AF65-F5344CB8AC3E}">
        <p14:creationId xmlns:p14="http://schemas.microsoft.com/office/powerpoint/2010/main" val="297951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CA7862F-538F-46B9-9EEA-EA5AC91E2CA6}" type="datetimeFigureOut">
              <a:rPr lang="it-IT" smtClean="0"/>
              <a:t>19/11/2024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66200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CA7862F-538F-46B9-9EEA-EA5AC91E2CA6}" type="datetimeFigureOut">
              <a:rPr lang="it-IT" smtClean="0"/>
              <a:t>19/11/2024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77887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CA7862F-538F-46B9-9EEA-EA5AC91E2CA6}" type="datetimeFigureOut">
              <a:rPr lang="it-IT" smtClean="0"/>
              <a:t>19/11/2024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304514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CA7862F-538F-46B9-9EEA-EA5AC91E2CA6}" type="datetimeFigureOut">
              <a:rPr lang="it-IT" smtClean="0"/>
              <a:t>19/11/2024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240216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7862F-538F-46B9-9EEA-EA5AC91E2CA6}" type="datetimeFigureOut">
              <a:rPr lang="it-IT" smtClean="0"/>
              <a:t>19/11/2024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315857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CA7862F-538F-46B9-9EEA-EA5AC91E2CA6}" type="datetimeFigureOut">
              <a:rPr lang="it-IT" smtClean="0"/>
              <a:t>19/11/2024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407897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CA7862F-538F-46B9-9EEA-EA5AC91E2CA6}" type="datetimeFigureOut">
              <a:rPr lang="it-IT" smtClean="0"/>
              <a:t>19/11/2024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2673036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7862F-538F-46B9-9EEA-EA5AC91E2CA6}" type="datetimeFigureOut">
              <a:rPr lang="it-IT" smtClean="0"/>
              <a:t>19/11/2024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621BA-6D9A-4D90-985A-8D05DF94FCCE}" type="slidenum">
              <a:rPr lang="it-IT" smtClean="0"/>
              <a:t>‹N›</a:t>
            </a:fld>
            <a:endParaRPr lang="it-IT"/>
          </a:p>
        </p:txBody>
      </p:sp>
    </p:spTree>
    <p:extLst>
      <p:ext uri="{BB962C8B-B14F-4D97-AF65-F5344CB8AC3E}">
        <p14:creationId xmlns:p14="http://schemas.microsoft.com/office/powerpoint/2010/main" val="2249847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F08429-8C35-4BFF-A0BA-E61C9A4D4D7A}" type="datetimeFigureOut">
              <a:rPr lang="it-IT" smtClean="0"/>
              <a:t>19/11/2024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66E3B4-5A5C-4BE0-BA3D-C5643277995E}" type="slidenum">
              <a:rPr lang="it-IT" smtClean="0"/>
              <a:t>‹N›</a:t>
            </a:fld>
            <a:endParaRPr lang="it-IT"/>
          </a:p>
        </p:txBody>
      </p:sp>
    </p:spTree>
    <p:extLst>
      <p:ext uri="{BB962C8B-B14F-4D97-AF65-F5344CB8AC3E}">
        <p14:creationId xmlns:p14="http://schemas.microsoft.com/office/powerpoint/2010/main" val="21847101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file:///C:\Documents%20and%20Settings\Claudia%20Barolo\Documenti\ricercatore\WINDOWS\Desktop\Testi%20Enzo\Senza%20nome-scandito-01.jp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2.bin"/><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file:///C:\WINDOWS\Desktop\Testi%20Enzo\Senza%20nome-scandito-01.jp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7"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0.png"/><Relationship Id="rId9" Type="http://schemas.openxmlformats.org/officeDocument/2006/relationships/image" Target="../media/image2.emf"/></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file:///C:\WINDOWS\Desktop\Testi%20Enzo\Senza%20nome-scandito-01.jpg"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asellaDiTesto 1">
            <a:extLst>
              <a:ext uri="{FF2B5EF4-FFF2-40B4-BE49-F238E27FC236}">
                <a16:creationId xmlns:a16="http://schemas.microsoft.com/office/drawing/2014/main" id="{FA98A4DF-3BB1-FB03-43FF-06583584F5B2}"/>
              </a:ext>
            </a:extLst>
          </p:cNvPr>
          <p:cNvSpPr txBox="1"/>
          <p:nvPr/>
        </p:nvSpPr>
        <p:spPr>
          <a:xfrm>
            <a:off x="4016216" y="552182"/>
            <a:ext cx="4499130" cy="3343135"/>
          </a:xfrm>
          <a:prstGeom prst="rect">
            <a:avLst/>
          </a:prstGeom>
          <a:noFill/>
        </p:spPr>
        <p:txBody>
          <a:bodyPr vert="horz" lIns="91440" tIns="45720" rIns="91440" bIns="45720" rtlCol="0" anchor="b">
            <a:normAutofit/>
          </a:bodyPr>
          <a:lstStyle/>
          <a:p>
            <a:pPr algn="ctr" defTabSz="914400">
              <a:lnSpc>
                <a:spcPct val="90000"/>
              </a:lnSpc>
              <a:spcBef>
                <a:spcPct val="0"/>
              </a:spcBef>
              <a:spcAft>
                <a:spcPts val="600"/>
              </a:spcAft>
            </a:pPr>
            <a:r>
              <a:rPr lang="en-US" sz="4500" b="1" dirty="0">
                <a:solidFill>
                  <a:srgbClr val="FF0000"/>
                </a:solidFill>
                <a:latin typeface="+mj-lt"/>
                <a:ea typeface="+mj-ea"/>
                <a:cs typeface="+mj-cs"/>
              </a:rPr>
              <a:t>COEFFICIENTI DI RESA</a:t>
            </a:r>
          </a:p>
        </p:txBody>
      </p:sp>
      <p:pic>
        <p:nvPicPr>
          <p:cNvPr id="17" name="Picture 3" descr="Provette con una provetta arancione con gocce">
            <a:extLst>
              <a:ext uri="{FF2B5EF4-FFF2-40B4-BE49-F238E27FC236}">
                <a16:creationId xmlns:a16="http://schemas.microsoft.com/office/drawing/2014/main" id="{3263A135-D60E-51FE-1A58-99DD7DBE9A27}"/>
              </a:ext>
            </a:extLst>
          </p:cNvPr>
          <p:cNvPicPr>
            <a:picLocks noChangeAspect="1"/>
          </p:cNvPicPr>
          <p:nvPr/>
        </p:nvPicPr>
        <p:blipFill>
          <a:blip r:embed="rId2"/>
          <a:srcRect l="39917" r="22816" b="1"/>
          <a:stretch/>
        </p:blipFill>
        <p:spPr>
          <a:xfrm>
            <a:off x="20" y="10"/>
            <a:ext cx="3744733" cy="6857990"/>
          </a:xfrm>
          <a:prstGeom prst="rect">
            <a:avLst/>
          </a:prstGeom>
        </p:spPr>
      </p:pic>
    </p:spTree>
    <p:extLst>
      <p:ext uri="{BB962C8B-B14F-4D97-AF65-F5344CB8AC3E}">
        <p14:creationId xmlns:p14="http://schemas.microsoft.com/office/powerpoint/2010/main" val="14093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7" name="Text Box 2"/>
          <p:cNvSpPr txBox="1">
            <a:spLocks noChangeArrowheads="1"/>
          </p:cNvSpPr>
          <p:nvPr/>
        </p:nvSpPr>
        <p:spPr bwMode="auto">
          <a:xfrm>
            <a:off x="3039881" y="245664"/>
            <a:ext cx="3156313" cy="369332"/>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USO DEI COEFFICIENTE DI RESA</a:t>
            </a:r>
          </a:p>
        </p:txBody>
      </p:sp>
      <p:sp>
        <p:nvSpPr>
          <p:cNvPr id="649218" name="Text Box 3"/>
          <p:cNvSpPr txBox="1">
            <a:spLocks noChangeArrowheads="1"/>
          </p:cNvSpPr>
          <p:nvPr/>
        </p:nvSpPr>
        <p:spPr bwMode="auto">
          <a:xfrm>
            <a:off x="8675688" y="6400800"/>
            <a:ext cx="488950" cy="457200"/>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AF221FD1-58BD-4313-B073-1A9173F63E31}"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10</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219" name="Rectangle 4"/>
          <p:cNvSpPr>
            <a:spLocks noChangeArrowheads="1"/>
          </p:cNvSpPr>
          <p:nvPr/>
        </p:nvSpPr>
        <p:spPr bwMode="auto">
          <a:xfrm>
            <a:off x="0" y="512467"/>
            <a:ext cx="9144000" cy="6374181"/>
          </a:xfrm>
          <a:prstGeom prst="rect">
            <a:avLst/>
          </a:prstGeom>
          <a:noFill/>
          <a:ln w="9525">
            <a:noFill/>
            <a:miter lim="800000"/>
            <a:headEnd/>
            <a:tailEnd/>
          </a:ln>
        </p:spPr>
        <p:txBody>
          <a:bodyPr anchor="ctr">
            <a:spAutoFit/>
          </a:bodyPr>
          <a:lstStyle/>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L’insieme delle equazioni</a:t>
            </a: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 Y</a:t>
            </a:r>
            <a:r>
              <a:rPr kumimoji="0" lang="it-IT"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dS</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(33) </a:t>
            </a: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dP</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 Y</a:t>
            </a:r>
            <a:r>
              <a:rPr kumimoji="0" lang="it-IT"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dS</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(34)</a:t>
            </a: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it-IT"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(24)</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costituisce un modello di tre equazioni che ci permette di </a:t>
            </a: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esprimere tutte le velocità:</a:t>
            </a:r>
          </a:p>
          <a:p>
            <a:pPr marL="0" marR="0" lvl="0" indent="0" algn="just" defTabSz="457200" rtl="0" eaLnBrk="0" fontAlgn="auto" latinLnBrk="0" hangingPunct="0">
              <a:lnSpc>
                <a:spcPct val="150000"/>
              </a:lnSpc>
              <a:spcBef>
                <a:spcPts val="0"/>
              </a:spcBef>
              <a:spcAft>
                <a:spcPts val="0"/>
              </a:spcAft>
              <a:buClrTx/>
              <a:buSzTx/>
              <a:buFontTx/>
              <a:buChar char="•"/>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scomparsa del substrato (</a:t>
            </a:r>
            <a:r>
              <a:rPr kumimoji="0" lang="it-IT"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dS</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p>
          <a:p>
            <a:pPr marL="0" marR="0" lvl="0" indent="0" algn="just" defTabSz="457200" rtl="0" eaLnBrk="0" fontAlgn="auto" latinLnBrk="0" hangingPunct="0">
              <a:lnSpc>
                <a:spcPct val="150000"/>
              </a:lnSpc>
              <a:spcBef>
                <a:spcPts val="0"/>
              </a:spcBef>
              <a:spcAft>
                <a:spcPts val="0"/>
              </a:spcAft>
              <a:buClrTx/>
              <a:buSzTx/>
              <a:buFontTx/>
              <a:buChar char="•"/>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crescita cellulare (</a:t>
            </a:r>
            <a:r>
              <a:rPr kumimoji="0" lang="it-IT"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p>
          <a:p>
            <a:pPr marL="0" marR="0" lvl="0" indent="0" algn="just" defTabSz="457200" rtl="0" eaLnBrk="0" fontAlgn="auto" latinLnBrk="0" hangingPunct="0">
              <a:lnSpc>
                <a:spcPct val="150000"/>
              </a:lnSpc>
              <a:spcBef>
                <a:spcPts val="0"/>
              </a:spcBef>
              <a:spcAft>
                <a:spcPts val="0"/>
              </a:spcAft>
              <a:buClrTx/>
              <a:buSzTx/>
              <a:buFontTx/>
              <a:buChar char="•"/>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formazione del prodotto (</a:t>
            </a:r>
            <a:r>
              <a:rPr kumimoji="0" lang="it-IT"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dP</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20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 funzione della concentrazione di substrato (S) </a:t>
            </a: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20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 della concentrazione di cellule (X)</a:t>
            </a:r>
            <a:endPar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p:txBody>
      </p:sp>
    </p:spTree>
    <p:extLst>
      <p:ext uri="{BB962C8B-B14F-4D97-AF65-F5344CB8AC3E}">
        <p14:creationId xmlns:p14="http://schemas.microsoft.com/office/powerpoint/2010/main" val="3369539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1" name="Text Box 2"/>
          <p:cNvSpPr txBox="1">
            <a:spLocks noChangeArrowheads="1"/>
          </p:cNvSpPr>
          <p:nvPr/>
        </p:nvSpPr>
        <p:spPr bwMode="auto">
          <a:xfrm>
            <a:off x="3039881" y="259312"/>
            <a:ext cx="3156313" cy="369332"/>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USO DEI COEFFICIENTE DI RESA</a:t>
            </a:r>
          </a:p>
        </p:txBody>
      </p:sp>
      <p:sp>
        <p:nvSpPr>
          <p:cNvPr id="650242" name="Text Box 3"/>
          <p:cNvSpPr txBox="1">
            <a:spLocks noChangeArrowheads="1"/>
          </p:cNvSpPr>
          <p:nvPr/>
        </p:nvSpPr>
        <p:spPr bwMode="auto">
          <a:xfrm>
            <a:off x="8675688" y="6400800"/>
            <a:ext cx="488950" cy="457200"/>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DEF96799-D81B-4806-87AC-96024AC9FAE2}"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11</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243" name="Rectangle 4"/>
          <p:cNvSpPr>
            <a:spLocks noChangeArrowheads="1"/>
          </p:cNvSpPr>
          <p:nvPr/>
        </p:nvSpPr>
        <p:spPr bwMode="auto">
          <a:xfrm>
            <a:off x="0" y="648296"/>
            <a:ext cx="9144000" cy="6155531"/>
          </a:xfrm>
          <a:prstGeom prst="rect">
            <a:avLst/>
          </a:prstGeom>
          <a:noFill/>
          <a:ln w="9525">
            <a:noFill/>
            <a:miter lim="800000"/>
            <a:headEnd/>
            <a:tailEnd/>
          </a:ln>
        </p:spPr>
        <p:txBody>
          <a:bodyPr anchor="ctr">
            <a:spAutoFit/>
          </a:bodyPr>
          <a:lstStyle/>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Partendo da</a:t>
            </a: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2000" b="1" i="0" u="none" strike="noStrike" kern="1200" cap="none" spc="0" normalizeH="0" baseline="0" noProof="0" dirty="0">
                <a:ln>
                  <a:noFill/>
                </a:ln>
                <a:solidFill>
                  <a:srgbClr val="000000"/>
                </a:solidFill>
                <a:effectLst/>
                <a:uLnTx/>
                <a:uFillTx/>
                <a:latin typeface="Symbol" panose="05050102010706020507" pitchFamily="18" charset="2"/>
                <a:ea typeface="+mn-ea"/>
                <a:cs typeface="Times New Roman" pitchFamily="18" charset="0"/>
              </a:rPr>
              <a:t>m</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 X  (24)</a:t>
            </a:r>
            <a:endPar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isolando </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in</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 Y</a:t>
            </a:r>
            <a:r>
              <a:rPr kumimoji="0" lang="it-IT"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dS</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(33) </a:t>
            </a: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si ottiene </a:t>
            </a: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(- 1/Y</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 sostituendovi la (24) si avrà  </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dS</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(- 1/Y</a:t>
            </a:r>
            <a:r>
              <a:rPr kumimoji="0" lang="en-GB"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1" i="0" u="none" strike="noStrike" kern="1200" cap="none" spc="0" normalizeH="0" baseline="0" noProof="0" dirty="0">
                <a:ln>
                  <a:noFill/>
                </a:ln>
                <a:solidFill>
                  <a:srgbClr val="000000"/>
                </a:solidFill>
                <a:effectLst/>
                <a:uLnTx/>
                <a:uFillTx/>
                <a:latin typeface="Symbol" panose="05050102010706020507" pitchFamily="18" charset="2"/>
                <a:ea typeface="+mn-ea"/>
                <a:cs typeface="Times New Roman" pitchFamily="18" charset="0"/>
              </a:rPr>
              <a:t>m</a:t>
            </a:r>
            <a:r>
              <a:rPr kumimoji="0" lang="en-GB"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(36)</a:t>
            </a: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sostituendo</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poi la (36) </a:t>
            </a:r>
            <a:r>
              <a:rPr kumimoji="0" lang="en-GB"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nella</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dP</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 Y</a:t>
            </a:r>
            <a:r>
              <a:rPr kumimoji="0" lang="it-IT"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dS</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(34)</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dP</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 Y</a:t>
            </a:r>
            <a:r>
              <a:rPr kumimoji="0" lang="en-GB"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(- 1/Y</a:t>
            </a:r>
            <a:r>
              <a:rPr kumimoji="0" lang="en-GB"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dP</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(Y</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(37)</a:t>
            </a:r>
            <a:endPar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65660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1F42F57-01CC-405C-B8FF-120EE54EBD4E}"/>
              </a:ext>
            </a:extLst>
          </p:cNvPr>
          <p:cNvPicPr>
            <a:picLocks noChangeAspect="1"/>
          </p:cNvPicPr>
          <p:nvPr/>
        </p:nvPicPr>
        <p:blipFill>
          <a:blip r:embed="rId2"/>
          <a:stretch>
            <a:fillRect/>
          </a:stretch>
        </p:blipFill>
        <p:spPr>
          <a:xfrm>
            <a:off x="5435596" y="0"/>
            <a:ext cx="3445078" cy="2583809"/>
          </a:xfrm>
          <a:prstGeom prst="rect">
            <a:avLst/>
          </a:prstGeom>
        </p:spPr>
      </p:pic>
      <p:sp>
        <p:nvSpPr>
          <p:cNvPr id="652289" name="Text Box 2"/>
          <p:cNvSpPr txBox="1">
            <a:spLocks noChangeArrowheads="1"/>
          </p:cNvSpPr>
          <p:nvPr/>
        </p:nvSpPr>
        <p:spPr bwMode="auto">
          <a:xfrm>
            <a:off x="3023404" y="1129983"/>
            <a:ext cx="2707728" cy="369332"/>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SOLUZIONE DEL MODELLO</a:t>
            </a:r>
          </a:p>
        </p:txBody>
      </p:sp>
      <p:sp>
        <p:nvSpPr>
          <p:cNvPr id="652290" name="Text Box 3"/>
          <p:cNvSpPr txBox="1">
            <a:spLocks noChangeArrowheads="1"/>
          </p:cNvSpPr>
          <p:nvPr/>
        </p:nvSpPr>
        <p:spPr bwMode="auto">
          <a:xfrm>
            <a:off x="8675688" y="6400800"/>
            <a:ext cx="488950" cy="457200"/>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79ACAFDE-75BF-490E-92C1-2C5910CC3BA6}"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12</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291" name="Rectangle 4"/>
          <p:cNvSpPr>
            <a:spLocks noChangeArrowheads="1"/>
          </p:cNvSpPr>
          <p:nvPr/>
        </p:nvSpPr>
        <p:spPr bwMode="auto">
          <a:xfrm>
            <a:off x="0" y="2463966"/>
            <a:ext cx="9144000" cy="3835024"/>
          </a:xfrm>
          <a:prstGeom prst="rect">
            <a:avLst/>
          </a:prstGeom>
          <a:noFill/>
          <a:ln w="9525">
            <a:noFill/>
            <a:miter lim="800000"/>
            <a:headEnd/>
            <a:tailEnd/>
          </a:ln>
        </p:spPr>
        <p:txBody>
          <a:bodyPr anchor="ctr">
            <a:spAutoFit/>
          </a:bodyPr>
          <a:lstStyle/>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ovvero del sistema di equazioni (24), (36) e (37)</a:t>
            </a: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2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it-IT"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(24)</a:t>
            </a: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- 1/Y</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(36)</a:t>
            </a:r>
          </a:p>
          <a:p>
            <a:pPr marL="0" marR="0" lvl="0" indent="0" algn="ctr" defTabSz="457200" rtl="0" eaLnBrk="0" fontAlgn="auto" latinLnBrk="0" hangingPunct="0">
              <a:lnSpc>
                <a:spcPct val="15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dP</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(Y</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(37)</a:t>
            </a:r>
            <a:endPar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soluzione dei modelli cinetici è necessaria per calcolare la durata dell’intero processo di fermentazione</a:t>
            </a:r>
          </a:p>
        </p:txBody>
      </p:sp>
    </p:spTree>
    <p:extLst>
      <p:ext uri="{BB962C8B-B14F-4D97-AF65-F5344CB8AC3E}">
        <p14:creationId xmlns:p14="http://schemas.microsoft.com/office/powerpoint/2010/main" val="346167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1"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F4F4A4-C31C-49E5-B909-BC5E29287D07}"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532" name="Rectangle 4"/>
          <p:cNvSpPr>
            <a:spLocks noChangeArrowheads="1"/>
          </p:cNvSpPr>
          <p:nvPr/>
        </p:nvSpPr>
        <p:spPr bwMode="auto">
          <a:xfrm>
            <a:off x="-32932" y="1581116"/>
            <a:ext cx="9144000" cy="4342856"/>
          </a:xfrm>
          <a:prstGeom prst="rect">
            <a:avLst/>
          </a:prstGeom>
          <a:noFill/>
          <a:ln w="9525">
            <a:noFill/>
            <a:miter lim="800000"/>
            <a:headEnd/>
            <a:tailEnd/>
          </a:ln>
          <a:effectLst/>
        </p:spPr>
        <p:txBody>
          <a:bodyPr anchor="ctr">
            <a:spAutoFit/>
          </a:bodyPr>
          <a:lstStyle/>
          <a:p>
            <a:pPr marL="457200" marR="0" lvl="0" indent="-457200" algn="just" defTabSz="457200" rtl="0" eaLnBrk="1" fontAlgn="auto" latinLnBrk="0" hangingPunct="1">
              <a:lnSpc>
                <a:spcPct val="100000"/>
              </a:lnSpc>
              <a:spcBef>
                <a:spcPts val="0"/>
              </a:spcBef>
              <a:spcAft>
                <a:spcPts val="0"/>
              </a:spcAft>
              <a:buClrTx/>
              <a:buSzTx/>
              <a:buFontTx/>
              <a:buNone/>
              <a:tabLst/>
              <a:defRPr/>
            </a:pP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14</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Rispondere alle seguenti domande.</a:t>
            </a:r>
          </a:p>
          <a:p>
            <a:pPr marL="457200" marR="0" lvl="0" indent="-45720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914400" marR="0" lvl="1" indent="-457200" algn="just" defTabSz="457200" rtl="0" eaLnBrk="1" fontAlgn="auto" latinLnBrk="0" hangingPunct="1">
              <a:lnSpc>
                <a:spcPct val="150000"/>
              </a:lnSpc>
              <a:spcBef>
                <a:spcPts val="0"/>
              </a:spcBef>
              <a:spcAft>
                <a:spcPts val="0"/>
              </a:spcAft>
              <a:buClrTx/>
              <a:buSzTx/>
              <a:buFontTx/>
              <a:buAutoNum type="arabicPeriod"/>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Cosa avviene durante la fase di quiescenza nel processo di crescita cellulare?</a:t>
            </a:r>
          </a:p>
          <a:p>
            <a:pPr marL="914400" marR="0" lvl="1" indent="-457200" algn="just" defTabSz="457200" rtl="0" eaLnBrk="1" fontAlgn="auto" latinLnBrk="0" hangingPunct="1">
              <a:lnSpc>
                <a:spcPct val="150000"/>
              </a:lnSpc>
              <a:spcBef>
                <a:spcPts val="0"/>
              </a:spcBef>
              <a:spcAft>
                <a:spcPts val="0"/>
              </a:spcAft>
              <a:buClrTx/>
              <a:buSzTx/>
              <a:buFontTx/>
              <a:buAutoNum type="arabicPeriod"/>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Cosa avviene durante la fase esponenziale nel processo di crescita cellulare?</a:t>
            </a:r>
          </a:p>
          <a:p>
            <a:pPr marL="914400" marR="0" lvl="1" indent="-457200" algn="just" defTabSz="457200" rtl="0" eaLnBrk="1" fontAlgn="auto" latinLnBrk="0" hangingPunct="1">
              <a:lnSpc>
                <a:spcPct val="150000"/>
              </a:lnSpc>
              <a:spcBef>
                <a:spcPts val="0"/>
              </a:spcBef>
              <a:spcAft>
                <a:spcPts val="0"/>
              </a:spcAft>
              <a:buClrTx/>
              <a:buSzTx/>
              <a:buFontTx/>
              <a:buAutoNum type="arabicPeriod"/>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Fare un esempio di modello matematico che si applica alla crescita cellulare.</a:t>
            </a:r>
          </a:p>
          <a:p>
            <a:pPr marL="914400" marR="0" lvl="1" indent="-457200" algn="just" defTabSz="457200" rtl="0" eaLnBrk="1" fontAlgn="auto" latinLnBrk="0" hangingPunct="1">
              <a:lnSpc>
                <a:spcPct val="150000"/>
              </a:lnSpc>
              <a:spcBef>
                <a:spcPts val="0"/>
              </a:spcBef>
              <a:spcAft>
                <a:spcPts val="0"/>
              </a:spcAft>
              <a:buClrTx/>
              <a:buSzTx/>
              <a:buFontTx/>
              <a:buAutoNum type="arabicPeriod"/>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Quali sono i limiti del modello di crescita esponenziale?</a:t>
            </a:r>
          </a:p>
          <a:p>
            <a:pPr marL="914400" marR="0" lvl="1" indent="-457200" algn="just" defTabSz="457200" rtl="0" eaLnBrk="1" fontAlgn="auto" latinLnBrk="0" hangingPunct="1">
              <a:lnSpc>
                <a:spcPct val="150000"/>
              </a:lnSpc>
              <a:spcBef>
                <a:spcPts val="0"/>
              </a:spcBef>
              <a:spcAft>
                <a:spcPts val="0"/>
              </a:spcAft>
              <a:buClrTx/>
              <a:buSzTx/>
              <a:buFontTx/>
              <a:buAutoNum type="arabicPeriod"/>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Qual è la relazione tra la velocità specifica di crescita e il tempo di raddoppio?</a:t>
            </a:r>
          </a:p>
          <a:p>
            <a:pPr marL="914400" marR="0" lvl="1" indent="-457200" algn="just" defTabSz="457200" rtl="0" eaLnBrk="1" fontAlgn="auto" latinLnBrk="0" hangingPunct="1">
              <a:lnSpc>
                <a:spcPct val="150000"/>
              </a:lnSpc>
              <a:spcBef>
                <a:spcPts val="0"/>
              </a:spcBef>
              <a:spcAft>
                <a:spcPts val="0"/>
              </a:spcAft>
              <a:buClrTx/>
              <a:buSzTx/>
              <a:buFontTx/>
              <a:buAutoNum type="arabicPeriod"/>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Quando la concentrazione del substrato rappresenta il fattore limitante della cinetica?</a:t>
            </a:r>
          </a:p>
          <a:p>
            <a:pPr marL="914400" marR="0" lvl="1" indent="-457200" algn="just" defTabSz="457200" rtl="0" eaLnBrk="1" fontAlgn="auto" latinLnBrk="0" hangingPunct="1">
              <a:lnSpc>
                <a:spcPct val="150000"/>
              </a:lnSpc>
              <a:spcBef>
                <a:spcPts val="0"/>
              </a:spcBef>
              <a:spcAft>
                <a:spcPts val="0"/>
              </a:spcAft>
              <a:buClrTx/>
              <a:buSzTx/>
              <a:buFontTx/>
              <a:buAutoNum type="arabicPeriod"/>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mn-cs"/>
              </a:rPr>
              <a:t>Quali parametri mette in relazione il modello di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mn-cs"/>
              </a:rPr>
              <a:t>Monod</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mn-cs"/>
              </a:rPr>
              <a:t>? Quali dei seguenti fattori possono determinare la massima velocità specifica di crescita di un microrganismo: il pH, la composizione del mezzo di coltura, la temperatura, tutti e tre?</a:t>
            </a: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662533" name="Text Box 5"/>
          <p:cNvSpPr txBox="1">
            <a:spLocks noChangeArrowheads="1"/>
          </p:cNvSpPr>
          <p:nvPr/>
        </p:nvSpPr>
        <p:spPr bwMode="auto">
          <a:xfrm>
            <a:off x="3185204" y="934028"/>
            <a:ext cx="2707728" cy="369332"/>
          </a:xfrm>
          <a:prstGeom prst="rect">
            <a:avLst/>
          </a:prstGeom>
          <a:noFill/>
          <a:ln w="9525">
            <a:noFill/>
            <a:miter lim="800000"/>
            <a:headEnd/>
            <a:tailEnd/>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SOLUZIONE DEL MODELLO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2532">
                                            <p:txEl>
                                              <p:pRg st="2" end="2"/>
                                            </p:txEl>
                                          </p:spTgt>
                                        </p:tgtEl>
                                        <p:attrNameLst>
                                          <p:attrName>style.visibility</p:attrName>
                                        </p:attrNameLst>
                                      </p:cBhvr>
                                      <p:to>
                                        <p:strVal val="visible"/>
                                      </p:to>
                                    </p:set>
                                    <p:animEffect transition="in" filter="fade">
                                      <p:cBhvr>
                                        <p:cTn id="7" dur="500"/>
                                        <p:tgtEl>
                                          <p:spTgt spid="66253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2532">
                                            <p:txEl>
                                              <p:pRg st="3" end="3"/>
                                            </p:txEl>
                                          </p:spTgt>
                                        </p:tgtEl>
                                        <p:attrNameLst>
                                          <p:attrName>style.visibility</p:attrName>
                                        </p:attrNameLst>
                                      </p:cBhvr>
                                      <p:to>
                                        <p:strVal val="visible"/>
                                      </p:to>
                                    </p:set>
                                    <p:animEffect transition="in" filter="fade">
                                      <p:cBhvr>
                                        <p:cTn id="12" dur="500"/>
                                        <p:tgtEl>
                                          <p:spTgt spid="66253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2532">
                                            <p:txEl>
                                              <p:pRg st="4" end="4"/>
                                            </p:txEl>
                                          </p:spTgt>
                                        </p:tgtEl>
                                        <p:attrNameLst>
                                          <p:attrName>style.visibility</p:attrName>
                                        </p:attrNameLst>
                                      </p:cBhvr>
                                      <p:to>
                                        <p:strVal val="visible"/>
                                      </p:to>
                                    </p:set>
                                    <p:animEffect transition="in" filter="fade">
                                      <p:cBhvr>
                                        <p:cTn id="17" dur="500"/>
                                        <p:tgtEl>
                                          <p:spTgt spid="66253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2532">
                                            <p:txEl>
                                              <p:pRg st="5" end="5"/>
                                            </p:txEl>
                                          </p:spTgt>
                                        </p:tgtEl>
                                        <p:attrNameLst>
                                          <p:attrName>style.visibility</p:attrName>
                                        </p:attrNameLst>
                                      </p:cBhvr>
                                      <p:to>
                                        <p:strVal val="visible"/>
                                      </p:to>
                                    </p:set>
                                    <p:animEffect transition="in" filter="fade">
                                      <p:cBhvr>
                                        <p:cTn id="22" dur="500"/>
                                        <p:tgtEl>
                                          <p:spTgt spid="66253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2532">
                                            <p:txEl>
                                              <p:pRg st="6" end="6"/>
                                            </p:txEl>
                                          </p:spTgt>
                                        </p:tgtEl>
                                        <p:attrNameLst>
                                          <p:attrName>style.visibility</p:attrName>
                                        </p:attrNameLst>
                                      </p:cBhvr>
                                      <p:to>
                                        <p:strVal val="visible"/>
                                      </p:to>
                                    </p:set>
                                    <p:animEffect transition="in" filter="fade">
                                      <p:cBhvr>
                                        <p:cTn id="27" dur="500"/>
                                        <p:tgtEl>
                                          <p:spTgt spid="66253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2532">
                                            <p:txEl>
                                              <p:pRg st="7" end="7"/>
                                            </p:txEl>
                                          </p:spTgt>
                                        </p:tgtEl>
                                        <p:attrNameLst>
                                          <p:attrName>style.visibility</p:attrName>
                                        </p:attrNameLst>
                                      </p:cBhvr>
                                      <p:to>
                                        <p:strVal val="visible"/>
                                      </p:to>
                                    </p:set>
                                    <p:animEffect transition="in" filter="fade">
                                      <p:cBhvr>
                                        <p:cTn id="32" dur="500"/>
                                        <p:tgtEl>
                                          <p:spTgt spid="66253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62532">
                                            <p:txEl>
                                              <p:pRg st="8" end="8"/>
                                            </p:txEl>
                                          </p:spTgt>
                                        </p:tgtEl>
                                        <p:attrNameLst>
                                          <p:attrName>style.visibility</p:attrName>
                                        </p:attrNameLst>
                                      </p:cBhvr>
                                      <p:to>
                                        <p:strVal val="visible"/>
                                      </p:to>
                                    </p:set>
                                    <p:animEffect transition="in" filter="fade">
                                      <p:cBhvr>
                                        <p:cTn id="37" dur="500"/>
                                        <p:tgtEl>
                                          <p:spTgt spid="6625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1" name="Text Box 3"/>
          <p:cNvSpPr txBox="1">
            <a:spLocks noChangeArrowheads="1"/>
          </p:cNvSpPr>
          <p:nvPr/>
        </p:nvSpPr>
        <p:spPr bwMode="auto">
          <a:xfrm>
            <a:off x="8675688" y="6400800"/>
            <a:ext cx="418704" cy="369332"/>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1F13FAE-EEBA-4D7C-B262-392FC2B19FF4}"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652" name="Rectangle 4"/>
          <p:cNvSpPr>
            <a:spLocks noChangeArrowheads="1"/>
          </p:cNvSpPr>
          <p:nvPr/>
        </p:nvSpPr>
        <p:spPr bwMode="auto">
          <a:xfrm>
            <a:off x="0" y="2124426"/>
            <a:ext cx="9144000" cy="3927357"/>
          </a:xfrm>
          <a:prstGeom prst="rect">
            <a:avLst/>
          </a:prstGeom>
          <a:noFill/>
          <a:ln w="9525">
            <a:noFill/>
            <a:miter lim="800000"/>
            <a:headEnd/>
            <a:tailEnd/>
          </a:ln>
          <a:effectLst/>
        </p:spPr>
        <p:txBody>
          <a:bodyPr anchor="ctr">
            <a:spAutoFit/>
          </a:bodyPr>
          <a:lstStyle/>
          <a:p>
            <a:pPr marL="457200" marR="0" lvl="0" indent="-45720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14b</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Rispondere alle seguenti domande.</a:t>
            </a:r>
          </a:p>
          <a:p>
            <a:pPr marL="457200" marR="0" lvl="0" indent="-45720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914400" marR="0" lvl="1" indent="-457200" algn="just" defTabSz="457200" rtl="0" eaLnBrk="1" fontAlgn="auto" latinLnBrk="0" hangingPunct="1">
              <a:lnSpc>
                <a:spcPct val="150000"/>
              </a:lnSpc>
              <a:spcBef>
                <a:spcPts val="0"/>
              </a:spcBef>
              <a:spcAft>
                <a:spcPts val="0"/>
              </a:spcAft>
              <a:buClrTx/>
              <a:buSzTx/>
              <a:buFontTx/>
              <a:buAutoNum type="arabicPeriod"/>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concentrazione di substrato può influenzare la velocità specifica di crescita della biomassa?  Sempre? Quando non la influenza?</a:t>
            </a:r>
          </a:p>
          <a:p>
            <a:pPr marL="914400" marR="0" lvl="1" indent="-457200" algn="just" defTabSz="457200" rtl="0" eaLnBrk="1" fontAlgn="auto" latinLnBrk="0" hangingPunct="1">
              <a:lnSpc>
                <a:spcPct val="150000"/>
              </a:lnSpc>
              <a:spcBef>
                <a:spcPts val="0"/>
              </a:spcBef>
              <a:spcAft>
                <a:spcPts val="0"/>
              </a:spcAft>
              <a:buClrTx/>
              <a:buSzTx/>
              <a:buFontTx/>
              <a:buAutoNum type="arabicPeriod"/>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Come si determinala la velocità specifica massima di crescita di un microrganismo?</a:t>
            </a:r>
          </a:p>
          <a:p>
            <a:pPr marL="914400" marR="0" lvl="1" indent="-457200" algn="just" defTabSz="457200" rtl="0" eaLnBrk="1" fontAlgn="auto" latinLnBrk="0" hangingPunct="1">
              <a:lnSpc>
                <a:spcPct val="150000"/>
              </a:lnSpc>
              <a:spcBef>
                <a:spcPts val="0"/>
              </a:spcBef>
              <a:spcAft>
                <a:spcPts val="0"/>
              </a:spcAft>
              <a:buClrTx/>
              <a:buSzTx/>
              <a:buFontTx/>
              <a:buAutoNum type="arabicPeriod"/>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Qual è la differenza tra la velocità specifica di crescita, la velocità massima di crescita specifica e la velocità di crescita cellulare?</a:t>
            </a:r>
          </a:p>
          <a:p>
            <a:pPr marL="914400" marR="0" lvl="1" indent="-457200" algn="just" defTabSz="457200" rtl="0" eaLnBrk="1" fontAlgn="auto" latinLnBrk="0" hangingPunct="1">
              <a:lnSpc>
                <a:spcPct val="150000"/>
              </a:lnSpc>
              <a:spcBef>
                <a:spcPts val="0"/>
              </a:spcBef>
              <a:spcAft>
                <a:spcPts val="0"/>
              </a:spcAft>
              <a:buClrTx/>
              <a:buSzTx/>
              <a:buFontTx/>
              <a:buAutoNum type="arabicPeriod"/>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Qual e il modello che tiene conto della variazione della concentrazione del substrato, del prodotto di fermentazione e della concentrazione delle cellule?</a:t>
            </a:r>
          </a:p>
          <a:p>
            <a:pPr marL="914400" marR="0" lvl="1" indent="-457200" algn="just" defTabSz="457200" rtl="0" eaLnBrk="1" fontAlgn="auto" latinLnBrk="0" hangingPunct="1">
              <a:lnSpc>
                <a:spcPct val="150000"/>
              </a:lnSpc>
              <a:spcBef>
                <a:spcPts val="0"/>
              </a:spcBef>
              <a:spcAft>
                <a:spcPts val="0"/>
              </a:spcAft>
              <a:buClrTx/>
              <a:buSzTx/>
              <a:buFontTx/>
              <a:buAutoNum type="arabicPeriod"/>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Quali sono i limiti del modello al quale si riferisce la domanda 4?</a:t>
            </a:r>
          </a:p>
        </p:txBody>
      </p:sp>
      <p:sp>
        <p:nvSpPr>
          <p:cNvPr id="667653" name="Text Box 5"/>
          <p:cNvSpPr txBox="1">
            <a:spLocks noChangeArrowheads="1"/>
          </p:cNvSpPr>
          <p:nvPr/>
        </p:nvSpPr>
        <p:spPr bwMode="auto">
          <a:xfrm>
            <a:off x="3218136" y="956345"/>
            <a:ext cx="2707728" cy="369332"/>
          </a:xfrm>
          <a:prstGeom prst="rect">
            <a:avLst/>
          </a:prstGeom>
          <a:noFill/>
          <a:ln w="9525">
            <a:noFill/>
            <a:miter lim="800000"/>
            <a:headEnd/>
            <a:tailEnd/>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SOLUZIONE DEL MODELLO</a:t>
            </a:r>
          </a:p>
        </p:txBody>
      </p:sp>
    </p:spTree>
    <p:extLst>
      <p:ext uri="{BB962C8B-B14F-4D97-AF65-F5344CB8AC3E}">
        <p14:creationId xmlns:p14="http://schemas.microsoft.com/office/powerpoint/2010/main" val="81114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7652">
                                            <p:txEl>
                                              <p:pRg st="2" end="2"/>
                                            </p:txEl>
                                          </p:spTgt>
                                        </p:tgtEl>
                                        <p:attrNameLst>
                                          <p:attrName>style.visibility</p:attrName>
                                        </p:attrNameLst>
                                      </p:cBhvr>
                                      <p:to>
                                        <p:strVal val="visible"/>
                                      </p:to>
                                    </p:set>
                                    <p:animEffect transition="in" filter="fade">
                                      <p:cBhvr>
                                        <p:cTn id="7" dur="500"/>
                                        <p:tgtEl>
                                          <p:spTgt spid="66765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7652">
                                            <p:txEl>
                                              <p:pRg st="3" end="3"/>
                                            </p:txEl>
                                          </p:spTgt>
                                        </p:tgtEl>
                                        <p:attrNameLst>
                                          <p:attrName>style.visibility</p:attrName>
                                        </p:attrNameLst>
                                      </p:cBhvr>
                                      <p:to>
                                        <p:strVal val="visible"/>
                                      </p:to>
                                    </p:set>
                                    <p:animEffect transition="in" filter="fade">
                                      <p:cBhvr>
                                        <p:cTn id="12" dur="500"/>
                                        <p:tgtEl>
                                          <p:spTgt spid="66765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7652">
                                            <p:txEl>
                                              <p:pRg st="4" end="4"/>
                                            </p:txEl>
                                          </p:spTgt>
                                        </p:tgtEl>
                                        <p:attrNameLst>
                                          <p:attrName>style.visibility</p:attrName>
                                        </p:attrNameLst>
                                      </p:cBhvr>
                                      <p:to>
                                        <p:strVal val="visible"/>
                                      </p:to>
                                    </p:set>
                                    <p:animEffect transition="in" filter="fade">
                                      <p:cBhvr>
                                        <p:cTn id="17" dur="500"/>
                                        <p:tgtEl>
                                          <p:spTgt spid="66765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7652">
                                            <p:txEl>
                                              <p:pRg st="5" end="5"/>
                                            </p:txEl>
                                          </p:spTgt>
                                        </p:tgtEl>
                                        <p:attrNameLst>
                                          <p:attrName>style.visibility</p:attrName>
                                        </p:attrNameLst>
                                      </p:cBhvr>
                                      <p:to>
                                        <p:strVal val="visible"/>
                                      </p:to>
                                    </p:set>
                                    <p:animEffect transition="in" filter="fade">
                                      <p:cBhvr>
                                        <p:cTn id="22" dur="500"/>
                                        <p:tgtEl>
                                          <p:spTgt spid="66765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7652">
                                            <p:txEl>
                                              <p:pRg st="6" end="6"/>
                                            </p:txEl>
                                          </p:spTgt>
                                        </p:tgtEl>
                                        <p:attrNameLst>
                                          <p:attrName>style.visibility</p:attrName>
                                        </p:attrNameLst>
                                      </p:cBhvr>
                                      <p:to>
                                        <p:strVal val="visible"/>
                                      </p:to>
                                    </p:set>
                                    <p:animEffect transition="in" filter="fade">
                                      <p:cBhvr>
                                        <p:cTn id="27" dur="500"/>
                                        <p:tgtEl>
                                          <p:spTgt spid="66765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1F42F57-01CC-405C-B8FF-120EE54EBD4E}"/>
              </a:ext>
            </a:extLst>
          </p:cNvPr>
          <p:cNvPicPr>
            <a:picLocks noChangeAspect="1"/>
          </p:cNvPicPr>
          <p:nvPr/>
        </p:nvPicPr>
        <p:blipFill>
          <a:blip r:embed="rId2"/>
          <a:stretch>
            <a:fillRect/>
          </a:stretch>
        </p:blipFill>
        <p:spPr>
          <a:xfrm>
            <a:off x="6254746" y="0"/>
            <a:ext cx="2794004" cy="2095503"/>
          </a:xfrm>
          <a:prstGeom prst="rect">
            <a:avLst/>
          </a:prstGeom>
        </p:spPr>
      </p:pic>
      <p:sp>
        <p:nvSpPr>
          <p:cNvPr id="652289" name="Text Box 2"/>
          <p:cNvSpPr txBox="1">
            <a:spLocks noChangeArrowheads="1"/>
          </p:cNvSpPr>
          <p:nvPr/>
        </p:nvSpPr>
        <p:spPr bwMode="auto">
          <a:xfrm>
            <a:off x="2374016" y="559010"/>
            <a:ext cx="3549305" cy="461665"/>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mn-cs"/>
              </a:rPr>
              <a:t>SOLUZIONE DEL MODELLO</a:t>
            </a:r>
          </a:p>
        </p:txBody>
      </p:sp>
      <p:sp>
        <p:nvSpPr>
          <p:cNvPr id="652290" name="Text Box 3"/>
          <p:cNvSpPr txBox="1">
            <a:spLocks noChangeArrowheads="1"/>
          </p:cNvSpPr>
          <p:nvPr/>
        </p:nvSpPr>
        <p:spPr bwMode="auto">
          <a:xfrm>
            <a:off x="8675688" y="6400800"/>
            <a:ext cx="488950" cy="457200"/>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79ACAFDE-75BF-490E-92C1-2C5910CC3BA6}"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15</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291" name="Rectangle 4"/>
          <p:cNvSpPr>
            <a:spLocks noChangeArrowheads="1"/>
          </p:cNvSpPr>
          <p:nvPr/>
        </p:nvSpPr>
        <p:spPr bwMode="auto">
          <a:xfrm>
            <a:off x="333375" y="1047751"/>
            <a:ext cx="7134225" cy="3835024"/>
          </a:xfrm>
          <a:prstGeom prst="rect">
            <a:avLst/>
          </a:prstGeom>
          <a:noFill/>
          <a:ln w="9525">
            <a:noFill/>
            <a:miter lim="800000"/>
            <a:headEnd/>
            <a:tailEnd/>
          </a:ln>
        </p:spPr>
        <p:txBody>
          <a:bodyPr wrap="square" anchor="ctr">
            <a:spAutoFit/>
          </a:bodyPr>
          <a:lstStyle/>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ovvero del sistema di equazioni (24), (36) e (37)</a:t>
            </a: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2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it-IT"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(24)</a:t>
            </a: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- 1/Y</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(36)</a:t>
            </a:r>
          </a:p>
          <a:p>
            <a:pPr marL="0" marR="0" lvl="0" indent="0" algn="ctr" defTabSz="457200" rtl="0" eaLnBrk="0" fontAlgn="auto" latinLnBrk="0" hangingPunct="0">
              <a:lnSpc>
                <a:spcPct val="15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dP</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(Y</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(37)</a:t>
            </a:r>
            <a:endPar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soluzione dei modelli cinetici è necessaria per calcolare la durata dell’intero processo di fermentazione</a:t>
            </a:r>
          </a:p>
        </p:txBody>
      </p:sp>
      <p:sp>
        <p:nvSpPr>
          <p:cNvPr id="4" name="CasellaDiTesto 3">
            <a:extLst>
              <a:ext uri="{FF2B5EF4-FFF2-40B4-BE49-F238E27FC236}">
                <a16:creationId xmlns:a16="http://schemas.microsoft.com/office/drawing/2014/main" id="{A8E3C4AB-F947-0AB1-51E0-1E5B9157FC3B}"/>
              </a:ext>
            </a:extLst>
          </p:cNvPr>
          <p:cNvSpPr txBox="1"/>
          <p:nvPr/>
        </p:nvSpPr>
        <p:spPr>
          <a:xfrm>
            <a:off x="214312" y="4933086"/>
            <a:ext cx="8080375" cy="1754326"/>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Approssimazione di </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Y</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calcolarli come medie in un certo intervallo di tempo (assumerli </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costanti entro il </a:t>
            </a:r>
            <a:r>
              <a:rPr kumimoji="0" lang="it-IT" sz="1800" b="1" i="0" u="none" strike="noStrike" kern="1200" cap="none" spc="0" normalizeH="0" baseline="0" noProof="0" dirty="0" err="1">
                <a:ln>
                  <a:noFill/>
                </a:ln>
                <a:solidFill>
                  <a:srgbClr val="FF0000"/>
                </a:solidFill>
                <a:effectLst/>
                <a:uLnTx/>
                <a:uFillTx/>
                <a:latin typeface="Symbol" pitchFamily="18" charset="2"/>
                <a:ea typeface="+mn-ea"/>
                <a:cs typeface="Times New Roman" pitchFamily="18" charset="0"/>
              </a:rPr>
              <a:t>D</a:t>
            </a:r>
            <a:r>
              <a:rPr kumimoji="0" lang="it-IT" sz="1800" b="1"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t</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considerato</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invece di  sviluppare le loro funzioni del tempo</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Occorre adesso, una comprensione più approfondita dei processi di crescita e di formazione.</a:t>
            </a:r>
          </a:p>
        </p:txBody>
      </p:sp>
    </p:spTree>
    <p:extLst>
      <p:ext uri="{BB962C8B-B14F-4D97-AF65-F5344CB8AC3E}">
        <p14:creationId xmlns:p14="http://schemas.microsoft.com/office/powerpoint/2010/main" val="2329616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Text Box 2"/>
          <p:cNvSpPr txBox="1">
            <a:spLocks noChangeArrowheads="1"/>
          </p:cNvSpPr>
          <p:nvPr/>
        </p:nvSpPr>
        <p:spPr bwMode="auto">
          <a:xfrm>
            <a:off x="2527300" y="457200"/>
            <a:ext cx="4263796" cy="461665"/>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sp>
        <p:nvSpPr>
          <p:cNvPr id="675843" name="Text Box 3"/>
          <p:cNvSpPr txBox="1">
            <a:spLocks noChangeArrowheads="1"/>
          </p:cNvSpPr>
          <p:nvPr/>
        </p:nvSpPr>
        <p:spPr bwMode="auto">
          <a:xfrm>
            <a:off x="8675688" y="6400800"/>
            <a:ext cx="3365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1BF7EF-D9CE-4FF7-8921-76AA9716956E}"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844" name="Rectangle 4"/>
          <p:cNvSpPr>
            <a:spLocks noChangeArrowheads="1"/>
          </p:cNvSpPr>
          <p:nvPr/>
        </p:nvSpPr>
        <p:spPr bwMode="auto">
          <a:xfrm>
            <a:off x="0" y="845433"/>
            <a:ext cx="9144000" cy="5693866"/>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Attività che assorbono energia: il </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lavoro di biosintesi</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cioè l’attività di riproduzione cellulare, ed il lavoro per espletare altre funzioni come l’</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omeostasi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trasformazione reversibile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ATP </a:t>
            </a:r>
            <a:r>
              <a:rPr kumimoji="0" lang="it-IT" sz="1800" b="0" i="0" u="none" strike="noStrike" kern="1200" cap="none" spc="0" normalizeH="0" baseline="0" noProof="0" dirty="0">
                <a:ln>
                  <a:noFill/>
                </a:ln>
                <a:solidFill>
                  <a:srgbClr val="000000"/>
                </a:solidFill>
                <a:effectLst/>
                <a:uLnTx/>
                <a:uFillTx/>
                <a:latin typeface="Wingdings 3" pitchFamily="18" charset="2"/>
                <a:ea typeface="+mn-ea"/>
                <a:cs typeface="Times New Roman" pitchFamily="18" charset="0"/>
              </a:rPr>
              <a:t>D</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ADP + 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serve a trasferire ai processi endotermici l’energia rilasciata dai processi esotermici</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Omeostasi: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condizione interna di equilibrio dell’organismo che si mantiene mediante il trasporto fuori dalla cellula dei prodotti metabolici, di H</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e di prodotti tossici, per mantenere costante l’ambiente interno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presenza di </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alte concentrazioni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di tali prodotti (</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metaboliti, H</a:t>
            </a:r>
            <a:r>
              <a:rPr kumimoji="0" lang="it-IT"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e prodotti tossici</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comporta un </a:t>
            </a:r>
            <a:r>
              <a:rPr kumimoji="0" lang="it-IT" sz="1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maggior lavoro di omeostasi</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cioè che una maggior parte dell’attività dell’ATP si rivolge verso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omeostasi, a scapito dell’attività anabolica</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di biosintesi</a:t>
            </a: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Text Box 2"/>
          <p:cNvSpPr txBox="1">
            <a:spLocks noChangeArrowheads="1"/>
          </p:cNvSpPr>
          <p:nvPr/>
        </p:nvSpPr>
        <p:spPr bwMode="auto">
          <a:xfrm>
            <a:off x="2073021" y="235892"/>
            <a:ext cx="4950330" cy="52322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sp>
        <p:nvSpPr>
          <p:cNvPr id="676867"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36EA06-4B09-4348-9FCE-B740032A51F0}"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868" name="Rectangle 4"/>
          <p:cNvSpPr>
            <a:spLocks noChangeArrowheads="1"/>
          </p:cNvSpPr>
          <p:nvPr/>
        </p:nvSpPr>
        <p:spPr bwMode="auto">
          <a:xfrm>
            <a:off x="238123" y="920621"/>
            <a:ext cx="8620125" cy="5016758"/>
          </a:xfrm>
          <a:prstGeom prst="rect">
            <a:avLst/>
          </a:prstGeom>
          <a:noFill/>
          <a:ln w="9525">
            <a:noFill/>
            <a:miter lim="800000"/>
            <a:headEnd/>
            <a:tailEnd/>
          </a:ln>
          <a:effectLst/>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OMEOSTASI – BIOSINTESI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diminuzione della crescita cellulare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un’eccessiva acidità (pH basso), la presenza di sostanze tossiche e l’accumulo di metaboliti comporta un </a:t>
            </a:r>
            <a:endParaRPr kumimoji="0" lang="it-IT" sz="24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basso valore di Y</a:t>
            </a:r>
            <a:r>
              <a:rPr kumimoji="0" lang="it-IT" sz="2400" b="1" i="0" u="sng"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400" b="1" i="0" u="sng"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400" b="1" i="0" u="sng"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al variare del tempo di fermentazione Y</a:t>
            </a:r>
            <a:r>
              <a:rPr kumimoji="0" lang="it-IT" sz="24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può variare, e perciò assumerlo costante in un ampio intervallo di tempo  (</a:t>
            </a:r>
            <a:r>
              <a:rPr kumimoji="0" lang="it-IT" sz="2400" b="1" i="0" u="none" strike="noStrike" kern="1200" cap="none" spc="0" normalizeH="0" baseline="0" noProof="0" dirty="0">
                <a:ln>
                  <a:noFill/>
                </a:ln>
                <a:solidFill>
                  <a:srgbClr val="000000"/>
                </a:solidFill>
                <a:effectLst/>
                <a:uLnTx/>
                <a:uFillTx/>
                <a:latin typeface="Symbol" panose="05050102010706020507" pitchFamily="18" charset="2"/>
                <a:cs typeface="Times New Roman" pitchFamily="18" charset="0"/>
              </a:rPr>
              <a:t>D</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T) di fermentazione implica un errore che è tanto maggiore quanto più ampio è il </a:t>
            </a:r>
            <a:r>
              <a:rPr kumimoji="0" lang="it-IT" sz="2400" b="1" i="0" u="none" strike="noStrike" kern="1200" cap="none" spc="0" normalizeH="0" baseline="0" noProof="0" dirty="0">
                <a:ln>
                  <a:noFill/>
                </a:ln>
                <a:solidFill>
                  <a:srgbClr val="000000"/>
                </a:solidFill>
                <a:effectLst/>
                <a:uLnTx/>
                <a:uFillTx/>
                <a:latin typeface="Symbol" panose="05050102010706020507" pitchFamily="18" charset="2"/>
                <a:cs typeface="Times New Roman" pitchFamily="18" charset="0"/>
              </a:rPr>
              <a:t>D</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T considerato</a:t>
            </a:r>
            <a:endPar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pic>
        <p:nvPicPr>
          <p:cNvPr id="2" name="Immagine 1">
            <a:extLst>
              <a:ext uri="{FF2B5EF4-FFF2-40B4-BE49-F238E27FC236}">
                <a16:creationId xmlns:a16="http://schemas.microsoft.com/office/drawing/2014/main" id="{E06D83AB-014A-98D0-181D-FD06BD174B71}"/>
              </a:ext>
            </a:extLst>
          </p:cNvPr>
          <p:cNvPicPr>
            <a:picLocks noChangeAspect="1"/>
          </p:cNvPicPr>
          <p:nvPr/>
        </p:nvPicPr>
        <p:blipFill>
          <a:blip r:embed="rId2"/>
          <a:stretch>
            <a:fillRect/>
          </a:stretch>
        </p:blipFill>
        <p:spPr>
          <a:xfrm>
            <a:off x="6217684" y="2678338"/>
            <a:ext cx="2525347" cy="150132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6B076A4-E71A-4650-99E9-BF3B4A50A007}"/>
              </a:ext>
            </a:extLst>
          </p:cNvPr>
          <p:cNvSpPr txBox="1"/>
          <p:nvPr/>
        </p:nvSpPr>
        <p:spPr>
          <a:xfrm>
            <a:off x="322975" y="1174614"/>
            <a:ext cx="7998903" cy="305019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15.</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50000"/>
              </a:lnSpc>
              <a:spcBef>
                <a:spcPts val="0"/>
              </a:spcBef>
              <a:spcAft>
                <a:spcPts val="0"/>
              </a:spcAft>
              <a:buClrTx/>
              <a:buSzTx/>
              <a:buFontTx/>
              <a:buAutoNum type="alphaLcParenR"/>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Quale delle seguenti condizioni è tossica per la cellula: basso pH, alta concentrazione di etanolo, alta concentrazione di acido lattico?  </a:t>
            </a:r>
          </a:p>
          <a:p>
            <a:pPr marL="0" marR="0" lvl="0" indent="0" algn="just" defTabSz="457200" rtl="0" eaLnBrk="1" fontAlgn="auto" latinLnBrk="0" hangingPunct="1">
              <a:lnSpc>
                <a:spcPct val="150000"/>
              </a:lnSpc>
              <a:spcBef>
                <a:spcPts val="0"/>
              </a:spcBef>
              <a:spcAft>
                <a:spcPts val="0"/>
              </a:spcAft>
              <a:buClrTx/>
              <a:buSzTx/>
              <a:buFontTx/>
              <a:buAutoNum type="alphaLcParenR"/>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Perché le suddette condizioni sono tossiche? </a:t>
            </a:r>
          </a:p>
          <a:p>
            <a:pPr marL="0" marR="0" lvl="0" indent="0" algn="just" defTabSz="457200" rtl="0" eaLnBrk="1" fontAlgn="auto" latinLnBrk="0" hangingPunct="1">
              <a:lnSpc>
                <a:spcPct val="150000"/>
              </a:lnSpc>
              <a:spcBef>
                <a:spcPts val="0"/>
              </a:spcBef>
              <a:spcAft>
                <a:spcPts val="0"/>
              </a:spcAft>
              <a:buClrTx/>
              <a:buSzTx/>
              <a:buFontTx/>
              <a:buAutoNum type="alphaLcParenR"/>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Perché usare  il valor medio di Y</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nell’equazione (37) è un’approssimazione? </a:t>
            </a:r>
          </a:p>
          <a:p>
            <a:pPr marL="0" marR="0" lvl="0" indent="0" algn="just" defTabSz="457200" rtl="0" eaLnBrk="1" fontAlgn="auto" latinLnBrk="0" hangingPunct="1">
              <a:lnSpc>
                <a:spcPct val="150000"/>
              </a:lnSpc>
              <a:spcBef>
                <a:spcPts val="0"/>
              </a:spcBef>
              <a:spcAft>
                <a:spcPts val="0"/>
              </a:spcAft>
              <a:buClrTx/>
              <a:buSzTx/>
              <a:buFontTx/>
              <a:buAutoNum type="alphaLcParenR"/>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Quali sono i limiti di questa approssimazione?</a:t>
            </a:r>
          </a:p>
        </p:txBody>
      </p:sp>
      <p:sp>
        <p:nvSpPr>
          <p:cNvPr id="8" name="CasellaDiTesto 7">
            <a:extLst>
              <a:ext uri="{FF2B5EF4-FFF2-40B4-BE49-F238E27FC236}">
                <a16:creationId xmlns:a16="http://schemas.microsoft.com/office/drawing/2014/main" id="{E4098113-A562-4DB6-B5C2-0720B2DF3E78}"/>
              </a:ext>
            </a:extLst>
          </p:cNvPr>
          <p:cNvSpPr txBox="1"/>
          <p:nvPr/>
        </p:nvSpPr>
        <p:spPr>
          <a:xfrm>
            <a:off x="494947" y="4223505"/>
            <a:ext cx="825057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Approssimazione di </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Y</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calcolarli come medie in un certo intervallo di tempo (assumerli </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costanti entro il </a:t>
            </a:r>
            <a:r>
              <a:rPr kumimoji="0" lang="it-IT" sz="1800" b="1" i="0" u="none" strike="noStrike" kern="1200" cap="none" spc="0" normalizeH="0" baseline="0" noProof="0" dirty="0" err="1">
                <a:ln>
                  <a:noFill/>
                </a:ln>
                <a:solidFill>
                  <a:srgbClr val="FF0000"/>
                </a:solidFill>
                <a:effectLst/>
                <a:uLnTx/>
                <a:uFillTx/>
                <a:latin typeface="Symbol" pitchFamily="18" charset="2"/>
                <a:ea typeface="+mn-ea"/>
                <a:cs typeface="Times New Roman" pitchFamily="18" charset="0"/>
              </a:rPr>
              <a:t>D</a:t>
            </a:r>
            <a:r>
              <a:rPr kumimoji="0" lang="it-IT" sz="1800" b="1"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t</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considerato</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invece di  sviluppare le loro funzioni del tempo</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 name="CasellaDiTesto 9">
            <a:extLst>
              <a:ext uri="{FF2B5EF4-FFF2-40B4-BE49-F238E27FC236}">
                <a16:creationId xmlns:a16="http://schemas.microsoft.com/office/drawing/2014/main" id="{86AB5A8C-AA4E-47D7-9B8D-7CFB21D0F02A}"/>
              </a:ext>
            </a:extLst>
          </p:cNvPr>
          <p:cNvSpPr txBox="1"/>
          <p:nvPr/>
        </p:nvSpPr>
        <p:spPr>
          <a:xfrm>
            <a:off x="322975" y="4990958"/>
            <a:ext cx="8422546" cy="1711366"/>
          </a:xfrm>
          <a:prstGeom prst="rect">
            <a:avLst/>
          </a:prstGeom>
          <a:noFill/>
        </p:spPr>
        <p:txBody>
          <a:bodyPr wrap="square">
            <a:spAutoFit/>
          </a:bodyPr>
          <a:lstStyle/>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Si assume che la biomassa (X) ed il prodotto (P) siano rappresentati da </a:t>
            </a:r>
            <a:r>
              <a:rPr kumimoji="0" lang="it-IT" sz="18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coefficienti di resa medi</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che sono calcolati dai dati ottenuti negli intervalli t</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1</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t</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0</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Per quanto detto sopra riguardo alla variazione di S, P e X nel tempo, quanto più ampio è codesto intervallo, tanto meno tali coefficienti possono rappresentare la situazione reale</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5" name="Picture 6" descr="Senza nome-scandito-01">
            <a:extLst>
              <a:ext uri="{FF2B5EF4-FFF2-40B4-BE49-F238E27FC236}">
                <a16:creationId xmlns:a16="http://schemas.microsoft.com/office/drawing/2014/main" id="{EF7E71F3-FA70-4000-9EFA-45801435F036}"/>
              </a:ext>
            </a:extLst>
          </p:cNvPr>
          <p:cNvPicPr>
            <a:picLocks noChangeAspect="1" noChangeArrowheads="1"/>
          </p:cNvPicPr>
          <p:nvPr/>
        </p:nvPicPr>
        <p:blipFill>
          <a:blip r:embed="rId2" cstate="print"/>
          <a:srcRect/>
          <a:stretch>
            <a:fillRect/>
          </a:stretch>
        </p:blipFill>
        <p:spPr bwMode="auto">
          <a:xfrm>
            <a:off x="4798257" y="92770"/>
            <a:ext cx="3374194" cy="1905427"/>
          </a:xfrm>
          <a:prstGeom prst="rect">
            <a:avLst/>
          </a:prstGeom>
          <a:noFill/>
          <a:ln w="9525">
            <a:noFill/>
            <a:miter lim="800000"/>
            <a:headEnd/>
            <a:tailEnd/>
          </a:ln>
        </p:spPr>
      </p:pic>
    </p:spTree>
    <p:extLst>
      <p:ext uri="{BB962C8B-B14F-4D97-AF65-F5344CB8AC3E}">
        <p14:creationId xmlns:p14="http://schemas.microsoft.com/office/powerpoint/2010/main" val="324774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7"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438F87-F7ED-43B6-83C4-A08BA145BAB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590" name="Rectangle 6"/>
          <p:cNvSpPr>
            <a:spLocks noChangeArrowheads="1"/>
          </p:cNvSpPr>
          <p:nvPr/>
        </p:nvSpPr>
        <p:spPr bwMode="auto">
          <a:xfrm>
            <a:off x="99066" y="531107"/>
            <a:ext cx="7985679" cy="2123658"/>
          </a:xfrm>
          <a:prstGeom prst="rect">
            <a:avLst/>
          </a:prstGeom>
          <a:noFill/>
          <a:ln w="9525">
            <a:noFill/>
            <a:miter lim="800000"/>
            <a:headEnd/>
            <a:tailEnd/>
          </a:ln>
          <a:effectLst/>
        </p:spPr>
        <p:txBody>
          <a:bodyPr wrap="square"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16</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 Se l’attività della cellula viene indirizzata maggiormente verso l’omeostasi piuttosto che verso l’anabolismo (biosintesi),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cosa avviene alla resa in biomassa?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07591" name="Text Box 7"/>
          <p:cNvSpPr txBox="1">
            <a:spLocks noChangeArrowheads="1"/>
          </p:cNvSpPr>
          <p:nvPr/>
        </p:nvSpPr>
        <p:spPr bwMode="auto">
          <a:xfrm>
            <a:off x="427839" y="238637"/>
            <a:ext cx="8137525" cy="457200"/>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pic>
        <p:nvPicPr>
          <p:cNvPr id="5" name="Picture 5" descr="Senza nome-scandito-01">
            <a:extLst>
              <a:ext uri="{FF2B5EF4-FFF2-40B4-BE49-F238E27FC236}">
                <a16:creationId xmlns:a16="http://schemas.microsoft.com/office/drawing/2014/main" id="{73B42BBF-357B-47AD-B29D-EFA78FFEDAC2}"/>
              </a:ext>
            </a:extLst>
          </p:cNvPr>
          <p:cNvPicPr>
            <a:picLocks noChangeAspect="1" noChangeArrowheads="1"/>
          </p:cNvPicPr>
          <p:nvPr/>
        </p:nvPicPr>
        <p:blipFill>
          <a:blip r:embed="rId2" cstate="print"/>
          <a:srcRect/>
          <a:stretch>
            <a:fillRect/>
          </a:stretch>
        </p:blipFill>
        <p:spPr bwMode="auto">
          <a:xfrm>
            <a:off x="261368" y="3151157"/>
            <a:ext cx="4514850" cy="3095625"/>
          </a:xfrm>
          <a:prstGeom prst="rect">
            <a:avLst/>
          </a:prstGeom>
          <a:noFill/>
          <a:ln w="9525">
            <a:solidFill>
              <a:srgbClr val="FF0000"/>
            </a:solidFill>
            <a:miter lim="800000"/>
            <a:headEnd/>
            <a:tailEnd/>
          </a:ln>
          <a:effectLst>
            <a:outerShdw blurRad="50800" dist="38100" dir="16200000" rotWithShape="0">
              <a:prstClr val="black">
                <a:alpha val="40000"/>
              </a:prstClr>
            </a:outerShdw>
          </a:effectLst>
          <a:scene3d>
            <a:camera prst="orthographicFront"/>
            <a:lightRig rig="threePt" dir="t"/>
          </a:scene3d>
          <a:sp3d>
            <a:bevelT/>
          </a:sp3d>
        </p:spPr>
      </p:pic>
      <p:sp>
        <p:nvSpPr>
          <p:cNvPr id="2" name="CasellaDiTesto 1">
            <a:extLst>
              <a:ext uri="{FF2B5EF4-FFF2-40B4-BE49-F238E27FC236}">
                <a16:creationId xmlns:a16="http://schemas.microsoft.com/office/drawing/2014/main" id="{F5C227D3-E728-4EC7-8F3C-E4D7E014EE89}"/>
              </a:ext>
            </a:extLst>
          </p:cNvPr>
          <p:cNvSpPr txBox="1"/>
          <p:nvPr/>
        </p:nvSpPr>
        <p:spPr>
          <a:xfrm>
            <a:off x="5131823" y="5848072"/>
            <a:ext cx="375692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Mantenimento dell’integrità cellulare</a:t>
            </a:r>
          </a:p>
        </p:txBody>
      </p:sp>
      <p:sp>
        <p:nvSpPr>
          <p:cNvPr id="7" name="CasellaDiTesto 6">
            <a:extLst>
              <a:ext uri="{FF2B5EF4-FFF2-40B4-BE49-F238E27FC236}">
                <a16:creationId xmlns:a16="http://schemas.microsoft.com/office/drawing/2014/main" id="{403E7866-FD9A-4F91-870D-ACCA3125F9E5}"/>
              </a:ext>
            </a:extLst>
          </p:cNvPr>
          <p:cNvSpPr txBox="1"/>
          <p:nvPr/>
        </p:nvSpPr>
        <p:spPr>
          <a:xfrm>
            <a:off x="3587517" y="3059668"/>
            <a:ext cx="466847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basso valore di Y</a:t>
            </a:r>
            <a:r>
              <a:rPr kumimoji="0" lang="it-IT" sz="1800" b="1" i="0" u="sng"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62234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5" name="Text Box 2"/>
          <p:cNvSpPr txBox="1">
            <a:spLocks noChangeArrowheads="1"/>
          </p:cNvSpPr>
          <p:nvPr/>
        </p:nvSpPr>
        <p:spPr bwMode="auto">
          <a:xfrm>
            <a:off x="646115" y="160315"/>
            <a:ext cx="4656211"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COEFFICIENTE DI RESA DELLA FERMENTAZIONE</a:t>
            </a:r>
          </a:p>
        </p:txBody>
      </p:sp>
      <p:sp>
        <p:nvSpPr>
          <p:cNvPr id="641026" name="Text Box 3"/>
          <p:cNvSpPr txBox="1">
            <a:spLocks noChangeArrowheads="1"/>
          </p:cNvSpPr>
          <p:nvPr/>
        </p:nvSpPr>
        <p:spPr bwMode="auto">
          <a:xfrm>
            <a:off x="8675688" y="6400800"/>
            <a:ext cx="418704"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BF520D63-0BEC-4438-A24F-5ED74DE4CEB4}"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2</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027" name="Rectangle 4"/>
          <p:cNvSpPr>
            <a:spLocks noChangeArrowheads="1"/>
          </p:cNvSpPr>
          <p:nvPr/>
        </p:nvSpPr>
        <p:spPr bwMode="auto">
          <a:xfrm>
            <a:off x="0" y="510859"/>
            <a:ext cx="9144000" cy="5909310"/>
          </a:xfrm>
          <a:prstGeom prst="rect">
            <a:avLst/>
          </a:prstGeom>
          <a:noFill/>
          <a:ln w="9525">
            <a:noFill/>
            <a:miter lim="800000"/>
            <a:headEnd/>
            <a:tailEnd/>
          </a:ln>
        </p:spPr>
        <p:txBody>
          <a:bodyPr anchor="ctr">
            <a:spAutoFit/>
          </a:bodyPr>
          <a:lstStyle/>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VALUTAZIONE SPERIMENTALE DEL COEFFICIENTE</a:t>
            </a:r>
          </a:p>
          <a:p>
            <a:pPr marL="0" marR="0" lvl="0" indent="0" algn="ctr" defTabSz="457200" rtl="0" eaLnBrk="0" fontAlgn="auto" latinLnBrk="0" hangingPunct="0">
              <a:lnSpc>
                <a:spcPct val="15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Supponiamo ad esempio che, nella fermentazione del maltosio, alimentando al reattore 1 grammo di maltosio si ottengano 0,6 g di lattato, 0,2 g di acetato e 0,2 g di cellule. </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Il coefficiente di resa della fermentazione in acetato sarà 0,2 g/g. </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Se alimentiamo 100 g di maltosio e otteniamo 60 g di lattato, 20 g di acetato e 20 g di cellule, il coefficiente di resa in acetato sarà 20 %, che riferito ad un grammo di maltosio è sempre 0,2 g/g (20 g/100 g = 0,2 g/g).</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 il coefficiente di resa è di grande importanza nella pratica industriale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MA</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un alto coefficiente di resa non necessariamente indica alto profitto</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809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7"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438F87-F7ED-43B6-83C4-A08BA145BAB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590" name="Rectangle 6"/>
          <p:cNvSpPr>
            <a:spLocks noChangeArrowheads="1"/>
          </p:cNvSpPr>
          <p:nvPr/>
        </p:nvSpPr>
        <p:spPr bwMode="auto">
          <a:xfrm>
            <a:off x="147323" y="1109730"/>
            <a:ext cx="8493439" cy="1785104"/>
          </a:xfrm>
          <a:prstGeom prst="rect">
            <a:avLst/>
          </a:prstGeom>
          <a:noFill/>
          <a:ln w="9525">
            <a:noFill/>
            <a:miter lim="800000"/>
            <a:headEnd/>
            <a:tailEnd/>
          </a:ln>
          <a:effectLst/>
        </p:spPr>
        <p:txBody>
          <a:bodyPr wrap="square"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16</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b) Quali sono i fattori che indirizzano l’attività della cellula maggiormente verso l’omeostasi?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07591" name="Text Box 7"/>
          <p:cNvSpPr txBox="1">
            <a:spLocks noChangeArrowheads="1"/>
          </p:cNvSpPr>
          <p:nvPr/>
        </p:nvSpPr>
        <p:spPr bwMode="auto">
          <a:xfrm>
            <a:off x="503237" y="799779"/>
            <a:ext cx="8137525" cy="457200"/>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sp>
        <p:nvSpPr>
          <p:cNvPr id="6" name="CasellaDiTesto 5">
            <a:extLst>
              <a:ext uri="{FF2B5EF4-FFF2-40B4-BE49-F238E27FC236}">
                <a16:creationId xmlns:a16="http://schemas.microsoft.com/office/drawing/2014/main" id="{8477B3AA-8383-4380-80EE-3E2B4DBC43AC}"/>
              </a:ext>
            </a:extLst>
          </p:cNvPr>
          <p:cNvSpPr txBox="1"/>
          <p:nvPr/>
        </p:nvSpPr>
        <p:spPr>
          <a:xfrm>
            <a:off x="379602" y="2747585"/>
            <a:ext cx="7648662" cy="236988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Omeostasi: </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condizione interna di equilibrio dell’organismo che si mantiene mediante il trasporto fuori dalla cellula dei prodotti metabolici, di H</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e di prodotti tossici.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La presenza di </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alte concentrazioni </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di tali prodotti (</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metaboliti, H</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e prodotti tossici</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comporta un </a:t>
            </a:r>
            <a:r>
              <a:rPr kumimoji="0" lang="it-IT" sz="1800" b="1" i="0" u="sng"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maggior lavoro di omeostasi</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cioè che una maggior parte dell’attività dell’ATP si rivolge verso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l’</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omeostasi, a scapito dell’attività anabolica</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di biosintesi</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p:txBody>
      </p:sp>
      <p:sp>
        <p:nvSpPr>
          <p:cNvPr id="8" name="CasellaDiTesto 7">
            <a:extLst>
              <a:ext uri="{FF2B5EF4-FFF2-40B4-BE49-F238E27FC236}">
                <a16:creationId xmlns:a16="http://schemas.microsoft.com/office/drawing/2014/main" id="{EB5192FC-D832-42E4-9A7C-CD4234A1A5AA}"/>
              </a:ext>
            </a:extLst>
          </p:cNvPr>
          <p:cNvSpPr txBox="1"/>
          <p:nvPr/>
        </p:nvSpPr>
        <p:spPr>
          <a:xfrm>
            <a:off x="2281078" y="5482016"/>
            <a:ext cx="4651694"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un’eccessiva acidità (pH basso),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presenza di sostanze tossiche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l’accumulo di metaboliti</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57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7"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438F87-F7ED-43B6-83C4-A08BA145BAB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590" name="Rectangle 6"/>
          <p:cNvSpPr>
            <a:spLocks noChangeArrowheads="1"/>
          </p:cNvSpPr>
          <p:nvPr/>
        </p:nvSpPr>
        <p:spPr bwMode="auto">
          <a:xfrm>
            <a:off x="279369" y="960288"/>
            <a:ext cx="8031713" cy="1785104"/>
          </a:xfrm>
          <a:prstGeom prst="rect">
            <a:avLst/>
          </a:prstGeom>
          <a:noFill/>
          <a:ln w="9525">
            <a:noFill/>
            <a:miter lim="800000"/>
            <a:headEnd/>
            <a:tailEnd/>
          </a:ln>
          <a:effectLst/>
        </p:spPr>
        <p:txBody>
          <a:bodyPr wrap="square"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16</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 Quali sono i fattori che spingono l’attività dei microorganismi anaerobici più verso la fermentazione che verso la respirazione?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07591" name="Text Box 7"/>
          <p:cNvSpPr txBox="1">
            <a:spLocks noChangeArrowheads="1"/>
          </p:cNvSpPr>
          <p:nvPr/>
        </p:nvSpPr>
        <p:spPr bwMode="auto">
          <a:xfrm>
            <a:off x="649287" y="817036"/>
            <a:ext cx="8137525" cy="457200"/>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sp>
        <p:nvSpPr>
          <p:cNvPr id="5" name="CasellaDiTesto 3">
            <a:extLst>
              <a:ext uri="{FF2B5EF4-FFF2-40B4-BE49-F238E27FC236}">
                <a16:creationId xmlns:a16="http://schemas.microsoft.com/office/drawing/2014/main" id="{AB25DB70-0A1A-4D7C-94E0-E865B49BDD60}"/>
              </a:ext>
            </a:extLst>
          </p:cNvPr>
          <p:cNvSpPr txBox="1">
            <a:spLocks noChangeArrowheads="1"/>
          </p:cNvSpPr>
          <p:nvPr/>
        </p:nvSpPr>
        <p:spPr bwMode="auto">
          <a:xfrm>
            <a:off x="3141662" y="2492980"/>
            <a:ext cx="2112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2000" b="1" i="0" u="none" strike="noStrike" kern="1200" cap="none" spc="0" normalizeH="0" baseline="0" noProof="0" dirty="0">
                <a:ln>
                  <a:noFill/>
                </a:ln>
                <a:solidFill>
                  <a:srgbClr val="000000"/>
                </a:solidFill>
                <a:effectLst/>
                <a:uLnTx/>
                <a:uFillTx/>
                <a:latin typeface="Calibri" panose="020F0502020204030204"/>
                <a:ea typeface="+mn-ea"/>
                <a:cs typeface="Arial" charset="0"/>
              </a:rPr>
              <a:t>Ambiente gassoso</a:t>
            </a:r>
          </a:p>
        </p:txBody>
      </p:sp>
      <p:cxnSp>
        <p:nvCxnSpPr>
          <p:cNvPr id="6" name="Connettore 2 5">
            <a:extLst>
              <a:ext uri="{FF2B5EF4-FFF2-40B4-BE49-F238E27FC236}">
                <a16:creationId xmlns:a16="http://schemas.microsoft.com/office/drawing/2014/main" id="{C2B6DBD1-E972-4016-964E-748CF52ADBCC}"/>
              </a:ext>
            </a:extLst>
          </p:cNvPr>
          <p:cNvCxnSpPr/>
          <p:nvPr/>
        </p:nvCxnSpPr>
        <p:spPr>
          <a:xfrm flipH="1">
            <a:off x="2316162" y="2689830"/>
            <a:ext cx="647700" cy="857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Connettore 2 6">
            <a:extLst>
              <a:ext uri="{FF2B5EF4-FFF2-40B4-BE49-F238E27FC236}">
                <a16:creationId xmlns:a16="http://schemas.microsoft.com/office/drawing/2014/main" id="{348899CB-49E7-442F-A14F-D7AAB9CCD7BE}"/>
              </a:ext>
            </a:extLst>
          </p:cNvPr>
          <p:cNvCxnSpPr/>
          <p:nvPr/>
        </p:nvCxnSpPr>
        <p:spPr>
          <a:xfrm>
            <a:off x="5362575" y="2745392"/>
            <a:ext cx="792162" cy="857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CasellaDiTesto 19">
            <a:extLst>
              <a:ext uri="{FF2B5EF4-FFF2-40B4-BE49-F238E27FC236}">
                <a16:creationId xmlns:a16="http://schemas.microsoft.com/office/drawing/2014/main" id="{CBF83393-2417-4A74-B674-FCA0D1A83FA0}"/>
              </a:ext>
            </a:extLst>
          </p:cNvPr>
          <p:cNvSpPr txBox="1">
            <a:spLocks noChangeArrowheads="1"/>
          </p:cNvSpPr>
          <p:nvPr/>
        </p:nvSpPr>
        <p:spPr bwMode="auto">
          <a:xfrm>
            <a:off x="649287" y="3701067"/>
            <a:ext cx="302418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altLang="it-IT" sz="2000" b="0" i="0" u="sng" strike="noStrike" kern="1200" cap="none" spc="0" normalizeH="0" baseline="0" noProof="0" dirty="0">
                <a:ln>
                  <a:noFill/>
                </a:ln>
                <a:solidFill>
                  <a:srgbClr val="000000"/>
                </a:solidFill>
                <a:effectLst/>
                <a:uLnTx/>
                <a:uFillTx/>
                <a:latin typeface="Calibri" panose="020F0502020204030204"/>
                <a:ea typeface="+mn-ea"/>
                <a:cs typeface="Arial" charset="0"/>
              </a:rPr>
              <a:t>Processi anaerobici (</a:t>
            </a:r>
            <a:r>
              <a:rPr kumimoji="0" lang="it-IT" altLang="it-IT" sz="2000" b="0" i="0" u="sng" strike="noStrike" kern="1200" cap="none" spc="0" normalizeH="0" baseline="0" noProof="0" dirty="0">
                <a:ln>
                  <a:noFill/>
                </a:ln>
                <a:solidFill>
                  <a:srgbClr val="002060"/>
                </a:solidFill>
                <a:effectLst/>
                <a:uLnTx/>
                <a:uFillTx/>
                <a:latin typeface="Calibri" panose="020F0502020204030204"/>
                <a:ea typeface="+mn-ea"/>
                <a:cs typeface="Arial" charset="0"/>
              </a:rPr>
              <a:t>fermentazioni</a:t>
            </a:r>
            <a:r>
              <a:rPr kumimoji="0" lang="it-IT" altLang="it-IT" sz="2000" b="0" i="0" u="sng" strike="noStrike" kern="1200" cap="none" spc="0" normalizeH="0" baseline="0" noProof="0" dirty="0">
                <a:ln>
                  <a:noFill/>
                </a:ln>
                <a:solidFill>
                  <a:srgbClr val="000000"/>
                </a:solidFill>
                <a:effectLst/>
                <a:uLnTx/>
                <a:uFillTx/>
                <a:latin typeface="Calibri" panose="020F0502020204030204"/>
                <a:ea typeface="+mn-ea"/>
                <a:cs typeface="Arial"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2000" b="0" i="0" u="sng" strike="noStrike" kern="1200" cap="none" spc="0" normalizeH="0" baseline="0" noProof="0" dirty="0">
              <a:ln>
                <a:noFill/>
              </a:ln>
              <a:solidFill>
                <a:srgbClr val="000000"/>
              </a:solidFill>
              <a:effectLst/>
              <a:uLnTx/>
              <a:uFillTx/>
              <a:latin typeface="Calibri" panose="020F0502020204030204"/>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Calibri" panose="020F0502020204030204"/>
                <a:ea typeface="+mn-ea"/>
                <a:cs typeface="Arial" charset="0"/>
              </a:rPr>
              <a:t>Assenza di aria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2000" b="0" i="0" u="none" strike="noStrike" kern="1200" cap="none" spc="0" normalizeH="0" baseline="0" noProof="0" dirty="0">
              <a:ln>
                <a:noFill/>
              </a:ln>
              <a:solidFill>
                <a:srgbClr val="000000"/>
              </a:solidFill>
              <a:effectLst/>
              <a:uLnTx/>
              <a:uFillTx/>
              <a:latin typeface="Calibri" panose="020F0502020204030204"/>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altLang="it-IT" sz="2000" b="0" i="0" u="none" strike="noStrike" kern="1200" cap="none" spc="0" normalizeH="0" baseline="0" noProof="0" dirty="0">
                <a:ln>
                  <a:noFill/>
                </a:ln>
                <a:solidFill>
                  <a:srgbClr val="002060"/>
                </a:solidFill>
                <a:effectLst/>
                <a:uLnTx/>
                <a:uFillTx/>
                <a:latin typeface="Calibri" panose="020F0502020204030204"/>
                <a:ea typeface="+mn-ea"/>
                <a:cs typeface="Arial" charset="0"/>
              </a:rPr>
              <a:t>Etanolo, acetone, butanolo, acido lattico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2000" b="0" i="0" u="sng"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
        <p:nvSpPr>
          <p:cNvPr id="9" name="CasellaDiTesto 20">
            <a:extLst>
              <a:ext uri="{FF2B5EF4-FFF2-40B4-BE49-F238E27FC236}">
                <a16:creationId xmlns:a16="http://schemas.microsoft.com/office/drawing/2014/main" id="{24617915-55C6-4CD8-BA87-9A09724BF9ED}"/>
              </a:ext>
            </a:extLst>
          </p:cNvPr>
          <p:cNvSpPr txBox="1">
            <a:spLocks noChangeArrowheads="1"/>
          </p:cNvSpPr>
          <p:nvPr/>
        </p:nvSpPr>
        <p:spPr bwMode="auto">
          <a:xfrm>
            <a:off x="5759450" y="3885217"/>
            <a:ext cx="33496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altLang="it-IT" sz="2000" b="0" i="0" u="sng" strike="noStrike" kern="1200" cap="none" spc="0" normalizeH="0" baseline="0" noProof="0" dirty="0">
                <a:ln>
                  <a:noFill/>
                </a:ln>
                <a:solidFill>
                  <a:srgbClr val="000000"/>
                </a:solidFill>
                <a:effectLst/>
                <a:uLnTx/>
                <a:uFillTx/>
                <a:latin typeface="Calibri" panose="020F0502020204030204"/>
                <a:ea typeface="+mn-ea"/>
                <a:cs typeface="Arial" charset="0"/>
              </a:rPr>
              <a:t>Processi aerobici (</a:t>
            </a:r>
            <a:r>
              <a:rPr kumimoji="0" lang="it-IT" altLang="it-IT" sz="2000" b="0" i="0" u="sng" strike="noStrike" kern="1200" cap="none" spc="0" normalizeH="0" baseline="0" noProof="0" dirty="0">
                <a:ln>
                  <a:noFill/>
                </a:ln>
                <a:solidFill>
                  <a:srgbClr val="CC00CC"/>
                </a:solidFill>
                <a:effectLst/>
                <a:uLnTx/>
                <a:uFillTx/>
                <a:latin typeface="Calibri" panose="020F0502020204030204"/>
                <a:ea typeface="+mn-ea"/>
                <a:cs typeface="Arial" charset="0"/>
              </a:rPr>
              <a:t>respirazioni</a:t>
            </a:r>
            <a:r>
              <a:rPr kumimoji="0" lang="it-IT" altLang="it-IT" sz="2000" b="0" i="0" u="sng" strike="noStrike" kern="1200" cap="none" spc="0" normalizeH="0" baseline="0" noProof="0" dirty="0">
                <a:ln>
                  <a:noFill/>
                </a:ln>
                <a:solidFill>
                  <a:srgbClr val="000000"/>
                </a:solidFill>
                <a:effectLst/>
                <a:uLnTx/>
                <a:uFillTx/>
                <a:latin typeface="Calibri" panose="020F0502020204030204"/>
                <a:ea typeface="+mn-ea"/>
                <a:cs typeface="Arial"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2000" b="0" i="0" u="sng" strike="noStrike" kern="1200" cap="none" spc="0" normalizeH="0" baseline="0" noProof="0" dirty="0">
              <a:ln>
                <a:noFill/>
              </a:ln>
              <a:solidFill>
                <a:srgbClr val="000000"/>
              </a:solidFill>
              <a:effectLst/>
              <a:uLnTx/>
              <a:uFillTx/>
              <a:latin typeface="Calibri" panose="020F0502020204030204"/>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Calibri" panose="020F0502020204030204"/>
                <a:ea typeface="+mn-ea"/>
                <a:cs typeface="Arial" charset="0"/>
              </a:rPr>
              <a:t>In presenza di aria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it-IT" sz="2000" b="0" i="0" u="none" strike="noStrike" kern="1200" cap="none" spc="0" normalizeH="0" baseline="0" noProof="0" dirty="0">
              <a:ln>
                <a:noFill/>
              </a:ln>
              <a:solidFill>
                <a:srgbClr val="000000"/>
              </a:solidFill>
              <a:effectLst/>
              <a:uLnTx/>
              <a:uFillTx/>
              <a:latin typeface="Calibri" panose="020F0502020204030204"/>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altLang="it-IT" sz="2000" b="0" i="0" u="none" strike="noStrike" kern="1200" cap="none" spc="0" normalizeH="0" baseline="0" noProof="0" dirty="0">
                <a:ln>
                  <a:noFill/>
                </a:ln>
                <a:solidFill>
                  <a:srgbClr val="CC00CC"/>
                </a:solidFill>
                <a:effectLst/>
                <a:uLnTx/>
                <a:uFillTx/>
                <a:latin typeface="Calibri" panose="020F0502020204030204"/>
                <a:ea typeface="+mn-ea"/>
                <a:cs typeface="Arial" charset="0"/>
              </a:rPr>
              <a:t>Acido acetico, acido citrico,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altLang="it-IT" sz="2000" b="0" i="0" u="none" strike="noStrike" kern="1200" cap="none" spc="0" normalizeH="0" baseline="0" noProof="0" dirty="0">
                <a:ln>
                  <a:noFill/>
                </a:ln>
                <a:solidFill>
                  <a:srgbClr val="CC00CC"/>
                </a:solidFill>
                <a:effectLst/>
                <a:uLnTx/>
                <a:uFillTx/>
                <a:latin typeface="Calibri" panose="020F0502020204030204"/>
                <a:ea typeface="+mn-ea"/>
                <a:cs typeface="Arial" charset="0"/>
              </a:rPr>
              <a:t>antibiotici, vitamine</a:t>
            </a:r>
          </a:p>
        </p:txBody>
      </p:sp>
    </p:spTree>
    <p:extLst>
      <p:ext uri="{BB962C8B-B14F-4D97-AF65-F5344CB8AC3E}">
        <p14:creationId xmlns:p14="http://schemas.microsoft.com/office/powerpoint/2010/main" val="1004213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7"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438F87-F7ED-43B6-83C4-A08BA145BAB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590" name="Rectangle 6"/>
          <p:cNvSpPr>
            <a:spLocks noChangeArrowheads="1"/>
          </p:cNvSpPr>
          <p:nvPr/>
        </p:nvSpPr>
        <p:spPr bwMode="auto">
          <a:xfrm>
            <a:off x="77788" y="879475"/>
            <a:ext cx="8137525" cy="1785104"/>
          </a:xfrm>
          <a:prstGeom prst="rect">
            <a:avLst/>
          </a:prstGeom>
          <a:noFill/>
          <a:ln w="9525">
            <a:noFill/>
            <a:miter lim="800000"/>
            <a:headEnd/>
            <a:tailEnd/>
          </a:ln>
          <a:effectLst/>
        </p:spPr>
        <p:txBody>
          <a:bodyPr wrap="square"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16</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 Quali sono i fattori che spingono l’attività dei microorganismi anaerobici più verso la fermentazione che verso la respirazione?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07591" name="Text Box 7"/>
          <p:cNvSpPr txBox="1">
            <a:spLocks noChangeArrowheads="1"/>
          </p:cNvSpPr>
          <p:nvPr/>
        </p:nvSpPr>
        <p:spPr bwMode="auto">
          <a:xfrm>
            <a:off x="503237" y="822452"/>
            <a:ext cx="8137525" cy="457200"/>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pic>
        <p:nvPicPr>
          <p:cNvPr id="4" name="Immagine 3">
            <a:extLst>
              <a:ext uri="{FF2B5EF4-FFF2-40B4-BE49-F238E27FC236}">
                <a16:creationId xmlns:a16="http://schemas.microsoft.com/office/drawing/2014/main" id="{59CB778F-D7B8-48D2-8D2E-79EB79DCEC40}"/>
              </a:ext>
            </a:extLst>
          </p:cNvPr>
          <p:cNvPicPr>
            <a:picLocks noChangeAspect="1"/>
          </p:cNvPicPr>
          <p:nvPr/>
        </p:nvPicPr>
        <p:blipFill>
          <a:blip r:embed="rId2"/>
          <a:stretch>
            <a:fillRect/>
          </a:stretch>
        </p:blipFill>
        <p:spPr>
          <a:xfrm>
            <a:off x="6352752" y="4168775"/>
            <a:ext cx="1714500" cy="1809750"/>
          </a:xfrm>
          <a:prstGeom prst="rect">
            <a:avLst/>
          </a:prstGeom>
        </p:spPr>
      </p:pic>
      <p:sp>
        <p:nvSpPr>
          <p:cNvPr id="10" name="CasellaDiTesto 9">
            <a:extLst>
              <a:ext uri="{FF2B5EF4-FFF2-40B4-BE49-F238E27FC236}">
                <a16:creationId xmlns:a16="http://schemas.microsoft.com/office/drawing/2014/main" id="{41EE54B9-146A-4C84-B2D6-C521B097393C}"/>
              </a:ext>
            </a:extLst>
          </p:cNvPr>
          <p:cNvSpPr txBox="1"/>
          <p:nvPr/>
        </p:nvSpPr>
        <p:spPr>
          <a:xfrm>
            <a:off x="1933575" y="2571750"/>
            <a:ext cx="23622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1) Effetto Pasteur: </a:t>
            </a:r>
          </a:p>
        </p:txBody>
      </p:sp>
      <p:sp>
        <p:nvSpPr>
          <p:cNvPr id="8" name="CasellaDiTesto 7">
            <a:extLst>
              <a:ext uri="{FF2B5EF4-FFF2-40B4-BE49-F238E27FC236}">
                <a16:creationId xmlns:a16="http://schemas.microsoft.com/office/drawing/2014/main" id="{B7E99903-ADC4-40C1-B09C-72B1FD0AB935}"/>
              </a:ext>
            </a:extLst>
          </p:cNvPr>
          <p:cNvSpPr txBox="1"/>
          <p:nvPr/>
        </p:nvSpPr>
        <p:spPr>
          <a:xfrm>
            <a:off x="352338" y="3107932"/>
            <a:ext cx="8456101" cy="36933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bassa concentrazione di ossigeno disciolto nel brodo di fermentazione (effetto Pasteur)</a:t>
            </a:r>
          </a:p>
        </p:txBody>
      </p:sp>
      <p:sp>
        <p:nvSpPr>
          <p:cNvPr id="3" name="CasellaDiTesto 2">
            <a:extLst>
              <a:ext uri="{FF2B5EF4-FFF2-40B4-BE49-F238E27FC236}">
                <a16:creationId xmlns:a16="http://schemas.microsoft.com/office/drawing/2014/main" id="{09337AA9-7600-4DAC-93F1-57493F2A4F2B}"/>
              </a:ext>
            </a:extLst>
          </p:cNvPr>
          <p:cNvSpPr txBox="1"/>
          <p:nvPr/>
        </p:nvSpPr>
        <p:spPr>
          <a:xfrm>
            <a:off x="6724934" y="5978525"/>
            <a:ext cx="97013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1822-1895</a:t>
            </a:r>
          </a:p>
        </p:txBody>
      </p:sp>
      <p:sp>
        <p:nvSpPr>
          <p:cNvPr id="5" name="CasellaDiTesto 4">
            <a:extLst>
              <a:ext uri="{FF2B5EF4-FFF2-40B4-BE49-F238E27FC236}">
                <a16:creationId xmlns:a16="http://schemas.microsoft.com/office/drawing/2014/main" id="{4EA6E9C5-6CDA-4867-B142-607D7B5A9A3F}"/>
              </a:ext>
            </a:extLst>
          </p:cNvPr>
          <p:cNvSpPr txBox="1"/>
          <p:nvPr/>
        </p:nvSpPr>
        <p:spPr>
          <a:xfrm>
            <a:off x="6547833" y="3846282"/>
            <a:ext cx="131074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0000"/>
                </a:solidFill>
                <a:effectLst/>
                <a:uLnTx/>
                <a:uFillTx/>
                <a:latin typeface="Calibri" panose="020F0502020204030204"/>
                <a:ea typeface="+mn-ea"/>
                <a:cs typeface="+mn-cs"/>
              </a:rPr>
              <a:t>Louis Pasteur</a:t>
            </a:r>
          </a:p>
        </p:txBody>
      </p:sp>
      <p:pic>
        <p:nvPicPr>
          <p:cNvPr id="6" name="Immagine 5">
            <a:extLst>
              <a:ext uri="{FF2B5EF4-FFF2-40B4-BE49-F238E27FC236}">
                <a16:creationId xmlns:a16="http://schemas.microsoft.com/office/drawing/2014/main" id="{85EC657A-5EE6-4B11-A67E-780F496A79D4}"/>
              </a:ext>
            </a:extLst>
          </p:cNvPr>
          <p:cNvPicPr>
            <a:picLocks noChangeAspect="1"/>
          </p:cNvPicPr>
          <p:nvPr/>
        </p:nvPicPr>
        <p:blipFill>
          <a:blip r:embed="rId3"/>
          <a:stretch>
            <a:fillRect/>
          </a:stretch>
        </p:blipFill>
        <p:spPr>
          <a:xfrm>
            <a:off x="455220" y="3916919"/>
            <a:ext cx="4116780" cy="2878530"/>
          </a:xfrm>
          <a:prstGeom prst="rect">
            <a:avLst/>
          </a:prstGeom>
        </p:spPr>
      </p:pic>
    </p:spTree>
    <p:extLst>
      <p:ext uri="{BB962C8B-B14F-4D97-AF65-F5344CB8AC3E}">
        <p14:creationId xmlns:p14="http://schemas.microsoft.com/office/powerpoint/2010/main" val="2247249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7"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438F87-F7ED-43B6-83C4-A08BA145BAB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590" name="Rectangle 6"/>
          <p:cNvSpPr>
            <a:spLocks noChangeArrowheads="1"/>
          </p:cNvSpPr>
          <p:nvPr/>
        </p:nvSpPr>
        <p:spPr bwMode="auto">
          <a:xfrm>
            <a:off x="77788" y="1139534"/>
            <a:ext cx="8137525" cy="1785104"/>
          </a:xfrm>
          <a:prstGeom prst="rect">
            <a:avLst/>
          </a:prstGeom>
          <a:noFill/>
          <a:ln w="9525">
            <a:noFill/>
            <a:miter lim="800000"/>
            <a:headEnd/>
            <a:tailEnd/>
          </a:ln>
          <a:effectLst/>
        </p:spPr>
        <p:txBody>
          <a:bodyPr wrap="square"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16</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 Quali sono i fattori che spingono l’attività dei microorganismi anaerobici più verso la fermentazione che verso la respirazione?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07591" name="Text Box 7"/>
          <p:cNvSpPr txBox="1">
            <a:spLocks noChangeArrowheads="1"/>
          </p:cNvSpPr>
          <p:nvPr/>
        </p:nvSpPr>
        <p:spPr bwMode="auto">
          <a:xfrm>
            <a:off x="581025" y="752535"/>
            <a:ext cx="8137525" cy="457200"/>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sp>
        <p:nvSpPr>
          <p:cNvPr id="10" name="CasellaDiTesto 9">
            <a:extLst>
              <a:ext uri="{FF2B5EF4-FFF2-40B4-BE49-F238E27FC236}">
                <a16:creationId xmlns:a16="http://schemas.microsoft.com/office/drawing/2014/main" id="{41EE54B9-146A-4C84-B2D6-C521B097393C}"/>
              </a:ext>
            </a:extLst>
          </p:cNvPr>
          <p:cNvSpPr txBox="1"/>
          <p:nvPr/>
        </p:nvSpPr>
        <p:spPr>
          <a:xfrm>
            <a:off x="155108" y="2739972"/>
            <a:ext cx="78396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2) Effetto </a:t>
            </a:r>
            <a:r>
              <a:rPr kumimoji="0" lang="it-IT" sz="1800" b="1" i="0" u="none" strike="noStrike" kern="1200" cap="none" spc="0" normalizeH="0" baseline="0" noProof="0" dirty="0" err="1">
                <a:ln>
                  <a:noFill/>
                </a:ln>
                <a:solidFill>
                  <a:srgbClr val="FF0000"/>
                </a:solidFill>
                <a:effectLst/>
                <a:uLnTx/>
                <a:uFillTx/>
                <a:latin typeface="Calibri" panose="020F0502020204030204"/>
                <a:ea typeface="+mn-ea"/>
                <a:cs typeface="+mn-cs"/>
              </a:rPr>
              <a:t>Crabtree</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alta concentrazione di substrati facilmente degradabili </a:t>
            </a:r>
            <a:endPar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8CE13D77-DF81-4B65-B151-5F0AFF3846DE}"/>
              </a:ext>
            </a:extLst>
          </p:cNvPr>
          <p:cNvSpPr txBox="1"/>
          <p:nvPr/>
        </p:nvSpPr>
        <p:spPr>
          <a:xfrm>
            <a:off x="245378" y="3109304"/>
            <a:ext cx="4549442" cy="280076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err="1">
                <a:ln>
                  <a:noFill/>
                </a:ln>
                <a:solidFill>
                  <a:prstClr val="black"/>
                </a:solidFill>
                <a:effectLst/>
                <a:uLnTx/>
                <a:uFillTx/>
                <a:latin typeface="Calibri" panose="020F0502020204030204"/>
                <a:ea typeface="+mn-ea"/>
                <a:cs typeface="+mn-cs"/>
              </a:rPr>
              <a:t>Saccharomyces</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600" b="0" i="1" u="none" strike="noStrike" kern="1200" cap="none" spc="0" normalizeH="0" baseline="0" noProof="0" dirty="0" err="1">
                <a:ln>
                  <a:noFill/>
                </a:ln>
                <a:solidFill>
                  <a:prstClr val="black"/>
                </a:solidFill>
                <a:effectLst/>
                <a:uLnTx/>
                <a:uFillTx/>
                <a:latin typeface="Calibri" panose="020F0502020204030204"/>
                <a:ea typeface="+mn-ea"/>
                <a:cs typeface="+mn-cs"/>
              </a:rPr>
              <a:t>cerevisiae</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cresce esponenzialmente in aerobiosi su glucosio con velocità di respirazione pari a circa 7 µ</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mol</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min </a:t>
            </a:r>
            <a:r>
              <a:rPr kumimoji="0" lang="it-IT" sz="16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g</a:t>
            </a:r>
            <a:r>
              <a:rPr kumimoji="0" lang="it-IT" sz="16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e velocità di fermentazione molto simili in aerobiosi ed anaerobiosi (140 µ</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mol</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min </a:t>
            </a:r>
            <a:r>
              <a:rPr kumimoji="0" lang="it-IT" sz="16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g</a:t>
            </a:r>
            <a:r>
              <a:rPr kumimoji="0" lang="it-IT" sz="16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in aerobiosi e 160 µ</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mol</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min</a:t>
            </a:r>
            <a:r>
              <a:rPr kumimoji="0" lang="it-IT" sz="16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g</a:t>
            </a:r>
            <a:r>
              <a:rPr kumimoji="0" lang="it-IT" sz="16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in anaerobiosi).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S. </a:t>
            </a:r>
            <a:r>
              <a:rPr kumimoji="0" lang="it-IT" sz="1600" b="0" i="1" u="none" strike="noStrike" kern="1200" cap="none" spc="0" normalizeH="0" baseline="0" noProof="0" dirty="0" err="1">
                <a:ln>
                  <a:noFill/>
                </a:ln>
                <a:solidFill>
                  <a:prstClr val="black"/>
                </a:solidFill>
                <a:effectLst/>
                <a:uLnTx/>
                <a:uFillTx/>
                <a:latin typeface="Calibri" panose="020F0502020204030204"/>
                <a:ea typeface="+mn-ea"/>
                <a:cs typeface="+mn-cs"/>
              </a:rPr>
              <a:t>cerevisiae</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zuccheri (in particolare glucosio) determinano un'inibizione degli enzimi respiratori (effetto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Crabtree</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molto pronunciata già a concentrazioni intorno a 10 g/L. </a:t>
            </a:r>
          </a:p>
        </p:txBody>
      </p:sp>
      <p:pic>
        <p:nvPicPr>
          <p:cNvPr id="8" name="Immagine 7">
            <a:extLst>
              <a:ext uri="{FF2B5EF4-FFF2-40B4-BE49-F238E27FC236}">
                <a16:creationId xmlns:a16="http://schemas.microsoft.com/office/drawing/2014/main" id="{0249E292-9C12-4C05-97E3-4B672DC47977}"/>
              </a:ext>
            </a:extLst>
          </p:cNvPr>
          <p:cNvPicPr>
            <a:picLocks noChangeAspect="1"/>
          </p:cNvPicPr>
          <p:nvPr/>
        </p:nvPicPr>
        <p:blipFill>
          <a:blip r:embed="rId2"/>
          <a:stretch>
            <a:fillRect/>
          </a:stretch>
        </p:blipFill>
        <p:spPr>
          <a:xfrm>
            <a:off x="4649788" y="3333459"/>
            <a:ext cx="4162425" cy="3362325"/>
          </a:xfrm>
          <a:prstGeom prst="rect">
            <a:avLst/>
          </a:prstGeom>
        </p:spPr>
      </p:pic>
    </p:spTree>
    <p:extLst>
      <p:ext uri="{BB962C8B-B14F-4D97-AF65-F5344CB8AC3E}">
        <p14:creationId xmlns:p14="http://schemas.microsoft.com/office/powerpoint/2010/main" val="2941452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7"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438F87-F7ED-43B6-83C4-A08BA145BAB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590" name="Rectangle 6"/>
          <p:cNvSpPr>
            <a:spLocks noChangeArrowheads="1"/>
          </p:cNvSpPr>
          <p:nvPr/>
        </p:nvSpPr>
        <p:spPr bwMode="auto">
          <a:xfrm>
            <a:off x="34925" y="815370"/>
            <a:ext cx="8137525" cy="1785104"/>
          </a:xfrm>
          <a:prstGeom prst="rect">
            <a:avLst/>
          </a:prstGeom>
          <a:noFill/>
          <a:ln w="9525">
            <a:noFill/>
            <a:miter lim="800000"/>
            <a:headEnd/>
            <a:tailEnd/>
          </a:ln>
          <a:effectLst/>
        </p:spPr>
        <p:txBody>
          <a:bodyPr wrap="square"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16</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 Paragonando la fermentazione e la respirazione,  quale delle due  porta alla ossidazione  di NADH più velocemente?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07591" name="Text Box 7"/>
          <p:cNvSpPr txBox="1">
            <a:spLocks noChangeArrowheads="1"/>
          </p:cNvSpPr>
          <p:nvPr/>
        </p:nvSpPr>
        <p:spPr bwMode="auto">
          <a:xfrm>
            <a:off x="503237" y="776550"/>
            <a:ext cx="8137525" cy="457200"/>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pic>
        <p:nvPicPr>
          <p:cNvPr id="6" name="Immagine 5">
            <a:extLst>
              <a:ext uri="{FF2B5EF4-FFF2-40B4-BE49-F238E27FC236}">
                <a16:creationId xmlns:a16="http://schemas.microsoft.com/office/drawing/2014/main" id="{8BB77639-E0D8-4155-B835-022F5B9B7B12}"/>
              </a:ext>
            </a:extLst>
          </p:cNvPr>
          <p:cNvPicPr>
            <a:picLocks noChangeAspect="1"/>
          </p:cNvPicPr>
          <p:nvPr/>
        </p:nvPicPr>
        <p:blipFill>
          <a:blip r:embed="rId2"/>
          <a:stretch>
            <a:fillRect/>
          </a:stretch>
        </p:blipFill>
        <p:spPr>
          <a:xfrm>
            <a:off x="538163" y="2944224"/>
            <a:ext cx="4305300" cy="2733675"/>
          </a:xfrm>
          <a:prstGeom prst="rect">
            <a:avLst/>
          </a:prstGeom>
        </p:spPr>
      </p:pic>
      <p:sp>
        <p:nvSpPr>
          <p:cNvPr id="11" name="CasellaDiTesto 10">
            <a:extLst>
              <a:ext uri="{FF2B5EF4-FFF2-40B4-BE49-F238E27FC236}">
                <a16:creationId xmlns:a16="http://schemas.microsoft.com/office/drawing/2014/main" id="{FDF872F9-5B0D-4538-BCF8-C3BBD4EF8D69}"/>
              </a:ext>
            </a:extLst>
          </p:cNvPr>
          <p:cNvSpPr txBox="1"/>
          <p:nvPr/>
        </p:nvSpPr>
        <p:spPr>
          <a:xfrm>
            <a:off x="807441" y="5754469"/>
            <a:ext cx="3538057"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Times New Roman" pitchFamily="18" charset="0"/>
              </a:rPr>
              <a:t>il glucosio si ossida ad acido piruvico e NAD</a:t>
            </a:r>
            <a:r>
              <a:rPr kumimoji="0" lang="it-IT" sz="1800" b="1" i="0" u="none" strike="noStrike" kern="1200" cap="none" spc="0" normalizeH="0" baseline="30000" noProof="0" dirty="0">
                <a:ln>
                  <a:noFill/>
                </a:ln>
                <a:solidFill>
                  <a:srgbClr val="4472C4">
                    <a:lumMod val="75000"/>
                  </a:srgbClr>
                </a:solidFill>
                <a:effectLst/>
                <a:uLnTx/>
                <a:uFillTx/>
                <a:latin typeface="Calibri" panose="020F0502020204030204"/>
                <a:ea typeface="+mn-ea"/>
                <a:cs typeface="Times New Roman" pitchFamily="18" charset="0"/>
              </a:rPr>
              <a:t>+</a:t>
            </a:r>
            <a:r>
              <a:rPr kumimoji="0" lang="it-IT"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Times New Roman" pitchFamily="18" charset="0"/>
              </a:rPr>
              <a:t> si riduce a NADH</a:t>
            </a:r>
            <a:endParaRPr kumimoji="0" lang="it-IT"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12" name="Picture 5" descr="C:\Documents and Settings\Claudia Barolo\Documenti\ricercatore\WINDOWS\Desktop\Testi Enzo\Senza nome-scandito-01.jpg">
            <a:extLst>
              <a:ext uri="{FF2B5EF4-FFF2-40B4-BE49-F238E27FC236}">
                <a16:creationId xmlns:a16="http://schemas.microsoft.com/office/drawing/2014/main" id="{A5F6DC90-E414-4FD5-9225-7D2408BFEBFA}"/>
              </a:ext>
            </a:extLst>
          </p:cNvPr>
          <p:cNvPicPr>
            <a:picLocks noChangeAspect="1" noChangeArrowheads="1"/>
          </p:cNvPicPr>
          <p:nvPr/>
        </p:nvPicPr>
        <p:blipFill rotWithShape="1">
          <a:blip r:embed="rId3" r:link="rId4" cstate="print"/>
          <a:srcRect l="22441"/>
          <a:stretch>
            <a:fillRect/>
          </a:stretch>
        </p:blipFill>
        <p:spPr bwMode="auto">
          <a:xfrm>
            <a:off x="5031905" y="2944224"/>
            <a:ext cx="3663592" cy="2628129"/>
          </a:xfrm>
          <a:prstGeom prst="rect">
            <a:avLst/>
          </a:prstGeom>
          <a:noFill/>
          <a:ln w="57150">
            <a:solidFill>
              <a:srgbClr val="FF0000"/>
            </a:solidFill>
          </a:ln>
          <a:effectLst>
            <a:outerShdw blurRad="50800" dist="38100" algn="l" rotWithShape="0">
              <a:prstClr val="black">
                <a:alpha val="40000"/>
              </a:prstClr>
            </a:outerShdw>
          </a:effectLst>
        </p:spPr>
      </p:pic>
      <p:sp>
        <p:nvSpPr>
          <p:cNvPr id="8" name="CasellaDiTesto 7">
            <a:extLst>
              <a:ext uri="{FF2B5EF4-FFF2-40B4-BE49-F238E27FC236}">
                <a16:creationId xmlns:a16="http://schemas.microsoft.com/office/drawing/2014/main" id="{23C1B42B-7267-4A35-9924-8525D31A08D6}"/>
              </a:ext>
            </a:extLst>
          </p:cNvPr>
          <p:cNvSpPr txBox="1"/>
          <p:nvPr/>
        </p:nvSpPr>
        <p:spPr>
          <a:xfrm>
            <a:off x="1031846" y="2607701"/>
            <a:ext cx="18256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FERMENTAZIONE</a:t>
            </a:r>
          </a:p>
        </p:txBody>
      </p:sp>
      <p:sp>
        <p:nvSpPr>
          <p:cNvPr id="9" name="CasellaDiTesto 8">
            <a:extLst>
              <a:ext uri="{FF2B5EF4-FFF2-40B4-BE49-F238E27FC236}">
                <a16:creationId xmlns:a16="http://schemas.microsoft.com/office/drawing/2014/main" id="{5BCC4E27-F629-4145-A6C6-11913E3E4016}"/>
              </a:ext>
            </a:extLst>
          </p:cNvPr>
          <p:cNvSpPr txBox="1"/>
          <p:nvPr/>
        </p:nvSpPr>
        <p:spPr>
          <a:xfrm>
            <a:off x="5285064" y="2525086"/>
            <a:ext cx="157863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C00000"/>
                </a:solidFill>
                <a:effectLst/>
                <a:uLnTx/>
                <a:uFillTx/>
                <a:latin typeface="Calibri" panose="020F0502020204030204"/>
                <a:ea typeface="+mn-ea"/>
                <a:cs typeface="+mn-cs"/>
              </a:rPr>
              <a:t>RESPIRAZIONE</a:t>
            </a:r>
          </a:p>
        </p:txBody>
      </p:sp>
      <p:sp>
        <p:nvSpPr>
          <p:cNvPr id="2" name="Freccia a destra 1">
            <a:extLst>
              <a:ext uri="{FF2B5EF4-FFF2-40B4-BE49-F238E27FC236}">
                <a16:creationId xmlns:a16="http://schemas.microsoft.com/office/drawing/2014/main" id="{2C23C506-010C-462D-B19B-726FCCA3FAB7}"/>
              </a:ext>
            </a:extLst>
          </p:cNvPr>
          <p:cNvSpPr/>
          <p:nvPr/>
        </p:nvSpPr>
        <p:spPr>
          <a:xfrm>
            <a:off x="171450" y="2409825"/>
            <a:ext cx="752475" cy="484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03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7"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438F87-F7ED-43B6-83C4-A08BA145BAB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590" name="Rectangle 6"/>
          <p:cNvSpPr>
            <a:spLocks noChangeArrowheads="1"/>
          </p:cNvSpPr>
          <p:nvPr/>
        </p:nvSpPr>
        <p:spPr bwMode="auto">
          <a:xfrm>
            <a:off x="20638" y="365841"/>
            <a:ext cx="7928305" cy="1785104"/>
          </a:xfrm>
          <a:prstGeom prst="rect">
            <a:avLst/>
          </a:prstGeom>
          <a:noFill/>
          <a:ln w="9525">
            <a:noFill/>
            <a:miter lim="800000"/>
            <a:headEnd/>
            <a:tailEnd/>
          </a:ln>
          <a:effectLst/>
        </p:spPr>
        <p:txBody>
          <a:bodyPr wrap="square"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16</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 Cos’ è l’effetto del glucosio? Come viene influenzato dalla concentrazione di ossigeno disciolto?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07591" name="Text Box 7"/>
          <p:cNvSpPr txBox="1">
            <a:spLocks noChangeArrowheads="1"/>
          </p:cNvSpPr>
          <p:nvPr/>
        </p:nvSpPr>
        <p:spPr bwMode="auto">
          <a:xfrm>
            <a:off x="503236" y="175527"/>
            <a:ext cx="8137525" cy="457200"/>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pic>
        <p:nvPicPr>
          <p:cNvPr id="7" name="Immagine 6">
            <a:extLst>
              <a:ext uri="{FF2B5EF4-FFF2-40B4-BE49-F238E27FC236}">
                <a16:creationId xmlns:a16="http://schemas.microsoft.com/office/drawing/2014/main" id="{CBCC5AF7-1EB4-4607-87D5-D7E0D431A00E}"/>
              </a:ext>
            </a:extLst>
          </p:cNvPr>
          <p:cNvPicPr>
            <a:picLocks noChangeAspect="1"/>
          </p:cNvPicPr>
          <p:nvPr/>
        </p:nvPicPr>
        <p:blipFill>
          <a:blip r:embed="rId2"/>
          <a:stretch>
            <a:fillRect/>
          </a:stretch>
        </p:blipFill>
        <p:spPr>
          <a:xfrm>
            <a:off x="2095500" y="2977623"/>
            <a:ext cx="5505427" cy="3593692"/>
          </a:xfrm>
          <a:prstGeom prst="rect">
            <a:avLst/>
          </a:prstGeom>
        </p:spPr>
      </p:pic>
      <p:sp>
        <p:nvSpPr>
          <p:cNvPr id="9" name="CasellaDiTesto 8">
            <a:extLst>
              <a:ext uri="{FF2B5EF4-FFF2-40B4-BE49-F238E27FC236}">
                <a16:creationId xmlns:a16="http://schemas.microsoft.com/office/drawing/2014/main" id="{70A90150-7C83-4D1C-8B35-1AEB8C99DD05}"/>
              </a:ext>
            </a:extLst>
          </p:cNvPr>
          <p:cNvSpPr txBox="1"/>
          <p:nvPr/>
        </p:nvSpPr>
        <p:spPr>
          <a:xfrm>
            <a:off x="152400" y="1864205"/>
            <a:ext cx="8617285" cy="95410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C00000"/>
                </a:solidFill>
                <a:effectLst/>
                <a:uLnTx/>
                <a:uFillTx/>
                <a:latin typeface="Calibri" panose="020F0502020204030204"/>
                <a:ea typeface="+mn-ea"/>
                <a:cs typeface="Times New Roman" pitchFamily="18" charset="0"/>
              </a:rPr>
              <a:t>L’effetto </a:t>
            </a:r>
            <a:r>
              <a:rPr kumimoji="0" lang="it-IT" sz="2000" b="1" i="0" u="none" strike="noStrike" kern="1200" cap="none" spc="0" normalizeH="0" baseline="0" noProof="0" dirty="0">
                <a:ln>
                  <a:noFill/>
                </a:ln>
                <a:solidFill>
                  <a:srgbClr val="C00000"/>
                </a:solidFill>
                <a:effectLst/>
                <a:uLnTx/>
                <a:uFillTx/>
                <a:latin typeface="Calibri" panose="020F0502020204030204"/>
                <a:ea typeface="+mn-ea"/>
                <a:cs typeface="Times New Roman" pitchFamily="18" charset="0"/>
              </a:rPr>
              <a:t>CRABTREE O EFFETTO DEL GLUCOSIO:</a:t>
            </a:r>
            <a:r>
              <a:rPr kumimoji="0" lang="it-IT" sz="2000" b="0" i="0" u="none" strike="noStrike" kern="1200" cap="none" spc="0" normalizeH="0" baseline="0" noProof="0" dirty="0">
                <a:ln>
                  <a:noFill/>
                </a:ln>
                <a:solidFill>
                  <a:srgbClr val="C0000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a:ln>
                  <a:noFill/>
                </a:ln>
                <a:solidFill>
                  <a:srgbClr val="C00000"/>
                </a:solidFill>
                <a:effectLst/>
                <a:uLnTx/>
                <a:uFillTx/>
                <a:latin typeface="Calibri" panose="020F0502020204030204"/>
                <a:ea typeface="+mn-ea"/>
                <a:cs typeface="Times New Roman" pitchFamily="18" charset="0"/>
              </a:rPr>
              <a:t>si ha </a:t>
            </a:r>
            <a:r>
              <a:rPr kumimoji="0" lang="it-IT" sz="1800" b="1" i="0" u="sng" strike="noStrike" kern="1200" cap="none" spc="0" normalizeH="0" baseline="0" noProof="0" dirty="0">
                <a:ln>
                  <a:noFill/>
                </a:ln>
                <a:solidFill>
                  <a:srgbClr val="C00000"/>
                </a:solidFill>
                <a:effectLst/>
                <a:uLnTx/>
                <a:uFillTx/>
                <a:latin typeface="Calibri" panose="020F0502020204030204"/>
                <a:ea typeface="+mn-ea"/>
                <a:cs typeface="Times New Roman" pitchFamily="18" charset="0"/>
              </a:rPr>
              <a:t>anche in presenza di alte concentrazioni di ossigeno disciolto, purché siano presenti alte concentrazioni di glucosio od altri substrati prontamente degradabili</a:t>
            </a:r>
            <a:r>
              <a:rPr kumimoji="0" lang="it-IT" sz="1800" b="1" i="0" u="none" strike="noStrike" kern="1200" cap="none" spc="0" normalizeH="0" baseline="0" noProof="0" dirty="0">
                <a:ln>
                  <a:noFill/>
                </a:ln>
                <a:solidFill>
                  <a:srgbClr val="C00000"/>
                </a:solidFill>
                <a:effectLst/>
                <a:uLnTx/>
                <a:uFillTx/>
                <a:latin typeface="Calibri" panose="020F0502020204030204"/>
                <a:ea typeface="+mn-ea"/>
                <a:cs typeface="Times New Roman" pitchFamily="18" charset="0"/>
              </a:rPr>
              <a:t>. </a:t>
            </a:r>
            <a:endParaRPr kumimoji="0" lang="it-IT" sz="1800" b="0" i="0" u="none" strike="noStrike" kern="1200" cap="none" spc="0" normalizeH="0" baseline="0" noProof="0" dirty="0">
              <a:ln>
                <a:noFill/>
              </a:ln>
              <a:solidFill>
                <a:srgbClr val="C00000"/>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388225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7"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438F87-F7ED-43B6-83C4-A08BA145BAB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590" name="Rectangle 6"/>
          <p:cNvSpPr>
            <a:spLocks noChangeArrowheads="1"/>
          </p:cNvSpPr>
          <p:nvPr/>
        </p:nvSpPr>
        <p:spPr bwMode="auto">
          <a:xfrm>
            <a:off x="185228" y="476447"/>
            <a:ext cx="9144000" cy="1446550"/>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16</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f) Quali sono le cellule soggette all’effetto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Crabtree</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07591" name="Text Box 7"/>
          <p:cNvSpPr txBox="1">
            <a:spLocks noChangeArrowheads="1"/>
          </p:cNvSpPr>
          <p:nvPr/>
        </p:nvSpPr>
        <p:spPr bwMode="auto">
          <a:xfrm>
            <a:off x="438324" y="275146"/>
            <a:ext cx="8137525" cy="457200"/>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sp>
        <p:nvSpPr>
          <p:cNvPr id="6" name="CasellaDiTesto 5">
            <a:extLst>
              <a:ext uri="{FF2B5EF4-FFF2-40B4-BE49-F238E27FC236}">
                <a16:creationId xmlns:a16="http://schemas.microsoft.com/office/drawing/2014/main" id="{4FAC0A3B-63F3-4520-B9A7-F26DDFEE9EE5}"/>
              </a:ext>
            </a:extLst>
          </p:cNvPr>
          <p:cNvSpPr txBox="1"/>
          <p:nvPr/>
        </p:nvSpPr>
        <p:spPr>
          <a:xfrm>
            <a:off x="438324" y="1794654"/>
            <a:ext cx="8237363" cy="120032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Quelle di organismi anaerobici facoltativi (possono sia FERMENTARE che RESPIRARE)</a:t>
            </a: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Char char="-"/>
              <a:tabLst/>
              <a:defRPr/>
            </a:pPr>
            <a:r>
              <a:rPr kumimoji="0" lang="it-IT" sz="1800" b="1"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Saccharomyces</a:t>
            </a: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1"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cerevisiae</a:t>
            </a:r>
            <a:endPar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Char char="-"/>
              <a:tabLst/>
              <a:defRPr/>
            </a:pP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Escherichia coli</a:t>
            </a:r>
          </a:p>
          <a:p>
            <a:pPr marL="0" marR="0" lvl="0" indent="0" algn="just" defTabSz="457200" rtl="0" eaLnBrk="1" fontAlgn="auto" latinLnBrk="0" hangingPunct="1">
              <a:lnSpc>
                <a:spcPct val="100000"/>
              </a:lnSpc>
              <a:spcBef>
                <a:spcPts val="0"/>
              </a:spcBef>
              <a:spcAft>
                <a:spcPts val="0"/>
              </a:spcAft>
              <a:buClrTx/>
              <a:buSzTx/>
              <a:buFontTx/>
              <a:buChar char="-"/>
              <a:tabLst/>
              <a:defRPr/>
            </a:pP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Salmonella</a:t>
            </a:r>
          </a:p>
        </p:txBody>
      </p:sp>
      <p:pic>
        <p:nvPicPr>
          <p:cNvPr id="3" name="Immagine 2">
            <a:extLst>
              <a:ext uri="{FF2B5EF4-FFF2-40B4-BE49-F238E27FC236}">
                <a16:creationId xmlns:a16="http://schemas.microsoft.com/office/drawing/2014/main" id="{6F86008D-CA98-4B1E-BAE9-3F6B61438C8A}"/>
              </a:ext>
            </a:extLst>
          </p:cNvPr>
          <p:cNvPicPr>
            <a:picLocks noChangeAspect="1"/>
          </p:cNvPicPr>
          <p:nvPr/>
        </p:nvPicPr>
        <p:blipFill>
          <a:blip r:embed="rId2"/>
          <a:stretch>
            <a:fillRect/>
          </a:stretch>
        </p:blipFill>
        <p:spPr>
          <a:xfrm>
            <a:off x="261428" y="4001549"/>
            <a:ext cx="2888428" cy="1950790"/>
          </a:xfrm>
          <a:prstGeom prst="rect">
            <a:avLst/>
          </a:prstGeom>
        </p:spPr>
      </p:pic>
      <p:sp>
        <p:nvSpPr>
          <p:cNvPr id="9" name="CasellaDiTesto 8">
            <a:extLst>
              <a:ext uri="{FF2B5EF4-FFF2-40B4-BE49-F238E27FC236}">
                <a16:creationId xmlns:a16="http://schemas.microsoft.com/office/drawing/2014/main" id="{34268B1A-FB85-4FD8-B42B-104247F3FEB2}"/>
              </a:ext>
            </a:extLst>
          </p:cNvPr>
          <p:cNvSpPr txBox="1"/>
          <p:nvPr/>
        </p:nvSpPr>
        <p:spPr>
          <a:xfrm>
            <a:off x="807440" y="6031468"/>
            <a:ext cx="470202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Escherichia coli</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410B4BFB-DC23-4874-943B-075568775BFF}"/>
              </a:ext>
            </a:extLst>
          </p:cNvPr>
          <p:cNvPicPr>
            <a:picLocks noChangeAspect="1"/>
          </p:cNvPicPr>
          <p:nvPr/>
        </p:nvPicPr>
        <p:blipFill>
          <a:blip r:embed="rId3"/>
          <a:stretch>
            <a:fillRect/>
          </a:stretch>
        </p:blipFill>
        <p:spPr>
          <a:xfrm>
            <a:off x="3190875" y="2971979"/>
            <a:ext cx="2762250" cy="1657350"/>
          </a:xfrm>
          <a:prstGeom prst="rect">
            <a:avLst/>
          </a:prstGeom>
        </p:spPr>
      </p:pic>
      <p:pic>
        <p:nvPicPr>
          <p:cNvPr id="7" name="Immagine 6">
            <a:extLst>
              <a:ext uri="{FF2B5EF4-FFF2-40B4-BE49-F238E27FC236}">
                <a16:creationId xmlns:a16="http://schemas.microsoft.com/office/drawing/2014/main" id="{0B1553B4-2A35-415A-A3B9-B35D66EFD3FC}"/>
              </a:ext>
            </a:extLst>
          </p:cNvPr>
          <p:cNvPicPr>
            <a:picLocks noChangeAspect="1"/>
          </p:cNvPicPr>
          <p:nvPr/>
        </p:nvPicPr>
        <p:blipFill>
          <a:blip r:embed="rId4"/>
          <a:stretch>
            <a:fillRect/>
          </a:stretch>
        </p:blipFill>
        <p:spPr>
          <a:xfrm>
            <a:off x="6222621" y="3757791"/>
            <a:ext cx="2619375" cy="1743075"/>
          </a:xfrm>
          <a:prstGeom prst="rect">
            <a:avLst/>
          </a:prstGeom>
        </p:spPr>
      </p:pic>
      <p:sp>
        <p:nvSpPr>
          <p:cNvPr id="13" name="CasellaDiTesto 12">
            <a:extLst>
              <a:ext uri="{FF2B5EF4-FFF2-40B4-BE49-F238E27FC236}">
                <a16:creationId xmlns:a16="http://schemas.microsoft.com/office/drawing/2014/main" id="{8195100D-1270-403D-B4B0-55D74730AECC}"/>
              </a:ext>
            </a:extLst>
          </p:cNvPr>
          <p:cNvSpPr txBox="1"/>
          <p:nvPr/>
        </p:nvSpPr>
        <p:spPr>
          <a:xfrm>
            <a:off x="6222621" y="5554511"/>
            <a:ext cx="4702028" cy="36933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Saccharomyces</a:t>
            </a: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1"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cerevisiae</a:t>
            </a:r>
            <a:endPar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808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7"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438F87-F7ED-43B6-83C4-A08BA145BAB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590" name="Rectangle 6"/>
          <p:cNvSpPr>
            <a:spLocks noChangeArrowheads="1"/>
          </p:cNvSpPr>
          <p:nvPr/>
        </p:nvSpPr>
        <p:spPr bwMode="auto">
          <a:xfrm>
            <a:off x="160760" y="1059986"/>
            <a:ext cx="9144000" cy="1785104"/>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16</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g) Quale dei seguenti organismi non è soggetto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all’effetto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Crabtree</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Escherichia coli, Salmonella,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Aspergillus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niger</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p>
        </p:txBody>
      </p:sp>
      <p:sp>
        <p:nvSpPr>
          <p:cNvPr id="707591" name="Text Box 7"/>
          <p:cNvSpPr txBox="1">
            <a:spLocks noChangeArrowheads="1"/>
          </p:cNvSpPr>
          <p:nvPr/>
        </p:nvSpPr>
        <p:spPr bwMode="auto">
          <a:xfrm>
            <a:off x="435222" y="306503"/>
            <a:ext cx="8137525" cy="457200"/>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pic>
        <p:nvPicPr>
          <p:cNvPr id="2" name="Immagine 1">
            <a:extLst>
              <a:ext uri="{FF2B5EF4-FFF2-40B4-BE49-F238E27FC236}">
                <a16:creationId xmlns:a16="http://schemas.microsoft.com/office/drawing/2014/main" id="{F8F3500E-EE33-4E5C-AF3E-4EE7036F79A2}"/>
              </a:ext>
            </a:extLst>
          </p:cNvPr>
          <p:cNvPicPr>
            <a:picLocks noChangeAspect="1"/>
          </p:cNvPicPr>
          <p:nvPr/>
        </p:nvPicPr>
        <p:blipFill>
          <a:blip r:embed="rId2"/>
          <a:stretch>
            <a:fillRect/>
          </a:stretch>
        </p:blipFill>
        <p:spPr>
          <a:xfrm>
            <a:off x="435222" y="3141373"/>
            <a:ext cx="2619375" cy="1743075"/>
          </a:xfrm>
          <a:prstGeom prst="rect">
            <a:avLst/>
          </a:prstGeom>
        </p:spPr>
      </p:pic>
      <p:sp>
        <p:nvSpPr>
          <p:cNvPr id="3" name="CasellaDiTesto 2">
            <a:extLst>
              <a:ext uri="{FF2B5EF4-FFF2-40B4-BE49-F238E27FC236}">
                <a16:creationId xmlns:a16="http://schemas.microsoft.com/office/drawing/2014/main" id="{B979961E-2783-AB68-DC76-AFDFA484BA53}"/>
              </a:ext>
            </a:extLst>
          </p:cNvPr>
          <p:cNvSpPr txBox="1"/>
          <p:nvPr/>
        </p:nvSpPr>
        <p:spPr>
          <a:xfrm>
            <a:off x="923453" y="5513560"/>
            <a:ext cx="2290527" cy="369332"/>
          </a:xfrm>
          <a:prstGeom prst="rect">
            <a:avLst/>
          </a:prstGeom>
          <a:noFill/>
        </p:spPr>
        <p:txBody>
          <a:bodyPr wrap="square" rtlCol="0">
            <a:spAutoFit/>
          </a:bodyPr>
          <a:lstStyle/>
          <a:p>
            <a:r>
              <a:rPr lang="it-IT" dirty="0"/>
              <a:t>Aerobico stretto</a:t>
            </a:r>
          </a:p>
        </p:txBody>
      </p:sp>
    </p:spTree>
    <p:extLst>
      <p:ext uri="{BB962C8B-B14F-4D97-AF65-F5344CB8AC3E}">
        <p14:creationId xmlns:p14="http://schemas.microsoft.com/office/powerpoint/2010/main" val="14685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1"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5A1F034-549B-4134-BAB5-A4971AEBB068}"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612" name="Rectangle 4"/>
          <p:cNvSpPr>
            <a:spLocks noChangeArrowheads="1"/>
          </p:cNvSpPr>
          <p:nvPr/>
        </p:nvSpPr>
        <p:spPr bwMode="auto">
          <a:xfrm>
            <a:off x="34925" y="854983"/>
            <a:ext cx="8147050" cy="2215991"/>
          </a:xfrm>
          <a:prstGeom prst="rect">
            <a:avLst/>
          </a:prstGeom>
          <a:noFill/>
          <a:ln w="9525">
            <a:noFill/>
            <a:miter lim="800000"/>
            <a:headEnd/>
            <a:tailEnd/>
          </a:ln>
          <a:effectLst/>
        </p:spPr>
        <p:txBody>
          <a:bodyPr wrap="square"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16</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mn-cs"/>
              </a:rPr>
              <a:t>h) In quali di queste condizioni è favorita la respirazione rispetto alla fermentazione per gli organismi anaerobici facoltativi?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mn-cs"/>
              </a:rPr>
              <a:t>Segnare la casella apposita nella tabella seguente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graphicFrame>
        <p:nvGraphicFramePr>
          <p:cNvPr id="708682" name="Group 74"/>
          <p:cNvGraphicFramePr>
            <a:graphicFrameLocks noGrp="1"/>
          </p:cNvGraphicFramePr>
          <p:nvPr/>
        </p:nvGraphicFramePr>
        <p:xfrm>
          <a:off x="790575" y="3214990"/>
          <a:ext cx="7391400" cy="2501152"/>
        </p:xfrm>
        <a:graphic>
          <a:graphicData uri="http://schemas.openxmlformats.org/drawingml/2006/table">
            <a:tbl>
              <a:tblPr/>
              <a:tblGrid>
                <a:gridCol w="24638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500230">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Times New Roman" pitchFamily="18" charset="0"/>
                          <a:cs typeface="Times New Roman" pitchFamily="18" charset="0"/>
                        </a:rPr>
                        <a:t>Concentrazione O</a:t>
                      </a:r>
                      <a:r>
                        <a:rPr kumimoji="0" lang="it-IT" sz="1400" b="0" i="0" u="none" strike="noStrike" cap="none" normalizeH="0" baseline="-30000">
                          <a:ln>
                            <a:noFill/>
                          </a:ln>
                          <a:solidFill>
                            <a:schemeClr val="tx1"/>
                          </a:solidFill>
                          <a:effectLst/>
                          <a:latin typeface="Times New Roman" pitchFamily="18" charset="0"/>
                          <a:cs typeface="Times New Roman" pitchFamily="18" charset="0"/>
                        </a:rPr>
                        <a:t>2</a:t>
                      </a:r>
                      <a:r>
                        <a:rPr kumimoji="0" lang="it-IT" sz="1400" b="0" i="0" u="none" strike="noStrike" cap="none" normalizeH="0" baseline="0">
                          <a:ln>
                            <a:noFill/>
                          </a:ln>
                          <a:solidFill>
                            <a:schemeClr val="tx1"/>
                          </a:solidFill>
                          <a:effectLst/>
                          <a:latin typeface="Times New Roman" pitchFamily="18" charset="0"/>
                          <a:cs typeface="Times New Roman" pitchFamily="18" charset="0"/>
                        </a:rPr>
                        <a:t> disciolto</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Concentrazione di Zuccheri</a:t>
                      </a:r>
                      <a:endParaRPr kumimoji="0" lang="it-IT" sz="2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extLst>
                  <a:ext uri="{0D108BD9-81ED-4DB2-BD59-A6C34878D82A}">
                    <a16:rowId xmlns:a16="http://schemas.microsoft.com/office/drawing/2014/main" val="10000"/>
                  </a:ext>
                </a:extLst>
              </a:tr>
              <a:tr h="500230">
                <a:tc vMerge="1">
                  <a:txBody>
                    <a:bodyPr/>
                    <a:lstStyle/>
                    <a:p>
                      <a:endParaRPr lang="it-IT"/>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Times New Roman" pitchFamily="18" charset="0"/>
                          <a:cs typeface="Times New Roman" pitchFamily="18" charset="0"/>
                        </a:rPr>
                        <a:t>bassa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Times New Roman" pitchFamily="18" charset="0"/>
                          <a:cs typeface="Times New Roman" pitchFamily="18" charset="0"/>
                        </a:rPr>
                        <a:t>alta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039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Times New Roman" pitchFamily="18" charset="0"/>
                          <a:cs typeface="Times New Roman" pitchFamily="18" charset="0"/>
                        </a:rPr>
                        <a:t>BASSA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1800" b="0" i="0" u="none" strike="noStrike" cap="none" normalizeH="0" baseline="0" dirty="0">
                        <a:ln>
                          <a:noFill/>
                        </a:ln>
                        <a:solidFill>
                          <a:srgbClr val="C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03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ALTA</a:t>
                      </a:r>
                      <a:endParaRPr kumimoji="0" lang="it-IT" sz="2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000" b="0" i="0" u="none" strike="noStrike" cap="none" normalizeH="0" baseline="0" dirty="0">
                        <a:ln>
                          <a:noFill/>
                        </a:ln>
                        <a:solidFill>
                          <a:srgbClr val="C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1800" b="0" i="0" u="none" strike="noStrike" cap="none" normalizeH="0" baseline="0" dirty="0">
                        <a:ln>
                          <a:noFill/>
                        </a:ln>
                        <a:solidFill>
                          <a:srgbClr val="C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08686" name="Text Box 78"/>
          <p:cNvSpPr txBox="1">
            <a:spLocks noChangeArrowheads="1"/>
          </p:cNvSpPr>
          <p:nvPr/>
        </p:nvSpPr>
        <p:spPr bwMode="auto">
          <a:xfrm>
            <a:off x="538163" y="253767"/>
            <a:ext cx="8137525" cy="457200"/>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1"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5A1F034-549B-4134-BAB5-A4971AEBB068}"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612" name="Rectangle 4"/>
          <p:cNvSpPr>
            <a:spLocks noChangeArrowheads="1"/>
          </p:cNvSpPr>
          <p:nvPr/>
        </p:nvSpPr>
        <p:spPr bwMode="auto">
          <a:xfrm>
            <a:off x="0" y="938060"/>
            <a:ext cx="9144000" cy="2215991"/>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16</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mn-cs"/>
              </a:rPr>
              <a:t>h) In quali di queste condizioni è favorita la respirazione rispetto alla fermentazione per gli organismi anaerobici facoltativi?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mn-cs"/>
              </a:rPr>
              <a:t>Segnare la casella apposita nella tabella seguente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graphicFrame>
        <p:nvGraphicFramePr>
          <p:cNvPr id="708682" name="Group 74"/>
          <p:cNvGraphicFramePr>
            <a:graphicFrameLocks noGrp="1"/>
          </p:cNvGraphicFramePr>
          <p:nvPr/>
        </p:nvGraphicFramePr>
        <p:xfrm>
          <a:off x="876300" y="3428999"/>
          <a:ext cx="7086600" cy="2028826"/>
        </p:xfrm>
        <a:graphic>
          <a:graphicData uri="http://schemas.openxmlformats.org/drawingml/2006/table">
            <a:tbl>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40576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Times New Roman" pitchFamily="18" charset="0"/>
                          <a:cs typeface="Times New Roman" pitchFamily="18" charset="0"/>
                        </a:rPr>
                        <a:t>Concentrazione O</a:t>
                      </a:r>
                      <a:r>
                        <a:rPr kumimoji="0" lang="it-IT" sz="1400" b="0" i="0" u="none" strike="noStrike" cap="none" normalizeH="0" baseline="-30000">
                          <a:ln>
                            <a:noFill/>
                          </a:ln>
                          <a:solidFill>
                            <a:schemeClr val="tx1"/>
                          </a:solidFill>
                          <a:effectLst/>
                          <a:latin typeface="Times New Roman" pitchFamily="18" charset="0"/>
                          <a:cs typeface="Times New Roman" pitchFamily="18" charset="0"/>
                        </a:rPr>
                        <a:t>2</a:t>
                      </a:r>
                      <a:r>
                        <a:rPr kumimoji="0" lang="it-IT" sz="1400" b="0" i="0" u="none" strike="noStrike" cap="none" normalizeH="0" baseline="0">
                          <a:ln>
                            <a:noFill/>
                          </a:ln>
                          <a:solidFill>
                            <a:schemeClr val="tx1"/>
                          </a:solidFill>
                          <a:effectLst/>
                          <a:latin typeface="Times New Roman" pitchFamily="18" charset="0"/>
                          <a:cs typeface="Times New Roman" pitchFamily="18" charset="0"/>
                        </a:rPr>
                        <a:t> disciolto</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Concentrazione di Zuccheri</a:t>
                      </a:r>
                      <a:endParaRPr kumimoji="0" lang="it-IT" sz="2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extLst>
                  <a:ext uri="{0D108BD9-81ED-4DB2-BD59-A6C34878D82A}">
                    <a16:rowId xmlns:a16="http://schemas.microsoft.com/office/drawing/2014/main" val="10000"/>
                  </a:ext>
                </a:extLst>
              </a:tr>
              <a:tr h="405765">
                <a:tc vMerge="1">
                  <a:txBody>
                    <a:bodyPr/>
                    <a:lstStyle/>
                    <a:p>
                      <a:endParaRPr lang="it-IT"/>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Times New Roman" pitchFamily="18" charset="0"/>
                          <a:cs typeface="Times New Roman" pitchFamily="18" charset="0"/>
                        </a:rPr>
                        <a:t>bassa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Times New Roman" pitchFamily="18" charset="0"/>
                          <a:cs typeface="Times New Roman" pitchFamily="18" charset="0"/>
                        </a:rPr>
                        <a:t>alta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980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Times New Roman" pitchFamily="18" charset="0"/>
                          <a:cs typeface="Times New Roman" pitchFamily="18" charset="0"/>
                        </a:rPr>
                        <a:t>BASSA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1800" b="0" i="0" u="none" strike="noStrike" cap="none" normalizeH="0" baseline="0" dirty="0">
                        <a:ln>
                          <a:noFill/>
                        </a:ln>
                        <a:solidFill>
                          <a:srgbClr val="C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749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Times New Roman" pitchFamily="18" charset="0"/>
                          <a:cs typeface="Times New Roman" pitchFamily="18" charset="0"/>
                        </a:rPr>
                        <a:t>ALTA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dirty="0">
                          <a:ln>
                            <a:noFill/>
                          </a:ln>
                          <a:solidFill>
                            <a:srgbClr val="C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1800" b="0" i="0" u="none" strike="noStrike" cap="none" normalizeH="0" baseline="0" dirty="0">
                        <a:ln>
                          <a:noFill/>
                        </a:ln>
                        <a:solidFill>
                          <a:srgbClr val="C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08686" name="Text Box 78"/>
          <p:cNvSpPr txBox="1">
            <a:spLocks noChangeArrowheads="1"/>
          </p:cNvSpPr>
          <p:nvPr/>
        </p:nvSpPr>
        <p:spPr bwMode="auto">
          <a:xfrm>
            <a:off x="538163" y="320442"/>
            <a:ext cx="8137525" cy="457200"/>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spTree>
    <p:extLst>
      <p:ext uri="{BB962C8B-B14F-4D97-AF65-F5344CB8AC3E}">
        <p14:creationId xmlns:p14="http://schemas.microsoft.com/office/powerpoint/2010/main" val="4262852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3" name="Text Box 2"/>
          <p:cNvSpPr txBox="1">
            <a:spLocks noChangeArrowheads="1"/>
          </p:cNvSpPr>
          <p:nvPr/>
        </p:nvSpPr>
        <p:spPr bwMode="auto">
          <a:xfrm>
            <a:off x="273025" y="509213"/>
            <a:ext cx="4656211"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COEFFICIENTE DI RESA DELLA FERMENTAZIONE</a:t>
            </a:r>
          </a:p>
        </p:txBody>
      </p:sp>
      <p:sp>
        <p:nvSpPr>
          <p:cNvPr id="643074" name="Text Box 3"/>
          <p:cNvSpPr txBox="1">
            <a:spLocks noChangeArrowheads="1"/>
          </p:cNvSpPr>
          <p:nvPr/>
        </p:nvSpPr>
        <p:spPr bwMode="auto">
          <a:xfrm>
            <a:off x="8675688" y="6400800"/>
            <a:ext cx="418704"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A9B292DD-38F7-4AB6-A736-0B1BE855268E}"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3</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075" name="Rectangle 4"/>
          <p:cNvSpPr>
            <a:spLocks noChangeArrowheads="1"/>
          </p:cNvSpPr>
          <p:nvPr/>
        </p:nvSpPr>
        <p:spPr bwMode="auto">
          <a:xfrm>
            <a:off x="389299" y="1119073"/>
            <a:ext cx="8021370" cy="4619854"/>
          </a:xfrm>
          <a:prstGeom prst="rect">
            <a:avLst/>
          </a:prstGeom>
          <a:noFill/>
          <a:ln w="9525">
            <a:noFill/>
            <a:miter lim="800000"/>
            <a:headEnd/>
            <a:tailEnd/>
          </a:ln>
        </p:spPr>
        <p:txBody>
          <a:bodyPr wrap="square" anchor="ctr">
            <a:spAutoFit/>
          </a:bodyPr>
          <a:lstStyle/>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FF0000"/>
                </a:solidFill>
                <a:effectLst/>
                <a:uLnTx/>
                <a:uFillTx/>
                <a:latin typeface="Calibri" panose="020F0502020204030204"/>
                <a:ea typeface="+mn-ea"/>
                <a:cs typeface="+mn-cs"/>
              </a:rPr>
              <a:t>Esercizio 12 </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Durante una fermentazione, la velocità di crescita di un ceppo batteriologico è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0,1 g di cellule secche l</a:t>
            </a:r>
            <a:r>
              <a:rPr kumimoji="0" lang="it-IT" sz="1800" b="0" i="1"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ore</a:t>
            </a:r>
            <a:r>
              <a:rPr kumimoji="0" lang="it-IT" sz="1800" b="0" i="1"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La resa in lisina è 1 mg/ g cellule secche.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Calcolare la produttività in lisina espressa in mg lisina l</a:t>
            </a:r>
            <a:r>
              <a:rPr kumimoji="0" lang="it-IT" sz="1800" b="0" i="1"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ore</a:t>
            </a:r>
            <a:r>
              <a:rPr kumimoji="0" lang="it-IT" sz="1800" b="0" i="1"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eaLnBrk="0" hangingPunct="0">
              <a:lnSpc>
                <a:spcPct val="150000"/>
              </a:lnSpc>
              <a:defRPr/>
            </a:pPr>
            <a:r>
              <a:rPr kumimoji="0" lang="it-IT" sz="1800" b="0" i="1" u="none" strike="noStrike" kern="1200" cap="none" spc="0" normalizeH="0" baseline="0" noProof="0" dirty="0">
                <a:ln>
                  <a:noFill/>
                </a:ln>
                <a:solidFill>
                  <a:srgbClr val="FF0000"/>
                </a:solidFill>
                <a:effectLst/>
                <a:uLnTx/>
                <a:uFillTx/>
                <a:latin typeface="Calibri" panose="020F0502020204030204"/>
                <a:ea typeface="+mn-ea"/>
                <a:cs typeface="+mn-cs"/>
              </a:rPr>
              <a:t>1 mg/ g cellule secche * 0,1 g di cellule secche l</a:t>
            </a:r>
            <a:r>
              <a:rPr kumimoji="0" lang="it-IT" sz="1800" b="0" i="1" u="none" strike="noStrike" kern="1200" cap="none" spc="0" normalizeH="0" baseline="30000" noProof="0" dirty="0">
                <a:ln>
                  <a:noFill/>
                </a:ln>
                <a:solidFill>
                  <a:srgbClr val="FF0000"/>
                </a:solidFill>
                <a:effectLst/>
                <a:uLnTx/>
                <a:uFillTx/>
                <a:latin typeface="Calibri" panose="020F0502020204030204"/>
                <a:ea typeface="+mn-ea"/>
                <a:cs typeface="+mn-cs"/>
              </a:rPr>
              <a:t>-1</a:t>
            </a:r>
            <a:r>
              <a:rPr kumimoji="0" lang="it-IT" sz="1800" b="0" i="1" u="none" strike="noStrike" kern="1200" cap="none" spc="0" normalizeH="0" baseline="0" noProof="0" dirty="0">
                <a:ln>
                  <a:noFill/>
                </a:ln>
                <a:solidFill>
                  <a:srgbClr val="FF0000"/>
                </a:solidFill>
                <a:effectLst/>
                <a:uLnTx/>
                <a:uFillTx/>
                <a:latin typeface="Calibri" panose="020F0502020204030204"/>
                <a:ea typeface="+mn-ea"/>
                <a:cs typeface="+mn-cs"/>
              </a:rPr>
              <a:t>ore</a:t>
            </a:r>
            <a:r>
              <a:rPr kumimoji="0" lang="it-IT" sz="1800" b="0" i="1" u="none" strike="noStrike" kern="1200" cap="none" spc="0" normalizeH="0" baseline="30000" noProof="0" dirty="0">
                <a:ln>
                  <a:noFill/>
                </a:ln>
                <a:solidFill>
                  <a:srgbClr val="FF0000"/>
                </a:solidFill>
                <a:effectLst/>
                <a:uLnTx/>
                <a:uFillTx/>
                <a:latin typeface="Calibri" panose="020F0502020204030204"/>
                <a:ea typeface="+mn-ea"/>
                <a:cs typeface="+mn-cs"/>
              </a:rPr>
              <a:t>-1 </a:t>
            </a:r>
            <a:r>
              <a:rPr kumimoji="0" lang="it-IT" sz="1800" b="0" i="1" u="none" strike="noStrike" kern="1200" cap="none" spc="0" normalizeH="0" baseline="0" noProof="0" dirty="0">
                <a:ln>
                  <a:noFill/>
                </a:ln>
                <a:solidFill>
                  <a:srgbClr val="FF0000"/>
                </a:solidFill>
                <a:effectLst/>
                <a:uLnTx/>
                <a:uFillTx/>
                <a:latin typeface="Calibri" panose="020F0502020204030204"/>
                <a:ea typeface="+mn-ea"/>
                <a:cs typeface="+mn-cs"/>
              </a:rPr>
              <a:t>= 0,1 mg lisina l</a:t>
            </a:r>
            <a:r>
              <a:rPr kumimoji="0" lang="it-IT" sz="1800" b="0" i="1" u="none" strike="noStrike" kern="1200" cap="none" spc="0" normalizeH="0" baseline="30000" noProof="0" dirty="0">
                <a:ln>
                  <a:noFill/>
                </a:ln>
                <a:solidFill>
                  <a:srgbClr val="FF0000"/>
                </a:solidFill>
                <a:effectLst/>
                <a:uLnTx/>
                <a:uFillTx/>
                <a:latin typeface="Calibri" panose="020F0502020204030204"/>
                <a:ea typeface="+mn-ea"/>
                <a:cs typeface="+mn-cs"/>
              </a:rPr>
              <a:t>-1</a:t>
            </a:r>
            <a:r>
              <a:rPr kumimoji="0" lang="it-IT" sz="1800" b="0" i="1" u="none" strike="noStrike" kern="1200" cap="none" spc="0" normalizeH="0" baseline="0" noProof="0" dirty="0">
                <a:ln>
                  <a:noFill/>
                </a:ln>
                <a:solidFill>
                  <a:srgbClr val="FF0000"/>
                </a:solidFill>
                <a:effectLst/>
                <a:uLnTx/>
                <a:uFillTx/>
                <a:latin typeface="Calibri" panose="020F0502020204030204"/>
                <a:ea typeface="+mn-ea"/>
                <a:cs typeface="+mn-cs"/>
              </a:rPr>
              <a:t>ore</a:t>
            </a:r>
            <a:r>
              <a:rPr kumimoji="0" lang="it-IT" sz="1800" b="0" i="1" u="none" strike="noStrike" kern="1200" cap="none" spc="0" normalizeH="0" baseline="30000" noProof="0" dirty="0">
                <a:ln>
                  <a:noFill/>
                </a:ln>
                <a:solidFill>
                  <a:srgbClr val="FF0000"/>
                </a:solidFill>
                <a:effectLst/>
                <a:uLnTx/>
                <a:uFillTx/>
                <a:latin typeface="Calibri" panose="020F0502020204030204"/>
                <a:ea typeface="+mn-ea"/>
                <a:cs typeface="+mn-cs"/>
              </a:rPr>
              <a:t>-1</a:t>
            </a:r>
            <a:r>
              <a:rPr kumimoji="0" lang="it-IT" sz="1800" b="0" i="1" u="none" strike="noStrike" kern="1200" cap="none" spc="0" normalizeH="0" baseline="0" noProof="0" dirty="0">
                <a:ln>
                  <a:noFill/>
                </a:ln>
                <a:solidFill>
                  <a:srgbClr val="FF0000"/>
                </a:solidFill>
                <a:effectLst/>
                <a:uLnTx/>
                <a:uFillTx/>
                <a:latin typeface="Calibri" panose="020F0502020204030204"/>
                <a:ea typeface="+mn-ea"/>
                <a:cs typeface="+mn-cs"/>
              </a:rPr>
              <a:t>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just" defTabSz="457200" rtl="0" eaLnBrk="0" fontAlgn="auto" latinLnBrk="0" hangingPunct="0">
              <a:lnSpc>
                <a:spcPct val="150000"/>
              </a:lnSpc>
              <a:spcBef>
                <a:spcPts val="0"/>
              </a:spcBef>
              <a:spcAft>
                <a:spcPts val="0"/>
              </a:spcAft>
              <a:buClrTx/>
              <a:buSzTx/>
              <a:buFontTx/>
              <a:buNone/>
              <a:tabLst/>
              <a:defRPr/>
            </a:pPr>
            <a:endParaRPr lang="it-IT" i="1" dirty="0">
              <a:solidFill>
                <a:prstClr val="black"/>
              </a:solidFill>
              <a:latin typeface="Calibri" panose="020F0502020204030204"/>
            </a:endParaRP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42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3075">
                                            <p:txEl>
                                              <p:pRg st="6" end="6"/>
                                            </p:txEl>
                                          </p:spTgt>
                                        </p:tgtEl>
                                        <p:attrNameLst>
                                          <p:attrName>style.visibility</p:attrName>
                                        </p:attrNameLst>
                                      </p:cBhvr>
                                      <p:to>
                                        <p:strVal val="visible"/>
                                      </p:to>
                                    </p:set>
                                    <p:animEffect transition="in" filter="fade">
                                      <p:cBhvr>
                                        <p:cTn id="7" dur="500"/>
                                        <p:tgtEl>
                                          <p:spTgt spid="64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1"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5A1F034-549B-4134-BAB5-A4971AEBB068}"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612" name="Rectangle 4"/>
          <p:cNvSpPr>
            <a:spLocks noChangeArrowheads="1"/>
          </p:cNvSpPr>
          <p:nvPr/>
        </p:nvSpPr>
        <p:spPr bwMode="auto">
          <a:xfrm>
            <a:off x="36512" y="656727"/>
            <a:ext cx="9144000" cy="1046440"/>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16</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08685" name="Rectangle 77"/>
          <p:cNvSpPr>
            <a:spLocks noChangeArrowheads="1"/>
          </p:cNvSpPr>
          <p:nvPr/>
        </p:nvSpPr>
        <p:spPr bwMode="auto">
          <a:xfrm>
            <a:off x="61680" y="1033998"/>
            <a:ext cx="7968744" cy="2062103"/>
          </a:xfrm>
          <a:prstGeom prst="rect">
            <a:avLst/>
          </a:prstGeom>
          <a:noFill/>
          <a:ln w="9525">
            <a:noFill/>
            <a:miter lim="800000"/>
            <a:headEnd/>
            <a:tailEnd/>
          </a:ln>
          <a:effectLst/>
        </p:spPr>
        <p:txBody>
          <a:bodyPr wrap="square">
            <a:spAutoFit/>
          </a:bodyPr>
          <a:lstStyle/>
          <a:p>
            <a:pPr marL="400050" marR="0" lvl="0" indent="-400050" algn="just" defTabSz="457200" rtl="0" eaLnBrk="1" fontAlgn="auto" latinLnBrk="0" hangingPunct="1">
              <a:lnSpc>
                <a:spcPct val="100000"/>
              </a:lnSpc>
              <a:spcBef>
                <a:spcPts val="0"/>
              </a:spcBef>
              <a:spcAft>
                <a:spcPts val="0"/>
              </a:spcAft>
              <a:buClrTx/>
              <a:buSzTx/>
              <a:buFontTx/>
              <a:buAutoNum type="romanLcParenR"/>
              <a:tabLst/>
              <a:defRPr/>
            </a:pP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Un ceppo di Escherichia coli geneticamente modificato catalizza la fermentazione del substrato in acetato. </a:t>
            </a:r>
          </a:p>
          <a:p>
            <a:pPr marL="400050" marR="0" lvl="0" indent="-400050" algn="just" defTabSz="457200" rtl="0" eaLnBrk="1" fontAlgn="auto" latinLnBrk="0" hangingPunct="1">
              <a:lnSpc>
                <a:spcPct val="100000"/>
              </a:lnSpc>
              <a:spcBef>
                <a:spcPts val="0"/>
              </a:spcBef>
              <a:spcAft>
                <a:spcPts val="0"/>
              </a:spcAft>
              <a:buClrTx/>
              <a:buSzTx/>
              <a:buFontTx/>
              <a:buAutoNum type="romanLcParenR"/>
              <a:tabLst/>
              <a:defRPr/>
            </a:pPr>
            <a:endPar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La tabella riporta quattro situazioni sperimentali, a seconda delle concentrazioni relative di ossigeno disciolto e di glucosio.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Per ognuna di queste condizioni sono inserite 5 domande. Rispondere a ciascuna domanda. Per le ultime quattro domande in ogni casella Y indica la resa;  rispondere “alta o bassa”.</a:t>
            </a:r>
          </a:p>
        </p:txBody>
      </p:sp>
      <p:sp>
        <p:nvSpPr>
          <p:cNvPr id="708686" name="Text Box 78"/>
          <p:cNvSpPr txBox="1">
            <a:spLocks noChangeArrowheads="1"/>
          </p:cNvSpPr>
          <p:nvPr/>
        </p:nvSpPr>
        <p:spPr bwMode="auto">
          <a:xfrm>
            <a:off x="447369" y="290946"/>
            <a:ext cx="8137525" cy="457200"/>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graphicFrame>
        <p:nvGraphicFramePr>
          <p:cNvPr id="11" name="Group 74">
            <a:extLst>
              <a:ext uri="{FF2B5EF4-FFF2-40B4-BE49-F238E27FC236}">
                <a16:creationId xmlns:a16="http://schemas.microsoft.com/office/drawing/2014/main" id="{0EA42443-2A36-4048-A5DE-F8E4E4C6D046}"/>
              </a:ext>
            </a:extLst>
          </p:cNvPr>
          <p:cNvGraphicFramePr>
            <a:graphicFrameLocks noGrp="1"/>
          </p:cNvGraphicFramePr>
          <p:nvPr>
            <p:extLst>
              <p:ext uri="{D42A27DB-BD31-4B8C-83A1-F6EECF244321}">
                <p14:modId xmlns:p14="http://schemas.microsoft.com/office/powerpoint/2010/main" val="3940546874"/>
              </p:ext>
            </p:extLst>
          </p:nvPr>
        </p:nvGraphicFramePr>
        <p:xfrm>
          <a:off x="1772655" y="3214254"/>
          <a:ext cx="5542545" cy="3352800"/>
        </p:xfrm>
        <a:graphic>
          <a:graphicData uri="http://schemas.openxmlformats.org/drawingml/2006/table">
            <a:tbl>
              <a:tblPr/>
              <a:tblGrid>
                <a:gridCol w="1847515">
                  <a:extLst>
                    <a:ext uri="{9D8B030D-6E8A-4147-A177-3AD203B41FA5}">
                      <a16:colId xmlns:a16="http://schemas.microsoft.com/office/drawing/2014/main" val="20000"/>
                    </a:ext>
                  </a:extLst>
                </a:gridCol>
                <a:gridCol w="1847515">
                  <a:extLst>
                    <a:ext uri="{9D8B030D-6E8A-4147-A177-3AD203B41FA5}">
                      <a16:colId xmlns:a16="http://schemas.microsoft.com/office/drawing/2014/main" val="20001"/>
                    </a:ext>
                  </a:extLst>
                </a:gridCol>
                <a:gridCol w="1847515">
                  <a:extLst>
                    <a:ext uri="{9D8B030D-6E8A-4147-A177-3AD203B41FA5}">
                      <a16:colId xmlns:a16="http://schemas.microsoft.com/office/drawing/2014/main" val="20002"/>
                    </a:ext>
                  </a:extLst>
                </a:gridCol>
              </a:tblGrid>
              <a:tr h="285278">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Times New Roman" pitchFamily="18" charset="0"/>
                          <a:cs typeface="Times New Roman" pitchFamily="18" charset="0"/>
                        </a:rPr>
                        <a:t>Concentrazione O</a:t>
                      </a:r>
                      <a:r>
                        <a:rPr kumimoji="0" lang="it-IT" sz="1400" b="0" i="0" u="none" strike="noStrike" cap="none" normalizeH="0" baseline="-30000">
                          <a:ln>
                            <a:noFill/>
                          </a:ln>
                          <a:solidFill>
                            <a:schemeClr val="tx1"/>
                          </a:solidFill>
                          <a:effectLst/>
                          <a:latin typeface="Times New Roman" pitchFamily="18" charset="0"/>
                          <a:cs typeface="Times New Roman" pitchFamily="18" charset="0"/>
                        </a:rPr>
                        <a:t>2</a:t>
                      </a:r>
                      <a:r>
                        <a:rPr kumimoji="0" lang="it-IT" sz="1400" b="0" i="0" u="none" strike="noStrike" cap="none" normalizeH="0" baseline="0">
                          <a:ln>
                            <a:noFill/>
                          </a:ln>
                          <a:solidFill>
                            <a:schemeClr val="tx1"/>
                          </a:solidFill>
                          <a:effectLst/>
                          <a:latin typeface="Times New Roman" pitchFamily="18" charset="0"/>
                          <a:cs typeface="Times New Roman" pitchFamily="18" charset="0"/>
                        </a:rPr>
                        <a:t> disciolto</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Concentrazione di Zuccheri</a:t>
                      </a:r>
                      <a:endParaRPr kumimoji="0" lang="it-IT" sz="2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extLst>
                  <a:ext uri="{0D108BD9-81ED-4DB2-BD59-A6C34878D82A}">
                    <a16:rowId xmlns:a16="http://schemas.microsoft.com/office/drawing/2014/main" val="10000"/>
                  </a:ext>
                </a:extLst>
              </a:tr>
              <a:tr h="285278">
                <a:tc vMerge="1">
                  <a:txBody>
                    <a:bodyPr/>
                    <a:lstStyle/>
                    <a:p>
                      <a:endParaRPr lang="it-IT"/>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Times New Roman" pitchFamily="18" charset="0"/>
                          <a:cs typeface="Times New Roman" pitchFamily="18" charset="0"/>
                        </a:rPr>
                        <a:t>BASSA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ALTA</a:t>
                      </a:r>
                      <a:endParaRPr kumimoji="0" lang="it-IT" sz="2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374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BASSA</a:t>
                      </a:r>
                      <a:endParaRPr kumimoji="0" lang="it-IT" sz="2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Via metabolica favorita per la ossidazione di NADH:</a:t>
                      </a:r>
                      <a:endParaRPr kumimoji="0" lang="it-IT"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Y</a:t>
                      </a:r>
                      <a:r>
                        <a:rPr kumimoji="0" lang="it-IT" sz="1400" b="0" i="0" u="none" strike="noStrike" cap="none" normalizeH="0" baseline="-30000" dirty="0">
                          <a:ln>
                            <a:noFill/>
                          </a:ln>
                          <a:solidFill>
                            <a:schemeClr val="tx1"/>
                          </a:solidFill>
                          <a:effectLst/>
                          <a:latin typeface="Times New Roman" pitchFamily="18" charset="0"/>
                          <a:cs typeface="Times New Roman" pitchFamily="18" charset="0"/>
                        </a:rPr>
                        <a:t>ATP</a:t>
                      </a:r>
                      <a:r>
                        <a:rPr kumimoji="0" lang="it-IT" sz="1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it-IT"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Y</a:t>
                      </a:r>
                      <a:r>
                        <a:rPr kumimoji="0" lang="it-IT" sz="1400" b="0" i="0" u="none" strike="noStrike" cap="none" normalizeH="0" baseline="-30000" dirty="0">
                          <a:ln>
                            <a:noFill/>
                          </a:ln>
                          <a:solidFill>
                            <a:schemeClr val="tx1"/>
                          </a:solidFill>
                          <a:effectLst/>
                          <a:latin typeface="Times New Roman" pitchFamily="18" charset="0"/>
                          <a:cs typeface="Times New Roman" pitchFamily="18" charset="0"/>
                        </a:rPr>
                        <a:t>XS:</a:t>
                      </a:r>
                      <a:r>
                        <a:rPr kumimoji="0" lang="it-IT" sz="1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it-IT"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err="1">
                          <a:ln>
                            <a:noFill/>
                          </a:ln>
                          <a:solidFill>
                            <a:schemeClr val="tx1"/>
                          </a:solidFill>
                          <a:effectLst/>
                          <a:latin typeface="Times New Roman" pitchFamily="18" charset="0"/>
                          <a:cs typeface="Times New Roman" pitchFamily="18" charset="0"/>
                        </a:rPr>
                        <a:t>Y</a:t>
                      </a:r>
                      <a:r>
                        <a:rPr kumimoji="0" lang="it-IT" sz="1400" b="0" i="0" u="none" strike="noStrike" cap="none" normalizeH="0" baseline="-30000" dirty="0" err="1">
                          <a:ln>
                            <a:noFill/>
                          </a:ln>
                          <a:solidFill>
                            <a:schemeClr val="tx1"/>
                          </a:solidFill>
                          <a:effectLst/>
                          <a:latin typeface="Times New Roman" pitchFamily="18" charset="0"/>
                          <a:cs typeface="Times New Roman" pitchFamily="18" charset="0"/>
                        </a:rPr>
                        <a:t>acetato</a:t>
                      </a:r>
                      <a:r>
                        <a:rPr kumimoji="0" lang="it-IT" sz="1400" b="0" i="0" u="none" strike="noStrike" cap="none" normalizeH="0" baseline="-30000" dirty="0">
                          <a:ln>
                            <a:noFill/>
                          </a:ln>
                          <a:solidFill>
                            <a:schemeClr val="tx1"/>
                          </a:solidFill>
                          <a:effectLst/>
                          <a:latin typeface="Times New Roman" pitchFamily="18" charset="0"/>
                          <a:cs typeface="Times New Roman" pitchFamily="18" charset="0"/>
                        </a:rPr>
                        <a:t>:</a:t>
                      </a:r>
                      <a:endParaRPr kumimoji="0" lang="it-IT"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Via metabolica favorita per la ossidazione di NADH:</a:t>
                      </a:r>
                      <a:endParaRPr kumimoji="0" lang="it-IT"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a:ln>
                            <a:noFill/>
                          </a:ln>
                          <a:solidFill>
                            <a:schemeClr val="tx1"/>
                          </a:solidFill>
                          <a:effectLst/>
                          <a:latin typeface="Times New Roman" pitchFamily="18" charset="0"/>
                          <a:cs typeface="Times New Roman" pitchFamily="18" charset="0"/>
                        </a:rPr>
                        <a:t>ATP</a:t>
                      </a:r>
                      <a:r>
                        <a:rPr kumimoji="0" lang="fr-FR" sz="1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it-IT"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a:ln>
                            <a:noFill/>
                          </a:ln>
                          <a:solidFill>
                            <a:schemeClr val="tx1"/>
                          </a:solidFill>
                          <a:effectLst/>
                          <a:latin typeface="Times New Roman" pitchFamily="18" charset="0"/>
                          <a:cs typeface="Times New Roman" pitchFamily="18" charset="0"/>
                        </a:rPr>
                        <a:t>XS:</a:t>
                      </a:r>
                      <a:r>
                        <a:rPr kumimoji="0" lang="fr-FR" sz="1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it-IT"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err="1">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err="1">
                          <a:ln>
                            <a:noFill/>
                          </a:ln>
                          <a:solidFill>
                            <a:schemeClr val="tx1"/>
                          </a:solidFill>
                          <a:effectLst/>
                          <a:latin typeface="Times New Roman" pitchFamily="18" charset="0"/>
                          <a:cs typeface="Times New Roman" pitchFamily="18" charset="0"/>
                        </a:rPr>
                        <a:t>acetato</a:t>
                      </a:r>
                      <a:r>
                        <a:rPr kumimoji="0" lang="fr-FR" sz="1400" b="0" i="0" u="none" strike="noStrike" cap="none" normalizeH="0" baseline="-30000" dirty="0">
                          <a:ln>
                            <a:noFill/>
                          </a:ln>
                          <a:solidFill>
                            <a:schemeClr val="tx1"/>
                          </a:solidFill>
                          <a:effectLst/>
                          <a:latin typeface="Times New Roman" pitchFamily="18" charset="0"/>
                          <a:cs typeface="Times New Roman" pitchFamily="18" charset="0"/>
                        </a:rPr>
                        <a:t>:</a:t>
                      </a:r>
                      <a:endParaRPr kumimoji="0" lang="it-IT"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8374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ALTA</a:t>
                      </a:r>
                      <a:endParaRPr kumimoji="0" lang="it-IT" sz="2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Via metabolica favorita per la ossidazione di NADH:</a:t>
                      </a:r>
                      <a:endParaRPr kumimoji="0" lang="it-IT"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a:ln>
                            <a:noFill/>
                          </a:ln>
                          <a:solidFill>
                            <a:schemeClr val="tx1"/>
                          </a:solidFill>
                          <a:effectLst/>
                          <a:latin typeface="Times New Roman" pitchFamily="18" charset="0"/>
                          <a:cs typeface="Times New Roman" pitchFamily="18" charset="0"/>
                        </a:rPr>
                        <a:t>ATP</a:t>
                      </a:r>
                      <a:r>
                        <a:rPr kumimoji="0" lang="fr-FR" sz="1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it-IT"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a:ln>
                            <a:noFill/>
                          </a:ln>
                          <a:solidFill>
                            <a:schemeClr val="tx1"/>
                          </a:solidFill>
                          <a:effectLst/>
                          <a:latin typeface="Times New Roman" pitchFamily="18" charset="0"/>
                          <a:cs typeface="Times New Roman" pitchFamily="18" charset="0"/>
                        </a:rPr>
                        <a:t>XS:</a:t>
                      </a:r>
                      <a:r>
                        <a:rPr kumimoji="0" lang="fr-FR" sz="1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it-IT"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err="1">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err="1">
                          <a:ln>
                            <a:noFill/>
                          </a:ln>
                          <a:solidFill>
                            <a:schemeClr val="tx1"/>
                          </a:solidFill>
                          <a:effectLst/>
                          <a:latin typeface="Times New Roman" pitchFamily="18" charset="0"/>
                          <a:cs typeface="Times New Roman" pitchFamily="18" charset="0"/>
                        </a:rPr>
                        <a:t>acetato</a:t>
                      </a:r>
                      <a:r>
                        <a:rPr kumimoji="0" lang="fr-FR" sz="1400" b="0" i="0" u="none" strike="noStrike" cap="none" normalizeH="0" baseline="-30000" dirty="0">
                          <a:ln>
                            <a:noFill/>
                          </a:ln>
                          <a:solidFill>
                            <a:schemeClr val="tx1"/>
                          </a:solidFill>
                          <a:effectLst/>
                          <a:latin typeface="Times New Roman" pitchFamily="18" charset="0"/>
                          <a:cs typeface="Times New Roman" pitchFamily="18" charset="0"/>
                        </a:rPr>
                        <a:t>:</a:t>
                      </a:r>
                      <a:endParaRPr kumimoji="0" lang="it-IT"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Via metabolica favorita per la ossidazione di NADH:</a:t>
                      </a:r>
                      <a:endParaRPr kumimoji="0" lang="it-IT"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a:ln>
                            <a:noFill/>
                          </a:ln>
                          <a:solidFill>
                            <a:schemeClr val="tx1"/>
                          </a:solidFill>
                          <a:effectLst/>
                          <a:latin typeface="Times New Roman" pitchFamily="18" charset="0"/>
                          <a:cs typeface="Times New Roman" pitchFamily="18" charset="0"/>
                        </a:rPr>
                        <a:t>ATP</a:t>
                      </a:r>
                      <a:r>
                        <a:rPr kumimoji="0" lang="fr-FR" sz="1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it-IT"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a:ln>
                            <a:noFill/>
                          </a:ln>
                          <a:solidFill>
                            <a:schemeClr val="tx1"/>
                          </a:solidFill>
                          <a:effectLst/>
                          <a:latin typeface="Times New Roman" pitchFamily="18" charset="0"/>
                          <a:cs typeface="Times New Roman" pitchFamily="18" charset="0"/>
                        </a:rPr>
                        <a:t>XS:</a:t>
                      </a:r>
                      <a:r>
                        <a:rPr kumimoji="0" lang="fr-FR" sz="1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it-IT"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err="1">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err="1">
                          <a:ln>
                            <a:noFill/>
                          </a:ln>
                          <a:solidFill>
                            <a:schemeClr val="tx1"/>
                          </a:solidFill>
                          <a:effectLst/>
                          <a:latin typeface="Times New Roman" pitchFamily="18" charset="0"/>
                          <a:cs typeface="Times New Roman" pitchFamily="18" charset="0"/>
                        </a:rPr>
                        <a:t>acetato</a:t>
                      </a:r>
                      <a:r>
                        <a:rPr kumimoji="0" lang="fr-FR" sz="1400" b="0" i="0" u="none" strike="noStrike" cap="none" normalizeH="0" baseline="-30000" dirty="0">
                          <a:ln>
                            <a:noFill/>
                          </a:ln>
                          <a:solidFill>
                            <a:schemeClr val="tx1"/>
                          </a:solidFill>
                          <a:effectLst/>
                          <a:latin typeface="Times New Roman" pitchFamily="18" charset="0"/>
                          <a:cs typeface="Times New Roman" pitchFamily="18" charset="0"/>
                        </a:rPr>
                        <a:t>:</a:t>
                      </a:r>
                      <a:endParaRPr kumimoji="0" lang="it-IT"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74451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9" name="Text Box 3"/>
          <p:cNvSpPr txBox="1">
            <a:spLocks noChangeArrowheads="1"/>
          </p:cNvSpPr>
          <p:nvPr/>
        </p:nvSpPr>
        <p:spPr bwMode="auto">
          <a:xfrm>
            <a:off x="8532813"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557471-772F-4E91-A4AA-48B020F68071}"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660" name="Rectangle 4"/>
          <p:cNvSpPr>
            <a:spLocks noChangeArrowheads="1"/>
          </p:cNvSpPr>
          <p:nvPr/>
        </p:nvSpPr>
        <p:spPr bwMode="auto">
          <a:xfrm>
            <a:off x="61679" y="5376802"/>
            <a:ext cx="8780317" cy="923330"/>
          </a:xfrm>
          <a:prstGeom prst="rect">
            <a:avLst/>
          </a:prstGeom>
          <a:noFill/>
          <a:ln w="9525">
            <a:noFill/>
            <a:miter lim="800000"/>
            <a:headEnd/>
            <a:tailEnd/>
          </a:ln>
          <a:effectLst/>
        </p:spPr>
        <p:txBody>
          <a:bodyPr wrap="square"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mn-cs"/>
              </a:rPr>
              <a:t>Se dopo avere risposto alle domande in tabella, risultasse una condizione nella quale sia Y</a:t>
            </a:r>
            <a:r>
              <a:rPr kumimoji="0" lang="it-IT" sz="1800" b="0" i="1" u="none" strike="noStrike" kern="1200" cap="none" spc="0" normalizeH="0" baseline="-25000" noProof="0" dirty="0">
                <a:ln>
                  <a:noFill/>
                </a:ln>
                <a:solidFill>
                  <a:srgbClr val="000000"/>
                </a:solidFill>
                <a:effectLst/>
                <a:uLnTx/>
                <a:uFillTx/>
                <a:latin typeface="Calibri" panose="020F0502020204030204"/>
                <a:ea typeface="+mn-ea"/>
                <a:cs typeface="+mn-cs"/>
              </a:rPr>
              <a:t>ATP</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mn-cs"/>
              </a:rPr>
              <a:t> che</a:t>
            </a: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mn-cs"/>
              </a:rPr>
              <a:t>Y</a:t>
            </a:r>
            <a:r>
              <a:rPr kumimoji="0" lang="it-IT" sz="1800" b="0" i="1" u="none" strike="noStrike" kern="1200" cap="none" spc="0" normalizeH="0" baseline="-25000" noProof="0" dirty="0">
                <a:ln>
                  <a:noFill/>
                </a:ln>
                <a:solidFill>
                  <a:srgbClr val="000000"/>
                </a:solidFill>
                <a:effectLst/>
                <a:uLnTx/>
                <a:uFillTx/>
                <a:latin typeface="Calibri" panose="020F0502020204030204"/>
                <a:ea typeface="+mn-ea"/>
                <a:cs typeface="+mn-cs"/>
              </a:rPr>
              <a:t>XS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mn-cs"/>
              </a:rPr>
              <a:t>  sono alte, indicare in quali circostanze si potrebbe avere Y</a:t>
            </a:r>
            <a:r>
              <a:rPr kumimoji="0" lang="it-IT" sz="1800" b="0" i="1" u="none" strike="noStrike" kern="1200" cap="none" spc="0" normalizeH="0" baseline="-25000" noProof="0" dirty="0">
                <a:ln>
                  <a:noFill/>
                </a:ln>
                <a:solidFill>
                  <a:srgbClr val="000000"/>
                </a:solidFill>
                <a:effectLst/>
                <a:uLnTx/>
                <a:uFillTx/>
                <a:latin typeface="Calibri" panose="020F0502020204030204"/>
                <a:ea typeface="+mn-ea"/>
                <a:cs typeface="+mn-cs"/>
              </a:rPr>
              <a:t>XS </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mn-cs"/>
              </a:rPr>
              <a:t>bassa, nonostante Y</a:t>
            </a:r>
            <a:r>
              <a:rPr kumimoji="0" lang="it-IT" sz="1800" b="0" i="1" u="none" strike="noStrike" kern="1200" cap="none" spc="0" normalizeH="0" baseline="-25000" noProof="0" dirty="0">
                <a:ln>
                  <a:noFill/>
                </a:ln>
                <a:solidFill>
                  <a:srgbClr val="000000"/>
                </a:solidFill>
                <a:effectLst/>
                <a:uLnTx/>
                <a:uFillTx/>
                <a:latin typeface="Calibri" panose="020F0502020204030204"/>
                <a:ea typeface="+mn-ea"/>
                <a:cs typeface="+mn-cs"/>
              </a:rPr>
              <a:t>ATP</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mn-cs"/>
              </a:rPr>
              <a:t> sia alta?</a:t>
            </a: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graphicFrame>
        <p:nvGraphicFramePr>
          <p:cNvPr id="710730" name="Group 74"/>
          <p:cNvGraphicFramePr>
            <a:graphicFrameLocks noGrp="1"/>
          </p:cNvGraphicFramePr>
          <p:nvPr/>
        </p:nvGraphicFramePr>
        <p:xfrm>
          <a:off x="402671" y="805747"/>
          <a:ext cx="6706488" cy="4470387"/>
        </p:xfrm>
        <a:graphic>
          <a:graphicData uri="http://schemas.openxmlformats.org/drawingml/2006/table">
            <a:tbl>
              <a:tblPr/>
              <a:tblGrid>
                <a:gridCol w="2235496">
                  <a:extLst>
                    <a:ext uri="{9D8B030D-6E8A-4147-A177-3AD203B41FA5}">
                      <a16:colId xmlns:a16="http://schemas.microsoft.com/office/drawing/2014/main" val="20000"/>
                    </a:ext>
                  </a:extLst>
                </a:gridCol>
                <a:gridCol w="2235496">
                  <a:extLst>
                    <a:ext uri="{9D8B030D-6E8A-4147-A177-3AD203B41FA5}">
                      <a16:colId xmlns:a16="http://schemas.microsoft.com/office/drawing/2014/main" val="20001"/>
                    </a:ext>
                  </a:extLst>
                </a:gridCol>
                <a:gridCol w="2235496">
                  <a:extLst>
                    <a:ext uri="{9D8B030D-6E8A-4147-A177-3AD203B41FA5}">
                      <a16:colId xmlns:a16="http://schemas.microsoft.com/office/drawing/2014/main" val="20002"/>
                    </a:ext>
                  </a:extLst>
                </a:gridCol>
              </a:tblGrid>
              <a:tr h="361019">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Times New Roman" pitchFamily="18" charset="0"/>
                          <a:cs typeface="Times New Roman" pitchFamily="18" charset="0"/>
                        </a:rPr>
                        <a:t>Concentrazione O</a:t>
                      </a:r>
                      <a:r>
                        <a:rPr kumimoji="0" lang="it-IT" sz="1400" b="0" i="0" u="none" strike="noStrike" cap="none" normalizeH="0" baseline="-30000">
                          <a:ln>
                            <a:noFill/>
                          </a:ln>
                          <a:solidFill>
                            <a:schemeClr val="tx1"/>
                          </a:solidFill>
                          <a:effectLst/>
                          <a:latin typeface="Times New Roman" pitchFamily="18" charset="0"/>
                          <a:cs typeface="Times New Roman" pitchFamily="18" charset="0"/>
                        </a:rPr>
                        <a:t>2</a:t>
                      </a:r>
                      <a:r>
                        <a:rPr kumimoji="0" lang="it-IT" sz="1400" b="0" i="0" u="none" strike="noStrike" cap="none" normalizeH="0" baseline="0">
                          <a:ln>
                            <a:noFill/>
                          </a:ln>
                          <a:solidFill>
                            <a:schemeClr val="tx1"/>
                          </a:solidFill>
                          <a:effectLst/>
                          <a:latin typeface="Times New Roman" pitchFamily="18" charset="0"/>
                          <a:cs typeface="Times New Roman" pitchFamily="18" charset="0"/>
                        </a:rPr>
                        <a:t> disciolto</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Times New Roman" pitchFamily="18" charset="0"/>
                          <a:cs typeface="Times New Roman" pitchFamily="18" charset="0"/>
                        </a:rPr>
                        <a:t>Concentrazione di Zuccheri</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extLst>
                  <a:ext uri="{0D108BD9-81ED-4DB2-BD59-A6C34878D82A}">
                    <a16:rowId xmlns:a16="http://schemas.microsoft.com/office/drawing/2014/main" val="10000"/>
                  </a:ext>
                </a:extLst>
              </a:tr>
              <a:tr h="362504">
                <a:tc vMerge="1">
                  <a:txBody>
                    <a:bodyPr/>
                    <a:lstStyle/>
                    <a:p>
                      <a:endParaRPr lang="it-IT"/>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Times New Roman" pitchFamily="18" charset="0"/>
                          <a:cs typeface="Times New Roman" pitchFamily="18" charset="0"/>
                        </a:rPr>
                        <a:t>BASSA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Times New Roman" pitchFamily="18" charset="0"/>
                          <a:cs typeface="Times New Roman" pitchFamily="18" charset="0"/>
                        </a:rPr>
                        <a:t>ALTA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7343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Times New Roman" pitchFamily="18" charset="0"/>
                          <a:cs typeface="Times New Roman" pitchFamily="18" charset="0"/>
                        </a:rPr>
                        <a:t>BASSA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Via metabolica favorita per la ossidazione di </a:t>
                      </a:r>
                      <a:r>
                        <a:rPr kumimoji="0" lang="it-IT" sz="1400" b="0" i="0" u="none" strike="noStrike" cap="none" normalizeH="0" baseline="0" dirty="0" err="1">
                          <a:ln>
                            <a:noFill/>
                          </a:ln>
                          <a:solidFill>
                            <a:schemeClr val="tx1"/>
                          </a:solidFill>
                          <a:effectLst/>
                          <a:latin typeface="Times New Roman" pitchFamily="18" charset="0"/>
                          <a:cs typeface="Times New Roman" pitchFamily="18" charset="0"/>
                        </a:rPr>
                        <a:t>NADH:</a:t>
                      </a:r>
                      <a:r>
                        <a:rPr kumimoji="0" lang="it-IT" sz="1400" b="0" i="0" u="none" strike="noStrike" cap="none" normalizeH="0" baseline="0" dirty="0" err="1">
                          <a:ln>
                            <a:noFill/>
                          </a:ln>
                          <a:solidFill>
                            <a:srgbClr val="C00000"/>
                          </a:solidFill>
                          <a:effectLst/>
                          <a:latin typeface="Times New Roman" pitchFamily="18" charset="0"/>
                          <a:cs typeface="Times New Roman" pitchFamily="18" charset="0"/>
                        </a:rPr>
                        <a:t>Fermentazione</a:t>
                      </a:r>
                      <a:endParaRPr kumimoji="0" lang="it-IT"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err="1">
                          <a:ln>
                            <a:noFill/>
                          </a:ln>
                          <a:solidFill>
                            <a:schemeClr val="tx1"/>
                          </a:solidFill>
                          <a:effectLst/>
                          <a:latin typeface="Times New Roman" pitchFamily="18" charset="0"/>
                          <a:cs typeface="Times New Roman" pitchFamily="18" charset="0"/>
                        </a:rPr>
                        <a:t>Y</a:t>
                      </a:r>
                      <a:r>
                        <a:rPr kumimoji="0" lang="it-IT" sz="1400" b="0" i="0" u="none" strike="noStrike" cap="none" normalizeH="0" baseline="-30000" dirty="0" err="1">
                          <a:ln>
                            <a:noFill/>
                          </a:ln>
                          <a:solidFill>
                            <a:schemeClr val="tx1"/>
                          </a:solidFill>
                          <a:effectLst/>
                          <a:latin typeface="Times New Roman" pitchFamily="18" charset="0"/>
                          <a:cs typeface="Times New Roman" pitchFamily="18" charset="0"/>
                        </a:rPr>
                        <a:t>ATP</a:t>
                      </a:r>
                      <a:r>
                        <a:rPr kumimoji="0" lang="it-IT" sz="1400" b="0" i="0" u="none" strike="noStrike" cap="none" normalizeH="0" baseline="0" dirty="0" err="1">
                          <a:ln>
                            <a:noFill/>
                          </a:ln>
                          <a:solidFill>
                            <a:schemeClr val="tx1"/>
                          </a:solidFill>
                          <a:effectLst/>
                          <a:latin typeface="Times New Roman" pitchFamily="18" charset="0"/>
                          <a:cs typeface="Times New Roman" pitchFamily="18" charset="0"/>
                        </a:rPr>
                        <a:t>:</a:t>
                      </a:r>
                      <a:r>
                        <a:rPr kumimoji="0" lang="it-IT" sz="1400" b="0" i="0" u="none" strike="noStrike" cap="none" normalizeH="0" baseline="0" dirty="0" err="1">
                          <a:ln>
                            <a:noFill/>
                          </a:ln>
                          <a:solidFill>
                            <a:srgbClr val="C00000"/>
                          </a:solidFill>
                          <a:effectLst/>
                          <a:latin typeface="Times New Roman" pitchFamily="18" charset="0"/>
                          <a:cs typeface="Times New Roman" pitchFamily="18" charset="0"/>
                        </a:rPr>
                        <a:t>Bassa</a:t>
                      </a:r>
                      <a:endParaRPr kumimoji="0" lang="it-IT" sz="1000" b="0" i="0" u="none" strike="noStrike" cap="none" normalizeH="0" baseline="0" dirty="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Y</a:t>
                      </a:r>
                      <a:r>
                        <a:rPr kumimoji="0" lang="it-IT" sz="1400" b="0" i="0" u="none" strike="noStrike" cap="none" normalizeH="0" baseline="-30000" dirty="0">
                          <a:ln>
                            <a:noFill/>
                          </a:ln>
                          <a:solidFill>
                            <a:schemeClr val="tx1"/>
                          </a:solidFill>
                          <a:effectLst/>
                          <a:latin typeface="Times New Roman" pitchFamily="18" charset="0"/>
                          <a:cs typeface="Times New Roman" pitchFamily="18" charset="0"/>
                        </a:rPr>
                        <a:t>XS:</a:t>
                      </a:r>
                      <a:r>
                        <a:rPr kumimoji="0" lang="it-IT" sz="1400" b="0" i="0" u="none" strike="noStrike" cap="none" normalizeH="0" baseline="0" dirty="0">
                          <a:ln>
                            <a:noFill/>
                          </a:ln>
                          <a:solidFill>
                            <a:schemeClr val="tx1"/>
                          </a:solidFill>
                          <a:effectLst/>
                          <a:latin typeface="Times New Roman" pitchFamily="18" charset="0"/>
                          <a:cs typeface="Times New Roman" pitchFamily="18" charset="0"/>
                        </a:rPr>
                        <a:t> </a:t>
                      </a:r>
                      <a:r>
                        <a:rPr kumimoji="0" lang="it-IT" sz="1400" b="0" i="0" u="none" strike="noStrike" cap="none" normalizeH="0" baseline="0" dirty="0">
                          <a:ln>
                            <a:noFill/>
                          </a:ln>
                          <a:solidFill>
                            <a:srgbClr val="C00000"/>
                          </a:solidFill>
                          <a:effectLst/>
                          <a:latin typeface="Times New Roman" pitchFamily="18" charset="0"/>
                          <a:cs typeface="Times New Roman" pitchFamily="18" charset="0"/>
                        </a:rPr>
                        <a:t>Bassa</a:t>
                      </a:r>
                      <a:endParaRPr kumimoji="0" lang="it-IT" sz="1000" b="0" i="0" u="none" strike="noStrike" cap="none" normalizeH="0" baseline="0" dirty="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err="1">
                          <a:ln>
                            <a:noFill/>
                          </a:ln>
                          <a:solidFill>
                            <a:schemeClr val="tx1"/>
                          </a:solidFill>
                          <a:effectLst/>
                          <a:latin typeface="Times New Roman" pitchFamily="18" charset="0"/>
                          <a:cs typeface="Times New Roman" pitchFamily="18" charset="0"/>
                        </a:rPr>
                        <a:t>Y</a:t>
                      </a:r>
                      <a:r>
                        <a:rPr kumimoji="0" lang="it-IT" sz="1400" b="0" i="0" u="none" strike="noStrike" cap="none" normalizeH="0" baseline="-30000" dirty="0" err="1">
                          <a:ln>
                            <a:noFill/>
                          </a:ln>
                          <a:solidFill>
                            <a:schemeClr val="tx1"/>
                          </a:solidFill>
                          <a:effectLst/>
                          <a:latin typeface="Times New Roman" pitchFamily="18" charset="0"/>
                          <a:cs typeface="Times New Roman" pitchFamily="18" charset="0"/>
                        </a:rPr>
                        <a:t>acetato:</a:t>
                      </a:r>
                      <a:r>
                        <a:rPr kumimoji="0" lang="it-IT" sz="1400" b="0" i="0" u="none" strike="noStrike" cap="none" normalizeH="0" baseline="0" dirty="0" err="1">
                          <a:ln>
                            <a:noFill/>
                          </a:ln>
                          <a:solidFill>
                            <a:srgbClr val="C00000"/>
                          </a:solidFill>
                          <a:effectLst/>
                          <a:latin typeface="Times New Roman" pitchFamily="18" charset="0"/>
                          <a:cs typeface="Times New Roman" pitchFamily="18" charset="0"/>
                        </a:rPr>
                        <a:t>Alta</a:t>
                      </a:r>
                      <a:endParaRPr kumimoji="0" lang="it-IT" sz="1000" b="0" i="0" u="none" strike="noStrike" cap="none" normalizeH="0" baseline="0" dirty="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dirty="0">
                        <a:ln>
                          <a:noFill/>
                        </a:ln>
                        <a:solidFill>
                          <a:srgbClr val="C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Via metabolica favorita per la ossidazione di NADH: </a:t>
                      </a:r>
                      <a:r>
                        <a:rPr kumimoji="0" lang="it-IT" sz="1400" b="0" i="0" u="none" strike="noStrike" cap="none" normalizeH="0" baseline="0" dirty="0">
                          <a:ln>
                            <a:noFill/>
                          </a:ln>
                          <a:solidFill>
                            <a:srgbClr val="C00000"/>
                          </a:solidFill>
                          <a:effectLst/>
                          <a:latin typeface="Times New Roman" pitchFamily="18" charset="0"/>
                          <a:cs typeface="Times New Roman" pitchFamily="18" charset="0"/>
                        </a:rPr>
                        <a:t>Fermentazione</a:t>
                      </a:r>
                      <a:endParaRPr kumimoji="0" lang="it-IT" sz="1000" b="0" i="0" u="none" strike="noStrike" cap="none" normalizeH="0" baseline="0" dirty="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a:ln>
                            <a:noFill/>
                          </a:ln>
                          <a:solidFill>
                            <a:schemeClr val="tx1"/>
                          </a:solidFill>
                          <a:effectLst/>
                          <a:latin typeface="Times New Roman" pitchFamily="18" charset="0"/>
                          <a:cs typeface="Times New Roman" pitchFamily="18" charset="0"/>
                        </a:rPr>
                        <a:t>ATP</a:t>
                      </a:r>
                      <a:r>
                        <a:rPr kumimoji="0" lang="fr-FR" sz="1400" b="0" i="0" u="none" strike="noStrike" cap="none" normalizeH="0" baseline="0" dirty="0">
                          <a:ln>
                            <a:noFill/>
                          </a:ln>
                          <a:solidFill>
                            <a:schemeClr val="tx1"/>
                          </a:solidFill>
                          <a:effectLst/>
                          <a:latin typeface="Times New Roman" pitchFamily="18" charset="0"/>
                          <a:cs typeface="Times New Roman" pitchFamily="18" charset="0"/>
                        </a:rPr>
                        <a:t>: </a:t>
                      </a:r>
                      <a:r>
                        <a:rPr kumimoji="0" lang="fr-FR" sz="1400" b="0" i="0" u="none" strike="noStrike" cap="none" normalizeH="0" baseline="0" dirty="0">
                          <a:ln>
                            <a:noFill/>
                          </a:ln>
                          <a:solidFill>
                            <a:srgbClr val="C00000"/>
                          </a:solidFill>
                          <a:effectLst/>
                          <a:latin typeface="Times New Roman" pitchFamily="18" charset="0"/>
                          <a:cs typeface="Times New Roman" pitchFamily="18" charset="0"/>
                        </a:rPr>
                        <a:t>Bassa</a:t>
                      </a:r>
                      <a:endParaRPr kumimoji="0" lang="it-IT" sz="1000" b="0" i="0" u="none" strike="noStrike" cap="none" normalizeH="0" baseline="0" dirty="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a:ln>
                            <a:noFill/>
                          </a:ln>
                          <a:solidFill>
                            <a:schemeClr val="tx1"/>
                          </a:solidFill>
                          <a:effectLst/>
                          <a:latin typeface="Times New Roman" pitchFamily="18" charset="0"/>
                          <a:cs typeface="Times New Roman" pitchFamily="18" charset="0"/>
                        </a:rPr>
                        <a:t>XS:</a:t>
                      </a:r>
                      <a:r>
                        <a:rPr kumimoji="0" lang="fr-FR" sz="1400" b="0" i="0" u="none" strike="noStrike" cap="none" normalizeH="0" baseline="0" dirty="0">
                          <a:ln>
                            <a:noFill/>
                          </a:ln>
                          <a:solidFill>
                            <a:schemeClr val="tx1"/>
                          </a:solidFill>
                          <a:effectLst/>
                          <a:latin typeface="Times New Roman" pitchFamily="18" charset="0"/>
                          <a:cs typeface="Times New Roman" pitchFamily="18" charset="0"/>
                        </a:rPr>
                        <a:t> </a:t>
                      </a:r>
                      <a:r>
                        <a:rPr kumimoji="0" lang="fr-FR" sz="1400" b="0" i="0" u="none" strike="noStrike" cap="none" normalizeH="0" baseline="0" dirty="0">
                          <a:ln>
                            <a:noFill/>
                          </a:ln>
                          <a:solidFill>
                            <a:srgbClr val="C00000"/>
                          </a:solidFill>
                          <a:effectLst/>
                          <a:latin typeface="Times New Roman" pitchFamily="18" charset="0"/>
                          <a:cs typeface="Times New Roman" pitchFamily="18" charset="0"/>
                        </a:rPr>
                        <a:t>Bassa</a:t>
                      </a:r>
                      <a:endParaRPr kumimoji="0" lang="it-IT" sz="1000" b="0" i="0" u="none" strike="noStrike" cap="none" normalizeH="0" baseline="0" dirty="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err="1">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err="1">
                          <a:ln>
                            <a:noFill/>
                          </a:ln>
                          <a:solidFill>
                            <a:schemeClr val="tx1"/>
                          </a:solidFill>
                          <a:effectLst/>
                          <a:latin typeface="Times New Roman" pitchFamily="18" charset="0"/>
                          <a:cs typeface="Times New Roman" pitchFamily="18" charset="0"/>
                        </a:rPr>
                        <a:t>acetato:</a:t>
                      </a:r>
                      <a:r>
                        <a:rPr kumimoji="0" lang="fr-FR" sz="1400" b="0" i="0" u="none" strike="noStrike" cap="none" normalizeH="0" baseline="0" dirty="0" err="1">
                          <a:ln>
                            <a:noFill/>
                          </a:ln>
                          <a:solidFill>
                            <a:srgbClr val="C00000"/>
                          </a:solidFill>
                          <a:effectLst/>
                          <a:latin typeface="Times New Roman" pitchFamily="18" charset="0"/>
                          <a:cs typeface="Times New Roman" pitchFamily="18" charset="0"/>
                        </a:rPr>
                        <a:t>Alta</a:t>
                      </a:r>
                      <a:endParaRPr kumimoji="0" lang="it-IT" sz="1000" b="0" i="0" u="none" strike="noStrike" cap="none" normalizeH="0" baseline="0" dirty="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7343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ALTA</a:t>
                      </a:r>
                      <a:endParaRPr kumimoji="0" lang="it-IT" sz="2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Via metabolica favorita per la ossidazione di NADH:</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kern="1200" cap="none" normalizeH="0" baseline="0" dirty="0" err="1">
                          <a:ln>
                            <a:noFill/>
                          </a:ln>
                          <a:solidFill>
                            <a:srgbClr val="C00000"/>
                          </a:solidFill>
                          <a:effectLst/>
                          <a:latin typeface="Times New Roman" pitchFamily="18" charset="0"/>
                          <a:ea typeface="+mn-ea"/>
                          <a:cs typeface="Times New Roman" pitchFamily="18" charset="0"/>
                        </a:rPr>
                        <a:t>Respirazione</a:t>
                      </a:r>
                      <a:endParaRPr kumimoji="0" lang="it-IT" sz="1400" b="0" i="0" u="none" strike="noStrike" kern="1200" cap="none" normalizeH="0" baseline="0" dirty="0">
                        <a:ln>
                          <a:noFill/>
                        </a:ln>
                        <a:solidFill>
                          <a:srgbClr val="C00000"/>
                        </a:solidFill>
                        <a:effectLst/>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a:ln>
                            <a:noFill/>
                          </a:ln>
                          <a:solidFill>
                            <a:schemeClr val="tx1"/>
                          </a:solidFill>
                          <a:effectLst/>
                          <a:latin typeface="Times New Roman" pitchFamily="18" charset="0"/>
                          <a:cs typeface="Times New Roman" pitchFamily="18" charset="0"/>
                        </a:rPr>
                        <a:t>ATP</a:t>
                      </a:r>
                      <a:r>
                        <a:rPr kumimoji="0" lang="fr-FR" sz="1400" b="0" i="0" u="none" strike="noStrike" cap="none" normalizeH="0" baseline="0" dirty="0">
                          <a:ln>
                            <a:noFill/>
                          </a:ln>
                          <a:solidFill>
                            <a:schemeClr val="tx1"/>
                          </a:solidFill>
                          <a:effectLst/>
                          <a:latin typeface="Times New Roman" pitchFamily="18" charset="0"/>
                          <a:cs typeface="Times New Roman" pitchFamily="18" charset="0"/>
                        </a:rPr>
                        <a:t>: </a:t>
                      </a:r>
                      <a:r>
                        <a:rPr kumimoji="0" lang="fr-FR" sz="1400" b="0" i="0" u="none" strike="noStrike" cap="none" normalizeH="0" baseline="0" dirty="0">
                          <a:ln>
                            <a:noFill/>
                          </a:ln>
                          <a:solidFill>
                            <a:srgbClr val="FF0000"/>
                          </a:solidFill>
                          <a:effectLst/>
                          <a:latin typeface="Times New Roman" pitchFamily="18" charset="0"/>
                          <a:cs typeface="Times New Roman" pitchFamily="18" charset="0"/>
                        </a:rPr>
                        <a:t>Alta</a:t>
                      </a:r>
                      <a:endParaRPr kumimoji="0" lang="it-IT" sz="10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a:ln>
                            <a:noFill/>
                          </a:ln>
                          <a:solidFill>
                            <a:schemeClr val="tx1"/>
                          </a:solidFill>
                          <a:effectLst/>
                          <a:latin typeface="Times New Roman" pitchFamily="18" charset="0"/>
                          <a:cs typeface="Times New Roman" pitchFamily="18" charset="0"/>
                        </a:rPr>
                        <a:t>XS:</a:t>
                      </a:r>
                      <a:r>
                        <a:rPr kumimoji="0" lang="fr-FR" sz="1400" b="0" i="0" u="none" strike="noStrike" cap="none" normalizeH="0" baseline="0" dirty="0">
                          <a:ln>
                            <a:noFill/>
                          </a:ln>
                          <a:solidFill>
                            <a:srgbClr val="C00000"/>
                          </a:solidFill>
                          <a:effectLst/>
                          <a:latin typeface="Times New Roman" pitchFamily="18" charset="0"/>
                          <a:cs typeface="Times New Roman" pitchFamily="18" charset="0"/>
                        </a:rPr>
                        <a:t> Alta</a:t>
                      </a:r>
                      <a:endParaRPr kumimoji="0" lang="it-IT" sz="1000" b="0" i="0" u="none" strike="noStrike" cap="none" normalizeH="0" baseline="0" dirty="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err="1">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err="1">
                          <a:ln>
                            <a:noFill/>
                          </a:ln>
                          <a:solidFill>
                            <a:schemeClr val="tx1"/>
                          </a:solidFill>
                          <a:effectLst/>
                          <a:latin typeface="Times New Roman" pitchFamily="18" charset="0"/>
                          <a:cs typeface="Times New Roman" pitchFamily="18" charset="0"/>
                        </a:rPr>
                        <a:t>acetato:</a:t>
                      </a:r>
                      <a:r>
                        <a:rPr kumimoji="0" lang="fr-FR" sz="1400" b="1" i="0" u="none" strike="noStrike" cap="none" normalizeH="0" baseline="0" dirty="0" err="1">
                          <a:ln>
                            <a:noFill/>
                          </a:ln>
                          <a:solidFill>
                            <a:srgbClr val="FF0000"/>
                          </a:solidFill>
                          <a:effectLst/>
                          <a:latin typeface="Times New Roman" pitchFamily="18" charset="0"/>
                          <a:cs typeface="Times New Roman" pitchFamily="18" charset="0"/>
                        </a:rPr>
                        <a:t>Bassa</a:t>
                      </a:r>
                      <a:endParaRPr kumimoji="0" lang="it-IT" sz="10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pitchFamily="18" charset="0"/>
                          <a:cs typeface="Times New Roman" pitchFamily="18" charset="0"/>
                        </a:rPr>
                        <a:t>Via metabolica favorita per la ossidazione di NADH: </a:t>
                      </a:r>
                      <a:r>
                        <a:rPr kumimoji="0" lang="it-IT" sz="1400" b="0" i="0" u="none" strike="noStrike" cap="none" normalizeH="0" baseline="0" dirty="0">
                          <a:ln>
                            <a:noFill/>
                          </a:ln>
                          <a:solidFill>
                            <a:srgbClr val="C00000"/>
                          </a:solidFill>
                          <a:effectLst/>
                          <a:latin typeface="Times New Roman" pitchFamily="18" charset="0"/>
                          <a:cs typeface="Times New Roman" pitchFamily="18" charset="0"/>
                        </a:rPr>
                        <a:t>Fermentazione</a:t>
                      </a:r>
                      <a:endParaRPr kumimoji="0" lang="it-IT"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a:ln>
                            <a:noFill/>
                          </a:ln>
                          <a:solidFill>
                            <a:schemeClr val="tx1"/>
                          </a:solidFill>
                          <a:effectLst/>
                          <a:latin typeface="Times New Roman" pitchFamily="18" charset="0"/>
                          <a:cs typeface="Times New Roman" pitchFamily="18" charset="0"/>
                        </a:rPr>
                        <a:t>ATP</a:t>
                      </a:r>
                      <a:r>
                        <a:rPr kumimoji="0" lang="fr-FR" sz="1400" b="0" i="0" u="none" strike="noStrike" cap="none" normalizeH="0" baseline="0" dirty="0">
                          <a:ln>
                            <a:noFill/>
                          </a:ln>
                          <a:solidFill>
                            <a:schemeClr val="tx1"/>
                          </a:solidFill>
                          <a:effectLst/>
                          <a:latin typeface="Times New Roman" pitchFamily="18" charset="0"/>
                          <a:cs typeface="Times New Roman" pitchFamily="18" charset="0"/>
                        </a:rPr>
                        <a:t>: </a:t>
                      </a:r>
                      <a:r>
                        <a:rPr kumimoji="0" lang="fr-FR" sz="1400" b="0" i="0" u="none" strike="noStrike" cap="none" normalizeH="0" baseline="0" dirty="0">
                          <a:ln>
                            <a:noFill/>
                          </a:ln>
                          <a:solidFill>
                            <a:srgbClr val="C00000"/>
                          </a:solidFill>
                          <a:effectLst/>
                          <a:latin typeface="Times New Roman" pitchFamily="18" charset="0"/>
                          <a:cs typeface="Times New Roman" pitchFamily="18" charset="0"/>
                        </a:rPr>
                        <a:t>Bassa</a:t>
                      </a:r>
                      <a:endParaRPr kumimoji="0" lang="it-IT"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a:ln>
                            <a:noFill/>
                          </a:ln>
                          <a:solidFill>
                            <a:schemeClr val="tx1"/>
                          </a:solidFill>
                          <a:effectLst/>
                          <a:latin typeface="Times New Roman" pitchFamily="18" charset="0"/>
                          <a:cs typeface="Times New Roman" pitchFamily="18" charset="0"/>
                        </a:rPr>
                        <a:t>XS:</a:t>
                      </a:r>
                      <a:r>
                        <a:rPr kumimoji="0" lang="fr-FR" sz="1400" b="0" i="0" u="none" strike="noStrike" cap="none" normalizeH="0" baseline="0" dirty="0">
                          <a:ln>
                            <a:noFill/>
                          </a:ln>
                          <a:solidFill>
                            <a:schemeClr val="tx1"/>
                          </a:solidFill>
                          <a:effectLst/>
                          <a:latin typeface="Times New Roman" pitchFamily="18" charset="0"/>
                          <a:cs typeface="Times New Roman" pitchFamily="18" charset="0"/>
                        </a:rPr>
                        <a:t> </a:t>
                      </a:r>
                      <a:r>
                        <a:rPr kumimoji="0" lang="fr-FR" sz="1400" b="0" i="0" u="none" strike="noStrike" cap="none" normalizeH="0" baseline="0" dirty="0">
                          <a:ln>
                            <a:noFill/>
                          </a:ln>
                          <a:solidFill>
                            <a:srgbClr val="C00000"/>
                          </a:solidFill>
                          <a:effectLst/>
                          <a:latin typeface="Times New Roman" pitchFamily="18" charset="0"/>
                          <a:cs typeface="Times New Roman" pitchFamily="18" charset="0"/>
                        </a:rPr>
                        <a:t>Bassa</a:t>
                      </a:r>
                      <a:endParaRPr kumimoji="0" lang="it-IT"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err="1">
                          <a:ln>
                            <a:noFill/>
                          </a:ln>
                          <a:solidFill>
                            <a:schemeClr val="tx1"/>
                          </a:solidFill>
                          <a:effectLst/>
                          <a:latin typeface="Times New Roman" pitchFamily="18" charset="0"/>
                          <a:cs typeface="Times New Roman" pitchFamily="18" charset="0"/>
                        </a:rPr>
                        <a:t>Y</a:t>
                      </a:r>
                      <a:r>
                        <a:rPr kumimoji="0" lang="fr-FR" sz="1400" b="0" i="0" u="none" strike="noStrike" cap="none" normalizeH="0" baseline="-30000" dirty="0" err="1">
                          <a:ln>
                            <a:noFill/>
                          </a:ln>
                          <a:solidFill>
                            <a:schemeClr val="tx1"/>
                          </a:solidFill>
                          <a:effectLst/>
                          <a:latin typeface="Times New Roman" pitchFamily="18" charset="0"/>
                          <a:cs typeface="Times New Roman" pitchFamily="18" charset="0"/>
                        </a:rPr>
                        <a:t>acetato:</a:t>
                      </a:r>
                      <a:r>
                        <a:rPr kumimoji="0" lang="fr-FR" sz="1400" b="0" i="0" u="none" strike="noStrike" cap="none" normalizeH="0" baseline="0" dirty="0" err="1">
                          <a:ln>
                            <a:noFill/>
                          </a:ln>
                          <a:solidFill>
                            <a:srgbClr val="C00000"/>
                          </a:solidFill>
                          <a:effectLst/>
                          <a:latin typeface="Times New Roman" pitchFamily="18" charset="0"/>
                          <a:cs typeface="Times New Roman" pitchFamily="18" charset="0"/>
                        </a:rPr>
                        <a:t>Alta</a:t>
                      </a:r>
                      <a:endParaRPr kumimoji="0" lang="it-IT"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CasellaDiTesto 1">
            <a:extLst>
              <a:ext uri="{FF2B5EF4-FFF2-40B4-BE49-F238E27FC236}">
                <a16:creationId xmlns:a16="http://schemas.microsoft.com/office/drawing/2014/main" id="{288077F9-0C16-4868-BF01-9E7A42654B64}"/>
              </a:ext>
            </a:extLst>
          </p:cNvPr>
          <p:cNvSpPr txBox="1"/>
          <p:nvPr/>
        </p:nvSpPr>
        <p:spPr>
          <a:xfrm>
            <a:off x="402671" y="6300132"/>
            <a:ext cx="527766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rPr>
              <a:t>In caso di omeostasi (alta [H</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mn-cs"/>
              </a:rPr>
              <a:t>+</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rPr>
              <a:t>], accumulo metaboliti…)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Text Box 2"/>
          <p:cNvSpPr txBox="1">
            <a:spLocks noChangeArrowheads="1"/>
          </p:cNvSpPr>
          <p:nvPr/>
        </p:nvSpPr>
        <p:spPr bwMode="auto">
          <a:xfrm>
            <a:off x="538163" y="243544"/>
            <a:ext cx="8137525" cy="82232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SATURAZIONE DELLA CAPACITA’ RESPIRATORIA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Effetto </a:t>
            </a:r>
            <a:r>
              <a:rPr kumimoji="0" lang="it-IT" sz="1800" b="1" i="0" u="none" strike="noStrike" kern="1200" cap="none" spc="0" normalizeH="0" baseline="0" noProof="0" dirty="0" err="1">
                <a:ln>
                  <a:noFill/>
                </a:ln>
                <a:solidFill>
                  <a:srgbClr val="FF0000"/>
                </a:solidFill>
                <a:effectLst/>
                <a:uLnTx/>
                <a:uFillTx/>
                <a:latin typeface="Calibri" panose="020F0502020204030204"/>
                <a:ea typeface="+mn-ea"/>
                <a:cs typeface="+mn-cs"/>
              </a:rPr>
              <a:t>Crabtree</a:t>
            </a:r>
            <a:endPar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81987"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B00BD61-8490-4900-AA81-458174D9B1F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988" name="Rectangle 4"/>
          <p:cNvSpPr>
            <a:spLocks noChangeArrowheads="1"/>
          </p:cNvSpPr>
          <p:nvPr/>
        </p:nvSpPr>
        <p:spPr bwMode="auto">
          <a:xfrm>
            <a:off x="20638" y="1088094"/>
            <a:ext cx="9144000" cy="457200"/>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Consideriamo i due meccanismi:  fermentazione e respirazione</a:t>
            </a:r>
          </a:p>
        </p:txBody>
      </p:sp>
      <p:sp>
        <p:nvSpPr>
          <p:cNvPr id="681991" name="Rectangle 7"/>
          <p:cNvSpPr>
            <a:spLocks noChangeArrowheads="1"/>
          </p:cNvSpPr>
          <p:nvPr/>
        </p:nvSpPr>
        <p:spPr bwMode="auto">
          <a:xfrm>
            <a:off x="20638" y="1439863"/>
            <a:ext cx="9144000" cy="822325"/>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Nel primo stadio, comune, il glucosio si trasforma in acido piruvico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Times New Roman" pitchFamily="18" charset="0"/>
              </a:rPr>
              <a:t>Fig</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2.7):</a:t>
            </a:r>
          </a:p>
        </p:txBody>
      </p:sp>
      <p:pic>
        <p:nvPicPr>
          <p:cNvPr id="681992" name="Picture 8" descr="Senza nome-scandito-01"/>
          <p:cNvPicPr>
            <a:picLocks noChangeAspect="1" noChangeArrowheads="1"/>
          </p:cNvPicPr>
          <p:nvPr/>
        </p:nvPicPr>
        <p:blipFill>
          <a:blip r:embed="rId2" cstate="print"/>
          <a:srcRect/>
          <a:stretch>
            <a:fillRect/>
          </a:stretch>
        </p:blipFill>
        <p:spPr bwMode="auto">
          <a:xfrm>
            <a:off x="149226" y="2489200"/>
            <a:ext cx="3867150" cy="3886200"/>
          </a:xfrm>
          <a:prstGeom prst="rect">
            <a:avLst/>
          </a:prstGeom>
          <a:noFill/>
          <a:ln w="9525">
            <a:noFill/>
            <a:miter lim="800000"/>
            <a:headEnd/>
            <a:tailEnd/>
          </a:ln>
        </p:spPr>
      </p:pic>
      <p:pic>
        <p:nvPicPr>
          <p:cNvPr id="681993" name="Picture 9" descr="Senza nome-scandito-01"/>
          <p:cNvPicPr>
            <a:picLocks noChangeAspect="1" noChangeArrowheads="1"/>
          </p:cNvPicPr>
          <p:nvPr/>
        </p:nvPicPr>
        <p:blipFill>
          <a:blip r:embed="rId3" cstate="print"/>
          <a:srcRect/>
          <a:stretch>
            <a:fillRect/>
          </a:stretch>
        </p:blipFill>
        <p:spPr bwMode="auto">
          <a:xfrm>
            <a:off x="5024438" y="4502150"/>
            <a:ext cx="3744913" cy="2092325"/>
          </a:xfrm>
          <a:prstGeom prst="rect">
            <a:avLst/>
          </a:prstGeom>
          <a:noFill/>
          <a:ln w="9525">
            <a:noFill/>
            <a:miter lim="800000"/>
            <a:headEnd/>
            <a:tailEnd/>
          </a:ln>
        </p:spPr>
      </p:pic>
      <p:sp>
        <p:nvSpPr>
          <p:cNvPr id="681994" name="Rectangle 10"/>
          <p:cNvSpPr>
            <a:spLocks noChangeArrowheads="1"/>
          </p:cNvSpPr>
          <p:nvPr/>
        </p:nvSpPr>
        <p:spPr bwMode="auto">
          <a:xfrm>
            <a:off x="4448176" y="2414588"/>
            <a:ext cx="4716462" cy="1187450"/>
          </a:xfrm>
          <a:prstGeom prst="rect">
            <a:avLst/>
          </a:prstGeom>
          <a:noFill/>
          <a:ln w="9525">
            <a:noFill/>
            <a:miter lim="800000"/>
            <a:headEnd/>
            <a:tailEnd/>
          </a:ln>
          <a:effectLst/>
        </p:spPr>
        <p:txBody>
          <a:bodyP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rPr>
              <a:t>G indica glucosio e F indica fruttosio, e le strutture del G-6-P e F-1,6-P2 sono le seguenti (Fig. 2.8):</a:t>
            </a:r>
          </a:p>
        </p:txBody>
      </p:sp>
    </p:spTree>
    <p:extLst>
      <p:ext uri="{BB962C8B-B14F-4D97-AF65-F5344CB8AC3E}">
        <p14:creationId xmlns:p14="http://schemas.microsoft.com/office/powerpoint/2010/main" val="3745548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3" name="Text Box 3"/>
          <p:cNvSpPr txBox="1">
            <a:spLocks noChangeArrowheads="1"/>
          </p:cNvSpPr>
          <p:nvPr/>
        </p:nvSpPr>
        <p:spPr bwMode="auto">
          <a:xfrm>
            <a:off x="8532813" y="6427788"/>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67DB47-2A08-4DF4-83E3-2DB0612C8D98}"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566" name="Rectangle 6"/>
          <p:cNvSpPr>
            <a:spLocks noChangeArrowheads="1"/>
          </p:cNvSpPr>
          <p:nvPr/>
        </p:nvSpPr>
        <p:spPr bwMode="auto">
          <a:xfrm>
            <a:off x="339504" y="1943040"/>
            <a:ext cx="8464990" cy="3262432"/>
          </a:xfrm>
          <a:prstGeom prst="rect">
            <a:avLst/>
          </a:prstGeom>
          <a:noFill/>
          <a:ln w="9525">
            <a:noFill/>
            <a:miter lim="800000"/>
            <a:headEnd/>
            <a:tailEnd/>
          </a:ln>
          <a:effectLst/>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Obiettivo primario della cellula: consumare velocemente il substrato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Cellula in respirazione:</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se la velocità di ossidazione di NADH non è sufficiente allo smaltimento della quantità di glucosio presente nel brodo di fermentazione, avverrà un </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accumulo degli intermedi</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(es.: F-1,6-P</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2</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e acido piruvico)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attivano gli enzimi della fermentazione ed inibiscono gli enzimi che presiedono alla conversione di acido piruvico in </a:t>
            </a:r>
            <a:r>
              <a:rPr kumimoji="0" lang="it-IT" sz="1800" b="0" i="0" u="sng"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acetil</a:t>
            </a:r>
            <a:r>
              <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-CoA nella via respiratoria</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L’aumento della concentrazione di zucchero [S] causa: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 </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[F-1,6-P</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2</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attivazione enzimi di fermentazione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inibizione piruvato decarbossilasi </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cambio del catabolismo:  fermentazione</a:t>
            </a:r>
          </a:p>
        </p:txBody>
      </p:sp>
      <p:sp>
        <p:nvSpPr>
          <p:cNvPr id="706568" name="Text Box 8"/>
          <p:cNvSpPr txBox="1">
            <a:spLocks noChangeArrowheads="1"/>
          </p:cNvSpPr>
          <p:nvPr/>
        </p:nvSpPr>
        <p:spPr bwMode="auto">
          <a:xfrm>
            <a:off x="503237" y="911225"/>
            <a:ext cx="8137525" cy="82232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FF0000"/>
                </a:solidFill>
                <a:effectLst/>
                <a:uLnTx/>
                <a:uFillTx/>
                <a:latin typeface="Calibri" panose="020F0502020204030204"/>
                <a:ea typeface="+mn-ea"/>
                <a:cs typeface="+mn-cs"/>
              </a:rPr>
              <a:t>SATURAZIONE DELLA CAPACITA’ RESPIRATORIA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FF0000"/>
                </a:solidFill>
                <a:effectLst/>
                <a:uLnTx/>
                <a:uFillTx/>
                <a:latin typeface="Calibri" panose="020F0502020204030204"/>
                <a:ea typeface="+mn-ea"/>
                <a:cs typeface="+mn-cs"/>
              </a:rPr>
              <a:t>Effetto Crabtree</a:t>
            </a:r>
          </a:p>
        </p:txBody>
      </p:sp>
    </p:spTree>
    <p:extLst>
      <p:ext uri="{BB962C8B-B14F-4D97-AF65-F5344CB8AC3E}">
        <p14:creationId xmlns:p14="http://schemas.microsoft.com/office/powerpoint/2010/main" val="2692515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3" name="Text Box 3"/>
          <p:cNvSpPr txBox="1">
            <a:spLocks noChangeArrowheads="1"/>
          </p:cNvSpPr>
          <p:nvPr/>
        </p:nvSpPr>
        <p:spPr bwMode="auto">
          <a:xfrm>
            <a:off x="8532813"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D96F83-6E15-4BED-A685-1B52E5E5D1D4}"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1684" name="Rectangle 4"/>
          <p:cNvSpPr>
            <a:spLocks noChangeArrowheads="1"/>
          </p:cNvSpPr>
          <p:nvPr/>
        </p:nvSpPr>
        <p:spPr bwMode="auto">
          <a:xfrm>
            <a:off x="0" y="1580492"/>
            <a:ext cx="8637006" cy="3693319"/>
          </a:xfrm>
          <a:prstGeom prst="rect">
            <a:avLst/>
          </a:prstGeom>
          <a:noFill/>
          <a:ln w="9525">
            <a:noFill/>
            <a:miter lim="800000"/>
            <a:headEnd/>
            <a:tailEnd/>
          </a:ln>
          <a:effectLst/>
        </p:spPr>
        <p:txBody>
          <a:bodyPr wrap="square"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16.</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 In una fermentazione per la produzione di acido lattico, in presenza di alte concentrazioni di ossigeno disciolto ed alte concentrazioni di zuccheri, quale di questi effetti avviene? Nella tabella seguente  segnare con x l’effetto che avviene: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graphicFrame>
        <p:nvGraphicFramePr>
          <p:cNvPr id="711755" name="Group 75"/>
          <p:cNvGraphicFramePr>
            <a:graphicFrameLocks noGrp="1"/>
          </p:cNvGraphicFramePr>
          <p:nvPr/>
        </p:nvGraphicFramePr>
        <p:xfrm>
          <a:off x="159389" y="3559850"/>
          <a:ext cx="8825220" cy="1188720"/>
        </p:xfrm>
        <a:graphic>
          <a:graphicData uri="http://schemas.openxmlformats.org/drawingml/2006/table">
            <a:tbl>
              <a:tblPr/>
              <a:tblGrid>
                <a:gridCol w="2206305">
                  <a:extLst>
                    <a:ext uri="{9D8B030D-6E8A-4147-A177-3AD203B41FA5}">
                      <a16:colId xmlns:a16="http://schemas.microsoft.com/office/drawing/2014/main" val="20000"/>
                    </a:ext>
                  </a:extLst>
                </a:gridCol>
                <a:gridCol w="2206305">
                  <a:extLst>
                    <a:ext uri="{9D8B030D-6E8A-4147-A177-3AD203B41FA5}">
                      <a16:colId xmlns:a16="http://schemas.microsoft.com/office/drawing/2014/main" val="20001"/>
                    </a:ext>
                  </a:extLst>
                </a:gridCol>
                <a:gridCol w="2206305">
                  <a:extLst>
                    <a:ext uri="{9D8B030D-6E8A-4147-A177-3AD203B41FA5}">
                      <a16:colId xmlns:a16="http://schemas.microsoft.com/office/drawing/2014/main" val="20002"/>
                    </a:ext>
                  </a:extLst>
                </a:gridCol>
                <a:gridCol w="2206305">
                  <a:extLst>
                    <a:ext uri="{9D8B030D-6E8A-4147-A177-3AD203B41FA5}">
                      <a16:colId xmlns:a16="http://schemas.microsoft.com/office/drawing/2014/main" val="20003"/>
                    </a:ext>
                  </a:extLst>
                </a:gridCol>
              </a:tblGrid>
              <a:tr h="58046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Alta resa in acido lattico</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Bassa resa in biomassa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Alta concentrazione intracellulare di</a:t>
                      </a:r>
                      <a:endParaRPr kumimoji="0" lang="it-IT"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F-1,6-P</a:t>
                      </a:r>
                      <a:r>
                        <a:rPr kumimoji="0" lang="it-IT" sz="1400" b="0" i="1" u="none" strike="noStrike" cap="none" normalizeH="0" baseline="-30000">
                          <a:ln>
                            <a:noFill/>
                          </a:ln>
                          <a:solidFill>
                            <a:schemeClr val="tx1"/>
                          </a:solidFill>
                          <a:effectLst/>
                          <a:latin typeface="Times New Roman" pitchFamily="18" charset="0"/>
                          <a:cs typeface="Times New Roman" pitchFamily="18" charset="0"/>
                        </a:rPr>
                        <a:t>2</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Bassa velocità di respirazione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279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it-IT" sz="2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it-IT" sz="2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11756" name="Text Box 76"/>
          <p:cNvSpPr txBox="1">
            <a:spLocks noChangeArrowheads="1"/>
          </p:cNvSpPr>
          <p:nvPr/>
        </p:nvSpPr>
        <p:spPr bwMode="auto">
          <a:xfrm>
            <a:off x="639763" y="331198"/>
            <a:ext cx="8137525" cy="457200"/>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3" name="Text Box 3"/>
          <p:cNvSpPr txBox="1">
            <a:spLocks noChangeArrowheads="1"/>
          </p:cNvSpPr>
          <p:nvPr/>
        </p:nvSpPr>
        <p:spPr bwMode="auto">
          <a:xfrm>
            <a:off x="8532813"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D96F83-6E15-4BED-A685-1B52E5E5D1D4}"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1684" name="Rectangle 4"/>
          <p:cNvSpPr>
            <a:spLocks noChangeArrowheads="1"/>
          </p:cNvSpPr>
          <p:nvPr/>
        </p:nvSpPr>
        <p:spPr bwMode="auto">
          <a:xfrm>
            <a:off x="0" y="1422251"/>
            <a:ext cx="9144000" cy="3693319"/>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16.</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l)In una fermentazione per la produzione di acido lattico, in presenza di alte concentrazioni di ossigeno disciolto ed alte concentrazioni di zuccheri, quale di questi effetti avviene? Nella tabella seguente  segnare con x l’effetto che avviene: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graphicFrame>
        <p:nvGraphicFramePr>
          <p:cNvPr id="711755" name="Group 75"/>
          <p:cNvGraphicFramePr>
            <a:graphicFrameLocks noGrp="1"/>
          </p:cNvGraphicFramePr>
          <p:nvPr/>
        </p:nvGraphicFramePr>
        <p:xfrm>
          <a:off x="159389" y="3328246"/>
          <a:ext cx="8825220" cy="1188720"/>
        </p:xfrm>
        <a:graphic>
          <a:graphicData uri="http://schemas.openxmlformats.org/drawingml/2006/table">
            <a:tbl>
              <a:tblPr/>
              <a:tblGrid>
                <a:gridCol w="2206305">
                  <a:extLst>
                    <a:ext uri="{9D8B030D-6E8A-4147-A177-3AD203B41FA5}">
                      <a16:colId xmlns:a16="http://schemas.microsoft.com/office/drawing/2014/main" val="20000"/>
                    </a:ext>
                  </a:extLst>
                </a:gridCol>
                <a:gridCol w="2206305">
                  <a:extLst>
                    <a:ext uri="{9D8B030D-6E8A-4147-A177-3AD203B41FA5}">
                      <a16:colId xmlns:a16="http://schemas.microsoft.com/office/drawing/2014/main" val="20001"/>
                    </a:ext>
                  </a:extLst>
                </a:gridCol>
                <a:gridCol w="2206305">
                  <a:extLst>
                    <a:ext uri="{9D8B030D-6E8A-4147-A177-3AD203B41FA5}">
                      <a16:colId xmlns:a16="http://schemas.microsoft.com/office/drawing/2014/main" val="20002"/>
                    </a:ext>
                  </a:extLst>
                </a:gridCol>
                <a:gridCol w="2206305">
                  <a:extLst>
                    <a:ext uri="{9D8B030D-6E8A-4147-A177-3AD203B41FA5}">
                      <a16:colId xmlns:a16="http://schemas.microsoft.com/office/drawing/2014/main" val="20003"/>
                    </a:ext>
                  </a:extLst>
                </a:gridCol>
              </a:tblGrid>
              <a:tr h="58046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Alta resa in acido lattico</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Bassa resa in biomassa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Alta concentrazione intracellulare di</a:t>
                      </a:r>
                      <a:endParaRPr kumimoji="0" lang="it-IT"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F-1,6-P</a:t>
                      </a:r>
                      <a:r>
                        <a:rPr kumimoji="0" lang="it-IT" sz="1400" b="0" i="1" u="none" strike="noStrike" cap="none" normalizeH="0" baseline="-30000">
                          <a:ln>
                            <a:noFill/>
                          </a:ln>
                          <a:solidFill>
                            <a:schemeClr val="tx1"/>
                          </a:solidFill>
                          <a:effectLst/>
                          <a:latin typeface="Times New Roman" pitchFamily="18" charset="0"/>
                          <a:cs typeface="Times New Roman" pitchFamily="18" charset="0"/>
                        </a:rPr>
                        <a:t>2</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Bassa velocità di respirazione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279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dirty="0">
                          <a:ln>
                            <a:noFill/>
                          </a:ln>
                          <a:solidFill>
                            <a:srgbClr val="FF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it-IT" sz="2400" b="0" i="0" u="none" strike="noStrike" cap="none" normalizeH="0" baseline="0" dirty="0">
                          <a:ln>
                            <a:noFill/>
                          </a:ln>
                          <a:solidFill>
                            <a:srgbClr val="FF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it-IT" sz="2400" b="0" i="0" u="none" strike="noStrike" cap="none" normalizeH="0" baseline="0" dirty="0">
                          <a:ln>
                            <a:noFill/>
                          </a:ln>
                          <a:solidFill>
                            <a:srgbClr val="FF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dirty="0">
                          <a:ln>
                            <a:noFill/>
                          </a:ln>
                          <a:solidFill>
                            <a:srgbClr val="FF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11756" name="Text Box 76"/>
          <p:cNvSpPr txBox="1">
            <a:spLocks noChangeArrowheads="1"/>
          </p:cNvSpPr>
          <p:nvPr/>
        </p:nvSpPr>
        <p:spPr bwMode="auto">
          <a:xfrm>
            <a:off x="503237" y="991165"/>
            <a:ext cx="8137525" cy="457200"/>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spTree>
    <p:extLst>
      <p:ext uri="{BB962C8B-B14F-4D97-AF65-F5344CB8AC3E}">
        <p14:creationId xmlns:p14="http://schemas.microsoft.com/office/powerpoint/2010/main" val="1677442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3" name="Text Box 3"/>
          <p:cNvSpPr txBox="1">
            <a:spLocks noChangeArrowheads="1"/>
          </p:cNvSpPr>
          <p:nvPr/>
        </p:nvSpPr>
        <p:spPr bwMode="auto">
          <a:xfrm>
            <a:off x="8532813"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D96F83-6E15-4BED-A685-1B52E5E5D1D4}"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1684" name="Rectangle 4"/>
          <p:cNvSpPr>
            <a:spLocks noChangeArrowheads="1"/>
          </p:cNvSpPr>
          <p:nvPr/>
        </p:nvSpPr>
        <p:spPr bwMode="auto">
          <a:xfrm>
            <a:off x="301290" y="1710024"/>
            <a:ext cx="8271545" cy="2031325"/>
          </a:xfrm>
          <a:prstGeom prst="rect">
            <a:avLst/>
          </a:prstGeom>
          <a:noFill/>
          <a:ln w="9525">
            <a:noFill/>
            <a:miter lim="800000"/>
            <a:headEnd/>
            <a:tailEnd/>
          </a:ln>
          <a:effectLst/>
        </p:spPr>
        <p:txBody>
          <a:bodyPr wrap="square"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16.</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m) Nella fermentazione dello zucchero in etanolo, in presenza di alta concentrazione di ossigeno disciolto, l’accumulo di F-1,6-P2 intracellulare nel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Saccharomyces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cerevisiae</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quale di questi effetti produrrà?</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11756" name="Text Box 76"/>
          <p:cNvSpPr txBox="1">
            <a:spLocks noChangeArrowheads="1"/>
          </p:cNvSpPr>
          <p:nvPr/>
        </p:nvSpPr>
        <p:spPr bwMode="auto">
          <a:xfrm>
            <a:off x="503237" y="1108611"/>
            <a:ext cx="8137525" cy="457200"/>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graphicFrame>
        <p:nvGraphicFramePr>
          <p:cNvPr id="711757" name="Group 77"/>
          <p:cNvGraphicFramePr>
            <a:graphicFrameLocks noGrp="1"/>
          </p:cNvGraphicFramePr>
          <p:nvPr/>
        </p:nvGraphicFramePr>
        <p:xfrm>
          <a:off x="1331912" y="3990572"/>
          <a:ext cx="6210300" cy="1036320"/>
        </p:xfrm>
        <a:graphic>
          <a:graphicData uri="http://schemas.openxmlformats.org/drawingml/2006/table">
            <a:tbl>
              <a:tblPr/>
              <a:tblGrid>
                <a:gridCol w="1552575">
                  <a:extLst>
                    <a:ext uri="{9D8B030D-6E8A-4147-A177-3AD203B41FA5}">
                      <a16:colId xmlns:a16="http://schemas.microsoft.com/office/drawing/2014/main" val="20000"/>
                    </a:ext>
                  </a:extLst>
                </a:gridCol>
                <a:gridCol w="1552575">
                  <a:extLst>
                    <a:ext uri="{9D8B030D-6E8A-4147-A177-3AD203B41FA5}">
                      <a16:colId xmlns:a16="http://schemas.microsoft.com/office/drawing/2014/main" val="20001"/>
                    </a:ext>
                  </a:extLst>
                </a:gridCol>
                <a:gridCol w="1552575">
                  <a:extLst>
                    <a:ext uri="{9D8B030D-6E8A-4147-A177-3AD203B41FA5}">
                      <a16:colId xmlns:a16="http://schemas.microsoft.com/office/drawing/2014/main" val="20002"/>
                    </a:ext>
                  </a:extLst>
                </a:gridCol>
                <a:gridCol w="1552575">
                  <a:extLst>
                    <a:ext uri="{9D8B030D-6E8A-4147-A177-3AD203B41FA5}">
                      <a16:colId xmlns:a16="http://schemas.microsoft.com/office/drawing/2014/main" val="20003"/>
                    </a:ext>
                  </a:extLst>
                </a:gridCol>
              </a:tblGrid>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Bassa resa in etanolo</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Alta resa in etanolo</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Bassa resa in Biomassa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Alta resa in biomassa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it-IT" sz="2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78398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3" name="Text Box 3"/>
          <p:cNvSpPr txBox="1">
            <a:spLocks noChangeArrowheads="1"/>
          </p:cNvSpPr>
          <p:nvPr/>
        </p:nvSpPr>
        <p:spPr bwMode="auto">
          <a:xfrm>
            <a:off x="8532813"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D96F83-6E15-4BED-A685-1B52E5E5D1D4}"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1684" name="Rectangle 4"/>
          <p:cNvSpPr>
            <a:spLocks noChangeArrowheads="1"/>
          </p:cNvSpPr>
          <p:nvPr/>
        </p:nvSpPr>
        <p:spPr bwMode="auto">
          <a:xfrm>
            <a:off x="301290" y="1676468"/>
            <a:ext cx="8271545" cy="2031325"/>
          </a:xfrm>
          <a:prstGeom prst="rect">
            <a:avLst/>
          </a:prstGeom>
          <a:noFill/>
          <a:ln w="9525">
            <a:noFill/>
            <a:miter lim="800000"/>
            <a:headEnd/>
            <a:tailEnd/>
          </a:ln>
          <a:effectLst/>
        </p:spPr>
        <p:txBody>
          <a:bodyPr wrap="square"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16.</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m) Nella fermentazione dello zucchero in etanolo, in presenza di alta concentrazione di ossigeno disciolto, l’accumulo di F-1,6-P2 intracellulare nel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Saccharomyces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cerevisiae</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quale di questi effetti produrrà?</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11756" name="Text Box 76"/>
          <p:cNvSpPr txBox="1">
            <a:spLocks noChangeArrowheads="1"/>
          </p:cNvSpPr>
          <p:nvPr/>
        </p:nvSpPr>
        <p:spPr bwMode="auto">
          <a:xfrm>
            <a:off x="503237" y="1075055"/>
            <a:ext cx="8137525" cy="457200"/>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BIOMASSA E RESA IN PRODOTTI</a:t>
            </a:r>
          </a:p>
        </p:txBody>
      </p:sp>
      <p:graphicFrame>
        <p:nvGraphicFramePr>
          <p:cNvPr id="711757" name="Group 77"/>
          <p:cNvGraphicFramePr>
            <a:graphicFrameLocks noGrp="1"/>
          </p:cNvGraphicFramePr>
          <p:nvPr/>
        </p:nvGraphicFramePr>
        <p:xfrm>
          <a:off x="1331912" y="3957016"/>
          <a:ext cx="6210300" cy="1036320"/>
        </p:xfrm>
        <a:graphic>
          <a:graphicData uri="http://schemas.openxmlformats.org/drawingml/2006/table">
            <a:tbl>
              <a:tblPr/>
              <a:tblGrid>
                <a:gridCol w="1552575">
                  <a:extLst>
                    <a:ext uri="{9D8B030D-6E8A-4147-A177-3AD203B41FA5}">
                      <a16:colId xmlns:a16="http://schemas.microsoft.com/office/drawing/2014/main" val="20000"/>
                    </a:ext>
                  </a:extLst>
                </a:gridCol>
                <a:gridCol w="1552575">
                  <a:extLst>
                    <a:ext uri="{9D8B030D-6E8A-4147-A177-3AD203B41FA5}">
                      <a16:colId xmlns:a16="http://schemas.microsoft.com/office/drawing/2014/main" val="20001"/>
                    </a:ext>
                  </a:extLst>
                </a:gridCol>
                <a:gridCol w="1552575">
                  <a:extLst>
                    <a:ext uri="{9D8B030D-6E8A-4147-A177-3AD203B41FA5}">
                      <a16:colId xmlns:a16="http://schemas.microsoft.com/office/drawing/2014/main" val="20002"/>
                    </a:ext>
                  </a:extLst>
                </a:gridCol>
                <a:gridCol w="1552575">
                  <a:extLst>
                    <a:ext uri="{9D8B030D-6E8A-4147-A177-3AD203B41FA5}">
                      <a16:colId xmlns:a16="http://schemas.microsoft.com/office/drawing/2014/main" val="20003"/>
                    </a:ext>
                  </a:extLst>
                </a:gridCol>
              </a:tblGrid>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Bassa resa in etanolo</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Alta resa in etanolo</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Bassa resa in Biomassa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Alta resa in biomassa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dirty="0">
                          <a:ln>
                            <a:noFill/>
                          </a:ln>
                          <a:solidFill>
                            <a:srgbClr val="FF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it-IT" sz="2400" b="0" i="0" u="none" strike="noStrike" cap="none" normalizeH="0" baseline="0" dirty="0">
                          <a:ln>
                            <a:noFill/>
                          </a:ln>
                          <a:solidFill>
                            <a:srgbClr val="FF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04333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Text Box 2"/>
          <p:cNvSpPr txBox="1">
            <a:spLocks noChangeArrowheads="1"/>
          </p:cNvSpPr>
          <p:nvPr/>
        </p:nvSpPr>
        <p:spPr bwMode="auto">
          <a:xfrm>
            <a:off x="8532813"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5F20245-97D1-4088-9B3F-2A0159335302}"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851" name="Text Box 3"/>
          <p:cNvSpPr txBox="1">
            <a:spLocks noChangeArrowheads="1"/>
          </p:cNvSpPr>
          <p:nvPr/>
        </p:nvSpPr>
        <p:spPr bwMode="auto">
          <a:xfrm>
            <a:off x="539750" y="889233"/>
            <a:ext cx="8137525" cy="82232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BATTERI STRETTAMENTE ANAEROBICI E BATTERI LATTICI</a:t>
            </a:r>
          </a:p>
        </p:txBody>
      </p:sp>
      <p:sp>
        <p:nvSpPr>
          <p:cNvPr id="718852" name="Rectangle 4"/>
          <p:cNvSpPr>
            <a:spLocks noChangeArrowheads="1"/>
          </p:cNvSpPr>
          <p:nvPr/>
        </p:nvSpPr>
        <p:spPr bwMode="auto">
          <a:xfrm>
            <a:off x="36512" y="1522584"/>
            <a:ext cx="9144000" cy="3693319"/>
          </a:xfrm>
          <a:prstGeom prst="rect">
            <a:avLst/>
          </a:prstGeom>
          <a:noFill/>
          <a:ln w="9525">
            <a:noFill/>
            <a:miter lim="800000"/>
            <a:headEnd/>
            <a:tailEnd/>
          </a:ln>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17</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 presenza di alta concentrazione di O</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2</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disciolto, quali dei seguenti effetti avrà  un’elevata concentrazione di zuccheri sulle cellule  del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lactobacillus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bulgaricus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Dare la spiegazione dei risultati ottenuti.</a:t>
            </a:r>
          </a:p>
        </p:txBody>
      </p:sp>
      <p:graphicFrame>
        <p:nvGraphicFramePr>
          <p:cNvPr id="718853" name="Object 5"/>
          <p:cNvGraphicFramePr>
            <a:graphicFrameLocks noChangeAspect="1"/>
          </p:cNvGraphicFramePr>
          <p:nvPr/>
        </p:nvGraphicFramePr>
        <p:xfrm>
          <a:off x="281264" y="2896455"/>
          <a:ext cx="8396011" cy="1679787"/>
        </p:xfrm>
        <a:graphic>
          <a:graphicData uri="http://schemas.openxmlformats.org/presentationml/2006/ole">
            <mc:AlternateContent xmlns:mc="http://schemas.openxmlformats.org/markup-compatibility/2006">
              <mc:Choice xmlns:v="urn:schemas-microsoft-com:vml" Requires="v">
                <p:oleObj name="Documento" r:id="rId2" imgW="6251961" imgH="1216121" progId="Word.Document.8">
                  <p:embed/>
                </p:oleObj>
              </mc:Choice>
              <mc:Fallback>
                <p:oleObj name="Documento" r:id="rId2" imgW="6251961" imgH="1216121" progId="Word.Document.8">
                  <p:embed/>
                  <p:pic>
                    <p:nvPicPr>
                      <p:cNvPr id="718853"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64" y="2896455"/>
                        <a:ext cx="8396011" cy="1679787"/>
                      </a:xfrm>
                      <a:prstGeom prst="rect">
                        <a:avLst/>
                      </a:prstGeom>
                      <a:noFill/>
                      <a:ln>
                        <a:noFill/>
                      </a:ln>
                      <a:effec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Text Box 2"/>
          <p:cNvSpPr txBox="1">
            <a:spLocks noChangeArrowheads="1"/>
          </p:cNvSpPr>
          <p:nvPr/>
        </p:nvSpPr>
        <p:spPr bwMode="auto">
          <a:xfrm>
            <a:off x="8532813"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5F20245-97D1-4088-9B3F-2A0159335302}"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851" name="Text Box 3"/>
          <p:cNvSpPr txBox="1">
            <a:spLocks noChangeArrowheads="1"/>
          </p:cNvSpPr>
          <p:nvPr/>
        </p:nvSpPr>
        <p:spPr bwMode="auto">
          <a:xfrm>
            <a:off x="623611" y="500772"/>
            <a:ext cx="8137525" cy="82232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BATTERI STRETTAMENTE ANAEROBICI E BATTERI LATTICI</a:t>
            </a:r>
          </a:p>
        </p:txBody>
      </p:sp>
      <p:sp>
        <p:nvSpPr>
          <p:cNvPr id="718852" name="Rectangle 4"/>
          <p:cNvSpPr>
            <a:spLocks noChangeArrowheads="1"/>
          </p:cNvSpPr>
          <p:nvPr/>
        </p:nvSpPr>
        <p:spPr bwMode="auto">
          <a:xfrm>
            <a:off x="36512" y="1113180"/>
            <a:ext cx="9144000" cy="3139321"/>
          </a:xfrm>
          <a:prstGeom prst="rect">
            <a:avLst/>
          </a:prstGeom>
          <a:noFill/>
          <a:ln w="9525">
            <a:noFill/>
            <a:miter lim="800000"/>
            <a:headEnd/>
            <a:tailEnd/>
          </a:ln>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17</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 presenza di alta concentrazione di O</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2</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disciolto, quali dei seguenti effetti avrà  un’elevata concentrazione di zuccheri sulle cellule  del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lactobacillus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bulgaricus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Dare la spiegazione dei risultati ottenuti.</a:t>
            </a:r>
          </a:p>
        </p:txBody>
      </p:sp>
      <p:graphicFrame>
        <p:nvGraphicFramePr>
          <p:cNvPr id="718853" name="Object 5"/>
          <p:cNvGraphicFramePr>
            <a:graphicFrameLocks noChangeAspect="1"/>
          </p:cNvGraphicFramePr>
          <p:nvPr/>
        </p:nvGraphicFramePr>
        <p:xfrm>
          <a:off x="281264" y="2219853"/>
          <a:ext cx="8396011" cy="1679787"/>
        </p:xfrm>
        <a:graphic>
          <a:graphicData uri="http://schemas.openxmlformats.org/presentationml/2006/ole">
            <mc:AlternateContent xmlns:mc="http://schemas.openxmlformats.org/markup-compatibility/2006">
              <mc:Choice xmlns:v="urn:schemas-microsoft-com:vml" Requires="v">
                <p:oleObj name="Documento" r:id="rId2" imgW="6251961" imgH="1216121" progId="Word.Document.8">
                  <p:embed/>
                </p:oleObj>
              </mc:Choice>
              <mc:Fallback>
                <p:oleObj name="Documento" r:id="rId2" imgW="6251961" imgH="1216121" progId="Word.Document.8">
                  <p:embed/>
                  <p:pic>
                    <p:nvPicPr>
                      <p:cNvPr id="718853"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64" y="2219853"/>
                        <a:ext cx="8396011" cy="1679787"/>
                      </a:xfrm>
                      <a:prstGeom prst="rect">
                        <a:avLst/>
                      </a:prstGeom>
                      <a:noFill/>
                      <a:ln>
                        <a:noFill/>
                      </a:ln>
                      <a:effectLst/>
                    </p:spPr>
                  </p:pic>
                </p:oleObj>
              </mc:Fallback>
            </mc:AlternateContent>
          </a:graphicData>
        </a:graphic>
      </p:graphicFrame>
      <p:pic>
        <p:nvPicPr>
          <p:cNvPr id="6" name="Immagine 5">
            <a:extLst>
              <a:ext uri="{FF2B5EF4-FFF2-40B4-BE49-F238E27FC236}">
                <a16:creationId xmlns:a16="http://schemas.microsoft.com/office/drawing/2014/main" id="{FB9056E8-0346-4017-BB25-6B16BEF4DD1A}"/>
              </a:ext>
            </a:extLst>
          </p:cNvPr>
          <p:cNvPicPr>
            <a:picLocks noChangeAspect="1"/>
          </p:cNvPicPr>
          <p:nvPr/>
        </p:nvPicPr>
        <p:blipFill>
          <a:blip r:embed="rId4"/>
          <a:stretch>
            <a:fillRect/>
          </a:stretch>
        </p:blipFill>
        <p:spPr>
          <a:xfrm>
            <a:off x="73026" y="5125014"/>
            <a:ext cx="4619348" cy="1553857"/>
          </a:xfrm>
          <a:prstGeom prst="rect">
            <a:avLst/>
          </a:prstGeom>
        </p:spPr>
      </p:pic>
      <p:sp>
        <p:nvSpPr>
          <p:cNvPr id="8" name="CasellaDiTesto 7">
            <a:extLst>
              <a:ext uri="{FF2B5EF4-FFF2-40B4-BE49-F238E27FC236}">
                <a16:creationId xmlns:a16="http://schemas.microsoft.com/office/drawing/2014/main" id="{02C25CA0-740D-40F3-9998-E254D055F46F}"/>
              </a:ext>
            </a:extLst>
          </p:cNvPr>
          <p:cNvSpPr txBox="1"/>
          <p:nvPr/>
        </p:nvSpPr>
        <p:spPr>
          <a:xfrm>
            <a:off x="2519655" y="4284688"/>
            <a:ext cx="6660857"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L’effetto del glucosio si esercita anche nei confronti di batteri strettamente anaerobici e batteri lattici (streptococco, </a:t>
            </a:r>
            <a:r>
              <a:rPr kumimoji="0" lang="it-IT" sz="16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pediococco</a:t>
            </a:r>
            <a:r>
              <a:rPr kumimoji="0" lang="it-IT" sz="16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16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lattococco</a:t>
            </a:r>
            <a:r>
              <a:rPr kumimoji="0" lang="it-IT" sz="16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enterococco), e consiste nel modificare il decorso della fermentazione</a:t>
            </a:r>
            <a:endParaRPr kumimoji="0" lang="it-IT"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 name="CasellaDiTesto 9">
            <a:extLst>
              <a:ext uri="{FF2B5EF4-FFF2-40B4-BE49-F238E27FC236}">
                <a16:creationId xmlns:a16="http://schemas.microsoft.com/office/drawing/2014/main" id="{4DA68C52-AF6A-4EF4-813E-500CD03BEAF3}"/>
              </a:ext>
            </a:extLst>
          </p:cNvPr>
          <p:cNvSpPr txBox="1"/>
          <p:nvPr/>
        </p:nvSpPr>
        <p:spPr>
          <a:xfrm>
            <a:off x="4546834" y="5150120"/>
            <a:ext cx="4597166"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In presenza di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alte concentrazioni di zucchero</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questi batteri trasformano lo zucchero in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acido lattico</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83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CED5503-051E-46DB-845A-C40D44678201}"/>
              </a:ext>
            </a:extLst>
          </p:cNvPr>
          <p:cNvSpPr txBox="1"/>
          <p:nvPr/>
        </p:nvSpPr>
        <p:spPr>
          <a:xfrm>
            <a:off x="959667" y="449136"/>
            <a:ext cx="7269933" cy="2126864"/>
          </a:xfrm>
          <a:prstGeom prst="rect">
            <a:avLst/>
          </a:prstGeom>
          <a:noFill/>
        </p:spPr>
        <p:txBody>
          <a:bodyPr wrap="square">
            <a:spAutoFit/>
          </a:bodyPr>
          <a:lstStyle/>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A causa di mutazioni, un altro ceppo diverso si sviluppa.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Questo secondo ceppo dà una resa in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lisin</a:t>
            </a:r>
            <a:r>
              <a:rPr lang="it-IT" i="1" dirty="0">
                <a:solidFill>
                  <a:prstClr val="black"/>
                </a:solidFill>
                <a:latin typeface="Calibri" panose="020F0502020204030204"/>
              </a:rPr>
              <a:t>a (</a:t>
            </a:r>
            <a:r>
              <a:rPr lang="it-IT" i="1" dirty="0" err="1">
                <a:solidFill>
                  <a:prstClr val="black"/>
                </a:solidFill>
                <a:latin typeface="Calibri" panose="020F0502020204030204"/>
              </a:rPr>
              <a:t>Y</a:t>
            </a:r>
            <a:r>
              <a:rPr lang="it-IT" i="1" baseline="-25000" dirty="0" err="1">
                <a:solidFill>
                  <a:prstClr val="black"/>
                </a:solidFill>
                <a:latin typeface="Calibri" panose="020F0502020204030204"/>
              </a:rPr>
              <a:t>p</a:t>
            </a:r>
            <a:r>
              <a:rPr lang="it-IT" i="1" baseline="-25000" dirty="0">
                <a:solidFill>
                  <a:prstClr val="black"/>
                </a:solidFill>
                <a:latin typeface="Calibri" panose="020F0502020204030204"/>
              </a:rPr>
              <a:t>/x</a:t>
            </a:r>
            <a:r>
              <a:rPr lang="it-IT" i="1" dirty="0">
                <a:solidFill>
                  <a:prstClr val="black"/>
                </a:solidFill>
                <a:latin typeface="Calibri" panose="020F0502020204030204"/>
              </a:rPr>
              <a:t>)</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di 1,2 mg/g cellule secche ed ha una velocità media di crescita di 0,06 g di cellule secche l</a:t>
            </a:r>
            <a:r>
              <a:rPr kumimoji="0" lang="it-IT" sz="1800" b="0" i="1"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ore</a:t>
            </a:r>
            <a:r>
              <a:rPr kumimoji="0" lang="it-IT" sz="1800" b="0" i="1"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Calcolare la velocità media di produzione di lisina dal secondo ceppo espressa in mg lisina l</a:t>
            </a:r>
            <a:r>
              <a:rPr kumimoji="0" lang="it-IT" sz="1800" b="0" i="1"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ore</a:t>
            </a:r>
            <a:r>
              <a:rPr kumimoji="0" lang="it-IT" sz="1800" b="0" i="1" u="none" strike="noStrike" kern="1200" cap="none" spc="0" normalizeH="0" baseline="30000" noProof="0" dirty="0">
                <a:ln>
                  <a:noFill/>
                </a:ln>
                <a:solidFill>
                  <a:prstClr val="black"/>
                </a:solidFill>
                <a:effectLst/>
                <a:uLnTx/>
                <a:uFillTx/>
                <a:latin typeface="Calibri" panose="020F0502020204030204"/>
                <a:ea typeface="+mn-ea"/>
                <a:cs typeface="+mn-cs"/>
              </a:rPr>
              <a:t>-1</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26BE6D1-A4F9-487E-B233-DBFD150A304E}"/>
              </a:ext>
            </a:extLst>
          </p:cNvPr>
          <p:cNvSpPr txBox="1"/>
          <p:nvPr/>
        </p:nvSpPr>
        <p:spPr>
          <a:xfrm>
            <a:off x="866492" y="2790849"/>
            <a:ext cx="8058149"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i="1" dirty="0">
                <a:solidFill>
                  <a:srgbClr val="FF0000"/>
                </a:solidFill>
                <a:latin typeface="Calibri" panose="020F0502020204030204"/>
              </a:rPr>
              <a:t> </a:t>
            </a:r>
            <a:r>
              <a:rPr kumimoji="0" lang="it-IT" sz="1800" b="0" i="1" u="none" strike="noStrike" kern="1200" cap="none" spc="0" normalizeH="0" noProof="0" dirty="0">
                <a:ln>
                  <a:noFill/>
                </a:ln>
                <a:solidFill>
                  <a:srgbClr val="FF0000"/>
                </a:solidFill>
                <a:effectLst/>
                <a:uLnTx/>
                <a:uFillTx/>
                <a:latin typeface="Calibri" panose="020F0502020204030204"/>
                <a:ea typeface="+mn-ea"/>
                <a:cs typeface="+mn-cs"/>
              </a:rPr>
              <a:t>1,2</a:t>
            </a:r>
            <a:r>
              <a:rPr kumimoji="0" lang="it-IT" sz="1800" b="0" i="1" u="none" strike="noStrike" kern="1200" cap="none" spc="0" normalizeH="0" baseline="0" noProof="0" dirty="0">
                <a:ln>
                  <a:noFill/>
                </a:ln>
                <a:solidFill>
                  <a:srgbClr val="FF0000"/>
                </a:solidFill>
                <a:effectLst/>
                <a:uLnTx/>
                <a:uFillTx/>
                <a:latin typeface="Calibri" panose="020F0502020204030204"/>
                <a:ea typeface="+mn-ea"/>
                <a:cs typeface="+mn-cs"/>
              </a:rPr>
              <a:t> mg/ g cellule secche * 0,06 g di cellule secche l</a:t>
            </a:r>
            <a:r>
              <a:rPr kumimoji="0" lang="it-IT" sz="1800" b="0" i="1" u="none" strike="noStrike" kern="1200" cap="none" spc="0" normalizeH="0" baseline="30000" noProof="0" dirty="0">
                <a:ln>
                  <a:noFill/>
                </a:ln>
                <a:solidFill>
                  <a:srgbClr val="FF0000"/>
                </a:solidFill>
                <a:effectLst/>
                <a:uLnTx/>
                <a:uFillTx/>
                <a:latin typeface="Calibri" panose="020F0502020204030204"/>
                <a:ea typeface="+mn-ea"/>
                <a:cs typeface="+mn-cs"/>
              </a:rPr>
              <a:t>-1</a:t>
            </a:r>
            <a:r>
              <a:rPr kumimoji="0" lang="it-IT" sz="1800" b="0" i="1" u="none" strike="noStrike" kern="1200" cap="none" spc="0" normalizeH="0" baseline="0" noProof="0" dirty="0">
                <a:ln>
                  <a:noFill/>
                </a:ln>
                <a:solidFill>
                  <a:srgbClr val="FF0000"/>
                </a:solidFill>
                <a:effectLst/>
                <a:uLnTx/>
                <a:uFillTx/>
                <a:latin typeface="Calibri" panose="020F0502020204030204"/>
                <a:ea typeface="+mn-ea"/>
                <a:cs typeface="+mn-cs"/>
              </a:rPr>
              <a:t>ore</a:t>
            </a:r>
            <a:r>
              <a:rPr kumimoji="0" lang="it-IT" sz="1800" b="0" i="1" u="none" strike="noStrike" kern="1200" cap="none" spc="0" normalizeH="0" baseline="30000" noProof="0" dirty="0">
                <a:ln>
                  <a:noFill/>
                </a:ln>
                <a:solidFill>
                  <a:srgbClr val="FF0000"/>
                </a:solidFill>
                <a:effectLst/>
                <a:uLnTx/>
                <a:uFillTx/>
                <a:latin typeface="Calibri" panose="020F0502020204030204"/>
                <a:ea typeface="+mn-ea"/>
                <a:cs typeface="+mn-cs"/>
              </a:rPr>
              <a:t>-1 </a:t>
            </a:r>
            <a:r>
              <a:rPr kumimoji="0" lang="it-IT" sz="1800" b="0" i="1" u="none" strike="noStrike" kern="1200" cap="none" spc="0" normalizeH="0" baseline="0" noProof="0" dirty="0">
                <a:ln>
                  <a:noFill/>
                </a:ln>
                <a:solidFill>
                  <a:srgbClr val="FF0000"/>
                </a:solidFill>
                <a:effectLst/>
                <a:uLnTx/>
                <a:uFillTx/>
                <a:latin typeface="Calibri" panose="020F0502020204030204"/>
                <a:ea typeface="+mn-ea"/>
                <a:cs typeface="+mn-cs"/>
              </a:rPr>
              <a:t>= 0,072 mg lisina l</a:t>
            </a:r>
            <a:r>
              <a:rPr kumimoji="0" lang="it-IT" sz="1800" b="0" i="1" u="none" strike="noStrike" kern="1200" cap="none" spc="0" normalizeH="0" baseline="30000" noProof="0" dirty="0">
                <a:ln>
                  <a:noFill/>
                </a:ln>
                <a:solidFill>
                  <a:srgbClr val="FF0000"/>
                </a:solidFill>
                <a:effectLst/>
                <a:uLnTx/>
                <a:uFillTx/>
                <a:latin typeface="Calibri" panose="020F0502020204030204"/>
                <a:ea typeface="+mn-ea"/>
                <a:cs typeface="+mn-cs"/>
              </a:rPr>
              <a:t>-1</a:t>
            </a:r>
            <a:r>
              <a:rPr kumimoji="0" lang="it-IT" sz="1800" b="0" i="1" u="none" strike="noStrike" kern="1200" cap="none" spc="0" normalizeH="0" baseline="0" noProof="0" dirty="0">
                <a:ln>
                  <a:noFill/>
                </a:ln>
                <a:solidFill>
                  <a:srgbClr val="FF0000"/>
                </a:solidFill>
                <a:effectLst/>
                <a:uLnTx/>
                <a:uFillTx/>
                <a:latin typeface="Calibri" panose="020F0502020204030204"/>
                <a:ea typeface="+mn-ea"/>
                <a:cs typeface="+mn-cs"/>
              </a:rPr>
              <a:t>ore</a:t>
            </a:r>
            <a:r>
              <a:rPr kumimoji="0" lang="it-IT" sz="1800" b="0" i="1" u="none" strike="noStrike" kern="1200" cap="none" spc="0" normalizeH="0" baseline="30000" noProof="0" dirty="0">
                <a:ln>
                  <a:noFill/>
                </a:ln>
                <a:solidFill>
                  <a:srgbClr val="FF0000"/>
                </a:solidFill>
                <a:effectLst/>
                <a:uLnTx/>
                <a:uFillTx/>
                <a:latin typeface="Calibri" panose="020F0502020204030204"/>
                <a:ea typeface="+mn-ea"/>
                <a:cs typeface="+mn-cs"/>
              </a:rPr>
              <a:t>-1</a:t>
            </a:r>
            <a:r>
              <a:rPr kumimoji="0" lang="it-IT" sz="1800" b="0" i="1" u="none" strike="noStrike" kern="1200" cap="none" spc="0" normalizeH="0" baseline="0" noProof="0" dirty="0">
                <a:ln>
                  <a:noFill/>
                </a:ln>
                <a:solidFill>
                  <a:srgbClr val="FF0000"/>
                </a:solidFill>
                <a:effectLst/>
                <a:uLnTx/>
                <a:uFillTx/>
                <a:latin typeface="Calibri" panose="020F0502020204030204"/>
                <a:ea typeface="+mn-ea"/>
                <a:cs typeface="+mn-cs"/>
              </a:rPr>
              <a:t>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3459E42F-F1C7-A853-FA9B-76A67F25B6AE}"/>
              </a:ext>
            </a:extLst>
          </p:cNvPr>
          <p:cNvSpPr txBox="1"/>
          <p:nvPr/>
        </p:nvSpPr>
        <p:spPr>
          <a:xfrm>
            <a:off x="1085851" y="3979753"/>
            <a:ext cx="8058149" cy="464871"/>
          </a:xfrm>
          <a:prstGeom prst="rect">
            <a:avLst/>
          </a:prstGeom>
          <a:noFill/>
        </p:spPr>
        <p:txBody>
          <a:bodyPr wrap="square">
            <a:spAutoFit/>
          </a:bodyPr>
          <a:lstStyle/>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Raffrontare le produttività in lisina dei due batteri e commentare.</a:t>
            </a:r>
          </a:p>
        </p:txBody>
      </p:sp>
    </p:spTree>
    <p:extLst>
      <p:ext uri="{BB962C8B-B14F-4D97-AF65-F5344CB8AC3E}">
        <p14:creationId xmlns:p14="http://schemas.microsoft.com/office/powerpoint/2010/main" val="3158643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Text Box 2"/>
          <p:cNvSpPr txBox="1">
            <a:spLocks noChangeArrowheads="1"/>
          </p:cNvSpPr>
          <p:nvPr/>
        </p:nvSpPr>
        <p:spPr bwMode="auto">
          <a:xfrm>
            <a:off x="8532813"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5F20245-97D1-4088-9B3F-2A0159335302}"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851" name="Text Box 3"/>
          <p:cNvSpPr txBox="1">
            <a:spLocks noChangeArrowheads="1"/>
          </p:cNvSpPr>
          <p:nvPr/>
        </p:nvSpPr>
        <p:spPr bwMode="auto">
          <a:xfrm>
            <a:off x="606862" y="629137"/>
            <a:ext cx="8137525" cy="82232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BATTERI STRETTAMENTE ANAEROBICI E BATTERI LATTICI</a:t>
            </a:r>
          </a:p>
        </p:txBody>
      </p:sp>
      <p:sp>
        <p:nvSpPr>
          <p:cNvPr id="718852" name="Rectangle 4"/>
          <p:cNvSpPr>
            <a:spLocks noChangeArrowheads="1"/>
          </p:cNvSpPr>
          <p:nvPr/>
        </p:nvSpPr>
        <p:spPr bwMode="auto">
          <a:xfrm>
            <a:off x="179388" y="1552167"/>
            <a:ext cx="8662608" cy="923330"/>
          </a:xfrm>
          <a:prstGeom prst="rect">
            <a:avLst/>
          </a:prstGeom>
          <a:noFill/>
          <a:ln w="9525">
            <a:noFill/>
            <a:miter lim="800000"/>
            <a:headEnd/>
            <a:tailEnd/>
          </a:ln>
          <a:effectLst/>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18</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 presenza di alta concentrazione di O</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2</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disciolto, quali dei seguenti effetti avrà  l’accumulo di [F-1,6-P</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2</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intracellulare sulla attività delle cellule del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lactococcus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lactis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a:t>
            </a:r>
          </a:p>
        </p:txBody>
      </p:sp>
      <p:graphicFrame>
        <p:nvGraphicFramePr>
          <p:cNvPr id="718854" name="Object 6"/>
          <p:cNvGraphicFramePr>
            <a:graphicFrameLocks noChangeAspect="1"/>
          </p:cNvGraphicFramePr>
          <p:nvPr/>
        </p:nvGraphicFramePr>
        <p:xfrm>
          <a:off x="323850" y="3095714"/>
          <a:ext cx="8820150" cy="1138237"/>
        </p:xfrm>
        <a:graphic>
          <a:graphicData uri="http://schemas.openxmlformats.org/presentationml/2006/ole">
            <mc:AlternateContent xmlns:mc="http://schemas.openxmlformats.org/markup-compatibility/2006">
              <mc:Choice xmlns:v="urn:schemas-microsoft-com:vml" Requires="v">
                <p:oleObj name="Documento" r:id="rId2" imgW="6251961" imgH="807147" progId="Word.Document.8">
                  <p:embed/>
                </p:oleObj>
              </mc:Choice>
              <mc:Fallback>
                <p:oleObj name="Documento" r:id="rId2" imgW="6251961" imgH="807147" progId="Word.Document.8">
                  <p:embed/>
                  <p:pic>
                    <p:nvPicPr>
                      <p:cNvPr id="718854"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095714"/>
                        <a:ext cx="8820150"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CasellaDiTesto 7">
            <a:extLst>
              <a:ext uri="{FF2B5EF4-FFF2-40B4-BE49-F238E27FC236}">
                <a16:creationId xmlns:a16="http://schemas.microsoft.com/office/drawing/2014/main" id="{765B834C-EE86-40E8-A29D-435A6FDC26B6}"/>
              </a:ext>
            </a:extLst>
          </p:cNvPr>
          <p:cNvSpPr txBox="1"/>
          <p:nvPr/>
        </p:nvSpPr>
        <p:spPr>
          <a:xfrm>
            <a:off x="708870" y="4335042"/>
            <a:ext cx="7722066" cy="163121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[S] </a:t>
            </a:r>
            <a:r>
              <a:rPr kumimoji="0" lang="it-IT" sz="2400" b="0"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a:t>
            </a:r>
            <a:r>
              <a:rPr kumimoji="0" lang="it-IT" sz="2000" b="0"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[F-1,6P</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2</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r>
              <a:rPr kumimoji="0" lang="it-IT" sz="2400" b="0"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 </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attivazione lattato deidrogenasi </a:t>
            </a:r>
            <a:r>
              <a:rPr kumimoji="0" lang="it-IT" sz="2400" b="0"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 </a:t>
            </a:r>
            <a:r>
              <a:rPr kumimoji="0" lang="it-IT" sz="2000" b="0"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 </a:t>
            </a:r>
            <a:r>
              <a:rPr kumimoji="0" lang="it-IT" sz="20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resa in acido lattico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Bisogna ricordare però che oltre alla concentrazione di zuccheri, </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altri fattori</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che possono modificare il decorso della fermentazione sono il </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pH</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il tipo di </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substrato</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la concentrazione di </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H</a:t>
            </a:r>
            <a:r>
              <a:rPr kumimoji="0" lang="it-IT"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2</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e </a:t>
            </a:r>
            <a:r>
              <a:rPr kumimoji="0" lang="it-IT" sz="1800" b="1" i="0" u="none" strike="noStrike" kern="1200" cap="none" spc="0" normalizeH="0" baseline="0" noProof="0" dirty="0" err="1">
                <a:ln>
                  <a:noFill/>
                </a:ln>
                <a:solidFill>
                  <a:srgbClr val="000000"/>
                </a:solidFill>
                <a:effectLst/>
                <a:uLnTx/>
                <a:uFillTx/>
                <a:latin typeface="Symbol" pitchFamily="18" charset="2"/>
                <a:ea typeface="+mn-ea"/>
                <a:cs typeface="Times New Roman" pitchFamily="18" charset="0"/>
              </a:rPr>
              <a:t>m</a:t>
            </a:r>
            <a:r>
              <a:rPr kumimoji="0" lang="it-IT" sz="18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max</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p>
        </p:txBody>
      </p:sp>
    </p:spTree>
    <p:extLst>
      <p:ext uri="{BB962C8B-B14F-4D97-AF65-F5344CB8AC3E}">
        <p14:creationId xmlns:p14="http://schemas.microsoft.com/office/powerpoint/2010/main" val="103573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Text Box 2"/>
          <p:cNvSpPr txBox="1">
            <a:spLocks noChangeArrowheads="1"/>
          </p:cNvSpPr>
          <p:nvPr/>
        </p:nvSpPr>
        <p:spPr bwMode="auto">
          <a:xfrm>
            <a:off x="8532813"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C5FFB69-668A-4C8A-8978-26F687B6FAD6}"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947" name="Text Box 3"/>
          <p:cNvSpPr txBox="1">
            <a:spLocks noChangeArrowheads="1"/>
          </p:cNvSpPr>
          <p:nvPr/>
        </p:nvSpPr>
        <p:spPr bwMode="auto">
          <a:xfrm>
            <a:off x="639763" y="906011"/>
            <a:ext cx="8137525" cy="82232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BATTERI STRETTAMENTE ANAEROBICI E BATTERI LATTICI</a:t>
            </a:r>
          </a:p>
        </p:txBody>
      </p:sp>
      <p:sp>
        <p:nvSpPr>
          <p:cNvPr id="722948" name="Rectangle 4"/>
          <p:cNvSpPr>
            <a:spLocks noChangeArrowheads="1"/>
          </p:cNvSpPr>
          <p:nvPr/>
        </p:nvSpPr>
        <p:spPr bwMode="auto">
          <a:xfrm>
            <a:off x="218114" y="1482725"/>
            <a:ext cx="9144000" cy="6186309"/>
          </a:xfrm>
          <a:prstGeom prst="rect">
            <a:avLst/>
          </a:prstGeom>
          <a:noFill/>
          <a:ln w="9525">
            <a:noFill/>
            <a:miter lim="800000"/>
            <a:headEnd/>
            <a:tailEnd/>
          </a:ln>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19</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Quale è la via di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riossidazione</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di NADH più veloce?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Contrassegnare con x la risposta giusta.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catena respiratoria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formazione di acetato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formazione di lattato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-L’ossidazione di glucosio ad acido piruvico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Una delle risposte elencate  è assurda: quale e perché?</a:t>
            </a: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Text Box 2"/>
          <p:cNvSpPr txBox="1">
            <a:spLocks noChangeArrowheads="1"/>
          </p:cNvSpPr>
          <p:nvPr/>
        </p:nvSpPr>
        <p:spPr bwMode="auto">
          <a:xfrm>
            <a:off x="8532813"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C5FFB69-668A-4C8A-8978-26F687B6FAD6}"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947" name="Text Box 3"/>
          <p:cNvSpPr txBox="1">
            <a:spLocks noChangeArrowheads="1"/>
          </p:cNvSpPr>
          <p:nvPr/>
        </p:nvSpPr>
        <p:spPr bwMode="auto">
          <a:xfrm>
            <a:off x="539750" y="1082179"/>
            <a:ext cx="8137525" cy="82232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BATTERI STRETTAMENTE ANAEROBICI E BATTERI LATTICI</a:t>
            </a:r>
          </a:p>
        </p:txBody>
      </p:sp>
      <p:sp>
        <p:nvSpPr>
          <p:cNvPr id="722948" name="Rectangle 4"/>
          <p:cNvSpPr>
            <a:spLocks noChangeArrowheads="1"/>
          </p:cNvSpPr>
          <p:nvPr/>
        </p:nvSpPr>
        <p:spPr bwMode="auto">
          <a:xfrm>
            <a:off x="218114" y="1474336"/>
            <a:ext cx="9144000" cy="6186309"/>
          </a:xfrm>
          <a:prstGeom prst="rect">
            <a:avLst/>
          </a:prstGeom>
          <a:noFill/>
          <a:ln w="9525">
            <a:noFill/>
            <a:miter lim="800000"/>
            <a:headEnd/>
            <a:tailEnd/>
          </a:ln>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19</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Quale è la via di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riossidazione</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di NADH più veloce?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Contrassegnare con x la risposta giusta.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catena respiratoria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formazione di acetato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X</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formazione di lattato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-L’ossidazione di glucosio ad acido piruvico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Una delle risposte elencate  è assurda: quale e perché?</a:t>
            </a: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3047528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C8AF8E5-D9BA-48C7-8E79-8A2636507246}"/>
              </a:ext>
            </a:extLst>
          </p:cNvPr>
          <p:cNvPicPr>
            <a:picLocks noChangeAspect="1"/>
          </p:cNvPicPr>
          <p:nvPr/>
        </p:nvPicPr>
        <p:blipFill>
          <a:blip r:embed="rId2"/>
          <a:stretch>
            <a:fillRect/>
          </a:stretch>
        </p:blipFill>
        <p:spPr>
          <a:xfrm>
            <a:off x="218113" y="536277"/>
            <a:ext cx="5687037" cy="2435141"/>
          </a:xfrm>
          <a:prstGeom prst="rect">
            <a:avLst/>
          </a:prstGeom>
        </p:spPr>
      </p:pic>
      <p:sp>
        <p:nvSpPr>
          <p:cNvPr id="2" name="CasellaDiTesto 1">
            <a:extLst>
              <a:ext uri="{FF2B5EF4-FFF2-40B4-BE49-F238E27FC236}">
                <a16:creationId xmlns:a16="http://schemas.microsoft.com/office/drawing/2014/main" id="{21CF5CFA-2D83-45D3-A71E-61E5164E5A98}"/>
              </a:ext>
            </a:extLst>
          </p:cNvPr>
          <p:cNvSpPr txBox="1"/>
          <p:nvPr/>
        </p:nvSpPr>
        <p:spPr>
          <a:xfrm>
            <a:off x="0" y="107881"/>
            <a:ext cx="540327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2060"/>
                </a:solidFill>
                <a:effectLst/>
                <a:uLnTx/>
                <a:uFillTx/>
                <a:latin typeface="Calibri" panose="020F0502020204030204"/>
                <a:ea typeface="+mn-ea"/>
                <a:cs typeface="+mn-cs"/>
              </a:rPr>
              <a:t>REATTORI CONTINUI-CHEMOSTATO</a:t>
            </a:r>
          </a:p>
        </p:txBody>
      </p:sp>
      <p:pic>
        <p:nvPicPr>
          <p:cNvPr id="6" name="Immagine 5">
            <a:extLst>
              <a:ext uri="{FF2B5EF4-FFF2-40B4-BE49-F238E27FC236}">
                <a16:creationId xmlns:a16="http://schemas.microsoft.com/office/drawing/2014/main" id="{17DD3DDB-1C73-4C0C-92EA-74E8FED72B3A}"/>
              </a:ext>
            </a:extLst>
          </p:cNvPr>
          <p:cNvPicPr>
            <a:picLocks noChangeAspect="1"/>
          </p:cNvPicPr>
          <p:nvPr/>
        </p:nvPicPr>
        <p:blipFill>
          <a:blip r:embed="rId3"/>
          <a:stretch>
            <a:fillRect/>
          </a:stretch>
        </p:blipFill>
        <p:spPr>
          <a:xfrm>
            <a:off x="301752" y="2876593"/>
            <a:ext cx="6730950" cy="3854086"/>
          </a:xfrm>
          <a:prstGeom prst="rect">
            <a:avLst/>
          </a:prstGeom>
        </p:spPr>
      </p:pic>
      <p:pic>
        <p:nvPicPr>
          <p:cNvPr id="8" name="Immagine 7">
            <a:extLst>
              <a:ext uri="{FF2B5EF4-FFF2-40B4-BE49-F238E27FC236}">
                <a16:creationId xmlns:a16="http://schemas.microsoft.com/office/drawing/2014/main" id="{F8098589-D43B-4C9D-A9DE-A1059A97A5F9}"/>
              </a:ext>
            </a:extLst>
          </p:cNvPr>
          <p:cNvPicPr>
            <a:picLocks noChangeAspect="1"/>
          </p:cNvPicPr>
          <p:nvPr/>
        </p:nvPicPr>
        <p:blipFill>
          <a:blip r:embed="rId4"/>
          <a:stretch>
            <a:fillRect/>
          </a:stretch>
        </p:blipFill>
        <p:spPr>
          <a:xfrm>
            <a:off x="5905150" y="672006"/>
            <a:ext cx="3143250" cy="2876550"/>
          </a:xfrm>
          <a:prstGeom prst="rect">
            <a:avLst/>
          </a:prstGeom>
        </p:spPr>
      </p:pic>
    </p:spTree>
    <p:extLst>
      <p:ext uri="{BB962C8B-B14F-4D97-AF65-F5344CB8AC3E}">
        <p14:creationId xmlns:p14="http://schemas.microsoft.com/office/powerpoint/2010/main" val="1905072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2D9F768-1AF6-46E2-B75D-C12C1914DF5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5171" name="Rectangle 3"/>
          <p:cNvSpPr>
            <a:spLocks noChangeArrowheads="1"/>
          </p:cNvSpPr>
          <p:nvPr/>
        </p:nvSpPr>
        <p:spPr bwMode="auto">
          <a:xfrm>
            <a:off x="125411" y="1748226"/>
            <a:ext cx="8893175" cy="923330"/>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20.</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Un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chemostato</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ha un volume di liquido di 10 l e viene alimentato a 5 l ore</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Calcolare la velocità di diluizione ed il tempo di permanenza.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75172" name="Text Box 4"/>
          <p:cNvSpPr txBox="1">
            <a:spLocks noChangeArrowheads="1"/>
          </p:cNvSpPr>
          <p:nvPr/>
        </p:nvSpPr>
        <p:spPr bwMode="auto">
          <a:xfrm>
            <a:off x="1343024" y="259076"/>
            <a:ext cx="6457950" cy="946150"/>
          </a:xfrm>
          <a:prstGeom prst="rect">
            <a:avLst/>
          </a:prstGeom>
          <a:noFill/>
          <a:ln w="9525">
            <a:noFill/>
            <a:miter lim="800000"/>
            <a:headEnd/>
            <a:tailEnd/>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Problematiche inerenti alla realizzazione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di un impianto industriale</a:t>
            </a:r>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735CE4C1-E74D-4C87-B226-D834A3952FDA}"/>
                  </a:ext>
                </a:extLst>
              </p:cNvPr>
              <p:cNvSpPr txBox="1"/>
              <p:nvPr/>
            </p:nvSpPr>
            <p:spPr>
              <a:xfrm>
                <a:off x="376173" y="3429000"/>
                <a:ext cx="4155305" cy="75693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srgbClr val="FF0000"/>
                    </a:solidFill>
                    <a:effectLst/>
                    <a:uLnTx/>
                    <a:uFillTx/>
                    <a:latin typeface="Calibri" panose="020F0502020204030204"/>
                    <a:ea typeface="+mn-ea"/>
                    <a:cs typeface="+mn-cs"/>
                  </a:rPr>
                  <a:t>τ</a:t>
                </a:r>
                <a:r>
                  <a:rPr kumimoji="0" lang="it-IT" sz="2800" b="0" i="0" u="none" strike="noStrike" kern="1200" cap="none" spc="0" normalizeH="0" baseline="0" noProof="0" dirty="0">
                    <a:ln>
                      <a:noFill/>
                    </a:ln>
                    <a:solidFill>
                      <a:srgbClr val="FF0000"/>
                    </a:solidFill>
                    <a:effectLst/>
                    <a:uLnTx/>
                    <a:uFillTx/>
                    <a:latin typeface="Calibri" panose="020F0502020204030204"/>
                    <a:ea typeface="+mn-ea"/>
                    <a:cs typeface="+mn-cs"/>
                  </a:rPr>
                  <a:t> = V/F = </a:t>
                </a:r>
                <a14:m>
                  <m:oMath xmlns:m="http://schemas.openxmlformats.org/officeDocument/2006/math">
                    <m:f>
                      <m:fPr>
                        <m:ctrlPr>
                          <a:rPr kumimoji="0" lang="it-IT"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it-IT"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𝐿</m:t>
                        </m:r>
                      </m:num>
                      <m:den>
                        <m:r>
                          <a:rPr kumimoji="0" lang="it-IT"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𝐿</m:t>
                        </m:r>
                        <m:r>
                          <a:rPr kumimoji="0" lang="it-IT"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it-IT"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h</m:t>
                        </m:r>
                      </m:den>
                    </m:f>
                  </m:oMath>
                </a14:m>
                <a:r>
                  <a:rPr kumimoji="0" lang="it-IT" sz="2800" b="0" i="0" u="none" strike="noStrike" kern="1200" cap="none" spc="0" normalizeH="0" baseline="0" noProof="0" dirty="0">
                    <a:ln>
                      <a:noFill/>
                    </a:ln>
                    <a:solidFill>
                      <a:srgbClr val="FF0000"/>
                    </a:solidFill>
                    <a:effectLst/>
                    <a:uLnTx/>
                    <a:uFillTx/>
                    <a:latin typeface="Calibri" panose="020F0502020204030204"/>
                    <a:ea typeface="+mn-ea"/>
                    <a:cs typeface="+mn-cs"/>
                  </a:rPr>
                  <a:t> = 10/5 = 2 ore </a:t>
                </a:r>
              </a:p>
            </p:txBody>
          </p:sp>
        </mc:Choice>
        <mc:Fallback xmlns="">
          <p:sp>
            <p:nvSpPr>
              <p:cNvPr id="2" name="CasellaDiTesto 1">
                <a:extLst>
                  <a:ext uri="{FF2B5EF4-FFF2-40B4-BE49-F238E27FC236}">
                    <a16:creationId xmlns:a16="http://schemas.microsoft.com/office/drawing/2014/main" id="{735CE4C1-E74D-4C87-B226-D834A3952FDA}"/>
                  </a:ext>
                </a:extLst>
              </p:cNvPr>
              <p:cNvSpPr txBox="1">
                <a:spLocks noRot="1" noChangeAspect="1" noMove="1" noResize="1" noEditPoints="1" noAdjustHandles="1" noChangeArrowheads="1" noChangeShapeType="1" noTextEdit="1"/>
              </p:cNvSpPr>
              <p:nvPr/>
            </p:nvSpPr>
            <p:spPr>
              <a:xfrm>
                <a:off x="376173" y="3429000"/>
                <a:ext cx="4155305" cy="756938"/>
              </a:xfrm>
              <a:prstGeom prst="rect">
                <a:avLst/>
              </a:prstGeom>
              <a:blipFill>
                <a:blip r:embed="rId3"/>
                <a:stretch>
                  <a:fillRect l="-3084" r="-2056" b="-3226"/>
                </a:stretch>
              </a:blipFill>
            </p:spPr>
            <p:txBody>
              <a:bodyPr/>
              <a:lstStyle/>
              <a:p>
                <a:r>
                  <a:rPr lang="it-IT">
                    <a:noFill/>
                  </a:rPr>
                  <a:t> </a:t>
                </a:r>
              </a:p>
            </p:txBody>
          </p:sp>
        </mc:Fallback>
      </mc:AlternateContent>
      <p:sp>
        <p:nvSpPr>
          <p:cNvPr id="3" name="CasellaDiTesto 2">
            <a:extLst>
              <a:ext uri="{FF2B5EF4-FFF2-40B4-BE49-F238E27FC236}">
                <a16:creationId xmlns:a16="http://schemas.microsoft.com/office/drawing/2014/main" id="{0EB1A689-61E8-48DB-BAAC-75CA1FD3EDAD}"/>
              </a:ext>
            </a:extLst>
          </p:cNvPr>
          <p:cNvSpPr txBox="1"/>
          <p:nvPr/>
        </p:nvSpPr>
        <p:spPr>
          <a:xfrm>
            <a:off x="764740" y="4856051"/>
            <a:ext cx="383938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FF0000"/>
                </a:solidFill>
                <a:effectLst/>
                <a:uLnTx/>
                <a:uFillTx/>
                <a:latin typeface="Calibri" panose="020F0502020204030204"/>
                <a:ea typeface="+mn-ea"/>
                <a:cs typeface="+mn-cs"/>
              </a:rPr>
              <a:t>D = F/V = 5/10 = 0,5 ore</a:t>
            </a:r>
            <a:r>
              <a:rPr kumimoji="0" lang="it-IT" sz="2800" b="0" i="0" u="none" strike="noStrike" kern="1200" cap="none" spc="0" normalizeH="0" baseline="30000" noProof="0" dirty="0">
                <a:ln>
                  <a:noFill/>
                </a:ln>
                <a:solidFill>
                  <a:srgbClr val="FF0000"/>
                </a:solidFill>
                <a:effectLst/>
                <a:uLnTx/>
                <a:uFillTx/>
                <a:latin typeface="Calibri" panose="020F0502020204030204"/>
                <a:ea typeface="+mn-ea"/>
                <a:cs typeface="+mn-cs"/>
              </a:rPr>
              <a:t>-1</a:t>
            </a:r>
            <a:endParaRPr kumimoji="0" lang="it-IT"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2D9F768-1AF6-46E2-B75D-C12C1914DF5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45</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5171" name="Rectangle 3"/>
          <p:cNvSpPr>
            <a:spLocks noChangeArrowheads="1"/>
          </p:cNvSpPr>
          <p:nvPr/>
        </p:nvSpPr>
        <p:spPr bwMode="auto">
          <a:xfrm>
            <a:off x="125412" y="1567640"/>
            <a:ext cx="8893175" cy="3416320"/>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La velocità di diluizione di un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chemostato</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è fissata a 0,4 ore</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 Se il volume di liquido nel reattore è 2 l,  calcolare il flusso di effluente attraverso il reattore.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B)  Se il flusso attraverso il reattore è 2 l ore</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quanto deve essere il volume del reattore?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75172" name="Text Box 4"/>
          <p:cNvSpPr txBox="1">
            <a:spLocks noChangeArrowheads="1"/>
          </p:cNvSpPr>
          <p:nvPr/>
        </p:nvSpPr>
        <p:spPr bwMode="auto">
          <a:xfrm>
            <a:off x="1482532" y="221812"/>
            <a:ext cx="6034409" cy="954107"/>
          </a:xfrm>
          <a:prstGeom prst="rect">
            <a:avLst/>
          </a:prstGeom>
          <a:noFill/>
          <a:ln w="9525">
            <a:noFill/>
            <a:miter lim="800000"/>
            <a:headEnd/>
            <a:tailEnd/>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Problematiche inerenti la realizzazione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di un impianto industriale</a:t>
            </a:r>
          </a:p>
        </p:txBody>
      </p:sp>
      <p:sp>
        <p:nvSpPr>
          <p:cNvPr id="6" name="CasellaDiTesto 5">
            <a:extLst>
              <a:ext uri="{FF2B5EF4-FFF2-40B4-BE49-F238E27FC236}">
                <a16:creationId xmlns:a16="http://schemas.microsoft.com/office/drawing/2014/main" id="{7815D59D-D6A6-4B4F-BCFD-B2FE8366071A}"/>
              </a:ext>
            </a:extLst>
          </p:cNvPr>
          <p:cNvSpPr txBox="1"/>
          <p:nvPr/>
        </p:nvSpPr>
        <p:spPr>
          <a:xfrm>
            <a:off x="722125" y="2828835"/>
            <a:ext cx="4580388"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D = F/V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F = D*V = 0,4 * 2 = 0,8 l/ore </a:t>
            </a:r>
          </a:p>
        </p:txBody>
      </p:sp>
      <p:sp>
        <p:nvSpPr>
          <p:cNvPr id="8" name="CasellaDiTesto 7">
            <a:extLst>
              <a:ext uri="{FF2B5EF4-FFF2-40B4-BE49-F238E27FC236}">
                <a16:creationId xmlns:a16="http://schemas.microsoft.com/office/drawing/2014/main" id="{EF1D3D66-2651-4949-95D5-D91CB4BCF5A7}"/>
              </a:ext>
            </a:extLst>
          </p:cNvPr>
          <p:cNvSpPr txBox="1"/>
          <p:nvPr/>
        </p:nvSpPr>
        <p:spPr>
          <a:xfrm>
            <a:off x="461395" y="4737155"/>
            <a:ext cx="4580388"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F = 2 l/ore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D = F/V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V = F/D = 2/ 0,4 = 5 l</a:t>
            </a:r>
          </a:p>
        </p:txBody>
      </p:sp>
    </p:spTree>
    <p:extLst>
      <p:ext uri="{BB962C8B-B14F-4D97-AF65-F5344CB8AC3E}">
        <p14:creationId xmlns:p14="http://schemas.microsoft.com/office/powerpoint/2010/main" val="338789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5171">
                                            <p:txEl>
                                              <p:pRg st="9" end="9"/>
                                            </p:txEl>
                                          </p:spTgt>
                                        </p:tgtEl>
                                        <p:attrNameLst>
                                          <p:attrName>style.visibility</p:attrName>
                                        </p:attrNameLst>
                                      </p:cBhvr>
                                      <p:to>
                                        <p:strVal val="visible"/>
                                      </p:to>
                                    </p:set>
                                    <p:animEffect transition="in" filter="fade">
                                      <p:cBhvr>
                                        <p:cTn id="12" dur="500"/>
                                        <p:tgtEl>
                                          <p:spTgt spid="775171">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2D9F768-1AF6-46E2-B75D-C12C1914DF5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46</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5171" name="Rectangle 3"/>
          <p:cNvSpPr>
            <a:spLocks noChangeArrowheads="1"/>
          </p:cNvSpPr>
          <p:nvPr/>
        </p:nvSpPr>
        <p:spPr bwMode="auto">
          <a:xfrm>
            <a:off x="272301" y="1053210"/>
            <a:ext cx="8893175" cy="2031325"/>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22.</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La densità dell’effluente in un reattore continuo è 1500 g l</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concentrazione di fruttosio nell’effluente è 0,5 g l</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Il flusso volumetrico è 50 l ore</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Calcolare il flusso ponderale dell’effluente e del fruttosio.</a:t>
            </a: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75172" name="Text Box 4"/>
          <p:cNvSpPr txBox="1">
            <a:spLocks noChangeArrowheads="1"/>
          </p:cNvSpPr>
          <p:nvPr/>
        </p:nvSpPr>
        <p:spPr bwMode="auto">
          <a:xfrm>
            <a:off x="1685378" y="305928"/>
            <a:ext cx="6034409" cy="954107"/>
          </a:xfrm>
          <a:prstGeom prst="rect">
            <a:avLst/>
          </a:prstGeom>
          <a:noFill/>
          <a:ln w="9525">
            <a:noFill/>
            <a:miter lim="800000"/>
            <a:headEnd/>
            <a:tailEnd/>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Problematiche inerenti la realizzazione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di un impianto industriale</a:t>
            </a:r>
          </a:p>
        </p:txBody>
      </p:sp>
      <p:sp>
        <p:nvSpPr>
          <p:cNvPr id="7" name="Rectangle 3">
            <a:extLst>
              <a:ext uri="{FF2B5EF4-FFF2-40B4-BE49-F238E27FC236}">
                <a16:creationId xmlns:a16="http://schemas.microsoft.com/office/drawing/2014/main" id="{7B28B669-489A-4E5A-82E0-762266D4DE43}"/>
              </a:ext>
            </a:extLst>
          </p:cNvPr>
          <p:cNvSpPr>
            <a:spLocks noChangeArrowheads="1"/>
          </p:cNvSpPr>
          <p:nvPr/>
        </p:nvSpPr>
        <p:spPr bwMode="auto">
          <a:xfrm>
            <a:off x="-628967" y="3176179"/>
            <a:ext cx="8893175" cy="1311275"/>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1" i="0" u="sng"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per l’intera massa liquida del reattore</a:t>
            </a:r>
            <a:endPar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flusso volumetrico F = V/t	    V = volume di liquido, t = tempo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flusso ponderale    m = F </a:t>
            </a:r>
            <a:r>
              <a:rPr kumimoji="0" lang="it-IT" sz="2000" b="1"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r </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r </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densità del liquido (g/l)	 F </a:t>
            </a:r>
            <a:r>
              <a:rPr kumimoji="0" lang="it-IT" sz="2000" b="1"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r = </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l</a:t>
            </a:r>
            <a:r>
              <a:rPr kumimoji="0" lang="it-IT" sz="2000" b="1"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 </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ore</a:t>
            </a:r>
            <a:r>
              <a:rPr kumimoji="0" lang="it-IT" sz="20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-1</a:t>
            </a:r>
            <a:r>
              <a:rPr kumimoji="0" lang="it-IT" sz="20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 </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g l</a:t>
            </a:r>
            <a:r>
              <a:rPr kumimoji="0" lang="it-IT" sz="20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g ore</a:t>
            </a:r>
            <a:r>
              <a:rPr kumimoji="0" lang="it-IT" sz="20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-1</a:t>
            </a:r>
            <a:endParaRPr kumimoji="0" lang="it-IT" sz="2000" b="1" i="0" u="sng"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p:txBody>
      </p:sp>
      <p:sp>
        <p:nvSpPr>
          <p:cNvPr id="9" name="CasellaDiTesto 8">
            <a:extLst>
              <a:ext uri="{FF2B5EF4-FFF2-40B4-BE49-F238E27FC236}">
                <a16:creationId xmlns:a16="http://schemas.microsoft.com/office/drawing/2014/main" id="{610B8462-4F1F-4F87-BA45-AECB08F96D67}"/>
              </a:ext>
            </a:extLst>
          </p:cNvPr>
          <p:cNvSpPr txBox="1"/>
          <p:nvPr/>
        </p:nvSpPr>
        <p:spPr>
          <a:xfrm>
            <a:off x="2590604" y="5105381"/>
            <a:ext cx="4769140"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sng"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per un singolo componente in soluzione avente </a:t>
            </a:r>
            <a:endPar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C</a:t>
            </a:r>
            <a:r>
              <a:rPr kumimoji="0" lang="it-IT" sz="1800" b="1" i="0" u="none" strike="noStrike" kern="1200" cap="none" spc="0" normalizeH="0" baseline="-30000" noProof="0" dirty="0">
                <a:ln>
                  <a:noFill/>
                </a:ln>
                <a:solidFill>
                  <a:srgbClr val="002060"/>
                </a:solidFill>
                <a:effectLst/>
                <a:uLnTx/>
                <a:uFillTx/>
                <a:latin typeface="Calibri" panose="020F0502020204030204"/>
                <a:ea typeface="+mn-ea"/>
                <a:cs typeface="Times New Roman" pitchFamily="18" charset="0"/>
              </a:rPr>
              <a:t>i</a:t>
            </a:r>
            <a:r>
              <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 = concentrazione del componente nel liquido in g l</a:t>
            </a:r>
            <a:r>
              <a:rPr kumimoji="0" lang="it-IT" sz="1800" b="1" i="0" u="none" strike="noStrike" kern="1200" cap="none" spc="0" normalizeH="0" baseline="30000" noProof="0" dirty="0">
                <a:ln>
                  <a:noFill/>
                </a:ln>
                <a:solidFill>
                  <a:srgbClr val="002060"/>
                </a:solidFill>
                <a:effectLst/>
                <a:uLnTx/>
                <a:uFillTx/>
                <a:latin typeface="Calibri" panose="020F0502020204030204"/>
                <a:ea typeface="+mn-ea"/>
                <a:cs typeface="Times New Roman" pitchFamily="18" charset="0"/>
              </a:rPr>
              <a:t>-1</a:t>
            </a:r>
            <a:r>
              <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 m</a:t>
            </a:r>
            <a:r>
              <a:rPr kumimoji="0" lang="it-IT" sz="1800" b="1" i="0" u="none" strike="noStrike" kern="1200" cap="none" spc="0" normalizeH="0" baseline="-30000" noProof="0" dirty="0">
                <a:ln>
                  <a:noFill/>
                </a:ln>
                <a:solidFill>
                  <a:srgbClr val="002060"/>
                </a:solidFill>
                <a:effectLst/>
                <a:uLnTx/>
                <a:uFillTx/>
                <a:latin typeface="Calibri" panose="020F0502020204030204"/>
                <a:ea typeface="+mn-ea"/>
                <a:cs typeface="Times New Roman" pitchFamily="18" charset="0"/>
              </a:rPr>
              <a:t>i</a:t>
            </a:r>
            <a:r>
              <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a:t>
            </a:r>
            <a:r>
              <a:rPr kumimoji="0" lang="it-IT" sz="1800" b="1" i="0" u="none" strike="noStrike" kern="1200" cap="none" spc="0" normalizeH="0" baseline="0" noProof="0" dirty="0" err="1">
                <a:ln>
                  <a:noFill/>
                </a:ln>
                <a:solidFill>
                  <a:srgbClr val="002060"/>
                </a:solidFill>
                <a:effectLst/>
                <a:uLnTx/>
                <a:uFillTx/>
                <a:latin typeface="Calibri" panose="020F0502020204030204"/>
                <a:ea typeface="+mn-ea"/>
                <a:cs typeface="Times New Roman" pitchFamily="18" charset="0"/>
              </a:rPr>
              <a:t>FC</a:t>
            </a:r>
            <a:r>
              <a:rPr kumimoji="0" lang="it-IT" sz="1800" b="1" i="0" u="none" strike="noStrike" kern="1200" cap="none" spc="0" normalizeH="0" baseline="-30000" noProof="0" dirty="0" err="1">
                <a:ln>
                  <a:noFill/>
                </a:ln>
                <a:solidFill>
                  <a:srgbClr val="002060"/>
                </a:solidFill>
                <a:effectLst/>
                <a:uLnTx/>
                <a:uFillTx/>
                <a:latin typeface="Calibri" panose="020F0502020204030204"/>
                <a:ea typeface="+mn-ea"/>
                <a:cs typeface="Times New Roman" pitchFamily="18" charset="0"/>
              </a:rPr>
              <a:t>i</a:t>
            </a:r>
            <a:r>
              <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=l</a:t>
            </a:r>
            <a:r>
              <a:rPr kumimoji="0" lang="it-IT" sz="1800" b="1" i="0" u="none" strike="noStrike" kern="1200" cap="none" spc="0" normalizeH="0" baseline="0" noProof="0" dirty="0">
                <a:ln>
                  <a:noFill/>
                </a:ln>
                <a:solidFill>
                  <a:srgbClr val="002060"/>
                </a:solidFill>
                <a:effectLst/>
                <a:uLnTx/>
                <a:uFillTx/>
                <a:latin typeface="Symbol" pitchFamily="18" charset="2"/>
                <a:ea typeface="+mn-ea"/>
                <a:cs typeface="Times New Roman" pitchFamily="18" charset="0"/>
              </a:rPr>
              <a:t> </a:t>
            </a:r>
            <a:r>
              <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ore</a:t>
            </a:r>
            <a:r>
              <a:rPr kumimoji="0" lang="it-IT" sz="1800" b="1" i="0" u="none" strike="noStrike" kern="1200" cap="none" spc="0" normalizeH="0" baseline="30000" noProof="0" dirty="0">
                <a:ln>
                  <a:noFill/>
                </a:ln>
                <a:solidFill>
                  <a:srgbClr val="002060"/>
                </a:solidFill>
                <a:effectLst/>
                <a:uLnTx/>
                <a:uFillTx/>
                <a:latin typeface="Calibri" panose="020F0502020204030204"/>
                <a:ea typeface="+mn-ea"/>
                <a:cs typeface="Times New Roman" pitchFamily="18" charset="0"/>
              </a:rPr>
              <a:t>-1</a:t>
            </a:r>
            <a:r>
              <a:rPr kumimoji="0" lang="it-IT" sz="1800" b="0" i="0" u="none" strike="noStrike" kern="1200" cap="none" spc="0" normalizeH="0" baseline="30000" noProof="0" dirty="0">
                <a:ln>
                  <a:noFill/>
                </a:ln>
                <a:solidFill>
                  <a:srgbClr val="00206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g l</a:t>
            </a:r>
            <a:r>
              <a:rPr kumimoji="0" lang="it-IT" sz="1800" b="1" i="0" u="none" strike="noStrike" kern="1200" cap="none" spc="0" normalizeH="0" baseline="30000" noProof="0" dirty="0">
                <a:ln>
                  <a:noFill/>
                </a:ln>
                <a:solidFill>
                  <a:srgbClr val="002060"/>
                </a:solidFill>
                <a:effectLst/>
                <a:uLnTx/>
                <a:uFillTx/>
                <a:latin typeface="Calibri" panose="020F0502020204030204"/>
                <a:ea typeface="+mn-ea"/>
                <a:cs typeface="Times New Roman" pitchFamily="18" charset="0"/>
              </a:rPr>
              <a:t>-1</a:t>
            </a:r>
            <a:r>
              <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 = g ore</a:t>
            </a:r>
            <a:r>
              <a:rPr kumimoji="0" lang="it-IT" sz="1800" b="1" i="0" u="none" strike="noStrike" kern="1200" cap="none" spc="0" normalizeH="0" baseline="30000" noProof="0" dirty="0">
                <a:ln>
                  <a:noFill/>
                </a:ln>
                <a:solidFill>
                  <a:srgbClr val="002060"/>
                </a:solidFill>
                <a:effectLst/>
                <a:uLnTx/>
                <a:uFillTx/>
                <a:latin typeface="Calibri" panose="020F0502020204030204"/>
                <a:ea typeface="+mn-ea"/>
                <a:cs typeface="Times New Roman" pitchFamily="18" charset="0"/>
              </a:rPr>
              <a:t>-1</a:t>
            </a:r>
            <a:endPar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802032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2D9F768-1AF6-46E2-B75D-C12C1914DF5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47</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5171" name="Rectangle 3"/>
          <p:cNvSpPr>
            <a:spLocks noChangeArrowheads="1"/>
          </p:cNvSpPr>
          <p:nvPr/>
        </p:nvSpPr>
        <p:spPr bwMode="auto">
          <a:xfrm>
            <a:off x="125412" y="1213244"/>
            <a:ext cx="8893175" cy="2031325"/>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22.</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La densità dell’effluente in un reattore continuo è 1500 g l</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concentrazione di fruttosio nell’effluente è 0,5 g l</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Il flusso volumetrico è 50 l ore</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Calcolare il flusso ponderale dell’effluente e del fruttosio.</a:t>
            </a: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75172" name="Text Box 4"/>
          <p:cNvSpPr txBox="1">
            <a:spLocks noChangeArrowheads="1"/>
          </p:cNvSpPr>
          <p:nvPr/>
        </p:nvSpPr>
        <p:spPr bwMode="auto">
          <a:xfrm>
            <a:off x="1619912" y="327773"/>
            <a:ext cx="6457950" cy="946150"/>
          </a:xfrm>
          <a:prstGeom prst="rect">
            <a:avLst/>
          </a:prstGeom>
          <a:noFill/>
          <a:ln w="9525">
            <a:noFill/>
            <a:miter lim="800000"/>
            <a:headEnd/>
            <a:tailEnd/>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Problematiche inerenti alla realizzazione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di un impianto industriale</a:t>
            </a:r>
          </a:p>
        </p:txBody>
      </p:sp>
      <p:sp>
        <p:nvSpPr>
          <p:cNvPr id="2" name="CasellaDiTesto 1">
            <a:extLst>
              <a:ext uri="{FF2B5EF4-FFF2-40B4-BE49-F238E27FC236}">
                <a16:creationId xmlns:a16="http://schemas.microsoft.com/office/drawing/2014/main" id="{76941F07-35AC-492D-AFB1-8A1BAB2E2F9B}"/>
              </a:ext>
            </a:extLst>
          </p:cNvPr>
          <p:cNvSpPr txBox="1"/>
          <p:nvPr/>
        </p:nvSpPr>
        <p:spPr>
          <a:xfrm>
            <a:off x="343947" y="4092476"/>
            <a:ext cx="7139033"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ρ</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 1500 g/l                   [S] = 0,5 g/l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F = 50 l/ore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flusso ponderale dell’effluente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m= F*ρ = 50 l/ora * 1500 g/L = 75000 g/ora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flusso ponderale fruttosio Ci*F = </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0,5 g/L * 50 l/ore = 25 g/ora</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9537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0A20FC58-7A98-45B7-AFD0-DB49948D96C7}"/>
              </a:ext>
            </a:extLst>
          </p:cNvPr>
          <p:cNvPicPr>
            <a:picLocks noChangeAspect="1"/>
          </p:cNvPicPr>
          <p:nvPr/>
        </p:nvPicPr>
        <p:blipFill rotWithShape="1">
          <a:blip r:embed="rId2"/>
          <a:srcRect r="2" b="1030"/>
          <a:stretch/>
        </p:blipFill>
        <p:spPr>
          <a:xfrm>
            <a:off x="607963" y="643467"/>
            <a:ext cx="7928073" cy="5571066"/>
          </a:xfrm>
          <a:prstGeom prst="rect">
            <a:avLst/>
          </a:prstGeom>
        </p:spPr>
      </p:pic>
    </p:spTree>
    <p:extLst>
      <p:ext uri="{BB962C8B-B14F-4D97-AF65-F5344CB8AC3E}">
        <p14:creationId xmlns:p14="http://schemas.microsoft.com/office/powerpoint/2010/main" val="1391336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2"/>
          <p:cNvSpPr txBox="1">
            <a:spLocks noChangeArrowheads="1"/>
          </p:cNvSpPr>
          <p:nvPr/>
        </p:nvSpPr>
        <p:spPr bwMode="auto">
          <a:xfrm>
            <a:off x="8675688" y="6400800"/>
            <a:ext cx="301686"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546D8ED3-491A-4052-B61C-86751E259D2F}"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49</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86" name="Rectangle 3"/>
          <p:cNvSpPr>
            <a:spLocks noChangeArrowheads="1"/>
          </p:cNvSpPr>
          <p:nvPr/>
        </p:nvSpPr>
        <p:spPr bwMode="auto">
          <a:xfrm>
            <a:off x="0" y="-1181850"/>
            <a:ext cx="9144000" cy="8046818"/>
          </a:xfrm>
          <a:prstGeom prst="rect">
            <a:avLst/>
          </a:prstGeom>
          <a:noFill/>
          <a:ln w="9525">
            <a:noFill/>
            <a:miter lim="800000"/>
            <a:headEnd/>
            <a:tailEnd/>
          </a:ln>
        </p:spPr>
        <p:txBody>
          <a:bodyPr anchor="ctr">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Modello Matematico per Reattore Continuo a Volume Costante (</a:t>
            </a:r>
            <a:r>
              <a:rPr kumimoji="0" lang="it-IT" sz="2600" b="1" i="1"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chemostat</a:t>
            </a: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2600" b="0"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 un reattore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CONTINUO,</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le velocità nette di accumulo o di perdita di materia saranno</a:t>
            </a:r>
          </a:p>
          <a:p>
            <a:pPr marL="0" marR="0" lvl="0" indent="0" algn="just" defTabSz="457200" rtl="0" eaLnBrk="0" fontAlgn="auto" latinLnBrk="0" hangingPunct="0">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  D X</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(42)</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dS</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(- 1/Y</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 D (S</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(43)</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dP</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(Y</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en-GB"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  D P</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(44)</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 = 1/</a:t>
            </a:r>
            <a:r>
              <a:rPr kumimoji="0" lang="it-IT" sz="20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t = </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F/V, S</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concentrazione del substrato in alimentazione.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 X = g l</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ore</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flusso uscente di cellule</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 P = g l</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ore</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flusso uscente di prodotto di fermentazione</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 S</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g l</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ore</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flusso entrante di substrato</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 S </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g l</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ore</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flusso uscente di substrato.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Il flusso entrante netto è dato dal prodotto di D per la concentrazione di reagente convertito (S</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p>
        </p:txBody>
      </p:sp>
    </p:spTree>
    <p:extLst>
      <p:ext uri="{BB962C8B-B14F-4D97-AF65-F5344CB8AC3E}">
        <p14:creationId xmlns:p14="http://schemas.microsoft.com/office/powerpoint/2010/main" val="473264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Text Box 2"/>
          <p:cNvSpPr txBox="1">
            <a:spLocks noChangeArrowheads="1"/>
          </p:cNvSpPr>
          <p:nvPr/>
        </p:nvSpPr>
        <p:spPr bwMode="auto">
          <a:xfrm>
            <a:off x="88026" y="813732"/>
            <a:ext cx="4930775"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rPr>
              <a:t>TIPI DI COEFFICIENTE DI RESA</a:t>
            </a:r>
          </a:p>
        </p:txBody>
      </p:sp>
      <p:sp>
        <p:nvSpPr>
          <p:cNvPr id="644099"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228B390-537D-4E42-BF7D-A52523072648}"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100" name="Rectangle 4"/>
          <p:cNvSpPr>
            <a:spLocks noChangeArrowheads="1"/>
          </p:cNvSpPr>
          <p:nvPr/>
        </p:nvSpPr>
        <p:spPr bwMode="auto">
          <a:xfrm>
            <a:off x="353086" y="1238165"/>
            <a:ext cx="8102851" cy="2031325"/>
          </a:xfrm>
          <a:prstGeom prst="rect">
            <a:avLst/>
          </a:prstGeom>
          <a:noFill/>
          <a:ln w="9525">
            <a:noFill/>
            <a:miter lim="800000"/>
            <a:headEnd/>
            <a:tailEnd/>
          </a:ln>
          <a:effectLst/>
        </p:spPr>
        <p:txBody>
          <a:bodyPr wrap="square"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1" u="sng" strike="noStrike" kern="1200" cap="none" spc="0" normalizeH="0" baseline="0" noProof="0" dirty="0">
                <a:ln>
                  <a:noFill/>
                </a:ln>
                <a:solidFill>
                  <a:prstClr val="black"/>
                </a:solidFill>
                <a:effectLst/>
                <a:uLnTx/>
                <a:uFillTx/>
                <a:latin typeface="Calibri" panose="020F0502020204030204"/>
                <a:ea typeface="+mn-ea"/>
                <a:cs typeface="+mn-cs"/>
              </a:rPr>
              <a:t>Esercizio 13.</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In una fermentazione per produrre acido lattico da glucosio viene impiegato un ceppo di lattobacillo casei. La resa media di lattato (</a:t>
            </a:r>
            <a:r>
              <a:rPr lang="it-IT" i="1" dirty="0">
                <a:solidFill>
                  <a:prstClr val="black"/>
                </a:solidFill>
                <a:latin typeface="Calibri" panose="020F0502020204030204"/>
              </a:rPr>
              <a:t>Y</a:t>
            </a:r>
            <a:r>
              <a:rPr lang="it-IT" i="1" baseline="-25000" dirty="0">
                <a:solidFill>
                  <a:prstClr val="black"/>
                </a:solidFill>
                <a:latin typeface="Calibri" panose="020F0502020204030204"/>
              </a:rPr>
              <a:t>P/S</a:t>
            </a:r>
            <a:r>
              <a:rPr lang="it-IT" i="1" dirty="0">
                <a:solidFill>
                  <a:prstClr val="black"/>
                </a:solidFill>
                <a:latin typeface="Calibri" panose="020F0502020204030204"/>
              </a:rPr>
              <a:t>) </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rispetto al glucosio è 0,9 g/g. Il reattore ha un volume di 1000 litri che viene completamento riempito con il brodo di fermentazione e la fermentazione decorre per 20 ore.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In base ai seguenti dati, calcolare la concentrazione finale e la massa di lattato prodotto dall’organismo nel reattore.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Qual è la capacità produttiva del reattore ?</a:t>
            </a:r>
          </a:p>
        </p:txBody>
      </p:sp>
      <p:graphicFrame>
        <p:nvGraphicFramePr>
          <p:cNvPr id="644101" name="Object 5"/>
          <p:cNvGraphicFramePr>
            <a:graphicFrameLocks noChangeAspect="1"/>
          </p:cNvGraphicFramePr>
          <p:nvPr>
            <p:extLst>
              <p:ext uri="{D42A27DB-BD31-4B8C-83A1-F6EECF244321}">
                <p14:modId xmlns:p14="http://schemas.microsoft.com/office/powerpoint/2010/main" val="3490339654"/>
              </p:ext>
            </p:extLst>
          </p:nvPr>
        </p:nvGraphicFramePr>
        <p:xfrm>
          <a:off x="190091" y="3769867"/>
          <a:ext cx="8730072" cy="1608138"/>
        </p:xfrm>
        <a:graphic>
          <a:graphicData uri="http://schemas.openxmlformats.org/presentationml/2006/ole">
            <mc:AlternateContent xmlns:mc="http://schemas.openxmlformats.org/markup-compatibility/2006">
              <mc:Choice xmlns:v="urn:schemas-microsoft-com:vml" Requires="v">
                <p:oleObj name="Document" r:id="rId2" imgW="6238287" imgH="1023153" progId="Word.Document.8">
                  <p:embed/>
                </p:oleObj>
              </mc:Choice>
              <mc:Fallback>
                <p:oleObj name="Document" r:id="rId2" imgW="6238287" imgH="1023153" progId="Word.Document.8">
                  <p:embed/>
                  <p:pic>
                    <p:nvPicPr>
                      <p:cNvPr id="644101" name="Object 5"/>
                      <p:cNvPicPr>
                        <a:picLocks noChangeAspect="1" noChangeArrowheads="1"/>
                      </p:cNvPicPr>
                      <p:nvPr/>
                    </p:nvPicPr>
                    <p:blipFill>
                      <a:blip r:embed="rId3"/>
                      <a:srcRect/>
                      <a:stretch>
                        <a:fillRect/>
                      </a:stretch>
                    </p:blipFill>
                    <p:spPr bwMode="auto">
                      <a:xfrm>
                        <a:off x="190091" y="3769867"/>
                        <a:ext cx="8730072" cy="1608138"/>
                      </a:xfrm>
                      <a:prstGeom prst="rect">
                        <a:avLst/>
                      </a:prstGeom>
                      <a:noFill/>
                      <a:ln>
                        <a:noFill/>
                      </a:ln>
                      <a:effec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
          <p:cNvSpPr txBox="1">
            <a:spLocks noChangeArrowheads="1"/>
          </p:cNvSpPr>
          <p:nvPr/>
        </p:nvSpPr>
        <p:spPr bwMode="auto">
          <a:xfrm>
            <a:off x="8675688" y="6400800"/>
            <a:ext cx="301686"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FFC2180D-BF24-4416-A72D-DF771F759ABA}"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50</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34" name="Rectangle 3"/>
          <p:cNvSpPr>
            <a:spLocks noChangeArrowheads="1"/>
          </p:cNvSpPr>
          <p:nvPr/>
        </p:nvSpPr>
        <p:spPr bwMode="auto">
          <a:xfrm>
            <a:off x="20639" y="-313193"/>
            <a:ext cx="9144000" cy="7171194"/>
          </a:xfrm>
          <a:prstGeom prst="rect">
            <a:avLst/>
          </a:prstGeom>
          <a:noFill/>
          <a:ln w="9525">
            <a:noFill/>
            <a:miter lim="800000"/>
            <a:headEnd/>
            <a:tailEnd/>
          </a:ln>
        </p:spPr>
        <p:txBody>
          <a:bodyPr anchor="ctr">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20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0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Modello Matematico per Reattore Continuo a Volume Costante (</a:t>
            </a:r>
            <a:r>
              <a:rPr kumimoji="0" lang="it-IT" sz="2000" b="1" i="1"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chemostato</a:t>
            </a:r>
            <a:r>
              <a:rPr kumimoji="0" lang="it-IT" sz="20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 facile ora osservare che</a:t>
            </a:r>
            <a:r>
              <a:rPr kumimoji="0" lang="it-IT" sz="2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è dato dalla </a:t>
            </a:r>
            <a:r>
              <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differenza tra la velocità di formazione delle cellule nel reattore</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e </a:t>
            </a:r>
            <a:r>
              <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velocità di uscita</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 X delle cellule, e quindi rappresenta </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velocità netta di accumulo delle cellule</a:t>
            </a:r>
          </a:p>
          <a:p>
            <a:pPr marL="0" marR="0" lvl="0" indent="0" algn="ctr" defTabSz="457200" rtl="0" eaLnBrk="0" fontAlgn="auto" latinLnBrk="0" hangingPunct="0">
              <a:lnSpc>
                <a:spcPct val="15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dP</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è dato dalla </a:t>
            </a:r>
            <a:r>
              <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differenza tra la velocità di formazione</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del prodotto nel reattore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e la </a:t>
            </a:r>
            <a:r>
              <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velocità di uscita</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del prodotto D X, e quindi rappresenta</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velocità netta di accumulo del prodotto</a:t>
            </a:r>
          </a:p>
          <a:p>
            <a:pPr marL="0" marR="0" lvl="0" indent="0" algn="ctr" defTabSz="457200" rtl="0" eaLnBrk="0" fontAlgn="auto" latinLnBrk="0" hangingPunct="0">
              <a:lnSpc>
                <a:spcPct val="15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è dato dalla </a:t>
            </a:r>
            <a:r>
              <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velocità di entrata</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del substrato D S</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meno la </a:t>
            </a:r>
            <a:r>
              <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somma della velocità di scomparsa</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del substrato dovuta alla reazione (- 1/Y</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e  la </a:t>
            </a:r>
            <a:r>
              <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velocità di uscita dal reattore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 S; il risultato rappresenta </a:t>
            </a:r>
            <a:endPar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velocità netta di variazione della concentrazione di substrato nel reattore</a:t>
            </a: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1539341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2"/>
          <p:cNvSpPr txBox="1">
            <a:spLocks noChangeArrowheads="1"/>
          </p:cNvSpPr>
          <p:nvPr/>
        </p:nvSpPr>
        <p:spPr bwMode="auto">
          <a:xfrm>
            <a:off x="8675688" y="6400800"/>
            <a:ext cx="301686"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A4A45107-16BC-4B0C-B581-0AE2A4D010CA}"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51</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82" name="Rectangle 3"/>
          <p:cNvSpPr>
            <a:spLocks noChangeArrowheads="1"/>
          </p:cNvSpPr>
          <p:nvPr/>
        </p:nvSpPr>
        <p:spPr bwMode="auto">
          <a:xfrm>
            <a:off x="20639" y="143297"/>
            <a:ext cx="9144000" cy="6401753"/>
          </a:xfrm>
          <a:prstGeom prst="rect">
            <a:avLst/>
          </a:prstGeom>
          <a:noFill/>
          <a:ln w="9525">
            <a:noFill/>
            <a:miter lim="800000"/>
            <a:headEnd/>
            <a:tailEnd/>
          </a:ln>
        </p:spPr>
        <p:txBody>
          <a:bodyPr anchor="ctr">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Modello Matematico per Reattore Continuo a Volume Costante (</a:t>
            </a:r>
            <a:r>
              <a:rPr kumimoji="0" lang="it-IT" sz="2600" b="1" i="1"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chemostato</a:t>
            </a: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La soluzione del sistema di equazioni (42), (43), (44)  consente di calcolare la concentrazione di cellule, prodotto e substrato in ogni istante nel reattore continuo. </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Se in questo sistema si pone </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 = 0</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si ottiene il sistema di equazioni per il reattore </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batch</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Per il sistema (42-44) la soluzione si ottiene  mediante programmi computerizzati, analogamente a quanto visto per il sistema (24), (36) e (37), o mediante </a:t>
            </a:r>
            <a:r>
              <a:rPr kumimoji="0" lang="it-IT" sz="2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l’analisi dello stato stazionario</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191984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2"/>
          <p:cNvSpPr txBox="1">
            <a:spLocks noChangeArrowheads="1"/>
          </p:cNvSpPr>
          <p:nvPr/>
        </p:nvSpPr>
        <p:spPr bwMode="auto">
          <a:xfrm>
            <a:off x="8675688" y="6400800"/>
            <a:ext cx="301686"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A3D08E67-A97A-4D7C-ACFA-8DE2A112C051}"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52</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78" name="Rectangle 3"/>
          <p:cNvSpPr>
            <a:spLocks noChangeArrowheads="1"/>
          </p:cNvSpPr>
          <p:nvPr/>
        </p:nvSpPr>
        <p:spPr bwMode="auto">
          <a:xfrm>
            <a:off x="0" y="198047"/>
            <a:ext cx="9144000" cy="6155531"/>
          </a:xfrm>
          <a:prstGeom prst="rect">
            <a:avLst/>
          </a:prstGeom>
          <a:noFill/>
          <a:ln w="9525">
            <a:noFill/>
            <a:miter lim="800000"/>
            <a:headEnd/>
            <a:tailEnd/>
          </a:ln>
        </p:spPr>
        <p:txBody>
          <a:bodyPr anchor="ctr">
            <a:spAutoFit/>
          </a:bodyPr>
          <a:lstStyle/>
          <a:p>
            <a:pPr marL="88898" marR="0" lvl="0" indent="-88898" algn="ctr" defTabSz="457200" rtl="0" eaLnBrk="0" fontAlgn="auto" latinLnBrk="0" hangingPunct="0">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Modello Matematico per Reattore Continuo a Volume Costante (</a:t>
            </a:r>
            <a:r>
              <a:rPr kumimoji="0" lang="it-IT" sz="2600" b="1" i="1"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chemostato</a:t>
            </a: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p>
          <a:p>
            <a:pPr marL="88898" marR="0" lvl="0" indent="-88898" algn="ctr" defTabSz="457200" rtl="0" eaLnBrk="0" fontAlgn="auto" latinLnBrk="0" hangingPunct="0">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88898" marR="0" lvl="0" indent="-88898" algn="ctr" defTabSz="457200" rtl="0" eaLnBrk="0" fontAlgn="auto" latinLnBrk="0" hangingPunct="0">
              <a:lnSpc>
                <a:spcPct val="100000"/>
              </a:lnSpc>
              <a:spcBef>
                <a:spcPts val="0"/>
              </a:spcBef>
              <a:spcAft>
                <a:spcPts val="0"/>
              </a:spcAft>
              <a:buClrTx/>
              <a:buSzTx/>
              <a:buFontTx/>
              <a:buNone/>
              <a:tabLst/>
              <a:defRPr/>
            </a:pPr>
            <a:r>
              <a:rPr kumimoji="0" lang="it-IT" sz="1800" b="1" i="0" u="sng" strike="noStrike" kern="1200" cap="none" spc="0" normalizeH="0" baseline="0" noProof="0" dirty="0">
                <a:ln>
                  <a:noFill/>
                </a:ln>
                <a:solidFill>
                  <a:prstClr val="black"/>
                </a:solidFill>
                <a:effectLst/>
                <a:uLnTx/>
                <a:uFillTx/>
                <a:latin typeface="Calibri" panose="020F0502020204030204"/>
                <a:ea typeface="+mn-ea"/>
                <a:cs typeface="+mn-cs"/>
              </a:rPr>
              <a:t>Analisi Dello Stato Stazionario</a:t>
            </a:r>
          </a:p>
          <a:p>
            <a:pPr marL="88898" marR="0" lvl="0" indent="-88898" algn="ctr" defTabSz="457200" rtl="0" eaLnBrk="0" fontAlgn="auto" latinLnBrk="0" hangingPunct="0">
              <a:lnSpc>
                <a:spcPct val="100000"/>
              </a:lnSpc>
              <a:spcBef>
                <a:spcPts val="0"/>
              </a:spcBef>
              <a:spcAft>
                <a:spcPts val="0"/>
              </a:spcAft>
              <a:buClrTx/>
              <a:buSzTx/>
              <a:buFontTx/>
              <a:buNone/>
              <a:tabLst/>
              <a:defRPr/>
            </a:pPr>
            <a:endParaRPr kumimoji="0" lang="it-IT"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88898" marR="0" lvl="0" indent="-88898" algn="ctr" defTabSz="457200" rtl="0" eaLnBrk="0"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8898" marR="0" lvl="0" indent="-88898" algn="just" defTabSz="457200" rtl="0" eaLnBrk="0" fontAlgn="auto" latinLnBrk="0" hangingPunct="0">
              <a:lnSpc>
                <a:spcPct val="100000"/>
              </a:lnSpc>
              <a:spcBef>
                <a:spcPts val="0"/>
              </a:spcBef>
              <a:spcAft>
                <a:spcPts val="0"/>
              </a:spcAft>
              <a:buClrTx/>
              <a:buSzTx/>
              <a:buFontTx/>
              <a:buNone/>
              <a:tabLst/>
              <a:defRPr/>
            </a:pPr>
            <a:r>
              <a:rPr kumimoji="0" lang="it-IT" sz="2000" b="1" i="0" u="sng" strike="noStrike" kern="1200" cap="none" spc="0" normalizeH="0" baseline="0" noProof="0" dirty="0">
                <a:ln>
                  <a:noFill/>
                </a:ln>
                <a:solidFill>
                  <a:prstClr val="black"/>
                </a:solidFill>
                <a:effectLst/>
                <a:uLnTx/>
                <a:uFillTx/>
                <a:latin typeface="Calibri" panose="020F0502020204030204"/>
                <a:ea typeface="+mn-ea"/>
                <a:cs typeface="+mn-cs"/>
              </a:rPr>
              <a:t>Stato stazionario</a:t>
            </a:r>
            <a:r>
              <a:rPr kumimoji="0" lang="it-IT" sz="2000" b="0" i="0" u="sng" strike="noStrike" kern="1200" cap="none" spc="0" normalizeH="0" baseline="0" noProof="0" dirty="0">
                <a:ln>
                  <a:noFill/>
                </a:ln>
                <a:solidFill>
                  <a:prstClr val="black"/>
                </a:solidFill>
                <a:effectLst/>
                <a:uLnTx/>
                <a:uFillTx/>
                <a:latin typeface="Calibri" panose="020F0502020204030204"/>
                <a:ea typeface="+mn-ea"/>
                <a:cs typeface="+mn-cs"/>
              </a:rPr>
              <a:t>:</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situazione in cui non si ha variazione in funzione del tempo. </a:t>
            </a:r>
          </a:p>
          <a:p>
            <a:pPr marL="88898" marR="0" lvl="0" indent="-88898" algn="just"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Es.: </a:t>
            </a:r>
            <a:r>
              <a:rPr kumimoji="0" lang="it-IT" sz="2000" b="0" i="0" u="sng" strike="noStrike" kern="1200" cap="none" spc="0" normalizeH="0" baseline="0" noProof="0" dirty="0">
                <a:ln>
                  <a:noFill/>
                </a:ln>
                <a:solidFill>
                  <a:prstClr val="black"/>
                </a:solidFill>
                <a:effectLst/>
                <a:uLnTx/>
                <a:uFillTx/>
                <a:latin typeface="Calibri" panose="020F0502020204030204"/>
                <a:ea typeface="+mn-ea"/>
                <a:cs typeface="+mn-cs"/>
              </a:rPr>
              <a:t>un sistema chimico costituito da reagenti e prodotti all’equilibrio termodinamico</a:t>
            </a:r>
          </a:p>
          <a:p>
            <a:pPr marL="88898" marR="0" lvl="0" indent="-88898" algn="just" defTabSz="457200" rtl="0" eaLnBrk="0" fontAlgn="auto" latinLnBrk="0" hangingPunct="0">
              <a:lnSpc>
                <a:spcPct val="100000"/>
              </a:lnSpc>
              <a:spcBef>
                <a:spcPts val="0"/>
              </a:spcBef>
              <a:spcAft>
                <a:spcPts val="0"/>
              </a:spcAft>
              <a:buClrTx/>
              <a:buSzTx/>
              <a:buFontTx/>
              <a:buNone/>
              <a:tabLst/>
              <a:defRPr/>
            </a:pPr>
            <a:endParaRPr kumimoji="0" lang="it-IT" sz="20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88898" marR="0" lvl="0" indent="-88898" algn="just" defTabSz="457200" rtl="0" eaLnBrk="0"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8898" marR="0" lvl="0" indent="-88898" algn="just"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la fase di crescita esponenziale delle cellule è seguita dalla fase stazionaria, nella quale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μ</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 0, e la concentrazione di cellule non varia al variare del tempo per un certo intervallo di tempo. </a:t>
            </a:r>
          </a:p>
          <a:p>
            <a:pPr marL="88898" marR="0" lvl="0" indent="-88898" algn="just"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Questo stato può essere raggiunto per:</a:t>
            </a:r>
          </a:p>
          <a:p>
            <a:pPr marL="88898" marR="0" lvl="0" indent="-88898" algn="just" defTabSz="457200" rtl="0" eaLnBrk="0"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8898" marR="0" lvl="0" indent="-88898" algn="just" defTabSz="457200" rtl="0" eaLnBrk="0" fontAlgn="auto" latinLnBrk="0" hangingPunct="0">
              <a:lnSpc>
                <a:spcPct val="100000"/>
              </a:lnSpc>
              <a:spcBef>
                <a:spcPts val="0"/>
              </a:spcBef>
              <a:spcAft>
                <a:spcPts val="0"/>
              </a:spcAft>
              <a:buClrTx/>
              <a:buSzTx/>
              <a:buFontTx/>
              <a:buChar char="-"/>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non sufficiente concentrazione di substrato (il substrato è stato tutto consumato) </a:t>
            </a:r>
          </a:p>
          <a:p>
            <a:pPr marL="88898" marR="0" lvl="0" indent="-88898" algn="just" defTabSz="457200" rtl="0" eaLnBrk="0" fontAlgn="auto" latinLnBrk="0" hangingPunct="0">
              <a:lnSpc>
                <a:spcPct val="100000"/>
              </a:lnSpc>
              <a:spcBef>
                <a:spcPts val="0"/>
              </a:spcBef>
              <a:spcAft>
                <a:spcPts val="0"/>
              </a:spcAft>
              <a:buClrTx/>
              <a:buSzTx/>
              <a:buFontTx/>
              <a:buChar char="-"/>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8898" marR="0" lvl="0" indent="-88898" algn="just" defTabSz="457200" rtl="0" eaLnBrk="0" fontAlgn="auto" latinLnBrk="0" hangingPunct="0">
              <a:lnSpc>
                <a:spcPct val="100000"/>
              </a:lnSpc>
              <a:spcBef>
                <a:spcPts val="0"/>
              </a:spcBef>
              <a:spcAft>
                <a:spcPts val="0"/>
              </a:spcAft>
              <a:buClrTx/>
              <a:buSzTx/>
              <a:buFontTx/>
              <a:buChar char="-"/>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per effetto dell’inibizione da parte di substrato o prodotti del metabolismo </a:t>
            </a:r>
          </a:p>
          <a:p>
            <a:pPr marL="88898" marR="0" lvl="0" indent="-88898" algn="ctr"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alla fase stazionaria seguirà la fase della morte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(le cellule non sono più capaci di riprodursi e di mantenere il loro equilibrio vitale interno) </a:t>
            </a:r>
          </a:p>
        </p:txBody>
      </p:sp>
    </p:spTree>
    <p:extLst>
      <p:ext uri="{BB962C8B-B14F-4D97-AF65-F5344CB8AC3E}">
        <p14:creationId xmlns:p14="http://schemas.microsoft.com/office/powerpoint/2010/main" val="3607025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2"/>
          <p:cNvSpPr txBox="1">
            <a:spLocks noChangeArrowheads="1"/>
          </p:cNvSpPr>
          <p:nvPr/>
        </p:nvSpPr>
        <p:spPr bwMode="auto">
          <a:xfrm>
            <a:off x="8675688" y="6400800"/>
            <a:ext cx="418704"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1695E565-9C8E-44B0-A9AF-F924BCC99B68}"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53</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5891" name="Rectangle 3"/>
          <p:cNvSpPr>
            <a:spLocks noChangeArrowheads="1"/>
          </p:cNvSpPr>
          <p:nvPr/>
        </p:nvSpPr>
        <p:spPr bwMode="auto">
          <a:xfrm>
            <a:off x="0" y="42729"/>
            <a:ext cx="9144000" cy="6694140"/>
          </a:xfrm>
          <a:prstGeom prst="rect">
            <a:avLst/>
          </a:prstGeom>
          <a:noFill/>
          <a:ln w="9525">
            <a:noFill/>
            <a:miter lim="800000"/>
            <a:headEnd/>
            <a:tailEnd/>
          </a:ln>
          <a:effectLst/>
        </p:spPr>
        <p:txBody>
          <a:bodyPr anchor="ctr">
            <a:spAutoFit/>
          </a:bodyPr>
          <a:lstStyle/>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20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Modello Matematico per Reattore Continuo a Volume Costante (</a:t>
            </a:r>
            <a:r>
              <a:rPr kumimoji="0" lang="it-IT" sz="2000" b="1" i="1"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chemostato</a:t>
            </a:r>
            <a:r>
              <a:rPr kumimoji="0" lang="it-IT" sz="20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p>
          <a:p>
            <a:pPr marL="457189" marR="0" lvl="0" indent="-457189" algn="ctr" defTabSz="457200" rtl="0" eaLnBrk="0" fontAlgn="auto" latinLnBrk="0" hangingPunct="0">
              <a:lnSpc>
                <a:spcPct val="100000"/>
              </a:lnSpc>
              <a:spcBef>
                <a:spcPts val="0"/>
              </a:spcBef>
              <a:spcAft>
                <a:spcPts val="0"/>
              </a:spcAft>
              <a:buClrTx/>
              <a:buSzTx/>
              <a:buFontTx/>
              <a:buNone/>
              <a:tabLst/>
              <a:defRPr/>
            </a:pPr>
            <a:endParaRPr kumimoji="0" lang="it-IT" sz="8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1800" b="1" i="0" u="sng" strike="noStrike" kern="1200" cap="none" spc="0" normalizeH="0" baseline="0" noProof="0" dirty="0">
                <a:ln>
                  <a:noFill/>
                </a:ln>
                <a:solidFill>
                  <a:prstClr val="black"/>
                </a:solidFill>
                <a:effectLst/>
                <a:uLnTx/>
                <a:uFillTx/>
                <a:latin typeface="Calibri" panose="020F0502020204030204"/>
                <a:ea typeface="+mn-ea"/>
                <a:cs typeface="+mn-cs"/>
              </a:rPr>
              <a:t>Analisi Dello Stato Stazionario</a:t>
            </a:r>
          </a:p>
          <a:p>
            <a:pPr marL="457189" marR="0" lvl="0" indent="-457189" algn="ctr" defTabSz="457200" rtl="0" eaLnBrk="0" fontAlgn="auto" latinLnBrk="0" hangingPunct="0">
              <a:lnSpc>
                <a:spcPct val="100000"/>
              </a:lnSpc>
              <a:spcBef>
                <a:spcPts val="0"/>
              </a:spcBef>
              <a:spcAft>
                <a:spcPts val="0"/>
              </a:spcAft>
              <a:buClrTx/>
              <a:buSzTx/>
              <a:buFontTx/>
              <a:buNone/>
              <a:tabLst/>
              <a:defRPr/>
            </a:pPr>
            <a:endParaRPr kumimoji="0" lang="it-IT" sz="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Considerando allora il modello di equazioni,</a:t>
            </a:r>
            <a:endPar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  D X       (42)</a:t>
            </a: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(- 1/Y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 D (S</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      (43)</a:t>
            </a: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dP</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  D P    (44)</a:t>
            </a:r>
          </a:p>
          <a:p>
            <a:pPr marL="457189" marR="0" lvl="0" indent="-457189" algn="ctr" defTabSz="457200" rtl="0" eaLnBrk="0" fontAlgn="auto" latinLnBrk="0" hangingPunct="0">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189" marR="0" lvl="0" indent="-457189" algn="just" defTabSz="457200" rtl="0" eaLnBrk="0" fontAlgn="auto" latinLnBrk="0" hangingPunct="0">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 </a:t>
            </a: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ponendo </a:t>
            </a:r>
            <a:r>
              <a:rPr kumimoji="0" lang="it-IT" sz="2200" b="1" i="0" u="sng"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1" i="0" u="sng"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si avrà l’equazione (45) </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valida solo nello stato stazionario</a:t>
            </a:r>
            <a:endPar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endParaRP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K</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(45)</a:t>
            </a:r>
          </a:p>
          <a:p>
            <a:pPr marL="457189" marR="0" lvl="0" indent="-457189" algn="ctr" defTabSz="457200" rtl="0" eaLnBrk="0" fontAlgn="auto" latinLnBrk="0" hangingPunct="0">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189" marR="0" lvl="0" indent="-457189" algn="just" defTabSz="457200" rtl="0" eaLnBrk="0" fontAlgn="auto" latinLnBrk="0" hangingPunct="0">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 </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per l’equazione di </a:t>
            </a:r>
            <a:r>
              <a:rPr kumimoji="0" lang="it-IT"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Monod</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(23)</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 </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m</a:t>
            </a:r>
            <a:r>
              <a:rPr kumimoji="0" lang="it-IT" sz="22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S/(K</a:t>
            </a:r>
            <a:r>
              <a:rPr kumimoji="0" lang="it-IT" sz="22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p>
          <a:p>
            <a:pPr marL="457189" marR="0" lvl="0" indent="-457189" algn="just" defTabSz="457200" rtl="0" eaLnBrk="0" fontAlgn="auto" latinLnBrk="0" hangingPunct="0">
              <a:lnSpc>
                <a:spcPct val="100000"/>
              </a:lnSpc>
              <a:spcBef>
                <a:spcPts val="0"/>
              </a:spcBef>
              <a:spcAft>
                <a:spcPts val="0"/>
              </a:spcAft>
              <a:buClrTx/>
              <a:buSzTx/>
              <a:buFontTx/>
              <a:buNone/>
              <a:tabLst/>
              <a:defRPr/>
            </a:pPr>
            <a:endPar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 = </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endPar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189" marR="0" lvl="0" indent="-457189" algn="just"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Perciò, in condizioni stazionarie, </a:t>
            </a:r>
          </a:p>
          <a:p>
            <a:pPr marL="457189" marR="0" lvl="0" indent="-457189" algn="just" defTabSz="457200" rtl="0" eaLnBrk="0"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velocità specifica di crescita</a:t>
            </a: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è controllata </a:t>
            </a: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dalla velocità di diluizione</a:t>
            </a:r>
            <a:r>
              <a:rPr kumimoji="0" lang="it-IT" sz="3100" b="1" i="0" u="none" strike="noStrike" kern="1200" cap="none" spc="0" normalizeH="0" baseline="0" noProof="0" dirty="0">
                <a:ln>
                  <a:noFill/>
                </a:ln>
                <a:solidFill>
                  <a:prstClr val="white"/>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uLnTx/>
                <a:uFillTx/>
                <a:latin typeface="Calibri" panose="020F0502020204030204"/>
                <a:ea typeface="+mn-ea"/>
                <a:cs typeface="Times New Roman" pitchFamily="18" charset="0"/>
              </a:rPr>
              <a:t>.</a:t>
            </a:r>
          </a:p>
        </p:txBody>
      </p:sp>
    </p:spTree>
    <p:extLst>
      <p:ext uri="{BB962C8B-B14F-4D97-AF65-F5344CB8AC3E}">
        <p14:creationId xmlns:p14="http://schemas.microsoft.com/office/powerpoint/2010/main" val="3830468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magine 2" descr="Immagine che contiene testo&#10;&#10;Descrizione generata automaticamente">
            <a:extLst>
              <a:ext uri="{FF2B5EF4-FFF2-40B4-BE49-F238E27FC236}">
                <a16:creationId xmlns:a16="http://schemas.microsoft.com/office/drawing/2014/main" id="{F0F2B70A-B38F-4A6D-BBAA-77EADF73ECA4}"/>
              </a:ext>
            </a:extLst>
          </p:cNvPr>
          <p:cNvPicPr>
            <a:picLocks noChangeAspect="1"/>
          </p:cNvPicPr>
          <p:nvPr/>
        </p:nvPicPr>
        <p:blipFill>
          <a:blip r:embed="rId2"/>
          <a:stretch>
            <a:fillRect/>
          </a:stretch>
        </p:blipFill>
        <p:spPr>
          <a:xfrm>
            <a:off x="342900" y="1917097"/>
            <a:ext cx="8458200" cy="3023806"/>
          </a:xfrm>
          <a:prstGeom prst="rect">
            <a:avLst/>
          </a:prstGeom>
        </p:spPr>
      </p:pic>
    </p:spTree>
    <p:extLst>
      <p:ext uri="{BB962C8B-B14F-4D97-AF65-F5344CB8AC3E}">
        <p14:creationId xmlns:p14="http://schemas.microsoft.com/office/powerpoint/2010/main" val="3279258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4589B5E-BC4A-4319-A5E5-4193EA4FA51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92709" y="619104"/>
            <a:ext cx="7964155" cy="2381271"/>
          </a:xfrm>
          <a:prstGeom prst="rect">
            <a:avLst/>
          </a:prstGeom>
        </p:spPr>
      </p:pic>
      <p:sp>
        <p:nvSpPr>
          <p:cNvPr id="4" name="CasellaDiTesto 3">
            <a:extLst>
              <a:ext uri="{FF2B5EF4-FFF2-40B4-BE49-F238E27FC236}">
                <a16:creationId xmlns:a16="http://schemas.microsoft.com/office/drawing/2014/main" id="{1D46863B-B9E5-42BF-94D0-16B444B154F6}"/>
              </a:ext>
            </a:extLst>
          </p:cNvPr>
          <p:cNvSpPr txBox="1"/>
          <p:nvPr/>
        </p:nvSpPr>
        <p:spPr>
          <a:xfrm>
            <a:off x="181150" y="211714"/>
            <a:ext cx="618861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2060"/>
                </a:solidFill>
                <a:effectLst/>
                <a:uLnTx/>
                <a:uFillTx/>
                <a:latin typeface="Calibri" panose="020F0502020204030204"/>
                <a:ea typeface="+mn-ea"/>
                <a:cs typeface="+mn-cs"/>
              </a:rPr>
              <a:t>Equazione della biomassa allo stato stazionario</a:t>
            </a:r>
          </a:p>
        </p:txBody>
      </p:sp>
      <p:pic>
        <p:nvPicPr>
          <p:cNvPr id="6" name="Immagine 5">
            <a:extLst>
              <a:ext uri="{FF2B5EF4-FFF2-40B4-BE49-F238E27FC236}">
                <a16:creationId xmlns:a16="http://schemas.microsoft.com/office/drawing/2014/main" id="{77B0ADCB-CD2E-490D-A788-68F61B07F5A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39709" y="2597370"/>
            <a:ext cx="7964154" cy="4289205"/>
          </a:xfrm>
          <a:prstGeom prst="rect">
            <a:avLst/>
          </a:prstGeom>
        </p:spPr>
      </p:pic>
    </p:spTree>
    <p:extLst>
      <p:ext uri="{BB962C8B-B14F-4D97-AF65-F5344CB8AC3E}">
        <p14:creationId xmlns:p14="http://schemas.microsoft.com/office/powerpoint/2010/main" val="4053558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F3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97816C4-97CA-44A4-8D4B-C767A0BF949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45534" y="643467"/>
            <a:ext cx="7452930" cy="5571066"/>
          </a:xfrm>
          <a:prstGeom prst="rect">
            <a:avLst/>
          </a:prstGeom>
        </p:spPr>
      </p:pic>
    </p:spTree>
    <p:extLst>
      <p:ext uri="{BB962C8B-B14F-4D97-AF65-F5344CB8AC3E}">
        <p14:creationId xmlns:p14="http://schemas.microsoft.com/office/powerpoint/2010/main" val="624490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2"/>
          <p:cNvSpPr txBox="1">
            <a:spLocks noChangeArrowheads="1"/>
          </p:cNvSpPr>
          <p:nvPr/>
        </p:nvSpPr>
        <p:spPr bwMode="auto">
          <a:xfrm>
            <a:off x="8675688" y="6400800"/>
            <a:ext cx="418704"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EA248B47-60E3-4FAB-8EE8-509D18C5BF8D}"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57</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38" name="Rectangle 3"/>
          <p:cNvSpPr>
            <a:spLocks noChangeArrowheads="1"/>
          </p:cNvSpPr>
          <p:nvPr/>
        </p:nvSpPr>
        <p:spPr bwMode="auto">
          <a:xfrm>
            <a:off x="20638" y="4"/>
            <a:ext cx="9144000" cy="6709529"/>
          </a:xfrm>
          <a:prstGeom prst="rect">
            <a:avLst/>
          </a:prstGeom>
          <a:noFill/>
          <a:ln w="9525">
            <a:noFill/>
            <a:miter lim="800000"/>
            <a:headEnd/>
            <a:tailEnd/>
          </a:ln>
        </p:spPr>
        <p:txBody>
          <a:bodyPr anchor="ctr">
            <a:spAutoFit/>
          </a:bodyPr>
          <a:lstStyle/>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24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Concentrazione del Prodotto di Fermentazione allo Stato Stazionario</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Per ottenere la dipendenza della concentrazione stazionaria di prodotto in funzione dei parametri di reazione, si procede in modo analogo a quanto fatto per X ed S.</a:t>
            </a:r>
          </a:p>
          <a:p>
            <a:pPr marL="0" marR="0" lvl="0" indent="0" algn="just" defTabSz="457200" rtl="0" eaLnBrk="0" fontAlgn="auto" latinLnBrk="0" hangingPunct="0">
              <a:lnSpc>
                <a:spcPct val="100000"/>
              </a:lnSpc>
              <a:spcBef>
                <a:spcPts val="0"/>
              </a:spcBef>
              <a:spcAft>
                <a:spcPts val="0"/>
              </a:spcAft>
              <a:buClrTx/>
              <a:buSzTx/>
              <a:buFontTx/>
              <a:buNone/>
              <a:tabLst/>
              <a:defRPr/>
            </a:pPr>
            <a:endParaRPr kumimoji="0" lang="it-IT" sz="20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Si pone uguale a zero</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l’equazione</a:t>
            </a:r>
            <a:endPar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dP</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  D P    (44)</a:t>
            </a:r>
            <a:endParaRPr kumimoji="0" lang="en-GB"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ottenendo</a:t>
            </a:r>
            <a:r>
              <a:rPr kumimoji="0" lang="en-GB"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endPar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P</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ove </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X</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e S</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sono le </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concentrazioni allo stato stazionario</a:t>
            </a:r>
            <a:endPar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endParaRPr kumimoji="0" lang="it-IT" sz="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Dato  che  D  =  [</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sarà</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(Y</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X</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(49)</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Sostituendo  nella (49) la</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X</a:t>
            </a:r>
            <a:r>
              <a:rPr kumimoji="0" lang="it-IT"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Y</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(47)</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otterremo </a:t>
            </a:r>
            <a:endPar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(50)</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Sostituendo  nella (50) la </a:t>
            </a:r>
            <a:r>
              <a:rPr kumimoji="0" lang="it-IT"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K</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(48) otterremo</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K</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a:t>
            </a:r>
            <a:r>
              <a:rPr kumimoji="0" lang="en-GB"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(51)</a:t>
            </a:r>
            <a:endPar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738288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8675688" y="6400800"/>
            <a:ext cx="418704"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1D42A73A-209D-495F-A014-7BC19552D531}"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58</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98" name="Rectangle 3"/>
          <p:cNvSpPr>
            <a:spLocks noChangeArrowheads="1"/>
          </p:cNvSpPr>
          <p:nvPr/>
        </p:nvSpPr>
        <p:spPr bwMode="auto">
          <a:xfrm>
            <a:off x="0" y="4512251"/>
            <a:ext cx="9144000" cy="1938992"/>
          </a:xfrm>
          <a:prstGeom prst="rect">
            <a:avLst/>
          </a:prstGeom>
          <a:noFill/>
          <a:ln w="9525">
            <a:noFill/>
            <a:miter lim="800000"/>
            <a:headEnd/>
            <a:tailEnd/>
          </a:ln>
        </p:spPr>
        <p:txBody>
          <a:bodyPr anchor="ctr">
            <a:spAutoFit/>
          </a:bodyPr>
          <a:lstStyle/>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Reattore con flusso a pistone: il liquido avanza orizzontalmente dall’entrata verso l’uscita, senza miscelazione. In condizioni ideali, </a:t>
            </a:r>
            <a:r>
              <a:rPr kumimoji="0" lang="it-IT" sz="20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esistono gradienti di concentrazione dall’entrata all’uscita, ma non devono esistere gradienti di concentrazione radiali, né fenomeni di retro-diffusione di componenti.</a:t>
            </a:r>
            <a:endPar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55299" name="Text Box 4"/>
          <p:cNvSpPr txBox="1">
            <a:spLocks noChangeArrowheads="1"/>
          </p:cNvSpPr>
          <p:nvPr/>
        </p:nvSpPr>
        <p:spPr bwMode="auto">
          <a:xfrm>
            <a:off x="747591" y="206702"/>
            <a:ext cx="7648825" cy="461665"/>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mn-cs"/>
              </a:rPr>
              <a:t>Reattori continui: Reattore con flusso a pistone (plug-flow)</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55300" name="Picture 6" descr="C:\WINDOWS\Desktop\Testi Enzo\Senza nome-scandito-01.jpg"/>
          <p:cNvPicPr>
            <a:picLocks noChangeAspect="1" noChangeArrowheads="1"/>
          </p:cNvPicPr>
          <p:nvPr/>
        </p:nvPicPr>
        <p:blipFill>
          <a:blip r:embed="rId3" r:link="rId4" cstate="print"/>
          <a:srcRect/>
          <a:stretch>
            <a:fillRect/>
          </a:stretch>
        </p:blipFill>
        <p:spPr bwMode="auto">
          <a:xfrm>
            <a:off x="1763716" y="811788"/>
            <a:ext cx="5761037" cy="3700463"/>
          </a:xfrm>
          <a:prstGeom prst="rect">
            <a:avLst/>
          </a:prstGeom>
          <a:noFill/>
          <a:ln w="9525">
            <a:noFill/>
            <a:miter lim="800000"/>
            <a:headEnd/>
            <a:tailEnd/>
          </a:ln>
        </p:spPr>
      </p:pic>
    </p:spTree>
    <p:extLst>
      <p:ext uri="{BB962C8B-B14F-4D97-AF65-F5344CB8AC3E}">
        <p14:creationId xmlns:p14="http://schemas.microsoft.com/office/powerpoint/2010/main" val="2610505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8675688" y="6400800"/>
            <a:ext cx="418704"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477F553C-61E2-4805-A2B5-137C543D270D}"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59</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46" name="Rectangle 3"/>
          <p:cNvSpPr>
            <a:spLocks noChangeArrowheads="1"/>
          </p:cNvSpPr>
          <p:nvPr/>
        </p:nvSpPr>
        <p:spPr bwMode="auto">
          <a:xfrm>
            <a:off x="0" y="767451"/>
            <a:ext cx="9144000" cy="2126864"/>
          </a:xfrm>
          <a:prstGeom prst="rect">
            <a:avLst/>
          </a:prstGeom>
          <a:noFill/>
          <a:ln w="9525">
            <a:noFill/>
            <a:miter lim="800000"/>
            <a:headEnd/>
            <a:tailEnd/>
          </a:ln>
        </p:spPr>
        <p:txBody>
          <a:bodyPr anchor="ctr">
            <a:spAutoFit/>
          </a:bodyPr>
          <a:lstStyle/>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Prendiamo una sezione verticale ad una certa distanza dal punto di entrata del reattore: </a:t>
            </a: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delimitiamo un cerchio di diametro pari al diametro del reattore</a:t>
            </a: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in ogni punto di tutta questa superficie piana la concentrazione di ogni singolo componente deve essere costante</a:t>
            </a:r>
          </a:p>
          <a:p>
            <a:pPr marL="0" marR="0" lvl="0" indent="0" algn="ctr" defTabSz="457200" rtl="0" eaLnBrk="0" fontAlgn="auto" latinLnBrk="0" hangingPunct="0">
              <a:lnSpc>
                <a:spcPct val="150000"/>
              </a:lnSpc>
              <a:spcBef>
                <a:spcPts val="0"/>
              </a:spcBef>
              <a:spcAft>
                <a:spcPts val="0"/>
              </a:spcAft>
              <a:buClrTx/>
              <a:buSzTx/>
              <a:buFontTx/>
              <a:buNone/>
              <a:tabLst/>
              <a:defRPr/>
            </a:pP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347" name="Text Box 4"/>
          <p:cNvSpPr txBox="1">
            <a:spLocks noChangeArrowheads="1"/>
          </p:cNvSpPr>
          <p:nvPr/>
        </p:nvSpPr>
        <p:spPr bwMode="auto">
          <a:xfrm>
            <a:off x="2384141" y="367341"/>
            <a:ext cx="4548746" cy="400110"/>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mn-cs"/>
              </a:rPr>
              <a:t>Reattore con flusso a pistone (</a:t>
            </a:r>
            <a:r>
              <a:rPr kumimoji="0" lang="it-IT" sz="2000" b="1" i="0" u="none" strike="noStrike" kern="1200" cap="none" spc="0" normalizeH="0" baseline="0" noProof="0" dirty="0" err="1">
                <a:ln>
                  <a:noFill/>
                </a:ln>
                <a:solidFill>
                  <a:srgbClr val="FF0000"/>
                </a:solidFill>
                <a:effectLst/>
                <a:uLnTx/>
                <a:uFillTx/>
                <a:latin typeface="Calibri" panose="020F0502020204030204"/>
                <a:ea typeface="+mn-ea"/>
                <a:cs typeface="+mn-cs"/>
              </a:rPr>
              <a:t>plug</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mn-cs"/>
              </a:rPr>
              <a:t>-flow)</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 name="Immagine 1">
            <a:extLst>
              <a:ext uri="{FF2B5EF4-FFF2-40B4-BE49-F238E27FC236}">
                <a16:creationId xmlns:a16="http://schemas.microsoft.com/office/drawing/2014/main" id="{17C79B1C-559D-4E00-8EEB-461ED73AE0CC}"/>
              </a:ext>
            </a:extLst>
          </p:cNvPr>
          <p:cNvPicPr>
            <a:picLocks noChangeAspect="1"/>
          </p:cNvPicPr>
          <p:nvPr/>
        </p:nvPicPr>
        <p:blipFill>
          <a:blip r:embed="rId3"/>
          <a:stretch>
            <a:fillRect/>
          </a:stretch>
        </p:blipFill>
        <p:spPr>
          <a:xfrm>
            <a:off x="2259267" y="2419281"/>
            <a:ext cx="4375718" cy="1750287"/>
          </a:xfrm>
          <a:prstGeom prst="rect">
            <a:avLst/>
          </a:prstGeom>
        </p:spPr>
      </p:pic>
      <p:sp>
        <p:nvSpPr>
          <p:cNvPr id="3" name="CasellaDiTesto 2">
            <a:extLst>
              <a:ext uri="{FF2B5EF4-FFF2-40B4-BE49-F238E27FC236}">
                <a16:creationId xmlns:a16="http://schemas.microsoft.com/office/drawing/2014/main" id="{3EE300EB-8ED9-5F05-45BB-3785A7A01912}"/>
              </a:ext>
            </a:extLst>
          </p:cNvPr>
          <p:cNvSpPr txBox="1"/>
          <p:nvPr/>
        </p:nvSpPr>
        <p:spPr>
          <a:xfrm>
            <a:off x="562063" y="4415122"/>
            <a:ext cx="7323588" cy="464871"/>
          </a:xfrm>
          <a:prstGeom prst="rect">
            <a:avLst/>
          </a:prstGeom>
          <a:noFill/>
        </p:spPr>
        <p:txBody>
          <a:bodyPr wrap="square">
            <a:spAutoFit/>
          </a:bodyPr>
          <a:lstStyle/>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Le sezioni successive avranno concentrazioni diverse come in grafico. </a:t>
            </a:r>
          </a:p>
        </p:txBody>
      </p:sp>
      <p:pic>
        <p:nvPicPr>
          <p:cNvPr id="4" name="Immagine 3">
            <a:extLst>
              <a:ext uri="{FF2B5EF4-FFF2-40B4-BE49-F238E27FC236}">
                <a16:creationId xmlns:a16="http://schemas.microsoft.com/office/drawing/2014/main" id="{B5F718A3-E423-1C69-0DF2-975A16D4593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852737" y="5166684"/>
            <a:ext cx="3438525" cy="1323975"/>
          </a:xfrm>
          <a:prstGeom prst="rect">
            <a:avLst/>
          </a:prstGeom>
        </p:spPr>
      </p:pic>
    </p:spTree>
    <p:extLst>
      <p:ext uri="{BB962C8B-B14F-4D97-AF65-F5344CB8AC3E}">
        <p14:creationId xmlns:p14="http://schemas.microsoft.com/office/powerpoint/2010/main" val="384364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03C8235-8A6E-4E32-AA19-5484AD0D1E0D}"/>
              </a:ext>
            </a:extLst>
          </p:cNvPr>
          <p:cNvSpPr txBox="1"/>
          <p:nvPr/>
        </p:nvSpPr>
        <p:spPr>
          <a:xfrm>
            <a:off x="190091" y="221383"/>
            <a:ext cx="457200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1" i="1" u="sng" strike="noStrike" kern="1200" cap="none" spc="0" normalizeH="0" baseline="0" noProof="0" dirty="0">
                <a:ln>
                  <a:noFill/>
                </a:ln>
                <a:solidFill>
                  <a:prstClr val="black"/>
                </a:solidFill>
                <a:effectLst/>
                <a:uLnTx/>
                <a:uFillTx/>
                <a:latin typeface="Calibri" panose="020F0502020204030204"/>
                <a:ea typeface="+mn-ea"/>
                <a:cs typeface="+mn-cs"/>
              </a:rPr>
              <a:t>Esercizio 13</a:t>
            </a: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E15E7EFF-27D1-461C-91F8-F729AD272C47}"/>
              </a:ext>
            </a:extLst>
          </p:cNvPr>
          <p:cNvSpPr txBox="1"/>
          <p:nvPr/>
        </p:nvSpPr>
        <p:spPr>
          <a:xfrm>
            <a:off x="352338" y="2038525"/>
            <a:ext cx="1219629"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it-IT" sz="1800" b="0" i="0" u="none" strike="noStrike" kern="1200" cap="none" spc="0" normalizeH="0" baseline="-25000" noProof="0" dirty="0">
                <a:ln>
                  <a:noFill/>
                </a:ln>
                <a:solidFill>
                  <a:prstClr val="black"/>
                </a:solidFill>
                <a:effectLst/>
                <a:uLnTx/>
                <a:uFillTx/>
                <a:latin typeface="Calibri" panose="020F0502020204030204"/>
                <a:ea typeface="+mn-ea"/>
                <a:cs typeface="+mn-cs"/>
              </a:rPr>
              <a:t>PS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0,9g/g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V= 1000L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t= 20 ore</a:t>
            </a:r>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91B243FE-D0AB-4EA1-A232-882563F11111}"/>
                  </a:ext>
                </a:extLst>
              </p:cNvPr>
              <p:cNvSpPr txBox="1"/>
              <p:nvPr/>
            </p:nvSpPr>
            <p:spPr>
              <a:xfrm>
                <a:off x="1735448" y="2018477"/>
                <a:ext cx="1327608" cy="5335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it-IT" sz="1800" b="0" i="0" u="none" strike="noStrike" kern="1200" cap="none" spc="0" normalizeH="0" baseline="-25000" noProof="0" dirty="0">
                    <a:ln>
                      <a:noFill/>
                    </a:ln>
                    <a:solidFill>
                      <a:prstClr val="black"/>
                    </a:solidFill>
                    <a:effectLst/>
                    <a:uLnTx/>
                    <a:uFillTx/>
                    <a:latin typeface="Calibri" panose="020F0502020204030204"/>
                    <a:ea typeface="+mn-ea"/>
                    <a:cs typeface="+mn-cs"/>
                  </a:rPr>
                  <a:t>PS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f>
                      <m:fPr>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num>
                      <m:den>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𝑆𝑜</m:t>
                        </m:r>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den>
                    </m:f>
                  </m:oMath>
                </a14:m>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asellaDiTesto 5">
                <a:extLst>
                  <a:ext uri="{FF2B5EF4-FFF2-40B4-BE49-F238E27FC236}">
                    <a16:creationId xmlns:a16="http://schemas.microsoft.com/office/drawing/2014/main" id="{91B243FE-D0AB-4EA1-A232-882563F11111}"/>
                  </a:ext>
                </a:extLst>
              </p:cNvPr>
              <p:cNvSpPr txBox="1">
                <a:spLocks noRot="1" noChangeAspect="1" noMove="1" noResize="1" noEditPoints="1" noAdjustHandles="1" noChangeArrowheads="1" noChangeShapeType="1" noTextEdit="1"/>
              </p:cNvSpPr>
              <p:nvPr/>
            </p:nvSpPr>
            <p:spPr>
              <a:xfrm>
                <a:off x="1735448" y="2018477"/>
                <a:ext cx="1327608" cy="533544"/>
              </a:xfrm>
              <a:prstGeom prst="rect">
                <a:avLst/>
              </a:prstGeom>
              <a:blipFill>
                <a:blip r:embed="rId5"/>
                <a:stretch>
                  <a:fillRect l="-4147" b="-568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093346D8-E7EA-4A59-AC9F-EA6813282ABE}"/>
                  </a:ext>
                </a:extLst>
              </p:cNvPr>
              <p:cNvSpPr txBox="1"/>
              <p:nvPr/>
            </p:nvSpPr>
            <p:spPr>
              <a:xfrm>
                <a:off x="2621060" y="2552021"/>
                <a:ext cx="5235729" cy="48590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0,9 = </a:t>
                </a:r>
                <a14:m>
                  <m:oMath xmlns:m="http://schemas.openxmlformats.org/officeDocument/2006/math">
                    <m:f>
                      <m:fPr>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1−10</m:t>
                        </m:r>
                      </m:num>
                      <m:den>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200−25</m:t>
                        </m:r>
                      </m:den>
                    </m:f>
                  </m:oMath>
                </a14:m>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rPr>
                  <a:t>0,9g/g * 175g/L +10 g/L = 25,75 g/L </a:t>
                </a:r>
              </a:p>
            </p:txBody>
          </p:sp>
        </mc:Choice>
        <mc:Fallback xmlns="">
          <p:sp>
            <p:nvSpPr>
              <p:cNvPr id="8" name="CasellaDiTesto 7">
                <a:extLst>
                  <a:ext uri="{FF2B5EF4-FFF2-40B4-BE49-F238E27FC236}">
                    <a16:creationId xmlns:a16="http://schemas.microsoft.com/office/drawing/2014/main" id="{093346D8-E7EA-4A59-AC9F-EA6813282ABE}"/>
                  </a:ext>
                </a:extLst>
              </p:cNvPr>
              <p:cNvSpPr txBox="1">
                <a:spLocks noRot="1" noChangeAspect="1" noMove="1" noResize="1" noEditPoints="1" noAdjustHandles="1" noChangeArrowheads="1" noChangeShapeType="1" noTextEdit="1"/>
              </p:cNvSpPr>
              <p:nvPr/>
            </p:nvSpPr>
            <p:spPr>
              <a:xfrm>
                <a:off x="2621060" y="2552021"/>
                <a:ext cx="5235729" cy="485902"/>
              </a:xfrm>
              <a:prstGeom prst="rect">
                <a:avLst/>
              </a:prstGeom>
              <a:blipFill>
                <a:blip r:embed="rId6"/>
                <a:stretch>
                  <a:fillRect l="-1048" b="-8861"/>
                </a:stretch>
              </a:blipFill>
            </p:spPr>
            <p:txBody>
              <a:bodyPr/>
              <a:lstStyle/>
              <a:p>
                <a:r>
                  <a:rPr lang="it-IT">
                    <a:noFill/>
                  </a:rPr>
                  <a:t> </a:t>
                </a:r>
              </a:p>
            </p:txBody>
          </p:sp>
        </mc:Fallback>
      </mc:AlternateContent>
      <p:sp>
        <p:nvSpPr>
          <p:cNvPr id="2" name="CasellaDiTesto 1">
            <a:extLst>
              <a:ext uri="{FF2B5EF4-FFF2-40B4-BE49-F238E27FC236}">
                <a16:creationId xmlns:a16="http://schemas.microsoft.com/office/drawing/2014/main" id="{6561D32A-16FD-437D-8EAD-5CB7EEB40E0A}"/>
              </a:ext>
            </a:extLst>
          </p:cNvPr>
          <p:cNvSpPr txBox="1"/>
          <p:nvPr/>
        </p:nvSpPr>
        <p:spPr>
          <a:xfrm>
            <a:off x="4773336" y="3265542"/>
            <a:ext cx="282340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rPr>
              <a:t>25,75 g/L * 1000L = 25750 g</a:t>
            </a: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D7E54B46-DEA3-4045-95F1-27E13456FF0C}"/>
                  </a:ext>
                </a:extLst>
              </p:cNvPr>
              <p:cNvSpPr txBox="1"/>
              <p:nvPr/>
            </p:nvSpPr>
            <p:spPr>
              <a:xfrm>
                <a:off x="645952" y="5914239"/>
                <a:ext cx="3399457" cy="49154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rPr>
                  <a:t>Cp = </a:t>
                </a:r>
                <a14:m>
                  <m:oMath xmlns:m="http://schemas.openxmlformats.org/officeDocument/2006/math">
                    <m:f>
                      <m:fPr>
                        <m:ctrlPr>
                          <a:rPr kumimoji="0" lang="it-IT"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it-IT"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𝐾𝑔</m:t>
                        </m:r>
                      </m:num>
                      <m:den>
                        <m:r>
                          <a:rPr kumimoji="0" lang="it-IT"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h</m:t>
                        </m:r>
                        <m:r>
                          <a:rPr kumimoji="0" lang="it-IT"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sSup>
                          <m:sSupPr>
                            <m:ctrlPr>
                              <a:rPr kumimoji="0" lang="it-IT"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pPr>
                          <m:e>
                            <m:r>
                              <a:rPr kumimoji="0" lang="it-IT"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𝑚</m:t>
                            </m:r>
                          </m:e>
                          <m:sup>
                            <m:r>
                              <a:rPr kumimoji="0" lang="it-IT"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m:t>
                            </m:r>
                          </m:sup>
                        </m:sSup>
                      </m:den>
                    </m:f>
                  </m:oMath>
                </a14:m>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rPr>
                  <a:t> = </a:t>
                </a:r>
                <a14:m>
                  <m:oMath xmlns:m="http://schemas.openxmlformats.org/officeDocument/2006/math">
                    <m:f>
                      <m:fPr>
                        <m:ctrlPr>
                          <a:rPr kumimoji="0" lang="it-IT"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it-IT"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25,75 </m:t>
                        </m:r>
                        <m:r>
                          <a:rPr kumimoji="0" lang="it-IT"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𝑘𝑔</m:t>
                        </m:r>
                      </m:num>
                      <m:den>
                        <m:r>
                          <a:rPr kumimoji="0" lang="it-IT"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20∗1</m:t>
                        </m:r>
                      </m:den>
                    </m:f>
                  </m:oMath>
                </a14:m>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rPr>
                  <a:t> = 1,2875 </a:t>
                </a:r>
                <a14:m>
                  <m:oMath xmlns:m="http://schemas.openxmlformats.org/officeDocument/2006/math">
                    <m:f>
                      <m:fPr>
                        <m:ctrlPr>
                          <a:rPr kumimoji="0" lang="it-IT"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it-IT"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𝐾𝑔</m:t>
                        </m:r>
                      </m:num>
                      <m:den>
                        <m:r>
                          <a:rPr kumimoji="0" lang="it-IT"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h</m:t>
                        </m:r>
                        <m:r>
                          <a:rPr kumimoji="0" lang="it-IT"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sSup>
                          <m:sSupPr>
                            <m:ctrlPr>
                              <a:rPr kumimoji="0" lang="it-IT"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pPr>
                          <m:e>
                            <m:r>
                              <a:rPr kumimoji="0" lang="it-IT"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𝑚</m:t>
                            </m:r>
                          </m:e>
                          <m:sup>
                            <m:r>
                              <a:rPr kumimoji="0" lang="it-IT"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3</m:t>
                            </m:r>
                          </m:sup>
                        </m:sSup>
                      </m:den>
                    </m:f>
                  </m:oMath>
                </a14:m>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mc:Choice>
        <mc:Fallback xmlns="">
          <p:sp>
            <p:nvSpPr>
              <p:cNvPr id="7" name="CasellaDiTesto 6">
                <a:extLst>
                  <a:ext uri="{FF2B5EF4-FFF2-40B4-BE49-F238E27FC236}">
                    <a16:creationId xmlns:a16="http://schemas.microsoft.com/office/drawing/2014/main" id="{D7E54B46-DEA3-4045-95F1-27E13456FF0C}"/>
                  </a:ext>
                </a:extLst>
              </p:cNvPr>
              <p:cNvSpPr txBox="1">
                <a:spLocks noRot="1" noChangeAspect="1" noMove="1" noResize="1" noEditPoints="1" noAdjustHandles="1" noChangeArrowheads="1" noChangeShapeType="1" noTextEdit="1"/>
              </p:cNvSpPr>
              <p:nvPr/>
            </p:nvSpPr>
            <p:spPr>
              <a:xfrm>
                <a:off x="645952" y="5914239"/>
                <a:ext cx="3399457" cy="491545"/>
              </a:xfrm>
              <a:prstGeom prst="rect">
                <a:avLst/>
              </a:prstGeom>
              <a:blipFill>
                <a:blip r:embed="rId7"/>
                <a:stretch>
                  <a:fillRect l="-1613" b="-7407"/>
                </a:stretch>
              </a:blipFill>
            </p:spPr>
            <p:txBody>
              <a:bodyPr/>
              <a:lstStyle/>
              <a:p>
                <a:r>
                  <a:rPr lang="it-IT">
                    <a:noFill/>
                  </a:rPr>
                  <a:t> </a:t>
                </a:r>
              </a:p>
            </p:txBody>
          </p:sp>
        </mc:Fallback>
      </mc:AlternateContent>
      <p:graphicFrame>
        <p:nvGraphicFramePr>
          <p:cNvPr id="9" name="Object 5">
            <a:extLst>
              <a:ext uri="{FF2B5EF4-FFF2-40B4-BE49-F238E27FC236}">
                <a16:creationId xmlns:a16="http://schemas.microsoft.com/office/drawing/2014/main" id="{26E8440D-A6C5-11AC-C9DF-288C3E682496}"/>
              </a:ext>
            </a:extLst>
          </p:cNvPr>
          <p:cNvGraphicFramePr>
            <a:graphicFrameLocks noChangeAspect="1"/>
          </p:cNvGraphicFramePr>
          <p:nvPr>
            <p:extLst>
              <p:ext uri="{D42A27DB-BD31-4B8C-83A1-F6EECF244321}">
                <p14:modId xmlns:p14="http://schemas.microsoft.com/office/powerpoint/2010/main" val="1770400141"/>
              </p:ext>
            </p:extLst>
          </p:nvPr>
        </p:nvGraphicFramePr>
        <p:xfrm>
          <a:off x="190091" y="3769867"/>
          <a:ext cx="8730072" cy="1608138"/>
        </p:xfrm>
        <a:graphic>
          <a:graphicData uri="http://schemas.openxmlformats.org/presentationml/2006/ole">
            <mc:AlternateContent xmlns:mc="http://schemas.openxmlformats.org/markup-compatibility/2006">
              <mc:Choice xmlns:v="urn:schemas-microsoft-com:vml" Requires="v">
                <p:oleObj name="Document" r:id="rId8" imgW="6238287" imgH="1023153" progId="Word.Document.8">
                  <p:embed/>
                </p:oleObj>
              </mc:Choice>
              <mc:Fallback>
                <p:oleObj name="Document" r:id="rId8" imgW="6238287" imgH="1023153" progId="Word.Document.8">
                  <p:embed/>
                  <p:pic>
                    <p:nvPicPr>
                      <p:cNvPr id="644101" name="Object 5"/>
                      <p:cNvPicPr>
                        <a:picLocks noChangeAspect="1" noChangeArrowheads="1"/>
                      </p:cNvPicPr>
                      <p:nvPr/>
                    </p:nvPicPr>
                    <p:blipFill>
                      <a:blip r:embed="rId9"/>
                      <a:srcRect/>
                      <a:stretch>
                        <a:fillRect/>
                      </a:stretch>
                    </p:blipFill>
                    <p:spPr bwMode="auto">
                      <a:xfrm>
                        <a:off x="190091" y="3769867"/>
                        <a:ext cx="8730072" cy="1608138"/>
                      </a:xfrm>
                      <a:prstGeom prst="rect">
                        <a:avLst/>
                      </a:prstGeom>
                      <a:noFill/>
                      <a:ln>
                        <a:noFill/>
                      </a:ln>
                      <a:effectLst/>
                    </p:spPr>
                  </p:pic>
                </p:oleObj>
              </mc:Fallback>
            </mc:AlternateContent>
          </a:graphicData>
        </a:graphic>
      </p:graphicFrame>
      <p:sp>
        <p:nvSpPr>
          <p:cNvPr id="11" name="CasellaDiTesto 10">
            <a:extLst>
              <a:ext uri="{FF2B5EF4-FFF2-40B4-BE49-F238E27FC236}">
                <a16:creationId xmlns:a16="http://schemas.microsoft.com/office/drawing/2014/main" id="{5C35B27F-31CD-0509-03FB-50E06ED355B3}"/>
              </a:ext>
            </a:extLst>
          </p:cNvPr>
          <p:cNvSpPr txBox="1"/>
          <p:nvPr/>
        </p:nvSpPr>
        <p:spPr>
          <a:xfrm>
            <a:off x="335060" y="922875"/>
            <a:ext cx="6201542" cy="369332"/>
          </a:xfrm>
          <a:prstGeom prst="rect">
            <a:avLst/>
          </a:prstGeom>
          <a:noFill/>
        </p:spPr>
        <p:txBody>
          <a:bodyPr wrap="square">
            <a:spAutoFit/>
          </a:bodyPr>
          <a:lstStyle/>
          <a:p>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calcolare la concentrazione finale e la massa di lattato prodotto</a:t>
            </a:r>
            <a:endParaRPr lang="it-IT" dirty="0"/>
          </a:p>
        </p:txBody>
      </p:sp>
      <p:sp>
        <p:nvSpPr>
          <p:cNvPr id="13" name="CasellaDiTesto 12">
            <a:extLst>
              <a:ext uri="{FF2B5EF4-FFF2-40B4-BE49-F238E27FC236}">
                <a16:creationId xmlns:a16="http://schemas.microsoft.com/office/drawing/2014/main" id="{CBBB14B9-9E10-A328-C8A2-0C310139E6B2}"/>
              </a:ext>
            </a:extLst>
          </p:cNvPr>
          <p:cNvSpPr txBox="1"/>
          <p:nvPr/>
        </p:nvSpPr>
        <p:spPr>
          <a:xfrm>
            <a:off x="352338" y="5328332"/>
            <a:ext cx="4572000" cy="36933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Qual è la capacità produttiva del reattore ?</a:t>
            </a:r>
          </a:p>
        </p:txBody>
      </p:sp>
    </p:spTree>
    <p:extLst>
      <p:ext uri="{BB962C8B-B14F-4D97-AF65-F5344CB8AC3E}">
        <p14:creationId xmlns:p14="http://schemas.microsoft.com/office/powerpoint/2010/main" val="145282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2"/>
          <p:cNvSpPr txBox="1">
            <a:spLocks noChangeArrowheads="1"/>
          </p:cNvSpPr>
          <p:nvPr/>
        </p:nvSpPr>
        <p:spPr bwMode="auto">
          <a:xfrm>
            <a:off x="8675688" y="6400800"/>
            <a:ext cx="418704"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D1F4C182-B66B-4D1C-B50C-7F00A3E7924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60</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50" name="Rectangle 3"/>
          <p:cNvSpPr>
            <a:spLocks noChangeArrowheads="1"/>
          </p:cNvSpPr>
          <p:nvPr/>
        </p:nvSpPr>
        <p:spPr bwMode="auto">
          <a:xfrm>
            <a:off x="3203575" y="828404"/>
            <a:ext cx="5867400" cy="5478423"/>
          </a:xfrm>
          <a:prstGeom prst="rect">
            <a:avLst/>
          </a:prstGeom>
          <a:noFill/>
          <a:ln w="9525">
            <a:noFill/>
            <a:miter lim="800000"/>
            <a:headEnd/>
            <a:tailEnd/>
          </a:ln>
        </p:spPr>
        <p:txBody>
          <a:bodyPr anchor="ctr">
            <a:spAutoFit/>
          </a:bodyPr>
          <a:lstStyle/>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22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Condizione ideale in un reattore continuo</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miscelazione perfetta</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quando l’alimentazione entra nel reattore, i </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componenti del liquido alimentato sono </a:t>
            </a: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istantaneamente e omogeneamente</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distribuiti in ogni punto del liquido che si trova entro il reattore</a:t>
            </a:r>
          </a:p>
          <a:p>
            <a:pPr marL="0" marR="0" lvl="0" indent="0" algn="just" defTabSz="457200" rtl="0" eaLnBrk="0" fontAlgn="auto" latinLnBrk="0" hangingPunct="0">
              <a:lnSpc>
                <a:spcPct val="100000"/>
              </a:lnSpc>
              <a:spcBef>
                <a:spcPts val="0"/>
              </a:spcBef>
              <a:spcAft>
                <a:spcPts val="0"/>
              </a:spcAft>
              <a:buClrTx/>
              <a:buSzTx/>
              <a:buFontTx/>
              <a:buNone/>
              <a:tabLst/>
              <a:defRPr/>
            </a:pPr>
            <a:endPar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endPar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endParaRPr kumimoji="0" lang="it-IT" sz="1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non ci sono gradienti di concentrazione nelle tre direzioni dello spazio volumetrico, e la </a:t>
            </a:r>
            <a:r>
              <a:rPr kumimoji="0" lang="it-IT" sz="2200" b="1" i="0" u="sng"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composizione dell’effluente è uguale a quella del liquido entro il reattore</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0" fontAlgn="auto" latinLnBrk="0" hangingPunct="0">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Esempio in grafico: la concentrazione della biomassa o del substrato non varia al variare della distanza dal punto di entrata dell’alimentazione </a:t>
            </a:r>
          </a:p>
        </p:txBody>
      </p:sp>
      <p:sp>
        <p:nvSpPr>
          <p:cNvPr id="53251" name="Text Box 4"/>
          <p:cNvSpPr txBox="1">
            <a:spLocks noChangeArrowheads="1"/>
          </p:cNvSpPr>
          <p:nvPr/>
        </p:nvSpPr>
        <p:spPr bwMode="auto">
          <a:xfrm>
            <a:off x="1838308" y="117448"/>
            <a:ext cx="5599161" cy="430887"/>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Reattori continui: Reattore miscelato continuo</a:t>
            </a:r>
          </a:p>
        </p:txBody>
      </p:sp>
      <p:pic>
        <p:nvPicPr>
          <p:cNvPr id="53252" name="Picture 5" descr="C:\WINDOWS\Desktop\Testi Enzo\Senza nome-scandito-01.jpg"/>
          <p:cNvPicPr>
            <a:picLocks noChangeAspect="1" noChangeArrowheads="1"/>
          </p:cNvPicPr>
          <p:nvPr/>
        </p:nvPicPr>
        <p:blipFill>
          <a:blip r:embed="rId3" r:link="rId4" cstate="print"/>
          <a:srcRect/>
          <a:stretch>
            <a:fillRect/>
          </a:stretch>
        </p:blipFill>
        <p:spPr bwMode="auto">
          <a:xfrm>
            <a:off x="250828" y="1557338"/>
            <a:ext cx="2879725" cy="3600451"/>
          </a:xfrm>
          <a:prstGeom prst="rect">
            <a:avLst/>
          </a:prstGeom>
          <a:noFill/>
          <a:ln w="9525">
            <a:noFill/>
            <a:miter lim="800000"/>
            <a:headEnd/>
            <a:tailEnd/>
          </a:ln>
        </p:spPr>
      </p:pic>
    </p:spTree>
    <p:extLst>
      <p:ext uri="{BB962C8B-B14F-4D97-AF65-F5344CB8AC3E}">
        <p14:creationId xmlns:p14="http://schemas.microsoft.com/office/powerpoint/2010/main" val="5373214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AA5274E-0F78-435A-BBC1-A0276527660E}"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411" name="Rectangle 3"/>
          <p:cNvSpPr>
            <a:spLocks noChangeArrowheads="1"/>
          </p:cNvSpPr>
          <p:nvPr/>
        </p:nvSpPr>
        <p:spPr bwMode="auto">
          <a:xfrm>
            <a:off x="0" y="1001405"/>
            <a:ext cx="9144000" cy="4955203"/>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23</a:t>
            </a:r>
            <a:r>
              <a:rPr kumimoji="0" lang="it-IT" sz="2200" b="0"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Quali delle seguenti situazioni si verifica in un reattore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continuo con flusso a pistone in condizioni ideali?</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Concentrazione del substrato:</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Egualmente distribuita in ogni punto </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Minima nel punto di entrata dell’alimentazione</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Massima nel punto di entrata dell’alimentazione</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Distribuita in modo casuale attraverso il reattore</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Segnare con</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x </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risposta esatta.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85412" name="Text Box 4"/>
          <p:cNvSpPr txBox="1">
            <a:spLocks noChangeArrowheads="1"/>
          </p:cNvSpPr>
          <p:nvPr/>
        </p:nvSpPr>
        <p:spPr bwMode="auto">
          <a:xfrm>
            <a:off x="1382712" y="641835"/>
            <a:ext cx="6378575" cy="519113"/>
          </a:xfrm>
          <a:prstGeom prst="rect">
            <a:avLst/>
          </a:prstGeom>
          <a:noFill/>
          <a:ln w="9525">
            <a:noFill/>
            <a:miter lim="800000"/>
            <a:headEnd/>
            <a:tailEnd/>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Reattore con flusso a pistone (plug-flow)</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AA5274E-0F78-435A-BBC1-A0276527660E}"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411" name="Rectangle 3"/>
          <p:cNvSpPr>
            <a:spLocks noChangeArrowheads="1"/>
          </p:cNvSpPr>
          <p:nvPr/>
        </p:nvSpPr>
        <p:spPr bwMode="auto">
          <a:xfrm>
            <a:off x="65086" y="1316178"/>
            <a:ext cx="9144000" cy="4225644"/>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24</a:t>
            </a:r>
            <a:r>
              <a:rPr kumimoji="0" lang="it-IT" sz="2200" b="0"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Quali delle seguenti situazioni si verifica in un reattore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miscelato continuo in condizioni ideali?</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Concentrazione del substrato:</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Egualmente distribuita in ogni punto </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Minima nel punto di entrata dell’alimentazione</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Massima nel punto di entrata dell’alimentazione</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Distribuita in modo casuale attraverso il reattore</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Segnare con</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x </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risposta esatta.</a:t>
            </a:r>
          </a:p>
        </p:txBody>
      </p:sp>
    </p:spTree>
    <p:extLst>
      <p:ext uri="{BB962C8B-B14F-4D97-AF65-F5344CB8AC3E}">
        <p14:creationId xmlns:p14="http://schemas.microsoft.com/office/powerpoint/2010/main" val="17502738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ACF1023-E92D-4091-934C-AE9237812F5D}"/>
              </a:ext>
            </a:extLst>
          </p:cNvPr>
          <p:cNvSpPr txBox="1"/>
          <p:nvPr/>
        </p:nvSpPr>
        <p:spPr>
          <a:xfrm>
            <a:off x="511727" y="495301"/>
            <a:ext cx="7746447" cy="6129050"/>
          </a:xfrm>
          <a:prstGeom prst="rect">
            <a:avLst/>
          </a:prstGeom>
          <a:noFill/>
        </p:spPr>
        <p:txBody>
          <a:bodyPr wrap="square">
            <a:spAutoFit/>
          </a:bodyPr>
          <a:lstStyle/>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4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25.</a:t>
            </a:r>
            <a:r>
              <a:rPr kumimoji="0" lang="it-IT" sz="24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concentrazione di glucosio in un reattore miscelato continuo in condizioni ideali risulta 0,5 g l</a:t>
            </a:r>
            <a:r>
              <a:rPr kumimoji="0" lang="it-IT" sz="24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Quale è la risposta esatta alla seguente domanda?</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Concentrazione di glucosio nell’effluente:</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Segnare con</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x </a:t>
            </a: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risposta esatta.</a:t>
            </a:r>
          </a:p>
          <a:p>
            <a:pPr marL="0" marR="0" lvl="0" indent="0" algn="just" defTabSz="457200" rtl="0" eaLnBrk="0" fontAlgn="auto" latinLnBrk="0" hangingPunct="0">
              <a:lnSpc>
                <a:spcPct val="150000"/>
              </a:lnSpc>
              <a:spcBef>
                <a:spcPts val="0"/>
              </a:spcBef>
              <a:spcAft>
                <a:spcPts val="0"/>
              </a:spcAft>
              <a:buClrTx/>
              <a:buSzTx/>
              <a:buFontTx/>
              <a:buChar char="-"/>
              <a:tabLst/>
              <a:defRPr/>
            </a:pPr>
            <a:r>
              <a:rPr kumimoji="0" lang="de-DE"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&lt; 0,5 g/l </a:t>
            </a:r>
          </a:p>
          <a:p>
            <a:pPr marL="0" marR="0" lvl="0" indent="0" algn="just" defTabSz="457200" rtl="0" eaLnBrk="0" fontAlgn="auto" latinLnBrk="0" hangingPunct="0">
              <a:lnSpc>
                <a:spcPct val="150000"/>
              </a:lnSpc>
              <a:spcBef>
                <a:spcPts val="0"/>
              </a:spcBef>
              <a:spcAft>
                <a:spcPts val="0"/>
              </a:spcAft>
              <a:buClrTx/>
              <a:buSzTx/>
              <a:buFontTx/>
              <a:buChar char="-"/>
              <a:tabLst/>
              <a:defRPr/>
            </a:pPr>
            <a:r>
              <a:rPr kumimoji="0" lang="de-DE"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&gt; 0,5 g/l                                         </a:t>
            </a:r>
          </a:p>
          <a:p>
            <a:pPr marL="0" marR="0" lvl="0" indent="0" algn="just" defTabSz="457200" rtl="0" eaLnBrk="0" fontAlgn="auto" latinLnBrk="0" hangingPunct="0">
              <a:lnSpc>
                <a:spcPct val="150000"/>
              </a:lnSpc>
              <a:spcBef>
                <a:spcPts val="0"/>
              </a:spcBef>
              <a:spcAft>
                <a:spcPts val="0"/>
              </a:spcAft>
              <a:buClrTx/>
              <a:buSzTx/>
              <a:buFontTx/>
              <a:buChar char="-"/>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0,5 g/l</a:t>
            </a:r>
          </a:p>
          <a:p>
            <a:pPr marL="0" marR="0" lvl="0" indent="0" algn="just" defTabSz="457200" rtl="0" eaLnBrk="0" fontAlgn="auto" latinLnBrk="0" hangingPunct="0">
              <a:lnSpc>
                <a:spcPct val="150000"/>
              </a:lnSpc>
              <a:spcBef>
                <a:spcPts val="0"/>
              </a:spcBef>
              <a:spcAft>
                <a:spcPts val="0"/>
              </a:spcAft>
              <a:buClrTx/>
              <a:buSzTx/>
              <a:buFontTx/>
              <a:buChar char="-"/>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Uguale alla concentrazione del liquido alimentato</a:t>
            </a:r>
          </a:p>
        </p:txBody>
      </p:sp>
    </p:spTree>
    <p:extLst>
      <p:ext uri="{BB962C8B-B14F-4D97-AF65-F5344CB8AC3E}">
        <p14:creationId xmlns:p14="http://schemas.microsoft.com/office/powerpoint/2010/main" val="24104094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BEBDCE8-3812-41D6-B0E6-DDE378C43ED4}"/>
              </a:ext>
            </a:extLst>
          </p:cNvPr>
          <p:cNvSpPr txBox="1"/>
          <p:nvPr/>
        </p:nvSpPr>
        <p:spPr>
          <a:xfrm>
            <a:off x="222308" y="1094412"/>
            <a:ext cx="7277450" cy="120032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4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26</a:t>
            </a: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In quali condizioni il modello matematico che si applica ad un reattore continuo può essere applicato ad un reattore discontinuo?</a:t>
            </a:r>
          </a:p>
        </p:txBody>
      </p:sp>
      <p:sp>
        <p:nvSpPr>
          <p:cNvPr id="4" name="CasellaDiTesto 3">
            <a:extLst>
              <a:ext uri="{FF2B5EF4-FFF2-40B4-BE49-F238E27FC236}">
                <a16:creationId xmlns:a16="http://schemas.microsoft.com/office/drawing/2014/main" id="{8F67987A-10B8-4FCC-AA6D-FDB4B4EA1492}"/>
              </a:ext>
            </a:extLst>
          </p:cNvPr>
          <p:cNvSpPr txBox="1"/>
          <p:nvPr/>
        </p:nvSpPr>
        <p:spPr>
          <a:xfrm>
            <a:off x="939566" y="2962379"/>
            <a:ext cx="7063531" cy="1697068"/>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dX</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/dt = [</a:t>
            </a: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µ</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m</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S/( K</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S)]</a:t>
            </a: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X  -  D X       (42)</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dS</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/dt  = (- 1/Y</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XS</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µ</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m</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S/( K</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S)]</a:t>
            </a: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X   + D (S</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0</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S)      (43)</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dP</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/dt = (Y</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PS</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/Y</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XS</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µ</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m</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S/( K</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S)]</a:t>
            </a: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X   -  D P    (44)</a:t>
            </a:r>
            <a:endPar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99525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5" name="Text Box 2"/>
          <p:cNvSpPr txBox="1">
            <a:spLocks noChangeArrowheads="1"/>
          </p:cNvSpPr>
          <p:nvPr/>
        </p:nvSpPr>
        <p:spPr bwMode="auto">
          <a:xfrm>
            <a:off x="1249378" y="354891"/>
            <a:ext cx="6374323" cy="954107"/>
          </a:xfrm>
          <a:prstGeom prst="rect">
            <a:avLst/>
          </a:prstGeom>
          <a:noFill/>
          <a:ln w="9525">
            <a:noFill/>
            <a:miter lim="800000"/>
            <a:headEnd/>
            <a:tailEnd/>
          </a:ln>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IL MODELLO DI MONOD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PER L’EFFETTO DEL SUBSTRATO (S) SU </a:t>
            </a:r>
            <a:r>
              <a:rPr kumimoji="0" lang="el-GR" sz="2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μ</a:t>
            </a:r>
          </a:p>
        </p:txBody>
      </p:sp>
      <p:sp>
        <p:nvSpPr>
          <p:cNvPr id="615426" name="Text Box 3"/>
          <p:cNvSpPr txBox="1">
            <a:spLocks noChangeArrowheads="1"/>
          </p:cNvSpPr>
          <p:nvPr/>
        </p:nvSpPr>
        <p:spPr bwMode="auto">
          <a:xfrm>
            <a:off x="8436277" y="6488668"/>
            <a:ext cx="451524" cy="369332"/>
          </a:xfrm>
          <a:prstGeom prst="rect">
            <a:avLst/>
          </a:prstGeom>
          <a:noFill/>
          <a:ln w="9525">
            <a:noFill/>
            <a:miter lim="800000"/>
            <a:headEnd/>
            <a:tailEnd/>
          </a:ln>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7FEA3A75-A837-4A3C-947D-FDD23F5577AA}"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7</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427" name="Rectangle 4"/>
          <p:cNvSpPr>
            <a:spLocks noChangeArrowheads="1"/>
          </p:cNvSpPr>
          <p:nvPr/>
        </p:nvSpPr>
        <p:spPr bwMode="auto">
          <a:xfrm>
            <a:off x="443711" y="1557467"/>
            <a:ext cx="8444090" cy="1293496"/>
          </a:xfrm>
          <a:prstGeom prst="rect">
            <a:avLst/>
          </a:prstGeom>
          <a:noFill/>
          <a:ln w="9525">
            <a:noFill/>
            <a:miter lim="800000"/>
            <a:headEnd/>
            <a:tailEnd/>
          </a:ln>
        </p:spPr>
        <p:txBody>
          <a:bodyPr wrap="square" anchor="ctr">
            <a:spAutoFit/>
          </a:bodyPr>
          <a:lstStyle/>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Al di sotto di una certa concentrazione, il substrato diventa fattore limitante della cinetica di reazione, perché fa diminuire il valore di </a:t>
            </a:r>
            <a:r>
              <a:rPr kumimoji="0" lang="it-IT"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m</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come rappresentato in figura, che riporta in ordinata </a:t>
            </a:r>
            <a:r>
              <a:rPr kumimoji="0" lang="it-IT"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m</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ed in ascissa la concentrazione del substrato:</a:t>
            </a:r>
          </a:p>
        </p:txBody>
      </p:sp>
      <p:pic>
        <p:nvPicPr>
          <p:cNvPr id="615428" name="Picture 5" descr="Senza nome-scandito-02"/>
          <p:cNvPicPr>
            <a:picLocks noChangeAspect="1" noChangeArrowheads="1"/>
          </p:cNvPicPr>
          <p:nvPr/>
        </p:nvPicPr>
        <p:blipFill>
          <a:blip r:embed="rId2" cstate="print"/>
          <a:srcRect/>
          <a:stretch>
            <a:fillRect/>
          </a:stretch>
        </p:blipFill>
        <p:spPr bwMode="auto">
          <a:xfrm>
            <a:off x="3372373" y="3099432"/>
            <a:ext cx="4955039" cy="3513973"/>
          </a:xfrm>
          <a:prstGeom prst="rect">
            <a:avLst/>
          </a:prstGeom>
          <a:noFill/>
          <a:ln w="9525">
            <a:noFill/>
            <a:miter lim="800000"/>
            <a:headEnd/>
            <a:tailEnd/>
          </a:ln>
        </p:spPr>
      </p:pic>
    </p:spTree>
    <p:extLst>
      <p:ext uri="{BB962C8B-B14F-4D97-AF65-F5344CB8AC3E}">
        <p14:creationId xmlns:p14="http://schemas.microsoft.com/office/powerpoint/2010/main" val="243557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Text Box 3"/>
          <p:cNvSpPr txBox="1">
            <a:spLocks noChangeArrowheads="1"/>
          </p:cNvSpPr>
          <p:nvPr/>
        </p:nvSpPr>
        <p:spPr bwMode="auto">
          <a:xfrm>
            <a:off x="8675688" y="6400800"/>
            <a:ext cx="488950" cy="457200"/>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01F9EE25-EDE5-479C-8A14-DBFC39328639}"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8</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450" name="Rectangle 4"/>
          <p:cNvSpPr>
            <a:spLocks noChangeArrowheads="1"/>
          </p:cNvSpPr>
          <p:nvPr/>
        </p:nvSpPr>
        <p:spPr bwMode="auto">
          <a:xfrm>
            <a:off x="367169" y="998564"/>
            <a:ext cx="8552994" cy="5594096"/>
          </a:xfrm>
          <a:prstGeom prst="rect">
            <a:avLst/>
          </a:prstGeom>
          <a:noFill/>
          <a:ln w="9525">
            <a:noFill/>
            <a:miter lim="800000"/>
            <a:headEnd/>
            <a:tailEnd/>
          </a:ln>
        </p:spPr>
        <p:txBody>
          <a:bodyPr wrap="square" anchor="ctr">
            <a:spAutoFit/>
          </a:bodyPr>
          <a:lstStyle/>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L’equazione matematica che si adatta a questo andamento è quella di </a:t>
            </a:r>
            <a:r>
              <a:rPr kumimoji="0" lang="it-IT" sz="16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Monod</a:t>
            </a:r>
            <a:r>
              <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endParaRPr kumimoji="0" lang="it-IT" sz="16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 </a:t>
            </a:r>
            <a:r>
              <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6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m</a:t>
            </a:r>
            <a:r>
              <a:rPr kumimoji="0" lang="it-IT" sz="16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S/(K</a:t>
            </a:r>
            <a:r>
              <a:rPr kumimoji="0" lang="it-IT" sz="16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        (23)</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6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16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velocità specifica di crescita massima,  S = concentrazione del substrato,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K</a:t>
            </a:r>
            <a:r>
              <a:rPr kumimoji="0" lang="it-IT" sz="16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costante di saturazione di </a:t>
            </a:r>
            <a:r>
              <a:rPr kumimoji="0" lang="it-IT" sz="16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Monod</a:t>
            </a:r>
            <a:r>
              <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L’equazione di </a:t>
            </a:r>
            <a:r>
              <a:rPr kumimoji="0" lang="it-IT" sz="16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Monod</a:t>
            </a:r>
            <a:r>
              <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perciò prevede che la velocità specifica di crescita aumenti all’aumentare della concentrazione del substrato fino ad un massimo, oltre il quale non può aumentare più.</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Se ora si prende l’equazione già vista che descrive la velocità di crescita esponenziale delle cellule, </a:t>
            </a:r>
            <a:r>
              <a:rPr kumimoji="0" lang="it-IT" sz="16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dX</a:t>
            </a:r>
            <a:r>
              <a:rPr kumimoji="0" lang="it-IT" sz="16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r>
              <a:rPr kumimoji="0" lang="it-IT" sz="16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dt</a:t>
            </a:r>
            <a:r>
              <a:rPr kumimoji="0" lang="it-IT" sz="16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a:t>
            </a:r>
            <a:r>
              <a:rPr kumimoji="0" lang="it-IT" sz="1600" b="0"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m </a:t>
            </a:r>
            <a:r>
              <a:rPr kumimoji="0" lang="it-IT" sz="16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X  </a:t>
            </a:r>
            <a:r>
              <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(13), ove X è la concentrazione della popolazione cellulare, e si sostituisce a </a:t>
            </a:r>
            <a:r>
              <a:rPr kumimoji="0" lang="it-IT" sz="16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la sua funzione di S (23), si ottiene</a:t>
            </a:r>
            <a:endPar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dX</a:t>
            </a:r>
            <a:r>
              <a:rPr kumimoji="0" lang="en-GB" sz="16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r>
              <a:rPr kumimoji="0" lang="en-GB" sz="16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dt</a:t>
            </a:r>
            <a:r>
              <a:rPr kumimoji="0" lang="en-GB" sz="16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a:t>
            </a:r>
            <a:r>
              <a:rPr kumimoji="0" lang="it-IT" sz="1600" b="0"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m</a:t>
            </a:r>
            <a:r>
              <a:rPr kumimoji="0" lang="en-GB" sz="16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m</a:t>
            </a:r>
            <a:r>
              <a:rPr kumimoji="0" lang="en-GB" sz="16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S/( K</a:t>
            </a:r>
            <a:r>
              <a:rPr kumimoji="0" lang="en-GB" sz="16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en-GB" sz="16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S)]</a:t>
            </a:r>
            <a:r>
              <a:rPr kumimoji="0" lang="it-IT" sz="1600" b="0"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 </a:t>
            </a:r>
            <a:r>
              <a:rPr kumimoji="0" lang="en-GB" sz="16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X  </a:t>
            </a: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(24)</a:t>
            </a: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Le equazioni (23) e (24) costituiscono il modello di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Monod</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Questo modello descrive la relazione tra la velocità di crescita delle cellule</a:t>
            </a: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e la concentrazione del substrato limitante. </a:t>
            </a:r>
          </a:p>
        </p:txBody>
      </p:sp>
      <p:sp>
        <p:nvSpPr>
          <p:cNvPr id="616451" name="Text Box 5"/>
          <p:cNvSpPr txBox="1">
            <a:spLocks noChangeArrowheads="1"/>
          </p:cNvSpPr>
          <p:nvPr/>
        </p:nvSpPr>
        <p:spPr bwMode="auto">
          <a:xfrm>
            <a:off x="1551942" y="140453"/>
            <a:ext cx="6040115" cy="954107"/>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IL MODELLO DI MONOD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PER L’EFFETTO DEL SUBSTRATO (S) SU </a:t>
            </a:r>
            <a:r>
              <a:rPr kumimoji="0" lang="el-GR" sz="2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μ</a:t>
            </a:r>
          </a:p>
        </p:txBody>
      </p:sp>
    </p:spTree>
    <p:extLst>
      <p:ext uri="{BB962C8B-B14F-4D97-AF65-F5344CB8AC3E}">
        <p14:creationId xmlns:p14="http://schemas.microsoft.com/office/powerpoint/2010/main" val="346483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3" name="Text Box 2"/>
          <p:cNvSpPr txBox="1">
            <a:spLocks noChangeArrowheads="1"/>
          </p:cNvSpPr>
          <p:nvPr/>
        </p:nvSpPr>
        <p:spPr bwMode="auto">
          <a:xfrm>
            <a:off x="2712329" y="136480"/>
            <a:ext cx="3156313" cy="369332"/>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Aptos" panose="02110004020202020204"/>
                <a:ea typeface="+mn-ea"/>
                <a:cs typeface="+mn-cs"/>
              </a:rPr>
              <a:t>USO DEI COEFFICIENTI DI RESA</a:t>
            </a:r>
          </a:p>
        </p:txBody>
      </p:sp>
      <p:sp>
        <p:nvSpPr>
          <p:cNvPr id="648194" name="Text Box 3"/>
          <p:cNvSpPr txBox="1">
            <a:spLocks noChangeArrowheads="1"/>
          </p:cNvSpPr>
          <p:nvPr/>
        </p:nvSpPr>
        <p:spPr bwMode="auto">
          <a:xfrm>
            <a:off x="8675688" y="6400800"/>
            <a:ext cx="488950" cy="457200"/>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8008539F-A7B8-407C-A12A-D1662209DDC4}" type="slidenum">
              <a:rPr kumimoji="0" lang="it-IT"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9</a:t>
            </a:fld>
            <a:endParaRPr kumimoji="0" lang="it-IT"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8195" name="Rectangle 4"/>
          <p:cNvSpPr>
            <a:spLocks noChangeArrowheads="1"/>
          </p:cNvSpPr>
          <p:nvPr/>
        </p:nvSpPr>
        <p:spPr bwMode="auto">
          <a:xfrm>
            <a:off x="0" y="459353"/>
            <a:ext cx="9144000" cy="6418937"/>
          </a:xfrm>
          <a:prstGeom prst="rect">
            <a:avLst/>
          </a:prstGeom>
          <a:noFill/>
          <a:ln w="9525">
            <a:noFill/>
            <a:miter lim="800000"/>
            <a:headEnd/>
            <a:tailEnd/>
          </a:ln>
        </p:spPr>
        <p:txBody>
          <a:bodyPr anchor="ctr">
            <a:spAutoFit/>
          </a:bodyPr>
          <a:lstStyle/>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per lo sviluppo delle equazioni cinetiche relative al consumo di substrato e di formazione del prodotto</a:t>
            </a:r>
            <a:endPar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Assumiamo che: </a:t>
            </a:r>
          </a:p>
          <a:p>
            <a:pPr marL="0" marR="0" lvl="0" indent="0" algn="just" defTabSz="457200" rtl="0" eaLnBrk="0" fontAlgn="auto" latinLnBrk="0" hangingPunct="0">
              <a:lnSpc>
                <a:spcPct val="150000"/>
              </a:lnSpc>
              <a:spcBef>
                <a:spcPts val="0"/>
              </a:spcBef>
              <a:spcAft>
                <a:spcPts val="0"/>
              </a:spcAft>
              <a:buClrTx/>
              <a:buSzTx/>
              <a:buFontTx/>
              <a:buChar char="-"/>
              <a:tabLst/>
              <a:defRPr/>
            </a:pPr>
            <a:r>
              <a:rPr kumimoji="0" lang="it-IT" sz="18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la velocità di crescita cellulare o di formazione della biomassa (il ceppo batterico) </a:t>
            </a:r>
            <a:r>
              <a:rPr kumimoji="0" lang="it-IT" sz="18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dX</a:t>
            </a:r>
            <a:r>
              <a:rPr kumimoji="0" lang="it-IT" sz="18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t>
            </a:r>
            <a:r>
              <a:rPr kumimoji="0" lang="it-IT" sz="18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dt</a:t>
            </a:r>
            <a:endParaRPr kumimoji="0" lang="it-IT" sz="18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Char char="-"/>
              <a:tabLst/>
              <a:defRPr/>
            </a:pPr>
            <a:r>
              <a:rPr kumimoji="0" lang="it-IT" sz="18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la velocità di formazione del prodotto di fermentazione  (ad esempio l’acido lattico)  </a:t>
            </a:r>
            <a:r>
              <a:rPr kumimoji="0" lang="it-IT" sz="18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dP</a:t>
            </a:r>
            <a:r>
              <a:rPr kumimoji="0" lang="it-IT" sz="18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t>
            </a:r>
            <a:r>
              <a:rPr kumimoji="0" lang="it-IT" sz="18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dt</a:t>
            </a:r>
            <a:endParaRPr kumimoji="0" lang="it-IT" sz="18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siano dipendenti dalla velocità di consumo del substrato (es.: glucosio): </a:t>
            </a:r>
            <a:endParaRPr kumimoji="0" lang="it-IT" sz="18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dX</a:t>
            </a:r>
            <a:r>
              <a:rPr kumimoji="0" lang="it-IT" sz="18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t>
            </a:r>
            <a:r>
              <a:rPr kumimoji="0" lang="it-IT" sz="1800" b="1"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dt</a:t>
            </a:r>
            <a:r>
              <a:rPr kumimoji="0" lang="it-IT" sz="18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 Y</a:t>
            </a:r>
            <a:r>
              <a:rPr kumimoji="0" lang="it-IT" sz="1800" b="1"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XS</a:t>
            </a:r>
            <a:r>
              <a:rPr kumimoji="0" lang="it-IT" sz="18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it-IT" sz="1800" b="1"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dS</a:t>
            </a:r>
            <a:r>
              <a:rPr kumimoji="0" lang="it-IT" sz="18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t>
            </a:r>
            <a:r>
              <a:rPr kumimoji="0" lang="it-IT" sz="1800" b="1"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dt</a:t>
            </a:r>
            <a:r>
              <a:rPr kumimoji="0" lang="it-IT" sz="18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(33) </a:t>
            </a: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it-IT" sz="1800" b="1"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dP</a:t>
            </a:r>
            <a:r>
              <a:rPr kumimoji="0" lang="it-IT" sz="18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t>
            </a:r>
            <a:r>
              <a:rPr kumimoji="0" lang="it-IT" sz="1800" b="1"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dt</a:t>
            </a:r>
            <a:r>
              <a:rPr kumimoji="0" lang="it-IT" sz="18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 Y</a:t>
            </a:r>
            <a:r>
              <a:rPr kumimoji="0" lang="it-IT" sz="1800" b="1"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PS</a:t>
            </a:r>
            <a:r>
              <a:rPr kumimoji="0" lang="it-IT" sz="18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it-IT" sz="1800" b="1"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dS</a:t>
            </a:r>
            <a:r>
              <a:rPr kumimoji="0" lang="it-IT" sz="18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t>
            </a:r>
            <a:r>
              <a:rPr kumimoji="0" lang="it-IT" sz="1800" b="1"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dt</a:t>
            </a:r>
            <a:r>
              <a:rPr kumimoji="0" lang="it-IT" sz="18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(34)</a:t>
            </a:r>
          </a:p>
          <a:p>
            <a:pPr marL="0" marR="0" lvl="0" indent="0" algn="ctr" defTabSz="457200" rtl="0" eaLnBrk="0" fontAlgn="auto" latinLnBrk="0" hangingPunct="0">
              <a:lnSpc>
                <a:spcPct val="150000"/>
              </a:lnSpc>
              <a:spcBef>
                <a:spcPts val="0"/>
              </a:spcBef>
              <a:spcAft>
                <a:spcPts val="0"/>
              </a:spcAft>
              <a:buClrTx/>
              <a:buSzTx/>
              <a:buFontTx/>
              <a:buNone/>
              <a:tabLst/>
              <a:defRPr/>
            </a:pPr>
            <a:endParaRPr kumimoji="0" lang="it-IT" sz="8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ove </a:t>
            </a: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Y</a:t>
            </a:r>
            <a:r>
              <a:rPr kumimoji="0" lang="en-GB" sz="2000" b="1"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XS </a:t>
            </a: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(X</a:t>
            </a:r>
            <a:r>
              <a:rPr kumimoji="0" lang="en-GB" sz="2000" b="1"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1</a:t>
            </a: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X</a:t>
            </a:r>
            <a:r>
              <a:rPr kumimoji="0" lang="en-GB" sz="2000" b="1"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0</a:t>
            </a: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)/(S</a:t>
            </a:r>
            <a:r>
              <a:rPr kumimoji="0" lang="en-GB" sz="2000" b="1"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0</a:t>
            </a: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S</a:t>
            </a:r>
            <a:r>
              <a:rPr kumimoji="0" lang="en-GB" sz="2000" b="1"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1</a:t>
            </a: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en-GB"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(29)  e </a:t>
            </a: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Y</a:t>
            </a:r>
            <a:r>
              <a:rPr kumimoji="0" lang="en-GB" sz="2000" b="1"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PS</a:t>
            </a: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(P</a:t>
            </a:r>
            <a:r>
              <a:rPr kumimoji="0" lang="en-GB" sz="2000" b="1"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1</a:t>
            </a: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P</a:t>
            </a:r>
            <a:r>
              <a:rPr kumimoji="0" lang="en-GB" sz="2000" b="1"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0</a:t>
            </a: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)/(S</a:t>
            </a:r>
            <a:r>
              <a:rPr kumimoji="0" lang="en-GB" sz="2000" b="1"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0</a:t>
            </a: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S</a:t>
            </a:r>
            <a:r>
              <a:rPr kumimoji="0" lang="en-GB" sz="2000" b="1"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1</a:t>
            </a: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en-GB"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(30). </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20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segno negativo:</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perchè</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dt</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è una diminuzione di concentrazione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S</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1</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S</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0</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S</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1</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&lt; S</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0</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mentre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dX</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dt</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è un aumento di concentrazione nel tempo.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non abbiamo fatto altro che moltiplicare la resa (Y) in biomassa o in prodotto con la velocità di reazione (espressa come scomparsa del substrato)</a:t>
            </a:r>
          </a:p>
        </p:txBody>
      </p:sp>
      <p:sp>
        <p:nvSpPr>
          <p:cNvPr id="2" name="CasellaDiTesto 1">
            <a:extLst>
              <a:ext uri="{FF2B5EF4-FFF2-40B4-BE49-F238E27FC236}">
                <a16:creationId xmlns:a16="http://schemas.microsoft.com/office/drawing/2014/main" id="{038A304D-FB82-4B0C-B6B4-BC47A4178539}"/>
              </a:ext>
            </a:extLst>
          </p:cNvPr>
          <p:cNvSpPr txBox="1"/>
          <p:nvPr/>
        </p:nvSpPr>
        <p:spPr>
          <a:xfrm>
            <a:off x="6300131" y="3484156"/>
            <a:ext cx="19639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Aptos" panose="02110004020202020204"/>
                <a:ea typeface="+mn-ea"/>
                <a:cs typeface="+mn-cs"/>
              </a:rPr>
              <a:t>dC</a:t>
            </a:r>
            <a:r>
              <a:rPr kumimoji="0" lang="it-IT" sz="1800" b="0" i="0" u="none" strike="noStrike" kern="1200" cap="none" spc="0" normalizeH="0" baseline="-25000" noProof="0" dirty="0" err="1">
                <a:ln>
                  <a:noFill/>
                </a:ln>
                <a:solidFill>
                  <a:prstClr val="black"/>
                </a:solidFill>
                <a:effectLst/>
                <a:uLnTx/>
                <a:uFillTx/>
                <a:latin typeface="Aptos" panose="02110004020202020204"/>
                <a:ea typeface="+mn-ea"/>
                <a:cs typeface="+mn-cs"/>
              </a:rPr>
              <a:t>P</a:t>
            </a:r>
            <a:r>
              <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it-IT" sz="1800" b="0" i="0" u="none" strike="noStrike" kern="1200" cap="none" spc="0" normalizeH="0" baseline="0" noProof="0" dirty="0" err="1">
                <a:ln>
                  <a:noFill/>
                </a:ln>
                <a:solidFill>
                  <a:prstClr val="black"/>
                </a:solidFill>
                <a:effectLst/>
                <a:uLnTx/>
                <a:uFillTx/>
                <a:latin typeface="Aptos" panose="02110004020202020204"/>
                <a:ea typeface="+mn-ea"/>
                <a:cs typeface="+mn-cs"/>
              </a:rPr>
              <a:t>dt</a:t>
            </a:r>
            <a:r>
              <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rPr>
              <a:t> = - n </a:t>
            </a:r>
            <a:r>
              <a:rPr kumimoji="0" lang="it-IT" sz="1800" b="0" i="0" u="none" strike="noStrike" kern="1200" cap="none" spc="0" normalizeH="0" baseline="0" noProof="0" dirty="0" err="1">
                <a:ln>
                  <a:noFill/>
                </a:ln>
                <a:solidFill>
                  <a:prstClr val="black"/>
                </a:solidFill>
                <a:effectLst/>
                <a:uLnTx/>
                <a:uFillTx/>
                <a:latin typeface="Aptos" panose="02110004020202020204"/>
                <a:ea typeface="+mn-ea"/>
                <a:cs typeface="+mn-cs"/>
              </a:rPr>
              <a:t>dC</a:t>
            </a:r>
            <a:r>
              <a:rPr kumimoji="0" lang="it-IT" sz="1800" b="0" i="0" u="none" strike="noStrike" kern="1200" cap="none" spc="0" normalizeH="0" baseline="-25000" noProof="0" dirty="0" err="1">
                <a:ln>
                  <a:noFill/>
                </a:ln>
                <a:solidFill>
                  <a:prstClr val="black"/>
                </a:solidFill>
                <a:effectLst/>
                <a:uLnTx/>
                <a:uFillTx/>
                <a:latin typeface="Aptos" panose="02110004020202020204"/>
                <a:ea typeface="+mn-ea"/>
                <a:cs typeface="+mn-cs"/>
              </a:rPr>
              <a:t>R</a:t>
            </a:r>
            <a:r>
              <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it-IT" sz="1800" b="0" i="0" u="none" strike="noStrike" kern="1200" cap="none" spc="0" normalizeH="0" baseline="0" noProof="0" dirty="0" err="1">
                <a:ln>
                  <a:noFill/>
                </a:ln>
                <a:solidFill>
                  <a:prstClr val="black"/>
                </a:solidFill>
                <a:effectLst/>
                <a:uLnTx/>
                <a:uFillTx/>
                <a:latin typeface="Aptos" panose="02110004020202020204"/>
                <a:ea typeface="+mn-ea"/>
                <a:cs typeface="+mn-cs"/>
              </a:rPr>
              <a:t>dt</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53089518"/>
      </p:ext>
    </p:extLst>
  </p:cSld>
  <p:clrMapOvr>
    <a:masterClrMapping/>
  </p:clrMapOvr>
</p:sld>
</file>

<file path=ppt/theme/theme1.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i Office">
  <a:themeElements>
    <a:clrScheme name="Tema di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i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195</TotalTime>
  <Words>5720</Words>
  <Application>Microsoft Office PowerPoint</Application>
  <PresentationFormat>Presentazione su schermo (4:3)</PresentationFormat>
  <Paragraphs>788</Paragraphs>
  <Slides>64</Slides>
  <Notes>15</Notes>
  <HiddenSlides>0</HiddenSlides>
  <MMClips>0</MMClips>
  <ScaleCrop>false</ScaleCrop>
  <HeadingPairs>
    <vt:vector size="8" baseType="variant">
      <vt:variant>
        <vt:lpstr>Caratteri utilizzati</vt:lpstr>
      </vt:variant>
      <vt:variant>
        <vt:i4>9</vt:i4>
      </vt:variant>
      <vt:variant>
        <vt:lpstr>Tema</vt:lpstr>
      </vt:variant>
      <vt:variant>
        <vt:i4>2</vt:i4>
      </vt:variant>
      <vt:variant>
        <vt:lpstr>Server OLE incorporati</vt:lpstr>
      </vt:variant>
      <vt:variant>
        <vt:i4>2</vt:i4>
      </vt:variant>
      <vt:variant>
        <vt:lpstr>Titoli diapositive</vt:lpstr>
      </vt:variant>
      <vt:variant>
        <vt:i4>64</vt:i4>
      </vt:variant>
    </vt:vector>
  </HeadingPairs>
  <TitlesOfParts>
    <vt:vector size="77" baseType="lpstr">
      <vt:lpstr>Aptos</vt:lpstr>
      <vt:lpstr>Aptos Display</vt:lpstr>
      <vt:lpstr>Arial</vt:lpstr>
      <vt:lpstr>Calibri</vt:lpstr>
      <vt:lpstr>Calibri Light</vt:lpstr>
      <vt:lpstr>Cambria Math</vt:lpstr>
      <vt:lpstr>Symbol</vt:lpstr>
      <vt:lpstr>Times New Roman</vt:lpstr>
      <vt:lpstr>Wingdings 3</vt:lpstr>
      <vt:lpstr>1_Tema di Office</vt:lpstr>
      <vt:lpstr>Tema di Office</vt:lpstr>
      <vt:lpstr>Document</vt:lpstr>
      <vt:lpstr>Documento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Silvia Tabasso</dc:creator>
  <cp:lastModifiedBy>Silvia Tabasso</cp:lastModifiedBy>
  <cp:revision>35</cp:revision>
  <dcterms:created xsi:type="dcterms:W3CDTF">2024-11-18T16:53:25Z</dcterms:created>
  <dcterms:modified xsi:type="dcterms:W3CDTF">2024-11-19T14:45:11Z</dcterms:modified>
</cp:coreProperties>
</file>