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45"/>
  </p:notesMasterIdLst>
  <p:sldIdLst>
    <p:sldId id="383" r:id="rId3"/>
    <p:sldId id="882" r:id="rId4"/>
    <p:sldId id="645" r:id="rId5"/>
    <p:sldId id="639" r:id="rId6"/>
    <p:sldId id="642" r:id="rId7"/>
    <p:sldId id="646" r:id="rId8"/>
    <p:sldId id="643" r:id="rId9"/>
    <p:sldId id="647" r:id="rId10"/>
    <p:sldId id="644" r:id="rId11"/>
    <p:sldId id="648" r:id="rId12"/>
    <p:sldId id="260" r:id="rId13"/>
    <p:sldId id="261" r:id="rId14"/>
    <p:sldId id="650" r:id="rId15"/>
    <p:sldId id="651" r:id="rId16"/>
    <p:sldId id="332" r:id="rId17"/>
    <p:sldId id="623" r:id="rId18"/>
    <p:sldId id="381" r:id="rId19"/>
    <p:sldId id="384" r:id="rId20"/>
    <p:sldId id="258" r:id="rId21"/>
    <p:sldId id="615" r:id="rId22"/>
    <p:sldId id="616" r:id="rId23"/>
    <p:sldId id="592" r:id="rId24"/>
    <p:sldId id="259" r:id="rId25"/>
    <p:sldId id="606" r:id="rId26"/>
    <p:sldId id="289" r:id="rId27"/>
    <p:sldId id="290" r:id="rId28"/>
    <p:sldId id="594" r:id="rId29"/>
    <p:sldId id="596" r:id="rId30"/>
    <p:sldId id="635" r:id="rId31"/>
    <p:sldId id="572" r:id="rId32"/>
    <p:sldId id="577" r:id="rId33"/>
    <p:sldId id="609" r:id="rId34"/>
    <p:sldId id="617" r:id="rId35"/>
    <p:sldId id="266" r:id="rId36"/>
    <p:sldId id="581" r:id="rId37"/>
    <p:sldId id="589" r:id="rId38"/>
    <p:sldId id="591" r:id="rId39"/>
    <p:sldId id="587" r:id="rId40"/>
    <p:sldId id="316" r:id="rId41"/>
    <p:sldId id="285" r:id="rId42"/>
    <p:sldId id="593" r:id="rId43"/>
    <p:sldId id="583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23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13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F7FB0B-1E9C-4E60-B3FA-1E61306B2066}" type="datetimeFigureOut">
              <a:rPr lang="it-IT" smtClean="0"/>
              <a:t>07/11/2024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1C8BD-926B-405E-9C19-464A2E60E0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2771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8188BF-5D4A-480F-914E-6456098FBC56}" type="slidenum">
              <a:rPr lang="it-IT"/>
              <a:pPr/>
              <a:t>1</a:t>
            </a:fld>
            <a:endParaRPr lang="it-IT"/>
          </a:p>
        </p:txBody>
      </p:sp>
      <p:sp>
        <p:nvSpPr>
          <p:cNvPr id="41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700" b="1" dirty="0" err="1"/>
              <a:t>Basic</a:t>
            </a:r>
            <a:r>
              <a:rPr lang="it-IT" sz="700" b="1" dirty="0"/>
              <a:t> </a:t>
            </a:r>
            <a:r>
              <a:rPr lang="it-IT" sz="700" b="1" dirty="0" err="1"/>
              <a:t>Biotechnology</a:t>
            </a:r>
            <a:r>
              <a:rPr lang="it-IT" sz="700" dirty="0"/>
              <a:t> (C. </a:t>
            </a:r>
            <a:r>
              <a:rPr lang="it-IT" sz="700" dirty="0" err="1"/>
              <a:t>Ratledge</a:t>
            </a:r>
            <a:r>
              <a:rPr lang="it-IT" sz="700" dirty="0"/>
              <a:t> and B. </a:t>
            </a:r>
            <a:r>
              <a:rPr lang="it-IT" sz="700" dirty="0" err="1"/>
              <a:t>Kristiansen</a:t>
            </a:r>
            <a:r>
              <a:rPr lang="it-IT" sz="700" dirty="0"/>
              <a:t> </a:t>
            </a:r>
            <a:r>
              <a:rPr lang="it-IT" sz="700" dirty="0" err="1"/>
              <a:t>Eds</a:t>
            </a:r>
            <a:r>
              <a:rPr lang="it-IT" sz="700" dirty="0"/>
              <a:t>.), </a:t>
            </a:r>
            <a:r>
              <a:rPr lang="it-IT" sz="700" dirty="0" err="1"/>
              <a:t>Second</a:t>
            </a:r>
            <a:r>
              <a:rPr lang="it-IT" sz="700" dirty="0"/>
              <a:t> </a:t>
            </a:r>
            <a:r>
              <a:rPr lang="it-IT" sz="700" dirty="0" err="1"/>
              <a:t>Edition</a:t>
            </a:r>
            <a:r>
              <a:rPr lang="it-IT" sz="700" dirty="0"/>
              <a:t>, Cambridge </a:t>
            </a:r>
            <a:r>
              <a:rPr lang="it-IT" sz="700" dirty="0" err="1"/>
              <a:t>University</a:t>
            </a:r>
            <a:r>
              <a:rPr lang="it-IT" sz="700" dirty="0"/>
              <a:t> Press: Cambridge, 2002</a:t>
            </a:r>
            <a:br>
              <a:rPr lang="it-IT" sz="700" dirty="0"/>
            </a:br>
            <a:r>
              <a:rPr lang="it-IT" sz="700" dirty="0"/>
              <a:t>Cap. 19 </a:t>
            </a:r>
            <a:r>
              <a:rPr lang="it-IT" sz="700" i="1" dirty="0" err="1"/>
              <a:t>Synthesis</a:t>
            </a:r>
            <a:r>
              <a:rPr lang="it-IT" sz="700" i="1" dirty="0"/>
              <a:t> </a:t>
            </a:r>
            <a:r>
              <a:rPr lang="it-IT" sz="700" i="1" dirty="0" err="1"/>
              <a:t>of</a:t>
            </a:r>
            <a:r>
              <a:rPr lang="it-IT" sz="700" i="1" dirty="0"/>
              <a:t> </a:t>
            </a:r>
            <a:r>
              <a:rPr lang="it-IT" sz="700" i="1" dirty="0" err="1"/>
              <a:t>Chemicals</a:t>
            </a:r>
            <a:r>
              <a:rPr lang="it-IT" sz="700" i="1" dirty="0"/>
              <a:t> </a:t>
            </a:r>
            <a:r>
              <a:rPr lang="it-IT" sz="700" i="1" dirty="0" err="1"/>
              <a:t>using</a:t>
            </a:r>
            <a:r>
              <a:rPr lang="it-IT" sz="700" i="1" dirty="0"/>
              <a:t> </a:t>
            </a:r>
            <a:r>
              <a:rPr lang="it-IT" sz="700" i="1" dirty="0" err="1"/>
              <a:t>enzymes</a:t>
            </a:r>
            <a:r>
              <a:rPr lang="it-IT" sz="700" dirty="0"/>
              <a:t> (T. </a:t>
            </a:r>
            <a:r>
              <a:rPr lang="it-IT" sz="700" dirty="0" err="1"/>
              <a:t>Anthonsen</a:t>
            </a:r>
            <a:r>
              <a:rPr lang="it-IT" sz="700" dirty="0"/>
              <a:t>) 409-428 Cap. 22 </a:t>
            </a:r>
            <a:r>
              <a:rPr lang="it-IT" sz="700" i="1" dirty="0" err="1"/>
              <a:t>Biotransformation</a:t>
            </a:r>
            <a:r>
              <a:rPr lang="it-IT" sz="700" dirty="0"/>
              <a:t> (J. M. S. </a:t>
            </a:r>
            <a:r>
              <a:rPr lang="it-IT" sz="700" dirty="0" err="1"/>
              <a:t>Cabral</a:t>
            </a:r>
            <a:r>
              <a:rPr lang="it-IT" sz="700" dirty="0"/>
              <a:t>) 471- 501</a:t>
            </a:r>
            <a:br>
              <a:rPr lang="it-IT" sz="700" dirty="0"/>
            </a:br>
            <a:endParaRPr lang="it-IT" sz="6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AC77BD-640F-4DAA-998D-E7314A469F99}" type="slidenum">
              <a:rPr lang="it-IT"/>
              <a:pPr/>
              <a:t>15</a:t>
            </a:fld>
            <a:endParaRPr lang="it-IT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27C2BE-FA56-4F92-A3A1-D218B7010D35}" type="slidenum">
              <a:rPr lang="it-IT"/>
              <a:pPr/>
              <a:t>17</a:t>
            </a:fld>
            <a:endParaRPr lang="it-IT"/>
          </a:p>
        </p:txBody>
      </p:sp>
      <p:sp>
        <p:nvSpPr>
          <p:cNvPr id="41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561FCD7-870F-42B2-98ED-BDE58A47DE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0A7DA7-FD4F-4F63-9EF1-E901ED17DA78}" type="slidenum">
              <a:rPr lang="en-US" altLang="it-IT"/>
              <a:pPr/>
              <a:t>19</a:t>
            </a:fld>
            <a:endParaRPr lang="en-US" altLang="it-IT"/>
          </a:p>
        </p:txBody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7A70885C-AC5B-4627-8F5F-140D4B7D8A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80D58CA0-B155-4FFF-8504-69D0907F8F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3EAC322-223A-4B74-96F2-EAC054879A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0261D5-42B6-4510-93D6-86BDE4354084}" type="slidenum">
              <a:rPr lang="en-US" altLang="it-IT"/>
              <a:pPr/>
              <a:t>23</a:t>
            </a:fld>
            <a:endParaRPr lang="en-US" altLang="it-IT"/>
          </a:p>
        </p:txBody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BAD0F94E-0E80-43DF-90F3-BF281AE300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885155F6-31B8-497D-99E5-FA2E4D9EC2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>
            <a:extLst>
              <a:ext uri="{FF2B5EF4-FFF2-40B4-BE49-F238E27FC236}">
                <a16:creationId xmlns:a16="http://schemas.microsoft.com/office/drawing/2014/main" id="{9C71A924-AF9C-4A70-8F1E-5575C5297A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C565B59-4573-47B3-B777-89A92786AC82}" type="slidenum">
              <a:rPr lang="it-IT" altLang="it-IT"/>
              <a:pPr/>
              <a:t>36</a:t>
            </a:fld>
            <a:endParaRPr lang="it-IT" altLang="it-IT"/>
          </a:p>
        </p:txBody>
      </p:sp>
      <p:sp>
        <p:nvSpPr>
          <p:cNvPr id="138243" name="Rectangle 2">
            <a:extLst>
              <a:ext uri="{FF2B5EF4-FFF2-40B4-BE49-F238E27FC236}">
                <a16:creationId xmlns:a16="http://schemas.microsoft.com/office/drawing/2014/main" id="{CDC14F36-A915-4071-933C-666F5CC0AE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5825"/>
          </a:xfrm>
          <a:ln w="12700" cap="flat"/>
        </p:spPr>
      </p:sp>
      <p:sp>
        <p:nvSpPr>
          <p:cNvPr id="138244" name="Rectangle 3">
            <a:extLst>
              <a:ext uri="{FF2B5EF4-FFF2-40B4-BE49-F238E27FC236}">
                <a16:creationId xmlns:a16="http://schemas.microsoft.com/office/drawing/2014/main" id="{08A30A22-98C8-417D-9BAF-E493F46F16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32245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>
            <a:extLst>
              <a:ext uri="{FF2B5EF4-FFF2-40B4-BE49-F238E27FC236}">
                <a16:creationId xmlns:a16="http://schemas.microsoft.com/office/drawing/2014/main" id="{ED0E276C-03F9-440B-BA55-B02639C83A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DDC2A20-AA6D-4ECB-8815-365372D70F93}" type="slidenum">
              <a:rPr lang="it-IT" altLang="it-IT"/>
              <a:pPr/>
              <a:t>37</a:t>
            </a:fld>
            <a:endParaRPr lang="it-IT" altLang="it-IT"/>
          </a:p>
        </p:txBody>
      </p:sp>
      <p:sp>
        <p:nvSpPr>
          <p:cNvPr id="142339" name="Rectangle 2">
            <a:extLst>
              <a:ext uri="{FF2B5EF4-FFF2-40B4-BE49-F238E27FC236}">
                <a16:creationId xmlns:a16="http://schemas.microsoft.com/office/drawing/2014/main" id="{CC71E97B-21C3-48CD-8043-B85F7E244F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5825"/>
          </a:xfrm>
          <a:ln w="12700" cap="flat"/>
        </p:spPr>
      </p:sp>
      <p:sp>
        <p:nvSpPr>
          <p:cNvPr id="142340" name="Rectangle 3">
            <a:extLst>
              <a:ext uri="{FF2B5EF4-FFF2-40B4-BE49-F238E27FC236}">
                <a16:creationId xmlns:a16="http://schemas.microsoft.com/office/drawing/2014/main" id="{706E6F19-043F-4600-B717-100DC632A7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07985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E7B3F-05D5-43F4-9A13-7DDE4A1457F2}" type="datetimeFigureOut">
              <a:rPr lang="it-IT" smtClean="0"/>
              <a:t>07/11/2024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64A40-277A-4DB1-8F59-01BA964F41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5228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E7B3F-05D5-43F4-9A13-7DDE4A1457F2}" type="datetimeFigureOut">
              <a:rPr lang="it-IT" smtClean="0"/>
              <a:t>07/11/2024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64A40-277A-4DB1-8F59-01BA964F41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4324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E7B3F-05D5-43F4-9A13-7DDE4A1457F2}" type="datetimeFigureOut">
              <a:rPr lang="it-IT" smtClean="0"/>
              <a:t>07/11/2024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64A40-277A-4DB1-8F59-01BA964F41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9909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F41EBCE-9ACF-42F2-B2D4-A5FA3CE252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40252CB-6E85-482F-A15E-4A1EAEF3B2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7F74F63-13B1-4290-91A7-0BA6FDB9FE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D45A4-8BBE-49BB-BD6D-47981962429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12151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6369-6FA8-407D-8E93-1E1487CC5963}" type="datetimeFigureOut">
              <a:rPr lang="it-IT" smtClean="0"/>
              <a:t>07/11/2024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9B39D-CCBF-435F-B0B8-4397A47DB1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2662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6369-6FA8-407D-8E93-1E1487CC5963}" type="datetimeFigureOut">
              <a:rPr lang="it-IT" smtClean="0"/>
              <a:t>07/11/2024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9B39D-CCBF-435F-B0B8-4397A47DB1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14959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6369-6FA8-407D-8E93-1E1487CC5963}" type="datetimeFigureOut">
              <a:rPr lang="it-IT" smtClean="0"/>
              <a:t>07/11/2024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9B39D-CCBF-435F-B0B8-4397A47DB1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9121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6369-6FA8-407D-8E93-1E1487CC5963}" type="datetimeFigureOut">
              <a:rPr lang="it-IT" smtClean="0"/>
              <a:t>07/11/2024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9B39D-CCBF-435F-B0B8-4397A47DB1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03418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6369-6FA8-407D-8E93-1E1487CC5963}" type="datetimeFigureOut">
              <a:rPr lang="it-IT" smtClean="0"/>
              <a:t>07/11/2024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9B39D-CCBF-435F-B0B8-4397A47DB1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6116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6369-6FA8-407D-8E93-1E1487CC5963}" type="datetimeFigureOut">
              <a:rPr lang="it-IT" smtClean="0"/>
              <a:t>07/11/2024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9B39D-CCBF-435F-B0B8-4397A47DB1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62448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6369-6FA8-407D-8E93-1E1487CC5963}" type="datetimeFigureOut">
              <a:rPr lang="it-IT" smtClean="0"/>
              <a:t>07/11/2024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9B39D-CCBF-435F-B0B8-4397A47DB1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3865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E7B3F-05D5-43F4-9A13-7DDE4A1457F2}" type="datetimeFigureOut">
              <a:rPr lang="it-IT" smtClean="0"/>
              <a:t>07/11/2024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64A40-277A-4DB1-8F59-01BA964F41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8813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6369-6FA8-407D-8E93-1E1487CC5963}" type="datetimeFigureOut">
              <a:rPr lang="it-IT" smtClean="0"/>
              <a:t>07/11/2024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9B39D-CCBF-435F-B0B8-4397A47DB1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73938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6369-6FA8-407D-8E93-1E1487CC5963}" type="datetimeFigureOut">
              <a:rPr lang="it-IT" smtClean="0"/>
              <a:t>07/11/2024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9B39D-CCBF-435F-B0B8-4397A47DB1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11471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6369-6FA8-407D-8E93-1E1487CC5963}" type="datetimeFigureOut">
              <a:rPr lang="it-IT" smtClean="0"/>
              <a:t>07/11/2024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9B39D-CCBF-435F-B0B8-4397A47DB1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71582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6369-6FA8-407D-8E93-1E1487CC5963}" type="datetimeFigureOut">
              <a:rPr lang="it-IT" smtClean="0"/>
              <a:t>07/11/2024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9B39D-CCBF-435F-B0B8-4397A47DB1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9464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E7B3F-05D5-43F4-9A13-7DDE4A1457F2}" type="datetimeFigureOut">
              <a:rPr lang="it-IT" smtClean="0"/>
              <a:t>07/11/2024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64A40-277A-4DB1-8F59-01BA964F41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1942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E7B3F-05D5-43F4-9A13-7DDE4A1457F2}" type="datetimeFigureOut">
              <a:rPr lang="it-IT" smtClean="0"/>
              <a:t>07/11/2024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64A40-277A-4DB1-8F59-01BA964F41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6855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E7B3F-05D5-43F4-9A13-7DDE4A1457F2}" type="datetimeFigureOut">
              <a:rPr lang="it-IT" smtClean="0"/>
              <a:t>07/11/2024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64A40-277A-4DB1-8F59-01BA964F41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1622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E7B3F-05D5-43F4-9A13-7DDE4A1457F2}" type="datetimeFigureOut">
              <a:rPr lang="it-IT" smtClean="0"/>
              <a:t>07/11/2024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64A40-277A-4DB1-8F59-01BA964F41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4154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E7B3F-05D5-43F4-9A13-7DDE4A1457F2}" type="datetimeFigureOut">
              <a:rPr lang="it-IT" smtClean="0"/>
              <a:t>07/11/2024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64A40-277A-4DB1-8F59-01BA964F41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3699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E7B3F-05D5-43F4-9A13-7DDE4A1457F2}" type="datetimeFigureOut">
              <a:rPr lang="it-IT" smtClean="0"/>
              <a:t>07/11/2024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64A40-277A-4DB1-8F59-01BA964F41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2852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E7B3F-05D5-43F4-9A13-7DDE4A1457F2}" type="datetimeFigureOut">
              <a:rPr lang="it-IT" smtClean="0"/>
              <a:t>07/11/2024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64A40-277A-4DB1-8F59-01BA964F41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143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E7B3F-05D5-43F4-9A13-7DDE4A1457F2}" type="datetimeFigureOut">
              <a:rPr lang="it-IT" smtClean="0"/>
              <a:t>07/11/2024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64A40-277A-4DB1-8F59-01BA964F41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0456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46369-6FA8-407D-8E93-1E1487CC5963}" type="datetimeFigureOut">
              <a:rPr lang="it-IT" smtClean="0"/>
              <a:t>07/11/2024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9B39D-CCBF-435F-B0B8-4397A47DB1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1809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wmf"/><Relationship Id="rId5" Type="http://schemas.openxmlformats.org/officeDocument/2006/relationships/image" Target="../media/image42.wmf"/><Relationship Id="rId4" Type="http://schemas.openxmlformats.org/officeDocument/2006/relationships/image" Target="../media/image41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7.w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ChangeArrowheads="1"/>
          </p:cNvSpPr>
          <p:nvPr/>
        </p:nvSpPr>
        <p:spPr bwMode="auto">
          <a:xfrm>
            <a:off x="0" y="557213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it-IT" sz="3600" b="1" dirty="0">
                <a:solidFill>
                  <a:srgbClr val="FF0000"/>
                </a:solidFill>
              </a:rPr>
              <a:t>PROCESSI INDUSTRIALI CHIMICI E BIOCHIMICI</a:t>
            </a:r>
            <a:br>
              <a:rPr lang="it-IT" sz="3600" b="1" dirty="0">
                <a:solidFill>
                  <a:srgbClr val="FF0000"/>
                </a:solidFill>
              </a:rPr>
            </a:br>
            <a:endParaRPr lang="it-IT" sz="2800" dirty="0">
              <a:solidFill>
                <a:schemeClr val="tx2"/>
              </a:solidFill>
            </a:endParaRPr>
          </a:p>
        </p:txBody>
      </p:sp>
      <p:sp>
        <p:nvSpPr>
          <p:cNvPr id="413699" name="Text Box 3"/>
          <p:cNvSpPr txBox="1">
            <a:spLocks noChangeArrowheads="1"/>
          </p:cNvSpPr>
          <p:nvPr/>
        </p:nvSpPr>
        <p:spPr bwMode="auto">
          <a:xfrm>
            <a:off x="85725" y="2920186"/>
            <a:ext cx="87217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dirty="0"/>
              <a:t>Docenti: 	Prof. Francesco Trotta (2 CFU),  </a:t>
            </a:r>
          </a:p>
          <a:p>
            <a:r>
              <a:rPr lang="it-IT" dirty="0"/>
              <a:t>		Prof. Claudia Barolo – </a:t>
            </a:r>
            <a:r>
              <a:rPr lang="it-IT" dirty="0">
                <a:solidFill>
                  <a:srgbClr val="FF0000"/>
                </a:solidFill>
              </a:rPr>
              <a:t>Silvia </a:t>
            </a:r>
            <a:r>
              <a:rPr lang="it-IT" dirty="0" err="1">
                <a:solidFill>
                  <a:srgbClr val="FF0000"/>
                </a:solidFill>
              </a:rPr>
              <a:t>Tabasso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/>
              <a:t>(6 CFU) </a:t>
            </a:r>
          </a:p>
        </p:txBody>
      </p:sp>
      <p:sp>
        <p:nvSpPr>
          <p:cNvPr id="413700" name="Text Box 4"/>
          <p:cNvSpPr txBox="1">
            <a:spLocks noChangeArrowheads="1"/>
          </p:cNvSpPr>
          <p:nvPr/>
        </p:nvSpPr>
        <p:spPr bwMode="auto">
          <a:xfrm>
            <a:off x="8807450" y="64008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fld id="{53FD985E-6D10-4BF0-B57A-FE882F4F7A49}" type="slidenum">
              <a:rPr lang="it-IT"/>
              <a:pPr/>
              <a:t>1</a:t>
            </a:fld>
            <a:endParaRPr lang="it-IT" dirty="0"/>
          </a:p>
        </p:txBody>
      </p:sp>
      <p:sp>
        <p:nvSpPr>
          <p:cNvPr id="413704" name="Text Box 8"/>
          <p:cNvSpPr txBox="1">
            <a:spLocks noChangeArrowheads="1"/>
          </p:cNvSpPr>
          <p:nvPr/>
        </p:nvSpPr>
        <p:spPr bwMode="auto">
          <a:xfrm>
            <a:off x="85725" y="1587333"/>
            <a:ext cx="436369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/>
              <a:t>Orario lezioni: 	I   semestre</a:t>
            </a:r>
          </a:p>
          <a:p>
            <a:endParaRPr lang="it-IT" dirty="0"/>
          </a:p>
        </p:txBody>
      </p:sp>
      <p:sp>
        <p:nvSpPr>
          <p:cNvPr id="413705" name="Text Box 9"/>
          <p:cNvSpPr txBox="1">
            <a:spLocks noChangeArrowheads="1"/>
          </p:cNvSpPr>
          <p:nvPr/>
        </p:nvSpPr>
        <p:spPr bwMode="auto">
          <a:xfrm>
            <a:off x="500308" y="4419019"/>
            <a:ext cx="81433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IT" dirty="0"/>
              <a:t>silvia.tabasso@unito.it 	0116707183 (Via Pietro Giuria 9)</a:t>
            </a:r>
          </a:p>
          <a:p>
            <a:pPr algn="ctr"/>
            <a:r>
              <a:rPr lang="it-IT" dirty="0"/>
              <a:t>(meglio concordare appuntamento via e-mail)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5A57FCB-CB9D-80AD-2944-9F796893EBA4}"/>
              </a:ext>
            </a:extLst>
          </p:cNvPr>
          <p:cNvSpPr txBox="1"/>
          <p:nvPr/>
        </p:nvSpPr>
        <p:spPr>
          <a:xfrm>
            <a:off x="398477" y="716167"/>
            <a:ext cx="66398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it-IT" b="1" i="0" dirty="0" err="1">
                <a:effectLst/>
                <a:latin typeface="Suisse Intl Web"/>
              </a:rPr>
              <a:t>Bawendi</a:t>
            </a:r>
            <a:r>
              <a:rPr lang="it-IT" b="1" i="0" dirty="0">
                <a:effectLst/>
                <a:latin typeface="Suisse Intl Web"/>
              </a:rPr>
              <a:t>, </a:t>
            </a:r>
            <a:r>
              <a:rPr lang="it-IT" b="1" i="0" dirty="0" err="1">
                <a:effectLst/>
                <a:latin typeface="Suisse Intl Web"/>
              </a:rPr>
              <a:t>Brus</a:t>
            </a:r>
            <a:r>
              <a:rPr lang="it-IT" b="1" i="0" dirty="0">
                <a:effectLst/>
                <a:latin typeface="Suisse Intl Web"/>
              </a:rPr>
              <a:t> e </a:t>
            </a:r>
            <a:r>
              <a:rPr lang="it-IT" b="1" i="0" dirty="0" err="1">
                <a:effectLst/>
                <a:latin typeface="Suisse Intl Web"/>
              </a:rPr>
              <a:t>Ekimov</a:t>
            </a:r>
            <a:r>
              <a:rPr lang="it-IT" b="1" i="0" dirty="0">
                <a:effectLst/>
                <a:latin typeface="Suisse Intl Web"/>
              </a:rPr>
              <a:t> per la scoperta dei quantum dots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E87DDE4-895D-08C6-CAE2-64BB126527AC}"/>
              </a:ext>
            </a:extLst>
          </p:cNvPr>
          <p:cNvSpPr txBox="1"/>
          <p:nvPr/>
        </p:nvSpPr>
        <p:spPr>
          <a:xfrm>
            <a:off x="268447" y="192947"/>
            <a:ext cx="4462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Nobel per la Chimica 2023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5445FA6-1FB7-D373-9B1A-937F079BD34E}"/>
              </a:ext>
            </a:extLst>
          </p:cNvPr>
          <p:cNvSpPr txBox="1"/>
          <p:nvPr/>
        </p:nvSpPr>
        <p:spPr>
          <a:xfrm>
            <a:off x="310390" y="4008997"/>
            <a:ext cx="815410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it-IT" b="0" i="0" dirty="0">
                <a:effectLst/>
              </a:rPr>
              <a:t>nanoparticelle così piccole al punto che le loro dimensioni determinano le loro proprietà, a partire dal colore, secondo le leggi della fisica quantistica.</a:t>
            </a:r>
          </a:p>
          <a:p>
            <a:pPr algn="l" fontAlgn="base"/>
            <a:endParaRPr lang="it-IT" b="0" i="0" dirty="0">
              <a:effectLst/>
            </a:endParaRPr>
          </a:p>
          <a:p>
            <a:pPr algn="l" fontAlgn="base"/>
            <a:endParaRPr lang="it-IT" b="0" i="0" dirty="0">
              <a:effectLst/>
            </a:endParaRPr>
          </a:p>
          <a:p>
            <a:pPr algn="l" fontAlgn="base"/>
            <a:endParaRPr lang="it-IT" b="0" i="0" dirty="0">
              <a:effectLst/>
            </a:endParaRPr>
          </a:p>
          <a:p>
            <a:pPr algn="l" fontAlgn="base"/>
            <a:r>
              <a:rPr lang="it-IT" b="0" i="0" dirty="0">
                <a:effectLst/>
              </a:rPr>
              <a:t>Sono i più piccoli componenti finora noti nel mondo delle nanotecnologie e le loro possibili applicazioni vanno dai televisori alle lampade a Led, fino ai sensori utilizzati nella </a:t>
            </a:r>
            <a:r>
              <a:rPr lang="it-IT" b="0" i="0" dirty="0">
                <a:solidFill>
                  <a:srgbClr val="FC230C"/>
                </a:solidFill>
                <a:effectLst/>
              </a:rPr>
              <a:t>biomedicina (illuminano i tessuti tumorali da rimuovere in sala operatoria)</a:t>
            </a:r>
            <a:r>
              <a:rPr lang="it-IT" b="0" i="0" dirty="0">
                <a:effectLst/>
              </a:rPr>
              <a:t>.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9D34D6-96EC-C767-3BD7-40D97A58112F}"/>
              </a:ext>
            </a:extLst>
          </p:cNvPr>
          <p:cNvSpPr txBox="1"/>
          <p:nvPr/>
        </p:nvSpPr>
        <p:spPr>
          <a:xfrm>
            <a:off x="310391" y="4714699"/>
            <a:ext cx="72942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Suisse Intl Web"/>
              </a:rPr>
              <a:t>A</a:t>
            </a:r>
            <a:r>
              <a:rPr lang="it-IT" b="0" i="0" dirty="0">
                <a:effectLst/>
                <a:latin typeface="Suisse Intl Web"/>
              </a:rPr>
              <a:t>ssumono colori diversi a seconda delle loro dimensioni</a:t>
            </a:r>
            <a:endParaRPr lang="it-IT" dirty="0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0C566367-4C37-9600-31EE-56C32ADBE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31" y="1143578"/>
            <a:ext cx="3695742" cy="246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E4C1C60-C290-0160-08CD-38A5D7FA2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370" y="1162715"/>
            <a:ext cx="4153599" cy="276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24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reparazione, vantaggi ed utilizzo di enzimi immobilizzati Pag. 1">
            <a:extLst>
              <a:ext uri="{FF2B5EF4-FFF2-40B4-BE49-F238E27FC236}">
                <a16:creationId xmlns:a16="http://schemas.microsoft.com/office/drawing/2014/main" id="{E8F1DD84-882A-0417-7BF6-CDD709611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737" y="1619074"/>
            <a:ext cx="6828639" cy="512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Rectangle 4">
            <a:extLst>
              <a:ext uri="{FF2B5EF4-FFF2-40B4-BE49-F238E27FC236}">
                <a16:creationId xmlns:a16="http://schemas.microsoft.com/office/drawing/2014/main" id="{CCA097AD-3C40-4FDB-7205-E2B7379FE9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502" y="350469"/>
            <a:ext cx="866715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52387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52387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5238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5238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5238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5238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5238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5238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5238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dirty="0"/>
              <a:t>Processi biotecnologici: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dirty="0"/>
              <a:t> </a:t>
            </a:r>
            <a:r>
              <a:rPr lang="it-IT" altLang="it-IT" b="1" dirty="0">
                <a:solidFill>
                  <a:srgbClr val="FF0000"/>
                </a:solidFill>
              </a:rPr>
              <a:t>trasformazioni chimiche che utilizzano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b="1" dirty="0">
                <a:solidFill>
                  <a:srgbClr val="FF0000"/>
                </a:solidFill>
              </a:rPr>
              <a:t>come catalizzatori sistemi enzimatici</a:t>
            </a:r>
            <a:endParaRPr lang="it-IT" altLang="it-IT" dirty="0">
              <a:solidFill>
                <a:srgbClr val="FF000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dirty="0"/>
              <a:t> </a:t>
            </a:r>
          </a:p>
        </p:txBody>
      </p:sp>
      <p:sp>
        <p:nvSpPr>
          <p:cNvPr id="18435" name="Text Box 5">
            <a:extLst>
              <a:ext uri="{FF2B5EF4-FFF2-40B4-BE49-F238E27FC236}">
                <a16:creationId xmlns:a16="http://schemas.microsoft.com/office/drawing/2014/main" id="{C0050B32-3212-980F-6A78-0BEAEA1B1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5688" y="6427788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BBF3492B-A8BE-472D-8178-EC33C6647117}" type="slidenum">
              <a:rPr lang="it-IT" altLang="it-IT" sz="18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11</a:t>
            </a:fld>
            <a:endParaRPr lang="it-IT" altLang="it-IT" sz="1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asellaDiTesto 3">
            <a:extLst>
              <a:ext uri="{FF2B5EF4-FFF2-40B4-BE49-F238E27FC236}">
                <a16:creationId xmlns:a16="http://schemas.microsoft.com/office/drawing/2014/main" id="{D2FDC811-6234-7F2C-63D4-44853A3CD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3778" y="546100"/>
            <a:ext cx="3468257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3200" b="1" dirty="0">
                <a:solidFill>
                  <a:srgbClr val="000000"/>
                </a:solidFill>
                <a:latin typeface="+mn-lt"/>
              </a:rPr>
              <a:t>Sistema enzimatico</a:t>
            </a:r>
          </a:p>
        </p:txBody>
      </p:sp>
      <p:sp>
        <p:nvSpPr>
          <p:cNvPr id="24579" name="CasellaDiTesto 4">
            <a:extLst>
              <a:ext uri="{FF2B5EF4-FFF2-40B4-BE49-F238E27FC236}">
                <a16:creationId xmlns:a16="http://schemas.microsoft.com/office/drawing/2014/main" id="{12E9E37C-057E-D7C3-0614-755B374BF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141" y="146050"/>
            <a:ext cx="2814637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000" b="1" dirty="0">
                <a:solidFill>
                  <a:srgbClr val="FF0000"/>
                </a:solidFill>
                <a:latin typeface="Arial" charset="0"/>
              </a:rPr>
              <a:t>Processi </a:t>
            </a:r>
            <a:r>
              <a:rPr lang="it-IT" altLang="it-IT" sz="2000" b="1" dirty="0">
                <a:solidFill>
                  <a:srgbClr val="FF0000"/>
                </a:solidFill>
                <a:latin typeface="+mn-lt"/>
              </a:rPr>
              <a:t>biotecnologici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6F480BC7-4565-5E30-4455-A6D51537E0D6}"/>
              </a:ext>
            </a:extLst>
          </p:cNvPr>
          <p:cNvCxnSpPr/>
          <p:nvPr/>
        </p:nvCxnSpPr>
        <p:spPr>
          <a:xfrm flipH="1">
            <a:off x="3308243" y="1126177"/>
            <a:ext cx="647700" cy="8572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F359C6AD-EEAC-9534-B26D-6ADD72608909}"/>
              </a:ext>
            </a:extLst>
          </p:cNvPr>
          <p:cNvCxnSpPr/>
          <p:nvPr/>
        </p:nvCxnSpPr>
        <p:spPr>
          <a:xfrm>
            <a:off x="5558959" y="1085487"/>
            <a:ext cx="792163" cy="8572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582" name="CasellaDiTesto 19">
            <a:extLst>
              <a:ext uri="{FF2B5EF4-FFF2-40B4-BE49-F238E27FC236}">
                <a16:creationId xmlns:a16="http://schemas.microsoft.com/office/drawing/2014/main" id="{453D73E9-AEFD-2977-A751-746C6616D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1814513"/>
            <a:ext cx="4059238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000" u="sng" dirty="0">
                <a:solidFill>
                  <a:srgbClr val="000000"/>
                </a:solidFill>
                <a:latin typeface="+mn-lt"/>
              </a:rPr>
              <a:t>Processi microbiologici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altLang="it-IT" sz="2000" u="sng" dirty="0">
              <a:solidFill>
                <a:srgbClr val="000000"/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000" dirty="0">
                <a:solidFill>
                  <a:srgbClr val="000000"/>
                </a:solidFill>
                <a:latin typeface="+mn-lt"/>
              </a:rPr>
              <a:t>enzimi prodotti in situ da cellule vive, mantenute in vita aggiungendo al substrato elementi nutritivi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altLang="it-IT" sz="2000" u="sng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4583" name="CasellaDiTesto 20">
            <a:extLst>
              <a:ext uri="{FF2B5EF4-FFF2-40B4-BE49-F238E27FC236}">
                <a16:creationId xmlns:a16="http://schemas.microsoft.com/office/drawing/2014/main" id="{72A8C879-C7C8-0839-5D3B-69EEC7D72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8707" y="1949426"/>
            <a:ext cx="4169328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000" u="sng" dirty="0">
                <a:solidFill>
                  <a:srgbClr val="FF0000"/>
                </a:solidFill>
                <a:latin typeface="+mn-lt"/>
              </a:rPr>
              <a:t>Processi enzimatici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altLang="it-IT" sz="2000" u="sng" dirty="0">
              <a:solidFill>
                <a:srgbClr val="FF0000"/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000" dirty="0">
                <a:solidFill>
                  <a:srgbClr val="000000"/>
                </a:solidFill>
                <a:latin typeface="+mn-lt"/>
              </a:rPr>
              <a:t>enzimi preparati a parte e purificati.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altLang="it-IT" sz="2000" u="sng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EF838E6-B9EE-36BF-A5B8-0E29057444D0}"/>
              </a:ext>
            </a:extLst>
          </p:cNvPr>
          <p:cNvSpPr txBox="1"/>
          <p:nvPr/>
        </p:nvSpPr>
        <p:spPr>
          <a:xfrm>
            <a:off x="5125674" y="3137952"/>
            <a:ext cx="3363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ENZIMI IMMOBILIZZATI</a:t>
            </a:r>
          </a:p>
        </p:txBody>
      </p:sp>
      <p:pic>
        <p:nvPicPr>
          <p:cNvPr id="6148" name="Picture 4" descr="Immobilizzazione di enzimi - Bict">
            <a:extLst>
              <a:ext uri="{FF2B5EF4-FFF2-40B4-BE49-F238E27FC236}">
                <a16:creationId xmlns:a16="http://schemas.microsoft.com/office/drawing/2014/main" id="{C3402F8C-6AE7-2657-A5C1-39FE698DA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822" y="3693230"/>
            <a:ext cx="3962837" cy="254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B23CC2EA-EC96-C16C-B5DC-B7ED41599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63" y="3739239"/>
            <a:ext cx="2619375" cy="17430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1" name="Rectangle 820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3" name="Rectangle 820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5" name="Rectangle 820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7" name="Rectangle 820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6" name="Picture 4" descr="IMMOBILIZZAZIONE ENZIMATICA | Slide di Biochimica | Docsity">
            <a:extLst>
              <a:ext uri="{FF2B5EF4-FFF2-40B4-BE49-F238E27FC236}">
                <a16:creationId xmlns:a16="http://schemas.microsoft.com/office/drawing/2014/main" id="{CF911904-A8CB-0A1C-F6D5-7D11BB486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457200"/>
            <a:ext cx="7924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207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B52A6E8-99E1-2D10-8DBE-A26703DD4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84" y="656446"/>
            <a:ext cx="6302427" cy="299365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7E424F-6F0A-28AB-43CF-A1D627895F5E}"/>
              </a:ext>
            </a:extLst>
          </p:cNvPr>
          <p:cNvSpPr txBox="1"/>
          <p:nvPr/>
        </p:nvSpPr>
        <p:spPr>
          <a:xfrm>
            <a:off x="1587004" y="16004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1" dirty="0">
                <a:solidFill>
                  <a:srgbClr val="FF0000"/>
                </a:solidFill>
              </a:rPr>
              <a:t>METODI DI IMMOBILIZZAZIONE DI ENZIMI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BAFA135-FC4F-B3DF-FAD9-6CD059B8D5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7982"/>
          <a:stretch/>
        </p:blipFill>
        <p:spPr>
          <a:xfrm>
            <a:off x="4167416" y="4345310"/>
            <a:ext cx="4720849" cy="229844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60E97F0-CA60-FF4C-3484-C08D0EC6708C}"/>
              </a:ext>
            </a:extLst>
          </p:cNvPr>
          <p:cNvSpPr txBox="1"/>
          <p:nvPr/>
        </p:nvSpPr>
        <p:spPr>
          <a:xfrm>
            <a:off x="2701950" y="4858114"/>
            <a:ext cx="16482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Supporti</a:t>
            </a:r>
          </a:p>
        </p:txBody>
      </p:sp>
    </p:spTree>
    <p:extLst>
      <p:ext uri="{BB962C8B-B14F-4D97-AF65-F5344CB8AC3E}">
        <p14:creationId xmlns:p14="http://schemas.microsoft.com/office/powerpoint/2010/main" val="4097035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Text Box 2"/>
          <p:cNvSpPr txBox="1">
            <a:spLocks noChangeArrowheads="1"/>
          </p:cNvSpPr>
          <p:nvPr/>
        </p:nvSpPr>
        <p:spPr bwMode="auto">
          <a:xfrm>
            <a:off x="8675688" y="642778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fld id="{C80C318D-8632-4AC0-BF6B-D062760C4587}" type="slidenum">
              <a:rPr lang="it-IT"/>
              <a:pPr/>
              <a:t>15</a:t>
            </a:fld>
            <a:endParaRPr lang="it-IT"/>
          </a:p>
        </p:txBody>
      </p:sp>
      <p:pic>
        <p:nvPicPr>
          <p:cNvPr id="308227" name="Picture 3" descr="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039" y="290921"/>
            <a:ext cx="7777163" cy="5986462"/>
          </a:xfrm>
          <a:prstGeom prst="rect">
            <a:avLst/>
          </a:prstGeom>
          <a:noFill/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5C81FB4-F219-2577-5982-1B4CB6D01798}"/>
              </a:ext>
            </a:extLst>
          </p:cNvPr>
          <p:cNvSpPr txBox="1"/>
          <p:nvPr/>
        </p:nvSpPr>
        <p:spPr>
          <a:xfrm>
            <a:off x="176169" y="167780"/>
            <a:ext cx="3640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LEGAME A SUPPORTO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AE128B5C-05E6-4834-A1AE-90C9C4CE3A13}"/>
              </a:ext>
            </a:extLst>
          </p:cNvPr>
          <p:cNvSpPr txBox="1"/>
          <p:nvPr/>
        </p:nvSpPr>
        <p:spPr>
          <a:xfrm>
            <a:off x="1106958" y="285090"/>
            <a:ext cx="7265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>
                <a:solidFill>
                  <a:schemeClr val="accent1">
                    <a:lumMod val="75000"/>
                  </a:schemeClr>
                </a:solidFill>
              </a:rPr>
              <a:t>Immobilizzazione e funzionalizzazione di enzimi</a:t>
            </a:r>
            <a:endParaRPr lang="it-IT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218" name="Picture 2" descr="Vantaggi dei biocatalizzatori immobilizzati - ppt scaricare">
            <a:extLst>
              <a:ext uri="{FF2B5EF4-FFF2-40B4-BE49-F238E27FC236}">
                <a16:creationId xmlns:a16="http://schemas.microsoft.com/office/drawing/2014/main" id="{5503852A-BEF1-7366-FFFD-AED3328E11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8"/>
          <a:stretch/>
        </p:blipFill>
        <p:spPr bwMode="auto">
          <a:xfrm>
            <a:off x="595617" y="1066977"/>
            <a:ext cx="8456103" cy="538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535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Text Box 2"/>
          <p:cNvSpPr txBox="1">
            <a:spLocks noChangeArrowheads="1"/>
          </p:cNvSpPr>
          <p:nvPr/>
        </p:nvSpPr>
        <p:spPr bwMode="auto">
          <a:xfrm>
            <a:off x="8675688" y="6427788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fld id="{D0ABDC6F-96F8-4833-9F74-7473155327E4}" type="slidenum">
              <a:rPr lang="it-IT"/>
              <a:pPr/>
              <a:t>17</a:t>
            </a:fld>
            <a:endParaRPr lang="it-IT"/>
          </a:p>
        </p:txBody>
      </p:sp>
      <p:sp>
        <p:nvSpPr>
          <p:cNvPr id="409604" name="Rectangle 4"/>
          <p:cNvSpPr>
            <a:spLocks noChangeArrowheads="1"/>
          </p:cNvSpPr>
          <p:nvPr/>
        </p:nvSpPr>
        <p:spPr bwMode="auto">
          <a:xfrm>
            <a:off x="184558" y="178568"/>
            <a:ext cx="526828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495300" indent="-495300" algn="ctr"/>
            <a:r>
              <a:rPr lang="it-IT" sz="2800" b="1" dirty="0">
                <a:solidFill>
                  <a:srgbClr val="0070C0"/>
                </a:solidFill>
              </a:rPr>
              <a:t>Formazione di legami covalenti</a:t>
            </a:r>
          </a:p>
          <a:p>
            <a:pPr marL="495300" indent="-495300" algn="just"/>
            <a:endParaRPr lang="it-IT" sz="2000" dirty="0"/>
          </a:p>
          <a:p>
            <a:pPr marL="495300" indent="-495300" algn="just"/>
            <a:r>
              <a:rPr lang="it-IT" sz="2000" dirty="0"/>
              <a:t>tecnica di </a:t>
            </a:r>
            <a:r>
              <a:rPr lang="it-IT" sz="2000" dirty="0" err="1"/>
              <a:t>insolubilizzazione</a:t>
            </a:r>
            <a:r>
              <a:rPr lang="it-IT" sz="2000" dirty="0"/>
              <a:t> più studiata: </a:t>
            </a:r>
          </a:p>
          <a:p>
            <a:pPr marL="495300" indent="-495300" algn="just"/>
            <a:r>
              <a:rPr lang="it-IT" sz="2000" dirty="0"/>
              <a:t>         formazione di legami covalenti fra l’enzima e la matrice di supporto </a:t>
            </a:r>
          </a:p>
          <a:p>
            <a:pPr marL="495300" indent="-495300" algn="just"/>
            <a:endParaRPr lang="it-IT" sz="2000" dirty="0"/>
          </a:p>
          <a:p>
            <a:pPr marL="495300" indent="-495300" algn="just"/>
            <a:r>
              <a:rPr lang="it-IT" sz="2000" u="sng" dirty="0"/>
              <a:t>la reazione di legame deve essere condotta in condizioni che</a:t>
            </a:r>
            <a:r>
              <a:rPr lang="it-IT" sz="2000" dirty="0"/>
              <a:t>:</a:t>
            </a:r>
          </a:p>
          <a:p>
            <a:pPr marL="495300" indent="-495300" algn="just">
              <a:buFontTx/>
              <a:buChar char="•"/>
            </a:pPr>
            <a:r>
              <a:rPr lang="it-IT" sz="2000" dirty="0"/>
              <a:t> non causino la perdita di attività enzimatica </a:t>
            </a:r>
          </a:p>
          <a:p>
            <a:pPr marL="495300" indent="-495300" algn="just">
              <a:buFontTx/>
              <a:buChar char="•"/>
            </a:pPr>
            <a:r>
              <a:rPr lang="it-IT" sz="2000" dirty="0"/>
              <a:t> il sito attivo dell’enzima rimanga inalterato dal reagente utilizzato. </a:t>
            </a:r>
          </a:p>
          <a:p>
            <a:pPr marL="495300" indent="-495300" algn="just"/>
            <a:endParaRPr lang="it-IT" sz="2000" dirty="0"/>
          </a:p>
          <a:p>
            <a:pPr marL="495300" indent="-495300" algn="just"/>
            <a:r>
              <a:rPr lang="it-IT" sz="2000" u="sng" dirty="0"/>
              <a:t>gruppi funzionali delle proteine suscettibili di attacco covalente in condizioni blande</a:t>
            </a:r>
            <a:endParaRPr lang="it-IT" sz="20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5EEAA7C-5E1E-4753-B2BF-CD4472608053}"/>
              </a:ext>
            </a:extLst>
          </p:cNvPr>
          <p:cNvSpPr txBox="1"/>
          <p:nvPr/>
        </p:nvSpPr>
        <p:spPr>
          <a:xfrm>
            <a:off x="272642" y="5340533"/>
            <a:ext cx="77724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95300" indent="-495300" algn="just"/>
            <a:r>
              <a:rPr lang="it-IT" sz="2000" b="1" dirty="0">
                <a:solidFill>
                  <a:schemeClr val="accent5">
                    <a:lumMod val="75000"/>
                  </a:schemeClr>
                </a:solidFill>
              </a:rPr>
              <a:t>In taluni casi è possibile aumentare il numero dei residui reattivi di un enzima in maniera tale da aumentare la resa in enzima insolubilizzato e per offrire siti di reazione alternativi a quelli essenziali per l’attività enzimatica. </a:t>
            </a:r>
          </a:p>
          <a:p>
            <a:pPr marL="495300" indent="-495300" algn="just"/>
            <a:endParaRPr lang="it-IT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FDA1236-7600-E82A-960D-F0B3A0D3F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364" y="998988"/>
            <a:ext cx="3201799" cy="320179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1670972-AEC0-4118-9215-7EC9B7845E24}"/>
              </a:ext>
            </a:extLst>
          </p:cNvPr>
          <p:cNvSpPr txBox="1"/>
          <p:nvPr/>
        </p:nvSpPr>
        <p:spPr>
          <a:xfrm>
            <a:off x="-66675" y="210107"/>
            <a:ext cx="91715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95300" indent="-495300" algn="ctr"/>
            <a:r>
              <a:rPr lang="it-IT" sz="2000" b="1" u="sng" dirty="0">
                <a:solidFill>
                  <a:srgbClr val="0070C0"/>
                </a:solidFill>
              </a:rPr>
              <a:t>Gruppi funzionali delle proteine suscettibili di attacco covalente in condizioni blande</a:t>
            </a:r>
            <a:endParaRPr lang="it-IT" sz="2000" b="1" dirty="0">
              <a:solidFill>
                <a:srgbClr val="0070C0"/>
              </a:solidFill>
            </a:endParaRPr>
          </a:p>
        </p:txBody>
      </p:sp>
      <p:pic>
        <p:nvPicPr>
          <p:cNvPr id="3074" name="Picture 2" descr="Lisina - Wikipedia">
            <a:extLst>
              <a:ext uri="{FF2B5EF4-FFF2-40B4-BE49-F238E27FC236}">
                <a16:creationId xmlns:a16="http://schemas.microsoft.com/office/drawing/2014/main" id="{E49FFA0B-DA1A-490D-8637-B238113C1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80" y="1004865"/>
            <a:ext cx="1875594" cy="132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112F666-91CD-4A90-8F96-A32DEB5E9D19}"/>
              </a:ext>
            </a:extLst>
          </p:cNvPr>
          <p:cNvSpPr txBox="1"/>
          <p:nvPr/>
        </p:nvSpPr>
        <p:spPr>
          <a:xfrm>
            <a:off x="704675" y="922789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LISINA</a:t>
            </a:r>
          </a:p>
        </p:txBody>
      </p:sp>
      <p:pic>
        <p:nvPicPr>
          <p:cNvPr id="3076" name="Picture 4" descr="L-ARGININA - UN INTEGRATORE VERAMENTE EFFICACE - Medicina Estetica Cremona">
            <a:extLst>
              <a:ext uri="{FF2B5EF4-FFF2-40B4-BE49-F238E27FC236}">
                <a16:creationId xmlns:a16="http://schemas.microsoft.com/office/drawing/2014/main" id="{76525BC8-21EA-4715-83FB-C96889139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81" y="2592198"/>
            <a:ext cx="2007773" cy="72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716BAF3-BEF3-43B7-9345-25A45FD3B0EE}"/>
              </a:ext>
            </a:extLst>
          </p:cNvPr>
          <p:cNvSpPr txBox="1"/>
          <p:nvPr/>
        </p:nvSpPr>
        <p:spPr>
          <a:xfrm>
            <a:off x="390892" y="2147867"/>
            <a:ext cx="1133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ARGININA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2B0F437E-3064-4A1F-9A6A-CFCC3AB448E4}"/>
              </a:ext>
            </a:extLst>
          </p:cNvPr>
          <p:cNvSpPr/>
          <p:nvPr/>
        </p:nvSpPr>
        <p:spPr>
          <a:xfrm>
            <a:off x="506880" y="1451295"/>
            <a:ext cx="290074" cy="2999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19A96FE8-C070-4AD5-B538-C75443D6BF5C}"/>
              </a:ext>
            </a:extLst>
          </p:cNvPr>
          <p:cNvSpPr/>
          <p:nvPr/>
        </p:nvSpPr>
        <p:spPr>
          <a:xfrm>
            <a:off x="1444677" y="1799581"/>
            <a:ext cx="290074" cy="2999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216D7005-ECBF-4C80-8C9E-6E62A8DBBB00}"/>
              </a:ext>
            </a:extLst>
          </p:cNvPr>
          <p:cNvSpPr/>
          <p:nvPr/>
        </p:nvSpPr>
        <p:spPr>
          <a:xfrm>
            <a:off x="506880" y="2831759"/>
            <a:ext cx="290074" cy="2999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33D9EF1F-B31D-4784-9E49-C8FEF361E34A}"/>
              </a:ext>
            </a:extLst>
          </p:cNvPr>
          <p:cNvSpPr/>
          <p:nvPr/>
        </p:nvSpPr>
        <p:spPr>
          <a:xfrm>
            <a:off x="1848747" y="3091992"/>
            <a:ext cx="290074" cy="2999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102599B-220E-482D-8059-74734B23272B}"/>
              </a:ext>
            </a:extLst>
          </p:cNvPr>
          <p:cNvSpPr txBox="1"/>
          <p:nvPr/>
        </p:nvSpPr>
        <p:spPr>
          <a:xfrm>
            <a:off x="1993784" y="2045212"/>
            <a:ext cx="27355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dirty="0"/>
              <a:t> i gruppi amminici alfa della catena e gli </a:t>
            </a:r>
            <a:r>
              <a:rPr lang="it-IT" sz="1400" dirty="0" err="1"/>
              <a:t>ammino</a:t>
            </a:r>
            <a:r>
              <a:rPr lang="it-IT" sz="1400" dirty="0"/>
              <a:t> gruppi epsilon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77017C71-3F64-4989-9A67-F2A5247B3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3" y="4001054"/>
            <a:ext cx="1652631" cy="97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A5133B7-B334-4A01-A32B-50603A22DED3}"/>
              </a:ext>
            </a:extLst>
          </p:cNvPr>
          <p:cNvSpPr txBox="1"/>
          <p:nvPr/>
        </p:nvSpPr>
        <p:spPr>
          <a:xfrm>
            <a:off x="390892" y="3541072"/>
            <a:ext cx="18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ACIDO ASPARTICO</a:t>
            </a: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8C01CD7D-E9A1-4A29-9E33-C090B1ACA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38" y="5437860"/>
            <a:ext cx="1875594" cy="132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8D3F84A-C7F2-4C71-B81E-DF7737FF8050}"/>
              </a:ext>
            </a:extLst>
          </p:cNvPr>
          <p:cNvSpPr txBox="1"/>
          <p:nvPr/>
        </p:nvSpPr>
        <p:spPr>
          <a:xfrm>
            <a:off x="390892" y="5259897"/>
            <a:ext cx="2184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ACIDO GLUTAMMICO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2185D9A-2749-419B-8FBF-D58D2758A836}"/>
              </a:ext>
            </a:extLst>
          </p:cNvPr>
          <p:cNvSpPr txBox="1"/>
          <p:nvPr/>
        </p:nvSpPr>
        <p:spPr>
          <a:xfrm>
            <a:off x="2055532" y="3812338"/>
            <a:ext cx="307456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dirty="0"/>
              <a:t>il gruppo carbossilico alfa della catena ed i gruppi carbossilici beta e gamma degli acidi aspartico e glutammico</a:t>
            </a:r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1670B35E-9CB8-4542-AB0A-CF0403493401}"/>
              </a:ext>
            </a:extLst>
          </p:cNvPr>
          <p:cNvSpPr/>
          <p:nvPr/>
        </p:nvSpPr>
        <p:spPr>
          <a:xfrm>
            <a:off x="272641" y="4123486"/>
            <a:ext cx="775983" cy="91424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02F98792-1639-4600-9667-7485B5F557BD}"/>
              </a:ext>
            </a:extLst>
          </p:cNvPr>
          <p:cNvSpPr/>
          <p:nvPr/>
        </p:nvSpPr>
        <p:spPr>
          <a:xfrm>
            <a:off x="316683" y="5575333"/>
            <a:ext cx="731941" cy="8830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4F780C09-222B-443B-86DD-FE5055CDBA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6190" y="988913"/>
            <a:ext cx="1563595" cy="738664"/>
          </a:xfrm>
          <a:prstGeom prst="rect">
            <a:avLst/>
          </a:prstGeom>
        </p:spPr>
      </p:pic>
      <p:sp>
        <p:nvSpPr>
          <p:cNvPr id="19" name="Ovale 18">
            <a:extLst>
              <a:ext uri="{FF2B5EF4-FFF2-40B4-BE49-F238E27FC236}">
                <a16:creationId xmlns:a16="http://schemas.microsoft.com/office/drawing/2014/main" id="{96107895-411F-4136-972C-97C327358C12}"/>
              </a:ext>
            </a:extLst>
          </p:cNvPr>
          <p:cNvSpPr/>
          <p:nvPr/>
        </p:nvSpPr>
        <p:spPr>
          <a:xfrm>
            <a:off x="4759242" y="988913"/>
            <a:ext cx="855677" cy="88095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46C0776-42A4-4E72-9828-5D3B02728828}"/>
              </a:ext>
            </a:extLst>
          </p:cNvPr>
          <p:cNvSpPr txBox="1"/>
          <p:nvPr/>
        </p:nvSpPr>
        <p:spPr>
          <a:xfrm>
            <a:off x="6219959" y="839437"/>
            <a:ext cx="1075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TIROSINA</a:t>
            </a:r>
          </a:p>
        </p:txBody>
      </p:sp>
      <p:pic>
        <p:nvPicPr>
          <p:cNvPr id="3082" name="Picture 10" descr="Cisteina - Wikipedia">
            <a:extLst>
              <a:ext uri="{FF2B5EF4-FFF2-40B4-BE49-F238E27FC236}">
                <a16:creationId xmlns:a16="http://schemas.microsoft.com/office/drawing/2014/main" id="{7125DC65-31DB-4C3B-AFF3-9E8F2D411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969" y="1730025"/>
            <a:ext cx="1533284" cy="108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BA31F02-0D3A-4EB0-B4F1-8ABD9468F47F}"/>
              </a:ext>
            </a:extLst>
          </p:cNvPr>
          <p:cNvSpPr txBox="1"/>
          <p:nvPr/>
        </p:nvSpPr>
        <p:spPr>
          <a:xfrm>
            <a:off x="6962669" y="1696817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CISTEINA</a:t>
            </a:r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273577F0-F295-4F47-8161-20A5D9D87708}"/>
              </a:ext>
            </a:extLst>
          </p:cNvPr>
          <p:cNvSpPr/>
          <p:nvPr/>
        </p:nvSpPr>
        <p:spPr>
          <a:xfrm>
            <a:off x="5761969" y="2151558"/>
            <a:ext cx="336827" cy="34176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084" name="Picture 12" descr="Serina (chimica) - Wikipedia">
            <a:extLst>
              <a:ext uri="{FF2B5EF4-FFF2-40B4-BE49-F238E27FC236}">
                <a16:creationId xmlns:a16="http://schemas.microsoft.com/office/drawing/2014/main" id="{129D0B8C-80FC-4D1A-A756-FE5A86F78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162" y="2790299"/>
            <a:ext cx="1429911" cy="101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e 30">
            <a:extLst>
              <a:ext uri="{FF2B5EF4-FFF2-40B4-BE49-F238E27FC236}">
                <a16:creationId xmlns:a16="http://schemas.microsoft.com/office/drawing/2014/main" id="{C8F6829F-505F-4D33-8E14-C058E4682562}"/>
              </a:ext>
            </a:extLst>
          </p:cNvPr>
          <p:cNvSpPr/>
          <p:nvPr/>
        </p:nvSpPr>
        <p:spPr>
          <a:xfrm>
            <a:off x="7086759" y="3193529"/>
            <a:ext cx="336827" cy="34176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536B3323-260B-4E22-86D0-317D4B3BBC08}"/>
              </a:ext>
            </a:extLst>
          </p:cNvPr>
          <p:cNvSpPr txBox="1"/>
          <p:nvPr/>
        </p:nvSpPr>
        <p:spPr>
          <a:xfrm>
            <a:off x="6098796" y="3296391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SERINA</a:t>
            </a:r>
          </a:p>
        </p:txBody>
      </p:sp>
      <p:pic>
        <p:nvPicPr>
          <p:cNvPr id="3086" name="Picture 14" descr="Treonina - Wikipedia">
            <a:extLst>
              <a:ext uri="{FF2B5EF4-FFF2-40B4-BE49-F238E27FC236}">
                <a16:creationId xmlns:a16="http://schemas.microsoft.com/office/drawing/2014/main" id="{463B8EDF-E571-4A3F-98AE-1A7B6C7FA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051" y="4034551"/>
            <a:ext cx="1524147" cy="93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e 33">
            <a:extLst>
              <a:ext uri="{FF2B5EF4-FFF2-40B4-BE49-F238E27FC236}">
                <a16:creationId xmlns:a16="http://schemas.microsoft.com/office/drawing/2014/main" id="{E0F11B9B-6F3F-47D4-9D36-DDE62B609386}"/>
              </a:ext>
            </a:extLst>
          </p:cNvPr>
          <p:cNvSpPr/>
          <p:nvPr/>
        </p:nvSpPr>
        <p:spPr>
          <a:xfrm>
            <a:off x="6098796" y="3932073"/>
            <a:ext cx="336827" cy="34176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1EFC006D-5024-4FF9-A345-C7C75FC53679}"/>
              </a:ext>
            </a:extLst>
          </p:cNvPr>
          <p:cNvSpPr txBox="1"/>
          <p:nvPr/>
        </p:nvSpPr>
        <p:spPr>
          <a:xfrm>
            <a:off x="6951097" y="4133637"/>
            <a:ext cx="1171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TREONINA</a:t>
            </a:r>
          </a:p>
        </p:txBody>
      </p:sp>
      <p:pic>
        <p:nvPicPr>
          <p:cNvPr id="3088" name="Picture 16" descr="Istidina - Wikipedia">
            <a:extLst>
              <a:ext uri="{FF2B5EF4-FFF2-40B4-BE49-F238E27FC236}">
                <a16:creationId xmlns:a16="http://schemas.microsoft.com/office/drawing/2014/main" id="{6A5B9C91-2D70-490B-A0B9-AA5C117A1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305" y="4699428"/>
            <a:ext cx="1875595" cy="132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9608D29D-E0CB-4C7D-928D-4E033BBDD00B}"/>
              </a:ext>
            </a:extLst>
          </p:cNvPr>
          <p:cNvSpPr txBox="1"/>
          <p:nvPr/>
        </p:nvSpPr>
        <p:spPr>
          <a:xfrm>
            <a:off x="3447875" y="5965977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ISTIDINA</a:t>
            </a:r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B2D50D47-FEB7-4AF9-AB87-725F279A5C14}"/>
              </a:ext>
            </a:extLst>
          </p:cNvPr>
          <p:cNvSpPr/>
          <p:nvPr/>
        </p:nvSpPr>
        <p:spPr>
          <a:xfrm>
            <a:off x="3036815" y="4829678"/>
            <a:ext cx="805343" cy="113629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090" name="Picture 18" descr="Triptofano - Wikipedia">
            <a:extLst>
              <a:ext uri="{FF2B5EF4-FFF2-40B4-BE49-F238E27FC236}">
                <a16:creationId xmlns:a16="http://schemas.microsoft.com/office/drawing/2014/main" id="{6A11412A-CD2F-43BD-99CE-F81FC3CB8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480" y="5189318"/>
            <a:ext cx="1791994" cy="126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e 28">
            <a:extLst>
              <a:ext uri="{FF2B5EF4-FFF2-40B4-BE49-F238E27FC236}">
                <a16:creationId xmlns:a16="http://schemas.microsoft.com/office/drawing/2014/main" id="{3EC9FA6F-3B1E-44E6-B7D7-E9F2194E0792}"/>
              </a:ext>
            </a:extLst>
          </p:cNvPr>
          <p:cNvSpPr/>
          <p:nvPr/>
        </p:nvSpPr>
        <p:spPr>
          <a:xfrm>
            <a:off x="5272480" y="5148996"/>
            <a:ext cx="826316" cy="123051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04343DF-E716-4730-A36A-DB4922EDD232}"/>
              </a:ext>
            </a:extLst>
          </p:cNvPr>
          <p:cNvSpPr txBox="1"/>
          <p:nvPr/>
        </p:nvSpPr>
        <p:spPr>
          <a:xfrm>
            <a:off x="7295253" y="5528224"/>
            <a:ext cx="1382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TRIPTOFANO</a:t>
            </a:r>
          </a:p>
        </p:txBody>
      </p:sp>
    </p:spTree>
    <p:extLst>
      <p:ext uri="{BB962C8B-B14F-4D97-AF65-F5344CB8AC3E}">
        <p14:creationId xmlns:p14="http://schemas.microsoft.com/office/powerpoint/2010/main" val="4025336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 Box 2">
            <a:extLst>
              <a:ext uri="{FF2B5EF4-FFF2-40B4-BE49-F238E27FC236}">
                <a16:creationId xmlns:a16="http://schemas.microsoft.com/office/drawing/2014/main" id="{1A7C0CC9-7D5D-497F-B622-0FC738639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2438" y="393700"/>
            <a:ext cx="3074987" cy="5889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3200" b="1">
                <a:latin typeface="Arial Rounded MT Bold" panose="020F0704030504030204" pitchFamily="34" charset="0"/>
              </a:rPr>
              <a:t>DEFINIZIONI</a:t>
            </a:r>
            <a:endParaRPr lang="it-IT" altLang="it-IT" sz="2800" b="1">
              <a:latin typeface="Arial Rounded MT Bold" panose="020F0704030504030204" pitchFamily="34" charset="0"/>
            </a:endParaRPr>
          </a:p>
        </p:txBody>
      </p:sp>
      <p:sp>
        <p:nvSpPr>
          <p:cNvPr id="142339" name="Text Box 3">
            <a:extLst>
              <a:ext uri="{FF2B5EF4-FFF2-40B4-BE49-F238E27FC236}">
                <a16:creationId xmlns:a16="http://schemas.microsoft.com/office/drawing/2014/main" id="{303C7797-CFAD-41D9-A7A6-ECD8F56DE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8" y="1312863"/>
            <a:ext cx="8828087" cy="711200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2001838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2116138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230438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344738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801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59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716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73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2000" u="sng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NUCLEOFILO</a:t>
            </a:r>
            <a:r>
              <a:rPr lang="it-IT" altLang="it-IT" sz="2000">
                <a:solidFill>
                  <a:srgbClr val="000066"/>
                </a:solidFill>
                <a:latin typeface="Arial Rounded MT Bold" panose="020F0704030504030204" pitchFamily="34" charset="0"/>
              </a:rPr>
              <a:t>: atomo o molecola neutri o carichi </a:t>
            </a:r>
            <a:r>
              <a:rPr lang="it-IT" altLang="it-IT" sz="2000" u="sng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negativamente,</a:t>
            </a:r>
            <a:r>
              <a:rPr lang="it-IT" altLang="it-IT" sz="2000">
                <a:solidFill>
                  <a:srgbClr val="000066"/>
                </a:solidFill>
                <a:latin typeface="Arial Rounded MT Bold" panose="020F0704030504030204" pitchFamily="34" charset="0"/>
              </a:rPr>
              <a:t> che cercano un centro povero di elettroni</a:t>
            </a:r>
          </a:p>
        </p:txBody>
      </p:sp>
      <p:sp>
        <p:nvSpPr>
          <p:cNvPr id="142340" name="Text Box 4">
            <a:extLst>
              <a:ext uri="{FF2B5EF4-FFF2-40B4-BE49-F238E27FC236}">
                <a16:creationId xmlns:a16="http://schemas.microsoft.com/office/drawing/2014/main" id="{42424B4F-3763-42F8-A6AB-E7A81C15F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8038" y="2152650"/>
            <a:ext cx="4991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000" b="1">
                <a:solidFill>
                  <a:srgbClr val="000066"/>
                </a:solidFill>
                <a:latin typeface="Arial Rounded MT Bold" panose="020F0704030504030204" pitchFamily="34" charset="0"/>
              </a:rPr>
              <a:t>Esempi: Cl</a:t>
            </a:r>
            <a:r>
              <a:rPr lang="it-IT" altLang="it-IT" sz="2000" b="1" baseline="30000">
                <a:solidFill>
                  <a:srgbClr val="000066"/>
                </a:solidFill>
                <a:latin typeface="Arial Rounded MT Bold" panose="020F0704030504030204" pitchFamily="34" charset="0"/>
              </a:rPr>
              <a:t>–</a:t>
            </a:r>
            <a:r>
              <a:rPr lang="it-IT" altLang="it-IT" sz="2000" b="1">
                <a:solidFill>
                  <a:srgbClr val="000066"/>
                </a:solidFill>
                <a:latin typeface="Arial Rounded MT Bold" panose="020F0704030504030204" pitchFamily="34" charset="0"/>
              </a:rPr>
              <a:t>, OH</a:t>
            </a:r>
            <a:r>
              <a:rPr lang="it-IT" altLang="it-IT" sz="2000" b="1" baseline="30000">
                <a:solidFill>
                  <a:srgbClr val="000066"/>
                </a:solidFill>
                <a:latin typeface="Arial Rounded MT Bold" panose="020F0704030504030204" pitchFamily="34" charset="0"/>
              </a:rPr>
              <a:t>–</a:t>
            </a:r>
            <a:r>
              <a:rPr lang="it-IT" altLang="it-IT" sz="2000" b="1">
                <a:solidFill>
                  <a:srgbClr val="000066"/>
                </a:solidFill>
                <a:latin typeface="Arial Rounded MT Bold" panose="020F0704030504030204" pitchFamily="34" charset="0"/>
              </a:rPr>
              <a:t>, CH</a:t>
            </a:r>
            <a:r>
              <a:rPr lang="it-IT" altLang="it-IT" sz="2000" b="1" baseline="-25000">
                <a:solidFill>
                  <a:srgbClr val="000066"/>
                </a:solidFill>
                <a:latin typeface="Arial Rounded MT Bold" panose="020F0704030504030204" pitchFamily="34" charset="0"/>
              </a:rPr>
              <a:t>3</a:t>
            </a:r>
            <a:r>
              <a:rPr lang="it-IT" altLang="it-IT" sz="2000" b="1">
                <a:solidFill>
                  <a:srgbClr val="000066"/>
                </a:solidFill>
                <a:latin typeface="Arial Rounded MT Bold" panose="020F0704030504030204" pitchFamily="34" charset="0"/>
              </a:rPr>
              <a:t>O</a:t>
            </a:r>
            <a:r>
              <a:rPr lang="it-IT" altLang="it-IT" sz="2000" b="1" baseline="30000">
                <a:solidFill>
                  <a:srgbClr val="000066"/>
                </a:solidFill>
                <a:latin typeface="Arial Rounded MT Bold" panose="020F0704030504030204" pitchFamily="34" charset="0"/>
              </a:rPr>
              <a:t>–</a:t>
            </a:r>
            <a:r>
              <a:rPr lang="it-IT" altLang="it-IT" sz="2000" b="1">
                <a:solidFill>
                  <a:srgbClr val="000066"/>
                </a:solidFill>
                <a:latin typeface="Arial Rounded MT Bold" panose="020F0704030504030204" pitchFamily="34" charset="0"/>
              </a:rPr>
              <a:t>, :NH</a:t>
            </a:r>
            <a:r>
              <a:rPr lang="it-IT" altLang="it-IT" sz="2000" b="1" baseline="-25000">
                <a:solidFill>
                  <a:srgbClr val="000066"/>
                </a:solidFill>
                <a:latin typeface="Arial Rounded MT Bold" panose="020F0704030504030204" pitchFamily="34" charset="0"/>
              </a:rPr>
              <a:t>3</a:t>
            </a:r>
            <a:r>
              <a:rPr lang="it-IT" altLang="it-IT" sz="2000" b="1">
                <a:solidFill>
                  <a:srgbClr val="000066"/>
                </a:solidFill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142341" name="Text Box 5">
            <a:extLst>
              <a:ext uri="{FF2B5EF4-FFF2-40B4-BE49-F238E27FC236}">
                <a16:creationId xmlns:a16="http://schemas.microsoft.com/office/drawing/2014/main" id="{DFB64ABC-BA7C-45E3-846A-72566D127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" y="2860675"/>
            <a:ext cx="8832850" cy="406400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719263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833563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947863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2163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93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3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0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2000" b="1" u="sng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SUBSTRATO</a:t>
            </a:r>
            <a:r>
              <a:rPr lang="it-IT" altLang="it-IT" sz="2000" b="1">
                <a:solidFill>
                  <a:srgbClr val="000066"/>
                </a:solidFill>
                <a:latin typeface="Arial Rounded MT Bold" panose="020F0704030504030204" pitchFamily="34" charset="0"/>
              </a:rPr>
              <a:t>: molecola che </a:t>
            </a:r>
            <a:r>
              <a:rPr lang="it-IT" altLang="it-IT" sz="2000" b="1" i="1">
                <a:solidFill>
                  <a:srgbClr val="000066"/>
                </a:solidFill>
                <a:latin typeface="Arial Rounded MT Bold" panose="020F0704030504030204" pitchFamily="34" charset="0"/>
              </a:rPr>
              <a:t>accetta</a:t>
            </a:r>
            <a:r>
              <a:rPr lang="it-IT" altLang="it-IT" sz="2000" b="1">
                <a:solidFill>
                  <a:srgbClr val="000066"/>
                </a:solidFill>
                <a:latin typeface="Arial Rounded MT Bold" panose="020F0704030504030204" pitchFamily="34" charset="0"/>
              </a:rPr>
              <a:t> elettroni dal </a:t>
            </a:r>
            <a:r>
              <a:rPr lang="it-IT" altLang="it-IT" sz="2000" b="1" i="1" u="sng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nucleofilo</a:t>
            </a:r>
            <a:endParaRPr lang="it-IT" altLang="it-IT" sz="2000" b="1" u="sng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42342" name="Text Box 6">
            <a:extLst>
              <a:ext uri="{FF2B5EF4-FFF2-40B4-BE49-F238E27FC236}">
                <a16:creationId xmlns:a16="http://schemas.microsoft.com/office/drawing/2014/main" id="{64ED18F2-5254-4828-87F4-ABC4DAF35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713" y="3717925"/>
            <a:ext cx="7143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000" b="1">
                <a:solidFill>
                  <a:srgbClr val="000066"/>
                </a:solidFill>
                <a:latin typeface="Arial Rounded MT Bold" panose="020F0704030504030204" pitchFamily="34" charset="0"/>
              </a:rPr>
              <a:t>Esempio: Alogenuro alchilico (RX) come CH</a:t>
            </a:r>
            <a:r>
              <a:rPr lang="it-IT" altLang="it-IT" sz="2000" b="1" baseline="-25000">
                <a:solidFill>
                  <a:srgbClr val="000066"/>
                </a:solidFill>
                <a:latin typeface="Arial Rounded MT Bold" panose="020F0704030504030204" pitchFamily="34" charset="0"/>
              </a:rPr>
              <a:t>3</a:t>
            </a:r>
            <a:r>
              <a:rPr lang="it-IT" altLang="it-IT" sz="2000" b="1">
                <a:solidFill>
                  <a:srgbClr val="000066"/>
                </a:solidFill>
                <a:latin typeface="Arial Rounded MT Bold" panose="020F0704030504030204" pitchFamily="34" charset="0"/>
              </a:rPr>
              <a:t>Br </a:t>
            </a:r>
            <a:endParaRPr lang="it-IT" altLang="it-IT" b="1">
              <a:solidFill>
                <a:srgbClr val="000066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42343" name="Text Box 7">
            <a:extLst>
              <a:ext uri="{FF2B5EF4-FFF2-40B4-BE49-F238E27FC236}">
                <a16:creationId xmlns:a16="http://schemas.microsoft.com/office/drawing/2014/main" id="{EF11FB5B-1A6A-44B6-A79E-636EB0169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4310063"/>
            <a:ext cx="9024937" cy="406400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2636838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2751138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865438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979738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436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894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351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80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it-IT" altLang="it-IT" sz="2000" b="1" u="sng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GRUPPO USCENTE</a:t>
            </a:r>
            <a:r>
              <a:rPr lang="it-IT" altLang="it-IT" sz="2000" b="1">
                <a:solidFill>
                  <a:srgbClr val="000066"/>
                </a:solidFill>
                <a:latin typeface="Arial Rounded MT Bold" panose="020F0704030504030204" pitchFamily="34" charset="0"/>
              </a:rPr>
              <a:t>: atomo o gruppo che viene sostituito dal </a:t>
            </a:r>
            <a:r>
              <a:rPr lang="it-IT" altLang="it-IT" sz="2000" b="1" i="1" u="sng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nucleofilo</a:t>
            </a:r>
            <a:endParaRPr lang="it-IT" altLang="it-IT" sz="2000" b="1">
              <a:solidFill>
                <a:srgbClr val="000066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42344" name="Text Box 8">
            <a:extLst>
              <a:ext uri="{FF2B5EF4-FFF2-40B4-BE49-F238E27FC236}">
                <a16:creationId xmlns:a16="http://schemas.microsoft.com/office/drawing/2014/main" id="{E1597407-9C9D-4595-A53F-9360AE3A9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3238" y="5167313"/>
            <a:ext cx="5600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000" b="1">
                <a:solidFill>
                  <a:srgbClr val="000066"/>
                </a:solidFill>
                <a:latin typeface="Arial Rounded MT Bold" panose="020F0704030504030204" pitchFamily="34" charset="0"/>
              </a:rPr>
              <a:t>Esempio: X in RX or Br</a:t>
            </a:r>
            <a:r>
              <a:rPr lang="it-IT" altLang="it-IT" sz="2000" b="1" baseline="30000">
                <a:solidFill>
                  <a:srgbClr val="000066"/>
                </a:solidFill>
                <a:latin typeface="Arial Rounded MT Bold" panose="020F0704030504030204" pitchFamily="34" charset="0"/>
              </a:rPr>
              <a:t>–</a:t>
            </a:r>
            <a:r>
              <a:rPr lang="it-IT" altLang="it-IT" sz="2000" b="1">
                <a:solidFill>
                  <a:srgbClr val="000066"/>
                </a:solidFill>
                <a:latin typeface="Arial Rounded MT Bold" panose="020F0704030504030204" pitchFamily="34" charset="0"/>
              </a:rPr>
              <a:t> in CH</a:t>
            </a:r>
            <a:r>
              <a:rPr lang="it-IT" altLang="it-IT" sz="2000" b="1" baseline="-25000">
                <a:solidFill>
                  <a:srgbClr val="000066"/>
                </a:solidFill>
                <a:latin typeface="Arial Rounded MT Bold" panose="020F0704030504030204" pitchFamily="34" charset="0"/>
              </a:rPr>
              <a:t>3</a:t>
            </a:r>
            <a:r>
              <a:rPr lang="it-IT" altLang="it-IT" sz="2000" b="1">
                <a:solidFill>
                  <a:srgbClr val="000066"/>
                </a:solidFill>
                <a:latin typeface="Arial Rounded MT Bold" panose="020F0704030504030204" pitchFamily="34" charset="0"/>
              </a:rPr>
              <a:t>Br </a:t>
            </a:r>
          </a:p>
        </p:txBody>
      </p:sp>
      <p:sp>
        <p:nvSpPr>
          <p:cNvPr id="142345" name="Text Box 9">
            <a:extLst>
              <a:ext uri="{FF2B5EF4-FFF2-40B4-BE49-F238E27FC236}">
                <a16:creationId xmlns:a16="http://schemas.microsoft.com/office/drawing/2014/main" id="{E71635B9-5CEA-4992-8DBD-5BED36984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75" y="5722938"/>
            <a:ext cx="8851900" cy="711200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436688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550988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65288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it-IT" altLang="it-IT" sz="2000" b="1" u="sng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PRODOTTO</a:t>
            </a:r>
            <a:r>
              <a:rPr lang="it-IT" altLang="it-IT" sz="2000" b="1">
                <a:solidFill>
                  <a:srgbClr val="000066"/>
                </a:solidFill>
                <a:latin typeface="Arial Rounded MT Bold" panose="020F0704030504030204" pitchFamily="34" charset="0"/>
              </a:rPr>
              <a:t>: molecola che otteniamo quando il gruppo uscente è sostituito dal </a:t>
            </a:r>
            <a:r>
              <a:rPr lang="it-IT" altLang="it-IT" sz="2000" b="1" i="1" u="sng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nucleofilo</a:t>
            </a:r>
            <a:endParaRPr lang="it-IT" altLang="it-IT" sz="2000" b="1" u="sng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gazzino esterno">
            <a:extLst>
              <a:ext uri="{FF2B5EF4-FFF2-40B4-BE49-F238E27FC236}">
                <a16:creationId xmlns:a16="http://schemas.microsoft.com/office/drawing/2014/main" id="{CE4FCF3B-F13B-C930-734F-D649DB7C75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" r="11239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18B40A7-BDEC-A69D-EB29-7461DE01C2E1}"/>
              </a:ext>
            </a:extLst>
          </p:cNvPr>
          <p:cNvSpPr txBox="1"/>
          <p:nvPr/>
        </p:nvSpPr>
        <p:spPr>
          <a:xfrm>
            <a:off x="392906" y="5317240"/>
            <a:ext cx="8408194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VISITA IN AZIENDA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322294CB-9B1F-27DC-71AC-086221CAF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" y="23132"/>
            <a:ext cx="9144000" cy="5288721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ECE0938-55C8-B3B8-FFCE-A1A2FD4FDBE8}"/>
              </a:ext>
            </a:extLst>
          </p:cNvPr>
          <p:cNvSpPr txBox="1"/>
          <p:nvPr/>
        </p:nvSpPr>
        <p:spPr>
          <a:xfrm>
            <a:off x="1452784" y="6338937"/>
            <a:ext cx="72211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effectLst/>
                <a:latin typeface="Poppins" panose="00000500000000000000" pitchFamily="2" charset="0"/>
              </a:rPr>
              <a:t>Leading through biomanufacturing and chemical synthesis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9972322-BB52-5363-C9D8-EF25C60033FB}"/>
              </a:ext>
            </a:extLst>
          </p:cNvPr>
          <p:cNvSpPr txBox="1"/>
          <p:nvPr/>
        </p:nvSpPr>
        <p:spPr>
          <a:xfrm>
            <a:off x="2384275" y="222190"/>
            <a:ext cx="5358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Settimo Torinese, 9 Dicembre 2024, 9.00-13.00</a:t>
            </a:r>
          </a:p>
        </p:txBody>
      </p:sp>
    </p:spTree>
    <p:extLst>
      <p:ext uri="{BB962C8B-B14F-4D97-AF65-F5344CB8AC3E}">
        <p14:creationId xmlns:p14="http://schemas.microsoft.com/office/powerpoint/2010/main" val="2314215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1466DBF-CC8F-49AC-832E-7FB3F1F4F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" y="749395"/>
            <a:ext cx="7810238" cy="5857679"/>
          </a:xfrm>
          <a:prstGeom prst="rect">
            <a:avLst/>
          </a:prstGeom>
        </p:spPr>
      </p:pic>
      <p:pic>
        <p:nvPicPr>
          <p:cNvPr id="3" name="Picture 16" descr="Istidina - Wikipedia">
            <a:extLst>
              <a:ext uri="{FF2B5EF4-FFF2-40B4-BE49-F238E27FC236}">
                <a16:creationId xmlns:a16="http://schemas.microsoft.com/office/drawing/2014/main" id="{35354D14-F9C8-4610-9609-2FB3E5087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405" y="412654"/>
            <a:ext cx="1875595" cy="132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BD1A5C3-B649-4D03-8E28-EF4563AC7D57}"/>
              </a:ext>
            </a:extLst>
          </p:cNvPr>
          <p:cNvSpPr txBox="1"/>
          <p:nvPr/>
        </p:nvSpPr>
        <p:spPr>
          <a:xfrm>
            <a:off x="6459975" y="1679203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ISTIDINA</a:t>
            </a:r>
          </a:p>
        </p:txBody>
      </p:sp>
    </p:spTree>
    <p:extLst>
      <p:ext uri="{BB962C8B-B14F-4D97-AF65-F5344CB8AC3E}">
        <p14:creationId xmlns:p14="http://schemas.microsoft.com/office/powerpoint/2010/main" val="6722520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03FDB99-A4BF-41A0-B892-DDCFEEA90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34" y="68685"/>
            <a:ext cx="5579377" cy="418453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E721C64-E446-413C-B6D7-2A1DBEB0C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5662" y="4142981"/>
            <a:ext cx="6477000" cy="1743075"/>
          </a:xfrm>
          <a:prstGeom prst="rect">
            <a:avLst/>
          </a:prstGeom>
        </p:spPr>
      </p:pic>
      <p:pic>
        <p:nvPicPr>
          <p:cNvPr id="4" name="Picture 18" descr="Triptofano - Wikipedia">
            <a:extLst>
              <a:ext uri="{FF2B5EF4-FFF2-40B4-BE49-F238E27FC236}">
                <a16:creationId xmlns:a16="http://schemas.microsoft.com/office/drawing/2014/main" id="{64F6337C-5B7C-447F-A505-7680DD1EE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668" y="971944"/>
            <a:ext cx="1791994" cy="126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9ABAFC9-11A6-47A4-90DF-E1D1C469A9AC}"/>
              </a:ext>
            </a:extLst>
          </p:cNvPr>
          <p:cNvSpPr txBox="1"/>
          <p:nvPr/>
        </p:nvSpPr>
        <p:spPr>
          <a:xfrm>
            <a:off x="7613441" y="1310850"/>
            <a:ext cx="1382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TRIPTOFANO</a:t>
            </a:r>
          </a:p>
        </p:txBody>
      </p:sp>
    </p:spTree>
    <p:extLst>
      <p:ext uri="{BB962C8B-B14F-4D97-AF65-F5344CB8AC3E}">
        <p14:creationId xmlns:p14="http://schemas.microsoft.com/office/powerpoint/2010/main" val="39661596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FC8A171-DFC2-4103-9526-10F40C31AB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1" b="1495"/>
          <a:stretch/>
        </p:blipFill>
        <p:spPr>
          <a:xfrm>
            <a:off x="0" y="705025"/>
            <a:ext cx="7759817" cy="577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2">
            <a:extLst>
              <a:ext uri="{FF2B5EF4-FFF2-40B4-BE49-F238E27FC236}">
                <a16:creationId xmlns:a16="http://schemas.microsoft.com/office/drawing/2014/main" id="{3A99417B-6F1C-4E59-92CD-7F70D9284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3" y="169863"/>
            <a:ext cx="8975725" cy="107632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3200" b="1">
                <a:solidFill>
                  <a:srgbClr val="000066"/>
                </a:solidFill>
                <a:latin typeface="Arial Rounded MT Bold" panose="020F0704030504030204" pitchFamily="34" charset="0"/>
              </a:rPr>
              <a:t>Identificare il </a:t>
            </a:r>
            <a:r>
              <a:rPr lang="it-IT" altLang="it-IT" sz="3200" b="1">
                <a:solidFill>
                  <a:srgbClr val="CC0000"/>
                </a:solidFill>
                <a:latin typeface="Arial Rounded MT Bold" panose="020F0704030504030204" pitchFamily="34" charset="0"/>
              </a:rPr>
              <a:t>NUCLEOFILO</a:t>
            </a:r>
            <a:r>
              <a:rPr lang="it-IT" altLang="it-IT" sz="3200" b="1">
                <a:solidFill>
                  <a:srgbClr val="000066"/>
                </a:solidFill>
                <a:latin typeface="Arial Rounded MT Bold" panose="020F0704030504030204" pitchFamily="34" charset="0"/>
              </a:rPr>
              <a:t>, il </a:t>
            </a:r>
            <a:r>
              <a:rPr lang="it-IT" altLang="it-IT" sz="3200" b="1">
                <a:solidFill>
                  <a:srgbClr val="CC0000"/>
                </a:solidFill>
                <a:latin typeface="Arial Rounded MT Bold" panose="020F0704030504030204" pitchFamily="34" charset="0"/>
              </a:rPr>
              <a:t>SUBSTRATO</a:t>
            </a:r>
            <a:r>
              <a:rPr lang="it-IT" altLang="it-IT" sz="3200" b="1">
                <a:solidFill>
                  <a:srgbClr val="000066"/>
                </a:solidFill>
                <a:latin typeface="Arial Rounded MT Bold" panose="020F0704030504030204" pitchFamily="34" charset="0"/>
              </a:rPr>
              <a:t>, il </a:t>
            </a:r>
            <a:r>
              <a:rPr lang="it-IT" altLang="it-IT" sz="3200" b="1">
                <a:solidFill>
                  <a:srgbClr val="CC0000"/>
                </a:solidFill>
                <a:latin typeface="Arial Rounded MT Bold" panose="020F0704030504030204" pitchFamily="34" charset="0"/>
              </a:rPr>
              <a:t>GRUPPO USCENTE</a:t>
            </a:r>
            <a:r>
              <a:rPr lang="it-IT" altLang="it-IT" sz="3200" b="1">
                <a:solidFill>
                  <a:srgbClr val="000066"/>
                </a:solidFill>
                <a:latin typeface="Arial Rounded MT Bold" panose="020F0704030504030204" pitchFamily="34" charset="0"/>
              </a:rPr>
              <a:t> e il </a:t>
            </a:r>
            <a:r>
              <a:rPr lang="it-IT" altLang="it-IT" sz="3200" b="1">
                <a:solidFill>
                  <a:srgbClr val="CC0000"/>
                </a:solidFill>
                <a:latin typeface="Arial Rounded MT Bold" panose="020F0704030504030204" pitchFamily="34" charset="0"/>
              </a:rPr>
              <a:t>PRODOTTO</a:t>
            </a:r>
          </a:p>
        </p:txBody>
      </p:sp>
      <p:pic>
        <p:nvPicPr>
          <p:cNvPr id="144387" name="Picture 3">
            <a:extLst>
              <a:ext uri="{FF2B5EF4-FFF2-40B4-BE49-F238E27FC236}">
                <a16:creationId xmlns:a16="http://schemas.microsoft.com/office/drawing/2014/main" id="{D5779133-2C65-4FA4-B3D8-91F5674D2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195513"/>
            <a:ext cx="6626225" cy="75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388" name="Picture 4">
            <a:extLst>
              <a:ext uri="{FF2B5EF4-FFF2-40B4-BE49-F238E27FC236}">
                <a16:creationId xmlns:a16="http://schemas.microsoft.com/office/drawing/2014/main" id="{A3EF6BDD-3079-458F-84F5-0843D5020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363" y="3262313"/>
            <a:ext cx="5219700" cy="75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389" name="Picture 5">
            <a:extLst>
              <a:ext uri="{FF2B5EF4-FFF2-40B4-BE49-F238E27FC236}">
                <a16:creationId xmlns:a16="http://schemas.microsoft.com/office/drawing/2014/main" id="{F6FBC0BA-E5F2-40DD-98A5-F129D61DC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691063"/>
            <a:ext cx="5006975" cy="75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390" name="Picture 6">
            <a:extLst>
              <a:ext uri="{FF2B5EF4-FFF2-40B4-BE49-F238E27FC236}">
                <a16:creationId xmlns:a16="http://schemas.microsoft.com/office/drawing/2014/main" id="{74E56155-B3CE-4481-B4E8-4FEF5819A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63" y="4710113"/>
            <a:ext cx="3505200" cy="75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4391" name="Group 7">
            <a:extLst>
              <a:ext uri="{FF2B5EF4-FFF2-40B4-BE49-F238E27FC236}">
                <a16:creationId xmlns:a16="http://schemas.microsoft.com/office/drawing/2014/main" id="{D8F04F62-9EEA-4A13-9955-6630AB963DC4}"/>
              </a:ext>
            </a:extLst>
          </p:cNvPr>
          <p:cNvGrpSpPr>
            <a:grpSpLocks/>
          </p:cNvGrpSpPr>
          <p:nvPr/>
        </p:nvGrpSpPr>
        <p:grpSpPr bwMode="auto">
          <a:xfrm>
            <a:off x="1733550" y="1560513"/>
            <a:ext cx="1657350" cy="725487"/>
            <a:chOff x="1092" y="983"/>
            <a:chExt cx="1044" cy="457"/>
          </a:xfrm>
        </p:grpSpPr>
        <p:sp>
          <p:nvSpPr>
            <p:cNvPr id="144392" name="Text Box 8">
              <a:extLst>
                <a:ext uri="{FF2B5EF4-FFF2-40B4-BE49-F238E27FC236}">
                  <a16:creationId xmlns:a16="http://schemas.microsoft.com/office/drawing/2014/main" id="{25D0CB2C-A9B1-4D8D-A3FE-D01B886D5F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2" y="983"/>
              <a:ext cx="10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altLang="it-IT" b="1" dirty="0">
                  <a:solidFill>
                    <a:srgbClr val="DA002A"/>
                  </a:solidFill>
                  <a:latin typeface="Arial Rounded MT Bold" panose="020F0704030504030204" pitchFamily="34" charset="0"/>
                </a:rPr>
                <a:t>Substrato</a:t>
              </a:r>
              <a:endParaRPr lang="it-IT" altLang="it-IT" sz="2800" b="1" dirty="0">
                <a:solidFill>
                  <a:srgbClr val="DA002A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144393" name="Line 9">
              <a:extLst>
                <a:ext uri="{FF2B5EF4-FFF2-40B4-BE49-F238E27FC236}">
                  <a16:creationId xmlns:a16="http://schemas.microsoft.com/office/drawing/2014/main" id="{BF1CA9D8-49E1-40DE-BCB0-C77F7F0D28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20" y="1236"/>
              <a:ext cx="0" cy="204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44394" name="Group 10">
            <a:extLst>
              <a:ext uri="{FF2B5EF4-FFF2-40B4-BE49-F238E27FC236}">
                <a16:creationId xmlns:a16="http://schemas.microsoft.com/office/drawing/2014/main" id="{93C6D4FE-39B5-467B-B68F-ED950A1A68CF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1560513"/>
            <a:ext cx="1943100" cy="706437"/>
            <a:chOff x="2736" y="983"/>
            <a:chExt cx="1224" cy="445"/>
          </a:xfrm>
        </p:grpSpPr>
        <p:sp>
          <p:nvSpPr>
            <p:cNvPr id="144395" name="Text Box 11">
              <a:extLst>
                <a:ext uri="{FF2B5EF4-FFF2-40B4-BE49-F238E27FC236}">
                  <a16:creationId xmlns:a16="http://schemas.microsoft.com/office/drawing/2014/main" id="{1372ED0D-44F0-4D1A-A715-605D254465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6" y="983"/>
              <a:ext cx="122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altLang="it-IT" b="1" dirty="0">
                  <a:solidFill>
                    <a:schemeClr val="accent2"/>
                  </a:solidFill>
                  <a:latin typeface="Arial Rounded MT Bold" panose="020F0704030504030204" pitchFamily="34" charset="0"/>
                </a:rPr>
                <a:t>Nucleofilo</a:t>
              </a:r>
              <a:endParaRPr lang="it-IT" altLang="it-IT" sz="2800" b="1" dirty="0">
                <a:solidFill>
                  <a:schemeClr val="accent2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144396" name="Line 12">
              <a:extLst>
                <a:ext uri="{FF2B5EF4-FFF2-40B4-BE49-F238E27FC236}">
                  <a16:creationId xmlns:a16="http://schemas.microsoft.com/office/drawing/2014/main" id="{BA3FD961-C6A0-43EE-AD9E-52BFB53362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0" y="1224"/>
              <a:ext cx="0" cy="204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44397" name="Group 13">
            <a:extLst>
              <a:ext uri="{FF2B5EF4-FFF2-40B4-BE49-F238E27FC236}">
                <a16:creationId xmlns:a16="http://schemas.microsoft.com/office/drawing/2014/main" id="{70919112-58A1-4414-B5B7-40DA18A0D4C7}"/>
              </a:ext>
            </a:extLst>
          </p:cNvPr>
          <p:cNvGrpSpPr>
            <a:grpSpLocks/>
          </p:cNvGrpSpPr>
          <p:nvPr/>
        </p:nvGrpSpPr>
        <p:grpSpPr bwMode="auto">
          <a:xfrm>
            <a:off x="1847850" y="2743200"/>
            <a:ext cx="2225675" cy="1087438"/>
            <a:chOff x="1164" y="1728"/>
            <a:chExt cx="1260" cy="685"/>
          </a:xfrm>
        </p:grpSpPr>
        <p:sp>
          <p:nvSpPr>
            <p:cNvPr id="144398" name="Text Box 14">
              <a:extLst>
                <a:ext uri="{FF2B5EF4-FFF2-40B4-BE49-F238E27FC236}">
                  <a16:creationId xmlns:a16="http://schemas.microsoft.com/office/drawing/2014/main" id="{A87E4BCD-8AB8-4AA2-9F84-A61C2249E5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4" y="1895"/>
              <a:ext cx="87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altLang="it-IT" b="1" dirty="0">
                  <a:solidFill>
                    <a:srgbClr val="00CC66"/>
                  </a:solidFill>
                  <a:latin typeface="Arial Rounded MT Bold" panose="020F0704030504030204" pitchFamily="34" charset="0"/>
                </a:rPr>
                <a:t>Gruppo Uscente</a:t>
              </a:r>
              <a:endParaRPr lang="it-IT" altLang="it-IT" sz="2800" b="1" dirty="0">
                <a:solidFill>
                  <a:srgbClr val="00CC66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144399" name="Line 15">
              <a:extLst>
                <a:ext uri="{FF2B5EF4-FFF2-40B4-BE49-F238E27FC236}">
                  <a16:creationId xmlns:a16="http://schemas.microsoft.com/office/drawing/2014/main" id="{70456B7C-D940-45E0-8356-EDBBEEDC3E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80" y="1728"/>
              <a:ext cx="444" cy="396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44400" name="Group 16">
            <a:extLst>
              <a:ext uri="{FF2B5EF4-FFF2-40B4-BE49-F238E27FC236}">
                <a16:creationId xmlns:a16="http://schemas.microsoft.com/office/drawing/2014/main" id="{65960022-125B-459B-8CE3-E4B2F76FF3D2}"/>
              </a:ext>
            </a:extLst>
          </p:cNvPr>
          <p:cNvGrpSpPr>
            <a:grpSpLocks/>
          </p:cNvGrpSpPr>
          <p:nvPr/>
        </p:nvGrpSpPr>
        <p:grpSpPr bwMode="auto">
          <a:xfrm>
            <a:off x="4892675" y="3822700"/>
            <a:ext cx="4251325" cy="741363"/>
            <a:chOff x="3168" y="2400"/>
            <a:chExt cx="876" cy="467"/>
          </a:xfrm>
        </p:grpSpPr>
        <p:sp>
          <p:nvSpPr>
            <p:cNvPr id="144401" name="Text Box 17">
              <a:extLst>
                <a:ext uri="{FF2B5EF4-FFF2-40B4-BE49-F238E27FC236}">
                  <a16:creationId xmlns:a16="http://schemas.microsoft.com/office/drawing/2014/main" id="{3645B5BD-3ADB-4E8C-829F-556FE20D7E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8" y="2579"/>
              <a:ext cx="87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it-IT" altLang="it-IT" b="1" dirty="0">
                  <a:solidFill>
                    <a:srgbClr val="FF9900"/>
                  </a:solidFill>
                  <a:latin typeface="Arial Rounded MT Bold" panose="020F0704030504030204" pitchFamily="34" charset="0"/>
                </a:rPr>
                <a:t>Prodotto (di sostituzione)</a:t>
              </a:r>
              <a:endParaRPr lang="it-IT" altLang="it-IT" sz="2800" b="1" dirty="0">
                <a:solidFill>
                  <a:srgbClr val="FF9900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144402" name="Line 18">
              <a:extLst>
                <a:ext uri="{FF2B5EF4-FFF2-40B4-BE49-F238E27FC236}">
                  <a16:creationId xmlns:a16="http://schemas.microsoft.com/office/drawing/2014/main" id="{B62FE8C2-8014-40B5-B38A-B4FB0407B7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48" y="2400"/>
              <a:ext cx="0" cy="204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44403" name="Group 19">
            <a:extLst>
              <a:ext uri="{FF2B5EF4-FFF2-40B4-BE49-F238E27FC236}">
                <a16:creationId xmlns:a16="http://schemas.microsoft.com/office/drawing/2014/main" id="{6AF5C947-C00E-432E-A928-6838AD0FB211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4094163"/>
            <a:ext cx="1657350" cy="725487"/>
            <a:chOff x="1092" y="983"/>
            <a:chExt cx="1044" cy="457"/>
          </a:xfrm>
        </p:grpSpPr>
        <p:sp>
          <p:nvSpPr>
            <p:cNvPr id="144404" name="Text Box 20">
              <a:extLst>
                <a:ext uri="{FF2B5EF4-FFF2-40B4-BE49-F238E27FC236}">
                  <a16:creationId xmlns:a16="http://schemas.microsoft.com/office/drawing/2014/main" id="{31FED567-66E4-41AE-90E9-8100138CFC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2" y="983"/>
              <a:ext cx="10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altLang="it-IT" b="1" dirty="0">
                  <a:solidFill>
                    <a:srgbClr val="CC0000"/>
                  </a:solidFill>
                  <a:latin typeface="Arial Rounded MT Bold" panose="020F0704030504030204" pitchFamily="34" charset="0"/>
                </a:rPr>
                <a:t>Substrato</a:t>
              </a:r>
              <a:endParaRPr lang="it-IT" altLang="it-IT" sz="2800" b="1" dirty="0">
                <a:solidFill>
                  <a:srgbClr val="CC0000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144405" name="Line 21">
              <a:extLst>
                <a:ext uri="{FF2B5EF4-FFF2-40B4-BE49-F238E27FC236}">
                  <a16:creationId xmlns:a16="http://schemas.microsoft.com/office/drawing/2014/main" id="{80186AC0-4645-4960-9E0D-D285035F34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20" y="1236"/>
              <a:ext cx="0" cy="204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44406" name="Group 22">
            <a:extLst>
              <a:ext uri="{FF2B5EF4-FFF2-40B4-BE49-F238E27FC236}">
                <a16:creationId xmlns:a16="http://schemas.microsoft.com/office/drawing/2014/main" id="{936167DA-ACFB-4A3E-BE53-E4BFB104E9D6}"/>
              </a:ext>
            </a:extLst>
          </p:cNvPr>
          <p:cNvGrpSpPr>
            <a:grpSpLocks/>
          </p:cNvGrpSpPr>
          <p:nvPr/>
        </p:nvGrpSpPr>
        <p:grpSpPr bwMode="auto">
          <a:xfrm>
            <a:off x="1285875" y="5121275"/>
            <a:ext cx="1685925" cy="1182688"/>
            <a:chOff x="828" y="3288"/>
            <a:chExt cx="876" cy="745"/>
          </a:xfrm>
        </p:grpSpPr>
        <p:sp>
          <p:nvSpPr>
            <p:cNvPr id="144407" name="Text Box 23">
              <a:extLst>
                <a:ext uri="{FF2B5EF4-FFF2-40B4-BE49-F238E27FC236}">
                  <a16:creationId xmlns:a16="http://schemas.microsoft.com/office/drawing/2014/main" id="{9D04A08D-4315-4444-A071-6CFA68AD9D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8" y="3515"/>
              <a:ext cx="87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altLang="it-IT" b="1" dirty="0">
                  <a:solidFill>
                    <a:srgbClr val="00CC66"/>
                  </a:solidFill>
                  <a:latin typeface="Arial Rounded MT Bold" panose="020F0704030504030204" pitchFamily="34" charset="0"/>
                </a:rPr>
                <a:t>Gruppo Uscente</a:t>
              </a:r>
              <a:endParaRPr lang="it-IT" altLang="it-IT" sz="2800" b="1" dirty="0">
                <a:solidFill>
                  <a:srgbClr val="00CC66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144408" name="Line 24">
              <a:extLst>
                <a:ext uri="{FF2B5EF4-FFF2-40B4-BE49-F238E27FC236}">
                  <a16:creationId xmlns:a16="http://schemas.microsoft.com/office/drawing/2014/main" id="{6B5B0607-0A45-46B1-8F0A-A4DDB35CDB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72" y="3288"/>
              <a:ext cx="0" cy="264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44409" name="Group 25">
            <a:extLst>
              <a:ext uri="{FF2B5EF4-FFF2-40B4-BE49-F238E27FC236}">
                <a16:creationId xmlns:a16="http://schemas.microsoft.com/office/drawing/2014/main" id="{EF0208CA-DCC0-4A36-8D24-CDAAFFED54D5}"/>
              </a:ext>
            </a:extLst>
          </p:cNvPr>
          <p:cNvGrpSpPr>
            <a:grpSpLocks/>
          </p:cNvGrpSpPr>
          <p:nvPr/>
        </p:nvGrpSpPr>
        <p:grpSpPr bwMode="auto">
          <a:xfrm>
            <a:off x="2667000" y="4094163"/>
            <a:ext cx="1943100" cy="706437"/>
            <a:chOff x="2736" y="983"/>
            <a:chExt cx="1224" cy="445"/>
          </a:xfrm>
        </p:grpSpPr>
        <p:sp>
          <p:nvSpPr>
            <p:cNvPr id="144410" name="Text Box 26">
              <a:extLst>
                <a:ext uri="{FF2B5EF4-FFF2-40B4-BE49-F238E27FC236}">
                  <a16:creationId xmlns:a16="http://schemas.microsoft.com/office/drawing/2014/main" id="{D25AA200-B212-4FC8-80F0-BB87C5ED1F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6" y="983"/>
              <a:ext cx="122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altLang="it-IT" b="1" dirty="0">
                  <a:solidFill>
                    <a:schemeClr val="accent2"/>
                  </a:solidFill>
                  <a:latin typeface="Arial Rounded MT Bold" panose="020F0704030504030204" pitchFamily="34" charset="0"/>
                </a:rPr>
                <a:t>Nucleofilo</a:t>
              </a:r>
              <a:endParaRPr lang="it-IT" altLang="it-IT" sz="2800" b="1" dirty="0">
                <a:solidFill>
                  <a:schemeClr val="accent2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144411" name="Line 27">
              <a:extLst>
                <a:ext uri="{FF2B5EF4-FFF2-40B4-BE49-F238E27FC236}">
                  <a16:creationId xmlns:a16="http://schemas.microsoft.com/office/drawing/2014/main" id="{BDB75770-B3A3-4420-9A6B-49D6FB035C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0" y="1224"/>
              <a:ext cx="0" cy="204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44412" name="Group 28">
            <a:extLst>
              <a:ext uri="{FF2B5EF4-FFF2-40B4-BE49-F238E27FC236}">
                <a16:creationId xmlns:a16="http://schemas.microsoft.com/office/drawing/2014/main" id="{E4BDF843-B346-401A-A221-99A38E66B318}"/>
              </a:ext>
            </a:extLst>
          </p:cNvPr>
          <p:cNvGrpSpPr>
            <a:grpSpLocks/>
          </p:cNvGrpSpPr>
          <p:nvPr/>
        </p:nvGrpSpPr>
        <p:grpSpPr bwMode="auto">
          <a:xfrm>
            <a:off x="4381500" y="5402263"/>
            <a:ext cx="4511675" cy="741362"/>
            <a:chOff x="3168" y="2400"/>
            <a:chExt cx="876" cy="467"/>
          </a:xfrm>
        </p:grpSpPr>
        <p:sp>
          <p:nvSpPr>
            <p:cNvPr id="144413" name="Text Box 29">
              <a:extLst>
                <a:ext uri="{FF2B5EF4-FFF2-40B4-BE49-F238E27FC236}">
                  <a16:creationId xmlns:a16="http://schemas.microsoft.com/office/drawing/2014/main" id="{5749F71A-835C-40CB-BCBE-FDB4B9E264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8" y="2579"/>
              <a:ext cx="87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altLang="it-IT" b="1" dirty="0">
                  <a:solidFill>
                    <a:srgbClr val="FF9900"/>
                  </a:solidFill>
                  <a:latin typeface="Arial Rounded MT Bold" panose="020F0704030504030204" pitchFamily="34" charset="0"/>
                </a:rPr>
                <a:t>Prodotto (di sostituzione)</a:t>
              </a:r>
              <a:endParaRPr lang="it-IT" altLang="it-IT" sz="2800" b="1" dirty="0">
                <a:solidFill>
                  <a:srgbClr val="FF9900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144414" name="Line 30">
              <a:extLst>
                <a:ext uri="{FF2B5EF4-FFF2-40B4-BE49-F238E27FC236}">
                  <a16:creationId xmlns:a16="http://schemas.microsoft.com/office/drawing/2014/main" id="{5CF96E6F-8390-40F6-AC6D-D64FF76819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48" y="2400"/>
              <a:ext cx="0" cy="204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4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4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4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4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4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4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4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4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1670972-AEC0-4118-9215-7EC9B7845E24}"/>
              </a:ext>
            </a:extLst>
          </p:cNvPr>
          <p:cNvSpPr txBox="1"/>
          <p:nvPr/>
        </p:nvSpPr>
        <p:spPr>
          <a:xfrm>
            <a:off x="272641" y="238897"/>
            <a:ext cx="86112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95300" indent="-495300" algn="ctr"/>
            <a:r>
              <a:rPr lang="it-IT" u="sng" dirty="0">
                <a:solidFill>
                  <a:srgbClr val="0070C0"/>
                </a:solidFill>
              </a:rPr>
              <a:t>Gruppi funzionali delle proteine suscettibili di attacco covalente in condizioni blande</a:t>
            </a:r>
            <a:endParaRPr lang="it-IT" dirty="0">
              <a:solidFill>
                <a:srgbClr val="0070C0"/>
              </a:solidFill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330C1132-CE91-4F46-8D81-3D3374924462}"/>
              </a:ext>
            </a:extLst>
          </p:cNvPr>
          <p:cNvGrpSpPr/>
          <p:nvPr/>
        </p:nvGrpSpPr>
        <p:grpSpPr>
          <a:xfrm>
            <a:off x="506880" y="922789"/>
            <a:ext cx="1875594" cy="1409744"/>
            <a:chOff x="506880" y="922789"/>
            <a:chExt cx="1875594" cy="1409744"/>
          </a:xfrm>
        </p:grpSpPr>
        <p:pic>
          <p:nvPicPr>
            <p:cNvPr id="3074" name="Picture 2" descr="Lisina - Wikipedia">
              <a:extLst>
                <a:ext uri="{FF2B5EF4-FFF2-40B4-BE49-F238E27FC236}">
                  <a16:creationId xmlns:a16="http://schemas.microsoft.com/office/drawing/2014/main" id="{E49FFA0B-DA1A-490D-8637-B238113C1E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880" y="1004865"/>
              <a:ext cx="1875594" cy="1327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4112F666-91CD-4A90-8F96-A32DEB5E9D19}"/>
                </a:ext>
              </a:extLst>
            </p:cNvPr>
            <p:cNvSpPr txBox="1"/>
            <p:nvPr/>
          </p:nvSpPr>
          <p:spPr>
            <a:xfrm>
              <a:off x="704675" y="922789"/>
              <a:ext cx="7857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FF0000"/>
                  </a:solidFill>
                </a:rPr>
                <a:t>LISINA</a:t>
              </a:r>
            </a:p>
          </p:txBody>
        </p:sp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F97214F5-1C4E-4CD7-B445-91E38B62AE56}"/>
              </a:ext>
            </a:extLst>
          </p:cNvPr>
          <p:cNvGrpSpPr/>
          <p:nvPr/>
        </p:nvGrpSpPr>
        <p:grpSpPr>
          <a:xfrm>
            <a:off x="390892" y="2147867"/>
            <a:ext cx="2103462" cy="1169062"/>
            <a:chOff x="390892" y="2147867"/>
            <a:chExt cx="2103462" cy="1169062"/>
          </a:xfrm>
        </p:grpSpPr>
        <p:pic>
          <p:nvPicPr>
            <p:cNvPr id="3076" name="Picture 4" descr="L-ARGININA - UN INTEGRATORE VERAMENTE EFFICACE - Medicina Estetica Cremona">
              <a:extLst>
                <a:ext uri="{FF2B5EF4-FFF2-40B4-BE49-F238E27FC236}">
                  <a16:creationId xmlns:a16="http://schemas.microsoft.com/office/drawing/2014/main" id="{76525BC8-21EA-4715-83FB-C96889139F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581" y="2592198"/>
              <a:ext cx="2007773" cy="724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3716BAF3-BEF3-43B7-9345-25A45FD3B0EE}"/>
                </a:ext>
              </a:extLst>
            </p:cNvPr>
            <p:cNvSpPr txBox="1"/>
            <p:nvPr/>
          </p:nvSpPr>
          <p:spPr>
            <a:xfrm>
              <a:off x="390892" y="2147867"/>
              <a:ext cx="11331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FF0000"/>
                  </a:solidFill>
                </a:rPr>
                <a:t>ARGININA</a:t>
              </a:r>
            </a:p>
          </p:txBody>
        </p:sp>
      </p:grpSp>
      <p:sp>
        <p:nvSpPr>
          <p:cNvPr id="8" name="Ovale 7">
            <a:extLst>
              <a:ext uri="{FF2B5EF4-FFF2-40B4-BE49-F238E27FC236}">
                <a16:creationId xmlns:a16="http://schemas.microsoft.com/office/drawing/2014/main" id="{2B0F437E-3064-4A1F-9A6A-CFCC3AB448E4}"/>
              </a:ext>
            </a:extLst>
          </p:cNvPr>
          <p:cNvSpPr/>
          <p:nvPr/>
        </p:nvSpPr>
        <p:spPr>
          <a:xfrm>
            <a:off x="506880" y="1451295"/>
            <a:ext cx="290074" cy="2999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19A96FE8-C070-4AD5-B538-C75443D6BF5C}"/>
              </a:ext>
            </a:extLst>
          </p:cNvPr>
          <p:cNvSpPr/>
          <p:nvPr/>
        </p:nvSpPr>
        <p:spPr>
          <a:xfrm>
            <a:off x="1444677" y="1799581"/>
            <a:ext cx="290074" cy="2999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216D7005-ECBF-4C80-8C9E-6E62A8DBBB00}"/>
              </a:ext>
            </a:extLst>
          </p:cNvPr>
          <p:cNvSpPr/>
          <p:nvPr/>
        </p:nvSpPr>
        <p:spPr>
          <a:xfrm>
            <a:off x="506880" y="2831759"/>
            <a:ext cx="290074" cy="2999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33D9EF1F-B31D-4784-9E49-C8FEF361E34A}"/>
              </a:ext>
            </a:extLst>
          </p:cNvPr>
          <p:cNvSpPr/>
          <p:nvPr/>
        </p:nvSpPr>
        <p:spPr>
          <a:xfrm>
            <a:off x="1848747" y="3091992"/>
            <a:ext cx="290074" cy="2999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102599B-220E-482D-8059-74734B23272B}"/>
              </a:ext>
            </a:extLst>
          </p:cNvPr>
          <p:cNvSpPr txBox="1"/>
          <p:nvPr/>
        </p:nvSpPr>
        <p:spPr>
          <a:xfrm>
            <a:off x="1993784" y="2045212"/>
            <a:ext cx="27355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dirty="0"/>
              <a:t> i gruppi amminici alfa della catena e gli </a:t>
            </a:r>
            <a:r>
              <a:rPr lang="it-IT" sz="1400" dirty="0" err="1"/>
              <a:t>ammino</a:t>
            </a:r>
            <a:r>
              <a:rPr lang="it-IT" sz="1400" dirty="0"/>
              <a:t> gruppi epsilon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77017C71-3F64-4989-9A67-F2A5247B3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3" y="4001054"/>
            <a:ext cx="1652631" cy="97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A5133B7-B334-4A01-A32B-50603A22DED3}"/>
              </a:ext>
            </a:extLst>
          </p:cNvPr>
          <p:cNvSpPr txBox="1"/>
          <p:nvPr/>
        </p:nvSpPr>
        <p:spPr>
          <a:xfrm>
            <a:off x="390892" y="3541072"/>
            <a:ext cx="18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ACIDO ASPARTICO</a:t>
            </a: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8C01CD7D-E9A1-4A29-9E33-C090B1ACA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38" y="5437860"/>
            <a:ext cx="1875594" cy="132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8D3F84A-C7F2-4C71-B81E-DF7737FF8050}"/>
              </a:ext>
            </a:extLst>
          </p:cNvPr>
          <p:cNvSpPr txBox="1"/>
          <p:nvPr/>
        </p:nvSpPr>
        <p:spPr>
          <a:xfrm>
            <a:off x="390892" y="5259897"/>
            <a:ext cx="2184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ACIDO GLUTAMMICO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2185D9A-2749-419B-8FBF-D58D2758A836}"/>
              </a:ext>
            </a:extLst>
          </p:cNvPr>
          <p:cNvSpPr txBox="1"/>
          <p:nvPr/>
        </p:nvSpPr>
        <p:spPr>
          <a:xfrm>
            <a:off x="2050012" y="4002757"/>
            <a:ext cx="307456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dirty="0"/>
              <a:t>il gruppo carbossilico alfa della catena ed i gruppi carbossilici beta e gamma degli acidi aspartico e glutammico</a:t>
            </a:r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1670B35E-9CB8-4542-AB0A-CF0403493401}"/>
              </a:ext>
            </a:extLst>
          </p:cNvPr>
          <p:cNvSpPr/>
          <p:nvPr/>
        </p:nvSpPr>
        <p:spPr>
          <a:xfrm>
            <a:off x="272641" y="4123486"/>
            <a:ext cx="775983" cy="91424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02F98792-1639-4600-9667-7485B5F557BD}"/>
              </a:ext>
            </a:extLst>
          </p:cNvPr>
          <p:cNvSpPr/>
          <p:nvPr/>
        </p:nvSpPr>
        <p:spPr>
          <a:xfrm>
            <a:off x="316683" y="5575333"/>
            <a:ext cx="731941" cy="8830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4F780C09-222B-443B-86DD-FE5055CDBA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6190" y="1257100"/>
            <a:ext cx="1563595" cy="738664"/>
          </a:xfrm>
          <a:prstGeom prst="rect">
            <a:avLst/>
          </a:prstGeom>
        </p:spPr>
      </p:pic>
      <p:sp>
        <p:nvSpPr>
          <p:cNvPr id="19" name="Ovale 18">
            <a:extLst>
              <a:ext uri="{FF2B5EF4-FFF2-40B4-BE49-F238E27FC236}">
                <a16:creationId xmlns:a16="http://schemas.microsoft.com/office/drawing/2014/main" id="{96107895-411F-4136-972C-97C327358C12}"/>
              </a:ext>
            </a:extLst>
          </p:cNvPr>
          <p:cNvSpPr/>
          <p:nvPr/>
        </p:nvSpPr>
        <p:spPr>
          <a:xfrm>
            <a:off x="4759242" y="1257100"/>
            <a:ext cx="855677" cy="88095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46C0776-42A4-4E72-9828-5D3B02728828}"/>
              </a:ext>
            </a:extLst>
          </p:cNvPr>
          <p:cNvSpPr txBox="1"/>
          <p:nvPr/>
        </p:nvSpPr>
        <p:spPr>
          <a:xfrm>
            <a:off x="6042868" y="836529"/>
            <a:ext cx="1075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TIROSINA</a:t>
            </a:r>
          </a:p>
        </p:txBody>
      </p:sp>
      <p:pic>
        <p:nvPicPr>
          <p:cNvPr id="3082" name="Picture 10" descr="Cisteina - Wikipedia">
            <a:extLst>
              <a:ext uri="{FF2B5EF4-FFF2-40B4-BE49-F238E27FC236}">
                <a16:creationId xmlns:a16="http://schemas.microsoft.com/office/drawing/2014/main" id="{7125DC65-31DB-4C3B-AFF3-9E8F2D411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969" y="2231571"/>
            <a:ext cx="1533284" cy="108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BA31F02-0D3A-4EB0-B4F1-8ABD9468F47F}"/>
              </a:ext>
            </a:extLst>
          </p:cNvPr>
          <p:cNvSpPr txBox="1"/>
          <p:nvPr/>
        </p:nvSpPr>
        <p:spPr>
          <a:xfrm>
            <a:off x="6962669" y="2198363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CISTEINA</a:t>
            </a:r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273577F0-F295-4F47-8161-20A5D9D87708}"/>
              </a:ext>
            </a:extLst>
          </p:cNvPr>
          <p:cNvSpPr/>
          <p:nvPr/>
        </p:nvSpPr>
        <p:spPr>
          <a:xfrm>
            <a:off x="5761969" y="2653104"/>
            <a:ext cx="336827" cy="34176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084" name="Picture 12" descr="Serina (chimica) - Wikipedia">
            <a:extLst>
              <a:ext uri="{FF2B5EF4-FFF2-40B4-BE49-F238E27FC236}">
                <a16:creationId xmlns:a16="http://schemas.microsoft.com/office/drawing/2014/main" id="{129D0B8C-80FC-4D1A-A756-FE5A86F78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162" y="3278122"/>
            <a:ext cx="1429911" cy="101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e 30">
            <a:extLst>
              <a:ext uri="{FF2B5EF4-FFF2-40B4-BE49-F238E27FC236}">
                <a16:creationId xmlns:a16="http://schemas.microsoft.com/office/drawing/2014/main" id="{C8F6829F-505F-4D33-8E14-C058E4682562}"/>
              </a:ext>
            </a:extLst>
          </p:cNvPr>
          <p:cNvSpPr/>
          <p:nvPr/>
        </p:nvSpPr>
        <p:spPr>
          <a:xfrm>
            <a:off x="7086759" y="3681352"/>
            <a:ext cx="336827" cy="34176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536B3323-260B-4E22-86D0-317D4B3BBC08}"/>
              </a:ext>
            </a:extLst>
          </p:cNvPr>
          <p:cNvSpPr txBox="1"/>
          <p:nvPr/>
        </p:nvSpPr>
        <p:spPr>
          <a:xfrm>
            <a:off x="6098796" y="3784214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SERINA</a:t>
            </a:r>
          </a:p>
        </p:txBody>
      </p:sp>
      <p:pic>
        <p:nvPicPr>
          <p:cNvPr id="3086" name="Picture 14" descr="Treonina - Wikipedia">
            <a:extLst>
              <a:ext uri="{FF2B5EF4-FFF2-40B4-BE49-F238E27FC236}">
                <a16:creationId xmlns:a16="http://schemas.microsoft.com/office/drawing/2014/main" id="{463B8EDF-E571-4A3F-98AE-1A7B6C7FA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051" y="4600342"/>
            <a:ext cx="1524147" cy="93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e 33">
            <a:extLst>
              <a:ext uri="{FF2B5EF4-FFF2-40B4-BE49-F238E27FC236}">
                <a16:creationId xmlns:a16="http://schemas.microsoft.com/office/drawing/2014/main" id="{E0F11B9B-6F3F-47D4-9D36-DDE62B609386}"/>
              </a:ext>
            </a:extLst>
          </p:cNvPr>
          <p:cNvSpPr/>
          <p:nvPr/>
        </p:nvSpPr>
        <p:spPr>
          <a:xfrm>
            <a:off x="6098796" y="4497864"/>
            <a:ext cx="336827" cy="34176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1EFC006D-5024-4FF9-A345-C7C75FC53679}"/>
              </a:ext>
            </a:extLst>
          </p:cNvPr>
          <p:cNvSpPr txBox="1"/>
          <p:nvPr/>
        </p:nvSpPr>
        <p:spPr>
          <a:xfrm>
            <a:off x="6951097" y="4699428"/>
            <a:ext cx="1171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TREONINA</a:t>
            </a:r>
          </a:p>
        </p:txBody>
      </p:sp>
      <p:pic>
        <p:nvPicPr>
          <p:cNvPr id="3088" name="Picture 16" descr="Istidina - Wikipedia">
            <a:extLst>
              <a:ext uri="{FF2B5EF4-FFF2-40B4-BE49-F238E27FC236}">
                <a16:creationId xmlns:a16="http://schemas.microsoft.com/office/drawing/2014/main" id="{6A5B9C91-2D70-490B-A0B9-AA5C117A1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305" y="5129647"/>
            <a:ext cx="1875595" cy="132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9608D29D-E0CB-4C7D-928D-4E033BBDD00B}"/>
              </a:ext>
            </a:extLst>
          </p:cNvPr>
          <p:cNvSpPr txBox="1"/>
          <p:nvPr/>
        </p:nvSpPr>
        <p:spPr>
          <a:xfrm>
            <a:off x="3447875" y="6396196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ISTIDINA</a:t>
            </a:r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B2D50D47-FEB7-4AF9-AB87-725F279A5C14}"/>
              </a:ext>
            </a:extLst>
          </p:cNvPr>
          <p:cNvSpPr/>
          <p:nvPr/>
        </p:nvSpPr>
        <p:spPr>
          <a:xfrm>
            <a:off x="3036815" y="5259897"/>
            <a:ext cx="805343" cy="113629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090" name="Picture 18" descr="Triptofano - Wikipedia">
            <a:extLst>
              <a:ext uri="{FF2B5EF4-FFF2-40B4-BE49-F238E27FC236}">
                <a16:creationId xmlns:a16="http://schemas.microsoft.com/office/drawing/2014/main" id="{6A11412A-CD2F-43BD-99CE-F81FC3CB8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480" y="5575333"/>
            <a:ext cx="1791994" cy="126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e 28">
            <a:extLst>
              <a:ext uri="{FF2B5EF4-FFF2-40B4-BE49-F238E27FC236}">
                <a16:creationId xmlns:a16="http://schemas.microsoft.com/office/drawing/2014/main" id="{3EC9FA6F-3B1E-44E6-B7D7-E9F2194E0792}"/>
              </a:ext>
            </a:extLst>
          </p:cNvPr>
          <p:cNvSpPr/>
          <p:nvPr/>
        </p:nvSpPr>
        <p:spPr>
          <a:xfrm>
            <a:off x="5272480" y="5535011"/>
            <a:ext cx="826316" cy="123051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04343DF-E716-4730-A36A-DB4922EDD232}"/>
              </a:ext>
            </a:extLst>
          </p:cNvPr>
          <p:cNvSpPr txBox="1"/>
          <p:nvPr/>
        </p:nvSpPr>
        <p:spPr>
          <a:xfrm>
            <a:off x="7295253" y="5914239"/>
            <a:ext cx="1382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TRIPTOFANO</a:t>
            </a:r>
          </a:p>
        </p:txBody>
      </p:sp>
    </p:spTree>
    <p:extLst>
      <p:ext uri="{BB962C8B-B14F-4D97-AF65-F5344CB8AC3E}">
        <p14:creationId xmlns:p14="http://schemas.microsoft.com/office/powerpoint/2010/main" val="42645882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Oval 2">
            <a:extLst>
              <a:ext uri="{FF2B5EF4-FFF2-40B4-BE49-F238E27FC236}">
                <a16:creationId xmlns:a16="http://schemas.microsoft.com/office/drawing/2014/main" id="{2B7C959F-DCA6-423E-85A8-46B96DBA9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2413" y="4976813"/>
            <a:ext cx="901700" cy="520700"/>
          </a:xfrm>
          <a:prstGeom prst="ellipse">
            <a:avLst/>
          </a:prstGeom>
          <a:solidFill>
            <a:schemeClr val="hlink">
              <a:alpha val="5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3971" name="Oval 3">
            <a:extLst>
              <a:ext uri="{FF2B5EF4-FFF2-40B4-BE49-F238E27FC236}">
                <a16:creationId xmlns:a16="http://schemas.microsoft.com/office/drawing/2014/main" id="{1616176D-BA67-44D5-936F-2F1CD85A1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2413" y="4214813"/>
            <a:ext cx="901700" cy="520700"/>
          </a:xfrm>
          <a:prstGeom prst="ellipse">
            <a:avLst/>
          </a:prstGeom>
          <a:solidFill>
            <a:schemeClr val="hlink">
              <a:alpha val="5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3972" name="Rectangle 4">
            <a:extLst>
              <a:ext uri="{FF2B5EF4-FFF2-40B4-BE49-F238E27FC236}">
                <a16:creationId xmlns:a16="http://schemas.microsoft.com/office/drawing/2014/main" id="{1802F423-A7A1-4D4A-AC73-2A745DB85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175" y="1667669"/>
            <a:ext cx="7843837" cy="901700"/>
          </a:xfrm>
          <a:prstGeom prst="rect">
            <a:avLst/>
          </a:prstGeom>
          <a:solidFill>
            <a:srgbClr val="FFFFCC">
              <a:alpha val="50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3973" name="Rectangle 5">
            <a:extLst>
              <a:ext uri="{FF2B5EF4-FFF2-40B4-BE49-F238E27FC236}">
                <a16:creationId xmlns:a16="http://schemas.microsoft.com/office/drawing/2014/main" id="{A6A02D43-427E-4100-8038-6DE5B0ECF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168275"/>
            <a:ext cx="17256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it-IT" sz="32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ALCOLI</a:t>
            </a:r>
          </a:p>
        </p:txBody>
      </p:sp>
      <p:sp>
        <p:nvSpPr>
          <p:cNvPr id="83974" name="Rectangle 6">
            <a:extLst>
              <a:ext uri="{FF2B5EF4-FFF2-40B4-BE49-F238E27FC236}">
                <a16:creationId xmlns:a16="http://schemas.microsoft.com/office/drawing/2014/main" id="{5A40D2CD-4A8C-402E-A8D9-9F5032EEF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575" y="846138"/>
            <a:ext cx="5813891" cy="70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l"/>
            <a:r>
              <a:rPr lang="en-US" altLang="it-IT" sz="2000" b="1" dirty="0" err="1">
                <a:solidFill>
                  <a:srgbClr val="CE0404"/>
                </a:solidFill>
                <a:latin typeface="Comic Sans MS" panose="030F0702030302020204" pitchFamily="66" charset="0"/>
              </a:rPr>
              <a:t>Gli</a:t>
            </a:r>
            <a:r>
              <a:rPr lang="en-US" altLang="it-IT" sz="2000" b="1" dirty="0">
                <a:solidFill>
                  <a:srgbClr val="CE0404"/>
                </a:solidFill>
                <a:latin typeface="Comic Sans MS" panose="030F0702030302020204" pitchFamily="66" charset="0"/>
              </a:rPr>
              <a:t> </a:t>
            </a:r>
            <a:r>
              <a:rPr lang="en-US" altLang="it-IT" sz="2000" b="1" dirty="0" err="1">
                <a:solidFill>
                  <a:srgbClr val="CE0404"/>
                </a:solidFill>
                <a:latin typeface="Comic Sans MS" panose="030F0702030302020204" pitchFamily="66" charset="0"/>
              </a:rPr>
              <a:t>alcoli</a:t>
            </a:r>
            <a:r>
              <a:rPr lang="en-US" altLang="it-IT" sz="2000" b="1" dirty="0">
                <a:solidFill>
                  <a:srgbClr val="CE0404"/>
                </a:solidFill>
                <a:latin typeface="Comic Sans MS" panose="030F0702030302020204" pitchFamily="66" charset="0"/>
              </a:rPr>
              <a:t> </a:t>
            </a:r>
            <a:r>
              <a:rPr lang="en-US" altLang="it-IT" sz="2000" b="1" dirty="0" err="1">
                <a:solidFill>
                  <a:srgbClr val="CE0404"/>
                </a:solidFill>
                <a:latin typeface="Comic Sans MS" panose="030F0702030302020204" pitchFamily="66" charset="0"/>
              </a:rPr>
              <a:t>sono</a:t>
            </a:r>
            <a:r>
              <a:rPr lang="en-US" altLang="it-IT" sz="2000" b="1" dirty="0">
                <a:solidFill>
                  <a:srgbClr val="CE0404"/>
                </a:solidFill>
                <a:latin typeface="Comic Sans MS" panose="030F0702030302020204" pitchFamily="66" charset="0"/>
              </a:rPr>
              <a:t> </a:t>
            </a:r>
            <a:r>
              <a:rPr lang="en-US" altLang="it-IT" sz="2000" b="1" dirty="0" err="1">
                <a:solidFill>
                  <a:srgbClr val="CE0404"/>
                </a:solidFill>
                <a:latin typeface="Comic Sans MS" panose="030F0702030302020204" pitchFamily="66" charset="0"/>
              </a:rPr>
              <a:t>spesso</a:t>
            </a:r>
            <a:r>
              <a:rPr lang="en-US" altLang="it-IT" sz="2000" b="1" dirty="0">
                <a:solidFill>
                  <a:srgbClr val="CE0404"/>
                </a:solidFill>
                <a:latin typeface="Comic Sans MS" panose="030F0702030302020204" pitchFamily="66" charset="0"/>
              </a:rPr>
              <a:t> </a:t>
            </a:r>
            <a:r>
              <a:rPr lang="en-US" altLang="it-IT" sz="2000" b="1" dirty="0" err="1">
                <a:solidFill>
                  <a:srgbClr val="CE0404"/>
                </a:solidFill>
                <a:latin typeface="Comic Sans MS" panose="030F0702030302020204" pitchFamily="66" charset="0"/>
              </a:rPr>
              <a:t>i</a:t>
            </a:r>
            <a:r>
              <a:rPr lang="en-US" altLang="it-IT" sz="2000" b="1" dirty="0">
                <a:solidFill>
                  <a:srgbClr val="CE0404"/>
                </a:solidFill>
                <a:latin typeface="Comic Sans MS" panose="030F0702030302020204" pitchFamily="66" charset="0"/>
              </a:rPr>
              <a:t> </a:t>
            </a:r>
            <a:r>
              <a:rPr lang="en-US" altLang="it-IT" sz="2000" b="1" dirty="0" err="1">
                <a:solidFill>
                  <a:srgbClr val="CE0404"/>
                </a:solidFill>
                <a:latin typeface="Comic Sans MS" panose="030F0702030302020204" pitchFamily="66" charset="0"/>
              </a:rPr>
              <a:t>migliori</a:t>
            </a:r>
            <a:r>
              <a:rPr lang="en-US" altLang="it-IT" sz="2000" b="1" dirty="0">
                <a:solidFill>
                  <a:srgbClr val="CE0404"/>
                </a:solidFill>
                <a:latin typeface="Comic Sans MS" panose="030F0702030302020204" pitchFamily="66" charset="0"/>
              </a:rPr>
              <a:t> </a:t>
            </a:r>
            <a:r>
              <a:rPr lang="en-US" altLang="it-IT" sz="2000" b="1" dirty="0" err="1">
                <a:solidFill>
                  <a:srgbClr val="CE0404"/>
                </a:solidFill>
                <a:latin typeface="Comic Sans MS" panose="030F0702030302020204" pitchFamily="66" charset="0"/>
              </a:rPr>
              <a:t>punti</a:t>
            </a:r>
            <a:r>
              <a:rPr lang="en-US" altLang="it-IT" sz="2000" b="1" dirty="0">
                <a:solidFill>
                  <a:srgbClr val="CE0404"/>
                </a:solidFill>
                <a:latin typeface="Comic Sans MS" panose="030F0702030302020204" pitchFamily="66" charset="0"/>
              </a:rPr>
              <a:t> di </a:t>
            </a:r>
            <a:r>
              <a:rPr lang="en-US" altLang="it-IT" sz="2000" b="1" dirty="0" err="1">
                <a:solidFill>
                  <a:srgbClr val="CE0404"/>
                </a:solidFill>
                <a:latin typeface="Comic Sans MS" panose="030F0702030302020204" pitchFamily="66" charset="0"/>
              </a:rPr>
              <a:t>partenza</a:t>
            </a:r>
            <a:r>
              <a:rPr lang="en-US" altLang="it-IT" sz="2000" b="1" dirty="0">
                <a:solidFill>
                  <a:srgbClr val="CE0404"/>
                </a:solidFill>
                <a:latin typeface="Comic Sans MS" panose="030F0702030302020204" pitchFamily="66" charset="0"/>
              </a:rPr>
              <a:t> per una </a:t>
            </a:r>
            <a:r>
              <a:rPr lang="en-US" altLang="it-IT" sz="2000" b="1" dirty="0" err="1">
                <a:solidFill>
                  <a:srgbClr val="CE0404"/>
                </a:solidFill>
                <a:latin typeface="Comic Sans MS" panose="030F0702030302020204" pitchFamily="66" charset="0"/>
              </a:rPr>
              <a:t>sintesi</a:t>
            </a:r>
            <a:endParaRPr lang="en-US" altLang="it-IT" sz="2000" b="1" dirty="0">
              <a:solidFill>
                <a:srgbClr val="CE0404"/>
              </a:solidFill>
              <a:latin typeface="Comic Sans MS" panose="030F0702030302020204" pitchFamily="66" charset="0"/>
            </a:endParaRPr>
          </a:p>
        </p:txBody>
      </p:sp>
      <p:sp>
        <p:nvSpPr>
          <p:cNvPr id="83975" name="Rectangle 7">
            <a:extLst>
              <a:ext uri="{FF2B5EF4-FFF2-40B4-BE49-F238E27FC236}">
                <a16:creationId xmlns:a16="http://schemas.microsoft.com/office/drawing/2014/main" id="{D23003A9-35BB-4646-8450-39CF9D417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8" y="2674938"/>
            <a:ext cx="8135937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it-IT" sz="2000" b="1">
                <a:solidFill>
                  <a:schemeClr val="accent2"/>
                </a:solidFill>
                <a:latin typeface="Comic Sans MS" panose="030F0702030302020204" pitchFamily="66" charset="0"/>
              </a:rPr>
              <a:t>Sfortunatamente gli alcoli non danno reazioni di sostituzione e/o</a:t>
            </a:r>
          </a:p>
          <a:p>
            <a:pPr>
              <a:lnSpc>
                <a:spcPct val="140000"/>
              </a:lnSpc>
            </a:pPr>
            <a:r>
              <a:rPr lang="en-US" altLang="it-IT" sz="2000" b="1">
                <a:solidFill>
                  <a:schemeClr val="accent2"/>
                </a:solidFill>
                <a:latin typeface="Comic Sans MS" panose="030F0702030302020204" pitchFamily="66" charset="0"/>
              </a:rPr>
              <a:t>eliminazione perchè l’ossidrile è un cattivo gruppo uscente. </a:t>
            </a:r>
          </a:p>
        </p:txBody>
      </p:sp>
      <p:sp>
        <p:nvSpPr>
          <p:cNvPr id="83976" name="Rectangle 8">
            <a:extLst>
              <a:ext uri="{FF2B5EF4-FFF2-40B4-BE49-F238E27FC236}">
                <a16:creationId xmlns:a16="http://schemas.microsoft.com/office/drawing/2014/main" id="{37CD5B69-11B6-4C37-B881-63A0C22EB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725" y="5089525"/>
            <a:ext cx="2403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it-IT">
                <a:latin typeface="Arial Rounded MT Bold" panose="020F0704030504030204" pitchFamily="34" charset="0"/>
              </a:rPr>
              <a:t>Nu:   +     R   OH</a:t>
            </a:r>
          </a:p>
        </p:txBody>
      </p:sp>
      <p:sp>
        <p:nvSpPr>
          <p:cNvPr id="83977" name="Line 9">
            <a:extLst>
              <a:ext uri="{FF2B5EF4-FFF2-40B4-BE49-F238E27FC236}">
                <a16:creationId xmlns:a16="http://schemas.microsoft.com/office/drawing/2014/main" id="{6931F865-FCBF-42F1-8FD1-6004FD08856F}"/>
              </a:ext>
            </a:extLst>
          </p:cNvPr>
          <p:cNvSpPr>
            <a:spLocks noChangeShapeType="1"/>
          </p:cNvSpPr>
          <p:nvPr/>
        </p:nvSpPr>
        <p:spPr bwMode="auto">
          <a:xfrm>
            <a:off x="1842070" y="5312635"/>
            <a:ext cx="1524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78" name="Line 10">
            <a:extLst>
              <a:ext uri="{FF2B5EF4-FFF2-40B4-BE49-F238E27FC236}">
                <a16:creationId xmlns:a16="http://schemas.microsoft.com/office/drawing/2014/main" id="{5D043228-9C64-4E49-8F3B-8A6A849040D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5257800"/>
            <a:ext cx="1524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79" name="Rectangle 11">
            <a:extLst>
              <a:ext uri="{FF2B5EF4-FFF2-40B4-BE49-F238E27FC236}">
                <a16:creationId xmlns:a16="http://schemas.microsoft.com/office/drawing/2014/main" id="{3B99143F-136A-4157-8464-A62930A40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5725" y="5013325"/>
            <a:ext cx="2155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it-IT">
                <a:latin typeface="Arial Rounded MT Bold" panose="020F0704030504030204" pitchFamily="34" charset="0"/>
              </a:rPr>
              <a:t>R   Nu   +   OH</a:t>
            </a:r>
          </a:p>
        </p:txBody>
      </p:sp>
      <p:sp>
        <p:nvSpPr>
          <p:cNvPr id="83980" name="Line 12">
            <a:extLst>
              <a:ext uri="{FF2B5EF4-FFF2-40B4-BE49-F238E27FC236}">
                <a16:creationId xmlns:a16="http://schemas.microsoft.com/office/drawing/2014/main" id="{1543FED4-65F1-4BEA-980F-40508E6BC2F8}"/>
              </a:ext>
            </a:extLst>
          </p:cNvPr>
          <p:cNvSpPr>
            <a:spLocks noChangeShapeType="1"/>
          </p:cNvSpPr>
          <p:nvPr/>
        </p:nvSpPr>
        <p:spPr bwMode="auto">
          <a:xfrm>
            <a:off x="5455116" y="5226050"/>
            <a:ext cx="1524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81" name="Line 13">
            <a:extLst>
              <a:ext uri="{FF2B5EF4-FFF2-40B4-BE49-F238E27FC236}">
                <a16:creationId xmlns:a16="http://schemas.microsoft.com/office/drawing/2014/main" id="{99C7FD7A-5FC2-4246-8417-566B35DEC32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4991100"/>
            <a:ext cx="533400" cy="533400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82" name="Line 14">
            <a:extLst>
              <a:ext uri="{FF2B5EF4-FFF2-40B4-BE49-F238E27FC236}">
                <a16:creationId xmlns:a16="http://schemas.microsoft.com/office/drawing/2014/main" id="{1B8AD58C-69A8-4AD8-B52D-4BE0D0F028F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57600" y="4991100"/>
            <a:ext cx="533400" cy="533400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83" name="Arc 15">
            <a:extLst>
              <a:ext uri="{FF2B5EF4-FFF2-40B4-BE49-F238E27FC236}">
                <a16:creationId xmlns:a16="http://schemas.microsoft.com/office/drawing/2014/main" id="{238A0149-FA26-47C5-8F6A-0B3495AA4426}"/>
              </a:ext>
            </a:extLst>
          </p:cNvPr>
          <p:cNvSpPr>
            <a:spLocks/>
          </p:cNvSpPr>
          <p:nvPr/>
        </p:nvSpPr>
        <p:spPr bwMode="auto">
          <a:xfrm rot="10800000">
            <a:off x="1146175" y="4876800"/>
            <a:ext cx="776288" cy="381000"/>
          </a:xfrm>
          <a:custGeom>
            <a:avLst/>
            <a:gdLst>
              <a:gd name="G0" fmla="+- 20067 0 0"/>
              <a:gd name="G1" fmla="+- 0 0 0"/>
              <a:gd name="G2" fmla="+- 21600 0 0"/>
              <a:gd name="T0" fmla="*/ 41667 w 41667"/>
              <a:gd name="T1" fmla="*/ 0 h 21600"/>
              <a:gd name="T2" fmla="*/ 0 w 41667"/>
              <a:gd name="T3" fmla="*/ 7993 h 21600"/>
              <a:gd name="T4" fmla="*/ 20067 w 41667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667" h="21600" fill="none" extrusionOk="0">
                <a:moveTo>
                  <a:pt x="41667" y="0"/>
                </a:moveTo>
                <a:cubicBezTo>
                  <a:pt x="41667" y="11929"/>
                  <a:pt x="31996" y="21600"/>
                  <a:pt x="20067" y="21600"/>
                </a:cubicBezTo>
                <a:cubicBezTo>
                  <a:pt x="11223" y="21599"/>
                  <a:pt x="3272" y="16208"/>
                  <a:pt x="0" y="7992"/>
                </a:cubicBezTo>
              </a:path>
              <a:path w="41667" h="21600" stroke="0" extrusionOk="0">
                <a:moveTo>
                  <a:pt x="41667" y="0"/>
                </a:moveTo>
                <a:cubicBezTo>
                  <a:pt x="41667" y="11929"/>
                  <a:pt x="31996" y="21600"/>
                  <a:pt x="20067" y="21600"/>
                </a:cubicBezTo>
                <a:cubicBezTo>
                  <a:pt x="11223" y="21599"/>
                  <a:pt x="3272" y="16208"/>
                  <a:pt x="0" y="7992"/>
                </a:cubicBezTo>
                <a:lnTo>
                  <a:pt x="20067" y="0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84" name="Rectangle 16">
            <a:extLst>
              <a:ext uri="{FF2B5EF4-FFF2-40B4-BE49-F238E27FC236}">
                <a16:creationId xmlns:a16="http://schemas.microsoft.com/office/drawing/2014/main" id="{399219FE-D9B4-400B-AA5D-C713B36CC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0575" y="4687888"/>
            <a:ext cx="336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it-IT" sz="3600">
                <a:latin typeface="Arial Rounded MT Bold" panose="020F0704030504030204" pitchFamily="34" charset="0"/>
              </a:rPr>
              <a:t>-</a:t>
            </a:r>
          </a:p>
        </p:txBody>
      </p:sp>
      <p:sp>
        <p:nvSpPr>
          <p:cNvPr id="83985" name="Arc 17">
            <a:extLst>
              <a:ext uri="{FF2B5EF4-FFF2-40B4-BE49-F238E27FC236}">
                <a16:creationId xmlns:a16="http://schemas.microsoft.com/office/drawing/2014/main" id="{DE19B27E-BC9C-40CF-8EE5-F7C2B16C540F}"/>
              </a:ext>
            </a:extLst>
          </p:cNvPr>
          <p:cNvSpPr>
            <a:spLocks/>
          </p:cNvSpPr>
          <p:nvPr/>
        </p:nvSpPr>
        <p:spPr bwMode="auto">
          <a:xfrm rot="10800000">
            <a:off x="2286000" y="4856163"/>
            <a:ext cx="228600" cy="369887"/>
          </a:xfrm>
          <a:custGeom>
            <a:avLst/>
            <a:gdLst>
              <a:gd name="G0" fmla="+- 21600 0 0"/>
              <a:gd name="G1" fmla="+- 9124 0 0"/>
              <a:gd name="G2" fmla="+- 21600 0 0"/>
              <a:gd name="T0" fmla="*/ 41178 w 43200"/>
              <a:gd name="T1" fmla="*/ 0 h 30724"/>
              <a:gd name="T2" fmla="*/ 489 w 43200"/>
              <a:gd name="T3" fmla="*/ 4555 h 30724"/>
              <a:gd name="T4" fmla="*/ 21600 w 43200"/>
              <a:gd name="T5" fmla="*/ 9124 h 307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30724" fill="none" extrusionOk="0">
                <a:moveTo>
                  <a:pt x="41178" y="-1"/>
                </a:moveTo>
                <a:cubicBezTo>
                  <a:pt x="42509" y="2857"/>
                  <a:pt x="43200" y="5971"/>
                  <a:pt x="43200" y="9124"/>
                </a:cubicBezTo>
                <a:cubicBezTo>
                  <a:pt x="43200" y="21053"/>
                  <a:pt x="33529" y="30724"/>
                  <a:pt x="21600" y="30724"/>
                </a:cubicBezTo>
                <a:cubicBezTo>
                  <a:pt x="9670" y="30724"/>
                  <a:pt x="0" y="21053"/>
                  <a:pt x="0" y="9124"/>
                </a:cubicBezTo>
                <a:cubicBezTo>
                  <a:pt x="0" y="7587"/>
                  <a:pt x="163" y="6056"/>
                  <a:pt x="488" y="4554"/>
                </a:cubicBezTo>
              </a:path>
              <a:path w="43200" h="30724" stroke="0" extrusionOk="0">
                <a:moveTo>
                  <a:pt x="41178" y="-1"/>
                </a:moveTo>
                <a:cubicBezTo>
                  <a:pt x="42509" y="2857"/>
                  <a:pt x="43200" y="5971"/>
                  <a:pt x="43200" y="9124"/>
                </a:cubicBezTo>
                <a:cubicBezTo>
                  <a:pt x="43200" y="21053"/>
                  <a:pt x="33529" y="30724"/>
                  <a:pt x="21600" y="30724"/>
                </a:cubicBezTo>
                <a:cubicBezTo>
                  <a:pt x="9670" y="30724"/>
                  <a:pt x="0" y="21053"/>
                  <a:pt x="0" y="9124"/>
                </a:cubicBezTo>
                <a:cubicBezTo>
                  <a:pt x="0" y="7587"/>
                  <a:pt x="163" y="6056"/>
                  <a:pt x="488" y="4554"/>
                </a:cubicBezTo>
                <a:lnTo>
                  <a:pt x="21600" y="9124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83986" name="Group 18">
            <a:extLst>
              <a:ext uri="{FF2B5EF4-FFF2-40B4-BE49-F238E27FC236}">
                <a16:creationId xmlns:a16="http://schemas.microsoft.com/office/drawing/2014/main" id="{E5C14F34-FF2E-4686-B1E8-0759D9F35F8D}"/>
              </a:ext>
            </a:extLst>
          </p:cNvPr>
          <p:cNvGrpSpPr>
            <a:grpSpLocks/>
          </p:cNvGrpSpPr>
          <p:nvPr/>
        </p:nvGrpSpPr>
        <p:grpSpPr bwMode="auto">
          <a:xfrm>
            <a:off x="5949950" y="5949950"/>
            <a:ext cx="1054100" cy="749300"/>
            <a:chOff x="3748" y="3748"/>
            <a:chExt cx="664" cy="472"/>
          </a:xfrm>
        </p:grpSpPr>
        <p:sp>
          <p:nvSpPr>
            <p:cNvPr id="83987" name="Rectangle 19">
              <a:extLst>
                <a:ext uri="{FF2B5EF4-FFF2-40B4-BE49-F238E27FC236}">
                  <a16:creationId xmlns:a16="http://schemas.microsoft.com/office/drawing/2014/main" id="{B7B2A625-222B-4936-8B4C-1A0247F40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" y="3748"/>
              <a:ext cx="664" cy="472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3988" name="Rectangle 20">
              <a:extLst>
                <a:ext uri="{FF2B5EF4-FFF2-40B4-BE49-F238E27FC236}">
                  <a16:creationId xmlns:a16="http://schemas.microsoft.com/office/drawing/2014/main" id="{9EE71194-99D3-42C8-9D85-ECEEDCE6E1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" y="3751"/>
              <a:ext cx="522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altLang="it-IT" sz="2000" b="1">
                  <a:solidFill>
                    <a:schemeClr val="accent2"/>
                  </a:solidFill>
                  <a:latin typeface="Comic Sans MS" panose="030F0702030302020204" pitchFamily="66" charset="0"/>
                </a:rPr>
                <a:t>Base</a:t>
              </a:r>
            </a:p>
            <a:p>
              <a:pPr algn="l"/>
              <a:r>
                <a:rPr lang="en-US" altLang="it-IT" sz="2000" b="1">
                  <a:solidFill>
                    <a:schemeClr val="accent2"/>
                  </a:solidFill>
                  <a:latin typeface="Comic Sans MS" panose="030F0702030302020204" pitchFamily="66" charset="0"/>
                </a:rPr>
                <a:t>forte</a:t>
              </a:r>
            </a:p>
          </p:txBody>
        </p:sp>
      </p:grpSp>
      <p:sp>
        <p:nvSpPr>
          <p:cNvPr id="83989" name="Line 21">
            <a:extLst>
              <a:ext uri="{FF2B5EF4-FFF2-40B4-BE49-F238E27FC236}">
                <a16:creationId xmlns:a16="http://schemas.microsoft.com/office/drawing/2014/main" id="{5C0884DD-C114-41F8-BEE7-DAF9C150FFF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162800" y="5486400"/>
            <a:ext cx="2286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90" name="Rectangle 22">
            <a:extLst>
              <a:ext uri="{FF2B5EF4-FFF2-40B4-BE49-F238E27FC236}">
                <a16:creationId xmlns:a16="http://schemas.microsoft.com/office/drawing/2014/main" id="{80A7E0BE-3E98-40C9-8777-D052C6052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025" y="5775325"/>
            <a:ext cx="12049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l"/>
            <a:r>
              <a:rPr lang="en-US" altLang="it-IT" sz="2000" b="1">
                <a:solidFill>
                  <a:schemeClr val="accent2"/>
                </a:solidFill>
                <a:latin typeface="Comic Sans MS" panose="030F0702030302020204" pitchFamily="66" charset="0"/>
              </a:rPr>
              <a:t>Nessuna</a:t>
            </a:r>
          </a:p>
          <a:p>
            <a:pPr algn="l"/>
            <a:r>
              <a:rPr lang="en-US" altLang="it-IT" sz="2000" b="1">
                <a:solidFill>
                  <a:schemeClr val="accent2"/>
                </a:solidFill>
                <a:latin typeface="Comic Sans MS" panose="030F0702030302020204" pitchFamily="66" charset="0"/>
              </a:rPr>
              <a:t>reazione</a:t>
            </a:r>
          </a:p>
        </p:txBody>
      </p:sp>
      <p:sp>
        <p:nvSpPr>
          <p:cNvPr id="83991" name="Rectangle 23">
            <a:extLst>
              <a:ext uri="{FF2B5EF4-FFF2-40B4-BE49-F238E27FC236}">
                <a16:creationId xmlns:a16="http://schemas.microsoft.com/office/drawing/2014/main" id="{49E70D2C-6820-432B-B486-E6A28A78E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75" y="1730376"/>
            <a:ext cx="74564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it-IT" b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Molti</a:t>
            </a:r>
            <a:r>
              <a:rPr lang="en-US" altLang="it-IT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n-US" altLang="it-IT" b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alcoli</a:t>
            </a:r>
            <a:r>
              <a:rPr lang="en-US" altLang="it-IT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n-US" altLang="it-IT" b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sono</a:t>
            </a:r>
            <a:r>
              <a:rPr lang="en-US" altLang="it-IT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n-US" altLang="it-IT" b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disponibili</a:t>
            </a:r>
            <a:r>
              <a:rPr lang="en-US" altLang="it-IT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 in </a:t>
            </a:r>
            <a:r>
              <a:rPr lang="en-US" altLang="it-IT" b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commercio</a:t>
            </a:r>
            <a:r>
              <a:rPr lang="en-US" altLang="it-IT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 a </a:t>
            </a:r>
            <a:r>
              <a:rPr lang="en-US" altLang="it-IT" b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prezzi</a:t>
            </a:r>
            <a:endParaRPr lang="en-US" altLang="it-IT" b="1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 algn="l"/>
            <a:r>
              <a:rPr lang="en-US" altLang="it-IT" b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relativamente</a:t>
            </a:r>
            <a:r>
              <a:rPr lang="en-US" altLang="it-IT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n-US" altLang="it-IT" b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bassi</a:t>
            </a:r>
            <a:r>
              <a:rPr lang="en-US" altLang="it-IT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83992" name="Rectangle 24">
            <a:extLst>
              <a:ext uri="{FF2B5EF4-FFF2-40B4-BE49-F238E27FC236}">
                <a16:creationId xmlns:a16="http://schemas.microsoft.com/office/drawing/2014/main" id="{B1554EC5-8020-4E7E-AFBA-46090D1FE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6750" y="5949950"/>
            <a:ext cx="1965325" cy="749300"/>
          </a:xfrm>
          <a:prstGeom prst="rect">
            <a:avLst/>
          </a:prstGeom>
          <a:solidFill>
            <a:srgbClr val="F8F8F8">
              <a:alpha val="50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3993" name="Rectangle 25">
            <a:extLst>
              <a:ext uri="{FF2B5EF4-FFF2-40B4-BE49-F238E27FC236}">
                <a16:creationId xmlns:a16="http://schemas.microsoft.com/office/drawing/2014/main" id="{EA4CE47C-006B-4597-B0C7-6F64F742C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1350" y="5973763"/>
            <a:ext cx="19542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it-IT" sz="2000" b="1">
                <a:solidFill>
                  <a:schemeClr val="accent2"/>
                </a:solidFill>
                <a:latin typeface="Comic Sans MS" panose="030F0702030302020204" pitchFamily="66" charset="0"/>
              </a:rPr>
              <a:t>Cattivo gruppo</a:t>
            </a:r>
          </a:p>
          <a:p>
            <a:pPr algn="l"/>
            <a:r>
              <a:rPr lang="en-US" altLang="it-IT" sz="2000" b="1">
                <a:solidFill>
                  <a:schemeClr val="accent2"/>
                </a:solidFill>
                <a:latin typeface="Comic Sans MS" panose="030F0702030302020204" pitchFamily="66" charset="0"/>
              </a:rPr>
              <a:t>uscente</a:t>
            </a:r>
          </a:p>
        </p:txBody>
      </p:sp>
      <p:sp>
        <p:nvSpPr>
          <p:cNvPr id="83994" name="Rectangle 26">
            <a:extLst>
              <a:ext uri="{FF2B5EF4-FFF2-40B4-BE49-F238E27FC236}">
                <a16:creationId xmlns:a16="http://schemas.microsoft.com/office/drawing/2014/main" id="{9ABBC702-117F-4252-AC05-7393D7C36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1663" y="4251325"/>
            <a:ext cx="1104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it-IT">
                <a:latin typeface="Arial Rounded MT Bold" panose="020F0704030504030204" pitchFamily="34" charset="0"/>
              </a:rPr>
              <a:t>R   OH</a:t>
            </a:r>
          </a:p>
        </p:txBody>
      </p:sp>
      <p:sp>
        <p:nvSpPr>
          <p:cNvPr id="83995" name="Line 27">
            <a:extLst>
              <a:ext uri="{FF2B5EF4-FFF2-40B4-BE49-F238E27FC236}">
                <a16:creationId xmlns:a16="http://schemas.microsoft.com/office/drawing/2014/main" id="{D9363856-D3A7-4588-88AD-A7FF55F3A09B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599" y="4443413"/>
            <a:ext cx="1524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96" name="Arc 28">
            <a:extLst>
              <a:ext uri="{FF2B5EF4-FFF2-40B4-BE49-F238E27FC236}">
                <a16:creationId xmlns:a16="http://schemas.microsoft.com/office/drawing/2014/main" id="{479F23D8-8A69-4681-A494-252C34203C0B}"/>
              </a:ext>
            </a:extLst>
          </p:cNvPr>
          <p:cNvSpPr>
            <a:spLocks/>
          </p:cNvSpPr>
          <p:nvPr/>
        </p:nvSpPr>
        <p:spPr bwMode="auto">
          <a:xfrm rot="10800000">
            <a:off x="2286000" y="4041775"/>
            <a:ext cx="228600" cy="369888"/>
          </a:xfrm>
          <a:custGeom>
            <a:avLst/>
            <a:gdLst>
              <a:gd name="G0" fmla="+- 21600 0 0"/>
              <a:gd name="G1" fmla="+- 9124 0 0"/>
              <a:gd name="G2" fmla="+- 21600 0 0"/>
              <a:gd name="T0" fmla="*/ 41178 w 43200"/>
              <a:gd name="T1" fmla="*/ 0 h 30724"/>
              <a:gd name="T2" fmla="*/ 489 w 43200"/>
              <a:gd name="T3" fmla="*/ 4555 h 30724"/>
              <a:gd name="T4" fmla="*/ 21600 w 43200"/>
              <a:gd name="T5" fmla="*/ 9124 h 307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30724" fill="none" extrusionOk="0">
                <a:moveTo>
                  <a:pt x="41178" y="-1"/>
                </a:moveTo>
                <a:cubicBezTo>
                  <a:pt x="42509" y="2857"/>
                  <a:pt x="43200" y="5971"/>
                  <a:pt x="43200" y="9124"/>
                </a:cubicBezTo>
                <a:cubicBezTo>
                  <a:pt x="43200" y="21053"/>
                  <a:pt x="33529" y="30724"/>
                  <a:pt x="21600" y="30724"/>
                </a:cubicBezTo>
                <a:cubicBezTo>
                  <a:pt x="9670" y="30724"/>
                  <a:pt x="0" y="21053"/>
                  <a:pt x="0" y="9124"/>
                </a:cubicBezTo>
                <a:cubicBezTo>
                  <a:pt x="0" y="7587"/>
                  <a:pt x="163" y="6056"/>
                  <a:pt x="488" y="4554"/>
                </a:cubicBezTo>
              </a:path>
              <a:path w="43200" h="30724" stroke="0" extrusionOk="0">
                <a:moveTo>
                  <a:pt x="41178" y="-1"/>
                </a:moveTo>
                <a:cubicBezTo>
                  <a:pt x="42509" y="2857"/>
                  <a:pt x="43200" y="5971"/>
                  <a:pt x="43200" y="9124"/>
                </a:cubicBezTo>
                <a:cubicBezTo>
                  <a:pt x="43200" y="21053"/>
                  <a:pt x="33529" y="30724"/>
                  <a:pt x="21600" y="30724"/>
                </a:cubicBezTo>
                <a:cubicBezTo>
                  <a:pt x="9670" y="30724"/>
                  <a:pt x="0" y="21053"/>
                  <a:pt x="0" y="9124"/>
                </a:cubicBezTo>
                <a:cubicBezTo>
                  <a:pt x="0" y="7587"/>
                  <a:pt x="163" y="6056"/>
                  <a:pt x="488" y="4554"/>
                </a:cubicBezTo>
                <a:lnTo>
                  <a:pt x="21600" y="9124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97" name="Line 29">
            <a:extLst>
              <a:ext uri="{FF2B5EF4-FFF2-40B4-BE49-F238E27FC236}">
                <a16:creationId xmlns:a16="http://schemas.microsoft.com/office/drawing/2014/main" id="{40F6BB4A-306D-459C-8F3A-AC68F8BB0AF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4443413"/>
            <a:ext cx="1524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98" name="Line 30">
            <a:extLst>
              <a:ext uri="{FF2B5EF4-FFF2-40B4-BE49-F238E27FC236}">
                <a16:creationId xmlns:a16="http://schemas.microsoft.com/office/drawing/2014/main" id="{73B1C531-2CE0-4689-B815-0FAA5288C13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4176713"/>
            <a:ext cx="533400" cy="533400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99" name="Line 31">
            <a:extLst>
              <a:ext uri="{FF2B5EF4-FFF2-40B4-BE49-F238E27FC236}">
                <a16:creationId xmlns:a16="http://schemas.microsoft.com/office/drawing/2014/main" id="{1BE6DF6E-7E9C-4B4E-8BF3-0C871C37BF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57600" y="4176713"/>
            <a:ext cx="533400" cy="533400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4000" name="Rectangle 32">
            <a:extLst>
              <a:ext uri="{FF2B5EF4-FFF2-40B4-BE49-F238E27FC236}">
                <a16:creationId xmlns:a16="http://schemas.microsoft.com/office/drawing/2014/main" id="{22290ED4-DD23-494E-9FED-D9E4973DB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5725" y="4233863"/>
            <a:ext cx="1511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it-IT">
                <a:latin typeface="Arial Rounded MT Bold" panose="020F0704030504030204" pitchFamily="34" charset="0"/>
              </a:rPr>
              <a:t>R   +   OH</a:t>
            </a:r>
          </a:p>
        </p:txBody>
      </p:sp>
      <p:sp>
        <p:nvSpPr>
          <p:cNvPr id="84001" name="Rectangle 33">
            <a:extLst>
              <a:ext uri="{FF2B5EF4-FFF2-40B4-BE49-F238E27FC236}">
                <a16:creationId xmlns:a16="http://schemas.microsoft.com/office/drawing/2014/main" id="{2358CA4F-B0CB-4B4D-8AB2-1B6C050DB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125" y="3884613"/>
            <a:ext cx="336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it-IT" sz="3600">
                <a:latin typeface="Arial Rounded MT Bold" panose="020F0704030504030204" pitchFamily="34" charset="0"/>
              </a:rPr>
              <a:t>-</a:t>
            </a:r>
          </a:p>
        </p:txBody>
      </p:sp>
      <p:sp>
        <p:nvSpPr>
          <p:cNvPr id="84002" name="Rectangle 34">
            <a:extLst>
              <a:ext uri="{FF2B5EF4-FFF2-40B4-BE49-F238E27FC236}">
                <a16:creationId xmlns:a16="http://schemas.microsoft.com/office/drawing/2014/main" id="{BD62DF6E-C382-40E9-8137-1DBCF1FBF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3213" y="4051300"/>
            <a:ext cx="361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it-IT">
                <a:latin typeface="Arial Rounded MT Bold" panose="020F0704030504030204" pitchFamily="34" charset="0"/>
              </a:rPr>
              <a:t>+</a:t>
            </a:r>
          </a:p>
        </p:txBody>
      </p:sp>
      <p:sp>
        <p:nvSpPr>
          <p:cNvPr id="84003" name="Rectangle 35">
            <a:extLst>
              <a:ext uri="{FF2B5EF4-FFF2-40B4-BE49-F238E27FC236}">
                <a16:creationId xmlns:a16="http://schemas.microsoft.com/office/drawing/2014/main" id="{B85797EF-C3F5-4230-A536-3BDFE6583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5125" y="4251325"/>
            <a:ext cx="722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it-IT">
                <a:solidFill>
                  <a:srgbClr val="009900"/>
                </a:solidFill>
                <a:latin typeface="Arial Rounded MT Bold" panose="020F0704030504030204" pitchFamily="34" charset="0"/>
              </a:rPr>
              <a:t>S</a:t>
            </a:r>
            <a:r>
              <a:rPr lang="en-US" altLang="it-IT" baseline="-25000">
                <a:solidFill>
                  <a:srgbClr val="009900"/>
                </a:solidFill>
                <a:latin typeface="Arial Rounded MT Bold" panose="020F0704030504030204" pitchFamily="34" charset="0"/>
              </a:rPr>
              <a:t>N</a:t>
            </a:r>
            <a:r>
              <a:rPr lang="en-US" altLang="it-IT">
                <a:solidFill>
                  <a:srgbClr val="009900"/>
                </a:solidFill>
                <a:latin typeface="Arial Rounded MT Bold" panose="020F0704030504030204" pitchFamily="34" charset="0"/>
              </a:rPr>
              <a:t>1</a:t>
            </a:r>
          </a:p>
        </p:txBody>
      </p:sp>
      <p:sp>
        <p:nvSpPr>
          <p:cNvPr id="84004" name="Rectangle 36">
            <a:extLst>
              <a:ext uri="{FF2B5EF4-FFF2-40B4-BE49-F238E27FC236}">
                <a16:creationId xmlns:a16="http://schemas.microsoft.com/office/drawing/2014/main" id="{A8E6387F-2620-4C5E-A4B8-7109703B2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5125" y="5013325"/>
            <a:ext cx="722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it-IT">
                <a:solidFill>
                  <a:srgbClr val="009900"/>
                </a:solidFill>
                <a:latin typeface="Arial Rounded MT Bold" panose="020F0704030504030204" pitchFamily="34" charset="0"/>
              </a:rPr>
              <a:t>S</a:t>
            </a:r>
            <a:r>
              <a:rPr lang="en-US" altLang="it-IT" baseline="-25000">
                <a:solidFill>
                  <a:srgbClr val="009900"/>
                </a:solidFill>
                <a:latin typeface="Arial Rounded MT Bold" panose="020F0704030504030204" pitchFamily="34" charset="0"/>
              </a:rPr>
              <a:t>N</a:t>
            </a:r>
            <a:r>
              <a:rPr lang="en-US" altLang="it-IT">
                <a:solidFill>
                  <a:srgbClr val="009900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pic>
        <p:nvPicPr>
          <p:cNvPr id="39" name="Picture 12" descr="Serina (chimica) - Wikipedia">
            <a:extLst>
              <a:ext uri="{FF2B5EF4-FFF2-40B4-BE49-F238E27FC236}">
                <a16:creationId xmlns:a16="http://schemas.microsoft.com/office/drawing/2014/main" id="{C56CBBF3-CFE2-4110-B69A-236E64787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630" y="272898"/>
            <a:ext cx="1429911" cy="101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CAA819DE-FF6E-4A04-BFF4-4561E1B81ECB}"/>
              </a:ext>
            </a:extLst>
          </p:cNvPr>
          <p:cNvSpPr txBox="1"/>
          <p:nvPr/>
        </p:nvSpPr>
        <p:spPr>
          <a:xfrm>
            <a:off x="6031264" y="778990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SERINA</a:t>
            </a:r>
          </a:p>
        </p:txBody>
      </p:sp>
    </p:spTree>
    <p:extLst>
      <p:ext uri="{BB962C8B-B14F-4D97-AF65-F5344CB8AC3E}">
        <p14:creationId xmlns:p14="http://schemas.microsoft.com/office/powerpoint/2010/main" val="11502315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6EB04A5E-C481-48CA-A298-89430DFC6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950" y="3844925"/>
            <a:ext cx="8674100" cy="1663700"/>
          </a:xfrm>
          <a:prstGeom prst="rect">
            <a:avLst/>
          </a:prstGeom>
          <a:solidFill>
            <a:srgbClr val="FFFFCC">
              <a:alpha val="50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18620439-33D6-4684-99B9-7C4577207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6350" y="2444750"/>
            <a:ext cx="1206500" cy="444500"/>
          </a:xfrm>
          <a:prstGeom prst="rect">
            <a:avLst/>
          </a:prstGeom>
          <a:solidFill>
            <a:schemeClr val="hlink">
              <a:alpha val="5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4996" name="Rectangle 4">
            <a:extLst>
              <a:ext uri="{FF2B5EF4-FFF2-40B4-BE49-F238E27FC236}">
                <a16:creationId xmlns:a16="http://schemas.microsoft.com/office/drawing/2014/main" id="{212DE19C-C898-493A-8113-E2D8E7B61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1736725"/>
            <a:ext cx="2632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it-IT">
                <a:latin typeface="Arial Rounded MT Bold" panose="020F0704030504030204" pitchFamily="34" charset="0"/>
              </a:rPr>
              <a:t>Nu:   +     R   O   H</a:t>
            </a:r>
          </a:p>
        </p:txBody>
      </p:sp>
      <p:sp>
        <p:nvSpPr>
          <p:cNvPr id="84997" name="Line 5">
            <a:extLst>
              <a:ext uri="{FF2B5EF4-FFF2-40B4-BE49-F238E27FC236}">
                <a16:creationId xmlns:a16="http://schemas.microsoft.com/office/drawing/2014/main" id="{B86D3EE8-4705-464C-9715-E071A0437E8F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1943100"/>
            <a:ext cx="1524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4998" name="Line 6">
            <a:extLst>
              <a:ext uri="{FF2B5EF4-FFF2-40B4-BE49-F238E27FC236}">
                <a16:creationId xmlns:a16="http://schemas.microsoft.com/office/drawing/2014/main" id="{32149C67-AF77-4E03-B3DA-CAD9DA4F84C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1905000"/>
            <a:ext cx="1524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4999" name="Rectangle 7">
            <a:extLst>
              <a:ext uri="{FF2B5EF4-FFF2-40B4-BE49-F238E27FC236}">
                <a16:creationId xmlns:a16="http://schemas.microsoft.com/office/drawing/2014/main" id="{A964D71E-5997-4A81-A302-9569AEE33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9663" y="1625600"/>
            <a:ext cx="2384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it-IT">
                <a:latin typeface="Arial Rounded MT Bold" panose="020F0704030504030204" pitchFamily="34" charset="0"/>
              </a:rPr>
              <a:t>R   Nu   +   O   H</a:t>
            </a:r>
          </a:p>
        </p:txBody>
      </p:sp>
      <p:sp>
        <p:nvSpPr>
          <p:cNvPr id="85000" name="Line 8">
            <a:extLst>
              <a:ext uri="{FF2B5EF4-FFF2-40B4-BE49-F238E27FC236}">
                <a16:creationId xmlns:a16="http://schemas.microsoft.com/office/drawing/2014/main" id="{854C50D9-95BC-4A73-8BD0-74D133C348D8}"/>
              </a:ext>
            </a:extLst>
          </p:cNvPr>
          <p:cNvSpPr>
            <a:spLocks noChangeShapeType="1"/>
          </p:cNvSpPr>
          <p:nvPr/>
        </p:nvSpPr>
        <p:spPr bwMode="auto">
          <a:xfrm>
            <a:off x="5192276" y="1831975"/>
            <a:ext cx="1524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5001" name="Line 9">
            <a:extLst>
              <a:ext uri="{FF2B5EF4-FFF2-40B4-BE49-F238E27FC236}">
                <a16:creationId xmlns:a16="http://schemas.microsoft.com/office/drawing/2014/main" id="{61EBBE93-E6FC-4D76-B0BE-5B6C5C1014B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77975" y="1943100"/>
            <a:ext cx="1524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5002" name="Line 10">
            <a:extLst>
              <a:ext uri="{FF2B5EF4-FFF2-40B4-BE49-F238E27FC236}">
                <a16:creationId xmlns:a16="http://schemas.microsoft.com/office/drawing/2014/main" id="{B1C600DB-FD14-4152-BFE9-D18A47DE834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78013" y="2041525"/>
            <a:ext cx="0" cy="152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5003" name="Rectangle 11">
            <a:extLst>
              <a:ext uri="{FF2B5EF4-FFF2-40B4-BE49-F238E27FC236}">
                <a16:creationId xmlns:a16="http://schemas.microsoft.com/office/drawing/2014/main" id="{83A859E1-124C-42AE-9B7A-54C3C37A6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4183" y="2206625"/>
            <a:ext cx="415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it-IT" dirty="0">
                <a:latin typeface="Arial Rounded MT Bold" panose="020F0704030504030204" pitchFamily="34" charset="0"/>
              </a:rPr>
              <a:t>H</a:t>
            </a:r>
          </a:p>
        </p:txBody>
      </p:sp>
      <p:sp>
        <p:nvSpPr>
          <p:cNvPr id="85004" name="Line 12">
            <a:extLst>
              <a:ext uri="{FF2B5EF4-FFF2-40B4-BE49-F238E27FC236}">
                <a16:creationId xmlns:a16="http://schemas.microsoft.com/office/drawing/2014/main" id="{6E5E2383-404B-489D-B7E4-251418EAF6FC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9363" y="1831975"/>
            <a:ext cx="1524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5005" name="Line 13">
            <a:extLst>
              <a:ext uri="{FF2B5EF4-FFF2-40B4-BE49-F238E27FC236}">
                <a16:creationId xmlns:a16="http://schemas.microsoft.com/office/drawing/2014/main" id="{14766C10-181F-4456-ACA3-913EBEDC16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91527" y="1930400"/>
            <a:ext cx="0" cy="152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5006" name="Rectangle 14">
            <a:extLst>
              <a:ext uri="{FF2B5EF4-FFF2-40B4-BE49-F238E27FC236}">
                <a16:creationId xmlns:a16="http://schemas.microsoft.com/office/drawing/2014/main" id="{EEFF8E26-01A0-4232-B40D-F7B94075D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1862" y="2120900"/>
            <a:ext cx="415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it-IT" dirty="0">
                <a:latin typeface="Arial Rounded MT Bold" panose="020F0704030504030204" pitchFamily="34" charset="0"/>
              </a:rPr>
              <a:t>H</a:t>
            </a:r>
          </a:p>
        </p:txBody>
      </p:sp>
      <p:sp>
        <p:nvSpPr>
          <p:cNvPr id="85007" name="Rectangle 15">
            <a:extLst>
              <a:ext uri="{FF2B5EF4-FFF2-40B4-BE49-F238E27FC236}">
                <a16:creationId xmlns:a16="http://schemas.microsoft.com/office/drawing/2014/main" id="{2214C871-A73F-4A3F-BFC3-8D3449E75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5663" y="1912938"/>
            <a:ext cx="361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it-IT" dirty="0">
                <a:latin typeface="Arial Rounded MT Bold" panose="020F0704030504030204" pitchFamily="34" charset="0"/>
              </a:rPr>
              <a:t>+</a:t>
            </a:r>
          </a:p>
        </p:txBody>
      </p:sp>
      <p:sp>
        <p:nvSpPr>
          <p:cNvPr id="85008" name="Arc 16">
            <a:extLst>
              <a:ext uri="{FF2B5EF4-FFF2-40B4-BE49-F238E27FC236}">
                <a16:creationId xmlns:a16="http://schemas.microsoft.com/office/drawing/2014/main" id="{F9AFE1FA-8497-4F7C-BB40-EE3F630014C9}"/>
              </a:ext>
            </a:extLst>
          </p:cNvPr>
          <p:cNvSpPr>
            <a:spLocks/>
          </p:cNvSpPr>
          <p:nvPr/>
        </p:nvSpPr>
        <p:spPr bwMode="auto">
          <a:xfrm rot="10800000">
            <a:off x="917575" y="1524000"/>
            <a:ext cx="776288" cy="381000"/>
          </a:xfrm>
          <a:custGeom>
            <a:avLst/>
            <a:gdLst>
              <a:gd name="G0" fmla="+- 20067 0 0"/>
              <a:gd name="G1" fmla="+- 0 0 0"/>
              <a:gd name="G2" fmla="+- 21600 0 0"/>
              <a:gd name="T0" fmla="*/ 41667 w 41667"/>
              <a:gd name="T1" fmla="*/ 0 h 21600"/>
              <a:gd name="T2" fmla="*/ 0 w 41667"/>
              <a:gd name="T3" fmla="*/ 7993 h 21600"/>
              <a:gd name="T4" fmla="*/ 20067 w 41667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667" h="21600" fill="none" extrusionOk="0">
                <a:moveTo>
                  <a:pt x="41667" y="0"/>
                </a:moveTo>
                <a:cubicBezTo>
                  <a:pt x="41667" y="11929"/>
                  <a:pt x="31996" y="21600"/>
                  <a:pt x="20067" y="21600"/>
                </a:cubicBezTo>
                <a:cubicBezTo>
                  <a:pt x="11223" y="21599"/>
                  <a:pt x="3272" y="16208"/>
                  <a:pt x="0" y="7992"/>
                </a:cubicBezTo>
              </a:path>
              <a:path w="41667" h="21600" stroke="0" extrusionOk="0">
                <a:moveTo>
                  <a:pt x="41667" y="0"/>
                </a:moveTo>
                <a:cubicBezTo>
                  <a:pt x="41667" y="11929"/>
                  <a:pt x="31996" y="21600"/>
                  <a:pt x="20067" y="21600"/>
                </a:cubicBezTo>
                <a:cubicBezTo>
                  <a:pt x="11223" y="21599"/>
                  <a:pt x="3272" y="16208"/>
                  <a:pt x="0" y="7992"/>
                </a:cubicBezTo>
                <a:lnTo>
                  <a:pt x="20067" y="0"/>
                </a:lnTo>
                <a:close/>
              </a:path>
            </a:pathLst>
          </a:custGeom>
          <a:noFill/>
          <a:ln w="12700" cap="rnd">
            <a:solidFill>
              <a:srgbClr val="CC0000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5009" name="Arc 17">
            <a:extLst>
              <a:ext uri="{FF2B5EF4-FFF2-40B4-BE49-F238E27FC236}">
                <a16:creationId xmlns:a16="http://schemas.microsoft.com/office/drawing/2014/main" id="{AE197AAB-0764-4961-8477-678FF77B5424}"/>
              </a:ext>
            </a:extLst>
          </p:cNvPr>
          <p:cNvSpPr>
            <a:spLocks/>
          </p:cNvSpPr>
          <p:nvPr/>
        </p:nvSpPr>
        <p:spPr bwMode="auto">
          <a:xfrm rot="10800000">
            <a:off x="2057400" y="1484313"/>
            <a:ext cx="228600" cy="369887"/>
          </a:xfrm>
          <a:custGeom>
            <a:avLst/>
            <a:gdLst>
              <a:gd name="G0" fmla="+- 21600 0 0"/>
              <a:gd name="G1" fmla="+- 9124 0 0"/>
              <a:gd name="G2" fmla="+- 21600 0 0"/>
              <a:gd name="T0" fmla="*/ 41178 w 43200"/>
              <a:gd name="T1" fmla="*/ 0 h 30724"/>
              <a:gd name="T2" fmla="*/ 489 w 43200"/>
              <a:gd name="T3" fmla="*/ 4555 h 30724"/>
              <a:gd name="T4" fmla="*/ 21600 w 43200"/>
              <a:gd name="T5" fmla="*/ 9124 h 307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30724" fill="none" extrusionOk="0">
                <a:moveTo>
                  <a:pt x="41178" y="-1"/>
                </a:moveTo>
                <a:cubicBezTo>
                  <a:pt x="42509" y="2857"/>
                  <a:pt x="43200" y="5971"/>
                  <a:pt x="43200" y="9124"/>
                </a:cubicBezTo>
                <a:cubicBezTo>
                  <a:pt x="43200" y="21053"/>
                  <a:pt x="33529" y="30724"/>
                  <a:pt x="21600" y="30724"/>
                </a:cubicBezTo>
                <a:cubicBezTo>
                  <a:pt x="9670" y="30724"/>
                  <a:pt x="0" y="21053"/>
                  <a:pt x="0" y="9124"/>
                </a:cubicBezTo>
                <a:cubicBezTo>
                  <a:pt x="0" y="7587"/>
                  <a:pt x="163" y="6056"/>
                  <a:pt x="488" y="4554"/>
                </a:cubicBezTo>
              </a:path>
              <a:path w="43200" h="30724" stroke="0" extrusionOk="0">
                <a:moveTo>
                  <a:pt x="41178" y="-1"/>
                </a:moveTo>
                <a:cubicBezTo>
                  <a:pt x="42509" y="2857"/>
                  <a:pt x="43200" y="5971"/>
                  <a:pt x="43200" y="9124"/>
                </a:cubicBezTo>
                <a:cubicBezTo>
                  <a:pt x="43200" y="21053"/>
                  <a:pt x="33529" y="30724"/>
                  <a:pt x="21600" y="30724"/>
                </a:cubicBezTo>
                <a:cubicBezTo>
                  <a:pt x="9670" y="30724"/>
                  <a:pt x="0" y="21053"/>
                  <a:pt x="0" y="9124"/>
                </a:cubicBezTo>
                <a:cubicBezTo>
                  <a:pt x="0" y="7587"/>
                  <a:pt x="163" y="6056"/>
                  <a:pt x="488" y="4554"/>
                </a:cubicBezTo>
                <a:lnTo>
                  <a:pt x="21600" y="9124"/>
                </a:lnTo>
                <a:close/>
              </a:path>
            </a:pathLst>
          </a:custGeom>
          <a:noFill/>
          <a:ln w="12700" cap="rnd">
            <a:solidFill>
              <a:srgbClr val="CC0000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5010" name="Rectangle 18">
            <a:extLst>
              <a:ext uri="{FF2B5EF4-FFF2-40B4-BE49-F238E27FC236}">
                <a16:creationId xmlns:a16="http://schemas.microsoft.com/office/drawing/2014/main" id="{1ED727F6-6DC5-4D63-908A-9D5FADDED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900" y="161925"/>
            <a:ext cx="55816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it-IT" sz="2000" b="1">
                <a:solidFill>
                  <a:schemeClr val="accent2"/>
                </a:solidFill>
                <a:latin typeface="Comic Sans MS" panose="030F0702030302020204" pitchFamily="66" charset="0"/>
              </a:rPr>
              <a:t>Devono essere usate condizioni acide </a:t>
            </a:r>
          </a:p>
          <a:p>
            <a:pPr algn="l"/>
            <a:r>
              <a:rPr lang="en-US" altLang="it-IT" sz="2000" b="1">
                <a:solidFill>
                  <a:schemeClr val="accent2"/>
                </a:solidFill>
                <a:latin typeface="Comic Sans MS" panose="030F0702030302020204" pitchFamily="66" charset="0"/>
              </a:rPr>
              <a:t>per trasformare il gruppo uscente in acqua,</a:t>
            </a:r>
          </a:p>
          <a:p>
            <a:pPr algn="l"/>
            <a:r>
              <a:rPr lang="en-US" altLang="it-IT" sz="2000" b="1">
                <a:solidFill>
                  <a:schemeClr val="accent2"/>
                </a:solidFill>
                <a:latin typeface="Comic Sans MS" panose="030F0702030302020204" pitchFamily="66" charset="0"/>
              </a:rPr>
              <a:t>Buon gruppo uscente neutro.</a:t>
            </a:r>
          </a:p>
        </p:txBody>
      </p:sp>
      <p:sp>
        <p:nvSpPr>
          <p:cNvPr id="85011" name="Rectangle 19">
            <a:extLst>
              <a:ext uri="{FF2B5EF4-FFF2-40B4-BE49-F238E27FC236}">
                <a16:creationId xmlns:a16="http://schemas.microsoft.com/office/drawing/2014/main" id="{C44B0ABE-5E2E-4CF7-AC7E-279853F0C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325" y="2468563"/>
            <a:ext cx="9636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it-IT" sz="2000" b="1">
                <a:solidFill>
                  <a:srgbClr val="CC0000"/>
                </a:solidFill>
                <a:latin typeface="Comic Sans MS" panose="030F0702030302020204" pitchFamily="66" charset="0"/>
              </a:rPr>
              <a:t>neutro</a:t>
            </a:r>
          </a:p>
        </p:txBody>
      </p:sp>
      <p:sp>
        <p:nvSpPr>
          <p:cNvPr id="85012" name="Rectangle 20">
            <a:extLst>
              <a:ext uri="{FF2B5EF4-FFF2-40B4-BE49-F238E27FC236}">
                <a16:creationId xmlns:a16="http://schemas.microsoft.com/office/drawing/2014/main" id="{6951C6E2-9E54-44AA-A26A-5B9EF84C5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975100"/>
            <a:ext cx="78120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altLang="it-IT" sz="2000" b="1">
                <a:solidFill>
                  <a:schemeClr val="accent2"/>
                </a:solidFill>
                <a:latin typeface="Comic Sans MS" panose="030F0702030302020204" pitchFamily="66" charset="0"/>
              </a:rPr>
              <a:t>Alternativamente il gruppo ossidrile può essere trasformato</a:t>
            </a:r>
          </a:p>
          <a:p>
            <a:r>
              <a:rPr lang="en-US" altLang="it-IT" sz="2000" b="1">
                <a:solidFill>
                  <a:schemeClr val="accent2"/>
                </a:solidFill>
                <a:latin typeface="Comic Sans MS" panose="030F0702030302020204" pitchFamily="66" charset="0"/>
              </a:rPr>
              <a:t>In un altro gruppo funzionale che sia un buon gruppo uscente.</a:t>
            </a:r>
          </a:p>
        </p:txBody>
      </p:sp>
      <p:sp>
        <p:nvSpPr>
          <p:cNvPr id="85014" name="Rectangle 22">
            <a:extLst>
              <a:ext uri="{FF2B5EF4-FFF2-40B4-BE49-F238E27FC236}">
                <a16:creationId xmlns:a16="http://schemas.microsoft.com/office/drawing/2014/main" id="{65612262-EFF2-451C-919E-C2E6B18C0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3675" y="4965700"/>
            <a:ext cx="1114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it-IT">
                <a:latin typeface="Arial Rounded MT Bold" panose="020F0704030504030204" pitchFamily="34" charset="0"/>
              </a:rPr>
              <a:t>R   OH</a:t>
            </a:r>
          </a:p>
        </p:txBody>
      </p:sp>
      <p:sp>
        <p:nvSpPr>
          <p:cNvPr id="85015" name="Line 23">
            <a:extLst>
              <a:ext uri="{FF2B5EF4-FFF2-40B4-BE49-F238E27FC236}">
                <a16:creationId xmlns:a16="http://schemas.microsoft.com/office/drawing/2014/main" id="{3D38391D-F96F-4691-966D-A0E3DFC241B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34701" y="5170488"/>
            <a:ext cx="1524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5016" name="Rectangle 24">
            <a:extLst>
              <a:ext uri="{FF2B5EF4-FFF2-40B4-BE49-F238E27FC236}">
                <a16:creationId xmlns:a16="http://schemas.microsoft.com/office/drawing/2014/main" id="{D08FF204-557F-4A9C-805C-64070A95C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6375" y="4965700"/>
            <a:ext cx="946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it-IT">
                <a:latin typeface="Arial Rounded MT Bold" panose="020F0704030504030204" pitchFamily="34" charset="0"/>
              </a:rPr>
              <a:t>R   Cl</a:t>
            </a:r>
          </a:p>
        </p:txBody>
      </p:sp>
      <p:sp>
        <p:nvSpPr>
          <p:cNvPr id="85017" name="Line 25">
            <a:extLst>
              <a:ext uri="{FF2B5EF4-FFF2-40B4-BE49-F238E27FC236}">
                <a16:creationId xmlns:a16="http://schemas.microsoft.com/office/drawing/2014/main" id="{FD0AA061-D62E-414D-9D66-63BFB2D3F0DA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7401" y="5170488"/>
            <a:ext cx="1524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5018" name="Line 26">
            <a:extLst>
              <a:ext uri="{FF2B5EF4-FFF2-40B4-BE49-F238E27FC236}">
                <a16:creationId xmlns:a16="http://schemas.microsoft.com/office/drawing/2014/main" id="{D0D8AA45-C783-444F-9EA1-10DCA86554BA}"/>
              </a:ext>
            </a:extLst>
          </p:cNvPr>
          <p:cNvSpPr>
            <a:spLocks noChangeShapeType="1"/>
          </p:cNvSpPr>
          <p:nvPr/>
        </p:nvSpPr>
        <p:spPr bwMode="auto">
          <a:xfrm>
            <a:off x="2774950" y="5159375"/>
            <a:ext cx="990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85022" name="Group 30">
            <a:extLst>
              <a:ext uri="{FF2B5EF4-FFF2-40B4-BE49-F238E27FC236}">
                <a16:creationId xmlns:a16="http://schemas.microsoft.com/office/drawing/2014/main" id="{1AA97A9A-1FAD-4031-9E78-8DFAF0F9C169}"/>
              </a:ext>
            </a:extLst>
          </p:cNvPr>
          <p:cNvGrpSpPr>
            <a:grpSpLocks/>
          </p:cNvGrpSpPr>
          <p:nvPr/>
        </p:nvGrpSpPr>
        <p:grpSpPr bwMode="auto">
          <a:xfrm>
            <a:off x="1660525" y="212725"/>
            <a:ext cx="1333500" cy="457200"/>
            <a:chOff x="1046" y="134"/>
            <a:chExt cx="840" cy="288"/>
          </a:xfrm>
        </p:grpSpPr>
        <p:sp>
          <p:nvSpPr>
            <p:cNvPr id="85023" name="Rectangle 31">
              <a:extLst>
                <a:ext uri="{FF2B5EF4-FFF2-40B4-BE49-F238E27FC236}">
                  <a16:creationId xmlns:a16="http://schemas.microsoft.com/office/drawing/2014/main" id="{D0DD2696-FF76-4F11-A3F7-7FFB2988B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6" y="134"/>
              <a:ext cx="8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altLang="it-IT">
                  <a:latin typeface="Arial Rounded MT Bold" panose="020F0704030504030204" pitchFamily="34" charset="0"/>
                </a:rPr>
                <a:t>R   O   H</a:t>
              </a:r>
            </a:p>
          </p:txBody>
        </p:sp>
        <p:sp>
          <p:nvSpPr>
            <p:cNvPr id="85024" name="Line 32">
              <a:extLst>
                <a:ext uri="{FF2B5EF4-FFF2-40B4-BE49-F238E27FC236}">
                  <a16:creationId xmlns:a16="http://schemas.microsoft.com/office/drawing/2014/main" id="{33AEECE4-7271-4CD2-A35D-BC36892A71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1" y="264"/>
              <a:ext cx="113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025" name="Line 33">
              <a:extLst>
                <a:ext uri="{FF2B5EF4-FFF2-40B4-BE49-F238E27FC236}">
                  <a16:creationId xmlns:a16="http://schemas.microsoft.com/office/drawing/2014/main" id="{CD643465-C8D1-4539-9F09-0A98D870B6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9" y="264"/>
              <a:ext cx="96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85026" name="Line 34">
            <a:extLst>
              <a:ext uri="{FF2B5EF4-FFF2-40B4-BE49-F238E27FC236}">
                <a16:creationId xmlns:a16="http://schemas.microsoft.com/office/drawing/2014/main" id="{BFE224EE-A87B-4FCC-B3BA-BB5D3764C4D3}"/>
              </a:ext>
            </a:extLst>
          </p:cNvPr>
          <p:cNvSpPr>
            <a:spLocks noChangeShapeType="1"/>
          </p:cNvSpPr>
          <p:nvPr/>
        </p:nvSpPr>
        <p:spPr bwMode="auto">
          <a:xfrm>
            <a:off x="2292350" y="685800"/>
            <a:ext cx="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5027" name="Rectangle 35">
            <a:extLst>
              <a:ext uri="{FF2B5EF4-FFF2-40B4-BE49-F238E27FC236}">
                <a16:creationId xmlns:a16="http://schemas.microsoft.com/office/drawing/2014/main" id="{1D0E2AAB-3DF6-44CC-BCEE-02B97D8AE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7975" y="768350"/>
            <a:ext cx="730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it-IT" sz="2000">
                <a:solidFill>
                  <a:schemeClr val="accent2"/>
                </a:solidFill>
                <a:latin typeface="Arial Rounded MT Bold" panose="020F0704030504030204" pitchFamily="34" charset="0"/>
              </a:rPr>
              <a:t>+ H</a:t>
            </a:r>
            <a:r>
              <a:rPr lang="en-US" altLang="it-IT" sz="2800" baseline="30000">
                <a:solidFill>
                  <a:schemeClr val="accent2"/>
                </a:solidFill>
                <a:latin typeface="Arial Rounded MT Bold" panose="020F0704030504030204" pitchFamily="34" charset="0"/>
              </a:rPr>
              <a:t>+</a:t>
            </a:r>
          </a:p>
        </p:txBody>
      </p:sp>
      <p:sp>
        <p:nvSpPr>
          <p:cNvPr id="85028" name="Line 36">
            <a:extLst>
              <a:ext uri="{FF2B5EF4-FFF2-40B4-BE49-F238E27FC236}">
                <a16:creationId xmlns:a16="http://schemas.microsoft.com/office/drawing/2014/main" id="{5C4B220C-4163-4A08-968B-36FAC19353C9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2362200"/>
            <a:ext cx="3048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5029" name="Line 37">
            <a:extLst>
              <a:ext uri="{FF2B5EF4-FFF2-40B4-BE49-F238E27FC236}">
                <a16:creationId xmlns:a16="http://schemas.microsoft.com/office/drawing/2014/main" id="{D1D477FB-946E-44AD-8F06-79F07E62587B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2819400"/>
            <a:ext cx="152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5030" name="Rectangle 38">
            <a:extLst>
              <a:ext uri="{FF2B5EF4-FFF2-40B4-BE49-F238E27FC236}">
                <a16:creationId xmlns:a16="http://schemas.microsoft.com/office/drawing/2014/main" id="{FBEDA32A-FC69-4184-A89C-BD620B421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7125" y="2574925"/>
            <a:ext cx="544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it-IT">
                <a:latin typeface="Arial Rounded MT Bold" panose="020F0704030504030204" pitchFamily="34" charset="0"/>
              </a:rPr>
              <a:t>R</a:t>
            </a:r>
            <a:r>
              <a:rPr lang="en-US" altLang="it-IT" sz="2800" baseline="30000">
                <a:latin typeface="Arial Rounded MT Bold" panose="020F0704030504030204" pitchFamily="34" charset="0"/>
              </a:rPr>
              <a:t>+</a:t>
            </a:r>
          </a:p>
        </p:txBody>
      </p:sp>
      <p:grpSp>
        <p:nvGrpSpPr>
          <p:cNvPr id="85031" name="Group 39">
            <a:extLst>
              <a:ext uri="{FF2B5EF4-FFF2-40B4-BE49-F238E27FC236}">
                <a16:creationId xmlns:a16="http://schemas.microsoft.com/office/drawing/2014/main" id="{76842795-1562-4CFA-B017-3E6EC8B5A7A2}"/>
              </a:ext>
            </a:extLst>
          </p:cNvPr>
          <p:cNvGrpSpPr>
            <a:grpSpLocks/>
          </p:cNvGrpSpPr>
          <p:nvPr/>
        </p:nvGrpSpPr>
        <p:grpSpPr bwMode="auto">
          <a:xfrm>
            <a:off x="5889622" y="2582863"/>
            <a:ext cx="904875" cy="944562"/>
            <a:chOff x="3710" y="1627"/>
            <a:chExt cx="570" cy="595"/>
          </a:xfrm>
        </p:grpSpPr>
        <p:sp>
          <p:nvSpPr>
            <p:cNvPr id="85032" name="Line 40">
              <a:extLst>
                <a:ext uri="{FF2B5EF4-FFF2-40B4-BE49-F238E27FC236}">
                  <a16:creationId xmlns:a16="http://schemas.microsoft.com/office/drawing/2014/main" id="{69CC7CD4-7273-4895-8A95-244CD785F8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8" y="1764"/>
              <a:ext cx="96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033" name="Line 41">
              <a:extLst>
                <a:ext uri="{FF2B5EF4-FFF2-40B4-BE49-F238E27FC236}">
                  <a16:creationId xmlns:a16="http://schemas.microsoft.com/office/drawing/2014/main" id="{12E99DC3-A186-472F-981D-D83D9F62E4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40" y="1860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034" name="Rectangle 42">
              <a:extLst>
                <a:ext uri="{FF2B5EF4-FFF2-40B4-BE49-F238E27FC236}">
                  <a16:creationId xmlns:a16="http://schemas.microsoft.com/office/drawing/2014/main" id="{A40A126E-BCDD-4954-81EE-85FC2F8439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0" y="1934"/>
              <a:ext cx="26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altLang="it-IT">
                  <a:latin typeface="Arial Rounded MT Bold" panose="020F0704030504030204" pitchFamily="34" charset="0"/>
                </a:rPr>
                <a:t>H</a:t>
              </a:r>
            </a:p>
          </p:txBody>
        </p:sp>
        <p:sp>
          <p:nvSpPr>
            <p:cNvPr id="85035" name="Rectangle 43">
              <a:extLst>
                <a:ext uri="{FF2B5EF4-FFF2-40B4-BE49-F238E27FC236}">
                  <a16:creationId xmlns:a16="http://schemas.microsoft.com/office/drawing/2014/main" id="{A02B0411-DD32-40FF-916E-9EF2810818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2" y="1627"/>
              <a:ext cx="55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altLang="it-IT" dirty="0">
                  <a:latin typeface="Arial Rounded MT Bold" panose="020F0704030504030204" pitchFamily="34" charset="0"/>
                </a:rPr>
                <a:t>O   H</a:t>
              </a:r>
            </a:p>
          </p:txBody>
        </p:sp>
      </p:grpSp>
      <p:sp>
        <p:nvSpPr>
          <p:cNvPr id="85036" name="Rectangle 44">
            <a:extLst>
              <a:ext uri="{FF2B5EF4-FFF2-40B4-BE49-F238E27FC236}">
                <a16:creationId xmlns:a16="http://schemas.microsoft.com/office/drawing/2014/main" id="{66399171-64CA-4EEB-A64F-8FDECA477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6725" y="2574925"/>
            <a:ext cx="361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it-IT">
                <a:latin typeface="Arial Rounded MT Bold" panose="020F0704030504030204" pitchFamily="34" charset="0"/>
              </a:rPr>
              <a:t>+</a:t>
            </a:r>
          </a:p>
        </p:txBody>
      </p:sp>
      <p:sp>
        <p:nvSpPr>
          <p:cNvPr id="85037" name="Rectangle 45">
            <a:extLst>
              <a:ext uri="{FF2B5EF4-FFF2-40B4-BE49-F238E27FC236}">
                <a16:creationId xmlns:a16="http://schemas.microsoft.com/office/drawing/2014/main" id="{2261C3E3-E0AC-4181-AC2A-F990695D4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0725" y="1477963"/>
            <a:ext cx="6588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it-IT" sz="2000">
                <a:solidFill>
                  <a:srgbClr val="009900"/>
                </a:solidFill>
                <a:latin typeface="Arial Rounded MT Bold" panose="020F0704030504030204" pitchFamily="34" charset="0"/>
              </a:rPr>
              <a:t>S</a:t>
            </a:r>
            <a:r>
              <a:rPr lang="en-US" altLang="it-IT" baseline="-25000">
                <a:solidFill>
                  <a:srgbClr val="009900"/>
                </a:solidFill>
                <a:latin typeface="Arial Rounded MT Bold" panose="020F0704030504030204" pitchFamily="34" charset="0"/>
              </a:rPr>
              <a:t>N</a:t>
            </a:r>
            <a:r>
              <a:rPr lang="en-US" altLang="it-IT" sz="2000">
                <a:solidFill>
                  <a:srgbClr val="009900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sp>
        <p:nvSpPr>
          <p:cNvPr id="85038" name="Rectangle 46">
            <a:extLst>
              <a:ext uri="{FF2B5EF4-FFF2-40B4-BE49-F238E27FC236}">
                <a16:creationId xmlns:a16="http://schemas.microsoft.com/office/drawing/2014/main" id="{48000E7F-9DF7-4A67-BC90-7759A0CF5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0725" y="2392363"/>
            <a:ext cx="6588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it-IT" sz="2000">
                <a:solidFill>
                  <a:srgbClr val="009900"/>
                </a:solidFill>
                <a:latin typeface="Arial Rounded MT Bold" panose="020F0704030504030204" pitchFamily="34" charset="0"/>
              </a:rPr>
              <a:t>S</a:t>
            </a:r>
            <a:r>
              <a:rPr lang="en-US" altLang="it-IT" baseline="-25000">
                <a:solidFill>
                  <a:srgbClr val="009900"/>
                </a:solidFill>
                <a:latin typeface="Arial Rounded MT Bold" panose="020F0704030504030204" pitchFamily="34" charset="0"/>
              </a:rPr>
              <a:t>N</a:t>
            </a:r>
            <a:r>
              <a:rPr lang="en-US" altLang="it-IT" sz="2000">
                <a:solidFill>
                  <a:srgbClr val="009900"/>
                </a:solidFill>
                <a:latin typeface="Arial Rounded MT Bold" panose="020F0704030504030204" pitchFamily="34" charset="0"/>
              </a:rPr>
              <a:t>1</a:t>
            </a:r>
          </a:p>
        </p:txBody>
      </p:sp>
      <p:sp>
        <p:nvSpPr>
          <p:cNvPr id="85039" name="Line 47">
            <a:extLst>
              <a:ext uri="{FF2B5EF4-FFF2-40B4-BE49-F238E27FC236}">
                <a16:creationId xmlns:a16="http://schemas.microsoft.com/office/drawing/2014/main" id="{0692F227-A672-44BC-B312-4138A4FB5E9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34200" y="2209800"/>
            <a:ext cx="685800" cy="457200"/>
          </a:xfrm>
          <a:prstGeom prst="line">
            <a:avLst/>
          </a:prstGeom>
          <a:noFill/>
          <a:ln w="12700">
            <a:solidFill>
              <a:srgbClr val="5F5F5F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5040" name="Line 48">
            <a:extLst>
              <a:ext uri="{FF2B5EF4-FFF2-40B4-BE49-F238E27FC236}">
                <a16:creationId xmlns:a16="http://schemas.microsoft.com/office/drawing/2014/main" id="{5C9C2172-5898-4896-A1A8-F0D841AB720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58000" y="2667000"/>
            <a:ext cx="762000" cy="152400"/>
          </a:xfrm>
          <a:prstGeom prst="line">
            <a:avLst/>
          </a:prstGeom>
          <a:noFill/>
          <a:ln w="12700">
            <a:solidFill>
              <a:srgbClr val="5F5F5F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E2736A0-F513-4261-8AFA-450A68AED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6700" y="5438776"/>
            <a:ext cx="6143625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006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8950" y="0"/>
            <a:ext cx="6118093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5902" y="1839884"/>
            <a:ext cx="6118095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190134" y="832294"/>
            <a:ext cx="6857999" cy="5192552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290BFD7-0115-4CB9-89AB-D0B4B06C4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900" y="616648"/>
            <a:ext cx="8458200" cy="562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041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B139645-1C08-4057-8FA4-0403F3A8C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75" y="293616"/>
            <a:ext cx="5938488" cy="395116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95E09B6-51D7-4000-8F64-AC2C25F6DF4F}"/>
              </a:ext>
            </a:extLst>
          </p:cNvPr>
          <p:cNvSpPr txBox="1"/>
          <p:nvPr/>
        </p:nvSpPr>
        <p:spPr>
          <a:xfrm>
            <a:off x="3473042" y="4313401"/>
            <a:ext cx="2405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Scambio tiolo-disolfuro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714B95D-1D1F-4652-A3E1-F238AB64FC97}"/>
              </a:ext>
            </a:extLst>
          </p:cNvPr>
          <p:cNvSpPr txBox="1"/>
          <p:nvPr/>
        </p:nvSpPr>
        <p:spPr>
          <a:xfrm>
            <a:off x="7196328" y="293616"/>
            <a:ext cx="1755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</a:rPr>
              <a:t>TIOLI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5A13894-CD0F-4511-B9DB-9E18682100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5727"/>
          <a:stretch/>
        </p:blipFill>
        <p:spPr>
          <a:xfrm>
            <a:off x="760212" y="4999839"/>
            <a:ext cx="7094679" cy="1249960"/>
          </a:xfrm>
          <a:prstGeom prst="rect">
            <a:avLst/>
          </a:prstGeom>
        </p:spPr>
      </p:pic>
      <p:pic>
        <p:nvPicPr>
          <p:cNvPr id="8" name="Picture 10" descr="Cisteina - Wikipedia">
            <a:extLst>
              <a:ext uri="{FF2B5EF4-FFF2-40B4-BE49-F238E27FC236}">
                <a16:creationId xmlns:a16="http://schemas.microsoft.com/office/drawing/2014/main" id="{510D4B63-D301-40E2-9E38-A70252BE1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843" y="1542834"/>
            <a:ext cx="1533284" cy="108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1CA116B-E810-4A13-A605-0F9A2C6149C4}"/>
              </a:ext>
            </a:extLst>
          </p:cNvPr>
          <p:cNvSpPr txBox="1"/>
          <p:nvPr/>
        </p:nvSpPr>
        <p:spPr>
          <a:xfrm>
            <a:off x="7803543" y="1509626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CISTEINA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E233C65-631D-2835-9308-DC8833FBB2C4}"/>
              </a:ext>
            </a:extLst>
          </p:cNvPr>
          <p:cNvSpPr txBox="1"/>
          <p:nvPr/>
        </p:nvSpPr>
        <p:spPr>
          <a:xfrm>
            <a:off x="760212" y="2567031"/>
            <a:ext cx="27967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015940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9E87AE2-8FCA-4732-9A54-9BBEC037E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23925"/>
            <a:ext cx="6096000" cy="501015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49D0419-541C-4D53-AD7E-7424023D605F}"/>
              </a:ext>
            </a:extLst>
          </p:cNvPr>
          <p:cNvSpPr txBox="1"/>
          <p:nvPr/>
        </p:nvSpPr>
        <p:spPr>
          <a:xfrm>
            <a:off x="922789" y="394283"/>
            <a:ext cx="2080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accent1"/>
                </a:solidFill>
              </a:rPr>
              <a:t>Reattività cisteina</a:t>
            </a:r>
          </a:p>
        </p:txBody>
      </p:sp>
    </p:spTree>
    <p:extLst>
      <p:ext uri="{BB962C8B-B14F-4D97-AF65-F5344CB8AC3E}">
        <p14:creationId xmlns:p14="http://schemas.microsoft.com/office/powerpoint/2010/main" val="3257280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291B4FC9-02F1-507B-7822-41FF44BD5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2367"/>
            <a:ext cx="8489659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Biotecnologia e Chimica</a:t>
            </a:r>
          </a:p>
          <a:p>
            <a:r>
              <a:rPr lang="it-IT" dirty="0"/>
              <a:t> </a:t>
            </a:r>
          </a:p>
          <a:p>
            <a:pPr algn="ctr"/>
            <a:r>
              <a:rPr lang="it-IT" dirty="0"/>
              <a:t>lo sviluppo di processi industriali richiede competenze multidisciplinari, </a:t>
            </a:r>
          </a:p>
          <a:p>
            <a:pPr algn="ctr"/>
            <a:r>
              <a:rPr lang="it-IT" dirty="0"/>
              <a:t>sia in biochimica che in chimica.</a:t>
            </a:r>
          </a:p>
          <a:p>
            <a:pPr algn="ctr"/>
            <a:endParaRPr lang="it-IT" dirty="0"/>
          </a:p>
          <a:p>
            <a:pPr algn="just"/>
            <a:r>
              <a:rPr lang="it-IT" dirty="0"/>
              <a:t>L’alternativa tra prodotti della biotecnologia e prodotti della chimica va valutata caso per caso, considerando tutti gli aspetti connessi ai costi di produzione ed all’impatto ambientale. </a:t>
            </a:r>
          </a:p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CE48200-7718-3F9D-5F2B-19E7E7B9FD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0" r="1432"/>
          <a:stretch/>
        </p:blipFill>
        <p:spPr>
          <a:xfrm>
            <a:off x="2684477" y="3137968"/>
            <a:ext cx="3405930" cy="263307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29AF101-4EE9-E003-29FA-64A744925E34}"/>
              </a:ext>
            </a:extLst>
          </p:cNvPr>
          <p:cNvSpPr txBox="1"/>
          <p:nvPr/>
        </p:nvSpPr>
        <p:spPr>
          <a:xfrm>
            <a:off x="1106877" y="3642083"/>
            <a:ext cx="1451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Chimica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702B9E1-808C-7229-46EF-7CC1C3319B8C}"/>
              </a:ext>
            </a:extLst>
          </p:cNvPr>
          <p:cNvSpPr txBox="1"/>
          <p:nvPr/>
        </p:nvSpPr>
        <p:spPr>
          <a:xfrm>
            <a:off x="6342239" y="3581518"/>
            <a:ext cx="23026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Biotecnologia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106E18D-0851-CAEA-724E-7E3605DBF8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79814" y="4311941"/>
            <a:ext cx="2227531" cy="1388285"/>
          </a:xfrm>
          <a:prstGeom prst="ellipse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B7C647F-0B5A-9DC8-44CE-25275744A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655" y="4295361"/>
            <a:ext cx="1838195" cy="122323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676781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D65F12D-D9A7-48B9-930B-7680CBF7070C}"/>
              </a:ext>
            </a:extLst>
          </p:cNvPr>
          <p:cNvSpPr txBox="1"/>
          <p:nvPr/>
        </p:nvSpPr>
        <p:spPr>
          <a:xfrm>
            <a:off x="243281" y="184557"/>
            <a:ext cx="4496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solidFill>
                  <a:srgbClr val="FF0000"/>
                </a:solidFill>
              </a:rPr>
              <a:t>REAZIONI DEI GRUPPI AMMINICI  </a:t>
            </a:r>
            <a:endParaRPr lang="it-IT" sz="2400" b="1" dirty="0">
              <a:solidFill>
                <a:srgbClr val="FF0000"/>
              </a:solidFill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32AD0F77-DF40-470B-B2C3-63D6352C1E75}"/>
              </a:ext>
            </a:extLst>
          </p:cNvPr>
          <p:cNvGrpSpPr/>
          <p:nvPr/>
        </p:nvGrpSpPr>
        <p:grpSpPr>
          <a:xfrm>
            <a:off x="151002" y="763398"/>
            <a:ext cx="6784968" cy="5715568"/>
            <a:chOff x="151002" y="763398"/>
            <a:chExt cx="6784968" cy="5715568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4B88C890-3D70-47FD-A23B-B83231D505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8227"/>
            <a:stretch/>
          </p:blipFill>
          <p:spPr>
            <a:xfrm>
              <a:off x="151002" y="763398"/>
              <a:ext cx="5828838" cy="2239861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A111DF48-AB44-4A83-9C59-E963443D1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87023" y="2910981"/>
              <a:ext cx="4848947" cy="3559596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36BD8E79-47B8-41E5-8440-3A8D4FF63988}"/>
                </a:ext>
              </a:extLst>
            </p:cNvPr>
            <p:cNvSpPr txBox="1"/>
            <p:nvPr/>
          </p:nvSpPr>
          <p:spPr>
            <a:xfrm>
              <a:off x="6610524" y="6109634"/>
              <a:ext cx="32544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D9C54C7-7827-4B6B-9A37-8FD6C827E842}"/>
              </a:ext>
            </a:extLst>
          </p:cNvPr>
          <p:cNvSpPr txBox="1"/>
          <p:nvPr/>
        </p:nvSpPr>
        <p:spPr>
          <a:xfrm>
            <a:off x="7239700" y="246112"/>
            <a:ext cx="172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chemeClr val="accent1"/>
                </a:solidFill>
              </a:rPr>
              <a:t>Alchilazione</a:t>
            </a:r>
          </a:p>
        </p:txBody>
      </p:sp>
      <p:pic>
        <p:nvPicPr>
          <p:cNvPr id="8" name="Picture 2" descr="Lisina - Wikipedia">
            <a:extLst>
              <a:ext uri="{FF2B5EF4-FFF2-40B4-BE49-F238E27FC236}">
                <a16:creationId xmlns:a16="http://schemas.microsoft.com/office/drawing/2014/main" id="{50AEEE1F-76E5-4D44-ACA8-7FD910D40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378" y="1675591"/>
            <a:ext cx="1875594" cy="132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06FEC2E-44A1-4F3E-A5CD-97C6E863E434}"/>
              </a:ext>
            </a:extLst>
          </p:cNvPr>
          <p:cNvSpPr txBox="1"/>
          <p:nvPr/>
        </p:nvSpPr>
        <p:spPr>
          <a:xfrm>
            <a:off x="7175173" y="1593515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LISINA</a:t>
            </a:r>
          </a:p>
        </p:txBody>
      </p:sp>
      <p:pic>
        <p:nvPicPr>
          <p:cNvPr id="13" name="Picture 4" descr="L-ARGININA - UN INTEGRATORE VERAMENTE EFFICACE - Medicina Estetica Cremona">
            <a:extLst>
              <a:ext uri="{FF2B5EF4-FFF2-40B4-BE49-F238E27FC236}">
                <a16:creationId xmlns:a16="http://schemas.microsoft.com/office/drawing/2014/main" id="{4B4AE356-B104-4219-8C57-A5A6CE6B0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079" y="3262924"/>
            <a:ext cx="2007773" cy="72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B2A5EBC-42E4-4933-A620-7B1CF1BA3839}"/>
              </a:ext>
            </a:extLst>
          </p:cNvPr>
          <p:cNvSpPr txBox="1"/>
          <p:nvPr/>
        </p:nvSpPr>
        <p:spPr>
          <a:xfrm>
            <a:off x="6861390" y="2818593"/>
            <a:ext cx="1133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ARGININA</a:t>
            </a:r>
          </a:p>
        </p:txBody>
      </p:sp>
    </p:spTree>
    <p:extLst>
      <p:ext uri="{BB962C8B-B14F-4D97-AF65-F5344CB8AC3E}">
        <p14:creationId xmlns:p14="http://schemas.microsoft.com/office/powerpoint/2010/main" val="20584741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B871F274-90F9-4CC3-AE08-43455B9F0CF0}"/>
              </a:ext>
            </a:extLst>
          </p:cNvPr>
          <p:cNvGrpSpPr/>
          <p:nvPr/>
        </p:nvGrpSpPr>
        <p:grpSpPr>
          <a:xfrm>
            <a:off x="871537" y="728662"/>
            <a:ext cx="7400925" cy="5412296"/>
            <a:chOff x="871537" y="728662"/>
            <a:chExt cx="7400925" cy="5412296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D31A13A8-D32A-4CA8-BB28-0B089DE3E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1537" y="728662"/>
              <a:ext cx="7400925" cy="5400675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9A9007EE-B051-43AB-B2DE-AB2B454FFCE9}"/>
                </a:ext>
              </a:extLst>
            </p:cNvPr>
            <p:cNvSpPr txBox="1"/>
            <p:nvPr/>
          </p:nvSpPr>
          <p:spPr>
            <a:xfrm>
              <a:off x="7734650" y="5771626"/>
              <a:ext cx="33555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41135247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539F325-1E7B-4C28-AEC9-CCD9B8EBD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39" y="321173"/>
            <a:ext cx="6996418" cy="295598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88B73AF-D52C-4F22-A97A-A35722393B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14" b="10596"/>
          <a:stretch/>
        </p:blipFill>
        <p:spPr>
          <a:xfrm>
            <a:off x="1487297" y="3277160"/>
            <a:ext cx="5867400" cy="346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180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8950" y="0"/>
            <a:ext cx="6118093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5902" y="1839884"/>
            <a:ext cx="6118095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190134" y="832294"/>
            <a:ext cx="6857999" cy="5192552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813AE88-EF0E-45B0-8640-ED05E18103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89"/>
          <a:stretch/>
        </p:blipFill>
        <p:spPr>
          <a:xfrm>
            <a:off x="1565179" y="457200"/>
            <a:ext cx="601364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907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A8454002-704D-4F92-B54E-728E9CDF9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2638"/>
            <a:ext cx="9144000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Text Box 3">
            <a:extLst>
              <a:ext uri="{FF2B5EF4-FFF2-40B4-BE49-F238E27FC236}">
                <a16:creationId xmlns:a16="http://schemas.microsoft.com/office/drawing/2014/main" id="{53B26FF4-A0A3-4BEE-A271-5E6A761A0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7538" y="4238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9C41182A-2E93-40D5-A3A5-72D9F7D2C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15888"/>
            <a:ext cx="8785225" cy="1008062"/>
          </a:xfrm>
          <a:prstGeom prst="rect">
            <a:avLst/>
          </a:prstGeom>
          <a:solidFill>
            <a:srgbClr val="CCFFFF"/>
          </a:solidFill>
          <a:ln w="25400">
            <a:solidFill>
              <a:srgbClr val="99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3200">
                <a:solidFill>
                  <a:srgbClr val="FF0033"/>
                </a:solidFill>
              </a:rPr>
              <a:t>LEGAMI PEPTIDICI </a:t>
            </a:r>
          </a:p>
        </p:txBody>
      </p:sp>
      <p:sp>
        <p:nvSpPr>
          <p:cNvPr id="12293" name="Text Box 5">
            <a:extLst>
              <a:ext uri="{FF2B5EF4-FFF2-40B4-BE49-F238E27FC236}">
                <a16:creationId xmlns:a16="http://schemas.microsoft.com/office/drawing/2014/main" id="{11406D6D-EF3F-49E7-BF6D-9BD221EAF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3" y="1503363"/>
            <a:ext cx="83454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400"/>
              <a:t>Legami covalenti che legano gli amminoacidi in una proteina</a:t>
            </a:r>
          </a:p>
        </p:txBody>
      </p:sp>
    </p:spTree>
    <p:extLst>
      <p:ext uri="{BB962C8B-B14F-4D97-AF65-F5344CB8AC3E}">
        <p14:creationId xmlns:p14="http://schemas.microsoft.com/office/powerpoint/2010/main" val="26543266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18D2EE3-56CD-4C7A-918C-E76D41E82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450" y="1252537"/>
            <a:ext cx="5753100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03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27AF64FA-75C9-47FA-932E-AF4687EBB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50" y="1835150"/>
            <a:ext cx="1358900" cy="749300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94F20170-00C0-4BC1-8FB1-B4E92FFEC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1758950"/>
            <a:ext cx="1054100" cy="1358900"/>
          </a:xfrm>
          <a:prstGeom prst="rect">
            <a:avLst/>
          </a:prstGeom>
          <a:solidFill>
            <a:schemeClr val="hlink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37220" name="Oval 4">
            <a:extLst>
              <a:ext uri="{FF2B5EF4-FFF2-40B4-BE49-F238E27FC236}">
                <a16:creationId xmlns:a16="http://schemas.microsoft.com/office/drawing/2014/main" id="{3C156FBA-4137-4449-9160-EFBF72823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2188" y="2139950"/>
            <a:ext cx="444500" cy="444500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grpSp>
        <p:nvGrpSpPr>
          <p:cNvPr id="187397" name="Group 5">
            <a:extLst>
              <a:ext uri="{FF2B5EF4-FFF2-40B4-BE49-F238E27FC236}">
                <a16:creationId xmlns:a16="http://schemas.microsoft.com/office/drawing/2014/main" id="{02786A0C-EBCB-4535-8A94-1B5FE5649C5A}"/>
              </a:ext>
            </a:extLst>
          </p:cNvPr>
          <p:cNvGrpSpPr>
            <a:grpSpLocks/>
          </p:cNvGrpSpPr>
          <p:nvPr/>
        </p:nvGrpSpPr>
        <p:grpSpPr bwMode="auto">
          <a:xfrm>
            <a:off x="4121150" y="1735138"/>
            <a:ext cx="825500" cy="1154112"/>
            <a:chOff x="2596" y="1093"/>
            <a:chExt cx="520" cy="727"/>
          </a:xfrm>
        </p:grpSpPr>
        <p:sp>
          <p:nvSpPr>
            <p:cNvPr id="137255" name="Rectangle 6">
              <a:extLst>
                <a:ext uri="{FF2B5EF4-FFF2-40B4-BE49-F238E27FC236}">
                  <a16:creationId xmlns:a16="http://schemas.microsoft.com/office/drawing/2014/main" id="{293B9F1C-5572-4F07-8A36-3EBAB976B9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9" y="1588"/>
              <a:ext cx="232" cy="232"/>
            </a:xfrm>
            <a:prstGeom prst="rect">
              <a:avLst/>
            </a:prstGeom>
            <a:solidFill>
              <a:srgbClr val="FFFFCC">
                <a:alpha val="50195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37256" name="Rectangle 7">
              <a:extLst>
                <a:ext uri="{FF2B5EF4-FFF2-40B4-BE49-F238E27FC236}">
                  <a16:creationId xmlns:a16="http://schemas.microsoft.com/office/drawing/2014/main" id="{9BAEF3D8-68A5-4589-BE1A-3B4B7BABE5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6" y="1093"/>
              <a:ext cx="520" cy="232"/>
            </a:xfrm>
            <a:prstGeom prst="rect">
              <a:avLst/>
            </a:prstGeom>
            <a:solidFill>
              <a:srgbClr val="FFFFCC">
                <a:alpha val="50195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</p:grpSp>
      <p:graphicFrame>
        <p:nvGraphicFramePr>
          <p:cNvPr id="137222" name="Object 8">
            <a:extLst>
              <a:ext uri="{FF2B5EF4-FFF2-40B4-BE49-F238E27FC236}">
                <a16:creationId xmlns:a16="http://schemas.microsoft.com/office/drawing/2014/main" id="{061EFA5E-CDFE-4E69-B071-1671839BFC05}"/>
              </a:ext>
            </a:extLst>
          </p:cNvPr>
          <p:cNvGraphicFramePr>
            <a:graphicFrameLocks/>
          </p:cNvGraphicFramePr>
          <p:nvPr/>
        </p:nvGraphicFramePr>
        <p:xfrm>
          <a:off x="3657600" y="1809750"/>
          <a:ext cx="1503363" cy="117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SIS/Draw Sketch" r:id="rId3" imgW="1502342" imgH="1174299" progId="ISISServer">
                  <p:embed/>
                </p:oleObj>
              </mc:Choice>
              <mc:Fallback>
                <p:oleObj name="ISIS/Draw Sketch" r:id="rId3" imgW="1502342" imgH="1174299" progId="ISISServer">
                  <p:embed/>
                  <p:pic>
                    <p:nvPicPr>
                      <p:cNvPr id="137222" name="Object 8">
                        <a:extLst>
                          <a:ext uri="{FF2B5EF4-FFF2-40B4-BE49-F238E27FC236}">
                            <a16:creationId xmlns:a16="http://schemas.microsoft.com/office/drawing/2014/main" id="{061EFA5E-CDFE-4E69-B071-1671839BFC05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1809750"/>
                        <a:ext cx="1503363" cy="1174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7223" name="Oval 9">
            <a:extLst>
              <a:ext uri="{FF2B5EF4-FFF2-40B4-BE49-F238E27FC236}">
                <a16:creationId xmlns:a16="http://schemas.microsoft.com/office/drawing/2014/main" id="{1D616669-CFB6-4E93-AEDC-C9D6AF947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5888" y="3470275"/>
            <a:ext cx="444500" cy="444500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37224" name="Oval 10">
            <a:extLst>
              <a:ext uri="{FF2B5EF4-FFF2-40B4-BE49-F238E27FC236}">
                <a16:creationId xmlns:a16="http://schemas.microsoft.com/office/drawing/2014/main" id="{132A3DA4-69CA-470C-8318-96FAD9DDF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613" y="3470275"/>
            <a:ext cx="444500" cy="444500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37225" name="Rectangle 11">
            <a:extLst>
              <a:ext uri="{FF2B5EF4-FFF2-40B4-BE49-F238E27FC236}">
                <a16:creationId xmlns:a16="http://schemas.microsoft.com/office/drawing/2014/main" id="{BED0D1D5-E6BB-4AF6-AB5F-BA0AFDCEE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" y="4273550"/>
            <a:ext cx="1282700" cy="749300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37226" name="Rectangle 12">
            <a:extLst>
              <a:ext uri="{FF2B5EF4-FFF2-40B4-BE49-F238E27FC236}">
                <a16:creationId xmlns:a16="http://schemas.microsoft.com/office/drawing/2014/main" id="{E887583B-7351-481E-BB04-9AE17492C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7825" y="4367213"/>
            <a:ext cx="1358900" cy="520700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37227" name="Line 13">
            <a:extLst>
              <a:ext uri="{FF2B5EF4-FFF2-40B4-BE49-F238E27FC236}">
                <a16:creationId xmlns:a16="http://schemas.microsoft.com/office/drawing/2014/main" id="{2B64F0AC-A28A-4E99-96C3-DDB0E667E07A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3657600"/>
            <a:ext cx="1219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87406" name="Rectangle 14">
            <a:extLst>
              <a:ext uri="{FF2B5EF4-FFF2-40B4-BE49-F238E27FC236}">
                <a16:creationId xmlns:a16="http://schemas.microsoft.com/office/drawing/2014/main" id="{D3D6BCA2-46F7-428D-B42B-9ADDCD21B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125" y="136525"/>
            <a:ext cx="6508750" cy="1431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it-IT" altLang="it-IT" sz="440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 Formazione di Immine:</a:t>
            </a:r>
          </a:p>
          <a:p>
            <a:pPr>
              <a:defRPr/>
            </a:pPr>
            <a:r>
              <a:rPr lang="it-IT" altLang="it-IT" sz="440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Addizione-Eliminazione</a:t>
            </a:r>
          </a:p>
        </p:txBody>
      </p:sp>
      <p:sp>
        <p:nvSpPr>
          <p:cNvPr id="137229" name="Arc 15">
            <a:extLst>
              <a:ext uri="{FF2B5EF4-FFF2-40B4-BE49-F238E27FC236}">
                <a16:creationId xmlns:a16="http://schemas.microsoft.com/office/drawing/2014/main" id="{12BE3674-425B-49D8-8998-13DA973D83CF}"/>
              </a:ext>
            </a:extLst>
          </p:cNvPr>
          <p:cNvSpPr>
            <a:spLocks/>
          </p:cNvSpPr>
          <p:nvPr/>
        </p:nvSpPr>
        <p:spPr bwMode="auto">
          <a:xfrm>
            <a:off x="1593850" y="3352800"/>
            <a:ext cx="1150938" cy="203200"/>
          </a:xfrm>
          <a:custGeom>
            <a:avLst/>
            <a:gdLst>
              <a:gd name="T0" fmla="*/ 0 w 40748"/>
              <a:gd name="T1" fmla="*/ 109926 h 21600"/>
              <a:gd name="T2" fmla="*/ 1150938 w 40748"/>
              <a:gd name="T3" fmla="*/ 190472 h 21600"/>
              <a:gd name="T4" fmla="*/ 542027 w 40748"/>
              <a:gd name="T5" fmla="*/ 20320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748" h="21600" fill="none" extrusionOk="0">
                <a:moveTo>
                  <a:pt x="0" y="11685"/>
                </a:moveTo>
                <a:cubicBezTo>
                  <a:pt x="3708" y="4507"/>
                  <a:pt x="11111" y="0"/>
                  <a:pt x="19190" y="0"/>
                </a:cubicBezTo>
                <a:cubicBezTo>
                  <a:pt x="30594" y="0"/>
                  <a:pt x="40033" y="8865"/>
                  <a:pt x="40747" y="20247"/>
                </a:cubicBezTo>
              </a:path>
              <a:path w="40748" h="21600" stroke="0" extrusionOk="0">
                <a:moveTo>
                  <a:pt x="0" y="11685"/>
                </a:moveTo>
                <a:cubicBezTo>
                  <a:pt x="3708" y="4507"/>
                  <a:pt x="11111" y="0"/>
                  <a:pt x="19190" y="0"/>
                </a:cubicBezTo>
                <a:cubicBezTo>
                  <a:pt x="30594" y="0"/>
                  <a:pt x="40033" y="8865"/>
                  <a:pt x="40747" y="20247"/>
                </a:cubicBezTo>
                <a:lnTo>
                  <a:pt x="19190" y="21600"/>
                </a:lnTo>
                <a:lnTo>
                  <a:pt x="0" y="11685"/>
                </a:lnTo>
                <a:close/>
              </a:path>
            </a:pathLst>
          </a:custGeom>
          <a:noFill/>
          <a:ln w="12700" cap="rnd">
            <a:solidFill>
              <a:srgbClr val="CC0000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37230" name="Arc 16">
            <a:extLst>
              <a:ext uri="{FF2B5EF4-FFF2-40B4-BE49-F238E27FC236}">
                <a16:creationId xmlns:a16="http://schemas.microsoft.com/office/drawing/2014/main" id="{24C465D6-63E0-4A11-B66C-7D6781122607}"/>
              </a:ext>
            </a:extLst>
          </p:cNvPr>
          <p:cNvSpPr>
            <a:spLocks/>
          </p:cNvSpPr>
          <p:nvPr/>
        </p:nvSpPr>
        <p:spPr bwMode="auto">
          <a:xfrm>
            <a:off x="3127375" y="3811588"/>
            <a:ext cx="381000" cy="230187"/>
          </a:xfrm>
          <a:custGeom>
            <a:avLst/>
            <a:gdLst>
              <a:gd name="T0" fmla="*/ 381000 w 43200"/>
              <a:gd name="T1" fmla="*/ 41028 h 26285"/>
              <a:gd name="T2" fmla="*/ 4533 w 43200"/>
              <a:gd name="T3" fmla="*/ 0 h 26285"/>
              <a:gd name="T4" fmla="*/ 190500 w 43200"/>
              <a:gd name="T5" fmla="*/ 41028 h 2628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200" h="26285" fill="none" extrusionOk="0">
                <a:moveTo>
                  <a:pt x="43200" y="4685"/>
                </a:moveTo>
                <a:cubicBezTo>
                  <a:pt x="43200" y="16614"/>
                  <a:pt x="33529" y="26285"/>
                  <a:pt x="21600" y="26285"/>
                </a:cubicBezTo>
                <a:cubicBezTo>
                  <a:pt x="9670" y="26285"/>
                  <a:pt x="0" y="16614"/>
                  <a:pt x="0" y="4685"/>
                </a:cubicBezTo>
                <a:cubicBezTo>
                  <a:pt x="0" y="3109"/>
                  <a:pt x="172" y="1538"/>
                  <a:pt x="514" y="0"/>
                </a:cubicBezTo>
              </a:path>
              <a:path w="43200" h="26285" stroke="0" extrusionOk="0">
                <a:moveTo>
                  <a:pt x="43200" y="4685"/>
                </a:moveTo>
                <a:cubicBezTo>
                  <a:pt x="43200" y="16614"/>
                  <a:pt x="33529" y="26285"/>
                  <a:pt x="21600" y="26285"/>
                </a:cubicBezTo>
                <a:cubicBezTo>
                  <a:pt x="9670" y="26285"/>
                  <a:pt x="0" y="16614"/>
                  <a:pt x="0" y="4685"/>
                </a:cubicBezTo>
                <a:cubicBezTo>
                  <a:pt x="0" y="3109"/>
                  <a:pt x="172" y="1538"/>
                  <a:pt x="514" y="0"/>
                </a:cubicBezTo>
                <a:lnTo>
                  <a:pt x="21600" y="4685"/>
                </a:lnTo>
                <a:lnTo>
                  <a:pt x="43200" y="4685"/>
                </a:lnTo>
                <a:close/>
              </a:path>
            </a:pathLst>
          </a:custGeom>
          <a:noFill/>
          <a:ln w="12700" cap="rnd">
            <a:solidFill>
              <a:srgbClr val="CC0000"/>
            </a:solidFill>
            <a:round/>
            <a:headEnd type="stealth" w="med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37231" name="Rectangle 17">
            <a:extLst>
              <a:ext uri="{FF2B5EF4-FFF2-40B4-BE49-F238E27FC236}">
                <a16:creationId xmlns:a16="http://schemas.microsoft.com/office/drawing/2014/main" id="{A056055B-A575-4FAF-8ECA-57EA148FD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3675" y="5211763"/>
            <a:ext cx="29067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2000" b="1">
                <a:solidFill>
                  <a:srgbClr val="009900"/>
                </a:solidFill>
                <a:latin typeface="Arial Rounded MT Bold" panose="020F0704030504030204" pitchFamily="34" charset="0"/>
              </a:rPr>
              <a:t>dopo l’addizione  di N:</a:t>
            </a:r>
          </a:p>
          <a:p>
            <a:r>
              <a:rPr lang="it-IT" altLang="it-IT" sz="2000" b="1">
                <a:solidFill>
                  <a:srgbClr val="009900"/>
                </a:solidFill>
                <a:latin typeface="Arial Rounded MT Bold" panose="020F0704030504030204" pitchFamily="34" charset="0"/>
              </a:rPr>
              <a:t>segue eliminazione</a:t>
            </a:r>
          </a:p>
          <a:p>
            <a:r>
              <a:rPr lang="it-IT" altLang="it-IT" sz="2000" b="1">
                <a:solidFill>
                  <a:srgbClr val="009900"/>
                </a:solidFill>
                <a:latin typeface="Arial Rounded MT Bold" panose="020F0704030504030204" pitchFamily="34" charset="0"/>
              </a:rPr>
              <a:t> di H</a:t>
            </a:r>
            <a:r>
              <a:rPr lang="it-IT" altLang="it-IT" sz="2000" b="1" baseline="-25000">
                <a:solidFill>
                  <a:srgbClr val="009900"/>
                </a:solidFill>
                <a:latin typeface="Arial Rounded MT Bold" panose="020F0704030504030204" pitchFamily="34" charset="0"/>
              </a:rPr>
              <a:t>2</a:t>
            </a:r>
            <a:r>
              <a:rPr lang="it-IT" altLang="it-IT" sz="2000" b="1">
                <a:solidFill>
                  <a:srgbClr val="009900"/>
                </a:solidFill>
                <a:latin typeface="Arial Rounded MT Bold" panose="020F0704030504030204" pitchFamily="34" charset="0"/>
              </a:rPr>
              <a:t>O</a:t>
            </a:r>
          </a:p>
        </p:txBody>
      </p:sp>
      <p:sp>
        <p:nvSpPr>
          <p:cNvPr id="137232" name="Rectangle 18">
            <a:extLst>
              <a:ext uri="{FF2B5EF4-FFF2-40B4-BE49-F238E27FC236}">
                <a16:creationId xmlns:a16="http://schemas.microsoft.com/office/drawing/2014/main" id="{A87C1294-18C4-450D-B571-4C10D6593C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125" y="4297363"/>
            <a:ext cx="12287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2000">
                <a:solidFill>
                  <a:schemeClr val="accent2"/>
                </a:solidFill>
                <a:latin typeface="Arial Rounded MT Bold" panose="020F0704030504030204" pitchFamily="34" charset="0"/>
              </a:rPr>
              <a:t>ammina</a:t>
            </a:r>
          </a:p>
          <a:p>
            <a:r>
              <a:rPr lang="it-IT" altLang="it-IT" sz="2000">
                <a:solidFill>
                  <a:schemeClr val="accent2"/>
                </a:solidFill>
                <a:latin typeface="Arial Rounded MT Bold" panose="020F0704030504030204" pitchFamily="34" charset="0"/>
              </a:rPr>
              <a:t>primaria</a:t>
            </a:r>
          </a:p>
        </p:txBody>
      </p:sp>
      <p:sp>
        <p:nvSpPr>
          <p:cNvPr id="137233" name="Rectangle 19">
            <a:extLst>
              <a:ext uri="{FF2B5EF4-FFF2-40B4-BE49-F238E27FC236}">
                <a16:creationId xmlns:a16="http://schemas.microsoft.com/office/drawing/2014/main" id="{4306159A-73D1-4231-BBB3-8293725D6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1525" y="5211763"/>
            <a:ext cx="20732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2000" b="1">
                <a:solidFill>
                  <a:srgbClr val="009900"/>
                </a:solidFill>
                <a:latin typeface="Arial Rounded MT Bold" panose="020F0704030504030204" pitchFamily="34" charset="0"/>
              </a:rPr>
              <a:t>immine: doppio</a:t>
            </a:r>
          </a:p>
          <a:p>
            <a:r>
              <a:rPr lang="it-IT" altLang="it-IT" sz="2000" b="1">
                <a:solidFill>
                  <a:srgbClr val="009900"/>
                </a:solidFill>
                <a:latin typeface="Arial Rounded MT Bold" panose="020F0704030504030204" pitchFamily="34" charset="0"/>
              </a:rPr>
              <a:t>legame C=N</a:t>
            </a:r>
          </a:p>
        </p:txBody>
      </p:sp>
      <p:sp>
        <p:nvSpPr>
          <p:cNvPr id="137234" name="Line 20">
            <a:extLst>
              <a:ext uri="{FF2B5EF4-FFF2-40B4-BE49-F238E27FC236}">
                <a16:creationId xmlns:a16="http://schemas.microsoft.com/office/drawing/2014/main" id="{76975463-9AAA-4972-A71B-13188D0ADB1F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5334000"/>
            <a:ext cx="0" cy="838200"/>
          </a:xfrm>
          <a:prstGeom prst="line">
            <a:avLst/>
          </a:prstGeom>
          <a:noFill/>
          <a:ln w="12700">
            <a:solidFill>
              <a:srgbClr val="777777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37235" name="Rectangle 21">
            <a:extLst>
              <a:ext uri="{FF2B5EF4-FFF2-40B4-BE49-F238E27FC236}">
                <a16:creationId xmlns:a16="http://schemas.microsoft.com/office/drawing/2014/main" id="{B54AA533-EF94-4ABD-801A-5A9D71A25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725" y="5310188"/>
            <a:ext cx="17541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>
                <a:solidFill>
                  <a:schemeClr val="accent2"/>
                </a:solidFill>
                <a:latin typeface="Arial Rounded MT Bold" panose="020F0704030504030204" pitchFamily="34" charset="0"/>
              </a:rPr>
              <a:t>G è un gruppo</a:t>
            </a:r>
          </a:p>
          <a:p>
            <a:r>
              <a:rPr lang="it-IT" altLang="it-IT">
                <a:solidFill>
                  <a:schemeClr val="accent2"/>
                </a:solidFill>
                <a:latin typeface="Arial Rounded MT Bold" panose="020F0704030504030204" pitchFamily="34" charset="0"/>
              </a:rPr>
              <a:t>alchilico</a:t>
            </a:r>
          </a:p>
        </p:txBody>
      </p:sp>
      <p:sp>
        <p:nvSpPr>
          <p:cNvPr id="137236" name="Line 22">
            <a:extLst>
              <a:ext uri="{FF2B5EF4-FFF2-40B4-BE49-F238E27FC236}">
                <a16:creationId xmlns:a16="http://schemas.microsoft.com/office/drawing/2014/main" id="{FD4579AA-081D-4550-AFD2-784FDC5F8FDA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5334000"/>
            <a:ext cx="0" cy="838200"/>
          </a:xfrm>
          <a:prstGeom prst="line">
            <a:avLst/>
          </a:prstGeom>
          <a:noFill/>
          <a:ln w="12700">
            <a:solidFill>
              <a:srgbClr val="777777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137237" name="Group 23">
            <a:extLst>
              <a:ext uri="{FF2B5EF4-FFF2-40B4-BE49-F238E27FC236}">
                <a16:creationId xmlns:a16="http://schemas.microsoft.com/office/drawing/2014/main" id="{63AAF1A7-E30D-4A20-A832-141C6028948C}"/>
              </a:ext>
            </a:extLst>
          </p:cNvPr>
          <p:cNvGrpSpPr>
            <a:grpSpLocks/>
          </p:cNvGrpSpPr>
          <p:nvPr/>
        </p:nvGrpSpPr>
        <p:grpSpPr bwMode="auto">
          <a:xfrm>
            <a:off x="3429000" y="1752600"/>
            <a:ext cx="228600" cy="1219200"/>
            <a:chOff x="2160" y="1104"/>
            <a:chExt cx="144" cy="768"/>
          </a:xfrm>
        </p:grpSpPr>
        <p:sp>
          <p:nvSpPr>
            <p:cNvPr id="137252" name="Line 24">
              <a:extLst>
                <a:ext uri="{FF2B5EF4-FFF2-40B4-BE49-F238E27FC236}">
                  <a16:creationId xmlns:a16="http://schemas.microsoft.com/office/drawing/2014/main" id="{FD8A2A20-AF44-4FF8-98EF-9443CD3096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0" y="1104"/>
              <a:ext cx="0" cy="7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7253" name="Line 25">
              <a:extLst>
                <a:ext uri="{FF2B5EF4-FFF2-40B4-BE49-F238E27FC236}">
                  <a16:creationId xmlns:a16="http://schemas.microsoft.com/office/drawing/2014/main" id="{C48DA0F7-E0AF-47BB-B8A3-D370801703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0" y="1104"/>
              <a:ext cx="1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7254" name="Line 26">
              <a:extLst>
                <a:ext uri="{FF2B5EF4-FFF2-40B4-BE49-F238E27FC236}">
                  <a16:creationId xmlns:a16="http://schemas.microsoft.com/office/drawing/2014/main" id="{B84208E5-3B8E-46DA-8DDB-E93D218517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0" y="1872"/>
              <a:ext cx="1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37238" name="Group 27">
            <a:extLst>
              <a:ext uri="{FF2B5EF4-FFF2-40B4-BE49-F238E27FC236}">
                <a16:creationId xmlns:a16="http://schemas.microsoft.com/office/drawing/2014/main" id="{DDC926A7-9F2D-4A9C-BD10-84DDCD12B68E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1752600"/>
            <a:ext cx="228600" cy="1219200"/>
            <a:chOff x="3264" y="1104"/>
            <a:chExt cx="144" cy="768"/>
          </a:xfrm>
        </p:grpSpPr>
        <p:sp>
          <p:nvSpPr>
            <p:cNvPr id="137249" name="Line 28">
              <a:extLst>
                <a:ext uri="{FF2B5EF4-FFF2-40B4-BE49-F238E27FC236}">
                  <a16:creationId xmlns:a16="http://schemas.microsoft.com/office/drawing/2014/main" id="{EF2C2C72-9339-43A8-B949-EB58459BA5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1104"/>
              <a:ext cx="0" cy="7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7250" name="Line 29">
              <a:extLst>
                <a:ext uri="{FF2B5EF4-FFF2-40B4-BE49-F238E27FC236}">
                  <a16:creationId xmlns:a16="http://schemas.microsoft.com/office/drawing/2014/main" id="{9C3EF0D5-78CD-48DA-B1BA-24894F0140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4" y="1104"/>
              <a:ext cx="1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7251" name="Line 30">
              <a:extLst>
                <a:ext uri="{FF2B5EF4-FFF2-40B4-BE49-F238E27FC236}">
                  <a16:creationId xmlns:a16="http://schemas.microsoft.com/office/drawing/2014/main" id="{0B19F46F-CDB5-4F72-AF87-C2602ADEA7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4" y="1872"/>
              <a:ext cx="1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37239" name="Rectangle 31">
            <a:extLst>
              <a:ext uri="{FF2B5EF4-FFF2-40B4-BE49-F238E27FC236}">
                <a16:creationId xmlns:a16="http://schemas.microsoft.com/office/drawing/2014/main" id="{328BBE32-6DFA-4D37-84B9-93F5E6650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4988" y="1906588"/>
            <a:ext cx="374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2400" b="1">
                <a:solidFill>
                  <a:schemeClr val="accent2"/>
                </a:solidFill>
                <a:latin typeface="Arial Rounded MT Bold" panose="020F0704030504030204" pitchFamily="34" charset="0"/>
              </a:rPr>
              <a:t>..</a:t>
            </a:r>
          </a:p>
        </p:txBody>
      </p:sp>
      <p:sp>
        <p:nvSpPr>
          <p:cNvPr id="137240" name="Rectangle 32">
            <a:extLst>
              <a:ext uri="{FF2B5EF4-FFF2-40B4-BE49-F238E27FC236}">
                <a16:creationId xmlns:a16="http://schemas.microsoft.com/office/drawing/2014/main" id="{7B1EAB63-88C7-488B-9664-9C2C00455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2925" y="1935163"/>
            <a:ext cx="19859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2000" b="1">
                <a:solidFill>
                  <a:schemeClr val="bg2"/>
                </a:solidFill>
                <a:latin typeface="Arial Rounded MT Bold" panose="020F0704030504030204" pitchFamily="34" charset="0"/>
              </a:rPr>
              <a:t>“amminoalcol”</a:t>
            </a:r>
          </a:p>
          <a:p>
            <a:r>
              <a:rPr lang="it-IT" altLang="it-IT" sz="2000" b="1">
                <a:solidFill>
                  <a:schemeClr val="bg2"/>
                </a:solidFill>
                <a:latin typeface="Arial Rounded MT Bold" panose="020F0704030504030204" pitchFamily="34" charset="0"/>
              </a:rPr>
              <a:t>intermedio</a:t>
            </a:r>
          </a:p>
        </p:txBody>
      </p:sp>
      <p:graphicFrame>
        <p:nvGraphicFramePr>
          <p:cNvPr id="137241" name="Object 33">
            <a:extLst>
              <a:ext uri="{FF2B5EF4-FFF2-40B4-BE49-F238E27FC236}">
                <a16:creationId xmlns:a16="http://schemas.microsoft.com/office/drawing/2014/main" id="{197BA8F9-37D7-4B4F-892F-3BDEB6FFEA16}"/>
              </a:ext>
            </a:extLst>
          </p:cNvPr>
          <p:cNvGraphicFramePr>
            <a:graphicFrameLocks/>
          </p:cNvGraphicFramePr>
          <p:nvPr/>
        </p:nvGraphicFramePr>
        <p:xfrm>
          <a:off x="7972425" y="1828800"/>
          <a:ext cx="893763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SIS/Draw Sketch" r:id="rId5" imgW="893798" imgH="1231350" progId="ISISServer">
                  <p:embed/>
                </p:oleObj>
              </mc:Choice>
              <mc:Fallback>
                <p:oleObj name="ISIS/Draw Sketch" r:id="rId5" imgW="893798" imgH="1231350" progId="ISISServer">
                  <p:embed/>
                  <p:pic>
                    <p:nvPicPr>
                      <p:cNvPr id="137241" name="Object 33">
                        <a:extLst>
                          <a:ext uri="{FF2B5EF4-FFF2-40B4-BE49-F238E27FC236}">
                            <a16:creationId xmlns:a16="http://schemas.microsoft.com/office/drawing/2014/main" id="{197BA8F9-37D7-4B4F-892F-3BDEB6FFEA16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72425" y="1828800"/>
                        <a:ext cx="893763" cy="1231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7242" name="Line 34">
            <a:extLst>
              <a:ext uri="{FF2B5EF4-FFF2-40B4-BE49-F238E27FC236}">
                <a16:creationId xmlns:a16="http://schemas.microsoft.com/office/drawing/2014/main" id="{8A0BEF7F-66D6-4E0F-9E10-55F1B90FB03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9500" y="3771900"/>
            <a:ext cx="1524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37243" name="Rectangle 35">
            <a:extLst>
              <a:ext uri="{FF2B5EF4-FFF2-40B4-BE49-F238E27FC236}">
                <a16:creationId xmlns:a16="http://schemas.microsoft.com/office/drawing/2014/main" id="{F3EB79F4-7FEA-426D-8BAF-CBE5DB64B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7925" y="3763963"/>
            <a:ext cx="377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2000" b="1">
                <a:latin typeface="Arial Rounded MT Bold" panose="020F0704030504030204" pitchFamily="34" charset="0"/>
              </a:rPr>
              <a:t>H</a:t>
            </a:r>
          </a:p>
        </p:txBody>
      </p:sp>
      <p:sp>
        <p:nvSpPr>
          <p:cNvPr id="137244" name="Rectangle 36">
            <a:extLst>
              <a:ext uri="{FF2B5EF4-FFF2-40B4-BE49-F238E27FC236}">
                <a16:creationId xmlns:a16="http://schemas.microsoft.com/office/drawing/2014/main" id="{7DE030F0-B954-4A66-A6D2-1892B05F3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6925" y="3230563"/>
            <a:ext cx="342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2000" b="1">
                <a:latin typeface="Arial Rounded MT Bold" panose="020F0704030504030204" pitchFamily="34" charset="0"/>
              </a:rPr>
              <a:t>..</a:t>
            </a:r>
          </a:p>
        </p:txBody>
      </p:sp>
      <p:sp>
        <p:nvSpPr>
          <p:cNvPr id="137245" name="Rectangle 37">
            <a:extLst>
              <a:ext uri="{FF2B5EF4-FFF2-40B4-BE49-F238E27FC236}">
                <a16:creationId xmlns:a16="http://schemas.microsoft.com/office/drawing/2014/main" id="{27CB5799-C23B-4CDD-930E-EFA0E04C0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5525" y="3382963"/>
            <a:ext cx="3317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2000" b="1">
                <a:latin typeface="Arial Rounded MT Bold" panose="020F0704030504030204" pitchFamily="34" charset="0"/>
              </a:rPr>
              <a:t>+</a:t>
            </a:r>
          </a:p>
        </p:txBody>
      </p:sp>
      <p:sp>
        <p:nvSpPr>
          <p:cNvPr id="137246" name="Line 38">
            <a:extLst>
              <a:ext uri="{FF2B5EF4-FFF2-40B4-BE49-F238E27FC236}">
                <a16:creationId xmlns:a16="http://schemas.microsoft.com/office/drawing/2014/main" id="{6267E4E1-DBF8-4273-847E-CAB5B80B5A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2438400"/>
            <a:ext cx="76200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37247" name="Rectangle 39">
            <a:extLst>
              <a:ext uri="{FF2B5EF4-FFF2-40B4-BE49-F238E27FC236}">
                <a16:creationId xmlns:a16="http://schemas.microsoft.com/office/drawing/2014/main" id="{6F76ABB3-9597-4905-9D18-327A914D0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" y="1858963"/>
            <a:ext cx="14065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2000" b="1">
                <a:solidFill>
                  <a:schemeClr val="accent2"/>
                </a:solidFill>
                <a:latin typeface="Arial Rounded MT Bold" panose="020F0704030504030204" pitchFamily="34" charset="0"/>
              </a:rPr>
              <a:t>chetone o</a:t>
            </a:r>
          </a:p>
          <a:p>
            <a:r>
              <a:rPr lang="it-IT" altLang="it-IT" sz="2000" b="1">
                <a:solidFill>
                  <a:schemeClr val="accent2"/>
                </a:solidFill>
                <a:latin typeface="Arial Rounded MT Bold" panose="020F0704030504030204" pitchFamily="34" charset="0"/>
              </a:rPr>
              <a:t>aldeide </a:t>
            </a:r>
          </a:p>
        </p:txBody>
      </p:sp>
      <p:graphicFrame>
        <p:nvGraphicFramePr>
          <p:cNvPr id="137248" name="Object 40">
            <a:extLst>
              <a:ext uri="{FF2B5EF4-FFF2-40B4-BE49-F238E27FC236}">
                <a16:creationId xmlns:a16="http://schemas.microsoft.com/office/drawing/2014/main" id="{202A204D-FB3C-48D7-97D0-DA941B46953E}"/>
              </a:ext>
            </a:extLst>
          </p:cNvPr>
          <p:cNvGraphicFramePr>
            <a:graphicFrameLocks/>
          </p:cNvGraphicFramePr>
          <p:nvPr/>
        </p:nvGraphicFramePr>
        <p:xfrm>
          <a:off x="827088" y="3087688"/>
          <a:ext cx="7278687" cy="172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7" imgW="7280275" imgH="1724025" progId="ChemDraw.Document.6.0">
                  <p:embed/>
                </p:oleObj>
              </mc:Choice>
              <mc:Fallback>
                <p:oleObj name="CS ChemDraw Drawing" r:id="rId7" imgW="7280275" imgH="1724025" progId="ChemDraw.Document.6.0">
                  <p:embed/>
                  <p:pic>
                    <p:nvPicPr>
                      <p:cNvPr id="137248" name="Object 40">
                        <a:extLst>
                          <a:ext uri="{FF2B5EF4-FFF2-40B4-BE49-F238E27FC236}">
                            <a16:creationId xmlns:a16="http://schemas.microsoft.com/office/drawing/2014/main" id="{202A204D-FB3C-48D7-97D0-DA941B46953E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3087688"/>
                        <a:ext cx="7278687" cy="1722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892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>
            <a:extLst>
              <a:ext uri="{FF2B5EF4-FFF2-40B4-BE49-F238E27FC236}">
                <a16:creationId xmlns:a16="http://schemas.microsoft.com/office/drawing/2014/main" id="{19101C52-A583-472D-9C84-94F47B89D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149350"/>
            <a:ext cx="1892300" cy="444500"/>
          </a:xfrm>
          <a:prstGeom prst="rect">
            <a:avLst/>
          </a:prstGeom>
          <a:solidFill>
            <a:srgbClr val="F8F8F8">
              <a:alpha val="50195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A4887435-4B02-4001-BF2E-299CCC67B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4364038"/>
            <a:ext cx="7886700" cy="2305050"/>
          </a:xfrm>
          <a:prstGeom prst="rect">
            <a:avLst/>
          </a:prstGeom>
          <a:solidFill>
            <a:srgbClr val="FFFFCC">
              <a:alpha val="50195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242692" name="Rectangle 4">
            <a:extLst>
              <a:ext uri="{FF2B5EF4-FFF2-40B4-BE49-F238E27FC236}">
                <a16:creationId xmlns:a16="http://schemas.microsoft.com/office/drawing/2014/main" id="{ED1D42BB-EE4C-46C5-99E4-033EE42F0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404813"/>
            <a:ext cx="7085012" cy="6413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altLang="it-IT" sz="3600">
                <a:solidFill>
                  <a:srgbClr val="0099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Formazione di Immine Semplici</a:t>
            </a:r>
          </a:p>
        </p:txBody>
      </p:sp>
      <p:sp>
        <p:nvSpPr>
          <p:cNvPr id="141317" name="Rectangle 5">
            <a:extLst>
              <a:ext uri="{FF2B5EF4-FFF2-40B4-BE49-F238E27FC236}">
                <a16:creationId xmlns:a16="http://schemas.microsoft.com/office/drawing/2014/main" id="{44EE1CA7-DD7F-4D6C-964D-24EEE373D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25" y="4383088"/>
            <a:ext cx="74437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it-IT" sz="2000">
                <a:solidFill>
                  <a:srgbClr val="006633"/>
                </a:solidFill>
                <a:latin typeface="Arial Rounded MT Bold" panose="020F0704030504030204" pitchFamily="34" charset="0"/>
              </a:rPr>
              <a:t>Queste reazioni non favoriscono la formazione dell’immina </a:t>
            </a:r>
          </a:p>
          <a:p>
            <a:r>
              <a:rPr lang="en-US" altLang="it-IT" sz="2000">
                <a:solidFill>
                  <a:srgbClr val="006633"/>
                </a:solidFill>
                <a:latin typeface="Arial Rounded MT Bold" panose="020F0704030504030204" pitchFamily="34" charset="0"/>
              </a:rPr>
              <a:t>a meno che:</a:t>
            </a:r>
          </a:p>
        </p:txBody>
      </p:sp>
      <p:sp>
        <p:nvSpPr>
          <p:cNvPr id="141318" name="Rectangle 6">
            <a:extLst>
              <a:ext uri="{FF2B5EF4-FFF2-40B4-BE49-F238E27FC236}">
                <a16:creationId xmlns:a16="http://schemas.microsoft.com/office/drawing/2014/main" id="{77CE7738-AC40-43C4-A5F0-504CD9AE3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9563" y="5032375"/>
            <a:ext cx="60531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it-IT" sz="2000">
                <a:solidFill>
                  <a:srgbClr val="006633"/>
                </a:solidFill>
                <a:latin typeface="Arial Rounded MT Bold" panose="020F0704030504030204" pitchFamily="34" charset="0"/>
              </a:rPr>
              <a:t>- il prodotto sia insolubile nel mezzo di reazione </a:t>
            </a:r>
          </a:p>
          <a:p>
            <a:r>
              <a:rPr lang="en-US" altLang="it-IT" sz="2000">
                <a:solidFill>
                  <a:srgbClr val="006633"/>
                </a:solidFill>
                <a:latin typeface="Arial Rounded MT Bold" panose="020F0704030504030204" pitchFamily="34" charset="0"/>
              </a:rPr>
              <a:t>  (cristallizza o precipita)</a:t>
            </a:r>
          </a:p>
        </p:txBody>
      </p:sp>
      <p:sp>
        <p:nvSpPr>
          <p:cNvPr id="141319" name="Rectangle 7">
            <a:extLst>
              <a:ext uri="{FF2B5EF4-FFF2-40B4-BE49-F238E27FC236}">
                <a16:creationId xmlns:a16="http://schemas.microsoft.com/office/drawing/2014/main" id="{AFB602E5-EF2A-40E7-B7E9-AFD534F0E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9563" y="5751513"/>
            <a:ext cx="68913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-"/>
            </a:pPr>
            <a:r>
              <a:rPr lang="en-US" altLang="it-IT" sz="2000">
                <a:solidFill>
                  <a:srgbClr val="006633"/>
                </a:solidFill>
                <a:latin typeface="Arial Rounded MT Bold" panose="020F0704030504030204" pitchFamily="34" charset="0"/>
              </a:rPr>
              <a:t> venga rimossa acqua (secondo prodotto di reazione) </a:t>
            </a:r>
          </a:p>
          <a:p>
            <a:r>
              <a:rPr lang="en-US" altLang="it-IT" sz="2000">
                <a:solidFill>
                  <a:srgbClr val="006633"/>
                </a:solidFill>
                <a:latin typeface="Arial Rounded MT Bold" panose="020F0704030504030204" pitchFamily="34" charset="0"/>
              </a:rPr>
              <a:t>  per spostare a destra l’equilibrio</a:t>
            </a:r>
          </a:p>
        </p:txBody>
      </p:sp>
      <p:sp>
        <p:nvSpPr>
          <p:cNvPr id="141320" name="Rectangle 8">
            <a:extLst>
              <a:ext uri="{FF2B5EF4-FFF2-40B4-BE49-F238E27FC236}">
                <a16:creationId xmlns:a16="http://schemas.microsoft.com/office/drawing/2014/main" id="{98CCC858-3C15-42F0-9E3E-7C5528F5F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8363" y="1700213"/>
            <a:ext cx="1169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it-IT" sz="2000">
                <a:solidFill>
                  <a:srgbClr val="CC0000"/>
                </a:solidFill>
                <a:latin typeface="Arial Rounded MT Bold" panose="020F0704030504030204" pitchFamily="34" charset="0"/>
              </a:rPr>
              <a:t>rimossa</a:t>
            </a:r>
          </a:p>
        </p:txBody>
      </p:sp>
      <p:sp>
        <p:nvSpPr>
          <p:cNvPr id="141321" name="Rectangle 9">
            <a:extLst>
              <a:ext uri="{FF2B5EF4-FFF2-40B4-BE49-F238E27FC236}">
                <a16:creationId xmlns:a16="http://schemas.microsoft.com/office/drawing/2014/main" id="{C6AA3FE8-CADF-422B-853F-61E562DB8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3400" y="1173163"/>
            <a:ext cx="193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it-IT" sz="2000" b="1"/>
              <a:t>risultato totale</a:t>
            </a:r>
          </a:p>
        </p:txBody>
      </p:sp>
      <p:sp>
        <p:nvSpPr>
          <p:cNvPr id="141322" name="AutoShape 10">
            <a:extLst>
              <a:ext uri="{FF2B5EF4-FFF2-40B4-BE49-F238E27FC236}">
                <a16:creationId xmlns:a16="http://schemas.microsoft.com/office/drawing/2014/main" id="{9602F286-FBD1-4542-8963-723CDFDFF8B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152900" y="2403475"/>
            <a:ext cx="1409700" cy="723900"/>
          </a:xfrm>
          <a:prstGeom prst="triangle">
            <a:avLst>
              <a:gd name="adj" fmla="val 49995"/>
            </a:avLst>
          </a:prstGeom>
          <a:solidFill>
            <a:srgbClr val="FFFF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41323" name="AutoShape 11">
            <a:extLst>
              <a:ext uri="{FF2B5EF4-FFF2-40B4-BE49-F238E27FC236}">
                <a16:creationId xmlns:a16="http://schemas.microsoft.com/office/drawing/2014/main" id="{ECB25D49-ACB3-4A4B-BC81-6A95C13B77E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03250" y="2433638"/>
            <a:ext cx="1409700" cy="723900"/>
          </a:xfrm>
          <a:prstGeom prst="triangle">
            <a:avLst>
              <a:gd name="adj" fmla="val 49995"/>
            </a:avLst>
          </a:prstGeom>
          <a:solidFill>
            <a:srgbClr val="FFFF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41324" name="Oval 12">
            <a:extLst>
              <a:ext uri="{FF2B5EF4-FFF2-40B4-BE49-F238E27FC236}">
                <a16:creationId xmlns:a16="http://schemas.microsoft.com/office/drawing/2014/main" id="{20E03DF3-316C-428E-B4C1-A0AE937A2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3525" y="2425700"/>
            <a:ext cx="673100" cy="673100"/>
          </a:xfrm>
          <a:prstGeom prst="ellipse">
            <a:avLst/>
          </a:prstGeom>
          <a:solidFill>
            <a:srgbClr val="FFFFCC">
              <a:alpha val="50195"/>
            </a:srgbClr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41325" name="Line 13">
            <a:extLst>
              <a:ext uri="{FF2B5EF4-FFF2-40B4-BE49-F238E27FC236}">
                <a16:creationId xmlns:a16="http://schemas.microsoft.com/office/drawing/2014/main" id="{B96F5763-E2D6-491B-ACE4-02FEE29F7BD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70275" y="2738438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1326" name="Line 14">
            <a:extLst>
              <a:ext uri="{FF2B5EF4-FFF2-40B4-BE49-F238E27FC236}">
                <a16:creationId xmlns:a16="http://schemas.microsoft.com/office/drawing/2014/main" id="{99BB35CF-A96B-4861-B4AD-E36A439F3F60}"/>
              </a:ext>
            </a:extLst>
          </p:cNvPr>
          <p:cNvSpPr>
            <a:spLocks noChangeShapeType="1"/>
          </p:cNvSpPr>
          <p:nvPr/>
        </p:nvSpPr>
        <p:spPr bwMode="auto">
          <a:xfrm>
            <a:off x="3775075" y="2890838"/>
            <a:ext cx="381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1327" name="Line 15">
            <a:extLst>
              <a:ext uri="{FF2B5EF4-FFF2-40B4-BE49-F238E27FC236}">
                <a16:creationId xmlns:a16="http://schemas.microsoft.com/office/drawing/2014/main" id="{DE4CED05-A6C7-45B6-BF93-0282EAD42D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05625" y="1946275"/>
            <a:ext cx="38100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1328" name="Rectangle 16">
            <a:extLst>
              <a:ext uri="{FF2B5EF4-FFF2-40B4-BE49-F238E27FC236}">
                <a16:creationId xmlns:a16="http://schemas.microsoft.com/office/drawing/2014/main" id="{0FB74C21-E06C-4253-B01C-64EF2BA4A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3613" y="2638425"/>
            <a:ext cx="14128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900" b="1">
                <a:solidFill>
                  <a:srgbClr val="004040"/>
                </a:solidFill>
              </a:rPr>
              <a:t>+</a:t>
            </a:r>
            <a:endParaRPr lang="it-IT" altLang="it-IT"/>
          </a:p>
        </p:txBody>
      </p:sp>
      <p:sp>
        <p:nvSpPr>
          <p:cNvPr id="141329" name="Rectangle 17">
            <a:extLst>
              <a:ext uri="{FF2B5EF4-FFF2-40B4-BE49-F238E27FC236}">
                <a16:creationId xmlns:a16="http://schemas.microsoft.com/office/drawing/2014/main" id="{C96CF012-39F9-41DE-9826-3EE612528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4450" y="2608263"/>
            <a:ext cx="14128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900" b="1">
                <a:solidFill>
                  <a:srgbClr val="004040"/>
                </a:solidFill>
              </a:rPr>
              <a:t>+</a:t>
            </a:r>
            <a:endParaRPr lang="it-IT" altLang="it-IT"/>
          </a:p>
        </p:txBody>
      </p:sp>
      <p:sp>
        <p:nvSpPr>
          <p:cNvPr id="141330" name="Rectangle 18">
            <a:extLst>
              <a:ext uri="{FF2B5EF4-FFF2-40B4-BE49-F238E27FC236}">
                <a16:creationId xmlns:a16="http://schemas.microsoft.com/office/drawing/2014/main" id="{CA1745EE-9E81-43F5-BAE2-D0A8AF0C8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1475" y="2608263"/>
            <a:ext cx="1746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900" b="1">
                <a:solidFill>
                  <a:srgbClr val="004040"/>
                </a:solidFill>
              </a:rPr>
              <a:t>H</a:t>
            </a:r>
            <a:endParaRPr lang="it-IT" altLang="it-IT"/>
          </a:p>
        </p:txBody>
      </p:sp>
      <p:sp>
        <p:nvSpPr>
          <p:cNvPr id="141331" name="Rectangle 19">
            <a:extLst>
              <a:ext uri="{FF2B5EF4-FFF2-40B4-BE49-F238E27FC236}">
                <a16:creationId xmlns:a16="http://schemas.microsoft.com/office/drawing/2014/main" id="{A3F99623-5A69-485A-8D60-C4CCC4A6B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0863" y="2746375"/>
            <a:ext cx="920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300" b="1">
                <a:solidFill>
                  <a:srgbClr val="004040"/>
                </a:solidFill>
              </a:rPr>
              <a:t>2</a:t>
            </a:r>
            <a:endParaRPr lang="it-IT" altLang="it-IT"/>
          </a:p>
        </p:txBody>
      </p:sp>
      <p:sp>
        <p:nvSpPr>
          <p:cNvPr id="141332" name="Rectangle 20">
            <a:extLst>
              <a:ext uri="{FF2B5EF4-FFF2-40B4-BE49-F238E27FC236}">
                <a16:creationId xmlns:a16="http://schemas.microsoft.com/office/drawing/2014/main" id="{14BF7C26-CD10-4AE6-89DD-97931FE02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2938" y="2608263"/>
            <a:ext cx="1873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900" b="1">
                <a:solidFill>
                  <a:srgbClr val="004040"/>
                </a:solidFill>
              </a:rPr>
              <a:t>O</a:t>
            </a:r>
            <a:endParaRPr lang="it-IT" altLang="it-IT"/>
          </a:p>
        </p:txBody>
      </p:sp>
      <p:sp>
        <p:nvSpPr>
          <p:cNvPr id="141333" name="Rectangle 21">
            <a:extLst>
              <a:ext uri="{FF2B5EF4-FFF2-40B4-BE49-F238E27FC236}">
                <a16:creationId xmlns:a16="http://schemas.microsoft.com/office/drawing/2014/main" id="{8E11CA06-4C11-407C-9AAA-5B3C1F308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75" y="2643188"/>
            <a:ext cx="1746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900" b="1">
                <a:solidFill>
                  <a:srgbClr val="004040"/>
                </a:solidFill>
              </a:rPr>
              <a:t>C</a:t>
            </a:r>
            <a:endParaRPr lang="it-IT" altLang="it-IT"/>
          </a:p>
        </p:txBody>
      </p:sp>
      <p:sp>
        <p:nvSpPr>
          <p:cNvPr id="141334" name="Rectangle 22">
            <a:extLst>
              <a:ext uri="{FF2B5EF4-FFF2-40B4-BE49-F238E27FC236}">
                <a16:creationId xmlns:a16="http://schemas.microsoft.com/office/drawing/2014/main" id="{48BD9969-8518-402C-BD70-C5D1507CF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4988" y="2643188"/>
            <a:ext cx="1873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900" b="1">
                <a:solidFill>
                  <a:srgbClr val="004040"/>
                </a:solidFill>
              </a:rPr>
              <a:t>O</a:t>
            </a:r>
            <a:endParaRPr lang="it-IT" altLang="it-IT"/>
          </a:p>
        </p:txBody>
      </p:sp>
      <p:sp>
        <p:nvSpPr>
          <p:cNvPr id="141335" name="Line 23">
            <a:extLst>
              <a:ext uri="{FF2B5EF4-FFF2-40B4-BE49-F238E27FC236}">
                <a16:creationId xmlns:a16="http://schemas.microsoft.com/office/drawing/2014/main" id="{9B645060-CFA8-4AA8-8D9C-723D7E1178C2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00" y="2830513"/>
            <a:ext cx="222250" cy="0"/>
          </a:xfrm>
          <a:prstGeom prst="line">
            <a:avLst/>
          </a:prstGeom>
          <a:noFill/>
          <a:ln w="46038">
            <a:solidFill>
              <a:srgbClr val="00404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1336" name="Line 24">
            <a:extLst>
              <a:ext uri="{FF2B5EF4-FFF2-40B4-BE49-F238E27FC236}">
                <a16:creationId xmlns:a16="http://schemas.microsoft.com/office/drawing/2014/main" id="{93DC58C3-63DC-472C-BCC8-AFFC46C660E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00" y="2736850"/>
            <a:ext cx="222250" cy="0"/>
          </a:xfrm>
          <a:prstGeom prst="line">
            <a:avLst/>
          </a:prstGeom>
          <a:noFill/>
          <a:ln w="46038">
            <a:solidFill>
              <a:srgbClr val="00404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1337" name="Rectangle 25">
            <a:extLst>
              <a:ext uri="{FF2B5EF4-FFF2-40B4-BE49-F238E27FC236}">
                <a16:creationId xmlns:a16="http://schemas.microsoft.com/office/drawing/2014/main" id="{A4906BE9-ADF5-4528-A863-5D82780BA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2350" y="2192338"/>
            <a:ext cx="1746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900" b="1">
                <a:solidFill>
                  <a:srgbClr val="004040"/>
                </a:solidFill>
              </a:rPr>
              <a:t>R</a:t>
            </a:r>
            <a:endParaRPr lang="it-IT" altLang="it-IT"/>
          </a:p>
        </p:txBody>
      </p:sp>
      <p:sp>
        <p:nvSpPr>
          <p:cNvPr id="141338" name="Line 26">
            <a:extLst>
              <a:ext uri="{FF2B5EF4-FFF2-40B4-BE49-F238E27FC236}">
                <a16:creationId xmlns:a16="http://schemas.microsoft.com/office/drawing/2014/main" id="{9751BBDB-8508-4403-B25F-857B322B153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263650" y="2478088"/>
            <a:ext cx="93663" cy="165100"/>
          </a:xfrm>
          <a:prstGeom prst="line">
            <a:avLst/>
          </a:prstGeom>
          <a:noFill/>
          <a:ln w="46038">
            <a:solidFill>
              <a:srgbClr val="00404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1339" name="Rectangle 27">
            <a:extLst>
              <a:ext uri="{FF2B5EF4-FFF2-40B4-BE49-F238E27FC236}">
                <a16:creationId xmlns:a16="http://schemas.microsoft.com/office/drawing/2014/main" id="{40A81798-496F-44C7-8E2D-4FAF970EC9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2350" y="3090863"/>
            <a:ext cx="1746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900" b="1">
                <a:solidFill>
                  <a:srgbClr val="004040"/>
                </a:solidFill>
              </a:rPr>
              <a:t>R</a:t>
            </a:r>
            <a:endParaRPr lang="it-IT" altLang="it-IT"/>
          </a:p>
        </p:txBody>
      </p:sp>
      <p:sp>
        <p:nvSpPr>
          <p:cNvPr id="141340" name="Line 28">
            <a:extLst>
              <a:ext uri="{FF2B5EF4-FFF2-40B4-BE49-F238E27FC236}">
                <a16:creationId xmlns:a16="http://schemas.microsoft.com/office/drawing/2014/main" id="{19B8186C-8D0B-4F77-AAB9-A1C474F3FE2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58888" y="2928938"/>
            <a:ext cx="95250" cy="161925"/>
          </a:xfrm>
          <a:prstGeom prst="line">
            <a:avLst/>
          </a:prstGeom>
          <a:noFill/>
          <a:ln w="46038">
            <a:solidFill>
              <a:srgbClr val="00404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1341" name="Rectangle 29">
            <a:extLst>
              <a:ext uri="{FF2B5EF4-FFF2-40B4-BE49-F238E27FC236}">
                <a16:creationId xmlns:a16="http://schemas.microsoft.com/office/drawing/2014/main" id="{34B805EF-40EE-4480-8803-FBB71173C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0" y="2644775"/>
            <a:ext cx="1746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900" b="1">
                <a:solidFill>
                  <a:srgbClr val="FF8000"/>
                </a:solidFill>
              </a:rPr>
              <a:t>N</a:t>
            </a:r>
            <a:endParaRPr lang="it-IT" altLang="it-IT"/>
          </a:p>
        </p:txBody>
      </p:sp>
      <p:sp>
        <p:nvSpPr>
          <p:cNvPr id="141342" name="Rectangle 30">
            <a:extLst>
              <a:ext uri="{FF2B5EF4-FFF2-40B4-BE49-F238E27FC236}">
                <a16:creationId xmlns:a16="http://schemas.microsoft.com/office/drawing/2014/main" id="{97A80A22-9761-4E32-AD30-237E915A8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7288" y="2644775"/>
            <a:ext cx="1746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900" b="1">
                <a:solidFill>
                  <a:srgbClr val="FF8000"/>
                </a:solidFill>
              </a:rPr>
              <a:t>H</a:t>
            </a:r>
            <a:endParaRPr lang="it-IT" altLang="it-IT"/>
          </a:p>
        </p:txBody>
      </p:sp>
      <p:sp>
        <p:nvSpPr>
          <p:cNvPr id="141343" name="Rectangle 31">
            <a:extLst>
              <a:ext uri="{FF2B5EF4-FFF2-40B4-BE49-F238E27FC236}">
                <a16:creationId xmlns:a16="http://schemas.microsoft.com/office/drawing/2014/main" id="{FD066D33-978C-4CA1-B983-2BBCDC4DA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2075" y="2803525"/>
            <a:ext cx="920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300" b="1">
                <a:solidFill>
                  <a:srgbClr val="FF8000"/>
                </a:solidFill>
              </a:rPr>
              <a:t>2</a:t>
            </a:r>
            <a:endParaRPr lang="it-IT" altLang="it-IT"/>
          </a:p>
        </p:txBody>
      </p:sp>
      <p:sp>
        <p:nvSpPr>
          <p:cNvPr id="141344" name="Rectangle 32">
            <a:extLst>
              <a:ext uri="{FF2B5EF4-FFF2-40B4-BE49-F238E27FC236}">
                <a16:creationId xmlns:a16="http://schemas.microsoft.com/office/drawing/2014/main" id="{E1160BC2-C8A9-47CB-9D45-DF8F47299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4213" y="2644775"/>
            <a:ext cx="1746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900" b="1">
                <a:solidFill>
                  <a:srgbClr val="FF8000"/>
                </a:solidFill>
              </a:rPr>
              <a:t>R</a:t>
            </a:r>
            <a:endParaRPr lang="it-IT" altLang="it-IT"/>
          </a:p>
        </p:txBody>
      </p:sp>
      <p:sp>
        <p:nvSpPr>
          <p:cNvPr id="141345" name="Line 33">
            <a:extLst>
              <a:ext uri="{FF2B5EF4-FFF2-40B4-BE49-F238E27FC236}">
                <a16:creationId xmlns:a16="http://schemas.microsoft.com/office/drawing/2014/main" id="{F8C8EF42-4507-4659-885A-ED7390883587}"/>
              </a:ext>
            </a:extLst>
          </p:cNvPr>
          <p:cNvSpPr>
            <a:spLocks noChangeShapeType="1"/>
          </p:cNvSpPr>
          <p:nvPr/>
        </p:nvSpPr>
        <p:spPr bwMode="auto">
          <a:xfrm>
            <a:off x="3000375" y="2787650"/>
            <a:ext cx="230188" cy="0"/>
          </a:xfrm>
          <a:prstGeom prst="line">
            <a:avLst/>
          </a:prstGeom>
          <a:noFill/>
          <a:ln w="46038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1346" name="Rectangle 34">
            <a:extLst>
              <a:ext uri="{FF2B5EF4-FFF2-40B4-BE49-F238E27FC236}">
                <a16:creationId xmlns:a16="http://schemas.microsoft.com/office/drawing/2014/main" id="{E0ABCC75-8849-41EE-B374-4E05C711A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2675" y="2613025"/>
            <a:ext cx="1746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900" b="1">
                <a:solidFill>
                  <a:srgbClr val="004040"/>
                </a:solidFill>
              </a:rPr>
              <a:t>C</a:t>
            </a:r>
            <a:endParaRPr lang="it-IT" altLang="it-IT"/>
          </a:p>
        </p:txBody>
      </p:sp>
      <p:sp>
        <p:nvSpPr>
          <p:cNvPr id="141347" name="Rectangle 35">
            <a:extLst>
              <a:ext uri="{FF2B5EF4-FFF2-40B4-BE49-F238E27FC236}">
                <a16:creationId xmlns:a16="http://schemas.microsoft.com/office/drawing/2014/main" id="{47D679B4-97B8-4BCB-BCB3-69F361B80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8138" y="2613025"/>
            <a:ext cx="1746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900" b="1">
                <a:solidFill>
                  <a:srgbClr val="FF8000"/>
                </a:solidFill>
              </a:rPr>
              <a:t>N</a:t>
            </a:r>
            <a:endParaRPr lang="it-IT" altLang="it-IT"/>
          </a:p>
        </p:txBody>
      </p:sp>
      <p:sp>
        <p:nvSpPr>
          <p:cNvPr id="141348" name="Line 36">
            <a:extLst>
              <a:ext uri="{FF2B5EF4-FFF2-40B4-BE49-F238E27FC236}">
                <a16:creationId xmlns:a16="http://schemas.microsoft.com/office/drawing/2014/main" id="{1FBE5267-9DE9-4C9B-AD68-89027AC95F9E}"/>
              </a:ext>
            </a:extLst>
          </p:cNvPr>
          <p:cNvSpPr>
            <a:spLocks noChangeShapeType="1"/>
          </p:cNvSpPr>
          <p:nvPr/>
        </p:nvSpPr>
        <p:spPr bwMode="auto">
          <a:xfrm>
            <a:off x="5194300" y="2798763"/>
            <a:ext cx="231775" cy="0"/>
          </a:xfrm>
          <a:prstGeom prst="line">
            <a:avLst/>
          </a:prstGeom>
          <a:noFill/>
          <a:ln w="46038">
            <a:solidFill>
              <a:srgbClr val="00404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1349" name="Line 37">
            <a:extLst>
              <a:ext uri="{FF2B5EF4-FFF2-40B4-BE49-F238E27FC236}">
                <a16:creationId xmlns:a16="http://schemas.microsoft.com/office/drawing/2014/main" id="{0865B921-CF1A-4DF9-8DB7-B656E3BB0265}"/>
              </a:ext>
            </a:extLst>
          </p:cNvPr>
          <p:cNvSpPr>
            <a:spLocks noChangeShapeType="1"/>
          </p:cNvSpPr>
          <p:nvPr/>
        </p:nvSpPr>
        <p:spPr bwMode="auto">
          <a:xfrm>
            <a:off x="5194300" y="2706688"/>
            <a:ext cx="231775" cy="0"/>
          </a:xfrm>
          <a:prstGeom prst="line">
            <a:avLst/>
          </a:prstGeom>
          <a:noFill/>
          <a:ln w="46038">
            <a:solidFill>
              <a:srgbClr val="00404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1350" name="Rectangle 38">
            <a:extLst>
              <a:ext uri="{FF2B5EF4-FFF2-40B4-BE49-F238E27FC236}">
                <a16:creationId xmlns:a16="http://schemas.microsoft.com/office/drawing/2014/main" id="{669E21A8-377C-40A1-B03E-AB91A6FFD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9150" y="2162175"/>
            <a:ext cx="1746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900" b="1">
                <a:solidFill>
                  <a:srgbClr val="004040"/>
                </a:solidFill>
              </a:rPr>
              <a:t>R</a:t>
            </a:r>
            <a:endParaRPr lang="it-IT" altLang="it-IT"/>
          </a:p>
        </p:txBody>
      </p:sp>
      <p:sp>
        <p:nvSpPr>
          <p:cNvPr id="141351" name="Line 39">
            <a:extLst>
              <a:ext uri="{FF2B5EF4-FFF2-40B4-BE49-F238E27FC236}">
                <a16:creationId xmlns:a16="http://schemas.microsoft.com/office/drawing/2014/main" id="{8D4EA1DD-A655-4288-BD84-E10854B3716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70450" y="2447925"/>
            <a:ext cx="93663" cy="163513"/>
          </a:xfrm>
          <a:prstGeom prst="line">
            <a:avLst/>
          </a:prstGeom>
          <a:noFill/>
          <a:ln w="46038">
            <a:solidFill>
              <a:srgbClr val="00404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1352" name="Rectangle 40">
            <a:extLst>
              <a:ext uri="{FF2B5EF4-FFF2-40B4-BE49-F238E27FC236}">
                <a16:creationId xmlns:a16="http://schemas.microsoft.com/office/drawing/2014/main" id="{C960C435-22CA-4BFF-8BCE-BDB2187F6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9150" y="3060700"/>
            <a:ext cx="1746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900" b="1">
                <a:solidFill>
                  <a:srgbClr val="004040"/>
                </a:solidFill>
              </a:rPr>
              <a:t>R</a:t>
            </a:r>
            <a:endParaRPr lang="it-IT" altLang="it-IT"/>
          </a:p>
        </p:txBody>
      </p:sp>
      <p:sp>
        <p:nvSpPr>
          <p:cNvPr id="141353" name="Line 41">
            <a:extLst>
              <a:ext uri="{FF2B5EF4-FFF2-40B4-BE49-F238E27FC236}">
                <a16:creationId xmlns:a16="http://schemas.microsoft.com/office/drawing/2014/main" id="{CD037FA8-3A39-42B3-9006-A60DE9D6917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67275" y="2897188"/>
            <a:ext cx="93663" cy="163512"/>
          </a:xfrm>
          <a:prstGeom prst="line">
            <a:avLst/>
          </a:prstGeom>
          <a:noFill/>
          <a:ln w="46038">
            <a:solidFill>
              <a:srgbClr val="00404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1354" name="Rectangle 42">
            <a:extLst>
              <a:ext uri="{FF2B5EF4-FFF2-40B4-BE49-F238E27FC236}">
                <a16:creationId xmlns:a16="http://schemas.microsoft.com/office/drawing/2014/main" id="{14E49B0A-62CE-4C58-8CF9-B6199792F7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2613025"/>
            <a:ext cx="1746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900" b="1">
                <a:solidFill>
                  <a:srgbClr val="FF8000"/>
                </a:solidFill>
              </a:rPr>
              <a:t>R</a:t>
            </a:r>
            <a:endParaRPr lang="it-IT" altLang="it-IT"/>
          </a:p>
        </p:txBody>
      </p:sp>
      <p:sp>
        <p:nvSpPr>
          <p:cNvPr id="141355" name="Line 43">
            <a:extLst>
              <a:ext uri="{FF2B5EF4-FFF2-40B4-BE49-F238E27FC236}">
                <a16:creationId xmlns:a16="http://schemas.microsoft.com/office/drawing/2014/main" id="{9C997E86-245E-4556-878B-209BC74358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9763" y="2754313"/>
            <a:ext cx="231775" cy="0"/>
          </a:xfrm>
          <a:prstGeom prst="line">
            <a:avLst/>
          </a:prstGeom>
          <a:noFill/>
          <a:ln w="46038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1356" name="Rectangle 44">
            <a:extLst>
              <a:ext uri="{FF2B5EF4-FFF2-40B4-BE49-F238E27FC236}">
                <a16:creationId xmlns:a16="http://schemas.microsoft.com/office/drawing/2014/main" id="{C517F923-A16B-4EFE-8B95-EADC41812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0825" y="2376488"/>
            <a:ext cx="1333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900" b="1">
                <a:solidFill>
                  <a:srgbClr val="FF8000"/>
                </a:solidFill>
              </a:rPr>
              <a:t>..</a:t>
            </a:r>
            <a:endParaRPr lang="it-IT" altLang="it-IT"/>
          </a:p>
        </p:txBody>
      </p:sp>
      <p:sp>
        <p:nvSpPr>
          <p:cNvPr id="141357" name="Rectangle 45">
            <a:extLst>
              <a:ext uri="{FF2B5EF4-FFF2-40B4-BE49-F238E27FC236}">
                <a16:creationId xmlns:a16="http://schemas.microsoft.com/office/drawing/2014/main" id="{C04FAFC2-E6F2-483F-8CA4-B31454ADC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3429000"/>
            <a:ext cx="19478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900" b="1">
                <a:solidFill>
                  <a:srgbClr val="FF8000"/>
                </a:solidFill>
              </a:rPr>
              <a:t>un’immina</a:t>
            </a:r>
          </a:p>
          <a:p>
            <a:pPr algn="ctr" eaLnBrk="1" hangingPunct="1"/>
            <a:r>
              <a:rPr lang="it-IT" altLang="it-IT" sz="1900" b="1">
                <a:solidFill>
                  <a:srgbClr val="FF8000"/>
                </a:solidFill>
              </a:rPr>
              <a:t>(o base di Schiff)</a:t>
            </a: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680403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4D28E87-62D2-4602-B72F-5F74AA23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915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5E9246A-34A8-4FC5-B02C-AD9F7980FA0D}"/>
              </a:ext>
            </a:extLst>
          </p:cNvPr>
          <p:cNvSpPr txBox="1"/>
          <p:nvPr/>
        </p:nvSpPr>
        <p:spPr>
          <a:xfrm>
            <a:off x="628649" y="291090"/>
            <a:ext cx="7886699" cy="93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GRUPPI CHE REAGISCONO CON I GRUPPI AMMINICI PRIMARI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96D4713-D564-4A12-8A81-67776A933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17" y="2139351"/>
            <a:ext cx="7821965" cy="4165196"/>
          </a:xfrm>
          <a:prstGeom prst="rect">
            <a:avLst/>
          </a:prstGeom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C2FEFEA0-C7DF-4040-889D-F6715A50C547}"/>
              </a:ext>
            </a:extLst>
          </p:cNvPr>
          <p:cNvSpPr/>
          <p:nvPr/>
        </p:nvSpPr>
        <p:spPr>
          <a:xfrm>
            <a:off x="4672668" y="4932727"/>
            <a:ext cx="1384183" cy="130868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68640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EFB4D6EA-8DB5-4E55-95F6-6877EA577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0425" y="446088"/>
            <a:ext cx="4178300" cy="1277937"/>
          </a:xfrm>
          <a:prstGeom prst="rect">
            <a:avLst/>
          </a:prstGeom>
          <a:solidFill>
            <a:schemeClr val="hlink">
              <a:alpha val="5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A0137EB8-AE0F-4A13-8DF4-92C8B671C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3825" y="736600"/>
            <a:ext cx="28035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altLang="it-IT" sz="4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EPOSSIDI</a:t>
            </a:r>
          </a:p>
        </p:txBody>
      </p:sp>
      <p:sp>
        <p:nvSpPr>
          <p:cNvPr id="128004" name="Text Box 4">
            <a:extLst>
              <a:ext uri="{FF2B5EF4-FFF2-40B4-BE49-F238E27FC236}">
                <a16:creationId xmlns:a16="http://schemas.microsoft.com/office/drawing/2014/main" id="{B6669F14-CDA8-4980-9E1D-4F8A0DD59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2217738"/>
            <a:ext cx="8374063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Tx/>
              <a:buChar char="•"/>
            </a:pPr>
            <a:r>
              <a:rPr lang="it-IT" altLang="it-IT" sz="1800" dirty="0">
                <a:latin typeface="Arial Rounded MT Bold" panose="020F0704030504030204" pitchFamily="34" charset="0"/>
              </a:rPr>
              <a:t> Eteri ciclici a tre atomi.</a:t>
            </a:r>
          </a:p>
          <a:p>
            <a:pPr algn="l"/>
            <a:endParaRPr lang="it-IT" altLang="it-IT" sz="1800" dirty="0">
              <a:latin typeface="Arial Rounded MT Bold" panose="020F0704030504030204" pitchFamily="34" charset="0"/>
            </a:endParaRPr>
          </a:p>
          <a:p>
            <a:pPr algn="l"/>
            <a:endParaRPr lang="it-IT" altLang="it-IT" sz="1800" dirty="0">
              <a:latin typeface="Arial Rounded MT Bold" panose="020F0704030504030204" pitchFamily="34" charset="0"/>
            </a:endParaRPr>
          </a:p>
          <a:p>
            <a:pPr algn="l">
              <a:buFontTx/>
              <a:buChar char="•"/>
            </a:pPr>
            <a:r>
              <a:rPr lang="it-IT" altLang="it-IT" sz="1800" dirty="0">
                <a:latin typeface="Arial Rounded MT Bold" panose="020F0704030504030204" pitchFamily="34" charset="0"/>
              </a:rPr>
              <a:t> Molto più reattivi degli eteri a causa della tensione dell’anello, reagiscono con molti nucleofili. </a:t>
            </a:r>
          </a:p>
          <a:p>
            <a:pPr algn="l">
              <a:buFontTx/>
              <a:buChar char="•"/>
            </a:pPr>
            <a:endParaRPr lang="it-IT" altLang="it-IT" sz="1800" dirty="0">
              <a:latin typeface="Arial Rounded MT Bold" panose="020F0704030504030204" pitchFamily="34" charset="0"/>
            </a:endParaRPr>
          </a:p>
          <a:p>
            <a:pPr algn="l">
              <a:buFontTx/>
              <a:buChar char="•"/>
            </a:pPr>
            <a:r>
              <a:rPr lang="it-IT" altLang="it-IT" sz="1800" dirty="0">
                <a:latin typeface="Arial Rounded MT Bold" panose="020F0704030504030204" pitchFamily="34" charset="0"/>
              </a:rPr>
              <a:t> In presenza di catalisi acida (epossido protonato), l’attacco del Nu avviene sul C più sostituito (</a:t>
            </a:r>
            <a:r>
              <a:rPr lang="it-IT" altLang="it-IT" sz="1800" dirty="0" err="1">
                <a:latin typeface="Arial Rounded MT Bold" panose="020F0704030504030204" pitchFamily="34" charset="0"/>
              </a:rPr>
              <a:t>carbocatione</a:t>
            </a:r>
            <a:r>
              <a:rPr lang="it-IT" altLang="it-IT" sz="1800" dirty="0">
                <a:latin typeface="Arial Rounded MT Bold" panose="020F0704030504030204" pitchFamily="34" charset="0"/>
              </a:rPr>
              <a:t> più stabile).</a:t>
            </a:r>
          </a:p>
          <a:p>
            <a:pPr algn="l">
              <a:buFontTx/>
              <a:buChar char="•"/>
            </a:pPr>
            <a:endParaRPr lang="it-IT" altLang="it-IT" sz="1800" dirty="0">
              <a:latin typeface="Arial Rounded MT Bold" panose="020F0704030504030204" pitchFamily="34" charset="0"/>
            </a:endParaRPr>
          </a:p>
          <a:p>
            <a:pPr algn="l">
              <a:buFontTx/>
              <a:buChar char="•"/>
            </a:pPr>
            <a:r>
              <a:rPr lang="it-IT" altLang="it-IT" sz="1800" dirty="0">
                <a:latin typeface="Arial Rounded MT Bold" panose="020F0704030504030204" pitchFamily="34" charset="0"/>
              </a:rPr>
              <a:t> Senza catalisi acida, la reazione è una S</a:t>
            </a:r>
            <a:r>
              <a:rPr lang="it-IT" altLang="it-IT" sz="1800" baseline="-25000" dirty="0">
                <a:latin typeface="Arial Rounded MT Bold" panose="020F0704030504030204" pitchFamily="34" charset="0"/>
              </a:rPr>
              <a:t>N</a:t>
            </a:r>
            <a:r>
              <a:rPr lang="it-IT" altLang="it-IT" sz="1800" dirty="0">
                <a:latin typeface="Arial Rounded MT Bold" panose="020F0704030504030204" pitchFamily="34" charset="0"/>
              </a:rPr>
              <a:t>2 pura. Il Nu attacca il C meno sostituito, perché meno ingombrato.</a:t>
            </a:r>
          </a:p>
          <a:p>
            <a:pPr algn="l">
              <a:buFontTx/>
              <a:buChar char="•"/>
            </a:pPr>
            <a:endParaRPr lang="it-IT" altLang="it-IT" sz="1800" dirty="0">
              <a:latin typeface="Arial Rounded MT Bold" panose="020F0704030504030204" pitchFamily="34" charset="0"/>
            </a:endParaRPr>
          </a:p>
          <a:p>
            <a:pPr algn="l">
              <a:buFontTx/>
              <a:buChar char="•"/>
            </a:pPr>
            <a:r>
              <a:rPr lang="it-IT" altLang="it-IT" sz="1800" dirty="0">
                <a:latin typeface="Arial Rounded MT Bold" panose="020F0704030504030204" pitchFamily="34" charset="0"/>
              </a:rPr>
              <a:t> Utili dal punto di vista sintetico, perché possono reagire con molti Nu.</a:t>
            </a:r>
          </a:p>
        </p:txBody>
      </p:sp>
      <p:graphicFrame>
        <p:nvGraphicFramePr>
          <p:cNvPr id="128005" name="Object 5">
            <a:extLst>
              <a:ext uri="{FF2B5EF4-FFF2-40B4-BE49-F238E27FC236}">
                <a16:creationId xmlns:a16="http://schemas.microsoft.com/office/drawing/2014/main" id="{ECCE9D80-D99C-4E49-B5C2-F32A75C6D8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21425" y="1692275"/>
          <a:ext cx="2347913" cy="140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" imgW="1164240" imgH="697320" progId="ChemDraw.Document.6.0">
                  <p:embed/>
                </p:oleObj>
              </mc:Choice>
              <mc:Fallback>
                <p:oleObj name="CS ChemDraw Drawing" r:id="rId2" imgW="1164240" imgH="697320" progId="ChemDraw.Document.6.0">
                  <p:embed/>
                  <p:pic>
                    <p:nvPicPr>
                      <p:cNvPr id="128005" name="Object 5">
                        <a:extLst>
                          <a:ext uri="{FF2B5EF4-FFF2-40B4-BE49-F238E27FC236}">
                            <a16:creationId xmlns:a16="http://schemas.microsoft.com/office/drawing/2014/main" id="{ECCE9D80-D99C-4E49-B5C2-F32A75C6D8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1425" y="1692275"/>
                        <a:ext cx="2347913" cy="1406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6002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00DDE01-4782-FC37-0231-94A5424F9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4572001" cy="268557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F6E1707-453F-395C-081E-83A0C257AADE}"/>
              </a:ext>
            </a:extLst>
          </p:cNvPr>
          <p:cNvSpPr txBox="1"/>
          <p:nvPr/>
        </p:nvSpPr>
        <p:spPr>
          <a:xfrm>
            <a:off x="62916" y="6420681"/>
            <a:ext cx="74871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0195FF"/>
                </a:solidFill>
                <a:effectLst/>
                <a:latin typeface="Work Sans" pitchFamily="2" charset="0"/>
              </a:rPr>
              <a:t>Carolyn R. Bertozzi, Morten </a:t>
            </a:r>
            <a:r>
              <a:rPr lang="it-IT" b="0" i="0" dirty="0" err="1">
                <a:solidFill>
                  <a:srgbClr val="0195FF"/>
                </a:solidFill>
                <a:effectLst/>
                <a:latin typeface="Work Sans" pitchFamily="2" charset="0"/>
              </a:rPr>
              <a:t>Meldal</a:t>
            </a:r>
            <a:r>
              <a:rPr lang="it-IT" b="0" i="0" dirty="0">
                <a:solidFill>
                  <a:srgbClr val="0195FF"/>
                </a:solidFill>
                <a:effectLst/>
                <a:latin typeface="Work Sans" pitchFamily="2" charset="0"/>
              </a:rPr>
              <a:t> e K. Barry Sharpless</a:t>
            </a:r>
            <a:endParaRPr lang="it-IT" dirty="0"/>
          </a:p>
        </p:txBody>
      </p:sp>
      <p:pic>
        <p:nvPicPr>
          <p:cNvPr id="31750" name="Picture 6">
            <a:extLst>
              <a:ext uri="{FF2B5EF4-FFF2-40B4-BE49-F238E27FC236}">
                <a16:creationId xmlns:a16="http://schemas.microsoft.com/office/drawing/2014/main" id="{EE7FA093-9642-1B64-8977-5067AFEDE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70" y="3126995"/>
            <a:ext cx="3152163" cy="315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>
            <a:extLst>
              <a:ext uri="{FF2B5EF4-FFF2-40B4-BE49-F238E27FC236}">
                <a16:creationId xmlns:a16="http://schemas.microsoft.com/office/drawing/2014/main" id="{61059E5A-C887-FB61-1DEA-DDF80803B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779" y="587228"/>
            <a:ext cx="4299824" cy="241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0138F80-8EB9-3D5A-F9C6-F8C7931D73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587" t="22789" r="33853" b="18385"/>
          <a:stretch/>
        </p:blipFill>
        <p:spPr>
          <a:xfrm>
            <a:off x="4957894" y="3301069"/>
            <a:ext cx="2885812" cy="296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965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o 17">
            <a:extLst>
              <a:ext uri="{FF2B5EF4-FFF2-40B4-BE49-F238E27FC236}">
                <a16:creationId xmlns:a16="http://schemas.microsoft.com/office/drawing/2014/main" id="{0AA1C568-50A3-4969-A50E-BEC5B8C2734D}"/>
              </a:ext>
            </a:extLst>
          </p:cNvPr>
          <p:cNvGrpSpPr/>
          <p:nvPr/>
        </p:nvGrpSpPr>
        <p:grpSpPr>
          <a:xfrm>
            <a:off x="539750" y="138113"/>
            <a:ext cx="7912100" cy="6180137"/>
            <a:chOff x="539750" y="138113"/>
            <a:chExt cx="7912100" cy="6180137"/>
          </a:xfrm>
        </p:grpSpPr>
        <p:sp>
          <p:nvSpPr>
            <p:cNvPr id="79876" name="Oval 4">
              <a:extLst>
                <a:ext uri="{FF2B5EF4-FFF2-40B4-BE49-F238E27FC236}">
                  <a16:creationId xmlns:a16="http://schemas.microsoft.com/office/drawing/2014/main" id="{317A1A3D-F051-4BF5-994C-7827ADF682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1550" y="5568950"/>
              <a:ext cx="1130300" cy="749300"/>
            </a:xfrm>
            <a:prstGeom prst="ellipse">
              <a:avLst/>
            </a:prstGeom>
            <a:solidFill>
              <a:schemeClr val="hlink">
                <a:alpha val="5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9877" name="Rectangle 5">
              <a:extLst>
                <a:ext uri="{FF2B5EF4-FFF2-40B4-BE49-F238E27FC236}">
                  <a16:creationId xmlns:a16="http://schemas.microsoft.com/office/drawing/2014/main" id="{A9269521-A34A-4156-9163-9E50770ADC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750" y="5187950"/>
              <a:ext cx="2578100" cy="901700"/>
            </a:xfrm>
            <a:prstGeom prst="rect">
              <a:avLst/>
            </a:prstGeom>
            <a:solidFill>
              <a:srgbClr val="FFFFCC">
                <a:alpha val="50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9878" name="Rectangle 6">
              <a:extLst>
                <a:ext uri="{FF2B5EF4-FFF2-40B4-BE49-F238E27FC236}">
                  <a16:creationId xmlns:a16="http://schemas.microsoft.com/office/drawing/2014/main" id="{73E1C311-8206-4DC4-A661-84AAC23FA3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725" y="5241925"/>
              <a:ext cx="2189163" cy="822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altLang="it-IT" b="1">
                  <a:solidFill>
                    <a:srgbClr val="009900"/>
                  </a:solidFill>
                  <a:latin typeface="Comic Sans MS" panose="030F0702030302020204" pitchFamily="66" charset="0"/>
                </a:rPr>
                <a:t>APERTURA </a:t>
              </a:r>
            </a:p>
            <a:p>
              <a:pPr algn="l"/>
              <a:r>
                <a:rPr lang="en-US" altLang="it-IT" b="1">
                  <a:solidFill>
                    <a:srgbClr val="009900"/>
                  </a:solidFill>
                  <a:latin typeface="Comic Sans MS" panose="030F0702030302020204" pitchFamily="66" charset="0"/>
                </a:rPr>
                <a:t>NUCLEOFILA</a:t>
              </a:r>
            </a:p>
          </p:txBody>
        </p:sp>
        <p:sp>
          <p:nvSpPr>
            <p:cNvPr id="79879" name="Line 7">
              <a:extLst>
                <a:ext uri="{FF2B5EF4-FFF2-40B4-BE49-F238E27FC236}">
                  <a16:creationId xmlns:a16="http://schemas.microsoft.com/office/drawing/2014/main" id="{486D972B-63C8-44C8-8FA6-44E180D2CD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52800" y="2362200"/>
              <a:ext cx="13716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9880" name="Line 8">
              <a:extLst>
                <a:ext uri="{FF2B5EF4-FFF2-40B4-BE49-F238E27FC236}">
                  <a16:creationId xmlns:a16="http://schemas.microsoft.com/office/drawing/2014/main" id="{9519F618-DD7C-4D7F-8B9B-0BB0133358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38800" y="3505200"/>
              <a:ext cx="0" cy="762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9881" name="Arc 9">
              <a:extLst>
                <a:ext uri="{FF2B5EF4-FFF2-40B4-BE49-F238E27FC236}">
                  <a16:creationId xmlns:a16="http://schemas.microsoft.com/office/drawing/2014/main" id="{6E7BC1FB-6023-451D-B894-0AE525B3C7F9}"/>
                </a:ext>
              </a:extLst>
            </p:cNvPr>
            <p:cNvSpPr>
              <a:spLocks/>
            </p:cNvSpPr>
            <p:nvPr/>
          </p:nvSpPr>
          <p:spPr bwMode="auto">
            <a:xfrm rot="959618">
              <a:off x="1719987" y="2485198"/>
              <a:ext cx="304800" cy="775430"/>
            </a:xfrm>
            <a:custGeom>
              <a:avLst/>
              <a:gdLst>
                <a:gd name="G0" fmla="+- 0 0 0"/>
                <a:gd name="G1" fmla="+- 21535 0 0"/>
                <a:gd name="G2" fmla="+- 21600 0 0"/>
                <a:gd name="T0" fmla="*/ 1679 w 21600"/>
                <a:gd name="T1" fmla="*/ 0 h 43135"/>
                <a:gd name="T2" fmla="*/ 0 w 21600"/>
                <a:gd name="T3" fmla="*/ 43135 h 43135"/>
                <a:gd name="T4" fmla="*/ 0 w 21600"/>
                <a:gd name="T5" fmla="*/ 21535 h 43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3135" fill="none" extrusionOk="0">
                  <a:moveTo>
                    <a:pt x="1678" y="0"/>
                  </a:moveTo>
                  <a:cubicBezTo>
                    <a:pt x="12923" y="877"/>
                    <a:pt x="21600" y="10256"/>
                    <a:pt x="21600" y="21535"/>
                  </a:cubicBezTo>
                  <a:cubicBezTo>
                    <a:pt x="21600" y="33464"/>
                    <a:pt x="11929" y="43135"/>
                    <a:pt x="0" y="43135"/>
                  </a:cubicBezTo>
                </a:path>
                <a:path w="21600" h="43135" stroke="0" extrusionOk="0">
                  <a:moveTo>
                    <a:pt x="1678" y="0"/>
                  </a:moveTo>
                  <a:cubicBezTo>
                    <a:pt x="12923" y="877"/>
                    <a:pt x="21600" y="10256"/>
                    <a:pt x="21600" y="21535"/>
                  </a:cubicBezTo>
                  <a:cubicBezTo>
                    <a:pt x="21600" y="33464"/>
                    <a:pt x="11929" y="43135"/>
                    <a:pt x="0" y="43135"/>
                  </a:cubicBezTo>
                  <a:lnTo>
                    <a:pt x="0" y="21535"/>
                  </a:lnTo>
                  <a:close/>
                </a:path>
              </a:pathLst>
            </a:custGeom>
            <a:noFill/>
            <a:ln w="12700" cap="rnd">
              <a:solidFill>
                <a:srgbClr val="CC0000"/>
              </a:solidFill>
              <a:round/>
              <a:headEnd type="stealth" w="med" len="lg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9882" name="Arc 10">
              <a:extLst>
                <a:ext uri="{FF2B5EF4-FFF2-40B4-BE49-F238E27FC236}">
                  <a16:creationId xmlns:a16="http://schemas.microsoft.com/office/drawing/2014/main" id="{E05F8FAC-37A9-44C7-AF55-758190D5A2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4188" y="1600200"/>
              <a:ext cx="381000" cy="53340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1600 w 43200"/>
                <a:gd name="T1" fmla="*/ 43200 h 43200"/>
                <a:gd name="T2" fmla="*/ 43186 w 43200"/>
                <a:gd name="T3" fmla="*/ 22377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21600" y="43200"/>
                  </a:move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1859"/>
                    <a:pt x="43195" y="22118"/>
                    <a:pt x="43186" y="22377"/>
                  </a:cubicBezTo>
                </a:path>
                <a:path w="43200" h="43200" stroke="0" extrusionOk="0">
                  <a:moveTo>
                    <a:pt x="21600" y="43200"/>
                  </a:move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1859"/>
                    <a:pt x="43195" y="22118"/>
                    <a:pt x="43186" y="22377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 cap="rnd">
              <a:solidFill>
                <a:srgbClr val="CC0000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9883" name="Arc 11">
              <a:extLst>
                <a:ext uri="{FF2B5EF4-FFF2-40B4-BE49-F238E27FC236}">
                  <a16:creationId xmlns:a16="http://schemas.microsoft.com/office/drawing/2014/main" id="{4A8846B1-1197-40ED-B303-A0F07B7607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6038" y="1524000"/>
              <a:ext cx="381000" cy="30480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600"/>
                <a:gd name="T1" fmla="*/ 21600 h 21600"/>
                <a:gd name="T2" fmla="*/ 21510 w 21600"/>
                <a:gd name="T3" fmla="*/ 0 h 21600"/>
                <a:gd name="T4" fmla="*/ 2160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600"/>
                  </a:moveTo>
                  <a:cubicBezTo>
                    <a:pt x="0" y="9705"/>
                    <a:pt x="9615" y="49"/>
                    <a:pt x="21510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705"/>
                    <a:pt x="9615" y="49"/>
                    <a:pt x="21510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 cap="rnd">
              <a:solidFill>
                <a:srgbClr val="CC0000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9884" name="Rectangle 12">
              <a:extLst>
                <a:ext uri="{FF2B5EF4-FFF2-40B4-BE49-F238E27FC236}">
                  <a16:creationId xmlns:a16="http://schemas.microsoft.com/office/drawing/2014/main" id="{2A4759AF-F582-4D48-96B5-2F07E7624F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7925" y="5699125"/>
              <a:ext cx="74612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altLang="it-IT" b="1">
                  <a:latin typeface="Comic Sans MS" panose="030F0702030302020204" pitchFamily="66" charset="0"/>
                </a:rPr>
                <a:t>S</a:t>
              </a:r>
              <a:r>
                <a:rPr lang="en-US" altLang="it-IT" b="1" baseline="-25000">
                  <a:latin typeface="Comic Sans MS" panose="030F0702030302020204" pitchFamily="66" charset="0"/>
                </a:rPr>
                <a:t>N</a:t>
              </a:r>
              <a:r>
                <a:rPr lang="en-US" altLang="it-IT" b="1"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79889" name="Rectangle 17">
              <a:extLst>
                <a:ext uri="{FF2B5EF4-FFF2-40B4-BE49-F238E27FC236}">
                  <a16:creationId xmlns:a16="http://schemas.microsoft.com/office/drawing/2014/main" id="{566089C6-91BD-4CE0-BE63-FAC6C390E5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1525" y="1660525"/>
              <a:ext cx="2794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altLang="it-IT">
                  <a:latin typeface="Arial Rounded MT Bold" panose="020F0704030504030204" pitchFamily="34" charset="0"/>
                </a:rPr>
                <a:t>:</a:t>
              </a:r>
            </a:p>
          </p:txBody>
        </p:sp>
        <p:sp>
          <p:nvSpPr>
            <p:cNvPr id="79890" name="Rectangle 18">
              <a:extLst>
                <a:ext uri="{FF2B5EF4-FFF2-40B4-BE49-F238E27FC236}">
                  <a16:creationId xmlns:a16="http://schemas.microsoft.com/office/drawing/2014/main" id="{C64BD58F-491E-4266-B308-4CD8064632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3788" y="1660525"/>
              <a:ext cx="2794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altLang="it-IT">
                  <a:latin typeface="Arial Rounded MT Bold" panose="020F0704030504030204" pitchFamily="34" charset="0"/>
                </a:rPr>
                <a:t>:</a:t>
              </a:r>
            </a:p>
          </p:txBody>
        </p:sp>
        <p:sp>
          <p:nvSpPr>
            <p:cNvPr id="79891" name="Rectangle 19">
              <a:extLst>
                <a:ext uri="{FF2B5EF4-FFF2-40B4-BE49-F238E27FC236}">
                  <a16:creationId xmlns:a16="http://schemas.microsoft.com/office/drawing/2014/main" id="{C2FA4C6D-CB95-43E9-818F-DCCD267BB3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0113" y="1414463"/>
              <a:ext cx="3746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altLang="it-IT">
                  <a:latin typeface="Arial Rounded MT Bold" panose="020F0704030504030204" pitchFamily="34" charset="0"/>
                </a:rPr>
                <a:t>..</a:t>
              </a:r>
            </a:p>
          </p:txBody>
        </p:sp>
        <p:sp>
          <p:nvSpPr>
            <p:cNvPr id="79892" name="Rectangle 20">
              <a:extLst>
                <a:ext uri="{FF2B5EF4-FFF2-40B4-BE49-F238E27FC236}">
                  <a16:creationId xmlns:a16="http://schemas.microsoft.com/office/drawing/2014/main" id="{1BDEA5B1-AE3C-4794-AD39-4CBBF05718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9125" y="1508125"/>
              <a:ext cx="2857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altLang="it-IT">
                  <a:latin typeface="Arial Rounded MT Bold" panose="020F0704030504030204" pitchFamily="34" charset="0"/>
                </a:rPr>
                <a:t>-</a:t>
              </a:r>
            </a:p>
          </p:txBody>
        </p:sp>
        <p:sp>
          <p:nvSpPr>
            <p:cNvPr id="79893" name="Rectangle 21">
              <a:extLst>
                <a:ext uri="{FF2B5EF4-FFF2-40B4-BE49-F238E27FC236}">
                  <a16:creationId xmlns:a16="http://schemas.microsoft.com/office/drawing/2014/main" id="{26390E1C-7671-4ECB-8867-1762C8029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6725" y="3049588"/>
              <a:ext cx="3746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altLang="it-IT">
                  <a:latin typeface="Arial Rounded MT Bold" panose="020F0704030504030204" pitchFamily="34" charset="0"/>
                </a:rPr>
                <a:t>..</a:t>
              </a:r>
            </a:p>
          </p:txBody>
        </p:sp>
        <p:sp>
          <p:nvSpPr>
            <p:cNvPr id="79894" name="Rectangle 22">
              <a:extLst>
                <a:ext uri="{FF2B5EF4-FFF2-40B4-BE49-F238E27FC236}">
                  <a16:creationId xmlns:a16="http://schemas.microsoft.com/office/drawing/2014/main" id="{6DAF7877-E464-42D2-9F7B-5A270C9C86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6725" y="5546725"/>
              <a:ext cx="3746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altLang="it-IT">
                  <a:latin typeface="Arial Rounded MT Bold" panose="020F0704030504030204" pitchFamily="34" charset="0"/>
                </a:rPr>
                <a:t>..</a:t>
              </a:r>
            </a:p>
          </p:txBody>
        </p:sp>
        <p:sp>
          <p:nvSpPr>
            <p:cNvPr id="79895" name="Rectangle 23">
              <a:extLst>
                <a:ext uri="{FF2B5EF4-FFF2-40B4-BE49-F238E27FC236}">
                  <a16:creationId xmlns:a16="http://schemas.microsoft.com/office/drawing/2014/main" id="{1B67F2D4-BD6D-4F92-A600-0A6ADAC296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1213" y="788988"/>
              <a:ext cx="23749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altLang="it-IT" b="1">
                  <a:solidFill>
                    <a:schemeClr val="accent2"/>
                  </a:solidFill>
                  <a:latin typeface="Comic Sans MS" panose="030F0702030302020204" pitchFamily="66" charset="0"/>
                </a:rPr>
                <a:t>Buoni nucleofili</a:t>
              </a:r>
            </a:p>
          </p:txBody>
        </p:sp>
        <p:sp>
          <p:nvSpPr>
            <p:cNvPr id="79896" name="Rectangle 24">
              <a:extLst>
                <a:ext uri="{FF2B5EF4-FFF2-40B4-BE49-F238E27FC236}">
                  <a16:creationId xmlns:a16="http://schemas.microsoft.com/office/drawing/2014/main" id="{1AA36C0A-6B6B-4476-97EF-37F9CFF10C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3163" y="138113"/>
              <a:ext cx="6136295" cy="6469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altLang="it-IT" sz="360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Rounded MT Bold" panose="020F0704030504030204" pitchFamily="34" charset="0"/>
                </a:rPr>
                <a:t> </a:t>
              </a:r>
              <a:r>
                <a:rPr lang="en-US" altLang="it-IT" sz="3600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pitchFamily="66" charset="0"/>
                </a:rPr>
                <a:t>Apertura </a:t>
              </a:r>
              <a:r>
                <a:rPr lang="en-US" altLang="it-IT" sz="3600" b="1" dirty="0" err="1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pitchFamily="66" charset="0"/>
                </a:rPr>
                <a:t>anelli</a:t>
              </a:r>
              <a:r>
                <a:rPr lang="en-US" altLang="it-IT" sz="3600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altLang="it-IT" sz="3600" b="1" dirty="0" err="1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pitchFamily="66" charset="0"/>
                </a:rPr>
                <a:t>epossidici</a:t>
              </a:r>
              <a:r>
                <a:rPr lang="en-US" altLang="it-IT" sz="3600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79897" name="Rectangle 25">
              <a:extLst>
                <a:ext uri="{FF2B5EF4-FFF2-40B4-BE49-F238E27FC236}">
                  <a16:creationId xmlns:a16="http://schemas.microsoft.com/office/drawing/2014/main" id="{94195895-9160-4290-AE49-E936A67FBB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863" y="3810000"/>
              <a:ext cx="2798762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altLang="it-IT" sz="2000" b="1">
                  <a:solidFill>
                    <a:srgbClr val="009900"/>
                  </a:solidFill>
                  <a:latin typeface="Comic Sans MS" panose="030F0702030302020204" pitchFamily="66" charset="0"/>
                </a:rPr>
                <a:t>l’attacco avviene al C</a:t>
              </a:r>
            </a:p>
            <a:p>
              <a:pPr algn="l"/>
              <a:r>
                <a:rPr lang="en-US" altLang="it-IT" sz="2000" b="1">
                  <a:solidFill>
                    <a:srgbClr val="009900"/>
                  </a:solidFill>
                  <a:latin typeface="Comic Sans MS" panose="030F0702030302020204" pitchFamily="66" charset="0"/>
                </a:rPr>
                <a:t>meno ingombrato</a:t>
              </a:r>
            </a:p>
          </p:txBody>
        </p:sp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B753D2FD-51EB-4468-8BFB-07FDCC04E07A}"/>
                </a:ext>
              </a:extLst>
            </p:cNvPr>
            <p:cNvGrpSpPr/>
            <p:nvPr/>
          </p:nvGrpSpPr>
          <p:grpSpPr>
            <a:xfrm>
              <a:off x="1015068" y="1414703"/>
              <a:ext cx="6650038" cy="4416425"/>
              <a:chOff x="1015068" y="1414703"/>
              <a:chExt cx="6650038" cy="4416425"/>
            </a:xfrm>
          </p:grpSpPr>
          <p:graphicFrame>
            <p:nvGraphicFramePr>
              <p:cNvPr id="79875" name="Object 3">
                <a:extLst>
                  <a:ext uri="{FF2B5EF4-FFF2-40B4-BE49-F238E27FC236}">
                    <a16:creationId xmlns:a16="http://schemas.microsoft.com/office/drawing/2014/main" id="{10D64150-0047-409E-88D9-A019034CB210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802019884"/>
                  </p:ext>
                </p:extLst>
              </p:nvPr>
            </p:nvGraphicFramePr>
            <p:xfrm>
              <a:off x="1015068" y="1414703"/>
              <a:ext cx="6650038" cy="44164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ISIS/Draw Sketch" r:id="rId2" imgW="3933720" imgH="2619360" progId="ISISServer">
                      <p:embed/>
                    </p:oleObj>
                  </mc:Choice>
                  <mc:Fallback>
                    <p:oleObj name="ISIS/Draw Sketch" r:id="rId2" imgW="3933720" imgH="2619360" progId="ISISServer">
                      <p:embed/>
                      <p:pic>
                        <p:nvPicPr>
                          <p:cNvPr id="79875" name="Object 3">
                            <a:extLst>
                              <a:ext uri="{FF2B5EF4-FFF2-40B4-BE49-F238E27FC236}">
                                <a16:creationId xmlns:a16="http://schemas.microsoft.com/office/drawing/2014/main" id="{10D64150-0047-409E-88D9-A019034CB210}"/>
                              </a:ext>
                            </a:extLst>
                          </p:cNvPr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15068" y="1414703"/>
                            <a:ext cx="6650038" cy="44164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5B9D533F-413E-4914-BAA1-9C47FA742D59}"/>
                  </a:ext>
                </a:extLst>
              </p:cNvPr>
              <p:cNvSpPr txBox="1"/>
              <p:nvPr/>
            </p:nvSpPr>
            <p:spPr>
              <a:xfrm>
                <a:off x="1015068" y="3204594"/>
                <a:ext cx="80534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b="1" dirty="0"/>
                  <a:t>R-NH</a:t>
                </a:r>
                <a:r>
                  <a:rPr lang="it-IT" b="1" baseline="-25000" dirty="0"/>
                  <a:t>2</a:t>
                </a:r>
              </a:p>
            </p:txBody>
          </p:sp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96E11A76-3E55-48CF-B341-0FBBA0C1D5B3}"/>
                  </a:ext>
                </a:extLst>
              </p:cNvPr>
              <p:cNvSpPr txBox="1"/>
              <p:nvPr/>
            </p:nvSpPr>
            <p:spPr>
              <a:xfrm>
                <a:off x="1228157" y="2989540"/>
                <a:ext cx="39426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b="1" dirty="0"/>
                  <a:t>..</a:t>
                </a:r>
              </a:p>
            </p:txBody>
          </p:sp>
        </p:grpSp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DF069083-3795-4092-BF9C-E18702627EC2}"/>
                </a:ext>
              </a:extLst>
            </p:cNvPr>
            <p:cNvGrpSpPr/>
            <p:nvPr/>
          </p:nvGrpSpPr>
          <p:grpSpPr>
            <a:xfrm>
              <a:off x="5379430" y="2603183"/>
              <a:ext cx="794356" cy="1029845"/>
              <a:chOff x="5379430" y="2603183"/>
              <a:chExt cx="794356" cy="1029845"/>
            </a:xfrm>
          </p:grpSpPr>
          <p:grpSp>
            <p:nvGrpSpPr>
              <p:cNvPr id="16" name="Gruppo 15">
                <a:extLst>
                  <a:ext uri="{FF2B5EF4-FFF2-40B4-BE49-F238E27FC236}">
                    <a16:creationId xmlns:a16="http://schemas.microsoft.com/office/drawing/2014/main" id="{81C1C8F0-DF2E-4EED-9415-5239A2E8A41E}"/>
                  </a:ext>
                </a:extLst>
              </p:cNvPr>
              <p:cNvGrpSpPr/>
              <p:nvPr/>
            </p:nvGrpSpPr>
            <p:grpSpPr>
              <a:xfrm>
                <a:off x="5546723" y="2617365"/>
                <a:ext cx="627063" cy="1015663"/>
                <a:chOff x="5546723" y="2617365"/>
                <a:chExt cx="627063" cy="1015663"/>
              </a:xfrm>
            </p:grpSpPr>
            <p:sp>
              <p:nvSpPr>
                <p:cNvPr id="5" name="CasellaDiTesto 4">
                  <a:extLst>
                    <a:ext uri="{FF2B5EF4-FFF2-40B4-BE49-F238E27FC236}">
                      <a16:creationId xmlns:a16="http://schemas.microsoft.com/office/drawing/2014/main" id="{E60D170F-F4CE-4532-B2FB-4E4087181C18}"/>
                    </a:ext>
                  </a:extLst>
                </p:cNvPr>
                <p:cNvSpPr txBox="1"/>
                <p:nvPr/>
              </p:nvSpPr>
              <p:spPr>
                <a:xfrm>
                  <a:off x="5546724" y="2617365"/>
                  <a:ext cx="627062" cy="101566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2000" b="1" dirty="0"/>
                    <a:t>NH</a:t>
                  </a:r>
                  <a:r>
                    <a:rPr lang="it-IT" sz="2000" b="1" baseline="-25000" dirty="0"/>
                    <a:t>2</a:t>
                  </a:r>
                </a:p>
                <a:p>
                  <a:endParaRPr lang="it-IT" sz="2000" b="1" dirty="0"/>
                </a:p>
                <a:p>
                  <a:endParaRPr lang="it-IT" sz="2000" b="1" dirty="0"/>
                </a:p>
              </p:txBody>
            </p:sp>
            <p:cxnSp>
              <p:nvCxnSpPr>
                <p:cNvPr id="9" name="Connettore diritto 8">
                  <a:extLst>
                    <a:ext uri="{FF2B5EF4-FFF2-40B4-BE49-F238E27FC236}">
                      <a16:creationId xmlns:a16="http://schemas.microsoft.com/office/drawing/2014/main" id="{8B47DC0D-C5F7-439D-9370-51C1279A3EE4}"/>
                    </a:ext>
                  </a:extLst>
                </p:cNvPr>
                <p:cNvCxnSpPr/>
                <p:nvPr/>
              </p:nvCxnSpPr>
              <p:spPr>
                <a:xfrm>
                  <a:off x="5684168" y="2923247"/>
                  <a:ext cx="0" cy="176675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B65A1D38-E410-4C63-BBD2-460AF6E47C38}"/>
                    </a:ext>
                  </a:extLst>
                </p:cNvPr>
                <p:cNvSpPr txBox="1"/>
                <p:nvPr/>
              </p:nvSpPr>
              <p:spPr>
                <a:xfrm>
                  <a:off x="5546723" y="3043612"/>
                  <a:ext cx="3145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b="1" dirty="0"/>
                    <a:t>R</a:t>
                  </a:r>
                </a:p>
              </p:txBody>
            </p:sp>
          </p:grpSp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0A7B6A2F-8F14-4A16-BD69-C7D9C785E5CE}"/>
                  </a:ext>
                </a:extLst>
              </p:cNvPr>
              <p:cNvSpPr txBox="1"/>
              <p:nvPr/>
            </p:nvSpPr>
            <p:spPr>
              <a:xfrm>
                <a:off x="5379430" y="2603183"/>
                <a:ext cx="31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b="1" dirty="0"/>
                  <a:t>+</a:t>
                </a:r>
              </a:p>
            </p:txBody>
          </p:sp>
        </p:grp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BC2C7442-3548-4843-B58F-900D2B783AED}"/>
                </a:ext>
              </a:extLst>
            </p:cNvPr>
            <p:cNvSpPr txBox="1"/>
            <p:nvPr/>
          </p:nvSpPr>
          <p:spPr>
            <a:xfrm>
              <a:off x="6396039" y="1124125"/>
              <a:ext cx="1420288" cy="8640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  <p:grpSp>
          <p:nvGrpSpPr>
            <p:cNvPr id="41" name="Gruppo 40">
              <a:extLst>
                <a:ext uri="{FF2B5EF4-FFF2-40B4-BE49-F238E27FC236}">
                  <a16:creationId xmlns:a16="http://schemas.microsoft.com/office/drawing/2014/main" id="{81D7668A-5545-4FB2-822A-78F967C8304A}"/>
                </a:ext>
              </a:extLst>
            </p:cNvPr>
            <p:cNvGrpSpPr/>
            <p:nvPr/>
          </p:nvGrpSpPr>
          <p:grpSpPr>
            <a:xfrm>
              <a:off x="5469240" y="5102613"/>
              <a:ext cx="627063" cy="1015663"/>
              <a:chOff x="5546723" y="2617365"/>
              <a:chExt cx="627063" cy="1015663"/>
            </a:xfrm>
          </p:grpSpPr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DF168ED4-D688-4A36-B0F5-BC83C67E7A2C}"/>
                  </a:ext>
                </a:extLst>
              </p:cNvPr>
              <p:cNvSpPr txBox="1"/>
              <p:nvPr/>
            </p:nvSpPr>
            <p:spPr>
              <a:xfrm>
                <a:off x="5546724" y="2617365"/>
                <a:ext cx="627062" cy="10156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2000" b="1" dirty="0"/>
                  <a:t>NH</a:t>
                </a:r>
                <a:endParaRPr lang="it-IT" sz="2000" b="1" baseline="-25000" dirty="0"/>
              </a:p>
              <a:p>
                <a:endParaRPr lang="it-IT" sz="2000" b="1" dirty="0"/>
              </a:p>
              <a:p>
                <a:endParaRPr lang="it-IT" sz="2000" b="1" dirty="0"/>
              </a:p>
            </p:txBody>
          </p:sp>
          <p:cxnSp>
            <p:nvCxnSpPr>
              <p:cNvPr id="44" name="Connettore diritto 43">
                <a:extLst>
                  <a:ext uri="{FF2B5EF4-FFF2-40B4-BE49-F238E27FC236}">
                    <a16:creationId xmlns:a16="http://schemas.microsoft.com/office/drawing/2014/main" id="{688A5486-C83A-42D9-B963-8117E5B8FB93}"/>
                  </a:ext>
                </a:extLst>
              </p:cNvPr>
              <p:cNvCxnSpPr/>
              <p:nvPr/>
            </p:nvCxnSpPr>
            <p:spPr>
              <a:xfrm>
                <a:off x="5684168" y="2923247"/>
                <a:ext cx="0" cy="176675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227D314F-84BA-40C4-A37A-649CA3387448}"/>
                  </a:ext>
                </a:extLst>
              </p:cNvPr>
              <p:cNvSpPr txBox="1"/>
              <p:nvPr/>
            </p:nvSpPr>
            <p:spPr>
              <a:xfrm>
                <a:off x="5546723" y="3043612"/>
                <a:ext cx="3145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/>
                  <a:t>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207920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8950" y="0"/>
            <a:ext cx="6118093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5902" y="1839884"/>
            <a:ext cx="6118095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190134" y="832294"/>
            <a:ext cx="6857999" cy="5192552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F91A043-E877-42D9-AE52-0D593259E7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01"/>
          <a:stretch/>
        </p:blipFill>
        <p:spPr>
          <a:xfrm>
            <a:off x="699755" y="457200"/>
            <a:ext cx="774448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29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C96FE27-D80C-4232-9023-3EB706C3165A}"/>
              </a:ext>
            </a:extLst>
          </p:cNvPr>
          <p:cNvSpPr txBox="1"/>
          <p:nvPr/>
        </p:nvSpPr>
        <p:spPr>
          <a:xfrm>
            <a:off x="260059" y="2767106"/>
            <a:ext cx="2768893" cy="30719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ALCHILAZIONE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5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 EPOSSIDI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4016684-28E5-4354-AFE0-DAB3C3E92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989" y="581748"/>
            <a:ext cx="4316411" cy="228769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7F77D71-2F06-4D0E-8339-7345EE4E5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2944" y="3801349"/>
            <a:ext cx="476250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02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73FAD8B-7A10-F7A9-9FE4-1C76534DD4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56" r="15878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BA71C2F-32E8-AF72-53EF-230CB8E5C957}"/>
              </a:ext>
            </a:extLst>
          </p:cNvPr>
          <p:cNvSpPr txBox="1"/>
          <p:nvPr/>
        </p:nvSpPr>
        <p:spPr>
          <a:xfrm>
            <a:off x="392906" y="5317240"/>
            <a:ext cx="8408194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b="0" i="0" u="none" strike="noStrike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The Nobel Prize in Chemistry 2022 is about finding new chemical ideals and letting simplicity and functionality take precedence. </a:t>
            </a:r>
            <a:endParaRPr lang="en-US" sz="220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9906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F96AFA3-26D2-3F12-F229-73756AA11A5F}"/>
              </a:ext>
            </a:extLst>
          </p:cNvPr>
          <p:cNvSpPr txBox="1"/>
          <p:nvPr/>
        </p:nvSpPr>
        <p:spPr>
          <a:xfrm>
            <a:off x="846818" y="93540"/>
            <a:ext cx="1451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Chimica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BBC8821-4454-A300-CE76-F8F35F902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96" y="746818"/>
            <a:ext cx="1838195" cy="1223235"/>
          </a:xfrm>
          <a:prstGeom prst="ellipse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9E636E0-4728-00EF-8230-01E60C1DD9A8}"/>
              </a:ext>
            </a:extLst>
          </p:cNvPr>
          <p:cNvSpPr txBox="1"/>
          <p:nvPr/>
        </p:nvSpPr>
        <p:spPr>
          <a:xfrm>
            <a:off x="2495724" y="465238"/>
            <a:ext cx="58848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La 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click </a:t>
            </a:r>
            <a:r>
              <a:rPr lang="it-IT" b="1" dirty="0" err="1">
                <a:solidFill>
                  <a:schemeClr val="accent5">
                    <a:lumMod val="75000"/>
                  </a:schemeClr>
                </a:solidFill>
              </a:rPr>
              <a:t>chemistry</a:t>
            </a:r>
            <a:r>
              <a:rPr lang="it-IT" dirty="0"/>
              <a:t>, apporta vantaggi se applicata a:</a:t>
            </a:r>
          </a:p>
          <a:p>
            <a:r>
              <a:rPr lang="it-IT" dirty="0"/>
              <a:t>– lo sviluppo farmaceutico;</a:t>
            </a:r>
          </a:p>
          <a:p>
            <a:r>
              <a:rPr lang="it-IT" dirty="0"/>
              <a:t>– il sequenziamento del DNA;</a:t>
            </a:r>
          </a:p>
          <a:p>
            <a:r>
              <a:rPr lang="it-IT" dirty="0"/>
              <a:t>– lo sviluppo di nuovi materiali.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4B0AED3-0053-C425-5B21-9428A27FC4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26055"/>
          <a:stretch/>
        </p:blipFill>
        <p:spPr>
          <a:xfrm>
            <a:off x="3599177" y="1560352"/>
            <a:ext cx="4898571" cy="507114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7702A4B-3CE6-9AE8-1962-49847BBB1DA6}"/>
              </a:ext>
            </a:extLst>
          </p:cNvPr>
          <p:cNvSpPr txBox="1"/>
          <p:nvPr/>
        </p:nvSpPr>
        <p:spPr>
          <a:xfrm>
            <a:off x="276596" y="2191784"/>
            <a:ext cx="37920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000000"/>
                </a:solidFill>
              </a:rPr>
              <a:t>L</a:t>
            </a:r>
            <a:r>
              <a:rPr lang="it-IT" sz="1600" b="0" i="0" dirty="0">
                <a:solidFill>
                  <a:srgbClr val="000000"/>
                </a:solidFill>
                <a:effectLst/>
              </a:rPr>
              <a:t>avorare in modo semplice e veloce andando dritto al punto e senza generare reazioni e sottoprodotti non necessari. </a:t>
            </a:r>
          </a:p>
          <a:p>
            <a:endParaRPr lang="it-IT" sz="1600" dirty="0">
              <a:solidFill>
                <a:srgbClr val="000000"/>
              </a:solidFill>
            </a:endParaRPr>
          </a:p>
          <a:p>
            <a:r>
              <a:rPr lang="it-IT" sz="1600" b="0" i="0" dirty="0">
                <a:solidFill>
                  <a:srgbClr val="000000"/>
                </a:solidFill>
                <a:effectLst/>
              </a:rPr>
              <a:t>Lasciare che prevalgano semplicità e funzionalità</a:t>
            </a:r>
            <a:endParaRPr lang="it-IT" sz="16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E5B8205-1276-A96C-59F2-9FE7E8C3DE72}"/>
              </a:ext>
            </a:extLst>
          </p:cNvPr>
          <p:cNvSpPr txBox="1"/>
          <p:nvPr/>
        </p:nvSpPr>
        <p:spPr>
          <a:xfrm>
            <a:off x="745027" y="6208096"/>
            <a:ext cx="3106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Approccio chimico minimalista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0879F2B-9E95-5101-7756-9B1120509D81}"/>
              </a:ext>
            </a:extLst>
          </p:cNvPr>
          <p:cNvSpPr txBox="1"/>
          <p:nvPr/>
        </p:nvSpPr>
        <p:spPr>
          <a:xfrm>
            <a:off x="448811" y="4505472"/>
            <a:ext cx="457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1600" b="0" i="0" dirty="0">
                <a:solidFill>
                  <a:srgbClr val="000000"/>
                </a:solidFill>
                <a:effectLst/>
              </a:rPr>
              <a:t>rese molto elevate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1600" b="0" i="0" dirty="0">
                <a:solidFill>
                  <a:srgbClr val="000000"/>
                </a:solidFill>
                <a:effectLst/>
              </a:rPr>
              <a:t>portare a prodotti fisiologicamente stabili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1600" b="0" i="0" dirty="0">
                <a:solidFill>
                  <a:srgbClr val="000000"/>
                </a:solidFill>
                <a:effectLst/>
              </a:rPr>
              <a:t> avvenire in presenza di ossigeno e acqua, che è un solvente onnipresente in natura, economico e amico dell'ambiente</a:t>
            </a:r>
            <a:endParaRPr lang="it-IT" sz="16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098ED60-674A-CF6D-E499-A8B069BCE00B}"/>
              </a:ext>
            </a:extLst>
          </p:cNvPr>
          <p:cNvSpPr txBox="1"/>
          <p:nvPr/>
        </p:nvSpPr>
        <p:spPr>
          <a:xfrm>
            <a:off x="219231" y="4149160"/>
            <a:ext cx="169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Caratteristiche: </a:t>
            </a:r>
          </a:p>
        </p:txBody>
      </p:sp>
    </p:spTree>
    <p:extLst>
      <p:ext uri="{BB962C8B-B14F-4D97-AF65-F5344CB8AC3E}">
        <p14:creationId xmlns:p14="http://schemas.microsoft.com/office/powerpoint/2010/main" val="1171682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464B6F6F-39DA-7B78-AC9A-472C13192330}"/>
              </a:ext>
            </a:extLst>
          </p:cNvPr>
          <p:cNvSpPr txBox="1"/>
          <p:nvPr/>
        </p:nvSpPr>
        <p:spPr>
          <a:xfrm>
            <a:off x="243442" y="267867"/>
            <a:ext cx="23026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Biotecnologia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58B53B2-AC5F-55AF-80A1-CA290E5DA20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1017" y="850646"/>
            <a:ext cx="2227531" cy="1388285"/>
          </a:xfrm>
          <a:prstGeom prst="ellipse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BC54EC2-7D4F-0EEB-1DC9-76E57C41F8B3}"/>
              </a:ext>
            </a:extLst>
          </p:cNvPr>
          <p:cNvSpPr txBox="1"/>
          <p:nvPr/>
        </p:nvSpPr>
        <p:spPr>
          <a:xfrm>
            <a:off x="2869035" y="697866"/>
            <a:ext cx="61533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Le reazioni </a:t>
            </a:r>
            <a:r>
              <a:rPr lang="it-IT" dirty="0" err="1"/>
              <a:t>bioortogonali</a:t>
            </a:r>
            <a:r>
              <a:rPr lang="it-IT" dirty="0"/>
              <a:t> possono essere applicate invece a:</a:t>
            </a:r>
          </a:p>
          <a:p>
            <a:r>
              <a:rPr lang="it-IT" dirty="0"/>
              <a:t>– lo studio delle interazioni tra le molecole;</a:t>
            </a:r>
          </a:p>
          <a:p>
            <a:r>
              <a:rPr lang="it-IT" dirty="0"/>
              <a:t>– lo studio dei processi messi in atto da specifiche patologie;</a:t>
            </a:r>
          </a:p>
          <a:p>
            <a:r>
              <a:rPr lang="it-IT" dirty="0"/>
              <a:t>– lo sviluppo di farmaci che abbiano target specifici.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0A91F24-B142-874D-6F10-67C455ABA6B0}"/>
              </a:ext>
            </a:extLst>
          </p:cNvPr>
          <p:cNvSpPr txBox="1"/>
          <p:nvPr/>
        </p:nvSpPr>
        <p:spPr>
          <a:xfrm>
            <a:off x="281017" y="2298491"/>
            <a:ext cx="874132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it-IT" sz="1600" dirty="0">
                <a:solidFill>
                  <a:srgbClr val="FF0000"/>
                </a:solidFill>
              </a:rPr>
              <a:t>R</a:t>
            </a:r>
            <a:r>
              <a:rPr lang="it-IT" sz="1600" b="0" i="0" dirty="0">
                <a:solidFill>
                  <a:srgbClr val="FF0000"/>
                </a:solidFill>
                <a:effectLst/>
              </a:rPr>
              <a:t>eazioni </a:t>
            </a:r>
            <a:r>
              <a:rPr lang="it-IT" sz="1600" b="0" i="0" dirty="0" err="1">
                <a:solidFill>
                  <a:srgbClr val="FF0000"/>
                </a:solidFill>
                <a:effectLst/>
              </a:rPr>
              <a:t>bioortogonali</a:t>
            </a:r>
            <a:r>
              <a:rPr lang="it-IT" sz="1600" b="0" i="0" dirty="0">
                <a:solidFill>
                  <a:srgbClr val="000000"/>
                </a:solidFill>
                <a:effectLst/>
              </a:rPr>
              <a:t>: avvengono senza disturbare la normale chimica delle cellule. </a:t>
            </a:r>
          </a:p>
          <a:p>
            <a:pPr fontAlgn="base"/>
            <a:r>
              <a:rPr lang="it-IT" sz="1600" dirty="0"/>
              <a:t>Qualsiasi reazione chimica che avvenga all'interno di un organismo vivente senza interagire né interferire con i numerosissimi processi biochimici naturali concomitanti.</a:t>
            </a:r>
          </a:p>
          <a:p>
            <a:pPr algn="l" fontAlgn="base"/>
            <a:endParaRPr lang="it-IT" sz="1600" b="0" i="0" dirty="0">
              <a:solidFill>
                <a:srgbClr val="000000"/>
              </a:solidFill>
              <a:effectLst/>
            </a:endParaRPr>
          </a:p>
          <a:p>
            <a:pPr algn="l" fontAlgn="base"/>
            <a:r>
              <a:rPr lang="it-IT" sz="1600" b="0" i="0" dirty="0">
                <a:solidFill>
                  <a:srgbClr val="000000"/>
                </a:solidFill>
                <a:effectLst/>
              </a:rPr>
              <a:t>Oggi queste reazioni si usano in tutto il mondo per esplorare le cellule e monitorare i processi biologici; sono state sfruttate per migliorare le terapie oncologiche e mettere a punto farmaci più mirati che sono ora in fase di test.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90E7663-B59F-9728-0B3A-E6334853A970}"/>
              </a:ext>
            </a:extLst>
          </p:cNvPr>
          <p:cNvSpPr txBox="1"/>
          <p:nvPr/>
        </p:nvSpPr>
        <p:spPr>
          <a:xfrm>
            <a:off x="96394" y="4340369"/>
            <a:ext cx="85142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C</a:t>
            </a:r>
            <a:r>
              <a:rPr lang="it-IT" b="0" i="0" dirty="0">
                <a:solidFill>
                  <a:srgbClr val="FF0000"/>
                </a:solidFill>
                <a:effectLst/>
              </a:rPr>
              <a:t>lick </a:t>
            </a:r>
            <a:r>
              <a:rPr lang="it-IT" b="0" i="0" dirty="0" err="1">
                <a:solidFill>
                  <a:srgbClr val="FF0000"/>
                </a:solidFill>
                <a:effectLst/>
              </a:rPr>
              <a:t>chemistry</a:t>
            </a:r>
            <a:r>
              <a:rPr lang="it-IT" b="0" i="0" dirty="0">
                <a:solidFill>
                  <a:srgbClr val="FF0000"/>
                </a:solidFill>
                <a:effectLst/>
              </a:rPr>
              <a:t> </a:t>
            </a:r>
            <a:r>
              <a:rPr lang="it-IT" b="0" i="0" dirty="0">
                <a:solidFill>
                  <a:srgbClr val="000000"/>
                </a:solidFill>
                <a:effectLst/>
              </a:rPr>
              <a:t>per introdurre molecole fluorescenti nei glicani, carboidrati complessi costituiti da diversi tipi di zuccheri che spesso si trovano sulla superficie di cellule e proteine e che giocano un ruolo importante in molti processi biologici.</a:t>
            </a:r>
          </a:p>
          <a:p>
            <a:endParaRPr lang="it-IT" dirty="0">
              <a:solidFill>
                <a:srgbClr val="000000"/>
              </a:solidFill>
            </a:endParaRPr>
          </a:p>
          <a:p>
            <a:r>
              <a:rPr lang="it-IT" b="0" i="0" dirty="0">
                <a:solidFill>
                  <a:srgbClr val="000000"/>
                </a:solidFill>
                <a:effectLst/>
              </a:rPr>
              <a:t> In questo modo i glicani, e in seguito altre proteine, diventano tracciabili in tempo reale senza che la cellula venga in alcun modo disturbata.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309C2DF-66F5-36EA-0E27-85350C5118FB}"/>
              </a:ext>
            </a:extLst>
          </p:cNvPr>
          <p:cNvSpPr txBox="1"/>
          <p:nvPr/>
        </p:nvSpPr>
        <p:spPr>
          <a:xfrm>
            <a:off x="1120009" y="6094695"/>
            <a:ext cx="67699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i="0" dirty="0">
                <a:solidFill>
                  <a:srgbClr val="FF0000"/>
                </a:solidFill>
                <a:effectLst/>
              </a:rPr>
              <a:t>usata per studiare come le biomolecole interagiscono con i processi cellulari, per esempio in caso di malattia.</a:t>
            </a:r>
            <a:endParaRPr lang="it-IT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749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FC26B31-1F13-D784-D72D-2A50777A8642}"/>
              </a:ext>
            </a:extLst>
          </p:cNvPr>
          <p:cNvSpPr txBox="1"/>
          <p:nvPr/>
        </p:nvSpPr>
        <p:spPr>
          <a:xfrm>
            <a:off x="528506" y="503339"/>
            <a:ext cx="2787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CHIMICA BIOORTOGONALE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AC8F578-9E9F-FFAD-95E9-F3E78C0D0C72}"/>
              </a:ext>
            </a:extLst>
          </p:cNvPr>
          <p:cNvSpPr txBox="1"/>
          <p:nvPr/>
        </p:nvSpPr>
        <p:spPr>
          <a:xfrm>
            <a:off x="411060" y="987522"/>
            <a:ext cx="8321879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sz="1600" dirty="0"/>
          </a:p>
          <a:p>
            <a:r>
              <a:rPr lang="it-IT" sz="2000" dirty="0"/>
              <a:t> Il termine </a:t>
            </a:r>
            <a:r>
              <a:rPr lang="it-IT" sz="2000" dirty="0" err="1"/>
              <a:t>bioortogonale</a:t>
            </a:r>
            <a:r>
              <a:rPr lang="it-IT" sz="2000" dirty="0"/>
              <a:t> è stato coniato da Carolyn R. Bertozzi nel 2003</a:t>
            </a:r>
          </a:p>
          <a:p>
            <a:endParaRPr lang="it-IT" sz="1600" dirty="0"/>
          </a:p>
          <a:p>
            <a:r>
              <a:rPr lang="it-IT" sz="1600" dirty="0"/>
              <a:t>La chimica </a:t>
            </a:r>
            <a:r>
              <a:rPr lang="it-IT" sz="1600" dirty="0" err="1"/>
              <a:t>bioortogonale</a:t>
            </a:r>
            <a:r>
              <a:rPr lang="it-IT" sz="1600" dirty="0"/>
              <a:t> permette di studiare molecole biologiche nel loro ambiente naturale. Tipicamente l'utilizzo della chimica </a:t>
            </a:r>
            <a:r>
              <a:rPr lang="it-IT" sz="1600" dirty="0" err="1"/>
              <a:t>bioortogonale</a:t>
            </a:r>
            <a:r>
              <a:rPr lang="it-IT" sz="1600" dirty="0"/>
              <a:t> avviene in due fasi:</a:t>
            </a:r>
          </a:p>
          <a:p>
            <a:endParaRPr lang="it-IT" sz="1600" dirty="0"/>
          </a:p>
          <a:p>
            <a:r>
              <a:rPr lang="it-IT" sz="1600" dirty="0"/>
              <a:t> 1) si inserisce un gruppo funzionale estraneo in un substrato biologico; i substrati possono essere metaboliti, inibitori enzimatici, ecc. Il reporter chimico non deve alterare in modo significativo la struttura del substrato per evitare di comprometterne la normale attività biologica.</a:t>
            </a:r>
          </a:p>
          <a:p>
            <a:endParaRPr lang="it-IT" sz="1600" dirty="0"/>
          </a:p>
          <a:p>
            <a:r>
              <a:rPr lang="it-IT" sz="1600" dirty="0"/>
              <a:t>2) Successivamente il substrato biologico funzionalizzato viene marcato tramite una reazione chimica </a:t>
            </a:r>
            <a:r>
              <a:rPr lang="it-IT" sz="1600" dirty="0" err="1"/>
              <a:t>bioortogonale</a:t>
            </a:r>
            <a:r>
              <a:rPr lang="it-IT" sz="1600" dirty="0"/>
              <a:t>, legando al reporter un gruppo funzionale complementare collegato ad una sonda opportuna (ad esempio un marcatore fluorescente).</a:t>
            </a:r>
          </a:p>
        </p:txBody>
      </p:sp>
      <p:pic>
        <p:nvPicPr>
          <p:cNvPr id="32770" name="Picture 2">
            <a:extLst>
              <a:ext uri="{FF2B5EF4-FFF2-40B4-BE49-F238E27FC236}">
                <a16:creationId xmlns:a16="http://schemas.microsoft.com/office/drawing/2014/main" id="{1A8C5070-3147-68DC-8ED5-C076E45BD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6393"/>
            <a:ext cx="91440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381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0CAC7C1-2387-A692-0ABE-2673AECF5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7"/>
          <a:stretch/>
        </p:blipFill>
        <p:spPr>
          <a:xfrm>
            <a:off x="2179086" y="1171575"/>
            <a:ext cx="6965965" cy="428965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7BA2AB7-6994-18F7-54A3-724DDF700518}"/>
              </a:ext>
            </a:extLst>
          </p:cNvPr>
          <p:cNvSpPr txBox="1"/>
          <p:nvPr/>
        </p:nvSpPr>
        <p:spPr>
          <a:xfrm>
            <a:off x="2013357" y="180833"/>
            <a:ext cx="53060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u="none" strike="noStrike" baseline="0" dirty="0" err="1">
                <a:solidFill>
                  <a:srgbClr val="000000"/>
                </a:solidFill>
              </a:rPr>
              <a:t>Bioorthogonal</a:t>
            </a:r>
            <a:r>
              <a:rPr lang="en-US" sz="2000" b="1" i="0" u="none" strike="noStrike" baseline="0" dirty="0">
                <a:solidFill>
                  <a:srgbClr val="000000"/>
                </a:solidFill>
              </a:rPr>
              <a:t> chemistry illuminates the cell </a:t>
            </a:r>
            <a:endParaRPr lang="en-US" sz="2000" b="0" i="0" u="none" strike="noStrike" baseline="0" dirty="0">
              <a:solidFill>
                <a:srgbClr val="000000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481E319-713B-741A-F7A0-2E46B7CF7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006" y="4746987"/>
            <a:ext cx="2994869" cy="196573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1353C42-4D76-F42E-934A-B6EB5295D09F}"/>
              </a:ext>
            </a:extLst>
          </p:cNvPr>
          <p:cNvSpPr txBox="1"/>
          <p:nvPr/>
        </p:nvSpPr>
        <p:spPr>
          <a:xfrm>
            <a:off x="239086" y="589227"/>
            <a:ext cx="47996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reazioni che fanno sempre parte della click </a:t>
            </a:r>
            <a:r>
              <a:rPr lang="it-IT" sz="1600" dirty="0" err="1"/>
              <a:t>chemistry</a:t>
            </a:r>
            <a:r>
              <a:rPr lang="it-IT" sz="1600" dirty="0"/>
              <a:t>, ma non sono tossiche e possono essere quindi utilizzate per creare collegamenti a molecole biologiche,  che entrano e si agganciano alle cellule dei viventi.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CDD4DAC-E879-C793-4EA0-9612E882E4E2}"/>
              </a:ext>
            </a:extLst>
          </p:cNvPr>
          <p:cNvSpPr txBox="1"/>
          <p:nvPr/>
        </p:nvSpPr>
        <p:spPr>
          <a:xfrm>
            <a:off x="3762463" y="5687736"/>
            <a:ext cx="492853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0" i="0" dirty="0">
                <a:solidFill>
                  <a:srgbClr val="1A1A1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qualsiasi reazione chimica che avviene all’interno di un organismo vivente senza interagire o interferire (quindi “perpendicolarmente”) con gli altri processi biochimici concomitanti.</a:t>
            </a: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E209D75-D1FC-58AE-526E-A640053A5D11}"/>
              </a:ext>
            </a:extLst>
          </p:cNvPr>
          <p:cNvSpPr txBox="1"/>
          <p:nvPr/>
        </p:nvSpPr>
        <p:spPr>
          <a:xfrm>
            <a:off x="453005" y="1990998"/>
            <a:ext cx="235686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 chimica a scatto e le reazioni </a:t>
            </a:r>
            <a:r>
              <a:rPr lang="it-IT" sz="16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bioortogonali</a:t>
            </a:r>
            <a:r>
              <a:rPr lang="it-IT" sz="16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hanno portato la chimica nell’era del funzionalismo. </a:t>
            </a:r>
          </a:p>
          <a:p>
            <a:endParaRPr lang="it-IT" sz="1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6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Questo sta portando il massimo beneficio all’umanità</a:t>
            </a:r>
            <a:endParaRPr lang="it-IT" sz="1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938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2293</TotalTime>
  <Words>1597</Words>
  <Application>Microsoft Office PowerPoint</Application>
  <PresentationFormat>Presentazione su schermo (4:3)</PresentationFormat>
  <Paragraphs>291</Paragraphs>
  <Slides>42</Slides>
  <Notes>7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42</vt:i4>
      </vt:variant>
    </vt:vector>
  </HeadingPairs>
  <TitlesOfParts>
    <vt:vector size="55" baseType="lpstr">
      <vt:lpstr>Arial</vt:lpstr>
      <vt:lpstr>Arial Rounded MT Bold</vt:lpstr>
      <vt:lpstr>Calibri</vt:lpstr>
      <vt:lpstr>Calibri Light</vt:lpstr>
      <vt:lpstr>Comic Sans MS</vt:lpstr>
      <vt:lpstr>Poppins</vt:lpstr>
      <vt:lpstr>Suisse Intl Web</vt:lpstr>
      <vt:lpstr>Wingdings</vt:lpstr>
      <vt:lpstr>Work Sans</vt:lpstr>
      <vt:lpstr>Tema di Office</vt:lpstr>
      <vt:lpstr>1_Tema di Office</vt:lpstr>
      <vt:lpstr>ISIS/Draw Sketch</vt:lpstr>
      <vt:lpstr>CS ChemDraw Drawing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Silvia Tabasso</dc:creator>
  <cp:lastModifiedBy>Silvia Tabasso</cp:lastModifiedBy>
  <cp:revision>294</cp:revision>
  <dcterms:created xsi:type="dcterms:W3CDTF">2021-11-04T10:50:00Z</dcterms:created>
  <dcterms:modified xsi:type="dcterms:W3CDTF">2024-11-07T14:49:39Z</dcterms:modified>
</cp:coreProperties>
</file>