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9"/>
  </p:notesMasterIdLst>
  <p:handoutMasterIdLst>
    <p:handoutMasterId r:id="rId40"/>
  </p:handoutMasterIdLst>
  <p:sldIdLst>
    <p:sldId id="471" r:id="rId2"/>
    <p:sldId id="569" r:id="rId3"/>
    <p:sldId id="574" r:id="rId4"/>
    <p:sldId id="616" r:id="rId5"/>
    <p:sldId id="575" r:id="rId6"/>
    <p:sldId id="578" r:id="rId7"/>
    <p:sldId id="579" r:id="rId8"/>
    <p:sldId id="580" r:id="rId9"/>
    <p:sldId id="581" r:id="rId10"/>
    <p:sldId id="582" r:id="rId11"/>
    <p:sldId id="583" r:id="rId12"/>
    <p:sldId id="598" r:id="rId13"/>
    <p:sldId id="584" r:id="rId14"/>
    <p:sldId id="585" r:id="rId15"/>
    <p:sldId id="586" r:id="rId16"/>
    <p:sldId id="599" r:id="rId17"/>
    <p:sldId id="600" r:id="rId18"/>
    <p:sldId id="601" r:id="rId19"/>
    <p:sldId id="602" r:id="rId20"/>
    <p:sldId id="603" r:id="rId21"/>
    <p:sldId id="605" r:id="rId22"/>
    <p:sldId id="606" r:id="rId23"/>
    <p:sldId id="587" r:id="rId24"/>
    <p:sldId id="609" r:id="rId25"/>
    <p:sldId id="610" r:id="rId26"/>
    <p:sldId id="611" r:id="rId27"/>
    <p:sldId id="613" r:id="rId28"/>
    <p:sldId id="614" r:id="rId29"/>
    <p:sldId id="620" r:id="rId30"/>
    <p:sldId id="624" r:id="rId31"/>
    <p:sldId id="621" r:id="rId32"/>
    <p:sldId id="625" r:id="rId33"/>
    <p:sldId id="622" r:id="rId34"/>
    <p:sldId id="623" r:id="rId35"/>
    <p:sldId id="626" r:id="rId36"/>
    <p:sldId id="615" r:id="rId37"/>
    <p:sldId id="617" r:id="rId38"/>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72" autoAdjust="0"/>
  </p:normalViewPr>
  <p:slideViewPr>
    <p:cSldViewPr>
      <p:cViewPr varScale="1">
        <p:scale>
          <a:sx n="56" d="100"/>
          <a:sy n="56" d="100"/>
        </p:scale>
        <p:origin x="1861" y="3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E7575DC-D2FB-4553-B276-59FA0E160239}" type="slidenum">
              <a:rPr lang="en-GB"/>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B390357-19FA-4792-B5E5-0D3DAA791C57}"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endParaRPr lang="it-IT"/>
          </a:p>
        </p:txBody>
      </p:sp>
      <p:sp>
        <p:nvSpPr>
          <p:cNvPr id="1033" name="Text Box 9"/>
          <p:cNvSpPr txBox="1">
            <a:spLocks noChangeArrowheads="1"/>
          </p:cNvSpPr>
          <p:nvPr/>
        </p:nvSpPr>
        <p:spPr bwMode="auto">
          <a:xfrm>
            <a:off x="2051720" y="6524625"/>
            <a:ext cx="6140014" cy="307777"/>
          </a:xfrm>
          <a:prstGeom prst="rect">
            <a:avLst/>
          </a:prstGeom>
          <a:noFill/>
          <a:ln w="9525">
            <a:noFill/>
            <a:miter lim="800000"/>
            <a:headEnd/>
            <a:tailEnd/>
          </a:ln>
          <a:effectLst/>
        </p:spPr>
        <p:txBody>
          <a:bodyPr wrap="none">
            <a:spAutoFit/>
          </a:bodyPr>
          <a:lstStyle/>
          <a:p>
            <a:r>
              <a:rPr lang="it-IT" sz="1400" dirty="0"/>
              <a:t>Prof. 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file:///C:\Documents%20and%20Settings\Claudia%20Barolo\Documenti\ricercatore\WINDOWS\Desktop\Testi%20Enzo\Senza%20nome-scandito-01.jpg" TargetMode="External"/><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oleObject" Target="../embeddings/oleObject1.bin"/><Relationship Id="rId1" Type="http://schemas.openxmlformats.org/officeDocument/2006/relationships/slideLayout" Target="../slideLayouts/slideLayout6.xml"/><Relationship Id="rId5" Type="http://schemas.openxmlformats.org/officeDocument/2006/relationships/image" Target="../media/image14.emf"/><Relationship Id="rId4" Type="http://schemas.openxmlformats.org/officeDocument/2006/relationships/oleObject" Target="../embeddings/oleObject2.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file:///C:\WINDOWS\Desktop\Testi%20Enzo\Senza%20nome-scandito-01.jpg" TargetMode="External"/><Relationship Id="rId2" Type="http://schemas.openxmlformats.org/officeDocument/2006/relationships/image" Target="../media/image15.jpeg"/><Relationship Id="rId1" Type="http://schemas.openxmlformats.org/officeDocument/2006/relationships/slideLayout" Target="../slideLayouts/slideLayout6.xml"/><Relationship Id="rId4" Type="http://schemas.openxmlformats.org/officeDocument/2006/relationships/image" Target="../media/image16.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4" name="Rectangle 4"/>
          <p:cNvSpPr>
            <a:spLocks noChangeArrowheads="1"/>
          </p:cNvSpPr>
          <p:nvPr/>
        </p:nvSpPr>
        <p:spPr bwMode="auto">
          <a:xfrm>
            <a:off x="0" y="115888"/>
            <a:ext cx="9144000" cy="1143000"/>
          </a:xfrm>
          <a:prstGeom prst="rect">
            <a:avLst/>
          </a:prstGeom>
          <a:noFill/>
          <a:ln w="9525">
            <a:noFill/>
            <a:miter lim="800000"/>
            <a:headEnd/>
            <a:tailEnd/>
          </a:ln>
          <a:effectLst/>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563207" name="Text Box 7"/>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A164A055-65D1-4C6A-8C3A-4E10B6BA1478}" type="slidenum">
              <a:rPr lang="it-IT"/>
              <a:pPr/>
              <a:t>1</a:t>
            </a:fld>
            <a:endParaRPr lang="it-IT"/>
          </a:p>
        </p:txBody>
      </p:sp>
      <p:sp>
        <p:nvSpPr>
          <p:cNvPr id="563208" name="Text Box 8"/>
          <p:cNvSpPr txBox="1">
            <a:spLocks noChangeArrowheads="1"/>
          </p:cNvSpPr>
          <p:nvPr/>
        </p:nvSpPr>
        <p:spPr bwMode="auto">
          <a:xfrm>
            <a:off x="1116013" y="2565400"/>
            <a:ext cx="7550150" cy="641350"/>
          </a:xfrm>
          <a:prstGeom prst="rect">
            <a:avLst/>
          </a:prstGeom>
          <a:noFill/>
          <a:ln w="9525">
            <a:noFill/>
            <a:miter lim="800000"/>
            <a:headEnd/>
            <a:tailEnd/>
          </a:ln>
          <a:effectLst/>
        </p:spPr>
        <p:txBody>
          <a:bodyPr wrap="none">
            <a:spAutoFit/>
          </a:bodyPr>
          <a:lstStyle/>
          <a:p>
            <a:r>
              <a:rPr lang="it-IT" sz="3600" b="1"/>
              <a:t>BIOMASSA E RESA IN PRODOTTI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866"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7686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E36EA06-4B09-4348-9FCE-B740032A51F0}" type="slidenum">
              <a:rPr lang="it-IT"/>
              <a:pPr/>
              <a:t>10</a:t>
            </a:fld>
            <a:endParaRPr lang="it-IT"/>
          </a:p>
        </p:txBody>
      </p:sp>
      <p:sp>
        <p:nvSpPr>
          <p:cNvPr id="676868" name="Rectangle 4"/>
          <p:cNvSpPr>
            <a:spLocks noChangeArrowheads="1"/>
          </p:cNvSpPr>
          <p:nvPr/>
        </p:nvSpPr>
        <p:spPr bwMode="auto">
          <a:xfrm>
            <a:off x="0" y="371475"/>
            <a:ext cx="9144000" cy="6086475"/>
          </a:xfrm>
          <a:prstGeom prst="rect">
            <a:avLst/>
          </a:prstGeom>
          <a:noFill/>
          <a:ln w="9525">
            <a:noFill/>
            <a:miter lim="800000"/>
            <a:headEnd/>
            <a:tailEnd/>
          </a:ln>
          <a:effectLst/>
        </p:spPr>
        <p:txBody>
          <a:bodyPr anchor="ctr">
            <a:spAutoFit/>
          </a:bodyPr>
          <a:lstStyle/>
          <a:p>
            <a:pPr algn="ctr"/>
            <a:r>
              <a:rPr lang="it-IT">
                <a:solidFill>
                  <a:srgbClr val="000000"/>
                </a:solidFill>
                <a:cs typeface="Times New Roman" pitchFamily="18" charset="0"/>
              </a:rPr>
              <a:t>+ OMEOSTASI – BIOSINTESI =</a:t>
            </a:r>
          </a:p>
          <a:p>
            <a:pPr algn="ctr"/>
            <a:r>
              <a:rPr lang="it-IT" u="sng">
                <a:solidFill>
                  <a:srgbClr val="000000"/>
                </a:solidFill>
                <a:cs typeface="Times New Roman" pitchFamily="18" charset="0"/>
              </a:rPr>
              <a:t>diminuzione della crescita cellulare</a:t>
            </a:r>
          </a:p>
          <a:p>
            <a:pPr algn="ctr"/>
            <a:r>
              <a:rPr lang="it-IT">
                <a:solidFill>
                  <a:srgbClr val="000000"/>
                </a:solidFill>
                <a:cs typeface="Times New Roman" pitchFamily="18" charset="0"/>
              </a:rPr>
              <a:t> </a:t>
            </a:r>
            <a:r>
              <a:rPr lang="it-IT" b="1">
                <a:solidFill>
                  <a:srgbClr val="000000"/>
                </a:solidFill>
                <a:cs typeface="Times New Roman" pitchFamily="18" charset="0"/>
              </a:rPr>
              <a:t>un’eccessiva acidità (pH basso), la presenza di sostanze tossiche e l’accumulo di metaboliti comporta un </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basso valore di Y</a:t>
            </a:r>
            <a:r>
              <a:rPr lang="it-IT" b="1" u="sng" baseline="-30000">
                <a:solidFill>
                  <a:srgbClr val="000000"/>
                </a:solidFill>
                <a:cs typeface="Times New Roman" pitchFamily="18" charset="0"/>
              </a:rPr>
              <a:t>XS</a:t>
            </a:r>
            <a:endParaRPr lang="it-IT" b="1">
              <a:solidFill>
                <a:srgbClr val="000000"/>
              </a:solidFill>
              <a:cs typeface="Times New Roman" pitchFamily="18" charset="0"/>
            </a:endParaRPr>
          </a:p>
          <a:p>
            <a:pPr algn="ctr"/>
            <a:endParaRPr lang="it-IT" sz="1000" b="1">
              <a:solidFill>
                <a:srgbClr val="000000"/>
              </a:solidFill>
              <a:cs typeface="Times New Roman" pitchFamily="18" charset="0"/>
            </a:endParaRPr>
          </a:p>
          <a:p>
            <a:pPr algn="just"/>
            <a:r>
              <a:rPr lang="it-IT" b="1">
                <a:solidFill>
                  <a:srgbClr val="000000"/>
                </a:solidFill>
                <a:cs typeface="Times New Roman" pitchFamily="18" charset="0"/>
              </a:rPr>
              <a:t>al variare del tempo di fermentazione Y</a:t>
            </a:r>
            <a:r>
              <a:rPr lang="it-IT" b="1" baseline="-30000">
                <a:solidFill>
                  <a:srgbClr val="000000"/>
                </a:solidFill>
                <a:cs typeface="Times New Roman" pitchFamily="18" charset="0"/>
              </a:rPr>
              <a:t>XS</a:t>
            </a:r>
            <a:r>
              <a:rPr lang="it-IT" b="1">
                <a:solidFill>
                  <a:srgbClr val="000000"/>
                </a:solidFill>
                <a:cs typeface="Times New Roman" pitchFamily="18" charset="0"/>
              </a:rPr>
              <a:t> può variare, e perciò assumerlo costante in un ampio intervallo di tempo  (</a:t>
            </a:r>
            <a:r>
              <a:rPr lang="it-IT" b="1">
                <a:solidFill>
                  <a:srgbClr val="000000"/>
                </a:solidFill>
                <a:latin typeface="Symbol" pitchFamily="18" charset="2"/>
                <a:cs typeface="Times New Roman" pitchFamily="18" charset="0"/>
              </a:rPr>
              <a:t>D</a:t>
            </a:r>
            <a:r>
              <a:rPr lang="it-IT" b="1">
                <a:solidFill>
                  <a:srgbClr val="000000"/>
                </a:solidFill>
                <a:cs typeface="Times New Roman" pitchFamily="18" charset="0"/>
              </a:rPr>
              <a:t>T) di fermentazione implica un errore che è tanto maggiore quanto più ampio è il </a:t>
            </a:r>
            <a:r>
              <a:rPr lang="it-IT" b="1">
                <a:solidFill>
                  <a:srgbClr val="000000"/>
                </a:solidFill>
                <a:latin typeface="Symbol" pitchFamily="18" charset="2"/>
                <a:cs typeface="Times New Roman" pitchFamily="18" charset="0"/>
              </a:rPr>
              <a:t>D</a:t>
            </a:r>
            <a:r>
              <a:rPr lang="it-IT" b="1">
                <a:solidFill>
                  <a:srgbClr val="000000"/>
                </a:solidFill>
                <a:cs typeface="Times New Roman" pitchFamily="18" charset="0"/>
              </a:rPr>
              <a:t>T considerato</a:t>
            </a:r>
            <a:endParaRPr lang="it-IT" i="1">
              <a:solidFill>
                <a:srgbClr val="000000"/>
              </a:solidFill>
              <a:cs typeface="Times New Roman" pitchFamily="18" charset="0"/>
            </a:endParaRPr>
          </a:p>
          <a:p>
            <a:pPr algn="just"/>
            <a:r>
              <a:rPr lang="it-IT" i="1">
                <a:solidFill>
                  <a:srgbClr val="000000"/>
                </a:solidFill>
                <a:cs typeface="Times New Roman" pitchFamily="18" charset="0"/>
              </a:rPr>
              <a:t>Esercizio 15. </a:t>
            </a:r>
          </a:p>
          <a:p>
            <a:pPr algn="just">
              <a:buFontTx/>
              <a:buAutoNum type="alphaLcParenR"/>
            </a:pPr>
            <a:r>
              <a:rPr lang="it-IT" i="1">
                <a:solidFill>
                  <a:srgbClr val="000000"/>
                </a:solidFill>
                <a:cs typeface="Times New Roman" pitchFamily="18" charset="0"/>
              </a:rPr>
              <a:t> Quale delle seguenti condizioni è tossica per la cellula: basso pH, alta concentrazione di etanolo, alta concentrazione di acido lattico? </a:t>
            </a:r>
          </a:p>
          <a:p>
            <a:pPr algn="just">
              <a:buFontTx/>
              <a:buAutoNum type="alphaLcParenR"/>
            </a:pPr>
            <a:r>
              <a:rPr lang="it-IT" i="1">
                <a:solidFill>
                  <a:srgbClr val="000000"/>
                </a:solidFill>
                <a:cs typeface="Times New Roman" pitchFamily="18" charset="0"/>
              </a:rPr>
              <a:t> Perché le suddette condizioni sono tossiche? </a:t>
            </a:r>
          </a:p>
          <a:p>
            <a:pPr algn="just">
              <a:buFontTx/>
              <a:buAutoNum type="alphaLcParenR"/>
            </a:pPr>
            <a:r>
              <a:rPr lang="it-IT" i="1">
                <a:solidFill>
                  <a:srgbClr val="000000"/>
                </a:solidFill>
                <a:cs typeface="Times New Roman" pitchFamily="18" charset="0"/>
              </a:rPr>
              <a:t> Perché usare  il valor medio di Y</a:t>
            </a:r>
            <a:r>
              <a:rPr lang="it-IT" i="1" baseline="-30000">
                <a:solidFill>
                  <a:srgbClr val="000000"/>
                </a:solidFill>
                <a:cs typeface="Times New Roman" pitchFamily="18" charset="0"/>
              </a:rPr>
              <a:t>XS</a:t>
            </a:r>
            <a:r>
              <a:rPr lang="it-IT" i="1">
                <a:solidFill>
                  <a:srgbClr val="000000"/>
                </a:solidFill>
                <a:cs typeface="Times New Roman" pitchFamily="18" charset="0"/>
              </a:rPr>
              <a:t> nell’equazione (37) è un’approssimazione? </a:t>
            </a:r>
          </a:p>
          <a:p>
            <a:pPr algn="just">
              <a:buFontTx/>
              <a:buAutoNum type="alphaLcParenR"/>
            </a:pPr>
            <a:r>
              <a:rPr lang="it-IT" i="1">
                <a:solidFill>
                  <a:srgbClr val="000000"/>
                </a:solidFill>
                <a:cs typeface="Times New Roman" pitchFamily="18" charset="0"/>
              </a:rPr>
              <a:t> Quali sono i limiti di questa approssimazione?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7789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FF54B0E-0EDE-4398-8B47-9C0F913BF98D}" type="slidenum">
              <a:rPr lang="it-IT"/>
              <a:pPr/>
              <a:t>11</a:t>
            </a:fld>
            <a:endParaRPr lang="it-IT"/>
          </a:p>
        </p:txBody>
      </p:sp>
      <p:sp>
        <p:nvSpPr>
          <p:cNvPr id="677892" name="Rectangle 4"/>
          <p:cNvSpPr>
            <a:spLocks noChangeArrowheads="1"/>
          </p:cNvSpPr>
          <p:nvPr/>
        </p:nvSpPr>
        <p:spPr bwMode="auto">
          <a:xfrm>
            <a:off x="0" y="447675"/>
            <a:ext cx="9144000" cy="5934075"/>
          </a:xfrm>
          <a:prstGeom prst="rect">
            <a:avLst/>
          </a:prstGeom>
          <a:noFill/>
          <a:ln w="9525">
            <a:noFill/>
            <a:miter lim="800000"/>
            <a:headEnd/>
            <a:tailEnd/>
          </a:ln>
          <a:effectLst/>
        </p:spPr>
        <p:txBody>
          <a:bodyPr anchor="ctr">
            <a:spAutoFit/>
          </a:bodyPr>
          <a:lstStyle/>
          <a:p>
            <a:pPr algn="ctr"/>
            <a:r>
              <a:rPr lang="it-IT">
                <a:solidFill>
                  <a:srgbClr val="000000"/>
                </a:solidFill>
                <a:cs typeface="Times New Roman" pitchFamily="18" charset="0"/>
              </a:rPr>
              <a:t>il rapporto </a:t>
            </a:r>
            <a:r>
              <a:rPr lang="it-IT" b="1" u="sng">
                <a:solidFill>
                  <a:srgbClr val="000000"/>
                </a:solidFill>
                <a:cs typeface="Times New Roman" pitchFamily="18" charset="0"/>
              </a:rPr>
              <a:t>omeostasi/biosintesi</a:t>
            </a:r>
            <a:r>
              <a:rPr lang="it-IT">
                <a:solidFill>
                  <a:srgbClr val="000000"/>
                </a:solidFill>
                <a:cs typeface="Times New Roman" pitchFamily="18" charset="0"/>
              </a:rPr>
              <a:t> influenza il </a:t>
            </a:r>
            <a:r>
              <a:rPr lang="it-IT" b="1">
                <a:solidFill>
                  <a:srgbClr val="000000"/>
                </a:solidFill>
                <a:cs typeface="Times New Roman" pitchFamily="18" charset="0"/>
              </a:rPr>
              <a:t>valore di Y</a:t>
            </a:r>
          </a:p>
          <a:p>
            <a:pPr algn="ctr"/>
            <a:endParaRPr lang="it-IT">
              <a:solidFill>
                <a:srgbClr val="000000"/>
              </a:solidFill>
              <a:cs typeface="Times New Roman" pitchFamily="18" charset="0"/>
            </a:endParaRPr>
          </a:p>
          <a:p>
            <a:pPr algn="ctr"/>
            <a:r>
              <a:rPr lang="it-IT">
                <a:solidFill>
                  <a:srgbClr val="000000"/>
                </a:solidFill>
                <a:cs typeface="Times New Roman" pitchFamily="18" charset="0"/>
              </a:rPr>
              <a:t>Un secondo parametro che può incidere sul valore del coefficiente di resa è il rapporto </a:t>
            </a:r>
            <a:r>
              <a:rPr lang="it-IT" b="1" u="sng">
                <a:solidFill>
                  <a:srgbClr val="000000"/>
                </a:solidFill>
                <a:cs typeface="Times New Roman" pitchFamily="18" charset="0"/>
              </a:rPr>
              <a:t>fermentazione/respirazione</a:t>
            </a:r>
            <a:r>
              <a:rPr lang="it-IT">
                <a:solidFill>
                  <a:srgbClr val="000000"/>
                </a:solidFill>
                <a:cs typeface="Times New Roman" pitchFamily="18" charset="0"/>
              </a:rPr>
              <a:t> nella produzione di energia (ovvero ciò che succede durante la fase catabolica). </a:t>
            </a:r>
            <a:endParaRPr lang="it-IT" b="1">
              <a:solidFill>
                <a:srgbClr val="000000"/>
              </a:solidFill>
              <a:cs typeface="Times New Roman" pitchFamily="18" charset="0"/>
            </a:endParaRPr>
          </a:p>
          <a:p>
            <a:pPr algn="ctr"/>
            <a:endParaRPr lang="it-IT" b="1">
              <a:solidFill>
                <a:srgbClr val="000000"/>
              </a:solidFill>
              <a:cs typeface="Times New Roman" pitchFamily="18" charset="0"/>
            </a:endParaRPr>
          </a:p>
          <a:p>
            <a:pPr algn="ctr"/>
            <a:r>
              <a:rPr lang="it-IT" b="1">
                <a:solidFill>
                  <a:srgbClr val="000000"/>
                </a:solidFill>
                <a:cs typeface="Times New Roman" pitchFamily="18" charset="0"/>
              </a:rPr>
              <a:t>Y perciò dipende da ciò che succede:</a:t>
            </a:r>
          </a:p>
          <a:p>
            <a:pPr algn="ctr"/>
            <a:r>
              <a:rPr lang="it-IT" b="1">
                <a:solidFill>
                  <a:srgbClr val="000000"/>
                </a:solidFill>
                <a:cs typeface="Times New Roman" pitchFamily="18" charset="0"/>
              </a:rPr>
              <a:t> a </a:t>
            </a:r>
            <a:r>
              <a:rPr lang="it-IT" b="1" u="sng">
                <a:solidFill>
                  <a:srgbClr val="000000"/>
                </a:solidFill>
                <a:cs typeface="Times New Roman" pitchFamily="18" charset="0"/>
              </a:rPr>
              <a:t>monte </a:t>
            </a:r>
            <a:r>
              <a:rPr lang="it-IT" b="1">
                <a:solidFill>
                  <a:srgbClr val="000000"/>
                </a:solidFill>
                <a:cs typeface="Times New Roman" pitchFamily="18" charset="0"/>
              </a:rPr>
              <a:t>(fermentazione vs respirazione)</a:t>
            </a:r>
            <a:r>
              <a:rPr lang="it-IT">
                <a:solidFill>
                  <a:srgbClr val="000000"/>
                </a:solidFill>
                <a:cs typeface="Times New Roman" pitchFamily="18" charset="0"/>
              </a:rPr>
              <a:t> </a:t>
            </a:r>
            <a:endParaRPr lang="it-IT" b="1">
              <a:solidFill>
                <a:srgbClr val="000000"/>
              </a:solidFill>
              <a:cs typeface="Times New Roman" pitchFamily="18" charset="0"/>
            </a:endParaRPr>
          </a:p>
          <a:p>
            <a:pPr algn="ctr"/>
            <a:r>
              <a:rPr lang="it-IT" b="1">
                <a:solidFill>
                  <a:srgbClr val="000000"/>
                </a:solidFill>
                <a:cs typeface="Times New Roman" pitchFamily="18" charset="0"/>
              </a:rPr>
              <a:t>a </a:t>
            </a:r>
            <a:r>
              <a:rPr lang="it-IT" b="1" u="sng">
                <a:solidFill>
                  <a:srgbClr val="000000"/>
                </a:solidFill>
                <a:cs typeface="Times New Roman" pitchFamily="18" charset="0"/>
              </a:rPr>
              <a:t>valle </a:t>
            </a:r>
            <a:r>
              <a:rPr lang="it-IT" b="1">
                <a:solidFill>
                  <a:srgbClr val="000000"/>
                </a:solidFill>
                <a:cs typeface="Times New Roman" pitchFamily="18" charset="0"/>
              </a:rPr>
              <a:t>dell’attività cellulare (omeostasi vs biosintesi)</a:t>
            </a:r>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i processi biochimici si possono suddividere in base all’ambiente nel quale avvengono:</a:t>
            </a:r>
          </a:p>
          <a:p>
            <a:pPr algn="just">
              <a:buFontTx/>
              <a:buChar char="•"/>
            </a:pPr>
            <a:r>
              <a:rPr lang="it-IT" b="1">
                <a:solidFill>
                  <a:srgbClr val="000000"/>
                </a:solidFill>
                <a:cs typeface="Times New Roman" pitchFamily="18" charset="0"/>
              </a:rPr>
              <a:t> anaerobici</a:t>
            </a:r>
            <a:r>
              <a:rPr lang="it-IT">
                <a:solidFill>
                  <a:srgbClr val="000000"/>
                </a:solidFill>
                <a:cs typeface="Times New Roman" pitchFamily="18" charset="0"/>
              </a:rPr>
              <a:t> (in assenza di aria; </a:t>
            </a:r>
            <a:r>
              <a:rPr lang="it-IT" b="1">
                <a:solidFill>
                  <a:srgbClr val="000000"/>
                </a:solidFill>
                <a:cs typeface="Times New Roman" pitchFamily="18" charset="0"/>
              </a:rPr>
              <a:t>fermentazioni </a:t>
            </a:r>
            <a:r>
              <a:rPr lang="it-IT">
                <a:solidFill>
                  <a:srgbClr val="000000"/>
                </a:solidFill>
                <a:cs typeface="Times New Roman" pitchFamily="18" charset="0"/>
              </a:rPr>
              <a:t>per la produzione di etanolo, acetone, butanolo, acido lattico) </a:t>
            </a:r>
          </a:p>
          <a:p>
            <a:pPr algn="just">
              <a:buFontTx/>
              <a:buChar char="•"/>
            </a:pPr>
            <a:r>
              <a:rPr lang="it-IT">
                <a:solidFill>
                  <a:srgbClr val="000000"/>
                </a:solidFill>
                <a:cs typeface="Times New Roman" pitchFamily="18" charset="0"/>
              </a:rPr>
              <a:t> </a:t>
            </a:r>
            <a:r>
              <a:rPr lang="it-IT" b="1">
                <a:solidFill>
                  <a:srgbClr val="000000"/>
                </a:solidFill>
                <a:cs typeface="Times New Roman" pitchFamily="18" charset="0"/>
              </a:rPr>
              <a:t>aerobici</a:t>
            </a:r>
            <a:r>
              <a:rPr lang="it-IT">
                <a:solidFill>
                  <a:srgbClr val="000000"/>
                </a:solidFill>
                <a:cs typeface="Times New Roman" pitchFamily="18" charset="0"/>
              </a:rPr>
              <a:t> (in presenza di aria; </a:t>
            </a:r>
            <a:r>
              <a:rPr lang="it-IT" b="1">
                <a:solidFill>
                  <a:srgbClr val="000000"/>
                </a:solidFill>
                <a:cs typeface="Times New Roman" pitchFamily="18" charset="0"/>
              </a:rPr>
              <a:t>respirazioni</a:t>
            </a:r>
            <a:r>
              <a:rPr lang="it-IT">
                <a:solidFill>
                  <a:srgbClr val="000000"/>
                </a:solidFill>
                <a:cs typeface="Times New Roman" pitchFamily="18" charset="0"/>
              </a:rPr>
              <a:t> per la produzione di acido acetico, acido citrico, antibiotici, vitamine). </a:t>
            </a:r>
            <a:endParaRPr lang="it-IT" b="1">
              <a:solidFill>
                <a:srgbClr val="000000"/>
              </a:solidFill>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3250"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9325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7BEBFF2-C4D1-45E4-BF3C-2D8A9322729A}" type="slidenum">
              <a:rPr lang="it-IT"/>
              <a:pPr/>
              <a:t>12</a:t>
            </a:fld>
            <a:endParaRPr lang="it-IT"/>
          </a:p>
        </p:txBody>
      </p:sp>
      <p:sp>
        <p:nvSpPr>
          <p:cNvPr id="693252" name="Rectangle 4"/>
          <p:cNvSpPr>
            <a:spLocks noChangeArrowheads="1"/>
          </p:cNvSpPr>
          <p:nvPr/>
        </p:nvSpPr>
        <p:spPr bwMode="auto">
          <a:xfrm>
            <a:off x="0" y="523875"/>
            <a:ext cx="9144000" cy="5568950"/>
          </a:xfrm>
          <a:prstGeom prst="rect">
            <a:avLst/>
          </a:prstGeom>
          <a:noFill/>
          <a:ln w="9525">
            <a:noFill/>
            <a:miter lim="800000"/>
            <a:headEnd/>
            <a:tailEnd/>
          </a:ln>
          <a:effectLst/>
        </p:spPr>
        <p:txBody>
          <a:bodyPr anchor="ctr">
            <a:spAutoFit/>
          </a:bodyPr>
          <a:lstStyle/>
          <a:p>
            <a:pPr algn="ctr"/>
            <a:r>
              <a:rPr lang="it-IT" b="1">
                <a:solidFill>
                  <a:srgbClr val="000000"/>
                </a:solidFill>
              </a:rPr>
              <a:t>Respirazione:</a:t>
            </a:r>
            <a:r>
              <a:rPr lang="it-IT">
                <a:solidFill>
                  <a:srgbClr val="000000"/>
                </a:solidFill>
              </a:rPr>
              <a:t> è fondamentalmente una reazione di </a:t>
            </a:r>
            <a:r>
              <a:rPr lang="it-IT" b="1">
                <a:solidFill>
                  <a:srgbClr val="000000"/>
                </a:solidFill>
              </a:rPr>
              <a:t>combustione </a:t>
            </a:r>
            <a:r>
              <a:rPr lang="it-IT">
                <a:solidFill>
                  <a:srgbClr val="000000"/>
                </a:solidFill>
              </a:rPr>
              <a:t>del substrato con produzione di anidride carbonica e acqua che avviene all’interno della cellula. </a:t>
            </a:r>
          </a:p>
          <a:p>
            <a:pPr algn="ctr"/>
            <a:endParaRPr lang="it-IT">
              <a:solidFill>
                <a:srgbClr val="000000"/>
              </a:solidFill>
            </a:endParaRPr>
          </a:p>
          <a:p>
            <a:pPr algn="ctr"/>
            <a:r>
              <a:rPr lang="it-IT">
                <a:solidFill>
                  <a:srgbClr val="000000"/>
                </a:solidFill>
              </a:rPr>
              <a:t>Il rapporto con il quale si verificano i processi di </a:t>
            </a:r>
          </a:p>
          <a:p>
            <a:pPr algn="ctr">
              <a:buFontTx/>
              <a:buChar char="-"/>
            </a:pPr>
            <a:r>
              <a:rPr lang="it-IT">
                <a:solidFill>
                  <a:srgbClr val="000000"/>
                </a:solidFill>
              </a:rPr>
              <a:t> Fermentazione</a:t>
            </a:r>
          </a:p>
          <a:p>
            <a:pPr algn="ctr">
              <a:buFontTx/>
              <a:buChar char="-"/>
            </a:pPr>
            <a:r>
              <a:rPr lang="it-IT">
                <a:solidFill>
                  <a:srgbClr val="000000"/>
                </a:solidFill>
              </a:rPr>
              <a:t> Respirazione</a:t>
            </a:r>
          </a:p>
          <a:p>
            <a:pPr algn="ctr"/>
            <a:r>
              <a:rPr lang="it-IT">
                <a:solidFill>
                  <a:srgbClr val="000000"/>
                </a:solidFill>
              </a:rPr>
              <a:t>influenza il valore del coefficiente di resa (Y)</a:t>
            </a:r>
          </a:p>
          <a:p>
            <a:pPr algn="ctr"/>
            <a:endParaRPr lang="it-IT">
              <a:solidFill>
                <a:srgbClr val="000000"/>
              </a:solidFill>
            </a:endParaRPr>
          </a:p>
          <a:p>
            <a:pPr algn="ctr"/>
            <a:r>
              <a:rPr lang="it-IT">
                <a:solidFill>
                  <a:srgbClr val="000000"/>
                </a:solidFill>
              </a:rPr>
              <a:t> </a:t>
            </a:r>
            <a:r>
              <a:rPr lang="it-IT" b="1">
                <a:solidFill>
                  <a:srgbClr val="000000"/>
                </a:solidFill>
              </a:rPr>
              <a:t>La respirazione produce una quantità di energia maggiore della fermentazione (in forma di ATP)</a:t>
            </a:r>
          </a:p>
          <a:p>
            <a:pPr algn="ctr"/>
            <a:endParaRPr lang="it-IT" b="1">
              <a:solidFill>
                <a:srgbClr val="000000"/>
              </a:solidFill>
            </a:endParaRPr>
          </a:p>
          <a:p>
            <a:pPr algn="ctr"/>
            <a:r>
              <a:rPr lang="it-IT" b="1">
                <a:solidFill>
                  <a:srgbClr val="000000"/>
                </a:solidFill>
              </a:rPr>
              <a:t>la quantità di ATP prodotto durante la respirazione è maggiore che durante la fermentazione:</a:t>
            </a:r>
          </a:p>
          <a:p>
            <a:pPr algn="ctr"/>
            <a:r>
              <a:rPr lang="it-IT" b="1">
                <a:solidFill>
                  <a:srgbClr val="000000"/>
                </a:solidFill>
              </a:rPr>
              <a:t>ATP (respirazione) </a:t>
            </a:r>
            <a:r>
              <a:rPr lang="it-IT">
                <a:solidFill>
                  <a:srgbClr val="000000"/>
                </a:solidFill>
              </a:rPr>
              <a:t>&gt;</a:t>
            </a:r>
            <a:r>
              <a:rPr lang="it-IT" b="1">
                <a:solidFill>
                  <a:srgbClr val="000000"/>
                </a:solidFill>
              </a:rPr>
              <a:t> ATP (fermentazione)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8914" name="Text Box 2"/>
          <p:cNvSpPr txBox="1">
            <a:spLocks noChangeArrowheads="1"/>
          </p:cNvSpPr>
          <p:nvPr/>
        </p:nvSpPr>
        <p:spPr bwMode="auto">
          <a:xfrm>
            <a:off x="1331913" y="30163"/>
            <a:ext cx="6483350" cy="519112"/>
          </a:xfrm>
          <a:prstGeom prst="rect">
            <a:avLst/>
          </a:prstGeom>
          <a:noFill/>
          <a:ln w="9525">
            <a:noFill/>
            <a:miter lim="800000"/>
            <a:headEnd/>
            <a:tailEnd/>
          </a:ln>
          <a:effectLst/>
        </p:spPr>
        <p:txBody>
          <a:bodyPr wrap="none">
            <a:spAutoFit/>
          </a:bodyPr>
          <a:lstStyle/>
          <a:p>
            <a:r>
              <a:rPr lang="it-IT" sz="2800" b="1">
                <a:solidFill>
                  <a:srgbClr val="FF0000"/>
                </a:solidFill>
              </a:rPr>
              <a:t>FERMENTAZIONE E RESPIRAZIONE</a:t>
            </a:r>
          </a:p>
        </p:txBody>
      </p:sp>
      <p:sp>
        <p:nvSpPr>
          <p:cNvPr id="67891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DE17354-382E-4657-852F-AEFA10A39D69}" type="slidenum">
              <a:rPr lang="it-IT"/>
              <a:pPr/>
              <a:t>13</a:t>
            </a:fld>
            <a:endParaRPr lang="it-IT"/>
          </a:p>
        </p:txBody>
      </p:sp>
      <p:sp>
        <p:nvSpPr>
          <p:cNvPr id="678916" name="Rectangle 4"/>
          <p:cNvSpPr>
            <a:spLocks noChangeArrowheads="1"/>
          </p:cNvSpPr>
          <p:nvPr/>
        </p:nvSpPr>
        <p:spPr bwMode="auto">
          <a:xfrm>
            <a:off x="0" y="603250"/>
            <a:ext cx="9144000" cy="4784725"/>
          </a:xfrm>
          <a:prstGeom prst="rect">
            <a:avLst/>
          </a:prstGeom>
          <a:noFill/>
          <a:ln w="9525">
            <a:noFill/>
            <a:miter lim="800000"/>
            <a:headEnd/>
            <a:tailEnd/>
          </a:ln>
          <a:effectLst/>
        </p:spPr>
        <p:txBody>
          <a:bodyPr anchor="ctr">
            <a:spAutoFit/>
          </a:bodyPr>
          <a:lstStyle/>
          <a:p>
            <a:pPr algn="just"/>
            <a:r>
              <a:rPr lang="it-IT" b="1">
                <a:solidFill>
                  <a:srgbClr val="000000"/>
                </a:solidFill>
                <a:cs typeface="Times New Roman" pitchFamily="18" charset="0"/>
              </a:rPr>
              <a:t>Ad esempio, per il glucosio si ha:</a:t>
            </a:r>
          </a:p>
          <a:p>
            <a:pPr algn="just"/>
            <a:endParaRPr lang="it-IT" b="1">
              <a:solidFill>
                <a:srgbClr val="000000"/>
              </a:solidFill>
              <a:cs typeface="Times New Roman" pitchFamily="18" charset="0"/>
            </a:endParaRPr>
          </a:p>
          <a:p>
            <a:pPr algn="ctr"/>
            <a:r>
              <a:rPr lang="it-IT" b="1">
                <a:solidFill>
                  <a:srgbClr val="000000"/>
                </a:solidFill>
                <a:cs typeface="Times New Roman" pitchFamily="18" charset="0"/>
              </a:rPr>
              <a:t>FERMENTAZIONE</a:t>
            </a:r>
          </a:p>
          <a:p>
            <a:pPr algn="just"/>
            <a:r>
              <a:rPr lang="it-IT" b="1">
                <a:solidFill>
                  <a:srgbClr val="000000"/>
                </a:solidFill>
                <a:cs typeface="Times New Roman" pitchFamily="18" charset="0"/>
              </a:rPr>
              <a:t>glucosio + 2 ADP + 2 P </a:t>
            </a:r>
            <a:r>
              <a:rPr lang="it-IT" sz="2800">
                <a:solidFill>
                  <a:srgbClr val="000000"/>
                </a:solidFill>
                <a:latin typeface="Symbol" pitchFamily="18" charset="2"/>
                <a:cs typeface="Times New Roman" pitchFamily="18" charset="0"/>
              </a:rPr>
              <a:t>®</a:t>
            </a:r>
            <a:r>
              <a:rPr lang="it-IT" sz="2000">
                <a:solidFill>
                  <a:srgbClr val="000000"/>
                </a:solidFill>
                <a:latin typeface="Symbol" pitchFamily="18" charset="2"/>
                <a:cs typeface="Times New Roman" pitchFamily="18" charset="0"/>
              </a:rPr>
              <a:t> </a:t>
            </a:r>
            <a:r>
              <a:rPr lang="it-IT" b="1">
                <a:solidFill>
                  <a:srgbClr val="000000"/>
                </a:solidFill>
                <a:cs typeface="Times New Roman" pitchFamily="18" charset="0"/>
              </a:rPr>
              <a:t>2 acido lattico     +    </a:t>
            </a:r>
            <a:r>
              <a:rPr lang="it-IT" sz="2800" b="1" u="sng">
                <a:solidFill>
                  <a:srgbClr val="000000"/>
                </a:solidFill>
                <a:cs typeface="Times New Roman" pitchFamily="18" charset="0"/>
              </a:rPr>
              <a:t>2 ATP</a:t>
            </a:r>
            <a:endParaRPr lang="it-IT" sz="2800" b="1">
              <a:solidFill>
                <a:srgbClr val="000000"/>
              </a:solidFill>
              <a:cs typeface="Times New Roman" pitchFamily="18" charset="0"/>
            </a:endParaRPr>
          </a:p>
          <a:p>
            <a:pPr algn="just"/>
            <a:r>
              <a:rPr lang="it-IT" sz="2800" b="1">
                <a:solidFill>
                  <a:srgbClr val="000000"/>
                </a:solidFill>
                <a:cs typeface="Times New Roman" pitchFamily="18" charset="0"/>
              </a:rPr>
              <a:t>(C</a:t>
            </a:r>
            <a:r>
              <a:rPr lang="it-IT" sz="2000" b="1" baseline="-30000">
                <a:solidFill>
                  <a:srgbClr val="000000"/>
                </a:solidFill>
                <a:cs typeface="Times New Roman" pitchFamily="18" charset="0"/>
              </a:rPr>
              <a:t>6</a:t>
            </a:r>
            <a:r>
              <a:rPr lang="it-IT" sz="2000" b="1">
                <a:solidFill>
                  <a:srgbClr val="000000"/>
                </a:solidFill>
                <a:cs typeface="Times New Roman" pitchFamily="18" charset="0"/>
              </a:rPr>
              <a:t>H</a:t>
            </a:r>
            <a:r>
              <a:rPr lang="it-IT" sz="2000" b="1" baseline="-30000">
                <a:solidFill>
                  <a:srgbClr val="000000"/>
                </a:solidFill>
                <a:cs typeface="Times New Roman" pitchFamily="18" charset="0"/>
              </a:rPr>
              <a:t>12</a:t>
            </a:r>
            <a:r>
              <a:rPr lang="it-IT" sz="2000" b="1">
                <a:solidFill>
                  <a:srgbClr val="000000"/>
                </a:solidFill>
                <a:cs typeface="Times New Roman" pitchFamily="18" charset="0"/>
              </a:rPr>
              <a:t>O</a:t>
            </a:r>
            <a:r>
              <a:rPr lang="it-IT" sz="2000" b="1" baseline="-30000">
                <a:solidFill>
                  <a:srgbClr val="000000"/>
                </a:solidFill>
                <a:cs typeface="Times New Roman" pitchFamily="18" charset="0"/>
              </a:rPr>
              <a:t>6</a:t>
            </a:r>
            <a:r>
              <a:rPr lang="it-IT" sz="2000" b="1">
                <a:solidFill>
                  <a:srgbClr val="000000"/>
                </a:solidFill>
                <a:cs typeface="Times New Roman" pitchFamily="18" charset="0"/>
              </a:rPr>
              <a:t>)                                [CH</a:t>
            </a:r>
            <a:r>
              <a:rPr lang="it-IT" sz="2000" b="1" baseline="-30000">
                <a:solidFill>
                  <a:srgbClr val="000000"/>
                </a:solidFill>
                <a:cs typeface="Times New Roman" pitchFamily="18" charset="0"/>
              </a:rPr>
              <a:t>3</a:t>
            </a:r>
            <a:r>
              <a:rPr lang="it-IT" sz="2000" b="1">
                <a:solidFill>
                  <a:srgbClr val="000000"/>
                </a:solidFill>
                <a:cs typeface="Times New Roman" pitchFamily="18" charset="0"/>
              </a:rPr>
              <a:t>CH(OH)COOH]</a:t>
            </a:r>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e nella</a:t>
            </a:r>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RESPIRAZIONE</a:t>
            </a:r>
          </a:p>
          <a:p>
            <a:pPr algn="just"/>
            <a:r>
              <a:rPr lang="it-IT" sz="2000" b="1">
                <a:solidFill>
                  <a:srgbClr val="000000"/>
                </a:solidFill>
                <a:cs typeface="Times New Roman" pitchFamily="18" charset="0"/>
              </a:rPr>
              <a:t>C</a:t>
            </a:r>
            <a:r>
              <a:rPr lang="it-IT" b="1" baseline="-30000">
                <a:solidFill>
                  <a:srgbClr val="000000"/>
                </a:solidFill>
                <a:cs typeface="Times New Roman" pitchFamily="18" charset="0"/>
              </a:rPr>
              <a:t>6</a:t>
            </a:r>
            <a:r>
              <a:rPr lang="it-IT" b="1">
                <a:solidFill>
                  <a:srgbClr val="000000"/>
                </a:solidFill>
                <a:cs typeface="Times New Roman" pitchFamily="18" charset="0"/>
              </a:rPr>
              <a:t>H</a:t>
            </a:r>
            <a:r>
              <a:rPr lang="it-IT" b="1" baseline="-30000">
                <a:solidFill>
                  <a:srgbClr val="000000"/>
                </a:solidFill>
                <a:cs typeface="Times New Roman" pitchFamily="18" charset="0"/>
              </a:rPr>
              <a:t>12</a:t>
            </a:r>
            <a:r>
              <a:rPr lang="it-IT" b="1">
                <a:solidFill>
                  <a:srgbClr val="000000"/>
                </a:solidFill>
                <a:cs typeface="Times New Roman" pitchFamily="18" charset="0"/>
              </a:rPr>
              <a:t>O</a:t>
            </a:r>
            <a:r>
              <a:rPr lang="it-IT" b="1" baseline="-30000">
                <a:solidFill>
                  <a:srgbClr val="000000"/>
                </a:solidFill>
                <a:cs typeface="Times New Roman" pitchFamily="18" charset="0"/>
              </a:rPr>
              <a:t>6</a:t>
            </a:r>
            <a:r>
              <a:rPr lang="it-IT" b="1">
                <a:solidFill>
                  <a:srgbClr val="000000"/>
                </a:solidFill>
                <a:cs typeface="Times New Roman" pitchFamily="18" charset="0"/>
              </a:rPr>
              <a:t> + 6 O</a:t>
            </a:r>
            <a:r>
              <a:rPr lang="it-IT" b="1" baseline="-30000">
                <a:solidFill>
                  <a:srgbClr val="000000"/>
                </a:solidFill>
                <a:cs typeface="Times New Roman" pitchFamily="18" charset="0"/>
              </a:rPr>
              <a:t>2</a:t>
            </a:r>
            <a:r>
              <a:rPr lang="it-IT" b="1">
                <a:solidFill>
                  <a:srgbClr val="000000"/>
                </a:solidFill>
                <a:cs typeface="Times New Roman" pitchFamily="18" charset="0"/>
              </a:rPr>
              <a:t> + 36-38 ADP + 36-37 P </a:t>
            </a:r>
            <a:r>
              <a:rPr lang="it-IT">
                <a:solidFill>
                  <a:srgbClr val="000000"/>
                </a:solidFill>
                <a:latin typeface="Symbol" pitchFamily="18" charset="2"/>
                <a:cs typeface="Times New Roman" pitchFamily="18" charset="0"/>
              </a:rPr>
              <a:t>® </a:t>
            </a:r>
            <a:r>
              <a:rPr lang="it-IT" b="1">
                <a:solidFill>
                  <a:srgbClr val="000000"/>
                </a:solidFill>
                <a:cs typeface="Times New Roman" pitchFamily="18" charset="0"/>
              </a:rPr>
              <a:t>6</a:t>
            </a:r>
            <a:r>
              <a:rPr lang="it-IT">
                <a:solidFill>
                  <a:srgbClr val="000000"/>
                </a:solidFill>
                <a:cs typeface="Times New Roman" pitchFamily="18" charset="0"/>
              </a:rPr>
              <a:t> </a:t>
            </a:r>
            <a:r>
              <a:rPr lang="it-IT" b="1">
                <a:solidFill>
                  <a:srgbClr val="000000"/>
                </a:solidFill>
                <a:cs typeface="Times New Roman" pitchFamily="18" charset="0"/>
              </a:rPr>
              <a:t>CO</a:t>
            </a:r>
            <a:r>
              <a:rPr lang="it-IT" b="1" baseline="-30000">
                <a:solidFill>
                  <a:srgbClr val="000000"/>
                </a:solidFill>
                <a:cs typeface="Times New Roman" pitchFamily="18" charset="0"/>
              </a:rPr>
              <a:t>2</a:t>
            </a:r>
            <a:r>
              <a:rPr lang="it-IT" b="1">
                <a:solidFill>
                  <a:srgbClr val="000000"/>
                </a:solidFill>
                <a:cs typeface="Times New Roman" pitchFamily="18" charset="0"/>
              </a:rPr>
              <a:t> + 6 H</a:t>
            </a:r>
            <a:r>
              <a:rPr lang="it-IT" b="1" baseline="-30000">
                <a:solidFill>
                  <a:srgbClr val="000000"/>
                </a:solidFill>
                <a:cs typeface="Times New Roman" pitchFamily="18" charset="0"/>
              </a:rPr>
              <a:t>2</a:t>
            </a:r>
            <a:r>
              <a:rPr lang="it-IT" b="1">
                <a:solidFill>
                  <a:srgbClr val="000000"/>
                </a:solidFill>
                <a:cs typeface="Times New Roman" pitchFamily="18" charset="0"/>
              </a:rPr>
              <a:t>O</a:t>
            </a:r>
          </a:p>
          <a:p>
            <a:pPr algn="just"/>
            <a:r>
              <a:rPr lang="it-IT" b="1">
                <a:solidFill>
                  <a:srgbClr val="000000"/>
                </a:solidFill>
                <a:cs typeface="Times New Roman" pitchFamily="18" charset="0"/>
              </a:rPr>
              <a:t>                                                                           + </a:t>
            </a:r>
            <a:r>
              <a:rPr lang="it-IT" sz="2800" b="1" u="sng">
                <a:solidFill>
                  <a:srgbClr val="000000"/>
                </a:solidFill>
                <a:cs typeface="Times New Roman" pitchFamily="18" charset="0"/>
              </a:rPr>
              <a:t>36-38 ATP</a:t>
            </a:r>
            <a:r>
              <a:rPr lang="it-IT" sz="2000" b="1">
                <a:solidFill>
                  <a:srgbClr val="000000"/>
                </a:solidFill>
                <a:cs typeface="Times New Roman" pitchFamily="18" charset="0"/>
              </a:rPr>
              <a:t>.</a:t>
            </a:r>
          </a:p>
          <a:p>
            <a:pPr algn="just"/>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Y</a:t>
            </a:r>
            <a:r>
              <a:rPr lang="it-IT" sz="2800" b="1" u="sng" baseline="-30000">
                <a:solidFill>
                  <a:srgbClr val="000000"/>
                </a:solidFill>
                <a:cs typeface="Times New Roman" pitchFamily="18" charset="0"/>
              </a:rPr>
              <a:t>XS</a:t>
            </a:r>
            <a:r>
              <a:rPr lang="it-IT" sz="2800" b="1">
                <a:solidFill>
                  <a:srgbClr val="000000"/>
                </a:solidFill>
                <a:cs typeface="Times New Roman" pitchFamily="18" charset="0"/>
              </a:rPr>
              <a:t> (respirazione) &gt; Y</a:t>
            </a:r>
            <a:r>
              <a:rPr lang="it-IT" sz="2800" b="1" u="sng" baseline="-30000">
                <a:solidFill>
                  <a:srgbClr val="000000"/>
                </a:solidFill>
                <a:cs typeface="Times New Roman" pitchFamily="18" charset="0"/>
              </a:rPr>
              <a:t>XS</a:t>
            </a:r>
            <a:r>
              <a:rPr lang="it-IT" sz="2800" b="1">
                <a:solidFill>
                  <a:srgbClr val="000000"/>
                </a:solidFill>
                <a:cs typeface="Times New Roman" pitchFamily="18" charset="0"/>
              </a:rPr>
              <a:t> (fermentazione)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8" name="Text Box 2"/>
          <p:cNvSpPr txBox="1">
            <a:spLocks noChangeArrowheads="1"/>
          </p:cNvSpPr>
          <p:nvPr/>
        </p:nvSpPr>
        <p:spPr bwMode="auto">
          <a:xfrm>
            <a:off x="2051050" y="0"/>
            <a:ext cx="5513388" cy="457200"/>
          </a:xfrm>
          <a:prstGeom prst="rect">
            <a:avLst/>
          </a:prstGeom>
          <a:noFill/>
          <a:ln w="9525">
            <a:noFill/>
            <a:miter lim="800000"/>
            <a:headEnd/>
            <a:tailEnd/>
          </a:ln>
          <a:effectLst/>
        </p:spPr>
        <p:txBody>
          <a:bodyPr wrap="none">
            <a:spAutoFit/>
          </a:bodyPr>
          <a:lstStyle/>
          <a:p>
            <a:r>
              <a:rPr lang="it-IT" b="1">
                <a:solidFill>
                  <a:srgbClr val="FF0000"/>
                </a:solidFill>
              </a:rPr>
              <a:t>FERMENTAZIONE ERESPIRAZIONE</a:t>
            </a:r>
          </a:p>
        </p:txBody>
      </p:sp>
      <p:sp>
        <p:nvSpPr>
          <p:cNvPr id="67993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EE199D9-B60F-497B-A627-A9AEF6F130C9}" type="slidenum">
              <a:rPr lang="it-IT"/>
              <a:pPr/>
              <a:t>14</a:t>
            </a:fld>
            <a:endParaRPr lang="it-IT"/>
          </a:p>
        </p:txBody>
      </p:sp>
      <p:sp>
        <p:nvSpPr>
          <p:cNvPr id="679940" name="Rectangle 4"/>
          <p:cNvSpPr>
            <a:spLocks noChangeArrowheads="1"/>
          </p:cNvSpPr>
          <p:nvPr/>
        </p:nvSpPr>
        <p:spPr bwMode="auto">
          <a:xfrm>
            <a:off x="0" y="442913"/>
            <a:ext cx="9144000" cy="5938837"/>
          </a:xfrm>
          <a:prstGeom prst="rect">
            <a:avLst/>
          </a:prstGeom>
          <a:noFill/>
          <a:ln w="9525">
            <a:noFill/>
            <a:miter lim="800000"/>
            <a:headEnd/>
            <a:tailEnd/>
          </a:ln>
          <a:effectLst/>
        </p:spPr>
        <p:txBody>
          <a:bodyPr anchor="ctr">
            <a:spAutoFit/>
          </a:bodyPr>
          <a:lstStyle/>
          <a:p>
            <a:pPr algn="just"/>
            <a:r>
              <a:rPr lang="it-IT" sz="2200" b="1" u="sng">
                <a:solidFill>
                  <a:srgbClr val="000000"/>
                </a:solidFill>
                <a:cs typeface="Times New Roman" pitchFamily="18" charset="0"/>
              </a:rPr>
              <a:t>Selettività </a:t>
            </a:r>
            <a:r>
              <a:rPr lang="it-IT" sz="2200">
                <a:solidFill>
                  <a:srgbClr val="000000"/>
                </a:solidFill>
                <a:cs typeface="Times New Roman" pitchFamily="18" charset="0"/>
              </a:rPr>
              <a:t>(trasformazione del substrato in nuove cellule):</a:t>
            </a:r>
          </a:p>
          <a:p>
            <a:pPr algn="just"/>
            <a:r>
              <a:rPr lang="it-IT" sz="2200" b="1">
                <a:solidFill>
                  <a:srgbClr val="000000"/>
                </a:solidFill>
                <a:cs typeface="Times New Roman" pitchFamily="18" charset="0"/>
              </a:rPr>
              <a:t>dipende dalla quantità di energia rilasciata a monte (catabolismo) e dalla frazione che viene utilizzata a questo scopo a valle (anabolismo)</a:t>
            </a:r>
          </a:p>
          <a:p>
            <a:pPr algn="just"/>
            <a:r>
              <a:rPr lang="it-IT" sz="2200" b="1">
                <a:solidFill>
                  <a:srgbClr val="000000"/>
                </a:solidFill>
                <a:cs typeface="Times New Roman" pitchFamily="18" charset="0"/>
              </a:rPr>
              <a:t>  </a:t>
            </a:r>
            <a:endParaRPr lang="it-IT" sz="1000" b="1">
              <a:solidFill>
                <a:srgbClr val="000000"/>
              </a:solidFill>
              <a:cs typeface="Times New Roman" pitchFamily="18" charset="0"/>
            </a:endParaRPr>
          </a:p>
          <a:p>
            <a:pPr algn="just"/>
            <a:r>
              <a:rPr lang="it-IT" sz="2200" b="1">
                <a:solidFill>
                  <a:srgbClr val="000000"/>
                </a:solidFill>
                <a:cs typeface="Times New Roman" pitchFamily="18" charset="0"/>
              </a:rPr>
              <a:t>I microrganismi </a:t>
            </a:r>
            <a:r>
              <a:rPr lang="it-IT" sz="2200" b="1" u="sng">
                <a:solidFill>
                  <a:srgbClr val="000000"/>
                </a:solidFill>
                <a:cs typeface="Times New Roman" pitchFamily="18" charset="0"/>
              </a:rPr>
              <a:t>anaerobici facoltativi</a:t>
            </a:r>
            <a:r>
              <a:rPr lang="it-IT" sz="2200" b="1">
                <a:solidFill>
                  <a:srgbClr val="000000"/>
                </a:solidFill>
                <a:cs typeface="Times New Roman" pitchFamily="18" charset="0"/>
              </a:rPr>
              <a:t> hanno un metabolismo che può evolvere sia secondo la fermentazione che la respirazione (possono crescere e sopravvivere con e senza O</a:t>
            </a:r>
            <a:r>
              <a:rPr lang="it-IT" sz="2200" b="1" baseline="-25000">
                <a:solidFill>
                  <a:srgbClr val="000000"/>
                </a:solidFill>
                <a:cs typeface="Times New Roman" pitchFamily="18" charset="0"/>
              </a:rPr>
              <a:t>2</a:t>
            </a:r>
            <a:r>
              <a:rPr lang="it-IT" sz="2200" b="1">
                <a:solidFill>
                  <a:srgbClr val="000000"/>
                </a:solidFill>
                <a:cs typeface="Times New Roman" pitchFamily="18" charset="0"/>
              </a:rPr>
              <a:t>). </a:t>
            </a:r>
          </a:p>
          <a:p>
            <a:pPr algn="just"/>
            <a:r>
              <a:rPr lang="it-IT" sz="2200" b="1">
                <a:solidFill>
                  <a:srgbClr val="000000"/>
                </a:solidFill>
                <a:cs typeface="Times New Roman" pitchFamily="18" charset="0"/>
              </a:rPr>
              <a:t>Durante la fermentazione aerobica consumano ossigeno e creano così le condizioni anaerobiche. In questo modo il substrato può essere trasformato mediante fermentazione aerobica e anaerobica allo stesso tempo. </a:t>
            </a:r>
          </a:p>
          <a:p>
            <a:pPr algn="just"/>
            <a:endParaRPr lang="it-IT" sz="1000" b="1">
              <a:solidFill>
                <a:srgbClr val="000000"/>
              </a:solidFill>
              <a:cs typeface="Times New Roman" pitchFamily="18" charset="0"/>
            </a:endParaRPr>
          </a:p>
          <a:p>
            <a:pPr algn="just"/>
            <a:r>
              <a:rPr lang="it-IT" sz="2200" b="1">
                <a:solidFill>
                  <a:srgbClr val="000000"/>
                </a:solidFill>
                <a:cs typeface="Times New Roman" pitchFamily="18" charset="0"/>
              </a:rPr>
              <a:t>I microrganismi anaerobici possono agire</a:t>
            </a:r>
            <a:endParaRPr lang="it-IT" sz="2200" b="1" u="sng">
              <a:solidFill>
                <a:srgbClr val="000000"/>
              </a:solidFill>
              <a:cs typeface="Times New Roman" pitchFamily="18" charset="0"/>
            </a:endParaRPr>
          </a:p>
          <a:p>
            <a:pPr algn="ctr"/>
            <a:r>
              <a:rPr lang="it-IT" sz="2200" b="1" u="sng">
                <a:solidFill>
                  <a:srgbClr val="000000"/>
                </a:solidFill>
                <a:cs typeface="Times New Roman" pitchFamily="18" charset="0"/>
              </a:rPr>
              <a:t>maggiormente verso la fermentazione</a:t>
            </a:r>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 a causa di 2 fattori:</a:t>
            </a:r>
          </a:p>
          <a:p>
            <a:pPr algn="just">
              <a:buFontTx/>
              <a:buAutoNum type="alphaLcParenR"/>
            </a:pPr>
            <a:r>
              <a:rPr lang="it-IT" sz="2200" b="1">
                <a:solidFill>
                  <a:srgbClr val="000000"/>
                </a:solidFill>
                <a:cs typeface="Times New Roman" pitchFamily="18" charset="0"/>
              </a:rPr>
              <a:t>bassa concentrazione di ossigeno disciolto nel brodo di fermentazione (effetto Pasteur)</a:t>
            </a:r>
          </a:p>
          <a:p>
            <a:pPr algn="just">
              <a:buFontTx/>
              <a:buAutoNum type="alphaLcParenR"/>
            </a:pPr>
            <a:r>
              <a:rPr lang="it-IT" sz="2200" b="1">
                <a:solidFill>
                  <a:srgbClr val="000000"/>
                </a:solidFill>
                <a:cs typeface="Times New Roman" pitchFamily="18" charset="0"/>
              </a:rPr>
              <a:t>alta concentrazione di substrati facilmente degradabili (effetto Crabtree o del glucosio)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2"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80963"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86310841-8CDD-4B62-B42F-8DA47566A76B}" type="slidenum">
              <a:rPr lang="it-IT"/>
              <a:pPr/>
              <a:t>15</a:t>
            </a:fld>
            <a:endParaRPr lang="it-IT"/>
          </a:p>
        </p:txBody>
      </p:sp>
      <p:sp>
        <p:nvSpPr>
          <p:cNvPr id="680964" name="Rectangle 4"/>
          <p:cNvSpPr>
            <a:spLocks noChangeArrowheads="1"/>
          </p:cNvSpPr>
          <p:nvPr/>
        </p:nvSpPr>
        <p:spPr bwMode="auto">
          <a:xfrm>
            <a:off x="0" y="442913"/>
            <a:ext cx="9144000" cy="2344737"/>
          </a:xfrm>
          <a:prstGeom prst="rect">
            <a:avLst/>
          </a:prstGeom>
          <a:noFill/>
          <a:ln w="9525">
            <a:noFill/>
            <a:miter lim="800000"/>
            <a:headEnd/>
            <a:tailEnd/>
          </a:ln>
          <a:effectLst/>
        </p:spPr>
        <p:txBody>
          <a:bodyPr anchor="ctr">
            <a:spAutoFit/>
          </a:bodyPr>
          <a:lstStyle/>
          <a:p>
            <a:pPr algn="just"/>
            <a:r>
              <a:rPr lang="it-IT" b="1" u="sng">
                <a:solidFill>
                  <a:srgbClr val="000000"/>
                </a:solidFill>
                <a:cs typeface="Times New Roman" pitchFamily="18" charset="0"/>
              </a:rPr>
              <a:t>Effetto Pasteur:</a:t>
            </a:r>
            <a:r>
              <a:rPr lang="it-IT" b="1">
                <a:solidFill>
                  <a:srgbClr val="000000"/>
                </a:solidFill>
                <a:cs typeface="Times New Roman" pitchFamily="18" charset="0"/>
              </a:rPr>
              <a:t> </a:t>
            </a:r>
            <a:r>
              <a:rPr lang="it-IT">
                <a:solidFill>
                  <a:srgbClr val="000000"/>
                </a:solidFill>
                <a:cs typeface="Times New Roman" pitchFamily="18" charset="0"/>
              </a:rPr>
              <a:t>in assenza di ossigeno o di altri agenti ossidanti inorganici, come i nitrati</a:t>
            </a:r>
          </a:p>
          <a:p>
            <a:pPr algn="just"/>
            <a:r>
              <a:rPr lang="it-IT" b="1">
                <a:solidFill>
                  <a:srgbClr val="000000"/>
                </a:solidFill>
                <a:cs typeface="Times New Roman" pitchFamily="18" charset="0"/>
              </a:rPr>
              <a:t>L’effetto </a:t>
            </a:r>
            <a:r>
              <a:rPr lang="it-IT" sz="2800" b="1">
                <a:solidFill>
                  <a:srgbClr val="000000"/>
                </a:solidFill>
                <a:cs typeface="Times New Roman" pitchFamily="18" charset="0"/>
              </a:rPr>
              <a:t>CRABTREE O EFFETTO DEL GLUCOSIO:</a:t>
            </a:r>
            <a:r>
              <a:rPr lang="it-IT" sz="2800">
                <a:solidFill>
                  <a:srgbClr val="000000"/>
                </a:solidFill>
                <a:cs typeface="Times New Roman" pitchFamily="18" charset="0"/>
              </a:rPr>
              <a:t>  </a:t>
            </a:r>
            <a:r>
              <a:rPr lang="it-IT" b="1">
                <a:solidFill>
                  <a:srgbClr val="000000"/>
                </a:solidFill>
                <a:cs typeface="Times New Roman" pitchFamily="18" charset="0"/>
              </a:rPr>
              <a:t>si ha </a:t>
            </a:r>
            <a:r>
              <a:rPr lang="it-IT" b="1" u="sng">
                <a:solidFill>
                  <a:srgbClr val="000000"/>
                </a:solidFill>
                <a:cs typeface="Times New Roman" pitchFamily="18" charset="0"/>
              </a:rPr>
              <a:t>anche in presenza di alte concentrazioni di ossigeno disciolto, purché siano presenti alte concentrazioni di glucosio od altri substrati prontamente degradabili</a:t>
            </a:r>
            <a:r>
              <a:rPr lang="it-IT" b="1">
                <a:solidFill>
                  <a:srgbClr val="000000"/>
                </a:solidFill>
                <a:cs typeface="Times New Roman" pitchFamily="18" charset="0"/>
              </a:rPr>
              <a:t>. </a:t>
            </a:r>
            <a:endParaRPr lang="it-IT">
              <a:solidFill>
                <a:srgbClr val="000000"/>
              </a:solidFill>
              <a:cs typeface="Times New Roman" pitchFamily="18" charset="0"/>
            </a:endParaRPr>
          </a:p>
        </p:txBody>
      </p:sp>
      <p:sp>
        <p:nvSpPr>
          <p:cNvPr id="680966" name="Rectangle 6"/>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pic>
        <p:nvPicPr>
          <p:cNvPr id="680965" name="Picture 5" descr="C:\Documents and Settings\Claudia Barolo\Documenti\ricercatore\WINDOWS\Desktop\Testi Enzo\Senza nome-scandito-01.jpg"/>
          <p:cNvPicPr>
            <a:picLocks noChangeAspect="1" noChangeArrowheads="1"/>
          </p:cNvPicPr>
          <p:nvPr/>
        </p:nvPicPr>
        <p:blipFill>
          <a:blip r:embed="rId2" r:link="rId3" cstate="print"/>
          <a:srcRect/>
          <a:stretch>
            <a:fillRect/>
          </a:stretch>
        </p:blipFill>
        <p:spPr bwMode="auto">
          <a:xfrm>
            <a:off x="1042988" y="2997200"/>
            <a:ext cx="5153025" cy="2867025"/>
          </a:xfrm>
          <a:prstGeom prst="rect">
            <a:avLst/>
          </a:prstGeom>
          <a:noFill/>
        </p:spPr>
      </p:pic>
      <p:sp>
        <p:nvSpPr>
          <p:cNvPr id="680967" name="Rectangle 7"/>
          <p:cNvSpPr>
            <a:spLocks noChangeArrowheads="1"/>
          </p:cNvSpPr>
          <p:nvPr/>
        </p:nvSpPr>
        <p:spPr bwMode="auto">
          <a:xfrm>
            <a:off x="0" y="4862513"/>
            <a:ext cx="9144000" cy="0"/>
          </a:xfrm>
          <a:prstGeom prst="rect">
            <a:avLst/>
          </a:prstGeom>
          <a:noFill/>
          <a:ln w="9525">
            <a:noFill/>
            <a:miter lim="800000"/>
            <a:headEnd/>
            <a:tailEnd/>
          </a:ln>
          <a:effectLst/>
        </p:spPr>
        <p:txBody>
          <a:bodyPr wrap="none" anchor="ctr">
            <a:spAutoFit/>
          </a:bodyPr>
          <a:lstStyle/>
          <a:p>
            <a:endParaRPr lang="it-IT"/>
          </a:p>
        </p:txBody>
      </p:sp>
      <p:sp>
        <p:nvSpPr>
          <p:cNvPr id="680968" name="Rectangle 8"/>
          <p:cNvSpPr>
            <a:spLocks noChangeArrowheads="1"/>
          </p:cNvSpPr>
          <p:nvPr/>
        </p:nvSpPr>
        <p:spPr bwMode="auto">
          <a:xfrm>
            <a:off x="-36513" y="6021388"/>
            <a:ext cx="5995988" cy="457200"/>
          </a:xfrm>
          <a:prstGeom prst="rect">
            <a:avLst/>
          </a:prstGeom>
          <a:noFill/>
          <a:ln w="9525">
            <a:noFill/>
            <a:miter lim="800000"/>
            <a:headEnd/>
            <a:tailEnd/>
          </a:ln>
          <a:effectLst/>
        </p:spPr>
        <p:txBody>
          <a:bodyPr wrap="none" anchor="ctr">
            <a:spAutoFit/>
          </a:bodyPr>
          <a:lstStyle/>
          <a:p>
            <a:r>
              <a:rPr lang="it-IT"/>
              <a:t> </a:t>
            </a:r>
            <a:r>
              <a:rPr lang="it-IT" b="1"/>
              <a:t>FERMENTAZIONE         RESPIRAZIONE</a:t>
            </a:r>
          </a:p>
        </p:txBody>
      </p:sp>
      <p:sp>
        <p:nvSpPr>
          <p:cNvPr id="680969" name="Rectangle 9"/>
          <p:cNvSpPr>
            <a:spLocks noChangeArrowheads="1"/>
          </p:cNvSpPr>
          <p:nvPr/>
        </p:nvSpPr>
        <p:spPr bwMode="auto">
          <a:xfrm>
            <a:off x="6227763" y="3200400"/>
            <a:ext cx="2808287" cy="1552575"/>
          </a:xfrm>
          <a:prstGeom prst="rect">
            <a:avLst/>
          </a:prstGeom>
          <a:noFill/>
          <a:ln w="9525">
            <a:noFill/>
            <a:miter lim="800000"/>
            <a:headEnd/>
            <a:tailEnd/>
          </a:ln>
          <a:effectLst/>
        </p:spPr>
        <p:txBody>
          <a:bodyPr>
            <a:spAutoFit/>
          </a:bodyPr>
          <a:lstStyle/>
          <a:p>
            <a:r>
              <a:rPr lang="it-IT">
                <a:solidFill>
                  <a:srgbClr val="000000"/>
                </a:solidFill>
              </a:rPr>
              <a:t>Lo schema  rappresenta i meccanismi delle due attività (Fig.2.3):</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94275"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9C397DF-8230-439D-AC7C-59910B72F16C}" type="slidenum">
              <a:rPr lang="it-IT"/>
              <a:pPr/>
              <a:t>16</a:t>
            </a:fld>
            <a:endParaRPr lang="it-IT"/>
          </a:p>
        </p:txBody>
      </p:sp>
      <p:sp>
        <p:nvSpPr>
          <p:cNvPr id="694277" name="Rectangle 5"/>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sp>
        <p:nvSpPr>
          <p:cNvPr id="694282" name="Rectangle 10"/>
          <p:cNvSpPr>
            <a:spLocks noChangeArrowheads="1"/>
          </p:cNvSpPr>
          <p:nvPr/>
        </p:nvSpPr>
        <p:spPr bwMode="auto">
          <a:xfrm>
            <a:off x="0" y="461963"/>
            <a:ext cx="9144000" cy="5934075"/>
          </a:xfrm>
          <a:prstGeom prst="rect">
            <a:avLst/>
          </a:prstGeom>
          <a:noFill/>
          <a:ln w="9525">
            <a:noFill/>
            <a:miter lim="800000"/>
            <a:headEnd/>
            <a:tailEnd/>
          </a:ln>
          <a:effectLst/>
        </p:spPr>
        <p:txBody>
          <a:bodyPr anchor="ctr">
            <a:spAutoFit/>
          </a:bodyPr>
          <a:lstStyle/>
          <a:p>
            <a:pPr algn="just"/>
            <a:r>
              <a:rPr lang="it-IT">
                <a:cs typeface="Times New Roman" pitchFamily="18" charset="0"/>
              </a:rPr>
              <a:t>il coenzima piridinico NAD</a:t>
            </a:r>
            <a:r>
              <a:rPr lang="it-IT" baseline="30000">
                <a:cs typeface="Times New Roman" pitchFamily="18" charset="0"/>
              </a:rPr>
              <a:t>+</a:t>
            </a:r>
            <a:r>
              <a:rPr lang="it-IT">
                <a:cs typeface="Times New Roman" pitchFamily="18" charset="0"/>
              </a:rPr>
              <a:t> funge da accettore di idrogeno (da ossidante) nei riguardi del glucosio, ossidandolo ad acido piruvico (CH</a:t>
            </a:r>
            <a:r>
              <a:rPr lang="it-IT" baseline="-30000">
                <a:cs typeface="Times New Roman" pitchFamily="18" charset="0"/>
              </a:rPr>
              <a:t>3</a:t>
            </a:r>
            <a:r>
              <a:rPr lang="it-IT">
                <a:cs typeface="Times New Roman" pitchFamily="18" charset="0"/>
              </a:rPr>
              <a:t>COCOOH)</a:t>
            </a:r>
            <a:r>
              <a:rPr lang="it-IT" baseline="-30000">
                <a:cs typeface="Times New Roman" pitchFamily="18" charset="0"/>
              </a:rPr>
              <a:t>. </a:t>
            </a:r>
          </a:p>
          <a:p>
            <a:pPr algn="just"/>
            <a:r>
              <a:rPr lang="it-IT" u="sng">
                <a:cs typeface="Times New Roman" pitchFamily="18" charset="0"/>
              </a:rPr>
              <a:t>primo stadio:</a:t>
            </a:r>
            <a:r>
              <a:rPr lang="it-IT" u="sng" baseline="-30000">
                <a:cs typeface="Times New Roman" pitchFamily="18" charset="0"/>
              </a:rPr>
              <a:t>,</a:t>
            </a:r>
            <a:r>
              <a:rPr lang="it-IT" baseline="-30000">
                <a:cs typeface="Times New Roman" pitchFamily="18" charset="0"/>
              </a:rPr>
              <a:t> </a:t>
            </a:r>
            <a:r>
              <a:rPr lang="it-IT">
                <a:cs typeface="Times New Roman" pitchFamily="18" charset="0"/>
              </a:rPr>
              <a:t>il glucosio si ossida ad acido piruvico e NAD</a:t>
            </a:r>
            <a:r>
              <a:rPr lang="it-IT" baseline="30000">
                <a:cs typeface="Times New Roman" pitchFamily="18" charset="0"/>
              </a:rPr>
              <a:t>+</a:t>
            </a:r>
            <a:r>
              <a:rPr lang="it-IT">
                <a:cs typeface="Times New Roman" pitchFamily="18" charset="0"/>
              </a:rPr>
              <a:t> si riduce a NADH</a:t>
            </a:r>
          </a:p>
          <a:p>
            <a:pPr algn="ctr"/>
            <a:r>
              <a:rPr lang="it-IT">
                <a:cs typeface="Times New Roman" pitchFamily="18" charset="0"/>
              </a:rPr>
              <a:t>in fermentazione la riossidazione di NADH a NAD</a:t>
            </a:r>
            <a:r>
              <a:rPr lang="it-IT" baseline="30000">
                <a:cs typeface="Times New Roman" pitchFamily="18" charset="0"/>
              </a:rPr>
              <a:t>+</a:t>
            </a:r>
            <a:r>
              <a:rPr lang="it-IT">
                <a:cs typeface="Times New Roman" pitchFamily="18" charset="0"/>
              </a:rPr>
              <a:t> avviene più facilmente che nella respirazione ove sono necessari numerosi stadi. per arrivare alla rigenerazione di NAD</a:t>
            </a:r>
            <a:r>
              <a:rPr lang="it-IT" baseline="30000">
                <a:cs typeface="Times New Roman" pitchFamily="18" charset="0"/>
              </a:rPr>
              <a:t>+</a:t>
            </a:r>
            <a:r>
              <a:rPr lang="it-IT">
                <a:cs typeface="Times New Roman" pitchFamily="18" charset="0"/>
              </a:rPr>
              <a:t> </a:t>
            </a:r>
          </a:p>
          <a:p>
            <a:pPr algn="just"/>
            <a:r>
              <a:rPr lang="it-IT">
                <a:cs typeface="Times New Roman" pitchFamily="18" charset="0"/>
              </a:rPr>
              <a:t>se il </a:t>
            </a:r>
            <a:r>
              <a:rPr lang="it-IT" u="sng">
                <a:cs typeface="Times New Roman" pitchFamily="18" charset="0"/>
              </a:rPr>
              <a:t>substrato</a:t>
            </a:r>
            <a:r>
              <a:rPr lang="it-IT">
                <a:cs typeface="Times New Roman" pitchFamily="18" charset="0"/>
              </a:rPr>
              <a:t> viene </a:t>
            </a:r>
            <a:r>
              <a:rPr lang="it-IT" u="sng">
                <a:cs typeface="Times New Roman" pitchFamily="18" charset="0"/>
              </a:rPr>
              <a:t>consumato maggiormente per via fermentativa</a:t>
            </a:r>
            <a:r>
              <a:rPr lang="it-IT">
                <a:cs typeface="Times New Roman" pitchFamily="18" charset="0"/>
              </a:rPr>
              <a:t>, piuttosto che mediante respirazione, le </a:t>
            </a:r>
            <a:r>
              <a:rPr lang="it-IT" u="sng">
                <a:cs typeface="Times New Roman" pitchFamily="18" charset="0"/>
              </a:rPr>
              <a:t>cellule </a:t>
            </a:r>
            <a:r>
              <a:rPr lang="it-IT">
                <a:cs typeface="Times New Roman" pitchFamily="18" charset="0"/>
              </a:rPr>
              <a:t>anaerobiche </a:t>
            </a:r>
            <a:r>
              <a:rPr lang="it-IT" u="sng">
                <a:cs typeface="Times New Roman" pitchFamily="18" charset="0"/>
              </a:rPr>
              <a:t>crescono a velocità maggiore</a:t>
            </a:r>
            <a:r>
              <a:rPr lang="it-IT">
                <a:cs typeface="Times New Roman" pitchFamily="18" charset="0"/>
              </a:rPr>
              <a:t> </a:t>
            </a:r>
          </a:p>
          <a:p>
            <a:pPr algn="just"/>
            <a:r>
              <a:rPr lang="it-IT">
                <a:cs typeface="Times New Roman" pitchFamily="18" charset="0"/>
              </a:rPr>
              <a:t>ciò avviene, se la </a:t>
            </a:r>
            <a:r>
              <a:rPr lang="it-IT" u="sng">
                <a:cs typeface="Times New Roman" pitchFamily="18" charset="0"/>
              </a:rPr>
              <a:t>concentrazione di glucosio </a:t>
            </a:r>
            <a:r>
              <a:rPr lang="it-IT">
                <a:cs typeface="Times New Roman" pitchFamily="18" charset="0"/>
              </a:rPr>
              <a:t>nel brodo di fermentazione è </a:t>
            </a:r>
            <a:r>
              <a:rPr lang="it-IT" u="sng">
                <a:cs typeface="Times New Roman" pitchFamily="18" charset="0"/>
              </a:rPr>
              <a:t>alta</a:t>
            </a:r>
            <a:r>
              <a:rPr lang="it-IT">
                <a:cs typeface="Times New Roman" pitchFamily="18" charset="0"/>
              </a:rPr>
              <a:t>, anche se si è in presenza di alta concentrazione di ossigeno disciolto. </a:t>
            </a:r>
          </a:p>
          <a:p>
            <a:pPr algn="ctr"/>
            <a:r>
              <a:rPr lang="it-IT">
                <a:cs typeface="Times New Roman" pitchFamily="18" charset="0"/>
              </a:rPr>
              <a:t>La struttura chimica del NAD</a:t>
            </a:r>
            <a:r>
              <a:rPr lang="it-IT" baseline="30000">
                <a:cs typeface="Times New Roman" pitchFamily="18" charset="0"/>
              </a:rPr>
              <a:t>+</a:t>
            </a:r>
            <a:r>
              <a:rPr lang="it-IT">
                <a:cs typeface="Times New Roman" pitchFamily="18" charset="0"/>
              </a:rPr>
              <a:t> è rappresentata nella diapositiva successiva (Fig.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95299"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7CE47F1-9B98-43D3-92B7-99F2FEBB0937}" type="slidenum">
              <a:rPr lang="it-IT"/>
              <a:pPr/>
              <a:t>17</a:t>
            </a:fld>
            <a:endParaRPr lang="it-IT"/>
          </a:p>
        </p:txBody>
      </p:sp>
      <p:sp>
        <p:nvSpPr>
          <p:cNvPr id="695300" name="Rectangle 4"/>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pic>
        <p:nvPicPr>
          <p:cNvPr id="695302" name="Picture 6" descr="Senza nome-scandito-01"/>
          <p:cNvPicPr>
            <a:picLocks noChangeAspect="1" noChangeArrowheads="1"/>
          </p:cNvPicPr>
          <p:nvPr/>
        </p:nvPicPr>
        <p:blipFill>
          <a:blip r:embed="rId2" cstate="print"/>
          <a:srcRect/>
          <a:stretch>
            <a:fillRect/>
          </a:stretch>
        </p:blipFill>
        <p:spPr bwMode="auto">
          <a:xfrm>
            <a:off x="3059113" y="404813"/>
            <a:ext cx="3240087" cy="2455862"/>
          </a:xfrm>
          <a:prstGeom prst="rect">
            <a:avLst/>
          </a:prstGeom>
          <a:noFill/>
          <a:ln w="9525">
            <a:noFill/>
            <a:miter lim="800000"/>
            <a:headEnd/>
            <a:tailEnd/>
          </a:ln>
        </p:spPr>
      </p:pic>
      <p:sp>
        <p:nvSpPr>
          <p:cNvPr id="695304" name="Rectangle 8"/>
          <p:cNvSpPr>
            <a:spLocks noChangeArrowheads="1"/>
          </p:cNvSpPr>
          <p:nvPr/>
        </p:nvSpPr>
        <p:spPr bwMode="auto">
          <a:xfrm>
            <a:off x="0" y="2713038"/>
            <a:ext cx="9144000" cy="1431925"/>
          </a:xfrm>
          <a:prstGeom prst="rect">
            <a:avLst/>
          </a:prstGeom>
          <a:noFill/>
          <a:ln w="9525">
            <a:noFill/>
            <a:miter lim="800000"/>
            <a:headEnd/>
            <a:tailEnd/>
          </a:ln>
          <a:effectLst/>
        </p:spPr>
        <p:txBody>
          <a:bodyPr anchor="ctr">
            <a:spAutoFit/>
          </a:bodyPr>
          <a:lstStyle/>
          <a:p>
            <a:pPr algn="just"/>
            <a:r>
              <a:rPr lang="it-IT" sz="2200">
                <a:cs typeface="Times New Roman" pitchFamily="18" charset="0"/>
              </a:rPr>
              <a:t>L’anello aromatico in alto a sinistra è della nicotinamide legato al ribosio. L’anello condensato in alto a destra è quello dell’adenina, anche esso legato al ribosio. L’anello della nicotinamide costituisce la parte attiva, per via del seguente equilibrio di ossido riduzione (Fig. 2.5):</a:t>
            </a:r>
          </a:p>
        </p:txBody>
      </p:sp>
      <p:pic>
        <p:nvPicPr>
          <p:cNvPr id="695305" name="Picture 9" descr="Senza nome-scandito-02"/>
          <p:cNvPicPr>
            <a:picLocks noChangeAspect="1" noChangeArrowheads="1"/>
          </p:cNvPicPr>
          <p:nvPr/>
        </p:nvPicPr>
        <p:blipFill>
          <a:blip r:embed="rId3" cstate="print"/>
          <a:srcRect/>
          <a:stretch>
            <a:fillRect/>
          </a:stretch>
        </p:blipFill>
        <p:spPr bwMode="auto">
          <a:xfrm>
            <a:off x="2627313" y="4049713"/>
            <a:ext cx="4392612" cy="23622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96323" name="Text Box 3"/>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82E1C1BA-8E7D-4329-9819-24CD1FD4791A}" type="slidenum">
              <a:rPr lang="it-IT"/>
              <a:pPr/>
              <a:t>18</a:t>
            </a:fld>
            <a:endParaRPr lang="it-IT"/>
          </a:p>
        </p:txBody>
      </p:sp>
      <p:sp>
        <p:nvSpPr>
          <p:cNvPr id="696324" name="Rectangle 4"/>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sp>
        <p:nvSpPr>
          <p:cNvPr id="696326" name="Rectangle 6"/>
          <p:cNvSpPr>
            <a:spLocks noChangeArrowheads="1"/>
          </p:cNvSpPr>
          <p:nvPr/>
        </p:nvSpPr>
        <p:spPr bwMode="auto">
          <a:xfrm>
            <a:off x="0" y="420688"/>
            <a:ext cx="9144000" cy="6032500"/>
          </a:xfrm>
          <a:prstGeom prst="rect">
            <a:avLst/>
          </a:prstGeom>
          <a:noFill/>
          <a:ln w="9525">
            <a:noFill/>
            <a:miter lim="800000"/>
            <a:headEnd/>
            <a:tailEnd/>
          </a:ln>
          <a:effectLst/>
        </p:spPr>
        <p:txBody>
          <a:bodyPr anchor="ctr">
            <a:spAutoFit/>
          </a:bodyPr>
          <a:lstStyle/>
          <a:p>
            <a:pPr algn="just"/>
            <a:r>
              <a:rPr lang="it-IT" sz="2200" b="1">
                <a:solidFill>
                  <a:srgbClr val="000000"/>
                </a:solidFill>
                <a:cs typeface="Times New Roman" pitchFamily="18" charset="0"/>
              </a:rPr>
              <a:t>esempio di effetto Crabtree:</a:t>
            </a:r>
            <a:r>
              <a:rPr lang="it-IT" sz="2200">
                <a:solidFill>
                  <a:srgbClr val="000000"/>
                </a:solidFill>
                <a:cs typeface="Times New Roman" pitchFamily="18" charset="0"/>
              </a:rPr>
              <a:t> è la fermentazione di zuccheri in etanolo</a:t>
            </a:r>
          </a:p>
          <a:p>
            <a:pPr algn="just"/>
            <a:endParaRPr lang="it-IT" sz="800">
              <a:solidFill>
                <a:srgbClr val="000000"/>
              </a:solidFill>
              <a:cs typeface="Times New Roman" pitchFamily="18" charset="0"/>
            </a:endParaRPr>
          </a:p>
          <a:p>
            <a:pPr algn="just"/>
            <a:r>
              <a:rPr lang="it-IT" sz="2200">
                <a:solidFill>
                  <a:srgbClr val="000000"/>
                </a:solidFill>
                <a:cs typeface="Times New Roman" pitchFamily="18" charset="0"/>
              </a:rPr>
              <a:t>se invece dei batteri lattici (la trasformazione di acido piruvico in acido lattico) si impiega lievito l’acido piruvico si trasforma in acetaldeide e poi in etanolo: </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CH</a:t>
            </a:r>
            <a:r>
              <a:rPr lang="it-IT" sz="2200" b="1" baseline="-30000">
                <a:solidFill>
                  <a:srgbClr val="000000"/>
                </a:solidFill>
                <a:cs typeface="Times New Roman" pitchFamily="18" charset="0"/>
              </a:rPr>
              <a:t>3</a:t>
            </a:r>
            <a:r>
              <a:rPr lang="it-IT" sz="2200" b="1">
                <a:solidFill>
                  <a:srgbClr val="000000"/>
                </a:solidFill>
                <a:cs typeface="Times New Roman" pitchFamily="18" charset="0"/>
              </a:rPr>
              <a:t>COCOOH </a:t>
            </a:r>
            <a:r>
              <a:rPr lang="it-IT" sz="2600">
                <a:solidFill>
                  <a:srgbClr val="000000"/>
                </a:solidFill>
                <a:latin typeface="Symbol" pitchFamily="18" charset="2"/>
                <a:cs typeface="Times New Roman" pitchFamily="18" charset="0"/>
              </a:rPr>
              <a:t>® </a:t>
            </a:r>
            <a:r>
              <a:rPr lang="it-IT" sz="2200" b="1">
                <a:solidFill>
                  <a:srgbClr val="000000"/>
                </a:solidFill>
                <a:cs typeface="Times New Roman" pitchFamily="18" charset="0"/>
              </a:rPr>
              <a:t>CH</a:t>
            </a:r>
            <a:r>
              <a:rPr lang="it-IT" sz="2200" b="1" baseline="-30000">
                <a:solidFill>
                  <a:srgbClr val="000000"/>
                </a:solidFill>
                <a:cs typeface="Times New Roman" pitchFamily="18" charset="0"/>
              </a:rPr>
              <a:t>3</a:t>
            </a:r>
            <a:r>
              <a:rPr lang="it-IT" sz="2200" b="1">
                <a:solidFill>
                  <a:srgbClr val="000000"/>
                </a:solidFill>
                <a:cs typeface="Times New Roman" pitchFamily="18" charset="0"/>
              </a:rPr>
              <a:t>CHO + CO</a:t>
            </a:r>
            <a:r>
              <a:rPr lang="it-IT" sz="2200" b="1" baseline="-30000">
                <a:solidFill>
                  <a:srgbClr val="000000"/>
                </a:solidFill>
                <a:cs typeface="Times New Roman" pitchFamily="18" charset="0"/>
              </a:rPr>
              <a:t>2</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CH</a:t>
            </a:r>
            <a:r>
              <a:rPr lang="it-IT" sz="2200" b="1" baseline="-30000">
                <a:solidFill>
                  <a:srgbClr val="000000"/>
                </a:solidFill>
                <a:cs typeface="Times New Roman" pitchFamily="18" charset="0"/>
              </a:rPr>
              <a:t>3</a:t>
            </a:r>
            <a:r>
              <a:rPr lang="it-IT" sz="2200" b="1">
                <a:solidFill>
                  <a:srgbClr val="000000"/>
                </a:solidFill>
                <a:cs typeface="Times New Roman" pitchFamily="18" charset="0"/>
              </a:rPr>
              <a:t>CHO</a:t>
            </a:r>
            <a:r>
              <a:rPr lang="it-IT" sz="2600">
                <a:solidFill>
                  <a:srgbClr val="000000"/>
                </a:solidFill>
                <a:latin typeface="Symbol" pitchFamily="18" charset="2"/>
                <a:cs typeface="Times New Roman" pitchFamily="18" charset="0"/>
              </a:rPr>
              <a:t> </a:t>
            </a:r>
            <a:r>
              <a:rPr lang="it-IT" sz="2600" b="1">
                <a:solidFill>
                  <a:srgbClr val="000000"/>
                </a:solidFill>
                <a:latin typeface="Symbol" pitchFamily="18" charset="2"/>
                <a:cs typeface="Times New Roman" pitchFamily="18" charset="0"/>
              </a:rPr>
              <a:t>+ </a:t>
            </a:r>
            <a:r>
              <a:rPr lang="it-IT" sz="2200" b="1">
                <a:solidFill>
                  <a:srgbClr val="000000"/>
                </a:solidFill>
                <a:latin typeface="Symbol" pitchFamily="18" charset="2"/>
                <a:cs typeface="Times New Roman" pitchFamily="18" charset="0"/>
              </a:rPr>
              <a:t>H</a:t>
            </a:r>
            <a:r>
              <a:rPr lang="it-IT" sz="2200" b="1" baseline="-30000">
                <a:solidFill>
                  <a:srgbClr val="000000"/>
                </a:solidFill>
                <a:latin typeface="Symbol" pitchFamily="18" charset="2"/>
                <a:cs typeface="Times New Roman" pitchFamily="18" charset="0"/>
              </a:rPr>
              <a:t>2</a:t>
            </a:r>
            <a:r>
              <a:rPr lang="it-IT" sz="2600">
                <a:solidFill>
                  <a:srgbClr val="000000"/>
                </a:solidFill>
                <a:latin typeface="Symbol" pitchFamily="18" charset="2"/>
                <a:cs typeface="Times New Roman" pitchFamily="18" charset="0"/>
              </a:rPr>
              <a:t> ® </a:t>
            </a:r>
            <a:r>
              <a:rPr lang="it-IT" sz="2200" b="1">
                <a:solidFill>
                  <a:srgbClr val="000000"/>
                </a:solidFill>
                <a:cs typeface="Times New Roman" pitchFamily="18" charset="0"/>
              </a:rPr>
              <a:t>CH</a:t>
            </a:r>
            <a:r>
              <a:rPr lang="it-IT" sz="2200" b="1" baseline="-30000">
                <a:solidFill>
                  <a:srgbClr val="000000"/>
                </a:solidFill>
                <a:cs typeface="Times New Roman" pitchFamily="18" charset="0"/>
              </a:rPr>
              <a:t>3</a:t>
            </a:r>
            <a:r>
              <a:rPr lang="it-IT" sz="2200" b="1">
                <a:solidFill>
                  <a:srgbClr val="000000"/>
                </a:solidFill>
                <a:cs typeface="Times New Roman" pitchFamily="18" charset="0"/>
              </a:rPr>
              <a:t>CH</a:t>
            </a:r>
            <a:r>
              <a:rPr lang="it-IT" sz="2200" b="1" baseline="-30000">
                <a:solidFill>
                  <a:srgbClr val="000000"/>
                </a:solidFill>
                <a:cs typeface="Times New Roman" pitchFamily="18" charset="0"/>
              </a:rPr>
              <a:t>2</a:t>
            </a:r>
            <a:r>
              <a:rPr lang="it-IT" sz="2200" b="1">
                <a:solidFill>
                  <a:srgbClr val="000000"/>
                </a:solidFill>
                <a:cs typeface="Times New Roman" pitchFamily="18" charset="0"/>
              </a:rPr>
              <a:t>OH</a:t>
            </a:r>
            <a:endParaRPr lang="it-IT" sz="2200">
              <a:solidFill>
                <a:srgbClr val="000000"/>
              </a:solidFill>
              <a:cs typeface="Times New Roman" pitchFamily="18" charset="0"/>
            </a:endParaRPr>
          </a:p>
          <a:p>
            <a:pPr algn="ctr"/>
            <a:r>
              <a:rPr lang="it-IT" sz="2200">
                <a:solidFill>
                  <a:srgbClr val="000000"/>
                </a:solidFill>
                <a:cs typeface="Times New Roman" pitchFamily="18" charset="0"/>
              </a:rPr>
              <a:t>l’acido piruvico si riduce ad etanolo e NADH si risossida a NAD</a:t>
            </a:r>
            <a:r>
              <a:rPr lang="it-IT" sz="2200" baseline="30000">
                <a:solidFill>
                  <a:srgbClr val="000000"/>
                </a:solidFill>
                <a:cs typeface="Times New Roman" pitchFamily="18" charset="0"/>
              </a:rPr>
              <a:t>+</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L’etanolo può anche essere prodotto attraverso un diverso meccanismo. </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La figura 2.6 nel lucido successivo mostra come dall’acido piruvico la fermentazione possa procedere verso la formazione di prodotti diversi</a:t>
            </a:r>
          </a:p>
          <a:p>
            <a:pPr algn="just"/>
            <a:endParaRPr lang="it-IT" sz="2200">
              <a:solidFill>
                <a:srgbClr val="000000"/>
              </a:solidFill>
              <a:cs typeface="Times New Roman" pitchFamily="18" charset="0"/>
            </a:endParaRPr>
          </a:p>
          <a:p>
            <a:pPr algn="ctr"/>
            <a:r>
              <a:rPr lang="it-IT" sz="2200" b="1">
                <a:solidFill>
                  <a:srgbClr val="000000"/>
                </a:solidFill>
                <a:cs typeface="Times New Roman" pitchFamily="18" charset="0"/>
              </a:rPr>
              <a:t>l’etanolo si forma anche in processi aerati se la concentrazione di zucchero è alta</a:t>
            </a:r>
          </a:p>
          <a:p>
            <a:pPr algn="just"/>
            <a:r>
              <a:rPr lang="it-IT" sz="2200">
                <a:solidFill>
                  <a:srgbClr val="000000"/>
                </a:solidFill>
                <a:cs typeface="Times New Roman" pitchFamily="18" charset="0"/>
              </a:rPr>
              <a:t>Questo effetto, detto anche effetto del glucosio, si suppone che sia dovuto alla </a:t>
            </a:r>
            <a:r>
              <a:rPr lang="it-IT" sz="2200" b="1">
                <a:solidFill>
                  <a:srgbClr val="000000"/>
                </a:solidFill>
                <a:cs typeface="Times New Roman" pitchFamily="18" charset="0"/>
              </a:rPr>
              <a:t>saturazione della via respiratoria</a:t>
            </a:r>
            <a:r>
              <a:rPr lang="it-IT" sz="2200">
                <a:solidFill>
                  <a:srgbClr val="000000"/>
                </a:solidFill>
                <a:cs typeface="Times New Roman" pitchFamily="18" charset="0"/>
              </a:rPr>
              <a:t> per cui l’eccesso di zucchero (rispetto alla capacità respiratoria del microrganismo, ad esempio il lievito) è catabolizzato per via fermentativa.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346"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97347" name="Text Box 3"/>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AF017745-B721-4901-BBF0-70B0FEAFC31D}" type="slidenum">
              <a:rPr lang="it-IT"/>
              <a:pPr/>
              <a:t>19</a:t>
            </a:fld>
            <a:endParaRPr lang="it-IT"/>
          </a:p>
        </p:txBody>
      </p:sp>
      <p:sp>
        <p:nvSpPr>
          <p:cNvPr id="697348" name="Rectangle 4"/>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pic>
        <p:nvPicPr>
          <p:cNvPr id="697352" name="Picture 8" descr="Senza nome-scandito-02"/>
          <p:cNvPicPr>
            <a:picLocks noChangeAspect="1" noChangeArrowheads="1"/>
          </p:cNvPicPr>
          <p:nvPr/>
        </p:nvPicPr>
        <p:blipFill>
          <a:blip r:embed="rId2" cstate="print"/>
          <a:srcRect/>
          <a:stretch>
            <a:fillRect/>
          </a:stretch>
        </p:blipFill>
        <p:spPr bwMode="auto">
          <a:xfrm>
            <a:off x="0" y="692150"/>
            <a:ext cx="6191250" cy="5006975"/>
          </a:xfrm>
          <a:prstGeom prst="rect">
            <a:avLst/>
          </a:prstGeom>
          <a:noFill/>
          <a:ln w="9525">
            <a:noFill/>
            <a:miter lim="800000"/>
            <a:headEnd/>
            <a:tailEnd/>
          </a:ln>
        </p:spPr>
      </p:pic>
      <p:sp>
        <p:nvSpPr>
          <p:cNvPr id="697350" name="Rectangle 6"/>
          <p:cNvSpPr>
            <a:spLocks noChangeArrowheads="1"/>
          </p:cNvSpPr>
          <p:nvPr/>
        </p:nvSpPr>
        <p:spPr bwMode="auto">
          <a:xfrm>
            <a:off x="5795963" y="1557338"/>
            <a:ext cx="3348037" cy="4664075"/>
          </a:xfrm>
          <a:prstGeom prst="rect">
            <a:avLst/>
          </a:prstGeom>
          <a:noFill/>
          <a:ln w="9525">
            <a:noFill/>
            <a:miter lim="800000"/>
            <a:headEnd/>
            <a:tailEnd/>
          </a:ln>
          <a:effectLst/>
        </p:spPr>
        <p:txBody>
          <a:bodyPr anchor="ctr">
            <a:spAutoFit/>
          </a:bodyPr>
          <a:lstStyle/>
          <a:p>
            <a:pPr algn="just"/>
            <a:r>
              <a:rPr lang="it-IT" sz="2000">
                <a:solidFill>
                  <a:srgbClr val="000000"/>
                </a:solidFill>
                <a:cs typeface="Times New Roman" pitchFamily="18" charset="0"/>
              </a:rPr>
              <a:t>Figura 2.6. Prodotti di fermentazione del glucosio a seconda del microrganismo: A (Streptococco e lactobacillus), B (Clostridium propionicum), C (Lievito, Acetobattere, Zymomonas, Sarcina Ventriculi, Erwinia amylovora), D (Enterobacteriaceae coli-aerogenes), E (Clostridia), F (Klebsiella), G (Lievito), H (Clostridia: microrganismi butirrici e butilici), I (Batteri dell’acido propionico)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6355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5D78B451-754E-489B-A643-51758E4E96E8}" type="slidenum">
              <a:rPr lang="it-IT"/>
              <a:pPr/>
              <a:t>2</a:t>
            </a:fld>
            <a:endParaRPr lang="it-IT"/>
          </a:p>
        </p:txBody>
      </p:sp>
      <p:sp>
        <p:nvSpPr>
          <p:cNvPr id="663556" name="Rectangle 4"/>
          <p:cNvSpPr>
            <a:spLocks noChangeArrowheads="1"/>
          </p:cNvSpPr>
          <p:nvPr/>
        </p:nvSpPr>
        <p:spPr bwMode="auto">
          <a:xfrm>
            <a:off x="0" y="476250"/>
            <a:ext cx="9144000" cy="447357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La velocità delle reazioni di crescita della biomassa e di formazione del prodotto è data dalle equazioni.</a:t>
            </a:r>
            <a:endParaRPr lang="en-GB" b="1">
              <a:solidFill>
                <a:srgbClr val="000000"/>
              </a:solidFill>
              <a:cs typeface="Times New Roman" pitchFamily="18" charset="0"/>
            </a:endParaRPr>
          </a:p>
          <a:p>
            <a:pPr algn="ctr"/>
            <a:r>
              <a:rPr lang="en-GB" b="1">
                <a:solidFill>
                  <a:srgbClr val="000000"/>
                </a:solidFill>
                <a:cs typeface="Times New Roman" pitchFamily="18" charset="0"/>
              </a:rPr>
              <a:t>dX/dt = [</a:t>
            </a:r>
            <a:r>
              <a:rPr lang="it-IT" b="1">
                <a:solidFill>
                  <a:srgbClr val="000000"/>
                </a:solidFill>
                <a:latin typeface="Symbol" pitchFamily="18" charset="2"/>
                <a:cs typeface="Times New Roman" pitchFamily="18" charset="0"/>
              </a:rPr>
              <a:t>m</a:t>
            </a:r>
            <a:r>
              <a:rPr lang="en-GB" b="1" baseline="-30000">
                <a:solidFill>
                  <a:srgbClr val="000000"/>
                </a:solidFill>
                <a:cs typeface="Times New Roman" pitchFamily="18" charset="0"/>
              </a:rPr>
              <a:t>m</a:t>
            </a:r>
            <a:r>
              <a:rPr lang="en-GB" b="1">
                <a:solidFill>
                  <a:srgbClr val="000000"/>
                </a:solidFill>
                <a:cs typeface="Times New Roman" pitchFamily="18" charset="0"/>
              </a:rPr>
              <a:t> S/( K</a:t>
            </a:r>
            <a:r>
              <a:rPr lang="en-GB" b="1" baseline="-30000">
                <a:solidFill>
                  <a:srgbClr val="000000"/>
                </a:solidFill>
                <a:cs typeface="Times New Roman" pitchFamily="18" charset="0"/>
              </a:rPr>
              <a:t>S</a:t>
            </a:r>
            <a:r>
              <a:rPr lang="en-GB" b="1">
                <a:solidFill>
                  <a:srgbClr val="000000"/>
                </a:solidFill>
                <a:cs typeface="Times New Roman" pitchFamily="18" charset="0"/>
              </a:rPr>
              <a:t> + S)]</a:t>
            </a:r>
            <a:r>
              <a:rPr lang="it-IT" b="1">
                <a:solidFill>
                  <a:srgbClr val="000000"/>
                </a:solidFill>
                <a:latin typeface="Symbol" pitchFamily="18" charset="2"/>
                <a:cs typeface="Times New Roman" pitchFamily="18" charset="0"/>
              </a:rPr>
              <a:t> </a:t>
            </a:r>
            <a:r>
              <a:rPr lang="en-GB" b="1">
                <a:solidFill>
                  <a:srgbClr val="000000"/>
                </a:solidFill>
                <a:cs typeface="Times New Roman" pitchFamily="18" charset="0"/>
              </a:rPr>
              <a:t>X  (24)</a:t>
            </a:r>
            <a:endParaRPr lang="en-GB">
              <a:solidFill>
                <a:srgbClr val="000000"/>
              </a:solidFill>
              <a:cs typeface="Times New Roman" pitchFamily="18" charset="0"/>
            </a:endParaRPr>
          </a:p>
          <a:p>
            <a:pPr algn="ctr"/>
            <a:endParaRPr lang="en-GB" b="1">
              <a:solidFill>
                <a:srgbClr val="000000"/>
              </a:solidFill>
              <a:cs typeface="Times New Roman" pitchFamily="18" charset="0"/>
            </a:endParaRPr>
          </a:p>
          <a:p>
            <a:pPr algn="ctr"/>
            <a:r>
              <a:rPr lang="en-GB" b="1">
                <a:solidFill>
                  <a:srgbClr val="000000"/>
                </a:solidFill>
                <a:cs typeface="Times New Roman" pitchFamily="18" charset="0"/>
              </a:rPr>
              <a:t>dP/dt</a:t>
            </a:r>
            <a:r>
              <a:rPr lang="en-GB">
                <a:solidFill>
                  <a:srgbClr val="000000"/>
                </a:solidFill>
                <a:cs typeface="Times New Roman" pitchFamily="18" charset="0"/>
              </a:rPr>
              <a:t> </a:t>
            </a:r>
            <a:r>
              <a:rPr lang="en-GB" b="1">
                <a:solidFill>
                  <a:srgbClr val="000000"/>
                </a:solidFill>
                <a:cs typeface="Times New Roman" pitchFamily="18" charset="0"/>
              </a:rPr>
              <a:t>= (Y</a:t>
            </a:r>
            <a:r>
              <a:rPr lang="en-GB" b="1" baseline="-30000">
                <a:solidFill>
                  <a:srgbClr val="000000"/>
                </a:solidFill>
                <a:cs typeface="Times New Roman" pitchFamily="18" charset="0"/>
              </a:rPr>
              <a:t>PS</a:t>
            </a:r>
            <a:r>
              <a:rPr lang="en-GB" b="1">
                <a:solidFill>
                  <a:srgbClr val="000000"/>
                </a:solidFill>
                <a:cs typeface="Times New Roman" pitchFamily="18" charset="0"/>
              </a:rPr>
              <a:t>/Y</a:t>
            </a:r>
            <a:r>
              <a:rPr lang="en-GB" b="1" baseline="-30000">
                <a:solidFill>
                  <a:srgbClr val="000000"/>
                </a:solidFill>
                <a:cs typeface="Times New Roman" pitchFamily="18" charset="0"/>
              </a:rPr>
              <a:t>XS</a:t>
            </a:r>
            <a:r>
              <a:rPr lang="en-GB" b="1">
                <a:solidFill>
                  <a:srgbClr val="000000"/>
                </a:solidFill>
                <a:cs typeface="Times New Roman" pitchFamily="18" charset="0"/>
              </a:rPr>
              <a:t>) [</a:t>
            </a:r>
            <a:r>
              <a:rPr lang="it-IT" b="1">
                <a:solidFill>
                  <a:srgbClr val="000000"/>
                </a:solidFill>
                <a:latin typeface="Symbol" pitchFamily="18" charset="2"/>
                <a:cs typeface="Times New Roman" pitchFamily="18" charset="0"/>
              </a:rPr>
              <a:t>m</a:t>
            </a:r>
            <a:r>
              <a:rPr lang="en-GB" b="1" baseline="-30000">
                <a:solidFill>
                  <a:srgbClr val="000000"/>
                </a:solidFill>
                <a:cs typeface="Times New Roman" pitchFamily="18" charset="0"/>
              </a:rPr>
              <a:t>m</a:t>
            </a:r>
            <a:r>
              <a:rPr lang="en-GB" b="1">
                <a:solidFill>
                  <a:srgbClr val="000000"/>
                </a:solidFill>
                <a:cs typeface="Times New Roman" pitchFamily="18" charset="0"/>
              </a:rPr>
              <a:t> S/( K</a:t>
            </a:r>
            <a:r>
              <a:rPr lang="en-GB" b="1" baseline="-30000">
                <a:solidFill>
                  <a:srgbClr val="000000"/>
                </a:solidFill>
                <a:cs typeface="Times New Roman" pitchFamily="18" charset="0"/>
              </a:rPr>
              <a:t>S</a:t>
            </a:r>
            <a:r>
              <a:rPr lang="en-GB" b="1">
                <a:solidFill>
                  <a:srgbClr val="000000"/>
                </a:solidFill>
                <a:cs typeface="Times New Roman" pitchFamily="18" charset="0"/>
              </a:rPr>
              <a:t> + S)]</a:t>
            </a:r>
            <a:r>
              <a:rPr lang="it-IT" b="1">
                <a:solidFill>
                  <a:srgbClr val="000000"/>
                </a:solidFill>
                <a:latin typeface="Symbol" pitchFamily="18" charset="2"/>
                <a:cs typeface="Times New Roman" pitchFamily="18" charset="0"/>
              </a:rPr>
              <a:t> </a:t>
            </a:r>
            <a:r>
              <a:rPr lang="en-GB" b="1">
                <a:solidFill>
                  <a:srgbClr val="000000"/>
                </a:solidFill>
                <a:cs typeface="Times New Roman" pitchFamily="18" charset="0"/>
              </a:rPr>
              <a:t>X (37)</a:t>
            </a:r>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Approssimazione di </a:t>
            </a:r>
            <a:r>
              <a:rPr lang="it-IT" b="1">
                <a:solidFill>
                  <a:srgbClr val="000000"/>
                </a:solidFill>
                <a:cs typeface="Times New Roman" pitchFamily="18" charset="0"/>
              </a:rPr>
              <a:t>Y</a:t>
            </a:r>
            <a:r>
              <a:rPr lang="it-IT">
                <a:solidFill>
                  <a:srgbClr val="000000"/>
                </a:solidFill>
                <a:cs typeface="Times New Roman" pitchFamily="18" charset="0"/>
              </a:rPr>
              <a:t>: calcolarli come medie in un certo intervallo di tempo (assumerli </a:t>
            </a:r>
            <a:r>
              <a:rPr lang="it-IT" b="1">
                <a:solidFill>
                  <a:srgbClr val="000000"/>
                </a:solidFill>
                <a:cs typeface="Times New Roman" pitchFamily="18" charset="0"/>
              </a:rPr>
              <a:t>costanti entro il </a:t>
            </a:r>
            <a:r>
              <a:rPr lang="it-IT" b="1">
                <a:solidFill>
                  <a:srgbClr val="000000"/>
                </a:solidFill>
                <a:latin typeface="Symbol" pitchFamily="18" charset="2"/>
                <a:cs typeface="Times New Roman" pitchFamily="18" charset="0"/>
              </a:rPr>
              <a:t>D</a:t>
            </a:r>
            <a:r>
              <a:rPr lang="it-IT" b="1">
                <a:solidFill>
                  <a:srgbClr val="000000"/>
                </a:solidFill>
                <a:cs typeface="Times New Roman" pitchFamily="18" charset="0"/>
              </a:rPr>
              <a:t>t considerato</a:t>
            </a:r>
            <a:r>
              <a:rPr lang="it-IT">
                <a:solidFill>
                  <a:srgbClr val="000000"/>
                </a:solidFill>
                <a:cs typeface="Times New Roman" pitchFamily="18" charset="0"/>
              </a:rPr>
              <a:t>) </a:t>
            </a:r>
            <a:r>
              <a:rPr lang="it-IT" b="1">
                <a:solidFill>
                  <a:srgbClr val="000000"/>
                </a:solidFill>
                <a:cs typeface="Times New Roman" pitchFamily="18" charset="0"/>
              </a:rPr>
              <a:t>invece di  sviluppare le loro funzioni del tempo</a:t>
            </a:r>
            <a:r>
              <a:rPr lang="it-IT">
                <a:solidFill>
                  <a:srgbClr val="000000"/>
                </a:solidFill>
                <a:cs typeface="Times New Roman" pitchFamily="18" charset="0"/>
              </a:rPr>
              <a:t>. </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Occorre adesso, una comprensione più approfondita dei processi di crescita e di formazione.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70"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698371" name="Text Box 3"/>
          <p:cNvSpPr txBox="1">
            <a:spLocks noChangeArrowheads="1"/>
          </p:cNvSpPr>
          <p:nvPr/>
        </p:nvSpPr>
        <p:spPr bwMode="auto">
          <a:xfrm>
            <a:off x="8532813" y="6427788"/>
            <a:ext cx="488950" cy="457200"/>
          </a:xfrm>
          <a:prstGeom prst="rect">
            <a:avLst/>
          </a:prstGeom>
          <a:noFill/>
          <a:ln w="9525">
            <a:noFill/>
            <a:miter lim="800000"/>
            <a:headEnd/>
            <a:tailEnd/>
          </a:ln>
          <a:effectLst/>
        </p:spPr>
        <p:txBody>
          <a:bodyPr wrap="none">
            <a:spAutoFit/>
          </a:bodyPr>
          <a:lstStyle/>
          <a:p>
            <a:fld id="{EF344A79-88F8-4052-A023-59B9072B855E}" type="slidenum">
              <a:rPr lang="it-IT"/>
              <a:pPr/>
              <a:t>20</a:t>
            </a:fld>
            <a:endParaRPr lang="it-IT"/>
          </a:p>
        </p:txBody>
      </p:sp>
      <p:sp>
        <p:nvSpPr>
          <p:cNvPr id="698372" name="Rectangle 4"/>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sp>
        <p:nvSpPr>
          <p:cNvPr id="698374" name="Rectangle 6"/>
          <p:cNvSpPr>
            <a:spLocks noChangeArrowheads="1"/>
          </p:cNvSpPr>
          <p:nvPr/>
        </p:nvSpPr>
        <p:spPr bwMode="auto">
          <a:xfrm>
            <a:off x="0" y="404813"/>
            <a:ext cx="9144000" cy="3289300"/>
          </a:xfrm>
          <a:prstGeom prst="rect">
            <a:avLst/>
          </a:prstGeom>
          <a:noFill/>
          <a:ln w="9525">
            <a:noFill/>
            <a:miter lim="800000"/>
            <a:headEnd/>
            <a:tailEnd/>
          </a:ln>
          <a:effectLst/>
        </p:spPr>
        <p:txBody>
          <a:bodyPr anchor="ctr">
            <a:spAutoFit/>
          </a:bodyPr>
          <a:lstStyle/>
          <a:p>
            <a:pPr algn="just"/>
            <a:r>
              <a:rPr lang="it-IT" b="1">
                <a:solidFill>
                  <a:srgbClr val="000000"/>
                </a:solidFill>
                <a:cs typeface="Times New Roman" pitchFamily="18" charset="0"/>
              </a:rPr>
              <a:t>effetto Crabtree:</a:t>
            </a:r>
            <a:r>
              <a:rPr lang="it-IT" sz="2200">
                <a:solidFill>
                  <a:srgbClr val="000000"/>
                </a:solidFill>
                <a:cs typeface="Times New Roman" pitchFamily="18" charset="0"/>
              </a:rPr>
              <a:t> si osserva nella coltivazione di </a:t>
            </a:r>
            <a:r>
              <a:rPr lang="it-IT" sz="2200" b="1">
                <a:solidFill>
                  <a:srgbClr val="000000"/>
                </a:solidFill>
                <a:cs typeface="Times New Roman" pitchFamily="18" charset="0"/>
              </a:rPr>
              <a:t>organismi anaerobici facoltativi (possono sia FERMENTARE che RESPIRARE)</a:t>
            </a:r>
            <a:endParaRPr lang="it-IT" sz="2200">
              <a:solidFill>
                <a:srgbClr val="000000"/>
              </a:solidFill>
              <a:cs typeface="Times New Roman" pitchFamily="18" charset="0"/>
            </a:endParaRPr>
          </a:p>
          <a:p>
            <a:pPr algn="just">
              <a:buFontTx/>
              <a:buChar char="-"/>
            </a:pPr>
            <a:r>
              <a:rPr lang="it-IT" b="1" i="1">
                <a:solidFill>
                  <a:srgbClr val="000000"/>
                </a:solidFill>
                <a:cs typeface="Times New Roman" pitchFamily="18" charset="0"/>
              </a:rPr>
              <a:t>Saccharomyces cerevisiae</a:t>
            </a:r>
          </a:p>
          <a:p>
            <a:pPr algn="just">
              <a:buFontTx/>
              <a:buChar char="-"/>
            </a:pPr>
            <a:r>
              <a:rPr lang="it-IT" b="1" i="1">
                <a:solidFill>
                  <a:srgbClr val="000000"/>
                </a:solidFill>
                <a:cs typeface="Times New Roman" pitchFamily="18" charset="0"/>
              </a:rPr>
              <a:t> Esterichia coli</a:t>
            </a:r>
          </a:p>
          <a:p>
            <a:pPr algn="just">
              <a:buFontTx/>
              <a:buChar char="-"/>
            </a:pPr>
            <a:r>
              <a:rPr lang="it-IT" b="1" i="1">
                <a:solidFill>
                  <a:srgbClr val="000000"/>
                </a:solidFill>
                <a:cs typeface="Times New Roman" pitchFamily="18" charset="0"/>
              </a:rPr>
              <a:t>Salmonella</a:t>
            </a:r>
          </a:p>
          <a:p>
            <a:pPr algn="ctr"/>
            <a:r>
              <a:rPr lang="it-IT" sz="2200">
                <a:solidFill>
                  <a:srgbClr val="000000"/>
                </a:solidFill>
                <a:cs typeface="Times New Roman" pitchFamily="18" charset="0"/>
              </a:rPr>
              <a:t> </a:t>
            </a:r>
            <a:r>
              <a:rPr lang="it-IT" sz="2600" b="1">
                <a:solidFill>
                  <a:srgbClr val="000000"/>
                </a:solidFill>
                <a:cs typeface="Times New Roman" pitchFamily="18" charset="0"/>
              </a:rPr>
              <a:t>non l’</a:t>
            </a:r>
            <a:r>
              <a:rPr lang="it-IT" sz="2600" b="1" i="1">
                <a:solidFill>
                  <a:srgbClr val="000000"/>
                </a:solidFill>
                <a:cs typeface="Times New Roman" pitchFamily="18" charset="0"/>
              </a:rPr>
              <a:t>Aspergillus niger</a:t>
            </a:r>
            <a:r>
              <a:rPr lang="it-IT" sz="2600" b="1">
                <a:solidFill>
                  <a:srgbClr val="000000"/>
                </a:solidFill>
                <a:cs typeface="Times New Roman" pitchFamily="18" charset="0"/>
              </a:rPr>
              <a:t>  </a:t>
            </a:r>
            <a:r>
              <a:rPr lang="it-IT" sz="2200">
                <a:solidFill>
                  <a:srgbClr val="000000"/>
                </a:solidFill>
                <a:cs typeface="Times New Roman" pitchFamily="18" charset="0"/>
              </a:rPr>
              <a:t>ad esempio</a:t>
            </a:r>
          </a:p>
          <a:p>
            <a:pPr algn="ctr"/>
            <a:endParaRPr lang="it-IT" sz="2200" b="1">
              <a:solidFill>
                <a:srgbClr val="000000"/>
              </a:solidFill>
              <a:cs typeface="Times New Roman" pitchFamily="18" charset="0"/>
            </a:endParaRPr>
          </a:p>
          <a:p>
            <a:pPr algn="just"/>
            <a:r>
              <a:rPr lang="it-IT" sz="2200">
                <a:solidFill>
                  <a:srgbClr val="000000"/>
                </a:solidFill>
                <a:cs typeface="Times New Roman" pitchFamily="18" charset="0"/>
              </a:rPr>
              <a:t>La relazione tra la concentrazione di zuccheri, tipo di attività catabolica, e rese energetiche (ATP), in biomassa e in prodotti è riassunta come segue</a:t>
            </a:r>
            <a:endParaRPr lang="it-IT" sz="2200" b="1">
              <a:solidFill>
                <a:srgbClr val="000000"/>
              </a:solidFill>
              <a:cs typeface="Times New Roman" pitchFamily="18" charset="0"/>
            </a:endParaRPr>
          </a:p>
        </p:txBody>
      </p:sp>
      <p:pic>
        <p:nvPicPr>
          <p:cNvPr id="698376" name="Picture 8"/>
          <p:cNvPicPr>
            <a:picLocks noChangeAspect="1" noChangeArrowheads="1"/>
          </p:cNvPicPr>
          <p:nvPr/>
        </p:nvPicPr>
        <p:blipFill>
          <a:blip r:embed="rId2" cstate="print"/>
          <a:srcRect/>
          <a:stretch>
            <a:fillRect/>
          </a:stretch>
        </p:blipFill>
        <p:spPr bwMode="auto">
          <a:xfrm>
            <a:off x="36513" y="4037013"/>
            <a:ext cx="9144000" cy="2128837"/>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8"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700419" name="Text Box 3"/>
          <p:cNvSpPr txBox="1">
            <a:spLocks noChangeArrowheads="1"/>
          </p:cNvSpPr>
          <p:nvPr/>
        </p:nvSpPr>
        <p:spPr bwMode="auto">
          <a:xfrm>
            <a:off x="8532813" y="6427788"/>
            <a:ext cx="488950" cy="457200"/>
          </a:xfrm>
          <a:prstGeom prst="rect">
            <a:avLst/>
          </a:prstGeom>
          <a:noFill/>
          <a:ln w="9525">
            <a:noFill/>
            <a:miter lim="800000"/>
            <a:headEnd/>
            <a:tailEnd/>
          </a:ln>
          <a:effectLst/>
        </p:spPr>
        <p:txBody>
          <a:bodyPr wrap="none">
            <a:spAutoFit/>
          </a:bodyPr>
          <a:lstStyle/>
          <a:p>
            <a:fld id="{1BCDF10F-77F0-4EAC-BD95-0BB045FA84A1}" type="slidenum">
              <a:rPr lang="it-IT"/>
              <a:pPr/>
              <a:t>21</a:t>
            </a:fld>
            <a:endParaRPr lang="it-IT"/>
          </a:p>
        </p:txBody>
      </p:sp>
      <p:sp>
        <p:nvSpPr>
          <p:cNvPr id="700420" name="Rectangle 4"/>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sp>
        <p:nvSpPr>
          <p:cNvPr id="700421" name="Rectangle 5"/>
          <p:cNvSpPr>
            <a:spLocks noChangeArrowheads="1"/>
          </p:cNvSpPr>
          <p:nvPr/>
        </p:nvSpPr>
        <p:spPr bwMode="auto">
          <a:xfrm>
            <a:off x="0" y="500063"/>
            <a:ext cx="9144000" cy="762000"/>
          </a:xfrm>
          <a:prstGeom prst="rect">
            <a:avLst/>
          </a:prstGeom>
          <a:noFill/>
          <a:ln w="9525">
            <a:noFill/>
            <a:miter lim="800000"/>
            <a:headEnd/>
            <a:tailEnd/>
          </a:ln>
          <a:effectLst/>
        </p:spPr>
        <p:txBody>
          <a:bodyPr anchor="ctr">
            <a:spAutoFit/>
          </a:bodyPr>
          <a:lstStyle/>
          <a:p>
            <a:pPr algn="ctr"/>
            <a:r>
              <a:rPr lang="it-IT" sz="2200" b="1">
                <a:solidFill>
                  <a:srgbClr val="000000"/>
                </a:solidFill>
                <a:cs typeface="Times New Roman" pitchFamily="18" charset="0"/>
              </a:rPr>
              <a:t>Es.: trasformazione di zuccheri in etanolo con Saccharomyces cerevisiae effetto della concentrazione di O</a:t>
            </a:r>
            <a:r>
              <a:rPr lang="it-IT" sz="2200" b="1" baseline="-30000">
                <a:solidFill>
                  <a:srgbClr val="000000"/>
                </a:solidFill>
                <a:cs typeface="Times New Roman" pitchFamily="18" charset="0"/>
              </a:rPr>
              <a:t>2</a:t>
            </a:r>
            <a:r>
              <a:rPr lang="it-IT" sz="2200" b="1">
                <a:solidFill>
                  <a:srgbClr val="000000"/>
                </a:solidFill>
                <a:cs typeface="Times New Roman" pitchFamily="18" charset="0"/>
              </a:rPr>
              <a:t> disciolto</a:t>
            </a:r>
            <a:endParaRPr lang="it-IT" sz="2200">
              <a:solidFill>
                <a:srgbClr val="000000"/>
              </a:solidFill>
              <a:cs typeface="Times New Roman" pitchFamily="18" charset="0"/>
            </a:endParaRPr>
          </a:p>
        </p:txBody>
      </p:sp>
      <p:pic>
        <p:nvPicPr>
          <p:cNvPr id="700423" name="Picture 7"/>
          <p:cNvPicPr>
            <a:picLocks noChangeAspect="1" noChangeArrowheads="1"/>
          </p:cNvPicPr>
          <p:nvPr/>
        </p:nvPicPr>
        <p:blipFill>
          <a:blip r:embed="rId2" cstate="print"/>
          <a:srcRect/>
          <a:stretch>
            <a:fillRect/>
          </a:stretch>
        </p:blipFill>
        <p:spPr bwMode="auto">
          <a:xfrm>
            <a:off x="215900" y="1412875"/>
            <a:ext cx="8532813" cy="4213225"/>
          </a:xfrm>
          <a:prstGeom prst="rect">
            <a:avLst/>
          </a:prstGeom>
          <a:noFill/>
        </p:spPr>
      </p:pic>
      <p:sp>
        <p:nvSpPr>
          <p:cNvPr id="700425" name="Rectangle 9"/>
          <p:cNvSpPr>
            <a:spLocks noChangeArrowheads="1"/>
          </p:cNvSpPr>
          <p:nvPr/>
        </p:nvSpPr>
        <p:spPr bwMode="auto">
          <a:xfrm>
            <a:off x="0" y="5559425"/>
            <a:ext cx="9144000" cy="822325"/>
          </a:xfrm>
          <a:prstGeom prst="rect">
            <a:avLst/>
          </a:prstGeom>
          <a:noFill/>
          <a:ln w="9525">
            <a:noFill/>
            <a:miter lim="800000"/>
            <a:headEnd/>
            <a:tailEnd/>
          </a:ln>
          <a:effectLst/>
        </p:spPr>
        <p:txBody>
          <a:bodyPr anchor="ctr">
            <a:spAutoFit/>
          </a:bodyPr>
          <a:lstStyle/>
          <a:p>
            <a:r>
              <a:rPr lang="it-IT">
                <a:cs typeface="Times New Roman" pitchFamily="18" charset="0"/>
              </a:rPr>
              <a:t>In un solo caso è favorita la respirazione: </a:t>
            </a:r>
          </a:p>
          <a:p>
            <a:pPr algn="ctr"/>
            <a:r>
              <a:rPr lang="it-IT">
                <a:cs typeface="Times New Roman" pitchFamily="18" charset="0"/>
              </a:rPr>
              <a:t>ad alta concentrazione di O</a:t>
            </a:r>
            <a:r>
              <a:rPr lang="it-IT" baseline="-30000">
                <a:cs typeface="Times New Roman" pitchFamily="18" charset="0"/>
              </a:rPr>
              <a:t>2</a:t>
            </a:r>
            <a:r>
              <a:rPr lang="it-IT">
                <a:cs typeface="Times New Roman" pitchFamily="18" charset="0"/>
              </a:rPr>
              <a:t> e bassa concentrazione di zucchero</a:t>
            </a:r>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Text Box 2"/>
          <p:cNvSpPr txBox="1">
            <a:spLocks noChangeArrowheads="1"/>
          </p:cNvSpPr>
          <p:nvPr/>
        </p:nvSpPr>
        <p:spPr bwMode="auto">
          <a:xfrm>
            <a:off x="2051050" y="0"/>
            <a:ext cx="5589588" cy="457200"/>
          </a:xfrm>
          <a:prstGeom prst="rect">
            <a:avLst/>
          </a:prstGeom>
          <a:noFill/>
          <a:ln w="9525">
            <a:noFill/>
            <a:miter lim="800000"/>
            <a:headEnd/>
            <a:tailEnd/>
          </a:ln>
          <a:effectLst/>
        </p:spPr>
        <p:txBody>
          <a:bodyPr wrap="none">
            <a:spAutoFit/>
          </a:bodyPr>
          <a:lstStyle/>
          <a:p>
            <a:r>
              <a:rPr lang="it-IT" b="1">
                <a:solidFill>
                  <a:srgbClr val="FF0000"/>
                </a:solidFill>
              </a:rPr>
              <a:t>FERMENTAZIONE E RESPIRAZIONE</a:t>
            </a:r>
          </a:p>
        </p:txBody>
      </p:sp>
      <p:sp>
        <p:nvSpPr>
          <p:cNvPr id="701443" name="Text Box 3"/>
          <p:cNvSpPr txBox="1">
            <a:spLocks noChangeArrowheads="1"/>
          </p:cNvSpPr>
          <p:nvPr/>
        </p:nvSpPr>
        <p:spPr bwMode="auto">
          <a:xfrm>
            <a:off x="8532813" y="6427788"/>
            <a:ext cx="488950" cy="457200"/>
          </a:xfrm>
          <a:prstGeom prst="rect">
            <a:avLst/>
          </a:prstGeom>
          <a:noFill/>
          <a:ln w="9525">
            <a:noFill/>
            <a:miter lim="800000"/>
            <a:headEnd/>
            <a:tailEnd/>
          </a:ln>
          <a:effectLst/>
        </p:spPr>
        <p:txBody>
          <a:bodyPr wrap="none">
            <a:spAutoFit/>
          </a:bodyPr>
          <a:lstStyle/>
          <a:p>
            <a:fld id="{18410443-192D-4186-93D4-E0D50E4B42BD}" type="slidenum">
              <a:rPr lang="it-IT"/>
              <a:pPr/>
              <a:t>22</a:t>
            </a:fld>
            <a:endParaRPr lang="it-IT"/>
          </a:p>
        </p:txBody>
      </p:sp>
      <p:sp>
        <p:nvSpPr>
          <p:cNvPr id="701444" name="Rectangle 4"/>
          <p:cNvSpPr>
            <a:spLocks noChangeArrowheads="1"/>
          </p:cNvSpPr>
          <p:nvPr/>
        </p:nvSpPr>
        <p:spPr bwMode="auto">
          <a:xfrm>
            <a:off x="0" y="1995488"/>
            <a:ext cx="9144000" cy="0"/>
          </a:xfrm>
          <a:prstGeom prst="rect">
            <a:avLst/>
          </a:prstGeom>
          <a:noFill/>
          <a:ln w="9525">
            <a:noFill/>
            <a:miter lim="800000"/>
            <a:headEnd/>
            <a:tailEnd/>
          </a:ln>
          <a:effectLst/>
        </p:spPr>
        <p:txBody>
          <a:bodyPr wrap="none" anchor="ctr">
            <a:spAutoFit/>
          </a:bodyPr>
          <a:lstStyle/>
          <a:p>
            <a:endParaRPr lang="it-IT"/>
          </a:p>
        </p:txBody>
      </p:sp>
      <p:sp>
        <p:nvSpPr>
          <p:cNvPr id="701445" name="Rectangle 5"/>
          <p:cNvSpPr>
            <a:spLocks noChangeArrowheads="1"/>
          </p:cNvSpPr>
          <p:nvPr/>
        </p:nvSpPr>
        <p:spPr bwMode="auto">
          <a:xfrm>
            <a:off x="0" y="404813"/>
            <a:ext cx="9144000" cy="6121400"/>
          </a:xfrm>
          <a:prstGeom prst="rect">
            <a:avLst/>
          </a:prstGeom>
          <a:noFill/>
          <a:ln w="9525">
            <a:noFill/>
            <a:miter lim="800000"/>
            <a:headEnd/>
            <a:tailEnd/>
          </a:ln>
          <a:effectLst/>
        </p:spPr>
        <p:txBody>
          <a:bodyPr anchor="ctr">
            <a:spAutoFit/>
          </a:bodyPr>
          <a:lstStyle/>
          <a:p>
            <a:pPr algn="just"/>
            <a:r>
              <a:rPr lang="it-IT" sz="2200">
                <a:solidFill>
                  <a:srgbClr val="000000"/>
                </a:solidFill>
                <a:cs typeface="Times New Roman" pitchFamily="18" charset="0"/>
              </a:rPr>
              <a:t>Sfrutto l’effetto Crabtree quando voglio:</a:t>
            </a:r>
          </a:p>
          <a:p>
            <a:pPr algn="ctr"/>
            <a:r>
              <a:rPr lang="it-IT" sz="2200">
                <a:solidFill>
                  <a:srgbClr val="000000"/>
                </a:solidFill>
                <a:cs typeface="Times New Roman" pitchFamily="18" charset="0"/>
              </a:rPr>
              <a:t> </a:t>
            </a:r>
            <a:r>
              <a:rPr lang="it-IT" sz="2200" b="1">
                <a:solidFill>
                  <a:srgbClr val="000000"/>
                </a:solidFill>
                <a:cs typeface="Times New Roman" pitchFamily="18" charset="0"/>
              </a:rPr>
              <a:t>aumentare la resa nel prodotto di fermentazione (Y</a:t>
            </a:r>
            <a:r>
              <a:rPr lang="it-IT" sz="2200" b="1" baseline="-30000">
                <a:solidFill>
                  <a:srgbClr val="000000"/>
                </a:solidFill>
                <a:cs typeface="Times New Roman" pitchFamily="18" charset="0"/>
              </a:rPr>
              <a:t>PS</a:t>
            </a:r>
            <a:r>
              <a:rPr lang="it-IT" sz="2200" b="1">
                <a:solidFill>
                  <a:srgbClr val="000000"/>
                </a:solidFill>
                <a:cs typeface="Times New Roman" pitchFamily="18" charset="0"/>
              </a:rPr>
              <a:t>), a scapito della moltiplicazione cellulare (Y</a:t>
            </a:r>
            <a:r>
              <a:rPr lang="it-IT" sz="2200" b="1" baseline="-30000">
                <a:solidFill>
                  <a:srgbClr val="000000"/>
                </a:solidFill>
                <a:cs typeface="Times New Roman" pitchFamily="18" charset="0"/>
              </a:rPr>
              <a:t>XS</a:t>
            </a:r>
            <a:r>
              <a:rPr lang="it-IT" sz="2200" b="1">
                <a:solidFill>
                  <a:srgbClr val="000000"/>
                </a:solidFill>
                <a:cs typeface="Times New Roman" pitchFamily="18" charset="0"/>
              </a:rPr>
              <a:t>)</a:t>
            </a:r>
          </a:p>
          <a:p>
            <a:pPr algn="ctr"/>
            <a:endParaRPr lang="it-IT" sz="2200" b="1">
              <a:solidFill>
                <a:srgbClr val="000000"/>
              </a:solidFill>
              <a:cs typeface="Times New Roman" pitchFamily="18" charset="0"/>
            </a:endParaRPr>
          </a:p>
          <a:p>
            <a:pPr algn="ctr"/>
            <a:r>
              <a:rPr lang="it-IT" sz="2200">
                <a:solidFill>
                  <a:srgbClr val="000000"/>
                </a:solidFill>
                <a:cs typeface="Times New Roman" pitchFamily="18" charset="0"/>
              </a:rPr>
              <a:t>Se </a:t>
            </a:r>
            <a:r>
              <a:rPr lang="it-IT" sz="2200">
                <a:solidFill>
                  <a:srgbClr val="000000"/>
                </a:solidFill>
                <a:latin typeface="Symbol" pitchFamily="18" charset="2"/>
                <a:cs typeface="Times New Roman" pitchFamily="18" charset="0"/>
              </a:rPr>
              <a:t>a</a:t>
            </a:r>
            <a:r>
              <a:rPr lang="it-IT" sz="2200">
                <a:solidFill>
                  <a:srgbClr val="000000"/>
                </a:solidFill>
                <a:cs typeface="Times New Roman" pitchFamily="18" charset="0"/>
              </a:rPr>
              <a:t>: conversione di substrato, </a:t>
            </a:r>
            <a:r>
              <a:rPr lang="it-IT" sz="2200">
                <a:solidFill>
                  <a:srgbClr val="000000"/>
                </a:solidFill>
                <a:latin typeface="Symbol" pitchFamily="18" charset="2"/>
                <a:cs typeface="Times New Roman" pitchFamily="18" charset="0"/>
              </a:rPr>
              <a:t>b</a:t>
            </a:r>
            <a:r>
              <a:rPr lang="it-IT" sz="2200" baseline="-30000">
                <a:solidFill>
                  <a:srgbClr val="000000"/>
                </a:solidFill>
                <a:cs typeface="Times New Roman" pitchFamily="18" charset="0"/>
              </a:rPr>
              <a:t>X</a:t>
            </a:r>
            <a:r>
              <a:rPr lang="it-IT" sz="2200">
                <a:solidFill>
                  <a:srgbClr val="000000"/>
                </a:solidFill>
                <a:cs typeface="Times New Roman" pitchFamily="18" charset="0"/>
              </a:rPr>
              <a:t> e </a:t>
            </a:r>
            <a:r>
              <a:rPr lang="it-IT" sz="2200">
                <a:solidFill>
                  <a:srgbClr val="000000"/>
                </a:solidFill>
                <a:latin typeface="Symbol" pitchFamily="18" charset="2"/>
                <a:cs typeface="Times New Roman" pitchFamily="18" charset="0"/>
              </a:rPr>
              <a:t>b</a:t>
            </a:r>
            <a:r>
              <a:rPr lang="it-IT" sz="2200" baseline="-30000">
                <a:solidFill>
                  <a:srgbClr val="000000"/>
                </a:solidFill>
                <a:cs typeface="Times New Roman" pitchFamily="18" charset="0"/>
              </a:rPr>
              <a:t>acetato</a:t>
            </a:r>
            <a:r>
              <a:rPr lang="it-IT" sz="2200">
                <a:solidFill>
                  <a:srgbClr val="000000"/>
                </a:solidFill>
                <a:cs typeface="Times New Roman" pitchFamily="18" charset="0"/>
              </a:rPr>
              <a:t> rese in cellule e acetato </a:t>
            </a:r>
          </a:p>
          <a:p>
            <a:pPr algn="ctr"/>
            <a:r>
              <a:rPr lang="it-IT" sz="2200">
                <a:solidFill>
                  <a:srgbClr val="000000"/>
                </a:solidFill>
                <a:cs typeface="Times New Roman" pitchFamily="18" charset="0"/>
              </a:rPr>
              <a:t>allora Y</a:t>
            </a:r>
            <a:r>
              <a:rPr lang="it-IT" sz="2200" baseline="-30000">
                <a:solidFill>
                  <a:srgbClr val="000000"/>
                </a:solidFill>
                <a:cs typeface="Times New Roman" pitchFamily="18" charset="0"/>
              </a:rPr>
              <a:t>XS</a:t>
            </a:r>
            <a:r>
              <a:rPr lang="it-IT" sz="2200">
                <a:solidFill>
                  <a:srgbClr val="000000"/>
                </a:solidFill>
                <a:cs typeface="Times New Roman" pitchFamily="18" charset="0"/>
              </a:rPr>
              <a:t> =  </a:t>
            </a:r>
            <a:r>
              <a:rPr lang="it-IT" sz="2200">
                <a:solidFill>
                  <a:srgbClr val="000000"/>
                </a:solidFill>
                <a:latin typeface="Symbol" pitchFamily="18" charset="2"/>
                <a:cs typeface="Times New Roman" pitchFamily="18" charset="0"/>
              </a:rPr>
              <a:t>b</a:t>
            </a:r>
            <a:r>
              <a:rPr lang="it-IT" sz="2200" baseline="-30000">
                <a:solidFill>
                  <a:srgbClr val="000000"/>
                </a:solidFill>
                <a:cs typeface="Times New Roman" pitchFamily="18" charset="0"/>
              </a:rPr>
              <a:t>X</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a</a:t>
            </a:r>
            <a:r>
              <a:rPr lang="it-IT" sz="2200">
                <a:solidFill>
                  <a:srgbClr val="000000"/>
                </a:solidFill>
                <a:cs typeface="Times New Roman" pitchFamily="18" charset="0"/>
              </a:rPr>
              <a:t>  e Y</a:t>
            </a:r>
            <a:r>
              <a:rPr lang="it-IT" sz="2200" baseline="-30000">
                <a:solidFill>
                  <a:srgbClr val="000000"/>
                </a:solidFill>
                <a:cs typeface="Times New Roman" pitchFamily="18" charset="0"/>
              </a:rPr>
              <a:t>acetato</a:t>
            </a:r>
            <a:r>
              <a:rPr lang="it-IT" sz="2200">
                <a:solidFill>
                  <a:srgbClr val="000000"/>
                </a:solidFill>
                <a:cs typeface="Times New Roman" pitchFamily="18" charset="0"/>
              </a:rPr>
              <a:t> = </a:t>
            </a:r>
            <a:r>
              <a:rPr lang="it-IT" sz="2200">
                <a:solidFill>
                  <a:srgbClr val="000000"/>
                </a:solidFill>
                <a:latin typeface="Symbol" pitchFamily="18" charset="2"/>
                <a:cs typeface="Times New Roman" pitchFamily="18" charset="0"/>
              </a:rPr>
              <a:t>b</a:t>
            </a:r>
            <a:r>
              <a:rPr lang="it-IT" sz="2200" baseline="-30000">
                <a:solidFill>
                  <a:srgbClr val="000000"/>
                </a:solidFill>
                <a:cs typeface="Times New Roman" pitchFamily="18" charset="0"/>
              </a:rPr>
              <a:t>acetato</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a.</a:t>
            </a:r>
          </a:p>
          <a:p>
            <a:pPr algn="ctr"/>
            <a:r>
              <a:rPr lang="it-IT" sz="2200">
                <a:solidFill>
                  <a:srgbClr val="000000"/>
                </a:solidFill>
                <a:cs typeface="Times New Roman" pitchFamily="18" charset="0"/>
              </a:rPr>
              <a:t>Se il substrato dà solo a X e ad acetato:  </a:t>
            </a:r>
            <a:r>
              <a:rPr lang="it-IT" sz="2200">
                <a:solidFill>
                  <a:srgbClr val="000000"/>
                </a:solidFill>
                <a:latin typeface="Symbol" pitchFamily="18" charset="2"/>
                <a:cs typeface="Times New Roman" pitchFamily="18" charset="0"/>
              </a:rPr>
              <a:t>a = b</a:t>
            </a:r>
            <a:r>
              <a:rPr lang="it-IT" sz="2200" baseline="-30000">
                <a:solidFill>
                  <a:srgbClr val="000000"/>
                </a:solidFill>
                <a:cs typeface="Times New Roman" pitchFamily="18" charset="0"/>
              </a:rPr>
              <a:t>X</a:t>
            </a:r>
            <a:r>
              <a:rPr lang="it-IT" sz="2200">
                <a:solidFill>
                  <a:srgbClr val="000000"/>
                </a:solidFill>
                <a:cs typeface="Times New Roman" pitchFamily="18" charset="0"/>
              </a:rPr>
              <a:t> + </a:t>
            </a:r>
            <a:r>
              <a:rPr lang="it-IT" sz="2200">
                <a:solidFill>
                  <a:srgbClr val="000000"/>
                </a:solidFill>
                <a:latin typeface="Symbol" pitchFamily="18" charset="2"/>
                <a:cs typeface="Times New Roman" pitchFamily="18" charset="0"/>
              </a:rPr>
              <a:t>b</a:t>
            </a:r>
            <a:r>
              <a:rPr lang="it-IT" sz="2200" baseline="-30000">
                <a:solidFill>
                  <a:srgbClr val="000000"/>
                </a:solidFill>
                <a:cs typeface="Times New Roman" pitchFamily="18" charset="0"/>
              </a:rPr>
              <a:t>acetato</a:t>
            </a:r>
            <a:r>
              <a:rPr lang="it-IT" sz="2200">
                <a:solidFill>
                  <a:srgbClr val="000000"/>
                </a:solidFill>
                <a:cs typeface="Times New Roman" pitchFamily="18" charset="0"/>
              </a:rPr>
              <a:t> e Y</a:t>
            </a:r>
            <a:r>
              <a:rPr lang="it-IT" sz="2200" baseline="-30000">
                <a:solidFill>
                  <a:srgbClr val="000000"/>
                </a:solidFill>
                <a:cs typeface="Times New Roman" pitchFamily="18" charset="0"/>
              </a:rPr>
              <a:t>XS</a:t>
            </a:r>
            <a:r>
              <a:rPr lang="it-IT" sz="2200">
                <a:solidFill>
                  <a:srgbClr val="000000"/>
                </a:solidFill>
                <a:cs typeface="Times New Roman" pitchFamily="18" charset="0"/>
              </a:rPr>
              <a:t> + Y</a:t>
            </a:r>
            <a:r>
              <a:rPr lang="it-IT" sz="2200" baseline="-30000">
                <a:solidFill>
                  <a:srgbClr val="000000"/>
                </a:solidFill>
                <a:cs typeface="Times New Roman" pitchFamily="18" charset="0"/>
              </a:rPr>
              <a:t>acetato</a:t>
            </a:r>
            <a:r>
              <a:rPr lang="it-IT" sz="2200">
                <a:solidFill>
                  <a:srgbClr val="000000"/>
                </a:solidFill>
                <a:cs typeface="Times New Roman" pitchFamily="18" charset="0"/>
              </a:rPr>
              <a:t> = </a:t>
            </a:r>
            <a:r>
              <a:rPr lang="it-IT" sz="2200">
                <a:solidFill>
                  <a:srgbClr val="000000"/>
                </a:solidFill>
                <a:latin typeface="Symbol" pitchFamily="18" charset="2"/>
                <a:cs typeface="Times New Roman" pitchFamily="18" charset="0"/>
              </a:rPr>
              <a:t>1</a:t>
            </a:r>
          </a:p>
          <a:p>
            <a:pPr algn="ctr"/>
            <a:endParaRPr lang="it-IT" sz="2200">
              <a:solidFill>
                <a:srgbClr val="000000"/>
              </a:solidFill>
              <a:latin typeface="Symbol" pitchFamily="18" charset="2"/>
              <a:cs typeface="Times New Roman" pitchFamily="18" charset="0"/>
            </a:endParaRPr>
          </a:p>
          <a:p>
            <a:pPr algn="just"/>
            <a:r>
              <a:rPr lang="it-IT" sz="2200">
                <a:solidFill>
                  <a:srgbClr val="000000"/>
                </a:solidFill>
                <a:latin typeface="Symbol" pitchFamily="18" charset="2"/>
                <a:cs typeface="Times New Roman" pitchFamily="18" charset="0"/>
              </a:rPr>
              <a:t> </a:t>
            </a:r>
            <a:r>
              <a:rPr lang="it-IT" sz="2200" b="1" u="sng">
                <a:solidFill>
                  <a:srgbClr val="000000"/>
                </a:solidFill>
                <a:cs typeface="Times New Roman" pitchFamily="18" charset="0"/>
              </a:rPr>
              <a:t>Effetto Crabtree</a:t>
            </a:r>
            <a:r>
              <a:rPr lang="it-IT" sz="2200">
                <a:solidFill>
                  <a:srgbClr val="000000"/>
                </a:solidFill>
                <a:cs typeface="Times New Roman" pitchFamily="18" charset="0"/>
              </a:rPr>
              <a:t>: (valutabile dalla differenza tra i dati ottenuti a due concentrazioni diverse di glucosio)  </a:t>
            </a:r>
          </a:p>
          <a:p>
            <a:pPr algn="ctr"/>
            <a:r>
              <a:rPr lang="it-IT" sz="2200" b="1">
                <a:solidFill>
                  <a:srgbClr val="000000"/>
                </a:solidFill>
                <a:cs typeface="Times New Roman" pitchFamily="18" charset="0"/>
              </a:rPr>
              <a:t>aumento di </a:t>
            </a:r>
            <a:r>
              <a:rPr lang="it-IT" sz="2200" b="1">
                <a:solidFill>
                  <a:srgbClr val="000000"/>
                </a:solidFill>
                <a:latin typeface="Symbol" pitchFamily="18" charset="2"/>
                <a:cs typeface="Times New Roman" pitchFamily="18" charset="0"/>
              </a:rPr>
              <a:t>b</a:t>
            </a:r>
            <a:r>
              <a:rPr lang="it-IT" sz="2200" b="1" baseline="-30000">
                <a:solidFill>
                  <a:srgbClr val="000000"/>
                </a:solidFill>
                <a:cs typeface="Times New Roman" pitchFamily="18" charset="0"/>
              </a:rPr>
              <a:t>acetato</a:t>
            </a:r>
            <a:r>
              <a:rPr lang="it-IT" sz="2200" b="1">
                <a:solidFill>
                  <a:srgbClr val="000000"/>
                </a:solidFill>
                <a:cs typeface="Times New Roman" pitchFamily="18" charset="0"/>
              </a:rPr>
              <a:t> ed una diminuzione di </a:t>
            </a:r>
            <a:r>
              <a:rPr lang="it-IT" sz="2200" b="1">
                <a:solidFill>
                  <a:srgbClr val="000000"/>
                </a:solidFill>
                <a:latin typeface="Symbol" pitchFamily="18" charset="2"/>
                <a:cs typeface="Times New Roman" pitchFamily="18" charset="0"/>
              </a:rPr>
              <a:t>b</a:t>
            </a:r>
            <a:r>
              <a:rPr lang="it-IT" sz="2200" b="1" baseline="-30000">
                <a:solidFill>
                  <a:srgbClr val="000000"/>
                </a:solidFill>
                <a:cs typeface="Times New Roman" pitchFamily="18" charset="0"/>
              </a:rPr>
              <a:t>X</a:t>
            </a:r>
            <a:r>
              <a:rPr lang="it-IT" sz="2200" b="1">
                <a:solidFill>
                  <a:srgbClr val="000000"/>
                </a:solidFill>
                <a:cs typeface="Times New Roman" pitchFamily="18" charset="0"/>
              </a:rPr>
              <a:t>, a parità di conversione</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reattori impiegati per sfruttare l’effetto Crabtree: </a:t>
            </a:r>
            <a:r>
              <a:rPr lang="it-IT" sz="2200" b="1">
                <a:solidFill>
                  <a:srgbClr val="000000"/>
                </a:solidFill>
                <a:cs typeface="Times New Roman" pitchFamily="18" charset="0"/>
              </a:rPr>
              <a:t>i reattori fed-batch</a:t>
            </a:r>
            <a:r>
              <a:rPr lang="it-IT" sz="2200">
                <a:solidFill>
                  <a:srgbClr val="000000"/>
                </a:solidFill>
                <a:cs typeface="Times New Roman" pitchFamily="18" charset="0"/>
              </a:rPr>
              <a:t> aggiungendo continuamente substrato durante il corso della fermentazione, la diminuzione della concentrazione di glucosio dovuta al consumo di glucosio è compensata mediante dall’aggiunta di nuovo glucosio. </a:t>
            </a:r>
          </a:p>
          <a:p>
            <a:pPr algn="ctr"/>
            <a:r>
              <a:rPr lang="it-IT" sz="2200" b="1">
                <a:solidFill>
                  <a:srgbClr val="000000"/>
                </a:solidFill>
                <a:cs typeface="Times New Roman" pitchFamily="18" charset="0"/>
              </a:rPr>
              <a:t>Si mantiene la concentrazione di glucosio elevata per tutta la fermentazione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Text Box 2"/>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SATURAZIONE DELLA CAPACITA’ RESPIRATORIA</a:t>
            </a:r>
          </a:p>
          <a:p>
            <a:pPr algn="ctr"/>
            <a:r>
              <a:rPr lang="it-IT" b="1">
                <a:solidFill>
                  <a:srgbClr val="FF0000"/>
                </a:solidFill>
              </a:rPr>
              <a:t>Effetto Crabtree</a:t>
            </a:r>
          </a:p>
        </p:txBody>
      </p:sp>
      <p:sp>
        <p:nvSpPr>
          <p:cNvPr id="68198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B00BD61-8490-4900-AA81-458174D9B1FB}" type="slidenum">
              <a:rPr lang="it-IT"/>
              <a:pPr/>
              <a:t>23</a:t>
            </a:fld>
            <a:endParaRPr lang="it-IT"/>
          </a:p>
        </p:txBody>
      </p:sp>
      <p:sp>
        <p:nvSpPr>
          <p:cNvPr id="681988" name="Rectangle 4"/>
          <p:cNvSpPr>
            <a:spLocks noChangeArrowheads="1"/>
          </p:cNvSpPr>
          <p:nvPr/>
        </p:nvSpPr>
        <p:spPr bwMode="auto">
          <a:xfrm>
            <a:off x="0" y="836613"/>
            <a:ext cx="9144000" cy="457200"/>
          </a:xfrm>
          <a:prstGeom prst="rect">
            <a:avLst/>
          </a:prstGeom>
          <a:noFill/>
          <a:ln w="9525">
            <a:noFill/>
            <a:miter lim="800000"/>
            <a:headEnd/>
            <a:tailEnd/>
          </a:ln>
          <a:effectLst/>
        </p:spPr>
        <p:txBody>
          <a:bodyPr anchor="ctr">
            <a:spAutoFit/>
          </a:bodyPr>
          <a:lstStyle/>
          <a:p>
            <a:pPr algn="just"/>
            <a:r>
              <a:rPr lang="it-IT"/>
              <a:t>Consideriamo i due meccanismi:  fermentazione e respirazione</a:t>
            </a:r>
          </a:p>
        </p:txBody>
      </p:sp>
      <p:sp>
        <p:nvSpPr>
          <p:cNvPr id="681991" name="Rectangle 7"/>
          <p:cNvSpPr>
            <a:spLocks noChangeArrowheads="1"/>
          </p:cNvSpPr>
          <p:nvPr/>
        </p:nvSpPr>
        <p:spPr bwMode="auto">
          <a:xfrm>
            <a:off x="0" y="1014413"/>
            <a:ext cx="9144000" cy="822325"/>
          </a:xfrm>
          <a:prstGeom prst="rect">
            <a:avLst/>
          </a:prstGeom>
          <a:noFill/>
          <a:ln w="9525">
            <a:noFill/>
            <a:miter lim="800000"/>
            <a:headEnd/>
            <a:tailEnd/>
          </a:ln>
          <a:effectLst/>
        </p:spPr>
        <p:txBody>
          <a:bodyPr anchor="ctr">
            <a:spAutoFit/>
          </a:bodyPr>
          <a:lstStyle/>
          <a:p>
            <a:pPr algn="just"/>
            <a:r>
              <a:rPr lang="it-IT">
                <a:cs typeface="Times New Roman" pitchFamily="18" charset="0"/>
              </a:rPr>
              <a:t>Nel primo stadio, comune, il glucosio si trasforma in acido piruvico (Fig 2.7):</a:t>
            </a:r>
          </a:p>
        </p:txBody>
      </p:sp>
      <p:pic>
        <p:nvPicPr>
          <p:cNvPr id="681992" name="Picture 8" descr="Senza nome-scandito-01"/>
          <p:cNvPicPr>
            <a:picLocks noChangeAspect="1" noChangeArrowheads="1"/>
          </p:cNvPicPr>
          <p:nvPr/>
        </p:nvPicPr>
        <p:blipFill>
          <a:blip r:embed="rId2" cstate="print"/>
          <a:srcRect/>
          <a:stretch>
            <a:fillRect/>
          </a:stretch>
        </p:blipFill>
        <p:spPr bwMode="auto">
          <a:xfrm>
            <a:off x="128588" y="2063750"/>
            <a:ext cx="3867150" cy="3886200"/>
          </a:xfrm>
          <a:prstGeom prst="rect">
            <a:avLst/>
          </a:prstGeom>
          <a:noFill/>
          <a:ln w="9525">
            <a:noFill/>
            <a:miter lim="800000"/>
            <a:headEnd/>
            <a:tailEnd/>
          </a:ln>
        </p:spPr>
      </p:pic>
      <p:pic>
        <p:nvPicPr>
          <p:cNvPr id="681993" name="Picture 9" descr="Senza nome-scandito-01"/>
          <p:cNvPicPr>
            <a:picLocks noChangeAspect="1" noChangeArrowheads="1"/>
          </p:cNvPicPr>
          <p:nvPr/>
        </p:nvPicPr>
        <p:blipFill>
          <a:blip r:embed="rId3" cstate="print"/>
          <a:srcRect/>
          <a:stretch>
            <a:fillRect/>
          </a:stretch>
        </p:blipFill>
        <p:spPr bwMode="auto">
          <a:xfrm>
            <a:off x="5003800" y="4076700"/>
            <a:ext cx="3744913" cy="2092325"/>
          </a:xfrm>
          <a:prstGeom prst="rect">
            <a:avLst/>
          </a:prstGeom>
          <a:noFill/>
          <a:ln w="9525">
            <a:noFill/>
            <a:miter lim="800000"/>
            <a:headEnd/>
            <a:tailEnd/>
          </a:ln>
        </p:spPr>
      </p:pic>
      <p:sp>
        <p:nvSpPr>
          <p:cNvPr id="681994" name="Rectangle 10"/>
          <p:cNvSpPr>
            <a:spLocks noChangeArrowheads="1"/>
          </p:cNvSpPr>
          <p:nvPr/>
        </p:nvSpPr>
        <p:spPr bwMode="auto">
          <a:xfrm>
            <a:off x="4427538" y="1989138"/>
            <a:ext cx="4716462" cy="1187450"/>
          </a:xfrm>
          <a:prstGeom prst="rect">
            <a:avLst/>
          </a:prstGeom>
          <a:noFill/>
          <a:ln w="9525">
            <a:noFill/>
            <a:miter lim="800000"/>
            <a:headEnd/>
            <a:tailEnd/>
          </a:ln>
          <a:effectLst/>
        </p:spPr>
        <p:txBody>
          <a:bodyPr>
            <a:spAutoFit/>
          </a:bodyPr>
          <a:lstStyle/>
          <a:p>
            <a:pPr algn="just"/>
            <a:r>
              <a:rPr lang="it-IT">
                <a:solidFill>
                  <a:srgbClr val="000000"/>
                </a:solidFill>
              </a:rPr>
              <a:t>G indica glucosio e F indica fruttosio, e le strutture del G-6-P e F-1,6-P2 sono le seguenti (Fig. 2.8):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3" name="Text Box 3"/>
          <p:cNvSpPr txBox="1">
            <a:spLocks noChangeArrowheads="1"/>
          </p:cNvSpPr>
          <p:nvPr/>
        </p:nvSpPr>
        <p:spPr bwMode="auto">
          <a:xfrm>
            <a:off x="8532813" y="6427788"/>
            <a:ext cx="488950" cy="457200"/>
          </a:xfrm>
          <a:prstGeom prst="rect">
            <a:avLst/>
          </a:prstGeom>
          <a:noFill/>
          <a:ln w="9525">
            <a:noFill/>
            <a:miter lim="800000"/>
            <a:headEnd/>
            <a:tailEnd/>
          </a:ln>
          <a:effectLst/>
        </p:spPr>
        <p:txBody>
          <a:bodyPr wrap="none">
            <a:spAutoFit/>
          </a:bodyPr>
          <a:lstStyle/>
          <a:p>
            <a:fld id="{3B67DB47-2A08-4DF4-83E3-2DB0612C8D98}" type="slidenum">
              <a:rPr lang="it-IT"/>
              <a:pPr/>
              <a:t>24</a:t>
            </a:fld>
            <a:endParaRPr lang="it-IT"/>
          </a:p>
        </p:txBody>
      </p:sp>
      <p:sp>
        <p:nvSpPr>
          <p:cNvPr id="706566" name="Rectangle 6"/>
          <p:cNvSpPr>
            <a:spLocks noChangeArrowheads="1"/>
          </p:cNvSpPr>
          <p:nvPr/>
        </p:nvSpPr>
        <p:spPr bwMode="auto">
          <a:xfrm>
            <a:off x="0" y="911225"/>
            <a:ext cx="9144000" cy="5326063"/>
          </a:xfrm>
          <a:prstGeom prst="rect">
            <a:avLst/>
          </a:prstGeom>
          <a:noFill/>
          <a:ln w="9525">
            <a:noFill/>
            <a:miter lim="800000"/>
            <a:headEnd/>
            <a:tailEnd/>
          </a:ln>
          <a:effectLst/>
        </p:spPr>
        <p:txBody>
          <a:bodyPr anchor="ctr">
            <a:spAutoFit/>
          </a:bodyPr>
          <a:lstStyle/>
          <a:p>
            <a:pPr algn="ctr"/>
            <a:r>
              <a:rPr lang="it-IT">
                <a:solidFill>
                  <a:srgbClr val="000000"/>
                </a:solidFill>
                <a:cs typeface="Times New Roman" pitchFamily="18" charset="0"/>
              </a:rPr>
              <a:t>Obiettivo primario della cellula: consumare velocemente il substrato</a:t>
            </a:r>
          </a:p>
          <a:p>
            <a:pPr algn="ctr"/>
            <a:endParaRPr lang="it-IT" sz="800">
              <a:solidFill>
                <a:srgbClr val="000000"/>
              </a:solidFill>
              <a:cs typeface="Times New Roman" pitchFamily="18" charset="0"/>
            </a:endParaRPr>
          </a:p>
          <a:p>
            <a:pPr algn="just"/>
            <a:r>
              <a:rPr lang="it-IT" u="sng">
                <a:solidFill>
                  <a:srgbClr val="000000"/>
                </a:solidFill>
                <a:cs typeface="Times New Roman" pitchFamily="18" charset="0"/>
              </a:rPr>
              <a:t>Cellula in respirazione:</a:t>
            </a:r>
            <a:r>
              <a:rPr lang="it-IT">
                <a:solidFill>
                  <a:srgbClr val="000000"/>
                </a:solidFill>
                <a:cs typeface="Times New Roman" pitchFamily="18" charset="0"/>
              </a:rPr>
              <a:t> se la velocità di ossidazione di NADH non è sufficiente allo smaltimento della quantità di glucosio presente nel brodo di fermentazione, avverrà un </a:t>
            </a:r>
            <a:r>
              <a:rPr lang="it-IT" b="1">
                <a:solidFill>
                  <a:srgbClr val="000000"/>
                </a:solidFill>
                <a:cs typeface="Times New Roman" pitchFamily="18" charset="0"/>
              </a:rPr>
              <a:t>accumulo degli intermedi</a:t>
            </a:r>
            <a:r>
              <a:rPr lang="it-IT">
                <a:solidFill>
                  <a:srgbClr val="000000"/>
                </a:solidFill>
                <a:cs typeface="Times New Roman" pitchFamily="18" charset="0"/>
              </a:rPr>
              <a:t> (es.: F-1,6-P</a:t>
            </a:r>
            <a:r>
              <a:rPr lang="it-IT" baseline="-30000">
                <a:solidFill>
                  <a:srgbClr val="000000"/>
                </a:solidFill>
                <a:cs typeface="Times New Roman" pitchFamily="18" charset="0"/>
              </a:rPr>
              <a:t>2</a:t>
            </a:r>
            <a:r>
              <a:rPr lang="it-IT">
                <a:solidFill>
                  <a:srgbClr val="000000"/>
                </a:solidFill>
                <a:cs typeface="Times New Roman" pitchFamily="18" charset="0"/>
              </a:rPr>
              <a:t> e acido piruvico) </a:t>
            </a:r>
          </a:p>
          <a:p>
            <a:pPr algn="just"/>
            <a:endParaRPr lang="it-IT">
              <a:solidFill>
                <a:srgbClr val="000000"/>
              </a:solidFill>
              <a:cs typeface="Times New Roman" pitchFamily="18" charset="0"/>
            </a:endParaRPr>
          </a:p>
          <a:p>
            <a:pPr algn="ctr"/>
            <a:r>
              <a:rPr lang="it-IT" u="sng">
                <a:solidFill>
                  <a:srgbClr val="000000"/>
                </a:solidFill>
                <a:cs typeface="Times New Roman" pitchFamily="18" charset="0"/>
              </a:rPr>
              <a:t>attivano gli enzimi della fermentazione ed inibiscono gli enzimi che presiedono alla conversione di acido piruvico in acetil-CoA nella via respiratoria</a:t>
            </a:r>
            <a:r>
              <a:rPr lang="it-IT">
                <a:solidFill>
                  <a:srgbClr val="000000"/>
                </a:solidFill>
                <a:cs typeface="Times New Roman" pitchFamily="18" charset="0"/>
              </a:rPr>
              <a:t> </a:t>
            </a:r>
          </a:p>
          <a:p>
            <a:pPr algn="ctr"/>
            <a:endParaRPr lang="it-IT">
              <a:solidFill>
                <a:srgbClr val="000000"/>
              </a:solidFill>
              <a:cs typeface="Times New Roman" pitchFamily="18" charset="0"/>
            </a:endParaRPr>
          </a:p>
          <a:p>
            <a:pPr algn="ctr"/>
            <a:r>
              <a:rPr lang="it-IT">
                <a:solidFill>
                  <a:srgbClr val="000000"/>
                </a:solidFill>
                <a:cs typeface="Times New Roman" pitchFamily="18" charset="0"/>
              </a:rPr>
              <a:t>L’aumento della concentrazione di zucchero [S] causa:</a:t>
            </a:r>
          </a:p>
          <a:p>
            <a:pPr algn="ct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a:t>
            </a:r>
            <a:r>
              <a:rPr lang="it-IT">
                <a:solidFill>
                  <a:srgbClr val="000000"/>
                </a:solidFill>
                <a:cs typeface="Times New Roman" pitchFamily="18" charset="0"/>
              </a:rPr>
              <a:t>[S] </a:t>
            </a:r>
            <a:r>
              <a:rPr lang="it-IT">
                <a:solidFill>
                  <a:srgbClr val="000000"/>
                </a:solidFill>
                <a:latin typeface="Symbol" pitchFamily="18" charset="2"/>
                <a:cs typeface="Times New Roman" pitchFamily="18" charset="0"/>
              </a:rPr>
              <a:t>®­</a:t>
            </a:r>
            <a:r>
              <a:rPr lang="it-IT">
                <a:solidFill>
                  <a:srgbClr val="000000"/>
                </a:solidFill>
                <a:cs typeface="Times New Roman" pitchFamily="18" charset="0"/>
              </a:rPr>
              <a:t> [F-1,6-P</a:t>
            </a:r>
            <a:r>
              <a:rPr lang="it-IT" baseline="-30000">
                <a:solidFill>
                  <a:srgbClr val="000000"/>
                </a:solidFill>
                <a:cs typeface="Times New Roman" pitchFamily="18" charset="0"/>
              </a:rPr>
              <a:t>2</a:t>
            </a:r>
            <a:r>
              <a:rPr lang="it-IT">
                <a:solidFill>
                  <a:srgbClr val="000000"/>
                </a:solidFill>
                <a:cs typeface="Times New Roman" pitchFamily="18" charset="0"/>
              </a:rPr>
              <a:t>]</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attivazione enzimi di fermentazione</a:t>
            </a:r>
          </a:p>
          <a:p>
            <a:pPr algn="ct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inibizione piruvato decarbossilasi </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cambio del catabolismo:  fermentazione</a:t>
            </a:r>
          </a:p>
        </p:txBody>
      </p:sp>
      <p:sp>
        <p:nvSpPr>
          <p:cNvPr id="706568" name="Text Box 8"/>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SATURAZIONE DELLA CAPACITA’ RESPIRATORIA</a:t>
            </a:r>
          </a:p>
          <a:p>
            <a:pPr algn="ctr"/>
            <a:r>
              <a:rPr lang="it-IT" b="1">
                <a:solidFill>
                  <a:srgbClr val="FF0000"/>
                </a:solidFill>
              </a:rPr>
              <a:t>Effetto Crabtree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7"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D438F87-F7ED-43B6-83C4-A08BA145BABB}" type="slidenum">
              <a:rPr lang="it-IT"/>
              <a:pPr/>
              <a:t>25</a:t>
            </a:fld>
            <a:endParaRPr lang="it-IT"/>
          </a:p>
        </p:txBody>
      </p:sp>
      <p:sp>
        <p:nvSpPr>
          <p:cNvPr id="707590" name="Rectangle 6"/>
          <p:cNvSpPr>
            <a:spLocks noChangeArrowheads="1"/>
          </p:cNvSpPr>
          <p:nvPr/>
        </p:nvSpPr>
        <p:spPr bwMode="auto">
          <a:xfrm>
            <a:off x="0" y="1196975"/>
            <a:ext cx="9144000" cy="4781550"/>
          </a:xfrm>
          <a:prstGeom prst="rect">
            <a:avLst/>
          </a:prstGeom>
          <a:noFill/>
          <a:ln w="9525">
            <a:noFill/>
            <a:miter lim="800000"/>
            <a:headEnd/>
            <a:tailEnd/>
          </a:ln>
          <a:effectLst/>
        </p:spPr>
        <p:txBody>
          <a:bodyPr anchor="ctr">
            <a:spAutoFit/>
          </a:bodyPr>
          <a:lstStyle/>
          <a:p>
            <a:pPr algn="just"/>
            <a:r>
              <a:rPr lang="it-IT" sz="2200" i="1">
                <a:solidFill>
                  <a:srgbClr val="000000"/>
                </a:solidFill>
                <a:cs typeface="Times New Roman" pitchFamily="18" charset="0"/>
              </a:rPr>
              <a:t>Esercizio 16. </a:t>
            </a:r>
          </a:p>
          <a:p>
            <a:pPr algn="just"/>
            <a:r>
              <a:rPr lang="it-IT" sz="2200" i="1">
                <a:solidFill>
                  <a:srgbClr val="000000"/>
                </a:solidFill>
                <a:cs typeface="Times New Roman" pitchFamily="18" charset="0"/>
              </a:rPr>
              <a:t>a) Se l’attività della cellula viene indirizzata maggiormente verso l’omeostas i</a:t>
            </a:r>
          </a:p>
          <a:p>
            <a:pPr algn="just"/>
            <a:r>
              <a:rPr lang="it-IT" sz="2200" i="1">
                <a:solidFill>
                  <a:srgbClr val="000000"/>
                </a:solidFill>
                <a:cs typeface="Times New Roman" pitchFamily="18" charset="0"/>
              </a:rPr>
              <a:t>piuttosto che verso l’anabolismo, cosa avviene alla resa in biomassa?</a:t>
            </a:r>
          </a:p>
          <a:p>
            <a:pPr algn="just"/>
            <a:r>
              <a:rPr lang="it-IT" sz="2200" i="1">
                <a:solidFill>
                  <a:srgbClr val="000000"/>
                </a:solidFill>
                <a:cs typeface="Times New Roman" pitchFamily="18" charset="0"/>
              </a:rPr>
              <a:t>b) Quali sono i fattori che indirizzano l’attività della cellula maggiormente verso l’omeostasi? </a:t>
            </a:r>
          </a:p>
          <a:p>
            <a:pPr algn="just"/>
            <a:r>
              <a:rPr lang="it-IT" sz="2200" i="1">
                <a:solidFill>
                  <a:srgbClr val="000000"/>
                </a:solidFill>
                <a:cs typeface="Times New Roman" pitchFamily="18" charset="0"/>
              </a:rPr>
              <a:t>c) Quali sono i fattori che spingono l’attività dei microorganismi anaerobici più verso la fermentazione che verso la respirazione?</a:t>
            </a:r>
          </a:p>
          <a:p>
            <a:pPr algn="just"/>
            <a:r>
              <a:rPr lang="it-IT" sz="2200" i="1">
                <a:solidFill>
                  <a:srgbClr val="000000"/>
                </a:solidFill>
                <a:cs typeface="Times New Roman" pitchFamily="18" charset="0"/>
              </a:rPr>
              <a:t>d) Paragonando la fermentazione e la respirazione,  quale delle due  porta alla ossidazione  di NADH più velocemente?</a:t>
            </a:r>
          </a:p>
          <a:p>
            <a:pPr algn="just"/>
            <a:r>
              <a:rPr lang="it-IT" sz="2200" i="1">
                <a:solidFill>
                  <a:srgbClr val="000000"/>
                </a:solidFill>
                <a:cs typeface="Times New Roman" pitchFamily="18" charset="0"/>
              </a:rPr>
              <a:t>e) Cosa è l’effetto del glucosio? Come viene influenzato dalla concentrazione di ossigeno disciolto?</a:t>
            </a:r>
          </a:p>
          <a:p>
            <a:pPr algn="just"/>
            <a:r>
              <a:rPr lang="it-IT" sz="2200" i="1">
                <a:solidFill>
                  <a:srgbClr val="000000"/>
                </a:solidFill>
                <a:cs typeface="Times New Roman" pitchFamily="18" charset="0"/>
              </a:rPr>
              <a:t>f) Quali sono le cellule soggette all’effetto Crabtree? </a:t>
            </a:r>
          </a:p>
          <a:p>
            <a:pPr algn="just"/>
            <a:r>
              <a:rPr lang="it-IT" sz="2200" i="1">
                <a:solidFill>
                  <a:srgbClr val="000000"/>
                </a:solidFill>
                <a:cs typeface="Times New Roman" pitchFamily="18" charset="0"/>
              </a:rPr>
              <a:t>g) Quale dei seguenti organismi non è soggetto all’effetto Crabtree: Esterichia coli, Salmonella, Aspergillus niger?</a:t>
            </a:r>
          </a:p>
        </p:txBody>
      </p:sp>
      <p:sp>
        <p:nvSpPr>
          <p:cNvPr id="707591" name="Text Box 7"/>
          <p:cNvSpPr txBox="1">
            <a:spLocks noChangeArrowheads="1"/>
          </p:cNvSpPr>
          <p:nvPr/>
        </p:nvSpPr>
        <p:spPr bwMode="auto">
          <a:xfrm>
            <a:off x="539750" y="0"/>
            <a:ext cx="8137525" cy="457200"/>
          </a:xfrm>
          <a:prstGeom prst="rect">
            <a:avLst/>
          </a:prstGeom>
          <a:noFill/>
          <a:ln w="9525">
            <a:noFill/>
            <a:miter lim="800000"/>
            <a:headEnd/>
            <a:tailEnd/>
          </a:ln>
          <a:effectLst/>
        </p:spPr>
        <p:txBody>
          <a:bodyPr>
            <a:spAutoFit/>
          </a:bodyPr>
          <a:lstStyle/>
          <a:p>
            <a:pPr algn="ctr"/>
            <a:r>
              <a:rPr lang="it-IT" b="1">
                <a:solidFill>
                  <a:srgbClr val="FF0000"/>
                </a:solidFill>
              </a:rPr>
              <a:t>BIOMASSA E RESA IN PRODOTTI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1" name="Text Box 3"/>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5A1F034-549B-4134-BAB5-A4971AEBB068}" type="slidenum">
              <a:rPr lang="it-IT"/>
              <a:pPr/>
              <a:t>26</a:t>
            </a:fld>
            <a:endParaRPr lang="it-IT"/>
          </a:p>
        </p:txBody>
      </p:sp>
      <p:sp>
        <p:nvSpPr>
          <p:cNvPr id="708612" name="Rectangle 4"/>
          <p:cNvSpPr>
            <a:spLocks noChangeArrowheads="1"/>
          </p:cNvSpPr>
          <p:nvPr/>
        </p:nvSpPr>
        <p:spPr bwMode="auto">
          <a:xfrm>
            <a:off x="0" y="549275"/>
            <a:ext cx="9144000" cy="1857375"/>
          </a:xfrm>
          <a:prstGeom prst="rect">
            <a:avLst/>
          </a:prstGeom>
          <a:noFill/>
          <a:ln w="9525">
            <a:noFill/>
            <a:miter lim="800000"/>
            <a:headEnd/>
            <a:tailEnd/>
          </a:ln>
          <a:effectLst/>
        </p:spPr>
        <p:txBody>
          <a:bodyPr anchor="ctr">
            <a:spAutoFit/>
          </a:bodyPr>
          <a:lstStyle/>
          <a:p>
            <a:pPr algn="just"/>
            <a:r>
              <a:rPr lang="it-IT" sz="2200" i="1">
                <a:solidFill>
                  <a:srgbClr val="000000"/>
                </a:solidFill>
                <a:cs typeface="Times New Roman" pitchFamily="18" charset="0"/>
              </a:rPr>
              <a:t>Esercizio 16. </a:t>
            </a:r>
          </a:p>
          <a:p>
            <a:pPr algn="just"/>
            <a:r>
              <a:rPr lang="it-IT" i="1">
                <a:solidFill>
                  <a:srgbClr val="000000"/>
                </a:solidFill>
              </a:rPr>
              <a:t>h) In quali di queste condizioni è favorita la respirazione rispetto alla fermentazione per gli organismi anaerobici facoltativi? Segnare la casella apposita nella tabella seguente</a:t>
            </a:r>
            <a:r>
              <a:rPr lang="it-IT"/>
              <a:t> </a:t>
            </a:r>
          </a:p>
          <a:p>
            <a:pPr algn="just"/>
            <a:endParaRPr lang="it-IT" sz="2200" i="1">
              <a:solidFill>
                <a:srgbClr val="000000"/>
              </a:solidFill>
              <a:cs typeface="Times New Roman" pitchFamily="18" charset="0"/>
            </a:endParaRPr>
          </a:p>
        </p:txBody>
      </p:sp>
      <p:graphicFrame>
        <p:nvGraphicFramePr>
          <p:cNvPr id="708682" name="Group 74"/>
          <p:cNvGraphicFramePr>
            <a:graphicFrameLocks noGrp="1"/>
          </p:cNvGraphicFramePr>
          <p:nvPr/>
        </p:nvGraphicFramePr>
        <p:xfrm>
          <a:off x="1476375" y="2133600"/>
          <a:ext cx="6210300" cy="164592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row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Concentrazione O</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2</a:t>
                      </a:r>
                      <a:r>
                        <a:rPr kumimoji="0" lang="it-IT" sz="1400" b="0" i="0" u="none" strike="noStrike" cap="none" normalizeH="0" baseline="0">
                          <a:ln>
                            <a:noFill/>
                          </a:ln>
                          <a:solidFill>
                            <a:schemeClr val="tx1"/>
                          </a:solidFill>
                          <a:effectLst/>
                          <a:latin typeface="Times New Roman" pitchFamily="18" charset="0"/>
                          <a:cs typeface="Times New Roman" pitchFamily="18" charset="0"/>
                        </a:rPr>
                        <a:t> disciolto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Concentrazione di Zuccheri</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extLst>
                  <a:ext uri="{0D108BD9-81ED-4DB2-BD59-A6C34878D82A}">
                    <a16:rowId xmlns:a16="http://schemas.microsoft.com/office/drawing/2014/main" val="10000"/>
                  </a:ext>
                </a:extLst>
              </a:tr>
              <a:tr h="304800">
                <a:tc vMerge="1">
                  <a:txBody>
                    <a:bodyPr/>
                    <a:lstStyle/>
                    <a:p>
                      <a:endParaRPr lang="it-IT"/>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bassa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alta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BASSA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ALTA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08685" name="Rectangle 77"/>
          <p:cNvSpPr>
            <a:spLocks noChangeArrowheads="1"/>
          </p:cNvSpPr>
          <p:nvPr/>
        </p:nvSpPr>
        <p:spPr bwMode="auto">
          <a:xfrm>
            <a:off x="0" y="3860800"/>
            <a:ext cx="9144000" cy="2647950"/>
          </a:xfrm>
          <a:prstGeom prst="rect">
            <a:avLst/>
          </a:prstGeom>
          <a:noFill/>
          <a:ln w="9525">
            <a:noFill/>
            <a:miter lim="800000"/>
            <a:headEnd/>
            <a:tailEnd/>
          </a:ln>
          <a:effectLst/>
        </p:spPr>
        <p:txBody>
          <a:bodyPr>
            <a:spAutoFit/>
          </a:bodyPr>
          <a:lstStyle/>
          <a:p>
            <a:pPr algn="just"/>
            <a:r>
              <a:rPr lang="it-IT" i="1"/>
              <a:t>i) Un ceppo di Esterichia coli  geneticamente modificato catalizza la fermentazione del substrato in acetato sintetizza proteine che si accumulano all’interno della cella. La tabella riporta quattro situazioni sperimentali, a seconda delle concentrazioni relative di ossigeno disciolto e di glucosio. Per ognuna di queste condizioni sono inserite 5 domande. Rispondere a ciascuna domanda. Per le ultime quattro domande in ogni casella Y indica la resa;  rispondere “alta o bassa”.</a:t>
            </a:r>
          </a:p>
        </p:txBody>
      </p:sp>
      <p:sp>
        <p:nvSpPr>
          <p:cNvPr id="708686" name="Text Box 78"/>
          <p:cNvSpPr txBox="1">
            <a:spLocks noChangeArrowheads="1"/>
          </p:cNvSpPr>
          <p:nvPr/>
        </p:nvSpPr>
        <p:spPr bwMode="auto">
          <a:xfrm>
            <a:off x="539750" y="0"/>
            <a:ext cx="8137525" cy="457200"/>
          </a:xfrm>
          <a:prstGeom prst="rect">
            <a:avLst/>
          </a:prstGeom>
          <a:noFill/>
          <a:ln w="9525">
            <a:noFill/>
            <a:miter lim="800000"/>
            <a:headEnd/>
            <a:tailEnd/>
          </a:ln>
          <a:effectLst/>
        </p:spPr>
        <p:txBody>
          <a:bodyPr>
            <a:spAutoFit/>
          </a:bodyPr>
          <a:lstStyle/>
          <a:p>
            <a:pPr algn="ctr"/>
            <a:r>
              <a:rPr lang="it-IT" b="1">
                <a:solidFill>
                  <a:srgbClr val="FF0000"/>
                </a:solidFill>
              </a:rPr>
              <a:t>BIOMASSA E RESA IN PRODOTTI</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9" name="Text Box 3"/>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83557471-772F-4E91-A4AA-48B020F68071}" type="slidenum">
              <a:rPr lang="it-IT"/>
              <a:pPr/>
              <a:t>27</a:t>
            </a:fld>
            <a:endParaRPr lang="it-IT"/>
          </a:p>
        </p:txBody>
      </p:sp>
      <p:sp>
        <p:nvSpPr>
          <p:cNvPr id="710660" name="Rectangle 4"/>
          <p:cNvSpPr>
            <a:spLocks noChangeArrowheads="1"/>
          </p:cNvSpPr>
          <p:nvPr/>
        </p:nvSpPr>
        <p:spPr bwMode="auto">
          <a:xfrm>
            <a:off x="0" y="5373688"/>
            <a:ext cx="9144000" cy="1187450"/>
          </a:xfrm>
          <a:prstGeom prst="rect">
            <a:avLst/>
          </a:prstGeom>
          <a:noFill/>
          <a:ln w="9525">
            <a:noFill/>
            <a:miter lim="800000"/>
            <a:headEnd/>
            <a:tailEnd/>
          </a:ln>
          <a:effectLst/>
        </p:spPr>
        <p:txBody>
          <a:bodyPr anchor="ctr">
            <a:spAutoFit/>
          </a:bodyPr>
          <a:lstStyle/>
          <a:p>
            <a:pPr algn="just"/>
            <a:r>
              <a:rPr lang="it-IT" i="1">
                <a:solidFill>
                  <a:srgbClr val="000000"/>
                </a:solidFill>
              </a:rPr>
              <a:t>Se dopo avere risposto alle domande in tabella, risultasse una condizione nella quale sia Y</a:t>
            </a:r>
            <a:r>
              <a:rPr lang="it-IT" i="1" baseline="-25000">
                <a:solidFill>
                  <a:srgbClr val="000000"/>
                </a:solidFill>
              </a:rPr>
              <a:t>ATP</a:t>
            </a:r>
            <a:r>
              <a:rPr lang="it-IT" i="1">
                <a:solidFill>
                  <a:srgbClr val="000000"/>
                </a:solidFill>
              </a:rPr>
              <a:t> che</a:t>
            </a:r>
            <a:r>
              <a:rPr lang="it-IT" b="1" i="1">
                <a:solidFill>
                  <a:srgbClr val="000000"/>
                </a:solidFill>
              </a:rPr>
              <a:t> </a:t>
            </a:r>
            <a:r>
              <a:rPr lang="it-IT" i="1">
                <a:solidFill>
                  <a:srgbClr val="000000"/>
                </a:solidFill>
              </a:rPr>
              <a:t>Y</a:t>
            </a:r>
            <a:r>
              <a:rPr lang="it-IT" i="1" baseline="-25000">
                <a:solidFill>
                  <a:srgbClr val="000000"/>
                </a:solidFill>
              </a:rPr>
              <a:t>XS</a:t>
            </a:r>
            <a:r>
              <a:rPr lang="it-IT" i="1">
                <a:solidFill>
                  <a:srgbClr val="000000"/>
                </a:solidFill>
              </a:rPr>
              <a:t>  sono alte, indicare in quali circostanze si potrebbe avere Y</a:t>
            </a:r>
            <a:r>
              <a:rPr lang="it-IT" i="1" baseline="-25000">
                <a:solidFill>
                  <a:srgbClr val="000000"/>
                </a:solidFill>
              </a:rPr>
              <a:t>XS </a:t>
            </a:r>
            <a:r>
              <a:rPr lang="it-IT" i="1">
                <a:solidFill>
                  <a:srgbClr val="000000"/>
                </a:solidFill>
              </a:rPr>
              <a:t>bassa, nonostante Y</a:t>
            </a:r>
            <a:r>
              <a:rPr lang="it-IT" i="1" baseline="-25000">
                <a:solidFill>
                  <a:srgbClr val="000000"/>
                </a:solidFill>
              </a:rPr>
              <a:t>ATP</a:t>
            </a:r>
            <a:r>
              <a:rPr lang="it-IT" i="1">
                <a:solidFill>
                  <a:srgbClr val="000000"/>
                </a:solidFill>
              </a:rPr>
              <a:t> sia alta?</a:t>
            </a:r>
            <a:endParaRPr lang="it-IT" sz="2200" i="1">
              <a:solidFill>
                <a:srgbClr val="000000"/>
              </a:solidFill>
              <a:cs typeface="Times New Roman" pitchFamily="18" charset="0"/>
            </a:endParaRPr>
          </a:p>
        </p:txBody>
      </p:sp>
      <p:graphicFrame>
        <p:nvGraphicFramePr>
          <p:cNvPr id="710730" name="Group 74"/>
          <p:cNvGraphicFramePr>
            <a:graphicFrameLocks noGrp="1"/>
          </p:cNvGraphicFramePr>
          <p:nvPr/>
        </p:nvGraphicFramePr>
        <p:xfrm>
          <a:off x="1258888" y="549275"/>
          <a:ext cx="7200900" cy="4776789"/>
        </p:xfrm>
        <a:graphic>
          <a:graphicData uri="http://schemas.openxmlformats.org/drawingml/2006/table">
            <a:tbl>
              <a:tblPr/>
              <a:tblGrid>
                <a:gridCol w="2400300">
                  <a:extLst>
                    <a:ext uri="{9D8B030D-6E8A-4147-A177-3AD203B41FA5}">
                      <a16:colId xmlns:a16="http://schemas.microsoft.com/office/drawing/2014/main" val="20000"/>
                    </a:ext>
                  </a:extLst>
                </a:gridCol>
                <a:gridCol w="2400300">
                  <a:extLst>
                    <a:ext uri="{9D8B030D-6E8A-4147-A177-3AD203B41FA5}">
                      <a16:colId xmlns:a16="http://schemas.microsoft.com/office/drawing/2014/main" val="20001"/>
                    </a:ext>
                  </a:extLst>
                </a:gridCol>
                <a:gridCol w="2400300">
                  <a:extLst>
                    <a:ext uri="{9D8B030D-6E8A-4147-A177-3AD203B41FA5}">
                      <a16:colId xmlns:a16="http://schemas.microsoft.com/office/drawing/2014/main" val="20002"/>
                    </a:ext>
                  </a:extLst>
                </a:gridCol>
              </a:tblGrid>
              <a:tr h="385763">
                <a:tc row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Concentrazione O</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2</a:t>
                      </a:r>
                      <a:r>
                        <a:rPr kumimoji="0" lang="it-IT" sz="1400" b="0" i="0" u="none" strike="noStrike" cap="none" normalizeH="0" baseline="0">
                          <a:ln>
                            <a:noFill/>
                          </a:ln>
                          <a:solidFill>
                            <a:schemeClr val="tx1"/>
                          </a:solidFill>
                          <a:effectLst/>
                          <a:latin typeface="Times New Roman" pitchFamily="18" charset="0"/>
                          <a:cs typeface="Times New Roman" pitchFamily="18" charset="0"/>
                        </a:rPr>
                        <a:t> disciolto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Concentrazione di Zuccheri</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extLst>
                  <a:ext uri="{0D108BD9-81ED-4DB2-BD59-A6C34878D82A}">
                    <a16:rowId xmlns:a16="http://schemas.microsoft.com/office/drawing/2014/main" val="10000"/>
                  </a:ext>
                </a:extLst>
              </a:tr>
              <a:tr h="387350">
                <a:tc vMerge="1">
                  <a:txBody>
                    <a:bodyPr/>
                    <a:lstStyle/>
                    <a:p>
                      <a:endParaRPr lang="it-IT"/>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BASSA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ALTA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018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BASSA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Via metabolica favorita per la ossidazione di NADH:</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Y</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ATP</a:t>
                      </a:r>
                      <a:r>
                        <a:rPr kumimoji="0" lang="it-IT"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Y</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XS:</a:t>
                      </a:r>
                      <a:r>
                        <a:rPr kumimoji="0" lang="it-IT"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Y</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acetato:</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Y</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proteine: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Via metabolica favorita per la ossidazione di NADH:</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ATP</a:t>
                      </a:r>
                      <a:r>
                        <a:rPr kumimoji="0" lang="fr-FR"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XS:</a:t>
                      </a:r>
                      <a:r>
                        <a:rPr kumimoji="0" lang="fr-FR"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acetato:</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Y</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proteine: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018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ALTA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Via metabolica favorita per la ossidazione di NADH:</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ATP</a:t>
                      </a:r>
                      <a:r>
                        <a:rPr kumimoji="0" lang="fr-FR"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XS:</a:t>
                      </a:r>
                      <a:r>
                        <a:rPr kumimoji="0" lang="fr-FR"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acetato:</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Y</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proteine: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Via metabolica favorita per la ossidazione di NADH:</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ATP</a:t>
                      </a:r>
                      <a:r>
                        <a:rPr kumimoji="0" lang="fr-FR"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XS:</a:t>
                      </a:r>
                      <a:r>
                        <a:rPr kumimoji="0" lang="fr-FR"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a:ln>
                            <a:noFill/>
                          </a:ln>
                          <a:solidFill>
                            <a:schemeClr val="tx1"/>
                          </a:solidFill>
                          <a:effectLst/>
                          <a:latin typeface="Times New Roman" pitchFamily="18" charset="0"/>
                          <a:cs typeface="Times New Roman" pitchFamily="18" charset="0"/>
                        </a:rPr>
                        <a:t>Y</a:t>
                      </a:r>
                      <a:r>
                        <a:rPr kumimoji="0" lang="fr-FR" sz="1400" b="0" i="0" u="none" strike="noStrike" cap="none" normalizeH="0" baseline="-30000">
                          <a:ln>
                            <a:noFill/>
                          </a:ln>
                          <a:solidFill>
                            <a:schemeClr val="tx1"/>
                          </a:solidFill>
                          <a:effectLst/>
                          <a:latin typeface="Times New Roman" pitchFamily="18" charset="0"/>
                          <a:cs typeface="Times New Roman" pitchFamily="18" charset="0"/>
                        </a:rPr>
                        <a:t>acetato:</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Y</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proteine: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10731" name="Text Box 75"/>
          <p:cNvSpPr txBox="1">
            <a:spLocks noChangeArrowheads="1"/>
          </p:cNvSpPr>
          <p:nvPr/>
        </p:nvSpPr>
        <p:spPr bwMode="auto">
          <a:xfrm>
            <a:off x="539750" y="0"/>
            <a:ext cx="8137525" cy="457200"/>
          </a:xfrm>
          <a:prstGeom prst="rect">
            <a:avLst/>
          </a:prstGeom>
          <a:noFill/>
          <a:ln w="9525">
            <a:noFill/>
            <a:miter lim="800000"/>
            <a:headEnd/>
            <a:tailEnd/>
          </a:ln>
          <a:effectLst/>
        </p:spPr>
        <p:txBody>
          <a:bodyPr>
            <a:spAutoFit/>
          </a:bodyPr>
          <a:lstStyle/>
          <a:p>
            <a:pPr algn="ctr"/>
            <a:r>
              <a:rPr lang="it-IT" b="1">
                <a:solidFill>
                  <a:srgbClr val="FF0000"/>
                </a:solidFill>
              </a:rPr>
              <a:t>BIOMASSA E RESA IN PRODOTTI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1683" name="Text Box 3"/>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6CD96F83-6E15-4BED-A685-1B52E5E5D1D4}" type="slidenum">
              <a:rPr lang="it-IT"/>
              <a:pPr/>
              <a:t>28</a:t>
            </a:fld>
            <a:endParaRPr lang="it-IT"/>
          </a:p>
        </p:txBody>
      </p:sp>
      <p:sp>
        <p:nvSpPr>
          <p:cNvPr id="711684" name="Rectangle 4"/>
          <p:cNvSpPr>
            <a:spLocks noChangeArrowheads="1"/>
          </p:cNvSpPr>
          <p:nvPr/>
        </p:nvSpPr>
        <p:spPr bwMode="auto">
          <a:xfrm>
            <a:off x="0" y="279400"/>
            <a:ext cx="9144000" cy="5237163"/>
          </a:xfrm>
          <a:prstGeom prst="rect">
            <a:avLst/>
          </a:prstGeom>
          <a:noFill/>
          <a:ln w="9525">
            <a:noFill/>
            <a:miter lim="800000"/>
            <a:headEnd/>
            <a:tailEnd/>
          </a:ln>
          <a:effectLst/>
        </p:spPr>
        <p:txBody>
          <a:bodyPr anchor="ctr">
            <a:spAutoFit/>
          </a:bodyPr>
          <a:lstStyle/>
          <a:p>
            <a:pPr algn="just"/>
            <a:r>
              <a:rPr lang="it-IT" sz="2200" i="1">
                <a:solidFill>
                  <a:srgbClr val="000000"/>
                </a:solidFill>
                <a:cs typeface="Times New Roman" pitchFamily="18" charset="0"/>
              </a:rPr>
              <a:t>Esercizio 16.</a:t>
            </a:r>
          </a:p>
          <a:p>
            <a:pPr algn="just"/>
            <a:r>
              <a:rPr lang="it-IT" sz="2200" i="1">
                <a:solidFill>
                  <a:srgbClr val="000000"/>
                </a:solidFill>
                <a:cs typeface="Times New Roman" pitchFamily="18" charset="0"/>
              </a:rPr>
              <a:t>l)In una fermentazione per la produzione di acido lattico, in presenza di alte concentrazioni di ossigeno disciolto ed alte concentrazioni di zuccheri, quale di questi effetti avviene?Nella tabella seguente  segnare con x l’effetto che avviene: </a:t>
            </a: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r>
              <a:rPr lang="it-IT" i="1"/>
              <a:t>m) Nella fermentazione dello zucchero in etanolo, in presenza di alta concentrazione di ossigeno disciolto, l’accumulo di F-1,6-P2 intracellulare nel Saccharomyces cerevisiae quale di questi effetti produrrà?</a:t>
            </a:r>
          </a:p>
          <a:p>
            <a:pPr algn="just"/>
            <a:endParaRPr lang="it-IT" sz="2200" i="1">
              <a:solidFill>
                <a:srgbClr val="000000"/>
              </a:solidFill>
              <a:cs typeface="Times New Roman" pitchFamily="18" charset="0"/>
            </a:endParaRPr>
          </a:p>
        </p:txBody>
      </p:sp>
      <p:graphicFrame>
        <p:nvGraphicFramePr>
          <p:cNvPr id="711755" name="Group 75"/>
          <p:cNvGraphicFramePr>
            <a:graphicFrameLocks noGrp="1"/>
          </p:cNvGraphicFramePr>
          <p:nvPr/>
        </p:nvGraphicFramePr>
        <p:xfrm>
          <a:off x="0" y="2133600"/>
          <a:ext cx="9144000" cy="1249680"/>
        </p:xfrm>
        <a:graphic>
          <a:graphicData uri="http://schemas.openxmlformats.org/drawingml/2006/table">
            <a:tbl>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2587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Alta resa in acido lattico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Bassa resa in biomassa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Alta concentrazione intracellulare di</a:t>
                      </a:r>
                      <a:endParaRPr kumimoji="0" lang="it-IT" sz="10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F-1,6-P</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Bassa velocità di respirazione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11756" name="Text Box 76"/>
          <p:cNvSpPr txBox="1">
            <a:spLocks noChangeArrowheads="1"/>
          </p:cNvSpPr>
          <p:nvPr/>
        </p:nvSpPr>
        <p:spPr bwMode="auto">
          <a:xfrm>
            <a:off x="539750" y="0"/>
            <a:ext cx="8137525" cy="457200"/>
          </a:xfrm>
          <a:prstGeom prst="rect">
            <a:avLst/>
          </a:prstGeom>
          <a:noFill/>
          <a:ln w="9525">
            <a:noFill/>
            <a:miter lim="800000"/>
            <a:headEnd/>
            <a:tailEnd/>
          </a:ln>
          <a:effectLst/>
        </p:spPr>
        <p:txBody>
          <a:bodyPr>
            <a:spAutoFit/>
          </a:bodyPr>
          <a:lstStyle/>
          <a:p>
            <a:pPr algn="ctr"/>
            <a:r>
              <a:rPr lang="it-IT" b="1">
                <a:solidFill>
                  <a:srgbClr val="FF0000"/>
                </a:solidFill>
              </a:rPr>
              <a:t>BIOMASSA E RESA IN PRODOTTI</a:t>
            </a:r>
          </a:p>
        </p:txBody>
      </p:sp>
      <p:graphicFrame>
        <p:nvGraphicFramePr>
          <p:cNvPr id="711757" name="Group 77"/>
          <p:cNvGraphicFramePr>
            <a:graphicFrameLocks noGrp="1"/>
          </p:cNvGraphicFramePr>
          <p:nvPr/>
        </p:nvGraphicFramePr>
        <p:xfrm>
          <a:off x="1331913" y="5203825"/>
          <a:ext cx="6210300" cy="1036320"/>
        </p:xfrm>
        <a:graphic>
          <a:graphicData uri="http://schemas.openxmlformats.org/drawingml/2006/table">
            <a:tbl>
              <a:tblPr/>
              <a:tblGrid>
                <a:gridCol w="1552575">
                  <a:extLst>
                    <a:ext uri="{9D8B030D-6E8A-4147-A177-3AD203B41FA5}">
                      <a16:colId xmlns:a16="http://schemas.microsoft.com/office/drawing/2014/main" val="20000"/>
                    </a:ext>
                  </a:extLst>
                </a:gridCol>
                <a:gridCol w="1552575">
                  <a:extLst>
                    <a:ext uri="{9D8B030D-6E8A-4147-A177-3AD203B41FA5}">
                      <a16:colId xmlns:a16="http://schemas.microsoft.com/office/drawing/2014/main" val="20001"/>
                    </a:ext>
                  </a:extLst>
                </a:gridCol>
                <a:gridCol w="1552575">
                  <a:extLst>
                    <a:ext uri="{9D8B030D-6E8A-4147-A177-3AD203B41FA5}">
                      <a16:colId xmlns:a16="http://schemas.microsoft.com/office/drawing/2014/main" val="20002"/>
                    </a:ext>
                  </a:extLst>
                </a:gridCol>
                <a:gridCol w="1552575">
                  <a:extLst>
                    <a:ext uri="{9D8B030D-6E8A-4147-A177-3AD203B41FA5}">
                      <a16:colId xmlns:a16="http://schemas.microsoft.com/office/drawing/2014/main" val="20003"/>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Bassa resa in etanolo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Alta resa in etanolo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Bassa resa in Biomassa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Alta resa in biomassa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826"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C36D1C92-13FC-4393-A730-1F2A44BCA1F5}" type="slidenum">
              <a:rPr lang="it-IT"/>
              <a:pPr/>
              <a:t>29</a:t>
            </a:fld>
            <a:endParaRPr lang="it-IT"/>
          </a:p>
        </p:txBody>
      </p:sp>
      <p:sp>
        <p:nvSpPr>
          <p:cNvPr id="717827"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17829" name="Rectangle 5"/>
          <p:cNvSpPr>
            <a:spLocks noChangeArrowheads="1"/>
          </p:cNvSpPr>
          <p:nvPr/>
        </p:nvSpPr>
        <p:spPr bwMode="auto">
          <a:xfrm>
            <a:off x="0" y="1120775"/>
            <a:ext cx="9144000" cy="5026025"/>
          </a:xfrm>
          <a:prstGeom prst="rect">
            <a:avLst/>
          </a:prstGeom>
          <a:noFill/>
          <a:ln w="9525">
            <a:noFill/>
            <a:miter lim="800000"/>
            <a:headEnd/>
            <a:tailEnd/>
          </a:ln>
          <a:effectLst/>
        </p:spPr>
        <p:txBody>
          <a:bodyPr anchor="ctr">
            <a:spAutoFit/>
          </a:bodyPr>
          <a:lstStyle/>
          <a:p>
            <a:pPr algn="just"/>
            <a:r>
              <a:rPr lang="it-IT" sz="2200">
                <a:cs typeface="Times New Roman" pitchFamily="18" charset="0"/>
              </a:rPr>
              <a:t>L’effetto del glucosio si esercita anche nei confronti di batteri strettamente anaerobici e batteri lattici (streptococco, pediococco, lattococco, enterococco), e consiste nel modificare il decorso della fermentazione. Pertanto, riprendendo lo schema in figura 2.6 si vede come, tra le tante vie di fermentazione, l’acido piruvico possa evolvere verso la formazione di acido lattico o di acido acetico e formico:</a:t>
            </a:r>
            <a:endParaRPr lang="it-IT" sz="2200"/>
          </a:p>
          <a:p>
            <a:pPr algn="ctr"/>
            <a:r>
              <a:rPr lang="it-IT" b="1">
                <a:cs typeface="Times New Roman" pitchFamily="18" charset="0"/>
              </a:rPr>
              <a:t>Ac. Piruvico</a:t>
            </a:r>
            <a:endParaRPr lang="it-IT"/>
          </a:p>
          <a:p>
            <a:r>
              <a:rPr lang="it-IT" sz="2800">
                <a:cs typeface="Times New Roman" pitchFamily="18" charset="0"/>
              </a:rPr>
              <a:t>                                                </a:t>
            </a:r>
            <a:r>
              <a:rPr lang="it-IT" sz="2800">
                <a:latin typeface="Wingdings" pitchFamily="2" charset="2"/>
                <a:cs typeface="Times New Roman" pitchFamily="18" charset="0"/>
              </a:rPr>
              <a:t>í î </a:t>
            </a:r>
            <a:r>
              <a:rPr lang="it-IT" sz="2800" b="1">
                <a:cs typeface="Times New Roman" pitchFamily="18" charset="0"/>
              </a:rPr>
              <a:t>NADH </a:t>
            </a:r>
            <a:r>
              <a:rPr lang="it-IT" sz="2800" b="1">
                <a:latin typeface="Wingdings" pitchFamily="2" charset="2"/>
                <a:cs typeface="Times New Roman" pitchFamily="18" charset="0"/>
              </a:rPr>
              <a:t>ð</a:t>
            </a:r>
            <a:r>
              <a:rPr lang="it-IT" sz="2800" b="1">
                <a:cs typeface="Times New Roman" pitchFamily="18" charset="0"/>
              </a:rPr>
              <a:t>NAD</a:t>
            </a:r>
            <a:r>
              <a:rPr lang="it-IT" sz="2800" b="1" baseline="30000">
                <a:cs typeface="Times New Roman" pitchFamily="18" charset="0"/>
              </a:rPr>
              <a:t>+</a:t>
            </a:r>
            <a:endParaRPr lang="it-IT" sz="2800"/>
          </a:p>
          <a:p>
            <a:r>
              <a:rPr lang="it-IT">
                <a:cs typeface="Times New Roman" pitchFamily="18" charset="0"/>
              </a:rPr>
              <a:t>                                       </a:t>
            </a:r>
            <a:r>
              <a:rPr lang="it-IT" b="1">
                <a:cs typeface="Times New Roman" pitchFamily="18" charset="0"/>
              </a:rPr>
              <a:t>Ac. Lattico</a:t>
            </a:r>
            <a:r>
              <a:rPr lang="it-IT">
                <a:cs typeface="Times New Roman" pitchFamily="18" charset="0"/>
              </a:rPr>
              <a:t>        </a:t>
            </a:r>
            <a:r>
              <a:rPr lang="it-IT" sz="2800">
                <a:latin typeface="Wingdings" pitchFamily="2" charset="2"/>
                <a:cs typeface="Times New Roman" pitchFamily="18" charset="0"/>
              </a:rPr>
              <a:t>íî</a:t>
            </a:r>
            <a:endParaRPr lang="it-IT" sz="2800"/>
          </a:p>
          <a:p>
            <a:r>
              <a:rPr lang="it-IT">
                <a:cs typeface="Times New Roman" pitchFamily="18" charset="0"/>
              </a:rPr>
              <a:t>                                                       </a:t>
            </a:r>
            <a:r>
              <a:rPr lang="it-IT" b="1">
                <a:cs typeface="Times New Roman" pitchFamily="18" charset="0"/>
              </a:rPr>
              <a:t>Ac. Acetico</a:t>
            </a:r>
            <a:r>
              <a:rPr lang="it-IT">
                <a:cs typeface="Times New Roman" pitchFamily="18" charset="0"/>
              </a:rPr>
              <a:t>   </a:t>
            </a:r>
            <a:r>
              <a:rPr lang="it-IT" b="1">
                <a:cs typeface="Times New Roman" pitchFamily="18" charset="0"/>
              </a:rPr>
              <a:t>Ac. Formico</a:t>
            </a:r>
            <a:endParaRPr lang="it-IT"/>
          </a:p>
          <a:p>
            <a:r>
              <a:rPr lang="it-IT" sz="2200">
                <a:cs typeface="Times New Roman" pitchFamily="18" charset="0"/>
              </a:rPr>
              <a:t>In presenza di </a:t>
            </a:r>
            <a:r>
              <a:rPr lang="it-IT" sz="2200" b="1">
                <a:cs typeface="Times New Roman" pitchFamily="18" charset="0"/>
              </a:rPr>
              <a:t>alte concentrazioni di zucchero</a:t>
            </a:r>
            <a:r>
              <a:rPr lang="it-IT" sz="2200">
                <a:cs typeface="Times New Roman" pitchFamily="18" charset="0"/>
              </a:rPr>
              <a:t>, questi batteri trasformano lo zucchero in </a:t>
            </a:r>
            <a:r>
              <a:rPr lang="it-IT" sz="2200" b="1">
                <a:cs typeface="Times New Roman" pitchFamily="18" charset="0"/>
              </a:rPr>
              <a:t>acido lattico</a:t>
            </a:r>
            <a:r>
              <a:rPr lang="it-IT" sz="2200">
                <a:cs typeface="Times New Roman" pitchFamily="18" charset="0"/>
              </a:rPr>
              <a:t>. In presenza di basse concentrazioni di zucchero la resa in acido lattico diminuisce perché lo zucchero viene trasformato in parte in acido acetico e acido formico. </a:t>
            </a:r>
            <a:endParaRPr lang="it-IT" sz="2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4"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68675" name="Text Box 3"/>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F85805FB-FB3C-49E8-BDA6-F3855A133290}" type="slidenum">
              <a:rPr lang="it-IT"/>
              <a:pPr/>
              <a:t>3</a:t>
            </a:fld>
            <a:endParaRPr lang="it-IT"/>
          </a:p>
        </p:txBody>
      </p:sp>
      <p:sp>
        <p:nvSpPr>
          <p:cNvPr id="668676" name="Rectangle 4"/>
          <p:cNvSpPr>
            <a:spLocks noChangeArrowheads="1"/>
          </p:cNvSpPr>
          <p:nvPr/>
        </p:nvSpPr>
        <p:spPr bwMode="auto">
          <a:xfrm>
            <a:off x="0" y="731838"/>
            <a:ext cx="9144000" cy="5203825"/>
          </a:xfrm>
          <a:prstGeom prst="rect">
            <a:avLst/>
          </a:prstGeom>
          <a:noFill/>
          <a:ln w="9525">
            <a:noFill/>
            <a:miter lim="800000"/>
            <a:headEnd/>
            <a:tailEnd/>
          </a:ln>
          <a:effectLst/>
        </p:spPr>
        <p:txBody>
          <a:bodyPr anchor="ctr">
            <a:spAutoFit/>
          </a:bodyPr>
          <a:lstStyle/>
          <a:p>
            <a:pPr marL="457200" indent="-457200" algn="ctr"/>
            <a:r>
              <a:rPr lang="it-IT" b="1">
                <a:solidFill>
                  <a:srgbClr val="000000"/>
                </a:solidFill>
                <a:cs typeface="Times New Roman" pitchFamily="18" charset="0"/>
              </a:rPr>
              <a:t>Inibizione e Omeostasi</a:t>
            </a:r>
          </a:p>
          <a:p>
            <a:pPr marL="457200" indent="-457200" algn="just"/>
            <a:r>
              <a:rPr lang="it-IT">
                <a:solidFill>
                  <a:srgbClr val="000000"/>
                </a:solidFill>
                <a:cs typeface="Times New Roman" pitchFamily="18" charset="0"/>
              </a:rPr>
              <a:t>Gli organismi viventi:</a:t>
            </a:r>
          </a:p>
          <a:p>
            <a:pPr marL="457200" indent="-457200" algn="just">
              <a:buFontTx/>
              <a:buAutoNum type="arabicPeriod"/>
            </a:pPr>
            <a:r>
              <a:rPr lang="it-IT" u="sng">
                <a:solidFill>
                  <a:srgbClr val="000000"/>
                </a:solidFill>
                <a:cs typeface="Times New Roman" pitchFamily="18" charset="0"/>
              </a:rPr>
              <a:t>assumono</a:t>
            </a:r>
            <a:r>
              <a:rPr lang="it-IT">
                <a:solidFill>
                  <a:srgbClr val="000000"/>
                </a:solidFill>
                <a:cs typeface="Times New Roman" pitchFamily="18" charset="0"/>
              </a:rPr>
              <a:t> </a:t>
            </a:r>
            <a:r>
              <a:rPr lang="it-IT" u="sng">
                <a:solidFill>
                  <a:srgbClr val="000000"/>
                </a:solidFill>
                <a:cs typeface="Times New Roman" pitchFamily="18" charset="0"/>
              </a:rPr>
              <a:t>alimenti</a:t>
            </a:r>
            <a:endParaRPr lang="it-IT">
              <a:solidFill>
                <a:srgbClr val="000000"/>
              </a:solidFill>
              <a:cs typeface="Times New Roman" pitchFamily="18" charset="0"/>
            </a:endParaRPr>
          </a:p>
          <a:p>
            <a:pPr marL="457200" indent="-457200" algn="just">
              <a:buFontTx/>
              <a:buAutoNum type="arabicPeriod"/>
            </a:pPr>
            <a:r>
              <a:rPr lang="it-IT">
                <a:solidFill>
                  <a:srgbClr val="000000"/>
                </a:solidFill>
                <a:cs typeface="Times New Roman" pitchFamily="18" charset="0"/>
              </a:rPr>
              <a:t>li </a:t>
            </a:r>
            <a:r>
              <a:rPr lang="it-IT" u="sng">
                <a:solidFill>
                  <a:srgbClr val="000000"/>
                </a:solidFill>
                <a:cs typeface="Times New Roman" pitchFamily="18" charset="0"/>
              </a:rPr>
              <a:t>scindono</a:t>
            </a:r>
            <a:r>
              <a:rPr lang="it-IT">
                <a:solidFill>
                  <a:srgbClr val="000000"/>
                </a:solidFill>
                <a:cs typeface="Times New Roman" pitchFamily="18" charset="0"/>
              </a:rPr>
              <a:t> con liberazione dell’energia chimica in essi contenuta (</a:t>
            </a:r>
            <a:r>
              <a:rPr lang="it-IT" b="1">
                <a:solidFill>
                  <a:srgbClr val="000000"/>
                </a:solidFill>
                <a:cs typeface="Times New Roman" pitchFamily="18" charset="0"/>
              </a:rPr>
              <a:t>catabolismo</a:t>
            </a:r>
            <a:r>
              <a:rPr lang="it-IT">
                <a:solidFill>
                  <a:srgbClr val="000000"/>
                </a:solidFill>
                <a:cs typeface="Times New Roman" pitchFamily="18" charset="0"/>
              </a:rPr>
              <a:t>, processo esotermico)</a:t>
            </a:r>
          </a:p>
          <a:p>
            <a:pPr marL="457200" indent="-457200" algn="just">
              <a:buFontTx/>
              <a:buAutoNum type="arabicPeriod"/>
            </a:pPr>
            <a:r>
              <a:rPr lang="it-IT" u="sng">
                <a:solidFill>
                  <a:srgbClr val="000000"/>
                </a:solidFill>
                <a:cs typeface="Times New Roman" pitchFamily="18" charset="0"/>
              </a:rPr>
              <a:t>usano </a:t>
            </a:r>
            <a:r>
              <a:rPr lang="it-IT">
                <a:solidFill>
                  <a:srgbClr val="000000"/>
                </a:solidFill>
                <a:cs typeface="Times New Roman" pitchFamily="18" charset="0"/>
              </a:rPr>
              <a:t>l’</a:t>
            </a:r>
            <a:r>
              <a:rPr lang="it-IT" u="sng">
                <a:solidFill>
                  <a:srgbClr val="000000"/>
                </a:solidFill>
                <a:cs typeface="Times New Roman" pitchFamily="18" charset="0"/>
              </a:rPr>
              <a:t>energia</a:t>
            </a:r>
            <a:r>
              <a:rPr lang="it-IT">
                <a:solidFill>
                  <a:srgbClr val="000000"/>
                </a:solidFill>
                <a:cs typeface="Times New Roman" pitchFamily="18" charset="0"/>
              </a:rPr>
              <a:t> liberata per ricombinare altri composti chimici che servono alla costruzione dei loro tessuti (</a:t>
            </a:r>
            <a:r>
              <a:rPr lang="it-IT" b="1">
                <a:solidFill>
                  <a:srgbClr val="000000"/>
                </a:solidFill>
                <a:cs typeface="Times New Roman" pitchFamily="18" charset="0"/>
              </a:rPr>
              <a:t>anabolismo</a:t>
            </a:r>
            <a:r>
              <a:rPr lang="it-IT">
                <a:solidFill>
                  <a:srgbClr val="000000"/>
                </a:solidFill>
                <a:cs typeface="Times New Roman" pitchFamily="18" charset="0"/>
              </a:rPr>
              <a:t>, processo endotermico).  </a:t>
            </a:r>
          </a:p>
          <a:p>
            <a:pPr marL="457200" indent="-457200" algn="just"/>
            <a:r>
              <a:rPr lang="it-IT">
                <a:solidFill>
                  <a:srgbClr val="000000"/>
                </a:solidFill>
                <a:cs typeface="Times New Roman" pitchFamily="18" charset="0"/>
              </a:rPr>
              <a:t>Questo processo  è regolato dal primo e secondo principio della termodinamica:</a:t>
            </a:r>
          </a:p>
          <a:p>
            <a:pPr marL="457200" indent="-457200" algn="just"/>
            <a:r>
              <a:rPr lang="it-IT">
                <a:solidFill>
                  <a:srgbClr val="000000"/>
                </a:solidFill>
                <a:cs typeface="Times New Roman" pitchFamily="18" charset="0"/>
              </a:rPr>
              <a:t>1° principio: l’energia si può trasformare da una forma in altra</a:t>
            </a:r>
          </a:p>
          <a:p>
            <a:pPr marL="457200" indent="-457200" algn="just"/>
            <a:r>
              <a:rPr lang="it-IT">
                <a:solidFill>
                  <a:srgbClr val="000000"/>
                </a:solidFill>
                <a:cs typeface="Times New Roman" pitchFamily="18" charset="0"/>
              </a:rPr>
              <a:t>2° principio: non tutto il calore è trasformabile in lavoro senza che una certa quantità venga ceduta ad una sorgente ad un sistema a temperatura bassa.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1922"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0E82FA60-96F5-427A-A024-F9CFCE5A47DE}" type="slidenum">
              <a:rPr lang="it-IT"/>
              <a:pPr/>
              <a:t>30</a:t>
            </a:fld>
            <a:endParaRPr lang="it-IT"/>
          </a:p>
        </p:txBody>
      </p:sp>
      <p:sp>
        <p:nvSpPr>
          <p:cNvPr id="721923"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21924" name="Rectangle 4"/>
          <p:cNvSpPr>
            <a:spLocks noChangeArrowheads="1"/>
          </p:cNvSpPr>
          <p:nvPr/>
        </p:nvSpPr>
        <p:spPr bwMode="auto">
          <a:xfrm>
            <a:off x="0" y="1125538"/>
            <a:ext cx="9144000" cy="4708525"/>
          </a:xfrm>
          <a:prstGeom prst="rect">
            <a:avLst/>
          </a:prstGeom>
          <a:noFill/>
          <a:ln w="9525">
            <a:noFill/>
            <a:miter lim="800000"/>
            <a:headEnd/>
            <a:tailEnd/>
          </a:ln>
          <a:effectLst/>
        </p:spPr>
        <p:txBody>
          <a:bodyPr anchor="ctr">
            <a:spAutoFit/>
          </a:bodyPr>
          <a:lstStyle/>
          <a:p>
            <a:r>
              <a:rPr lang="it-IT" sz="2200">
                <a:cs typeface="Times New Roman" pitchFamily="18" charset="0"/>
              </a:rPr>
              <a:t>Bisogna aggiungere che tuttavia la </a:t>
            </a:r>
            <a:r>
              <a:rPr lang="it-IT" sz="2200" b="1">
                <a:cs typeface="Times New Roman" pitchFamily="18" charset="0"/>
              </a:rPr>
              <a:t>formazione di acetato è più lenta della formazione di lattato</a:t>
            </a:r>
            <a:r>
              <a:rPr lang="it-IT" sz="2200">
                <a:cs typeface="Times New Roman" pitchFamily="18" charset="0"/>
              </a:rPr>
              <a:t>, questa ultima richiede l’intervento di un solo enzima, la lattato deidrogenasi, ed è perciò una reazione più rapida. Pertanto, la </a:t>
            </a:r>
            <a:r>
              <a:rPr lang="it-IT" sz="2200" b="1">
                <a:cs typeface="Times New Roman" pitchFamily="18" charset="0"/>
              </a:rPr>
              <a:t>formazione di lattato è la via preferita per la riossidazione di NADH</a:t>
            </a:r>
            <a:r>
              <a:rPr lang="it-IT" sz="2200">
                <a:cs typeface="Times New Roman" pitchFamily="18" charset="0"/>
              </a:rPr>
              <a:t>. Anche in</a:t>
            </a:r>
            <a:r>
              <a:rPr lang="it-IT" sz="2200"/>
              <a:t> </a:t>
            </a:r>
            <a:r>
              <a:rPr lang="it-IT" sz="2200">
                <a:solidFill>
                  <a:srgbClr val="000000"/>
                </a:solidFill>
                <a:cs typeface="Times New Roman" pitchFamily="18" charset="0"/>
              </a:rPr>
              <a:t>questo caso la concentrazione di fruttoso-1,6-difosfato </a:t>
            </a:r>
            <a:r>
              <a:rPr lang="it-IT" sz="2200" b="1">
                <a:solidFill>
                  <a:srgbClr val="000000"/>
                </a:solidFill>
                <a:cs typeface="Times New Roman" pitchFamily="18" charset="0"/>
              </a:rPr>
              <a:t>(F-1,6-P</a:t>
            </a:r>
            <a:r>
              <a:rPr lang="it-IT" sz="2200" b="1" baseline="-30000">
                <a:solidFill>
                  <a:srgbClr val="000000"/>
                </a:solidFill>
                <a:cs typeface="Times New Roman" pitchFamily="18" charset="0"/>
              </a:rPr>
              <a:t>2</a:t>
            </a:r>
            <a:r>
              <a:rPr lang="it-IT" sz="2200">
                <a:solidFill>
                  <a:srgbClr val="000000"/>
                </a:solidFill>
                <a:cs typeface="Times New Roman" pitchFamily="18" charset="0"/>
              </a:rPr>
              <a:t> è a monte della formazione di acido piruvico; vedi figura 2.7) diviene importante nella regolazione della via fermentativa, come mostrato nello schema seguente, nel quale [S] indica concentrazione di zucchero:</a:t>
            </a:r>
            <a:endParaRPr lang="it-IT" sz="2200">
              <a:solidFill>
                <a:srgbClr val="000000"/>
              </a:solidFill>
              <a:latin typeface="Symbol" pitchFamily="18" charset="2"/>
              <a:cs typeface="Times New Roman" pitchFamily="18" charset="0"/>
            </a:endParaRPr>
          </a:p>
          <a:p>
            <a:r>
              <a:rPr lang="it-IT" sz="2200">
                <a:solidFill>
                  <a:srgbClr val="000000"/>
                </a:solidFill>
                <a:latin typeface="Symbol" pitchFamily="18" charset="2"/>
                <a:cs typeface="Times New Roman" pitchFamily="18" charset="0"/>
              </a:rPr>
              <a:t>­</a:t>
            </a:r>
            <a:r>
              <a:rPr lang="it-IT" sz="2200">
                <a:solidFill>
                  <a:srgbClr val="000000"/>
                </a:solidFill>
                <a:cs typeface="Times New Roman" pitchFamily="18" charset="0"/>
              </a:rPr>
              <a:t>[S] </a:t>
            </a:r>
            <a:r>
              <a:rPr lang="it-IT" sz="3100">
                <a:solidFill>
                  <a:srgbClr val="000000"/>
                </a:solidFill>
                <a:latin typeface="Symbol" pitchFamily="18" charset="2"/>
                <a:cs typeface="Times New Roman" pitchFamily="18" charset="0"/>
              </a:rPr>
              <a:t>®</a:t>
            </a:r>
            <a:r>
              <a:rPr lang="it-IT" sz="2600">
                <a:solidFill>
                  <a:srgbClr val="000000"/>
                </a:solidFill>
                <a:latin typeface="Symbol" pitchFamily="18" charset="2"/>
                <a:cs typeface="Times New Roman" pitchFamily="18" charset="0"/>
              </a:rPr>
              <a:t>­</a:t>
            </a:r>
            <a:r>
              <a:rPr lang="it-IT" sz="2200">
                <a:solidFill>
                  <a:srgbClr val="000000"/>
                </a:solidFill>
                <a:cs typeface="Times New Roman" pitchFamily="18" charset="0"/>
              </a:rPr>
              <a:t> [F-1,6P</a:t>
            </a:r>
            <a:r>
              <a:rPr lang="it-IT" sz="2200" baseline="-30000">
                <a:solidFill>
                  <a:srgbClr val="000000"/>
                </a:solidFill>
                <a:cs typeface="Times New Roman" pitchFamily="18" charset="0"/>
              </a:rPr>
              <a:t>2</a:t>
            </a:r>
            <a:r>
              <a:rPr lang="it-IT" sz="2200">
                <a:solidFill>
                  <a:srgbClr val="000000"/>
                </a:solidFill>
                <a:cs typeface="Times New Roman" pitchFamily="18" charset="0"/>
              </a:rPr>
              <a:t>]</a:t>
            </a:r>
            <a:r>
              <a:rPr lang="it-IT" sz="3100">
                <a:solidFill>
                  <a:srgbClr val="000000"/>
                </a:solidFill>
                <a:latin typeface="Symbol" pitchFamily="18" charset="2"/>
                <a:cs typeface="Times New Roman" pitchFamily="18" charset="0"/>
              </a:rPr>
              <a:t>® </a:t>
            </a:r>
            <a:r>
              <a:rPr lang="it-IT" sz="2200">
                <a:solidFill>
                  <a:srgbClr val="000000"/>
                </a:solidFill>
                <a:cs typeface="Times New Roman" pitchFamily="18" charset="0"/>
              </a:rPr>
              <a:t>attivazione lattato deidrogenasi </a:t>
            </a:r>
            <a:r>
              <a:rPr lang="it-IT" sz="3100">
                <a:solidFill>
                  <a:srgbClr val="000000"/>
                </a:solidFill>
                <a:latin typeface="Symbol" pitchFamily="18" charset="2"/>
                <a:cs typeface="Times New Roman" pitchFamily="18" charset="0"/>
              </a:rPr>
              <a:t>® </a:t>
            </a:r>
            <a:r>
              <a:rPr lang="it-IT" sz="2600">
                <a:solidFill>
                  <a:srgbClr val="000000"/>
                </a:solidFill>
                <a:latin typeface="Symbol" pitchFamily="18" charset="2"/>
                <a:cs typeface="Times New Roman" pitchFamily="18" charset="0"/>
              </a:rPr>
              <a:t>­ </a:t>
            </a:r>
            <a:r>
              <a:rPr lang="it-IT" sz="2600">
                <a:solidFill>
                  <a:srgbClr val="000000"/>
                </a:solidFill>
                <a:cs typeface="Times New Roman" pitchFamily="18" charset="0"/>
              </a:rPr>
              <a:t>resa in acido lattico</a:t>
            </a:r>
          </a:p>
          <a:p>
            <a:r>
              <a:rPr lang="it-IT" sz="2600">
                <a:solidFill>
                  <a:srgbClr val="000000"/>
                </a:solidFill>
                <a:cs typeface="Times New Roman" pitchFamily="18" charset="0"/>
              </a:rPr>
              <a:t>Bisogna ricordare però che oltre alla concentrazione di zuccheri, </a:t>
            </a:r>
            <a:r>
              <a:rPr lang="it-IT" sz="2200" b="1">
                <a:solidFill>
                  <a:srgbClr val="000000"/>
                </a:solidFill>
                <a:cs typeface="Times New Roman" pitchFamily="18" charset="0"/>
              </a:rPr>
              <a:t>altri fattori</a:t>
            </a:r>
            <a:r>
              <a:rPr lang="it-IT" sz="2200">
                <a:solidFill>
                  <a:srgbClr val="000000"/>
                </a:solidFill>
                <a:cs typeface="Times New Roman" pitchFamily="18" charset="0"/>
              </a:rPr>
              <a:t> che possono modificare il decorso della fermentazione sono il </a:t>
            </a:r>
            <a:r>
              <a:rPr lang="it-IT" sz="2200" b="1">
                <a:solidFill>
                  <a:srgbClr val="000000"/>
                </a:solidFill>
                <a:cs typeface="Times New Roman" pitchFamily="18" charset="0"/>
              </a:rPr>
              <a:t>pH</a:t>
            </a:r>
            <a:r>
              <a:rPr lang="it-IT" sz="2200">
                <a:solidFill>
                  <a:srgbClr val="000000"/>
                </a:solidFill>
                <a:cs typeface="Times New Roman" pitchFamily="18" charset="0"/>
              </a:rPr>
              <a:t>, il tipo di </a:t>
            </a:r>
            <a:r>
              <a:rPr lang="it-IT" sz="2200" b="1">
                <a:solidFill>
                  <a:srgbClr val="000000"/>
                </a:solidFill>
                <a:cs typeface="Times New Roman" pitchFamily="18" charset="0"/>
              </a:rPr>
              <a:t>substrato</a:t>
            </a:r>
            <a:r>
              <a:rPr lang="it-IT" sz="2200">
                <a:solidFill>
                  <a:srgbClr val="000000"/>
                </a:solidFill>
                <a:cs typeface="Times New Roman" pitchFamily="18" charset="0"/>
              </a:rPr>
              <a:t>, la concentrazione di </a:t>
            </a:r>
            <a:r>
              <a:rPr lang="it-IT" sz="2200" b="1">
                <a:solidFill>
                  <a:srgbClr val="000000"/>
                </a:solidFill>
                <a:cs typeface="Times New Roman" pitchFamily="18" charset="0"/>
              </a:rPr>
              <a:t>H</a:t>
            </a:r>
            <a:r>
              <a:rPr lang="it-IT" sz="2200" b="1" baseline="-30000">
                <a:solidFill>
                  <a:srgbClr val="000000"/>
                </a:solidFill>
                <a:cs typeface="Times New Roman" pitchFamily="18" charset="0"/>
              </a:rPr>
              <a:t>2</a:t>
            </a:r>
            <a:r>
              <a:rPr lang="it-IT" sz="2200">
                <a:solidFill>
                  <a:srgbClr val="000000"/>
                </a:solidFill>
                <a:cs typeface="Times New Roman" pitchFamily="18" charset="0"/>
              </a:rPr>
              <a:t>, e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max</a:t>
            </a:r>
            <a:r>
              <a:rPr lang="it-IT" sz="2200">
                <a:solidFill>
                  <a:srgbClr val="000000"/>
                </a:solidFill>
                <a:cs typeface="Times New Roman" pitchFamily="18" charset="0"/>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0"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75F20245-97D1-4088-9B3F-2A0159335302}" type="slidenum">
              <a:rPr lang="it-IT"/>
              <a:pPr/>
              <a:t>31</a:t>
            </a:fld>
            <a:endParaRPr lang="it-IT"/>
          </a:p>
        </p:txBody>
      </p:sp>
      <p:sp>
        <p:nvSpPr>
          <p:cNvPr id="718851"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18852" name="Rectangle 4"/>
          <p:cNvSpPr>
            <a:spLocks noChangeArrowheads="1"/>
          </p:cNvSpPr>
          <p:nvPr/>
        </p:nvSpPr>
        <p:spPr bwMode="auto">
          <a:xfrm>
            <a:off x="0" y="525463"/>
            <a:ext cx="9144000" cy="4781550"/>
          </a:xfrm>
          <a:prstGeom prst="rect">
            <a:avLst/>
          </a:prstGeom>
          <a:noFill/>
          <a:ln w="9525">
            <a:noFill/>
            <a:miter lim="800000"/>
            <a:headEnd/>
            <a:tailEnd/>
          </a:ln>
          <a:effectLst/>
        </p:spPr>
        <p:txBody>
          <a:bodyPr anchor="ctr">
            <a:spAutoFit/>
          </a:bodyPr>
          <a:lstStyle/>
          <a:p>
            <a:r>
              <a:rPr lang="it-IT" sz="2200" i="1">
                <a:solidFill>
                  <a:srgbClr val="000000"/>
                </a:solidFill>
                <a:cs typeface="Times New Roman" pitchFamily="18" charset="0"/>
              </a:rPr>
              <a:t>Esercizio 17. </a:t>
            </a:r>
          </a:p>
          <a:p>
            <a:r>
              <a:rPr lang="it-IT" sz="2200" i="1">
                <a:solidFill>
                  <a:srgbClr val="000000"/>
                </a:solidFill>
                <a:cs typeface="Times New Roman" pitchFamily="18" charset="0"/>
              </a:rPr>
              <a:t>In presenza di alta concentrazione di O</a:t>
            </a:r>
            <a:r>
              <a:rPr lang="it-IT" sz="2200" i="1" baseline="-30000">
                <a:solidFill>
                  <a:srgbClr val="000000"/>
                </a:solidFill>
                <a:cs typeface="Times New Roman" pitchFamily="18" charset="0"/>
              </a:rPr>
              <a:t>2</a:t>
            </a:r>
            <a:r>
              <a:rPr lang="it-IT" sz="2200" i="1">
                <a:solidFill>
                  <a:srgbClr val="000000"/>
                </a:solidFill>
                <a:cs typeface="Times New Roman" pitchFamily="18" charset="0"/>
              </a:rPr>
              <a:t> disciolto, quali dei seguenti effetti avrà  un’elevata concentrazione di zuccheri sulle cellule di del lactobacillus bulgaricus?</a:t>
            </a:r>
            <a:r>
              <a:rPr lang="it-IT" sz="2200">
                <a:cs typeface="Times New Roman" pitchFamily="18" charset="0"/>
              </a:rPr>
              <a:t> </a:t>
            </a:r>
          </a:p>
          <a:p>
            <a:endParaRPr lang="it-IT" sz="2200">
              <a:cs typeface="Times New Roman" pitchFamily="18" charset="0"/>
            </a:endParaRPr>
          </a:p>
          <a:p>
            <a:endParaRPr lang="it-IT" sz="2200">
              <a:cs typeface="Times New Roman" pitchFamily="18" charset="0"/>
            </a:endParaRPr>
          </a:p>
          <a:p>
            <a:endParaRPr lang="it-IT" sz="2200">
              <a:cs typeface="Times New Roman" pitchFamily="18" charset="0"/>
            </a:endParaRPr>
          </a:p>
          <a:p>
            <a:endParaRPr lang="it-IT" sz="2200">
              <a:cs typeface="Times New Roman" pitchFamily="18" charset="0"/>
            </a:endParaRPr>
          </a:p>
          <a:p>
            <a:endParaRPr lang="it-IT" sz="2200" i="1">
              <a:solidFill>
                <a:srgbClr val="000000"/>
              </a:solidFill>
              <a:cs typeface="Times New Roman" pitchFamily="18" charset="0"/>
            </a:endParaRPr>
          </a:p>
          <a:p>
            <a:r>
              <a:rPr lang="it-IT" sz="2200" i="1">
                <a:solidFill>
                  <a:srgbClr val="000000"/>
                </a:solidFill>
                <a:cs typeface="Times New Roman" pitchFamily="18" charset="0"/>
              </a:rPr>
              <a:t>Dare la spiegazione dei risultati ottenuti.</a:t>
            </a:r>
          </a:p>
          <a:p>
            <a:r>
              <a:rPr lang="it-IT" sz="2200" i="1">
                <a:solidFill>
                  <a:srgbClr val="000000"/>
                </a:solidFill>
                <a:cs typeface="Times New Roman" pitchFamily="18" charset="0"/>
              </a:rPr>
              <a:t>Esercizio 18. </a:t>
            </a:r>
          </a:p>
          <a:p>
            <a:r>
              <a:rPr lang="it-IT" sz="2200" i="1">
                <a:solidFill>
                  <a:srgbClr val="000000"/>
                </a:solidFill>
                <a:cs typeface="Times New Roman" pitchFamily="18" charset="0"/>
              </a:rPr>
              <a:t>In presenza di alta concentrazione di O</a:t>
            </a:r>
            <a:r>
              <a:rPr lang="it-IT" sz="2200" i="1" baseline="-30000">
                <a:solidFill>
                  <a:srgbClr val="000000"/>
                </a:solidFill>
                <a:cs typeface="Times New Roman" pitchFamily="18" charset="0"/>
              </a:rPr>
              <a:t>2</a:t>
            </a:r>
            <a:r>
              <a:rPr lang="it-IT" sz="2200" i="1">
                <a:solidFill>
                  <a:srgbClr val="000000"/>
                </a:solidFill>
                <a:cs typeface="Times New Roman" pitchFamily="18" charset="0"/>
              </a:rPr>
              <a:t> disciolto, quali dei seguenti effetti avrà  l’accumulo di [F-1,6-P</a:t>
            </a:r>
            <a:r>
              <a:rPr lang="it-IT" sz="2200" i="1" baseline="-30000">
                <a:solidFill>
                  <a:srgbClr val="000000"/>
                </a:solidFill>
                <a:cs typeface="Times New Roman" pitchFamily="18" charset="0"/>
              </a:rPr>
              <a:t>2</a:t>
            </a:r>
            <a:r>
              <a:rPr lang="it-IT" sz="2200" i="1">
                <a:solidFill>
                  <a:srgbClr val="000000"/>
                </a:solidFill>
                <a:cs typeface="Times New Roman" pitchFamily="18" charset="0"/>
              </a:rPr>
              <a:t>] intracellulare sulla attività delle cellule del lactococcus lactis?</a:t>
            </a:r>
            <a:r>
              <a:rPr lang="it-IT" sz="2200">
                <a:cs typeface="Times New Roman" pitchFamily="18" charset="0"/>
              </a:rPr>
              <a:t> </a:t>
            </a:r>
          </a:p>
        </p:txBody>
      </p:sp>
      <p:graphicFrame>
        <p:nvGraphicFramePr>
          <p:cNvPr id="718853" name="Object 5"/>
          <p:cNvGraphicFramePr>
            <a:graphicFrameLocks noChangeAspect="1"/>
          </p:cNvGraphicFramePr>
          <p:nvPr/>
        </p:nvGraphicFramePr>
        <p:xfrm>
          <a:off x="34925" y="1966913"/>
          <a:ext cx="9109075" cy="1822450"/>
        </p:xfrm>
        <a:graphic>
          <a:graphicData uri="http://schemas.openxmlformats.org/presentationml/2006/ole">
            <mc:AlternateContent xmlns:mc="http://schemas.openxmlformats.org/markup-compatibility/2006">
              <mc:Choice xmlns:v="urn:schemas-microsoft-com:vml" Requires="v">
                <p:oleObj name="Documento" r:id="rId2" imgW="6251961" imgH="1216121" progId="Word.Document.8">
                  <p:embed/>
                </p:oleObj>
              </mc:Choice>
              <mc:Fallback>
                <p:oleObj name="Documento" r:id="rId2" imgW="6251961" imgH="1216121" progId="Word.Document.8">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 y="1966913"/>
                        <a:ext cx="9109075" cy="182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854" name="Object 6"/>
          <p:cNvGraphicFramePr>
            <a:graphicFrameLocks noChangeAspect="1"/>
          </p:cNvGraphicFramePr>
          <p:nvPr/>
        </p:nvGraphicFramePr>
        <p:xfrm>
          <a:off x="179388" y="5386388"/>
          <a:ext cx="8820150" cy="1138237"/>
        </p:xfrm>
        <a:graphic>
          <a:graphicData uri="http://schemas.openxmlformats.org/presentationml/2006/ole">
            <mc:AlternateContent xmlns:mc="http://schemas.openxmlformats.org/markup-compatibility/2006">
              <mc:Choice xmlns:v="urn:schemas-microsoft-com:vml" Requires="v">
                <p:oleObj name="Documento" r:id="rId4" imgW="6251961" imgH="807147" progId="Word.Document.8">
                  <p:embed/>
                </p:oleObj>
              </mc:Choice>
              <mc:Fallback>
                <p:oleObj name="Documento" r:id="rId4" imgW="6251961" imgH="807147" progId="Word.Document.8">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388" y="5386388"/>
                        <a:ext cx="8820150" cy="1138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2946"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5C5FFB69-668A-4C8A-8978-26F687B6FAD6}" type="slidenum">
              <a:rPr lang="it-IT"/>
              <a:pPr/>
              <a:t>32</a:t>
            </a:fld>
            <a:endParaRPr lang="it-IT"/>
          </a:p>
        </p:txBody>
      </p:sp>
      <p:sp>
        <p:nvSpPr>
          <p:cNvPr id="722947"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22948" name="Rectangle 4"/>
          <p:cNvSpPr>
            <a:spLocks noChangeArrowheads="1"/>
          </p:cNvSpPr>
          <p:nvPr/>
        </p:nvSpPr>
        <p:spPr bwMode="auto">
          <a:xfrm>
            <a:off x="0" y="860425"/>
            <a:ext cx="9144000" cy="4111625"/>
          </a:xfrm>
          <a:prstGeom prst="rect">
            <a:avLst/>
          </a:prstGeom>
          <a:noFill/>
          <a:ln w="9525">
            <a:noFill/>
            <a:miter lim="800000"/>
            <a:headEnd/>
            <a:tailEnd/>
          </a:ln>
          <a:effectLst/>
        </p:spPr>
        <p:txBody>
          <a:bodyPr anchor="ctr">
            <a:spAutoFit/>
          </a:bodyPr>
          <a:lstStyle/>
          <a:p>
            <a:r>
              <a:rPr lang="it-IT" sz="2200" i="1">
                <a:solidFill>
                  <a:srgbClr val="000000"/>
                </a:solidFill>
                <a:cs typeface="Times New Roman" pitchFamily="18" charset="0"/>
              </a:rPr>
              <a:t>Esercizio 19. </a:t>
            </a:r>
          </a:p>
          <a:p>
            <a:r>
              <a:rPr lang="it-IT" sz="2200" i="1">
                <a:solidFill>
                  <a:srgbClr val="000000"/>
                </a:solidFill>
                <a:cs typeface="Times New Roman" pitchFamily="18" charset="0"/>
              </a:rPr>
              <a:t>Quale è la via di riossidazione di NADH più veloce? Contrassegnare con x la risposta giusta. Una delle risposte elencate  è assurda: quale e perché? </a:t>
            </a:r>
          </a:p>
          <a:p>
            <a:r>
              <a:rPr lang="it-IT" sz="2200" i="1">
                <a:solidFill>
                  <a:srgbClr val="000000"/>
                </a:solidFill>
                <a:cs typeface="Times New Roman" pitchFamily="18" charset="0"/>
              </a:rPr>
              <a:t>La catena respiratoria </a:t>
            </a:r>
          </a:p>
          <a:p>
            <a:r>
              <a:rPr lang="it-IT" sz="2200" i="1">
                <a:solidFill>
                  <a:srgbClr val="000000"/>
                </a:solidFill>
                <a:cs typeface="Times New Roman" pitchFamily="18" charset="0"/>
              </a:rPr>
              <a:t>La formazione di acetato  </a:t>
            </a:r>
          </a:p>
          <a:p>
            <a:r>
              <a:rPr lang="it-IT" sz="2200" i="1">
                <a:solidFill>
                  <a:srgbClr val="000000"/>
                </a:solidFill>
                <a:cs typeface="Times New Roman" pitchFamily="18" charset="0"/>
              </a:rPr>
              <a:t>La formazione di lattato </a:t>
            </a:r>
          </a:p>
          <a:p>
            <a:r>
              <a:rPr lang="it-IT" sz="2200" i="1">
                <a:solidFill>
                  <a:srgbClr val="000000"/>
                </a:solidFill>
                <a:cs typeface="Times New Roman" pitchFamily="18" charset="0"/>
              </a:rPr>
              <a:t>L’ossidazione di glucosio ad acido piruvico</a:t>
            </a:r>
            <a:endParaRPr lang="it-IT" sz="2200">
              <a:cs typeface="Times New Roman" pitchFamily="18" charset="0"/>
            </a:endParaRPr>
          </a:p>
          <a:p>
            <a:endParaRPr lang="it-IT" sz="2200">
              <a:cs typeface="Times New Roman" pitchFamily="18" charset="0"/>
            </a:endParaRPr>
          </a:p>
          <a:p>
            <a:endParaRPr lang="it-IT" sz="2200">
              <a:cs typeface="Times New Roman" pitchFamily="18" charset="0"/>
            </a:endParaRPr>
          </a:p>
          <a:p>
            <a:endParaRPr lang="it-IT" sz="2200">
              <a:cs typeface="Times New Roman" pitchFamily="18" charset="0"/>
            </a:endParaRPr>
          </a:p>
          <a:p>
            <a:endParaRPr lang="it-IT" sz="2200">
              <a:cs typeface="Times New Roman" pitchFamily="18" charset="0"/>
            </a:endParaRPr>
          </a:p>
          <a:p>
            <a:endParaRPr lang="it-IT" sz="2200" i="1">
              <a:solidFill>
                <a:srgbClr val="000000"/>
              </a:solidFill>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004A346D-B576-4283-ACDD-3FFFB240179C}" type="slidenum">
              <a:rPr lang="it-IT"/>
              <a:pPr/>
              <a:t>33</a:t>
            </a:fld>
            <a:endParaRPr lang="it-IT"/>
          </a:p>
        </p:txBody>
      </p:sp>
      <p:sp>
        <p:nvSpPr>
          <p:cNvPr id="719875"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19876" name="Rectangle 4"/>
          <p:cNvSpPr>
            <a:spLocks noChangeArrowheads="1"/>
          </p:cNvSpPr>
          <p:nvPr/>
        </p:nvSpPr>
        <p:spPr bwMode="auto">
          <a:xfrm>
            <a:off x="0" y="630238"/>
            <a:ext cx="9144000" cy="5822950"/>
          </a:xfrm>
          <a:prstGeom prst="rect">
            <a:avLst/>
          </a:prstGeom>
          <a:noFill/>
          <a:ln w="9525">
            <a:noFill/>
            <a:miter lim="800000"/>
            <a:headEnd/>
            <a:tailEnd/>
          </a:ln>
          <a:effectLst/>
        </p:spPr>
        <p:txBody>
          <a:bodyPr anchor="ctr">
            <a:spAutoFit/>
          </a:bodyPr>
          <a:lstStyle/>
          <a:p>
            <a:pPr algn="ctr"/>
            <a:r>
              <a:rPr lang="it-IT" sz="2600" b="1">
                <a:solidFill>
                  <a:srgbClr val="000000"/>
                </a:solidFill>
                <a:cs typeface="Times New Roman" pitchFamily="18" charset="0"/>
              </a:rPr>
              <a:t>Relazione tra Crescita Della Biomassa e Formazione Di Prodotto Di Fermentazione.</a:t>
            </a:r>
            <a:endParaRPr lang="it-IT" sz="2600">
              <a:solidFill>
                <a:srgbClr val="000000"/>
              </a:solidFill>
              <a:cs typeface="Times New Roman" pitchFamily="18" charset="0"/>
            </a:endParaRPr>
          </a:p>
          <a:p>
            <a:r>
              <a:rPr lang="it-IT" sz="2600">
                <a:solidFill>
                  <a:srgbClr val="000000"/>
                </a:solidFill>
                <a:cs typeface="Times New Roman" pitchFamily="18" charset="0"/>
              </a:rPr>
              <a:t>Abbiamo ottenuto sopra l’equazione</a:t>
            </a:r>
            <a:endParaRPr lang="it-IT" sz="2600" b="1">
              <a:solidFill>
                <a:srgbClr val="000000"/>
              </a:solidFill>
              <a:cs typeface="Times New Roman" pitchFamily="18" charset="0"/>
            </a:endParaRPr>
          </a:p>
          <a:p>
            <a:pPr algn="ctr"/>
            <a:r>
              <a:rPr lang="it-IT" sz="2600" b="1">
                <a:solidFill>
                  <a:srgbClr val="000000"/>
                </a:solidFill>
                <a:cs typeface="Times New Roman" pitchFamily="18" charset="0"/>
              </a:rPr>
              <a:t>dP/dt</a:t>
            </a:r>
            <a:r>
              <a:rPr lang="it-IT" sz="1800">
                <a:solidFill>
                  <a:srgbClr val="000000"/>
                </a:solidFill>
                <a:cs typeface="Times New Roman" pitchFamily="18" charset="0"/>
              </a:rPr>
              <a:t> </a:t>
            </a:r>
            <a:r>
              <a:rPr lang="it-IT" sz="2600" b="1">
                <a:solidFill>
                  <a:srgbClr val="000000"/>
                </a:solidFill>
                <a:cs typeface="Times New Roman" pitchFamily="18" charset="0"/>
              </a:rPr>
              <a:t>= (Y</a:t>
            </a:r>
            <a:r>
              <a:rPr lang="it-IT" sz="2600" b="1" baseline="-30000">
                <a:solidFill>
                  <a:srgbClr val="000000"/>
                </a:solidFill>
                <a:cs typeface="Times New Roman" pitchFamily="18" charset="0"/>
              </a:rPr>
              <a:t>PS</a:t>
            </a:r>
            <a:r>
              <a:rPr lang="it-IT" sz="2600" b="1">
                <a:solidFill>
                  <a:srgbClr val="000000"/>
                </a:solidFill>
                <a:cs typeface="Times New Roman" pitchFamily="18" charset="0"/>
              </a:rPr>
              <a:t>/Y</a:t>
            </a:r>
            <a:r>
              <a:rPr lang="it-IT" sz="2600" b="1" baseline="-30000">
                <a:solidFill>
                  <a:srgbClr val="000000"/>
                </a:solidFill>
                <a:cs typeface="Times New Roman" pitchFamily="18" charset="0"/>
              </a:rPr>
              <a:t>XS</a:t>
            </a:r>
            <a:r>
              <a:rPr lang="it-IT" sz="2600" b="1">
                <a:solidFill>
                  <a:srgbClr val="000000"/>
                </a:solidFill>
                <a:cs typeface="Times New Roman" pitchFamily="18" charset="0"/>
              </a:rPr>
              <a:t>) [</a:t>
            </a:r>
            <a:r>
              <a:rPr lang="it-IT" sz="2600" b="1">
                <a:solidFill>
                  <a:srgbClr val="000000"/>
                </a:solidFill>
                <a:latin typeface="Symbol" pitchFamily="18" charset="2"/>
                <a:cs typeface="Times New Roman" pitchFamily="18" charset="0"/>
              </a:rPr>
              <a:t>m</a:t>
            </a:r>
            <a:r>
              <a:rPr lang="it-IT" sz="2600" b="1" baseline="-30000">
                <a:solidFill>
                  <a:srgbClr val="000000"/>
                </a:solidFill>
                <a:cs typeface="Times New Roman" pitchFamily="18" charset="0"/>
              </a:rPr>
              <a:t>m</a:t>
            </a:r>
            <a:r>
              <a:rPr lang="it-IT" sz="2600" b="1">
                <a:solidFill>
                  <a:srgbClr val="000000"/>
                </a:solidFill>
                <a:cs typeface="Times New Roman" pitchFamily="18" charset="0"/>
              </a:rPr>
              <a:t> S/( K</a:t>
            </a:r>
            <a:r>
              <a:rPr lang="it-IT" sz="2600" b="1" baseline="-30000">
                <a:solidFill>
                  <a:srgbClr val="000000"/>
                </a:solidFill>
                <a:cs typeface="Times New Roman" pitchFamily="18" charset="0"/>
              </a:rPr>
              <a:t>S</a:t>
            </a:r>
            <a:r>
              <a:rPr lang="it-IT" sz="2600" b="1">
                <a:solidFill>
                  <a:srgbClr val="000000"/>
                </a:solidFill>
                <a:cs typeface="Times New Roman" pitchFamily="18" charset="0"/>
              </a:rPr>
              <a:t> + S)]</a:t>
            </a:r>
            <a:r>
              <a:rPr lang="it-IT" sz="2600" b="1">
                <a:solidFill>
                  <a:srgbClr val="000000"/>
                </a:solidFill>
                <a:latin typeface="Symbol" pitchFamily="18" charset="2"/>
                <a:cs typeface="Times New Roman" pitchFamily="18" charset="0"/>
              </a:rPr>
              <a:t> </a:t>
            </a:r>
            <a:r>
              <a:rPr lang="it-IT" sz="2600" b="1">
                <a:solidFill>
                  <a:srgbClr val="000000"/>
                </a:solidFill>
                <a:cs typeface="Times New Roman" pitchFamily="18" charset="0"/>
              </a:rPr>
              <a:t>X  </a:t>
            </a:r>
            <a:r>
              <a:rPr lang="it-IT" sz="2200" b="1">
                <a:solidFill>
                  <a:srgbClr val="000000"/>
                </a:solidFill>
                <a:cs typeface="Times New Roman" pitchFamily="18" charset="0"/>
              </a:rPr>
              <a:t>(37)</a:t>
            </a:r>
            <a:endParaRPr lang="it-IT" sz="2200">
              <a:solidFill>
                <a:srgbClr val="000000"/>
              </a:solidFill>
              <a:cs typeface="Times New Roman" pitchFamily="18" charset="0"/>
            </a:endParaRPr>
          </a:p>
          <a:p>
            <a:r>
              <a:rPr lang="it-IT" sz="2200">
                <a:solidFill>
                  <a:srgbClr val="000000"/>
                </a:solidFill>
                <a:cs typeface="Times New Roman" pitchFamily="18" charset="0"/>
              </a:rPr>
              <a:t>che mette in relazione la velocità di formazione del prodotto (P) con la velocità di formazione della biomassa, e di conseguenza con la concentrazione di biomassa (X). Questa equazione fa parte del modello matematico contenente le equazioni (24), (36) e (37). Avevamo discusso i limiti e i vincoli di questo modello, ed accennato al fatto che  assumere che </a:t>
            </a:r>
            <a:r>
              <a:rPr lang="it-IT" sz="2200" b="1" i="1">
                <a:solidFill>
                  <a:srgbClr val="000000"/>
                </a:solidFill>
                <a:cs typeface="Times New Roman" pitchFamily="18" charset="0"/>
              </a:rPr>
              <a:t>la velocità di formazione del prodotto (dP/dt) dipenda dalla velocità di crescita cellulare (dX/dt)</a:t>
            </a:r>
            <a:r>
              <a:rPr lang="it-IT" sz="2200">
                <a:solidFill>
                  <a:srgbClr val="000000"/>
                </a:solidFill>
                <a:cs typeface="Times New Roman" pitchFamily="18" charset="0"/>
              </a:rPr>
              <a:t> limita la validità di questo modello, perché codesta assunzione non sempre è aderente alla realtà. La formazione di prodotto infatti può essere sia</a:t>
            </a:r>
            <a:r>
              <a:rPr lang="it-IT" sz="2200" b="1">
                <a:solidFill>
                  <a:srgbClr val="000000"/>
                </a:solidFill>
                <a:cs typeface="Times New Roman" pitchFamily="18" charset="0"/>
              </a:rPr>
              <a:t> </a:t>
            </a:r>
            <a:r>
              <a:rPr lang="it-IT" sz="2600" b="1">
                <a:solidFill>
                  <a:srgbClr val="000000"/>
                </a:solidFill>
                <a:cs typeface="Times New Roman" pitchFamily="18" charset="0"/>
              </a:rPr>
              <a:t>associata</a:t>
            </a:r>
            <a:r>
              <a:rPr lang="it-IT" sz="2200">
                <a:solidFill>
                  <a:srgbClr val="000000"/>
                </a:solidFill>
                <a:cs typeface="Times New Roman" pitchFamily="18" charset="0"/>
              </a:rPr>
              <a:t> alla crescita cellulare  che </a:t>
            </a:r>
            <a:r>
              <a:rPr lang="it-IT" sz="2600" b="1">
                <a:solidFill>
                  <a:srgbClr val="000000"/>
                </a:solidFill>
                <a:cs typeface="Times New Roman" pitchFamily="18" charset="0"/>
              </a:rPr>
              <a:t>non associata</a:t>
            </a:r>
            <a:r>
              <a:rPr lang="it-IT" sz="2200">
                <a:solidFill>
                  <a:srgbClr val="000000"/>
                </a:solidFill>
                <a:cs typeface="Times New Roman" pitchFamily="18" charset="0"/>
              </a:rPr>
              <a:t> alla crescita cellulare. Le Fig. 7a e 7b riportano la variazione della concentrazione di prodotto e biomassa contro il tempo, nel caso di formazione di prodotto associata alla crescita cellulare (Fig. 7a) e non associata alla crescita cellulare (7b):</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3B89CCB4-47FD-4F83-B6D3-2DEBDC758508}" type="slidenum">
              <a:rPr lang="it-IT"/>
              <a:pPr/>
              <a:t>34</a:t>
            </a:fld>
            <a:endParaRPr lang="it-IT"/>
          </a:p>
        </p:txBody>
      </p:sp>
      <p:sp>
        <p:nvSpPr>
          <p:cNvPr id="720899"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20900" name="Rectangle 4"/>
          <p:cNvSpPr>
            <a:spLocks noChangeArrowheads="1"/>
          </p:cNvSpPr>
          <p:nvPr/>
        </p:nvSpPr>
        <p:spPr bwMode="auto">
          <a:xfrm>
            <a:off x="0" y="4005263"/>
            <a:ext cx="9144000" cy="2287587"/>
          </a:xfrm>
          <a:prstGeom prst="rect">
            <a:avLst/>
          </a:prstGeom>
          <a:noFill/>
          <a:ln w="9525">
            <a:noFill/>
            <a:miter lim="800000"/>
            <a:headEnd/>
            <a:tailEnd/>
          </a:ln>
          <a:effectLst/>
        </p:spPr>
        <p:txBody>
          <a:bodyPr anchor="ctr">
            <a:spAutoFit/>
          </a:bodyPr>
          <a:lstStyle/>
          <a:p>
            <a:r>
              <a:rPr lang="it-IT" sz="2200">
                <a:solidFill>
                  <a:srgbClr val="000000"/>
                </a:solidFill>
                <a:cs typeface="Times New Roman" pitchFamily="18" charset="0"/>
              </a:rPr>
              <a:t>In </a:t>
            </a:r>
            <a:r>
              <a:rPr lang="it-IT" sz="2600" b="1">
                <a:solidFill>
                  <a:srgbClr val="000000"/>
                </a:solidFill>
                <a:cs typeface="Times New Roman" pitchFamily="18" charset="0"/>
              </a:rPr>
              <a:t>7a</a:t>
            </a:r>
            <a:r>
              <a:rPr lang="it-IT" sz="2200">
                <a:solidFill>
                  <a:srgbClr val="000000"/>
                </a:solidFill>
                <a:cs typeface="Times New Roman" pitchFamily="18" charset="0"/>
              </a:rPr>
              <a:t> c’è </a:t>
            </a:r>
            <a:r>
              <a:rPr lang="it-IT" sz="2600" b="1">
                <a:solidFill>
                  <a:srgbClr val="000000"/>
                </a:solidFill>
                <a:cs typeface="Times New Roman" pitchFamily="18" charset="0"/>
              </a:rPr>
              <a:t>proporzionalità tra la velocità di comparsa del prodotto e la velocità di crescita cellulare</a:t>
            </a:r>
          </a:p>
          <a:p>
            <a:r>
              <a:rPr lang="it-IT" sz="2200">
                <a:solidFill>
                  <a:srgbClr val="000000"/>
                </a:solidFill>
                <a:cs typeface="Times New Roman" pitchFamily="18" charset="0"/>
              </a:rPr>
              <a:t> come previsto dalle assunzioni base del modello, equazioni (24), (36) e (37)</a:t>
            </a:r>
          </a:p>
          <a:p>
            <a:pPr algn="just"/>
            <a:r>
              <a:rPr lang="it-IT" sz="2200">
                <a:solidFill>
                  <a:srgbClr val="000000"/>
                </a:solidFill>
                <a:cs typeface="Times New Roman" pitchFamily="18" charset="0"/>
              </a:rPr>
              <a:t>In. </a:t>
            </a:r>
            <a:r>
              <a:rPr lang="it-IT" sz="2600">
                <a:solidFill>
                  <a:srgbClr val="000000"/>
                </a:solidFill>
                <a:cs typeface="Times New Roman" pitchFamily="18" charset="0"/>
              </a:rPr>
              <a:t>7b</a:t>
            </a:r>
            <a:r>
              <a:rPr lang="it-IT" sz="2200">
                <a:solidFill>
                  <a:srgbClr val="000000"/>
                </a:solidFill>
                <a:cs typeface="Times New Roman" pitchFamily="18" charset="0"/>
              </a:rPr>
              <a:t>, questa </a:t>
            </a:r>
            <a:r>
              <a:rPr lang="it-IT" sz="2600" b="1">
                <a:solidFill>
                  <a:srgbClr val="000000"/>
                </a:solidFill>
                <a:cs typeface="Times New Roman" pitchFamily="18" charset="0"/>
              </a:rPr>
              <a:t>proporzionalità non c’è</a:t>
            </a:r>
            <a:r>
              <a:rPr lang="it-IT" sz="2200">
                <a:solidFill>
                  <a:srgbClr val="000000"/>
                </a:solidFill>
                <a:cs typeface="Times New Roman" pitchFamily="18" charset="0"/>
              </a:rPr>
              <a:t>: il prodotto continua a formarsi anche dopo cessazione della crescita cellulare, e la resa in prodotto raggiunge il suo massimo durante la fase stazionaria o di morte.</a:t>
            </a:r>
          </a:p>
        </p:txBody>
      </p:sp>
      <p:pic>
        <p:nvPicPr>
          <p:cNvPr id="720901" name="Picture 5" descr="C:\WINDOWS\Desktop\Testi Enzo\Senza nome-scandito-01.jpg"/>
          <p:cNvPicPr>
            <a:picLocks noChangeAspect="1" noChangeArrowheads="1"/>
          </p:cNvPicPr>
          <p:nvPr/>
        </p:nvPicPr>
        <p:blipFill>
          <a:blip r:embed="rId2" r:link="rId3" cstate="print"/>
          <a:srcRect/>
          <a:stretch>
            <a:fillRect/>
          </a:stretch>
        </p:blipFill>
        <p:spPr bwMode="auto">
          <a:xfrm>
            <a:off x="539750" y="549275"/>
            <a:ext cx="3130550" cy="3167063"/>
          </a:xfrm>
          <a:prstGeom prst="rect">
            <a:avLst/>
          </a:prstGeom>
          <a:noFill/>
          <a:ln w="9525">
            <a:noFill/>
            <a:miter lim="800000"/>
            <a:headEnd/>
            <a:tailEnd/>
          </a:ln>
        </p:spPr>
      </p:pic>
      <p:pic>
        <p:nvPicPr>
          <p:cNvPr id="720902" name="Picture 6" descr="Senza nome-scandito-01"/>
          <p:cNvPicPr>
            <a:picLocks noChangeAspect="1" noChangeArrowheads="1"/>
          </p:cNvPicPr>
          <p:nvPr/>
        </p:nvPicPr>
        <p:blipFill>
          <a:blip r:embed="rId4" cstate="print"/>
          <a:srcRect/>
          <a:stretch>
            <a:fillRect/>
          </a:stretch>
        </p:blipFill>
        <p:spPr bwMode="auto">
          <a:xfrm>
            <a:off x="5364163" y="692150"/>
            <a:ext cx="3527425" cy="2551113"/>
          </a:xfrm>
          <a:prstGeom prst="rect">
            <a:avLst/>
          </a:prstGeom>
          <a:noFill/>
          <a:ln w="9525">
            <a:noFill/>
            <a:miter lim="800000"/>
            <a:headEnd/>
            <a:tailEnd/>
          </a:ln>
        </p:spPr>
      </p:pic>
      <p:sp>
        <p:nvSpPr>
          <p:cNvPr id="720903" name="Text Box 7"/>
          <p:cNvSpPr txBox="1">
            <a:spLocks noChangeArrowheads="1"/>
          </p:cNvSpPr>
          <p:nvPr/>
        </p:nvSpPr>
        <p:spPr bwMode="auto">
          <a:xfrm>
            <a:off x="1835150" y="3644900"/>
            <a:ext cx="1030288" cy="457200"/>
          </a:xfrm>
          <a:prstGeom prst="rect">
            <a:avLst/>
          </a:prstGeom>
          <a:noFill/>
          <a:ln w="9525">
            <a:noFill/>
            <a:miter lim="800000"/>
            <a:headEnd/>
            <a:tailEnd/>
          </a:ln>
          <a:effectLst/>
        </p:spPr>
        <p:txBody>
          <a:bodyPr wrap="none">
            <a:spAutoFit/>
          </a:bodyPr>
          <a:lstStyle/>
          <a:p>
            <a:r>
              <a:rPr lang="it-IT"/>
              <a:t>Fig. 7a</a:t>
            </a:r>
          </a:p>
        </p:txBody>
      </p:sp>
      <p:sp>
        <p:nvSpPr>
          <p:cNvPr id="720904" name="Text Box 8"/>
          <p:cNvSpPr txBox="1">
            <a:spLocks noChangeArrowheads="1"/>
          </p:cNvSpPr>
          <p:nvPr/>
        </p:nvSpPr>
        <p:spPr bwMode="auto">
          <a:xfrm>
            <a:off x="6659563" y="3284538"/>
            <a:ext cx="1047750" cy="457200"/>
          </a:xfrm>
          <a:prstGeom prst="rect">
            <a:avLst/>
          </a:prstGeom>
          <a:noFill/>
          <a:ln w="9525">
            <a:noFill/>
            <a:miter lim="800000"/>
            <a:headEnd/>
            <a:tailEnd/>
          </a:ln>
          <a:effectLst/>
        </p:spPr>
        <p:txBody>
          <a:bodyPr wrap="none">
            <a:spAutoFit/>
          </a:bodyPr>
          <a:lstStyle/>
          <a:p>
            <a:r>
              <a:rPr lang="it-IT"/>
              <a:t>Fig. 7b</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14B5B7D2-4512-4200-852E-16D8F95FBCDC}" type="slidenum">
              <a:rPr lang="it-IT"/>
              <a:pPr/>
              <a:t>35</a:t>
            </a:fld>
            <a:endParaRPr lang="it-IT"/>
          </a:p>
        </p:txBody>
      </p:sp>
      <p:sp>
        <p:nvSpPr>
          <p:cNvPr id="723971"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23972" name="Rectangle 4"/>
          <p:cNvSpPr>
            <a:spLocks noChangeArrowheads="1"/>
          </p:cNvSpPr>
          <p:nvPr/>
        </p:nvSpPr>
        <p:spPr bwMode="auto">
          <a:xfrm>
            <a:off x="0" y="620713"/>
            <a:ext cx="9144000" cy="5786437"/>
          </a:xfrm>
          <a:prstGeom prst="rect">
            <a:avLst/>
          </a:prstGeom>
          <a:noFill/>
          <a:ln w="9525">
            <a:noFill/>
            <a:miter lim="800000"/>
            <a:headEnd/>
            <a:tailEnd/>
          </a:ln>
          <a:effectLst/>
        </p:spPr>
        <p:txBody>
          <a:bodyPr anchor="ctr">
            <a:spAutoFit/>
          </a:bodyPr>
          <a:lstStyle/>
          <a:p>
            <a:pPr marL="355600" indent="-355600" algn="ctr"/>
            <a:r>
              <a:rPr lang="it-IT" sz="2200" b="1">
                <a:solidFill>
                  <a:srgbClr val="000000"/>
                </a:solidFill>
                <a:cs typeface="Times New Roman" pitchFamily="18" charset="0"/>
              </a:rPr>
              <a:t>due  tipi principali prodotti si comportano come in Fig. 7b</a:t>
            </a:r>
          </a:p>
          <a:p>
            <a:pPr marL="355600" indent="-355600" algn="ctr"/>
            <a:r>
              <a:rPr lang="it-IT" sz="2200" b="1">
                <a:solidFill>
                  <a:srgbClr val="000000"/>
                </a:solidFill>
                <a:cs typeface="Times New Roman" pitchFamily="18" charset="0"/>
              </a:rPr>
              <a:t>due sono le cause principali per questo comportamento</a:t>
            </a:r>
          </a:p>
          <a:p>
            <a:pPr marL="355600" indent="-355600" algn="ctr"/>
            <a:endParaRPr lang="it-IT" sz="2200" b="1" u="sng">
              <a:solidFill>
                <a:srgbClr val="000000"/>
              </a:solidFill>
              <a:cs typeface="Times New Roman" pitchFamily="18" charset="0"/>
            </a:endParaRPr>
          </a:p>
          <a:p>
            <a:pPr marL="355600" indent="-355600">
              <a:buFontTx/>
              <a:buAutoNum type="arabicPeriod"/>
            </a:pPr>
            <a:r>
              <a:rPr lang="it-IT" sz="2200" b="1" u="sng">
                <a:solidFill>
                  <a:srgbClr val="000000"/>
                </a:solidFill>
                <a:cs typeface="Times New Roman" pitchFamily="18" charset="0"/>
              </a:rPr>
              <a:t>Metaboliti secondari</a:t>
            </a:r>
            <a:r>
              <a:rPr lang="it-IT" sz="2200" b="1">
                <a:solidFill>
                  <a:srgbClr val="000000"/>
                </a:solidFill>
                <a:cs typeface="Times New Roman" pitchFamily="18" charset="0"/>
              </a:rPr>
              <a:t>: anticorpi mono clonali, molti enzimi, pigmenti, tossine e antibiotici.  </a:t>
            </a:r>
          </a:p>
          <a:p>
            <a:pPr marL="355600" indent="-355600"/>
            <a:r>
              <a:rPr lang="it-IT" sz="2200" b="1">
                <a:solidFill>
                  <a:srgbClr val="000000"/>
                </a:solidFill>
                <a:cs typeface="Times New Roman" pitchFamily="18" charset="0"/>
              </a:rPr>
              <a:t>	antibiotici (prodotti a concentrazione bassa del substrato e crescita cellulare lenta) </a:t>
            </a:r>
          </a:p>
          <a:p>
            <a:pPr marL="355600" indent="-355600"/>
            <a:r>
              <a:rPr lang="it-IT" sz="2200" b="1">
                <a:solidFill>
                  <a:srgbClr val="000000"/>
                </a:solidFill>
                <a:cs typeface="Times New Roman" pitchFamily="18" charset="0"/>
              </a:rPr>
              <a:t>	enzimi e anticorpi mono clonali (prodotti sia durante la crescita cellulare che dopo) </a:t>
            </a:r>
          </a:p>
          <a:p>
            <a:pPr marL="355600" indent="-355600" algn="just"/>
            <a:r>
              <a:rPr lang="it-IT" sz="2200" b="1">
                <a:solidFill>
                  <a:srgbClr val="000000"/>
                </a:solidFill>
                <a:cs typeface="Times New Roman" pitchFamily="18" charset="0"/>
              </a:rPr>
              <a:t>2. </a:t>
            </a:r>
            <a:r>
              <a:rPr lang="it-IT" sz="2200" b="1" u="sng">
                <a:solidFill>
                  <a:srgbClr val="000000"/>
                </a:solidFill>
                <a:cs typeface="Times New Roman" pitchFamily="18" charset="0"/>
              </a:rPr>
              <a:t>Prodotti di fermentazione</a:t>
            </a:r>
            <a:r>
              <a:rPr lang="it-IT" sz="2200" b="1">
                <a:solidFill>
                  <a:srgbClr val="000000"/>
                </a:solidFill>
                <a:cs typeface="Times New Roman" pitchFamily="18" charset="0"/>
              </a:rPr>
              <a:t> (o </a:t>
            </a:r>
            <a:r>
              <a:rPr lang="it-IT" sz="2200" b="1" u="sng">
                <a:solidFill>
                  <a:srgbClr val="000000"/>
                </a:solidFill>
                <a:cs typeface="Times New Roman" pitchFamily="18" charset="0"/>
              </a:rPr>
              <a:t>metaboliti primari</a:t>
            </a:r>
            <a:r>
              <a:rPr lang="it-IT" sz="2200" b="1">
                <a:solidFill>
                  <a:srgbClr val="000000"/>
                </a:solidFill>
                <a:cs typeface="Times New Roman" pitchFamily="18" charset="0"/>
              </a:rPr>
              <a:t>): si formano in condizioni di inibizione cellulare (acido lattico, etanolo, acido citrico, acido acetico, acido tartarico) </a:t>
            </a:r>
          </a:p>
          <a:p>
            <a:pPr marL="355600" indent="-355600" algn="just"/>
            <a:r>
              <a:rPr lang="it-IT" sz="2200" b="1">
                <a:solidFill>
                  <a:srgbClr val="000000"/>
                </a:solidFill>
                <a:cs typeface="Times New Roman" pitchFamily="18" charset="0"/>
              </a:rPr>
              <a:t> acido citrico: HOOC-CH</a:t>
            </a:r>
            <a:r>
              <a:rPr lang="it-IT" sz="2200" b="1" baseline="-30000">
                <a:solidFill>
                  <a:srgbClr val="000000"/>
                </a:solidFill>
                <a:cs typeface="Times New Roman" pitchFamily="18" charset="0"/>
              </a:rPr>
              <a:t>2</a:t>
            </a:r>
            <a:r>
              <a:rPr lang="it-IT" sz="2200" b="1">
                <a:solidFill>
                  <a:srgbClr val="000000"/>
                </a:solidFill>
                <a:cs typeface="Times New Roman" pitchFamily="18" charset="0"/>
              </a:rPr>
              <a:t>-C(OH)(COOH)-CH</a:t>
            </a:r>
            <a:r>
              <a:rPr lang="it-IT" sz="2200" b="1" baseline="-30000">
                <a:solidFill>
                  <a:srgbClr val="000000"/>
                </a:solidFill>
                <a:cs typeface="Times New Roman" pitchFamily="18" charset="0"/>
              </a:rPr>
              <a:t>2</a:t>
            </a:r>
            <a:r>
              <a:rPr lang="it-IT" sz="2200" b="1">
                <a:solidFill>
                  <a:srgbClr val="000000"/>
                </a:solidFill>
                <a:cs typeface="Times New Roman" pitchFamily="18" charset="0"/>
              </a:rPr>
              <a:t>-COOH</a:t>
            </a:r>
          </a:p>
          <a:p>
            <a:pPr marL="355600" indent="-355600" algn="just"/>
            <a:r>
              <a:rPr lang="it-IT" sz="2200" b="1">
                <a:solidFill>
                  <a:srgbClr val="000000"/>
                </a:solidFill>
                <a:cs typeface="Times New Roman" pitchFamily="18" charset="0"/>
              </a:rPr>
              <a:t> acido tartarico: (HOOC-CH(OH)-CH(OH)-COOH</a:t>
            </a:r>
          </a:p>
          <a:p>
            <a:pPr marL="355600" indent="-355600" algn="just"/>
            <a:r>
              <a:rPr lang="it-IT" sz="2200" b="1">
                <a:solidFill>
                  <a:srgbClr val="000000"/>
                </a:solidFill>
                <a:cs typeface="Times New Roman" pitchFamily="18" charset="0"/>
              </a:rPr>
              <a:t>	Man mano che questi prodotti si accumulano nel brodo di fermentazione, la loro velocità di formazione è sempre più sfasata rispetto alla velocità di crescita cellulare.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7" name="Text Box 3"/>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9CD4CA4B-CB12-4DC1-A5E2-D9663CF970DB}" type="slidenum">
              <a:rPr lang="it-IT"/>
              <a:pPr/>
              <a:t>36</a:t>
            </a:fld>
            <a:endParaRPr lang="it-IT"/>
          </a:p>
        </p:txBody>
      </p:sp>
      <p:sp>
        <p:nvSpPr>
          <p:cNvPr id="712777" name="Text Box 7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12779" name="Rectangle 75"/>
          <p:cNvSpPr>
            <a:spLocks noChangeArrowheads="1"/>
          </p:cNvSpPr>
          <p:nvPr/>
        </p:nvSpPr>
        <p:spPr bwMode="auto">
          <a:xfrm>
            <a:off x="0" y="765175"/>
            <a:ext cx="9144000" cy="4170363"/>
          </a:xfrm>
          <a:prstGeom prst="rect">
            <a:avLst/>
          </a:prstGeom>
          <a:noFill/>
          <a:ln w="9525">
            <a:noFill/>
            <a:miter lim="800000"/>
            <a:headEnd/>
            <a:tailEnd/>
          </a:ln>
          <a:effectLst/>
        </p:spPr>
        <p:txBody>
          <a:bodyPr anchor="ctr">
            <a:spAutoFit/>
          </a:bodyPr>
          <a:lstStyle/>
          <a:p>
            <a:pPr algn="ctr"/>
            <a:r>
              <a:rPr lang="it-IT">
                <a:cs typeface="Times New Roman" pitchFamily="18" charset="0"/>
              </a:rPr>
              <a:t>La sfasatura delle due curve concentrazione/tempo  si giustifica con </a:t>
            </a:r>
            <a:r>
              <a:rPr lang="it-IT" sz="2800" b="1">
                <a:cs typeface="Times New Roman" pitchFamily="18" charset="0"/>
              </a:rPr>
              <a:t>disaccoppiamento metabolico dovuto all’omeostasi</a:t>
            </a:r>
            <a:r>
              <a:rPr lang="it-IT">
                <a:cs typeface="Times New Roman" pitchFamily="18" charset="0"/>
              </a:rPr>
              <a:t>  </a:t>
            </a:r>
          </a:p>
          <a:p>
            <a:r>
              <a:rPr lang="it-IT">
                <a:cs typeface="Times New Roman" pitchFamily="18" charset="0"/>
              </a:rPr>
              <a:t>Man mano che </a:t>
            </a:r>
            <a:r>
              <a:rPr lang="it-IT" b="1">
                <a:cs typeface="Times New Roman" pitchFamily="18" charset="0"/>
              </a:rPr>
              <a:t>si accumulano i prodotti finali del catabolismo</a:t>
            </a:r>
            <a:r>
              <a:rPr lang="it-IT">
                <a:cs typeface="Times New Roman" pitchFamily="18" charset="0"/>
              </a:rPr>
              <a:t>, la </a:t>
            </a:r>
            <a:r>
              <a:rPr lang="it-IT" b="1">
                <a:cs typeface="Times New Roman" pitchFamily="18" charset="0"/>
              </a:rPr>
              <a:t>cellula cerca di espellerli: </a:t>
            </a:r>
            <a:r>
              <a:rPr lang="it-IT">
                <a:cs typeface="Times New Roman" pitchFamily="18" charset="0"/>
              </a:rPr>
              <a:t> </a:t>
            </a:r>
            <a:r>
              <a:rPr lang="it-IT" b="1">
                <a:cs typeface="Times New Roman" pitchFamily="18" charset="0"/>
              </a:rPr>
              <a:t>lavoro</a:t>
            </a:r>
            <a:r>
              <a:rPr lang="it-IT">
                <a:cs typeface="Times New Roman" pitchFamily="18" charset="0"/>
              </a:rPr>
              <a:t> che essa deve compiere </a:t>
            </a:r>
            <a:r>
              <a:rPr lang="it-IT" b="1">
                <a:cs typeface="Times New Roman" pitchFamily="18" charset="0"/>
              </a:rPr>
              <a:t>aumenta</a:t>
            </a:r>
            <a:r>
              <a:rPr lang="it-IT">
                <a:cs typeface="Times New Roman" pitchFamily="18" charset="0"/>
              </a:rPr>
              <a:t>, e </a:t>
            </a:r>
            <a:r>
              <a:rPr lang="it-IT" b="1">
                <a:cs typeface="Times New Roman" pitchFamily="18" charset="0"/>
              </a:rPr>
              <a:t>aumenta il fabbisogno di energia</a:t>
            </a:r>
            <a:endParaRPr lang="it-IT">
              <a:cs typeface="Times New Roman" pitchFamily="18" charset="0"/>
            </a:endParaRPr>
          </a:p>
          <a:p>
            <a:pPr algn="ctr"/>
            <a:r>
              <a:rPr lang="it-IT">
                <a:cs typeface="Times New Roman" pitchFamily="18" charset="0"/>
              </a:rPr>
              <a:t>una </a:t>
            </a:r>
            <a:r>
              <a:rPr lang="it-IT" b="1">
                <a:cs typeface="Times New Roman" pitchFamily="18" charset="0"/>
              </a:rPr>
              <a:t>maggior quantità di ATP è utilizzata per OMEOSTASI</a:t>
            </a:r>
          </a:p>
          <a:p>
            <a:pPr algn="ctr"/>
            <a:endParaRPr lang="it-IT" b="1">
              <a:cs typeface="Times New Roman" pitchFamily="18" charset="0"/>
            </a:endParaRPr>
          </a:p>
          <a:p>
            <a:pPr algn="ctr"/>
            <a:r>
              <a:rPr lang="it-IT">
                <a:cs typeface="Times New Roman" pitchFamily="18" charset="0"/>
              </a:rPr>
              <a:t>la quantità di </a:t>
            </a:r>
            <a:r>
              <a:rPr lang="it-IT" b="1">
                <a:cs typeface="Times New Roman" pitchFamily="18" charset="0"/>
              </a:rPr>
              <a:t>ATP disponibile</a:t>
            </a:r>
            <a:r>
              <a:rPr lang="it-IT">
                <a:cs typeface="Times New Roman" pitchFamily="18" charset="0"/>
              </a:rPr>
              <a:t> per la </a:t>
            </a:r>
            <a:r>
              <a:rPr lang="it-IT" b="1">
                <a:cs typeface="Times New Roman" pitchFamily="18" charset="0"/>
              </a:rPr>
              <a:t>biosintesi diminuisce</a:t>
            </a:r>
            <a:r>
              <a:rPr lang="it-IT">
                <a:cs typeface="Times New Roman" pitchFamily="18" charset="0"/>
              </a:rPr>
              <a:t> </a:t>
            </a:r>
          </a:p>
          <a:p>
            <a:pPr algn="ctr"/>
            <a:r>
              <a:rPr lang="it-IT">
                <a:cs typeface="Times New Roman" pitchFamily="18" charset="0"/>
              </a:rPr>
              <a:t>la velocità di </a:t>
            </a:r>
            <a:r>
              <a:rPr lang="it-IT" b="1">
                <a:cs typeface="Times New Roman" pitchFamily="18" charset="0"/>
              </a:rPr>
              <a:t>crescita cellulare</a:t>
            </a:r>
            <a:r>
              <a:rPr lang="it-IT">
                <a:cs typeface="Times New Roman" pitchFamily="18" charset="0"/>
              </a:rPr>
              <a:t> </a:t>
            </a:r>
            <a:r>
              <a:rPr lang="it-IT" b="1">
                <a:cs typeface="Times New Roman" pitchFamily="18" charset="0"/>
              </a:rPr>
              <a:t>diminuisce</a:t>
            </a:r>
            <a:r>
              <a:rPr lang="it-IT">
                <a:cs typeface="Times New Roman" pitchFamily="18" charset="0"/>
              </a:rPr>
              <a:t> </a:t>
            </a:r>
            <a:r>
              <a:rPr lang="it-IT" b="1">
                <a:cs typeface="Times New Roman" pitchFamily="18" charset="0"/>
              </a:rPr>
              <a:t>rispetto alla velocità di formazione del prodotto</a:t>
            </a:r>
            <a:r>
              <a:rPr lang="it-IT">
                <a:cs typeface="Times New Roman" pitchFamily="18" charset="0"/>
              </a:rPr>
              <a:t> </a:t>
            </a:r>
          </a:p>
          <a:p>
            <a:pPr algn="ctr"/>
            <a:r>
              <a:rPr lang="it-IT">
                <a:cs typeface="Times New Roman" pitchFamily="18" charset="0"/>
              </a:rPr>
              <a:t> sfasatura delle curve concentrazione/tempo </a:t>
            </a:r>
          </a:p>
        </p:txBody>
      </p:sp>
      <p:pic>
        <p:nvPicPr>
          <p:cNvPr id="712780" name="Picture 76" descr="Senza nome-scandito-01"/>
          <p:cNvPicPr>
            <a:picLocks noChangeAspect="1" noChangeArrowheads="1"/>
          </p:cNvPicPr>
          <p:nvPr/>
        </p:nvPicPr>
        <p:blipFill>
          <a:blip r:embed="rId2" cstate="print"/>
          <a:srcRect/>
          <a:stretch>
            <a:fillRect/>
          </a:stretch>
        </p:blipFill>
        <p:spPr bwMode="auto">
          <a:xfrm>
            <a:off x="323850" y="5084763"/>
            <a:ext cx="3467100" cy="1076325"/>
          </a:xfrm>
          <a:prstGeom prst="rect">
            <a:avLst/>
          </a:prstGeom>
          <a:noFill/>
          <a:ln w="9525">
            <a:noFill/>
            <a:miter lim="800000"/>
            <a:headEnd/>
            <a:tailEnd/>
          </a:ln>
        </p:spPr>
      </p:pic>
      <p:pic>
        <p:nvPicPr>
          <p:cNvPr id="712781" name="Picture 77" descr="Senza nome-scandito-02"/>
          <p:cNvPicPr>
            <a:picLocks noChangeAspect="1" noChangeArrowheads="1"/>
          </p:cNvPicPr>
          <p:nvPr/>
        </p:nvPicPr>
        <p:blipFill>
          <a:blip r:embed="rId3" cstate="print"/>
          <a:srcRect/>
          <a:stretch>
            <a:fillRect/>
          </a:stretch>
        </p:blipFill>
        <p:spPr bwMode="auto">
          <a:xfrm>
            <a:off x="4716463" y="5157788"/>
            <a:ext cx="3886200" cy="110490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4" name="Text Box 2"/>
          <p:cNvSpPr txBox="1">
            <a:spLocks noChangeArrowheads="1"/>
          </p:cNvSpPr>
          <p:nvPr/>
        </p:nvSpPr>
        <p:spPr bwMode="auto">
          <a:xfrm>
            <a:off x="8532813" y="6400800"/>
            <a:ext cx="488950" cy="457200"/>
          </a:xfrm>
          <a:prstGeom prst="rect">
            <a:avLst/>
          </a:prstGeom>
          <a:noFill/>
          <a:ln w="9525">
            <a:noFill/>
            <a:miter lim="800000"/>
            <a:headEnd/>
            <a:tailEnd/>
          </a:ln>
          <a:effectLst/>
        </p:spPr>
        <p:txBody>
          <a:bodyPr wrap="none">
            <a:spAutoFit/>
          </a:bodyPr>
          <a:lstStyle/>
          <a:p>
            <a:fld id="{00170C95-1D8F-4A21-9152-08DE38110D23}" type="slidenum">
              <a:rPr lang="it-IT"/>
              <a:pPr/>
              <a:t>37</a:t>
            </a:fld>
            <a:endParaRPr lang="it-IT"/>
          </a:p>
        </p:txBody>
      </p:sp>
      <p:sp>
        <p:nvSpPr>
          <p:cNvPr id="714755" name="Text Box 3"/>
          <p:cNvSpPr txBox="1">
            <a:spLocks noChangeArrowheads="1"/>
          </p:cNvSpPr>
          <p:nvPr/>
        </p:nvSpPr>
        <p:spPr bwMode="auto">
          <a:xfrm>
            <a:off x="539750" y="0"/>
            <a:ext cx="8137525" cy="822325"/>
          </a:xfrm>
          <a:prstGeom prst="rect">
            <a:avLst/>
          </a:prstGeom>
          <a:noFill/>
          <a:ln w="9525">
            <a:noFill/>
            <a:miter lim="800000"/>
            <a:headEnd/>
            <a:tailEnd/>
          </a:ln>
          <a:effectLst/>
        </p:spPr>
        <p:txBody>
          <a:bodyPr>
            <a:spAutoFit/>
          </a:bodyPr>
          <a:lstStyle/>
          <a:p>
            <a:pPr algn="ctr"/>
            <a:r>
              <a:rPr lang="it-IT" b="1">
                <a:solidFill>
                  <a:srgbClr val="FF0000"/>
                </a:solidFill>
              </a:rPr>
              <a:t>BATTERI STRETTAMENTE ANAEROBICI E BATTERI LATTICI</a:t>
            </a:r>
          </a:p>
        </p:txBody>
      </p:sp>
      <p:sp>
        <p:nvSpPr>
          <p:cNvPr id="714757" name="Rectangle 5"/>
          <p:cNvSpPr>
            <a:spLocks noChangeArrowheads="1"/>
          </p:cNvSpPr>
          <p:nvPr/>
        </p:nvSpPr>
        <p:spPr bwMode="auto">
          <a:xfrm>
            <a:off x="0" y="765175"/>
            <a:ext cx="9144000" cy="5203825"/>
          </a:xfrm>
          <a:prstGeom prst="rect">
            <a:avLst/>
          </a:prstGeom>
          <a:noFill/>
          <a:ln w="9525">
            <a:noFill/>
            <a:miter lim="800000"/>
            <a:headEnd/>
            <a:tailEnd/>
          </a:ln>
          <a:effectLst/>
        </p:spPr>
        <p:txBody>
          <a:bodyPr anchor="ctr">
            <a:spAutoFit/>
          </a:bodyPr>
          <a:lstStyle/>
          <a:p>
            <a:pPr algn="just"/>
            <a:r>
              <a:rPr lang="it-IT" b="1">
                <a:cs typeface="Times New Roman" pitchFamily="18" charset="0"/>
              </a:rPr>
              <a:t>La cinetica di formazione della maggior parte dei prodotti commerciali non è associata alla velocità di crescita cellulare</a:t>
            </a:r>
            <a:endParaRPr lang="it-IT">
              <a:cs typeface="Times New Roman" pitchFamily="18" charset="0"/>
            </a:endParaRPr>
          </a:p>
          <a:p>
            <a:pPr algn="ctr"/>
            <a:r>
              <a:rPr lang="it-IT">
                <a:cs typeface="Times New Roman" pitchFamily="18" charset="0"/>
              </a:rPr>
              <a:t>comportamento tipico dei reattori </a:t>
            </a:r>
            <a:r>
              <a:rPr lang="it-IT" b="1">
                <a:cs typeface="Times New Roman" pitchFamily="18" charset="0"/>
              </a:rPr>
              <a:t>fed-batch</a:t>
            </a:r>
          </a:p>
          <a:p>
            <a:pPr algn="just"/>
            <a:r>
              <a:rPr lang="it-IT">
                <a:cs typeface="Times New Roman" pitchFamily="18" charset="0"/>
              </a:rPr>
              <a:t>la fermentazione avviene in presenza di alta concentrazione di substrato</a:t>
            </a:r>
          </a:p>
          <a:p>
            <a:pPr algn="just"/>
            <a:endParaRPr lang="it-IT">
              <a:cs typeface="Times New Roman" pitchFamily="18" charset="0"/>
            </a:endParaRPr>
          </a:p>
          <a:p>
            <a:pPr algn="ctr"/>
            <a:r>
              <a:rPr lang="it-IT">
                <a:cs typeface="Times New Roman" pitchFamily="18" charset="0"/>
              </a:rPr>
              <a:t>il substrato è continuamente aggiunto ed il </a:t>
            </a:r>
            <a:r>
              <a:rPr lang="it-IT" b="1">
                <a:cs typeface="Times New Roman" pitchFamily="18" charset="0"/>
              </a:rPr>
              <a:t>prodotto di reazione non </a:t>
            </a:r>
            <a:r>
              <a:rPr lang="it-IT">
                <a:cs typeface="Times New Roman" pitchFamily="18" charset="0"/>
              </a:rPr>
              <a:t>è </a:t>
            </a:r>
            <a:r>
              <a:rPr lang="it-IT" b="1">
                <a:cs typeface="Times New Roman" pitchFamily="18" charset="0"/>
              </a:rPr>
              <a:t>rimosso</a:t>
            </a:r>
            <a:r>
              <a:rPr lang="it-IT">
                <a:cs typeface="Times New Roman" pitchFamily="18" charset="0"/>
              </a:rPr>
              <a:t>, e perciò esso </a:t>
            </a:r>
            <a:r>
              <a:rPr lang="it-IT" b="1">
                <a:cs typeface="Times New Roman" pitchFamily="18" charset="0"/>
              </a:rPr>
              <a:t>si accumula</a:t>
            </a:r>
            <a:r>
              <a:rPr lang="it-IT">
                <a:cs typeface="Times New Roman" pitchFamily="18" charset="0"/>
              </a:rPr>
              <a:t> causando il disaccoppiamento metabolico</a:t>
            </a:r>
            <a:endParaRPr lang="it-IT"/>
          </a:p>
          <a:p>
            <a:pPr algn="just"/>
            <a:endParaRPr lang="it-IT">
              <a:cs typeface="Times New Roman" pitchFamily="18" charset="0"/>
            </a:endParaRPr>
          </a:p>
          <a:p>
            <a:pPr algn="just"/>
            <a:r>
              <a:rPr lang="it-IT">
                <a:cs typeface="Times New Roman" pitchFamily="18" charset="0"/>
              </a:rPr>
              <a:t>la formazione del prodotto di fermentazione è funzione di molti fattori:</a:t>
            </a:r>
            <a:endParaRPr lang="it-IT"/>
          </a:p>
          <a:p>
            <a:r>
              <a:rPr lang="it-IT" b="1">
                <a:cs typeface="Times New Roman" pitchFamily="18" charset="0"/>
              </a:rPr>
              <a:t>-velocità di crescita cellulare (dX/dt)</a:t>
            </a:r>
            <a:endParaRPr lang="it-IT" b="1"/>
          </a:p>
          <a:p>
            <a:r>
              <a:rPr lang="it-IT" b="1">
                <a:cs typeface="Times New Roman" pitchFamily="18" charset="0"/>
              </a:rPr>
              <a:t>-composizione del brodo di fermentazione</a:t>
            </a:r>
            <a:endParaRPr lang="it-IT" b="1"/>
          </a:p>
          <a:p>
            <a:r>
              <a:rPr lang="it-IT" b="1">
                <a:cs typeface="Times New Roman" pitchFamily="18" charset="0"/>
              </a:rPr>
              <a:t>-miscelazione e trasferimento dell’ossigeno</a:t>
            </a:r>
            <a:endParaRPr lang="it-IT" b="1"/>
          </a:p>
          <a:p>
            <a:r>
              <a:rPr lang="it-IT" b="1">
                <a:cs typeface="Times New Roman" pitchFamily="18" charset="0"/>
              </a:rPr>
              <a:t>-tipo di precursori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713731" name="Text Box 3"/>
          <p:cNvSpPr txBox="1">
            <a:spLocks noChangeArrowheads="1"/>
          </p:cNvSpPr>
          <p:nvPr/>
        </p:nvSpPr>
        <p:spPr bwMode="auto">
          <a:xfrm>
            <a:off x="8532813" y="6400800"/>
            <a:ext cx="336550" cy="457200"/>
          </a:xfrm>
          <a:prstGeom prst="rect">
            <a:avLst/>
          </a:prstGeom>
          <a:noFill/>
          <a:ln w="9525">
            <a:noFill/>
            <a:miter lim="800000"/>
            <a:headEnd/>
            <a:tailEnd/>
          </a:ln>
          <a:effectLst/>
        </p:spPr>
        <p:txBody>
          <a:bodyPr wrap="none">
            <a:spAutoFit/>
          </a:bodyPr>
          <a:lstStyle/>
          <a:p>
            <a:fld id="{62869A79-BEA9-4D1E-A5D2-520DB4C955B2}" type="slidenum">
              <a:rPr lang="it-IT"/>
              <a:pPr/>
              <a:t>4</a:t>
            </a:fld>
            <a:endParaRPr lang="it-IT"/>
          </a:p>
        </p:txBody>
      </p:sp>
      <p:sp>
        <p:nvSpPr>
          <p:cNvPr id="713732" name="Rectangle 4"/>
          <p:cNvSpPr>
            <a:spLocks noChangeArrowheads="1"/>
          </p:cNvSpPr>
          <p:nvPr/>
        </p:nvSpPr>
        <p:spPr bwMode="auto">
          <a:xfrm>
            <a:off x="0" y="419100"/>
            <a:ext cx="9144000" cy="5568950"/>
          </a:xfrm>
          <a:prstGeom prst="rect">
            <a:avLst/>
          </a:prstGeom>
          <a:noFill/>
          <a:ln w="9525">
            <a:noFill/>
            <a:miter lim="800000"/>
            <a:headEnd/>
            <a:tailEnd/>
          </a:ln>
          <a:effectLst/>
        </p:spPr>
        <p:txBody>
          <a:bodyPr anchor="ctr">
            <a:spAutoFit/>
          </a:bodyPr>
          <a:lstStyle/>
          <a:p>
            <a:pPr algn="ctr"/>
            <a:r>
              <a:rPr lang="it-IT" b="1">
                <a:solidFill>
                  <a:srgbClr val="000000"/>
                </a:solidFill>
                <a:cs typeface="Times New Roman" pitchFamily="18" charset="0"/>
              </a:rPr>
              <a:t>Inibizione e Omeostasi</a:t>
            </a:r>
          </a:p>
          <a:p>
            <a:pPr algn="just"/>
            <a:r>
              <a:rPr lang="it-IT">
                <a:solidFill>
                  <a:srgbClr val="000000"/>
                </a:solidFill>
                <a:cs typeface="Times New Roman" pitchFamily="18" charset="0"/>
              </a:rPr>
              <a:t>Se ad esempio consideriamo la reazione di combustione del petrolio</a:t>
            </a:r>
          </a:p>
          <a:p>
            <a:pPr algn="ctr"/>
            <a:r>
              <a:rPr lang="it-IT">
                <a:solidFill>
                  <a:srgbClr val="000000"/>
                </a:solidFill>
                <a:cs typeface="Times New Roman" pitchFamily="18" charset="0"/>
              </a:rPr>
              <a:t>Petrolio  + n O</a:t>
            </a:r>
            <a:r>
              <a:rPr lang="it-IT" baseline="-30000">
                <a:solidFill>
                  <a:srgbClr val="000000"/>
                </a:solidFill>
                <a:cs typeface="Times New Roman" pitchFamily="18" charset="0"/>
              </a:rPr>
              <a:t>2</a:t>
            </a:r>
            <a:r>
              <a:rPr lang="it-IT">
                <a:solidFill>
                  <a:srgbClr val="000000"/>
                </a:solidFill>
                <a:cs typeface="Times New Roman" pitchFamily="18" charset="0"/>
              </a:rPr>
              <a:t> </a:t>
            </a:r>
            <a:r>
              <a:rPr lang="it-IT">
                <a:solidFill>
                  <a:srgbClr val="000000"/>
                </a:solidFill>
                <a:latin typeface="Wingdings 3" pitchFamily="18" charset="2"/>
                <a:cs typeface="Times New Roman" pitchFamily="18" charset="0"/>
              </a:rPr>
              <a:t>D </a:t>
            </a:r>
            <a:r>
              <a:rPr lang="it-IT">
                <a:solidFill>
                  <a:srgbClr val="000000"/>
                </a:solidFill>
                <a:cs typeface="Times New Roman" pitchFamily="18" charset="0"/>
              </a:rPr>
              <a:t>m</a:t>
            </a:r>
            <a:r>
              <a:rPr lang="it-IT">
                <a:solidFill>
                  <a:srgbClr val="000000"/>
                </a:solidFill>
                <a:latin typeface="Wingdings 3" pitchFamily="18" charset="2"/>
                <a:cs typeface="Times New Roman" pitchFamily="18" charset="0"/>
              </a:rPr>
              <a:t> </a:t>
            </a:r>
            <a:r>
              <a:rPr lang="it-IT">
                <a:solidFill>
                  <a:srgbClr val="000000"/>
                </a:solidFill>
                <a:cs typeface="Times New Roman" pitchFamily="18" charset="0"/>
              </a:rPr>
              <a:t>CO</a:t>
            </a:r>
            <a:r>
              <a:rPr lang="it-IT" baseline="-30000">
                <a:solidFill>
                  <a:srgbClr val="000000"/>
                </a:solidFill>
                <a:cs typeface="Times New Roman" pitchFamily="18" charset="0"/>
              </a:rPr>
              <a:t>2</a:t>
            </a:r>
            <a:r>
              <a:rPr lang="it-IT">
                <a:solidFill>
                  <a:srgbClr val="000000"/>
                </a:solidFill>
                <a:cs typeface="Times New Roman" pitchFamily="18" charset="0"/>
              </a:rPr>
              <a:t> + p H</a:t>
            </a:r>
            <a:r>
              <a:rPr lang="it-IT" baseline="-30000">
                <a:solidFill>
                  <a:srgbClr val="000000"/>
                </a:solidFill>
                <a:cs typeface="Times New Roman" pitchFamily="18" charset="0"/>
              </a:rPr>
              <a:t>2</a:t>
            </a:r>
            <a:r>
              <a:rPr lang="it-IT">
                <a:solidFill>
                  <a:srgbClr val="000000"/>
                </a:solidFill>
                <a:cs typeface="Times New Roman" pitchFamily="18" charset="0"/>
              </a:rPr>
              <a:t>O + Q(calore)</a:t>
            </a:r>
          </a:p>
          <a:p>
            <a:pPr algn="just"/>
            <a:r>
              <a:rPr lang="it-IT">
                <a:solidFill>
                  <a:srgbClr val="000000"/>
                </a:solidFill>
                <a:cs typeface="Times New Roman" pitchFamily="18" charset="0"/>
              </a:rPr>
              <a:t>                      (C</a:t>
            </a:r>
            <a:r>
              <a:rPr lang="it-IT" baseline="-30000">
                <a:solidFill>
                  <a:srgbClr val="000000"/>
                </a:solidFill>
                <a:cs typeface="Times New Roman" pitchFamily="18" charset="0"/>
              </a:rPr>
              <a:t>22</a:t>
            </a:r>
            <a:r>
              <a:rPr lang="it-IT">
                <a:solidFill>
                  <a:srgbClr val="000000"/>
                </a:solidFill>
                <a:cs typeface="Times New Roman" pitchFamily="18" charset="0"/>
              </a:rPr>
              <a:t>H</a:t>
            </a:r>
            <a:r>
              <a:rPr lang="it-IT" baseline="-30000">
                <a:solidFill>
                  <a:srgbClr val="000000"/>
                </a:solidFill>
                <a:cs typeface="Times New Roman" pitchFamily="18" charset="0"/>
              </a:rPr>
              <a:t>46</a:t>
            </a:r>
            <a:r>
              <a:rPr lang="it-IT">
                <a:solidFill>
                  <a:srgbClr val="000000"/>
                </a:solidFill>
                <a:cs typeface="Times New Roman" pitchFamily="18" charset="0"/>
              </a:rPr>
              <a:t>) </a:t>
            </a:r>
          </a:p>
          <a:p>
            <a:pPr algn="just"/>
            <a:r>
              <a:rPr lang="it-IT">
                <a:solidFill>
                  <a:srgbClr val="000000"/>
                </a:solidFill>
                <a:cs typeface="Times New Roman" pitchFamily="18" charset="0"/>
              </a:rPr>
              <a:t>In questa reazione abbiamo trasformato</a:t>
            </a:r>
          </a:p>
          <a:p>
            <a:pPr algn="just"/>
            <a:r>
              <a:rPr lang="it-IT">
                <a:solidFill>
                  <a:srgbClr val="000000"/>
                </a:solidFill>
                <a:cs typeface="Times New Roman" pitchFamily="18" charset="0"/>
              </a:rPr>
              <a:t>tutta </a:t>
            </a:r>
            <a:r>
              <a:rPr lang="it-IT" u="sng">
                <a:solidFill>
                  <a:srgbClr val="000000"/>
                </a:solidFill>
                <a:cs typeface="Times New Roman" pitchFamily="18" charset="0"/>
              </a:rPr>
              <a:t>l’energia chimica del petrolio</a:t>
            </a:r>
            <a:r>
              <a:rPr lang="it-IT">
                <a:solidFill>
                  <a:srgbClr val="000000"/>
                </a:solidFill>
                <a:cs typeface="Times New Roman" pitchFamily="18" charset="0"/>
              </a:rPr>
              <a:t> in parte </a:t>
            </a:r>
            <a:r>
              <a:rPr lang="it-IT" u="sng">
                <a:solidFill>
                  <a:srgbClr val="000000"/>
                </a:solidFill>
                <a:cs typeface="Times New Roman" pitchFamily="18" charset="0"/>
              </a:rPr>
              <a:t>in altra energia chimica</a:t>
            </a:r>
            <a:r>
              <a:rPr lang="it-IT">
                <a:solidFill>
                  <a:srgbClr val="000000"/>
                </a:solidFill>
                <a:cs typeface="Times New Roman" pitchFamily="18" charset="0"/>
              </a:rPr>
              <a:t> (contenuta nei prodotti di combustione) </a:t>
            </a:r>
          </a:p>
          <a:p>
            <a:pPr algn="just"/>
            <a:r>
              <a:rPr lang="it-IT">
                <a:solidFill>
                  <a:srgbClr val="000000"/>
                </a:solidFill>
                <a:cs typeface="Times New Roman" pitchFamily="18" charset="0"/>
              </a:rPr>
              <a:t>					in parte </a:t>
            </a:r>
            <a:r>
              <a:rPr lang="it-IT" u="sng">
                <a:solidFill>
                  <a:srgbClr val="000000"/>
                </a:solidFill>
                <a:cs typeface="Times New Roman" pitchFamily="18" charset="0"/>
              </a:rPr>
              <a:t>in calore (Q)</a:t>
            </a:r>
            <a:endParaRPr lang="it-IT">
              <a:solidFill>
                <a:srgbClr val="000000"/>
              </a:solidFill>
              <a:cs typeface="Times New Roman" pitchFamily="18" charset="0"/>
            </a:endParaRPr>
          </a:p>
          <a:p>
            <a:pPr algn="just"/>
            <a:r>
              <a:rPr lang="it-IT" b="1">
                <a:solidFill>
                  <a:srgbClr val="000000"/>
                </a:solidFill>
                <a:cs typeface="Times New Roman" pitchFamily="18" charset="0"/>
              </a:rPr>
              <a:t>1° principio</a:t>
            </a:r>
            <a:r>
              <a:rPr lang="it-IT">
                <a:solidFill>
                  <a:srgbClr val="000000"/>
                </a:solidFill>
                <a:cs typeface="Times New Roman" pitchFamily="18" charset="0"/>
              </a:rPr>
              <a:t>: si potrà ritrasformare il calore liberato ed i prodotti di combustione ottenuti in petrolio (cioè si potrà tornare indietro). </a:t>
            </a:r>
          </a:p>
          <a:p>
            <a:pPr algn="ctr"/>
            <a:endParaRPr lang="it-IT">
              <a:solidFill>
                <a:srgbClr val="000000"/>
              </a:solidFill>
              <a:cs typeface="Times New Roman" pitchFamily="18" charset="0"/>
            </a:endParaRPr>
          </a:p>
          <a:p>
            <a:pPr algn="ctr"/>
            <a:r>
              <a:rPr lang="it-IT">
                <a:solidFill>
                  <a:srgbClr val="000000"/>
                </a:solidFill>
                <a:cs typeface="Times New Roman" pitchFamily="18" charset="0"/>
              </a:rPr>
              <a:t>Ciò è possibile solo qualitativamente, ma non quantitativamente</a:t>
            </a:r>
          </a:p>
          <a:p>
            <a:pPr algn="just"/>
            <a:endParaRPr lang="it-IT">
              <a:solidFill>
                <a:srgbClr val="000000"/>
              </a:solidFill>
              <a:cs typeface="Times New Roman" pitchFamily="18" charset="0"/>
            </a:endParaRPr>
          </a:p>
          <a:p>
            <a:pPr algn="just"/>
            <a:r>
              <a:rPr lang="it-IT" b="1">
                <a:solidFill>
                  <a:srgbClr val="000000"/>
                </a:solidFill>
                <a:cs typeface="Times New Roman" pitchFamily="18" charset="0"/>
              </a:rPr>
              <a:t>2° principio</a:t>
            </a:r>
            <a:r>
              <a:rPr lang="it-IT">
                <a:solidFill>
                  <a:srgbClr val="000000"/>
                </a:solidFill>
                <a:cs typeface="Times New Roman" pitchFamily="18" charset="0"/>
              </a:rPr>
              <a:t>: una parte del calore prodotto si </a:t>
            </a:r>
            <a:r>
              <a:rPr lang="it-IT" u="sng">
                <a:solidFill>
                  <a:srgbClr val="000000"/>
                </a:solidFill>
                <a:cs typeface="Times New Roman" pitchFamily="18" charset="0"/>
              </a:rPr>
              <a:t>disperderà</a:t>
            </a:r>
            <a:r>
              <a:rPr lang="it-IT">
                <a:solidFill>
                  <a:srgbClr val="000000"/>
                </a:solidFill>
                <a:cs typeface="Times New Roman" pitchFamily="18" charset="0"/>
              </a:rPr>
              <a:t> nell’ambiente esterno (a temperatura più bassa), e non sarà più riutilizzabile.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69699"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45C3AFC2-D8CA-41CA-9D53-F604026CEB93}" type="slidenum">
              <a:rPr lang="it-IT"/>
              <a:pPr/>
              <a:t>5</a:t>
            </a:fld>
            <a:endParaRPr lang="it-IT"/>
          </a:p>
        </p:txBody>
      </p:sp>
      <p:sp>
        <p:nvSpPr>
          <p:cNvPr id="669700" name="Rectangle 4"/>
          <p:cNvSpPr>
            <a:spLocks noChangeArrowheads="1"/>
          </p:cNvSpPr>
          <p:nvPr/>
        </p:nvSpPr>
        <p:spPr bwMode="auto">
          <a:xfrm>
            <a:off x="0" y="731838"/>
            <a:ext cx="9144000" cy="520382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ESEMPIO:</a:t>
            </a:r>
          </a:p>
          <a:p>
            <a:pPr algn="ctr"/>
            <a:r>
              <a:rPr lang="it-IT">
                <a:solidFill>
                  <a:srgbClr val="000000"/>
                </a:solidFill>
                <a:cs typeface="Times New Roman" pitchFamily="18" charset="0"/>
              </a:rPr>
              <a:t>per tornare indietro dai prodotti di combustione al petrolio, dovremo bruciare dell’altro petrolio</a:t>
            </a:r>
          </a:p>
          <a:p>
            <a:pPr algn="ctr"/>
            <a:r>
              <a:rPr lang="it-IT">
                <a:solidFill>
                  <a:srgbClr val="000000"/>
                </a:solidFill>
                <a:cs typeface="Times New Roman" pitchFamily="18" charset="0"/>
              </a:rPr>
              <a:t>RISULTATO NETTO</a:t>
            </a:r>
          </a:p>
          <a:p>
            <a:pPr algn="ctr"/>
            <a:r>
              <a:rPr lang="it-IT">
                <a:solidFill>
                  <a:srgbClr val="000000"/>
                </a:solidFill>
                <a:cs typeface="Times New Roman" pitchFamily="18" charset="0"/>
              </a:rPr>
              <a:t>perdita di una frazione dell’energia iniziale  in forma non utilizzabile</a:t>
            </a:r>
          </a:p>
          <a:p>
            <a:pPr algn="just"/>
            <a:r>
              <a:rPr lang="it-IT">
                <a:solidFill>
                  <a:srgbClr val="000000"/>
                </a:solidFill>
                <a:cs typeface="Times New Roman" pitchFamily="18" charset="0"/>
              </a:rPr>
              <a:t> </a:t>
            </a:r>
          </a:p>
          <a:p>
            <a:pPr algn="ctr"/>
            <a:r>
              <a:rPr lang="it-IT">
                <a:solidFill>
                  <a:srgbClr val="000000"/>
                </a:solidFill>
                <a:cs typeface="Times New Roman" pitchFamily="18" charset="0"/>
              </a:rPr>
              <a:t>Ad ogni ciclo (combustione e ricombinazione dei prodotti di combustione) la quantità di energia dispersa nell’ambiente aumenta.</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 Estrapolando all’infinito questo processo si arriverà al punto in cui non ci sarà più petrolio da bruciare per produrre energia. </a:t>
            </a:r>
          </a:p>
          <a:p>
            <a:pPr algn="just"/>
            <a:endParaRPr lang="it-IT">
              <a:solidFill>
                <a:srgbClr val="000000"/>
              </a:solidFill>
              <a:cs typeface="Times New Roman" pitchFamily="18" charset="0"/>
            </a:endParaRPr>
          </a:p>
          <a:p>
            <a:pPr algn="ctr"/>
            <a:r>
              <a:rPr lang="it-IT">
                <a:solidFill>
                  <a:srgbClr val="000000"/>
                </a:solidFill>
                <a:cs typeface="Times New Roman" pitchFamily="18" charset="0"/>
              </a:rPr>
              <a:t>Esteso al ciclo vitale, questo esempio porta alla morte dell’universo: non è più possibile nessun processo.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72771" name="Text Box 3"/>
          <p:cNvSpPr txBox="1">
            <a:spLocks noChangeArrowheads="1"/>
          </p:cNvSpPr>
          <p:nvPr/>
        </p:nvSpPr>
        <p:spPr bwMode="auto">
          <a:xfrm>
            <a:off x="8532813" y="6400800"/>
            <a:ext cx="336550" cy="457200"/>
          </a:xfrm>
          <a:prstGeom prst="rect">
            <a:avLst/>
          </a:prstGeom>
          <a:noFill/>
          <a:ln w="9525">
            <a:noFill/>
            <a:miter lim="800000"/>
            <a:headEnd/>
            <a:tailEnd/>
          </a:ln>
          <a:effectLst/>
        </p:spPr>
        <p:txBody>
          <a:bodyPr wrap="none">
            <a:spAutoFit/>
          </a:bodyPr>
          <a:lstStyle/>
          <a:p>
            <a:fld id="{DB296A91-0C26-4FF2-B878-13618A515791}" type="slidenum">
              <a:rPr lang="it-IT"/>
              <a:pPr/>
              <a:t>6</a:t>
            </a:fld>
            <a:endParaRPr lang="it-IT"/>
          </a:p>
        </p:txBody>
      </p:sp>
      <p:sp>
        <p:nvSpPr>
          <p:cNvPr id="672772" name="Rectangle 4"/>
          <p:cNvSpPr>
            <a:spLocks noChangeArrowheads="1"/>
          </p:cNvSpPr>
          <p:nvPr/>
        </p:nvSpPr>
        <p:spPr bwMode="auto">
          <a:xfrm>
            <a:off x="0" y="476250"/>
            <a:ext cx="9144000" cy="822325"/>
          </a:xfrm>
          <a:prstGeom prst="rect">
            <a:avLst/>
          </a:prstGeom>
          <a:noFill/>
          <a:ln w="9525">
            <a:noFill/>
            <a:miter lim="800000"/>
            <a:headEnd/>
            <a:tailEnd/>
          </a:ln>
          <a:effectLst/>
        </p:spPr>
        <p:txBody>
          <a:bodyPr anchor="ctr">
            <a:spAutoFit/>
          </a:bodyPr>
          <a:lstStyle/>
          <a:p>
            <a:pPr algn="just"/>
            <a:r>
              <a:rPr lang="it-IT"/>
              <a:t>Per la crescita della biomassa  possiamo schematizzare il processo nello stesso modo (Fig. 2.1):</a:t>
            </a:r>
          </a:p>
        </p:txBody>
      </p:sp>
      <p:pic>
        <p:nvPicPr>
          <p:cNvPr id="672773" name="Picture 5" descr="Senza nome-scandito-01"/>
          <p:cNvPicPr>
            <a:picLocks noChangeAspect="1" noChangeArrowheads="1"/>
          </p:cNvPicPr>
          <p:nvPr/>
        </p:nvPicPr>
        <p:blipFill>
          <a:blip r:embed="rId2" cstate="print"/>
          <a:srcRect/>
          <a:stretch>
            <a:fillRect/>
          </a:stretch>
        </p:blipFill>
        <p:spPr bwMode="auto">
          <a:xfrm>
            <a:off x="0" y="1628775"/>
            <a:ext cx="4514850" cy="3095625"/>
          </a:xfrm>
          <a:prstGeom prst="rect">
            <a:avLst/>
          </a:prstGeom>
          <a:noFill/>
          <a:ln w="9525">
            <a:noFill/>
            <a:miter lim="800000"/>
            <a:headEnd/>
            <a:tailEnd/>
          </a:ln>
        </p:spPr>
      </p:pic>
      <p:pic>
        <p:nvPicPr>
          <p:cNvPr id="672774" name="Picture 6" descr="Senza nome-scandito-01"/>
          <p:cNvPicPr>
            <a:picLocks noChangeAspect="1" noChangeArrowheads="1"/>
          </p:cNvPicPr>
          <p:nvPr/>
        </p:nvPicPr>
        <p:blipFill>
          <a:blip r:embed="rId3" cstate="print"/>
          <a:srcRect/>
          <a:stretch>
            <a:fillRect/>
          </a:stretch>
        </p:blipFill>
        <p:spPr bwMode="auto">
          <a:xfrm>
            <a:off x="4859338" y="1628775"/>
            <a:ext cx="4048125" cy="2286000"/>
          </a:xfrm>
          <a:prstGeom prst="rect">
            <a:avLst/>
          </a:prstGeom>
          <a:noFill/>
          <a:ln w="9525">
            <a:noFill/>
            <a:miter lim="800000"/>
            <a:headEnd/>
            <a:tailEnd/>
          </a:ln>
        </p:spPr>
      </p:pic>
      <p:pic>
        <p:nvPicPr>
          <p:cNvPr id="672775" name="Picture 7" descr="Senza nome-scandito-01"/>
          <p:cNvPicPr>
            <a:picLocks noChangeAspect="1" noChangeArrowheads="1"/>
          </p:cNvPicPr>
          <p:nvPr/>
        </p:nvPicPr>
        <p:blipFill>
          <a:blip r:embed="rId4" cstate="print"/>
          <a:srcRect/>
          <a:stretch>
            <a:fillRect/>
          </a:stretch>
        </p:blipFill>
        <p:spPr bwMode="auto">
          <a:xfrm>
            <a:off x="5795963" y="3933825"/>
            <a:ext cx="2439987" cy="25209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4"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73795" name="Text Box 3"/>
          <p:cNvSpPr txBox="1">
            <a:spLocks noChangeArrowheads="1"/>
          </p:cNvSpPr>
          <p:nvPr/>
        </p:nvSpPr>
        <p:spPr bwMode="auto">
          <a:xfrm>
            <a:off x="8532813" y="6400800"/>
            <a:ext cx="336550" cy="457200"/>
          </a:xfrm>
          <a:prstGeom prst="rect">
            <a:avLst/>
          </a:prstGeom>
          <a:noFill/>
          <a:ln w="9525">
            <a:noFill/>
            <a:miter lim="800000"/>
            <a:headEnd/>
            <a:tailEnd/>
          </a:ln>
          <a:effectLst/>
        </p:spPr>
        <p:txBody>
          <a:bodyPr wrap="none">
            <a:spAutoFit/>
          </a:bodyPr>
          <a:lstStyle/>
          <a:p>
            <a:fld id="{1D2AFE38-1955-446B-B8DA-D87B6839C35A}" type="slidenum">
              <a:rPr lang="it-IT"/>
              <a:pPr/>
              <a:t>7</a:t>
            </a:fld>
            <a:endParaRPr lang="it-IT"/>
          </a:p>
        </p:txBody>
      </p:sp>
      <p:sp>
        <p:nvSpPr>
          <p:cNvPr id="673796" name="Rectangle 4"/>
          <p:cNvSpPr>
            <a:spLocks noChangeArrowheads="1"/>
          </p:cNvSpPr>
          <p:nvPr/>
        </p:nvSpPr>
        <p:spPr bwMode="auto">
          <a:xfrm>
            <a:off x="0" y="334963"/>
            <a:ext cx="9144000" cy="5995987"/>
          </a:xfrm>
          <a:prstGeom prst="rect">
            <a:avLst/>
          </a:prstGeom>
          <a:noFill/>
          <a:ln w="9525">
            <a:noFill/>
            <a:miter lim="800000"/>
            <a:headEnd/>
            <a:tailEnd/>
          </a:ln>
          <a:effectLst/>
        </p:spPr>
        <p:txBody>
          <a:bodyPr anchor="ctr">
            <a:spAutoFit/>
          </a:bodyPr>
          <a:lstStyle/>
          <a:p>
            <a:pPr algn="just"/>
            <a:r>
              <a:rPr lang="it-IT"/>
              <a:t>Lo schema esemplifica il processo che avviene all’interno delle cellule. Dopo </a:t>
            </a:r>
            <a:r>
              <a:rPr lang="it-IT" u="sng"/>
              <a:t>assunzione del substrato</a:t>
            </a:r>
            <a:r>
              <a:rPr lang="it-IT"/>
              <a:t>, il catabolismo del substrato all’interno della cellula serve a trasformare energia chimica in calore necessario per il processo di riproduzione cellulare ed il funzionamento della cellula. </a:t>
            </a:r>
            <a:r>
              <a:rPr lang="it-IT" b="1"/>
              <a:t>L’</a:t>
            </a:r>
            <a:r>
              <a:rPr lang="it-IT" b="1" u="sng"/>
              <a:t>energia liberata</a:t>
            </a:r>
            <a:r>
              <a:rPr lang="it-IT" b="1"/>
              <a:t> nel catabolismo viene usata per la sintesi di ATP, cioè viene </a:t>
            </a:r>
            <a:r>
              <a:rPr lang="it-IT" b="1" u="sng"/>
              <a:t>trasformata</a:t>
            </a:r>
            <a:r>
              <a:rPr lang="it-IT" b="1"/>
              <a:t> in altra energia chimica quella contenuta </a:t>
            </a:r>
            <a:r>
              <a:rPr lang="it-IT" b="1" u="sng"/>
              <a:t>nella molecola di ATP</a:t>
            </a:r>
            <a:r>
              <a:rPr lang="it-IT"/>
              <a:t>.  </a:t>
            </a:r>
          </a:p>
          <a:p>
            <a:pPr algn="just"/>
            <a:endParaRPr lang="it-IT" sz="1200"/>
          </a:p>
          <a:p>
            <a:pPr algn="just"/>
            <a:r>
              <a:rPr lang="it-IT"/>
              <a:t>L’ATP si trasforma in ADP +  P (vedi figura 2.2), libera parte dell’energia immagazzinata nella sua molecola, e questa viene utilizzata dalla cellula per compiere </a:t>
            </a:r>
            <a:r>
              <a:rPr lang="it-IT" b="1"/>
              <a:t>lavoro:</a:t>
            </a:r>
          </a:p>
          <a:p>
            <a:pPr algn="just">
              <a:buFontTx/>
              <a:buChar char="-"/>
            </a:pPr>
            <a:r>
              <a:rPr lang="it-IT"/>
              <a:t> espletare l’attività anabolica (</a:t>
            </a:r>
            <a:r>
              <a:rPr lang="it-IT" b="1"/>
              <a:t>ricombinare</a:t>
            </a:r>
            <a:r>
              <a:rPr lang="it-IT"/>
              <a:t> i prodotti di degradazione catabolica in costituenti cellulari e di moltiplicazione cellulare) </a:t>
            </a:r>
          </a:p>
          <a:p>
            <a:pPr algn="just">
              <a:buFontTx/>
              <a:buChar char="-"/>
            </a:pPr>
            <a:r>
              <a:rPr lang="it-IT" b="1"/>
              <a:t> mantenere</a:t>
            </a:r>
            <a:r>
              <a:rPr lang="it-IT"/>
              <a:t> la propria integrità cellulare (omeostasi). </a:t>
            </a:r>
          </a:p>
          <a:p>
            <a:pPr algn="just">
              <a:buFontTx/>
              <a:buChar char="-"/>
            </a:pPr>
            <a:endParaRPr lang="it-IT" sz="1600"/>
          </a:p>
          <a:p>
            <a:pPr algn="ctr"/>
            <a:r>
              <a:rPr lang="it-IT"/>
              <a:t>l’</a:t>
            </a:r>
            <a:r>
              <a:rPr lang="it-IT" b="1" u="sng"/>
              <a:t>ATP </a:t>
            </a:r>
            <a:r>
              <a:rPr lang="it-IT"/>
              <a:t>è un mezzo di </a:t>
            </a:r>
            <a:r>
              <a:rPr lang="it-IT" b="1" u="sng"/>
              <a:t>trasferimento</a:t>
            </a:r>
            <a:r>
              <a:rPr lang="it-IT" b="1"/>
              <a:t> </a:t>
            </a:r>
            <a:r>
              <a:rPr lang="it-IT"/>
              <a:t>dell’</a:t>
            </a:r>
            <a:r>
              <a:rPr lang="it-IT" b="1" u="sng"/>
              <a:t>energia</a:t>
            </a:r>
            <a:r>
              <a:rPr lang="it-IT" u="sng"/>
              <a:t> </a:t>
            </a:r>
            <a:r>
              <a:rPr lang="it-IT"/>
              <a:t>prodotta nel catabolismo dei nutrienti alla attività anabolica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4818"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74819" name="Text Box 3"/>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97B7C93B-FFD1-4D02-9247-FB4CCDB247DB}" type="slidenum">
              <a:rPr lang="it-IT"/>
              <a:pPr/>
              <a:t>8</a:t>
            </a:fld>
            <a:endParaRPr lang="it-IT"/>
          </a:p>
        </p:txBody>
      </p:sp>
      <p:sp>
        <p:nvSpPr>
          <p:cNvPr id="674820" name="Rectangle 4"/>
          <p:cNvSpPr>
            <a:spLocks noChangeArrowheads="1"/>
          </p:cNvSpPr>
          <p:nvPr/>
        </p:nvSpPr>
        <p:spPr bwMode="auto">
          <a:xfrm>
            <a:off x="0" y="409575"/>
            <a:ext cx="9144000" cy="359092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Scissione dei legami P-O-P: reazione esotermica, libera 8 Kcal per legame P-O-P scisso nella reazione</a:t>
            </a:r>
            <a:endParaRPr lang="it-IT" b="1">
              <a:solidFill>
                <a:srgbClr val="000000"/>
              </a:solidFill>
              <a:cs typeface="Times New Roman" pitchFamily="18" charset="0"/>
            </a:endParaRPr>
          </a:p>
          <a:p>
            <a:pPr algn="ctr"/>
            <a:r>
              <a:rPr lang="it-IT" b="1" i="1">
                <a:solidFill>
                  <a:srgbClr val="000000"/>
                </a:solidFill>
                <a:cs typeface="Times New Roman" pitchFamily="18" charset="0"/>
              </a:rPr>
              <a:t>Adenosin-P-O-P-O-P-OH (ATP) + H</a:t>
            </a:r>
            <a:r>
              <a:rPr lang="it-IT" b="1" i="1" baseline="-30000">
                <a:solidFill>
                  <a:srgbClr val="000000"/>
                </a:solidFill>
                <a:cs typeface="Times New Roman" pitchFamily="18" charset="0"/>
              </a:rPr>
              <a:t>2</a:t>
            </a:r>
            <a:r>
              <a:rPr lang="it-IT" b="1" i="1">
                <a:solidFill>
                  <a:srgbClr val="000000"/>
                </a:solidFill>
                <a:cs typeface="Times New Roman" pitchFamily="18" charset="0"/>
              </a:rPr>
              <a:t>O  </a:t>
            </a:r>
            <a:r>
              <a:rPr lang="it-IT" b="1" i="1">
                <a:solidFill>
                  <a:srgbClr val="000000"/>
                </a:solidFill>
                <a:latin typeface="Wingdings 3" pitchFamily="18" charset="2"/>
                <a:cs typeface="Times New Roman" pitchFamily="18" charset="0"/>
              </a:rPr>
              <a:t>D </a:t>
            </a:r>
            <a:r>
              <a:rPr lang="it-IT" b="1" i="1">
                <a:solidFill>
                  <a:srgbClr val="000000"/>
                </a:solidFill>
                <a:cs typeface="Times New Roman" pitchFamily="18" charset="0"/>
              </a:rPr>
              <a:t>Adenosin-P-O-P-O-H  (ADP) +</a:t>
            </a:r>
            <a:r>
              <a:rPr lang="it-IT" b="1" i="1">
                <a:solidFill>
                  <a:srgbClr val="000000"/>
                </a:solidFill>
                <a:latin typeface="Wingdings 3" pitchFamily="18" charset="2"/>
                <a:cs typeface="Times New Roman" pitchFamily="18" charset="0"/>
              </a:rPr>
              <a:t> </a:t>
            </a:r>
            <a:r>
              <a:rPr lang="it-IT" b="1" i="1">
                <a:solidFill>
                  <a:srgbClr val="000000"/>
                </a:solidFill>
                <a:cs typeface="Times New Roman" pitchFamily="18" charset="0"/>
              </a:rPr>
              <a:t>H</a:t>
            </a:r>
            <a:r>
              <a:rPr lang="it-IT" b="1" i="1" baseline="-30000">
                <a:solidFill>
                  <a:srgbClr val="000000"/>
                </a:solidFill>
                <a:cs typeface="Times New Roman" pitchFamily="18" charset="0"/>
              </a:rPr>
              <a:t>3</a:t>
            </a:r>
            <a:r>
              <a:rPr lang="it-IT" b="1" i="1">
                <a:solidFill>
                  <a:srgbClr val="000000"/>
                </a:solidFill>
                <a:cs typeface="Times New Roman" pitchFamily="18" charset="0"/>
              </a:rPr>
              <a:t>PO</a:t>
            </a:r>
            <a:r>
              <a:rPr lang="it-IT" b="1" i="1" baseline="-30000">
                <a:solidFill>
                  <a:srgbClr val="000000"/>
                </a:solidFill>
                <a:cs typeface="Times New Roman" pitchFamily="18" charset="0"/>
              </a:rPr>
              <a:t>4 </a:t>
            </a:r>
            <a:r>
              <a:rPr lang="it-IT" b="1" i="1">
                <a:solidFill>
                  <a:srgbClr val="000000"/>
                </a:solidFill>
                <a:cs typeface="Times New Roman" pitchFamily="18" charset="0"/>
              </a:rPr>
              <a:t>(P) + calore (Q)</a:t>
            </a:r>
            <a:r>
              <a:rPr lang="it-IT" b="1">
                <a:solidFill>
                  <a:srgbClr val="000000"/>
                </a:solidFill>
                <a:cs typeface="Times New Roman" pitchFamily="18" charset="0"/>
              </a:rPr>
              <a:t>.</a:t>
            </a:r>
            <a:endParaRPr lang="it-IT" i="1">
              <a:solidFill>
                <a:srgbClr val="000000"/>
              </a:solidFill>
              <a:cs typeface="Times New Roman" pitchFamily="18" charset="0"/>
            </a:endParaRPr>
          </a:p>
          <a:p>
            <a:pPr algn="just"/>
            <a:r>
              <a:rPr lang="it-IT">
                <a:solidFill>
                  <a:srgbClr val="000000"/>
                </a:solidFill>
                <a:cs typeface="Times New Roman" pitchFamily="18" charset="0"/>
              </a:rPr>
              <a:t>Reazione </a:t>
            </a:r>
            <a:r>
              <a:rPr lang="it-IT" b="1">
                <a:solidFill>
                  <a:srgbClr val="000000"/>
                </a:solidFill>
                <a:cs typeface="Times New Roman" pitchFamily="18" charset="0"/>
              </a:rPr>
              <a:t>reversibile:</a:t>
            </a:r>
            <a:endParaRPr lang="it-IT">
              <a:solidFill>
                <a:srgbClr val="000000"/>
              </a:solidFill>
              <a:cs typeface="Times New Roman" pitchFamily="18" charset="0"/>
            </a:endParaRPr>
          </a:p>
          <a:p>
            <a:pPr algn="just"/>
            <a:r>
              <a:rPr lang="it-IT">
                <a:solidFill>
                  <a:srgbClr val="000000"/>
                </a:solidFill>
                <a:cs typeface="Times New Roman" pitchFamily="18" charset="0"/>
              </a:rPr>
              <a:t>- a sinistra nella fase catabolica </a:t>
            </a:r>
          </a:p>
          <a:p>
            <a:pPr algn="just">
              <a:buFontTx/>
              <a:buChar char="-"/>
            </a:pPr>
            <a:r>
              <a:rPr lang="it-IT">
                <a:solidFill>
                  <a:srgbClr val="000000"/>
                </a:solidFill>
                <a:cs typeface="Times New Roman" pitchFamily="18" charset="0"/>
              </a:rPr>
              <a:t>a destra nella fase anabolica </a:t>
            </a:r>
          </a:p>
          <a:p>
            <a:pPr algn="just">
              <a:buFontTx/>
              <a:buChar char="-"/>
            </a:pPr>
            <a:endParaRPr lang="it-IT" sz="1400">
              <a:solidFill>
                <a:srgbClr val="000000"/>
              </a:solidFill>
              <a:cs typeface="Times New Roman" pitchFamily="18" charset="0"/>
            </a:endParaRPr>
          </a:p>
          <a:p>
            <a:pPr algn="just"/>
            <a:r>
              <a:rPr lang="it-IT">
                <a:solidFill>
                  <a:srgbClr val="000000"/>
                </a:solidFill>
                <a:cs typeface="Times New Roman" pitchFamily="18" charset="0"/>
              </a:rPr>
              <a:t>Processo di trasferimento di energia mediante ATP negli organismi animali (Fig. 2.2). </a:t>
            </a:r>
          </a:p>
        </p:txBody>
      </p:sp>
      <p:pic>
        <p:nvPicPr>
          <p:cNvPr id="674821" name="Picture 5" descr="Senza nome-scandito-01"/>
          <p:cNvPicPr>
            <a:picLocks noChangeAspect="1" noChangeArrowheads="1"/>
          </p:cNvPicPr>
          <p:nvPr/>
        </p:nvPicPr>
        <p:blipFill>
          <a:blip r:embed="rId2" cstate="print"/>
          <a:srcRect/>
          <a:stretch>
            <a:fillRect/>
          </a:stretch>
        </p:blipFill>
        <p:spPr bwMode="auto">
          <a:xfrm>
            <a:off x="2195513" y="4048125"/>
            <a:ext cx="4991100" cy="24765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Text Box 2"/>
          <p:cNvSpPr txBox="1">
            <a:spLocks noChangeArrowheads="1"/>
          </p:cNvSpPr>
          <p:nvPr/>
        </p:nvSpPr>
        <p:spPr bwMode="auto">
          <a:xfrm>
            <a:off x="2051050" y="0"/>
            <a:ext cx="5099050" cy="457200"/>
          </a:xfrm>
          <a:prstGeom prst="rect">
            <a:avLst/>
          </a:prstGeom>
          <a:noFill/>
          <a:ln w="9525">
            <a:noFill/>
            <a:miter lim="800000"/>
            <a:headEnd/>
            <a:tailEnd/>
          </a:ln>
          <a:effectLst/>
        </p:spPr>
        <p:txBody>
          <a:bodyPr wrap="none">
            <a:spAutoFit/>
          </a:bodyPr>
          <a:lstStyle/>
          <a:p>
            <a:r>
              <a:rPr lang="it-IT" b="1">
                <a:solidFill>
                  <a:srgbClr val="FF0000"/>
                </a:solidFill>
              </a:rPr>
              <a:t>BIOMASSA E RESA IN PRODOTTI</a:t>
            </a:r>
          </a:p>
        </p:txBody>
      </p:sp>
      <p:sp>
        <p:nvSpPr>
          <p:cNvPr id="675843" name="Text Box 3"/>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BB1BF7EF-D9CE-4FF7-8921-76AA9716956E}" type="slidenum">
              <a:rPr lang="it-IT"/>
              <a:pPr/>
              <a:t>9</a:t>
            </a:fld>
            <a:endParaRPr lang="it-IT"/>
          </a:p>
        </p:txBody>
      </p:sp>
      <p:sp>
        <p:nvSpPr>
          <p:cNvPr id="675844" name="Rectangle 4"/>
          <p:cNvSpPr>
            <a:spLocks noChangeArrowheads="1"/>
          </p:cNvSpPr>
          <p:nvPr/>
        </p:nvSpPr>
        <p:spPr bwMode="auto">
          <a:xfrm>
            <a:off x="0" y="423863"/>
            <a:ext cx="9144000" cy="5878512"/>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 colonna </a:t>
            </a:r>
            <a:r>
              <a:rPr lang="it-IT" b="1">
                <a:solidFill>
                  <a:srgbClr val="000000"/>
                </a:solidFill>
                <a:cs typeface="Times New Roman" pitchFamily="18" charset="0"/>
              </a:rPr>
              <a:t>a sinistra:</a:t>
            </a:r>
            <a:r>
              <a:rPr lang="it-IT">
                <a:solidFill>
                  <a:srgbClr val="000000"/>
                </a:solidFill>
                <a:cs typeface="Times New Roman" pitchFamily="18" charset="0"/>
              </a:rPr>
              <a:t> attività che assorbono energia (il </a:t>
            </a:r>
            <a:r>
              <a:rPr lang="it-IT" sz="2800" b="1">
                <a:solidFill>
                  <a:srgbClr val="000000"/>
                </a:solidFill>
                <a:cs typeface="Times New Roman" pitchFamily="18" charset="0"/>
              </a:rPr>
              <a:t>lavoro di biosintesi</a:t>
            </a:r>
            <a:r>
              <a:rPr lang="it-IT">
                <a:solidFill>
                  <a:srgbClr val="000000"/>
                </a:solidFill>
                <a:cs typeface="Times New Roman" pitchFamily="18" charset="0"/>
              </a:rPr>
              <a:t>, cioè l’attività di riproduzione cellulare, ed il lavoro per espletare altre funzioni come l’</a:t>
            </a:r>
            <a:r>
              <a:rPr lang="it-IT" sz="2800" b="1">
                <a:solidFill>
                  <a:srgbClr val="000000"/>
                </a:solidFill>
                <a:cs typeface="Times New Roman" pitchFamily="18" charset="0"/>
              </a:rPr>
              <a:t>omeostasi </a:t>
            </a:r>
            <a:r>
              <a:rPr lang="it-IT">
                <a:solidFill>
                  <a:srgbClr val="000000"/>
                </a:solidFill>
                <a:cs typeface="Times New Roman" pitchFamily="18" charset="0"/>
              </a:rPr>
              <a:t>)</a:t>
            </a:r>
          </a:p>
          <a:p>
            <a:pPr algn="just">
              <a:buFontTx/>
              <a:buChar char="-"/>
            </a:pPr>
            <a:r>
              <a:rPr lang="it-IT">
                <a:solidFill>
                  <a:srgbClr val="000000"/>
                </a:solidFill>
                <a:cs typeface="Times New Roman" pitchFamily="18" charset="0"/>
              </a:rPr>
              <a:t> colonna </a:t>
            </a:r>
            <a:r>
              <a:rPr lang="it-IT" b="1">
                <a:solidFill>
                  <a:srgbClr val="000000"/>
                </a:solidFill>
                <a:cs typeface="Times New Roman" pitchFamily="18" charset="0"/>
              </a:rPr>
              <a:t>a destra:</a:t>
            </a:r>
            <a:r>
              <a:rPr lang="it-IT">
                <a:solidFill>
                  <a:srgbClr val="000000"/>
                </a:solidFill>
                <a:cs typeface="Times New Roman" pitchFamily="18" charset="0"/>
              </a:rPr>
              <a:t> </a:t>
            </a:r>
            <a:r>
              <a:rPr lang="it-IT" b="1">
                <a:solidFill>
                  <a:srgbClr val="000000"/>
                </a:solidFill>
                <a:cs typeface="Times New Roman" pitchFamily="18" charset="0"/>
              </a:rPr>
              <a:t>attività cataboliche</a:t>
            </a:r>
            <a:r>
              <a:rPr lang="it-IT">
                <a:solidFill>
                  <a:srgbClr val="000000"/>
                </a:solidFill>
                <a:cs typeface="Times New Roman" pitchFamily="18" charset="0"/>
              </a:rPr>
              <a:t> che rilasciano energia</a:t>
            </a:r>
          </a:p>
          <a:p>
            <a:pPr algn="just"/>
            <a:r>
              <a:rPr lang="it-IT">
                <a:solidFill>
                  <a:srgbClr val="000000"/>
                </a:solidFill>
                <a:cs typeface="Times New Roman" pitchFamily="18" charset="0"/>
              </a:rPr>
              <a:t>- colonna </a:t>
            </a:r>
            <a:r>
              <a:rPr lang="it-IT" b="1">
                <a:solidFill>
                  <a:srgbClr val="000000"/>
                </a:solidFill>
                <a:cs typeface="Times New Roman" pitchFamily="18" charset="0"/>
              </a:rPr>
              <a:t>centrale: </a:t>
            </a:r>
            <a:r>
              <a:rPr lang="it-IT">
                <a:solidFill>
                  <a:srgbClr val="000000"/>
                </a:solidFill>
                <a:cs typeface="Times New Roman" pitchFamily="18" charset="0"/>
              </a:rPr>
              <a:t>la trasformazione reversibile </a:t>
            </a:r>
          </a:p>
          <a:p>
            <a:pPr algn="ctr"/>
            <a:r>
              <a:rPr lang="it-IT">
                <a:solidFill>
                  <a:srgbClr val="000000"/>
                </a:solidFill>
                <a:cs typeface="Times New Roman" pitchFamily="18" charset="0"/>
              </a:rPr>
              <a:t>ATP </a:t>
            </a:r>
            <a:r>
              <a:rPr lang="it-IT">
                <a:solidFill>
                  <a:srgbClr val="000000"/>
                </a:solidFill>
                <a:latin typeface="Wingdings 3" pitchFamily="18" charset="2"/>
                <a:cs typeface="Times New Roman" pitchFamily="18" charset="0"/>
              </a:rPr>
              <a:t>D</a:t>
            </a:r>
            <a:r>
              <a:rPr lang="it-IT">
                <a:solidFill>
                  <a:srgbClr val="000000"/>
                </a:solidFill>
                <a:cs typeface="Times New Roman" pitchFamily="18" charset="0"/>
              </a:rPr>
              <a:t> ADP + P </a:t>
            </a:r>
          </a:p>
          <a:p>
            <a:pPr algn="ctr"/>
            <a:r>
              <a:rPr lang="it-IT">
                <a:solidFill>
                  <a:srgbClr val="000000"/>
                </a:solidFill>
                <a:cs typeface="Times New Roman" pitchFamily="18" charset="0"/>
              </a:rPr>
              <a:t>serve a trasferire ai processi endotermici l’energia rilasciata dai processi esotermici</a:t>
            </a:r>
          </a:p>
          <a:p>
            <a:pPr algn="just"/>
            <a:r>
              <a:rPr lang="it-IT" sz="2800" b="1">
                <a:solidFill>
                  <a:srgbClr val="000000"/>
                </a:solidFill>
                <a:cs typeface="Times New Roman" pitchFamily="18" charset="0"/>
              </a:rPr>
              <a:t>Omeostasi: </a:t>
            </a:r>
            <a:r>
              <a:rPr lang="it-IT">
                <a:solidFill>
                  <a:srgbClr val="000000"/>
                </a:solidFill>
                <a:cs typeface="Times New Roman" pitchFamily="18" charset="0"/>
              </a:rPr>
              <a:t>condizione interna di equilibrio dell’organismo che si mantiene mediante il trasporto fuori dalla cellula dei prodotti metabolici, di H</a:t>
            </a:r>
            <a:r>
              <a:rPr lang="it-IT" baseline="30000">
                <a:solidFill>
                  <a:srgbClr val="000000"/>
                </a:solidFill>
                <a:cs typeface="Times New Roman" pitchFamily="18" charset="0"/>
              </a:rPr>
              <a:t>+</a:t>
            </a:r>
            <a:r>
              <a:rPr lang="it-IT">
                <a:solidFill>
                  <a:srgbClr val="000000"/>
                </a:solidFill>
                <a:cs typeface="Times New Roman" pitchFamily="18" charset="0"/>
              </a:rPr>
              <a:t> e di prodotti tossici (Fig. 2.1). </a:t>
            </a:r>
          </a:p>
          <a:p>
            <a:pPr algn="just"/>
            <a:r>
              <a:rPr lang="it-IT">
                <a:solidFill>
                  <a:srgbClr val="000000"/>
                </a:solidFill>
                <a:cs typeface="Times New Roman" pitchFamily="18" charset="0"/>
              </a:rPr>
              <a:t>La presenza di </a:t>
            </a:r>
            <a:r>
              <a:rPr lang="it-IT" b="1">
                <a:solidFill>
                  <a:srgbClr val="000000"/>
                </a:solidFill>
                <a:cs typeface="Times New Roman" pitchFamily="18" charset="0"/>
              </a:rPr>
              <a:t>alte concentrazioni </a:t>
            </a:r>
            <a:r>
              <a:rPr lang="it-IT">
                <a:solidFill>
                  <a:srgbClr val="000000"/>
                </a:solidFill>
                <a:cs typeface="Times New Roman" pitchFamily="18" charset="0"/>
              </a:rPr>
              <a:t>di tali prodotti (</a:t>
            </a:r>
            <a:r>
              <a:rPr lang="it-IT" b="1">
                <a:solidFill>
                  <a:srgbClr val="000000"/>
                </a:solidFill>
                <a:cs typeface="Times New Roman" pitchFamily="18" charset="0"/>
              </a:rPr>
              <a:t>metaboliti, H</a:t>
            </a:r>
            <a:r>
              <a:rPr lang="it-IT" b="1" baseline="30000">
                <a:solidFill>
                  <a:srgbClr val="000000"/>
                </a:solidFill>
                <a:cs typeface="Times New Roman" pitchFamily="18" charset="0"/>
              </a:rPr>
              <a:t>+</a:t>
            </a:r>
            <a:r>
              <a:rPr lang="it-IT" b="1">
                <a:solidFill>
                  <a:srgbClr val="000000"/>
                </a:solidFill>
                <a:cs typeface="Times New Roman" pitchFamily="18" charset="0"/>
              </a:rPr>
              <a:t> e prodotti tossici</a:t>
            </a:r>
            <a:r>
              <a:rPr lang="it-IT">
                <a:solidFill>
                  <a:srgbClr val="000000"/>
                </a:solidFill>
                <a:cs typeface="Times New Roman" pitchFamily="18" charset="0"/>
              </a:rPr>
              <a:t>) comporta un </a:t>
            </a:r>
            <a:r>
              <a:rPr lang="it-IT" b="1" u="sng">
                <a:solidFill>
                  <a:srgbClr val="000000"/>
                </a:solidFill>
                <a:cs typeface="Times New Roman" pitchFamily="18" charset="0"/>
              </a:rPr>
              <a:t>maggior lavoro di omeostasi</a:t>
            </a:r>
            <a:r>
              <a:rPr lang="it-IT">
                <a:solidFill>
                  <a:srgbClr val="000000"/>
                </a:solidFill>
                <a:cs typeface="Times New Roman" pitchFamily="18" charset="0"/>
              </a:rPr>
              <a:t>, cioè che una maggior parte dell’attività dell’ATP si rivolge verso </a:t>
            </a:r>
          </a:p>
          <a:p>
            <a:pPr algn="ctr"/>
            <a:r>
              <a:rPr lang="it-IT">
                <a:solidFill>
                  <a:srgbClr val="000000"/>
                </a:solidFill>
                <a:cs typeface="Times New Roman" pitchFamily="18" charset="0"/>
              </a:rPr>
              <a:t>l’</a:t>
            </a:r>
            <a:r>
              <a:rPr lang="it-IT" sz="2800" b="1">
                <a:solidFill>
                  <a:srgbClr val="000000"/>
                </a:solidFill>
                <a:cs typeface="Times New Roman" pitchFamily="18" charset="0"/>
              </a:rPr>
              <a:t>omeostasi, a scapito dell’attività anabolica</a:t>
            </a:r>
            <a:r>
              <a:rPr lang="it-IT">
                <a:solidFill>
                  <a:srgbClr val="000000"/>
                </a:solidFill>
                <a:cs typeface="Times New Roman" pitchFamily="18" charset="0"/>
              </a:rPr>
              <a:t> </a:t>
            </a:r>
            <a:r>
              <a:rPr lang="it-IT" sz="2800" b="1">
                <a:solidFill>
                  <a:srgbClr val="000000"/>
                </a:solidFill>
                <a:cs typeface="Times New Roman" pitchFamily="18" charset="0"/>
              </a:rPr>
              <a:t>di biosintesi</a:t>
            </a:r>
            <a:endParaRPr lang="it-IT">
              <a:solidFill>
                <a:srgbClr val="000000"/>
              </a:solidFill>
              <a:cs typeface="Times New Roman" pitchFamily="18" charset="0"/>
            </a:endParaRP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6452</TotalTime>
  <Words>3900</Words>
  <Application>Microsoft Office PowerPoint</Application>
  <PresentationFormat>Presentazione su schermo (4:3)</PresentationFormat>
  <Paragraphs>380</Paragraphs>
  <Slides>37</Slides>
  <Notes>0</Notes>
  <HiddenSlides>0</HiddenSlides>
  <MMClips>0</MMClips>
  <ScaleCrop>false</ScaleCrop>
  <HeadingPairs>
    <vt:vector size="8" baseType="variant">
      <vt:variant>
        <vt:lpstr>Caratteri utilizzati</vt:lpstr>
      </vt:variant>
      <vt:variant>
        <vt:i4>4</vt:i4>
      </vt:variant>
      <vt:variant>
        <vt:lpstr>Tema</vt:lpstr>
      </vt:variant>
      <vt:variant>
        <vt:i4>1</vt:i4>
      </vt:variant>
      <vt:variant>
        <vt:lpstr>Server OLE incorporati</vt:lpstr>
      </vt:variant>
      <vt:variant>
        <vt:i4>1</vt:i4>
      </vt:variant>
      <vt:variant>
        <vt:lpstr>Titoli diapositive</vt:lpstr>
      </vt:variant>
      <vt:variant>
        <vt:i4>37</vt:i4>
      </vt:variant>
    </vt:vector>
  </HeadingPairs>
  <TitlesOfParts>
    <vt:vector size="43" baseType="lpstr">
      <vt:lpstr>Symbol</vt:lpstr>
      <vt:lpstr>Times New Roman</vt:lpstr>
      <vt:lpstr>Wingdings</vt:lpstr>
      <vt:lpstr>Wingdings 3</vt:lpstr>
      <vt:lpstr>Struttura predefinita</vt:lpstr>
      <vt:lpstr>Documento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474</cp:revision>
  <dcterms:created xsi:type="dcterms:W3CDTF">2005-09-29T08:21:49Z</dcterms:created>
  <dcterms:modified xsi:type="dcterms:W3CDTF">2024-11-07T12:23:38Z</dcterms:modified>
</cp:coreProperties>
</file>