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71" r:id="rId2"/>
    <p:sldId id="569" r:id="rId3"/>
    <p:sldId id="717" r:id="rId4"/>
    <p:sldId id="718" r:id="rId5"/>
    <p:sldId id="719" r:id="rId6"/>
    <p:sldId id="720" r:id="rId7"/>
    <p:sldId id="722" r:id="rId8"/>
    <p:sldId id="723" r:id="rId9"/>
    <p:sldId id="724" r:id="rId10"/>
    <p:sldId id="725" r:id="rId11"/>
    <p:sldId id="726" r:id="rId12"/>
    <p:sldId id="727" r:id="rId13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9772" autoAdjust="0"/>
  </p:normalViewPr>
  <p:slideViewPr>
    <p:cSldViewPr>
      <p:cViewPr varScale="1">
        <p:scale>
          <a:sx n="63" d="100"/>
          <a:sy n="63" d="100"/>
        </p:scale>
        <p:origin x="1954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1320" y="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F21AB34-371D-4233-BEC0-E55E604EC575}" type="slidenum">
              <a:rPr lang="en-GB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B1F7842-D6E3-4D33-B545-C494386FBE9E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16713" y="6477000"/>
            <a:ext cx="9144000" cy="381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2195736" y="6513611"/>
            <a:ext cx="574246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1400" dirty="0"/>
              <a:t>Claudia Barolo &amp; Silvia </a:t>
            </a:r>
            <a:r>
              <a:rPr lang="it-IT" sz="1400" dirty="0" err="1"/>
              <a:t>Tabasso</a:t>
            </a:r>
            <a:r>
              <a:rPr lang="it-IT" sz="1400" dirty="0"/>
              <a:t> – Processi Industriali Chimici e Biochimici </a:t>
            </a:r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04" name="Rectangle 4"/>
          <p:cNvSpPr>
            <a:spLocks noChangeArrowheads="1"/>
          </p:cNvSpPr>
          <p:nvPr/>
        </p:nvSpPr>
        <p:spPr bwMode="auto">
          <a:xfrm>
            <a:off x="0" y="11588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3600" b="1">
                <a:solidFill>
                  <a:srgbClr val="FF0000"/>
                </a:solidFill>
              </a:rPr>
              <a:t>PROCESSI INDUSTRIALI CHIMICI E BIOCHIMICI</a:t>
            </a:r>
            <a:endParaRPr lang="it-IT" sz="2800">
              <a:solidFill>
                <a:schemeClr val="tx2"/>
              </a:solidFill>
            </a:endParaRPr>
          </a:p>
        </p:txBody>
      </p:sp>
      <p:sp>
        <p:nvSpPr>
          <p:cNvPr id="563207" name="Text Box 7"/>
          <p:cNvSpPr txBox="1">
            <a:spLocks noChangeArrowheads="1"/>
          </p:cNvSpPr>
          <p:nvPr/>
        </p:nvSpPr>
        <p:spPr bwMode="auto">
          <a:xfrm>
            <a:off x="8675688" y="6400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7962A9ED-2B92-40D1-AA16-E0DBE04FCC90}" type="slidenum">
              <a:rPr lang="it-IT"/>
              <a:pPr/>
              <a:t>1</a:t>
            </a:fld>
            <a:endParaRPr lang="it-IT"/>
          </a:p>
        </p:txBody>
      </p:sp>
      <p:sp>
        <p:nvSpPr>
          <p:cNvPr id="563208" name="Text Box 8"/>
          <p:cNvSpPr txBox="1">
            <a:spLocks noChangeArrowheads="1"/>
          </p:cNvSpPr>
          <p:nvPr/>
        </p:nvSpPr>
        <p:spPr bwMode="auto">
          <a:xfrm>
            <a:off x="1008063" y="2565400"/>
            <a:ext cx="75247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 sz="3600" b="1"/>
              <a:t>REATTORI CONTINUI </a:t>
            </a:r>
          </a:p>
          <a:p>
            <a:pPr algn="ctr"/>
            <a:r>
              <a:rPr lang="it-IT" sz="3600" b="1"/>
              <a:t>CON CELLULE IMMOBILIZZATE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530" name="Text Box 2"/>
          <p:cNvSpPr txBox="1">
            <a:spLocks noChangeArrowheads="1"/>
          </p:cNvSpPr>
          <p:nvPr/>
        </p:nvSpPr>
        <p:spPr bwMode="auto">
          <a:xfrm>
            <a:off x="-11113" y="0"/>
            <a:ext cx="90566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 sz="2600" b="1">
                <a:solidFill>
                  <a:srgbClr val="FF0000"/>
                </a:solidFill>
              </a:rPr>
              <a:t>REATTORI A LETTO FLUIDO </a:t>
            </a:r>
            <a:r>
              <a:rPr lang="it-IT" sz="2600" b="1">
                <a:solidFill>
                  <a:srgbClr val="000000"/>
                </a:solidFill>
                <a:cs typeface="Times New Roman" pitchFamily="18" charset="0"/>
              </a:rPr>
              <a:t>perfusion culture technology </a:t>
            </a:r>
          </a:p>
        </p:txBody>
      </p:sp>
      <p:sp>
        <p:nvSpPr>
          <p:cNvPr id="918531" name="Text Box 3"/>
          <p:cNvSpPr txBox="1">
            <a:spLocks noChangeArrowheads="1"/>
          </p:cNvSpPr>
          <p:nvPr/>
        </p:nvSpPr>
        <p:spPr bwMode="auto">
          <a:xfrm>
            <a:off x="8459788" y="64008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46080173-6C19-4554-8F54-4C511D498760}" type="slidenum">
              <a:rPr lang="it-IT"/>
              <a:pPr/>
              <a:t>10</a:t>
            </a:fld>
            <a:endParaRPr lang="it-IT"/>
          </a:p>
        </p:txBody>
      </p:sp>
      <p:sp>
        <p:nvSpPr>
          <p:cNvPr id="918532" name="Rectangle 4"/>
          <p:cNvSpPr>
            <a:spLocks noChangeArrowheads="1"/>
          </p:cNvSpPr>
          <p:nvPr/>
        </p:nvSpPr>
        <p:spPr bwMode="auto">
          <a:xfrm>
            <a:off x="0" y="3500438"/>
            <a:ext cx="9144000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2200" u="sng">
                <a:solidFill>
                  <a:srgbClr val="000000"/>
                </a:solidFill>
                <a:cs typeface="Times New Roman" pitchFamily="18" charset="0"/>
              </a:rPr>
              <a:t>letto fluido: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è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una fase solida sospesa nel fluido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che accompagna il fluido nel suo moto.  Si usano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particelle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solide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molto fini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. Ciò implica anche che la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superficie 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di solido sulla quale le cellule sono adsorbite è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maggiore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. Nel loro moto con il fluido le particelle compiono anche un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moto di rotazione continuo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. Tutto ciò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aumenta la superficie di contato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tra fase solida e fase liquida e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aumenta la velocità di trasferimento di massa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.  Questi reattori sono impiegati negli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acquari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per la nitrificazione biologica e per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culture di cellule animali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. Le particelle solide che trasportano le cellule animali sono chiamate anche “microtrasportatori”. </a:t>
            </a:r>
          </a:p>
        </p:txBody>
      </p:sp>
      <p:pic>
        <p:nvPicPr>
          <p:cNvPr id="918534" name="Picture 6" descr="impianti biochimici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238" y="549275"/>
            <a:ext cx="229552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554" name="Text Box 2"/>
          <p:cNvSpPr txBox="1">
            <a:spLocks noChangeArrowheads="1"/>
          </p:cNvSpPr>
          <p:nvPr/>
        </p:nvSpPr>
        <p:spPr bwMode="auto">
          <a:xfrm>
            <a:off x="838200" y="0"/>
            <a:ext cx="73612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 sz="2600" b="1">
                <a:solidFill>
                  <a:srgbClr val="FF0000"/>
                </a:solidFill>
              </a:rPr>
              <a:t>Confronto fra Reattori: Letto Fluido vs Letto Fisso</a:t>
            </a:r>
            <a:endParaRPr lang="it-IT" sz="2600" b="1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919555" name="Text Box 3"/>
          <p:cNvSpPr txBox="1">
            <a:spLocks noChangeArrowheads="1"/>
          </p:cNvSpPr>
          <p:nvPr/>
        </p:nvSpPr>
        <p:spPr bwMode="auto">
          <a:xfrm>
            <a:off x="8459788" y="64008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FC5BCA4F-9139-44D0-BE4C-AF7E02B8D88D}" type="slidenum">
              <a:rPr lang="it-IT"/>
              <a:pPr/>
              <a:t>11</a:t>
            </a:fld>
            <a:endParaRPr lang="it-IT"/>
          </a:p>
        </p:txBody>
      </p:sp>
      <p:sp>
        <p:nvSpPr>
          <p:cNvPr id="919556" name="Rectangle 4"/>
          <p:cNvSpPr>
            <a:spLocks noChangeArrowheads="1"/>
          </p:cNvSpPr>
          <p:nvPr/>
        </p:nvSpPr>
        <p:spPr bwMode="auto">
          <a:xfrm>
            <a:off x="0" y="404813"/>
            <a:ext cx="9144000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I </a:t>
            </a:r>
            <a:r>
              <a:rPr lang="it-IT" sz="2200" b="1" u="sng">
                <a:solidFill>
                  <a:srgbClr val="000000"/>
                </a:solidFill>
                <a:cs typeface="Times New Roman" pitchFamily="18" charset="0"/>
              </a:rPr>
              <a:t>vantaggi</a:t>
            </a:r>
            <a:r>
              <a:rPr lang="it-IT" sz="2200" u="sng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dei reattori a fluido sono:</a:t>
            </a:r>
            <a:endParaRPr lang="it-IT" sz="2200">
              <a:solidFill>
                <a:srgbClr val="000000"/>
              </a:solidFill>
              <a:latin typeface="Symbol" pitchFamily="18" charset="2"/>
              <a:cs typeface="Times New Roman" pitchFamily="18" charset="0"/>
            </a:endParaRPr>
          </a:p>
          <a:p>
            <a:pPr algn="just"/>
            <a:r>
              <a:rPr lang="it-IT" sz="220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·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maggior concentrazione di cellule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dovuta alla maggior area superficiale della fase solida; </a:t>
            </a:r>
            <a:endParaRPr lang="it-IT" sz="2200">
              <a:solidFill>
                <a:srgbClr val="000000"/>
              </a:solidFill>
              <a:latin typeface="Symbol" pitchFamily="18" charset="2"/>
              <a:cs typeface="Times New Roman" pitchFamily="18" charset="0"/>
            </a:endParaRPr>
          </a:p>
          <a:p>
            <a:pPr algn="just"/>
            <a:r>
              <a:rPr lang="it-IT" sz="220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·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maggior velocità di trasferimento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di massa dovuta alla maggior area superficiale della fase solida ed alla maggior velocità di mescolamento (particelle si muovono insieme al fluido e ruotano allo stesso tempo nel fluido, particelle sono ferme nel fisso);</a:t>
            </a:r>
            <a:endParaRPr lang="it-IT" sz="2200">
              <a:solidFill>
                <a:srgbClr val="000000"/>
              </a:solidFill>
              <a:latin typeface="Symbol" pitchFamily="18" charset="2"/>
              <a:cs typeface="Times New Roman" pitchFamily="18" charset="0"/>
            </a:endParaRPr>
          </a:p>
          <a:p>
            <a:pPr algn="just"/>
            <a:r>
              <a:rPr lang="it-IT" sz="220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· 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reattori a letto fluido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non si intasano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cosi facilmente come quelli a letto fisso.</a:t>
            </a:r>
          </a:p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Lo </a:t>
            </a:r>
            <a:r>
              <a:rPr lang="it-IT" sz="2200" b="1" u="sng">
                <a:solidFill>
                  <a:srgbClr val="000000"/>
                </a:solidFill>
                <a:cs typeface="Times New Roman" pitchFamily="18" charset="0"/>
              </a:rPr>
              <a:t>svantaggio</a:t>
            </a:r>
            <a:r>
              <a:rPr lang="it-IT" sz="2200" u="sng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è che i reattori a letto fluido sono più complessi da progettare per i seguenti motivi:</a:t>
            </a:r>
            <a:endParaRPr lang="it-IT" sz="2200">
              <a:solidFill>
                <a:srgbClr val="000000"/>
              </a:solidFill>
              <a:latin typeface="Symbol" pitchFamily="18" charset="2"/>
              <a:cs typeface="Times New Roman" pitchFamily="18" charset="0"/>
            </a:endParaRPr>
          </a:p>
          <a:p>
            <a:pPr algn="just"/>
            <a:r>
              <a:rPr lang="it-IT" sz="220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· 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il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flusso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di liquido che attraverso il reattore deve essere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sufficientemente alto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da realizzare la dispersione delle particelle nella fase fluida</a:t>
            </a:r>
            <a:endParaRPr lang="it-IT" sz="2200">
              <a:solidFill>
                <a:srgbClr val="000000"/>
              </a:solidFill>
              <a:latin typeface="Symbol" pitchFamily="18" charset="2"/>
              <a:cs typeface="Times New Roman" pitchFamily="18" charset="0"/>
            </a:endParaRPr>
          </a:p>
          <a:p>
            <a:pPr algn="just"/>
            <a:r>
              <a:rPr lang="it-IT" sz="220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·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la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dimensione delle bolle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di aria deve rimanere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piccola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durante la fermentazione (bolle piccole hanno maggior superficie di contatto con la fase fluida)</a:t>
            </a:r>
            <a:endParaRPr lang="it-IT" sz="2200">
              <a:solidFill>
                <a:srgbClr val="000000"/>
              </a:solidFill>
              <a:latin typeface="Symbol" pitchFamily="18" charset="2"/>
              <a:cs typeface="Times New Roman" pitchFamily="18" charset="0"/>
            </a:endParaRPr>
          </a:p>
          <a:p>
            <a:pPr algn="just"/>
            <a:r>
              <a:rPr lang="it-IT" sz="220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· 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bisogna evitare che le cellule si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stacchino 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dalla fase solida o che le particelle solide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cambino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la loro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dimensione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a seguito degli urti dovuto al moto.</a:t>
            </a:r>
            <a:r>
              <a:rPr lang="it-IT" sz="2200" u="sng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578" name="Text Box 2"/>
          <p:cNvSpPr txBox="1">
            <a:spLocks noChangeArrowheads="1"/>
          </p:cNvSpPr>
          <p:nvPr/>
        </p:nvSpPr>
        <p:spPr bwMode="auto">
          <a:xfrm>
            <a:off x="1128713" y="0"/>
            <a:ext cx="68008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 sz="2600" b="1">
                <a:solidFill>
                  <a:srgbClr val="FF0000"/>
                </a:solidFill>
              </a:rPr>
              <a:t>REATTORI CON CELLULE FLOCCULATE</a:t>
            </a:r>
            <a:endParaRPr lang="it-IT" sz="2600" b="1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920579" name="Text Box 3"/>
          <p:cNvSpPr txBox="1">
            <a:spLocks noChangeArrowheads="1"/>
          </p:cNvSpPr>
          <p:nvPr/>
        </p:nvSpPr>
        <p:spPr bwMode="auto">
          <a:xfrm>
            <a:off x="8459788" y="64008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E9F9DA86-F7A5-45F5-AE29-A911ABA522C9}" type="slidenum">
              <a:rPr lang="it-IT"/>
              <a:pPr/>
              <a:t>12</a:t>
            </a:fld>
            <a:endParaRPr lang="it-IT"/>
          </a:p>
        </p:txBody>
      </p:sp>
      <p:sp>
        <p:nvSpPr>
          <p:cNvPr id="920580" name="Rectangle 4"/>
          <p:cNvSpPr>
            <a:spLocks noChangeArrowheads="1"/>
          </p:cNvSpPr>
          <p:nvPr/>
        </p:nvSpPr>
        <p:spPr bwMode="auto">
          <a:xfrm>
            <a:off x="0" y="404813"/>
            <a:ext cx="91440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2000"/>
              <a:t>Le </a:t>
            </a:r>
            <a:r>
              <a:rPr lang="it-IT" sz="2000" b="1"/>
              <a:t>cellule</a:t>
            </a:r>
            <a:r>
              <a:rPr lang="it-IT" sz="2000"/>
              <a:t> sono intrappolate nel reattore in </a:t>
            </a:r>
            <a:r>
              <a:rPr lang="it-IT" sz="2000" b="1"/>
              <a:t>forma flocculata</a:t>
            </a:r>
            <a:r>
              <a:rPr lang="it-IT" sz="2000"/>
              <a:t>, nella quale esse </a:t>
            </a:r>
            <a:r>
              <a:rPr lang="it-IT" sz="2000" b="1"/>
              <a:t>si aggregano</a:t>
            </a:r>
            <a:r>
              <a:rPr lang="it-IT" sz="2000"/>
              <a:t> in </a:t>
            </a:r>
            <a:r>
              <a:rPr lang="it-IT" sz="2000" b="1"/>
              <a:t>gruppi di dimensioni tali da depositarsi verso la base del reattore</a:t>
            </a:r>
            <a:r>
              <a:rPr lang="it-IT" sz="2000"/>
              <a:t>. Sono usate molto in processi </a:t>
            </a:r>
            <a:r>
              <a:rPr lang="it-IT" sz="2000" b="1"/>
              <a:t>anaerobici</a:t>
            </a:r>
            <a:r>
              <a:rPr lang="it-IT" sz="2000"/>
              <a:t> (es.: digestione anaerobica di effluenti industriali). In questi processi si usano batteri che producono </a:t>
            </a:r>
            <a:r>
              <a:rPr lang="it-IT" sz="2000" b="1"/>
              <a:t>metano e anidride carbonica</a:t>
            </a:r>
            <a:r>
              <a:rPr lang="it-IT" sz="2000"/>
              <a:t>. L’evoluzione di tali gas causa un </a:t>
            </a:r>
            <a:r>
              <a:rPr lang="it-IT" sz="2000" b="1"/>
              <a:t>moto gentile di sollevamento e ricaduta alla base del reattore delle particelle flocculate</a:t>
            </a:r>
            <a:r>
              <a:rPr lang="it-IT" sz="2000"/>
              <a:t>. In alto c’è un dispositivo a forma di imbuto che serve a trattenere dentro il reattore le cellule sollevate dalle bolle gassose e trascinate dal moto della fase liquida.</a:t>
            </a:r>
          </a:p>
        </p:txBody>
      </p:sp>
      <p:pic>
        <p:nvPicPr>
          <p:cNvPr id="920581" name="Picture 5" descr="impianti biochimici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875" y="2565400"/>
            <a:ext cx="3914775" cy="39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Text Box 2"/>
          <p:cNvSpPr txBox="1">
            <a:spLocks noChangeArrowheads="1"/>
          </p:cNvSpPr>
          <p:nvPr/>
        </p:nvSpPr>
        <p:spPr bwMode="auto">
          <a:xfrm>
            <a:off x="0" y="0"/>
            <a:ext cx="9104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2600" b="1">
                <a:solidFill>
                  <a:srgbClr val="FF0000"/>
                </a:solidFill>
              </a:rPr>
              <a:t>REATTORI CONTINUI CON CELLULE IMMOBILIZZATE</a:t>
            </a:r>
          </a:p>
        </p:txBody>
      </p:sp>
      <p:sp>
        <p:nvSpPr>
          <p:cNvPr id="663555" name="Text Box 3"/>
          <p:cNvSpPr txBox="1">
            <a:spLocks noChangeArrowheads="1"/>
          </p:cNvSpPr>
          <p:nvPr/>
        </p:nvSpPr>
        <p:spPr bwMode="auto">
          <a:xfrm>
            <a:off x="8459788" y="6400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73FFAAD2-81C3-4FBE-9D1B-72E511610F7E}" type="slidenum">
              <a:rPr lang="it-IT"/>
              <a:pPr/>
              <a:t>2</a:t>
            </a:fld>
            <a:endParaRPr lang="it-IT"/>
          </a:p>
        </p:txBody>
      </p:sp>
      <p:sp>
        <p:nvSpPr>
          <p:cNvPr id="663561" name="Rectangle 9"/>
          <p:cNvSpPr>
            <a:spLocks noChangeArrowheads="1"/>
          </p:cNvSpPr>
          <p:nvPr/>
        </p:nvSpPr>
        <p:spPr bwMode="auto">
          <a:xfrm>
            <a:off x="0" y="606425"/>
            <a:ext cx="9144000" cy="563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In un reattore continuo contenente cellule immobilizzate si possono mantenere </a:t>
            </a:r>
            <a:r>
              <a:rPr lang="it-IT" sz="2800" b="1" u="sng">
                <a:solidFill>
                  <a:srgbClr val="000000"/>
                </a:solidFill>
                <a:cs typeface="Times New Roman" pitchFamily="18" charset="0"/>
              </a:rPr>
              <a:t>concentrazioni molto elevate di cellule</a:t>
            </a: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 e quindi ottenere </a:t>
            </a:r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produttività molto elevate</a:t>
            </a: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, anche operando </a:t>
            </a:r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a D &gt; </a:t>
            </a:r>
            <a:r>
              <a:rPr lang="it-IT" b="1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m</a:t>
            </a:r>
            <a:r>
              <a:rPr lang="it-IT" b="1" baseline="-30000">
                <a:solidFill>
                  <a:srgbClr val="000000"/>
                </a:solidFill>
                <a:cs typeface="Times New Roman" pitchFamily="18" charset="0"/>
              </a:rPr>
              <a:t>max</a:t>
            </a: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algn="just"/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				</a:t>
            </a:r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V = F/D</a:t>
            </a: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algn="just">
              <a:buFontTx/>
              <a:buChar char="-"/>
            </a:pPr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 minore è D</a:t>
            </a:r>
            <a:r>
              <a:rPr lang="it-IT" b="1" baseline="-30000">
                <a:solidFill>
                  <a:srgbClr val="000000"/>
                </a:solidFill>
                <a:cs typeface="Times New Roman" pitchFamily="18" charset="0"/>
              </a:rPr>
              <a:t>crit</a:t>
            </a: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  <a:p>
            <a:pPr algn="just">
              <a:buFontTx/>
              <a:buChar char="-"/>
            </a:pP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maggiore è il volume minimo</a:t>
            </a: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 di reattore da usare </a:t>
            </a:r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per evitare il  lavaggio delle cellule</a:t>
            </a:r>
            <a:endParaRPr lang="it-IT">
              <a:solidFill>
                <a:srgbClr val="000000"/>
              </a:solidFill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maggiore il costo</a:t>
            </a: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 del reattore</a:t>
            </a:r>
          </a:p>
          <a:p>
            <a:pPr algn="ctr"/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Di qui il vantaggio di usare cellule immobilizzate. </a:t>
            </a:r>
          </a:p>
          <a:p>
            <a:pPr algn="just"/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Problema contaminazioni: più facilmente </a:t>
            </a:r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risolvibile </a:t>
            </a: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(possono causare </a:t>
            </a:r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temporanea diminuzione di </a:t>
            </a:r>
            <a:r>
              <a:rPr lang="it-IT" b="1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m)</a:t>
            </a: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  <a:p>
            <a:pPr algn="just"/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Poiché le cellule </a:t>
            </a:r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non </a:t>
            </a: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sono </a:t>
            </a:r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lavate</a:t>
            </a: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 via anche se </a:t>
            </a:r>
            <a:r>
              <a:rPr lang="it-IT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m </a:t>
            </a: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&lt; D, rimanendo nel reattore, alla </a:t>
            </a:r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rimozione del contaminante</a:t>
            </a: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, esse possono </a:t>
            </a:r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tornare a moltiplicarsi alla velocità che avevano prima</a:t>
            </a: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 della contaminazione, e </a:t>
            </a:r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non</a:t>
            </a: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 sarà necessario </a:t>
            </a:r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riavviare il reattore</a:t>
            </a:r>
            <a:r>
              <a:rPr lang="it-IT">
                <a:solidFill>
                  <a:srgbClr val="000000"/>
                </a:solidFill>
                <a:cs typeface="Times New Roman" pitchFamily="18" charset="0"/>
              </a:rPr>
              <a:t> con un nuovo inoculo.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8" name="Text Box 2"/>
          <p:cNvSpPr txBox="1">
            <a:spLocks noChangeArrowheads="1"/>
          </p:cNvSpPr>
          <p:nvPr/>
        </p:nvSpPr>
        <p:spPr bwMode="auto">
          <a:xfrm>
            <a:off x="0" y="0"/>
            <a:ext cx="9104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2600" b="1">
                <a:solidFill>
                  <a:srgbClr val="FF0000"/>
                </a:solidFill>
              </a:rPr>
              <a:t>REATTORI CONTINUI CON CELLULE IMMOBILIZZATE</a:t>
            </a:r>
          </a:p>
        </p:txBody>
      </p:sp>
      <p:sp>
        <p:nvSpPr>
          <p:cNvPr id="910339" name="Text Box 3"/>
          <p:cNvSpPr txBox="1">
            <a:spLocks noChangeArrowheads="1"/>
          </p:cNvSpPr>
          <p:nvPr/>
        </p:nvSpPr>
        <p:spPr bwMode="auto">
          <a:xfrm>
            <a:off x="8459788" y="6400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C095CEDB-75BA-487B-BB60-2154A9FD2FA1}" type="slidenum">
              <a:rPr lang="it-IT"/>
              <a:pPr/>
              <a:t>3</a:t>
            </a:fld>
            <a:endParaRPr lang="it-IT"/>
          </a:p>
        </p:txBody>
      </p:sp>
      <p:sp>
        <p:nvSpPr>
          <p:cNvPr id="910340" name="Rectangle 4"/>
          <p:cNvSpPr>
            <a:spLocks noChangeArrowheads="1"/>
          </p:cNvSpPr>
          <p:nvPr/>
        </p:nvSpPr>
        <p:spPr bwMode="auto">
          <a:xfrm>
            <a:off x="0" y="606425"/>
            <a:ext cx="9144000" cy="587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La differenza nella </a:t>
            </a:r>
            <a:r>
              <a:rPr lang="it-IT" sz="2200" b="1" u="sng">
                <a:solidFill>
                  <a:srgbClr val="000000"/>
                </a:solidFill>
                <a:cs typeface="Times New Roman" pitchFamily="18" charset="0"/>
              </a:rPr>
              <a:t>capacità di recupero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delle cellule immobilizzate a confronto con le cellule non immobilizzate è rappresenta in figura 4.1</a:t>
            </a:r>
          </a:p>
          <a:p>
            <a:pPr algn="just"/>
            <a:endParaRPr lang="it-IT" sz="220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endParaRPr lang="it-IT" sz="220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endParaRPr lang="it-IT" sz="220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endParaRPr lang="it-IT" sz="220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endParaRPr lang="it-IT" sz="220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endParaRPr lang="it-IT" sz="220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endParaRPr lang="it-IT" sz="220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endParaRPr lang="it-IT" sz="220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il reattore a cellule immobilizzate lavora con una </a:t>
            </a:r>
          </a:p>
          <a:p>
            <a:pPr algn="ctr"/>
            <a:r>
              <a:rPr lang="it-IT" b="1" u="sng">
                <a:solidFill>
                  <a:srgbClr val="000000"/>
                </a:solidFill>
                <a:cs typeface="Times New Roman" pitchFamily="18" charset="0"/>
              </a:rPr>
              <a:t>concentrazione di biomassa &gt; &gt; dell’altro reattore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algn="just"/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nel primo</a:t>
            </a:r>
            <a:r>
              <a:rPr lang="it-IT" sz="2600">
                <a:solidFill>
                  <a:srgbClr val="000000"/>
                </a:solidFill>
                <a:cs typeface="Times New Roman" pitchFamily="18" charset="0"/>
              </a:rPr>
              <a:t> la </a:t>
            </a:r>
            <a:r>
              <a:rPr lang="it-IT" b="1" u="sng">
                <a:solidFill>
                  <a:srgbClr val="000000"/>
                </a:solidFill>
                <a:cs typeface="Times New Roman" pitchFamily="18" charset="0"/>
              </a:rPr>
              <a:t>velocità di crescita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cellulare </a:t>
            </a:r>
            <a:r>
              <a:rPr lang="it-IT" b="1" u="sng">
                <a:solidFill>
                  <a:srgbClr val="000000"/>
                </a:solidFill>
                <a:cs typeface="Times New Roman" pitchFamily="18" charset="0"/>
              </a:rPr>
              <a:t>non dipende da D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, mentre nell’altro reattore una simile concentrazione di cellule non è ottenibile perché </a:t>
            </a:r>
            <a:r>
              <a:rPr lang="it-IT" sz="220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m 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= D</a:t>
            </a:r>
            <a:r>
              <a:rPr lang="it-IT" sz="220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.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Quando avviene la contaminazione (es.: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tossina che costringe la cellula ad usare la maggior parte dell’ATP per l’omeostasi)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, la concentrazione di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biomassa diminuisce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in entrambi. </a:t>
            </a:r>
          </a:p>
        </p:txBody>
      </p:sp>
      <p:pic>
        <p:nvPicPr>
          <p:cNvPr id="910341" name="Picture 5" descr="Senza nome-scandito-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775" y="1368425"/>
            <a:ext cx="3744913" cy="275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2" name="Text Box 2"/>
          <p:cNvSpPr txBox="1">
            <a:spLocks noChangeArrowheads="1"/>
          </p:cNvSpPr>
          <p:nvPr/>
        </p:nvSpPr>
        <p:spPr bwMode="auto">
          <a:xfrm>
            <a:off x="0" y="0"/>
            <a:ext cx="9104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2600" b="1">
                <a:solidFill>
                  <a:srgbClr val="FF0000"/>
                </a:solidFill>
              </a:rPr>
              <a:t>REATTORI CONTINUI CON CELLULE IMMOBILIZZATE</a:t>
            </a:r>
          </a:p>
        </p:txBody>
      </p:sp>
      <p:sp>
        <p:nvSpPr>
          <p:cNvPr id="911363" name="Text Box 3"/>
          <p:cNvSpPr txBox="1">
            <a:spLocks noChangeArrowheads="1"/>
          </p:cNvSpPr>
          <p:nvPr/>
        </p:nvSpPr>
        <p:spPr bwMode="auto">
          <a:xfrm>
            <a:off x="8459788" y="6400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BBAF2C15-6F87-4C15-B90D-CE8D8671E52B}" type="slidenum">
              <a:rPr lang="it-IT"/>
              <a:pPr/>
              <a:t>4</a:t>
            </a:fld>
            <a:endParaRPr lang="it-IT"/>
          </a:p>
        </p:txBody>
      </p:sp>
      <p:sp>
        <p:nvSpPr>
          <p:cNvPr id="911364" name="Rectangle 4"/>
          <p:cNvSpPr>
            <a:spLocks noChangeArrowheads="1"/>
          </p:cNvSpPr>
          <p:nvPr/>
        </p:nvSpPr>
        <p:spPr bwMode="auto">
          <a:xfrm>
            <a:off x="0" y="606425"/>
            <a:ext cx="914400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Nel secondo però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non 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c’è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possibilità di recupero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, perché la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concentrazione di cellule 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scende a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zero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(non rimangono più cellule). </a:t>
            </a:r>
          </a:p>
          <a:p>
            <a:pPr algn="ctr"/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Nel primo la concentrazione non scende a zero, e perciò con il tempo risale al valore iniziale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La seguente figura 4.2 rappresenta la variazione di concentrazione cellulare dovuta all’ingresso di inibitore nei due reattori. </a:t>
            </a:r>
          </a:p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l’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inibitore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, non è un altro microrganismo o una tossina, ma un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altro substrato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del quale le cellule si possono nutrire.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Ciò ad esempio può accadere nei reattori di depurazione di acque con elevato carico organico. </a:t>
            </a:r>
          </a:p>
        </p:txBody>
      </p:sp>
      <p:pic>
        <p:nvPicPr>
          <p:cNvPr id="911366" name="Picture 6" descr="Senza nome-scandito-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2138" y="3789363"/>
            <a:ext cx="3276600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386" name="Text Box 2"/>
          <p:cNvSpPr txBox="1">
            <a:spLocks noChangeArrowheads="1"/>
          </p:cNvSpPr>
          <p:nvPr/>
        </p:nvSpPr>
        <p:spPr bwMode="auto">
          <a:xfrm>
            <a:off x="0" y="0"/>
            <a:ext cx="9104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2600" b="1">
                <a:solidFill>
                  <a:srgbClr val="FF0000"/>
                </a:solidFill>
              </a:rPr>
              <a:t>REATTORI CONTINUI CON CELLULE IMMOBILIZZATE</a:t>
            </a:r>
          </a:p>
        </p:txBody>
      </p:sp>
      <p:sp>
        <p:nvSpPr>
          <p:cNvPr id="912387" name="Text Box 3"/>
          <p:cNvSpPr txBox="1">
            <a:spLocks noChangeArrowheads="1"/>
          </p:cNvSpPr>
          <p:nvPr/>
        </p:nvSpPr>
        <p:spPr bwMode="auto">
          <a:xfrm>
            <a:off x="8459788" y="6400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BD505089-0081-4F5A-AF67-64D8820C896B}" type="slidenum">
              <a:rPr lang="it-IT"/>
              <a:pPr/>
              <a:t>5</a:t>
            </a:fld>
            <a:endParaRPr lang="it-IT"/>
          </a:p>
        </p:txBody>
      </p:sp>
      <p:sp>
        <p:nvSpPr>
          <p:cNvPr id="912388" name="Rectangle 4"/>
          <p:cNvSpPr>
            <a:spLocks noChangeArrowheads="1"/>
          </p:cNvSpPr>
          <p:nvPr/>
        </p:nvSpPr>
        <p:spPr bwMode="auto">
          <a:xfrm>
            <a:off x="0" y="476250"/>
            <a:ext cx="9144000" cy="578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Si vede che la diminuzione di concentrazione cellulare nel reattore a cellule immobilizzate è minore che nell’altro. Il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primo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, potendo lavorare a concentrazione cellulare maggiore,  può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consumare maggiori quantità di substrato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e anche più rapidamente, e perciò l’effetto inibitorio causa una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diminuzione di concentrazione cellulare minore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che non nel reattore a cellule non immobilizzate. </a:t>
            </a:r>
          </a:p>
          <a:p>
            <a:pPr algn="just"/>
            <a:endParaRPr lang="it-IT" sz="220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endParaRPr lang="it-IT" sz="220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endParaRPr lang="it-IT" sz="220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endParaRPr lang="it-IT" sz="220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endParaRPr lang="it-IT" sz="220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endParaRPr lang="it-IT" sz="220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Si può vedere che nel reattore con cellule immobilizzate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l’aumento di concentrazione di inibitore nel tempo è minore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. Ciò è sempre dovuto al fatto che la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concentrazione cellulare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nel reattore a cellule immobilizzate è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maggiore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, e perciò  il suo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consumo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ad opera delle cellule è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più elevato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e rapido che nel reattore a cellule non immobilizzate. </a:t>
            </a:r>
          </a:p>
        </p:txBody>
      </p:sp>
      <p:pic>
        <p:nvPicPr>
          <p:cNvPr id="912390" name="Picture 6" descr="Senza nome-scandito-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875" y="2565400"/>
            <a:ext cx="3171825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Text Box 2"/>
          <p:cNvSpPr txBox="1">
            <a:spLocks noChangeArrowheads="1"/>
          </p:cNvSpPr>
          <p:nvPr/>
        </p:nvSpPr>
        <p:spPr bwMode="auto">
          <a:xfrm>
            <a:off x="482600" y="0"/>
            <a:ext cx="805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 sz="2600" b="1">
                <a:solidFill>
                  <a:srgbClr val="FF0000"/>
                </a:solidFill>
              </a:rPr>
              <a:t>TIPI DI REATTORI A CELLULE IMMOBILIZZATE</a:t>
            </a:r>
          </a:p>
        </p:txBody>
      </p:sp>
      <p:sp>
        <p:nvSpPr>
          <p:cNvPr id="913411" name="Text Box 3"/>
          <p:cNvSpPr txBox="1">
            <a:spLocks noChangeArrowheads="1"/>
          </p:cNvSpPr>
          <p:nvPr/>
        </p:nvSpPr>
        <p:spPr bwMode="auto">
          <a:xfrm>
            <a:off x="8459788" y="6400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E7BD93D4-C0D9-4884-9A64-DCADBDFA2772}" type="slidenum">
              <a:rPr lang="it-IT"/>
              <a:pPr/>
              <a:t>6</a:t>
            </a:fld>
            <a:endParaRPr lang="it-IT"/>
          </a:p>
        </p:txBody>
      </p:sp>
      <p:sp>
        <p:nvSpPr>
          <p:cNvPr id="913412" name="Rectangle 4"/>
          <p:cNvSpPr>
            <a:spLocks noChangeArrowheads="1"/>
          </p:cNvSpPr>
          <p:nvPr/>
        </p:nvSpPr>
        <p:spPr bwMode="auto">
          <a:xfrm>
            <a:off x="0" y="476250"/>
            <a:ext cx="9144000" cy="606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Con Ricircolo</a:t>
            </a:r>
          </a:p>
          <a:p>
            <a:pPr algn="ctr"/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A Letto fisso</a:t>
            </a:r>
          </a:p>
          <a:p>
            <a:pPr algn="ctr"/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A letto fluido</a:t>
            </a:r>
          </a:p>
          <a:p>
            <a:pPr algn="ctr"/>
            <a:r>
              <a:rPr lang="it-IT" b="1">
                <a:solidFill>
                  <a:srgbClr val="000000"/>
                </a:solidFill>
                <a:cs typeface="Times New Roman" pitchFamily="18" charset="0"/>
              </a:rPr>
              <a:t>Con Cellule Flocculate</a:t>
            </a:r>
          </a:p>
          <a:p>
            <a:pPr algn="ctr"/>
            <a:endParaRPr lang="it-IT" sz="800" b="1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le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cellule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sono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adsorbite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su una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fase solida</a:t>
            </a:r>
            <a:endParaRPr lang="it-IT" sz="220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Le reazioni che avvengono tra le cellule ed il substrato sono reazioni che avvengono in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fase eterogenea (2 FASI: SOLIDA E LIQUIDA)</a:t>
            </a:r>
          </a:p>
          <a:p>
            <a:pPr algn="ctr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↓ </a:t>
            </a:r>
          </a:p>
          <a:p>
            <a:pPr algn="ctr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si aggiunge il problema del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trasferimento di massa del substrato dalla fase liquida  nella fase solida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, e dei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prodotti di fermentazioni dalla fase solida alla fase liquida</a:t>
            </a:r>
            <a:endParaRPr lang="it-IT" sz="2200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endParaRPr lang="it-IT" sz="800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La cinetica del trasferimento di massa dipende dalla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superficie di contatto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tra le due fasi: a parità di peso,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più piccole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e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più porose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sono le particelle  solide,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maggiore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è la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superficie di contatto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che offrono verso la fase liquida. </a:t>
            </a:r>
          </a:p>
          <a:p>
            <a:pPr algn="just"/>
            <a:r>
              <a:rPr lang="it-IT" sz="2000">
                <a:solidFill>
                  <a:srgbClr val="000000"/>
                </a:solidFill>
              </a:rPr>
              <a:t>Se la fermentazione comporta anche l’</a:t>
            </a:r>
            <a:r>
              <a:rPr lang="it-IT" sz="2000" b="1">
                <a:solidFill>
                  <a:srgbClr val="000000"/>
                </a:solidFill>
              </a:rPr>
              <a:t>uso di aria</a:t>
            </a:r>
            <a:r>
              <a:rPr lang="it-IT" sz="2000">
                <a:solidFill>
                  <a:srgbClr val="000000"/>
                </a:solidFill>
              </a:rPr>
              <a:t>, si hanno </a:t>
            </a:r>
            <a:r>
              <a:rPr lang="it-IT" sz="2000" b="1">
                <a:solidFill>
                  <a:srgbClr val="000000"/>
                </a:solidFill>
              </a:rPr>
              <a:t>tre fasi diverse: liquida</a:t>
            </a:r>
            <a:r>
              <a:rPr lang="it-IT" sz="2000">
                <a:solidFill>
                  <a:srgbClr val="000000"/>
                </a:solidFill>
              </a:rPr>
              <a:t> per il substrato, </a:t>
            </a:r>
            <a:r>
              <a:rPr lang="it-IT" sz="2000" b="1">
                <a:solidFill>
                  <a:srgbClr val="000000"/>
                </a:solidFill>
              </a:rPr>
              <a:t>solida</a:t>
            </a:r>
            <a:r>
              <a:rPr lang="it-IT" sz="2000">
                <a:solidFill>
                  <a:srgbClr val="000000"/>
                </a:solidFill>
              </a:rPr>
              <a:t> per la biomassa e </a:t>
            </a:r>
            <a:r>
              <a:rPr lang="it-IT" sz="2000" b="1">
                <a:solidFill>
                  <a:srgbClr val="000000"/>
                </a:solidFill>
              </a:rPr>
              <a:t>gassosa </a:t>
            </a:r>
            <a:r>
              <a:rPr lang="it-IT" sz="2000">
                <a:solidFill>
                  <a:srgbClr val="000000"/>
                </a:solidFill>
              </a:rPr>
              <a:t>costituita dall’aria con una cinetica di diffusione più complessa perché coinvolge il trasferimento di massa attraverso tre fasi. </a:t>
            </a:r>
            <a:endParaRPr lang="it-IT" sz="200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459" name="Text Box 3"/>
          <p:cNvSpPr txBox="1">
            <a:spLocks noChangeArrowheads="1"/>
          </p:cNvSpPr>
          <p:nvPr/>
        </p:nvSpPr>
        <p:spPr bwMode="auto">
          <a:xfrm>
            <a:off x="8459788" y="6400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C9E514C3-FBAA-4A22-A718-5614147A8F33}" type="slidenum">
              <a:rPr lang="it-IT"/>
              <a:pPr/>
              <a:t>7</a:t>
            </a:fld>
            <a:endParaRPr lang="it-IT"/>
          </a:p>
        </p:txBody>
      </p:sp>
      <p:sp>
        <p:nvSpPr>
          <p:cNvPr id="915460" name="Rectangle 4"/>
          <p:cNvSpPr>
            <a:spLocks noChangeArrowheads="1"/>
          </p:cNvSpPr>
          <p:nvPr/>
        </p:nvSpPr>
        <p:spPr bwMode="auto">
          <a:xfrm>
            <a:off x="0" y="4365625"/>
            <a:ext cx="91440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Questo tipo di reattore è usato principalmente per la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depurazione di effluenti con elevato carico organico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. La biomassa è rappresentata dal fango attivato che viene separato in continuo e riciclato al reattore. Nel reattore è presente una sospensione di biomassa in acqua che viene separata per sedimentazione all’uscita dal reattore. La sedimentazione viene agevolata con aggiunta di Zooglea. </a:t>
            </a:r>
          </a:p>
        </p:txBody>
      </p:sp>
      <p:pic>
        <p:nvPicPr>
          <p:cNvPr id="915461" name="Picture 5" descr="Senza nome-scandito-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549275"/>
            <a:ext cx="55721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5463" name="Rectangle 7"/>
          <p:cNvSpPr>
            <a:spLocks noChangeArrowheads="1"/>
          </p:cNvSpPr>
          <p:nvPr/>
        </p:nvSpPr>
        <p:spPr bwMode="auto">
          <a:xfrm>
            <a:off x="5795963" y="884238"/>
            <a:ext cx="3348037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it-IT" sz="2200">
                <a:cs typeface="Times New Roman" pitchFamily="18" charset="0"/>
              </a:rPr>
              <a:t>Per i processi in cui si vuole ottenere un prodotto di fermentazione o la biomassa, questo reattore ha il problema delle </a:t>
            </a:r>
            <a:r>
              <a:rPr lang="it-IT" sz="2200" b="1">
                <a:cs typeface="Times New Roman" pitchFamily="18" charset="0"/>
              </a:rPr>
              <a:t>contaminazioni dovute alla retrodiffusione</a:t>
            </a:r>
            <a:r>
              <a:rPr lang="it-IT" sz="2200">
                <a:cs typeface="Times New Roman" pitchFamily="18" charset="0"/>
              </a:rPr>
              <a:t> di eventuali contaminanti dall’effluente nel reattore.</a:t>
            </a:r>
            <a:r>
              <a:rPr lang="it-IT" sz="2200"/>
              <a:t> </a:t>
            </a:r>
          </a:p>
        </p:txBody>
      </p:sp>
      <p:sp>
        <p:nvSpPr>
          <p:cNvPr id="915458" name="Text Box 2"/>
          <p:cNvSpPr txBox="1">
            <a:spLocks noChangeArrowheads="1"/>
          </p:cNvSpPr>
          <p:nvPr/>
        </p:nvSpPr>
        <p:spPr bwMode="auto">
          <a:xfrm>
            <a:off x="1824038" y="0"/>
            <a:ext cx="5376862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 sz="2600" b="1">
                <a:solidFill>
                  <a:srgbClr val="FF0000"/>
                </a:solidFill>
              </a:rPr>
              <a:t>REATTORI CON RICIRCOLO</a:t>
            </a:r>
          </a:p>
          <a:p>
            <a:pPr algn="ctr"/>
            <a:r>
              <a:rPr lang="it-IT" sz="2600" b="1">
                <a:solidFill>
                  <a:srgbClr val="000000"/>
                </a:solidFill>
                <a:cs typeface="Times New Roman" pitchFamily="18" charset="0"/>
              </a:rPr>
              <a:t>activated sludge fermenter o reactor</a:t>
            </a:r>
            <a:r>
              <a:rPr lang="it-IT" sz="2600" b="1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Text Box 2"/>
          <p:cNvSpPr txBox="1">
            <a:spLocks noChangeArrowheads="1"/>
          </p:cNvSpPr>
          <p:nvPr/>
        </p:nvSpPr>
        <p:spPr bwMode="auto">
          <a:xfrm>
            <a:off x="795338" y="0"/>
            <a:ext cx="74406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 sz="2600" b="1">
                <a:solidFill>
                  <a:srgbClr val="FF0000"/>
                </a:solidFill>
              </a:rPr>
              <a:t>REATTORI A LETTO FISSO </a:t>
            </a:r>
            <a:r>
              <a:rPr lang="it-IT" sz="2600" b="1">
                <a:solidFill>
                  <a:srgbClr val="000000"/>
                </a:solidFill>
                <a:cs typeface="Times New Roman" pitchFamily="18" charset="0"/>
              </a:rPr>
              <a:t>trickle bed reactors</a:t>
            </a:r>
            <a:r>
              <a:rPr lang="it-IT" sz="26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916483" name="Text Box 3"/>
          <p:cNvSpPr txBox="1">
            <a:spLocks noChangeArrowheads="1"/>
          </p:cNvSpPr>
          <p:nvPr/>
        </p:nvSpPr>
        <p:spPr bwMode="auto">
          <a:xfrm>
            <a:off x="8459788" y="6400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E65B2B34-41AE-4CA9-9908-DAFBC4C513BD}" type="slidenum">
              <a:rPr lang="it-IT"/>
              <a:pPr/>
              <a:t>8</a:t>
            </a:fld>
            <a:endParaRPr lang="it-IT"/>
          </a:p>
        </p:txBody>
      </p:sp>
      <p:sp>
        <p:nvSpPr>
          <p:cNvPr id="916484" name="Rectangle 4"/>
          <p:cNvSpPr>
            <a:spLocks noChangeArrowheads="1"/>
          </p:cNvSpPr>
          <p:nvPr/>
        </p:nvSpPr>
        <p:spPr bwMode="auto">
          <a:xfrm>
            <a:off x="0" y="4365625"/>
            <a:ext cx="91440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Un altro modo di immobilizzare le cellule è l’inclusione in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matrice gelatinosa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come ad esempio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agar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. Le cellule sono intrappolate non più sulla superficie del materiale, ma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entro i pori del gel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. Ciò consente una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migliore ritenzione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di cellule dalla fase solida e insieme una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maggiore superficie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 di contatto con la fase liquida (oltre all’area superficiale esterna bisogna contare l’area superficiale all’interno dei pori della fase solida). </a:t>
            </a:r>
          </a:p>
        </p:txBody>
      </p:sp>
      <p:sp>
        <p:nvSpPr>
          <p:cNvPr id="916486" name="Rectangle 6"/>
          <p:cNvSpPr>
            <a:spLocks noChangeArrowheads="1"/>
          </p:cNvSpPr>
          <p:nvPr/>
        </p:nvSpPr>
        <p:spPr bwMode="auto">
          <a:xfrm>
            <a:off x="3995738" y="715963"/>
            <a:ext cx="5148262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Le cellule sono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assorbite o intrappolate sulla superficie di un solido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costituito da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calcestruzzo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, materiale in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plastica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, trucioli di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legno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, lana di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vetro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. In condizioni stazionarie avviene una continua rimozione di cellule dalla fase solida ad opera del fluido che attraversa il reattore. Questi tipo di reattore viene impiegato maggiormente nel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trattamento di acque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e come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filtro biologico per piccoli acquari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it-IT" sz="2200">
                <a:cs typeface="Times New Roman" pitchFamily="18" charset="0"/>
              </a:rPr>
              <a:t> </a:t>
            </a:r>
            <a:endParaRPr lang="it-IT" sz="2200"/>
          </a:p>
        </p:txBody>
      </p:sp>
      <p:pic>
        <p:nvPicPr>
          <p:cNvPr id="916487" name="Picture 7" descr="Senza nome-scandito-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765175"/>
            <a:ext cx="2905125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506" name="Text Box 2"/>
          <p:cNvSpPr txBox="1">
            <a:spLocks noChangeArrowheads="1"/>
          </p:cNvSpPr>
          <p:nvPr/>
        </p:nvSpPr>
        <p:spPr bwMode="auto">
          <a:xfrm>
            <a:off x="795338" y="0"/>
            <a:ext cx="74406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 sz="2600" b="1">
                <a:solidFill>
                  <a:srgbClr val="FF0000"/>
                </a:solidFill>
              </a:rPr>
              <a:t>REATTORI A LETTO FISSO </a:t>
            </a:r>
            <a:r>
              <a:rPr lang="it-IT" sz="2600" b="1">
                <a:solidFill>
                  <a:srgbClr val="000000"/>
                </a:solidFill>
                <a:cs typeface="Times New Roman" pitchFamily="18" charset="0"/>
              </a:rPr>
              <a:t>trickle bed reactors</a:t>
            </a:r>
            <a:r>
              <a:rPr lang="it-IT" sz="26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917507" name="Text Box 3"/>
          <p:cNvSpPr txBox="1">
            <a:spLocks noChangeArrowheads="1"/>
          </p:cNvSpPr>
          <p:nvPr/>
        </p:nvSpPr>
        <p:spPr bwMode="auto">
          <a:xfrm>
            <a:off x="8459788" y="6400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D64F3E0C-76DA-49D8-9618-B0CE6D90F03E}" type="slidenum">
              <a:rPr lang="it-IT"/>
              <a:pPr/>
              <a:t>9</a:t>
            </a:fld>
            <a:endParaRPr lang="it-IT"/>
          </a:p>
        </p:txBody>
      </p:sp>
      <p:sp>
        <p:nvSpPr>
          <p:cNvPr id="917508" name="Rectangle 4"/>
          <p:cNvSpPr>
            <a:spLocks noChangeArrowheads="1"/>
          </p:cNvSpPr>
          <p:nvPr/>
        </p:nvSpPr>
        <p:spPr bwMode="auto">
          <a:xfrm>
            <a:off x="0" y="3644900"/>
            <a:ext cx="914400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Altro modo di ottenere una elevata superficie di assorbimento per la fase solida: impiego di f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ibre cave e membrane ad elevata area superficiale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Impiego: reattori a letto fisso per il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trattamento delle acque, la produzione di enzimi e ammino acidi, e la trasformazione di steroidi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  <a:p>
            <a:pPr algn="just"/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Uno dei vantaggi dei reattori a letto fisso è che si possono usare le cellule nella loro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fase stazionaria di crescita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(</a:t>
            </a:r>
            <a:r>
              <a:rPr lang="it-IT" sz="220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m  = 0)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senza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it-IT" sz="220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 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che vengano </a:t>
            </a:r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lavate via dal reattore</a:t>
            </a:r>
            <a:r>
              <a:rPr lang="it-IT" sz="2200">
                <a:solidFill>
                  <a:srgbClr val="000000"/>
                </a:solidFill>
                <a:cs typeface="Times New Roman" pitchFamily="18" charset="0"/>
              </a:rPr>
              <a:t> dal fluido che attraversa il reattore. </a:t>
            </a:r>
          </a:p>
          <a:p>
            <a:pPr algn="ctr"/>
            <a:r>
              <a:rPr lang="it-IT" sz="2200" b="1">
                <a:solidFill>
                  <a:srgbClr val="000000"/>
                </a:solidFill>
                <a:cs typeface="Times New Roman" pitchFamily="18" charset="0"/>
              </a:rPr>
              <a:t>Non è necessario che in alimentazione si usi un nutriente delle cellule.</a:t>
            </a:r>
          </a:p>
        </p:txBody>
      </p:sp>
      <p:pic>
        <p:nvPicPr>
          <p:cNvPr id="917510" name="Picture 6" descr="Senza nome-scandito-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213" y="434975"/>
            <a:ext cx="2905125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7528</TotalTime>
  <Words>1425</Words>
  <Application>Microsoft Office PowerPoint</Application>
  <PresentationFormat>Presentazione su schermo (4:3)</PresentationFormat>
  <Paragraphs>89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5" baseType="lpstr">
      <vt:lpstr>Symbol</vt:lpstr>
      <vt:lpstr>Times New Roman</vt:lpstr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Barolo Claudia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Barolo Claudia</dc:creator>
  <cp:lastModifiedBy>Claudia Barolo</cp:lastModifiedBy>
  <cp:revision>568</cp:revision>
  <dcterms:created xsi:type="dcterms:W3CDTF">2005-09-29T08:21:49Z</dcterms:created>
  <dcterms:modified xsi:type="dcterms:W3CDTF">2023-10-19T06:43:22Z</dcterms:modified>
</cp:coreProperties>
</file>