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gif" ContentType="image/gif"/>
  <Default Extension="png" ContentType="image/png"/>
  <Default Extension="bin" ContentType="application/vnd.openxmlformats-officedocument.presentationml.printerSettings"/>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89.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2"/>
  </p:notesMasterIdLst>
  <p:sldIdLst>
    <p:sldId id="257" r:id="rId2"/>
    <p:sldId id="359" r:id="rId3"/>
    <p:sldId id="356" r:id="rId4"/>
    <p:sldId id="357" r:id="rId5"/>
    <p:sldId id="358" r:id="rId6"/>
    <p:sldId id="360" r:id="rId7"/>
    <p:sldId id="361" r:id="rId8"/>
    <p:sldId id="362" r:id="rId9"/>
    <p:sldId id="363" r:id="rId10"/>
    <p:sldId id="364" r:id="rId11"/>
    <p:sldId id="365" r:id="rId12"/>
    <p:sldId id="366" r:id="rId13"/>
    <p:sldId id="367" r:id="rId14"/>
    <p:sldId id="368" r:id="rId15"/>
    <p:sldId id="369" r:id="rId16"/>
    <p:sldId id="370" r:id="rId17"/>
    <p:sldId id="371" r:id="rId18"/>
    <p:sldId id="372" r:id="rId19"/>
    <p:sldId id="373" r:id="rId20"/>
    <p:sldId id="374" r:id="rId21"/>
    <p:sldId id="375" r:id="rId22"/>
    <p:sldId id="376" r:id="rId23"/>
    <p:sldId id="377" r:id="rId24"/>
    <p:sldId id="378" r:id="rId25"/>
    <p:sldId id="379" r:id="rId26"/>
    <p:sldId id="380" r:id="rId27"/>
    <p:sldId id="381" r:id="rId28"/>
    <p:sldId id="382" r:id="rId29"/>
    <p:sldId id="383" r:id="rId30"/>
    <p:sldId id="384" r:id="rId31"/>
    <p:sldId id="385" r:id="rId32"/>
    <p:sldId id="386" r:id="rId33"/>
    <p:sldId id="387" r:id="rId34"/>
    <p:sldId id="388" r:id="rId35"/>
    <p:sldId id="389" r:id="rId36"/>
    <p:sldId id="390" r:id="rId37"/>
    <p:sldId id="391" r:id="rId38"/>
    <p:sldId id="392" r:id="rId39"/>
    <p:sldId id="393" r:id="rId40"/>
    <p:sldId id="394" r:id="rId41"/>
    <p:sldId id="395" r:id="rId42"/>
    <p:sldId id="396" r:id="rId43"/>
    <p:sldId id="397" r:id="rId44"/>
    <p:sldId id="398" r:id="rId45"/>
    <p:sldId id="399" r:id="rId46"/>
    <p:sldId id="400" r:id="rId47"/>
    <p:sldId id="401" r:id="rId48"/>
    <p:sldId id="402" r:id="rId49"/>
    <p:sldId id="403" r:id="rId50"/>
    <p:sldId id="404" r:id="rId51"/>
    <p:sldId id="405" r:id="rId52"/>
    <p:sldId id="406" r:id="rId53"/>
    <p:sldId id="407" r:id="rId54"/>
    <p:sldId id="408" r:id="rId55"/>
    <p:sldId id="409" r:id="rId56"/>
    <p:sldId id="410" r:id="rId57"/>
    <p:sldId id="411" r:id="rId58"/>
    <p:sldId id="412" r:id="rId59"/>
    <p:sldId id="413" r:id="rId60"/>
    <p:sldId id="414" r:id="rId61"/>
    <p:sldId id="415" r:id="rId62"/>
    <p:sldId id="416" r:id="rId63"/>
    <p:sldId id="417" r:id="rId64"/>
    <p:sldId id="418" r:id="rId65"/>
    <p:sldId id="419" r:id="rId66"/>
    <p:sldId id="420" r:id="rId67"/>
    <p:sldId id="421" r:id="rId68"/>
    <p:sldId id="302" r:id="rId69"/>
    <p:sldId id="422" r:id="rId70"/>
    <p:sldId id="427" r:id="rId71"/>
    <p:sldId id="428" r:id="rId72"/>
    <p:sldId id="429" r:id="rId73"/>
    <p:sldId id="430" r:id="rId74"/>
    <p:sldId id="431" r:id="rId75"/>
    <p:sldId id="432" r:id="rId76"/>
    <p:sldId id="433" r:id="rId77"/>
    <p:sldId id="434" r:id="rId78"/>
    <p:sldId id="435" r:id="rId79"/>
    <p:sldId id="436" r:id="rId80"/>
    <p:sldId id="437" r:id="rId81"/>
    <p:sldId id="438" r:id="rId82"/>
    <p:sldId id="439" r:id="rId83"/>
    <p:sldId id="440" r:id="rId84"/>
    <p:sldId id="441" r:id="rId85"/>
    <p:sldId id="442" r:id="rId86"/>
    <p:sldId id="443" r:id="rId87"/>
    <p:sldId id="444" r:id="rId88"/>
    <p:sldId id="445" r:id="rId89"/>
    <p:sldId id="446" r:id="rId90"/>
    <p:sldId id="447" r:id="rId91"/>
    <p:sldId id="448" r:id="rId92"/>
    <p:sldId id="449" r:id="rId93"/>
    <p:sldId id="450" r:id="rId94"/>
    <p:sldId id="451" r:id="rId95"/>
    <p:sldId id="452" r:id="rId96"/>
    <p:sldId id="453" r:id="rId97"/>
    <p:sldId id="454" r:id="rId98"/>
    <p:sldId id="455" r:id="rId99"/>
    <p:sldId id="456" r:id="rId100"/>
    <p:sldId id="457" r:id="rId101"/>
    <p:sldId id="458" r:id="rId102"/>
    <p:sldId id="459" r:id="rId103"/>
    <p:sldId id="460" r:id="rId104"/>
    <p:sldId id="461" r:id="rId105"/>
    <p:sldId id="462" r:id="rId106"/>
    <p:sldId id="463" r:id="rId107"/>
    <p:sldId id="464" r:id="rId108"/>
    <p:sldId id="339" r:id="rId109"/>
    <p:sldId id="340" r:id="rId110"/>
    <p:sldId id="341" r:id="rId111"/>
    <p:sldId id="342" r:id="rId112"/>
    <p:sldId id="343" r:id="rId113"/>
    <p:sldId id="344" r:id="rId114"/>
    <p:sldId id="345" r:id="rId115"/>
    <p:sldId id="346" r:id="rId116"/>
    <p:sldId id="347" r:id="rId117"/>
    <p:sldId id="348" r:id="rId118"/>
    <p:sldId id="349" r:id="rId119"/>
    <p:sldId id="350" r:id="rId120"/>
    <p:sldId id="351" r:id="rId121"/>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E0E3"/>
    <a:srgbClr val="00008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howGuides="1">
      <p:cViewPr varScale="1">
        <p:scale>
          <a:sx n="100" d="100"/>
          <a:sy n="100" d="100"/>
        </p:scale>
        <p:origin x="-182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256"/>
    </p:cViewPr>
  </p:sorterViewPr>
  <p:gridSpacing cx="72008" cy="72008"/>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121" Type="http://schemas.openxmlformats.org/officeDocument/2006/relationships/slide" Target="slides/slide120.xml"/><Relationship Id="rId60" Type="http://schemas.openxmlformats.org/officeDocument/2006/relationships/slide" Target="slides/slide59.xml"/><Relationship Id="rId70" Type="http://schemas.openxmlformats.org/officeDocument/2006/relationships/slide" Target="slides/slide69.xml"/><Relationship Id="rId94" Type="http://schemas.openxmlformats.org/officeDocument/2006/relationships/slide" Target="slides/slide93.xml"/><Relationship Id="rId7" Type="http://schemas.openxmlformats.org/officeDocument/2006/relationships/slide" Target="slides/slide6.xml"/><Relationship Id="rId74" Type="http://schemas.openxmlformats.org/officeDocument/2006/relationships/slide" Target="slides/slide73.xml"/><Relationship Id="rId102" Type="http://schemas.openxmlformats.org/officeDocument/2006/relationships/slide" Target="slides/slide101.xml"/><Relationship Id="rId25" Type="http://schemas.openxmlformats.org/officeDocument/2006/relationships/slide" Target="slides/slide24.xml"/><Relationship Id="rId106" Type="http://schemas.openxmlformats.org/officeDocument/2006/relationships/slide" Target="slides/slide105.xml"/><Relationship Id="rId122" Type="http://schemas.openxmlformats.org/officeDocument/2006/relationships/notesMaster" Target="notesMasters/notesMaster1.xml"/><Relationship Id="rId116" Type="http://schemas.openxmlformats.org/officeDocument/2006/relationships/slide" Target="slides/slide115.xml"/><Relationship Id="rId119" Type="http://schemas.openxmlformats.org/officeDocument/2006/relationships/slide" Target="slides/slide118.xml"/><Relationship Id="rId96" Type="http://schemas.openxmlformats.org/officeDocument/2006/relationships/slide" Target="slides/slide95.xml"/><Relationship Id="rId10" Type="http://schemas.openxmlformats.org/officeDocument/2006/relationships/slide" Target="slides/slide9.xml"/><Relationship Id="rId50" Type="http://schemas.openxmlformats.org/officeDocument/2006/relationships/slide" Target="slides/slide49.xml"/><Relationship Id="rId118" Type="http://schemas.openxmlformats.org/officeDocument/2006/relationships/slide" Target="slides/slide117.xml"/><Relationship Id="rId17" Type="http://schemas.openxmlformats.org/officeDocument/2006/relationships/slide" Target="slides/slide16.xml"/><Relationship Id="rId107" Type="http://schemas.openxmlformats.org/officeDocument/2006/relationships/slide" Target="slides/slide106.xml"/><Relationship Id="rId71" Type="http://schemas.openxmlformats.org/officeDocument/2006/relationships/slide" Target="slides/slide70.xml"/><Relationship Id="rId4" Type="http://schemas.openxmlformats.org/officeDocument/2006/relationships/slide" Target="slides/slide3.xml"/><Relationship Id="rId28" Type="http://schemas.openxmlformats.org/officeDocument/2006/relationships/slide" Target="slides/slide27.xml"/><Relationship Id="rId89" Type="http://schemas.openxmlformats.org/officeDocument/2006/relationships/slide" Target="slides/slide88.xml"/><Relationship Id="rId114" Type="http://schemas.openxmlformats.org/officeDocument/2006/relationships/slide" Target="slides/slide113.xml"/><Relationship Id="rId88" Type="http://schemas.openxmlformats.org/officeDocument/2006/relationships/slide" Target="slides/slide87.xml"/><Relationship Id="rId82" Type="http://schemas.openxmlformats.org/officeDocument/2006/relationships/slide" Target="slides/slide81.xml"/><Relationship Id="rId124" Type="http://schemas.openxmlformats.org/officeDocument/2006/relationships/presProps" Target="presProps.xml"/><Relationship Id="rId69" Type="http://schemas.openxmlformats.org/officeDocument/2006/relationships/slide" Target="slides/slide6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72" Type="http://schemas.openxmlformats.org/officeDocument/2006/relationships/slide" Target="slides/slide71.xml"/><Relationship Id="rId35" Type="http://schemas.openxmlformats.org/officeDocument/2006/relationships/slide" Target="slides/slide34.xml"/><Relationship Id="rId75" Type="http://schemas.openxmlformats.org/officeDocument/2006/relationships/slide" Target="slides/slide74.xml"/><Relationship Id="rId80" Type="http://schemas.openxmlformats.org/officeDocument/2006/relationships/slide" Target="slides/slide79.xml"/><Relationship Id="rId31" Type="http://schemas.openxmlformats.org/officeDocument/2006/relationships/slide" Target="slides/slide30.xml"/><Relationship Id="rId62" Type="http://schemas.openxmlformats.org/officeDocument/2006/relationships/slide" Target="slides/slide61.xml"/><Relationship Id="rId79" Type="http://schemas.openxmlformats.org/officeDocument/2006/relationships/slide" Target="slides/slide78.xml"/><Relationship Id="rId97" Type="http://schemas.openxmlformats.org/officeDocument/2006/relationships/slide" Target="slides/slide96.xml"/><Relationship Id="rId111" Type="http://schemas.openxmlformats.org/officeDocument/2006/relationships/slide" Target="slides/slide110.xml"/><Relationship Id="rId98" Type="http://schemas.openxmlformats.org/officeDocument/2006/relationships/slide" Target="slides/slide97.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32" Type="http://schemas.openxmlformats.org/officeDocument/2006/relationships/slide" Target="slides/slide31.xml"/><Relationship Id="rId13" Type="http://schemas.openxmlformats.org/officeDocument/2006/relationships/slide" Target="slides/slide12.xml"/><Relationship Id="rId52" Type="http://schemas.openxmlformats.org/officeDocument/2006/relationships/slide" Target="slides/slide51.xml"/><Relationship Id="rId54" Type="http://schemas.openxmlformats.org/officeDocument/2006/relationships/slide" Target="slides/slide53.xml"/><Relationship Id="rId101" Type="http://schemas.openxmlformats.org/officeDocument/2006/relationships/slide" Target="slides/slide100.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slide" Target="slides/slide83.xml"/><Relationship Id="rId30" Type="http://schemas.openxmlformats.org/officeDocument/2006/relationships/slide" Target="slides/slide29.xml"/><Relationship Id="rId29" Type="http://schemas.openxmlformats.org/officeDocument/2006/relationships/slide" Target="slides/slide28.xml"/><Relationship Id="rId83" Type="http://schemas.openxmlformats.org/officeDocument/2006/relationships/slide" Target="slides/slide82.xml"/><Relationship Id="rId41" Type="http://schemas.openxmlformats.org/officeDocument/2006/relationships/slide" Target="slides/slide40.xml"/><Relationship Id="rId5" Type="http://schemas.openxmlformats.org/officeDocument/2006/relationships/slide" Target="slides/slide4.xml"/><Relationship Id="rId22" Type="http://schemas.openxmlformats.org/officeDocument/2006/relationships/slide" Target="slides/slide21.xml"/><Relationship Id="rId95" Type="http://schemas.openxmlformats.org/officeDocument/2006/relationships/slide" Target="slides/slide94.xml"/><Relationship Id="rId39" Type="http://schemas.openxmlformats.org/officeDocument/2006/relationships/slide" Target="slides/slide38.xml"/><Relationship Id="rId43" Type="http://schemas.openxmlformats.org/officeDocument/2006/relationships/slide" Target="slides/slide42.xml"/><Relationship Id="rId104" Type="http://schemas.openxmlformats.org/officeDocument/2006/relationships/slide" Target="slides/slide103.xml"/><Relationship Id="rId90" Type="http://schemas.openxmlformats.org/officeDocument/2006/relationships/slide" Target="slides/slide89.xml"/><Relationship Id="rId77" Type="http://schemas.openxmlformats.org/officeDocument/2006/relationships/slide" Target="slides/slide76.xml"/><Relationship Id="rId63" Type="http://schemas.openxmlformats.org/officeDocument/2006/relationships/slide" Target="slides/slide62.xml"/><Relationship Id="rId85" Type="http://schemas.openxmlformats.org/officeDocument/2006/relationships/slide" Target="slides/slide84.xml"/><Relationship Id="rId105" Type="http://schemas.openxmlformats.org/officeDocument/2006/relationships/slide" Target="slides/slide104.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99" Type="http://schemas.openxmlformats.org/officeDocument/2006/relationships/slide" Target="slides/slide98.xml"/><Relationship Id="rId14" Type="http://schemas.openxmlformats.org/officeDocument/2006/relationships/slide" Target="slides/slide13.xml"/><Relationship Id="rId103" Type="http://schemas.openxmlformats.org/officeDocument/2006/relationships/slide" Target="slides/slide102.xml"/><Relationship Id="rId127" Type="http://schemas.openxmlformats.org/officeDocument/2006/relationships/tableStyles" Target="tableStyles.xml"/><Relationship Id="rId92" Type="http://schemas.openxmlformats.org/officeDocument/2006/relationships/slide" Target="slides/slide91.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87" Type="http://schemas.openxmlformats.org/officeDocument/2006/relationships/slide" Target="slides/slide86.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17" Type="http://schemas.openxmlformats.org/officeDocument/2006/relationships/slide" Target="slides/slide116.xml"/><Relationship Id="rId112" Type="http://schemas.openxmlformats.org/officeDocument/2006/relationships/slide" Target="slides/slide111.xml"/><Relationship Id="rId19" Type="http://schemas.openxmlformats.org/officeDocument/2006/relationships/slide" Target="slides/slide18.xml"/><Relationship Id="rId120" Type="http://schemas.openxmlformats.org/officeDocument/2006/relationships/slide" Target="slides/slide119.xml"/><Relationship Id="rId126" Type="http://schemas.openxmlformats.org/officeDocument/2006/relationships/theme" Target="theme/theme1.xml"/><Relationship Id="rId57" Type="http://schemas.openxmlformats.org/officeDocument/2006/relationships/slide" Target="slides/slide56.xml"/><Relationship Id="rId109" Type="http://schemas.openxmlformats.org/officeDocument/2006/relationships/slide" Target="slides/slide108.xml"/><Relationship Id="rId46" Type="http://schemas.openxmlformats.org/officeDocument/2006/relationships/slide" Target="slides/slide45.xml"/><Relationship Id="rId86" Type="http://schemas.openxmlformats.org/officeDocument/2006/relationships/slide" Target="slides/slide85.xml"/><Relationship Id="rId59" Type="http://schemas.openxmlformats.org/officeDocument/2006/relationships/slide" Target="slides/slide58.xml"/><Relationship Id="rId51" Type="http://schemas.openxmlformats.org/officeDocument/2006/relationships/slide" Target="slides/slide50.xml"/><Relationship Id="rId66" Type="http://schemas.openxmlformats.org/officeDocument/2006/relationships/slide" Target="slides/slide65.xml"/><Relationship Id="rId55" Type="http://schemas.openxmlformats.org/officeDocument/2006/relationships/slide" Target="slides/slide54.xml"/><Relationship Id="rId34" Type="http://schemas.openxmlformats.org/officeDocument/2006/relationships/slide" Target="slides/slide33.xml"/><Relationship Id="rId81" Type="http://schemas.openxmlformats.org/officeDocument/2006/relationships/slide" Target="slides/slide80.xml"/><Relationship Id="rId40" Type="http://schemas.openxmlformats.org/officeDocument/2006/relationships/slide" Target="slides/slide39.xml"/><Relationship Id="rId36" Type="http://schemas.openxmlformats.org/officeDocument/2006/relationships/slide" Target="slides/slide35.xml"/><Relationship Id="rId125" Type="http://schemas.openxmlformats.org/officeDocument/2006/relationships/viewProps" Target="viewProps.xml"/><Relationship Id="rId76" Type="http://schemas.openxmlformats.org/officeDocument/2006/relationships/slide" Target="slides/slide75.xml"/><Relationship Id="rId8" Type="http://schemas.openxmlformats.org/officeDocument/2006/relationships/slide" Target="slides/slide7.xml"/><Relationship Id="rId65" Type="http://schemas.openxmlformats.org/officeDocument/2006/relationships/slide" Target="slides/slide64.xml"/><Relationship Id="rId67" Type="http://schemas.openxmlformats.org/officeDocument/2006/relationships/slide" Target="slides/slide66.xml"/><Relationship Id="rId37" Type="http://schemas.openxmlformats.org/officeDocument/2006/relationships/slide" Target="slides/slide36.xml"/><Relationship Id="rId110" Type="http://schemas.openxmlformats.org/officeDocument/2006/relationships/slide" Target="slides/slide109.xml"/><Relationship Id="rId113" Type="http://schemas.openxmlformats.org/officeDocument/2006/relationships/slide" Target="slides/slide112.xml"/><Relationship Id="rId12" Type="http://schemas.openxmlformats.org/officeDocument/2006/relationships/slide" Target="slides/slide11.xml"/><Relationship Id="rId108" Type="http://schemas.openxmlformats.org/officeDocument/2006/relationships/slide" Target="slides/slide107.xml"/><Relationship Id="rId3" Type="http://schemas.openxmlformats.org/officeDocument/2006/relationships/slide" Target="slides/slide2.xml"/><Relationship Id="rId123" Type="http://schemas.openxmlformats.org/officeDocument/2006/relationships/printerSettings" Target="printerSettings/printerSettings1.bin"/><Relationship Id="rId26" Type="http://schemas.openxmlformats.org/officeDocument/2006/relationships/slide" Target="slides/slide25.xml"/><Relationship Id="rId100" Type="http://schemas.openxmlformats.org/officeDocument/2006/relationships/slide" Target="slides/slide99.xml"/><Relationship Id="rId11" Type="http://schemas.openxmlformats.org/officeDocument/2006/relationships/slide" Target="slides/slide10.xml"/><Relationship Id="rId68" Type="http://schemas.openxmlformats.org/officeDocument/2006/relationships/slide" Target="slides/slide67.xml"/><Relationship Id="rId115" Type="http://schemas.openxmlformats.org/officeDocument/2006/relationships/slide" Target="slides/slide114.xml"/><Relationship Id="rId16" Type="http://schemas.openxmlformats.org/officeDocument/2006/relationships/slide" Target="slides/slide15.xml"/><Relationship Id="rId33" Type="http://schemas.openxmlformats.org/officeDocument/2006/relationships/slide" Target="slides/slide32.xml"/><Relationship Id="rId91" Type="http://schemas.openxmlformats.org/officeDocument/2006/relationships/slide" Target="slides/slide90.xml"/><Relationship Id="rId93" Type="http://schemas.openxmlformats.org/officeDocument/2006/relationships/slide" Target="slides/slide92.xml"/><Relationship Id="rId78" Type="http://schemas.openxmlformats.org/officeDocument/2006/relationships/slide" Target="slides/slide77.xml"/><Relationship Id="rId15" Type="http://schemas.openxmlformats.org/officeDocument/2006/relationships/slide" Target="slides/slide14.xml"/><Relationship Id="rId21"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4" Type="http://schemas.openxmlformats.org/officeDocument/2006/relationships/image" Target="../media/image111.png"/><Relationship Id="rId1" Type="http://schemas.openxmlformats.org/officeDocument/2006/relationships/image" Target="../media/image108.png"/><Relationship Id="rId2" Type="http://schemas.openxmlformats.org/officeDocument/2006/relationships/image" Target="../media/image109.png"/><Relationship Id="rId3" Type="http://schemas.openxmlformats.org/officeDocument/2006/relationships/image" Target="../media/image110.png"/></Relationships>
</file>

<file path=ppt/drawings/_rels/vmlDrawing2.vml.rels><?xml version="1.0" encoding="UTF-8" standalone="yes"?>
<Relationships xmlns="http://schemas.openxmlformats.org/package/2006/relationships"><Relationship Id="rId4" Type="http://schemas.openxmlformats.org/officeDocument/2006/relationships/image" Target="../media/image115.png"/><Relationship Id="rId1" Type="http://schemas.openxmlformats.org/officeDocument/2006/relationships/image" Target="../media/image112.png"/><Relationship Id="rId2" Type="http://schemas.openxmlformats.org/officeDocument/2006/relationships/image" Target="../media/image113.png"/><Relationship Id="rId3" Type="http://schemas.openxmlformats.org/officeDocument/2006/relationships/image" Target="../media/image114.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image" Target="../media/image1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07" charset="0"/>
                <a:ea typeface="+mn-ea"/>
                <a:cs typeface="+mn-cs"/>
              </a:defRPr>
            </a:lvl1pPr>
          </a:lstStyle>
          <a:p>
            <a:pPr>
              <a:defRPr/>
            </a:pPr>
            <a:endParaRPr lang="it-IT"/>
          </a:p>
        </p:txBody>
      </p:sp>
      <p:sp>
        <p:nvSpPr>
          <p:cNvPr id="921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07" charset="0"/>
                <a:ea typeface="+mn-ea"/>
                <a:cs typeface="+mn-cs"/>
              </a:defRPr>
            </a:lvl1pPr>
          </a:lstStyle>
          <a:p>
            <a:pPr>
              <a:defRPr/>
            </a:pPr>
            <a:endParaRPr lang="it-IT"/>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2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922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07" charset="0"/>
                <a:ea typeface="+mn-ea"/>
                <a:cs typeface="+mn-cs"/>
              </a:defRPr>
            </a:lvl1pPr>
          </a:lstStyle>
          <a:p>
            <a:pPr>
              <a:defRPr/>
            </a:pPr>
            <a:endParaRPr lang="it-IT"/>
          </a:p>
        </p:txBody>
      </p:sp>
      <p:sp>
        <p:nvSpPr>
          <p:cNvPr id="922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BB55D7FE-CB6F-6349-BF8E-F35E0C26FCE2}" type="slidenum">
              <a:rPr lang="it-IT"/>
              <a:pPr>
                <a:defRPr/>
              </a:pPr>
              <a:t>‹n.›</a:t>
            </a:fld>
            <a:endParaRPr lang="it-IT"/>
          </a:p>
        </p:txBody>
      </p:sp>
    </p:spTree>
    <p:extLst>
      <p:ext uri="{BB962C8B-B14F-4D97-AF65-F5344CB8AC3E}">
        <p14:creationId xmlns:p14="http://schemas.microsoft.com/office/powerpoint/2010/main" val="31168699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7"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76F422-FE39-1749-BE16-AAE96F7B278B}" type="slidenum">
              <a:rPr lang="it-IT" sz="1200"/>
              <a:pPr eaLnBrk="1" hangingPunct="1"/>
              <a:t>1</a:t>
            </a:fld>
            <a:endParaRPr lang="it-IT" sz="1200"/>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8B63AC-4B72-F04E-B094-6055EE118503}" type="slidenum">
              <a:rPr lang="it-IT" sz="1200"/>
              <a:pPr eaLnBrk="1" hangingPunct="1"/>
              <a:t>17</a:t>
            </a:fld>
            <a:endParaRPr lang="it-IT" sz="1200"/>
          </a:p>
        </p:txBody>
      </p:sp>
      <p:sp>
        <p:nvSpPr>
          <p:cNvPr id="28674" name="Rectangle 2"/>
          <p:cNvSpPr>
            <a:spLocks noChangeArrowheads="1"/>
          </p:cNvSpPr>
          <p:nvPr>
            <p:ph type="sldImg"/>
          </p:nvPr>
        </p:nvSpPr>
        <p:spPr>
          <a:solidFill>
            <a:srgbClr val="FFFFFF"/>
          </a:solidFill>
          <a:ln/>
        </p:spPr>
      </p:sp>
      <p:sp>
        <p:nvSpPr>
          <p:cNvPr id="28675" name="Rectangle 3"/>
          <p:cNvSpPr>
            <a:spLocks noChangeArrowheads="1"/>
          </p:cNvSpPr>
          <p:nvPr>
            <p:ph type="body" idx="1"/>
          </p:nvPr>
        </p:nvSpPr>
        <p:spPr>
          <a:solidFill>
            <a:srgbClr val="FFFFFF"/>
          </a:solidFill>
          <a:ln>
            <a:solidFill>
              <a:srgbClr val="000000"/>
            </a:solidFill>
          </a:ln>
        </p:spPr>
        <p:txBody>
          <a:bodyPr lIns="91426" tIns="45712" rIns="91426" bIns="45712"/>
          <a:lstStyle/>
          <a:p>
            <a:pPr eaLnBrk="1" hangingPunct="1"/>
            <a:r>
              <a:rPr lang="en-US">
                <a:solidFill>
                  <a:srgbClr val="000000"/>
                </a:solidFill>
                <a:latin typeface="Geneva" charset="0"/>
                <a:ea typeface="ＭＳ Ｐゴシック" charset="0"/>
                <a:cs typeface="ＭＳ Ｐゴシック" charset="0"/>
              </a:rPr>
              <a:t>Figure: Figure 09-01</a:t>
            </a:r>
          </a:p>
          <a:p>
            <a:pPr eaLnBrk="1" hangingPunct="1"/>
            <a:endParaRPr lang="en-US">
              <a:solidFill>
                <a:srgbClr val="000000"/>
              </a:solidFill>
              <a:latin typeface="Geneva" charset="0"/>
              <a:ea typeface="ＭＳ Ｐゴシック" charset="0"/>
              <a:cs typeface="ＭＳ Ｐゴシック" charset="0"/>
            </a:endParaRPr>
          </a:p>
          <a:p>
            <a:pPr eaLnBrk="1" hangingPunct="1"/>
            <a:r>
              <a:rPr lang="en-US">
                <a:solidFill>
                  <a:srgbClr val="000000"/>
                </a:solidFill>
                <a:latin typeface="Geneva" charset="0"/>
                <a:ea typeface="ＭＳ Ｐゴシック" charset="0"/>
                <a:cs typeface="ＭＳ Ｐゴシック" charset="0"/>
              </a:rPr>
              <a:t>Caption:</a:t>
            </a:r>
          </a:p>
          <a:p>
            <a:pPr eaLnBrk="1" hangingPunct="1"/>
            <a:endParaRPr lang="en-US">
              <a:solidFill>
                <a:srgbClr val="000000"/>
              </a:solidFill>
              <a:latin typeface="Geneva" charset="0"/>
              <a:ea typeface="ＭＳ Ｐゴシック" charset="0"/>
              <a:cs typeface="ＭＳ Ｐゴシック" charset="0"/>
            </a:endParaRPr>
          </a:p>
          <a:p>
            <a:pPr eaLnBrk="1" hangingPunct="1"/>
            <a:endParaRPr lang="en-US">
              <a:solidFill>
                <a:srgbClr val="000000"/>
              </a:solidFill>
              <a:latin typeface="Geneva"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9FB2D6C-4B3D-3440-BEDC-4A90D791FB78}" type="slidenum">
              <a:rPr lang="it-IT" sz="1200"/>
              <a:pPr eaLnBrk="1" hangingPunct="1"/>
              <a:t>18</a:t>
            </a:fld>
            <a:endParaRPr lang="it-IT" sz="1200"/>
          </a:p>
        </p:txBody>
      </p:sp>
      <p:sp>
        <p:nvSpPr>
          <p:cNvPr id="30722" name="Rectangle 2"/>
          <p:cNvSpPr>
            <a:spLocks noChangeArrowheads="1"/>
          </p:cNvSpPr>
          <p:nvPr>
            <p:ph type="sldImg"/>
          </p:nvPr>
        </p:nvSpPr>
        <p:spPr>
          <a:xfrm>
            <a:off x="2159000" y="609600"/>
            <a:ext cx="2235200" cy="1676400"/>
          </a:xfrm>
          <a:solidFill>
            <a:srgbClr val="FFFFFF"/>
          </a:solidFill>
          <a:ln/>
        </p:spPr>
      </p:sp>
      <p:sp>
        <p:nvSpPr>
          <p:cNvPr id="30723" name="Rectangle 3"/>
          <p:cNvSpPr>
            <a:spLocks noChangeArrowheads="1"/>
          </p:cNvSpPr>
          <p:nvPr>
            <p:ph type="body" idx="1"/>
          </p:nvPr>
        </p:nvSpPr>
        <p:spPr>
          <a:xfrm>
            <a:off x="304800" y="2438400"/>
            <a:ext cx="6324600" cy="6096000"/>
          </a:xfrm>
          <a:solidFill>
            <a:srgbClr val="FFFFFF"/>
          </a:solidFill>
          <a:ln>
            <a:solidFill>
              <a:srgbClr val="000000"/>
            </a:solidFill>
          </a:ln>
          <a:extLst>
            <a:ext uri="{FAA26D3D-D897-4be2-8F04-BA451C77F1D7}">
              <ma14:placeholderFlag xmlns:ma14="http://schemas.microsoft.com/office/mac/drawingml/2011/main" val="1"/>
            </a:ext>
          </a:extLst>
        </p:spPr>
        <p:txBody>
          <a:bodyPr lIns="91433" tIns="45716" rIns="91433" bIns="45716"/>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9697E4-97FE-1743-B452-05C6FE0D8507}" type="slidenum">
              <a:rPr lang="it-IT" sz="1200"/>
              <a:pPr eaLnBrk="1" hangingPunct="1"/>
              <a:t>19</a:t>
            </a:fld>
            <a:endParaRPr lang="it-IT" sz="1200"/>
          </a:p>
        </p:txBody>
      </p:sp>
      <p:sp>
        <p:nvSpPr>
          <p:cNvPr id="32770" name="Rectangle 2"/>
          <p:cNvSpPr>
            <a:spLocks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DFC8B95-EF48-2742-9019-30999AA58981}" type="slidenum">
              <a:rPr lang="it-IT" sz="1200"/>
              <a:pPr eaLnBrk="1" hangingPunct="1"/>
              <a:t>20</a:t>
            </a:fld>
            <a:endParaRPr lang="it-IT" sz="1200"/>
          </a:p>
        </p:txBody>
      </p:sp>
      <p:sp>
        <p:nvSpPr>
          <p:cNvPr id="34818" name="Rectangle 2"/>
          <p:cNvSpPr>
            <a:spLocks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77CBAA3-C997-4945-8FA9-FE0CCFEEE8F6}" type="slidenum">
              <a:rPr lang="it-IT" sz="1200"/>
              <a:pPr eaLnBrk="1" hangingPunct="1"/>
              <a:t>21</a:t>
            </a:fld>
            <a:endParaRPr lang="it-IT" sz="1200"/>
          </a:p>
        </p:txBody>
      </p:sp>
      <p:sp>
        <p:nvSpPr>
          <p:cNvPr id="36866" name="Rectangle 2"/>
          <p:cNvSpPr>
            <a:spLocks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A7266B-E2F0-EF48-9E97-6AF5B63FB08F}" type="slidenum">
              <a:rPr lang="it-IT" sz="1200"/>
              <a:pPr eaLnBrk="1" hangingPunct="1"/>
              <a:t>22</a:t>
            </a:fld>
            <a:endParaRPr lang="it-IT" sz="1200"/>
          </a:p>
        </p:txBody>
      </p:sp>
      <p:sp>
        <p:nvSpPr>
          <p:cNvPr id="38914" name="Rectangle 2"/>
          <p:cNvSpPr>
            <a:spLocks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528C9A-F904-704D-A52F-9D0FC77DD210}" type="slidenum">
              <a:rPr lang="it-IT" sz="1200"/>
              <a:pPr eaLnBrk="1" hangingPunct="1"/>
              <a:t>23</a:t>
            </a:fld>
            <a:endParaRPr lang="it-IT" sz="1200"/>
          </a:p>
        </p:txBody>
      </p:sp>
      <p:sp>
        <p:nvSpPr>
          <p:cNvPr id="40962" name="Rectangle 2"/>
          <p:cNvSpPr>
            <a:spLocks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A51FE3-2C19-B54B-8D97-021BB4B9927C}" type="slidenum">
              <a:rPr lang="it-IT" sz="1200"/>
              <a:pPr eaLnBrk="1" hangingPunct="1"/>
              <a:t>24</a:t>
            </a:fld>
            <a:endParaRPr lang="it-IT" sz="1200"/>
          </a:p>
        </p:txBody>
      </p:sp>
      <p:sp>
        <p:nvSpPr>
          <p:cNvPr id="43010" name="Rectangle 2"/>
          <p:cNvSpPr>
            <a:spLocks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F0E7CBE-C52A-834C-9DEF-1DF98BB75A5C}" type="slidenum">
              <a:rPr lang="it-IT" sz="1200"/>
              <a:pPr eaLnBrk="1" hangingPunct="1"/>
              <a:t>25</a:t>
            </a:fld>
            <a:endParaRPr lang="it-IT" sz="1200"/>
          </a:p>
        </p:txBody>
      </p:sp>
      <p:sp>
        <p:nvSpPr>
          <p:cNvPr id="45058" name="Rectangle 2"/>
          <p:cNvSpPr>
            <a:spLocks noChangeArrowheads="1"/>
          </p:cNvSpPr>
          <p:nvPr>
            <p:ph type="sldImg"/>
          </p:nvPr>
        </p:nvSpPr>
        <p:spPr>
          <a:solidFill>
            <a:srgbClr val="FFFFFF"/>
          </a:solidFill>
          <a:ln/>
        </p:spPr>
      </p:sp>
      <p:sp>
        <p:nvSpPr>
          <p:cNvPr id="45059" name="Rectangle 3"/>
          <p:cNvSpPr>
            <a:spLocks noChangeArrowheads="1"/>
          </p:cNvSpPr>
          <p:nvPr>
            <p:ph type="body" idx="1"/>
          </p:nvPr>
        </p:nvSpPr>
        <p:spPr>
          <a:solidFill>
            <a:srgbClr val="FFFFFF"/>
          </a:solidFill>
          <a:ln>
            <a:solidFill>
              <a:srgbClr val="000000"/>
            </a:solidFill>
          </a:ln>
        </p:spPr>
        <p:txBody>
          <a:bodyPr lIns="91433" tIns="45716" rIns="91433" bIns="45716"/>
          <a:lstStyle/>
          <a:p>
            <a:pPr eaLnBrk="1" hangingPunct="1"/>
            <a:endParaRPr lang="en-US">
              <a:solidFill>
                <a:srgbClr val="000000"/>
              </a:solidFill>
              <a:latin typeface="Geneva" charset="0"/>
              <a:ea typeface="ＭＳ Ｐゴシック" charset="0"/>
              <a:cs typeface="ＭＳ Ｐゴシック" charset="0"/>
            </a:endParaRPr>
          </a:p>
          <a:p>
            <a:pPr eaLnBrk="1" hangingPunct="1"/>
            <a:endParaRPr lang="en-US">
              <a:solidFill>
                <a:srgbClr val="000000"/>
              </a:solidFill>
              <a:latin typeface="Geneva"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D27AD1-A531-0948-A72D-68A4F4C8E8B3}" type="slidenum">
              <a:rPr lang="it-IT" sz="1200"/>
              <a:pPr eaLnBrk="1" hangingPunct="1"/>
              <a:t>26</a:t>
            </a:fld>
            <a:endParaRPr lang="it-IT" sz="1200"/>
          </a:p>
        </p:txBody>
      </p:sp>
      <p:sp>
        <p:nvSpPr>
          <p:cNvPr id="47106" name="Rectangle 2"/>
          <p:cNvSpPr>
            <a:spLocks noChangeArrowheads="1"/>
          </p:cNvSpPr>
          <p:nvPr>
            <p:ph type="sldImg"/>
          </p:nvPr>
        </p:nvSpPr>
        <p:spPr>
          <a:solidFill>
            <a:srgbClr val="FFFFFF"/>
          </a:solidFill>
          <a:ln/>
        </p:spPr>
      </p:sp>
      <p:sp>
        <p:nvSpPr>
          <p:cNvPr id="47107" name="Rectangle 3"/>
          <p:cNvSpPr>
            <a:spLocks noChangeArrowheads="1"/>
          </p:cNvSpPr>
          <p:nvPr>
            <p:ph type="body" idx="1"/>
          </p:nvPr>
        </p:nvSpPr>
        <p:spPr>
          <a:solidFill>
            <a:srgbClr val="FFFFFF"/>
          </a:solidFill>
          <a:ln>
            <a:solidFill>
              <a:srgbClr val="000000"/>
            </a:solidFill>
          </a:ln>
        </p:spPr>
        <p:txBody>
          <a:bodyPr lIns="91433" tIns="45716" rIns="91433" bIns="45716"/>
          <a:lstStyle/>
          <a:p>
            <a:pPr eaLnBrk="1" hangingPunct="1"/>
            <a:endParaRPr lang="en-US">
              <a:solidFill>
                <a:srgbClr val="000000"/>
              </a:solidFill>
              <a:latin typeface="Geneva" charset="0"/>
              <a:ea typeface="ＭＳ Ｐゴシック" charset="0"/>
              <a:cs typeface="ＭＳ Ｐゴシック" charset="0"/>
            </a:endParaRPr>
          </a:p>
          <a:p>
            <a:pPr eaLnBrk="1" hangingPunct="1"/>
            <a:endParaRPr lang="en-US">
              <a:solidFill>
                <a:srgbClr val="000000"/>
              </a:solidFill>
              <a:latin typeface="Geneva"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6231F62-3313-3847-970D-2E14B19A5A48}" type="slidenum">
              <a:rPr lang="it-IT" sz="1200">
                <a:latin typeface="Calibri" charset="0"/>
              </a:rPr>
              <a:pPr eaLnBrk="1" hangingPunct="1"/>
              <a:t>2</a:t>
            </a:fld>
            <a:endParaRPr lang="it-IT" sz="1200">
              <a:latin typeface="Calibri" charset="0"/>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it-IT">
              <a:latin typeface="Calibri"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82B636-CA00-0843-A5C6-F23B43056EE9}" type="slidenum">
              <a:rPr lang="it-IT" sz="1200"/>
              <a:pPr eaLnBrk="1" hangingPunct="1"/>
              <a:t>27</a:t>
            </a:fld>
            <a:endParaRPr lang="it-IT" sz="1200"/>
          </a:p>
        </p:txBody>
      </p:sp>
      <p:sp>
        <p:nvSpPr>
          <p:cNvPr id="49154" name="Rectangle 2"/>
          <p:cNvSpPr>
            <a:spLocks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5D1930-D409-7242-BEAA-AA1851B3B9CC}" type="slidenum">
              <a:rPr lang="it-IT" sz="1200"/>
              <a:pPr eaLnBrk="1" hangingPunct="1"/>
              <a:t>28</a:t>
            </a:fld>
            <a:endParaRPr lang="it-IT" sz="1200"/>
          </a:p>
        </p:txBody>
      </p:sp>
      <p:sp>
        <p:nvSpPr>
          <p:cNvPr id="51202" name="Rectangle 2"/>
          <p:cNvSpPr>
            <a:spLocks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49566F-9F23-B649-9E6F-BE94F7FCF746}" type="slidenum">
              <a:rPr lang="it-IT" sz="1200"/>
              <a:pPr eaLnBrk="1" hangingPunct="1"/>
              <a:t>29</a:t>
            </a:fld>
            <a:endParaRPr lang="it-IT" sz="1200"/>
          </a:p>
        </p:txBody>
      </p:sp>
      <p:sp>
        <p:nvSpPr>
          <p:cNvPr id="53250" name="Rectangle 2"/>
          <p:cNvSpPr>
            <a:spLocks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60FC93-C252-7F4D-B37E-51047A060464}" type="slidenum">
              <a:rPr lang="it-IT" sz="1200"/>
              <a:pPr eaLnBrk="1" hangingPunct="1"/>
              <a:t>30</a:t>
            </a:fld>
            <a:endParaRPr lang="it-IT" sz="1200"/>
          </a:p>
        </p:txBody>
      </p:sp>
      <p:sp>
        <p:nvSpPr>
          <p:cNvPr id="55298" name="Rectangle 2"/>
          <p:cNvSpPr>
            <a:spLocks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E09659-BBA4-2444-A7AA-5296E776DA22}" type="slidenum">
              <a:rPr lang="it-IT" sz="1200"/>
              <a:pPr eaLnBrk="1" hangingPunct="1"/>
              <a:t>31</a:t>
            </a:fld>
            <a:endParaRPr lang="it-IT" sz="1200"/>
          </a:p>
        </p:txBody>
      </p:sp>
      <p:sp>
        <p:nvSpPr>
          <p:cNvPr id="57346" name="Rectangle 1026"/>
          <p:cNvSpPr>
            <a:spLocks noChangeArrowheads="1" noTextEdit="1"/>
          </p:cNvSpPr>
          <p:nvPr>
            <p:ph type="sldImg"/>
          </p:nvPr>
        </p:nvSpPr>
        <p:spPr>
          <a:ln/>
        </p:spPr>
      </p:sp>
      <p:sp>
        <p:nvSpPr>
          <p:cNvPr id="5734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FD2CEA-2B68-E84C-A2C2-1D792BC2C181}" type="slidenum">
              <a:rPr lang="it-IT" sz="1200"/>
              <a:pPr eaLnBrk="1" hangingPunct="1"/>
              <a:t>32</a:t>
            </a:fld>
            <a:endParaRPr lang="it-IT" sz="1200"/>
          </a:p>
        </p:txBody>
      </p:sp>
      <p:sp>
        <p:nvSpPr>
          <p:cNvPr id="59394" name="Rectangle 1026"/>
          <p:cNvSpPr>
            <a:spLocks noChangeArrowheads="1" noTextEdit="1"/>
          </p:cNvSpPr>
          <p:nvPr>
            <p:ph type="sldImg"/>
          </p:nvPr>
        </p:nvSpPr>
        <p:spPr>
          <a:ln/>
        </p:spPr>
      </p:sp>
      <p:sp>
        <p:nvSpPr>
          <p:cNvPr id="5939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3429B5-7D90-B743-8E47-F70AF0D72001}" type="slidenum">
              <a:rPr lang="it-IT" sz="1200"/>
              <a:pPr eaLnBrk="1" hangingPunct="1"/>
              <a:t>33</a:t>
            </a:fld>
            <a:endParaRPr lang="it-IT" sz="1200"/>
          </a:p>
        </p:txBody>
      </p:sp>
      <p:sp>
        <p:nvSpPr>
          <p:cNvPr id="61442" name="Rectangle 2"/>
          <p:cNvSpPr>
            <a:spLocks noChangeArrowheads="1"/>
          </p:cNvSpPr>
          <p:nvPr>
            <p:ph type="sldImg"/>
          </p:nvPr>
        </p:nvSpPr>
        <p:spPr>
          <a:solidFill>
            <a:srgbClr val="FFFFFF"/>
          </a:solidFill>
          <a:ln/>
        </p:spPr>
      </p:sp>
      <p:sp>
        <p:nvSpPr>
          <p:cNvPr id="61443" name="Rectangle 3"/>
          <p:cNvSpPr>
            <a:spLocks noChangeArrowheads="1"/>
          </p:cNvSpPr>
          <p:nvPr>
            <p:ph type="body" idx="1"/>
          </p:nvPr>
        </p:nvSpPr>
        <p:spPr>
          <a:solidFill>
            <a:srgbClr val="FFFFFF"/>
          </a:solidFill>
          <a:ln>
            <a:solidFill>
              <a:srgbClr val="000000"/>
            </a:solidFill>
          </a:ln>
        </p:spPr>
        <p:txBody>
          <a:bodyPr lIns="91433" tIns="45716" rIns="91433" bIns="45716"/>
          <a:lstStyle/>
          <a:p>
            <a:pPr eaLnBrk="1" hangingPunct="1"/>
            <a:r>
              <a:rPr lang="en-US">
                <a:solidFill>
                  <a:srgbClr val="000000"/>
                </a:solidFill>
                <a:latin typeface="Geneva" charset="0"/>
                <a:ea typeface="ＭＳ Ｐゴシック" charset="0"/>
                <a:cs typeface="ＭＳ Ｐゴシック" charset="0"/>
              </a:rPr>
              <a:t>Figure: Figure 09-02b</a:t>
            </a:r>
          </a:p>
          <a:p>
            <a:pPr eaLnBrk="1" hangingPunct="1"/>
            <a:endParaRPr lang="en-US">
              <a:solidFill>
                <a:srgbClr val="000000"/>
              </a:solidFill>
              <a:latin typeface="Geneva" charset="0"/>
              <a:ea typeface="ＭＳ Ｐゴシック" charset="0"/>
              <a:cs typeface="ＭＳ Ｐゴシック" charset="0"/>
            </a:endParaRPr>
          </a:p>
          <a:p>
            <a:pPr eaLnBrk="1" hangingPunct="1"/>
            <a:endParaRPr lang="en-US">
              <a:solidFill>
                <a:srgbClr val="000000"/>
              </a:solidFill>
              <a:latin typeface="Geneva" charset="0"/>
              <a:ea typeface="ＭＳ Ｐゴシック" charset="0"/>
              <a:cs typeface="ＭＳ Ｐゴシック" charset="0"/>
            </a:endParaRPr>
          </a:p>
          <a:p>
            <a:pPr eaLnBrk="1" hangingPunct="1"/>
            <a:endParaRPr lang="en-US">
              <a:solidFill>
                <a:srgbClr val="000000"/>
              </a:solidFill>
              <a:latin typeface="Geneva"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10E6FC9-1CC8-2A48-A77C-3E669A248CB8}" type="slidenum">
              <a:rPr lang="it-IT" sz="1200"/>
              <a:pPr eaLnBrk="1" hangingPunct="1"/>
              <a:t>34</a:t>
            </a:fld>
            <a:endParaRPr lang="it-IT" sz="1200"/>
          </a:p>
        </p:txBody>
      </p:sp>
      <p:sp>
        <p:nvSpPr>
          <p:cNvPr id="63490" name="Rectangle 2"/>
          <p:cNvSpPr>
            <a:spLocks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A5001C-C842-E54B-A227-8C17CF4B34EE}" type="slidenum">
              <a:rPr lang="it-IT" sz="1200"/>
              <a:pPr eaLnBrk="1" hangingPunct="1"/>
              <a:t>35</a:t>
            </a:fld>
            <a:endParaRPr lang="it-IT" sz="1200"/>
          </a:p>
        </p:txBody>
      </p:sp>
      <p:sp>
        <p:nvSpPr>
          <p:cNvPr id="65538" name="Rectangle 1026"/>
          <p:cNvSpPr>
            <a:spLocks noChangeArrowheads="1" noTextEdit="1"/>
          </p:cNvSpPr>
          <p:nvPr>
            <p:ph type="sldImg"/>
          </p:nvPr>
        </p:nvSpPr>
        <p:spPr>
          <a:ln/>
        </p:spPr>
      </p:sp>
      <p:sp>
        <p:nvSpPr>
          <p:cNvPr id="6553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8550768-6B62-5E41-AEEF-68CF743DBF12}" type="slidenum">
              <a:rPr lang="it-IT" sz="1200"/>
              <a:pPr eaLnBrk="1" hangingPunct="1"/>
              <a:t>36</a:t>
            </a:fld>
            <a:endParaRPr lang="it-IT" sz="1200"/>
          </a:p>
        </p:txBody>
      </p:sp>
      <p:sp>
        <p:nvSpPr>
          <p:cNvPr id="67586" name="Rectangle 2"/>
          <p:cNvSpPr>
            <a:spLocks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egnaposto immagine diapositiva 1"/>
          <p:cNvSpPr>
            <a:spLocks noGrp="1" noRot="1" noChangeAspect="1"/>
          </p:cNvSpPr>
          <p:nvPr>
            <p:ph type="sldImg"/>
          </p:nvPr>
        </p:nvSpPr>
        <p:spPr>
          <a:ln/>
        </p:spPr>
      </p:sp>
      <p:sp>
        <p:nvSpPr>
          <p:cNvPr id="2355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Calibri" charset="0"/>
              <a:ea typeface="ＭＳ Ｐゴシック" charset="0"/>
              <a:cs typeface="ＭＳ Ｐゴシック" charset="0"/>
            </a:endParaRPr>
          </a:p>
        </p:txBody>
      </p:sp>
      <p:sp>
        <p:nvSpPr>
          <p:cNvPr id="2355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951F59-6AB2-5646-8EC2-8760A3F08C14}" type="slidenum">
              <a:rPr lang="it-IT" sz="1200">
                <a:latin typeface="Calibri" charset="0"/>
              </a:rPr>
              <a:pPr eaLnBrk="1" hangingPunct="1"/>
              <a:t>7</a:t>
            </a:fld>
            <a:endParaRPr lang="it-IT" sz="120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A3E32A-6952-F14F-A873-43463F1C497D}" type="slidenum">
              <a:rPr lang="it-IT" sz="1200"/>
              <a:pPr eaLnBrk="1" hangingPunct="1"/>
              <a:t>37</a:t>
            </a:fld>
            <a:endParaRPr lang="it-IT" sz="1200"/>
          </a:p>
        </p:txBody>
      </p:sp>
      <p:sp>
        <p:nvSpPr>
          <p:cNvPr id="69634" name="Rectangle 2"/>
          <p:cNvSpPr>
            <a:spLocks noChangeArrowheads="1"/>
          </p:cNvSpPr>
          <p:nvPr>
            <p:ph type="sldImg"/>
          </p:nvPr>
        </p:nvSpPr>
        <p:spPr>
          <a:xfrm>
            <a:off x="2159000" y="609600"/>
            <a:ext cx="2235200" cy="1676400"/>
          </a:xfrm>
          <a:solidFill>
            <a:srgbClr val="FFFFFF"/>
          </a:solidFill>
          <a:ln/>
        </p:spPr>
      </p:sp>
      <p:sp>
        <p:nvSpPr>
          <p:cNvPr id="69635" name="Rectangle 3"/>
          <p:cNvSpPr>
            <a:spLocks noChangeArrowheads="1"/>
          </p:cNvSpPr>
          <p:nvPr>
            <p:ph type="body" idx="1"/>
          </p:nvPr>
        </p:nvSpPr>
        <p:spPr>
          <a:xfrm>
            <a:off x="304800" y="2438400"/>
            <a:ext cx="6324600" cy="6096000"/>
          </a:xfrm>
          <a:solidFill>
            <a:srgbClr val="FFFFFF"/>
          </a:solidFill>
          <a:ln>
            <a:solidFill>
              <a:srgbClr val="000000"/>
            </a:solidFill>
          </a:ln>
          <a:extLst>
            <a:ext uri="{FAA26D3D-D897-4be2-8F04-BA451C77F1D7}">
              <ma14:placeholderFlag xmlns:ma14="http://schemas.microsoft.com/office/mac/drawingml/2011/main" val="1"/>
            </a:ext>
          </a:extLst>
        </p:spPr>
        <p:txBody>
          <a:bodyPr lIns="91433" tIns="45716" rIns="91433" bIns="45716"/>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8B225E3-765A-0048-A158-B4A7C11676BF}" type="slidenum">
              <a:rPr lang="it-IT" sz="1200"/>
              <a:pPr eaLnBrk="1" hangingPunct="1"/>
              <a:t>38</a:t>
            </a:fld>
            <a:endParaRPr lang="it-IT" sz="1200"/>
          </a:p>
        </p:txBody>
      </p:sp>
      <p:sp>
        <p:nvSpPr>
          <p:cNvPr id="71682" name="Rectangle 2"/>
          <p:cNvSpPr>
            <a:spLocks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A4FF1B-FEBC-494C-9F25-53BDB239DFB0}" type="slidenum">
              <a:rPr lang="it-IT" sz="1200"/>
              <a:pPr eaLnBrk="1" hangingPunct="1"/>
              <a:t>39</a:t>
            </a:fld>
            <a:endParaRPr lang="it-IT" sz="1200"/>
          </a:p>
        </p:txBody>
      </p:sp>
      <p:sp>
        <p:nvSpPr>
          <p:cNvPr id="73730" name="Rectangle 2"/>
          <p:cNvSpPr>
            <a:spLocks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0E4E21B-29D6-D54E-842B-91CEC4CEF1CF}" type="slidenum">
              <a:rPr lang="it-IT" sz="1200"/>
              <a:pPr eaLnBrk="1" hangingPunct="1"/>
              <a:t>40</a:t>
            </a:fld>
            <a:endParaRPr lang="it-IT" sz="1200"/>
          </a:p>
        </p:txBody>
      </p:sp>
      <p:sp>
        <p:nvSpPr>
          <p:cNvPr id="75778" name="Rectangle 2"/>
          <p:cNvSpPr>
            <a:spLocks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709730-0E17-6C43-A874-AEE6AEEF1117}" type="slidenum">
              <a:rPr lang="it-IT" sz="1200"/>
              <a:pPr eaLnBrk="1" hangingPunct="1"/>
              <a:t>42</a:t>
            </a:fld>
            <a:endParaRPr lang="it-IT" sz="1200"/>
          </a:p>
        </p:txBody>
      </p:sp>
      <p:sp>
        <p:nvSpPr>
          <p:cNvPr id="78850" name="Rectangle 1026"/>
          <p:cNvSpPr>
            <a:spLocks noChangeArrowheads="1" noTextEdit="1"/>
          </p:cNvSpPr>
          <p:nvPr>
            <p:ph type="sldImg"/>
          </p:nvPr>
        </p:nvSpPr>
        <p:spPr>
          <a:ln/>
        </p:spPr>
      </p:sp>
      <p:sp>
        <p:nvSpPr>
          <p:cNvPr id="7885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0AFA66-DF11-2D4D-BED1-4DCEB524D4AB}" type="slidenum">
              <a:rPr lang="it-IT" sz="1200"/>
              <a:pPr eaLnBrk="1" hangingPunct="1"/>
              <a:t>43</a:t>
            </a:fld>
            <a:endParaRPr lang="it-IT" sz="1200"/>
          </a:p>
        </p:txBody>
      </p:sp>
      <p:sp>
        <p:nvSpPr>
          <p:cNvPr id="80898" name="Rectangle 2"/>
          <p:cNvSpPr>
            <a:spLocks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E396FBC-B5F3-6B40-AA43-5CB23CB75A91}" type="slidenum">
              <a:rPr lang="it-IT" sz="1200"/>
              <a:pPr eaLnBrk="1" hangingPunct="1"/>
              <a:t>44</a:t>
            </a:fld>
            <a:endParaRPr lang="it-IT" sz="1200"/>
          </a:p>
        </p:txBody>
      </p:sp>
      <p:sp>
        <p:nvSpPr>
          <p:cNvPr id="82946" name="Rectangle 2"/>
          <p:cNvSpPr>
            <a:spLocks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15991EC-C7C8-6247-A082-19BCB72C116F}" type="slidenum">
              <a:rPr lang="it-IT" sz="1200"/>
              <a:pPr eaLnBrk="1" hangingPunct="1"/>
              <a:t>45</a:t>
            </a:fld>
            <a:endParaRPr lang="it-IT" sz="1200"/>
          </a:p>
        </p:txBody>
      </p:sp>
      <p:sp>
        <p:nvSpPr>
          <p:cNvPr id="84994" name="Rectangle 2"/>
          <p:cNvSpPr>
            <a:spLocks noChangeArrowheads="1"/>
          </p:cNvSpPr>
          <p:nvPr>
            <p:ph type="sldImg"/>
          </p:nvPr>
        </p:nvSpPr>
        <p:spPr>
          <a:xfrm>
            <a:off x="2159000" y="609600"/>
            <a:ext cx="2235200" cy="1676400"/>
          </a:xfrm>
          <a:solidFill>
            <a:srgbClr val="FFFFFF"/>
          </a:solidFill>
          <a:ln/>
        </p:spPr>
      </p:sp>
      <p:sp>
        <p:nvSpPr>
          <p:cNvPr id="84995" name="Rectangle 3"/>
          <p:cNvSpPr>
            <a:spLocks noChangeArrowheads="1"/>
          </p:cNvSpPr>
          <p:nvPr>
            <p:ph type="body" idx="1"/>
          </p:nvPr>
        </p:nvSpPr>
        <p:spPr>
          <a:xfrm>
            <a:off x="304800" y="2438400"/>
            <a:ext cx="6324600" cy="6096000"/>
          </a:xfrm>
          <a:solidFill>
            <a:srgbClr val="FFFFFF"/>
          </a:solidFill>
          <a:ln>
            <a:solidFill>
              <a:srgbClr val="000000"/>
            </a:solidFill>
          </a:ln>
          <a:extLst>
            <a:ext uri="{FAA26D3D-D897-4be2-8F04-BA451C77F1D7}">
              <ma14:placeholderFlag xmlns:ma14="http://schemas.microsoft.com/office/mac/drawingml/2011/main" val="1"/>
            </a:ext>
          </a:extLst>
        </p:spPr>
        <p:txBody>
          <a:bodyPr lIns="91433" tIns="45716" rIns="91433" bIns="45716"/>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3D8D92-4DD0-1E46-9EF8-27AD817C9E16}" type="slidenum">
              <a:rPr lang="it-IT" sz="1200"/>
              <a:pPr eaLnBrk="1" hangingPunct="1"/>
              <a:t>46</a:t>
            </a:fld>
            <a:endParaRPr lang="it-IT" sz="1200"/>
          </a:p>
        </p:txBody>
      </p:sp>
      <p:sp>
        <p:nvSpPr>
          <p:cNvPr id="87042" name="Rectangle 2"/>
          <p:cNvSpPr>
            <a:spLocks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C343E8C-A883-0341-9385-1523FCD1BAB0}" type="slidenum">
              <a:rPr lang="it-IT" sz="1200"/>
              <a:pPr eaLnBrk="1" hangingPunct="1"/>
              <a:t>47</a:t>
            </a:fld>
            <a:endParaRPr lang="it-IT" sz="1200"/>
          </a:p>
        </p:txBody>
      </p:sp>
      <p:sp>
        <p:nvSpPr>
          <p:cNvPr id="89090" name="Rectangle 1026"/>
          <p:cNvSpPr>
            <a:spLocks noChangeArrowheads="1" noTextEdit="1"/>
          </p:cNvSpPr>
          <p:nvPr>
            <p:ph type="sldImg"/>
          </p:nvPr>
        </p:nvSpPr>
        <p:spPr>
          <a:ln/>
        </p:spPr>
      </p:sp>
      <p:sp>
        <p:nvSpPr>
          <p:cNvPr id="8909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egnaposto immagine diapositiva 1"/>
          <p:cNvSpPr>
            <a:spLocks noGrp="1" noRot="1" noChangeAspect="1"/>
          </p:cNvSpPr>
          <p:nvPr>
            <p:ph type="sldImg"/>
          </p:nvPr>
        </p:nvSpPr>
        <p:spPr>
          <a:ln/>
        </p:spPr>
      </p:sp>
      <p:sp>
        <p:nvSpPr>
          <p:cNvPr id="2560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Calibri" charset="0"/>
              <a:ea typeface="ＭＳ Ｐゴシック" charset="0"/>
              <a:cs typeface="ＭＳ Ｐゴシック" charset="0"/>
            </a:endParaRPr>
          </a:p>
        </p:txBody>
      </p:sp>
      <p:sp>
        <p:nvSpPr>
          <p:cNvPr id="2560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4E9F1B-8C6B-B24A-8FE3-960EEF9F0C1E}" type="slidenum">
              <a:rPr lang="it-IT" sz="1200">
                <a:latin typeface="Calibri" charset="0"/>
              </a:rPr>
              <a:pPr eaLnBrk="1" hangingPunct="1"/>
              <a:t>8</a:t>
            </a:fld>
            <a:endParaRPr lang="it-IT" sz="1200">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9BE2A7D-AAE1-764C-98A2-87D7B39A7F9B}" type="slidenum">
              <a:rPr lang="it-IT" sz="1200"/>
              <a:pPr eaLnBrk="1" hangingPunct="1"/>
              <a:t>48</a:t>
            </a:fld>
            <a:endParaRPr lang="it-IT" sz="1200"/>
          </a:p>
        </p:txBody>
      </p:sp>
      <p:sp>
        <p:nvSpPr>
          <p:cNvPr id="91138" name="Rectangle 2"/>
          <p:cNvSpPr>
            <a:spLocks noChangeArrowheads="1"/>
          </p:cNvSpPr>
          <p:nvPr>
            <p:ph type="sldImg"/>
          </p:nvPr>
        </p:nvSpPr>
        <p:spPr>
          <a:solidFill>
            <a:srgbClr val="FFFFFF"/>
          </a:solidFill>
          <a:ln/>
        </p:spPr>
      </p:sp>
      <p:sp>
        <p:nvSpPr>
          <p:cNvPr id="91139" name="Rectangle 3"/>
          <p:cNvSpPr>
            <a:spLocks noChangeArrowheads="1"/>
          </p:cNvSpPr>
          <p:nvPr>
            <p:ph type="body" idx="1"/>
          </p:nvPr>
        </p:nvSpPr>
        <p:spPr>
          <a:solidFill>
            <a:srgbClr val="FFFFFF"/>
          </a:solidFill>
          <a:ln>
            <a:solidFill>
              <a:srgbClr val="000000"/>
            </a:solidFill>
          </a:ln>
        </p:spPr>
        <p:txBody>
          <a:bodyPr lIns="91433" tIns="45716" rIns="91433" bIns="45716"/>
          <a:lstStyle/>
          <a:p>
            <a:pPr eaLnBrk="1" hangingPunct="1"/>
            <a:r>
              <a:rPr lang="en-US">
                <a:solidFill>
                  <a:srgbClr val="000000"/>
                </a:solidFill>
                <a:latin typeface="Geneva" charset="0"/>
                <a:ea typeface="ＭＳ Ｐゴシック" charset="0"/>
                <a:cs typeface="ＭＳ Ｐゴシック" charset="0"/>
              </a:rPr>
              <a:t>Figure: Figure 09-04a</a:t>
            </a:r>
          </a:p>
          <a:p>
            <a:pPr eaLnBrk="1" hangingPunct="1"/>
            <a:endParaRPr lang="en-US">
              <a:solidFill>
                <a:srgbClr val="000000"/>
              </a:solidFill>
              <a:latin typeface="Geneva" charset="0"/>
              <a:ea typeface="ＭＳ Ｐゴシック" charset="0"/>
              <a:cs typeface="ＭＳ Ｐゴシック" charset="0"/>
            </a:endParaRPr>
          </a:p>
          <a:p>
            <a:pPr eaLnBrk="1" hangingPunct="1"/>
            <a:r>
              <a:rPr lang="en-US">
                <a:solidFill>
                  <a:srgbClr val="000000"/>
                </a:solidFill>
                <a:latin typeface="Geneva" charset="0"/>
                <a:ea typeface="ＭＳ Ｐゴシック" charset="0"/>
                <a:cs typeface="ＭＳ Ｐゴシック" charset="0"/>
              </a:rPr>
              <a:t>Caption: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034D11D-181F-C840-8BE8-AD1A8AD031A5}" type="slidenum">
              <a:rPr lang="it-IT" sz="1200"/>
              <a:pPr eaLnBrk="1" hangingPunct="1"/>
              <a:t>49</a:t>
            </a:fld>
            <a:endParaRPr lang="it-IT" sz="1200"/>
          </a:p>
        </p:txBody>
      </p:sp>
      <p:sp>
        <p:nvSpPr>
          <p:cNvPr id="93186" name="Rectangle 2"/>
          <p:cNvSpPr>
            <a:spLocks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76AA0E-5772-1E4F-85F1-8A25B379A312}" type="slidenum">
              <a:rPr lang="it-IT" sz="1200"/>
              <a:pPr eaLnBrk="1" hangingPunct="1"/>
              <a:t>51</a:t>
            </a:fld>
            <a:endParaRPr lang="it-IT" sz="1200"/>
          </a:p>
        </p:txBody>
      </p:sp>
      <p:sp>
        <p:nvSpPr>
          <p:cNvPr id="96258" name="Rectangle 1026"/>
          <p:cNvSpPr>
            <a:spLocks noChangeArrowheads="1" noTextEdit="1"/>
          </p:cNvSpPr>
          <p:nvPr>
            <p:ph type="sldImg"/>
          </p:nvPr>
        </p:nvSpPr>
        <p:spPr>
          <a:ln/>
        </p:spPr>
      </p:sp>
      <p:sp>
        <p:nvSpPr>
          <p:cNvPr id="9625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0128A9A-F6B2-D143-992C-8882B1E794AE}" type="slidenum">
              <a:rPr lang="it-IT" sz="1200"/>
              <a:pPr eaLnBrk="1" hangingPunct="1"/>
              <a:t>53</a:t>
            </a:fld>
            <a:endParaRPr lang="it-IT" sz="1200"/>
          </a:p>
        </p:txBody>
      </p:sp>
      <p:sp>
        <p:nvSpPr>
          <p:cNvPr id="99330" name="Rectangle 1026"/>
          <p:cNvSpPr>
            <a:spLocks noChangeArrowheads="1" noTextEdit="1"/>
          </p:cNvSpPr>
          <p:nvPr>
            <p:ph type="sldImg"/>
          </p:nvPr>
        </p:nvSpPr>
        <p:spPr>
          <a:ln/>
        </p:spPr>
      </p:sp>
      <p:sp>
        <p:nvSpPr>
          <p:cNvPr id="9933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F547BC8-72CB-8C4D-B27A-4936A3AE2BAC}" type="slidenum">
              <a:rPr lang="it-IT" sz="1200"/>
              <a:pPr eaLnBrk="1" hangingPunct="1"/>
              <a:t>54</a:t>
            </a:fld>
            <a:endParaRPr lang="it-IT" sz="1200"/>
          </a:p>
        </p:txBody>
      </p:sp>
      <p:sp>
        <p:nvSpPr>
          <p:cNvPr id="101378" name="Rectangle 2"/>
          <p:cNvSpPr>
            <a:spLocks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FE3806E-35C1-404C-8B25-074D4411DB6E}" type="slidenum">
              <a:rPr lang="it-IT" sz="1200"/>
              <a:pPr eaLnBrk="1" hangingPunct="1"/>
              <a:t>56</a:t>
            </a:fld>
            <a:endParaRPr lang="it-IT" sz="1200"/>
          </a:p>
        </p:txBody>
      </p:sp>
      <p:sp>
        <p:nvSpPr>
          <p:cNvPr id="104450" name="Rectangle 1026"/>
          <p:cNvSpPr>
            <a:spLocks noChangeArrowheads="1" noTextEdit="1"/>
          </p:cNvSpPr>
          <p:nvPr>
            <p:ph type="sldImg"/>
          </p:nvPr>
        </p:nvSpPr>
        <p:spPr>
          <a:ln/>
        </p:spPr>
      </p:sp>
      <p:sp>
        <p:nvSpPr>
          <p:cNvPr id="10445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379F2EA-8C6E-AE42-856A-E5666CEB88AA}" type="slidenum">
              <a:rPr lang="it-IT" sz="1200"/>
              <a:pPr eaLnBrk="1" hangingPunct="1"/>
              <a:t>58</a:t>
            </a:fld>
            <a:endParaRPr lang="it-IT" sz="1200"/>
          </a:p>
        </p:txBody>
      </p:sp>
      <p:sp>
        <p:nvSpPr>
          <p:cNvPr id="107522" name="Rectangle 2"/>
          <p:cNvSpPr>
            <a:spLocks noChangeArrowheads="1"/>
          </p:cNvSpPr>
          <p:nvPr>
            <p:ph type="sldImg"/>
          </p:nvPr>
        </p:nvSpPr>
        <p:spPr>
          <a:xfrm>
            <a:off x="2159000" y="609600"/>
            <a:ext cx="2235200" cy="1676400"/>
          </a:xfrm>
          <a:solidFill>
            <a:srgbClr val="FFFFFF"/>
          </a:solidFill>
          <a:ln/>
        </p:spPr>
      </p:sp>
      <p:sp>
        <p:nvSpPr>
          <p:cNvPr id="107523" name="Rectangle 3"/>
          <p:cNvSpPr>
            <a:spLocks noChangeArrowheads="1"/>
          </p:cNvSpPr>
          <p:nvPr>
            <p:ph type="body" idx="1"/>
          </p:nvPr>
        </p:nvSpPr>
        <p:spPr>
          <a:xfrm>
            <a:off x="304800" y="2438400"/>
            <a:ext cx="6324600" cy="6096000"/>
          </a:xfrm>
          <a:solidFill>
            <a:srgbClr val="FFFFFF"/>
          </a:solidFill>
          <a:ln>
            <a:solidFill>
              <a:srgbClr val="000000"/>
            </a:solidFill>
          </a:ln>
          <a:extLst>
            <a:ext uri="{FAA26D3D-D897-4be2-8F04-BA451C77F1D7}">
              <ma14:placeholderFlag xmlns:ma14="http://schemas.microsoft.com/office/mac/drawingml/2011/main" val="1"/>
            </a:ext>
          </a:extLst>
        </p:spPr>
        <p:txBody>
          <a:bodyPr lIns="91433" tIns="45716" rIns="91433" bIns="45716"/>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CED5A77-7B77-054A-B0EF-C645B318A917}" type="slidenum">
              <a:rPr lang="it-IT" sz="1200"/>
              <a:pPr eaLnBrk="1" hangingPunct="1"/>
              <a:t>59</a:t>
            </a:fld>
            <a:endParaRPr lang="it-IT" sz="1200"/>
          </a:p>
        </p:txBody>
      </p:sp>
      <p:sp>
        <p:nvSpPr>
          <p:cNvPr id="109570" name="Rectangle 1026"/>
          <p:cNvSpPr>
            <a:spLocks noChangeArrowheads="1" noTextEdit="1"/>
          </p:cNvSpPr>
          <p:nvPr>
            <p:ph type="sldImg"/>
          </p:nvPr>
        </p:nvSpPr>
        <p:spPr>
          <a:ln/>
        </p:spPr>
      </p:sp>
      <p:sp>
        <p:nvSpPr>
          <p:cNvPr id="10957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5965D3B-861C-7043-91BB-A4BC53C49BE1}" type="slidenum">
              <a:rPr lang="it-IT" sz="1200"/>
              <a:pPr eaLnBrk="1" hangingPunct="1"/>
              <a:t>60</a:t>
            </a:fld>
            <a:endParaRPr lang="it-IT" sz="1200"/>
          </a:p>
        </p:txBody>
      </p:sp>
      <p:sp>
        <p:nvSpPr>
          <p:cNvPr id="111618" name="Rectangle 2"/>
          <p:cNvSpPr>
            <a:spLocks noChangeArrowheads="1"/>
          </p:cNvSpPr>
          <p:nvPr>
            <p:ph type="sldImg"/>
          </p:nvPr>
        </p:nvSpPr>
        <p:spPr>
          <a:xfrm>
            <a:off x="2159000" y="609600"/>
            <a:ext cx="2235200" cy="1676400"/>
          </a:xfrm>
          <a:solidFill>
            <a:srgbClr val="FFFFFF"/>
          </a:solidFill>
          <a:ln/>
        </p:spPr>
      </p:sp>
      <p:sp>
        <p:nvSpPr>
          <p:cNvPr id="111619" name="Rectangle 3"/>
          <p:cNvSpPr>
            <a:spLocks noChangeArrowheads="1"/>
          </p:cNvSpPr>
          <p:nvPr>
            <p:ph type="body" idx="1"/>
          </p:nvPr>
        </p:nvSpPr>
        <p:spPr>
          <a:xfrm>
            <a:off x="304800" y="2438400"/>
            <a:ext cx="6324600" cy="6096000"/>
          </a:xfrm>
          <a:solidFill>
            <a:srgbClr val="FFFFFF"/>
          </a:solidFill>
          <a:ln>
            <a:solidFill>
              <a:srgbClr val="000000"/>
            </a:solidFill>
          </a:ln>
          <a:extLst>
            <a:ext uri="{FAA26D3D-D897-4be2-8F04-BA451C77F1D7}">
              <ma14:placeholderFlag xmlns:ma14="http://schemas.microsoft.com/office/mac/drawingml/2011/main" val="1"/>
            </a:ext>
          </a:extLst>
        </p:spPr>
        <p:txBody>
          <a:bodyPr lIns="91433" tIns="45716" rIns="91433" bIns="45716"/>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98E1FA6-AD40-0B45-8288-4DAE0EC70894}" type="slidenum">
              <a:rPr lang="it-IT" sz="1200"/>
              <a:pPr eaLnBrk="1" hangingPunct="1"/>
              <a:t>61</a:t>
            </a:fld>
            <a:endParaRPr lang="it-IT" sz="1200"/>
          </a:p>
        </p:txBody>
      </p:sp>
      <p:sp>
        <p:nvSpPr>
          <p:cNvPr id="113666" name="Rectangle 2"/>
          <p:cNvSpPr>
            <a:spLocks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FE35B3-467F-1F44-8E64-BA3B36944CC8}" type="slidenum">
              <a:rPr lang="it-IT" sz="1200"/>
              <a:pPr eaLnBrk="1" hangingPunct="1"/>
              <a:t>9</a:t>
            </a:fld>
            <a:endParaRPr lang="it-IT" sz="1200"/>
          </a:p>
        </p:txBody>
      </p:sp>
      <p:sp>
        <p:nvSpPr>
          <p:cNvPr id="15362" name="Rectangle 2"/>
          <p:cNvSpPr>
            <a:spLocks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661011-49C3-7648-B7EB-FA1702E5BEC6}" type="slidenum">
              <a:rPr lang="it-IT" sz="1200"/>
              <a:pPr eaLnBrk="1" hangingPunct="1"/>
              <a:t>63</a:t>
            </a:fld>
            <a:endParaRPr lang="it-IT" sz="1200"/>
          </a:p>
        </p:txBody>
      </p:sp>
      <p:sp>
        <p:nvSpPr>
          <p:cNvPr id="116738" name="Rectangle 1026"/>
          <p:cNvSpPr>
            <a:spLocks noChangeArrowheads="1" noTextEdit="1"/>
          </p:cNvSpPr>
          <p:nvPr>
            <p:ph type="sldImg"/>
          </p:nvPr>
        </p:nvSpPr>
        <p:spPr>
          <a:ln/>
        </p:spPr>
      </p:sp>
      <p:sp>
        <p:nvSpPr>
          <p:cNvPr id="11673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19FB87-BCAF-BA4D-BED2-1633667A4433}" type="slidenum">
              <a:rPr lang="it-IT" sz="1200"/>
              <a:pPr eaLnBrk="1" hangingPunct="1"/>
              <a:t>64</a:t>
            </a:fld>
            <a:endParaRPr lang="it-IT" sz="1200"/>
          </a:p>
        </p:txBody>
      </p:sp>
      <p:sp>
        <p:nvSpPr>
          <p:cNvPr id="118786" name="Rectangle 2"/>
          <p:cNvSpPr>
            <a:spLocks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264A20-5B2F-6040-9562-6AE1E66455B3}" type="slidenum">
              <a:rPr lang="it-IT" sz="1200"/>
              <a:pPr eaLnBrk="1" hangingPunct="1"/>
              <a:t>65</a:t>
            </a:fld>
            <a:endParaRPr lang="it-IT" sz="1200"/>
          </a:p>
        </p:txBody>
      </p:sp>
      <p:sp>
        <p:nvSpPr>
          <p:cNvPr id="120834" name="Rectangle 2"/>
          <p:cNvSpPr>
            <a:spLocks noChangeArrowheads="1"/>
          </p:cNvSpPr>
          <p:nvPr>
            <p:ph type="sldImg"/>
          </p:nvPr>
        </p:nvSpPr>
        <p:spPr>
          <a:xfrm>
            <a:off x="2159000" y="609600"/>
            <a:ext cx="2235200" cy="1676400"/>
          </a:xfrm>
          <a:solidFill>
            <a:srgbClr val="FFFFFF"/>
          </a:solidFill>
          <a:ln/>
        </p:spPr>
      </p:sp>
      <p:sp>
        <p:nvSpPr>
          <p:cNvPr id="120835" name="Rectangle 3"/>
          <p:cNvSpPr>
            <a:spLocks noChangeArrowheads="1"/>
          </p:cNvSpPr>
          <p:nvPr>
            <p:ph type="body" idx="1"/>
          </p:nvPr>
        </p:nvSpPr>
        <p:spPr>
          <a:xfrm>
            <a:off x="304800" y="2438400"/>
            <a:ext cx="6324600" cy="6096000"/>
          </a:xfrm>
          <a:solidFill>
            <a:srgbClr val="FFFFFF"/>
          </a:solidFill>
          <a:ln>
            <a:solidFill>
              <a:srgbClr val="000000"/>
            </a:solidFill>
          </a:ln>
          <a:extLst>
            <a:ext uri="{FAA26D3D-D897-4be2-8F04-BA451C77F1D7}">
              <ma14:placeholderFlag xmlns:ma14="http://schemas.microsoft.com/office/mac/drawingml/2011/main" val="1"/>
            </a:ext>
          </a:extLst>
        </p:spPr>
        <p:txBody>
          <a:bodyPr lIns="91433" tIns="45716" rIns="91433" bIns="45716"/>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2F2935F-EAF5-3944-8F7F-CE7DFAADB620}" type="slidenum">
              <a:rPr lang="it-IT" sz="1200"/>
              <a:pPr eaLnBrk="1" hangingPunct="1"/>
              <a:t>66</a:t>
            </a:fld>
            <a:endParaRPr lang="it-IT" sz="1200"/>
          </a:p>
        </p:txBody>
      </p:sp>
      <p:sp>
        <p:nvSpPr>
          <p:cNvPr id="122882" name="Rectangle 2"/>
          <p:cNvSpPr>
            <a:spLocks noChangeArrowheads="1"/>
          </p:cNvSpPr>
          <p:nvPr>
            <p:ph type="sldImg"/>
          </p:nvPr>
        </p:nvSpPr>
        <p:spPr>
          <a:solidFill>
            <a:srgbClr val="FFFFFF"/>
          </a:solidFill>
          <a:ln/>
        </p:spPr>
      </p:sp>
      <p:sp>
        <p:nvSpPr>
          <p:cNvPr id="12288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lIns="91433" tIns="45716" rIns="91433" bIns="45716"/>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6EE207-01A6-4340-9AA5-7E4953D51112}" type="slidenum">
              <a:rPr lang="it-IT" sz="1200"/>
              <a:pPr eaLnBrk="1" hangingPunct="1"/>
              <a:t>67</a:t>
            </a:fld>
            <a:endParaRPr lang="it-IT" sz="1200"/>
          </a:p>
        </p:txBody>
      </p:sp>
      <p:sp>
        <p:nvSpPr>
          <p:cNvPr id="124930" name="Rectangle 2"/>
          <p:cNvSpPr>
            <a:spLocks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9FCDA2-BA28-7D4D-8B25-D49FD391E67D}" type="slidenum">
              <a:rPr lang="it-IT" sz="1200"/>
              <a:pPr eaLnBrk="1" hangingPunct="1"/>
              <a:t>68</a:t>
            </a:fld>
            <a:endParaRPr lang="it-IT"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8E33813-871A-7F49-A7CE-18527309CFBD}" type="slidenum">
              <a:rPr lang="it-IT" sz="1200"/>
              <a:pPr eaLnBrk="1" hangingPunct="1"/>
              <a:t>69</a:t>
            </a:fld>
            <a:endParaRPr lang="it-IT" sz="1200"/>
          </a:p>
        </p:txBody>
      </p:sp>
      <p:sp>
        <p:nvSpPr>
          <p:cNvPr id="126978" name="Rectangle 2"/>
          <p:cNvSpPr>
            <a:spLocks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39E59F-1E7C-0C40-8CDB-723F667CA121}" type="slidenum">
              <a:rPr lang="it-IT" sz="1200"/>
              <a:pPr eaLnBrk="1" hangingPunct="1"/>
              <a:t>70</a:t>
            </a:fld>
            <a:endParaRPr lang="it-IT" sz="1200"/>
          </a:p>
        </p:txBody>
      </p:sp>
      <p:sp>
        <p:nvSpPr>
          <p:cNvPr id="137218" name="Rectangle 2"/>
          <p:cNvSpPr>
            <a:spLocks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EB169F-ED5C-0048-A17D-682D311A8876}" type="slidenum">
              <a:rPr lang="it-IT" sz="1200"/>
              <a:pPr eaLnBrk="1" hangingPunct="1"/>
              <a:t>71</a:t>
            </a:fld>
            <a:endParaRPr lang="it-IT" sz="1200"/>
          </a:p>
        </p:txBody>
      </p:sp>
      <p:sp>
        <p:nvSpPr>
          <p:cNvPr id="139266" name="Rectangle 2"/>
          <p:cNvSpPr>
            <a:spLocks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82D04A-D3B1-8148-A2F5-21B8ACC6EF73}" type="slidenum">
              <a:rPr lang="it-IT" sz="1200"/>
              <a:pPr eaLnBrk="1" hangingPunct="1"/>
              <a:t>72</a:t>
            </a:fld>
            <a:endParaRPr lang="it-IT" sz="1200"/>
          </a:p>
        </p:txBody>
      </p:sp>
      <p:sp>
        <p:nvSpPr>
          <p:cNvPr id="141314" name="Rectangle 2"/>
          <p:cNvSpPr>
            <a:spLocks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CAF860-07C3-F448-A969-6BBF3A1EF8AB}" type="slidenum">
              <a:rPr lang="it-IT" sz="1200"/>
              <a:pPr eaLnBrk="1" hangingPunct="1"/>
              <a:t>10</a:t>
            </a:fld>
            <a:endParaRPr lang="it-IT" sz="1200"/>
          </a:p>
        </p:txBody>
      </p:sp>
      <p:sp>
        <p:nvSpPr>
          <p:cNvPr id="17410" name="Rectangle 2"/>
          <p:cNvSpPr>
            <a:spLocks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1A02BEC-95A2-764A-8236-6C4ADC14D1CE}" type="slidenum">
              <a:rPr lang="it-IT" sz="1200"/>
              <a:pPr eaLnBrk="1" hangingPunct="1"/>
              <a:t>73</a:t>
            </a:fld>
            <a:endParaRPr lang="it-IT" sz="1200"/>
          </a:p>
        </p:txBody>
      </p:sp>
      <p:sp>
        <p:nvSpPr>
          <p:cNvPr id="143362" name="Rectangle 2"/>
          <p:cNvSpPr>
            <a:spLocks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807F3F1-CEC8-7041-A671-13A20EDE1E49}" type="slidenum">
              <a:rPr lang="it-IT" sz="1200"/>
              <a:pPr eaLnBrk="1" hangingPunct="1"/>
              <a:t>75</a:t>
            </a:fld>
            <a:endParaRPr lang="it-IT" sz="1200"/>
          </a:p>
        </p:txBody>
      </p:sp>
      <p:sp>
        <p:nvSpPr>
          <p:cNvPr id="146434" name="Rectangle 2"/>
          <p:cNvSpPr>
            <a:spLocks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1661BFA-E90A-FA4B-9A45-1C42DA456303}" type="slidenum">
              <a:rPr lang="it-IT" sz="1200"/>
              <a:pPr eaLnBrk="1" hangingPunct="1"/>
              <a:t>77</a:t>
            </a:fld>
            <a:endParaRPr lang="it-IT" sz="1200"/>
          </a:p>
        </p:txBody>
      </p:sp>
      <p:sp>
        <p:nvSpPr>
          <p:cNvPr id="149506" name="Rectangle 1026"/>
          <p:cNvSpPr>
            <a:spLocks noChangeArrowheads="1" noTextEdit="1"/>
          </p:cNvSpPr>
          <p:nvPr>
            <p:ph type="sldImg"/>
          </p:nvPr>
        </p:nvSpPr>
        <p:spPr>
          <a:ln/>
        </p:spPr>
      </p:sp>
      <p:sp>
        <p:nvSpPr>
          <p:cNvPr id="14950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00F0F85-488F-1640-940D-4CFA514D0BEC}" type="slidenum">
              <a:rPr lang="it-IT" sz="1200"/>
              <a:pPr eaLnBrk="1" hangingPunct="1"/>
              <a:t>78</a:t>
            </a:fld>
            <a:endParaRPr lang="it-IT" sz="1200"/>
          </a:p>
        </p:txBody>
      </p:sp>
      <p:sp>
        <p:nvSpPr>
          <p:cNvPr id="151554" name="Rectangle 2"/>
          <p:cNvSpPr>
            <a:spLocks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C515CC-5675-A54D-8FF7-240D1562DBAB}" type="slidenum">
              <a:rPr lang="it-IT" sz="1200"/>
              <a:pPr eaLnBrk="1" hangingPunct="1"/>
              <a:t>81</a:t>
            </a:fld>
            <a:endParaRPr lang="it-IT" sz="1200"/>
          </a:p>
        </p:txBody>
      </p:sp>
      <p:sp>
        <p:nvSpPr>
          <p:cNvPr id="155650" name="Rectangle 2"/>
          <p:cNvSpPr>
            <a:spLocks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63F82B-1893-9A47-A791-C4D59090426A}" type="slidenum">
              <a:rPr lang="it-IT" sz="1200"/>
              <a:pPr eaLnBrk="1" hangingPunct="1"/>
              <a:t>82</a:t>
            </a:fld>
            <a:endParaRPr lang="it-IT" sz="1200"/>
          </a:p>
        </p:txBody>
      </p:sp>
      <p:sp>
        <p:nvSpPr>
          <p:cNvPr id="157698" name="Rectangle 2"/>
          <p:cNvSpPr>
            <a:spLocks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9A2DA93-F656-474E-A7D6-87FBF9CC5914}" type="slidenum">
              <a:rPr lang="it-IT" sz="1200"/>
              <a:pPr eaLnBrk="1" hangingPunct="1"/>
              <a:t>83</a:t>
            </a:fld>
            <a:endParaRPr lang="it-IT" sz="1200"/>
          </a:p>
        </p:txBody>
      </p:sp>
      <p:sp>
        <p:nvSpPr>
          <p:cNvPr id="159746" name="Rectangle 2"/>
          <p:cNvSpPr>
            <a:spLocks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7C3E6D-DB7B-3048-B1BF-1404B02F0581}" type="slidenum">
              <a:rPr lang="it-IT" sz="1200"/>
              <a:pPr eaLnBrk="1" hangingPunct="1"/>
              <a:t>84</a:t>
            </a:fld>
            <a:endParaRPr lang="it-IT" sz="1200"/>
          </a:p>
        </p:txBody>
      </p:sp>
      <p:sp>
        <p:nvSpPr>
          <p:cNvPr id="161794" name="Rectangle 2"/>
          <p:cNvSpPr>
            <a:spLocks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CE5809-27AA-DE46-9997-9051DA1ACD40}" type="slidenum">
              <a:rPr lang="it-IT" sz="1200"/>
              <a:pPr eaLnBrk="1" hangingPunct="1"/>
              <a:t>87</a:t>
            </a:fld>
            <a:endParaRPr lang="it-IT" sz="1200"/>
          </a:p>
        </p:txBody>
      </p:sp>
      <p:sp>
        <p:nvSpPr>
          <p:cNvPr id="165890" name="Rectangle 2"/>
          <p:cNvSpPr>
            <a:spLocks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F32BD9E-F1B4-3C48-98F3-1A336D7C672C}" type="slidenum">
              <a:rPr lang="it-IT" sz="1200"/>
              <a:pPr eaLnBrk="1" hangingPunct="1"/>
              <a:t>88</a:t>
            </a:fld>
            <a:endParaRPr lang="it-IT" sz="1200"/>
          </a:p>
        </p:txBody>
      </p:sp>
      <p:sp>
        <p:nvSpPr>
          <p:cNvPr id="167938" name="Rectangle 2"/>
          <p:cNvSpPr>
            <a:spLocks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0487586-86B2-B041-BF81-4959328A9E80}" type="slidenum">
              <a:rPr lang="it-IT" sz="1200"/>
              <a:pPr eaLnBrk="1" hangingPunct="1"/>
              <a:t>11</a:t>
            </a:fld>
            <a:endParaRPr lang="it-IT" sz="1200"/>
          </a:p>
        </p:txBody>
      </p:sp>
      <p:sp>
        <p:nvSpPr>
          <p:cNvPr id="19458" name="Rectangle 2"/>
          <p:cNvSpPr>
            <a:spLocks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212907-4293-DA41-9452-C61FF140B90A}" type="slidenum">
              <a:rPr lang="it-IT" sz="1200"/>
              <a:pPr eaLnBrk="1" hangingPunct="1"/>
              <a:t>89</a:t>
            </a:fld>
            <a:endParaRPr lang="it-IT" sz="1200"/>
          </a:p>
        </p:txBody>
      </p:sp>
      <p:sp>
        <p:nvSpPr>
          <p:cNvPr id="169986" name="Rectangle 2"/>
          <p:cNvSpPr>
            <a:spLocks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837A42-658D-2549-BC71-DD1662225D25}" type="slidenum">
              <a:rPr lang="it-IT" sz="1200"/>
              <a:pPr eaLnBrk="1" hangingPunct="1"/>
              <a:t>90</a:t>
            </a:fld>
            <a:endParaRPr lang="it-IT" sz="1200"/>
          </a:p>
        </p:txBody>
      </p:sp>
      <p:sp>
        <p:nvSpPr>
          <p:cNvPr id="172034" name="Rectangle 2"/>
          <p:cNvSpPr>
            <a:spLocks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4DCA37-AB12-C74D-96E6-760BE433308F}" type="slidenum">
              <a:rPr lang="it-IT" sz="1200"/>
              <a:pPr eaLnBrk="1" hangingPunct="1"/>
              <a:t>95</a:t>
            </a:fld>
            <a:endParaRPr lang="it-IT" sz="1200"/>
          </a:p>
        </p:txBody>
      </p:sp>
      <p:sp>
        <p:nvSpPr>
          <p:cNvPr id="178178" name="Rectangle 2"/>
          <p:cNvSpPr>
            <a:spLocks noChangeArrowheads="1"/>
          </p:cNvSpPr>
          <p:nvPr>
            <p:ph type="sldImg"/>
          </p:nvPr>
        </p:nvSpPr>
        <p:spPr>
          <a:xfrm>
            <a:off x="2159000" y="609600"/>
            <a:ext cx="2235200" cy="1676400"/>
          </a:xfrm>
          <a:solidFill>
            <a:srgbClr val="FFFFFF"/>
          </a:solidFill>
          <a:ln/>
        </p:spPr>
      </p:sp>
      <p:sp>
        <p:nvSpPr>
          <p:cNvPr id="178179" name="Rectangle 3"/>
          <p:cNvSpPr>
            <a:spLocks noChangeArrowheads="1"/>
          </p:cNvSpPr>
          <p:nvPr>
            <p:ph type="body" idx="1"/>
          </p:nvPr>
        </p:nvSpPr>
        <p:spPr>
          <a:xfrm>
            <a:off x="304800" y="2438400"/>
            <a:ext cx="6324600" cy="6096000"/>
          </a:xfrm>
          <a:solidFill>
            <a:srgbClr val="FFFFFF"/>
          </a:solidFill>
          <a:ln>
            <a:solidFill>
              <a:srgbClr val="000000"/>
            </a:solidFill>
          </a:ln>
          <a:extLst>
            <a:ext uri="{FAA26D3D-D897-4be2-8F04-BA451C77F1D7}">
              <ma14:placeholderFlag xmlns:ma14="http://schemas.microsoft.com/office/mac/drawingml/2011/main" val="1"/>
            </a:ext>
          </a:extLst>
        </p:spPr>
        <p:txBody>
          <a:bodyPr lIns="91433" tIns="45716" rIns="91433" bIns="45716"/>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438FD0-8939-1048-B9FA-90C3419A6C36}" type="slidenum">
              <a:rPr lang="it-IT" sz="1200"/>
              <a:pPr eaLnBrk="1" hangingPunct="1"/>
              <a:t>96</a:t>
            </a:fld>
            <a:endParaRPr lang="it-IT" sz="1200"/>
          </a:p>
        </p:txBody>
      </p:sp>
      <p:sp>
        <p:nvSpPr>
          <p:cNvPr id="180226" name="Rectangle 2"/>
          <p:cNvSpPr>
            <a:spLocks noChangeArrowheads="1"/>
          </p:cNvSpPr>
          <p:nvPr>
            <p:ph type="sldImg"/>
          </p:nvPr>
        </p:nvSpPr>
        <p:spPr>
          <a:xfrm>
            <a:off x="2159000" y="609600"/>
            <a:ext cx="2235200" cy="1676400"/>
          </a:xfrm>
          <a:solidFill>
            <a:srgbClr val="FFFFFF"/>
          </a:solidFill>
          <a:ln/>
        </p:spPr>
      </p:sp>
      <p:sp>
        <p:nvSpPr>
          <p:cNvPr id="180227" name="Rectangle 3"/>
          <p:cNvSpPr>
            <a:spLocks noChangeArrowheads="1"/>
          </p:cNvSpPr>
          <p:nvPr>
            <p:ph type="body" idx="1"/>
          </p:nvPr>
        </p:nvSpPr>
        <p:spPr>
          <a:xfrm>
            <a:off x="304800" y="2438400"/>
            <a:ext cx="6324600" cy="6096000"/>
          </a:xfrm>
          <a:solidFill>
            <a:srgbClr val="FFFFFF"/>
          </a:solidFill>
          <a:ln>
            <a:solidFill>
              <a:srgbClr val="000000"/>
            </a:solidFill>
          </a:ln>
          <a:extLst>
            <a:ext uri="{FAA26D3D-D897-4be2-8F04-BA451C77F1D7}">
              <ma14:placeholderFlag xmlns:ma14="http://schemas.microsoft.com/office/mac/drawingml/2011/main" val="1"/>
            </a:ext>
          </a:extLst>
        </p:spPr>
        <p:txBody>
          <a:bodyPr lIns="91433" tIns="45716" rIns="91433" bIns="45716"/>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17B9373-6DB5-D344-8F4A-F8CA29CA8854}" type="slidenum">
              <a:rPr lang="it-IT" sz="1200"/>
              <a:pPr eaLnBrk="1" hangingPunct="1"/>
              <a:t>97</a:t>
            </a:fld>
            <a:endParaRPr lang="it-IT" sz="1200"/>
          </a:p>
        </p:txBody>
      </p:sp>
      <p:sp>
        <p:nvSpPr>
          <p:cNvPr id="182274" name="Rectangle 2"/>
          <p:cNvSpPr>
            <a:spLocks noChangeArrowheads="1"/>
          </p:cNvSpPr>
          <p:nvPr>
            <p:ph type="sldImg"/>
          </p:nvPr>
        </p:nvSpPr>
        <p:spPr>
          <a:xfrm>
            <a:off x="2159000" y="609600"/>
            <a:ext cx="2235200" cy="1676400"/>
          </a:xfrm>
          <a:solidFill>
            <a:srgbClr val="FFFFFF"/>
          </a:solidFill>
          <a:ln/>
        </p:spPr>
      </p:sp>
      <p:sp>
        <p:nvSpPr>
          <p:cNvPr id="182275" name="Rectangle 3"/>
          <p:cNvSpPr>
            <a:spLocks noChangeArrowheads="1"/>
          </p:cNvSpPr>
          <p:nvPr>
            <p:ph type="body" idx="1"/>
          </p:nvPr>
        </p:nvSpPr>
        <p:spPr>
          <a:xfrm>
            <a:off x="304800" y="2438400"/>
            <a:ext cx="6324600" cy="6096000"/>
          </a:xfrm>
          <a:solidFill>
            <a:srgbClr val="FFFFFF"/>
          </a:solidFill>
          <a:ln>
            <a:solidFill>
              <a:srgbClr val="000000"/>
            </a:solidFill>
          </a:ln>
          <a:extLst>
            <a:ext uri="{FAA26D3D-D897-4be2-8F04-BA451C77F1D7}">
              <ma14:placeholderFlag xmlns:ma14="http://schemas.microsoft.com/office/mac/drawingml/2011/main" val="1"/>
            </a:ext>
          </a:extLst>
        </p:spPr>
        <p:txBody>
          <a:bodyPr lIns="91433" tIns="45716" rIns="91433" bIns="45716"/>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A1F4829-7552-3845-984C-00C2A9BF98DB}" type="slidenum">
              <a:rPr lang="it-IT" sz="1200"/>
              <a:pPr eaLnBrk="1" hangingPunct="1"/>
              <a:t>98</a:t>
            </a:fld>
            <a:endParaRPr lang="it-IT" sz="1200"/>
          </a:p>
        </p:txBody>
      </p:sp>
      <p:sp>
        <p:nvSpPr>
          <p:cNvPr id="184322" name="Rectangle 2"/>
          <p:cNvSpPr>
            <a:spLocks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442182-CD3E-B441-A473-D6097CDAB95C}" type="slidenum">
              <a:rPr lang="it-IT" sz="1200"/>
              <a:pPr eaLnBrk="1" hangingPunct="1"/>
              <a:t>99</a:t>
            </a:fld>
            <a:endParaRPr lang="it-IT" sz="1200"/>
          </a:p>
        </p:txBody>
      </p:sp>
      <p:sp>
        <p:nvSpPr>
          <p:cNvPr id="186370" name="Rectangle 2"/>
          <p:cNvSpPr>
            <a:spLocks noChangeArrowheads="1"/>
          </p:cNvSpPr>
          <p:nvPr>
            <p:ph type="sldImg"/>
          </p:nvPr>
        </p:nvSpPr>
        <p:spPr>
          <a:solidFill>
            <a:srgbClr val="FFFFFF"/>
          </a:solidFill>
          <a:ln/>
        </p:spPr>
      </p:sp>
      <p:sp>
        <p:nvSpPr>
          <p:cNvPr id="186371" name="Rectangle 3"/>
          <p:cNvSpPr>
            <a:spLocks noChangeArrowheads="1"/>
          </p:cNvSpPr>
          <p:nvPr>
            <p:ph type="body" idx="1"/>
          </p:nvPr>
        </p:nvSpPr>
        <p:spPr>
          <a:solidFill>
            <a:srgbClr val="FFFFFF"/>
          </a:solidFill>
          <a:ln>
            <a:solidFill>
              <a:srgbClr val="000000"/>
            </a:solidFill>
          </a:ln>
        </p:spPr>
        <p:txBody>
          <a:bodyPr lIns="91433" tIns="45716" rIns="91433" bIns="45716"/>
          <a:lstStyle/>
          <a:p>
            <a:pPr eaLnBrk="1" hangingPunct="1"/>
            <a:endParaRPr lang="en-US">
              <a:solidFill>
                <a:srgbClr val="000000"/>
              </a:solidFill>
              <a:latin typeface="Geneva" charset="0"/>
              <a:ea typeface="ＭＳ Ｐゴシック" charset="0"/>
              <a:cs typeface="ＭＳ Ｐゴシック" charset="0"/>
            </a:endParaRPr>
          </a:p>
          <a:p>
            <a:pPr eaLnBrk="1" hangingPunct="1"/>
            <a:endParaRPr lang="en-US">
              <a:solidFill>
                <a:srgbClr val="000000"/>
              </a:solidFill>
              <a:latin typeface="Geneva"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987FDB-7A59-124F-B823-12542EC2B75F}" type="slidenum">
              <a:rPr lang="it-IT" sz="1200"/>
              <a:pPr eaLnBrk="1" hangingPunct="1"/>
              <a:t>100</a:t>
            </a:fld>
            <a:endParaRPr lang="it-IT" sz="1200"/>
          </a:p>
        </p:txBody>
      </p:sp>
      <p:sp>
        <p:nvSpPr>
          <p:cNvPr id="188418" name="Rectangle 2"/>
          <p:cNvSpPr>
            <a:spLocks noChangeArrowheads="1"/>
          </p:cNvSpPr>
          <p:nvPr>
            <p:ph type="sldImg"/>
          </p:nvPr>
        </p:nvSpPr>
        <p:spPr>
          <a:solidFill>
            <a:srgbClr val="FFFFFF"/>
          </a:solidFill>
          <a:ln/>
        </p:spPr>
      </p:sp>
      <p:sp>
        <p:nvSpPr>
          <p:cNvPr id="18841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lIns="91433" tIns="45716" rIns="91433" bIns="45716"/>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58D959-08A6-4242-A610-3776AFBD0184}" type="slidenum">
              <a:rPr lang="it-IT" sz="1200"/>
              <a:pPr eaLnBrk="1" hangingPunct="1"/>
              <a:t>101</a:t>
            </a:fld>
            <a:endParaRPr lang="it-IT" sz="1200"/>
          </a:p>
        </p:txBody>
      </p:sp>
      <p:sp>
        <p:nvSpPr>
          <p:cNvPr id="190466" name="Rectangle 2"/>
          <p:cNvSpPr>
            <a:spLocks noChangeArrowheads="1"/>
          </p:cNvSpPr>
          <p:nvPr>
            <p:ph type="sldImg"/>
          </p:nvPr>
        </p:nvSpPr>
        <p:spPr>
          <a:xfrm>
            <a:off x="2159000" y="609600"/>
            <a:ext cx="2235200" cy="1676400"/>
          </a:xfrm>
          <a:solidFill>
            <a:srgbClr val="FFFFFF"/>
          </a:solidFill>
          <a:ln/>
        </p:spPr>
      </p:sp>
      <p:sp>
        <p:nvSpPr>
          <p:cNvPr id="190467" name="Rectangle 3"/>
          <p:cNvSpPr>
            <a:spLocks noChangeArrowheads="1"/>
          </p:cNvSpPr>
          <p:nvPr>
            <p:ph type="body" idx="1"/>
          </p:nvPr>
        </p:nvSpPr>
        <p:spPr>
          <a:xfrm>
            <a:off x="304800" y="2438400"/>
            <a:ext cx="6324600" cy="6096000"/>
          </a:xfrm>
          <a:solidFill>
            <a:srgbClr val="FFFFFF"/>
          </a:solidFill>
          <a:ln>
            <a:solidFill>
              <a:srgbClr val="000000"/>
            </a:solidFill>
          </a:ln>
          <a:extLst>
            <a:ext uri="{FAA26D3D-D897-4be2-8F04-BA451C77F1D7}">
              <ma14:placeholderFlag xmlns:ma14="http://schemas.microsoft.com/office/mac/drawingml/2011/main" val="1"/>
            </a:ext>
          </a:extLst>
        </p:spPr>
        <p:txBody>
          <a:bodyPr lIns="91433" tIns="45716" rIns="91433" bIns="45716"/>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9FD207-2375-FD43-8367-AD07432A00F4}" type="slidenum">
              <a:rPr lang="it-IT" sz="1200"/>
              <a:pPr eaLnBrk="1" hangingPunct="1"/>
              <a:t>102</a:t>
            </a:fld>
            <a:endParaRPr lang="it-IT" sz="1200"/>
          </a:p>
        </p:txBody>
      </p:sp>
      <p:sp>
        <p:nvSpPr>
          <p:cNvPr id="192514" name="Rectangle 2"/>
          <p:cNvSpPr>
            <a:spLocks noChangeArrowheads="1"/>
          </p:cNvSpPr>
          <p:nvPr>
            <p:ph type="sldImg"/>
          </p:nvPr>
        </p:nvSpPr>
        <p:spPr>
          <a:xfrm>
            <a:off x="2159000" y="609600"/>
            <a:ext cx="2235200" cy="1676400"/>
          </a:xfrm>
          <a:solidFill>
            <a:srgbClr val="FFFFFF"/>
          </a:solidFill>
          <a:ln/>
        </p:spPr>
      </p:sp>
      <p:sp>
        <p:nvSpPr>
          <p:cNvPr id="192515" name="Rectangle 3"/>
          <p:cNvSpPr>
            <a:spLocks noChangeArrowheads="1"/>
          </p:cNvSpPr>
          <p:nvPr>
            <p:ph type="body" idx="1"/>
          </p:nvPr>
        </p:nvSpPr>
        <p:spPr>
          <a:xfrm>
            <a:off x="304800" y="2438400"/>
            <a:ext cx="6324600" cy="6096000"/>
          </a:xfrm>
          <a:solidFill>
            <a:srgbClr val="FFFFFF"/>
          </a:solidFill>
          <a:ln>
            <a:solidFill>
              <a:srgbClr val="000000"/>
            </a:solidFill>
          </a:ln>
          <a:extLst>
            <a:ext uri="{FAA26D3D-D897-4be2-8F04-BA451C77F1D7}">
              <ma14:placeholderFlag xmlns:ma14="http://schemas.microsoft.com/office/mac/drawingml/2011/main" val="1"/>
            </a:ext>
          </a:extLst>
        </p:spPr>
        <p:txBody>
          <a:bodyPr lIns="91433" tIns="45716" rIns="91433" bIns="45716"/>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FA177E-65DD-4A43-9A84-CDC9D30A125B}" type="slidenum">
              <a:rPr lang="it-IT" sz="1200"/>
              <a:pPr eaLnBrk="1" hangingPunct="1"/>
              <a:t>12</a:t>
            </a:fld>
            <a:endParaRPr lang="it-IT" sz="1200"/>
          </a:p>
        </p:txBody>
      </p:sp>
      <p:sp>
        <p:nvSpPr>
          <p:cNvPr id="21506" name="Rectangle 2"/>
          <p:cNvSpPr>
            <a:spLocks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639F7B-1A6C-CC42-9C10-7348DA391004}" type="slidenum">
              <a:rPr lang="it-IT" sz="1200"/>
              <a:pPr eaLnBrk="1" hangingPunct="1"/>
              <a:t>103</a:t>
            </a:fld>
            <a:endParaRPr lang="it-IT" sz="1200"/>
          </a:p>
        </p:txBody>
      </p:sp>
      <p:sp>
        <p:nvSpPr>
          <p:cNvPr id="194562" name="Rectangle 2"/>
          <p:cNvSpPr>
            <a:spLocks noChangeArrowheads="1"/>
          </p:cNvSpPr>
          <p:nvPr>
            <p:ph type="sldImg"/>
          </p:nvPr>
        </p:nvSpPr>
        <p:spPr>
          <a:xfrm>
            <a:off x="2159000" y="609600"/>
            <a:ext cx="2235200" cy="1676400"/>
          </a:xfrm>
          <a:solidFill>
            <a:srgbClr val="FFFFFF"/>
          </a:solidFill>
          <a:ln/>
        </p:spPr>
      </p:sp>
      <p:sp>
        <p:nvSpPr>
          <p:cNvPr id="194563" name="Rectangle 3"/>
          <p:cNvSpPr>
            <a:spLocks noChangeArrowheads="1"/>
          </p:cNvSpPr>
          <p:nvPr>
            <p:ph type="body" idx="1"/>
          </p:nvPr>
        </p:nvSpPr>
        <p:spPr>
          <a:xfrm>
            <a:off x="304800" y="2438400"/>
            <a:ext cx="6324600" cy="6096000"/>
          </a:xfrm>
          <a:solidFill>
            <a:srgbClr val="FFFFFF"/>
          </a:solidFill>
          <a:ln>
            <a:solidFill>
              <a:srgbClr val="000000"/>
            </a:solidFill>
          </a:ln>
          <a:extLst>
            <a:ext uri="{FAA26D3D-D897-4be2-8F04-BA451C77F1D7}">
              <ma14:placeholderFlag xmlns:ma14="http://schemas.microsoft.com/office/mac/drawingml/2011/main" val="1"/>
            </a:ext>
          </a:extLst>
        </p:spPr>
        <p:txBody>
          <a:bodyPr lIns="91433" tIns="45716" rIns="91433" bIns="45716"/>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3FA220-F3AB-214A-99B3-9E1EA1270D1C}" type="slidenum">
              <a:rPr lang="it-IT" sz="1200"/>
              <a:pPr eaLnBrk="1" hangingPunct="1"/>
              <a:t>104</a:t>
            </a:fld>
            <a:endParaRPr lang="it-IT" sz="1200"/>
          </a:p>
        </p:txBody>
      </p:sp>
      <p:sp>
        <p:nvSpPr>
          <p:cNvPr id="196610" name="Rectangle 2"/>
          <p:cNvSpPr>
            <a:spLocks noChangeArrowheads="1"/>
          </p:cNvSpPr>
          <p:nvPr>
            <p:ph type="sldImg"/>
          </p:nvPr>
        </p:nvSpPr>
        <p:spPr>
          <a:xfrm>
            <a:off x="2159000" y="609600"/>
            <a:ext cx="2235200" cy="1676400"/>
          </a:xfrm>
          <a:solidFill>
            <a:srgbClr val="FFFFFF"/>
          </a:solidFill>
          <a:ln/>
        </p:spPr>
      </p:sp>
      <p:sp>
        <p:nvSpPr>
          <p:cNvPr id="196611" name="Rectangle 3"/>
          <p:cNvSpPr>
            <a:spLocks noChangeArrowheads="1"/>
          </p:cNvSpPr>
          <p:nvPr>
            <p:ph type="body" idx="1"/>
          </p:nvPr>
        </p:nvSpPr>
        <p:spPr>
          <a:xfrm>
            <a:off x="304800" y="2438400"/>
            <a:ext cx="6324600" cy="6096000"/>
          </a:xfrm>
          <a:solidFill>
            <a:srgbClr val="FFFFFF"/>
          </a:solidFill>
          <a:ln>
            <a:solidFill>
              <a:srgbClr val="000000"/>
            </a:solidFill>
          </a:ln>
          <a:extLst>
            <a:ext uri="{FAA26D3D-D897-4be2-8F04-BA451C77F1D7}">
              <ma14:placeholderFlag xmlns:ma14="http://schemas.microsoft.com/office/mac/drawingml/2011/main" val="1"/>
            </a:ext>
          </a:extLst>
        </p:spPr>
        <p:txBody>
          <a:bodyPr lIns="91433" tIns="45716" rIns="91433" bIns="45716"/>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19DD2F-AE78-6244-B92D-7D520D59FE05}" type="slidenum">
              <a:rPr lang="it-IT" sz="1200"/>
              <a:pPr eaLnBrk="1" hangingPunct="1"/>
              <a:t>105</a:t>
            </a:fld>
            <a:endParaRPr lang="it-IT" sz="1200"/>
          </a:p>
        </p:txBody>
      </p:sp>
      <p:sp>
        <p:nvSpPr>
          <p:cNvPr id="198658" name="Rectangle 2"/>
          <p:cNvSpPr>
            <a:spLocks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5F7F865-76E7-DD44-92C2-710B8992FDD8}" type="slidenum">
              <a:rPr lang="it-IT" sz="1200"/>
              <a:pPr eaLnBrk="1" hangingPunct="1"/>
              <a:t>106</a:t>
            </a:fld>
            <a:endParaRPr lang="it-IT" sz="1200"/>
          </a:p>
        </p:txBody>
      </p:sp>
      <p:sp>
        <p:nvSpPr>
          <p:cNvPr id="200706" name="Rectangle 2"/>
          <p:cNvSpPr>
            <a:spLocks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D64415-5721-D045-B44B-14ED1A0CE088}" type="slidenum">
              <a:rPr lang="it-IT" sz="1200"/>
              <a:pPr eaLnBrk="1" hangingPunct="1"/>
              <a:t>108</a:t>
            </a:fld>
            <a:endParaRPr lang="it-IT" sz="1200"/>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EB7BAB1-83C6-964F-BC98-81CB470750F8}" type="slidenum">
              <a:rPr lang="it-IT" sz="1200"/>
              <a:pPr eaLnBrk="1" hangingPunct="1"/>
              <a:t>109</a:t>
            </a:fld>
            <a:endParaRPr lang="it-IT" sz="1200"/>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6C0A526-7201-EF40-8337-C967F7FE8DE2}" type="slidenum">
              <a:rPr lang="it-IT" sz="1200"/>
              <a:pPr eaLnBrk="1" hangingPunct="1"/>
              <a:t>110</a:t>
            </a:fld>
            <a:endParaRPr lang="it-IT" sz="1200"/>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319F14-A848-2841-9F2E-523F3D0A46D7}" type="slidenum">
              <a:rPr lang="it-IT" sz="1200"/>
              <a:pPr eaLnBrk="1" hangingPunct="1"/>
              <a:t>111</a:t>
            </a:fld>
            <a:endParaRPr lang="it-IT" sz="1200"/>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630857-F6D9-3544-A45D-E8CB9F886B86}" type="slidenum">
              <a:rPr lang="it-IT" sz="1200"/>
              <a:pPr eaLnBrk="1" hangingPunct="1"/>
              <a:t>112</a:t>
            </a:fld>
            <a:endParaRPr lang="it-IT" sz="1200"/>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0948A7-A047-0449-973E-A39A3AFA680D}" type="slidenum">
              <a:rPr lang="it-IT" sz="1200"/>
              <a:pPr eaLnBrk="1" hangingPunct="1"/>
              <a:t>113</a:t>
            </a:fld>
            <a:endParaRPr lang="it-IT" sz="1200"/>
          </a:p>
        </p:txBody>
      </p:sp>
      <p:sp>
        <p:nvSpPr>
          <p:cNvPr id="142338" name="Rectangle 2"/>
          <p:cNvSpPr>
            <a:spLocks noGrp="1" noRot="1" noChangeAspect="1" noChangeArrowheads="1" noTextEdit="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lIns="91433" tIns="45716" rIns="91433" bIns="45716"/>
          <a:lstStyle/>
          <a:p>
            <a:pPr eaLnBrk="1" hangingPunct="1"/>
            <a:endParaRPr lang="it-IT" sz="2400">
              <a:solidFill>
                <a:schemeClr val="bg1"/>
              </a:solidFill>
              <a:latin typeface="Times New Roman" charset="0"/>
              <a:ea typeface="ＭＳ Ｐゴシック" charset="0"/>
              <a:cs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51D8D7-848E-E943-960B-B25ADF6E5A56}" type="slidenum">
              <a:rPr lang="it-IT" sz="1200"/>
              <a:pPr eaLnBrk="1" hangingPunct="1"/>
              <a:t>16</a:t>
            </a:fld>
            <a:endParaRPr lang="it-IT" sz="1200"/>
          </a:p>
        </p:txBody>
      </p:sp>
      <p:sp>
        <p:nvSpPr>
          <p:cNvPr id="26626" name="Rectangle 2"/>
          <p:cNvSpPr>
            <a:spLocks noChangeArrowheads="1"/>
          </p:cNvSpPr>
          <p:nvPr>
            <p:ph type="sldImg"/>
          </p:nvPr>
        </p:nvSpPr>
        <p:spPr>
          <a:solidFill>
            <a:srgbClr val="FFFFFF"/>
          </a:solidFill>
          <a:ln/>
        </p:spPr>
      </p:sp>
      <p:sp>
        <p:nvSpPr>
          <p:cNvPr id="26627" name="Rectangle 3"/>
          <p:cNvSpPr>
            <a:spLocks noChangeArrowheads="1"/>
          </p:cNvSpPr>
          <p:nvPr>
            <p:ph type="body" idx="1"/>
          </p:nvPr>
        </p:nvSpPr>
        <p:spPr>
          <a:solidFill>
            <a:srgbClr val="FFFFFF"/>
          </a:solidFill>
          <a:ln>
            <a:solidFill>
              <a:srgbClr val="000000"/>
            </a:solidFill>
          </a:ln>
        </p:spPr>
        <p:txBody>
          <a:bodyPr lIns="91426" tIns="45712" rIns="91426" bIns="45712"/>
          <a:lstStyle/>
          <a:p>
            <a:pPr eaLnBrk="1" hangingPunct="1"/>
            <a:r>
              <a:rPr lang="en-US">
                <a:solidFill>
                  <a:srgbClr val="000000"/>
                </a:solidFill>
                <a:latin typeface="Geneva" charset="0"/>
                <a:ea typeface="ＭＳ Ｐゴシック" charset="0"/>
                <a:cs typeface="ＭＳ Ｐゴシック" charset="0"/>
              </a:rPr>
              <a:t>Figure: Figure 09-01</a:t>
            </a:r>
          </a:p>
          <a:p>
            <a:pPr eaLnBrk="1" hangingPunct="1"/>
            <a:endParaRPr lang="en-US">
              <a:solidFill>
                <a:srgbClr val="000000"/>
              </a:solidFill>
              <a:latin typeface="Geneva" charset="0"/>
              <a:ea typeface="ＭＳ Ｐゴシック" charset="0"/>
              <a:cs typeface="ＭＳ Ｐゴシック" charset="0"/>
            </a:endParaRPr>
          </a:p>
          <a:p>
            <a:pPr eaLnBrk="1" hangingPunct="1"/>
            <a:r>
              <a:rPr lang="en-US">
                <a:solidFill>
                  <a:srgbClr val="000000"/>
                </a:solidFill>
                <a:latin typeface="Geneva" charset="0"/>
                <a:ea typeface="ＭＳ Ｐゴシック" charset="0"/>
                <a:cs typeface="ＭＳ Ｐゴシック" charset="0"/>
              </a:rPr>
              <a:t>Caption:</a:t>
            </a:r>
          </a:p>
          <a:p>
            <a:pPr eaLnBrk="1" hangingPunct="1"/>
            <a:endParaRPr lang="en-US">
              <a:solidFill>
                <a:srgbClr val="000000"/>
              </a:solidFill>
              <a:latin typeface="Geneva" charset="0"/>
              <a:ea typeface="ＭＳ Ｐゴシック" charset="0"/>
              <a:cs typeface="ＭＳ Ｐゴシック" charset="0"/>
            </a:endParaRPr>
          </a:p>
          <a:p>
            <a:pPr eaLnBrk="1" hangingPunct="1"/>
            <a:endParaRPr lang="en-US">
              <a:solidFill>
                <a:srgbClr val="000000"/>
              </a:solidFill>
              <a:latin typeface="Geneva"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D137B0-5A7A-1E4B-87B3-553ED8854116}" type="slidenum">
              <a:rPr lang="it-IT" sz="1200"/>
              <a:pPr eaLnBrk="1" hangingPunct="1"/>
              <a:t>114</a:t>
            </a:fld>
            <a:endParaRPr lang="it-IT" sz="1200"/>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AF80B65-DA96-E04C-8817-41D98741E80C}" type="slidenum">
              <a:rPr lang="it-IT" sz="1200"/>
              <a:pPr eaLnBrk="1" hangingPunct="1"/>
              <a:t>115</a:t>
            </a:fld>
            <a:endParaRPr lang="it-IT" sz="1200"/>
          </a:p>
        </p:txBody>
      </p:sp>
      <p:sp>
        <p:nvSpPr>
          <p:cNvPr id="146434" name="Rectangle 2"/>
          <p:cNvSpPr>
            <a:spLocks noGrp="1" noRot="1" noChangeAspect="1" noChangeArrowheads="1"/>
          </p:cNvSpPr>
          <p:nvPr>
            <p:ph type="sldImg"/>
          </p:nvPr>
        </p:nvSpPr>
        <p:spPr>
          <a:solidFill>
            <a:srgbClr val="FFFFFF"/>
          </a:solidFill>
          <a:ln/>
        </p:spPr>
      </p:sp>
      <p:sp>
        <p:nvSpPr>
          <p:cNvPr id="146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lIns="91433" tIns="45716" rIns="91433" bIns="45716"/>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F31FD9B-D2A3-B347-A5DF-9FF41D9036FC}" type="slidenum">
              <a:rPr lang="it-IT" sz="1200"/>
              <a:pPr eaLnBrk="1" hangingPunct="1"/>
              <a:t>116</a:t>
            </a:fld>
            <a:endParaRPr lang="it-IT" sz="1200"/>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FD116E-5D16-784F-9C1A-01EB6F4650FF}" type="slidenum">
              <a:rPr lang="it-IT" sz="1200"/>
              <a:pPr eaLnBrk="1" hangingPunct="1"/>
              <a:t>117</a:t>
            </a:fld>
            <a:endParaRPr lang="it-IT" sz="1200"/>
          </a:p>
        </p:txBody>
      </p:sp>
      <p:sp>
        <p:nvSpPr>
          <p:cNvPr id="150530" name="Rectangle 2"/>
          <p:cNvSpPr>
            <a:spLocks noGrp="1" noRot="1" noChangeAspect="1" noChangeArrowheads="1"/>
          </p:cNvSpPr>
          <p:nvPr>
            <p:ph type="sldImg"/>
          </p:nvPr>
        </p:nvSpPr>
        <p:spPr>
          <a:solidFill>
            <a:srgbClr val="FFFFFF"/>
          </a:solidFill>
          <a:ln/>
        </p:spPr>
      </p:sp>
      <p:sp>
        <p:nvSpPr>
          <p:cNvPr id="150531" name="Rectangle 3"/>
          <p:cNvSpPr>
            <a:spLocks noGrp="1" noChangeArrowheads="1"/>
          </p:cNvSpPr>
          <p:nvPr>
            <p:ph type="body" idx="1"/>
          </p:nvPr>
        </p:nvSpPr>
        <p:spPr>
          <a:solidFill>
            <a:srgbClr val="FFFFFF"/>
          </a:solidFill>
          <a:ln>
            <a:solidFill>
              <a:srgbClr val="000000"/>
            </a:solidFill>
          </a:ln>
        </p:spPr>
        <p:txBody>
          <a:bodyPr lIns="91433" tIns="45716" rIns="91433" bIns="45716"/>
          <a:lstStyle/>
          <a:p>
            <a:pPr eaLnBrk="1" hangingPunct="1"/>
            <a:endParaRPr lang="en-US">
              <a:solidFill>
                <a:srgbClr val="000000"/>
              </a:solidFill>
              <a:latin typeface="Geneva" charset="0"/>
              <a:ea typeface="ＭＳ Ｐゴシック" charset="0"/>
              <a:cs typeface="ＭＳ Ｐゴシック" charset="0"/>
            </a:endParaRPr>
          </a:p>
          <a:p>
            <a:pPr eaLnBrk="1" hangingPunct="1"/>
            <a:endParaRPr lang="en-US">
              <a:solidFill>
                <a:srgbClr val="000000"/>
              </a:solidFill>
              <a:latin typeface="Geneva"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6912EF6-90F3-3E45-937B-3FD7CE473F9D}" type="slidenum">
              <a:rPr lang="it-IT" sz="1200"/>
              <a:pPr eaLnBrk="1" hangingPunct="1"/>
              <a:t>118</a:t>
            </a:fld>
            <a:endParaRPr lang="it-IT" sz="1200"/>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A24400-15A7-3E4A-B13F-CEE4201F58C9}" type="slidenum">
              <a:rPr lang="it-IT" sz="1200"/>
              <a:pPr eaLnBrk="1" hangingPunct="1"/>
              <a:t>119</a:t>
            </a:fld>
            <a:endParaRPr lang="it-IT" sz="1200"/>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D4F4C19-8E0B-C74F-8851-E95E0D915B5B}" type="slidenum">
              <a:rPr lang="it-IT" sz="1200"/>
              <a:pPr eaLnBrk="1" hangingPunct="1"/>
              <a:t>120</a:t>
            </a:fld>
            <a:endParaRPr lang="it-IT" sz="1200"/>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03294E3-8CC4-0A4E-A5C5-C5A7F13F3C17}" type="slidenum">
              <a:rPr lang="it-IT"/>
              <a:pPr>
                <a:defRPr/>
              </a:pPr>
              <a:t>‹n.›</a:t>
            </a:fld>
            <a:endParaRPr lang="it-IT"/>
          </a:p>
        </p:txBody>
      </p:sp>
    </p:spTree>
    <p:extLst>
      <p:ext uri="{BB962C8B-B14F-4D97-AF65-F5344CB8AC3E}">
        <p14:creationId xmlns:p14="http://schemas.microsoft.com/office/powerpoint/2010/main" val="1508045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D8697D7-5F9B-D340-BA89-8882EF2F07CE}" type="slidenum">
              <a:rPr lang="it-IT"/>
              <a:pPr>
                <a:defRPr/>
              </a:pPr>
              <a:t>‹n.›</a:t>
            </a:fld>
            <a:endParaRPr lang="it-IT"/>
          </a:p>
        </p:txBody>
      </p:sp>
    </p:spTree>
    <p:extLst>
      <p:ext uri="{BB962C8B-B14F-4D97-AF65-F5344CB8AC3E}">
        <p14:creationId xmlns:p14="http://schemas.microsoft.com/office/powerpoint/2010/main" val="3048019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CE57CAE-2BE5-BF4C-B9EB-C31D0AC47D78}" type="slidenum">
              <a:rPr lang="it-IT"/>
              <a:pPr>
                <a:defRPr/>
              </a:pPr>
              <a:t>‹n.›</a:t>
            </a:fld>
            <a:endParaRPr lang="it-IT"/>
          </a:p>
        </p:txBody>
      </p:sp>
    </p:spTree>
    <p:extLst>
      <p:ext uri="{BB962C8B-B14F-4D97-AF65-F5344CB8AC3E}">
        <p14:creationId xmlns:p14="http://schemas.microsoft.com/office/powerpoint/2010/main" val="3951337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E839629-F57E-A84A-9CBF-4B9BAD6A352A}" type="slidenum">
              <a:rPr lang="it-IT"/>
              <a:pPr>
                <a:defRPr/>
              </a:pPr>
              <a:t>‹n.›</a:t>
            </a:fld>
            <a:endParaRPr lang="it-IT"/>
          </a:p>
        </p:txBody>
      </p:sp>
    </p:spTree>
    <p:extLst>
      <p:ext uri="{BB962C8B-B14F-4D97-AF65-F5344CB8AC3E}">
        <p14:creationId xmlns:p14="http://schemas.microsoft.com/office/powerpoint/2010/main" val="3142155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1FFAE72-DB5F-194F-9D90-36D2D87FDE4E}" type="slidenum">
              <a:rPr lang="it-IT"/>
              <a:pPr>
                <a:defRPr/>
              </a:pPr>
              <a:t>‹n.›</a:t>
            </a:fld>
            <a:endParaRPr lang="it-IT"/>
          </a:p>
        </p:txBody>
      </p:sp>
    </p:spTree>
    <p:extLst>
      <p:ext uri="{BB962C8B-B14F-4D97-AF65-F5344CB8AC3E}">
        <p14:creationId xmlns:p14="http://schemas.microsoft.com/office/powerpoint/2010/main" val="3671749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46C9405-D7F5-2042-91D9-769B73A493B1}" type="slidenum">
              <a:rPr lang="it-IT"/>
              <a:pPr>
                <a:defRPr/>
              </a:pPr>
              <a:t>‹n.›</a:t>
            </a:fld>
            <a:endParaRPr lang="it-IT"/>
          </a:p>
        </p:txBody>
      </p:sp>
    </p:spTree>
    <p:extLst>
      <p:ext uri="{BB962C8B-B14F-4D97-AF65-F5344CB8AC3E}">
        <p14:creationId xmlns:p14="http://schemas.microsoft.com/office/powerpoint/2010/main" val="75430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F9C4D006-DA69-A140-A541-CFA1E9A0620D}" type="slidenum">
              <a:rPr lang="it-IT"/>
              <a:pPr>
                <a:defRPr/>
              </a:pPr>
              <a:t>‹n.›</a:t>
            </a:fld>
            <a:endParaRPr lang="it-IT"/>
          </a:p>
        </p:txBody>
      </p:sp>
    </p:spTree>
    <p:extLst>
      <p:ext uri="{BB962C8B-B14F-4D97-AF65-F5344CB8AC3E}">
        <p14:creationId xmlns:p14="http://schemas.microsoft.com/office/powerpoint/2010/main" val="3844354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28A9EE60-C3CB-584E-A2DB-F06309BAED99}" type="slidenum">
              <a:rPr lang="it-IT"/>
              <a:pPr>
                <a:defRPr/>
              </a:pPr>
              <a:t>‹n.›</a:t>
            </a:fld>
            <a:endParaRPr lang="it-IT"/>
          </a:p>
        </p:txBody>
      </p:sp>
    </p:spTree>
    <p:extLst>
      <p:ext uri="{BB962C8B-B14F-4D97-AF65-F5344CB8AC3E}">
        <p14:creationId xmlns:p14="http://schemas.microsoft.com/office/powerpoint/2010/main" val="1122033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411C3610-9B31-B44F-9EAB-D933941C7EAF}" type="slidenum">
              <a:rPr lang="it-IT"/>
              <a:pPr>
                <a:defRPr/>
              </a:pPr>
              <a:t>‹n.›</a:t>
            </a:fld>
            <a:endParaRPr lang="it-IT"/>
          </a:p>
        </p:txBody>
      </p:sp>
    </p:spTree>
    <p:extLst>
      <p:ext uri="{BB962C8B-B14F-4D97-AF65-F5344CB8AC3E}">
        <p14:creationId xmlns:p14="http://schemas.microsoft.com/office/powerpoint/2010/main" val="2105008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E946AA2-7390-9D4D-B203-6B6F734F6045}" type="slidenum">
              <a:rPr lang="it-IT"/>
              <a:pPr>
                <a:defRPr/>
              </a:pPr>
              <a:t>‹n.›</a:t>
            </a:fld>
            <a:endParaRPr lang="it-IT"/>
          </a:p>
        </p:txBody>
      </p:sp>
    </p:spTree>
    <p:extLst>
      <p:ext uri="{BB962C8B-B14F-4D97-AF65-F5344CB8AC3E}">
        <p14:creationId xmlns:p14="http://schemas.microsoft.com/office/powerpoint/2010/main" val="2848766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E8FF144-A476-FA45-BBBE-2B04E5495296}" type="slidenum">
              <a:rPr lang="it-IT"/>
              <a:pPr>
                <a:defRPr/>
              </a:pPr>
              <a:t>‹n.›</a:t>
            </a:fld>
            <a:endParaRPr lang="it-IT"/>
          </a:p>
        </p:txBody>
      </p:sp>
    </p:spTree>
    <p:extLst>
      <p:ext uri="{BB962C8B-B14F-4D97-AF65-F5344CB8AC3E}">
        <p14:creationId xmlns:p14="http://schemas.microsoft.com/office/powerpoint/2010/main" val="2864774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78E4B901-1CA2-D945-8789-8F39189F176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13.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7.xml"/><Relationship Id="rId3" Type="http://schemas.openxmlformats.org/officeDocument/2006/relationships/image" Target="../media/image100.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4" Type="http://schemas.openxmlformats.org/officeDocument/2006/relationships/image" Target="../media/image102.png"/><Relationship Id="rId1" Type="http://schemas.openxmlformats.org/officeDocument/2006/relationships/slideLayout" Target="../slideLayouts/slideLayout6.xml"/><Relationship Id="rId2" Type="http://schemas.openxmlformats.org/officeDocument/2006/relationships/notesSlide" Target="../notesSlides/notesSlide79.xml"/><Relationship Id="rId3" Type="http://schemas.openxmlformats.org/officeDocument/2006/relationships/image" Target="../media/image101.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0.xml"/><Relationship Id="rId3" Type="http://schemas.openxmlformats.org/officeDocument/2006/relationships/image" Target="../media/image103.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2.xml"/><Relationship Id="rId3" Type="http://schemas.openxmlformats.org/officeDocument/2006/relationships/image" Target="../media/image104.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3.xml"/><Relationship Id="rId3" Type="http://schemas.openxmlformats.org/officeDocument/2006/relationships/image" Target="../media/image105.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7.xml"/><Relationship Id="rId3" Type="http://schemas.openxmlformats.org/officeDocument/2006/relationships/image" Target="../media/image107.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8" Type="http://schemas.openxmlformats.org/officeDocument/2006/relationships/oleObject" Target="../embeddings/oleObject3.bin"/><Relationship Id="rId4" Type="http://schemas.openxmlformats.org/officeDocument/2006/relationships/oleObject" Target="../embeddings/oleObject1.bin"/><Relationship Id="rId10" Type="http://schemas.openxmlformats.org/officeDocument/2006/relationships/oleObject" Target="../embeddings/oleObject4.bin"/><Relationship Id="rId5" Type="http://schemas.openxmlformats.org/officeDocument/2006/relationships/image" Target="../media/image108.png"/><Relationship Id="rId7" Type="http://schemas.openxmlformats.org/officeDocument/2006/relationships/image" Target="../media/image109.png"/><Relationship Id="rId11" Type="http://schemas.openxmlformats.org/officeDocument/2006/relationships/image" Target="../media/image111.png"/><Relationship Id="rId1" Type="http://schemas.openxmlformats.org/officeDocument/2006/relationships/vmlDrawing" Target="../drawings/vmlDrawing1.vml"/><Relationship Id="rId2" Type="http://schemas.openxmlformats.org/officeDocument/2006/relationships/slideLayout" Target="../slideLayouts/slideLayout2.xml"/><Relationship Id="rId9" Type="http://schemas.openxmlformats.org/officeDocument/2006/relationships/image" Target="../media/image110.png"/><Relationship Id="rId3" Type="http://schemas.openxmlformats.org/officeDocument/2006/relationships/notesSlide" Target="../notesSlides/notesSlide88.xml"/><Relationship Id="rId6" Type="http://schemas.openxmlformats.org/officeDocument/2006/relationships/oleObject" Target="../embeddings/oleObject2.bin"/></Relationships>
</file>

<file path=ppt/slides/_rels/slide113.xml.rels><?xml version="1.0" encoding="UTF-8" standalone="yes"?>
<Relationships xmlns="http://schemas.openxmlformats.org/package/2006/relationships"><Relationship Id="rId8" Type="http://schemas.openxmlformats.org/officeDocument/2006/relationships/oleObject" Target="../embeddings/oleObject7.bin"/><Relationship Id="rId4" Type="http://schemas.openxmlformats.org/officeDocument/2006/relationships/oleObject" Target="../embeddings/oleObject5.bin"/><Relationship Id="rId10" Type="http://schemas.openxmlformats.org/officeDocument/2006/relationships/oleObject" Target="../embeddings/oleObject8.bin"/><Relationship Id="rId5" Type="http://schemas.openxmlformats.org/officeDocument/2006/relationships/image" Target="../media/image112.png"/><Relationship Id="rId7" Type="http://schemas.openxmlformats.org/officeDocument/2006/relationships/image" Target="../media/image113.png"/><Relationship Id="rId11" Type="http://schemas.openxmlformats.org/officeDocument/2006/relationships/image" Target="../media/image115.png"/><Relationship Id="rId1" Type="http://schemas.openxmlformats.org/officeDocument/2006/relationships/vmlDrawing" Target="../drawings/vmlDrawing2.vml"/><Relationship Id="rId2" Type="http://schemas.openxmlformats.org/officeDocument/2006/relationships/slideLayout" Target="../slideLayouts/slideLayout2.xml"/><Relationship Id="rId9" Type="http://schemas.openxmlformats.org/officeDocument/2006/relationships/image" Target="../media/image114.png"/><Relationship Id="rId3" Type="http://schemas.openxmlformats.org/officeDocument/2006/relationships/notesSlide" Target="../notesSlides/notesSlide89.xml"/><Relationship Id="rId6" Type="http://schemas.openxmlformats.org/officeDocument/2006/relationships/oleObject" Target="../embeddings/oleObject6.bin"/></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0.xml"/><Relationship Id="rId3" Type="http://schemas.openxmlformats.org/officeDocument/2006/relationships/image" Target="../media/image116.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1.xml"/><Relationship Id="rId3" Type="http://schemas.openxmlformats.org/officeDocument/2006/relationships/image" Target="../media/image117.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4" Type="http://schemas.openxmlformats.org/officeDocument/2006/relationships/image" Target="../media/image119.jpeg"/><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118.jpe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3.xml"/><Relationship Id="rId3" Type="http://schemas.openxmlformats.org/officeDocument/2006/relationships/image" Target="../media/image120.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4.xml"/><Relationship Id="rId3" Type="http://schemas.openxmlformats.org/officeDocument/2006/relationships/image" Target="../media/image121.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4" Type="http://schemas.openxmlformats.org/officeDocument/2006/relationships/oleObject" Target="../embeddings/oleObject9.bin"/><Relationship Id="rId5" Type="http://schemas.openxmlformats.org/officeDocument/2006/relationships/image" Target="../media/image122.png"/><Relationship Id="rId7" Type="http://schemas.openxmlformats.org/officeDocument/2006/relationships/image" Target="../media/image123.png"/><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notesSlide" Target="../notesSlides/notesSlide95.xml"/><Relationship Id="rId6" Type="http://schemas.openxmlformats.org/officeDocument/2006/relationships/oleObject" Target="../embeddings/oleObject10.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14.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4" Type="http://schemas.openxmlformats.org/officeDocument/2006/relationships/image" Target="../media/image18.png"/><Relationship Id="rId5" Type="http://schemas.openxmlformats.org/officeDocument/2006/relationships/image" Target="../media/image19.png"/><Relationship Id="rId7"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17.png"/><Relationship Id="rId6"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3"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3" Type="http://schemas.openxmlformats.org/officeDocument/2006/relationships/image" Target="../media/image2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3"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3"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3"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4"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3.png"/></Relationships>
</file>

<file path=ppt/slides/_rels/slide38.xml.rels><?xml version="1.0" encoding="UTF-8" standalone="yes"?>
<Relationships xmlns="http://schemas.openxmlformats.org/package/2006/relationships"><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5.png"/><Relationship Id="rId5" Type="http://schemas.openxmlformats.org/officeDocument/2006/relationships/image" Target="../media/image3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3"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3"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image" Target="../media/image39.jpeg"/><Relationship Id="rId3" Type="http://schemas.openxmlformats.org/officeDocument/2006/relationships/image" Target="../media/image40.jpeg"/></Relationships>
</file>

<file path=ppt/slides/_rels/slide42.xml.rels><?xml version="1.0" encoding="UTF-8" standalone="yes"?>
<Relationships xmlns="http://schemas.openxmlformats.org/package/2006/relationships"><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3" Type="http://schemas.openxmlformats.org/officeDocument/2006/relationships/image" Target="../media/image44.g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3"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4" Type="http://schemas.openxmlformats.org/officeDocument/2006/relationships/image" Target="../media/image46.jpeg"/><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45.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3" Type="http://schemas.openxmlformats.org/officeDocument/2006/relationships/image" Target="../media/image2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3" Type="http://schemas.openxmlformats.org/officeDocument/2006/relationships/image" Target="../media/image2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3" Type="http://schemas.openxmlformats.org/officeDocument/2006/relationships/image" Target="../media/image4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3"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3" Type="http://schemas.openxmlformats.org/officeDocument/2006/relationships/image" Target="../media/image4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3" Type="http://schemas.openxmlformats.org/officeDocument/2006/relationships/image" Target="../media/image5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3" Type="http://schemas.openxmlformats.org/officeDocument/2006/relationships/image" Target="../media/image5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3" Type="http://schemas.openxmlformats.org/officeDocument/2006/relationships/image" Target="../media/image5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3" Type="http://schemas.openxmlformats.org/officeDocument/2006/relationships/image" Target="../media/image5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4" Type="http://schemas.openxmlformats.org/officeDocument/2006/relationships/image" Target="../media/image57.png"/><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26.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3" Type="http://schemas.openxmlformats.org/officeDocument/2006/relationships/image" Target="../media/image5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jpeg"/></Relationships>
</file>

<file path=ppt/slides/_rels/slide60.xml.rels><?xml version="1.0" encoding="UTF-8" standalone="yes"?>
<Relationships xmlns="http://schemas.openxmlformats.org/package/2006/relationships"><Relationship Id="rId4" Type="http://schemas.openxmlformats.org/officeDocument/2006/relationships/image" Target="../media/image60.png"/><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5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3" Type="http://schemas.openxmlformats.org/officeDocument/2006/relationships/image" Target="../media/image6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4"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62.png"/><Relationship Id="rId5" Type="http://schemas.openxmlformats.org/officeDocument/2006/relationships/image" Target="../media/image64.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3" Type="http://schemas.openxmlformats.org/officeDocument/2006/relationships/image" Target="../media/image6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4" Type="http://schemas.openxmlformats.org/officeDocument/2006/relationships/image" Target="../media/image67.jpeg"/><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66.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3" Type="http://schemas.openxmlformats.org/officeDocument/2006/relationships/image" Target="../media/image6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9.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3" Type="http://schemas.openxmlformats.org/officeDocument/2006/relationships/image" Target="../media/image7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3" Type="http://schemas.openxmlformats.org/officeDocument/2006/relationships/image" Target="../media/image7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emf"/><Relationship Id="rId4" Type="http://schemas.openxmlformats.org/officeDocument/2006/relationships/image" Target="../media/image5.jpeg"/><Relationship Id="rId5" Type="http://schemas.openxmlformats.org/officeDocument/2006/relationships/image" Target="../media/image6.jpeg"/><Relationship Id="rId7"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notesSlide" Target="../notesSlides/notesSlide3.xml"/><Relationship Id="rId9" Type="http://schemas.openxmlformats.org/officeDocument/2006/relationships/image" Target="../media/image10.jpeg"/><Relationship Id="rId3" Type="http://schemas.openxmlformats.org/officeDocument/2006/relationships/image" Target="../media/image4.png"/><Relationship Id="rId6" Type="http://schemas.openxmlformats.org/officeDocument/2006/relationships/image" Target="../media/image7.emf"/></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3" Type="http://schemas.openxmlformats.org/officeDocument/2006/relationships/image" Target="../media/image73.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8.xml"/><Relationship Id="rId3" Type="http://schemas.openxmlformats.org/officeDocument/2006/relationships/image" Target="../media/image2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3" Type="http://schemas.openxmlformats.org/officeDocument/2006/relationships/image" Target="../media/image74.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0.xml"/><Relationship Id="rId3" Type="http://schemas.openxmlformats.org/officeDocument/2006/relationships/image" Target="../media/image75.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1.xml"/><Relationship Id="rId3" Type="http://schemas.openxmlformats.org/officeDocument/2006/relationships/image" Target="../media/image77.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2.xml"/><Relationship Id="rId3" Type="http://schemas.openxmlformats.org/officeDocument/2006/relationships/image" Target="../media/image7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4" Type="http://schemas.openxmlformats.org/officeDocument/2006/relationships/image" Target="../media/image65.png"/><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80.png"/></Relationships>
</file>

<file path=ppt/slides/_rels/slide7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4" Type="http://schemas.openxmlformats.org/officeDocument/2006/relationships/image" Target="../media/image5.jpeg"/><Relationship Id="rId5" Type="http://schemas.openxmlformats.org/officeDocument/2006/relationships/image" Target="../media/image6.jpeg"/><Relationship Id="rId7"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 Id="rId6" Type="http://schemas.openxmlformats.org/officeDocument/2006/relationships/image" Target="../media/image11.png"/></Relationships>
</file>

<file path=ppt/slides/_rels/slide8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4.xml"/><Relationship Id="rId3" Type="http://schemas.openxmlformats.org/officeDocument/2006/relationships/image" Target="../media/image83.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5.xml"/><Relationship Id="rId3" Type="http://schemas.openxmlformats.org/officeDocument/2006/relationships/image" Target="../media/image83.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4" Type="http://schemas.openxmlformats.org/officeDocument/2006/relationships/image" Target="../media/image85.jpeg"/><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84.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7.xml"/><Relationship Id="rId3" Type="http://schemas.openxmlformats.org/officeDocument/2006/relationships/image" Target="../media/image8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4" Type="http://schemas.openxmlformats.org/officeDocument/2006/relationships/image" Target="../media/image90.png"/><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89.png"/><Relationship Id="rId5" Type="http://schemas.openxmlformats.org/officeDocument/2006/relationships/image" Target="../media/image91.png"/></Relationships>
</file>

<file path=ppt/slides/_rels/slide88.xml.rels><?xml version="1.0" encoding="UTF-8" standalone="yes"?>
<Relationships xmlns="http://schemas.openxmlformats.org/package/2006/relationships"><Relationship Id="rId4" Type="http://schemas.openxmlformats.org/officeDocument/2006/relationships/image" Target="../media/image93.jpeg"/><Relationship Id="rId1" Type="http://schemas.openxmlformats.org/officeDocument/2006/relationships/slideLayout" Target="../slideLayouts/slideLayout6.xml"/><Relationship Id="rId2" Type="http://schemas.openxmlformats.org/officeDocument/2006/relationships/notesSlide" Target="../notesSlides/notesSlide69.xml"/><Relationship Id="rId3" Type="http://schemas.openxmlformats.org/officeDocument/2006/relationships/image" Target="../media/image92.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1.xml"/><Relationship Id="rId3" Type="http://schemas.openxmlformats.org/officeDocument/2006/relationships/image" Target="../media/image9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4.jpeg"/><Relationship Id="rId3" Type="http://schemas.openxmlformats.org/officeDocument/2006/relationships/image" Target="../media/image95.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5.xml"/><Relationship Id="rId3" Type="http://schemas.openxmlformats.org/officeDocument/2006/relationships/image" Target="../media/image98.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6.xml"/><Relationship Id="rId3" Type="http://schemas.openxmlformats.org/officeDocument/2006/relationships/image" Target="../media/image9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5"/>
          <p:cNvSpPr txBox="1">
            <a:spLocks noChangeArrowheads="1"/>
          </p:cNvSpPr>
          <p:nvPr/>
        </p:nvSpPr>
        <p:spPr bwMode="auto">
          <a:xfrm>
            <a:off x="381000" y="2286000"/>
            <a:ext cx="3886200" cy="2216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269" tIns="41134" rIns="82269" bIns="41134">
            <a:spAutoFit/>
          </a:bodyPr>
          <a:lstStyle>
            <a:lvl1pPr defTabSz="822325" eaLnBrk="0" hangingPunct="0">
              <a:defRPr sz="2400">
                <a:solidFill>
                  <a:schemeClr val="tx1"/>
                </a:solidFill>
                <a:latin typeface="Times New Roman" charset="0"/>
                <a:ea typeface="ＭＳ Ｐゴシック" charset="0"/>
                <a:cs typeface="ＭＳ Ｐゴシック" charset="0"/>
              </a:defRPr>
            </a:lvl1pPr>
            <a:lvl2pPr marL="742950" indent="-285750" defTabSz="822325" eaLnBrk="0" hangingPunct="0">
              <a:defRPr sz="2400">
                <a:solidFill>
                  <a:schemeClr val="tx1"/>
                </a:solidFill>
                <a:latin typeface="Times New Roman" charset="0"/>
                <a:ea typeface="ＭＳ Ｐゴシック" charset="0"/>
              </a:defRPr>
            </a:lvl2pPr>
            <a:lvl3pPr marL="1143000" indent="-228600" defTabSz="822325" eaLnBrk="0" hangingPunct="0">
              <a:defRPr sz="2400">
                <a:solidFill>
                  <a:schemeClr val="tx1"/>
                </a:solidFill>
                <a:latin typeface="Times New Roman" charset="0"/>
                <a:ea typeface="ＭＳ Ｐゴシック" charset="0"/>
              </a:defRPr>
            </a:lvl3pPr>
            <a:lvl4pPr marL="1600200" indent="-228600" defTabSz="822325" eaLnBrk="0" hangingPunct="0">
              <a:defRPr sz="2400">
                <a:solidFill>
                  <a:schemeClr val="tx1"/>
                </a:solidFill>
                <a:latin typeface="Times New Roman" charset="0"/>
                <a:ea typeface="ＭＳ Ｐゴシック" charset="0"/>
              </a:defRPr>
            </a:lvl4pPr>
            <a:lvl5pPr marL="2057400" indent="-228600" defTabSz="822325" eaLnBrk="0" hangingPunct="0">
              <a:defRPr sz="2400">
                <a:solidFill>
                  <a:schemeClr val="tx1"/>
                </a:solidFill>
                <a:latin typeface="Times New Roman" charset="0"/>
                <a:ea typeface="ＭＳ Ｐゴシック" charset="0"/>
              </a:defRPr>
            </a:lvl5pPr>
            <a:lvl6pPr marL="2514600" indent="-228600" defTabSz="82232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82232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82232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822325"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GB" sz="2000">
                <a:latin typeface="Arial" charset="0"/>
              </a:rPr>
              <a:t>Perhaps the first written record of a virus infection consists of a heiroglyph from Memphis,  drawn in approximately </a:t>
            </a:r>
            <a:r>
              <a:rPr lang="en-GB" sz="2000" b="1">
                <a:latin typeface="Arial" charset="0"/>
              </a:rPr>
              <a:t>1400 BC</a:t>
            </a:r>
            <a:r>
              <a:rPr lang="en-GB" sz="2000">
                <a:latin typeface="Arial" charset="0"/>
              </a:rPr>
              <a:t>, which depicts a temple priest called </a:t>
            </a:r>
            <a:r>
              <a:rPr lang="en-GB" sz="2000" b="1">
                <a:solidFill>
                  <a:srgbClr val="FF0201"/>
                </a:solidFill>
                <a:latin typeface="Arial" charset="0"/>
              </a:rPr>
              <a:t>Siptah</a:t>
            </a:r>
            <a:r>
              <a:rPr lang="en-GB" sz="2000">
                <a:latin typeface="Arial" charset="0"/>
              </a:rPr>
              <a:t> showing typical clinical signs of paralytic</a:t>
            </a:r>
            <a:endParaRPr lang="it-IT" sz="2000">
              <a:latin typeface="Arial" charset="0"/>
              <a:cs typeface="Times New Roman"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fade">
                                      <p:cBhvr>
                                        <p:cTn id="7"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ChangeArrowheads="1"/>
          </p:cNvSpPr>
          <p:nvPr/>
        </p:nvSpPr>
        <p:spPr bwMode="auto">
          <a:xfrm>
            <a:off x="1165225" y="381000"/>
            <a:ext cx="68516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it-IT" sz="4000" b="1">
                <a:solidFill>
                  <a:srgbClr val="000080"/>
                </a:solidFill>
                <a:latin typeface="Arial" charset="0"/>
              </a:rPr>
              <a:t>What is a virus?</a:t>
            </a:r>
          </a:p>
        </p:txBody>
      </p:sp>
      <p:pic>
        <p:nvPicPr>
          <p:cNvPr id="16386" name="Picture 3" descr="03_031_2"/>
          <p:cNvPicPr>
            <a:picLocks noChangeAspect="1" noChangeArrowheads="1"/>
          </p:cNvPicPr>
          <p:nvPr/>
        </p:nvPicPr>
        <p:blipFill>
          <a:blip r:embed="rId3">
            <a:extLst>
              <a:ext uri="{28A0092B-C50C-407E-A947-70E740481C1C}">
                <a14:useLocalDpi xmlns:a14="http://schemas.microsoft.com/office/drawing/2010/main" val="0"/>
              </a:ext>
            </a:extLst>
          </a:blip>
          <a:srcRect b="40205"/>
          <a:stretch>
            <a:fillRect/>
          </a:stretch>
        </p:blipFill>
        <p:spPr bwMode="auto">
          <a:xfrm>
            <a:off x="2133600" y="1828800"/>
            <a:ext cx="5343525" cy="428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105750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5" y="0"/>
            <a:ext cx="710565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511135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title"/>
          </p:nvPr>
        </p:nvSpPr>
        <p:spPr>
          <a:noFill/>
        </p:spPr>
        <p:txBody>
          <a:bodyPr/>
          <a:lstStyle/>
          <a:p>
            <a:pPr eaLnBrk="1" hangingPunct="1"/>
            <a:r>
              <a:rPr lang="en-US" sz="3200">
                <a:solidFill>
                  <a:srgbClr val="000099"/>
                </a:solidFill>
                <a:latin typeface="Arial" charset="0"/>
                <a:ea typeface="ＭＳ Ｐゴシック" charset="0"/>
                <a:cs typeface="ＭＳ Ｐゴシック" charset="0"/>
              </a:rPr>
              <a:t>Sequence-based classification</a:t>
            </a:r>
          </a:p>
        </p:txBody>
      </p:sp>
      <p:sp>
        <p:nvSpPr>
          <p:cNvPr id="189442" name="Rectangle 3"/>
          <p:cNvSpPr>
            <a:spLocks noGrp="1" noChangeArrowheads="1"/>
          </p:cNvSpPr>
          <p:nvPr>
            <p:ph type="body" idx="4294967295"/>
          </p:nvPr>
        </p:nvSpPr>
        <p:spPr>
          <a:xfrm>
            <a:off x="685800" y="2057400"/>
            <a:ext cx="7772400" cy="2743200"/>
          </a:xfrm>
          <a:solidFill>
            <a:srgbClr val="FFF8D6"/>
          </a:solidFill>
          <a:ln>
            <a:solidFill>
              <a:schemeClr val="tx1"/>
            </a:solidFill>
            <a:miter lim="800000"/>
            <a:headEnd/>
            <a:tailEnd/>
          </a:ln>
        </p:spPr>
        <p:txBody>
          <a:bodyPr/>
          <a:lstStyle/>
          <a:p>
            <a:pPr eaLnBrk="1" hangingPunct="1"/>
            <a:r>
              <a:rPr lang="en-US" sz="2400">
                <a:latin typeface="Arial" charset="0"/>
                <a:ea typeface="ＭＳ Ｐゴシック" charset="0"/>
                <a:cs typeface="ＭＳ Ｐゴシック" charset="0"/>
              </a:rPr>
              <a:t>Is based on % of identities of genomic sequences</a:t>
            </a:r>
          </a:p>
          <a:p>
            <a:pPr eaLnBrk="1" hangingPunct="1">
              <a:buFontTx/>
              <a:buNone/>
            </a:pPr>
            <a:endParaRPr lang="en-US" sz="2400">
              <a:latin typeface="Arial" charset="0"/>
              <a:ea typeface="ＭＳ Ｐゴシック" charset="0"/>
              <a:cs typeface="ＭＳ Ｐゴシック" charset="0"/>
            </a:endParaRPr>
          </a:p>
          <a:p>
            <a:pPr eaLnBrk="1" hangingPunct="1"/>
            <a:r>
              <a:rPr lang="en-US" sz="2400">
                <a:latin typeface="Arial" charset="0"/>
                <a:ea typeface="ＭＳ Ｐゴシック" charset="0"/>
                <a:cs typeface="ＭＳ Ｐゴシック" charset="0"/>
              </a:rPr>
              <a:t>Allows the construction of a phylogenetic tree</a:t>
            </a:r>
          </a:p>
          <a:p>
            <a:pPr eaLnBrk="1" hangingPunct="1">
              <a:buFontTx/>
              <a:buNone/>
            </a:pPr>
            <a:endParaRPr lang="en-US" sz="2400">
              <a:latin typeface="Arial" charset="0"/>
              <a:ea typeface="ＭＳ Ｐゴシック" charset="0"/>
              <a:cs typeface="ＭＳ Ｐゴシック" charset="0"/>
            </a:endParaRPr>
          </a:p>
          <a:p>
            <a:pPr eaLnBrk="1" hangingPunct="1"/>
            <a:r>
              <a:rPr lang="en-US" sz="2400">
                <a:latin typeface="Arial" charset="0"/>
                <a:ea typeface="ＭＳ Ｐゴシック" charset="0"/>
                <a:cs typeface="ＭＳ Ｐゴシック" charset="0"/>
              </a:rPr>
              <a:t>Allows a better uderstanding of the phylogenetic relationship of the lower order taxa</a:t>
            </a:r>
          </a:p>
        </p:txBody>
      </p:sp>
    </p:spTree>
    <p:extLst>
      <p:ext uri="{BB962C8B-B14F-4D97-AF65-F5344CB8AC3E}">
        <p14:creationId xmlns:p14="http://schemas.microsoft.com/office/powerpoint/2010/main" val="369146475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211138"/>
            <a:ext cx="7791450"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457200" y="2819400"/>
            <a:ext cx="7943850" cy="3883025"/>
            <a:chOff x="288" y="1776"/>
            <a:chExt cx="5004" cy="2446"/>
          </a:xfrm>
        </p:grpSpPr>
        <p:pic>
          <p:nvPicPr>
            <p:cNvPr id="19149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1776"/>
              <a:ext cx="5004" cy="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Text Box 5"/>
            <p:cNvSpPr txBox="1">
              <a:spLocks noChangeArrowheads="1"/>
            </p:cNvSpPr>
            <p:nvPr/>
          </p:nvSpPr>
          <p:spPr bwMode="auto">
            <a:xfrm>
              <a:off x="2064" y="1968"/>
              <a:ext cx="48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600" b="1">
                  <a:solidFill>
                    <a:srgbClr val="FF0201"/>
                  </a:solidFill>
                  <a:latin typeface="Arial" charset="0"/>
                </a:rPr>
                <a:t>&lt; 60%</a:t>
              </a:r>
            </a:p>
          </p:txBody>
        </p:sp>
        <p:sp>
          <p:nvSpPr>
            <p:cNvPr id="191493" name="Text Box 6"/>
            <p:cNvSpPr txBox="1">
              <a:spLocks noChangeArrowheads="1"/>
            </p:cNvSpPr>
            <p:nvPr/>
          </p:nvSpPr>
          <p:spPr bwMode="auto">
            <a:xfrm>
              <a:off x="2688" y="2352"/>
              <a:ext cx="88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600" b="1">
                  <a:solidFill>
                    <a:srgbClr val="FF0201"/>
                  </a:solidFill>
                  <a:latin typeface="Arial" charset="0"/>
                </a:rPr>
                <a:t>&gt; 60% &lt; 70%</a:t>
              </a:r>
            </a:p>
          </p:txBody>
        </p:sp>
        <p:sp>
          <p:nvSpPr>
            <p:cNvPr id="191494" name="Text Box 7"/>
            <p:cNvSpPr txBox="1">
              <a:spLocks noChangeArrowheads="1"/>
            </p:cNvSpPr>
            <p:nvPr/>
          </p:nvSpPr>
          <p:spPr bwMode="auto">
            <a:xfrm>
              <a:off x="3387" y="2832"/>
              <a:ext cx="88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600" b="1">
                  <a:solidFill>
                    <a:srgbClr val="FF0201"/>
                  </a:solidFill>
                  <a:latin typeface="Arial" charset="0"/>
                </a:rPr>
                <a:t>&gt; 70% &lt; 90%</a:t>
              </a:r>
            </a:p>
          </p:txBody>
        </p:sp>
        <p:sp>
          <p:nvSpPr>
            <p:cNvPr id="191495" name="Text Box 8"/>
            <p:cNvSpPr txBox="1">
              <a:spLocks noChangeArrowheads="1"/>
            </p:cNvSpPr>
            <p:nvPr/>
          </p:nvSpPr>
          <p:spPr bwMode="auto">
            <a:xfrm>
              <a:off x="4107" y="3052"/>
              <a:ext cx="95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600" b="1">
                  <a:solidFill>
                    <a:srgbClr val="FF0201"/>
                  </a:solidFill>
                  <a:latin typeface="Arial" charset="0"/>
                </a:rPr>
                <a:t>&gt; 90% &lt; 100%</a:t>
              </a:r>
            </a:p>
          </p:txBody>
        </p:sp>
      </p:grpSp>
    </p:spTree>
    <p:extLst>
      <p:ext uri="{BB962C8B-B14F-4D97-AF65-F5344CB8AC3E}">
        <p14:creationId xmlns:p14="http://schemas.microsoft.com/office/powerpoint/2010/main" val="924920089"/>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304800"/>
            <a:ext cx="76962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8" name="Text Box 3"/>
          <p:cNvSpPr txBox="1">
            <a:spLocks noChangeArrowheads="1"/>
          </p:cNvSpPr>
          <p:nvPr/>
        </p:nvSpPr>
        <p:spPr bwMode="auto">
          <a:xfrm>
            <a:off x="533400" y="6262688"/>
            <a:ext cx="80216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800" b="1">
                <a:latin typeface="Arial" charset="0"/>
              </a:rPr>
              <a:t>Phylogenetic tree containing the sequences of 118 papillomavirus types</a:t>
            </a:r>
          </a:p>
        </p:txBody>
      </p:sp>
    </p:spTree>
    <p:extLst>
      <p:ext uri="{BB962C8B-B14F-4D97-AF65-F5344CB8AC3E}">
        <p14:creationId xmlns:p14="http://schemas.microsoft.com/office/powerpoint/2010/main" val="94238001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a:xfrm>
            <a:off x="685800" y="914400"/>
            <a:ext cx="7772400" cy="1143000"/>
          </a:xfrm>
          <a:noFill/>
        </p:spPr>
        <p:txBody>
          <a:bodyPr/>
          <a:lstStyle/>
          <a:p>
            <a:pPr eaLnBrk="1" hangingPunct="1"/>
            <a:r>
              <a:rPr lang="en-US" sz="3200">
                <a:solidFill>
                  <a:srgbClr val="000099"/>
                </a:solidFill>
                <a:latin typeface="Arial" charset="0"/>
                <a:ea typeface="ＭＳ Ｐゴシック" charset="0"/>
                <a:cs typeface="ＭＳ Ｐゴシック" charset="0"/>
              </a:rPr>
              <a:t>The Baltimore classification system</a:t>
            </a:r>
          </a:p>
        </p:txBody>
      </p:sp>
      <p:sp>
        <p:nvSpPr>
          <p:cNvPr id="195586" name="Text Box 3"/>
          <p:cNvSpPr txBox="1">
            <a:spLocks noChangeArrowheads="1"/>
          </p:cNvSpPr>
          <p:nvPr/>
        </p:nvSpPr>
        <p:spPr bwMode="auto">
          <a:xfrm>
            <a:off x="669925" y="20558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it-IT" b="1">
              <a:latin typeface="Comic Sans MS" charset="0"/>
            </a:endParaRPr>
          </a:p>
        </p:txBody>
      </p:sp>
      <p:sp>
        <p:nvSpPr>
          <p:cNvPr id="195587" name="Text Box 4"/>
          <p:cNvSpPr txBox="1">
            <a:spLocks noChangeArrowheads="1"/>
          </p:cNvSpPr>
          <p:nvPr/>
        </p:nvSpPr>
        <p:spPr bwMode="auto">
          <a:xfrm>
            <a:off x="935038" y="2530475"/>
            <a:ext cx="7312025" cy="1927225"/>
          </a:xfrm>
          <a:prstGeom prst="rect">
            <a:avLst/>
          </a:prstGeom>
          <a:solidFill>
            <a:srgbClr val="FFF8D6"/>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it-IT" b="1">
                <a:latin typeface="Arial" charset="0"/>
              </a:rPr>
              <a:t> Is based on the nature and polarity of the virus</a:t>
            </a:r>
          </a:p>
          <a:p>
            <a:pPr eaLnBrk="1" hangingPunct="1"/>
            <a:r>
              <a:rPr lang="it-IT" b="1">
                <a:latin typeface="Arial" charset="0"/>
              </a:rPr>
              <a:t>  genomes </a:t>
            </a:r>
          </a:p>
          <a:p>
            <a:pPr eaLnBrk="1" hangingPunct="1"/>
            <a:endParaRPr lang="it-IT" b="1">
              <a:latin typeface="Arial" charset="0"/>
            </a:endParaRPr>
          </a:p>
          <a:p>
            <a:pPr eaLnBrk="1" hangingPunct="1">
              <a:buFontTx/>
              <a:buChar char="•"/>
            </a:pPr>
            <a:r>
              <a:rPr lang="it-IT" b="1">
                <a:latin typeface="Arial" charset="0"/>
              </a:rPr>
              <a:t> Describes the obligatory relationships between </a:t>
            </a:r>
          </a:p>
          <a:p>
            <a:pPr eaLnBrk="1" hangingPunct="1"/>
            <a:r>
              <a:rPr lang="it-IT" b="1">
                <a:latin typeface="Arial" charset="0"/>
              </a:rPr>
              <a:t>  the viral genome and its </a:t>
            </a:r>
            <a:r>
              <a:rPr lang="it-IT" b="1">
                <a:solidFill>
                  <a:srgbClr val="FF0201"/>
                </a:solidFill>
                <a:latin typeface="Arial" charset="0"/>
              </a:rPr>
              <a:t>mRNA</a:t>
            </a:r>
          </a:p>
        </p:txBody>
      </p:sp>
    </p:spTree>
    <p:extLst>
      <p:ext uri="{BB962C8B-B14F-4D97-AF65-F5344CB8AC3E}">
        <p14:creationId xmlns:p14="http://schemas.microsoft.com/office/powerpoint/2010/main" val="324930460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04800"/>
            <a:ext cx="6126163" cy="459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4" name="Rectangle 3"/>
          <p:cNvSpPr>
            <a:spLocks noChangeArrowheads="1"/>
          </p:cNvSpPr>
          <p:nvPr/>
        </p:nvSpPr>
        <p:spPr bwMode="auto">
          <a:xfrm>
            <a:off x="381000" y="5105400"/>
            <a:ext cx="8001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just">
              <a:spcBef>
                <a:spcPct val="30000"/>
              </a:spcBef>
            </a:pPr>
            <a:r>
              <a:rPr lang="en-US">
                <a:solidFill>
                  <a:srgbClr val="FF0000"/>
                </a:solidFill>
                <a:latin typeface="Arial" charset="0"/>
              </a:rPr>
              <a:t>    </a:t>
            </a:r>
            <a:r>
              <a:rPr lang="en-US" sz="2800">
                <a:solidFill>
                  <a:srgbClr val="FF0000"/>
                </a:solidFill>
                <a:latin typeface="Arial" charset="0"/>
              </a:rPr>
              <a:t>Baltimore classification</a:t>
            </a:r>
            <a:r>
              <a:rPr lang="en-US" sz="2800">
                <a:latin typeface="Arial" charset="0"/>
              </a:rPr>
              <a:t>:</a:t>
            </a:r>
            <a:r>
              <a:rPr lang="en-US">
                <a:latin typeface="Arial" charset="0"/>
              </a:rPr>
              <a:t> the unique pathways from various viral genomes to mRNA define specific virus classes on the basis of the nature and polarity of their genomes</a:t>
            </a:r>
            <a:endParaRPr lang="it-IT">
              <a:latin typeface="Arial" charset="0"/>
            </a:endParaRPr>
          </a:p>
        </p:txBody>
      </p:sp>
      <p:sp>
        <p:nvSpPr>
          <p:cNvPr id="197635" name="Rectangle 4"/>
          <p:cNvSpPr>
            <a:spLocks noChangeArrowheads="1"/>
          </p:cNvSpPr>
          <p:nvPr/>
        </p:nvSpPr>
        <p:spPr bwMode="auto">
          <a:xfrm>
            <a:off x="228600" y="4876800"/>
            <a:ext cx="533400" cy="1981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p>
        </p:txBody>
      </p:sp>
    </p:spTree>
    <p:extLst>
      <p:ext uri="{BB962C8B-B14F-4D97-AF65-F5344CB8AC3E}">
        <p14:creationId xmlns:p14="http://schemas.microsoft.com/office/powerpoint/2010/main" val="2812668239"/>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87438"/>
            <a:ext cx="9144000" cy="53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2" name="Rectangle 3"/>
          <p:cNvSpPr>
            <a:spLocks noChangeArrowheads="1"/>
          </p:cNvSpPr>
          <p:nvPr/>
        </p:nvSpPr>
        <p:spPr bwMode="auto">
          <a:xfrm>
            <a:off x="1600200" y="152400"/>
            <a:ext cx="5943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30000"/>
              </a:spcBef>
            </a:pPr>
            <a:r>
              <a:rPr lang="en-US" sz="2800">
                <a:solidFill>
                  <a:srgbClr val="000099"/>
                </a:solidFill>
                <a:latin typeface="Arial" charset="0"/>
              </a:rPr>
              <a:t>Synthesis of mRNA after infection of cells by viruses of different types</a:t>
            </a:r>
            <a:endParaRPr lang="it-IT" sz="2800">
              <a:solidFill>
                <a:srgbClr val="000099"/>
              </a:solidFill>
              <a:latin typeface="Arial" charset="0"/>
            </a:endParaRPr>
          </a:p>
        </p:txBody>
      </p:sp>
    </p:spTree>
    <p:extLst>
      <p:ext uri="{BB962C8B-B14F-4D97-AF65-F5344CB8AC3E}">
        <p14:creationId xmlns:p14="http://schemas.microsoft.com/office/powerpoint/2010/main" val="3837686721"/>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Immagine 3" descr="jpg23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73025"/>
            <a:ext cx="5976937"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6212947"/>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ChangeArrowheads="1"/>
          </p:cNvSpPr>
          <p:nvPr/>
        </p:nvSpPr>
        <p:spPr bwMode="auto">
          <a:xfrm>
            <a:off x="1165225" y="2644775"/>
            <a:ext cx="6851650" cy="1546225"/>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it-IT" sz="4000" b="1">
                <a:solidFill>
                  <a:schemeClr val="bg2"/>
                </a:solidFill>
                <a:latin typeface="Arial" charset="0"/>
              </a:rPr>
              <a:t>Introduction to Virology:</a:t>
            </a:r>
          </a:p>
          <a:p>
            <a:pPr marL="342900" indent="-342900" algn="ctr">
              <a:spcBef>
                <a:spcPct val="20000"/>
              </a:spcBef>
            </a:pPr>
            <a:r>
              <a:rPr lang="it-IT" sz="4000" b="1">
                <a:solidFill>
                  <a:srgbClr val="FF0000"/>
                </a:solidFill>
                <a:latin typeface="Arial" charset="0"/>
              </a:rPr>
              <a:t>origin of viruses</a:t>
            </a:r>
          </a:p>
        </p:txBody>
      </p:sp>
    </p:spTree>
  </p:cSld>
  <p:clrMapOvr>
    <a:masterClrMapping/>
  </p:clrMapOvr>
  <p:transition xmlns:p14="http://schemas.microsoft.com/office/powerpoint/2010/mai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ChangeArrowheads="1"/>
          </p:cNvSpPr>
          <p:nvPr/>
        </p:nvSpPr>
        <p:spPr bwMode="auto">
          <a:xfrm>
            <a:off x="2667000" y="152400"/>
            <a:ext cx="381000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spcBef>
                <a:spcPct val="20000"/>
              </a:spcBef>
            </a:pPr>
            <a:r>
              <a:rPr lang="en-GB" sz="3600">
                <a:solidFill>
                  <a:srgbClr val="000099"/>
                </a:solidFill>
                <a:latin typeface="Arial" charset="0"/>
              </a:rPr>
              <a:t> Origin of Viruses</a:t>
            </a:r>
            <a:endParaRPr lang="it-IT" sz="3600">
              <a:solidFill>
                <a:srgbClr val="000099"/>
              </a:solidFill>
              <a:latin typeface="Arial" charset="0"/>
              <a:cs typeface="Times New Roman" charset="0"/>
            </a:endParaRPr>
          </a:p>
        </p:txBody>
      </p:sp>
      <p:sp>
        <p:nvSpPr>
          <p:cNvPr id="118787" name="Text Box 3"/>
          <p:cNvSpPr txBox="1">
            <a:spLocks noChangeArrowheads="1"/>
          </p:cNvSpPr>
          <p:nvPr/>
        </p:nvSpPr>
        <p:spPr bwMode="auto">
          <a:xfrm>
            <a:off x="304800" y="1204913"/>
            <a:ext cx="85344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69" tIns="41134" rIns="82269" bIns="41134">
            <a:spAutoFit/>
          </a:bodyPr>
          <a:lstStyle>
            <a:lvl1pPr defTabSz="822325" eaLnBrk="0" hangingPunct="0">
              <a:defRPr sz="2400">
                <a:solidFill>
                  <a:schemeClr val="tx1"/>
                </a:solidFill>
                <a:latin typeface="Times New Roman" charset="0"/>
                <a:ea typeface="ＭＳ Ｐゴシック" charset="0"/>
                <a:cs typeface="ＭＳ Ｐゴシック" charset="0"/>
              </a:defRPr>
            </a:lvl1pPr>
            <a:lvl2pPr marL="742950" indent="-285750" defTabSz="822325" eaLnBrk="0" hangingPunct="0">
              <a:defRPr sz="2400">
                <a:solidFill>
                  <a:schemeClr val="tx1"/>
                </a:solidFill>
                <a:latin typeface="Times New Roman" charset="0"/>
                <a:ea typeface="ＭＳ Ｐゴシック" charset="0"/>
              </a:defRPr>
            </a:lvl2pPr>
            <a:lvl3pPr marL="1143000" indent="-228600" defTabSz="822325" eaLnBrk="0" hangingPunct="0">
              <a:defRPr sz="2400">
                <a:solidFill>
                  <a:schemeClr val="tx1"/>
                </a:solidFill>
                <a:latin typeface="Times New Roman" charset="0"/>
                <a:ea typeface="ＭＳ Ｐゴシック" charset="0"/>
              </a:defRPr>
            </a:lvl3pPr>
            <a:lvl4pPr marL="1600200" indent="-228600" defTabSz="822325" eaLnBrk="0" hangingPunct="0">
              <a:defRPr sz="2400">
                <a:solidFill>
                  <a:schemeClr val="tx1"/>
                </a:solidFill>
                <a:latin typeface="Times New Roman" charset="0"/>
                <a:ea typeface="ＭＳ Ｐゴシック" charset="0"/>
              </a:defRPr>
            </a:lvl4pPr>
            <a:lvl5pPr marL="2057400" indent="-228600" defTabSz="822325" eaLnBrk="0" hangingPunct="0">
              <a:defRPr sz="2400">
                <a:solidFill>
                  <a:schemeClr val="tx1"/>
                </a:solidFill>
                <a:latin typeface="Times New Roman" charset="0"/>
                <a:ea typeface="ＭＳ Ｐゴシック" charset="0"/>
              </a:defRPr>
            </a:lvl5pPr>
            <a:lvl6pPr marL="2514600" indent="-228600" defTabSz="82232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82232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82232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822325"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lnSpc>
                <a:spcPct val="90000"/>
              </a:lnSpc>
              <a:spcBef>
                <a:spcPct val="20000"/>
              </a:spcBef>
              <a:buFontTx/>
              <a:buChar char="•"/>
            </a:pPr>
            <a:r>
              <a:rPr lang="en-GB" b="1">
                <a:latin typeface="Arial" charset="0"/>
              </a:rPr>
              <a:t>Regressive theory:</a:t>
            </a:r>
            <a:r>
              <a:rPr lang="en-GB">
                <a:latin typeface="Arial" charset="0"/>
              </a:rPr>
              <a:t> viruses are degenerate forms of intracellular parasites. The leprosy bacillus, rickettsiae and chlamydia have all evolved in this direction. Begs the question of RNA virus evolution ?</a:t>
            </a:r>
            <a:endParaRPr lang="it-IT">
              <a:latin typeface="Arial" charset="0"/>
              <a:cs typeface="Times New Roman" charset="0"/>
            </a:endParaRPr>
          </a:p>
        </p:txBody>
      </p:sp>
      <p:sp>
        <p:nvSpPr>
          <p:cNvPr id="118788" name="Text Box 4"/>
          <p:cNvSpPr txBox="1">
            <a:spLocks noChangeArrowheads="1"/>
          </p:cNvSpPr>
          <p:nvPr/>
        </p:nvSpPr>
        <p:spPr bwMode="auto">
          <a:xfrm>
            <a:off x="304800" y="2979738"/>
            <a:ext cx="85344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69" tIns="41134" rIns="82269" bIns="41134">
            <a:spAutoFit/>
          </a:bodyPr>
          <a:lstStyle>
            <a:lvl1pPr defTabSz="822325" eaLnBrk="0" hangingPunct="0">
              <a:defRPr sz="2400">
                <a:solidFill>
                  <a:schemeClr val="tx1"/>
                </a:solidFill>
                <a:latin typeface="Times New Roman" charset="0"/>
                <a:ea typeface="ＭＳ Ｐゴシック" charset="0"/>
                <a:cs typeface="ＭＳ Ｐゴシック" charset="0"/>
              </a:defRPr>
            </a:lvl1pPr>
            <a:lvl2pPr marL="742950" indent="-285750" defTabSz="822325" eaLnBrk="0" hangingPunct="0">
              <a:defRPr sz="2400">
                <a:solidFill>
                  <a:schemeClr val="tx1"/>
                </a:solidFill>
                <a:latin typeface="Times New Roman" charset="0"/>
                <a:ea typeface="ＭＳ Ｐゴシック" charset="0"/>
              </a:defRPr>
            </a:lvl2pPr>
            <a:lvl3pPr marL="1143000" indent="-228600" defTabSz="822325" eaLnBrk="0" hangingPunct="0">
              <a:defRPr sz="2400">
                <a:solidFill>
                  <a:schemeClr val="tx1"/>
                </a:solidFill>
                <a:latin typeface="Times New Roman" charset="0"/>
                <a:ea typeface="ＭＳ Ｐゴシック" charset="0"/>
              </a:defRPr>
            </a:lvl3pPr>
            <a:lvl4pPr marL="1600200" indent="-228600" defTabSz="822325" eaLnBrk="0" hangingPunct="0">
              <a:defRPr sz="2400">
                <a:solidFill>
                  <a:schemeClr val="tx1"/>
                </a:solidFill>
                <a:latin typeface="Times New Roman" charset="0"/>
                <a:ea typeface="ＭＳ Ｐゴシック" charset="0"/>
              </a:defRPr>
            </a:lvl4pPr>
            <a:lvl5pPr marL="2057400" indent="-228600" defTabSz="822325" eaLnBrk="0" hangingPunct="0">
              <a:defRPr sz="2400">
                <a:solidFill>
                  <a:schemeClr val="tx1"/>
                </a:solidFill>
                <a:latin typeface="Times New Roman" charset="0"/>
                <a:ea typeface="ＭＳ Ｐゴシック" charset="0"/>
              </a:defRPr>
            </a:lvl5pPr>
            <a:lvl6pPr marL="2514600" indent="-228600" defTabSz="82232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82232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82232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822325"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FontTx/>
              <a:buChar char="•"/>
            </a:pPr>
            <a:r>
              <a:rPr lang="en-GB" b="1">
                <a:latin typeface="Arial" charset="0"/>
              </a:rPr>
              <a:t>Progressive theory:</a:t>
            </a:r>
            <a:r>
              <a:rPr lang="en-GB">
                <a:latin typeface="Arial" charset="0"/>
              </a:rPr>
              <a:t> Normal cellular nucleic acids that gained the ability to replicate autonomously and therefore to evolve. DNA viruses came from plasmids or transposable elements. Retroviruses derived from retrotransposons and RNA virus from mRNA.</a:t>
            </a:r>
            <a:endParaRPr lang="it-IT">
              <a:latin typeface="Arial" charset="0"/>
              <a:cs typeface="Times New Roman" charset="0"/>
            </a:endParaRPr>
          </a:p>
        </p:txBody>
      </p:sp>
      <p:sp>
        <p:nvSpPr>
          <p:cNvPr id="118789" name="Text Box 5"/>
          <p:cNvSpPr txBox="1">
            <a:spLocks noChangeArrowheads="1"/>
          </p:cNvSpPr>
          <p:nvPr/>
        </p:nvSpPr>
        <p:spPr bwMode="auto">
          <a:xfrm>
            <a:off x="304800" y="5181600"/>
            <a:ext cx="85344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69" tIns="41134" rIns="82269" bIns="41134">
            <a:spAutoFit/>
          </a:bodyPr>
          <a:lstStyle>
            <a:lvl1pPr defTabSz="822325" eaLnBrk="0" hangingPunct="0">
              <a:defRPr sz="2400">
                <a:solidFill>
                  <a:schemeClr val="tx1"/>
                </a:solidFill>
                <a:latin typeface="Times New Roman" charset="0"/>
                <a:ea typeface="ＭＳ Ｐゴシック" charset="0"/>
                <a:cs typeface="ＭＳ Ｐゴシック" charset="0"/>
              </a:defRPr>
            </a:lvl1pPr>
            <a:lvl2pPr marL="742950" indent="-285750" defTabSz="822325" eaLnBrk="0" hangingPunct="0">
              <a:defRPr sz="2400">
                <a:solidFill>
                  <a:schemeClr val="tx1"/>
                </a:solidFill>
                <a:latin typeface="Times New Roman" charset="0"/>
                <a:ea typeface="ＭＳ Ｐゴシック" charset="0"/>
              </a:defRPr>
            </a:lvl2pPr>
            <a:lvl3pPr marL="1143000" indent="-228600" defTabSz="822325" eaLnBrk="0" hangingPunct="0">
              <a:defRPr sz="2400">
                <a:solidFill>
                  <a:schemeClr val="tx1"/>
                </a:solidFill>
                <a:latin typeface="Times New Roman" charset="0"/>
                <a:ea typeface="ＭＳ Ｐゴシック" charset="0"/>
              </a:defRPr>
            </a:lvl3pPr>
            <a:lvl4pPr marL="1600200" indent="-228600" defTabSz="822325" eaLnBrk="0" hangingPunct="0">
              <a:defRPr sz="2400">
                <a:solidFill>
                  <a:schemeClr val="tx1"/>
                </a:solidFill>
                <a:latin typeface="Times New Roman" charset="0"/>
                <a:ea typeface="ＭＳ Ｐゴシック" charset="0"/>
              </a:defRPr>
            </a:lvl4pPr>
            <a:lvl5pPr marL="2057400" indent="-228600" defTabSz="822325" eaLnBrk="0" hangingPunct="0">
              <a:defRPr sz="2400">
                <a:solidFill>
                  <a:schemeClr val="tx1"/>
                </a:solidFill>
                <a:latin typeface="Times New Roman" charset="0"/>
                <a:ea typeface="ＭＳ Ｐゴシック" charset="0"/>
              </a:defRPr>
            </a:lvl5pPr>
            <a:lvl6pPr marL="2514600" indent="-228600" defTabSz="82232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82232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82232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822325"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FontTx/>
              <a:buChar char="•"/>
            </a:pPr>
            <a:r>
              <a:rPr lang="en-GB" b="1">
                <a:latin typeface="Arial" charset="0"/>
              </a:rPr>
              <a:t>Co evolution theory:</a:t>
            </a:r>
            <a:r>
              <a:rPr lang="en-GB">
                <a:latin typeface="Arial" charset="0"/>
              </a:rPr>
              <a:t> Viruses coevolved with life. </a:t>
            </a:r>
            <a:endParaRPr lang="it-IT">
              <a:latin typeface="Arial" charset="0"/>
              <a:cs typeface="Times New Roman"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8787"/>
                                        </p:tgtEl>
                                        <p:attrNameLst>
                                          <p:attrName>style.visibility</p:attrName>
                                        </p:attrNameLst>
                                      </p:cBhvr>
                                      <p:to>
                                        <p:strVal val="visible"/>
                                      </p:to>
                                    </p:set>
                                    <p:animEffect transition="in" filter="dissolve">
                                      <p:cBhvr>
                                        <p:cTn id="7" dur="500"/>
                                        <p:tgtEl>
                                          <p:spTgt spid="1187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8788"/>
                                        </p:tgtEl>
                                        <p:attrNameLst>
                                          <p:attrName>style.visibility</p:attrName>
                                        </p:attrNameLst>
                                      </p:cBhvr>
                                      <p:to>
                                        <p:strVal val="visible"/>
                                      </p:to>
                                    </p:set>
                                    <p:animEffect transition="in" filter="dissolve">
                                      <p:cBhvr>
                                        <p:cTn id="12" dur="500"/>
                                        <p:tgtEl>
                                          <p:spTgt spid="1187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8789"/>
                                        </p:tgtEl>
                                        <p:attrNameLst>
                                          <p:attrName>style.visibility</p:attrName>
                                        </p:attrNameLst>
                                      </p:cBhvr>
                                      <p:to>
                                        <p:strVal val="visible"/>
                                      </p:to>
                                    </p:set>
                                    <p:animEffect transition="in" filter="dissolve">
                                      <p:cBhvr>
                                        <p:cTn id="17" dur="500"/>
                                        <p:tgtEl>
                                          <p:spTgt spid="118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autoUpdateAnimBg="0"/>
      <p:bldP spid="118788" grpId="0" autoUpdateAnimBg="0"/>
      <p:bldP spid="118789"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ChangeArrowheads="1"/>
          </p:cNvSpPr>
          <p:nvPr/>
        </p:nvSpPr>
        <p:spPr bwMode="auto">
          <a:xfrm>
            <a:off x="685800" y="3810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it-IT" sz="4000">
                <a:solidFill>
                  <a:srgbClr val="000080"/>
                </a:solidFill>
                <a:latin typeface="Arial" charset="0"/>
              </a:rPr>
              <a:t>What is a virus?</a:t>
            </a:r>
          </a:p>
        </p:txBody>
      </p:sp>
      <p:sp>
        <p:nvSpPr>
          <p:cNvPr id="6147" name="Text Box 3"/>
          <p:cNvSpPr txBox="1">
            <a:spLocks noChangeArrowheads="1"/>
          </p:cNvSpPr>
          <p:nvPr/>
        </p:nvSpPr>
        <p:spPr bwMode="auto">
          <a:xfrm>
            <a:off x="563563" y="1600200"/>
            <a:ext cx="80168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69" tIns="41134" rIns="82269" bIns="41134">
            <a:spAutoFit/>
          </a:bodyPr>
          <a:lstStyle>
            <a:lvl1pPr defTabSz="822325" eaLnBrk="0" hangingPunct="0">
              <a:defRPr sz="2400">
                <a:solidFill>
                  <a:schemeClr val="tx1"/>
                </a:solidFill>
                <a:latin typeface="Times New Roman" charset="0"/>
                <a:ea typeface="ＭＳ Ｐゴシック" charset="0"/>
                <a:cs typeface="ＭＳ Ｐゴシック" charset="0"/>
              </a:defRPr>
            </a:lvl1pPr>
            <a:lvl2pPr marL="742950" indent="-285750" defTabSz="822325" eaLnBrk="0" hangingPunct="0">
              <a:defRPr sz="2400">
                <a:solidFill>
                  <a:schemeClr val="tx1"/>
                </a:solidFill>
                <a:latin typeface="Times New Roman" charset="0"/>
                <a:ea typeface="ＭＳ Ｐゴシック" charset="0"/>
              </a:defRPr>
            </a:lvl2pPr>
            <a:lvl3pPr marL="1143000" indent="-228600" defTabSz="822325" eaLnBrk="0" hangingPunct="0">
              <a:defRPr sz="2400">
                <a:solidFill>
                  <a:schemeClr val="tx1"/>
                </a:solidFill>
                <a:latin typeface="Times New Roman" charset="0"/>
                <a:ea typeface="ＭＳ Ｐゴシック" charset="0"/>
              </a:defRPr>
            </a:lvl3pPr>
            <a:lvl4pPr marL="1600200" indent="-228600" defTabSz="822325" eaLnBrk="0" hangingPunct="0">
              <a:defRPr sz="2400">
                <a:solidFill>
                  <a:schemeClr val="tx1"/>
                </a:solidFill>
                <a:latin typeface="Times New Roman" charset="0"/>
                <a:ea typeface="ＭＳ Ｐゴシック" charset="0"/>
              </a:defRPr>
            </a:lvl4pPr>
            <a:lvl5pPr marL="2057400" indent="-228600" defTabSz="822325" eaLnBrk="0" hangingPunct="0">
              <a:defRPr sz="2400">
                <a:solidFill>
                  <a:schemeClr val="tx1"/>
                </a:solidFill>
                <a:latin typeface="Times New Roman" charset="0"/>
                <a:ea typeface="ＭＳ Ｐゴシック" charset="0"/>
              </a:defRPr>
            </a:lvl5pPr>
            <a:lvl6pPr marL="2514600" indent="-228600" defTabSz="82232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82232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82232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822325"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spcBef>
                <a:spcPct val="20000"/>
              </a:spcBef>
              <a:buFontTx/>
              <a:buChar char="•"/>
            </a:pPr>
            <a:r>
              <a:rPr lang="en-GB" sz="2800">
                <a:latin typeface="Arial" charset="0"/>
                <a:cs typeface="Times New Roman" charset="0"/>
              </a:rPr>
              <a:t>A </a:t>
            </a:r>
            <a:r>
              <a:rPr lang="en-GB" sz="2800">
                <a:solidFill>
                  <a:srgbClr val="FF0201"/>
                </a:solidFill>
                <a:latin typeface="Arial" charset="0"/>
                <a:cs typeface="Times New Roman" charset="0"/>
              </a:rPr>
              <a:t>virus</a:t>
            </a:r>
            <a:r>
              <a:rPr lang="en-GB" sz="2800">
                <a:latin typeface="Arial" charset="0"/>
                <a:cs typeface="Times New Roman" charset="0"/>
              </a:rPr>
              <a:t> is a very small, infectious, obligate intracellular (genetic) parasite.</a:t>
            </a:r>
            <a:endParaRPr lang="it-IT" sz="2800">
              <a:latin typeface="Arial" charset="0"/>
              <a:cs typeface="Times New Roman" charset="0"/>
            </a:endParaRPr>
          </a:p>
        </p:txBody>
      </p:sp>
      <p:sp>
        <p:nvSpPr>
          <p:cNvPr id="6148" name="Text Box 4"/>
          <p:cNvSpPr txBox="1">
            <a:spLocks noChangeArrowheads="1"/>
          </p:cNvSpPr>
          <p:nvPr/>
        </p:nvSpPr>
        <p:spPr bwMode="auto">
          <a:xfrm>
            <a:off x="555625" y="5029200"/>
            <a:ext cx="80327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69" tIns="41134" rIns="82269" bIns="41134">
            <a:spAutoFit/>
          </a:bodyPr>
          <a:lstStyle>
            <a:lvl1pPr defTabSz="822325" eaLnBrk="0" hangingPunct="0">
              <a:defRPr sz="2400">
                <a:solidFill>
                  <a:schemeClr val="tx1"/>
                </a:solidFill>
                <a:latin typeface="Times New Roman" charset="0"/>
                <a:ea typeface="ＭＳ Ｐゴシック" charset="0"/>
                <a:cs typeface="ＭＳ Ｐゴシック" charset="0"/>
              </a:defRPr>
            </a:lvl1pPr>
            <a:lvl2pPr marL="742950" indent="-285750" defTabSz="822325" eaLnBrk="0" hangingPunct="0">
              <a:defRPr sz="2400">
                <a:solidFill>
                  <a:schemeClr val="tx1"/>
                </a:solidFill>
                <a:latin typeface="Times New Roman" charset="0"/>
                <a:ea typeface="ＭＳ Ｐゴシック" charset="0"/>
              </a:defRPr>
            </a:lvl2pPr>
            <a:lvl3pPr marL="1143000" indent="-228600" defTabSz="822325" eaLnBrk="0" hangingPunct="0">
              <a:defRPr sz="2400">
                <a:solidFill>
                  <a:schemeClr val="tx1"/>
                </a:solidFill>
                <a:latin typeface="Times New Roman" charset="0"/>
                <a:ea typeface="ＭＳ Ｐゴシック" charset="0"/>
              </a:defRPr>
            </a:lvl3pPr>
            <a:lvl4pPr marL="1600200" indent="-228600" defTabSz="822325" eaLnBrk="0" hangingPunct="0">
              <a:defRPr sz="2400">
                <a:solidFill>
                  <a:schemeClr val="tx1"/>
                </a:solidFill>
                <a:latin typeface="Times New Roman" charset="0"/>
                <a:ea typeface="ＭＳ Ｐゴシック" charset="0"/>
              </a:defRPr>
            </a:lvl4pPr>
            <a:lvl5pPr marL="2057400" indent="-228600" defTabSz="822325" eaLnBrk="0" hangingPunct="0">
              <a:defRPr sz="2400">
                <a:solidFill>
                  <a:schemeClr val="tx1"/>
                </a:solidFill>
                <a:latin typeface="Times New Roman" charset="0"/>
                <a:ea typeface="ＭＳ Ｐゴシック" charset="0"/>
              </a:defRPr>
            </a:lvl5pPr>
            <a:lvl6pPr marL="2514600" indent="-228600" defTabSz="82232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82232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82232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822325"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spcBef>
                <a:spcPct val="20000"/>
              </a:spcBef>
              <a:buFontTx/>
              <a:buChar char="•"/>
            </a:pPr>
            <a:r>
              <a:rPr lang="en-GB" sz="2800">
                <a:latin typeface="Arial" charset="0"/>
                <a:cs typeface="Times New Roman" charset="0"/>
              </a:rPr>
              <a:t>The virus genome comprise either DNA or RNA. </a:t>
            </a:r>
            <a:endParaRPr lang="it-IT" sz="2800">
              <a:latin typeface="Arial" charset="0"/>
              <a:cs typeface="Times New Roman" charset="0"/>
            </a:endParaRPr>
          </a:p>
        </p:txBody>
      </p:sp>
      <p:sp>
        <p:nvSpPr>
          <p:cNvPr id="6149" name="Text Box 5"/>
          <p:cNvSpPr txBox="1">
            <a:spLocks noChangeArrowheads="1"/>
          </p:cNvSpPr>
          <p:nvPr/>
        </p:nvSpPr>
        <p:spPr bwMode="auto">
          <a:xfrm>
            <a:off x="563563" y="3429000"/>
            <a:ext cx="80168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69" tIns="41134" rIns="82269" bIns="41134">
            <a:spAutoFit/>
          </a:bodyPr>
          <a:lstStyle>
            <a:lvl1pPr defTabSz="822325" eaLnBrk="0" hangingPunct="0">
              <a:defRPr sz="2400">
                <a:solidFill>
                  <a:schemeClr val="tx1"/>
                </a:solidFill>
                <a:latin typeface="Times New Roman" charset="0"/>
                <a:ea typeface="ＭＳ Ｐゴシック" charset="0"/>
                <a:cs typeface="ＭＳ Ｐゴシック" charset="0"/>
              </a:defRPr>
            </a:lvl1pPr>
            <a:lvl2pPr marL="742950" indent="-285750" defTabSz="822325" eaLnBrk="0" hangingPunct="0">
              <a:defRPr sz="2400">
                <a:solidFill>
                  <a:schemeClr val="tx1"/>
                </a:solidFill>
                <a:latin typeface="Times New Roman" charset="0"/>
                <a:ea typeface="ＭＳ Ｐゴシック" charset="0"/>
              </a:defRPr>
            </a:lvl2pPr>
            <a:lvl3pPr marL="1143000" indent="-228600" defTabSz="822325" eaLnBrk="0" hangingPunct="0">
              <a:defRPr sz="2400">
                <a:solidFill>
                  <a:schemeClr val="tx1"/>
                </a:solidFill>
                <a:latin typeface="Times New Roman" charset="0"/>
                <a:ea typeface="ＭＳ Ｐゴシック" charset="0"/>
              </a:defRPr>
            </a:lvl3pPr>
            <a:lvl4pPr marL="1600200" indent="-228600" defTabSz="822325" eaLnBrk="0" hangingPunct="0">
              <a:defRPr sz="2400">
                <a:solidFill>
                  <a:schemeClr val="tx1"/>
                </a:solidFill>
                <a:latin typeface="Times New Roman" charset="0"/>
                <a:ea typeface="ＭＳ Ｐゴシック" charset="0"/>
              </a:defRPr>
            </a:lvl4pPr>
            <a:lvl5pPr marL="2057400" indent="-228600" defTabSz="822325" eaLnBrk="0" hangingPunct="0">
              <a:defRPr sz="2400">
                <a:solidFill>
                  <a:schemeClr val="tx1"/>
                </a:solidFill>
                <a:latin typeface="Times New Roman" charset="0"/>
                <a:ea typeface="ＭＳ Ｐゴシック" charset="0"/>
              </a:defRPr>
            </a:lvl5pPr>
            <a:lvl6pPr marL="2514600" indent="-228600" defTabSz="82232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82232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82232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822325"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spcBef>
                <a:spcPct val="20000"/>
              </a:spcBef>
              <a:buFontTx/>
              <a:buChar char="•"/>
            </a:pPr>
            <a:r>
              <a:rPr lang="en-GB" sz="2800">
                <a:latin typeface="Arial" charset="0"/>
                <a:cs typeface="Times New Roman" charset="0"/>
              </a:rPr>
              <a:t>Size typically 20-400 nM: rod shaped or spherical</a:t>
            </a:r>
            <a:endParaRPr lang="it-IT" sz="2800">
              <a:latin typeface="Arial" charset="0"/>
              <a:cs typeface="Times New Roman" charset="0"/>
            </a:endParaRPr>
          </a:p>
        </p:txBody>
      </p:sp>
    </p:spTree>
    <p:extLst>
      <p:ext uri="{BB962C8B-B14F-4D97-AF65-F5344CB8AC3E}">
        <p14:creationId xmlns:p14="http://schemas.microsoft.com/office/powerpoint/2010/main" val="2637439414"/>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utoUpdateAnimBg="0"/>
      <p:bldP spid="6148" grpId="0" autoUpdateAnimBg="0"/>
      <p:bldP spid="6149" grpId="0"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ChangeArrowheads="1"/>
          </p:cNvSpPr>
          <p:nvPr/>
        </p:nvSpPr>
        <p:spPr bwMode="auto">
          <a:xfrm>
            <a:off x="1066800" y="2644775"/>
            <a:ext cx="6988175" cy="1546225"/>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it-IT" sz="4000" b="1">
                <a:solidFill>
                  <a:schemeClr val="bg2"/>
                </a:solidFill>
                <a:latin typeface="Arial" charset="0"/>
              </a:rPr>
              <a:t>Introduction to Virology:</a:t>
            </a:r>
          </a:p>
          <a:p>
            <a:pPr marL="342900" indent="-342900" algn="ctr">
              <a:spcBef>
                <a:spcPct val="20000"/>
              </a:spcBef>
            </a:pPr>
            <a:r>
              <a:rPr lang="it-IT" sz="4000" b="1">
                <a:solidFill>
                  <a:srgbClr val="FF0000"/>
                </a:solidFill>
                <a:latin typeface="Arial" charset="0"/>
              </a:rPr>
              <a:t>techniques to study viruses</a:t>
            </a:r>
          </a:p>
        </p:txBody>
      </p:sp>
    </p:spTree>
  </p:cSld>
  <p:clrMapOvr>
    <a:masterClrMapping/>
  </p:clrMapOvr>
  <p:transition xmlns:p14="http://schemas.microsoft.com/office/powerpoint/2010/mai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a:xfrm>
            <a:off x="990600" y="228600"/>
            <a:ext cx="7162800" cy="762000"/>
          </a:xfrm>
          <a:noFill/>
        </p:spPr>
        <p:txBody>
          <a:bodyPr/>
          <a:lstStyle/>
          <a:p>
            <a:pPr eaLnBrk="1" hangingPunct="1"/>
            <a:r>
              <a:rPr lang="en-GB" sz="3600">
                <a:solidFill>
                  <a:srgbClr val="000099"/>
                </a:solidFill>
                <a:latin typeface="Arial" charset="0"/>
                <a:ea typeface="ＭＳ Ｐゴシック" charset="0"/>
                <a:cs typeface="ＭＳ Ｐゴシック" charset="0"/>
              </a:rPr>
              <a:t>Techniques used to study viruses</a:t>
            </a:r>
          </a:p>
        </p:txBody>
      </p:sp>
      <p:pic>
        <p:nvPicPr>
          <p:cNvPr id="120835" name="Picture 3" descr="eg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905250"/>
            <a:ext cx="3521075"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Text Box 4"/>
          <p:cNvSpPr txBox="1">
            <a:spLocks noChangeArrowheads="1"/>
          </p:cNvSpPr>
          <p:nvPr/>
        </p:nvSpPr>
        <p:spPr bwMode="auto">
          <a:xfrm>
            <a:off x="381000" y="4254500"/>
            <a:ext cx="4703763"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spcBef>
                <a:spcPct val="20000"/>
              </a:spcBef>
              <a:buFontTx/>
              <a:buChar char="•"/>
            </a:pPr>
            <a:r>
              <a:rPr lang="en-GB">
                <a:latin typeface="Arial" charset="0"/>
              </a:rPr>
              <a:t>Embryonated eggs used to propagate viruses in the early decades of this century. Effective for the isolation and culture of many viruses e.g.influenza.</a:t>
            </a:r>
          </a:p>
        </p:txBody>
      </p:sp>
      <p:sp>
        <p:nvSpPr>
          <p:cNvPr id="120837" name="Text Box 5"/>
          <p:cNvSpPr txBox="1">
            <a:spLocks noChangeArrowheads="1"/>
          </p:cNvSpPr>
          <p:nvPr/>
        </p:nvSpPr>
        <p:spPr bwMode="auto">
          <a:xfrm>
            <a:off x="990600" y="1219200"/>
            <a:ext cx="2438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3200">
                <a:latin typeface="Arial" charset="0"/>
              </a:rPr>
              <a:t>Living hosts: </a:t>
            </a:r>
          </a:p>
        </p:txBody>
      </p:sp>
      <p:grpSp>
        <p:nvGrpSpPr>
          <p:cNvPr id="2" name="Group 6"/>
          <p:cNvGrpSpPr>
            <a:grpSpLocks/>
          </p:cNvGrpSpPr>
          <p:nvPr/>
        </p:nvGrpSpPr>
        <p:grpSpPr bwMode="auto">
          <a:xfrm>
            <a:off x="3298825" y="1828800"/>
            <a:ext cx="4702175" cy="579438"/>
            <a:chOff x="542" y="2011"/>
            <a:chExt cx="2962" cy="365"/>
          </a:xfrm>
        </p:grpSpPr>
        <p:sp>
          <p:nvSpPr>
            <p:cNvPr id="137228" name="Text Box 7"/>
            <p:cNvSpPr txBox="1">
              <a:spLocks noChangeArrowheads="1"/>
            </p:cNvSpPr>
            <p:nvPr/>
          </p:nvSpPr>
          <p:spPr bwMode="auto">
            <a:xfrm>
              <a:off x="542" y="2011"/>
              <a:ext cx="296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it-IT" sz="3200">
                  <a:solidFill>
                    <a:srgbClr val="FF0201"/>
                  </a:solidFill>
                  <a:latin typeface="Arial" charset="0"/>
                </a:rPr>
                <a:t>          cultured cells</a:t>
              </a:r>
            </a:p>
          </p:txBody>
        </p:sp>
        <p:sp>
          <p:nvSpPr>
            <p:cNvPr id="137229" name="AutoShape 8"/>
            <p:cNvSpPr>
              <a:spLocks noChangeArrowheads="1"/>
            </p:cNvSpPr>
            <p:nvPr/>
          </p:nvSpPr>
          <p:spPr bwMode="auto">
            <a:xfrm>
              <a:off x="576" y="2064"/>
              <a:ext cx="672" cy="288"/>
            </a:xfrm>
            <a:prstGeom prst="rightArrow">
              <a:avLst>
                <a:gd name="adj1" fmla="val 50000"/>
                <a:gd name="adj2" fmla="val 58333"/>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it-IT" b="1">
                <a:solidFill>
                  <a:srgbClr val="BBE0E3"/>
                </a:solidFill>
                <a:latin typeface="Comic Sans MS" charset="0"/>
              </a:endParaRPr>
            </a:p>
          </p:txBody>
        </p:sp>
      </p:grpSp>
      <p:grpSp>
        <p:nvGrpSpPr>
          <p:cNvPr id="3" name="Group 9"/>
          <p:cNvGrpSpPr>
            <a:grpSpLocks/>
          </p:cNvGrpSpPr>
          <p:nvPr/>
        </p:nvGrpSpPr>
        <p:grpSpPr bwMode="auto">
          <a:xfrm>
            <a:off x="3298825" y="2514600"/>
            <a:ext cx="4702175" cy="579438"/>
            <a:chOff x="542" y="2011"/>
            <a:chExt cx="2962" cy="365"/>
          </a:xfrm>
        </p:grpSpPr>
        <p:sp>
          <p:nvSpPr>
            <p:cNvPr id="137226" name="Text Box 10"/>
            <p:cNvSpPr txBox="1">
              <a:spLocks noChangeArrowheads="1"/>
            </p:cNvSpPr>
            <p:nvPr/>
          </p:nvSpPr>
          <p:spPr bwMode="auto">
            <a:xfrm>
              <a:off x="542" y="2011"/>
              <a:ext cx="296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it-IT" sz="3200">
                  <a:solidFill>
                    <a:srgbClr val="FF0201"/>
                  </a:solidFill>
                  <a:latin typeface="Arial" charset="0"/>
                </a:rPr>
                <a:t>          embryonated eggs</a:t>
              </a:r>
            </a:p>
          </p:txBody>
        </p:sp>
        <p:sp>
          <p:nvSpPr>
            <p:cNvPr id="137227" name="AutoShape 11"/>
            <p:cNvSpPr>
              <a:spLocks noChangeArrowheads="1"/>
            </p:cNvSpPr>
            <p:nvPr/>
          </p:nvSpPr>
          <p:spPr bwMode="auto">
            <a:xfrm>
              <a:off x="576" y="2064"/>
              <a:ext cx="672" cy="288"/>
            </a:xfrm>
            <a:prstGeom prst="rightArrow">
              <a:avLst>
                <a:gd name="adj1" fmla="val 50000"/>
                <a:gd name="adj2" fmla="val 58333"/>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it-IT" b="1">
                <a:solidFill>
                  <a:srgbClr val="BBE0E3"/>
                </a:solidFill>
                <a:latin typeface="Comic Sans MS" charset="0"/>
              </a:endParaRPr>
            </a:p>
          </p:txBody>
        </p:sp>
      </p:grpSp>
      <p:grpSp>
        <p:nvGrpSpPr>
          <p:cNvPr id="4" name="Group 12"/>
          <p:cNvGrpSpPr>
            <a:grpSpLocks/>
          </p:cNvGrpSpPr>
          <p:nvPr/>
        </p:nvGrpSpPr>
        <p:grpSpPr bwMode="auto">
          <a:xfrm>
            <a:off x="3298825" y="3200400"/>
            <a:ext cx="4702175" cy="579438"/>
            <a:chOff x="542" y="2011"/>
            <a:chExt cx="2962" cy="365"/>
          </a:xfrm>
        </p:grpSpPr>
        <p:sp>
          <p:nvSpPr>
            <p:cNvPr id="137224" name="Text Box 13"/>
            <p:cNvSpPr txBox="1">
              <a:spLocks noChangeArrowheads="1"/>
            </p:cNvSpPr>
            <p:nvPr/>
          </p:nvSpPr>
          <p:spPr bwMode="auto">
            <a:xfrm>
              <a:off x="542" y="2011"/>
              <a:ext cx="296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it-IT" sz="3200">
                  <a:solidFill>
                    <a:srgbClr val="FF0201"/>
                  </a:solidFill>
                  <a:latin typeface="Arial" charset="0"/>
                </a:rPr>
                <a:t>          laboratory animals</a:t>
              </a:r>
            </a:p>
          </p:txBody>
        </p:sp>
        <p:sp>
          <p:nvSpPr>
            <p:cNvPr id="137225" name="AutoShape 14"/>
            <p:cNvSpPr>
              <a:spLocks noChangeArrowheads="1"/>
            </p:cNvSpPr>
            <p:nvPr/>
          </p:nvSpPr>
          <p:spPr bwMode="auto">
            <a:xfrm>
              <a:off x="576" y="2064"/>
              <a:ext cx="672" cy="288"/>
            </a:xfrm>
            <a:prstGeom prst="rightArrow">
              <a:avLst>
                <a:gd name="adj1" fmla="val 50000"/>
                <a:gd name="adj2" fmla="val 58333"/>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it-IT" b="1">
                <a:solidFill>
                  <a:srgbClr val="BBE0E3"/>
                </a:solidFill>
                <a:latin typeface="Comic Sans MS" charset="0"/>
              </a:endParaRP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8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2083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208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autoUpdateAnimBg="0"/>
      <p:bldP spid="120837"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ChangeArrowheads="1"/>
          </p:cNvSpPr>
          <p:nvPr>
            <p:ph type="body" idx="1"/>
          </p:nvPr>
        </p:nvSpPr>
        <p:spPr>
          <a:xfrm>
            <a:off x="495300" y="838200"/>
            <a:ext cx="8153400" cy="685800"/>
          </a:xfrm>
          <a:noFill/>
        </p:spPr>
        <p:txBody>
          <a:bodyPr/>
          <a:lstStyle/>
          <a:p>
            <a:pPr algn="ctr" eaLnBrk="1" hangingPunct="1">
              <a:buFontTx/>
              <a:buNone/>
            </a:pPr>
            <a:r>
              <a:rPr lang="it-IT" sz="3600">
                <a:solidFill>
                  <a:srgbClr val="000099"/>
                </a:solidFill>
                <a:latin typeface="Arial" charset="0"/>
                <a:ea typeface="ＭＳ Ｐゴシック" charset="0"/>
                <a:cs typeface="ＭＳ Ｐゴシック" charset="0"/>
              </a:rPr>
              <a:t>Cell cultures in Virology</a:t>
            </a:r>
          </a:p>
        </p:txBody>
      </p:sp>
      <p:grpSp>
        <p:nvGrpSpPr>
          <p:cNvPr id="139266" name="Group 3"/>
          <p:cNvGrpSpPr>
            <a:grpSpLocks/>
          </p:cNvGrpSpPr>
          <p:nvPr/>
        </p:nvGrpSpPr>
        <p:grpSpPr bwMode="auto">
          <a:xfrm>
            <a:off x="90488" y="2133600"/>
            <a:ext cx="2927350" cy="3784600"/>
            <a:chOff x="57" y="1344"/>
            <a:chExt cx="1844" cy="2384"/>
          </a:xfrm>
        </p:grpSpPr>
        <p:graphicFrame>
          <p:nvGraphicFramePr>
            <p:cNvPr id="139276" name="Object 5"/>
            <p:cNvGraphicFramePr>
              <a:graphicFrameLocks noChangeAspect="1"/>
            </p:cNvGraphicFramePr>
            <p:nvPr/>
          </p:nvGraphicFramePr>
          <p:xfrm>
            <a:off x="192" y="1344"/>
            <a:ext cx="1632" cy="2064"/>
          </p:xfrm>
          <a:graphic>
            <a:graphicData uri="http://schemas.openxmlformats.org/presentationml/2006/ole">
              <mc:AlternateContent xmlns:mc="http://schemas.openxmlformats.org/markup-compatibility/2006">
                <mc:Choice xmlns:v="urn:schemas-microsoft-com:vml" Requires="v">
                  <p:oleObj spid="_x0000_s139292" name="Image" r:id="rId4" imgW="1446095" imgH="1826970" progId="Photoshop.Image.6">
                    <p:embed/>
                  </p:oleObj>
                </mc:Choice>
                <mc:Fallback>
                  <p:oleObj name="Image" r:id="rId4" imgW="1446095" imgH="1826970" progId="Photoshop.Image.6">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 y="1344"/>
                          <a:ext cx="1632" cy="2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39277" name="Text Box 5"/>
            <p:cNvSpPr txBox="1">
              <a:spLocks noChangeArrowheads="1"/>
            </p:cNvSpPr>
            <p:nvPr/>
          </p:nvSpPr>
          <p:spPr bwMode="auto">
            <a:xfrm>
              <a:off x="57" y="3440"/>
              <a:ext cx="18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it-IT">
                  <a:solidFill>
                    <a:srgbClr val="000099"/>
                  </a:solidFill>
                  <a:latin typeface="Arial" charset="0"/>
                </a:rPr>
                <a:t>Primary cell cultures</a:t>
              </a:r>
            </a:p>
          </p:txBody>
        </p:sp>
        <p:sp>
          <p:nvSpPr>
            <p:cNvPr id="139278" name="Text Box 6"/>
            <p:cNvSpPr txBox="1">
              <a:spLocks noChangeArrowheads="1"/>
            </p:cNvSpPr>
            <p:nvPr/>
          </p:nvSpPr>
          <p:spPr bwMode="auto">
            <a:xfrm>
              <a:off x="1255" y="1373"/>
              <a:ext cx="52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b="1">
                  <a:solidFill>
                    <a:schemeClr val="bg1"/>
                  </a:solidFill>
                  <a:latin typeface="Arial" charset="0"/>
                </a:rPr>
                <a:t>MEF</a:t>
              </a:r>
            </a:p>
          </p:txBody>
        </p:sp>
      </p:grpSp>
      <p:sp>
        <p:nvSpPr>
          <p:cNvPr id="139267" name="Text Box 7"/>
          <p:cNvSpPr txBox="1">
            <a:spLocks noChangeArrowheads="1"/>
          </p:cNvSpPr>
          <p:nvPr/>
        </p:nvSpPr>
        <p:spPr bwMode="auto">
          <a:xfrm>
            <a:off x="6137275" y="5427663"/>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a:solidFill>
                  <a:srgbClr val="000099"/>
                </a:solidFill>
                <a:latin typeface="Arial" charset="0"/>
              </a:rPr>
              <a:t>Continuous cell lines</a:t>
            </a:r>
          </a:p>
        </p:txBody>
      </p:sp>
      <p:graphicFrame>
        <p:nvGraphicFramePr>
          <p:cNvPr id="139268" name="Object 2"/>
          <p:cNvGraphicFramePr>
            <a:graphicFrameLocks noChangeAspect="1"/>
          </p:cNvGraphicFramePr>
          <p:nvPr/>
        </p:nvGraphicFramePr>
        <p:xfrm>
          <a:off x="6289675" y="2133600"/>
          <a:ext cx="2649538" cy="3308350"/>
        </p:xfrm>
        <a:graphic>
          <a:graphicData uri="http://schemas.openxmlformats.org/presentationml/2006/ole">
            <mc:AlternateContent xmlns:mc="http://schemas.openxmlformats.org/markup-compatibility/2006">
              <mc:Choice xmlns:v="urn:schemas-microsoft-com:vml" Requires="v">
                <p:oleObj spid="_x0000_s139293" name="Image" r:id="rId6" imgW="4736508" imgH="5917460" progId="Photoshop.Image.6">
                  <p:embed/>
                </p:oleObj>
              </mc:Choice>
              <mc:Fallback>
                <p:oleObj name="Image" r:id="rId6" imgW="4736508" imgH="5917460" progId="Photoshop.Image.6">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9675" y="2133600"/>
                        <a:ext cx="2649538" cy="330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39269" name="Text Box 9"/>
          <p:cNvSpPr txBox="1">
            <a:spLocks noChangeArrowheads="1"/>
          </p:cNvSpPr>
          <p:nvPr/>
        </p:nvSpPr>
        <p:spPr bwMode="auto">
          <a:xfrm>
            <a:off x="7778750" y="2174875"/>
            <a:ext cx="1065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b="1">
                <a:solidFill>
                  <a:srgbClr val="000099"/>
                </a:solidFill>
                <a:latin typeface="Arial" charset="0"/>
              </a:rPr>
              <a:t>HEp-2</a:t>
            </a:r>
          </a:p>
        </p:txBody>
      </p:sp>
      <p:grpSp>
        <p:nvGrpSpPr>
          <p:cNvPr id="139270" name="Group 10"/>
          <p:cNvGrpSpPr>
            <a:grpSpLocks/>
          </p:cNvGrpSpPr>
          <p:nvPr/>
        </p:nvGrpSpPr>
        <p:grpSpPr bwMode="auto">
          <a:xfrm>
            <a:off x="6219825" y="2133600"/>
            <a:ext cx="2667000" cy="3276600"/>
            <a:chOff x="3936" y="1344"/>
            <a:chExt cx="1680" cy="2064"/>
          </a:xfrm>
        </p:grpSpPr>
        <p:graphicFrame>
          <p:nvGraphicFramePr>
            <p:cNvPr id="139274" name="Object 4"/>
            <p:cNvGraphicFramePr>
              <a:graphicFrameLocks noChangeAspect="1"/>
            </p:cNvGraphicFramePr>
            <p:nvPr/>
          </p:nvGraphicFramePr>
          <p:xfrm>
            <a:off x="3936" y="1344"/>
            <a:ext cx="1680" cy="2064"/>
          </p:xfrm>
          <a:graphic>
            <a:graphicData uri="http://schemas.openxmlformats.org/presentationml/2006/ole">
              <mc:AlternateContent xmlns:mc="http://schemas.openxmlformats.org/markup-compatibility/2006">
                <mc:Choice xmlns:v="urn:schemas-microsoft-com:vml" Requires="v">
                  <p:oleObj spid="_x0000_s139294" name="Image" r:id="rId8" imgW="4723810" imgH="5892063" progId="Photoshop.Image.6">
                    <p:embed/>
                  </p:oleObj>
                </mc:Choice>
                <mc:Fallback>
                  <p:oleObj name="Image" r:id="rId8" imgW="4723810" imgH="5892063" progId="Photoshop.Image.6">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36" y="1344"/>
                          <a:ext cx="1680" cy="2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39275" name="Text Box 12"/>
            <p:cNvSpPr txBox="1">
              <a:spLocks noChangeArrowheads="1"/>
            </p:cNvSpPr>
            <p:nvPr/>
          </p:nvSpPr>
          <p:spPr bwMode="auto">
            <a:xfrm>
              <a:off x="5048" y="1375"/>
              <a:ext cx="54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b="1">
                  <a:solidFill>
                    <a:schemeClr val="bg1"/>
                  </a:solidFill>
                  <a:latin typeface="Arial" charset="0"/>
                </a:rPr>
                <a:t>Vero</a:t>
              </a:r>
            </a:p>
          </p:txBody>
        </p:sp>
      </p:grpSp>
      <p:sp>
        <p:nvSpPr>
          <p:cNvPr id="139271" name="Text Box 13"/>
          <p:cNvSpPr txBox="1">
            <a:spLocks noChangeArrowheads="1"/>
          </p:cNvSpPr>
          <p:nvPr/>
        </p:nvSpPr>
        <p:spPr bwMode="auto">
          <a:xfrm>
            <a:off x="3233738" y="5448300"/>
            <a:ext cx="2487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a:solidFill>
                  <a:srgbClr val="000099"/>
                </a:solidFill>
                <a:latin typeface="Arial" charset="0"/>
              </a:rPr>
              <a:t>Diploid cell strain</a:t>
            </a:r>
          </a:p>
        </p:txBody>
      </p:sp>
      <p:graphicFrame>
        <p:nvGraphicFramePr>
          <p:cNvPr id="139272" name="Object 3"/>
          <p:cNvGraphicFramePr>
            <a:graphicFrameLocks noChangeAspect="1"/>
          </p:cNvGraphicFramePr>
          <p:nvPr/>
        </p:nvGraphicFramePr>
        <p:xfrm>
          <a:off x="3235325" y="2133600"/>
          <a:ext cx="2641600" cy="3273425"/>
        </p:xfrm>
        <a:graphic>
          <a:graphicData uri="http://schemas.openxmlformats.org/presentationml/2006/ole">
            <mc:AlternateContent xmlns:mc="http://schemas.openxmlformats.org/markup-compatibility/2006">
              <mc:Choice xmlns:v="urn:schemas-microsoft-com:vml" Requires="v">
                <p:oleObj spid="_x0000_s139295" name="Image" r:id="rId10" imgW="4774603" imgH="5917460" progId="Photoshop.Image.6">
                  <p:embed/>
                </p:oleObj>
              </mc:Choice>
              <mc:Fallback>
                <p:oleObj name="Image" r:id="rId10" imgW="4774603" imgH="5917460" progId="Photoshop.Image.6">
                  <p:embed/>
                  <p:pic>
                    <p:nvPicPr>
                      <p:cNvPr id="0"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35325" y="2133600"/>
                        <a:ext cx="2641600"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39273" name="Text Box 15"/>
          <p:cNvSpPr txBox="1">
            <a:spLocks noChangeArrowheads="1"/>
          </p:cNvSpPr>
          <p:nvPr/>
        </p:nvSpPr>
        <p:spPr bwMode="auto">
          <a:xfrm>
            <a:off x="4645025" y="2171700"/>
            <a:ext cx="1149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b="1">
                <a:solidFill>
                  <a:schemeClr val="bg1"/>
                </a:solidFill>
                <a:latin typeface="Arial" charset="0"/>
              </a:rPr>
              <a:t>MRC-5</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1313" name="Rectangle 2"/>
          <p:cNvSpPr>
            <a:spLocks noGrp="1" noChangeArrowheads="1"/>
          </p:cNvSpPr>
          <p:nvPr>
            <p:ph type="body" idx="1"/>
          </p:nvPr>
        </p:nvSpPr>
        <p:spPr>
          <a:xfrm>
            <a:off x="0" y="762000"/>
            <a:ext cx="9144000" cy="533400"/>
          </a:xfrm>
        </p:spPr>
        <p:txBody>
          <a:bodyPr/>
          <a:lstStyle/>
          <a:p>
            <a:pPr algn="ctr" eaLnBrk="1" hangingPunct="1">
              <a:lnSpc>
                <a:spcPct val="90000"/>
              </a:lnSpc>
              <a:buFontTx/>
              <a:buNone/>
            </a:pPr>
            <a:r>
              <a:rPr lang="it-IT">
                <a:solidFill>
                  <a:schemeClr val="bg1"/>
                </a:solidFill>
                <a:latin typeface="Arial" charset="0"/>
                <a:ea typeface="ＭＳ Ｐゴシック" charset="0"/>
                <a:cs typeface="ＭＳ Ｐゴシック" charset="0"/>
              </a:rPr>
              <a:t>Viral CPE: cell rounding, detachment  and lysis</a:t>
            </a:r>
          </a:p>
        </p:txBody>
      </p:sp>
      <p:grpSp>
        <p:nvGrpSpPr>
          <p:cNvPr id="141314" name="Group 3"/>
          <p:cNvGrpSpPr>
            <a:grpSpLocks/>
          </p:cNvGrpSpPr>
          <p:nvPr/>
        </p:nvGrpSpPr>
        <p:grpSpPr bwMode="auto">
          <a:xfrm>
            <a:off x="381000" y="1371600"/>
            <a:ext cx="4200525" cy="2878138"/>
            <a:chOff x="240" y="864"/>
            <a:chExt cx="2646" cy="1813"/>
          </a:xfrm>
        </p:grpSpPr>
        <p:graphicFrame>
          <p:nvGraphicFramePr>
            <p:cNvPr id="141326" name="Object 5"/>
            <p:cNvGraphicFramePr>
              <a:graphicFrameLocks noChangeAspect="1"/>
            </p:cNvGraphicFramePr>
            <p:nvPr/>
          </p:nvGraphicFramePr>
          <p:xfrm>
            <a:off x="240" y="864"/>
            <a:ext cx="2646" cy="1813"/>
          </p:xfrm>
          <a:graphic>
            <a:graphicData uri="http://schemas.openxmlformats.org/presentationml/2006/ole">
              <mc:AlternateContent xmlns:mc="http://schemas.openxmlformats.org/markup-compatibility/2006">
                <mc:Choice xmlns:v="urn:schemas-microsoft-com:vml" Requires="v">
                  <p:oleObj spid="_x0000_s141341" name="Image" r:id="rId4" imgW="2886217" imgH="1977821" progId="Photoshop.Image.6">
                    <p:embed/>
                  </p:oleObj>
                </mc:Choice>
                <mc:Fallback>
                  <p:oleObj name="Image" r:id="rId4" imgW="2886217" imgH="1977821" progId="Photoshop.Image.6">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864"/>
                          <a:ext cx="2646" cy="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41327" name="Text Box 5"/>
            <p:cNvSpPr txBox="1">
              <a:spLocks noChangeArrowheads="1"/>
            </p:cNvSpPr>
            <p:nvPr/>
          </p:nvSpPr>
          <p:spPr bwMode="auto">
            <a:xfrm>
              <a:off x="240" y="890"/>
              <a:ext cx="61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b="1">
                  <a:latin typeface="Arial" charset="0"/>
                </a:rPr>
                <a:t>mock</a:t>
              </a:r>
            </a:p>
          </p:txBody>
        </p:sp>
      </p:grpSp>
      <p:grpSp>
        <p:nvGrpSpPr>
          <p:cNvPr id="3" name="Group 6"/>
          <p:cNvGrpSpPr>
            <a:grpSpLocks/>
          </p:cNvGrpSpPr>
          <p:nvPr/>
        </p:nvGrpSpPr>
        <p:grpSpPr bwMode="auto">
          <a:xfrm>
            <a:off x="1371600" y="2133600"/>
            <a:ext cx="4164013" cy="2879725"/>
            <a:chOff x="3183" y="1296"/>
            <a:chExt cx="2623" cy="1814"/>
          </a:xfrm>
        </p:grpSpPr>
        <p:graphicFrame>
          <p:nvGraphicFramePr>
            <p:cNvPr id="141324" name="Object 4"/>
            <p:cNvGraphicFramePr>
              <a:graphicFrameLocks noChangeAspect="1"/>
            </p:cNvGraphicFramePr>
            <p:nvPr/>
          </p:nvGraphicFramePr>
          <p:xfrm>
            <a:off x="3183" y="1296"/>
            <a:ext cx="2623" cy="1814"/>
          </p:xfrm>
          <a:graphic>
            <a:graphicData uri="http://schemas.openxmlformats.org/presentationml/2006/ole">
              <mc:AlternateContent xmlns:mc="http://schemas.openxmlformats.org/markup-compatibility/2006">
                <mc:Choice xmlns:v="urn:schemas-microsoft-com:vml" Requires="v">
                  <p:oleObj spid="_x0000_s141342" name="Image" r:id="rId6" imgW="2834646" imgH="1959868" progId="Photoshop.Image.6">
                    <p:embed/>
                  </p:oleObj>
                </mc:Choice>
                <mc:Fallback>
                  <p:oleObj name="Image" r:id="rId6" imgW="2834646" imgH="1959868" progId="Photoshop.Image.6">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3" y="1296"/>
                          <a:ext cx="2623" cy="1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41325" name="Text Box 8"/>
            <p:cNvSpPr txBox="1">
              <a:spLocks noChangeArrowheads="1"/>
            </p:cNvSpPr>
            <p:nvPr/>
          </p:nvSpPr>
          <p:spPr bwMode="auto">
            <a:xfrm>
              <a:off x="3183" y="1322"/>
              <a:ext cx="56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b="1">
                  <a:latin typeface="Arial" charset="0"/>
                </a:rPr>
                <a:t>5 hpi</a:t>
              </a:r>
            </a:p>
          </p:txBody>
        </p:sp>
      </p:grpSp>
      <p:grpSp>
        <p:nvGrpSpPr>
          <p:cNvPr id="4" name="Group 9"/>
          <p:cNvGrpSpPr>
            <a:grpSpLocks/>
          </p:cNvGrpSpPr>
          <p:nvPr/>
        </p:nvGrpSpPr>
        <p:grpSpPr bwMode="auto">
          <a:xfrm>
            <a:off x="2828925" y="2987675"/>
            <a:ext cx="4257675" cy="2879725"/>
            <a:chOff x="2256" y="1872"/>
            <a:chExt cx="2682" cy="1814"/>
          </a:xfrm>
        </p:grpSpPr>
        <p:graphicFrame>
          <p:nvGraphicFramePr>
            <p:cNvPr id="141322" name="Object 3"/>
            <p:cNvGraphicFramePr>
              <a:graphicFrameLocks noChangeAspect="1"/>
            </p:cNvGraphicFramePr>
            <p:nvPr/>
          </p:nvGraphicFramePr>
          <p:xfrm>
            <a:off x="2256" y="1872"/>
            <a:ext cx="2682" cy="1814"/>
          </p:xfrm>
          <a:graphic>
            <a:graphicData uri="http://schemas.openxmlformats.org/presentationml/2006/ole">
              <mc:AlternateContent xmlns:mc="http://schemas.openxmlformats.org/markup-compatibility/2006">
                <mc:Choice xmlns:v="urn:schemas-microsoft-com:vml" Requires="v">
                  <p:oleObj spid="_x0000_s141343" name="Image" r:id="rId8" imgW="2816358" imgH="1904681" progId="Photoshop.Image.6">
                    <p:embed/>
                  </p:oleObj>
                </mc:Choice>
                <mc:Fallback>
                  <p:oleObj name="Image" r:id="rId8" imgW="2816358" imgH="1904681" progId="Photoshop.Image.6">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56" y="1872"/>
                          <a:ext cx="2682" cy="1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41323" name="Text Box 11"/>
            <p:cNvSpPr txBox="1">
              <a:spLocks noChangeArrowheads="1"/>
            </p:cNvSpPr>
            <p:nvPr/>
          </p:nvSpPr>
          <p:spPr bwMode="auto">
            <a:xfrm>
              <a:off x="2256" y="1898"/>
              <a:ext cx="56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b="1">
                  <a:latin typeface="Arial" charset="0"/>
                </a:rPr>
                <a:t>8 hpi</a:t>
              </a:r>
            </a:p>
          </p:txBody>
        </p:sp>
      </p:grpSp>
      <p:grpSp>
        <p:nvGrpSpPr>
          <p:cNvPr id="5" name="Group 12"/>
          <p:cNvGrpSpPr>
            <a:grpSpLocks/>
          </p:cNvGrpSpPr>
          <p:nvPr/>
        </p:nvGrpSpPr>
        <p:grpSpPr bwMode="auto">
          <a:xfrm>
            <a:off x="4551363" y="3733800"/>
            <a:ext cx="4127500" cy="2878138"/>
            <a:chOff x="2867" y="2352"/>
            <a:chExt cx="2600" cy="1813"/>
          </a:xfrm>
        </p:grpSpPr>
        <p:graphicFrame>
          <p:nvGraphicFramePr>
            <p:cNvPr id="141320" name="Object 2"/>
            <p:cNvGraphicFramePr>
              <a:graphicFrameLocks noChangeAspect="1"/>
            </p:cNvGraphicFramePr>
            <p:nvPr/>
          </p:nvGraphicFramePr>
          <p:xfrm>
            <a:off x="2880" y="2352"/>
            <a:ext cx="2587" cy="1813"/>
          </p:xfrm>
          <a:graphic>
            <a:graphicData uri="http://schemas.openxmlformats.org/presentationml/2006/ole">
              <mc:AlternateContent xmlns:mc="http://schemas.openxmlformats.org/markup-compatibility/2006">
                <mc:Choice xmlns:v="urn:schemas-microsoft-com:vml" Requires="v">
                  <p:oleObj spid="_x0000_s141344" name="Image" r:id="rId10" imgW="2797833" imgH="1959868" progId="Photoshop.Image.6">
                    <p:embed/>
                  </p:oleObj>
                </mc:Choice>
                <mc:Fallback>
                  <p:oleObj name="Image" r:id="rId10" imgW="2797833" imgH="1959868" progId="Photoshop.Image.6">
                    <p:embed/>
                    <p:pic>
                      <p:nvPicPr>
                        <p:cNvPr id="0" name="Object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80" y="2352"/>
                          <a:ext cx="2587" cy="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41321" name="Text Box 14"/>
            <p:cNvSpPr txBox="1">
              <a:spLocks noChangeArrowheads="1"/>
            </p:cNvSpPr>
            <p:nvPr/>
          </p:nvSpPr>
          <p:spPr bwMode="auto">
            <a:xfrm>
              <a:off x="2867" y="2400"/>
              <a:ext cx="67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b="1">
                  <a:latin typeface="Arial" charset="0"/>
                </a:rPr>
                <a:t>24 hpi</a:t>
              </a:r>
            </a:p>
          </p:txBody>
        </p:sp>
      </p:grpSp>
      <p:sp>
        <p:nvSpPr>
          <p:cNvPr id="141318" name="Text Box 15"/>
          <p:cNvSpPr txBox="1">
            <a:spLocks noChangeArrowheads="1"/>
          </p:cNvSpPr>
          <p:nvPr/>
        </p:nvSpPr>
        <p:spPr bwMode="auto">
          <a:xfrm>
            <a:off x="5486400" y="838200"/>
            <a:ext cx="29845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3200">
                <a:solidFill>
                  <a:srgbClr val="000099"/>
                </a:solidFill>
                <a:latin typeface="Arial" charset="0"/>
              </a:rPr>
              <a:t>Poliovirus</a:t>
            </a:r>
            <a:r>
              <a:rPr lang="ja-JP" altLang="it-IT" sz="3200">
                <a:solidFill>
                  <a:srgbClr val="000099"/>
                </a:solidFill>
                <a:latin typeface="Arial" charset="0"/>
              </a:rPr>
              <a:t>’</a:t>
            </a:r>
            <a:r>
              <a:rPr lang="it-IT" altLang="ja-JP" sz="3200">
                <a:solidFill>
                  <a:srgbClr val="000099"/>
                </a:solidFill>
                <a:latin typeface="Arial" charset="0"/>
              </a:rPr>
              <a:t> CPE</a:t>
            </a:r>
            <a:endParaRPr lang="it-IT" sz="3200">
              <a:solidFill>
                <a:srgbClr val="000099"/>
              </a:solidFill>
              <a:latin typeface="Arial" charset="0"/>
            </a:endParaRPr>
          </a:p>
        </p:txBody>
      </p:sp>
      <p:sp>
        <p:nvSpPr>
          <p:cNvPr id="141319" name="Text Box 16"/>
          <p:cNvSpPr txBox="1">
            <a:spLocks noChangeArrowheads="1"/>
          </p:cNvSpPr>
          <p:nvPr/>
        </p:nvSpPr>
        <p:spPr bwMode="auto">
          <a:xfrm>
            <a:off x="76200" y="5988050"/>
            <a:ext cx="37338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30000"/>
              </a:spcBef>
            </a:pPr>
            <a:r>
              <a:rPr lang="it-IT" sz="1600" i="1">
                <a:solidFill>
                  <a:schemeClr val="bg1"/>
                </a:solidFill>
                <a:latin typeface="Arial" charset="0"/>
              </a:rPr>
              <a:t>From Principles of Virology, Flint et al., </a:t>
            </a:r>
          </a:p>
          <a:p>
            <a:pPr eaLnBrk="1" hangingPunct="1">
              <a:spcBef>
                <a:spcPct val="30000"/>
              </a:spcBef>
            </a:pPr>
            <a:r>
              <a:rPr lang="it-IT" sz="1600" i="1">
                <a:solidFill>
                  <a:schemeClr val="bg1"/>
                </a:solidFill>
                <a:latin typeface="Arial" charset="0"/>
              </a:rPr>
              <a:t>ASM  press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275" y="152400"/>
            <a:ext cx="661352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2" name="Text Box 3"/>
          <p:cNvSpPr txBox="1">
            <a:spLocks noChangeArrowheads="1"/>
          </p:cNvSpPr>
          <p:nvPr/>
        </p:nvSpPr>
        <p:spPr bwMode="auto">
          <a:xfrm>
            <a:off x="936625" y="15875"/>
            <a:ext cx="7369175"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it-IT">
                <a:solidFill>
                  <a:srgbClr val="000099"/>
                </a:solidFill>
                <a:latin typeface="Arial" charset="0"/>
              </a:rPr>
              <a:t>Some examples of cytophatic effects of viral infection of animal viruses</a:t>
            </a:r>
          </a:p>
        </p:txBody>
      </p:sp>
    </p:spTree>
  </p:cSld>
  <p:clrMapOvr>
    <a:masterClrMapping/>
  </p:clrMapOvr>
  <p:transition xmlns:p14="http://schemas.microsoft.com/office/powerpoint/2010/mai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0"/>
            <a:ext cx="3300413"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0" name="Rectangle 3"/>
          <p:cNvSpPr>
            <a:spLocks noChangeArrowheads="1"/>
          </p:cNvSpPr>
          <p:nvPr/>
        </p:nvSpPr>
        <p:spPr bwMode="auto">
          <a:xfrm>
            <a:off x="228600" y="2819400"/>
            <a:ext cx="4495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r>
              <a:rPr lang="en-US">
                <a:solidFill>
                  <a:srgbClr val="000099"/>
                </a:solidFill>
                <a:latin typeface="Arial" charset="0"/>
              </a:rPr>
              <a:t>Quantification of bacterial virus </a:t>
            </a:r>
          </a:p>
          <a:p>
            <a:pPr marL="342900" indent="-342900"/>
            <a:r>
              <a:rPr lang="en-US">
                <a:solidFill>
                  <a:srgbClr val="000099"/>
                </a:solidFill>
                <a:latin typeface="Arial" charset="0"/>
              </a:rPr>
              <a:t>by plaque assay using the agar</a:t>
            </a:r>
          </a:p>
          <a:p>
            <a:pPr marL="342900" indent="-342900"/>
            <a:r>
              <a:rPr lang="en-US">
                <a:solidFill>
                  <a:srgbClr val="000099"/>
                </a:solidFill>
                <a:latin typeface="Arial" charset="0"/>
              </a:rPr>
              <a:t> overlay technique.</a:t>
            </a:r>
            <a:endParaRPr lang="it-IT">
              <a:solidFill>
                <a:srgbClr val="000099"/>
              </a:solidFill>
              <a:latin typeface="Arial" charset="0"/>
            </a:endParaRPr>
          </a:p>
        </p:txBody>
      </p:sp>
    </p:spTree>
  </p:cSld>
  <p:clrMapOvr>
    <a:masterClrMapping/>
  </p:clrMapOvr>
  <p:transition xmlns:p14="http://schemas.microsoft.com/office/powerpoint/2010/mai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plaqu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7620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5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3535363"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Rectangle 4"/>
          <p:cNvSpPr>
            <a:spLocks noChangeArrowheads="1"/>
          </p:cNvSpPr>
          <p:nvPr/>
        </p:nvSpPr>
        <p:spPr bwMode="auto">
          <a:xfrm>
            <a:off x="2438400" y="76200"/>
            <a:ext cx="4191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r>
              <a:rPr lang="en-US" sz="3600">
                <a:solidFill>
                  <a:srgbClr val="000099"/>
                </a:solidFill>
                <a:latin typeface="Arial" charset="0"/>
              </a:rPr>
              <a:t>Quantifying viruses</a:t>
            </a:r>
            <a:endParaRPr lang="it-IT" sz="3600">
              <a:solidFill>
                <a:srgbClr val="000099"/>
              </a:solidFill>
              <a:latin typeface="Arial" charset="0"/>
            </a:endParaRPr>
          </a:p>
        </p:txBody>
      </p:sp>
      <p:sp>
        <p:nvSpPr>
          <p:cNvPr id="128005" name="Text Box 5"/>
          <p:cNvSpPr txBox="1">
            <a:spLocks noChangeArrowheads="1"/>
          </p:cNvSpPr>
          <p:nvPr/>
        </p:nvSpPr>
        <p:spPr bwMode="auto">
          <a:xfrm>
            <a:off x="228600" y="4419600"/>
            <a:ext cx="868680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69" tIns="41134" rIns="82269" bIns="41134">
            <a:spAutoFit/>
          </a:bodyPr>
          <a:lstStyle>
            <a:lvl1pPr defTabSz="822325" eaLnBrk="0" hangingPunct="0">
              <a:defRPr sz="2400">
                <a:solidFill>
                  <a:schemeClr val="tx1"/>
                </a:solidFill>
                <a:latin typeface="Times New Roman" charset="0"/>
                <a:ea typeface="ＭＳ Ｐゴシック" charset="0"/>
                <a:cs typeface="ＭＳ Ｐゴシック" charset="0"/>
              </a:defRPr>
            </a:lvl1pPr>
            <a:lvl2pPr marL="742950" indent="-285750" defTabSz="822325" eaLnBrk="0" hangingPunct="0">
              <a:defRPr sz="2400">
                <a:solidFill>
                  <a:schemeClr val="tx1"/>
                </a:solidFill>
                <a:latin typeface="Times New Roman" charset="0"/>
                <a:ea typeface="ＭＳ Ｐゴシック" charset="0"/>
              </a:defRPr>
            </a:lvl2pPr>
            <a:lvl3pPr marL="1143000" indent="-228600" defTabSz="822325" eaLnBrk="0" hangingPunct="0">
              <a:defRPr sz="2400">
                <a:solidFill>
                  <a:schemeClr val="tx1"/>
                </a:solidFill>
                <a:latin typeface="Times New Roman" charset="0"/>
                <a:ea typeface="ＭＳ Ｐゴシック" charset="0"/>
              </a:defRPr>
            </a:lvl3pPr>
            <a:lvl4pPr marL="1600200" indent="-228600" defTabSz="822325" eaLnBrk="0" hangingPunct="0">
              <a:defRPr sz="2400">
                <a:solidFill>
                  <a:schemeClr val="tx1"/>
                </a:solidFill>
                <a:latin typeface="Times New Roman" charset="0"/>
                <a:ea typeface="ＭＳ Ｐゴシック" charset="0"/>
              </a:defRPr>
            </a:lvl4pPr>
            <a:lvl5pPr marL="2057400" indent="-228600" defTabSz="822325" eaLnBrk="0" hangingPunct="0">
              <a:defRPr sz="2400">
                <a:solidFill>
                  <a:schemeClr val="tx1"/>
                </a:solidFill>
                <a:latin typeface="Times New Roman" charset="0"/>
                <a:ea typeface="ＭＳ Ｐゴシック" charset="0"/>
              </a:defRPr>
            </a:lvl5pPr>
            <a:lvl6pPr marL="2514600" indent="-228600" defTabSz="82232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82232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82232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822325"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FontTx/>
              <a:buChar char="•"/>
            </a:pPr>
            <a:r>
              <a:rPr lang="en-GB" sz="2000" b="1">
                <a:latin typeface="Arial" charset="0"/>
              </a:rPr>
              <a:t>The</a:t>
            </a:r>
            <a:r>
              <a:rPr lang="en-GB" sz="2000">
                <a:latin typeface="Arial" charset="0"/>
              </a:rPr>
              <a:t> </a:t>
            </a:r>
            <a:r>
              <a:rPr lang="en-GB" sz="2000" b="1">
                <a:latin typeface="Arial" charset="0"/>
              </a:rPr>
              <a:t>plaque assay</a:t>
            </a:r>
            <a:r>
              <a:rPr lang="en-GB" sz="2000">
                <a:latin typeface="Arial" charset="0"/>
              </a:rPr>
              <a:t> - dilutions of the virus are used to infect a cultured cell monolayer, covered with agar to restrict virus diffusion virus. </a:t>
            </a:r>
          </a:p>
          <a:p>
            <a:pPr eaLnBrk="1" hangingPunct="1">
              <a:spcBef>
                <a:spcPct val="20000"/>
              </a:spcBef>
              <a:buFontTx/>
              <a:buChar char="•"/>
            </a:pPr>
            <a:endParaRPr lang="en-GB" sz="1200">
              <a:latin typeface="Arial" charset="0"/>
            </a:endParaRPr>
          </a:p>
          <a:p>
            <a:pPr eaLnBrk="1" hangingPunct="1">
              <a:spcBef>
                <a:spcPct val="20000"/>
              </a:spcBef>
              <a:buFontTx/>
              <a:buChar char="•"/>
            </a:pPr>
            <a:r>
              <a:rPr lang="en-GB" sz="2000">
                <a:latin typeface="Arial" charset="0"/>
              </a:rPr>
              <a:t>Results in localized cell killing and the appearance of plaques. </a:t>
            </a:r>
          </a:p>
          <a:p>
            <a:pPr eaLnBrk="1" hangingPunct="1">
              <a:spcBef>
                <a:spcPct val="20000"/>
              </a:spcBef>
              <a:buFontTx/>
              <a:buChar char="•"/>
            </a:pPr>
            <a:endParaRPr lang="en-GB" sz="1200">
              <a:latin typeface="Arial" charset="0"/>
            </a:endParaRPr>
          </a:p>
          <a:p>
            <a:pPr eaLnBrk="1" hangingPunct="1">
              <a:spcBef>
                <a:spcPct val="20000"/>
              </a:spcBef>
              <a:buFontTx/>
              <a:buChar char="•"/>
            </a:pPr>
            <a:r>
              <a:rPr lang="en-GB" sz="2000">
                <a:latin typeface="Arial" charset="0"/>
              </a:rPr>
              <a:t>The number of plaques directly relates to numbers of infectious virus particles applied to the plate.</a:t>
            </a:r>
            <a:endParaRPr lang="it-IT" sz="2000">
              <a:latin typeface="Arial"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800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800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800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5" grpId="0" build="p"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63" y="0"/>
            <a:ext cx="7458075"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3"/>
          <p:cNvSpPr>
            <a:spLocks noChangeArrowheads="1"/>
          </p:cNvSpPr>
          <p:nvPr/>
        </p:nvSpPr>
        <p:spPr bwMode="auto">
          <a:xfrm>
            <a:off x="609600" y="381000"/>
            <a:ext cx="3581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r>
              <a:rPr lang="en-US" sz="3200">
                <a:solidFill>
                  <a:srgbClr val="000099"/>
                </a:solidFill>
                <a:latin typeface="Arial" charset="0"/>
              </a:rPr>
              <a:t>Quantifying animal viruses</a:t>
            </a:r>
            <a:endParaRPr lang="it-IT" sz="3200">
              <a:solidFill>
                <a:srgbClr val="000099"/>
              </a:solidFill>
              <a:latin typeface="Arial" charset="0"/>
            </a:endParaRPr>
          </a:p>
        </p:txBody>
      </p:sp>
    </p:spTree>
  </p:cSld>
  <p:clrMapOvr>
    <a:masterClrMapping/>
  </p:clrMapOvr>
  <p:transition xmlns:p14="http://schemas.microsoft.com/office/powerpoint/2010/mai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2" descr="plaq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902575"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4" name="Rectangle 3"/>
          <p:cNvSpPr>
            <a:spLocks noChangeArrowheads="1"/>
          </p:cNvSpPr>
          <p:nvPr/>
        </p:nvSpPr>
        <p:spPr bwMode="auto">
          <a:xfrm>
            <a:off x="495300" y="228600"/>
            <a:ext cx="815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it-IT" sz="3200">
                <a:solidFill>
                  <a:srgbClr val="000099"/>
                </a:solidFill>
                <a:latin typeface="Arial" charset="0"/>
              </a:rPr>
              <a:t>An example of Plaque Assay</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ChangeArrowheads="1"/>
          </p:cNvSpPr>
          <p:nvPr/>
        </p:nvSpPr>
        <p:spPr bwMode="auto">
          <a:xfrm>
            <a:off x="0" y="3048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it-IT" sz="2800">
                <a:solidFill>
                  <a:srgbClr val="000099"/>
                </a:solidFill>
                <a:latin typeface="Arial" charset="0"/>
              </a:rPr>
              <a:t>Titration of MCMV infectivity by plaque assay (7 dpi)</a:t>
            </a:r>
          </a:p>
        </p:txBody>
      </p:sp>
      <p:graphicFrame>
        <p:nvGraphicFramePr>
          <p:cNvPr id="153602" name="Object 2"/>
          <p:cNvGraphicFramePr>
            <a:graphicFrameLocks noChangeAspect="1"/>
          </p:cNvGraphicFramePr>
          <p:nvPr/>
        </p:nvGraphicFramePr>
        <p:xfrm>
          <a:off x="1101725" y="1600200"/>
          <a:ext cx="6934200" cy="4606925"/>
        </p:xfrm>
        <a:graphic>
          <a:graphicData uri="http://schemas.openxmlformats.org/presentationml/2006/ole">
            <mc:AlternateContent xmlns:mc="http://schemas.openxmlformats.org/markup-compatibility/2006">
              <mc:Choice xmlns:v="urn:schemas-microsoft-com:vml" Requires="v">
                <p:oleObj spid="_x0000_s153611" name="Image" r:id="rId4" imgW="13003175" imgH="8634921" progId="Photoshop.Image.6">
                  <p:embed/>
                </p:oleObj>
              </mc:Choice>
              <mc:Fallback>
                <p:oleObj name="Image" r:id="rId4" imgW="13003175" imgH="8634921" progId="Photoshop.Image.6">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1725" y="1600200"/>
                        <a:ext cx="6934200" cy="460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32100" name="Object 3"/>
          <p:cNvGraphicFramePr>
            <a:graphicFrameLocks noChangeAspect="1"/>
          </p:cNvGraphicFramePr>
          <p:nvPr/>
        </p:nvGraphicFramePr>
        <p:xfrm>
          <a:off x="3124200" y="1600200"/>
          <a:ext cx="2881313" cy="4648200"/>
        </p:xfrm>
        <a:graphic>
          <a:graphicData uri="http://schemas.openxmlformats.org/presentationml/2006/ole">
            <mc:AlternateContent xmlns:mc="http://schemas.openxmlformats.org/markup-compatibility/2006">
              <mc:Choice xmlns:v="urn:schemas-microsoft-com:vml" Requires="v">
                <p:oleObj spid="_x0000_s153612" name="Image" r:id="rId6" imgW="4469841" imgH="7212698" progId="Photoshop.Image.6">
                  <p:embed/>
                </p:oleObj>
              </mc:Choice>
              <mc:Fallback>
                <p:oleObj name="Image" r:id="rId6" imgW="4469841" imgH="7212698" progId="Photoshop.Image.6">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1600200"/>
                        <a:ext cx="2881313"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32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Fig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828800"/>
            <a:ext cx="8997950"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ChangeArrowheads="1"/>
          </p:cNvSpPr>
          <p:nvPr/>
        </p:nvSpPr>
        <p:spPr bwMode="auto">
          <a:xfrm>
            <a:off x="4876800" y="1447800"/>
            <a:ext cx="1371600" cy="4495800"/>
          </a:xfrm>
          <a:prstGeom prst="rect">
            <a:avLst/>
          </a:prstGeom>
          <a:noFill/>
          <a:ln w="38100">
            <a:solidFill>
              <a:srgbClr val="FF6F27"/>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20483" name="Rectangle 4"/>
          <p:cNvSpPr>
            <a:spLocks noChangeArrowheads="1"/>
          </p:cNvSpPr>
          <p:nvPr/>
        </p:nvSpPr>
        <p:spPr bwMode="auto">
          <a:xfrm>
            <a:off x="1676400" y="304800"/>
            <a:ext cx="5861050"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it-IT" sz="3200">
                <a:solidFill>
                  <a:srgbClr val="000080"/>
                </a:solidFill>
                <a:latin typeface="Arial" charset="0"/>
              </a:rPr>
              <a:t>The small size of viruses</a:t>
            </a:r>
            <a:endParaRPr lang="it-IT" sz="3200" b="1">
              <a:solidFill>
                <a:srgbClr val="000080"/>
              </a:solidFill>
              <a:latin typeface="Arial" charset="0"/>
            </a:endParaRPr>
          </a:p>
        </p:txBody>
      </p:sp>
      <p:sp>
        <p:nvSpPr>
          <p:cNvPr id="7173" name="Text Box 5"/>
          <p:cNvSpPr txBox="1">
            <a:spLocks noChangeArrowheads="1"/>
          </p:cNvSpPr>
          <p:nvPr/>
        </p:nvSpPr>
        <p:spPr bwMode="auto">
          <a:xfrm>
            <a:off x="4800600" y="6172200"/>
            <a:ext cx="167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b="1">
                <a:latin typeface="Arial" charset="0"/>
              </a:rPr>
              <a:t>20-400 nm</a:t>
            </a:r>
          </a:p>
        </p:txBody>
      </p:sp>
    </p:spTree>
    <p:extLst>
      <p:ext uri="{BB962C8B-B14F-4D97-AF65-F5344CB8AC3E}">
        <p14:creationId xmlns:p14="http://schemas.microsoft.com/office/powerpoint/2010/main" val="1967269835"/>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dissolve">
                                      <p:cBhvr>
                                        <p:cTn id="7" dur="500"/>
                                        <p:tgtEl>
                                          <p:spTgt spid="71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3"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ChangeArrowheads="1"/>
          </p:cNvSpPr>
          <p:nvPr>
            <p:ph type="body" idx="1"/>
          </p:nvPr>
        </p:nvSpPr>
        <p:spPr>
          <a:xfrm>
            <a:off x="381000" y="1676400"/>
            <a:ext cx="8343900" cy="4419600"/>
          </a:xfrm>
          <a:noFill/>
        </p:spPr>
        <p:txBody>
          <a:bodyPr/>
          <a:lstStyle/>
          <a:p>
            <a:pPr eaLnBrk="1" hangingPunct="1">
              <a:lnSpc>
                <a:spcPct val="90000"/>
              </a:lnSpc>
            </a:pPr>
            <a:r>
              <a:rPr lang="en-GB" sz="2800">
                <a:latin typeface="Arial" charset="0"/>
                <a:ea typeface="ＭＳ Ｐゴシック" charset="0"/>
                <a:cs typeface="ＭＳ Ｐゴシック" charset="0"/>
              </a:rPr>
              <a:t>Serology.</a:t>
            </a:r>
          </a:p>
          <a:p>
            <a:pPr eaLnBrk="1" hangingPunct="1">
              <a:lnSpc>
                <a:spcPct val="90000"/>
              </a:lnSpc>
            </a:pPr>
            <a:endParaRPr lang="en-GB" sz="2800">
              <a:latin typeface="Arial" charset="0"/>
              <a:ea typeface="ＭＳ Ｐゴシック" charset="0"/>
              <a:cs typeface="ＭＳ Ｐゴシック" charset="0"/>
            </a:endParaRPr>
          </a:p>
          <a:p>
            <a:pPr eaLnBrk="1" hangingPunct="1">
              <a:lnSpc>
                <a:spcPct val="90000"/>
              </a:lnSpc>
            </a:pPr>
            <a:r>
              <a:rPr lang="en-GB" sz="2800">
                <a:latin typeface="Arial" charset="0"/>
                <a:ea typeface="ＭＳ Ｐゴシック" charset="0"/>
                <a:cs typeface="ＭＳ Ｐゴシック" charset="0"/>
              </a:rPr>
              <a:t>Structural studies, purification, EM, X-ray.</a:t>
            </a:r>
          </a:p>
          <a:p>
            <a:pPr eaLnBrk="1" hangingPunct="1">
              <a:lnSpc>
                <a:spcPct val="90000"/>
              </a:lnSpc>
            </a:pPr>
            <a:endParaRPr lang="en-GB" sz="2800">
              <a:latin typeface="Arial" charset="0"/>
              <a:ea typeface="ＭＳ Ｐゴシック" charset="0"/>
              <a:cs typeface="ＭＳ Ｐゴシック" charset="0"/>
            </a:endParaRPr>
          </a:p>
          <a:p>
            <a:pPr eaLnBrk="1" hangingPunct="1">
              <a:lnSpc>
                <a:spcPct val="90000"/>
              </a:lnSpc>
            </a:pPr>
            <a:r>
              <a:rPr lang="en-GB" sz="2800">
                <a:latin typeface="Arial" charset="0"/>
                <a:ea typeface="ＭＳ Ｐゴシック" charset="0"/>
                <a:cs typeface="ＭＳ Ｐゴシック" charset="0"/>
              </a:rPr>
              <a:t>Biochemical analysis, electrophoresis</a:t>
            </a:r>
          </a:p>
          <a:p>
            <a:pPr eaLnBrk="1" hangingPunct="1">
              <a:lnSpc>
                <a:spcPct val="90000"/>
              </a:lnSpc>
            </a:pPr>
            <a:endParaRPr lang="en-GB" sz="2800">
              <a:latin typeface="Arial" charset="0"/>
              <a:ea typeface="ＭＳ Ｐゴシック" charset="0"/>
              <a:cs typeface="ＭＳ Ｐゴシック" charset="0"/>
            </a:endParaRPr>
          </a:p>
          <a:p>
            <a:pPr eaLnBrk="1" hangingPunct="1">
              <a:lnSpc>
                <a:spcPct val="90000"/>
              </a:lnSpc>
            </a:pPr>
            <a:r>
              <a:rPr lang="en-GB" sz="2800">
                <a:latin typeface="Arial" charset="0"/>
                <a:ea typeface="ＭＳ Ｐゴシック" charset="0"/>
                <a:cs typeface="ＭＳ Ｐゴシック" charset="0"/>
              </a:rPr>
              <a:t>Genetic</a:t>
            </a:r>
          </a:p>
          <a:p>
            <a:pPr eaLnBrk="1" hangingPunct="1">
              <a:lnSpc>
                <a:spcPct val="90000"/>
              </a:lnSpc>
            </a:pPr>
            <a:endParaRPr lang="en-GB" sz="2800">
              <a:latin typeface="Arial" charset="0"/>
              <a:ea typeface="ＭＳ Ｐゴシック" charset="0"/>
              <a:cs typeface="ＭＳ Ｐゴシック" charset="0"/>
            </a:endParaRPr>
          </a:p>
          <a:p>
            <a:pPr eaLnBrk="1" hangingPunct="1">
              <a:lnSpc>
                <a:spcPct val="90000"/>
              </a:lnSpc>
            </a:pPr>
            <a:r>
              <a:rPr lang="en-GB" sz="2800">
                <a:latin typeface="Arial" charset="0"/>
                <a:ea typeface="ＭＳ Ｐゴシック" charset="0"/>
                <a:cs typeface="ＭＳ Ｐゴシック" charset="0"/>
              </a:rPr>
              <a:t>Molecular biology, nucleic acid sequencing. </a:t>
            </a:r>
          </a:p>
        </p:txBody>
      </p:sp>
      <p:sp>
        <p:nvSpPr>
          <p:cNvPr id="155650" name="Rectangle 3"/>
          <p:cNvSpPr>
            <a:spLocks noChangeArrowheads="1"/>
          </p:cNvSpPr>
          <p:nvPr/>
        </p:nvSpPr>
        <p:spPr bwMode="auto">
          <a:xfrm>
            <a:off x="1676400" y="381000"/>
            <a:ext cx="5791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r>
              <a:rPr lang="en-GB" sz="3600">
                <a:solidFill>
                  <a:srgbClr val="000099"/>
                </a:solidFill>
                <a:latin typeface="Arial" charset="0"/>
              </a:rPr>
              <a:t>Other practical approaches</a:t>
            </a:r>
            <a:endParaRPr lang="it-IT" sz="3600">
              <a:solidFill>
                <a:srgbClr val="000099"/>
              </a:solidFill>
              <a:latin typeface="Arial" charset="0"/>
            </a:endParaRPr>
          </a:p>
        </p:txBody>
      </p:sp>
    </p:spTree>
  </p:cSld>
  <p:clrMapOvr>
    <a:masterClrMapping/>
  </p:clrMapOvr>
  <p:transition xmlns:p14="http://schemas.microsoft.com/office/powerpoint/2010/mai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magine 1" descr="ASM.img02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609600" y="1352550"/>
            <a:ext cx="8289925" cy="46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609600" y="1219200"/>
            <a:ext cx="5334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srgbClr val="FFFFFF"/>
              </a:solidFill>
              <a:latin typeface="Times New Roman" charset="0"/>
              <a:ea typeface="ＭＳ Ｐゴシック" charset="0"/>
              <a:cs typeface="ＭＳ Ｐゴシック" charset="0"/>
            </a:endParaRPr>
          </a:p>
        </p:txBody>
      </p:sp>
      <p:sp>
        <p:nvSpPr>
          <p:cNvPr id="22531" name="Rectangle 4"/>
          <p:cNvSpPr>
            <a:spLocks noChangeArrowheads="1"/>
          </p:cNvSpPr>
          <p:nvPr/>
        </p:nvSpPr>
        <p:spPr bwMode="auto">
          <a:xfrm>
            <a:off x="1600200" y="228600"/>
            <a:ext cx="5861050"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it-IT" sz="3200">
                <a:solidFill>
                  <a:srgbClr val="000080"/>
                </a:solidFill>
                <a:latin typeface="Arial" charset="0"/>
              </a:rPr>
              <a:t>The small size of viruses</a:t>
            </a:r>
            <a:endParaRPr lang="it-IT" sz="3200" b="1">
              <a:solidFill>
                <a:srgbClr val="000080"/>
              </a:solidFill>
              <a:latin typeface="Arial" charset="0"/>
            </a:endParaRPr>
          </a:p>
        </p:txBody>
      </p:sp>
    </p:spTree>
    <p:extLst>
      <p:ext uri="{BB962C8B-B14F-4D97-AF65-F5344CB8AC3E}">
        <p14:creationId xmlns:p14="http://schemas.microsoft.com/office/powerpoint/2010/main" val="87129166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117725"/>
            <a:ext cx="5943600"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Immagin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191000"/>
            <a:ext cx="33194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Immagin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86525" y="2133600"/>
            <a:ext cx="25146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Immagin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00500" y="76200"/>
            <a:ext cx="24765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Immagin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15100" y="76200"/>
            <a:ext cx="24765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Immagin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200" y="79375"/>
            <a:ext cx="38862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741081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Immagine 1" descr="01.02.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 y="460375"/>
            <a:ext cx="9036050"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77124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219200"/>
            <a:ext cx="91392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ChangeArrowheads="1"/>
          </p:cNvSpPr>
          <p:nvPr/>
        </p:nvSpPr>
        <p:spPr bwMode="auto">
          <a:xfrm>
            <a:off x="153988" y="3365500"/>
            <a:ext cx="8761412"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just">
              <a:buFontTx/>
              <a:buChar char="•"/>
            </a:pPr>
            <a:r>
              <a:rPr lang="en-US" sz="2000">
                <a:latin typeface="Arial" charset="0"/>
              </a:rPr>
              <a:t>The </a:t>
            </a:r>
            <a:r>
              <a:rPr lang="en-US" b="1">
                <a:solidFill>
                  <a:srgbClr val="FF0201"/>
                </a:solidFill>
                <a:latin typeface="Arial" charset="0"/>
              </a:rPr>
              <a:t>genomes of viruses</a:t>
            </a:r>
            <a:r>
              <a:rPr lang="en-US" sz="2000">
                <a:latin typeface="Arial" charset="0"/>
              </a:rPr>
              <a:t> can be composed of either DNA or RNA, and some use both as their genomic material at different stages in their life cycle.</a:t>
            </a:r>
          </a:p>
          <a:p>
            <a:pPr marL="342900" indent="-342900" algn="just">
              <a:buFontTx/>
              <a:buChar char="•"/>
            </a:pPr>
            <a:endParaRPr lang="en-US" sz="2000">
              <a:latin typeface="Arial" charset="0"/>
            </a:endParaRPr>
          </a:p>
          <a:p>
            <a:pPr marL="342900" indent="-342900" algn="just">
              <a:buFontTx/>
              <a:buChar char="•"/>
            </a:pPr>
            <a:r>
              <a:rPr lang="en-US" sz="2000">
                <a:latin typeface="Arial" charset="0"/>
              </a:rPr>
              <a:t>However, only </a:t>
            </a:r>
            <a:r>
              <a:rPr lang="en-US" b="1">
                <a:solidFill>
                  <a:srgbClr val="FF0201"/>
                </a:solidFill>
                <a:latin typeface="Arial" charset="0"/>
              </a:rPr>
              <a:t>one type</a:t>
            </a:r>
            <a:r>
              <a:rPr lang="en-US" sz="2000">
                <a:latin typeface="Arial" charset="0"/>
              </a:rPr>
              <a:t> of nucleic acid is found in the virion of any particular type of virus.</a:t>
            </a:r>
          </a:p>
          <a:p>
            <a:pPr marL="342900" indent="-342900" algn="just">
              <a:buFontTx/>
              <a:buChar char="•"/>
            </a:pPr>
            <a:endParaRPr lang="en-US" sz="2000">
              <a:latin typeface="Arial" charset="0"/>
            </a:endParaRPr>
          </a:p>
          <a:p>
            <a:pPr marL="342900" indent="-342900" algn="just">
              <a:buFontTx/>
              <a:buChar char="•"/>
            </a:pPr>
            <a:r>
              <a:rPr lang="en-US" sz="2000">
                <a:latin typeface="Arial" charset="0"/>
              </a:rPr>
              <a:t>This can be </a:t>
            </a:r>
            <a:r>
              <a:rPr lang="en-US" b="1">
                <a:solidFill>
                  <a:srgbClr val="FF0201"/>
                </a:solidFill>
                <a:latin typeface="Arial" charset="0"/>
              </a:rPr>
              <a:t>single-stranded (ss)</a:t>
            </a:r>
            <a:r>
              <a:rPr lang="en-US" sz="2000">
                <a:solidFill>
                  <a:srgbClr val="FF0201"/>
                </a:solidFill>
                <a:latin typeface="Arial" charset="0"/>
              </a:rPr>
              <a:t>, </a:t>
            </a:r>
            <a:r>
              <a:rPr lang="en-US" b="1">
                <a:solidFill>
                  <a:srgbClr val="FF0201"/>
                </a:solidFill>
                <a:latin typeface="Arial" charset="0"/>
              </a:rPr>
              <a:t>double-stranded (ds)</a:t>
            </a:r>
            <a:r>
              <a:rPr lang="en-US" sz="2000">
                <a:solidFill>
                  <a:srgbClr val="FF0201"/>
                </a:solidFill>
                <a:latin typeface="Arial" charset="0"/>
              </a:rPr>
              <a:t>,</a:t>
            </a:r>
            <a:r>
              <a:rPr lang="en-US" sz="2000">
                <a:latin typeface="Arial" charset="0"/>
              </a:rPr>
              <a:t> or in the hepadnaviruses, partially double-stranded.</a:t>
            </a:r>
            <a:r>
              <a:rPr lang="it-IT" sz="2000" b="1">
                <a:latin typeface="Arial" charset="0"/>
              </a:rPr>
              <a:t> </a:t>
            </a:r>
          </a:p>
        </p:txBody>
      </p:sp>
      <p:sp>
        <p:nvSpPr>
          <p:cNvPr id="25603" name="Rectangle 4"/>
          <p:cNvSpPr>
            <a:spLocks noChangeArrowheads="1"/>
          </p:cNvSpPr>
          <p:nvPr/>
        </p:nvSpPr>
        <p:spPr bwMode="auto">
          <a:xfrm>
            <a:off x="-228600" y="3124200"/>
            <a:ext cx="6810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p>
        </p:txBody>
      </p:sp>
      <p:sp>
        <p:nvSpPr>
          <p:cNvPr id="25604" name="Rectangle 5"/>
          <p:cNvSpPr>
            <a:spLocks noChangeArrowheads="1"/>
          </p:cNvSpPr>
          <p:nvPr/>
        </p:nvSpPr>
        <p:spPr bwMode="auto">
          <a:xfrm>
            <a:off x="457200" y="3810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US" sz="3200">
                <a:solidFill>
                  <a:srgbClr val="000080"/>
                </a:solidFill>
                <a:latin typeface="Arial" charset="0"/>
              </a:rPr>
              <a:t>Virus genomes</a:t>
            </a:r>
            <a:endParaRPr lang="it-IT" sz="3200">
              <a:solidFill>
                <a:srgbClr val="000080"/>
              </a:solidFill>
              <a:latin typeface="Arial" charset="0"/>
            </a:endParaRPr>
          </a:p>
        </p:txBody>
      </p:sp>
    </p:spTree>
    <p:extLst>
      <p:ext uri="{BB962C8B-B14F-4D97-AF65-F5344CB8AC3E}">
        <p14:creationId xmlns:p14="http://schemas.microsoft.com/office/powerpoint/2010/main" val="80473790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1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19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1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2286000"/>
            <a:ext cx="91392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Rectangle 3"/>
          <p:cNvSpPr>
            <a:spLocks noChangeArrowheads="1"/>
          </p:cNvSpPr>
          <p:nvPr/>
        </p:nvSpPr>
        <p:spPr bwMode="auto">
          <a:xfrm>
            <a:off x="457200" y="3810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US" sz="3200">
                <a:solidFill>
                  <a:srgbClr val="000080"/>
                </a:solidFill>
                <a:latin typeface="Arial" charset="0"/>
              </a:rPr>
              <a:t>Virus genomes</a:t>
            </a:r>
            <a:endParaRPr lang="it-IT" sz="3200">
              <a:solidFill>
                <a:srgbClr val="000080"/>
              </a:solidFill>
              <a:latin typeface="Arial" charset="0"/>
            </a:endParaRPr>
          </a:p>
        </p:txBody>
      </p:sp>
      <p:sp>
        <p:nvSpPr>
          <p:cNvPr id="11268" name="Text Box 4"/>
          <p:cNvSpPr txBox="1">
            <a:spLocks noChangeArrowheads="1"/>
          </p:cNvSpPr>
          <p:nvPr/>
        </p:nvSpPr>
        <p:spPr bwMode="auto">
          <a:xfrm>
            <a:off x="457200" y="4876800"/>
            <a:ext cx="4922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b="1">
                <a:solidFill>
                  <a:srgbClr val="FF0201"/>
                </a:solidFill>
                <a:latin typeface="Arial" charset="0"/>
              </a:rPr>
              <a:t>MWs:</a:t>
            </a:r>
            <a:r>
              <a:rPr lang="it-IT">
                <a:latin typeface="Arial" charset="0"/>
              </a:rPr>
              <a:t> ranging from 1.5 to 240 x10</a:t>
            </a:r>
            <a:r>
              <a:rPr lang="it-IT" baseline="30000">
                <a:latin typeface="Arial" charset="0"/>
              </a:rPr>
              <a:t>6</a:t>
            </a:r>
            <a:endParaRPr lang="it-IT">
              <a:latin typeface="Arial" charset="0"/>
            </a:endParaRPr>
          </a:p>
        </p:txBody>
      </p:sp>
      <p:sp>
        <p:nvSpPr>
          <p:cNvPr id="11269" name="Text Box 5"/>
          <p:cNvSpPr txBox="1">
            <a:spLocks noChangeArrowheads="1"/>
          </p:cNvSpPr>
          <p:nvPr/>
        </p:nvSpPr>
        <p:spPr bwMode="auto">
          <a:xfrm>
            <a:off x="457200" y="5715000"/>
            <a:ext cx="844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b="1">
                <a:solidFill>
                  <a:srgbClr val="FF0201"/>
                </a:solidFill>
                <a:latin typeface="Arial" charset="0"/>
              </a:rPr>
              <a:t>Coding capacity:</a:t>
            </a:r>
            <a:r>
              <a:rPr lang="it-IT">
                <a:latin typeface="Arial" charset="0"/>
              </a:rPr>
              <a:t> ranging from few proteins to &gt;200 proteins</a:t>
            </a:r>
          </a:p>
        </p:txBody>
      </p:sp>
    </p:spTree>
    <p:extLst>
      <p:ext uri="{BB962C8B-B14F-4D97-AF65-F5344CB8AC3E}">
        <p14:creationId xmlns:p14="http://schemas.microsoft.com/office/powerpoint/2010/main" val="2231821599"/>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utoUpdateAnimBg="0"/>
      <p:bldP spid="11269"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685800" y="533400"/>
            <a:ext cx="7772400" cy="1143000"/>
          </a:xfrm>
          <a:noFill/>
        </p:spPr>
        <p:txBody>
          <a:bodyPr/>
          <a:lstStyle/>
          <a:p>
            <a:pPr eaLnBrk="1" hangingPunct="1"/>
            <a:r>
              <a:rPr lang="en-US" sz="3200">
                <a:solidFill>
                  <a:srgbClr val="000080"/>
                </a:solidFill>
                <a:latin typeface="Arial" charset="0"/>
                <a:ea typeface="ＭＳ Ｐゴシック" charset="0"/>
                <a:cs typeface="ＭＳ Ｐゴシック" charset="0"/>
              </a:rPr>
              <a:t>SS RNA genomes</a:t>
            </a:r>
          </a:p>
        </p:txBody>
      </p:sp>
      <p:sp>
        <p:nvSpPr>
          <p:cNvPr id="29698" name="Text Box 3"/>
          <p:cNvSpPr txBox="1">
            <a:spLocks noChangeArrowheads="1"/>
          </p:cNvSpPr>
          <p:nvPr/>
        </p:nvSpPr>
        <p:spPr bwMode="auto">
          <a:xfrm>
            <a:off x="1220788" y="3505200"/>
            <a:ext cx="13525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0000"/>
                </a:solidFill>
                <a:latin typeface="Arial" charset="0"/>
              </a:rPr>
              <a:t>Positive</a:t>
            </a:r>
          </a:p>
          <a:p>
            <a:pPr algn="ctr"/>
            <a:r>
              <a:rPr lang="en-US" b="1">
                <a:solidFill>
                  <a:srgbClr val="FF0000"/>
                </a:solidFill>
                <a:latin typeface="Arial" charset="0"/>
              </a:rPr>
              <a:t>(sense)</a:t>
            </a:r>
          </a:p>
        </p:txBody>
      </p:sp>
      <p:sp>
        <p:nvSpPr>
          <p:cNvPr id="29699" name="Text Box 4"/>
          <p:cNvSpPr txBox="1">
            <a:spLocks noChangeArrowheads="1"/>
          </p:cNvSpPr>
          <p:nvPr/>
        </p:nvSpPr>
        <p:spPr bwMode="auto">
          <a:xfrm>
            <a:off x="990600" y="4800600"/>
            <a:ext cx="18954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0000"/>
                </a:solidFill>
                <a:latin typeface="Arial" charset="0"/>
              </a:rPr>
              <a:t>Negative</a:t>
            </a:r>
          </a:p>
          <a:p>
            <a:pPr algn="ctr"/>
            <a:r>
              <a:rPr lang="en-US" b="1">
                <a:solidFill>
                  <a:srgbClr val="FF0000"/>
                </a:solidFill>
                <a:latin typeface="Arial" charset="0"/>
              </a:rPr>
              <a:t>(anti-sense)</a:t>
            </a:r>
          </a:p>
        </p:txBody>
      </p:sp>
      <p:sp>
        <p:nvSpPr>
          <p:cNvPr id="29700" name="Text Box 5"/>
          <p:cNvSpPr txBox="1">
            <a:spLocks noChangeArrowheads="1"/>
          </p:cNvSpPr>
          <p:nvPr/>
        </p:nvSpPr>
        <p:spPr bwMode="auto">
          <a:xfrm>
            <a:off x="2971800" y="3644900"/>
            <a:ext cx="2386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80"/>
                </a:solidFill>
                <a:latin typeface="Arial" charset="0"/>
              </a:rPr>
              <a:t>AUG GCA CGA</a:t>
            </a:r>
          </a:p>
        </p:txBody>
      </p:sp>
      <p:sp>
        <p:nvSpPr>
          <p:cNvPr id="29701" name="Text Box 6"/>
          <p:cNvSpPr txBox="1">
            <a:spLocks noChangeArrowheads="1"/>
          </p:cNvSpPr>
          <p:nvPr/>
        </p:nvSpPr>
        <p:spPr bwMode="auto">
          <a:xfrm>
            <a:off x="2971800" y="5029200"/>
            <a:ext cx="236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333300"/>
                </a:solidFill>
                <a:latin typeface="Arial" charset="0"/>
              </a:rPr>
              <a:t>UAC CGU GCU</a:t>
            </a:r>
            <a:endParaRPr lang="en-US" b="1">
              <a:solidFill>
                <a:srgbClr val="00F000"/>
              </a:solidFill>
              <a:latin typeface="Arial" charset="0"/>
            </a:endParaRPr>
          </a:p>
        </p:txBody>
      </p:sp>
      <p:sp>
        <p:nvSpPr>
          <p:cNvPr id="29702" name="Text Box 7"/>
          <p:cNvSpPr txBox="1">
            <a:spLocks noChangeArrowheads="1"/>
          </p:cNvSpPr>
          <p:nvPr/>
        </p:nvSpPr>
        <p:spPr bwMode="auto">
          <a:xfrm>
            <a:off x="822325" y="1203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it-IT">
              <a:latin typeface="Times" charset="0"/>
            </a:endParaRPr>
          </a:p>
        </p:txBody>
      </p:sp>
      <p:sp>
        <p:nvSpPr>
          <p:cNvPr id="29703" name="Text Box 8"/>
          <p:cNvSpPr txBox="1">
            <a:spLocks noChangeArrowheads="1"/>
          </p:cNvSpPr>
          <p:nvPr/>
        </p:nvSpPr>
        <p:spPr bwMode="auto">
          <a:xfrm>
            <a:off x="6400800" y="4021138"/>
            <a:ext cx="20621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b="1">
                <a:latin typeface="Arial" charset="0"/>
              </a:rPr>
              <a:t>met ala arg</a:t>
            </a:r>
            <a:endParaRPr lang="en-US" sz="2800" b="1">
              <a:solidFill>
                <a:srgbClr val="FFFF00"/>
              </a:solidFill>
              <a:latin typeface="Arial" charset="0"/>
            </a:endParaRPr>
          </a:p>
        </p:txBody>
      </p:sp>
      <p:sp>
        <p:nvSpPr>
          <p:cNvPr id="29704" name="Line 9"/>
          <p:cNvSpPr>
            <a:spLocks noChangeShapeType="1"/>
          </p:cNvSpPr>
          <p:nvPr/>
        </p:nvSpPr>
        <p:spPr bwMode="auto">
          <a:xfrm>
            <a:off x="5410200" y="3894138"/>
            <a:ext cx="609600" cy="304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9705" name="Line 10"/>
          <p:cNvSpPr>
            <a:spLocks noChangeShapeType="1"/>
          </p:cNvSpPr>
          <p:nvPr/>
        </p:nvSpPr>
        <p:spPr bwMode="auto">
          <a:xfrm flipV="1">
            <a:off x="3886200" y="4211638"/>
            <a:ext cx="304800" cy="685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9706" name="Rectangle 11"/>
          <p:cNvSpPr>
            <a:spLocks noGrp="1" noChangeArrowheads="1"/>
          </p:cNvSpPr>
          <p:nvPr>
            <p:ph type="body" idx="4294967295"/>
          </p:nvPr>
        </p:nvSpPr>
        <p:spPr/>
        <p:txBody>
          <a:bodyPr/>
          <a:lstStyle/>
          <a:p>
            <a:pPr eaLnBrk="1" hangingPunct="1"/>
            <a:r>
              <a:rPr lang="en-US">
                <a:latin typeface="Arial" charset="0"/>
                <a:ea typeface="ＭＳ Ｐゴシック" charset="0"/>
                <a:cs typeface="ＭＳ Ｐゴシック" charset="0"/>
              </a:rPr>
              <a:t>+ve (sense) and -ve (anti-sense) RNA genomes</a:t>
            </a:r>
          </a:p>
        </p:txBody>
      </p:sp>
    </p:spTree>
    <p:extLst>
      <p:ext uri="{BB962C8B-B14F-4D97-AF65-F5344CB8AC3E}">
        <p14:creationId xmlns:p14="http://schemas.microsoft.com/office/powerpoint/2010/main" val="352528258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ChangeArrowheads="1"/>
          </p:cNvSpPr>
          <p:nvPr/>
        </p:nvSpPr>
        <p:spPr bwMode="auto">
          <a:xfrm>
            <a:off x="685800" y="1524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it-IT" sz="4000">
                <a:solidFill>
                  <a:srgbClr val="000080"/>
                </a:solidFill>
                <a:latin typeface="Arial" charset="0"/>
              </a:rPr>
              <a:t>What is a virus?</a:t>
            </a:r>
          </a:p>
        </p:txBody>
      </p:sp>
      <p:sp>
        <p:nvSpPr>
          <p:cNvPr id="15363" name="Text Box 3"/>
          <p:cNvSpPr txBox="1">
            <a:spLocks noChangeArrowheads="1"/>
          </p:cNvSpPr>
          <p:nvPr/>
        </p:nvSpPr>
        <p:spPr bwMode="auto">
          <a:xfrm>
            <a:off x="563563" y="2840038"/>
            <a:ext cx="801687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69" tIns="41134" rIns="82269" bIns="41134">
            <a:spAutoFit/>
          </a:bodyPr>
          <a:lstStyle>
            <a:lvl1pPr defTabSz="822325" eaLnBrk="0" hangingPunct="0">
              <a:defRPr sz="2400">
                <a:solidFill>
                  <a:schemeClr val="tx1"/>
                </a:solidFill>
                <a:latin typeface="Times New Roman" charset="0"/>
                <a:ea typeface="ＭＳ Ｐゴシック" charset="0"/>
                <a:cs typeface="ＭＳ Ｐゴシック" charset="0"/>
              </a:defRPr>
            </a:lvl1pPr>
            <a:lvl2pPr marL="742950" indent="-285750" defTabSz="822325" eaLnBrk="0" hangingPunct="0">
              <a:defRPr sz="2400">
                <a:solidFill>
                  <a:schemeClr val="tx1"/>
                </a:solidFill>
                <a:latin typeface="Times New Roman" charset="0"/>
                <a:ea typeface="ＭＳ Ｐゴシック" charset="0"/>
              </a:defRPr>
            </a:lvl2pPr>
            <a:lvl3pPr marL="1143000" indent="-228600" defTabSz="822325" eaLnBrk="0" hangingPunct="0">
              <a:defRPr sz="2400">
                <a:solidFill>
                  <a:schemeClr val="tx1"/>
                </a:solidFill>
                <a:latin typeface="Times New Roman" charset="0"/>
                <a:ea typeface="ＭＳ Ｐゴシック" charset="0"/>
              </a:defRPr>
            </a:lvl3pPr>
            <a:lvl4pPr marL="1600200" indent="-228600" defTabSz="822325" eaLnBrk="0" hangingPunct="0">
              <a:defRPr sz="2400">
                <a:solidFill>
                  <a:schemeClr val="tx1"/>
                </a:solidFill>
                <a:latin typeface="Times New Roman" charset="0"/>
                <a:ea typeface="ＭＳ Ｐゴシック" charset="0"/>
              </a:defRPr>
            </a:lvl4pPr>
            <a:lvl5pPr marL="2057400" indent="-228600" defTabSz="822325" eaLnBrk="0" hangingPunct="0">
              <a:defRPr sz="2400">
                <a:solidFill>
                  <a:schemeClr val="tx1"/>
                </a:solidFill>
                <a:latin typeface="Times New Roman" charset="0"/>
                <a:ea typeface="ＭＳ Ｐゴシック" charset="0"/>
              </a:defRPr>
            </a:lvl5pPr>
            <a:lvl6pPr marL="2514600" indent="-228600" defTabSz="82232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82232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82232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822325"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spcBef>
                <a:spcPct val="20000"/>
              </a:spcBef>
              <a:buFontTx/>
              <a:buChar char="•"/>
            </a:pPr>
            <a:r>
              <a:rPr lang="en-GB">
                <a:latin typeface="Arial" charset="0"/>
                <a:cs typeface="Times New Roman" charset="0"/>
              </a:rPr>
              <a:t>Within an appropriate host cell, the </a:t>
            </a:r>
            <a:r>
              <a:rPr lang="en-GB" b="1">
                <a:solidFill>
                  <a:srgbClr val="FF0201"/>
                </a:solidFill>
                <a:latin typeface="Arial" charset="0"/>
                <a:cs typeface="Times New Roman" charset="0"/>
              </a:rPr>
              <a:t>viral genome</a:t>
            </a:r>
            <a:r>
              <a:rPr lang="en-GB">
                <a:latin typeface="Arial" charset="0"/>
                <a:cs typeface="Times New Roman" charset="0"/>
              </a:rPr>
              <a:t> is replicated and directs the synthesis, by cellular systems, of other virion components</a:t>
            </a:r>
            <a:endParaRPr lang="it-IT">
              <a:latin typeface="Arial" charset="0"/>
              <a:cs typeface="Times New Roman" charset="0"/>
            </a:endParaRPr>
          </a:p>
        </p:txBody>
      </p:sp>
      <p:sp>
        <p:nvSpPr>
          <p:cNvPr id="15364" name="Text Box 4"/>
          <p:cNvSpPr txBox="1">
            <a:spLocks noChangeArrowheads="1"/>
          </p:cNvSpPr>
          <p:nvPr/>
        </p:nvSpPr>
        <p:spPr bwMode="auto">
          <a:xfrm>
            <a:off x="563563" y="4572000"/>
            <a:ext cx="801687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69" tIns="41134" rIns="82269" bIns="41134">
            <a:spAutoFit/>
          </a:bodyPr>
          <a:lstStyle>
            <a:lvl1pPr defTabSz="822325" eaLnBrk="0" hangingPunct="0">
              <a:defRPr sz="2400">
                <a:solidFill>
                  <a:schemeClr val="tx1"/>
                </a:solidFill>
                <a:latin typeface="Times New Roman" charset="0"/>
                <a:ea typeface="ＭＳ Ｐゴシック" charset="0"/>
                <a:cs typeface="ＭＳ Ｐゴシック" charset="0"/>
              </a:defRPr>
            </a:lvl1pPr>
            <a:lvl2pPr marL="742950" indent="-285750" defTabSz="822325" eaLnBrk="0" hangingPunct="0">
              <a:defRPr sz="2400">
                <a:solidFill>
                  <a:schemeClr val="tx1"/>
                </a:solidFill>
                <a:latin typeface="Times New Roman" charset="0"/>
                <a:ea typeface="ＭＳ Ｐゴシック" charset="0"/>
              </a:defRPr>
            </a:lvl2pPr>
            <a:lvl3pPr marL="1143000" indent="-228600" defTabSz="822325" eaLnBrk="0" hangingPunct="0">
              <a:defRPr sz="2400">
                <a:solidFill>
                  <a:schemeClr val="tx1"/>
                </a:solidFill>
                <a:latin typeface="Times New Roman" charset="0"/>
                <a:ea typeface="ＭＳ Ｐゴシック" charset="0"/>
              </a:defRPr>
            </a:lvl3pPr>
            <a:lvl4pPr marL="1600200" indent="-228600" defTabSz="822325" eaLnBrk="0" hangingPunct="0">
              <a:defRPr sz="2400">
                <a:solidFill>
                  <a:schemeClr val="tx1"/>
                </a:solidFill>
                <a:latin typeface="Times New Roman" charset="0"/>
                <a:ea typeface="ＭＳ Ｐゴシック" charset="0"/>
              </a:defRPr>
            </a:lvl4pPr>
            <a:lvl5pPr marL="2057400" indent="-228600" defTabSz="822325" eaLnBrk="0" hangingPunct="0">
              <a:defRPr sz="2400">
                <a:solidFill>
                  <a:schemeClr val="tx1"/>
                </a:solidFill>
                <a:latin typeface="Times New Roman" charset="0"/>
                <a:ea typeface="ＭＳ Ｐゴシック" charset="0"/>
              </a:defRPr>
            </a:lvl5pPr>
            <a:lvl6pPr marL="2514600" indent="-228600" defTabSz="82232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82232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82232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822325"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spcBef>
                <a:spcPct val="20000"/>
              </a:spcBef>
              <a:buFontTx/>
              <a:buChar char="•"/>
            </a:pPr>
            <a:r>
              <a:rPr lang="en-GB">
                <a:latin typeface="Arial" charset="0"/>
                <a:cs typeface="Times New Roman" charset="0"/>
              </a:rPr>
              <a:t>A </a:t>
            </a:r>
            <a:r>
              <a:rPr lang="en-GB" b="1">
                <a:solidFill>
                  <a:srgbClr val="FF0201"/>
                </a:solidFill>
                <a:latin typeface="Arial" charset="0"/>
                <a:cs typeface="Times New Roman" charset="0"/>
              </a:rPr>
              <a:t>progeny virion</a:t>
            </a:r>
            <a:r>
              <a:rPr lang="en-GB">
                <a:latin typeface="Arial" charset="0"/>
                <a:cs typeface="Times New Roman" charset="0"/>
              </a:rPr>
              <a:t> assembled during the infectious cycle is the vehicle for transmission to the next host cell or organism where its disassembly leads to the beginning of the next infectious cycle</a:t>
            </a:r>
            <a:endParaRPr lang="it-IT">
              <a:latin typeface="Arial" charset="0"/>
              <a:cs typeface="Times New Roman" charset="0"/>
            </a:endParaRPr>
          </a:p>
        </p:txBody>
      </p:sp>
      <p:sp>
        <p:nvSpPr>
          <p:cNvPr id="15365" name="Text Box 5"/>
          <p:cNvSpPr txBox="1">
            <a:spLocks noChangeArrowheads="1"/>
          </p:cNvSpPr>
          <p:nvPr/>
        </p:nvSpPr>
        <p:spPr bwMode="auto">
          <a:xfrm>
            <a:off x="563563" y="1219200"/>
            <a:ext cx="801687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69" tIns="41134" rIns="82269" bIns="41134">
            <a:spAutoFit/>
          </a:bodyPr>
          <a:lstStyle>
            <a:lvl1pPr defTabSz="822325" eaLnBrk="0" hangingPunct="0">
              <a:defRPr sz="2400">
                <a:solidFill>
                  <a:schemeClr val="tx1"/>
                </a:solidFill>
                <a:latin typeface="Times New Roman" charset="0"/>
                <a:ea typeface="ＭＳ Ｐゴシック" charset="0"/>
                <a:cs typeface="ＭＳ Ｐゴシック" charset="0"/>
              </a:defRPr>
            </a:lvl1pPr>
            <a:lvl2pPr marL="742950" indent="-285750" defTabSz="822325" eaLnBrk="0" hangingPunct="0">
              <a:defRPr sz="2400">
                <a:solidFill>
                  <a:schemeClr val="tx1"/>
                </a:solidFill>
                <a:latin typeface="Times New Roman" charset="0"/>
                <a:ea typeface="ＭＳ Ｐゴシック" charset="0"/>
              </a:defRPr>
            </a:lvl2pPr>
            <a:lvl3pPr marL="1143000" indent="-228600" defTabSz="822325" eaLnBrk="0" hangingPunct="0">
              <a:defRPr sz="2400">
                <a:solidFill>
                  <a:schemeClr val="tx1"/>
                </a:solidFill>
                <a:latin typeface="Times New Roman" charset="0"/>
                <a:ea typeface="ＭＳ Ｐゴシック" charset="0"/>
              </a:defRPr>
            </a:lvl3pPr>
            <a:lvl4pPr marL="1600200" indent="-228600" defTabSz="822325" eaLnBrk="0" hangingPunct="0">
              <a:defRPr sz="2400">
                <a:solidFill>
                  <a:schemeClr val="tx1"/>
                </a:solidFill>
                <a:latin typeface="Times New Roman" charset="0"/>
                <a:ea typeface="ＭＳ Ｐゴシック" charset="0"/>
              </a:defRPr>
            </a:lvl4pPr>
            <a:lvl5pPr marL="2057400" indent="-228600" defTabSz="822325" eaLnBrk="0" hangingPunct="0">
              <a:defRPr sz="2400">
                <a:solidFill>
                  <a:schemeClr val="tx1"/>
                </a:solidFill>
                <a:latin typeface="Times New Roman" charset="0"/>
                <a:ea typeface="ＭＳ Ｐゴシック" charset="0"/>
              </a:defRPr>
            </a:lvl5pPr>
            <a:lvl6pPr marL="2514600" indent="-228600" defTabSz="82232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82232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82232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822325"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spcBef>
                <a:spcPct val="20000"/>
              </a:spcBef>
              <a:buFontTx/>
              <a:buChar char="•"/>
            </a:pPr>
            <a:r>
              <a:rPr lang="en-GB" b="1">
                <a:solidFill>
                  <a:srgbClr val="FF0201"/>
                </a:solidFill>
                <a:latin typeface="Arial" charset="0"/>
                <a:cs typeface="Times New Roman" charset="0"/>
              </a:rPr>
              <a:t>Viruses</a:t>
            </a:r>
            <a:r>
              <a:rPr lang="en-GB">
                <a:latin typeface="Arial" charset="0"/>
                <a:cs typeface="Times New Roman" charset="0"/>
              </a:rPr>
              <a:t> lack the genetic information which encodes apparatus necessary for the generation of metabolic energy or for protein synthesis (ribosomes)</a:t>
            </a:r>
            <a:endParaRPr lang="it-IT">
              <a:latin typeface="Arial" charset="0"/>
              <a:cs typeface="Times New Roman" charset="0"/>
            </a:endParaRPr>
          </a:p>
        </p:txBody>
      </p:sp>
    </p:spTree>
    <p:extLst>
      <p:ext uri="{BB962C8B-B14F-4D97-AF65-F5344CB8AC3E}">
        <p14:creationId xmlns:p14="http://schemas.microsoft.com/office/powerpoint/2010/main" val="75926972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3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36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5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utoUpdateAnimBg="0"/>
      <p:bldP spid="15364" grpId="0" autoUpdateAnimBg="0"/>
      <p:bldP spid="15365"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479425" y="914400"/>
            <a:ext cx="8154988" cy="1143000"/>
          </a:xfrm>
        </p:spPr>
        <p:txBody>
          <a:bodyPr/>
          <a:lstStyle/>
          <a:p>
            <a:pPr eaLnBrk="1" hangingPunct="1"/>
            <a:r>
              <a:rPr lang="it-IT" sz="3600">
                <a:latin typeface="Arial" charset="0"/>
                <a:ea typeface="ＭＳ Ｐゴシック" charset="0"/>
                <a:cs typeface="ＭＳ Ｐゴシック" charset="0"/>
              </a:rPr>
              <a:t>MICROBIOLOGIA GENERALE</a:t>
            </a:r>
          </a:p>
        </p:txBody>
      </p:sp>
      <p:sp>
        <p:nvSpPr>
          <p:cNvPr id="16386" name="Rectangle 3"/>
          <p:cNvSpPr>
            <a:spLocks noGrp="1" noChangeArrowheads="1"/>
          </p:cNvSpPr>
          <p:nvPr>
            <p:ph type="subTitle" idx="1"/>
          </p:nvPr>
        </p:nvSpPr>
        <p:spPr>
          <a:xfrm>
            <a:off x="263525" y="2887663"/>
            <a:ext cx="8610600" cy="1085850"/>
          </a:xfrm>
          <a:solidFill>
            <a:srgbClr val="BBE0E3"/>
          </a:solidFill>
        </p:spPr>
        <p:txBody>
          <a:bodyPr/>
          <a:lstStyle/>
          <a:p>
            <a:pPr eaLnBrk="1" hangingPunct="1"/>
            <a:r>
              <a:rPr lang="it-IT" sz="4400" b="1">
                <a:solidFill>
                  <a:srgbClr val="FF0000"/>
                </a:solidFill>
                <a:latin typeface="Arial" charset="0"/>
                <a:ea typeface="ＭＳ Ｐゴシック" charset="0"/>
                <a:cs typeface="ＭＳ Ｐゴシック" charset="0"/>
              </a:rPr>
              <a:t>The science of Virology</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ChangeArrowheads="1"/>
          </p:cNvSpPr>
          <p:nvPr/>
        </p:nvSpPr>
        <p:spPr bwMode="auto">
          <a:xfrm>
            <a:off x="685800" y="3810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it-IT" sz="4000">
                <a:solidFill>
                  <a:srgbClr val="000099"/>
                </a:solidFill>
                <a:latin typeface="Arial" charset="0"/>
              </a:rPr>
              <a:t>What is a virus?</a:t>
            </a:r>
          </a:p>
        </p:txBody>
      </p:sp>
      <p:sp>
        <p:nvSpPr>
          <p:cNvPr id="16387" name="Text Box 3"/>
          <p:cNvSpPr txBox="1">
            <a:spLocks noChangeArrowheads="1"/>
          </p:cNvSpPr>
          <p:nvPr/>
        </p:nvSpPr>
        <p:spPr bwMode="auto">
          <a:xfrm>
            <a:off x="609600" y="5410200"/>
            <a:ext cx="7924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a:latin typeface="Arial" charset="0"/>
                <a:cs typeface="Times New Roman" charset="0"/>
              </a:rPr>
              <a:t> </a:t>
            </a:r>
            <a:r>
              <a:rPr lang="en-US" b="1">
                <a:solidFill>
                  <a:srgbClr val="FF0201"/>
                </a:solidFill>
                <a:latin typeface="Arial" charset="0"/>
                <a:cs typeface="Times New Roman" charset="0"/>
              </a:rPr>
              <a:t>Viruses</a:t>
            </a:r>
            <a:r>
              <a:rPr lang="en-US">
                <a:solidFill>
                  <a:schemeClr val="tx2"/>
                </a:solidFill>
                <a:latin typeface="Arial" charset="0"/>
                <a:cs typeface="Times New Roman" charset="0"/>
              </a:rPr>
              <a:t> infect all types of living cells - animals, plants and  bacteria.</a:t>
            </a:r>
            <a:endParaRPr lang="it-IT">
              <a:solidFill>
                <a:schemeClr val="tx2"/>
              </a:solidFill>
              <a:latin typeface="Arial" charset="0"/>
              <a:cs typeface="Times New Roman" charset="0"/>
            </a:endParaRPr>
          </a:p>
        </p:txBody>
      </p:sp>
      <p:sp>
        <p:nvSpPr>
          <p:cNvPr id="16388" name="Text Box 4"/>
          <p:cNvSpPr txBox="1">
            <a:spLocks noChangeArrowheads="1"/>
          </p:cNvSpPr>
          <p:nvPr/>
        </p:nvSpPr>
        <p:spPr bwMode="auto">
          <a:xfrm>
            <a:off x="563563" y="1447800"/>
            <a:ext cx="801687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69" tIns="41134" rIns="82269" bIns="41134">
            <a:spAutoFit/>
          </a:bodyPr>
          <a:lstStyle>
            <a:lvl1pPr defTabSz="822325" eaLnBrk="0" hangingPunct="0">
              <a:defRPr sz="2400">
                <a:solidFill>
                  <a:schemeClr val="tx1"/>
                </a:solidFill>
                <a:latin typeface="Times New Roman" charset="0"/>
                <a:ea typeface="ＭＳ Ｐゴシック" charset="0"/>
                <a:cs typeface="ＭＳ Ｐゴシック" charset="0"/>
              </a:defRPr>
            </a:lvl1pPr>
            <a:lvl2pPr marL="742950" indent="-285750" defTabSz="822325" eaLnBrk="0" hangingPunct="0">
              <a:defRPr sz="2400">
                <a:solidFill>
                  <a:schemeClr val="tx1"/>
                </a:solidFill>
                <a:latin typeface="Times New Roman" charset="0"/>
                <a:ea typeface="ＭＳ Ｐゴシック" charset="0"/>
              </a:defRPr>
            </a:lvl2pPr>
            <a:lvl3pPr marL="1143000" indent="-228600" defTabSz="822325" eaLnBrk="0" hangingPunct="0">
              <a:defRPr sz="2400">
                <a:solidFill>
                  <a:schemeClr val="tx1"/>
                </a:solidFill>
                <a:latin typeface="Times New Roman" charset="0"/>
                <a:ea typeface="ＭＳ Ｐゴシック" charset="0"/>
              </a:defRPr>
            </a:lvl3pPr>
            <a:lvl4pPr marL="1600200" indent="-228600" defTabSz="822325" eaLnBrk="0" hangingPunct="0">
              <a:defRPr sz="2400">
                <a:solidFill>
                  <a:schemeClr val="tx1"/>
                </a:solidFill>
                <a:latin typeface="Times New Roman" charset="0"/>
                <a:ea typeface="ＭＳ Ｐゴシック" charset="0"/>
              </a:defRPr>
            </a:lvl4pPr>
            <a:lvl5pPr marL="2057400" indent="-228600" defTabSz="822325" eaLnBrk="0" hangingPunct="0">
              <a:defRPr sz="2400">
                <a:solidFill>
                  <a:schemeClr val="tx1"/>
                </a:solidFill>
                <a:latin typeface="Times New Roman" charset="0"/>
                <a:ea typeface="ＭＳ Ｐゴシック" charset="0"/>
              </a:defRPr>
            </a:lvl5pPr>
            <a:lvl6pPr marL="2514600" indent="-228600" defTabSz="82232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82232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82232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822325"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it-IT">
                <a:latin typeface="Arial" charset="0"/>
              </a:rPr>
              <a:t>Unlike all living organisms,</a:t>
            </a:r>
            <a:r>
              <a:rPr lang="en-US">
                <a:solidFill>
                  <a:schemeClr val="tx2"/>
                </a:solidFill>
                <a:latin typeface="Arial" charset="0"/>
                <a:cs typeface="Times New Roman" charset="0"/>
              </a:rPr>
              <a:t> </a:t>
            </a:r>
            <a:r>
              <a:rPr lang="en-US" b="1">
                <a:solidFill>
                  <a:srgbClr val="FF0201"/>
                </a:solidFill>
                <a:latin typeface="Arial" charset="0"/>
                <a:cs typeface="Times New Roman" charset="0"/>
              </a:rPr>
              <a:t>viruses</a:t>
            </a:r>
            <a:r>
              <a:rPr lang="en-US">
                <a:solidFill>
                  <a:schemeClr val="tx2"/>
                </a:solidFill>
                <a:latin typeface="Arial" charset="0"/>
                <a:cs typeface="Times New Roman" charset="0"/>
              </a:rPr>
              <a:t> do not 'grow' or undergo division but are produced from the assembly of pre-formed </a:t>
            </a:r>
            <a:r>
              <a:rPr lang="en-GB">
                <a:latin typeface="Arial" charset="0"/>
                <a:cs typeface="Times New Roman" charset="0"/>
              </a:rPr>
              <a:t>newly synthesized components within the host cell. </a:t>
            </a:r>
            <a:endParaRPr lang="it-IT">
              <a:latin typeface="Arial" charset="0"/>
              <a:cs typeface="Times New Roman" charset="0"/>
            </a:endParaRPr>
          </a:p>
        </p:txBody>
      </p:sp>
      <p:sp>
        <p:nvSpPr>
          <p:cNvPr id="16389" name="Text Box 5"/>
          <p:cNvSpPr txBox="1">
            <a:spLocks noChangeArrowheads="1"/>
          </p:cNvSpPr>
          <p:nvPr/>
        </p:nvSpPr>
        <p:spPr bwMode="auto">
          <a:xfrm>
            <a:off x="563563" y="3197225"/>
            <a:ext cx="801687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69" tIns="41134" rIns="82269" bIns="41134">
            <a:spAutoFit/>
          </a:bodyPr>
          <a:lstStyle>
            <a:lvl1pPr defTabSz="822325" eaLnBrk="0" hangingPunct="0">
              <a:defRPr sz="2400">
                <a:solidFill>
                  <a:schemeClr val="tx1"/>
                </a:solidFill>
                <a:latin typeface="Times New Roman" charset="0"/>
                <a:ea typeface="ＭＳ Ｐゴシック" charset="0"/>
                <a:cs typeface="ＭＳ Ｐゴシック" charset="0"/>
              </a:defRPr>
            </a:lvl1pPr>
            <a:lvl2pPr marL="742950" indent="-285750" defTabSz="822325" eaLnBrk="0" hangingPunct="0">
              <a:defRPr sz="2400">
                <a:solidFill>
                  <a:schemeClr val="tx1"/>
                </a:solidFill>
                <a:latin typeface="Times New Roman" charset="0"/>
                <a:ea typeface="ＭＳ Ｐゴシック" charset="0"/>
              </a:defRPr>
            </a:lvl2pPr>
            <a:lvl3pPr marL="1143000" indent="-228600" defTabSz="822325" eaLnBrk="0" hangingPunct="0">
              <a:defRPr sz="2400">
                <a:solidFill>
                  <a:schemeClr val="tx1"/>
                </a:solidFill>
                <a:latin typeface="Times New Roman" charset="0"/>
                <a:ea typeface="ＭＳ Ｐゴシック" charset="0"/>
              </a:defRPr>
            </a:lvl3pPr>
            <a:lvl4pPr marL="1600200" indent="-228600" defTabSz="822325" eaLnBrk="0" hangingPunct="0">
              <a:defRPr sz="2400">
                <a:solidFill>
                  <a:schemeClr val="tx1"/>
                </a:solidFill>
                <a:latin typeface="Times New Roman" charset="0"/>
                <a:ea typeface="ＭＳ Ｐゴシック" charset="0"/>
              </a:defRPr>
            </a:lvl4pPr>
            <a:lvl5pPr marL="2057400" indent="-228600" defTabSz="822325" eaLnBrk="0" hangingPunct="0">
              <a:defRPr sz="2400">
                <a:solidFill>
                  <a:schemeClr val="tx1"/>
                </a:solidFill>
                <a:latin typeface="Times New Roman" charset="0"/>
                <a:ea typeface="ＭＳ Ｐゴシック" charset="0"/>
              </a:defRPr>
            </a:lvl5pPr>
            <a:lvl6pPr marL="2514600" indent="-228600" defTabSz="82232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82232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82232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822325"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spcBef>
                <a:spcPct val="20000"/>
              </a:spcBef>
              <a:buFontTx/>
              <a:buChar char="•"/>
            </a:pPr>
            <a:r>
              <a:rPr lang="en-GB">
                <a:latin typeface="Arial" charset="0"/>
                <a:cs typeface="Times New Roman" charset="0"/>
              </a:rPr>
              <a:t>Particles are produced from the assembly of pre-formed components; other agents 'grow' from an increase in the integrated sum of their components and reproduce by division. </a:t>
            </a:r>
            <a:r>
              <a:rPr lang="en-GB" b="1">
                <a:solidFill>
                  <a:srgbClr val="FF0201"/>
                </a:solidFill>
                <a:latin typeface="Arial" charset="0"/>
                <a:cs typeface="Times New Roman" charset="0"/>
              </a:rPr>
              <a:t>Virus particles (virions)</a:t>
            </a:r>
            <a:r>
              <a:rPr lang="en-GB">
                <a:latin typeface="Arial" charset="0"/>
                <a:cs typeface="Times New Roman" charset="0"/>
              </a:rPr>
              <a:t> themselves do not 'grow' or undergo division</a:t>
            </a:r>
            <a:endParaRPr lang="it-IT">
              <a:latin typeface="Arial" charset="0"/>
              <a:cs typeface="Times New Roman" charset="0"/>
            </a:endParaRPr>
          </a:p>
        </p:txBody>
      </p:sp>
    </p:spTree>
    <p:extLst>
      <p:ext uri="{BB962C8B-B14F-4D97-AF65-F5344CB8AC3E}">
        <p14:creationId xmlns:p14="http://schemas.microsoft.com/office/powerpoint/2010/main" val="2703716627"/>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38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utoUpdateAnimBg="0"/>
      <p:bldP spid="16388" grpId="0" autoUpdateAnimBg="0"/>
      <p:bldP spid="16389"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ChangeArrowheads="1"/>
          </p:cNvSpPr>
          <p:nvPr/>
        </p:nvSpPr>
        <p:spPr bwMode="auto">
          <a:xfrm>
            <a:off x="0" y="293688"/>
            <a:ext cx="9144000"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GB" sz="2800">
                <a:solidFill>
                  <a:srgbClr val="000080"/>
                </a:solidFill>
                <a:latin typeface="Arial" charset="0"/>
              </a:rPr>
              <a:t>  V</a:t>
            </a:r>
            <a:r>
              <a:rPr lang="en-GB" sz="2800">
                <a:solidFill>
                  <a:srgbClr val="000080"/>
                </a:solidFill>
                <a:latin typeface="Arial" charset="0"/>
                <a:cs typeface="Times New Roman" charset="0"/>
              </a:rPr>
              <a:t>iruses follow a simple common three part   general strategy to ensure their survival:</a:t>
            </a:r>
            <a:endParaRPr lang="it-IT" sz="2800">
              <a:solidFill>
                <a:srgbClr val="000080"/>
              </a:solidFill>
              <a:latin typeface="Arial" charset="0"/>
              <a:cs typeface="Times New Roman" charset="0"/>
            </a:endParaRPr>
          </a:p>
        </p:txBody>
      </p:sp>
      <p:sp>
        <p:nvSpPr>
          <p:cNvPr id="17411" name="Text Box 3"/>
          <p:cNvSpPr txBox="1">
            <a:spLocks noChangeArrowheads="1"/>
          </p:cNvSpPr>
          <p:nvPr/>
        </p:nvSpPr>
        <p:spPr bwMode="auto">
          <a:xfrm>
            <a:off x="304800" y="1828800"/>
            <a:ext cx="85344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69" tIns="41134" rIns="82269" bIns="41134">
            <a:spAutoFit/>
          </a:bodyPr>
          <a:lstStyle>
            <a:lvl1pPr defTabSz="822325" eaLnBrk="0" hangingPunct="0">
              <a:defRPr sz="2400">
                <a:solidFill>
                  <a:schemeClr val="tx1"/>
                </a:solidFill>
                <a:latin typeface="Times New Roman" charset="0"/>
                <a:ea typeface="ＭＳ Ｐゴシック" charset="0"/>
                <a:cs typeface="ＭＳ Ｐゴシック" charset="0"/>
              </a:defRPr>
            </a:lvl1pPr>
            <a:lvl2pPr marL="742950" indent="-285750" defTabSz="822325" eaLnBrk="0" hangingPunct="0">
              <a:defRPr sz="2400">
                <a:solidFill>
                  <a:schemeClr val="tx1"/>
                </a:solidFill>
                <a:latin typeface="Times New Roman" charset="0"/>
                <a:ea typeface="ＭＳ Ｐゴシック" charset="0"/>
              </a:defRPr>
            </a:lvl2pPr>
            <a:lvl3pPr marL="1143000" indent="-228600" defTabSz="822325" eaLnBrk="0" hangingPunct="0">
              <a:defRPr sz="2400">
                <a:solidFill>
                  <a:schemeClr val="tx1"/>
                </a:solidFill>
                <a:latin typeface="Times New Roman" charset="0"/>
                <a:ea typeface="ＭＳ Ｐゴシック" charset="0"/>
              </a:defRPr>
            </a:lvl3pPr>
            <a:lvl4pPr marL="1600200" indent="-228600" defTabSz="822325" eaLnBrk="0" hangingPunct="0">
              <a:defRPr sz="2400">
                <a:solidFill>
                  <a:schemeClr val="tx1"/>
                </a:solidFill>
                <a:latin typeface="Times New Roman" charset="0"/>
                <a:ea typeface="ＭＳ Ｐゴシック" charset="0"/>
              </a:defRPr>
            </a:lvl4pPr>
            <a:lvl5pPr marL="2057400" indent="-228600" defTabSz="822325" eaLnBrk="0" hangingPunct="0">
              <a:defRPr sz="2400">
                <a:solidFill>
                  <a:schemeClr val="tx1"/>
                </a:solidFill>
                <a:latin typeface="Times New Roman" charset="0"/>
                <a:ea typeface="ＭＳ Ｐゴシック" charset="0"/>
              </a:defRPr>
            </a:lvl5pPr>
            <a:lvl6pPr marL="2514600" indent="-228600" defTabSz="82232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82232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82232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822325"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GB">
                <a:latin typeface="Arial" charset="0"/>
                <a:cs typeface="Times New Roman" charset="0"/>
              </a:rPr>
              <a:t>1 - All viruses package their genomes inside a</a:t>
            </a:r>
            <a:r>
              <a:rPr lang="en-GB">
                <a:solidFill>
                  <a:schemeClr val="bg1"/>
                </a:solidFill>
                <a:latin typeface="Arial" charset="0"/>
                <a:cs typeface="Times New Roman" charset="0"/>
              </a:rPr>
              <a:t> </a:t>
            </a:r>
            <a:r>
              <a:rPr lang="en-GB" b="1">
                <a:solidFill>
                  <a:srgbClr val="FF0201"/>
                </a:solidFill>
                <a:latin typeface="Arial" charset="0"/>
                <a:cs typeface="Times New Roman" charset="0"/>
              </a:rPr>
              <a:t>particle</a:t>
            </a:r>
            <a:r>
              <a:rPr lang="en-GB">
                <a:solidFill>
                  <a:srgbClr val="FF3300"/>
                </a:solidFill>
                <a:latin typeface="Arial" charset="0"/>
                <a:cs typeface="Times New Roman" charset="0"/>
              </a:rPr>
              <a:t> </a:t>
            </a:r>
            <a:r>
              <a:rPr lang="en-GB">
                <a:latin typeface="Arial" charset="0"/>
                <a:cs typeface="Times New Roman" charset="0"/>
              </a:rPr>
              <a:t>that mediates transmission of the viral genome from host to host</a:t>
            </a:r>
            <a:endParaRPr lang="it-IT">
              <a:latin typeface="Arial" charset="0"/>
              <a:cs typeface="Times New Roman" charset="0"/>
            </a:endParaRPr>
          </a:p>
        </p:txBody>
      </p:sp>
      <p:sp>
        <p:nvSpPr>
          <p:cNvPr id="17412" name="Text Box 4"/>
          <p:cNvSpPr txBox="1">
            <a:spLocks noChangeArrowheads="1"/>
          </p:cNvSpPr>
          <p:nvPr/>
        </p:nvSpPr>
        <p:spPr bwMode="auto">
          <a:xfrm>
            <a:off x="304800" y="3657600"/>
            <a:ext cx="85344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69" tIns="41134" rIns="82269" bIns="41134">
            <a:spAutoFit/>
          </a:bodyPr>
          <a:lstStyle>
            <a:lvl1pPr defTabSz="822325" eaLnBrk="0" hangingPunct="0">
              <a:defRPr sz="2400">
                <a:solidFill>
                  <a:schemeClr val="tx1"/>
                </a:solidFill>
                <a:latin typeface="Times New Roman" charset="0"/>
                <a:ea typeface="ＭＳ Ｐゴシック" charset="0"/>
                <a:cs typeface="ＭＳ Ｐゴシック" charset="0"/>
              </a:defRPr>
            </a:lvl1pPr>
            <a:lvl2pPr marL="742950" indent="-285750" defTabSz="822325" eaLnBrk="0" hangingPunct="0">
              <a:defRPr sz="2400">
                <a:solidFill>
                  <a:schemeClr val="tx1"/>
                </a:solidFill>
                <a:latin typeface="Times New Roman" charset="0"/>
                <a:ea typeface="ＭＳ Ｐゴシック" charset="0"/>
              </a:defRPr>
            </a:lvl2pPr>
            <a:lvl3pPr marL="1143000" indent="-228600" defTabSz="822325" eaLnBrk="0" hangingPunct="0">
              <a:defRPr sz="2400">
                <a:solidFill>
                  <a:schemeClr val="tx1"/>
                </a:solidFill>
                <a:latin typeface="Times New Roman" charset="0"/>
                <a:ea typeface="ＭＳ Ｐゴシック" charset="0"/>
              </a:defRPr>
            </a:lvl3pPr>
            <a:lvl4pPr marL="1600200" indent="-228600" defTabSz="822325" eaLnBrk="0" hangingPunct="0">
              <a:defRPr sz="2400">
                <a:solidFill>
                  <a:schemeClr val="tx1"/>
                </a:solidFill>
                <a:latin typeface="Times New Roman" charset="0"/>
                <a:ea typeface="ＭＳ Ｐゴシック" charset="0"/>
              </a:defRPr>
            </a:lvl4pPr>
            <a:lvl5pPr marL="2057400" indent="-228600" defTabSz="822325" eaLnBrk="0" hangingPunct="0">
              <a:defRPr sz="2400">
                <a:solidFill>
                  <a:schemeClr val="tx1"/>
                </a:solidFill>
                <a:latin typeface="Times New Roman" charset="0"/>
                <a:ea typeface="ＭＳ Ｐゴシック" charset="0"/>
              </a:defRPr>
            </a:lvl5pPr>
            <a:lvl6pPr marL="2514600" indent="-228600" defTabSz="82232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82232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82232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822325"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GB">
                <a:latin typeface="Arial" charset="0"/>
                <a:cs typeface="Times New Roman" charset="0"/>
              </a:rPr>
              <a:t>2 - The viral genome contains the informations for</a:t>
            </a:r>
            <a:r>
              <a:rPr lang="en-GB">
                <a:solidFill>
                  <a:schemeClr val="bg1"/>
                </a:solidFill>
                <a:latin typeface="Arial" charset="0"/>
                <a:cs typeface="Times New Roman" charset="0"/>
              </a:rPr>
              <a:t> </a:t>
            </a:r>
            <a:r>
              <a:rPr lang="en-GB">
                <a:latin typeface="Arial" charset="0"/>
                <a:cs typeface="Times New Roman" charset="0"/>
              </a:rPr>
              <a:t>initiating and completing an</a:t>
            </a:r>
            <a:r>
              <a:rPr lang="en-GB">
                <a:solidFill>
                  <a:schemeClr val="bg1"/>
                </a:solidFill>
                <a:latin typeface="Arial" charset="0"/>
                <a:cs typeface="Times New Roman" charset="0"/>
              </a:rPr>
              <a:t> </a:t>
            </a:r>
            <a:r>
              <a:rPr lang="en-GB" b="1">
                <a:solidFill>
                  <a:srgbClr val="FF0201"/>
                </a:solidFill>
                <a:latin typeface="Arial" charset="0"/>
                <a:cs typeface="Times New Roman" charset="0"/>
              </a:rPr>
              <a:t>infectious cycle</a:t>
            </a:r>
            <a:r>
              <a:rPr lang="en-GB">
                <a:solidFill>
                  <a:schemeClr val="bg1"/>
                </a:solidFill>
                <a:latin typeface="Arial" charset="0"/>
                <a:cs typeface="Times New Roman" charset="0"/>
              </a:rPr>
              <a:t> </a:t>
            </a:r>
            <a:r>
              <a:rPr lang="en-GB">
                <a:latin typeface="Arial" charset="0"/>
                <a:cs typeface="Times New Roman" charset="0"/>
              </a:rPr>
              <a:t>within a</a:t>
            </a:r>
            <a:r>
              <a:rPr lang="en-GB">
                <a:solidFill>
                  <a:schemeClr val="bg1"/>
                </a:solidFill>
                <a:latin typeface="Arial" charset="0"/>
                <a:cs typeface="Times New Roman" charset="0"/>
              </a:rPr>
              <a:t> </a:t>
            </a:r>
            <a:r>
              <a:rPr lang="en-GB">
                <a:latin typeface="Arial" charset="0"/>
                <a:cs typeface="Times New Roman" charset="0"/>
              </a:rPr>
              <a:t>susceptible, permissive cell</a:t>
            </a:r>
            <a:endParaRPr lang="it-IT">
              <a:latin typeface="Arial" charset="0"/>
              <a:cs typeface="Times New Roman" charset="0"/>
            </a:endParaRPr>
          </a:p>
        </p:txBody>
      </p:sp>
      <p:sp>
        <p:nvSpPr>
          <p:cNvPr id="17413" name="Text Box 5"/>
          <p:cNvSpPr txBox="1">
            <a:spLocks noChangeArrowheads="1"/>
          </p:cNvSpPr>
          <p:nvPr/>
        </p:nvSpPr>
        <p:spPr bwMode="auto">
          <a:xfrm>
            <a:off x="304800" y="5486400"/>
            <a:ext cx="85344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69" tIns="41134" rIns="82269" bIns="41134">
            <a:spAutoFit/>
          </a:bodyPr>
          <a:lstStyle>
            <a:lvl1pPr defTabSz="822325" eaLnBrk="0" hangingPunct="0">
              <a:defRPr sz="2400">
                <a:solidFill>
                  <a:schemeClr val="tx1"/>
                </a:solidFill>
                <a:latin typeface="Times New Roman" charset="0"/>
                <a:ea typeface="ＭＳ Ｐゴシック" charset="0"/>
                <a:cs typeface="ＭＳ Ｐゴシック" charset="0"/>
              </a:defRPr>
            </a:lvl1pPr>
            <a:lvl2pPr marL="742950" indent="-285750" defTabSz="822325" eaLnBrk="0" hangingPunct="0">
              <a:defRPr sz="2400">
                <a:solidFill>
                  <a:schemeClr val="tx1"/>
                </a:solidFill>
                <a:latin typeface="Times New Roman" charset="0"/>
                <a:ea typeface="ＭＳ Ｐゴシック" charset="0"/>
              </a:defRPr>
            </a:lvl2pPr>
            <a:lvl3pPr marL="1143000" indent="-228600" defTabSz="822325" eaLnBrk="0" hangingPunct="0">
              <a:defRPr sz="2400">
                <a:solidFill>
                  <a:schemeClr val="tx1"/>
                </a:solidFill>
                <a:latin typeface="Times New Roman" charset="0"/>
                <a:ea typeface="ＭＳ Ｐゴシック" charset="0"/>
              </a:defRPr>
            </a:lvl3pPr>
            <a:lvl4pPr marL="1600200" indent="-228600" defTabSz="822325" eaLnBrk="0" hangingPunct="0">
              <a:defRPr sz="2400">
                <a:solidFill>
                  <a:schemeClr val="tx1"/>
                </a:solidFill>
                <a:latin typeface="Times New Roman" charset="0"/>
                <a:ea typeface="ＭＳ Ｐゴシック" charset="0"/>
              </a:defRPr>
            </a:lvl4pPr>
            <a:lvl5pPr marL="2057400" indent="-228600" defTabSz="822325" eaLnBrk="0" hangingPunct="0">
              <a:defRPr sz="2400">
                <a:solidFill>
                  <a:schemeClr val="tx1"/>
                </a:solidFill>
                <a:latin typeface="Times New Roman" charset="0"/>
                <a:ea typeface="ＭＳ Ｐゴシック" charset="0"/>
              </a:defRPr>
            </a:lvl5pPr>
            <a:lvl6pPr marL="2514600" indent="-228600" defTabSz="82232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82232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82232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822325"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spcBef>
                <a:spcPct val="20000"/>
              </a:spcBef>
            </a:pPr>
            <a:r>
              <a:rPr lang="en-GB">
                <a:latin typeface="Arial" charset="0"/>
                <a:cs typeface="Times New Roman" charset="0"/>
              </a:rPr>
              <a:t>3 - All viruses are able to</a:t>
            </a:r>
            <a:r>
              <a:rPr lang="en-GB">
                <a:solidFill>
                  <a:schemeClr val="bg1"/>
                </a:solidFill>
                <a:latin typeface="Arial" charset="0"/>
                <a:cs typeface="Times New Roman" charset="0"/>
              </a:rPr>
              <a:t> </a:t>
            </a:r>
            <a:r>
              <a:rPr lang="en-GB" b="1">
                <a:solidFill>
                  <a:srgbClr val="FF0201"/>
                </a:solidFill>
                <a:latin typeface="Arial" charset="0"/>
                <a:cs typeface="Times New Roman" charset="0"/>
              </a:rPr>
              <a:t>establish themselves in a host population</a:t>
            </a:r>
            <a:r>
              <a:rPr lang="en-GB">
                <a:solidFill>
                  <a:schemeClr val="bg1"/>
                </a:solidFill>
                <a:latin typeface="Arial" charset="0"/>
                <a:cs typeface="Times New Roman" charset="0"/>
              </a:rPr>
              <a:t> </a:t>
            </a:r>
            <a:r>
              <a:rPr lang="en-GB">
                <a:latin typeface="Arial" charset="0"/>
                <a:cs typeface="Times New Roman" charset="0"/>
              </a:rPr>
              <a:t>so that virus survival is ensured.</a:t>
            </a:r>
            <a:endParaRPr lang="it-IT">
              <a:latin typeface="Arial" charset="0"/>
              <a:cs typeface="Times New Roman" charset="0"/>
            </a:endParaRPr>
          </a:p>
        </p:txBody>
      </p:sp>
    </p:spTree>
    <p:extLst>
      <p:ext uri="{BB962C8B-B14F-4D97-AF65-F5344CB8AC3E}">
        <p14:creationId xmlns:p14="http://schemas.microsoft.com/office/powerpoint/2010/main" val="397206823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4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utoUpdateAnimBg="0"/>
      <p:bldP spid="17412" grpId="0" autoUpdateAnimBg="0"/>
      <p:bldP spid="17413"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ChangeArrowheads="1"/>
          </p:cNvSpPr>
          <p:nvPr/>
        </p:nvSpPr>
        <p:spPr bwMode="auto">
          <a:xfrm>
            <a:off x="609600" y="293688"/>
            <a:ext cx="80010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spcBef>
                <a:spcPct val="20000"/>
              </a:spcBef>
            </a:pPr>
            <a:r>
              <a:rPr lang="en-GB" sz="2800">
                <a:solidFill>
                  <a:srgbClr val="000080"/>
                </a:solidFill>
                <a:latin typeface="Arial" charset="0"/>
              </a:rPr>
              <a:t>  Three problems that every virus must deal with:</a:t>
            </a:r>
            <a:endParaRPr lang="it-IT" sz="2800">
              <a:solidFill>
                <a:srgbClr val="000080"/>
              </a:solidFill>
              <a:latin typeface="Arial" charset="0"/>
              <a:cs typeface="Times New Roman" charset="0"/>
            </a:endParaRPr>
          </a:p>
        </p:txBody>
      </p:sp>
      <p:sp>
        <p:nvSpPr>
          <p:cNvPr id="17411" name="Text Box 3"/>
          <p:cNvSpPr txBox="1">
            <a:spLocks noChangeArrowheads="1"/>
          </p:cNvSpPr>
          <p:nvPr/>
        </p:nvSpPr>
        <p:spPr bwMode="auto">
          <a:xfrm>
            <a:off x="387350" y="1311275"/>
            <a:ext cx="86487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82269" tIns="41134" rIns="82269" bIns="4113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a:latin typeface="Arial" charset="0"/>
                <a:cs typeface="Times New Roman" charset="0"/>
              </a:rPr>
              <a:t>1 -  How </a:t>
            </a:r>
            <a:r>
              <a:rPr lang="en-GB" b="1">
                <a:solidFill>
                  <a:srgbClr val="FF0000"/>
                </a:solidFill>
                <a:latin typeface="Arial" charset="0"/>
                <a:cs typeface="Times New Roman" charset="0"/>
              </a:rPr>
              <a:t>to </a:t>
            </a:r>
            <a:r>
              <a:rPr lang="it-IT" b="1">
                <a:solidFill>
                  <a:srgbClr val="FF0000"/>
                </a:solidFill>
                <a:latin typeface="Arial" charset="0"/>
                <a:cs typeface="Arial" charset="0"/>
              </a:rPr>
              <a:t>copy </a:t>
            </a:r>
            <a:r>
              <a:rPr lang="it-IT">
                <a:latin typeface="Arial" charset="0"/>
                <a:cs typeface="Arial" charset="0"/>
              </a:rPr>
              <a:t>the viral genetic information and </a:t>
            </a:r>
            <a:r>
              <a:rPr lang="it-IT" b="1">
                <a:solidFill>
                  <a:srgbClr val="FF0000"/>
                </a:solidFill>
                <a:latin typeface="Arial" charset="0"/>
                <a:cs typeface="Arial" charset="0"/>
              </a:rPr>
              <a:t>transcribe</a:t>
            </a:r>
          </a:p>
          <a:p>
            <a:pPr eaLnBrk="1" hangingPunct="1"/>
            <a:r>
              <a:rPr lang="it-IT">
                <a:latin typeface="Arial" charset="0"/>
                <a:cs typeface="Arial" charset="0"/>
              </a:rPr>
              <a:t>      mRNAs for the synthesis of its proteins ?  </a:t>
            </a:r>
          </a:p>
        </p:txBody>
      </p:sp>
      <p:sp>
        <p:nvSpPr>
          <p:cNvPr id="17412" name="Text Box 4"/>
          <p:cNvSpPr txBox="1">
            <a:spLocks noChangeArrowheads="1"/>
          </p:cNvSpPr>
          <p:nvPr/>
        </p:nvSpPr>
        <p:spPr bwMode="auto">
          <a:xfrm>
            <a:off x="393700" y="2606675"/>
            <a:ext cx="66929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82269" tIns="41134" rIns="82269" bIns="41134" anchor="ctr">
            <a:spAutoFit/>
          </a:bodyPr>
          <a:lstStyle>
            <a:lvl1pPr defTabSz="822325" eaLnBrk="0" hangingPunct="0">
              <a:defRPr sz="2400">
                <a:solidFill>
                  <a:schemeClr val="tx1"/>
                </a:solidFill>
                <a:latin typeface="Times New Roman" charset="0"/>
                <a:ea typeface="ＭＳ Ｐゴシック" charset="0"/>
                <a:cs typeface="ＭＳ Ｐゴシック" charset="0"/>
              </a:defRPr>
            </a:lvl1pPr>
            <a:lvl2pPr marL="742950" indent="-285750" defTabSz="822325" eaLnBrk="0" hangingPunct="0">
              <a:defRPr sz="2400">
                <a:solidFill>
                  <a:schemeClr val="tx1"/>
                </a:solidFill>
                <a:latin typeface="Times New Roman" charset="0"/>
                <a:ea typeface="ＭＳ Ｐゴシック" charset="0"/>
              </a:defRPr>
            </a:lvl2pPr>
            <a:lvl3pPr marL="1143000" indent="-228600" defTabSz="822325" eaLnBrk="0" hangingPunct="0">
              <a:defRPr sz="2400">
                <a:solidFill>
                  <a:schemeClr val="tx1"/>
                </a:solidFill>
                <a:latin typeface="Times New Roman" charset="0"/>
                <a:ea typeface="ＭＳ Ｐゴシック" charset="0"/>
              </a:defRPr>
            </a:lvl3pPr>
            <a:lvl4pPr marL="1600200" indent="-228600" defTabSz="822325" eaLnBrk="0" hangingPunct="0">
              <a:defRPr sz="2400">
                <a:solidFill>
                  <a:schemeClr val="tx1"/>
                </a:solidFill>
                <a:latin typeface="Times New Roman" charset="0"/>
                <a:ea typeface="ＭＳ Ｐゴシック" charset="0"/>
              </a:defRPr>
            </a:lvl4pPr>
            <a:lvl5pPr marL="2057400" indent="-228600" defTabSz="822325" eaLnBrk="0" hangingPunct="0">
              <a:defRPr sz="2400">
                <a:solidFill>
                  <a:schemeClr val="tx1"/>
                </a:solidFill>
                <a:latin typeface="Times New Roman" charset="0"/>
                <a:ea typeface="ＭＳ Ｐゴシック" charset="0"/>
              </a:defRPr>
            </a:lvl5pPr>
            <a:lvl6pPr marL="2514600" indent="-228600" defTabSz="82232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82232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82232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822325"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GB">
                <a:latin typeface="Arial" charset="0"/>
                <a:cs typeface="Times New Roman" charset="0"/>
              </a:rPr>
              <a:t>2 – How </a:t>
            </a:r>
            <a:r>
              <a:rPr lang="en-GB" b="1">
                <a:solidFill>
                  <a:srgbClr val="FF0000"/>
                </a:solidFill>
                <a:latin typeface="Arial" charset="0"/>
                <a:cs typeface="Times New Roman" charset="0"/>
              </a:rPr>
              <a:t>to spread </a:t>
            </a:r>
            <a:r>
              <a:rPr lang="en-GB">
                <a:latin typeface="Arial" charset="0"/>
                <a:cs typeface="Times New Roman" charset="0"/>
              </a:rPr>
              <a:t>by an individual another?</a:t>
            </a:r>
          </a:p>
          <a:p>
            <a:pPr algn="just" eaLnBrk="1" hangingPunct="1"/>
            <a:endParaRPr lang="it-IT">
              <a:latin typeface="Arial" charset="0"/>
              <a:cs typeface="Times New Roman" charset="0"/>
            </a:endParaRPr>
          </a:p>
        </p:txBody>
      </p:sp>
      <p:sp>
        <p:nvSpPr>
          <p:cNvPr id="17413" name="Text Box 5"/>
          <p:cNvSpPr txBox="1">
            <a:spLocks noChangeArrowheads="1"/>
          </p:cNvSpPr>
          <p:nvPr/>
        </p:nvSpPr>
        <p:spPr bwMode="auto">
          <a:xfrm>
            <a:off x="381000" y="3752850"/>
            <a:ext cx="82232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82269" tIns="41134" rIns="82269" bIns="41134">
            <a:spAutoFit/>
          </a:bodyPr>
          <a:lstStyle>
            <a:lvl1pPr defTabSz="822325" eaLnBrk="0" hangingPunct="0">
              <a:defRPr sz="2400">
                <a:solidFill>
                  <a:schemeClr val="tx1"/>
                </a:solidFill>
                <a:latin typeface="Times New Roman" charset="0"/>
                <a:ea typeface="ＭＳ Ｐゴシック" charset="0"/>
                <a:cs typeface="ＭＳ Ｐゴシック" charset="0"/>
              </a:defRPr>
            </a:lvl1pPr>
            <a:lvl2pPr marL="742950" indent="-285750" defTabSz="822325" eaLnBrk="0" hangingPunct="0">
              <a:defRPr sz="2400">
                <a:solidFill>
                  <a:schemeClr val="tx1"/>
                </a:solidFill>
                <a:latin typeface="Times New Roman" charset="0"/>
                <a:ea typeface="ＭＳ Ｐゴシック" charset="0"/>
              </a:defRPr>
            </a:lvl2pPr>
            <a:lvl3pPr marL="1143000" indent="-228600" defTabSz="822325" eaLnBrk="0" hangingPunct="0">
              <a:defRPr sz="2400">
                <a:solidFill>
                  <a:schemeClr val="tx1"/>
                </a:solidFill>
                <a:latin typeface="Times New Roman" charset="0"/>
                <a:ea typeface="ＭＳ Ｐゴシック" charset="0"/>
              </a:defRPr>
            </a:lvl3pPr>
            <a:lvl4pPr marL="1600200" indent="-228600" defTabSz="822325" eaLnBrk="0" hangingPunct="0">
              <a:defRPr sz="2400">
                <a:solidFill>
                  <a:schemeClr val="tx1"/>
                </a:solidFill>
                <a:latin typeface="Times New Roman" charset="0"/>
                <a:ea typeface="ＭＳ Ｐゴシック" charset="0"/>
              </a:defRPr>
            </a:lvl4pPr>
            <a:lvl5pPr marL="2057400" indent="-228600" defTabSz="822325" eaLnBrk="0" hangingPunct="0">
              <a:defRPr sz="2400">
                <a:solidFill>
                  <a:schemeClr val="tx1"/>
                </a:solidFill>
                <a:latin typeface="Times New Roman" charset="0"/>
                <a:ea typeface="ＭＳ Ｐゴシック" charset="0"/>
              </a:defRPr>
            </a:lvl5pPr>
            <a:lvl6pPr marL="2514600" indent="-228600" defTabSz="82232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82232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82232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822325"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spcBef>
                <a:spcPct val="20000"/>
              </a:spcBef>
            </a:pPr>
            <a:r>
              <a:rPr lang="en-GB">
                <a:latin typeface="Arial" charset="0"/>
                <a:cs typeface="Times New Roman" charset="0"/>
              </a:rPr>
              <a:t>3 – How </a:t>
            </a:r>
            <a:r>
              <a:rPr lang="en-GB" b="1">
                <a:solidFill>
                  <a:srgbClr val="FF0000"/>
                </a:solidFill>
                <a:latin typeface="Arial" charset="0"/>
                <a:cs typeface="Times New Roman" charset="0"/>
              </a:rPr>
              <a:t>to avoid </a:t>
            </a:r>
            <a:r>
              <a:rPr lang="en-GB">
                <a:latin typeface="Arial" charset="0"/>
                <a:cs typeface="Times New Roman" charset="0"/>
              </a:rPr>
              <a:t>the host defence mechanisms?</a:t>
            </a:r>
          </a:p>
          <a:p>
            <a:pPr algn="just" eaLnBrk="1" hangingPunct="1">
              <a:spcBef>
                <a:spcPct val="20000"/>
              </a:spcBef>
            </a:pPr>
            <a:r>
              <a:rPr lang="en-GB">
                <a:latin typeface="Arial" charset="0"/>
                <a:cs typeface="Times New Roman" charset="0"/>
              </a:rPr>
              <a:t> </a:t>
            </a:r>
            <a:endParaRPr lang="it-IT">
              <a:latin typeface="Arial" charset="0"/>
              <a:cs typeface="Times New Roman" charset="0"/>
            </a:endParaRPr>
          </a:p>
        </p:txBody>
      </p:sp>
      <p:sp>
        <p:nvSpPr>
          <p:cNvPr id="6" name="CasellaDiTesto 5"/>
          <p:cNvSpPr txBox="1">
            <a:spLocks noChangeArrowheads="1"/>
          </p:cNvSpPr>
          <p:nvPr/>
        </p:nvSpPr>
        <p:spPr bwMode="auto">
          <a:xfrm>
            <a:off x="92075" y="4852988"/>
            <a:ext cx="8964613" cy="1384300"/>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it-IT" sz="2800" b="1">
                <a:solidFill>
                  <a:srgbClr val="FF0000"/>
                </a:solidFill>
                <a:latin typeface="Arial" charset="0"/>
                <a:cs typeface="Arial" charset="0"/>
              </a:rPr>
              <a:t>Viral diseases are the consequences of the manner in which viruses have decided to resolve these three problems</a:t>
            </a:r>
          </a:p>
        </p:txBody>
      </p:sp>
    </p:spTree>
    <p:extLst>
      <p:ext uri="{BB962C8B-B14F-4D97-AF65-F5344CB8AC3E}">
        <p14:creationId xmlns:p14="http://schemas.microsoft.com/office/powerpoint/2010/main" val="30894603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P spid="17412" grpId="0"/>
      <p:bldP spid="17413"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ChangeArrowheads="1"/>
          </p:cNvSpPr>
          <p:nvPr/>
        </p:nvSpPr>
        <p:spPr bwMode="auto">
          <a:xfrm>
            <a:off x="1165225" y="2644775"/>
            <a:ext cx="6851650" cy="1546225"/>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it-IT" sz="4000" b="1">
                <a:solidFill>
                  <a:schemeClr val="bg2"/>
                </a:solidFill>
                <a:latin typeface="Arial" charset="0"/>
              </a:rPr>
              <a:t>Introduction to Virology:</a:t>
            </a:r>
          </a:p>
          <a:p>
            <a:pPr marL="342900" indent="-342900" algn="ctr">
              <a:spcBef>
                <a:spcPct val="20000"/>
              </a:spcBef>
            </a:pPr>
            <a:r>
              <a:rPr lang="it-IT" sz="4000" b="1">
                <a:solidFill>
                  <a:srgbClr val="FF0000"/>
                </a:solidFill>
                <a:latin typeface="Arial" charset="0"/>
              </a:rPr>
              <a:t>nature of the virion</a:t>
            </a:r>
          </a:p>
        </p:txBody>
      </p:sp>
    </p:spTree>
    <p:extLst>
      <p:ext uri="{BB962C8B-B14F-4D97-AF65-F5344CB8AC3E}">
        <p14:creationId xmlns:p14="http://schemas.microsoft.com/office/powerpoint/2010/main" val="288376961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Tabl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437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Rectangle 3"/>
          <p:cNvSpPr>
            <a:spLocks noChangeArrowheads="1"/>
          </p:cNvSpPr>
          <p:nvPr/>
        </p:nvSpPr>
        <p:spPr bwMode="auto">
          <a:xfrm>
            <a:off x="152400" y="762000"/>
            <a:ext cx="5715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p>
        </p:txBody>
      </p:sp>
      <p:sp>
        <p:nvSpPr>
          <p:cNvPr id="41987" name="Rectangle 4"/>
          <p:cNvSpPr>
            <a:spLocks noChangeArrowheads="1"/>
          </p:cNvSpPr>
          <p:nvPr/>
        </p:nvSpPr>
        <p:spPr bwMode="auto">
          <a:xfrm>
            <a:off x="457200" y="3810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US" sz="3200">
                <a:latin typeface="Arial" charset="0"/>
              </a:rPr>
              <a:t>Virus structure:</a:t>
            </a:r>
            <a:r>
              <a:rPr lang="en-US" sz="3200">
                <a:solidFill>
                  <a:srgbClr val="000099"/>
                </a:solidFill>
                <a:latin typeface="Arial" charset="0"/>
              </a:rPr>
              <a:t> </a:t>
            </a:r>
            <a:r>
              <a:rPr lang="en-US" sz="3200">
                <a:solidFill>
                  <a:srgbClr val="FF0000"/>
                </a:solidFill>
                <a:latin typeface="Arial" charset="0"/>
              </a:rPr>
              <a:t>nomenclature</a:t>
            </a:r>
            <a:endParaRPr lang="it-IT">
              <a:solidFill>
                <a:srgbClr val="FF0000"/>
              </a:solidFill>
              <a:latin typeface="Arial" charset="0"/>
            </a:endParaRPr>
          </a:p>
        </p:txBody>
      </p:sp>
      <p:sp>
        <p:nvSpPr>
          <p:cNvPr id="41988" name="Rectangle 5"/>
          <p:cNvSpPr>
            <a:spLocks noChangeArrowheads="1"/>
          </p:cNvSpPr>
          <p:nvPr/>
        </p:nvSpPr>
        <p:spPr bwMode="auto">
          <a:xfrm>
            <a:off x="228600" y="5334000"/>
            <a:ext cx="8686800" cy="1295400"/>
          </a:xfrm>
          <a:prstGeom prst="rect">
            <a:avLst/>
          </a:prstGeom>
          <a:solidFill>
            <a:srgbClr val="BBE0E3"/>
          </a:solidFill>
          <a:ln w="9525">
            <a:solidFill>
              <a:schemeClr val="tx1"/>
            </a:solidFill>
            <a:miter lim="800000"/>
            <a:headEnd/>
            <a:tailEnd/>
          </a:ln>
        </p:spPr>
        <p:txBody>
          <a:bodyPr lIns="91433" tIns="45716" rIns="91433" bIns="45716"/>
          <a:lstStyle/>
          <a:p>
            <a:pPr marL="342900" indent="-342900" algn="just">
              <a:spcBef>
                <a:spcPct val="20000"/>
              </a:spcBef>
            </a:pPr>
            <a:r>
              <a:rPr lang="en-US">
                <a:latin typeface="Arial" charset="0"/>
              </a:rPr>
              <a:t>Virus architecture is described in terms of structural units of increasing complexity, from the smallest biochemical unit (the </a:t>
            </a:r>
            <a:r>
              <a:rPr lang="en-US" b="1">
                <a:latin typeface="Arial" charset="0"/>
              </a:rPr>
              <a:t>polypeptide chain</a:t>
            </a:r>
            <a:r>
              <a:rPr lang="en-US">
                <a:latin typeface="Arial" charset="0"/>
              </a:rPr>
              <a:t>) to the infectious particle (or </a:t>
            </a:r>
            <a:r>
              <a:rPr lang="en-US" b="1">
                <a:latin typeface="Arial" charset="0"/>
              </a:rPr>
              <a:t>virion</a:t>
            </a:r>
            <a:r>
              <a:rPr lang="en-US">
                <a:latin typeface="Arial" charset="0"/>
              </a:rPr>
              <a:t>) </a:t>
            </a:r>
            <a:endParaRPr lang="it-IT">
              <a:solidFill>
                <a:srgbClr val="FF0000"/>
              </a:solidFill>
              <a:latin typeface="Arial" charset="0"/>
            </a:endParaRPr>
          </a:p>
        </p:txBody>
      </p:sp>
    </p:spTree>
    <p:extLst>
      <p:ext uri="{BB962C8B-B14F-4D97-AF65-F5344CB8AC3E}">
        <p14:creationId xmlns:p14="http://schemas.microsoft.com/office/powerpoint/2010/main" val="59061932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ChangeArrowheads="1"/>
          </p:cNvSpPr>
          <p:nvPr/>
        </p:nvSpPr>
        <p:spPr bwMode="auto">
          <a:xfrm>
            <a:off x="457200" y="3810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US" sz="3200">
                <a:latin typeface="Arial" charset="0"/>
              </a:rPr>
              <a:t>Virus structure:</a:t>
            </a:r>
            <a:r>
              <a:rPr lang="en-US" sz="3200">
                <a:solidFill>
                  <a:srgbClr val="000099"/>
                </a:solidFill>
                <a:latin typeface="Arial" charset="0"/>
              </a:rPr>
              <a:t> </a:t>
            </a:r>
            <a:r>
              <a:rPr lang="en-US" sz="3200">
                <a:solidFill>
                  <a:srgbClr val="FF0000"/>
                </a:solidFill>
                <a:latin typeface="Arial" charset="0"/>
              </a:rPr>
              <a:t>a schematic representation</a:t>
            </a:r>
            <a:r>
              <a:rPr lang="en-US">
                <a:solidFill>
                  <a:srgbClr val="FF0000"/>
                </a:solidFill>
                <a:latin typeface="Arial" charset="0"/>
              </a:rPr>
              <a:t> </a:t>
            </a:r>
            <a:endParaRPr lang="it-IT">
              <a:solidFill>
                <a:srgbClr val="FF0000"/>
              </a:solidFill>
              <a:latin typeface="Arial" charset="0"/>
            </a:endParaRPr>
          </a:p>
        </p:txBody>
      </p:sp>
      <p:grpSp>
        <p:nvGrpSpPr>
          <p:cNvPr id="2" name="Group 3"/>
          <p:cNvGrpSpPr>
            <a:grpSpLocks/>
          </p:cNvGrpSpPr>
          <p:nvPr/>
        </p:nvGrpSpPr>
        <p:grpSpPr bwMode="auto">
          <a:xfrm>
            <a:off x="2514600" y="2274888"/>
            <a:ext cx="5541963" cy="3857625"/>
            <a:chOff x="1584" y="1433"/>
            <a:chExt cx="3491" cy="2430"/>
          </a:xfrm>
        </p:grpSpPr>
        <p:pic>
          <p:nvPicPr>
            <p:cNvPr id="44035" name="Picture 4"/>
            <p:cNvPicPr>
              <a:picLocks noChangeAspect="1" noChangeArrowheads="1"/>
            </p:cNvPicPr>
            <p:nvPr/>
          </p:nvPicPr>
          <p:blipFill>
            <a:blip r:embed="rId3">
              <a:extLst>
                <a:ext uri="{28A0092B-C50C-407E-A947-70E740481C1C}">
                  <a14:useLocalDpi xmlns:a14="http://schemas.microsoft.com/office/drawing/2010/main" val="0"/>
                </a:ext>
              </a:extLst>
            </a:blip>
            <a:srcRect t="12584" r="63071" b="8611"/>
            <a:stretch>
              <a:fillRect/>
            </a:stretch>
          </p:blipFill>
          <p:spPr bwMode="auto">
            <a:xfrm>
              <a:off x="1584" y="1433"/>
              <a:ext cx="2126" cy="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5"/>
            <p:cNvSpPr>
              <a:spLocks noChangeArrowheads="1"/>
            </p:cNvSpPr>
            <p:nvPr/>
          </p:nvSpPr>
          <p:spPr bwMode="auto">
            <a:xfrm>
              <a:off x="3518" y="1440"/>
              <a:ext cx="240"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p>
          </p:txBody>
        </p:sp>
        <p:sp>
          <p:nvSpPr>
            <p:cNvPr id="44037" name="Line 6"/>
            <p:cNvSpPr>
              <a:spLocks noChangeShapeType="1"/>
            </p:cNvSpPr>
            <p:nvPr/>
          </p:nvSpPr>
          <p:spPr bwMode="auto">
            <a:xfrm>
              <a:off x="3710" y="2880"/>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4038" name="Text Box 7"/>
            <p:cNvSpPr txBox="1">
              <a:spLocks noChangeArrowheads="1"/>
            </p:cNvSpPr>
            <p:nvPr/>
          </p:nvSpPr>
          <p:spPr bwMode="auto">
            <a:xfrm>
              <a:off x="3806" y="2713"/>
              <a:ext cx="126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a:latin typeface="Arial" charset="0"/>
                </a:rPr>
                <a:t>Nucleocapsid</a:t>
              </a:r>
            </a:p>
          </p:txBody>
        </p:sp>
      </p:grpSp>
    </p:spTree>
    <p:extLst>
      <p:ext uri="{BB962C8B-B14F-4D97-AF65-F5344CB8AC3E}">
        <p14:creationId xmlns:p14="http://schemas.microsoft.com/office/powerpoint/2010/main" val="407650181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1" name="Group 2"/>
          <p:cNvGrpSpPr>
            <a:grpSpLocks/>
          </p:cNvGrpSpPr>
          <p:nvPr/>
        </p:nvGrpSpPr>
        <p:grpSpPr bwMode="auto">
          <a:xfrm>
            <a:off x="0" y="2209800"/>
            <a:ext cx="3733800" cy="3857625"/>
            <a:chOff x="0" y="1392"/>
            <a:chExt cx="2352" cy="2430"/>
          </a:xfrm>
        </p:grpSpPr>
        <p:pic>
          <p:nvPicPr>
            <p:cNvPr id="46091" name="Picture 3"/>
            <p:cNvPicPr>
              <a:picLocks noChangeAspect="1" noChangeArrowheads="1"/>
            </p:cNvPicPr>
            <p:nvPr/>
          </p:nvPicPr>
          <p:blipFill>
            <a:blip r:embed="rId3">
              <a:extLst>
                <a:ext uri="{28A0092B-C50C-407E-A947-70E740481C1C}">
                  <a14:useLocalDpi xmlns:a14="http://schemas.microsoft.com/office/drawing/2010/main" val="0"/>
                </a:ext>
              </a:extLst>
            </a:blip>
            <a:srcRect t="12584" r="63071" b="8611"/>
            <a:stretch>
              <a:fillRect/>
            </a:stretch>
          </p:blipFill>
          <p:spPr bwMode="auto">
            <a:xfrm>
              <a:off x="0" y="1392"/>
              <a:ext cx="2126" cy="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2" name="Rectangle 4"/>
            <p:cNvSpPr>
              <a:spLocks noChangeArrowheads="1"/>
            </p:cNvSpPr>
            <p:nvPr/>
          </p:nvSpPr>
          <p:spPr bwMode="auto">
            <a:xfrm>
              <a:off x="1920" y="1392"/>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p>
          </p:txBody>
        </p:sp>
      </p:grpSp>
      <p:sp>
        <p:nvSpPr>
          <p:cNvPr id="46082" name="Rectangle 5"/>
          <p:cNvSpPr>
            <a:spLocks noChangeArrowheads="1"/>
          </p:cNvSpPr>
          <p:nvPr/>
        </p:nvSpPr>
        <p:spPr bwMode="auto">
          <a:xfrm>
            <a:off x="3048000" y="2133600"/>
            <a:ext cx="8382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p>
        </p:txBody>
      </p:sp>
      <p:grpSp>
        <p:nvGrpSpPr>
          <p:cNvPr id="3" name="Group 6"/>
          <p:cNvGrpSpPr>
            <a:grpSpLocks/>
          </p:cNvGrpSpPr>
          <p:nvPr/>
        </p:nvGrpSpPr>
        <p:grpSpPr bwMode="auto">
          <a:xfrm>
            <a:off x="3124200" y="1658938"/>
            <a:ext cx="6016625" cy="4310062"/>
            <a:chOff x="1968" y="1045"/>
            <a:chExt cx="3790" cy="2715"/>
          </a:xfrm>
        </p:grpSpPr>
        <p:pic>
          <p:nvPicPr>
            <p:cNvPr id="46087" name="Picture 7"/>
            <p:cNvPicPr>
              <a:picLocks noChangeAspect="1" noChangeArrowheads="1"/>
            </p:cNvPicPr>
            <p:nvPr/>
          </p:nvPicPr>
          <p:blipFill>
            <a:blip r:embed="rId3">
              <a:extLst>
                <a:ext uri="{28A0092B-C50C-407E-A947-70E740481C1C}">
                  <a14:useLocalDpi xmlns:a14="http://schemas.microsoft.com/office/drawing/2010/main" val="0"/>
                </a:ext>
              </a:extLst>
            </a:blip>
            <a:srcRect l="46063" b="11922"/>
            <a:stretch>
              <a:fillRect/>
            </a:stretch>
          </p:blipFill>
          <p:spPr bwMode="auto">
            <a:xfrm>
              <a:off x="2653" y="1045"/>
              <a:ext cx="3105" cy="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8" name="Text Box 8"/>
            <p:cNvSpPr txBox="1">
              <a:spLocks noChangeArrowheads="1"/>
            </p:cNvSpPr>
            <p:nvPr/>
          </p:nvSpPr>
          <p:spPr bwMode="auto">
            <a:xfrm>
              <a:off x="1968" y="1152"/>
              <a:ext cx="61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800">
                  <a:latin typeface="Arial" charset="0"/>
                </a:rPr>
                <a:t>Nucleo-</a:t>
              </a:r>
            </a:p>
            <a:p>
              <a:pPr eaLnBrk="1" hangingPunct="1"/>
              <a:r>
                <a:rPr lang="it-IT" sz="1800">
                  <a:latin typeface="Arial" charset="0"/>
                </a:rPr>
                <a:t>capsid</a:t>
              </a:r>
            </a:p>
          </p:txBody>
        </p:sp>
        <p:sp>
          <p:nvSpPr>
            <p:cNvPr id="46089" name="Line 9"/>
            <p:cNvSpPr>
              <a:spLocks noChangeShapeType="1"/>
            </p:cNvSpPr>
            <p:nvPr/>
          </p:nvSpPr>
          <p:spPr bwMode="auto">
            <a:xfrm flipV="1">
              <a:off x="2112" y="1536"/>
              <a:ext cx="144" cy="129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6090" name="Line 10"/>
            <p:cNvSpPr>
              <a:spLocks noChangeShapeType="1"/>
            </p:cNvSpPr>
            <p:nvPr/>
          </p:nvSpPr>
          <p:spPr bwMode="auto">
            <a:xfrm flipH="1" flipV="1">
              <a:off x="2256" y="1536"/>
              <a:ext cx="432" cy="6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26635" name="Text Box 11"/>
          <p:cNvSpPr txBox="1">
            <a:spLocks noChangeArrowheads="1"/>
          </p:cNvSpPr>
          <p:nvPr/>
        </p:nvSpPr>
        <p:spPr bwMode="auto">
          <a:xfrm>
            <a:off x="673100" y="6122988"/>
            <a:ext cx="22002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2800" b="1">
                <a:solidFill>
                  <a:srgbClr val="000080"/>
                </a:solidFill>
                <a:latin typeface="Arial" charset="0"/>
              </a:rPr>
              <a:t>Naked virus</a:t>
            </a:r>
            <a:endParaRPr lang="it-IT" sz="2800" b="1">
              <a:solidFill>
                <a:schemeClr val="accent2"/>
              </a:solidFill>
              <a:latin typeface="Arial" charset="0"/>
            </a:endParaRPr>
          </a:p>
        </p:txBody>
      </p:sp>
      <p:sp>
        <p:nvSpPr>
          <p:cNvPr id="26636" name="Text Box 12"/>
          <p:cNvSpPr txBox="1">
            <a:spLocks noChangeArrowheads="1"/>
          </p:cNvSpPr>
          <p:nvPr/>
        </p:nvSpPr>
        <p:spPr bwMode="auto">
          <a:xfrm>
            <a:off x="5997575" y="6122988"/>
            <a:ext cx="29305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2800" b="1">
                <a:solidFill>
                  <a:srgbClr val="000080"/>
                </a:solidFill>
                <a:latin typeface="Arial" charset="0"/>
              </a:rPr>
              <a:t>Enveloped virus</a:t>
            </a:r>
            <a:endParaRPr lang="it-IT" b="1">
              <a:solidFill>
                <a:schemeClr val="accent2"/>
              </a:solidFill>
              <a:latin typeface="Arial" charset="0"/>
            </a:endParaRPr>
          </a:p>
        </p:txBody>
      </p:sp>
      <p:sp>
        <p:nvSpPr>
          <p:cNvPr id="46086" name="Rectangle 13"/>
          <p:cNvSpPr>
            <a:spLocks noChangeArrowheads="1"/>
          </p:cNvSpPr>
          <p:nvPr/>
        </p:nvSpPr>
        <p:spPr bwMode="auto">
          <a:xfrm>
            <a:off x="457200" y="3810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US" sz="3200">
                <a:latin typeface="Arial" charset="0"/>
              </a:rPr>
              <a:t>Virus structure:</a:t>
            </a:r>
            <a:r>
              <a:rPr lang="en-US" sz="3200">
                <a:solidFill>
                  <a:srgbClr val="000099"/>
                </a:solidFill>
                <a:latin typeface="Arial" charset="0"/>
              </a:rPr>
              <a:t> </a:t>
            </a:r>
            <a:r>
              <a:rPr lang="en-US" sz="3200">
                <a:solidFill>
                  <a:srgbClr val="FF0000"/>
                </a:solidFill>
                <a:latin typeface="Arial" charset="0"/>
              </a:rPr>
              <a:t>a schematic representation</a:t>
            </a:r>
            <a:r>
              <a:rPr lang="en-US">
                <a:solidFill>
                  <a:srgbClr val="FF0000"/>
                </a:solidFill>
                <a:latin typeface="Arial" charset="0"/>
              </a:rPr>
              <a:t> </a:t>
            </a:r>
            <a:endParaRPr lang="it-IT">
              <a:solidFill>
                <a:srgbClr val="FF0000"/>
              </a:solidFill>
              <a:latin typeface="Arial" charset="0"/>
            </a:endParaRPr>
          </a:p>
        </p:txBody>
      </p:sp>
    </p:spTree>
    <p:extLst>
      <p:ext uri="{BB962C8B-B14F-4D97-AF65-F5344CB8AC3E}">
        <p14:creationId xmlns:p14="http://schemas.microsoft.com/office/powerpoint/2010/main" val="2277927945"/>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63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66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5" grpId="0" autoUpdateAnimBg="0"/>
      <p:bldP spid="26636"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Tabl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437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Rectangle 3"/>
          <p:cNvSpPr>
            <a:spLocks noChangeArrowheads="1"/>
          </p:cNvSpPr>
          <p:nvPr/>
        </p:nvSpPr>
        <p:spPr bwMode="auto">
          <a:xfrm>
            <a:off x="152400" y="762000"/>
            <a:ext cx="5715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p>
        </p:txBody>
      </p:sp>
      <p:sp>
        <p:nvSpPr>
          <p:cNvPr id="48131" name="Rectangle 4"/>
          <p:cNvSpPr>
            <a:spLocks noChangeArrowheads="1"/>
          </p:cNvSpPr>
          <p:nvPr/>
        </p:nvSpPr>
        <p:spPr bwMode="auto">
          <a:xfrm>
            <a:off x="457200" y="3810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US" sz="3200">
                <a:latin typeface="Arial" charset="0"/>
              </a:rPr>
              <a:t>Virus structure: </a:t>
            </a:r>
            <a:r>
              <a:rPr lang="en-US" sz="3200">
                <a:solidFill>
                  <a:srgbClr val="FF0000"/>
                </a:solidFill>
                <a:latin typeface="Arial" charset="0"/>
              </a:rPr>
              <a:t>the capsid </a:t>
            </a:r>
            <a:endParaRPr lang="it-IT">
              <a:solidFill>
                <a:srgbClr val="FF0000"/>
              </a:solidFill>
              <a:latin typeface="Arial" charset="0"/>
            </a:endParaRPr>
          </a:p>
        </p:txBody>
      </p:sp>
      <p:sp>
        <p:nvSpPr>
          <p:cNvPr id="48132" name="Rectangle 5"/>
          <p:cNvSpPr>
            <a:spLocks noChangeArrowheads="1"/>
          </p:cNvSpPr>
          <p:nvPr/>
        </p:nvSpPr>
        <p:spPr bwMode="auto">
          <a:xfrm>
            <a:off x="228600" y="5334000"/>
            <a:ext cx="8686800" cy="1295400"/>
          </a:xfrm>
          <a:prstGeom prst="rect">
            <a:avLst/>
          </a:prstGeom>
          <a:solidFill>
            <a:srgbClr val="BBE0E3"/>
          </a:solidFill>
          <a:ln w="9525">
            <a:solidFill>
              <a:schemeClr val="tx1"/>
            </a:solidFill>
            <a:miter lim="800000"/>
            <a:headEnd/>
            <a:tailEnd/>
          </a:ln>
        </p:spPr>
        <p:txBody>
          <a:bodyPr lIns="91433" tIns="45716" rIns="91433" bIns="45716"/>
          <a:lstStyle/>
          <a:p>
            <a:pPr marL="342900" indent="-342900" algn="just">
              <a:spcBef>
                <a:spcPct val="20000"/>
              </a:spcBef>
            </a:pPr>
            <a:r>
              <a:rPr lang="en-US">
                <a:latin typeface="Arial" charset="0"/>
              </a:rPr>
              <a:t>Virus architecture is described in terms of structural units of increasing complexity, from the smallest biochemical unit (the </a:t>
            </a:r>
            <a:r>
              <a:rPr lang="en-US" b="1">
                <a:latin typeface="Arial" charset="0"/>
              </a:rPr>
              <a:t>polypeptide chain</a:t>
            </a:r>
            <a:r>
              <a:rPr lang="en-US">
                <a:latin typeface="Arial" charset="0"/>
              </a:rPr>
              <a:t>) to the infectious particle (or </a:t>
            </a:r>
            <a:r>
              <a:rPr lang="en-US" b="1">
                <a:latin typeface="Arial" charset="0"/>
              </a:rPr>
              <a:t>virion</a:t>
            </a:r>
            <a:r>
              <a:rPr lang="en-US">
                <a:latin typeface="Arial" charset="0"/>
              </a:rPr>
              <a:t>) </a:t>
            </a:r>
            <a:endParaRPr lang="it-IT">
              <a:solidFill>
                <a:srgbClr val="FF0000"/>
              </a:solidFill>
              <a:latin typeface="Arial" charset="0"/>
            </a:endParaRPr>
          </a:p>
        </p:txBody>
      </p:sp>
      <p:sp>
        <p:nvSpPr>
          <p:cNvPr id="6" name="Rettangolo 5"/>
          <p:cNvSpPr/>
          <p:nvPr/>
        </p:nvSpPr>
        <p:spPr>
          <a:xfrm>
            <a:off x="76200" y="3581400"/>
            <a:ext cx="8991600" cy="304800"/>
          </a:xfrm>
          <a:prstGeom prst="rect">
            <a:avLst/>
          </a:prstGeom>
          <a:noFill/>
          <a:ln w="317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7252670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665163" y="2362200"/>
            <a:ext cx="78486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b="1">
                <a:latin typeface="Arial" charset="0"/>
                <a:cs typeface="Times New Roman" charset="0"/>
              </a:rPr>
              <a:t> Physical damage</a:t>
            </a:r>
            <a:r>
              <a:rPr lang="en-US">
                <a:latin typeface="Arial" charset="0"/>
                <a:cs typeface="Times New Roman" charset="0"/>
              </a:rPr>
              <a:t> - Shearing of the nucleic acid by   </a:t>
            </a:r>
          </a:p>
          <a:p>
            <a:pPr eaLnBrk="1" hangingPunct="1"/>
            <a:r>
              <a:rPr lang="en-US">
                <a:latin typeface="Arial" charset="0"/>
                <a:cs typeface="Times New Roman" charset="0"/>
              </a:rPr>
              <a:t>  mechanical forces.</a:t>
            </a:r>
          </a:p>
          <a:p>
            <a:pPr eaLnBrk="1" hangingPunct="1">
              <a:spcBef>
                <a:spcPct val="50000"/>
              </a:spcBef>
            </a:pPr>
            <a:endParaRPr lang="en-US">
              <a:latin typeface="Arial" charset="0"/>
              <a:cs typeface="Times New Roman" charset="0"/>
            </a:endParaRPr>
          </a:p>
        </p:txBody>
      </p:sp>
      <p:sp>
        <p:nvSpPr>
          <p:cNvPr id="68611" name="Text Box 3"/>
          <p:cNvSpPr txBox="1">
            <a:spLocks noChangeArrowheads="1"/>
          </p:cNvSpPr>
          <p:nvPr/>
        </p:nvSpPr>
        <p:spPr bwMode="auto">
          <a:xfrm>
            <a:off x="685800" y="3582988"/>
            <a:ext cx="74676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Tx/>
              <a:buChar char="•"/>
            </a:pPr>
            <a:r>
              <a:rPr lang="en-US" b="1">
                <a:latin typeface="Arial" charset="0"/>
                <a:cs typeface="Times New Roman" charset="0"/>
              </a:rPr>
              <a:t> Chemical damage</a:t>
            </a:r>
            <a:r>
              <a:rPr lang="en-US">
                <a:latin typeface="Arial" charset="0"/>
                <a:cs typeface="Times New Roman" charset="0"/>
              </a:rPr>
              <a:t> - UV irradiation (from sunlight) </a:t>
            </a:r>
          </a:p>
          <a:p>
            <a:r>
              <a:rPr lang="en-US">
                <a:latin typeface="Arial" charset="0"/>
                <a:cs typeface="Times New Roman" charset="0"/>
              </a:rPr>
              <a:t>  leading to chemical modification causing mutations.</a:t>
            </a:r>
          </a:p>
          <a:p>
            <a:pPr eaLnBrk="1" hangingPunct="1">
              <a:spcBef>
                <a:spcPct val="50000"/>
              </a:spcBef>
            </a:pPr>
            <a:endParaRPr lang="en-US">
              <a:latin typeface="Arial" charset="0"/>
              <a:cs typeface="Times New Roman" charset="0"/>
            </a:endParaRPr>
          </a:p>
        </p:txBody>
      </p:sp>
      <p:sp>
        <p:nvSpPr>
          <p:cNvPr id="68612" name="Text Box 4"/>
          <p:cNvSpPr txBox="1">
            <a:spLocks noChangeArrowheads="1"/>
          </p:cNvSpPr>
          <p:nvPr/>
        </p:nvSpPr>
        <p:spPr bwMode="auto">
          <a:xfrm>
            <a:off x="685800" y="5014913"/>
            <a:ext cx="746760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50000"/>
              </a:lnSpc>
              <a:spcBef>
                <a:spcPct val="50000"/>
              </a:spcBef>
              <a:buFontTx/>
              <a:buChar char="•"/>
            </a:pPr>
            <a:r>
              <a:rPr lang="en-US" b="1">
                <a:latin typeface="Arial" charset="0"/>
                <a:cs typeface="Times New Roman" charset="0"/>
              </a:rPr>
              <a:t> Enzyme damage</a:t>
            </a:r>
            <a:r>
              <a:rPr lang="en-US">
                <a:latin typeface="Arial" charset="0"/>
                <a:cs typeface="Times New Roman" charset="0"/>
              </a:rPr>
              <a:t> - Nucleases derived from dead or</a:t>
            </a:r>
          </a:p>
          <a:p>
            <a:pPr eaLnBrk="1" hangingPunct="1">
              <a:lnSpc>
                <a:spcPct val="50000"/>
              </a:lnSpc>
              <a:spcBef>
                <a:spcPct val="50000"/>
              </a:spcBef>
            </a:pPr>
            <a:r>
              <a:rPr lang="en-US">
                <a:latin typeface="Arial" charset="0"/>
                <a:cs typeface="Times New Roman" charset="0"/>
              </a:rPr>
              <a:t>  leaky cells or deliberately secreted as a defense </a:t>
            </a:r>
          </a:p>
          <a:p>
            <a:pPr eaLnBrk="1" hangingPunct="1">
              <a:lnSpc>
                <a:spcPct val="50000"/>
              </a:lnSpc>
              <a:spcBef>
                <a:spcPct val="50000"/>
              </a:spcBef>
            </a:pPr>
            <a:r>
              <a:rPr lang="en-US">
                <a:latin typeface="Arial" charset="0"/>
                <a:cs typeface="Times New Roman" charset="0"/>
              </a:rPr>
              <a:t>  against infection.</a:t>
            </a:r>
          </a:p>
        </p:txBody>
      </p:sp>
      <p:sp>
        <p:nvSpPr>
          <p:cNvPr id="50180" name="Rectangle 5"/>
          <p:cNvSpPr>
            <a:spLocks noChangeArrowheads="1"/>
          </p:cNvSpPr>
          <p:nvPr/>
        </p:nvSpPr>
        <p:spPr bwMode="auto">
          <a:xfrm>
            <a:off x="457200" y="3810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US" sz="3200">
                <a:latin typeface="Arial" charset="0"/>
              </a:rPr>
              <a:t>Virus capsid:</a:t>
            </a:r>
            <a:r>
              <a:rPr lang="en-US" sz="3200">
                <a:solidFill>
                  <a:srgbClr val="000099"/>
                </a:solidFill>
                <a:latin typeface="Arial" charset="0"/>
              </a:rPr>
              <a:t> </a:t>
            </a:r>
            <a:r>
              <a:rPr lang="en-US" sz="3200">
                <a:solidFill>
                  <a:srgbClr val="FF0201"/>
                </a:solidFill>
                <a:latin typeface="Arial" charset="0"/>
              </a:rPr>
              <a:t>functions</a:t>
            </a:r>
            <a:endParaRPr lang="it-IT" sz="3200">
              <a:solidFill>
                <a:srgbClr val="FF0201"/>
              </a:solidFill>
              <a:latin typeface="Arial" charset="0"/>
            </a:endParaRPr>
          </a:p>
        </p:txBody>
      </p:sp>
      <p:sp>
        <p:nvSpPr>
          <p:cNvPr id="50181" name="Text Box 6"/>
          <p:cNvSpPr txBox="1">
            <a:spLocks noChangeArrowheads="1"/>
          </p:cNvSpPr>
          <p:nvPr/>
        </p:nvSpPr>
        <p:spPr bwMode="auto">
          <a:xfrm>
            <a:off x="762000" y="1371600"/>
            <a:ext cx="7161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99"/>
                </a:solidFill>
                <a:latin typeface="Arial" charset="0"/>
                <a:cs typeface="Times New Roman" charset="0"/>
              </a:rPr>
              <a:t>To protect the fragile nucleic acid genome from:</a:t>
            </a:r>
            <a:endParaRPr lang="it-IT" b="1">
              <a:solidFill>
                <a:srgbClr val="000099"/>
              </a:solidFill>
              <a:latin typeface="Arial" charset="0"/>
              <a:cs typeface="Times New Roman" charset="0"/>
            </a:endParaRPr>
          </a:p>
        </p:txBody>
      </p:sp>
    </p:spTree>
    <p:extLst>
      <p:ext uri="{BB962C8B-B14F-4D97-AF65-F5344CB8AC3E}">
        <p14:creationId xmlns:p14="http://schemas.microsoft.com/office/powerpoint/2010/main" val="129318030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8610"/>
                                        </p:tgtEl>
                                        <p:attrNameLst>
                                          <p:attrName>style.visibility</p:attrName>
                                        </p:attrNameLst>
                                      </p:cBhvr>
                                      <p:to>
                                        <p:strVal val="visible"/>
                                      </p:to>
                                    </p:set>
                                  </p:childTnLst>
                                  <p:subTnLst>
                                    <p:animClr clrSpc="rgb" dir="cw">
                                      <p:cBhvr override="childStyle">
                                        <p:cTn dur="1" fill="hold" display="0" masterRel="nextClick" afterEffect="1"/>
                                        <p:tgtEl>
                                          <p:spTgt spid="68610"/>
                                        </p:tgtEl>
                                        <p:attrNameLst>
                                          <p:attrName>ppt_c</p:attrName>
                                        </p:attrNameLst>
                                      </p:cBhvr>
                                      <p:to>
                                        <a:schemeClr val="tx1"/>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8611"/>
                                        </p:tgtEl>
                                        <p:attrNameLst>
                                          <p:attrName>style.visibility</p:attrName>
                                        </p:attrNameLst>
                                      </p:cBhvr>
                                      <p:to>
                                        <p:strVal val="visible"/>
                                      </p:to>
                                    </p:set>
                                  </p:childTnLst>
                                  <p:subTnLst>
                                    <p:animClr clrSpc="rgb" dir="cw">
                                      <p:cBhvr override="childStyle">
                                        <p:cTn dur="1" fill="hold" display="0" masterRel="nextClick" afterEffect="1"/>
                                        <p:tgtEl>
                                          <p:spTgt spid="68611"/>
                                        </p:tgtEl>
                                        <p:attrNameLst>
                                          <p:attrName>ppt_c</p:attrName>
                                        </p:attrNameLst>
                                      </p:cBhvr>
                                      <p:to>
                                        <a:schemeClr val="tx1"/>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8612"/>
                                        </p:tgtEl>
                                        <p:attrNameLst>
                                          <p:attrName>style.visibility</p:attrName>
                                        </p:attrNameLst>
                                      </p:cBhvr>
                                      <p:to>
                                        <p:strVal val="visible"/>
                                      </p:to>
                                    </p:set>
                                  </p:childTnLst>
                                  <p:subTnLst>
                                    <p:animClr clrSpc="rgb" dir="cw">
                                      <p:cBhvr override="childStyle">
                                        <p:cTn dur="1" fill="hold" display="0" masterRel="nextClick" afterEffect="1"/>
                                        <p:tgtEl>
                                          <p:spTgt spid="68612"/>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autoUpdateAnimBg="0"/>
      <p:bldP spid="68611" grpId="0" autoUpdateAnimBg="0"/>
      <p:bldP spid="68612"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762000" y="1600200"/>
            <a:ext cx="784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b="1">
                <a:latin typeface="Arial" charset="0"/>
                <a:cs typeface="Times New Roman" charset="0"/>
              </a:rPr>
              <a:t> Packaging of the viral genome</a:t>
            </a:r>
            <a:endParaRPr lang="en-US">
              <a:latin typeface="Arial" charset="0"/>
              <a:cs typeface="Times New Roman" charset="0"/>
            </a:endParaRPr>
          </a:p>
        </p:txBody>
      </p:sp>
      <p:sp>
        <p:nvSpPr>
          <p:cNvPr id="69635" name="Text Box 3"/>
          <p:cNvSpPr txBox="1">
            <a:spLocks noChangeArrowheads="1"/>
          </p:cNvSpPr>
          <p:nvPr/>
        </p:nvSpPr>
        <p:spPr bwMode="auto">
          <a:xfrm>
            <a:off x="762000" y="3017838"/>
            <a:ext cx="7848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b="1">
                <a:latin typeface="Arial" charset="0"/>
                <a:cs typeface="Times New Roman" charset="0"/>
              </a:rPr>
              <a:t> Interactions with the host cell. </a:t>
            </a:r>
            <a:r>
              <a:rPr lang="en-US">
                <a:latin typeface="Arial" charset="0"/>
                <a:cs typeface="Times New Roman" charset="0"/>
              </a:rPr>
              <a:t>Capsid proteins of  </a:t>
            </a:r>
          </a:p>
          <a:p>
            <a:pPr eaLnBrk="1" hangingPunct="1"/>
            <a:r>
              <a:rPr lang="en-US">
                <a:latin typeface="Arial" charset="0"/>
                <a:cs typeface="Times New Roman" charset="0"/>
              </a:rPr>
              <a:t>  naked viruses mediates attachment and virus entry.</a:t>
            </a:r>
          </a:p>
        </p:txBody>
      </p:sp>
      <p:sp>
        <p:nvSpPr>
          <p:cNvPr id="69636" name="Text Box 4"/>
          <p:cNvSpPr txBox="1">
            <a:spLocks noChangeArrowheads="1"/>
          </p:cNvSpPr>
          <p:nvPr/>
        </p:nvSpPr>
        <p:spPr bwMode="auto">
          <a:xfrm>
            <a:off x="762000" y="4419600"/>
            <a:ext cx="7848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b="1">
                <a:latin typeface="Arial" charset="0"/>
                <a:cs typeface="Times New Roman" charset="0"/>
              </a:rPr>
              <a:t> Stimulation of the host immune system. </a:t>
            </a:r>
            <a:r>
              <a:rPr lang="en-US">
                <a:latin typeface="Arial" charset="0"/>
                <a:cs typeface="Times New Roman" charset="0"/>
              </a:rPr>
              <a:t>Capsid </a:t>
            </a:r>
          </a:p>
          <a:p>
            <a:pPr eaLnBrk="1" hangingPunct="1"/>
            <a:r>
              <a:rPr lang="en-US">
                <a:latin typeface="Arial" charset="0"/>
                <a:cs typeface="Times New Roman" charset="0"/>
              </a:rPr>
              <a:t>  proteins of naked viruses are often the majors virus </a:t>
            </a:r>
          </a:p>
          <a:p>
            <a:pPr eaLnBrk="1" hangingPunct="1"/>
            <a:r>
              <a:rPr lang="en-US">
                <a:latin typeface="Arial" charset="0"/>
                <a:cs typeface="Times New Roman" charset="0"/>
              </a:rPr>
              <a:t>  antigens</a:t>
            </a:r>
          </a:p>
        </p:txBody>
      </p:sp>
      <p:sp>
        <p:nvSpPr>
          <p:cNvPr id="52228" name="Rectangle 5"/>
          <p:cNvSpPr>
            <a:spLocks noChangeArrowheads="1"/>
          </p:cNvSpPr>
          <p:nvPr/>
        </p:nvSpPr>
        <p:spPr bwMode="auto">
          <a:xfrm>
            <a:off x="457200" y="3810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US" sz="3200">
                <a:latin typeface="Arial" charset="0"/>
              </a:rPr>
              <a:t>Virus capsid:</a:t>
            </a:r>
            <a:r>
              <a:rPr lang="en-US" sz="3200">
                <a:solidFill>
                  <a:srgbClr val="000099"/>
                </a:solidFill>
                <a:latin typeface="Arial" charset="0"/>
              </a:rPr>
              <a:t> </a:t>
            </a:r>
            <a:r>
              <a:rPr lang="en-US" sz="3200">
                <a:solidFill>
                  <a:srgbClr val="FF0201"/>
                </a:solidFill>
                <a:latin typeface="Arial" charset="0"/>
              </a:rPr>
              <a:t>functions</a:t>
            </a:r>
            <a:endParaRPr lang="it-IT" sz="3200">
              <a:solidFill>
                <a:srgbClr val="FF0201"/>
              </a:solidFill>
              <a:latin typeface="Arial" charset="0"/>
            </a:endParaRPr>
          </a:p>
        </p:txBody>
      </p:sp>
    </p:spTree>
    <p:extLst>
      <p:ext uri="{BB962C8B-B14F-4D97-AF65-F5344CB8AC3E}">
        <p14:creationId xmlns:p14="http://schemas.microsoft.com/office/powerpoint/2010/main" val="51057503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4"/>
                                        </p:tgtEl>
                                        <p:attrNameLst>
                                          <p:attrName>style.visibility</p:attrName>
                                        </p:attrNameLst>
                                      </p:cBhvr>
                                      <p:to>
                                        <p:strVal val="visible"/>
                                      </p:to>
                                    </p:set>
                                  </p:childTnLst>
                                  <p:subTnLst>
                                    <p:animClr clrSpc="rgb" dir="cw">
                                      <p:cBhvr override="childStyle">
                                        <p:cTn dur="1" fill="hold" display="0" masterRel="nextClick" afterEffect="1"/>
                                        <p:tgtEl>
                                          <p:spTgt spid="69634"/>
                                        </p:tgtEl>
                                        <p:attrNameLst>
                                          <p:attrName>ppt_c</p:attrName>
                                        </p:attrNameLst>
                                      </p:cBhvr>
                                      <p:to>
                                        <a:schemeClr val="tx1"/>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9635"/>
                                        </p:tgtEl>
                                        <p:attrNameLst>
                                          <p:attrName>style.visibility</p:attrName>
                                        </p:attrNameLst>
                                      </p:cBhvr>
                                      <p:to>
                                        <p:strVal val="visible"/>
                                      </p:to>
                                    </p:set>
                                  </p:childTnLst>
                                  <p:subTnLst>
                                    <p:animClr clrSpc="rgb" dir="cw">
                                      <p:cBhvr override="childStyle">
                                        <p:cTn dur="1" fill="hold" display="0" masterRel="nextClick" afterEffect="1"/>
                                        <p:tgtEl>
                                          <p:spTgt spid="69635"/>
                                        </p:tgtEl>
                                        <p:attrNameLst>
                                          <p:attrName>ppt_c</p:attrName>
                                        </p:attrNameLst>
                                      </p:cBhvr>
                                      <p:to>
                                        <a:schemeClr val="tx1"/>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9636"/>
                                        </p:tgtEl>
                                        <p:attrNameLst>
                                          <p:attrName>style.visibility</p:attrName>
                                        </p:attrNameLst>
                                      </p:cBhvr>
                                      <p:to>
                                        <p:strVal val="visible"/>
                                      </p:to>
                                    </p:set>
                                  </p:childTnLst>
                                  <p:subTnLst>
                                    <p:animClr clrSpc="rgb" dir="cw">
                                      <p:cBhvr override="childStyle">
                                        <p:cTn dur="1" fill="hold" display="0" masterRel="nextClick" afterEffect="1"/>
                                        <p:tgtEl>
                                          <p:spTgt spid="69636"/>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autoUpdateAnimBg="0"/>
      <p:bldP spid="69635" grpId="0" autoUpdateAnimBg="0"/>
      <p:bldP spid="6963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asellaDiTesto 3"/>
          <p:cNvSpPr txBox="1">
            <a:spLocks noChangeArrowheads="1"/>
          </p:cNvSpPr>
          <p:nvPr/>
        </p:nvSpPr>
        <p:spPr bwMode="auto">
          <a:xfrm>
            <a:off x="180975" y="787400"/>
            <a:ext cx="8791575" cy="5816600"/>
          </a:xfrm>
          <a:prstGeom prst="rect">
            <a:avLst/>
          </a:prstGeom>
          <a:solidFill>
            <a:srgbClr val="BCE0E3"/>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lvl1pPr marL="269875" indent="-2698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buClr>
                <a:srgbClr val="FF0000"/>
              </a:buClr>
              <a:buFont typeface="Wingdings" charset="0"/>
              <a:buChar char="ü"/>
            </a:pPr>
            <a:r>
              <a:rPr lang="it-IT" sz="2800">
                <a:latin typeface="Arial" charset="0"/>
                <a:cs typeface="Arial" charset="0"/>
              </a:rPr>
              <a:t>Viruses Are Everywhere</a:t>
            </a:r>
          </a:p>
          <a:p>
            <a:pPr algn="just" eaLnBrk="1" hangingPunct="1">
              <a:buClr>
                <a:srgbClr val="FF0000"/>
              </a:buClr>
            </a:pPr>
            <a:endParaRPr lang="it-IT" sz="2000">
              <a:latin typeface="Arial" charset="0"/>
              <a:cs typeface="Arial" charset="0"/>
            </a:endParaRPr>
          </a:p>
          <a:p>
            <a:pPr algn="just" eaLnBrk="1" hangingPunct="1">
              <a:buClr>
                <a:srgbClr val="FF0000"/>
              </a:buClr>
              <a:buFont typeface="Wingdings" charset="0"/>
              <a:buChar char="ü"/>
            </a:pPr>
            <a:r>
              <a:rPr lang="it-IT" sz="2800">
                <a:latin typeface="Arial" charset="0"/>
                <a:cs typeface="Arial" charset="0"/>
              </a:rPr>
              <a:t>Viruses Infect All Living Things</a:t>
            </a:r>
          </a:p>
          <a:p>
            <a:pPr algn="just" eaLnBrk="1" hangingPunct="1">
              <a:buClr>
                <a:srgbClr val="FF0000"/>
              </a:buClr>
            </a:pPr>
            <a:endParaRPr lang="it-IT" sz="2000">
              <a:latin typeface="Arial" charset="0"/>
              <a:cs typeface="Arial" charset="0"/>
            </a:endParaRPr>
          </a:p>
          <a:p>
            <a:pPr algn="just" eaLnBrk="1" hangingPunct="1">
              <a:buClr>
                <a:srgbClr val="FF0000"/>
              </a:buClr>
              <a:buFont typeface="Wingdings" charset="0"/>
              <a:buChar char="ü"/>
            </a:pPr>
            <a:r>
              <a:rPr lang="it-IT" sz="2800">
                <a:latin typeface="Arial" charset="0"/>
                <a:cs typeface="Arial" charset="0"/>
              </a:rPr>
              <a:t>Viruses Cause Human Diseases</a:t>
            </a:r>
          </a:p>
          <a:p>
            <a:pPr algn="just" eaLnBrk="1" hangingPunct="1">
              <a:buClr>
                <a:srgbClr val="FF0000"/>
              </a:buClr>
            </a:pPr>
            <a:endParaRPr lang="it-IT" sz="2000">
              <a:latin typeface="Arial" charset="0"/>
              <a:cs typeface="Arial" charset="0"/>
            </a:endParaRPr>
          </a:p>
          <a:p>
            <a:pPr algn="just" eaLnBrk="1" hangingPunct="1">
              <a:buClr>
                <a:srgbClr val="FF0000"/>
              </a:buClr>
              <a:buFont typeface="Wingdings" charset="0"/>
              <a:buChar char="ü"/>
            </a:pPr>
            <a:r>
              <a:rPr lang="it-IT" sz="2800">
                <a:latin typeface="Arial" charset="0"/>
                <a:cs typeface="Arial" charset="0"/>
              </a:rPr>
              <a:t>Viruses Can Cross Species Boundaries</a:t>
            </a:r>
          </a:p>
          <a:p>
            <a:pPr algn="just" eaLnBrk="1" hangingPunct="1">
              <a:buClr>
                <a:srgbClr val="FF0000"/>
              </a:buClr>
            </a:pPr>
            <a:endParaRPr lang="it-IT" sz="2000">
              <a:latin typeface="Arial" charset="0"/>
              <a:cs typeface="Arial" charset="0"/>
            </a:endParaRPr>
          </a:p>
          <a:p>
            <a:pPr algn="just" eaLnBrk="1" hangingPunct="1">
              <a:buClr>
                <a:srgbClr val="FF0000"/>
              </a:buClr>
              <a:buFont typeface="Wingdings" charset="0"/>
              <a:buChar char="ü"/>
            </a:pPr>
            <a:r>
              <a:rPr lang="it-IT" sz="2800">
                <a:latin typeface="Arial" charset="0"/>
                <a:cs typeface="Arial" charset="0"/>
              </a:rPr>
              <a:t>Virus </a:t>
            </a:r>
            <a:r>
              <a:rPr lang="ja-JP" altLang="it-IT" sz="2800">
                <a:latin typeface="Arial" charset="0"/>
                <a:cs typeface="Arial" charset="0"/>
              </a:rPr>
              <a:t>“</a:t>
            </a:r>
            <a:r>
              <a:rPr lang="it-IT" altLang="ja-JP" sz="2800">
                <a:latin typeface="Arial" charset="0"/>
                <a:cs typeface="Arial" charset="0"/>
              </a:rPr>
              <a:t>R</a:t>
            </a:r>
            <a:r>
              <a:rPr lang="ja-JP" altLang="it-IT" sz="2800">
                <a:latin typeface="Arial" charset="0"/>
                <a:cs typeface="Arial" charset="0"/>
              </a:rPr>
              <a:t>”</a:t>
            </a:r>
            <a:r>
              <a:rPr lang="it-IT" altLang="ja-JP" sz="2800">
                <a:latin typeface="Arial" charset="0"/>
                <a:cs typeface="Arial" charset="0"/>
              </a:rPr>
              <a:t> Us (HERV proviruses make up nearly 8% of the human genome ) </a:t>
            </a:r>
          </a:p>
          <a:p>
            <a:pPr algn="just" eaLnBrk="1" hangingPunct="1">
              <a:buClr>
                <a:srgbClr val="FF0000"/>
              </a:buClr>
              <a:buFont typeface="Wingdings" charset="0"/>
              <a:buChar char="ü"/>
            </a:pPr>
            <a:endParaRPr lang="it-IT" sz="2000">
              <a:latin typeface="Arial" charset="0"/>
              <a:cs typeface="Arial" charset="0"/>
            </a:endParaRPr>
          </a:p>
          <a:p>
            <a:pPr algn="just" eaLnBrk="1" hangingPunct="1">
              <a:buClr>
                <a:srgbClr val="FF0000"/>
              </a:buClr>
              <a:buFont typeface="Wingdings" charset="0"/>
              <a:buChar char="ü"/>
            </a:pPr>
            <a:r>
              <a:rPr lang="it-IT" sz="2800">
                <a:latin typeface="Arial" charset="0"/>
                <a:cs typeface="Arial" charset="0"/>
              </a:rPr>
              <a:t>Viruses Are Uniquely Valuable Tools with which to</a:t>
            </a:r>
          </a:p>
          <a:p>
            <a:pPr algn="just" eaLnBrk="1" hangingPunct="1">
              <a:buClr>
                <a:srgbClr val="FF0000"/>
              </a:buClr>
            </a:pPr>
            <a:r>
              <a:rPr lang="it-IT" sz="2800">
                <a:latin typeface="Arial" charset="0"/>
                <a:cs typeface="Arial" charset="0"/>
              </a:rPr>
              <a:t>   Study Biology</a:t>
            </a:r>
          </a:p>
          <a:p>
            <a:pPr algn="just" eaLnBrk="1" hangingPunct="1">
              <a:buClr>
                <a:srgbClr val="FF0000"/>
              </a:buClr>
            </a:pPr>
            <a:endParaRPr lang="it-IT" sz="2000">
              <a:latin typeface="Arial" charset="0"/>
              <a:cs typeface="Arial" charset="0"/>
            </a:endParaRPr>
          </a:p>
          <a:p>
            <a:pPr algn="just" eaLnBrk="1" hangingPunct="1">
              <a:buClr>
                <a:srgbClr val="FF0000"/>
              </a:buClr>
              <a:buFont typeface="Wingdings" charset="0"/>
              <a:buChar char="ü"/>
            </a:pPr>
            <a:r>
              <a:rPr lang="it-IT" sz="2800">
                <a:latin typeface="Arial" charset="0"/>
                <a:cs typeface="Arial" charset="0"/>
              </a:rPr>
              <a:t>Viruses Can Be Used To Manipulate Biology  </a:t>
            </a:r>
            <a:endParaRPr lang="it-IT" sz="2800" b="1">
              <a:latin typeface="Arial" charset="0"/>
              <a:cs typeface="Arial" charset="0"/>
            </a:endParaRPr>
          </a:p>
        </p:txBody>
      </p:sp>
      <p:sp>
        <p:nvSpPr>
          <p:cNvPr id="16388" name="CasellaDiTesto 5"/>
          <p:cNvSpPr txBox="1">
            <a:spLocks noChangeArrowheads="1"/>
          </p:cNvSpPr>
          <p:nvPr/>
        </p:nvSpPr>
        <p:spPr bwMode="auto">
          <a:xfrm>
            <a:off x="200025" y="34925"/>
            <a:ext cx="8763000" cy="70802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p>
            <a:pPr algn="ctr">
              <a:defRPr/>
            </a:pPr>
            <a:r>
              <a:rPr lang="it-IT" sz="4000">
                <a:solidFill>
                  <a:srgbClr val="FF0000"/>
                </a:solidFill>
                <a:latin typeface="Arial" pitchFamily="-107" charset="0"/>
                <a:ea typeface="Arial" pitchFamily="-107" charset="0"/>
                <a:cs typeface="Arial" pitchFamily="-107" charset="0"/>
              </a:rPr>
              <a:t> Why we study viruses?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4">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14">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14">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314">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314">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314">
                                            <p:txEl>
                                              <p:pRg st="11" end="1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31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457200" y="5089525"/>
            <a:ext cx="8229600" cy="1016000"/>
          </a:xfrm>
          <a:prstGeom prst="rect">
            <a:avLst/>
          </a:prstGeom>
          <a:solidFill>
            <a:srgbClr val="BBE0E3"/>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sz="2000" b="1">
                <a:latin typeface="Arial" charset="0"/>
              </a:rPr>
              <a:t>Crick &amp; Watson (1956)</a:t>
            </a:r>
            <a:r>
              <a:rPr lang="en-GB" sz="2000">
                <a:latin typeface="Arial" charset="0"/>
              </a:rPr>
              <a:t>, were the first to suggest that virus capsids are composed of numerous identical protein sub-units arranged either in </a:t>
            </a:r>
            <a:r>
              <a:rPr lang="en-GB" sz="2000" b="1">
                <a:latin typeface="Arial" charset="0"/>
              </a:rPr>
              <a:t>helical </a:t>
            </a:r>
            <a:r>
              <a:rPr lang="en-GB" sz="2000" b="1" u="sng">
                <a:latin typeface="Arial" charset="0"/>
              </a:rPr>
              <a:t>or</a:t>
            </a:r>
            <a:r>
              <a:rPr lang="en-GB" sz="2000" b="1">
                <a:latin typeface="Arial" charset="0"/>
              </a:rPr>
              <a:t> cubic (= icosahedral) symmetry</a:t>
            </a:r>
            <a:r>
              <a:rPr lang="en-GB" sz="2000">
                <a:latin typeface="Arial" charset="0"/>
              </a:rPr>
              <a:t> after seeing EMs.</a:t>
            </a:r>
            <a:endParaRPr lang="en-GB" sz="1800">
              <a:latin typeface="Arial" charset="0"/>
            </a:endParaRPr>
          </a:p>
        </p:txBody>
      </p:sp>
      <p:grpSp>
        <p:nvGrpSpPr>
          <p:cNvPr id="2" name="Group 3"/>
          <p:cNvGrpSpPr>
            <a:grpSpLocks/>
          </p:cNvGrpSpPr>
          <p:nvPr/>
        </p:nvGrpSpPr>
        <p:grpSpPr bwMode="auto">
          <a:xfrm>
            <a:off x="1371600" y="1985963"/>
            <a:ext cx="6248400" cy="2509837"/>
            <a:chOff x="864" y="1251"/>
            <a:chExt cx="3936" cy="1581"/>
          </a:xfrm>
        </p:grpSpPr>
        <p:pic>
          <p:nvPicPr>
            <p:cNvPr id="54276" name="Picture 4" descr="papil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 y="1251"/>
              <a:ext cx="1728" cy="15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4277" name="Picture 5" descr="a6"/>
            <p:cNvPicPr>
              <a:picLocks noChangeAspect="1" noChangeArrowheads="1"/>
            </p:cNvPicPr>
            <p:nvPr/>
          </p:nvPicPr>
          <p:blipFill>
            <a:blip r:embed="rId4">
              <a:extLst>
                <a:ext uri="{28A0092B-C50C-407E-A947-70E740481C1C}">
                  <a14:useLocalDpi xmlns:a14="http://schemas.microsoft.com/office/drawing/2010/main" val="0"/>
                </a:ext>
              </a:extLst>
            </a:blip>
            <a:srcRect l="40031"/>
            <a:stretch>
              <a:fillRect/>
            </a:stretch>
          </p:blipFill>
          <p:spPr bwMode="auto">
            <a:xfrm>
              <a:off x="864" y="1287"/>
              <a:ext cx="1722" cy="154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54275" name="Rectangle 6"/>
          <p:cNvSpPr>
            <a:spLocks noChangeArrowheads="1"/>
          </p:cNvSpPr>
          <p:nvPr/>
        </p:nvSpPr>
        <p:spPr bwMode="auto">
          <a:xfrm>
            <a:off x="457200" y="3810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US" sz="3200">
                <a:solidFill>
                  <a:srgbClr val="000099"/>
                </a:solidFill>
                <a:latin typeface="Arial" charset="0"/>
              </a:rPr>
              <a:t>Structure of virus capsids</a:t>
            </a:r>
            <a:endParaRPr lang="it-IT" sz="3200">
              <a:solidFill>
                <a:srgbClr val="000099"/>
              </a:solidFill>
              <a:latin typeface="Arial" charset="0"/>
            </a:endParaRPr>
          </a:p>
        </p:txBody>
      </p:sp>
    </p:spTree>
    <p:extLst>
      <p:ext uri="{BB962C8B-B14F-4D97-AF65-F5344CB8AC3E}">
        <p14:creationId xmlns:p14="http://schemas.microsoft.com/office/powerpoint/2010/main" val="326535979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674"/>
                                        </p:tgtEl>
                                        <p:attrNameLst>
                                          <p:attrName>style.visibility</p:attrName>
                                        </p:attrNameLst>
                                      </p:cBhvr>
                                      <p:to>
                                        <p:strVal val="visible"/>
                                      </p:to>
                                    </p:set>
                                  </p:childTnLst>
                                  <p:subTnLst>
                                    <p:animClr clrSpc="rgb" dir="cw">
                                      <p:cBhvr override="childStyle">
                                        <p:cTn dur="1" fill="hold" display="0" masterRel="nextClick" afterEffect="1"/>
                                        <p:tgtEl>
                                          <p:spTgt spid="28674"/>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14300"/>
            <a:ext cx="35687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3"/>
          <p:cNvSpPr>
            <a:spLocks noChangeArrowheads="1"/>
          </p:cNvSpPr>
          <p:nvPr/>
        </p:nvSpPr>
        <p:spPr bwMode="auto">
          <a:xfrm>
            <a:off x="152400" y="2590800"/>
            <a:ext cx="4724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US" sz="2800">
                <a:solidFill>
                  <a:srgbClr val="000000"/>
                </a:solidFill>
                <a:latin typeface="Arial" charset="0"/>
              </a:rPr>
              <a:t>Capsid architecture is based </a:t>
            </a:r>
          </a:p>
          <a:p>
            <a:pPr marL="342900" indent="-342900" algn="ctr">
              <a:spcBef>
                <a:spcPct val="20000"/>
              </a:spcBef>
            </a:pPr>
            <a:r>
              <a:rPr lang="en-US" sz="2800">
                <a:solidFill>
                  <a:srgbClr val="000000"/>
                </a:solidFill>
                <a:latin typeface="Arial" charset="0"/>
              </a:rPr>
              <a:t>on principles of </a:t>
            </a:r>
            <a:r>
              <a:rPr lang="en-US" sz="2800">
                <a:solidFill>
                  <a:srgbClr val="FF0201"/>
                </a:solidFill>
                <a:latin typeface="Arial" charset="0"/>
              </a:rPr>
              <a:t>helical</a:t>
            </a:r>
            <a:r>
              <a:rPr lang="en-US" sz="2800">
                <a:solidFill>
                  <a:srgbClr val="000000"/>
                </a:solidFill>
                <a:latin typeface="Arial" charset="0"/>
              </a:rPr>
              <a:t> and </a:t>
            </a:r>
          </a:p>
          <a:p>
            <a:pPr marL="342900" indent="-342900" algn="ctr">
              <a:spcBef>
                <a:spcPct val="20000"/>
              </a:spcBef>
            </a:pPr>
            <a:r>
              <a:rPr lang="en-US" sz="2800">
                <a:solidFill>
                  <a:srgbClr val="FF0201"/>
                </a:solidFill>
                <a:latin typeface="Arial" charset="0"/>
              </a:rPr>
              <a:t>icosahedral</a:t>
            </a:r>
            <a:r>
              <a:rPr lang="en-US" sz="2800">
                <a:solidFill>
                  <a:srgbClr val="000000"/>
                </a:solidFill>
                <a:latin typeface="Arial" charset="0"/>
              </a:rPr>
              <a:t> simmetry</a:t>
            </a:r>
            <a:endParaRPr lang="it-IT" sz="2800">
              <a:latin typeface="Arial" charset="0"/>
            </a:endParaRPr>
          </a:p>
        </p:txBody>
      </p:sp>
    </p:spTree>
    <p:extLst>
      <p:ext uri="{BB962C8B-B14F-4D97-AF65-F5344CB8AC3E}">
        <p14:creationId xmlns:p14="http://schemas.microsoft.com/office/powerpoint/2010/main" val="276149250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body" idx="1"/>
          </p:nvPr>
        </p:nvSpPr>
        <p:spPr>
          <a:xfrm>
            <a:off x="3429000" y="990600"/>
            <a:ext cx="5715000" cy="1371600"/>
          </a:xfrm>
          <a:noFill/>
        </p:spPr>
        <p:txBody>
          <a:bodyPr/>
          <a:lstStyle/>
          <a:p>
            <a:pPr eaLnBrk="1" hangingPunct="1">
              <a:lnSpc>
                <a:spcPct val="90000"/>
              </a:lnSpc>
            </a:pPr>
            <a:r>
              <a:rPr lang="en-GB" sz="2000">
                <a:latin typeface="Arial" charset="0"/>
                <a:ea typeface="ＭＳ Ｐゴシック" charset="0"/>
                <a:cs typeface="ＭＳ Ｐゴシック" charset="0"/>
              </a:rPr>
              <a:t>The simplest way to arrange multiple, identical  protein subunits is to use rotational symmetry and to arrange the irregularly shaped proteins around the circumference of a circle.</a:t>
            </a:r>
          </a:p>
          <a:p>
            <a:pPr eaLnBrk="1" hangingPunct="1">
              <a:lnSpc>
                <a:spcPct val="90000"/>
              </a:lnSpc>
              <a:buFontTx/>
              <a:buNone/>
            </a:pPr>
            <a:endParaRPr lang="en-GB" sz="2000">
              <a:latin typeface="Arial" charset="0"/>
              <a:ea typeface="ＭＳ Ｐゴシック" charset="0"/>
              <a:cs typeface="ＭＳ Ｐゴシック" charset="0"/>
            </a:endParaRPr>
          </a:p>
          <a:p>
            <a:pPr eaLnBrk="1" hangingPunct="1">
              <a:lnSpc>
                <a:spcPct val="90000"/>
              </a:lnSpc>
              <a:buFontTx/>
              <a:buNone/>
            </a:pPr>
            <a:endParaRPr lang="en-GB" sz="2000">
              <a:latin typeface="Arial" charset="0"/>
              <a:ea typeface="ＭＳ Ｐゴシック" charset="0"/>
              <a:cs typeface="ＭＳ Ｐゴシック" charset="0"/>
            </a:endParaRPr>
          </a:p>
        </p:txBody>
      </p:sp>
      <p:sp>
        <p:nvSpPr>
          <p:cNvPr id="58370" name="Rectangle 3"/>
          <p:cNvSpPr>
            <a:spLocks noChangeArrowheads="1"/>
          </p:cNvSpPr>
          <p:nvPr/>
        </p:nvSpPr>
        <p:spPr bwMode="auto">
          <a:xfrm>
            <a:off x="414338" y="276225"/>
            <a:ext cx="8305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spcBef>
                <a:spcPct val="20000"/>
              </a:spcBef>
            </a:pPr>
            <a:r>
              <a:rPr lang="en-US" sz="3200">
                <a:solidFill>
                  <a:srgbClr val="000099"/>
                </a:solidFill>
                <a:latin typeface="Arial" charset="0"/>
              </a:rPr>
              <a:t>Structure of virus capsids: </a:t>
            </a:r>
            <a:r>
              <a:rPr lang="en-US" sz="3200">
                <a:solidFill>
                  <a:srgbClr val="FF0201"/>
                </a:solidFill>
                <a:latin typeface="Arial" charset="0"/>
              </a:rPr>
              <a:t>Helical symmetry</a:t>
            </a:r>
            <a:endParaRPr lang="it-IT" sz="3200">
              <a:solidFill>
                <a:srgbClr val="FF0201"/>
              </a:solidFill>
              <a:latin typeface="Arial" charset="0"/>
            </a:endParaRPr>
          </a:p>
        </p:txBody>
      </p:sp>
      <p:pic>
        <p:nvPicPr>
          <p:cNvPr id="583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0"/>
            <a:ext cx="24717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ctangle 5"/>
          <p:cNvSpPr>
            <a:spLocks noChangeArrowheads="1"/>
          </p:cNvSpPr>
          <p:nvPr/>
        </p:nvSpPr>
        <p:spPr bwMode="auto">
          <a:xfrm>
            <a:off x="3429000" y="3581400"/>
            <a:ext cx="5029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GB" sz="2000">
                <a:latin typeface="Arial" charset="0"/>
              </a:rPr>
              <a:t>20-30nm wide, length variable, 300nm.  </a:t>
            </a:r>
          </a:p>
          <a:p>
            <a:pPr marL="342900" indent="-342900">
              <a:lnSpc>
                <a:spcPct val="90000"/>
              </a:lnSpc>
              <a:spcBef>
                <a:spcPct val="20000"/>
              </a:spcBef>
            </a:pPr>
            <a:endParaRPr lang="en-GB" sz="2000">
              <a:latin typeface="Arial" charset="0"/>
            </a:endParaRPr>
          </a:p>
        </p:txBody>
      </p:sp>
      <p:sp>
        <p:nvSpPr>
          <p:cNvPr id="30726" name="Rectangle 6"/>
          <p:cNvSpPr>
            <a:spLocks noChangeArrowheads="1"/>
          </p:cNvSpPr>
          <p:nvPr/>
        </p:nvSpPr>
        <p:spPr bwMode="auto">
          <a:xfrm>
            <a:off x="3429000" y="4572000"/>
            <a:ext cx="4191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GB" sz="2000">
                <a:latin typeface="Arial" charset="0"/>
              </a:rPr>
              <a:t>One coat protein suffices. </a:t>
            </a:r>
          </a:p>
        </p:txBody>
      </p:sp>
      <p:sp>
        <p:nvSpPr>
          <p:cNvPr id="30727" name="Rectangle 7"/>
          <p:cNvSpPr>
            <a:spLocks noChangeArrowheads="1"/>
          </p:cNvSpPr>
          <p:nvPr/>
        </p:nvSpPr>
        <p:spPr bwMode="auto">
          <a:xfrm>
            <a:off x="3429000" y="5410200"/>
            <a:ext cx="2971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GB" sz="2000">
                <a:latin typeface="Arial" charset="0"/>
              </a:rPr>
              <a:t>Sometimes flexible. </a:t>
            </a:r>
          </a:p>
        </p:txBody>
      </p:sp>
      <p:sp>
        <p:nvSpPr>
          <p:cNvPr id="30728" name="Rectangle 8"/>
          <p:cNvSpPr>
            <a:spLocks noChangeArrowheads="1"/>
          </p:cNvSpPr>
          <p:nvPr/>
        </p:nvSpPr>
        <p:spPr bwMode="auto">
          <a:xfrm>
            <a:off x="3432175" y="2590800"/>
            <a:ext cx="5715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GB" sz="2000">
                <a:latin typeface="Arial" charset="0"/>
              </a:rPr>
              <a:t>Any volume can be enclosed simply by varying the lenght of the helix. Such a structure is said to be </a:t>
            </a:r>
            <a:r>
              <a:rPr lang="en-GB" sz="2000" b="1">
                <a:solidFill>
                  <a:srgbClr val="FF0000"/>
                </a:solidFill>
                <a:latin typeface="Arial" charset="0"/>
              </a:rPr>
              <a:t>open</a:t>
            </a:r>
            <a:r>
              <a:rPr lang="en-GB" sz="2000">
                <a:latin typeface="Arial" charset="0"/>
              </a:rPr>
              <a:t>.</a:t>
            </a:r>
          </a:p>
          <a:p>
            <a:pPr marL="342900" indent="-342900">
              <a:lnSpc>
                <a:spcPct val="90000"/>
              </a:lnSpc>
              <a:spcBef>
                <a:spcPct val="20000"/>
              </a:spcBef>
            </a:pPr>
            <a:endParaRPr lang="en-GB" sz="2000">
              <a:latin typeface="Arial" charset="0"/>
            </a:endParaRPr>
          </a:p>
          <a:p>
            <a:pPr marL="342900" indent="-342900">
              <a:lnSpc>
                <a:spcPct val="90000"/>
              </a:lnSpc>
              <a:spcBef>
                <a:spcPct val="20000"/>
              </a:spcBef>
            </a:pPr>
            <a:endParaRPr lang="en-GB" sz="2000">
              <a:latin typeface="Arial" charset="0"/>
            </a:endParaRPr>
          </a:p>
        </p:txBody>
      </p:sp>
    </p:spTree>
    <p:extLst>
      <p:ext uri="{BB962C8B-B14F-4D97-AF65-F5344CB8AC3E}">
        <p14:creationId xmlns:p14="http://schemas.microsoft.com/office/powerpoint/2010/main" val="2657458375"/>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7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072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072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072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07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autoUpdateAnimBg="0"/>
      <p:bldP spid="30725" grpId="0" autoUpdateAnimBg="0"/>
      <p:bldP spid="30726" grpId="0" autoUpdateAnimBg="0"/>
      <p:bldP spid="30727" grpId="0" autoUpdateAnimBg="0"/>
      <p:bldP spid="30728"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0"/>
            <a:ext cx="3322638"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ChangeArrowheads="1"/>
          </p:cNvSpPr>
          <p:nvPr/>
        </p:nvSpPr>
        <p:spPr bwMode="auto">
          <a:xfrm>
            <a:off x="457200" y="1524000"/>
            <a:ext cx="4800600" cy="2667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just">
              <a:spcBef>
                <a:spcPct val="30000"/>
              </a:spcBef>
              <a:buFontTx/>
              <a:buChar char="•"/>
            </a:pPr>
            <a:r>
              <a:rPr lang="en-US" sz="2000">
                <a:latin typeface="Arial" charset="0"/>
              </a:rPr>
              <a:t>Arrangement of virus nucleic acid and protein coat in a tobacco mosaic virus </a:t>
            </a:r>
            <a:r>
              <a:rPr lang="en-US" b="1">
                <a:solidFill>
                  <a:srgbClr val="000099"/>
                </a:solidFill>
                <a:latin typeface="Arial" charset="0"/>
              </a:rPr>
              <a:t>(TMV).</a:t>
            </a:r>
            <a:r>
              <a:rPr lang="en-US" sz="2000">
                <a:latin typeface="Arial" charset="0"/>
              </a:rPr>
              <a:t> </a:t>
            </a:r>
          </a:p>
          <a:p>
            <a:pPr marL="342900" indent="-342900" algn="just">
              <a:spcBef>
                <a:spcPct val="30000"/>
              </a:spcBef>
              <a:buFontTx/>
              <a:buChar char="•"/>
            </a:pPr>
            <a:endParaRPr lang="en-US" sz="2000">
              <a:latin typeface="Arial" charset="0"/>
            </a:endParaRPr>
          </a:p>
          <a:p>
            <a:pPr marL="342900" indent="-342900" algn="just">
              <a:spcBef>
                <a:spcPct val="30000"/>
              </a:spcBef>
              <a:buFontTx/>
              <a:buChar char="•"/>
            </a:pPr>
            <a:r>
              <a:rPr lang="en-US" sz="2000">
                <a:latin typeface="Arial" charset="0"/>
              </a:rPr>
              <a:t>The TMV (+) RNA of 6.4 kb assumes a helical configuration surrounded by the protein capsid. </a:t>
            </a:r>
          </a:p>
          <a:p>
            <a:pPr marL="342900" indent="-342900" algn="just">
              <a:spcBef>
                <a:spcPct val="30000"/>
              </a:spcBef>
              <a:buFontTx/>
              <a:buChar char="•"/>
            </a:pPr>
            <a:endParaRPr lang="en-US" sz="2000">
              <a:latin typeface="Arial" charset="0"/>
            </a:endParaRPr>
          </a:p>
          <a:p>
            <a:pPr marL="342900" indent="-342900" algn="just">
              <a:spcBef>
                <a:spcPct val="30000"/>
              </a:spcBef>
              <a:buFontTx/>
              <a:buChar char="•"/>
            </a:pPr>
            <a:r>
              <a:rPr lang="en-US" sz="2000">
                <a:latin typeface="Arial" charset="0"/>
              </a:rPr>
              <a:t>The coat is built from a single protein. </a:t>
            </a:r>
          </a:p>
          <a:p>
            <a:pPr marL="342900" indent="-342900" algn="just">
              <a:spcBef>
                <a:spcPct val="30000"/>
              </a:spcBef>
              <a:buFontTx/>
              <a:buChar char="•"/>
            </a:pPr>
            <a:endParaRPr lang="en-US" sz="2000">
              <a:latin typeface="Arial" charset="0"/>
            </a:endParaRPr>
          </a:p>
          <a:p>
            <a:pPr marL="342900" indent="-342900" algn="just">
              <a:spcBef>
                <a:spcPct val="30000"/>
              </a:spcBef>
              <a:buFontTx/>
              <a:buChar char="•"/>
            </a:pPr>
            <a:r>
              <a:rPr lang="en-US" sz="2000">
                <a:latin typeface="Arial" charset="0"/>
              </a:rPr>
              <a:t>The center of the particle is hollow.</a:t>
            </a:r>
            <a:endParaRPr lang="it-IT" sz="2000">
              <a:latin typeface="Arial" charset="0"/>
            </a:endParaRPr>
          </a:p>
          <a:p>
            <a:pPr marL="342900" indent="-342900" algn="just">
              <a:spcBef>
                <a:spcPct val="30000"/>
              </a:spcBef>
            </a:pPr>
            <a:endParaRPr lang="it-IT" sz="2000">
              <a:latin typeface="Arial" charset="0"/>
            </a:endParaRPr>
          </a:p>
        </p:txBody>
      </p:sp>
    </p:spTree>
    <p:extLst>
      <p:ext uri="{BB962C8B-B14F-4D97-AF65-F5344CB8AC3E}">
        <p14:creationId xmlns:p14="http://schemas.microsoft.com/office/powerpoint/2010/main" val="187648041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747">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174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17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174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17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200400"/>
            <a:ext cx="4495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Rectangle 3"/>
          <p:cNvSpPr>
            <a:spLocks noChangeArrowheads="1"/>
          </p:cNvSpPr>
          <p:nvPr/>
        </p:nvSpPr>
        <p:spPr bwMode="auto">
          <a:xfrm>
            <a:off x="533400" y="1371600"/>
            <a:ext cx="8077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1800">
                <a:solidFill>
                  <a:schemeClr val="tx2"/>
                </a:solidFill>
                <a:latin typeface="Arial" charset="0"/>
                <a:cs typeface="Times New Roman" charset="0"/>
              </a:rPr>
              <a:t>Helical symmetry is described by the number of structural units per turn of the helix (</a:t>
            </a:r>
            <a:r>
              <a:rPr lang="it-IT" b="1">
                <a:latin typeface="Symbol" charset="0"/>
                <a:cs typeface="Times New Roman" charset="0"/>
              </a:rPr>
              <a:t>m</a:t>
            </a:r>
            <a:r>
              <a:rPr lang="it-IT" sz="1800">
                <a:latin typeface="Arial" charset="0"/>
                <a:cs typeface="Times New Roman" charset="0"/>
              </a:rPr>
              <a:t>), the axial rise per units </a:t>
            </a:r>
            <a:r>
              <a:rPr lang="it-IT" sz="1800">
                <a:latin typeface="Symbol" charset="0"/>
                <a:cs typeface="Times New Roman" charset="0"/>
              </a:rPr>
              <a:t>(</a:t>
            </a:r>
            <a:r>
              <a:rPr lang="it-IT" b="1">
                <a:latin typeface="Symbol" charset="0"/>
                <a:cs typeface="Times New Roman" charset="0"/>
              </a:rPr>
              <a:t>r</a:t>
            </a:r>
            <a:r>
              <a:rPr lang="it-IT" sz="1800">
                <a:latin typeface="Symbol" charset="0"/>
                <a:cs typeface="Times New Roman" charset="0"/>
              </a:rPr>
              <a:t>) </a:t>
            </a:r>
            <a:r>
              <a:rPr lang="it-IT" sz="1800">
                <a:latin typeface="Arial" charset="0"/>
                <a:cs typeface="Times New Roman" charset="0"/>
              </a:rPr>
              <a:t>and the Pitch of the helix </a:t>
            </a:r>
            <a:r>
              <a:rPr lang="it-IT" sz="1800">
                <a:latin typeface="Symbol" charset="0"/>
                <a:cs typeface="Times New Roman" charset="0"/>
              </a:rPr>
              <a:t>(</a:t>
            </a:r>
            <a:r>
              <a:rPr lang="it-IT" b="1">
                <a:latin typeface="Symbol" charset="0"/>
                <a:cs typeface="Times New Roman" charset="0"/>
              </a:rPr>
              <a:t>R</a:t>
            </a:r>
            <a:r>
              <a:rPr lang="it-IT" sz="1800">
                <a:latin typeface="Symbol" charset="0"/>
                <a:cs typeface="Times New Roman" charset="0"/>
              </a:rPr>
              <a:t>), </a:t>
            </a:r>
            <a:r>
              <a:rPr lang="it-IT" sz="1800">
                <a:latin typeface="Arial" charset="0"/>
                <a:cs typeface="Times New Roman" charset="0"/>
              </a:rPr>
              <a:t>given by the formula: </a:t>
            </a:r>
            <a:r>
              <a:rPr lang="it-IT" b="1">
                <a:latin typeface="Symbol" charset="0"/>
                <a:cs typeface="Times New Roman" charset="0"/>
              </a:rPr>
              <a:t>R= m </a:t>
            </a:r>
            <a:r>
              <a:rPr lang="it-IT">
                <a:latin typeface="Arial" charset="0"/>
                <a:cs typeface="Times New Roman" charset="0"/>
              </a:rPr>
              <a:t>x</a:t>
            </a:r>
            <a:r>
              <a:rPr lang="it-IT" b="1">
                <a:latin typeface="Arial" charset="0"/>
                <a:cs typeface="Times New Roman" charset="0"/>
              </a:rPr>
              <a:t> </a:t>
            </a:r>
            <a:r>
              <a:rPr lang="it-IT" b="1">
                <a:latin typeface="Symbol" charset="0"/>
                <a:cs typeface="Times New Roman" charset="0"/>
              </a:rPr>
              <a:t>r</a:t>
            </a:r>
            <a:endParaRPr lang="en-US" b="1">
              <a:latin typeface="Symbol" charset="0"/>
              <a:cs typeface="Times New Roman" charset="0"/>
            </a:endParaRPr>
          </a:p>
        </p:txBody>
      </p:sp>
      <p:sp>
        <p:nvSpPr>
          <p:cNvPr id="62467" name="Text Box 4"/>
          <p:cNvSpPr txBox="1">
            <a:spLocks noChangeArrowheads="1"/>
          </p:cNvSpPr>
          <p:nvPr/>
        </p:nvSpPr>
        <p:spPr bwMode="auto">
          <a:xfrm>
            <a:off x="5143500" y="4495800"/>
            <a:ext cx="2179638" cy="7318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it-IT" b="1">
                <a:latin typeface="Symbol" charset="0"/>
              </a:rPr>
              <a:t>m</a:t>
            </a:r>
            <a:r>
              <a:rPr lang="it-IT" sz="1800">
                <a:latin typeface="Arial" charset="0"/>
              </a:rPr>
              <a:t>= 16.3</a:t>
            </a:r>
          </a:p>
          <a:p>
            <a:pPr algn="ctr" eaLnBrk="1" hangingPunct="1"/>
            <a:r>
              <a:rPr lang="it-IT" sz="1800">
                <a:latin typeface="Arial" charset="0"/>
              </a:rPr>
              <a:t>(subunits/helix turn)</a:t>
            </a:r>
            <a:endParaRPr lang="it-IT" sz="1800">
              <a:latin typeface="Symbol" charset="0"/>
            </a:endParaRPr>
          </a:p>
        </p:txBody>
      </p:sp>
      <p:sp>
        <p:nvSpPr>
          <p:cNvPr id="62468" name="Text Box 5"/>
          <p:cNvSpPr txBox="1">
            <a:spLocks noChangeArrowheads="1"/>
          </p:cNvSpPr>
          <p:nvPr/>
        </p:nvSpPr>
        <p:spPr bwMode="auto">
          <a:xfrm>
            <a:off x="1111250" y="3541713"/>
            <a:ext cx="1862138" cy="7318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it-IT" sz="1800">
                <a:latin typeface="Arial" charset="0"/>
              </a:rPr>
              <a:t>Pitch of the helix</a:t>
            </a:r>
            <a:endParaRPr lang="it-IT" sz="1400">
              <a:latin typeface="Arial" charset="0"/>
            </a:endParaRPr>
          </a:p>
          <a:p>
            <a:pPr algn="ctr" eaLnBrk="1" hangingPunct="1"/>
            <a:r>
              <a:rPr lang="it-IT" b="1">
                <a:latin typeface="Symbol" charset="0"/>
              </a:rPr>
              <a:t>R</a:t>
            </a:r>
            <a:r>
              <a:rPr lang="it-IT" sz="1800">
                <a:latin typeface="Arial" charset="0"/>
              </a:rPr>
              <a:t>= 22.8 A</a:t>
            </a:r>
            <a:endParaRPr lang="it-IT" b="1">
              <a:latin typeface="Symbol" charset="0"/>
            </a:endParaRPr>
          </a:p>
        </p:txBody>
      </p:sp>
      <p:sp>
        <p:nvSpPr>
          <p:cNvPr id="62469" name="Text Box 6"/>
          <p:cNvSpPr txBox="1">
            <a:spLocks noChangeArrowheads="1"/>
          </p:cNvSpPr>
          <p:nvPr/>
        </p:nvSpPr>
        <p:spPr bwMode="auto">
          <a:xfrm>
            <a:off x="946150" y="4708525"/>
            <a:ext cx="2101850" cy="7318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it-IT" b="1">
                <a:latin typeface="Symbol" charset="0"/>
              </a:rPr>
              <a:t>r</a:t>
            </a:r>
            <a:r>
              <a:rPr lang="it-IT" sz="1800">
                <a:latin typeface="Arial" charset="0"/>
              </a:rPr>
              <a:t> =</a:t>
            </a:r>
            <a:r>
              <a:rPr lang="it-IT" b="1">
                <a:latin typeface="Arial" charset="0"/>
              </a:rPr>
              <a:t> </a:t>
            </a:r>
            <a:r>
              <a:rPr lang="it-IT" sz="1800">
                <a:latin typeface="Arial" charset="0"/>
              </a:rPr>
              <a:t>1.4 A</a:t>
            </a:r>
            <a:endParaRPr lang="it-IT" sz="1800" b="1">
              <a:latin typeface="Arial" charset="0"/>
            </a:endParaRPr>
          </a:p>
          <a:p>
            <a:pPr algn="ctr" eaLnBrk="1" hangingPunct="1"/>
            <a:r>
              <a:rPr lang="it-IT" sz="1800">
                <a:latin typeface="Arial" charset="0"/>
              </a:rPr>
              <a:t>(axial rise /subunit)</a:t>
            </a:r>
          </a:p>
        </p:txBody>
      </p:sp>
      <p:sp>
        <p:nvSpPr>
          <p:cNvPr id="62470" name="Rectangle 7"/>
          <p:cNvSpPr>
            <a:spLocks noChangeArrowheads="1"/>
          </p:cNvSpPr>
          <p:nvPr/>
        </p:nvSpPr>
        <p:spPr bwMode="auto">
          <a:xfrm>
            <a:off x="414338" y="276225"/>
            <a:ext cx="8305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spcBef>
                <a:spcPct val="20000"/>
              </a:spcBef>
            </a:pPr>
            <a:r>
              <a:rPr lang="en-US" sz="3200">
                <a:solidFill>
                  <a:srgbClr val="000099"/>
                </a:solidFill>
                <a:latin typeface="Arial" charset="0"/>
              </a:rPr>
              <a:t>Structure of virus capsids: </a:t>
            </a:r>
            <a:r>
              <a:rPr lang="en-US" sz="3200">
                <a:solidFill>
                  <a:srgbClr val="FF0201"/>
                </a:solidFill>
                <a:latin typeface="Arial" charset="0"/>
              </a:rPr>
              <a:t>Helical symmetry</a:t>
            </a:r>
            <a:endParaRPr lang="it-IT" sz="3200">
              <a:solidFill>
                <a:srgbClr val="FF0201"/>
              </a:solidFill>
              <a:latin typeface="Arial" charset="0"/>
            </a:endParaRPr>
          </a:p>
        </p:txBody>
      </p:sp>
    </p:spTree>
    <p:extLst>
      <p:ext uri="{BB962C8B-B14F-4D97-AF65-F5344CB8AC3E}">
        <p14:creationId xmlns:p14="http://schemas.microsoft.com/office/powerpoint/2010/main" val="273108647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52475"/>
            <a:ext cx="7315200" cy="606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Rectangle 3"/>
          <p:cNvSpPr>
            <a:spLocks noChangeArrowheads="1"/>
          </p:cNvSpPr>
          <p:nvPr/>
        </p:nvSpPr>
        <p:spPr bwMode="auto">
          <a:xfrm>
            <a:off x="381000" y="76200"/>
            <a:ext cx="8305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spcBef>
                <a:spcPct val="20000"/>
              </a:spcBef>
            </a:pPr>
            <a:r>
              <a:rPr lang="en-US" sz="3200">
                <a:solidFill>
                  <a:srgbClr val="000099"/>
                </a:solidFill>
                <a:latin typeface="Arial" charset="0"/>
              </a:rPr>
              <a:t>Structure of virus capsids: </a:t>
            </a:r>
            <a:r>
              <a:rPr lang="en-US" sz="3200">
                <a:solidFill>
                  <a:srgbClr val="FF0201"/>
                </a:solidFill>
                <a:latin typeface="Arial" charset="0"/>
              </a:rPr>
              <a:t>Helical symmetry</a:t>
            </a:r>
            <a:endParaRPr lang="it-IT" sz="3200">
              <a:solidFill>
                <a:srgbClr val="FF0201"/>
              </a:solidFill>
              <a:latin typeface="Arial" charset="0"/>
            </a:endParaRPr>
          </a:p>
        </p:txBody>
      </p:sp>
      <p:sp>
        <p:nvSpPr>
          <p:cNvPr id="64515" name="Text Box 4"/>
          <p:cNvSpPr txBox="1">
            <a:spLocks noChangeArrowheads="1"/>
          </p:cNvSpPr>
          <p:nvPr/>
        </p:nvSpPr>
        <p:spPr bwMode="auto">
          <a:xfrm>
            <a:off x="5791200" y="3810000"/>
            <a:ext cx="1708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600" b="1">
                <a:latin typeface="Arial" charset="0"/>
              </a:rPr>
              <a:t>RNA (-) of 15 kb</a:t>
            </a:r>
          </a:p>
        </p:txBody>
      </p:sp>
      <p:sp>
        <p:nvSpPr>
          <p:cNvPr id="64516" name="Text Box 5"/>
          <p:cNvSpPr txBox="1">
            <a:spLocks noChangeArrowheads="1"/>
          </p:cNvSpPr>
          <p:nvPr/>
        </p:nvSpPr>
        <p:spPr bwMode="auto">
          <a:xfrm>
            <a:off x="4572000" y="5715000"/>
            <a:ext cx="1708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600" b="1">
                <a:latin typeface="Arial" charset="0"/>
              </a:rPr>
              <a:t>RNA (-) of 11 kb</a:t>
            </a:r>
          </a:p>
        </p:txBody>
      </p:sp>
    </p:spTree>
    <p:extLst>
      <p:ext uri="{BB962C8B-B14F-4D97-AF65-F5344CB8AC3E}">
        <p14:creationId xmlns:p14="http://schemas.microsoft.com/office/powerpoint/2010/main" val="425482738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988" y="152400"/>
            <a:ext cx="6069012"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364202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2"/>
          <p:cNvSpPr txBox="1">
            <a:spLocks noChangeArrowheads="1"/>
          </p:cNvSpPr>
          <p:nvPr/>
        </p:nvSpPr>
        <p:spPr bwMode="auto">
          <a:xfrm>
            <a:off x="1143000" y="5130800"/>
            <a:ext cx="25352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a:solidFill>
                  <a:srgbClr val="000080"/>
                </a:solidFill>
                <a:latin typeface="Arial" charset="0"/>
              </a:rPr>
              <a:t>Paramyxovirus</a:t>
            </a:r>
          </a:p>
        </p:txBody>
      </p:sp>
      <p:pic>
        <p:nvPicPr>
          <p:cNvPr id="686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05000"/>
            <a:ext cx="3124200" cy="2962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905000"/>
            <a:ext cx="4648200" cy="2698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8612" name="Text Box 5"/>
          <p:cNvSpPr txBox="1">
            <a:spLocks noChangeArrowheads="1"/>
          </p:cNvSpPr>
          <p:nvPr/>
        </p:nvSpPr>
        <p:spPr bwMode="auto">
          <a:xfrm>
            <a:off x="5132388" y="5130800"/>
            <a:ext cx="2673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a:solidFill>
                  <a:srgbClr val="000080"/>
                </a:solidFill>
                <a:latin typeface="Arial" charset="0"/>
              </a:rPr>
              <a:t>Orthomyxovirus</a:t>
            </a:r>
          </a:p>
        </p:txBody>
      </p:sp>
      <p:sp>
        <p:nvSpPr>
          <p:cNvPr id="68613" name="Rectangle 6"/>
          <p:cNvSpPr>
            <a:spLocks noChangeArrowheads="1"/>
          </p:cNvSpPr>
          <p:nvPr/>
        </p:nvSpPr>
        <p:spPr bwMode="auto">
          <a:xfrm>
            <a:off x="414338" y="276225"/>
            <a:ext cx="8305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spcBef>
                <a:spcPct val="20000"/>
              </a:spcBef>
            </a:pPr>
            <a:r>
              <a:rPr lang="en-US" sz="3200">
                <a:solidFill>
                  <a:srgbClr val="000099"/>
                </a:solidFill>
                <a:latin typeface="Arial" charset="0"/>
              </a:rPr>
              <a:t>Structure of virus capsids: </a:t>
            </a:r>
            <a:r>
              <a:rPr lang="en-US" sz="3200">
                <a:solidFill>
                  <a:srgbClr val="FF0201"/>
                </a:solidFill>
                <a:latin typeface="Arial" charset="0"/>
              </a:rPr>
              <a:t>Helical symmetry</a:t>
            </a:r>
            <a:endParaRPr lang="it-IT" sz="3200">
              <a:solidFill>
                <a:srgbClr val="FF0201"/>
              </a:solidFill>
              <a:latin typeface="Arial" charset="0"/>
            </a:endParaRPr>
          </a:p>
        </p:txBody>
      </p:sp>
    </p:spTree>
    <p:extLst>
      <p:ext uri="{BB962C8B-B14F-4D97-AF65-F5344CB8AC3E}">
        <p14:creationId xmlns:p14="http://schemas.microsoft.com/office/powerpoint/2010/main" val="324702133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para-4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01825"/>
            <a:ext cx="4343400"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 name="Picture 3" descr="rnprot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324225"/>
            <a:ext cx="41148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70659" name="Picture 4" descr="rnprot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322388"/>
            <a:ext cx="42672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70660" name="Line 5"/>
          <p:cNvSpPr>
            <a:spLocks noChangeShapeType="1"/>
          </p:cNvSpPr>
          <p:nvPr/>
        </p:nvSpPr>
        <p:spPr bwMode="auto">
          <a:xfrm>
            <a:off x="4572000" y="2481263"/>
            <a:ext cx="1295400" cy="990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661" name="Line 6"/>
          <p:cNvSpPr>
            <a:spLocks noChangeShapeType="1"/>
          </p:cNvSpPr>
          <p:nvPr/>
        </p:nvSpPr>
        <p:spPr bwMode="auto">
          <a:xfrm flipH="1">
            <a:off x="8229600" y="2481263"/>
            <a:ext cx="609600" cy="990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0662" name="Rectangle 7"/>
          <p:cNvSpPr>
            <a:spLocks noChangeArrowheads="1"/>
          </p:cNvSpPr>
          <p:nvPr/>
        </p:nvSpPr>
        <p:spPr bwMode="auto">
          <a:xfrm>
            <a:off x="1676400" y="152400"/>
            <a:ext cx="5867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US" sz="2800">
                <a:solidFill>
                  <a:srgbClr val="000099"/>
                </a:solidFill>
                <a:latin typeface="Arial" charset="0"/>
              </a:rPr>
              <a:t>Measle virus: an example of virus structure with helical simmetry</a:t>
            </a:r>
            <a:endParaRPr lang="it-IT" sz="2800">
              <a:solidFill>
                <a:srgbClr val="000099"/>
              </a:solidFill>
              <a:latin typeface="Arial" charset="0"/>
            </a:endParaRPr>
          </a:p>
        </p:txBody>
      </p:sp>
    </p:spTree>
    <p:extLst>
      <p:ext uri="{BB962C8B-B14F-4D97-AF65-F5344CB8AC3E}">
        <p14:creationId xmlns:p14="http://schemas.microsoft.com/office/powerpoint/2010/main" val="377795430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a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455738"/>
            <a:ext cx="8763000" cy="471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Rectangle 3"/>
          <p:cNvSpPr>
            <a:spLocks noChangeArrowheads="1"/>
          </p:cNvSpPr>
          <p:nvPr/>
        </p:nvSpPr>
        <p:spPr bwMode="auto">
          <a:xfrm>
            <a:off x="1606550" y="533400"/>
            <a:ext cx="58610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GB" sz="3200">
                <a:solidFill>
                  <a:srgbClr val="000099"/>
                </a:solidFill>
                <a:latin typeface="Arial" charset="0"/>
              </a:rPr>
              <a:t>Tobacco mosaic virus (TMV)</a:t>
            </a:r>
            <a:endParaRPr lang="it-IT" sz="4000">
              <a:solidFill>
                <a:srgbClr val="000099"/>
              </a:solidFill>
              <a:latin typeface="Arial" charset="0"/>
            </a:endParaRPr>
          </a:p>
        </p:txBody>
      </p:sp>
    </p:spTree>
    <p:extLst>
      <p:ext uri="{BB962C8B-B14F-4D97-AF65-F5344CB8AC3E}">
        <p14:creationId xmlns:p14="http://schemas.microsoft.com/office/powerpoint/2010/main" val="197519860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CasellaDiTesto 3"/>
          <p:cNvSpPr txBox="1">
            <a:spLocks noChangeArrowheads="1"/>
          </p:cNvSpPr>
          <p:nvPr/>
        </p:nvSpPr>
        <p:spPr bwMode="auto">
          <a:xfrm>
            <a:off x="171450" y="866775"/>
            <a:ext cx="8791575" cy="4708525"/>
          </a:xfrm>
          <a:prstGeom prst="rect">
            <a:avLst/>
          </a:prstGeom>
          <a:solidFill>
            <a:srgbClr val="BCE0E3"/>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it-IT" sz="2000" b="1">
                <a:latin typeface="Arial" charset="0"/>
                <a:cs typeface="Arial" charset="0"/>
              </a:rPr>
              <a:t>The facts: viral diseases exert a shocking toll on the developing world. </a:t>
            </a:r>
          </a:p>
          <a:p>
            <a:pPr algn="just" eaLnBrk="1" hangingPunct="1"/>
            <a:endParaRPr lang="it-IT" sz="2000">
              <a:latin typeface="Arial" charset="0"/>
              <a:cs typeface="Arial" charset="0"/>
            </a:endParaRPr>
          </a:p>
          <a:p>
            <a:pPr algn="just" eaLnBrk="1" hangingPunct="1">
              <a:buClr>
                <a:srgbClr val="FF0000"/>
              </a:buClr>
              <a:buFont typeface="Wingdings" charset="0"/>
              <a:buChar char="ü"/>
            </a:pPr>
            <a:r>
              <a:rPr lang="it-IT" sz="2000">
                <a:latin typeface="Arial" charset="0"/>
                <a:cs typeface="Arial" charset="0"/>
              </a:rPr>
              <a:t>Over 2.5 million people die each year from AIDS, mostly in sub-Saharan Africa. </a:t>
            </a:r>
          </a:p>
          <a:p>
            <a:pPr algn="just" eaLnBrk="1" hangingPunct="1">
              <a:buClr>
                <a:srgbClr val="FF0000"/>
              </a:buClr>
              <a:buFont typeface="Wingdings" charset="0"/>
              <a:buChar char="ü"/>
            </a:pPr>
            <a:endParaRPr lang="it-IT" sz="800">
              <a:latin typeface="Arial" charset="0"/>
              <a:cs typeface="Arial" charset="0"/>
            </a:endParaRPr>
          </a:p>
          <a:p>
            <a:pPr algn="just" eaLnBrk="1" hangingPunct="1">
              <a:buClr>
                <a:srgbClr val="FF0000"/>
              </a:buClr>
              <a:buFont typeface="Wingdings" charset="0"/>
              <a:buChar char="ü"/>
            </a:pPr>
            <a:r>
              <a:rPr lang="it-IT" sz="2000">
                <a:latin typeface="Arial" charset="0"/>
                <a:cs typeface="Arial" charset="0"/>
              </a:rPr>
              <a:t>More than 3 billion people are at risk of infection with dengue fever. </a:t>
            </a:r>
          </a:p>
          <a:p>
            <a:pPr algn="just" eaLnBrk="1" hangingPunct="1">
              <a:buClr>
                <a:srgbClr val="FF0000"/>
              </a:buClr>
            </a:pPr>
            <a:endParaRPr lang="it-IT" sz="800">
              <a:latin typeface="Arial" charset="0"/>
              <a:cs typeface="Arial" charset="0"/>
            </a:endParaRPr>
          </a:p>
          <a:p>
            <a:pPr algn="just" eaLnBrk="1" hangingPunct="1">
              <a:buClr>
                <a:srgbClr val="FF0000"/>
              </a:buClr>
              <a:buFont typeface="Wingdings" charset="0"/>
              <a:buChar char="ü"/>
            </a:pPr>
            <a:r>
              <a:rPr lang="it-IT" sz="2000">
                <a:latin typeface="Arial" charset="0"/>
                <a:cs typeface="Arial" charset="0"/>
              </a:rPr>
              <a:t>Rotavirus, a cause of common diarrhoea, kills an estimated 600,000 children each year.  </a:t>
            </a:r>
          </a:p>
          <a:p>
            <a:pPr algn="just" eaLnBrk="1" hangingPunct="1">
              <a:buClr>
                <a:srgbClr val="FF0000"/>
              </a:buClr>
              <a:buFont typeface="Wingdings" charset="0"/>
              <a:buChar char="ü"/>
            </a:pPr>
            <a:endParaRPr lang="it-IT" sz="800">
              <a:latin typeface="Arial" charset="0"/>
              <a:cs typeface="Arial" charset="0"/>
            </a:endParaRPr>
          </a:p>
          <a:p>
            <a:pPr algn="just" eaLnBrk="1" hangingPunct="1">
              <a:buClr>
                <a:srgbClr val="FF0000"/>
              </a:buClr>
              <a:buFont typeface="Wingdings" charset="0"/>
              <a:buChar char="ü"/>
            </a:pPr>
            <a:r>
              <a:rPr lang="it-IT" sz="2000">
                <a:latin typeface="Arial" charset="0"/>
                <a:cs typeface="Arial" charset="0"/>
              </a:rPr>
              <a:t>Three percent of the world</a:t>
            </a:r>
            <a:r>
              <a:rPr lang="ja-JP" altLang="it-IT" sz="2000">
                <a:latin typeface="Arial" charset="0"/>
                <a:cs typeface="Arial" charset="0"/>
              </a:rPr>
              <a:t>’</a:t>
            </a:r>
            <a:r>
              <a:rPr lang="it-IT" altLang="ja-JP" sz="2000">
                <a:latin typeface="Arial" charset="0"/>
                <a:cs typeface="Arial" charset="0"/>
              </a:rPr>
              <a:t>s population, around 180 million people, are chronically infected with hepatitis C. </a:t>
            </a:r>
          </a:p>
          <a:p>
            <a:pPr algn="just" eaLnBrk="1" hangingPunct="1">
              <a:buClr>
                <a:srgbClr val="FF0000"/>
              </a:buClr>
            </a:pPr>
            <a:endParaRPr lang="it-IT" altLang="ja-JP" sz="800">
              <a:latin typeface="Arial" charset="0"/>
              <a:cs typeface="Arial" charset="0"/>
            </a:endParaRPr>
          </a:p>
          <a:p>
            <a:pPr algn="just" eaLnBrk="1" hangingPunct="1">
              <a:buClr>
                <a:srgbClr val="FF0000"/>
              </a:buClr>
              <a:buFont typeface="Wingdings" charset="0"/>
              <a:buChar char="ü"/>
            </a:pPr>
            <a:r>
              <a:rPr lang="it-IT" sz="2000">
                <a:latin typeface="Arial" charset="0"/>
                <a:cs typeface="Arial" charset="0"/>
              </a:rPr>
              <a:t>In West Africa alone, there are some 500,000 cases of Lassa fever every year. </a:t>
            </a:r>
          </a:p>
          <a:p>
            <a:pPr algn="just" eaLnBrk="1" hangingPunct="1">
              <a:buClr>
                <a:srgbClr val="FF0000"/>
              </a:buClr>
              <a:buFont typeface="Wingdings" charset="0"/>
              <a:buChar char="ü"/>
            </a:pPr>
            <a:endParaRPr lang="it-IT" sz="800">
              <a:latin typeface="Arial" charset="0"/>
              <a:cs typeface="Arial" charset="0"/>
            </a:endParaRPr>
          </a:p>
          <a:p>
            <a:pPr algn="just" eaLnBrk="1" hangingPunct="1">
              <a:buClr>
                <a:srgbClr val="FF0000"/>
              </a:buClr>
              <a:buFont typeface="Wingdings" charset="0"/>
              <a:buChar char="ü"/>
            </a:pPr>
            <a:r>
              <a:rPr lang="it-IT" sz="2000">
                <a:latin typeface="Arial" charset="0"/>
                <a:cs typeface="Arial" charset="0"/>
              </a:rPr>
              <a:t>Furthermore, many RNA viruses, such as the new H7N9 subtype of influenza and enteroviruses are emerging in developed countries. </a:t>
            </a:r>
            <a:endParaRPr lang="it-IT" sz="2000" b="1">
              <a:latin typeface="Arial" charset="0"/>
              <a:cs typeface="Arial" charset="0"/>
            </a:endParaRPr>
          </a:p>
        </p:txBody>
      </p:sp>
      <p:sp>
        <p:nvSpPr>
          <p:cNvPr id="13315" name="CasellaDiTesto 4"/>
          <p:cNvSpPr txBox="1">
            <a:spLocks noChangeArrowheads="1"/>
          </p:cNvSpPr>
          <p:nvPr/>
        </p:nvSpPr>
        <p:spPr bwMode="auto">
          <a:xfrm>
            <a:off x="200025" y="5938838"/>
            <a:ext cx="8715375" cy="708025"/>
          </a:xfrm>
          <a:prstGeom prst="rect">
            <a:avLst/>
          </a:prstGeom>
          <a:solidFill>
            <a:srgbClr val="BCE0E3"/>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it-IT" sz="2000" b="1">
                <a:solidFill>
                  <a:srgbClr val="FF0000"/>
                </a:solidFill>
                <a:latin typeface="Arial" charset="0"/>
                <a:cs typeface="Arial" charset="0"/>
              </a:rPr>
              <a:t>Despite these facts, few drugs and vaccines are available for the treatment of these viral diseases.</a:t>
            </a:r>
          </a:p>
        </p:txBody>
      </p:sp>
      <p:sp>
        <p:nvSpPr>
          <p:cNvPr id="16388" name="CasellaDiTesto 5"/>
          <p:cNvSpPr txBox="1">
            <a:spLocks noChangeArrowheads="1"/>
          </p:cNvSpPr>
          <p:nvPr/>
        </p:nvSpPr>
        <p:spPr bwMode="auto">
          <a:xfrm>
            <a:off x="177800" y="182563"/>
            <a:ext cx="8763000" cy="5238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p>
            <a:pPr>
              <a:defRPr/>
            </a:pPr>
            <a:r>
              <a:rPr lang="it-IT" sz="2800" dirty="0" err="1">
                <a:solidFill>
                  <a:srgbClr val="FF0000"/>
                </a:solidFill>
                <a:latin typeface="Arial" pitchFamily="-107" charset="0"/>
                <a:ea typeface="Arial" pitchFamily="-107" charset="0"/>
                <a:cs typeface="Arial" pitchFamily="-107" charset="0"/>
              </a:rPr>
              <a:t>Nowadays</a:t>
            </a:r>
            <a:r>
              <a:rPr lang="it-IT" sz="2800" dirty="0">
                <a:solidFill>
                  <a:srgbClr val="FF0000"/>
                </a:solidFill>
                <a:latin typeface="Arial" pitchFamily="-107" charset="0"/>
                <a:ea typeface="Arial" pitchFamily="-107" charset="0"/>
                <a:cs typeface="Arial" pitchFamily="-107" charset="0"/>
              </a:rPr>
              <a:t>, </a:t>
            </a:r>
            <a:r>
              <a:rPr lang="it-IT" sz="2800" dirty="0" err="1">
                <a:solidFill>
                  <a:srgbClr val="FF0000"/>
                </a:solidFill>
                <a:latin typeface="Arial" pitchFamily="-107" charset="0"/>
                <a:ea typeface="Arial" pitchFamily="-107" charset="0"/>
                <a:cs typeface="Arial" pitchFamily="-107" charset="0"/>
              </a:rPr>
              <a:t>viruses</a:t>
            </a:r>
            <a:r>
              <a:rPr lang="it-IT" sz="2800" dirty="0">
                <a:solidFill>
                  <a:srgbClr val="FF0000"/>
                </a:solidFill>
                <a:latin typeface="Arial" pitchFamily="-107" charset="0"/>
                <a:ea typeface="Arial" pitchFamily="-107" charset="0"/>
                <a:cs typeface="Arial" pitchFamily="-107" charset="0"/>
              </a:rPr>
              <a:t> </a:t>
            </a:r>
            <a:r>
              <a:rPr lang="it-IT" sz="2800" dirty="0" err="1">
                <a:solidFill>
                  <a:srgbClr val="FF0000"/>
                </a:solidFill>
                <a:latin typeface="Arial" pitchFamily="-107" charset="0"/>
                <a:ea typeface="Arial" pitchFamily="-107" charset="0"/>
                <a:cs typeface="Arial" pitchFamily="-107" charset="0"/>
              </a:rPr>
              <a:t>have</a:t>
            </a:r>
            <a:r>
              <a:rPr lang="it-IT" sz="2800" dirty="0">
                <a:solidFill>
                  <a:srgbClr val="FF0000"/>
                </a:solidFill>
                <a:latin typeface="Arial" pitchFamily="-107" charset="0"/>
                <a:ea typeface="Arial" pitchFamily="-107" charset="0"/>
                <a:cs typeface="Arial" pitchFamily="-107" charset="0"/>
              </a:rPr>
              <a:t> </a:t>
            </a:r>
            <a:r>
              <a:rPr lang="it-IT" sz="2800" dirty="0" err="1">
                <a:solidFill>
                  <a:srgbClr val="FF0000"/>
                </a:solidFill>
                <a:latin typeface="Arial" pitchFamily="-107" charset="0"/>
                <a:ea typeface="Arial" pitchFamily="-107" charset="0"/>
                <a:cs typeface="Arial" pitchFamily="-107" charset="0"/>
              </a:rPr>
              <a:t>really</a:t>
            </a:r>
            <a:r>
              <a:rPr lang="it-IT" sz="2800" dirty="0">
                <a:solidFill>
                  <a:srgbClr val="FF0000"/>
                </a:solidFill>
                <a:latin typeface="Arial" pitchFamily="-107" charset="0"/>
                <a:ea typeface="Arial" pitchFamily="-107" charset="0"/>
                <a:cs typeface="Arial" pitchFamily="-107" charset="0"/>
              </a:rPr>
              <a:t> an impact on </a:t>
            </a:r>
            <a:r>
              <a:rPr lang="it-IT" sz="2800" dirty="0" err="1">
                <a:solidFill>
                  <a:srgbClr val="FF0000"/>
                </a:solidFill>
                <a:latin typeface="Arial" pitchFamily="-107" charset="0"/>
                <a:ea typeface="Arial" pitchFamily="-107" charset="0"/>
                <a:cs typeface="Arial" pitchFamily="-107" charset="0"/>
              </a:rPr>
              <a:t>mankind</a:t>
            </a:r>
            <a:r>
              <a:rPr lang="it-IT" sz="2800" dirty="0">
                <a:solidFill>
                  <a:srgbClr val="FF0000"/>
                </a:solidFill>
                <a:latin typeface="Arial" pitchFamily="-107" charset="0"/>
                <a:ea typeface="Arial" pitchFamily="-107" charset="0"/>
                <a:cs typeface="Arial" pitchFamily="-107" charset="0"/>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VSV-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8382000" cy="545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Rectangle 3"/>
          <p:cNvSpPr>
            <a:spLocks noChangeArrowheads="1"/>
          </p:cNvSpPr>
          <p:nvPr/>
        </p:nvSpPr>
        <p:spPr bwMode="auto">
          <a:xfrm>
            <a:off x="1638300" y="304800"/>
            <a:ext cx="5905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spcBef>
                <a:spcPct val="20000"/>
              </a:spcBef>
            </a:pPr>
            <a:r>
              <a:rPr lang="en-GB" sz="3200">
                <a:solidFill>
                  <a:srgbClr val="000099"/>
                </a:solidFill>
                <a:latin typeface="Arial" charset="0"/>
              </a:rPr>
              <a:t>Vesicular stomatitis virus (VSV)</a:t>
            </a:r>
            <a:endParaRPr lang="it-IT" sz="3200">
              <a:solidFill>
                <a:srgbClr val="000099"/>
              </a:solidFill>
              <a:latin typeface="Arial" charset="0"/>
            </a:endParaRPr>
          </a:p>
        </p:txBody>
      </p:sp>
    </p:spTree>
    <p:extLst>
      <p:ext uri="{BB962C8B-B14F-4D97-AF65-F5344CB8AC3E}">
        <p14:creationId xmlns:p14="http://schemas.microsoft.com/office/powerpoint/2010/main" val="154362017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74675" y="-17463"/>
            <a:ext cx="8569325" cy="43656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pic>
        <p:nvPicPr>
          <p:cNvPr id="76802" name="Picture 2" descr="Ebo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15888"/>
            <a:ext cx="4176712" cy="32877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6803" name="Rectangle 3"/>
          <p:cNvSpPr>
            <a:spLocks noChangeArrowheads="1"/>
          </p:cNvSpPr>
          <p:nvPr/>
        </p:nvSpPr>
        <p:spPr bwMode="auto">
          <a:xfrm>
            <a:off x="5364163" y="476250"/>
            <a:ext cx="2971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GB" sz="3200">
                <a:solidFill>
                  <a:srgbClr val="000099"/>
                </a:solidFill>
                <a:latin typeface="Arial" charset="0"/>
              </a:rPr>
              <a:t>Filovirus</a:t>
            </a:r>
            <a:endParaRPr lang="it-IT" sz="3200">
              <a:solidFill>
                <a:srgbClr val="000099"/>
              </a:solidFill>
              <a:latin typeface="Arial" charset="0"/>
            </a:endParaRPr>
          </a:p>
        </p:txBody>
      </p:sp>
      <p:pic>
        <p:nvPicPr>
          <p:cNvPr id="76804" name="Immagine 5" descr="Macintosh HD:Users:imac:Desktop:Filovirus_vir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573463"/>
            <a:ext cx="5091112"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Immagine 6" descr="Macintosh HD:Users:imac:Desktop:Immagine 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1687513"/>
            <a:ext cx="20748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47572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4" descr="Fig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2475" y="609600"/>
            <a:ext cx="40449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Text Box 5"/>
          <p:cNvSpPr txBox="1">
            <a:spLocks noChangeArrowheads="1"/>
          </p:cNvSpPr>
          <p:nvPr/>
        </p:nvSpPr>
        <p:spPr bwMode="auto">
          <a:xfrm>
            <a:off x="0" y="182563"/>
            <a:ext cx="90519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2200">
                <a:solidFill>
                  <a:srgbClr val="000080"/>
                </a:solidFill>
                <a:latin typeface="Arial" charset="0"/>
              </a:rPr>
              <a:t>The circular conformation of multiple nucleocapsids of influenza  A virus</a:t>
            </a:r>
          </a:p>
        </p:txBody>
      </p:sp>
      <p:pic>
        <p:nvPicPr>
          <p:cNvPr id="77827" name="Picture 7" descr="Appendix Fig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47800"/>
            <a:ext cx="43053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6"/>
          <p:cNvSpPr txBox="1">
            <a:spLocks noChangeArrowheads="1"/>
          </p:cNvSpPr>
          <p:nvPr/>
        </p:nvSpPr>
        <p:spPr bwMode="auto">
          <a:xfrm>
            <a:off x="152400" y="4054475"/>
            <a:ext cx="4419600" cy="2301875"/>
          </a:xfrm>
          <a:prstGeom prst="rect">
            <a:avLst/>
          </a:prstGeom>
          <a:solidFill>
            <a:srgbClr val="BBE0E3"/>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600">
                <a:latin typeface="Arial" charset="0"/>
              </a:rPr>
              <a:t>The NP protein organizes each (-) RNA into a helical structure. </a:t>
            </a:r>
          </a:p>
          <a:p>
            <a:pPr eaLnBrk="1" hangingPunct="1"/>
            <a:endParaRPr lang="it-IT" sz="1600">
              <a:latin typeface="Arial" charset="0"/>
            </a:endParaRPr>
          </a:p>
          <a:p>
            <a:pPr algn="just" eaLnBrk="1" hangingPunct="1"/>
            <a:r>
              <a:rPr lang="it-IT" sz="1600">
                <a:latin typeface="Arial" charset="0"/>
              </a:rPr>
              <a:t>Then each ribonucleoprotein is further folded into a compact circular conformation as a result of the binding of the P complex to specific sequences at the 5</a:t>
            </a:r>
            <a:r>
              <a:rPr lang="ja-JP" altLang="it-IT" sz="1600">
                <a:latin typeface="Arial" charset="0"/>
              </a:rPr>
              <a:t>’</a:t>
            </a:r>
            <a:r>
              <a:rPr lang="it-IT" altLang="ja-JP" sz="1600">
                <a:latin typeface="Arial" charset="0"/>
              </a:rPr>
              <a:t> and 3</a:t>
            </a:r>
            <a:r>
              <a:rPr lang="ja-JP" altLang="it-IT" sz="1600">
                <a:latin typeface="Arial" charset="0"/>
              </a:rPr>
              <a:t>’</a:t>
            </a:r>
            <a:r>
              <a:rPr lang="it-IT" altLang="ja-JP" sz="1600">
                <a:latin typeface="Arial" charset="0"/>
              </a:rPr>
              <a:t> end of each RNA molecule. </a:t>
            </a:r>
          </a:p>
          <a:p>
            <a:pPr algn="just" eaLnBrk="1" hangingPunct="1"/>
            <a:endParaRPr lang="it-IT" sz="1600">
              <a:latin typeface="Arial" charset="0"/>
            </a:endParaRPr>
          </a:p>
        </p:txBody>
      </p:sp>
    </p:spTree>
    <p:extLst>
      <p:ext uri="{BB962C8B-B14F-4D97-AF65-F5344CB8AC3E}">
        <p14:creationId xmlns:p14="http://schemas.microsoft.com/office/powerpoint/2010/main" val="322316873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icos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89213" y="1439863"/>
            <a:ext cx="3965575"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Rectangle 3"/>
          <p:cNvSpPr>
            <a:spLocks noChangeArrowheads="1"/>
          </p:cNvSpPr>
          <p:nvPr/>
        </p:nvSpPr>
        <p:spPr bwMode="auto">
          <a:xfrm>
            <a:off x="609600" y="276225"/>
            <a:ext cx="8001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spcBef>
                <a:spcPct val="20000"/>
              </a:spcBef>
            </a:pPr>
            <a:r>
              <a:rPr lang="en-US" sz="2800">
                <a:solidFill>
                  <a:srgbClr val="000099"/>
                </a:solidFill>
                <a:latin typeface="Arial" charset="0"/>
              </a:rPr>
              <a:t>Structure of virus capsids: </a:t>
            </a:r>
            <a:r>
              <a:rPr lang="en-US" sz="2800">
                <a:solidFill>
                  <a:srgbClr val="FF0201"/>
                </a:solidFill>
                <a:latin typeface="Arial" charset="0"/>
              </a:rPr>
              <a:t>Icosahedral symmetry</a:t>
            </a:r>
            <a:endParaRPr lang="it-IT" sz="2800">
              <a:solidFill>
                <a:srgbClr val="FF0201"/>
              </a:solidFill>
              <a:latin typeface="Arial" charset="0"/>
            </a:endParaRPr>
          </a:p>
        </p:txBody>
      </p:sp>
    </p:spTree>
    <p:extLst>
      <p:ext uri="{BB962C8B-B14F-4D97-AF65-F5344CB8AC3E}">
        <p14:creationId xmlns:p14="http://schemas.microsoft.com/office/powerpoint/2010/main" val="2416660705"/>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30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ChangeArrowheads="1"/>
          </p:cNvSpPr>
          <p:nvPr/>
        </p:nvSpPr>
        <p:spPr bwMode="auto">
          <a:xfrm>
            <a:off x="1676400" y="152400"/>
            <a:ext cx="57848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GB" sz="3200">
                <a:solidFill>
                  <a:srgbClr val="000099"/>
                </a:solidFill>
                <a:latin typeface="Arial" charset="0"/>
              </a:rPr>
              <a:t>Human papillomavirus (HPV)</a:t>
            </a:r>
            <a:endParaRPr lang="it-IT" sz="4000">
              <a:solidFill>
                <a:srgbClr val="000099"/>
              </a:solidFill>
              <a:latin typeface="Arial" charset="0"/>
            </a:endParaRPr>
          </a:p>
        </p:txBody>
      </p:sp>
      <p:pic>
        <p:nvPicPr>
          <p:cNvPr id="81922" name="Picture 3" descr="papil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054100"/>
            <a:ext cx="52578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0352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752600"/>
            <a:ext cx="32004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3005138"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3971" name="Text Box 4"/>
          <p:cNvSpPr txBox="1">
            <a:spLocks noChangeArrowheads="1"/>
          </p:cNvSpPr>
          <p:nvPr/>
        </p:nvSpPr>
        <p:spPr bwMode="auto">
          <a:xfrm>
            <a:off x="3735388" y="5359400"/>
            <a:ext cx="18049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a:latin typeface="Arial" charset="0"/>
              </a:rPr>
              <a:t>Calicivirus</a:t>
            </a:r>
          </a:p>
        </p:txBody>
      </p:sp>
      <p:sp>
        <p:nvSpPr>
          <p:cNvPr id="83972" name="Rectangle 5"/>
          <p:cNvSpPr>
            <a:spLocks noChangeArrowheads="1"/>
          </p:cNvSpPr>
          <p:nvPr/>
        </p:nvSpPr>
        <p:spPr bwMode="auto">
          <a:xfrm>
            <a:off x="571500" y="609600"/>
            <a:ext cx="8001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spcBef>
                <a:spcPct val="20000"/>
              </a:spcBef>
            </a:pPr>
            <a:r>
              <a:rPr lang="en-US" sz="2800">
                <a:solidFill>
                  <a:srgbClr val="000099"/>
                </a:solidFill>
                <a:latin typeface="Arial" charset="0"/>
              </a:rPr>
              <a:t>Structure of virus capsids: </a:t>
            </a:r>
            <a:r>
              <a:rPr lang="en-US" sz="2800">
                <a:solidFill>
                  <a:srgbClr val="FF0201"/>
                </a:solidFill>
                <a:latin typeface="Arial" charset="0"/>
              </a:rPr>
              <a:t>Icosahedral symmetry</a:t>
            </a:r>
            <a:endParaRPr lang="it-IT" sz="2800">
              <a:solidFill>
                <a:srgbClr val="FF0201"/>
              </a:solidFill>
              <a:latin typeface="Arial" charset="0"/>
            </a:endParaRPr>
          </a:p>
        </p:txBody>
      </p:sp>
    </p:spTree>
    <p:extLst>
      <p:ext uri="{BB962C8B-B14F-4D97-AF65-F5344CB8AC3E}">
        <p14:creationId xmlns:p14="http://schemas.microsoft.com/office/powerpoint/2010/main" val="282907336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descr="Tabl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437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Rectangle 3"/>
          <p:cNvSpPr>
            <a:spLocks noChangeArrowheads="1"/>
          </p:cNvSpPr>
          <p:nvPr/>
        </p:nvSpPr>
        <p:spPr bwMode="auto">
          <a:xfrm>
            <a:off x="152400" y="762000"/>
            <a:ext cx="5715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p>
        </p:txBody>
      </p:sp>
      <p:sp>
        <p:nvSpPr>
          <p:cNvPr id="86019" name="Rectangle 4"/>
          <p:cNvSpPr>
            <a:spLocks noChangeArrowheads="1"/>
          </p:cNvSpPr>
          <p:nvPr/>
        </p:nvSpPr>
        <p:spPr bwMode="auto">
          <a:xfrm>
            <a:off x="457200" y="3810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US" sz="3200">
                <a:latin typeface="Arial" charset="0"/>
              </a:rPr>
              <a:t>Virus structure:</a:t>
            </a:r>
            <a:r>
              <a:rPr lang="en-US" sz="3200">
                <a:solidFill>
                  <a:srgbClr val="000099"/>
                </a:solidFill>
                <a:latin typeface="Arial" charset="0"/>
              </a:rPr>
              <a:t> </a:t>
            </a:r>
            <a:r>
              <a:rPr lang="en-US" sz="3200">
                <a:solidFill>
                  <a:srgbClr val="FF0000"/>
                </a:solidFill>
                <a:latin typeface="Arial" charset="0"/>
              </a:rPr>
              <a:t>nomenclature</a:t>
            </a:r>
            <a:endParaRPr lang="it-IT">
              <a:solidFill>
                <a:srgbClr val="FF0000"/>
              </a:solidFill>
              <a:latin typeface="Arial" charset="0"/>
            </a:endParaRPr>
          </a:p>
        </p:txBody>
      </p:sp>
      <p:sp>
        <p:nvSpPr>
          <p:cNvPr id="86020" name="Rectangle 5"/>
          <p:cNvSpPr>
            <a:spLocks noChangeArrowheads="1"/>
          </p:cNvSpPr>
          <p:nvPr/>
        </p:nvSpPr>
        <p:spPr bwMode="auto">
          <a:xfrm>
            <a:off x="228600" y="5334000"/>
            <a:ext cx="8686800" cy="1295400"/>
          </a:xfrm>
          <a:prstGeom prst="rect">
            <a:avLst/>
          </a:prstGeom>
          <a:solidFill>
            <a:srgbClr val="BBE0E3"/>
          </a:solidFill>
          <a:ln w="9525">
            <a:solidFill>
              <a:schemeClr val="tx1"/>
            </a:solidFill>
            <a:miter lim="800000"/>
            <a:headEnd/>
            <a:tailEnd/>
          </a:ln>
        </p:spPr>
        <p:txBody>
          <a:bodyPr lIns="91433" tIns="45716" rIns="91433" bIns="45716"/>
          <a:lstStyle/>
          <a:p>
            <a:pPr marL="342900" indent="-342900" algn="just">
              <a:spcBef>
                <a:spcPct val="20000"/>
              </a:spcBef>
            </a:pPr>
            <a:r>
              <a:rPr lang="en-US">
                <a:latin typeface="Arial" charset="0"/>
              </a:rPr>
              <a:t>Virus architecture is described in terms of structural units of increasing complexity, from the smallest biochemical unit (the </a:t>
            </a:r>
            <a:r>
              <a:rPr lang="en-US" b="1">
                <a:latin typeface="Arial" charset="0"/>
              </a:rPr>
              <a:t>polypeptide chain</a:t>
            </a:r>
            <a:r>
              <a:rPr lang="en-US">
                <a:latin typeface="Arial" charset="0"/>
              </a:rPr>
              <a:t>) to the infectious particle (or </a:t>
            </a:r>
            <a:r>
              <a:rPr lang="en-US" b="1">
                <a:latin typeface="Arial" charset="0"/>
              </a:rPr>
              <a:t>virion</a:t>
            </a:r>
            <a:r>
              <a:rPr lang="en-US">
                <a:latin typeface="Arial" charset="0"/>
              </a:rPr>
              <a:t>) </a:t>
            </a:r>
            <a:endParaRPr lang="it-IT">
              <a:solidFill>
                <a:srgbClr val="FF0000"/>
              </a:solidFill>
              <a:latin typeface="Arial" charset="0"/>
            </a:endParaRPr>
          </a:p>
        </p:txBody>
      </p:sp>
    </p:spTree>
    <p:extLst>
      <p:ext uri="{BB962C8B-B14F-4D97-AF65-F5344CB8AC3E}">
        <p14:creationId xmlns:p14="http://schemas.microsoft.com/office/powerpoint/2010/main" val="408480271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p:cNvPicPr>
            <a:picLocks noChangeAspect="1" noChangeArrowheads="1"/>
          </p:cNvPicPr>
          <p:nvPr/>
        </p:nvPicPr>
        <p:blipFill>
          <a:blip r:embed="rId3">
            <a:extLst>
              <a:ext uri="{28A0092B-C50C-407E-A947-70E740481C1C}">
                <a14:useLocalDpi xmlns:a14="http://schemas.microsoft.com/office/drawing/2010/main" val="0"/>
              </a:ext>
            </a:extLst>
          </a:blip>
          <a:srcRect t="55713"/>
          <a:stretch>
            <a:fillRect/>
          </a:stretch>
        </p:blipFill>
        <p:spPr bwMode="auto">
          <a:xfrm>
            <a:off x="685800" y="1981200"/>
            <a:ext cx="3962400"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3"/>
          <p:cNvSpPr txBox="1">
            <a:spLocks noChangeArrowheads="1"/>
          </p:cNvSpPr>
          <p:nvPr/>
        </p:nvSpPr>
        <p:spPr bwMode="auto">
          <a:xfrm>
            <a:off x="4800600" y="1752600"/>
            <a:ext cx="420846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it-IT" sz="2000">
                <a:latin typeface="Arial" charset="0"/>
              </a:rPr>
              <a:t> An </a:t>
            </a:r>
            <a:r>
              <a:rPr lang="it-IT" sz="2000" b="1">
                <a:solidFill>
                  <a:srgbClr val="000099"/>
                </a:solidFill>
                <a:latin typeface="Arial" charset="0"/>
              </a:rPr>
              <a:t>Icosahedron</a:t>
            </a:r>
            <a:r>
              <a:rPr lang="it-IT" sz="2000">
                <a:latin typeface="Arial" charset="0"/>
              </a:rPr>
              <a:t> is a solid with</a:t>
            </a:r>
          </a:p>
          <a:p>
            <a:pPr eaLnBrk="1" hangingPunct="1"/>
            <a:r>
              <a:rPr lang="it-IT" sz="2000">
                <a:latin typeface="Arial" charset="0"/>
              </a:rPr>
              <a:t>  20 triangular faces and 12 vertices</a:t>
            </a:r>
          </a:p>
          <a:p>
            <a:pPr eaLnBrk="1" hangingPunct="1"/>
            <a:r>
              <a:rPr lang="it-IT" sz="2000">
                <a:latin typeface="Arial" charset="0"/>
              </a:rPr>
              <a:t>  related by 2- 3- and 5-fold axes</a:t>
            </a:r>
          </a:p>
          <a:p>
            <a:pPr eaLnBrk="1" hangingPunct="1"/>
            <a:r>
              <a:rPr lang="it-IT" sz="2000">
                <a:latin typeface="Arial" charset="0"/>
              </a:rPr>
              <a:t>  of rotational symmetry </a:t>
            </a:r>
          </a:p>
        </p:txBody>
      </p:sp>
      <p:sp>
        <p:nvSpPr>
          <p:cNvPr id="44036" name="Text Box 4"/>
          <p:cNvSpPr txBox="1">
            <a:spLocks noChangeArrowheads="1"/>
          </p:cNvSpPr>
          <p:nvPr/>
        </p:nvSpPr>
        <p:spPr bwMode="auto">
          <a:xfrm>
            <a:off x="4816475" y="3429000"/>
            <a:ext cx="38735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it-IT" sz="2000">
                <a:latin typeface="Arial" charset="0"/>
              </a:rPr>
              <a:t> </a:t>
            </a:r>
            <a:r>
              <a:rPr lang="it-IT" sz="2000" b="1">
                <a:solidFill>
                  <a:srgbClr val="000099"/>
                </a:solidFill>
                <a:latin typeface="Arial" charset="0"/>
              </a:rPr>
              <a:t>Icosahedral symmetry</a:t>
            </a:r>
            <a:r>
              <a:rPr lang="it-IT" sz="2000">
                <a:solidFill>
                  <a:schemeClr val="accent2"/>
                </a:solidFill>
                <a:latin typeface="Arial" charset="0"/>
              </a:rPr>
              <a:t> </a:t>
            </a:r>
            <a:r>
              <a:rPr lang="it-IT" sz="2000">
                <a:latin typeface="Arial" charset="0"/>
              </a:rPr>
              <a:t>allows </a:t>
            </a:r>
          </a:p>
          <a:p>
            <a:pPr eaLnBrk="1" hangingPunct="1"/>
            <a:r>
              <a:rPr lang="it-IT" sz="2000">
                <a:latin typeface="Arial" charset="0"/>
              </a:rPr>
              <a:t>  formation of a closed shell with </a:t>
            </a:r>
          </a:p>
          <a:p>
            <a:pPr eaLnBrk="1" hangingPunct="1"/>
            <a:r>
              <a:rPr lang="it-IT" sz="2000">
                <a:latin typeface="Arial" charset="0"/>
              </a:rPr>
              <a:t>  the smallest number (</a:t>
            </a:r>
            <a:r>
              <a:rPr lang="it-IT" sz="2000" b="1">
                <a:solidFill>
                  <a:srgbClr val="000099"/>
                </a:solidFill>
                <a:latin typeface="Arial" charset="0"/>
              </a:rPr>
              <a:t>60</a:t>
            </a:r>
            <a:r>
              <a:rPr lang="it-IT" sz="2000">
                <a:latin typeface="Arial" charset="0"/>
              </a:rPr>
              <a:t>) </a:t>
            </a:r>
          </a:p>
          <a:p>
            <a:pPr eaLnBrk="1" hangingPunct="1"/>
            <a:r>
              <a:rPr lang="it-IT" sz="2000">
                <a:latin typeface="Arial" charset="0"/>
              </a:rPr>
              <a:t>  of identical subunits</a:t>
            </a:r>
          </a:p>
        </p:txBody>
      </p:sp>
      <p:sp>
        <p:nvSpPr>
          <p:cNvPr id="88068" name="Rectangle 5"/>
          <p:cNvSpPr>
            <a:spLocks noChangeArrowheads="1"/>
          </p:cNvSpPr>
          <p:nvPr/>
        </p:nvSpPr>
        <p:spPr bwMode="auto">
          <a:xfrm>
            <a:off x="609600" y="276225"/>
            <a:ext cx="8001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spcBef>
                <a:spcPct val="20000"/>
              </a:spcBef>
            </a:pPr>
            <a:r>
              <a:rPr lang="en-US" sz="2800">
                <a:solidFill>
                  <a:srgbClr val="000099"/>
                </a:solidFill>
                <a:latin typeface="Arial" charset="0"/>
              </a:rPr>
              <a:t>Structure of virus capsids: </a:t>
            </a:r>
            <a:r>
              <a:rPr lang="en-US" sz="2800">
                <a:solidFill>
                  <a:srgbClr val="FF0201"/>
                </a:solidFill>
                <a:latin typeface="Arial" charset="0"/>
              </a:rPr>
              <a:t>Icosahedral symmetry</a:t>
            </a:r>
            <a:endParaRPr lang="it-IT" sz="2800">
              <a:solidFill>
                <a:srgbClr val="FF0201"/>
              </a:solidFill>
              <a:latin typeface="Arial" charset="0"/>
            </a:endParaRPr>
          </a:p>
        </p:txBody>
      </p:sp>
      <p:sp>
        <p:nvSpPr>
          <p:cNvPr id="44038" name="Text Box 6"/>
          <p:cNvSpPr txBox="1">
            <a:spLocks noChangeArrowheads="1"/>
          </p:cNvSpPr>
          <p:nvPr/>
        </p:nvSpPr>
        <p:spPr bwMode="auto">
          <a:xfrm>
            <a:off x="4800600" y="4953000"/>
            <a:ext cx="4038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it-IT" sz="2000">
                <a:latin typeface="Arial" charset="0"/>
              </a:rPr>
              <a:t> Capsids with </a:t>
            </a:r>
            <a:r>
              <a:rPr lang="it-IT" sz="2000" b="1">
                <a:solidFill>
                  <a:srgbClr val="000080"/>
                </a:solidFill>
                <a:latin typeface="Arial" charset="0"/>
              </a:rPr>
              <a:t>icosa</a:t>
            </a:r>
            <a:r>
              <a:rPr lang="it-IT" sz="2000" b="1">
                <a:solidFill>
                  <a:srgbClr val="000099"/>
                </a:solidFill>
                <a:latin typeface="Arial" charset="0"/>
              </a:rPr>
              <a:t>hedral </a:t>
            </a:r>
          </a:p>
          <a:p>
            <a:pPr eaLnBrk="1" hangingPunct="1"/>
            <a:r>
              <a:rPr lang="it-IT" sz="2000" b="1">
                <a:solidFill>
                  <a:srgbClr val="000099"/>
                </a:solidFill>
                <a:latin typeface="Arial" charset="0"/>
              </a:rPr>
              <a:t>  symmetry</a:t>
            </a:r>
            <a:r>
              <a:rPr lang="it-IT" sz="2000">
                <a:solidFill>
                  <a:schemeClr val="accent2"/>
                </a:solidFill>
                <a:latin typeface="Arial" charset="0"/>
              </a:rPr>
              <a:t> </a:t>
            </a:r>
            <a:r>
              <a:rPr lang="it-IT" sz="2000">
                <a:latin typeface="Arial" charset="0"/>
              </a:rPr>
              <a:t>are </a:t>
            </a:r>
            <a:r>
              <a:rPr lang="it-IT" sz="2000" b="1">
                <a:solidFill>
                  <a:srgbClr val="FF0000"/>
                </a:solidFill>
                <a:latin typeface="Arial" charset="0"/>
              </a:rPr>
              <a:t>closed  </a:t>
            </a:r>
            <a:r>
              <a:rPr lang="it-IT" sz="2000">
                <a:latin typeface="Arial" charset="0"/>
              </a:rPr>
              <a:t>structure</a:t>
            </a:r>
          </a:p>
          <a:p>
            <a:pPr eaLnBrk="1" hangingPunct="1"/>
            <a:r>
              <a:rPr lang="it-IT" sz="2000">
                <a:latin typeface="Arial" charset="0"/>
              </a:rPr>
              <a:t>  with a fixed internal volume.</a:t>
            </a:r>
          </a:p>
        </p:txBody>
      </p:sp>
    </p:spTree>
    <p:extLst>
      <p:ext uri="{BB962C8B-B14F-4D97-AF65-F5344CB8AC3E}">
        <p14:creationId xmlns:p14="http://schemas.microsoft.com/office/powerpoint/2010/main" val="3953214537"/>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40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0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40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autoUpdateAnimBg="0"/>
      <p:bldP spid="44036" grpId="0" autoUpdateAnimBg="0"/>
      <p:bldP spid="44038"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5238" y="0"/>
            <a:ext cx="3459162"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Rectangle 3"/>
          <p:cNvSpPr>
            <a:spLocks noChangeArrowheads="1"/>
          </p:cNvSpPr>
          <p:nvPr/>
        </p:nvSpPr>
        <p:spPr bwMode="auto">
          <a:xfrm>
            <a:off x="990600" y="5791200"/>
            <a:ext cx="4038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algn="just">
              <a:spcBef>
                <a:spcPct val="30000"/>
              </a:spcBef>
            </a:pPr>
            <a:r>
              <a:rPr lang="en-US" sz="1200">
                <a:solidFill>
                  <a:srgbClr val="FF0201"/>
                </a:solidFill>
                <a:latin typeface="Arial" charset="0"/>
              </a:rPr>
              <a:t>Icosahedral </a:t>
            </a:r>
            <a:r>
              <a:rPr lang="en-US" sz="1200">
                <a:solidFill>
                  <a:srgbClr val="000000"/>
                </a:solidFill>
                <a:latin typeface="Arial" charset="0"/>
              </a:rPr>
              <a:t>symmetry: a  model of an icosahedron (a) and three-dimensional reconstruction of human papilloma virus calculated from images of frozen hydrated virions (c).</a:t>
            </a:r>
            <a:endParaRPr lang="it-IT" sz="1200">
              <a:solidFill>
                <a:srgbClr val="000000"/>
              </a:solidFill>
              <a:latin typeface="Arial" charset="0"/>
            </a:endParaRPr>
          </a:p>
        </p:txBody>
      </p:sp>
      <p:sp>
        <p:nvSpPr>
          <p:cNvPr id="90115" name="Rectangle 3"/>
          <p:cNvSpPr>
            <a:spLocks noChangeArrowheads="1"/>
          </p:cNvSpPr>
          <p:nvPr/>
        </p:nvSpPr>
        <p:spPr bwMode="auto">
          <a:xfrm>
            <a:off x="304800" y="152400"/>
            <a:ext cx="4267200" cy="50292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91433" tIns="45716" rIns="91433" bIns="45716"/>
          <a:lstStyle/>
          <a:p>
            <a:pPr algn="just">
              <a:spcBef>
                <a:spcPct val="30000"/>
              </a:spcBef>
            </a:pPr>
            <a:r>
              <a:rPr lang="en-US" sz="2000">
                <a:latin typeface="Arial" charset="0"/>
              </a:rPr>
              <a:t>The</a:t>
            </a:r>
            <a:r>
              <a:rPr lang="en-US" sz="2000">
                <a:solidFill>
                  <a:srgbClr val="FF0201"/>
                </a:solidFill>
                <a:latin typeface="Arial" charset="0"/>
              </a:rPr>
              <a:t> structural (asymmetic) </a:t>
            </a:r>
            <a:r>
              <a:rPr lang="en-US" sz="2000">
                <a:solidFill>
                  <a:srgbClr val="000000"/>
                </a:solidFill>
                <a:latin typeface="Arial" charset="0"/>
              </a:rPr>
              <a:t>unit  of an icosahedral capsid is the </a:t>
            </a:r>
            <a:r>
              <a:rPr lang="en-US" sz="2200" b="1">
                <a:solidFill>
                  <a:srgbClr val="FF0000"/>
                </a:solidFill>
                <a:latin typeface="Arial" charset="0"/>
              </a:rPr>
              <a:t>smallest</a:t>
            </a:r>
            <a:r>
              <a:rPr lang="en-US" sz="2000">
                <a:solidFill>
                  <a:srgbClr val="000000"/>
                </a:solidFill>
                <a:latin typeface="Arial" charset="0"/>
              </a:rPr>
              <a:t> unit that can give rise the complete structure when replicated according to the rules of icosahedral symmetry. </a:t>
            </a:r>
          </a:p>
          <a:p>
            <a:pPr algn="just">
              <a:spcBef>
                <a:spcPct val="30000"/>
              </a:spcBef>
            </a:pPr>
            <a:endParaRPr lang="en-US" sz="2000">
              <a:solidFill>
                <a:srgbClr val="000000"/>
              </a:solidFill>
              <a:latin typeface="Arial" charset="0"/>
            </a:endParaRPr>
          </a:p>
          <a:p>
            <a:pPr algn="just">
              <a:spcBef>
                <a:spcPct val="30000"/>
              </a:spcBef>
            </a:pPr>
            <a:r>
              <a:rPr lang="en-US" sz="2000">
                <a:solidFill>
                  <a:srgbClr val="000000"/>
                </a:solidFill>
                <a:latin typeface="Arial" charset="0"/>
              </a:rPr>
              <a:t>Therefore: </a:t>
            </a:r>
          </a:p>
          <a:p>
            <a:pPr algn="just">
              <a:spcBef>
                <a:spcPct val="30000"/>
              </a:spcBef>
              <a:buFont typeface="Arial" charset="0"/>
              <a:buChar char="•"/>
            </a:pPr>
            <a:r>
              <a:rPr lang="en-US" sz="2000">
                <a:solidFill>
                  <a:srgbClr val="000000"/>
                </a:solidFill>
                <a:latin typeface="Arial" charset="0"/>
              </a:rPr>
              <a:t>the capsid must contain 60 copies of the structural unit.</a:t>
            </a:r>
          </a:p>
          <a:p>
            <a:pPr algn="just">
              <a:spcBef>
                <a:spcPct val="30000"/>
              </a:spcBef>
              <a:buFont typeface="Arial" charset="0"/>
              <a:buChar char="•"/>
            </a:pPr>
            <a:endParaRPr lang="en-US" sz="2000">
              <a:solidFill>
                <a:srgbClr val="000000"/>
              </a:solidFill>
              <a:latin typeface="Arial" charset="0"/>
            </a:endParaRPr>
          </a:p>
          <a:p>
            <a:pPr algn="just">
              <a:spcBef>
                <a:spcPct val="30000"/>
              </a:spcBef>
              <a:buFont typeface="Arial" charset="0"/>
              <a:buChar char="•"/>
            </a:pPr>
            <a:r>
              <a:rPr lang="en-US" sz="2000">
                <a:solidFill>
                  <a:srgbClr val="000000"/>
                </a:solidFill>
                <a:latin typeface="Arial" charset="0"/>
              </a:rPr>
              <a:t>five structural units must interact around each of the axes of fivefold rotational symmetry. </a:t>
            </a:r>
            <a:endParaRPr lang="it-IT" sz="2000">
              <a:solidFill>
                <a:srgbClr val="000000"/>
              </a:solidFill>
              <a:latin typeface="Arial" charset="0"/>
            </a:endParaRPr>
          </a:p>
        </p:txBody>
      </p:sp>
    </p:spTree>
    <p:extLst>
      <p:ext uri="{BB962C8B-B14F-4D97-AF65-F5344CB8AC3E}">
        <p14:creationId xmlns:p14="http://schemas.microsoft.com/office/powerpoint/2010/main" val="222352779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p:cNvPicPr>
            <a:picLocks noChangeAspect="1" noChangeArrowheads="1"/>
          </p:cNvPicPr>
          <p:nvPr/>
        </p:nvPicPr>
        <p:blipFill>
          <a:blip r:embed="rId3">
            <a:extLst>
              <a:ext uri="{28A0092B-C50C-407E-A947-70E740481C1C}">
                <a14:useLocalDpi xmlns:a14="http://schemas.microsoft.com/office/drawing/2010/main" val="0"/>
              </a:ext>
            </a:extLst>
          </a:blip>
          <a:srcRect r="61365"/>
          <a:stretch>
            <a:fillRect/>
          </a:stretch>
        </p:blipFill>
        <p:spPr bwMode="auto">
          <a:xfrm>
            <a:off x="304800" y="838200"/>
            <a:ext cx="3444875" cy="509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3"/>
          <p:cNvSpPr txBox="1">
            <a:spLocks noChangeArrowheads="1"/>
          </p:cNvSpPr>
          <p:nvPr/>
        </p:nvSpPr>
        <p:spPr bwMode="auto">
          <a:xfrm>
            <a:off x="4114800" y="1143000"/>
            <a:ext cx="4953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b="1">
                <a:solidFill>
                  <a:srgbClr val="FF0201"/>
                </a:solidFill>
                <a:latin typeface="Arial" charset="0"/>
              </a:rPr>
              <a:t>The simplest and ideal case:</a:t>
            </a:r>
          </a:p>
          <a:p>
            <a:pPr eaLnBrk="1" hangingPunct="1"/>
            <a:endParaRPr lang="it-IT" b="1">
              <a:solidFill>
                <a:srgbClr val="FF0201"/>
              </a:solidFill>
              <a:latin typeface="Arial" charset="0"/>
            </a:endParaRPr>
          </a:p>
          <a:p>
            <a:pPr eaLnBrk="1" hangingPunct="1">
              <a:buFontTx/>
              <a:buChar char="•"/>
            </a:pPr>
            <a:r>
              <a:rPr lang="it-IT" sz="2000">
                <a:latin typeface="Arial" charset="0"/>
              </a:rPr>
              <a:t> 3 identical subunits per triangular face</a:t>
            </a:r>
          </a:p>
          <a:p>
            <a:pPr eaLnBrk="1" hangingPunct="1"/>
            <a:endParaRPr lang="it-IT" sz="2000">
              <a:latin typeface="Arial" charset="0"/>
            </a:endParaRPr>
          </a:p>
          <a:p>
            <a:pPr eaLnBrk="1" hangingPunct="1">
              <a:buFontTx/>
              <a:buChar char="•"/>
            </a:pPr>
            <a:r>
              <a:rPr lang="it-IT" sz="2000">
                <a:latin typeface="Arial" charset="0"/>
              </a:rPr>
              <a:t> Each occupies an </a:t>
            </a:r>
            <a:r>
              <a:rPr lang="it-IT" sz="2000" b="1">
                <a:solidFill>
                  <a:srgbClr val="000080"/>
                </a:solidFill>
                <a:latin typeface="Arial" charset="0"/>
              </a:rPr>
              <a:t>equivalent</a:t>
            </a:r>
            <a:r>
              <a:rPr lang="it-IT" sz="2000">
                <a:latin typeface="Arial" charset="0"/>
              </a:rPr>
              <a:t> position</a:t>
            </a:r>
          </a:p>
          <a:p>
            <a:pPr eaLnBrk="1" hangingPunct="1"/>
            <a:endParaRPr lang="it-IT" sz="2000">
              <a:latin typeface="Arial" charset="0"/>
            </a:endParaRPr>
          </a:p>
          <a:p>
            <a:pPr eaLnBrk="1" hangingPunct="1">
              <a:buFontTx/>
              <a:buChar char="•"/>
            </a:pPr>
            <a:r>
              <a:rPr lang="it-IT" sz="2000">
                <a:latin typeface="Arial" charset="0"/>
              </a:rPr>
              <a:t> 60 subunits in total</a:t>
            </a:r>
            <a:endParaRPr lang="it-IT" sz="2000">
              <a:solidFill>
                <a:srgbClr val="FF0201"/>
              </a:solidFill>
              <a:latin typeface="Arial" charset="0"/>
            </a:endParaRPr>
          </a:p>
          <a:p>
            <a:pPr eaLnBrk="1" hangingPunct="1">
              <a:buFontTx/>
              <a:buChar char="•"/>
            </a:pPr>
            <a:endParaRPr lang="it-IT" sz="2000">
              <a:solidFill>
                <a:srgbClr val="FF0201"/>
              </a:solidFill>
              <a:latin typeface="Arial" charset="0"/>
            </a:endParaRPr>
          </a:p>
          <a:p>
            <a:pPr eaLnBrk="1" hangingPunct="1">
              <a:buFontTx/>
              <a:buChar char="•"/>
            </a:pPr>
            <a:r>
              <a:rPr lang="it-IT" sz="2000">
                <a:latin typeface="Arial" charset="0"/>
              </a:rPr>
              <a:t>5 subunits (</a:t>
            </a:r>
            <a:r>
              <a:rPr lang="it-IT" sz="2000" b="1">
                <a:solidFill>
                  <a:srgbClr val="FF8000"/>
                </a:solidFill>
                <a:latin typeface="Arial" charset="0"/>
              </a:rPr>
              <a:t>orange</a:t>
            </a:r>
            <a:r>
              <a:rPr lang="it-IT" sz="2000">
                <a:latin typeface="Arial" charset="0"/>
              </a:rPr>
              <a:t>) make fivefold</a:t>
            </a:r>
          </a:p>
          <a:p>
            <a:pPr eaLnBrk="1" hangingPunct="1"/>
            <a:r>
              <a:rPr lang="it-IT" sz="2000">
                <a:latin typeface="Arial" charset="0"/>
              </a:rPr>
              <a:t> symmetric contact at each of the 12</a:t>
            </a:r>
          </a:p>
          <a:p>
            <a:pPr eaLnBrk="1" hangingPunct="1"/>
            <a:r>
              <a:rPr lang="it-IT" sz="2000">
                <a:latin typeface="Arial" charset="0"/>
              </a:rPr>
              <a:t> vertices</a:t>
            </a:r>
          </a:p>
          <a:p>
            <a:pPr eaLnBrk="1" hangingPunct="1"/>
            <a:endParaRPr lang="it-IT" sz="2000">
              <a:latin typeface="Arial" charset="0"/>
            </a:endParaRPr>
          </a:p>
          <a:p>
            <a:pPr eaLnBrk="1" hangingPunct="1">
              <a:buFont typeface="Arial" charset="0"/>
              <a:buChar char="•"/>
            </a:pPr>
            <a:r>
              <a:rPr lang="it-IT" sz="2000">
                <a:latin typeface="Arial" charset="0"/>
              </a:rPr>
              <a:t>In the T=1 structure, the structural unit is </a:t>
            </a:r>
          </a:p>
          <a:p>
            <a:pPr eaLnBrk="1" hangingPunct="1"/>
            <a:r>
              <a:rPr lang="it-IT" sz="2000">
                <a:latin typeface="Arial" charset="0"/>
              </a:rPr>
              <a:t> a single protein subunit </a:t>
            </a:r>
          </a:p>
        </p:txBody>
      </p:sp>
      <p:sp>
        <p:nvSpPr>
          <p:cNvPr id="92163" name="Rectangle 4"/>
          <p:cNvSpPr>
            <a:spLocks noChangeArrowheads="1"/>
          </p:cNvSpPr>
          <p:nvPr/>
        </p:nvSpPr>
        <p:spPr bwMode="auto">
          <a:xfrm>
            <a:off x="2247900" y="228600"/>
            <a:ext cx="46482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spcBef>
                <a:spcPct val="20000"/>
              </a:spcBef>
            </a:pPr>
            <a:r>
              <a:rPr lang="en-US" sz="2800">
                <a:solidFill>
                  <a:srgbClr val="FF0201"/>
                </a:solidFill>
                <a:latin typeface="Arial" charset="0"/>
              </a:rPr>
              <a:t>Icosahedral symmetry: T=1</a:t>
            </a:r>
            <a:endParaRPr lang="it-IT" sz="2800">
              <a:solidFill>
                <a:srgbClr val="FF0201"/>
              </a:solidFill>
              <a:latin typeface="Arial" charset="0"/>
            </a:endParaRPr>
          </a:p>
        </p:txBody>
      </p:sp>
    </p:spTree>
    <p:extLst>
      <p:ext uri="{BB962C8B-B14F-4D97-AF65-F5344CB8AC3E}">
        <p14:creationId xmlns:p14="http://schemas.microsoft.com/office/powerpoint/2010/main" val="70654592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81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813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813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8131">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8131">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8131">
                                            <p:txEl>
                                              <p:pRg st="9" end="9"/>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8131">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8131">
                                            <p:txEl>
                                              <p:pRg st="12" end="1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4813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25488"/>
            <a:ext cx="9144000" cy="569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5"/>
          <p:cNvSpPr txBox="1">
            <a:spLocks noChangeArrowheads="1"/>
          </p:cNvSpPr>
          <p:nvPr/>
        </p:nvSpPr>
        <p:spPr bwMode="auto">
          <a:xfrm>
            <a:off x="200025" y="225425"/>
            <a:ext cx="8763000" cy="5238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p>
            <a:pPr algn="ctr">
              <a:defRPr/>
            </a:pPr>
            <a:r>
              <a:rPr lang="it-IT" sz="2800" dirty="0" err="1">
                <a:solidFill>
                  <a:srgbClr val="FF0000"/>
                </a:solidFill>
                <a:latin typeface="Arial" pitchFamily="-107" charset="0"/>
                <a:ea typeface="Arial" pitchFamily="-107" charset="0"/>
                <a:cs typeface="Arial" pitchFamily="-107" charset="0"/>
              </a:rPr>
              <a:t>Emergence</a:t>
            </a:r>
            <a:r>
              <a:rPr lang="it-IT" sz="2800" dirty="0">
                <a:solidFill>
                  <a:srgbClr val="FF0000"/>
                </a:solidFill>
                <a:latin typeface="Arial" pitchFamily="-107" charset="0"/>
                <a:ea typeface="Arial" pitchFamily="-107" charset="0"/>
                <a:cs typeface="Arial" pitchFamily="-107" charset="0"/>
              </a:rPr>
              <a:t> of </a:t>
            </a:r>
            <a:r>
              <a:rPr lang="it-IT" sz="2800" dirty="0" err="1">
                <a:solidFill>
                  <a:srgbClr val="FF0000"/>
                </a:solidFill>
                <a:latin typeface="Arial" pitchFamily="-107" charset="0"/>
                <a:ea typeface="Arial" pitchFamily="-107" charset="0"/>
                <a:cs typeface="Arial" pitchFamily="-107" charset="0"/>
              </a:rPr>
              <a:t>viral</a:t>
            </a:r>
            <a:r>
              <a:rPr lang="it-IT" sz="2800" dirty="0">
                <a:solidFill>
                  <a:srgbClr val="FF0000"/>
                </a:solidFill>
                <a:latin typeface="Arial" pitchFamily="-107" charset="0"/>
                <a:ea typeface="Arial" pitchFamily="-107" charset="0"/>
                <a:cs typeface="Arial" pitchFamily="-107" charset="0"/>
              </a:rPr>
              <a:t> </a:t>
            </a:r>
            <a:r>
              <a:rPr lang="it-IT" sz="2800" dirty="0" err="1">
                <a:solidFill>
                  <a:srgbClr val="FF0000"/>
                </a:solidFill>
                <a:latin typeface="Arial" pitchFamily="-107" charset="0"/>
                <a:ea typeface="Arial" pitchFamily="-107" charset="0"/>
                <a:cs typeface="Arial" pitchFamily="-107" charset="0"/>
              </a:rPr>
              <a:t>zoonoses</a:t>
            </a:r>
            <a:r>
              <a:rPr lang="it-IT" sz="2800" dirty="0">
                <a:solidFill>
                  <a:srgbClr val="FF0000"/>
                </a:solidFill>
                <a:latin typeface="Arial" pitchFamily="-107" charset="0"/>
                <a:ea typeface="Arial" pitchFamily="-107" charset="0"/>
                <a:cs typeface="Arial" pitchFamily="-107" charset="0"/>
              </a:rPr>
              <a:t> over the </a:t>
            </a:r>
            <a:r>
              <a:rPr lang="it-IT" sz="2800" dirty="0" err="1">
                <a:solidFill>
                  <a:srgbClr val="FF0000"/>
                </a:solidFill>
                <a:latin typeface="Arial" pitchFamily="-107" charset="0"/>
                <a:ea typeface="Arial" pitchFamily="-107" charset="0"/>
                <a:cs typeface="Arial" pitchFamily="-107" charset="0"/>
              </a:rPr>
              <a:t>past</a:t>
            </a:r>
            <a:r>
              <a:rPr lang="it-IT" sz="2800" dirty="0">
                <a:solidFill>
                  <a:srgbClr val="FF0000"/>
                </a:solidFill>
                <a:latin typeface="Arial" pitchFamily="-107" charset="0"/>
                <a:ea typeface="Arial" pitchFamily="-107" charset="0"/>
                <a:cs typeface="Arial" pitchFamily="-107" charset="0"/>
              </a:rPr>
              <a:t> </a:t>
            </a:r>
            <a:r>
              <a:rPr lang="it-IT" sz="2800" dirty="0" err="1">
                <a:solidFill>
                  <a:srgbClr val="FF0000"/>
                </a:solidFill>
                <a:latin typeface="Arial" pitchFamily="-107" charset="0"/>
                <a:ea typeface="Arial" pitchFamily="-107" charset="0"/>
                <a:cs typeface="Arial" pitchFamily="-107" charset="0"/>
              </a:rPr>
              <a:t>century</a:t>
            </a:r>
            <a:endParaRPr lang="it-IT" sz="2800" dirty="0">
              <a:solidFill>
                <a:srgbClr val="FF0000"/>
              </a:solidFill>
              <a:latin typeface="Arial" pitchFamily="-107" charset="0"/>
              <a:ea typeface="Arial" pitchFamily="-107" charset="0"/>
              <a:cs typeface="Arial" pitchFamily="-107" charset="0"/>
            </a:endParaRPr>
          </a:p>
        </p:txBody>
      </p:sp>
      <p:grpSp>
        <p:nvGrpSpPr>
          <p:cNvPr id="20483" name="Gruppo 3"/>
          <p:cNvGrpSpPr>
            <a:grpSpLocks/>
          </p:cNvGrpSpPr>
          <p:nvPr/>
        </p:nvGrpSpPr>
        <p:grpSpPr bwMode="auto">
          <a:xfrm>
            <a:off x="12700" y="6619875"/>
            <a:ext cx="5029200" cy="180975"/>
            <a:chOff x="12645" y="6619136"/>
            <a:chExt cx="5029413" cy="182136"/>
          </a:xfrm>
        </p:grpSpPr>
        <p:pic>
          <p:nvPicPr>
            <p:cNvPr id="20484"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45" y="6621273"/>
              <a:ext cx="2527809" cy="17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Immagin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5251" y="6619136"/>
              <a:ext cx="2116807"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Immagine 1" descr="ASM.img03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85800"/>
            <a:ext cx="3948113" cy="587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Rectangle 5"/>
          <p:cNvSpPr>
            <a:spLocks noChangeArrowheads="1"/>
          </p:cNvSpPr>
          <p:nvPr/>
        </p:nvSpPr>
        <p:spPr bwMode="auto">
          <a:xfrm>
            <a:off x="285750" y="152400"/>
            <a:ext cx="85725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spcBef>
                <a:spcPct val="20000"/>
              </a:spcBef>
            </a:pPr>
            <a:r>
              <a:rPr lang="en-US">
                <a:solidFill>
                  <a:srgbClr val="000090"/>
                </a:solidFill>
                <a:latin typeface="Arial" charset="0"/>
              </a:rPr>
              <a:t>Structure of the parvovirus adeno-associated virus 2 (AAV 2)</a:t>
            </a:r>
            <a:endParaRPr lang="it-IT">
              <a:solidFill>
                <a:srgbClr val="000090"/>
              </a:solidFill>
              <a:latin typeface="Arial" charset="0"/>
            </a:endParaRPr>
          </a:p>
        </p:txBody>
      </p:sp>
      <p:sp>
        <p:nvSpPr>
          <p:cNvPr id="94211" name="CasellaDiTesto 3"/>
          <p:cNvSpPr txBox="1">
            <a:spLocks noChangeArrowheads="1"/>
          </p:cNvSpPr>
          <p:nvPr/>
        </p:nvSpPr>
        <p:spPr bwMode="auto">
          <a:xfrm>
            <a:off x="4800600" y="1219200"/>
            <a:ext cx="4114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it-IT" sz="1600">
                <a:latin typeface="Arial" charset="0"/>
                <a:cs typeface="Arial" charset="0"/>
              </a:rPr>
              <a:t>Ribbon diagram of the single subunit of the T=1 particle. </a:t>
            </a:r>
          </a:p>
          <a:p>
            <a:pPr algn="just" eaLnBrk="1" hangingPunct="1"/>
            <a:endParaRPr lang="it-IT" sz="1600">
              <a:latin typeface="Arial" charset="0"/>
              <a:cs typeface="Arial" charset="0"/>
            </a:endParaRPr>
          </a:p>
          <a:p>
            <a:pPr eaLnBrk="1" hangingPunct="1"/>
            <a:r>
              <a:rPr lang="it-IT" sz="1600">
                <a:latin typeface="Arial" charset="0"/>
                <a:cs typeface="Arial" charset="0"/>
              </a:rPr>
              <a:t>The regions of the subunit that interact around the five-, three-, and twofold axes are shown in </a:t>
            </a:r>
            <a:r>
              <a:rPr lang="it-IT" sz="1600" b="1">
                <a:solidFill>
                  <a:srgbClr val="0000FF"/>
                </a:solidFill>
                <a:latin typeface="Arial" charset="0"/>
                <a:cs typeface="Arial" charset="0"/>
              </a:rPr>
              <a:t>blue</a:t>
            </a:r>
            <a:r>
              <a:rPr lang="it-IT" sz="1600">
                <a:latin typeface="Arial" charset="0"/>
                <a:cs typeface="Arial" charset="0"/>
              </a:rPr>
              <a:t>, </a:t>
            </a:r>
            <a:r>
              <a:rPr lang="it-IT" sz="1600" b="1">
                <a:solidFill>
                  <a:srgbClr val="00664D"/>
                </a:solidFill>
                <a:latin typeface="Arial" charset="0"/>
                <a:cs typeface="Arial" charset="0"/>
              </a:rPr>
              <a:t>green</a:t>
            </a:r>
            <a:r>
              <a:rPr lang="it-IT" sz="1600">
                <a:latin typeface="Arial" charset="0"/>
                <a:cs typeface="Arial" charset="0"/>
              </a:rPr>
              <a:t> and </a:t>
            </a:r>
            <a:r>
              <a:rPr lang="it-IT" sz="1600" b="1">
                <a:solidFill>
                  <a:srgbClr val="FFFF00"/>
                </a:solidFill>
                <a:latin typeface="Arial" charset="0"/>
                <a:cs typeface="Arial" charset="0"/>
              </a:rPr>
              <a:t>yellow</a:t>
            </a:r>
            <a:r>
              <a:rPr lang="it-IT" sz="1600">
                <a:latin typeface="Arial" charset="0"/>
                <a:cs typeface="Arial" charset="0"/>
              </a:rPr>
              <a:t>. </a:t>
            </a:r>
          </a:p>
        </p:txBody>
      </p:sp>
      <p:sp>
        <p:nvSpPr>
          <p:cNvPr id="94212" name="CasellaDiTesto 4"/>
          <p:cNvSpPr txBox="1">
            <a:spLocks noChangeArrowheads="1"/>
          </p:cNvSpPr>
          <p:nvPr/>
        </p:nvSpPr>
        <p:spPr bwMode="auto">
          <a:xfrm>
            <a:off x="4800600" y="4037013"/>
            <a:ext cx="4114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600">
                <a:latin typeface="Arial" charset="0"/>
                <a:cs typeface="Arial" charset="0"/>
              </a:rPr>
              <a:t>Surface view of the 3-A-resolution structure determined by X-ray crystallography of purified virions.  </a:t>
            </a:r>
          </a:p>
          <a:p>
            <a:pPr algn="just" eaLnBrk="1" hangingPunct="1"/>
            <a:endParaRPr lang="it-IT" sz="1600">
              <a:latin typeface="Arial" charset="0"/>
              <a:cs typeface="Arial" charset="0"/>
            </a:endParaRPr>
          </a:p>
          <a:p>
            <a:pPr algn="just" eaLnBrk="1" hangingPunct="1"/>
            <a:r>
              <a:rPr lang="it-IT" sz="1600">
                <a:latin typeface="Arial" charset="0"/>
                <a:cs typeface="Arial" charset="0"/>
              </a:rPr>
              <a:t>The regions of the single subunits from which the capsid is built are colored as in panel A.</a:t>
            </a:r>
          </a:p>
        </p:txBody>
      </p:sp>
    </p:spTree>
    <p:extLst>
      <p:ext uri="{BB962C8B-B14F-4D97-AF65-F5344CB8AC3E}">
        <p14:creationId xmlns:p14="http://schemas.microsoft.com/office/powerpoint/2010/main" val="75333219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p:cNvPicPr>
            <a:picLocks noChangeAspect="1" noChangeArrowheads="1"/>
          </p:cNvPicPr>
          <p:nvPr/>
        </p:nvPicPr>
        <p:blipFill>
          <a:blip r:embed="rId3">
            <a:extLst>
              <a:ext uri="{28A0092B-C50C-407E-A947-70E740481C1C}">
                <a14:useLocalDpi xmlns:a14="http://schemas.microsoft.com/office/drawing/2010/main" val="0"/>
              </a:ext>
            </a:extLst>
          </a:blip>
          <a:srcRect l="39301"/>
          <a:stretch>
            <a:fillRect/>
          </a:stretch>
        </p:blipFill>
        <p:spPr bwMode="auto">
          <a:xfrm>
            <a:off x="4343400" y="1168400"/>
            <a:ext cx="4800600"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p:cNvSpPr txBox="1">
            <a:spLocks noChangeArrowheads="1"/>
          </p:cNvSpPr>
          <p:nvPr/>
        </p:nvSpPr>
        <p:spPr bwMode="auto">
          <a:xfrm>
            <a:off x="228600" y="1066800"/>
            <a:ext cx="44958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it-IT" sz="2000">
                <a:latin typeface="Arial" charset="0"/>
              </a:rPr>
              <a:t>A shell made of </a:t>
            </a:r>
            <a:r>
              <a:rPr lang="it-IT" sz="2000" b="1">
                <a:latin typeface="Arial" charset="0"/>
              </a:rPr>
              <a:t>180 subunits</a:t>
            </a:r>
            <a:r>
              <a:rPr lang="it-IT" sz="2000">
                <a:latin typeface="Arial" charset="0"/>
              </a:rPr>
              <a:t>:</a:t>
            </a:r>
          </a:p>
          <a:p>
            <a:pPr eaLnBrk="1" hangingPunct="1"/>
            <a:r>
              <a:rPr lang="it-IT" sz="2000">
                <a:latin typeface="Arial" charset="0"/>
              </a:rPr>
              <a:t>each occupies a</a:t>
            </a:r>
            <a:r>
              <a:rPr lang="it-IT" sz="2000">
                <a:solidFill>
                  <a:srgbClr val="FF0201"/>
                </a:solidFill>
                <a:latin typeface="Arial" charset="0"/>
              </a:rPr>
              <a:t> </a:t>
            </a:r>
            <a:r>
              <a:rPr lang="it-IT" sz="2000" b="1">
                <a:solidFill>
                  <a:srgbClr val="000099"/>
                </a:solidFill>
                <a:latin typeface="Arial" charset="0"/>
              </a:rPr>
              <a:t>quasi-equivalent</a:t>
            </a:r>
          </a:p>
          <a:p>
            <a:pPr eaLnBrk="1" hangingPunct="1"/>
            <a:r>
              <a:rPr lang="it-IT" sz="2000">
                <a:latin typeface="Arial" charset="0"/>
              </a:rPr>
              <a:t>position</a:t>
            </a:r>
          </a:p>
          <a:p>
            <a:pPr eaLnBrk="1" hangingPunct="1"/>
            <a:endParaRPr lang="it-IT" sz="2000">
              <a:latin typeface="Arial" charset="0"/>
            </a:endParaRPr>
          </a:p>
          <a:p>
            <a:pPr eaLnBrk="1" hangingPunct="1">
              <a:buFontTx/>
              <a:buChar char="•"/>
            </a:pPr>
            <a:r>
              <a:rPr lang="it-IT" sz="2000">
                <a:latin typeface="Arial" charset="0"/>
              </a:rPr>
              <a:t>5 subunits (</a:t>
            </a:r>
            <a:r>
              <a:rPr lang="it-IT" sz="2000" b="1">
                <a:solidFill>
                  <a:srgbClr val="FF8000"/>
                </a:solidFill>
                <a:latin typeface="Arial" charset="0"/>
              </a:rPr>
              <a:t>orange</a:t>
            </a:r>
            <a:r>
              <a:rPr lang="it-IT" sz="2000">
                <a:latin typeface="Arial" charset="0"/>
              </a:rPr>
              <a:t>) make fivefold</a:t>
            </a:r>
          </a:p>
          <a:p>
            <a:pPr eaLnBrk="1" hangingPunct="1"/>
            <a:r>
              <a:rPr lang="it-IT" sz="2000">
                <a:latin typeface="Arial" charset="0"/>
              </a:rPr>
              <a:t> symmetric contact at each of the 12</a:t>
            </a:r>
          </a:p>
          <a:p>
            <a:pPr eaLnBrk="1" hangingPunct="1"/>
            <a:r>
              <a:rPr lang="it-IT" sz="2000">
                <a:latin typeface="Arial" charset="0"/>
              </a:rPr>
              <a:t> vertices.</a:t>
            </a:r>
          </a:p>
          <a:p>
            <a:pPr eaLnBrk="1" hangingPunct="1"/>
            <a:endParaRPr lang="it-IT" sz="2000">
              <a:latin typeface="Arial" charset="0"/>
            </a:endParaRPr>
          </a:p>
          <a:p>
            <a:pPr eaLnBrk="1" hangingPunct="1">
              <a:buFontTx/>
              <a:buChar char="•"/>
            </a:pPr>
            <a:r>
              <a:rPr lang="it-IT" sz="2000">
                <a:latin typeface="Arial" charset="0"/>
              </a:rPr>
              <a:t>Additional subunits, arranged with sixfold (</a:t>
            </a:r>
            <a:r>
              <a:rPr lang="it-IT" sz="2000" b="1">
                <a:solidFill>
                  <a:srgbClr val="000080"/>
                </a:solidFill>
                <a:latin typeface="Arial" charset="0"/>
              </a:rPr>
              <a:t>blue</a:t>
            </a:r>
            <a:r>
              <a:rPr lang="it-IT" sz="2000">
                <a:latin typeface="Arial" charset="0"/>
              </a:rPr>
              <a:t>, </a:t>
            </a:r>
            <a:r>
              <a:rPr lang="it-IT" sz="2000" b="1">
                <a:solidFill>
                  <a:srgbClr val="FFFF00"/>
                </a:solidFill>
                <a:latin typeface="Arial" charset="0"/>
              </a:rPr>
              <a:t>yellow</a:t>
            </a:r>
            <a:r>
              <a:rPr lang="it-IT" sz="2000">
                <a:latin typeface="Arial" charset="0"/>
              </a:rPr>
              <a:t>) symmetry, are interposed between the fivefold symmetric clusters.</a:t>
            </a:r>
          </a:p>
          <a:p>
            <a:pPr eaLnBrk="1" hangingPunct="1">
              <a:buFontTx/>
              <a:buChar char="•"/>
            </a:pPr>
            <a:endParaRPr lang="it-IT" sz="2000">
              <a:latin typeface="Arial" charset="0"/>
            </a:endParaRPr>
          </a:p>
          <a:p>
            <a:pPr eaLnBrk="1" hangingPunct="1">
              <a:buFontTx/>
              <a:buChar char="•"/>
            </a:pPr>
            <a:r>
              <a:rPr lang="it-IT" sz="2000">
                <a:latin typeface="Arial" charset="0"/>
              </a:rPr>
              <a:t>Each subunit can be present in one of three different structural environments, designated A, B, or C. </a:t>
            </a:r>
          </a:p>
        </p:txBody>
      </p:sp>
      <p:sp>
        <p:nvSpPr>
          <p:cNvPr id="95235" name="Rectangle 5"/>
          <p:cNvSpPr>
            <a:spLocks noChangeArrowheads="1"/>
          </p:cNvSpPr>
          <p:nvPr/>
        </p:nvSpPr>
        <p:spPr bwMode="auto">
          <a:xfrm>
            <a:off x="0" y="0"/>
            <a:ext cx="9144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US">
                <a:solidFill>
                  <a:srgbClr val="FF0201"/>
                </a:solidFill>
                <a:latin typeface="Arial" charset="0"/>
              </a:rPr>
              <a:t>Icosahedral symmetry: T=3</a:t>
            </a:r>
          </a:p>
          <a:p>
            <a:pPr marL="342900" indent="-342900" algn="ctr">
              <a:spcBef>
                <a:spcPct val="20000"/>
              </a:spcBef>
            </a:pPr>
            <a:r>
              <a:rPr lang="en-US">
                <a:solidFill>
                  <a:srgbClr val="FF0201"/>
                </a:solidFill>
                <a:latin typeface="Arial" charset="0"/>
              </a:rPr>
              <a:t> </a:t>
            </a:r>
            <a:r>
              <a:rPr lang="en-US">
                <a:latin typeface="Arial" charset="0"/>
              </a:rPr>
              <a:t>large capsids and quasiequivalent bonding</a:t>
            </a:r>
            <a:endParaRPr lang="it-IT">
              <a:latin typeface="Arial" charset="0"/>
            </a:endParaRPr>
          </a:p>
        </p:txBody>
      </p:sp>
    </p:spTree>
    <p:extLst>
      <p:ext uri="{BB962C8B-B14F-4D97-AF65-F5344CB8AC3E}">
        <p14:creationId xmlns:p14="http://schemas.microsoft.com/office/powerpoint/2010/main" val="2448754531"/>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1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15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15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155">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155">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15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Immagine 1" descr="ASM.img02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85800"/>
            <a:ext cx="7483475"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Rectangle 5"/>
          <p:cNvSpPr>
            <a:spLocks noChangeArrowheads="1"/>
          </p:cNvSpPr>
          <p:nvPr/>
        </p:nvSpPr>
        <p:spPr bwMode="auto">
          <a:xfrm>
            <a:off x="285750" y="152400"/>
            <a:ext cx="85725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US">
                <a:latin typeface="Arial" charset="0"/>
              </a:rPr>
              <a:t>Structural units and faces of icosahedral virus particle</a:t>
            </a:r>
            <a:endParaRPr lang="it-IT">
              <a:latin typeface="Arial" charset="0"/>
            </a:endParaRPr>
          </a:p>
        </p:txBody>
      </p:sp>
      <p:sp>
        <p:nvSpPr>
          <p:cNvPr id="97283" name="Rectangle 1027"/>
          <p:cNvSpPr>
            <a:spLocks noChangeArrowheads="1"/>
          </p:cNvSpPr>
          <p:nvPr/>
        </p:nvSpPr>
        <p:spPr bwMode="auto">
          <a:xfrm>
            <a:off x="180975" y="5867400"/>
            <a:ext cx="876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algn="just">
              <a:spcBef>
                <a:spcPct val="20000"/>
              </a:spcBef>
            </a:pPr>
            <a:r>
              <a:rPr lang="en-GB" sz="1800">
                <a:latin typeface="Arial" charset="0"/>
              </a:rPr>
              <a:t>An icosahedron has 20 faces. Nevertheless, there is </a:t>
            </a:r>
            <a:r>
              <a:rPr lang="en-GB" sz="1800" b="1">
                <a:solidFill>
                  <a:srgbClr val="FF0000"/>
                </a:solidFill>
                <a:latin typeface="Arial" charset="0"/>
              </a:rPr>
              <a:t>not</a:t>
            </a:r>
            <a:r>
              <a:rPr lang="en-GB" sz="1800">
                <a:latin typeface="Arial" charset="0"/>
              </a:rPr>
              <a:t> a simple relationship between a structural (asymmetric) unit and a face. So, the </a:t>
            </a:r>
            <a:r>
              <a:rPr lang="en-GB" sz="1800" b="1">
                <a:solidFill>
                  <a:srgbClr val="FF0000"/>
                </a:solidFill>
                <a:latin typeface="Arial" charset="0"/>
              </a:rPr>
              <a:t>T</a:t>
            </a:r>
            <a:r>
              <a:rPr lang="en-GB" sz="1800">
                <a:latin typeface="Arial" charset="0"/>
              </a:rPr>
              <a:t> number defines the number of subunits in each face.</a:t>
            </a:r>
          </a:p>
        </p:txBody>
      </p:sp>
      <p:sp>
        <p:nvSpPr>
          <p:cNvPr id="5" name="Figura a mano libera 4"/>
          <p:cNvSpPr/>
          <p:nvPr/>
        </p:nvSpPr>
        <p:spPr>
          <a:xfrm>
            <a:off x="750888" y="515938"/>
            <a:ext cx="2185987" cy="5440362"/>
          </a:xfrm>
          <a:custGeom>
            <a:avLst/>
            <a:gdLst>
              <a:gd name="connsiteX0" fmla="*/ 38486 w 2186101"/>
              <a:gd name="connsiteY0" fmla="*/ 12829 h 5439573"/>
              <a:gd name="connsiteX1" fmla="*/ 173187 w 2186101"/>
              <a:gd name="connsiteY1" fmla="*/ 32073 h 5439573"/>
              <a:gd name="connsiteX2" fmla="*/ 432966 w 2186101"/>
              <a:gd name="connsiteY2" fmla="*/ 41694 h 5439573"/>
              <a:gd name="connsiteX3" fmla="*/ 529181 w 2186101"/>
              <a:gd name="connsiteY3" fmla="*/ 60938 h 5439573"/>
              <a:gd name="connsiteX4" fmla="*/ 577288 w 2186101"/>
              <a:gd name="connsiteY4" fmla="*/ 70560 h 5439573"/>
              <a:gd name="connsiteX5" fmla="*/ 635017 w 2186101"/>
              <a:gd name="connsiteY5" fmla="*/ 80182 h 5439573"/>
              <a:gd name="connsiteX6" fmla="*/ 673503 w 2186101"/>
              <a:gd name="connsiteY6" fmla="*/ 89804 h 5439573"/>
              <a:gd name="connsiteX7" fmla="*/ 702367 w 2186101"/>
              <a:gd name="connsiteY7" fmla="*/ 99426 h 5439573"/>
              <a:gd name="connsiteX8" fmla="*/ 1423977 w 2186101"/>
              <a:gd name="connsiteY8" fmla="*/ 109048 h 5439573"/>
              <a:gd name="connsiteX9" fmla="*/ 1664514 w 2186101"/>
              <a:gd name="connsiteY9" fmla="*/ 128291 h 5439573"/>
              <a:gd name="connsiteX10" fmla="*/ 1722243 w 2186101"/>
              <a:gd name="connsiteY10" fmla="*/ 137913 h 5439573"/>
              <a:gd name="connsiteX11" fmla="*/ 1789593 w 2186101"/>
              <a:gd name="connsiteY11" fmla="*/ 147535 h 5439573"/>
              <a:gd name="connsiteX12" fmla="*/ 1895429 w 2186101"/>
              <a:gd name="connsiteY12" fmla="*/ 166779 h 5439573"/>
              <a:gd name="connsiteX13" fmla="*/ 2001265 w 2186101"/>
              <a:gd name="connsiteY13" fmla="*/ 176401 h 5439573"/>
              <a:gd name="connsiteX14" fmla="*/ 2126344 w 2186101"/>
              <a:gd name="connsiteY14" fmla="*/ 205267 h 5439573"/>
              <a:gd name="connsiteX15" fmla="*/ 2155208 w 2186101"/>
              <a:gd name="connsiteY15" fmla="*/ 214888 h 5439573"/>
              <a:gd name="connsiteX16" fmla="*/ 2184073 w 2186101"/>
              <a:gd name="connsiteY16" fmla="*/ 243754 h 5439573"/>
              <a:gd name="connsiteX17" fmla="*/ 2164830 w 2186101"/>
              <a:gd name="connsiteY17" fmla="*/ 282242 h 5439573"/>
              <a:gd name="connsiteX18" fmla="*/ 2116723 w 2186101"/>
              <a:gd name="connsiteY18" fmla="*/ 301485 h 5439573"/>
              <a:gd name="connsiteX19" fmla="*/ 2010887 w 2186101"/>
              <a:gd name="connsiteY19" fmla="*/ 320729 h 5439573"/>
              <a:gd name="connsiteX20" fmla="*/ 1943536 w 2186101"/>
              <a:gd name="connsiteY20" fmla="*/ 330351 h 5439573"/>
              <a:gd name="connsiteX21" fmla="*/ 1779971 w 2186101"/>
              <a:gd name="connsiteY21" fmla="*/ 339973 h 5439573"/>
              <a:gd name="connsiteX22" fmla="*/ 1693378 w 2186101"/>
              <a:gd name="connsiteY22" fmla="*/ 349595 h 5439573"/>
              <a:gd name="connsiteX23" fmla="*/ 1308520 w 2186101"/>
              <a:gd name="connsiteY23" fmla="*/ 359217 h 5439573"/>
              <a:gd name="connsiteX24" fmla="*/ 1039119 w 2186101"/>
              <a:gd name="connsiteY24" fmla="*/ 368839 h 5439573"/>
              <a:gd name="connsiteX25" fmla="*/ 731232 w 2186101"/>
              <a:gd name="connsiteY25" fmla="*/ 378460 h 5439573"/>
              <a:gd name="connsiteX26" fmla="*/ 615774 w 2186101"/>
              <a:gd name="connsiteY26" fmla="*/ 416948 h 5439573"/>
              <a:gd name="connsiteX27" fmla="*/ 577288 w 2186101"/>
              <a:gd name="connsiteY27" fmla="*/ 436192 h 5439573"/>
              <a:gd name="connsiteX28" fmla="*/ 529181 w 2186101"/>
              <a:gd name="connsiteY28" fmla="*/ 484301 h 5439573"/>
              <a:gd name="connsiteX29" fmla="*/ 490695 w 2186101"/>
              <a:gd name="connsiteY29" fmla="*/ 542033 h 5439573"/>
              <a:gd name="connsiteX30" fmla="*/ 471452 w 2186101"/>
              <a:gd name="connsiteY30" fmla="*/ 590142 h 5439573"/>
              <a:gd name="connsiteX31" fmla="*/ 452209 w 2186101"/>
              <a:gd name="connsiteY31" fmla="*/ 628630 h 5439573"/>
              <a:gd name="connsiteX32" fmla="*/ 432966 w 2186101"/>
              <a:gd name="connsiteY32" fmla="*/ 715227 h 5439573"/>
              <a:gd name="connsiteX33" fmla="*/ 423345 w 2186101"/>
              <a:gd name="connsiteY33" fmla="*/ 792202 h 5439573"/>
              <a:gd name="connsiteX34" fmla="*/ 384859 w 2186101"/>
              <a:gd name="connsiteY34" fmla="*/ 878799 h 5439573"/>
              <a:gd name="connsiteX35" fmla="*/ 336752 w 2186101"/>
              <a:gd name="connsiteY35" fmla="*/ 1003883 h 5439573"/>
              <a:gd name="connsiteX36" fmla="*/ 279023 w 2186101"/>
              <a:gd name="connsiteY36" fmla="*/ 1138590 h 5439573"/>
              <a:gd name="connsiteX37" fmla="*/ 240537 w 2186101"/>
              <a:gd name="connsiteY37" fmla="*/ 1282918 h 5439573"/>
              <a:gd name="connsiteX38" fmla="*/ 202051 w 2186101"/>
              <a:gd name="connsiteY38" fmla="*/ 1408002 h 5439573"/>
              <a:gd name="connsiteX39" fmla="*/ 163565 w 2186101"/>
              <a:gd name="connsiteY39" fmla="*/ 1542709 h 5439573"/>
              <a:gd name="connsiteX40" fmla="*/ 144322 w 2186101"/>
              <a:gd name="connsiteY40" fmla="*/ 2273972 h 5439573"/>
              <a:gd name="connsiteX41" fmla="*/ 134701 w 2186101"/>
              <a:gd name="connsiteY41" fmla="*/ 2370191 h 5439573"/>
              <a:gd name="connsiteX42" fmla="*/ 125079 w 2186101"/>
              <a:gd name="connsiteY42" fmla="*/ 2543385 h 5439573"/>
              <a:gd name="connsiteX43" fmla="*/ 153944 w 2186101"/>
              <a:gd name="connsiteY43" fmla="*/ 3678768 h 5439573"/>
              <a:gd name="connsiteX44" fmla="*/ 173187 w 2186101"/>
              <a:gd name="connsiteY44" fmla="*/ 4054021 h 5439573"/>
              <a:gd name="connsiteX45" fmla="*/ 192430 w 2186101"/>
              <a:gd name="connsiteY45" fmla="*/ 4265703 h 5439573"/>
              <a:gd name="connsiteX46" fmla="*/ 202051 w 2186101"/>
              <a:gd name="connsiteY46" fmla="*/ 4429275 h 5439573"/>
              <a:gd name="connsiteX47" fmla="*/ 211673 w 2186101"/>
              <a:gd name="connsiteY47" fmla="*/ 4467762 h 5439573"/>
              <a:gd name="connsiteX48" fmla="*/ 221294 w 2186101"/>
              <a:gd name="connsiteY48" fmla="*/ 4515872 h 5439573"/>
              <a:gd name="connsiteX49" fmla="*/ 221294 w 2186101"/>
              <a:gd name="connsiteY49" fmla="*/ 5160538 h 5439573"/>
              <a:gd name="connsiteX50" fmla="*/ 202051 w 2186101"/>
              <a:gd name="connsiteY50" fmla="*/ 5333732 h 5439573"/>
              <a:gd name="connsiteX51" fmla="*/ 192430 w 2186101"/>
              <a:gd name="connsiteY51" fmla="*/ 5381842 h 5439573"/>
              <a:gd name="connsiteX52" fmla="*/ 163565 w 2186101"/>
              <a:gd name="connsiteY52" fmla="*/ 5410707 h 5439573"/>
              <a:gd name="connsiteX53" fmla="*/ 96215 w 2186101"/>
              <a:gd name="connsiteY53" fmla="*/ 5439573 h 5439573"/>
              <a:gd name="connsiteX54" fmla="*/ 76972 w 2186101"/>
              <a:gd name="connsiteY54" fmla="*/ 5401086 h 5439573"/>
              <a:gd name="connsiteX55" fmla="*/ 48108 w 2186101"/>
              <a:gd name="connsiteY55" fmla="*/ 5381842 h 5439573"/>
              <a:gd name="connsiteX56" fmla="*/ 28865 w 2186101"/>
              <a:gd name="connsiteY56" fmla="*/ 5352976 h 5439573"/>
              <a:gd name="connsiteX57" fmla="*/ 19243 w 2186101"/>
              <a:gd name="connsiteY57" fmla="*/ 5314489 h 5439573"/>
              <a:gd name="connsiteX58" fmla="*/ 9622 w 2186101"/>
              <a:gd name="connsiteY58" fmla="*/ 5285623 h 5439573"/>
              <a:gd name="connsiteX59" fmla="*/ 19243 w 2186101"/>
              <a:gd name="connsiteY59" fmla="*/ 4996966 h 5439573"/>
              <a:gd name="connsiteX60" fmla="*/ 48108 w 2186101"/>
              <a:gd name="connsiteY60" fmla="*/ 4775663 h 5439573"/>
              <a:gd name="connsiteX61" fmla="*/ 76972 w 2186101"/>
              <a:gd name="connsiteY61" fmla="*/ 4650578 h 5439573"/>
              <a:gd name="connsiteX62" fmla="*/ 86593 w 2186101"/>
              <a:gd name="connsiteY62" fmla="*/ 4583225 h 5439573"/>
              <a:gd name="connsiteX63" fmla="*/ 96215 w 2186101"/>
              <a:gd name="connsiteY63" fmla="*/ 4487006 h 5439573"/>
              <a:gd name="connsiteX64" fmla="*/ 105836 w 2186101"/>
              <a:gd name="connsiteY64" fmla="*/ 4438897 h 5439573"/>
              <a:gd name="connsiteX65" fmla="*/ 86593 w 2186101"/>
              <a:gd name="connsiteY65" fmla="*/ 4256081 h 5439573"/>
              <a:gd name="connsiteX66" fmla="*/ 67351 w 2186101"/>
              <a:gd name="connsiteY66" fmla="*/ 4188728 h 5439573"/>
              <a:gd name="connsiteX67" fmla="*/ 48108 w 2186101"/>
              <a:gd name="connsiteY67" fmla="*/ 3938559 h 5439573"/>
              <a:gd name="connsiteX68" fmla="*/ 38486 w 2186101"/>
              <a:gd name="connsiteY68" fmla="*/ 3813474 h 5439573"/>
              <a:gd name="connsiteX69" fmla="*/ 19243 w 2186101"/>
              <a:gd name="connsiteY69" fmla="*/ 3678768 h 5439573"/>
              <a:gd name="connsiteX70" fmla="*/ 9622 w 2186101"/>
              <a:gd name="connsiteY70" fmla="*/ 3621036 h 5439573"/>
              <a:gd name="connsiteX71" fmla="*/ 0 w 2186101"/>
              <a:gd name="connsiteY71" fmla="*/ 3534439 h 5439573"/>
              <a:gd name="connsiteX72" fmla="*/ 9622 w 2186101"/>
              <a:gd name="connsiteY72" fmla="*/ 3014858 h 5439573"/>
              <a:gd name="connsiteX73" fmla="*/ 19243 w 2186101"/>
              <a:gd name="connsiteY73" fmla="*/ 2966748 h 5439573"/>
              <a:gd name="connsiteX74" fmla="*/ 38486 w 2186101"/>
              <a:gd name="connsiteY74" fmla="*/ 2841664 h 5439573"/>
              <a:gd name="connsiteX75" fmla="*/ 67351 w 2186101"/>
              <a:gd name="connsiteY75" fmla="*/ 2437544 h 5439573"/>
              <a:gd name="connsiteX76" fmla="*/ 57729 w 2186101"/>
              <a:gd name="connsiteY76" fmla="*/ 2148888 h 5439573"/>
              <a:gd name="connsiteX77" fmla="*/ 48108 w 2186101"/>
              <a:gd name="connsiteY77" fmla="*/ 2110400 h 5439573"/>
              <a:gd name="connsiteX78" fmla="*/ 38486 w 2186101"/>
              <a:gd name="connsiteY78" fmla="*/ 2014181 h 5439573"/>
              <a:gd name="connsiteX79" fmla="*/ 28865 w 2186101"/>
              <a:gd name="connsiteY79" fmla="*/ 1966072 h 5439573"/>
              <a:gd name="connsiteX80" fmla="*/ 19243 w 2186101"/>
              <a:gd name="connsiteY80" fmla="*/ 1889097 h 5439573"/>
              <a:gd name="connsiteX81" fmla="*/ 28865 w 2186101"/>
              <a:gd name="connsiteY81" fmla="*/ 1552331 h 5439573"/>
              <a:gd name="connsiteX82" fmla="*/ 48108 w 2186101"/>
              <a:gd name="connsiteY82" fmla="*/ 1417624 h 5439573"/>
              <a:gd name="connsiteX83" fmla="*/ 48108 w 2186101"/>
              <a:gd name="connsiteY83" fmla="*/ 647873 h 5439573"/>
              <a:gd name="connsiteX84" fmla="*/ 38486 w 2186101"/>
              <a:gd name="connsiteY84" fmla="*/ 542033 h 5439573"/>
              <a:gd name="connsiteX85" fmla="*/ 19243 w 2186101"/>
              <a:gd name="connsiteY85" fmla="*/ 445814 h 5439573"/>
              <a:gd name="connsiteX86" fmla="*/ 28865 w 2186101"/>
              <a:gd name="connsiteY86" fmla="*/ 157157 h 5439573"/>
              <a:gd name="connsiteX87" fmla="*/ 38486 w 2186101"/>
              <a:gd name="connsiteY87" fmla="*/ 109048 h 5439573"/>
              <a:gd name="connsiteX88" fmla="*/ 38486 w 2186101"/>
              <a:gd name="connsiteY88" fmla="*/ 12829 h 543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186101" h="5439573">
                <a:moveTo>
                  <a:pt x="38486" y="12829"/>
                </a:moveTo>
                <a:cubicBezTo>
                  <a:pt x="60936" y="0"/>
                  <a:pt x="73061" y="26803"/>
                  <a:pt x="173187" y="32073"/>
                </a:cubicBezTo>
                <a:cubicBezTo>
                  <a:pt x="259720" y="36627"/>
                  <a:pt x="346373" y="38487"/>
                  <a:pt x="432966" y="41694"/>
                </a:cubicBezTo>
                <a:lnTo>
                  <a:pt x="529181" y="60938"/>
                </a:lnTo>
                <a:cubicBezTo>
                  <a:pt x="545217" y="64145"/>
                  <a:pt x="561157" y="67871"/>
                  <a:pt x="577288" y="70560"/>
                </a:cubicBezTo>
                <a:cubicBezTo>
                  <a:pt x="596531" y="73767"/>
                  <a:pt x="615887" y="76356"/>
                  <a:pt x="635017" y="80182"/>
                </a:cubicBezTo>
                <a:cubicBezTo>
                  <a:pt x="647984" y="82775"/>
                  <a:pt x="660788" y="86171"/>
                  <a:pt x="673503" y="89804"/>
                </a:cubicBezTo>
                <a:cubicBezTo>
                  <a:pt x="683255" y="92590"/>
                  <a:pt x="692228" y="99166"/>
                  <a:pt x="702367" y="99426"/>
                </a:cubicBezTo>
                <a:cubicBezTo>
                  <a:pt x="942846" y="105592"/>
                  <a:pt x="1183440" y="105841"/>
                  <a:pt x="1423977" y="109048"/>
                </a:cubicBezTo>
                <a:cubicBezTo>
                  <a:pt x="1530408" y="115700"/>
                  <a:pt x="1570031" y="115693"/>
                  <a:pt x="1664514" y="128291"/>
                </a:cubicBezTo>
                <a:cubicBezTo>
                  <a:pt x="1683851" y="130869"/>
                  <a:pt x="1702961" y="134946"/>
                  <a:pt x="1722243" y="137913"/>
                </a:cubicBezTo>
                <a:cubicBezTo>
                  <a:pt x="1744657" y="141362"/>
                  <a:pt x="1767224" y="143807"/>
                  <a:pt x="1789593" y="147535"/>
                </a:cubicBezTo>
                <a:cubicBezTo>
                  <a:pt x="1840638" y="156043"/>
                  <a:pt x="1840885" y="160362"/>
                  <a:pt x="1895429" y="166779"/>
                </a:cubicBezTo>
                <a:cubicBezTo>
                  <a:pt x="1930611" y="170918"/>
                  <a:pt x="1965986" y="173194"/>
                  <a:pt x="2001265" y="176401"/>
                </a:cubicBezTo>
                <a:cubicBezTo>
                  <a:pt x="2016291" y="179740"/>
                  <a:pt x="2096951" y="196869"/>
                  <a:pt x="2126344" y="205267"/>
                </a:cubicBezTo>
                <a:cubicBezTo>
                  <a:pt x="2136096" y="208053"/>
                  <a:pt x="2145587" y="211681"/>
                  <a:pt x="2155208" y="214888"/>
                </a:cubicBezTo>
                <a:cubicBezTo>
                  <a:pt x="2164830" y="224510"/>
                  <a:pt x="2182149" y="230283"/>
                  <a:pt x="2184073" y="243754"/>
                </a:cubicBezTo>
                <a:cubicBezTo>
                  <a:pt x="2186101" y="257953"/>
                  <a:pt x="2175720" y="272907"/>
                  <a:pt x="2164830" y="282242"/>
                </a:cubicBezTo>
                <a:cubicBezTo>
                  <a:pt x="2151717" y="293482"/>
                  <a:pt x="2133266" y="296522"/>
                  <a:pt x="2116723" y="301485"/>
                </a:cubicBezTo>
                <a:cubicBezTo>
                  <a:pt x="2100922" y="306225"/>
                  <a:pt x="2023388" y="318806"/>
                  <a:pt x="2010887" y="320729"/>
                </a:cubicBezTo>
                <a:cubicBezTo>
                  <a:pt x="1988472" y="324178"/>
                  <a:pt x="1966136" y="328468"/>
                  <a:pt x="1943536" y="330351"/>
                </a:cubicBezTo>
                <a:cubicBezTo>
                  <a:pt x="1889109" y="334887"/>
                  <a:pt x="1834426" y="335784"/>
                  <a:pt x="1779971" y="339973"/>
                </a:cubicBezTo>
                <a:cubicBezTo>
                  <a:pt x="1751015" y="342201"/>
                  <a:pt x="1722396" y="348411"/>
                  <a:pt x="1693378" y="349595"/>
                </a:cubicBezTo>
                <a:cubicBezTo>
                  <a:pt x="1565159" y="354829"/>
                  <a:pt x="1436791" y="355444"/>
                  <a:pt x="1308520" y="359217"/>
                </a:cubicBezTo>
                <a:lnTo>
                  <a:pt x="1039119" y="368839"/>
                </a:lnTo>
                <a:lnTo>
                  <a:pt x="731232" y="378460"/>
                </a:lnTo>
                <a:cubicBezTo>
                  <a:pt x="673689" y="394902"/>
                  <a:pt x="666021" y="394615"/>
                  <a:pt x="615774" y="416948"/>
                </a:cubicBezTo>
                <a:cubicBezTo>
                  <a:pt x="602667" y="422774"/>
                  <a:pt x="588610" y="427386"/>
                  <a:pt x="577288" y="436192"/>
                </a:cubicBezTo>
                <a:cubicBezTo>
                  <a:pt x="559387" y="450116"/>
                  <a:pt x="545217" y="468265"/>
                  <a:pt x="529181" y="484301"/>
                </a:cubicBezTo>
                <a:cubicBezTo>
                  <a:pt x="503744" y="560613"/>
                  <a:pt x="542176" y="459660"/>
                  <a:pt x="490695" y="542033"/>
                </a:cubicBezTo>
                <a:cubicBezTo>
                  <a:pt x="481541" y="556679"/>
                  <a:pt x="478466" y="574359"/>
                  <a:pt x="471452" y="590142"/>
                </a:cubicBezTo>
                <a:cubicBezTo>
                  <a:pt x="465627" y="603249"/>
                  <a:pt x="457859" y="615446"/>
                  <a:pt x="452209" y="628630"/>
                </a:cubicBezTo>
                <a:cubicBezTo>
                  <a:pt x="439933" y="657276"/>
                  <a:pt x="437496" y="683515"/>
                  <a:pt x="432966" y="715227"/>
                </a:cubicBezTo>
                <a:cubicBezTo>
                  <a:pt x="429309" y="740825"/>
                  <a:pt x="430641" y="767395"/>
                  <a:pt x="423345" y="792202"/>
                </a:cubicBezTo>
                <a:cubicBezTo>
                  <a:pt x="414432" y="822507"/>
                  <a:pt x="396819" y="849563"/>
                  <a:pt x="384859" y="878799"/>
                </a:cubicBezTo>
                <a:cubicBezTo>
                  <a:pt x="367945" y="920145"/>
                  <a:pt x="353606" y="962512"/>
                  <a:pt x="336752" y="1003883"/>
                </a:cubicBezTo>
                <a:cubicBezTo>
                  <a:pt x="318321" y="1049125"/>
                  <a:pt x="294948" y="1092406"/>
                  <a:pt x="279023" y="1138590"/>
                </a:cubicBezTo>
                <a:cubicBezTo>
                  <a:pt x="262792" y="1185661"/>
                  <a:pt x="254215" y="1235043"/>
                  <a:pt x="240537" y="1282918"/>
                </a:cubicBezTo>
                <a:cubicBezTo>
                  <a:pt x="228553" y="1324863"/>
                  <a:pt x="214035" y="1366057"/>
                  <a:pt x="202051" y="1408002"/>
                </a:cubicBezTo>
                <a:cubicBezTo>
                  <a:pt x="153725" y="1577149"/>
                  <a:pt x="209704" y="1404289"/>
                  <a:pt x="163565" y="1542709"/>
                </a:cubicBezTo>
                <a:cubicBezTo>
                  <a:pt x="116275" y="1826473"/>
                  <a:pt x="162958" y="1528519"/>
                  <a:pt x="144322" y="2273972"/>
                </a:cubicBezTo>
                <a:cubicBezTo>
                  <a:pt x="143516" y="2306195"/>
                  <a:pt x="136997" y="2338040"/>
                  <a:pt x="134701" y="2370191"/>
                </a:cubicBezTo>
                <a:cubicBezTo>
                  <a:pt x="130582" y="2427864"/>
                  <a:pt x="128286" y="2485654"/>
                  <a:pt x="125079" y="2543385"/>
                </a:cubicBezTo>
                <a:cubicBezTo>
                  <a:pt x="144855" y="3621209"/>
                  <a:pt x="105709" y="3244655"/>
                  <a:pt x="153944" y="3678768"/>
                </a:cubicBezTo>
                <a:cubicBezTo>
                  <a:pt x="158527" y="3775025"/>
                  <a:pt x="166503" y="3953751"/>
                  <a:pt x="173187" y="4054021"/>
                </a:cubicBezTo>
                <a:cubicBezTo>
                  <a:pt x="198545" y="4434406"/>
                  <a:pt x="168065" y="3936761"/>
                  <a:pt x="192430" y="4265703"/>
                </a:cubicBezTo>
                <a:cubicBezTo>
                  <a:pt x="196465" y="4320172"/>
                  <a:pt x="196873" y="4374903"/>
                  <a:pt x="202051" y="4429275"/>
                </a:cubicBezTo>
                <a:cubicBezTo>
                  <a:pt x="203305" y="4442439"/>
                  <a:pt x="208804" y="4454853"/>
                  <a:pt x="211673" y="4467762"/>
                </a:cubicBezTo>
                <a:cubicBezTo>
                  <a:pt x="215221" y="4483727"/>
                  <a:pt x="218087" y="4499835"/>
                  <a:pt x="221294" y="4515872"/>
                </a:cubicBezTo>
                <a:cubicBezTo>
                  <a:pt x="243658" y="4784265"/>
                  <a:pt x="240330" y="4697291"/>
                  <a:pt x="221294" y="5160538"/>
                </a:cubicBezTo>
                <a:cubicBezTo>
                  <a:pt x="218909" y="5218576"/>
                  <a:pt x="213442" y="5276773"/>
                  <a:pt x="202051" y="5333732"/>
                </a:cubicBezTo>
                <a:cubicBezTo>
                  <a:pt x="198844" y="5349769"/>
                  <a:pt x="199744" y="5367214"/>
                  <a:pt x="192430" y="5381842"/>
                </a:cubicBezTo>
                <a:cubicBezTo>
                  <a:pt x="186345" y="5394013"/>
                  <a:pt x="174018" y="5401996"/>
                  <a:pt x="163565" y="5410707"/>
                </a:cubicBezTo>
                <a:cubicBezTo>
                  <a:pt x="135087" y="5434439"/>
                  <a:pt x="132896" y="5430402"/>
                  <a:pt x="96215" y="5439573"/>
                </a:cubicBezTo>
                <a:cubicBezTo>
                  <a:pt x="89801" y="5426744"/>
                  <a:pt x="86154" y="5412105"/>
                  <a:pt x="76972" y="5401086"/>
                </a:cubicBezTo>
                <a:cubicBezTo>
                  <a:pt x="69569" y="5392202"/>
                  <a:pt x="56284" y="5390019"/>
                  <a:pt x="48108" y="5381842"/>
                </a:cubicBezTo>
                <a:cubicBezTo>
                  <a:pt x="39931" y="5373665"/>
                  <a:pt x="35279" y="5362598"/>
                  <a:pt x="28865" y="5352976"/>
                </a:cubicBezTo>
                <a:cubicBezTo>
                  <a:pt x="25658" y="5340147"/>
                  <a:pt x="22876" y="5327204"/>
                  <a:pt x="19243" y="5314489"/>
                </a:cubicBezTo>
                <a:cubicBezTo>
                  <a:pt x="16457" y="5304737"/>
                  <a:pt x="9622" y="5295765"/>
                  <a:pt x="9622" y="5285623"/>
                </a:cubicBezTo>
                <a:cubicBezTo>
                  <a:pt x="9622" y="5189351"/>
                  <a:pt x="13360" y="5093059"/>
                  <a:pt x="19243" y="4996966"/>
                </a:cubicBezTo>
                <a:cubicBezTo>
                  <a:pt x="34273" y="4751465"/>
                  <a:pt x="24832" y="4884286"/>
                  <a:pt x="48108" y="4775663"/>
                </a:cubicBezTo>
                <a:cubicBezTo>
                  <a:pt x="73588" y="4656752"/>
                  <a:pt x="55691" y="4714427"/>
                  <a:pt x="76972" y="4650578"/>
                </a:cubicBezTo>
                <a:cubicBezTo>
                  <a:pt x="80179" y="4628127"/>
                  <a:pt x="83943" y="4605749"/>
                  <a:pt x="86593" y="4583225"/>
                </a:cubicBezTo>
                <a:cubicBezTo>
                  <a:pt x="90359" y="4551213"/>
                  <a:pt x="91955" y="4518956"/>
                  <a:pt x="96215" y="4487006"/>
                </a:cubicBezTo>
                <a:cubicBezTo>
                  <a:pt x="98376" y="4470796"/>
                  <a:pt x="102629" y="4454933"/>
                  <a:pt x="105836" y="4438897"/>
                </a:cubicBezTo>
                <a:cubicBezTo>
                  <a:pt x="99422" y="4377958"/>
                  <a:pt x="95910" y="4316644"/>
                  <a:pt x="86593" y="4256081"/>
                </a:cubicBezTo>
                <a:cubicBezTo>
                  <a:pt x="83043" y="4233003"/>
                  <a:pt x="70160" y="4211908"/>
                  <a:pt x="67351" y="4188728"/>
                </a:cubicBezTo>
                <a:cubicBezTo>
                  <a:pt x="57288" y="4105700"/>
                  <a:pt x="54522" y="4021949"/>
                  <a:pt x="48108" y="3938559"/>
                </a:cubicBezTo>
                <a:cubicBezTo>
                  <a:pt x="44901" y="3896864"/>
                  <a:pt x="44400" y="3854872"/>
                  <a:pt x="38486" y="3813474"/>
                </a:cubicBezTo>
                <a:cubicBezTo>
                  <a:pt x="32072" y="3768572"/>
                  <a:pt x="26699" y="3723509"/>
                  <a:pt x="19243" y="3678768"/>
                </a:cubicBezTo>
                <a:cubicBezTo>
                  <a:pt x="16036" y="3659524"/>
                  <a:pt x="12200" y="3640374"/>
                  <a:pt x="9622" y="3621036"/>
                </a:cubicBezTo>
                <a:cubicBezTo>
                  <a:pt x="5784" y="3592247"/>
                  <a:pt x="3207" y="3563305"/>
                  <a:pt x="0" y="3534439"/>
                </a:cubicBezTo>
                <a:cubicBezTo>
                  <a:pt x="3207" y="3361245"/>
                  <a:pt x="3754" y="3187982"/>
                  <a:pt x="9622" y="3014858"/>
                </a:cubicBezTo>
                <a:cubicBezTo>
                  <a:pt x="10176" y="2998513"/>
                  <a:pt x="16318" y="2982838"/>
                  <a:pt x="19243" y="2966748"/>
                </a:cubicBezTo>
                <a:cubicBezTo>
                  <a:pt x="24012" y="2940516"/>
                  <a:pt x="36082" y="2865708"/>
                  <a:pt x="38486" y="2841664"/>
                </a:cubicBezTo>
                <a:cubicBezTo>
                  <a:pt x="58927" y="2637243"/>
                  <a:pt x="57206" y="2630289"/>
                  <a:pt x="67351" y="2437544"/>
                </a:cubicBezTo>
                <a:cubicBezTo>
                  <a:pt x="64144" y="2341325"/>
                  <a:pt x="63382" y="2244994"/>
                  <a:pt x="57729" y="2148888"/>
                </a:cubicBezTo>
                <a:cubicBezTo>
                  <a:pt x="56952" y="2135687"/>
                  <a:pt x="49978" y="2123491"/>
                  <a:pt x="48108" y="2110400"/>
                </a:cubicBezTo>
                <a:cubicBezTo>
                  <a:pt x="43550" y="2078491"/>
                  <a:pt x="42746" y="2046131"/>
                  <a:pt x="38486" y="2014181"/>
                </a:cubicBezTo>
                <a:cubicBezTo>
                  <a:pt x="36325" y="1997971"/>
                  <a:pt x="31352" y="1982236"/>
                  <a:pt x="28865" y="1966072"/>
                </a:cubicBezTo>
                <a:cubicBezTo>
                  <a:pt x="24933" y="1940515"/>
                  <a:pt x="22450" y="1914755"/>
                  <a:pt x="19243" y="1889097"/>
                </a:cubicBezTo>
                <a:cubicBezTo>
                  <a:pt x="22450" y="1776842"/>
                  <a:pt x="22002" y="1664422"/>
                  <a:pt x="28865" y="1552331"/>
                </a:cubicBezTo>
                <a:cubicBezTo>
                  <a:pt x="31637" y="1507058"/>
                  <a:pt x="48108" y="1417624"/>
                  <a:pt x="48108" y="1417624"/>
                </a:cubicBezTo>
                <a:cubicBezTo>
                  <a:pt x="59308" y="1025584"/>
                  <a:pt x="63493" y="1078682"/>
                  <a:pt x="48108" y="647873"/>
                </a:cubicBezTo>
                <a:cubicBezTo>
                  <a:pt x="46844" y="612470"/>
                  <a:pt x="42398" y="577242"/>
                  <a:pt x="38486" y="542033"/>
                </a:cubicBezTo>
                <a:cubicBezTo>
                  <a:pt x="31115" y="475691"/>
                  <a:pt x="34389" y="491252"/>
                  <a:pt x="19243" y="445814"/>
                </a:cubicBezTo>
                <a:cubicBezTo>
                  <a:pt x="22450" y="349595"/>
                  <a:pt x="23373" y="253273"/>
                  <a:pt x="28865" y="157157"/>
                </a:cubicBezTo>
                <a:cubicBezTo>
                  <a:pt x="29798" y="140830"/>
                  <a:pt x="37669" y="125381"/>
                  <a:pt x="38486" y="109048"/>
                </a:cubicBezTo>
                <a:cubicBezTo>
                  <a:pt x="40888" y="60998"/>
                  <a:pt x="16036" y="25658"/>
                  <a:pt x="38486" y="12829"/>
                </a:cubicBezTo>
                <a:close/>
              </a:path>
            </a:pathLst>
          </a:cu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srgbClr val="FFFFFF"/>
              </a:solidFill>
              <a:latin typeface="Times New Roman" charset="0"/>
              <a:ea typeface="ＭＳ Ｐゴシック" charset="0"/>
              <a:cs typeface="ＭＳ Ｐゴシック" charset="0"/>
            </a:endParaRPr>
          </a:p>
        </p:txBody>
      </p:sp>
      <p:sp>
        <p:nvSpPr>
          <p:cNvPr id="6" name="Figura a mano libera 5"/>
          <p:cNvSpPr/>
          <p:nvPr/>
        </p:nvSpPr>
        <p:spPr>
          <a:xfrm>
            <a:off x="6591300" y="606425"/>
            <a:ext cx="1865313" cy="5359400"/>
          </a:xfrm>
          <a:custGeom>
            <a:avLst/>
            <a:gdLst>
              <a:gd name="connsiteX0" fmla="*/ 1645328 w 1865970"/>
              <a:gd name="connsiteY0" fmla="*/ 48109 h 5359391"/>
              <a:gd name="connsiteX1" fmla="*/ 1847379 w 1865970"/>
              <a:gd name="connsiteY1" fmla="*/ 57731 h 5359391"/>
              <a:gd name="connsiteX2" fmla="*/ 1857001 w 1865970"/>
              <a:gd name="connsiteY2" fmla="*/ 115463 h 5359391"/>
              <a:gd name="connsiteX3" fmla="*/ 1847379 w 1865970"/>
              <a:gd name="connsiteY3" fmla="*/ 413741 h 5359391"/>
              <a:gd name="connsiteX4" fmla="*/ 1837758 w 1865970"/>
              <a:gd name="connsiteY4" fmla="*/ 1510636 h 5359391"/>
              <a:gd name="connsiteX5" fmla="*/ 1828136 w 1865970"/>
              <a:gd name="connsiteY5" fmla="*/ 1616477 h 5359391"/>
              <a:gd name="connsiteX6" fmla="*/ 1818515 w 1865970"/>
              <a:gd name="connsiteY6" fmla="*/ 1828158 h 5359391"/>
              <a:gd name="connsiteX7" fmla="*/ 1808893 w 1865970"/>
              <a:gd name="connsiteY7" fmla="*/ 1885890 h 5359391"/>
              <a:gd name="connsiteX8" fmla="*/ 1799272 w 1865970"/>
              <a:gd name="connsiteY8" fmla="*/ 1972487 h 5359391"/>
              <a:gd name="connsiteX9" fmla="*/ 1770407 w 1865970"/>
              <a:gd name="connsiteY9" fmla="*/ 2280387 h 5359391"/>
              <a:gd name="connsiteX10" fmla="*/ 1751164 w 1865970"/>
              <a:gd name="connsiteY10" fmla="*/ 2799969 h 5359391"/>
              <a:gd name="connsiteX11" fmla="*/ 1760786 w 1865970"/>
              <a:gd name="connsiteY11" fmla="*/ 3117491 h 5359391"/>
              <a:gd name="connsiteX12" fmla="*/ 1770407 w 1865970"/>
              <a:gd name="connsiteY12" fmla="*/ 3146357 h 5359391"/>
              <a:gd name="connsiteX13" fmla="*/ 1780029 w 1865970"/>
              <a:gd name="connsiteY13" fmla="*/ 3194466 h 5359391"/>
              <a:gd name="connsiteX14" fmla="*/ 1799272 w 1865970"/>
              <a:gd name="connsiteY14" fmla="*/ 3367660 h 5359391"/>
              <a:gd name="connsiteX15" fmla="*/ 1808893 w 1865970"/>
              <a:gd name="connsiteY15" fmla="*/ 3598586 h 5359391"/>
              <a:gd name="connsiteX16" fmla="*/ 1828136 w 1865970"/>
              <a:gd name="connsiteY16" fmla="*/ 4849431 h 5359391"/>
              <a:gd name="connsiteX17" fmla="*/ 1837758 w 1865970"/>
              <a:gd name="connsiteY17" fmla="*/ 4964894 h 5359391"/>
              <a:gd name="connsiteX18" fmla="*/ 1818515 w 1865970"/>
              <a:gd name="connsiteY18" fmla="*/ 5243928 h 5359391"/>
              <a:gd name="connsiteX19" fmla="*/ 1799272 w 1865970"/>
              <a:gd name="connsiteY19" fmla="*/ 5340147 h 5359391"/>
              <a:gd name="connsiteX20" fmla="*/ 1741543 w 1865970"/>
              <a:gd name="connsiteY20" fmla="*/ 5359391 h 5359391"/>
              <a:gd name="connsiteX21" fmla="*/ 1520249 w 1865970"/>
              <a:gd name="connsiteY21" fmla="*/ 5349769 h 5359391"/>
              <a:gd name="connsiteX22" fmla="*/ 1318199 w 1865970"/>
              <a:gd name="connsiteY22" fmla="*/ 5330525 h 5359391"/>
              <a:gd name="connsiteX23" fmla="*/ 230973 w 1865970"/>
              <a:gd name="connsiteY23" fmla="*/ 5349769 h 5359391"/>
              <a:gd name="connsiteX24" fmla="*/ 38544 w 1865970"/>
              <a:gd name="connsiteY24" fmla="*/ 5340147 h 5359391"/>
              <a:gd name="connsiteX25" fmla="*/ 58 w 1865970"/>
              <a:gd name="connsiteY25" fmla="*/ 5282416 h 5359391"/>
              <a:gd name="connsiteX26" fmla="*/ 38544 w 1865970"/>
              <a:gd name="connsiteY26" fmla="*/ 5234306 h 5359391"/>
              <a:gd name="connsiteX27" fmla="*/ 721668 w 1865970"/>
              <a:gd name="connsiteY27" fmla="*/ 5215063 h 5359391"/>
              <a:gd name="connsiteX28" fmla="*/ 760154 w 1865970"/>
              <a:gd name="connsiteY28" fmla="*/ 5205441 h 5359391"/>
              <a:gd name="connsiteX29" fmla="*/ 789018 w 1865970"/>
              <a:gd name="connsiteY29" fmla="*/ 5195819 h 5359391"/>
              <a:gd name="connsiteX30" fmla="*/ 923718 w 1865970"/>
              <a:gd name="connsiteY30" fmla="*/ 5186197 h 5359391"/>
              <a:gd name="connsiteX31" fmla="*/ 1010312 w 1865970"/>
              <a:gd name="connsiteY31" fmla="*/ 5166953 h 5359391"/>
              <a:gd name="connsiteX32" fmla="*/ 1068040 w 1865970"/>
              <a:gd name="connsiteY32" fmla="*/ 5157331 h 5359391"/>
              <a:gd name="connsiteX33" fmla="*/ 1116148 w 1865970"/>
              <a:gd name="connsiteY33" fmla="*/ 5147709 h 5359391"/>
              <a:gd name="connsiteX34" fmla="*/ 1289334 w 1865970"/>
              <a:gd name="connsiteY34" fmla="*/ 5138088 h 5359391"/>
              <a:gd name="connsiteX35" fmla="*/ 1327820 w 1865970"/>
              <a:gd name="connsiteY35" fmla="*/ 5128466 h 5359391"/>
              <a:gd name="connsiteX36" fmla="*/ 1375927 w 1865970"/>
              <a:gd name="connsiteY36" fmla="*/ 5118844 h 5359391"/>
              <a:gd name="connsiteX37" fmla="*/ 1443278 w 1865970"/>
              <a:gd name="connsiteY37" fmla="*/ 5089978 h 5359391"/>
              <a:gd name="connsiteX38" fmla="*/ 1462521 w 1865970"/>
              <a:gd name="connsiteY38" fmla="*/ 5061112 h 5359391"/>
              <a:gd name="connsiteX39" fmla="*/ 1472142 w 1865970"/>
              <a:gd name="connsiteY39" fmla="*/ 5032247 h 5359391"/>
              <a:gd name="connsiteX40" fmla="*/ 1501006 w 1865970"/>
              <a:gd name="connsiteY40" fmla="*/ 5013003 h 5359391"/>
              <a:gd name="connsiteX41" fmla="*/ 1510628 w 1865970"/>
              <a:gd name="connsiteY41" fmla="*/ 4955272 h 5359391"/>
              <a:gd name="connsiteX42" fmla="*/ 1520249 w 1865970"/>
              <a:gd name="connsiteY42" fmla="*/ 4926406 h 5359391"/>
              <a:gd name="connsiteX43" fmla="*/ 1549114 w 1865970"/>
              <a:gd name="connsiteY43" fmla="*/ 4839809 h 5359391"/>
              <a:gd name="connsiteX44" fmla="*/ 1558735 w 1865970"/>
              <a:gd name="connsiteY44" fmla="*/ 4782078 h 5359391"/>
              <a:gd name="connsiteX45" fmla="*/ 1577978 w 1865970"/>
              <a:gd name="connsiteY45" fmla="*/ 4705103 h 5359391"/>
              <a:gd name="connsiteX46" fmla="*/ 1587600 w 1865970"/>
              <a:gd name="connsiteY46" fmla="*/ 4628128 h 5359391"/>
              <a:gd name="connsiteX47" fmla="*/ 1606842 w 1865970"/>
              <a:gd name="connsiteY47" fmla="*/ 4070058 h 5359391"/>
              <a:gd name="connsiteX48" fmla="*/ 1616464 w 1865970"/>
              <a:gd name="connsiteY48" fmla="*/ 4021949 h 5359391"/>
              <a:gd name="connsiteX49" fmla="*/ 1626085 w 1865970"/>
              <a:gd name="connsiteY49" fmla="*/ 3954595 h 5359391"/>
              <a:gd name="connsiteX50" fmla="*/ 1645328 w 1865970"/>
              <a:gd name="connsiteY50" fmla="*/ 3752536 h 5359391"/>
              <a:gd name="connsiteX51" fmla="*/ 1654950 w 1865970"/>
              <a:gd name="connsiteY51" fmla="*/ 3502367 h 5359391"/>
              <a:gd name="connsiteX52" fmla="*/ 1674193 w 1865970"/>
              <a:gd name="connsiteY52" fmla="*/ 3329173 h 5359391"/>
              <a:gd name="connsiteX53" fmla="*/ 1683814 w 1865970"/>
              <a:gd name="connsiteY53" fmla="*/ 3213710 h 5359391"/>
              <a:gd name="connsiteX54" fmla="*/ 1693436 w 1865970"/>
              <a:gd name="connsiteY54" fmla="*/ 3127113 h 5359391"/>
              <a:gd name="connsiteX55" fmla="*/ 1722300 w 1865970"/>
              <a:gd name="connsiteY55" fmla="*/ 2819213 h 5359391"/>
              <a:gd name="connsiteX56" fmla="*/ 1703057 w 1865970"/>
              <a:gd name="connsiteY56" fmla="*/ 2626775 h 5359391"/>
              <a:gd name="connsiteX57" fmla="*/ 1683814 w 1865970"/>
              <a:gd name="connsiteY57" fmla="*/ 1847402 h 5359391"/>
              <a:gd name="connsiteX58" fmla="*/ 1674193 w 1865970"/>
              <a:gd name="connsiteY58" fmla="*/ 1549124 h 5359391"/>
              <a:gd name="connsiteX59" fmla="*/ 1664571 w 1865970"/>
              <a:gd name="connsiteY59" fmla="*/ 1337442 h 5359391"/>
              <a:gd name="connsiteX60" fmla="*/ 1664571 w 1865970"/>
              <a:gd name="connsiteY60" fmla="*/ 0 h 53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865970" h="5359391">
                <a:moveTo>
                  <a:pt x="1645328" y="48109"/>
                </a:moveTo>
                <a:cubicBezTo>
                  <a:pt x="1712678" y="51316"/>
                  <a:pt x="1783127" y="37286"/>
                  <a:pt x="1847379" y="57731"/>
                </a:cubicBezTo>
                <a:cubicBezTo>
                  <a:pt x="1865970" y="63647"/>
                  <a:pt x="1857001" y="95954"/>
                  <a:pt x="1857001" y="115463"/>
                </a:cubicBezTo>
                <a:cubicBezTo>
                  <a:pt x="1857001" y="214941"/>
                  <a:pt x="1850586" y="314315"/>
                  <a:pt x="1847379" y="413741"/>
                </a:cubicBezTo>
                <a:cubicBezTo>
                  <a:pt x="1844172" y="779373"/>
                  <a:pt x="1843607" y="1145037"/>
                  <a:pt x="1837758" y="1510636"/>
                </a:cubicBezTo>
                <a:cubicBezTo>
                  <a:pt x="1837191" y="1546057"/>
                  <a:pt x="1830279" y="1581116"/>
                  <a:pt x="1828136" y="1616477"/>
                </a:cubicBezTo>
                <a:cubicBezTo>
                  <a:pt x="1823863" y="1686981"/>
                  <a:pt x="1823547" y="1757704"/>
                  <a:pt x="1818515" y="1828158"/>
                </a:cubicBezTo>
                <a:cubicBezTo>
                  <a:pt x="1817125" y="1847618"/>
                  <a:pt x="1811471" y="1866552"/>
                  <a:pt x="1808893" y="1885890"/>
                </a:cubicBezTo>
                <a:cubicBezTo>
                  <a:pt x="1805055" y="1914679"/>
                  <a:pt x="1801901" y="1943563"/>
                  <a:pt x="1799272" y="1972487"/>
                </a:cubicBezTo>
                <a:cubicBezTo>
                  <a:pt x="1770754" y="2286198"/>
                  <a:pt x="1791996" y="2107679"/>
                  <a:pt x="1770407" y="2280387"/>
                </a:cubicBezTo>
                <a:cubicBezTo>
                  <a:pt x="1763178" y="2432217"/>
                  <a:pt x="1751164" y="2660024"/>
                  <a:pt x="1751164" y="2799969"/>
                </a:cubicBezTo>
                <a:cubicBezTo>
                  <a:pt x="1751164" y="2905858"/>
                  <a:pt x="1754913" y="3011765"/>
                  <a:pt x="1760786" y="3117491"/>
                </a:cubicBezTo>
                <a:cubicBezTo>
                  <a:pt x="1761349" y="3127618"/>
                  <a:pt x="1767947" y="3136517"/>
                  <a:pt x="1770407" y="3146357"/>
                </a:cubicBezTo>
                <a:cubicBezTo>
                  <a:pt x="1774373" y="3162223"/>
                  <a:pt x="1777542" y="3178302"/>
                  <a:pt x="1780029" y="3194466"/>
                </a:cubicBezTo>
                <a:cubicBezTo>
                  <a:pt x="1787809" y="3245035"/>
                  <a:pt x="1794356" y="3318497"/>
                  <a:pt x="1799272" y="3367660"/>
                </a:cubicBezTo>
                <a:cubicBezTo>
                  <a:pt x="1802479" y="3444635"/>
                  <a:pt x="1807708" y="3521553"/>
                  <a:pt x="1808893" y="3598586"/>
                </a:cubicBezTo>
                <a:cubicBezTo>
                  <a:pt x="1814872" y="3987253"/>
                  <a:pt x="1805353" y="4439312"/>
                  <a:pt x="1828136" y="4849431"/>
                </a:cubicBezTo>
                <a:cubicBezTo>
                  <a:pt x="1830278" y="4887993"/>
                  <a:pt x="1834551" y="4926406"/>
                  <a:pt x="1837758" y="4964894"/>
                </a:cubicBezTo>
                <a:cubicBezTo>
                  <a:pt x="1831344" y="5057905"/>
                  <a:pt x="1828027" y="5151182"/>
                  <a:pt x="1818515" y="5243928"/>
                </a:cubicBezTo>
                <a:cubicBezTo>
                  <a:pt x="1815178" y="5276465"/>
                  <a:pt x="1817415" y="5312932"/>
                  <a:pt x="1799272" y="5340147"/>
                </a:cubicBezTo>
                <a:cubicBezTo>
                  <a:pt x="1788021" y="5357025"/>
                  <a:pt x="1741543" y="5359391"/>
                  <a:pt x="1741543" y="5359391"/>
                </a:cubicBezTo>
                <a:cubicBezTo>
                  <a:pt x="1667778" y="5356184"/>
                  <a:pt x="1593912" y="5354792"/>
                  <a:pt x="1520249" y="5349769"/>
                </a:cubicBezTo>
                <a:cubicBezTo>
                  <a:pt x="1452751" y="5345167"/>
                  <a:pt x="1318199" y="5330525"/>
                  <a:pt x="1318199" y="5330525"/>
                </a:cubicBezTo>
                <a:lnTo>
                  <a:pt x="230973" y="5349769"/>
                </a:lnTo>
                <a:cubicBezTo>
                  <a:pt x="166752" y="5350252"/>
                  <a:pt x="100198" y="5358130"/>
                  <a:pt x="38544" y="5340147"/>
                </a:cubicBezTo>
                <a:cubicBezTo>
                  <a:pt x="16341" y="5333671"/>
                  <a:pt x="58" y="5282416"/>
                  <a:pt x="58" y="5282416"/>
                </a:cubicBezTo>
                <a:cubicBezTo>
                  <a:pt x="8401" y="5249041"/>
                  <a:pt x="0" y="5236642"/>
                  <a:pt x="38544" y="5234306"/>
                </a:cubicBezTo>
                <a:cubicBezTo>
                  <a:pt x="142253" y="5228021"/>
                  <a:pt x="663243" y="5216488"/>
                  <a:pt x="721668" y="5215063"/>
                </a:cubicBezTo>
                <a:cubicBezTo>
                  <a:pt x="734497" y="5211856"/>
                  <a:pt x="747439" y="5209074"/>
                  <a:pt x="760154" y="5205441"/>
                </a:cubicBezTo>
                <a:cubicBezTo>
                  <a:pt x="769906" y="5202655"/>
                  <a:pt x="778946" y="5197004"/>
                  <a:pt x="789018" y="5195819"/>
                </a:cubicBezTo>
                <a:cubicBezTo>
                  <a:pt x="833724" y="5190559"/>
                  <a:pt x="878818" y="5189404"/>
                  <a:pt x="923718" y="5186197"/>
                </a:cubicBezTo>
                <a:cubicBezTo>
                  <a:pt x="964902" y="5175900"/>
                  <a:pt x="965521" y="5175097"/>
                  <a:pt x="1010312" y="5166953"/>
                </a:cubicBezTo>
                <a:cubicBezTo>
                  <a:pt x="1029505" y="5163463"/>
                  <a:pt x="1048847" y="5160821"/>
                  <a:pt x="1068040" y="5157331"/>
                </a:cubicBezTo>
                <a:cubicBezTo>
                  <a:pt x="1084130" y="5154405"/>
                  <a:pt x="1099856" y="5149126"/>
                  <a:pt x="1116148" y="5147709"/>
                </a:cubicBezTo>
                <a:cubicBezTo>
                  <a:pt x="1173748" y="5142700"/>
                  <a:pt x="1231605" y="5141295"/>
                  <a:pt x="1289334" y="5138088"/>
                </a:cubicBezTo>
                <a:cubicBezTo>
                  <a:pt x="1302163" y="5134881"/>
                  <a:pt x="1314911" y="5131335"/>
                  <a:pt x="1327820" y="5128466"/>
                </a:cubicBezTo>
                <a:cubicBezTo>
                  <a:pt x="1343784" y="5124918"/>
                  <a:pt x="1360062" y="5122810"/>
                  <a:pt x="1375927" y="5118844"/>
                </a:cubicBezTo>
                <a:cubicBezTo>
                  <a:pt x="1404243" y="5111765"/>
                  <a:pt x="1415741" y="5103747"/>
                  <a:pt x="1443278" y="5089978"/>
                </a:cubicBezTo>
                <a:cubicBezTo>
                  <a:pt x="1449692" y="5080356"/>
                  <a:pt x="1457350" y="5071455"/>
                  <a:pt x="1462521" y="5061112"/>
                </a:cubicBezTo>
                <a:cubicBezTo>
                  <a:pt x="1467056" y="5052041"/>
                  <a:pt x="1465807" y="5040167"/>
                  <a:pt x="1472142" y="5032247"/>
                </a:cubicBezTo>
                <a:cubicBezTo>
                  <a:pt x="1479366" y="5023217"/>
                  <a:pt x="1491385" y="5019418"/>
                  <a:pt x="1501006" y="5013003"/>
                </a:cubicBezTo>
                <a:cubicBezTo>
                  <a:pt x="1504213" y="4993759"/>
                  <a:pt x="1506396" y="4974317"/>
                  <a:pt x="1510628" y="4955272"/>
                </a:cubicBezTo>
                <a:cubicBezTo>
                  <a:pt x="1512828" y="4945371"/>
                  <a:pt x="1517463" y="4936158"/>
                  <a:pt x="1520249" y="4926406"/>
                </a:cubicBezTo>
                <a:cubicBezTo>
                  <a:pt x="1540962" y="4853906"/>
                  <a:pt x="1515945" y="4922736"/>
                  <a:pt x="1549114" y="4839809"/>
                </a:cubicBezTo>
                <a:cubicBezTo>
                  <a:pt x="1552321" y="4820565"/>
                  <a:pt x="1554503" y="4801123"/>
                  <a:pt x="1558735" y="4782078"/>
                </a:cubicBezTo>
                <a:cubicBezTo>
                  <a:pt x="1579225" y="4689868"/>
                  <a:pt x="1557183" y="4840278"/>
                  <a:pt x="1577978" y="4705103"/>
                </a:cubicBezTo>
                <a:cubicBezTo>
                  <a:pt x="1581910" y="4679546"/>
                  <a:pt x="1584393" y="4653786"/>
                  <a:pt x="1587600" y="4628128"/>
                </a:cubicBezTo>
                <a:cubicBezTo>
                  <a:pt x="1590193" y="4516624"/>
                  <a:pt x="1590894" y="4229547"/>
                  <a:pt x="1606842" y="4070058"/>
                </a:cubicBezTo>
                <a:cubicBezTo>
                  <a:pt x="1608469" y="4053785"/>
                  <a:pt x="1613776" y="4038080"/>
                  <a:pt x="1616464" y="4021949"/>
                </a:cubicBezTo>
                <a:cubicBezTo>
                  <a:pt x="1620192" y="3999578"/>
                  <a:pt x="1623669" y="3977145"/>
                  <a:pt x="1626085" y="3954595"/>
                </a:cubicBezTo>
                <a:cubicBezTo>
                  <a:pt x="1633292" y="3887322"/>
                  <a:pt x="1645328" y="3752536"/>
                  <a:pt x="1645328" y="3752536"/>
                </a:cubicBezTo>
                <a:cubicBezTo>
                  <a:pt x="1648535" y="3669146"/>
                  <a:pt x="1650676" y="3585709"/>
                  <a:pt x="1654950" y="3502367"/>
                </a:cubicBezTo>
                <a:cubicBezTo>
                  <a:pt x="1660951" y="3385348"/>
                  <a:pt x="1658276" y="3408757"/>
                  <a:pt x="1674193" y="3329173"/>
                </a:cubicBezTo>
                <a:cubicBezTo>
                  <a:pt x="1677400" y="3290685"/>
                  <a:pt x="1680153" y="3252157"/>
                  <a:pt x="1683814" y="3213710"/>
                </a:cubicBezTo>
                <a:cubicBezTo>
                  <a:pt x="1686567" y="3184798"/>
                  <a:pt x="1691120" y="3156064"/>
                  <a:pt x="1693436" y="3127113"/>
                </a:cubicBezTo>
                <a:cubicBezTo>
                  <a:pt x="1716277" y="2841591"/>
                  <a:pt x="1686627" y="3104605"/>
                  <a:pt x="1722300" y="2819213"/>
                </a:cubicBezTo>
                <a:cubicBezTo>
                  <a:pt x="1715886" y="2755067"/>
                  <a:pt x="1705205" y="2691205"/>
                  <a:pt x="1703057" y="2626775"/>
                </a:cubicBezTo>
                <a:cubicBezTo>
                  <a:pt x="1671610" y="1683298"/>
                  <a:pt x="1717128" y="2213856"/>
                  <a:pt x="1683814" y="1847402"/>
                </a:cubicBezTo>
                <a:cubicBezTo>
                  <a:pt x="1680607" y="1747976"/>
                  <a:pt x="1677944" y="1648531"/>
                  <a:pt x="1674193" y="1549124"/>
                </a:cubicBezTo>
                <a:cubicBezTo>
                  <a:pt x="1671530" y="1478541"/>
                  <a:pt x="1665010" y="1408074"/>
                  <a:pt x="1664571" y="1337442"/>
                </a:cubicBezTo>
                <a:cubicBezTo>
                  <a:pt x="1661802" y="891637"/>
                  <a:pt x="1664571" y="445814"/>
                  <a:pt x="1664571" y="0"/>
                </a:cubicBezTo>
              </a:path>
            </a:pathLst>
          </a:custGeom>
          <a:solidFill>
            <a:schemeClr val="bg1"/>
          </a:solidFill>
          <a:ln>
            <a:solidFill>
              <a:srgbClr val="FFFFF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it-I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5419939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026" descr="Fig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2400"/>
            <a:ext cx="63246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6" name="Rectangle 1027"/>
          <p:cNvSpPr>
            <a:spLocks noChangeArrowheads="1"/>
          </p:cNvSpPr>
          <p:nvPr/>
        </p:nvSpPr>
        <p:spPr bwMode="auto">
          <a:xfrm>
            <a:off x="180975" y="5410200"/>
            <a:ext cx="8763000" cy="1276350"/>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algn="just">
              <a:spcBef>
                <a:spcPct val="20000"/>
              </a:spcBef>
            </a:pPr>
            <a:r>
              <a:rPr lang="en-GB" sz="2000" b="1">
                <a:solidFill>
                  <a:srgbClr val="FF0000"/>
                </a:solidFill>
                <a:latin typeface="Arial" charset="0"/>
              </a:rPr>
              <a:t>Triangulation</a:t>
            </a:r>
            <a:r>
              <a:rPr lang="en-GB" sz="2000">
                <a:latin typeface="Arial" charset="0"/>
              </a:rPr>
              <a:t>, the description of the triangular face of a large icosahedrical structure as the number of equilateral triangles termed </a:t>
            </a:r>
            <a:r>
              <a:rPr lang="en-GB" sz="2000" b="1">
                <a:latin typeface="Arial" charset="0"/>
              </a:rPr>
              <a:t>facets</a:t>
            </a:r>
            <a:r>
              <a:rPr lang="en-GB" sz="2000">
                <a:latin typeface="Arial" charset="0"/>
              </a:rPr>
              <a:t> into which each face  is divided. The total number of subunits is equal to 60T (Caspar and Klug, 1962)</a:t>
            </a:r>
            <a:endParaRPr lang="it-IT" sz="2000">
              <a:latin typeface="Arial" charset="0"/>
            </a:endParaRPr>
          </a:p>
        </p:txBody>
      </p:sp>
    </p:spTree>
    <p:extLst>
      <p:ext uri="{BB962C8B-B14F-4D97-AF65-F5344CB8AC3E}">
        <p14:creationId xmlns:p14="http://schemas.microsoft.com/office/powerpoint/2010/main" val="373275461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16100"/>
            <a:ext cx="9063038"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 name="Rectangle 3"/>
          <p:cNvSpPr>
            <a:spLocks noChangeArrowheads="1"/>
          </p:cNvSpPr>
          <p:nvPr/>
        </p:nvSpPr>
        <p:spPr bwMode="auto">
          <a:xfrm>
            <a:off x="533400" y="609600"/>
            <a:ext cx="807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GB" sz="2800">
                <a:latin typeface="Arial" charset="0"/>
              </a:rPr>
              <a:t>The </a:t>
            </a:r>
            <a:r>
              <a:rPr lang="en-GB" sz="3200">
                <a:solidFill>
                  <a:srgbClr val="FF0000"/>
                </a:solidFill>
                <a:latin typeface="Arial" charset="0"/>
              </a:rPr>
              <a:t>triangulation number T</a:t>
            </a:r>
            <a:r>
              <a:rPr lang="en-GB" sz="2800">
                <a:latin typeface="Arial" charset="0"/>
              </a:rPr>
              <a:t> gives the number of structural units per face</a:t>
            </a:r>
            <a:endParaRPr lang="it-IT" sz="2800">
              <a:latin typeface="Arial" charset="0"/>
            </a:endParaRPr>
          </a:p>
        </p:txBody>
      </p:sp>
    </p:spTree>
    <p:extLst>
      <p:ext uri="{BB962C8B-B14F-4D97-AF65-F5344CB8AC3E}">
        <p14:creationId xmlns:p14="http://schemas.microsoft.com/office/powerpoint/2010/main" val="54788689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Immagine 1" descr="ASM.img03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086101" y="-2201863"/>
            <a:ext cx="2971800" cy="889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Rectangle 5"/>
          <p:cNvSpPr>
            <a:spLocks noChangeArrowheads="1"/>
          </p:cNvSpPr>
          <p:nvPr/>
        </p:nvSpPr>
        <p:spPr bwMode="auto">
          <a:xfrm>
            <a:off x="285750" y="152400"/>
            <a:ext cx="85725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US">
                <a:solidFill>
                  <a:srgbClr val="000090"/>
                </a:solidFill>
                <a:latin typeface="Arial" charset="0"/>
              </a:rPr>
              <a:t>Structure of the Nodamura virus: a T=3 structure</a:t>
            </a:r>
            <a:endParaRPr lang="it-IT">
              <a:solidFill>
                <a:srgbClr val="000090"/>
              </a:solidFill>
              <a:latin typeface="Arial" charset="0"/>
            </a:endParaRPr>
          </a:p>
        </p:txBody>
      </p:sp>
      <p:sp>
        <p:nvSpPr>
          <p:cNvPr id="102403" name="CasellaDiTesto 3"/>
          <p:cNvSpPr txBox="1">
            <a:spLocks noChangeArrowheads="1"/>
          </p:cNvSpPr>
          <p:nvPr/>
        </p:nvSpPr>
        <p:spPr bwMode="auto">
          <a:xfrm>
            <a:off x="304800" y="3886200"/>
            <a:ext cx="85344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it-IT" sz="1800">
                <a:latin typeface="Arial" charset="0"/>
                <a:cs typeface="Arial" charset="0"/>
              </a:rPr>
              <a:t>Structure determined by X-ray crystallography of purified virions (A) </a:t>
            </a:r>
          </a:p>
          <a:p>
            <a:pPr algn="just" eaLnBrk="1" hangingPunct="1"/>
            <a:endParaRPr lang="it-IT" sz="1800">
              <a:latin typeface="Arial" charset="0"/>
              <a:cs typeface="Arial" charset="0"/>
            </a:endParaRPr>
          </a:p>
          <a:p>
            <a:pPr algn="just" eaLnBrk="1" hangingPunct="1"/>
            <a:r>
              <a:rPr lang="it-IT" sz="1600">
                <a:latin typeface="Arial" charset="0"/>
                <a:cs typeface="Arial" charset="0"/>
              </a:rPr>
              <a:t>The capsid is built from 180 copies of a single coat protein, organized according to a T=3 quasiequivalent design: the 60 structural units contain one copy of each of three types of coat proteins subunit that are defined by occupancy of structurally distinct environments (A, B and C in panel B).</a:t>
            </a:r>
          </a:p>
          <a:p>
            <a:pPr algn="just" eaLnBrk="1" hangingPunct="1"/>
            <a:endParaRPr lang="it-IT" sz="1600">
              <a:latin typeface="Arial" charset="0"/>
              <a:cs typeface="Arial" charset="0"/>
            </a:endParaRPr>
          </a:p>
          <a:p>
            <a:pPr algn="just" eaLnBrk="1" hangingPunct="1"/>
            <a:r>
              <a:rPr lang="it-IT" sz="1600">
                <a:latin typeface="Arial" charset="0"/>
                <a:cs typeface="Arial" charset="0"/>
              </a:rPr>
              <a:t>The A subunits are arranged as pentamers around the 12 axes of fivefold rotational symmetry, whereas the B and C subunits alternate in hexameric rings around the axes of threefold symmetry</a:t>
            </a:r>
          </a:p>
        </p:txBody>
      </p:sp>
    </p:spTree>
    <p:extLst>
      <p:ext uri="{BB962C8B-B14F-4D97-AF65-F5344CB8AC3E}">
        <p14:creationId xmlns:p14="http://schemas.microsoft.com/office/powerpoint/2010/main" val="378731850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026" descr="Fig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76200"/>
            <a:ext cx="560705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Rectangle 1027"/>
          <p:cNvSpPr>
            <a:spLocks noChangeArrowheads="1"/>
          </p:cNvSpPr>
          <p:nvPr/>
        </p:nvSpPr>
        <p:spPr bwMode="auto">
          <a:xfrm>
            <a:off x="3657600" y="152400"/>
            <a:ext cx="533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GB">
                <a:solidFill>
                  <a:srgbClr val="000090"/>
                </a:solidFill>
                <a:latin typeface="Arial" charset="0"/>
              </a:rPr>
              <a:t>Structure of poliovirus: a pseudo T=3 structure</a:t>
            </a:r>
          </a:p>
          <a:p>
            <a:pPr marL="342900" indent="-342900" algn="ctr">
              <a:spcBef>
                <a:spcPct val="20000"/>
              </a:spcBef>
            </a:pPr>
            <a:endParaRPr lang="en-GB">
              <a:latin typeface="Arial" charset="0"/>
            </a:endParaRPr>
          </a:p>
          <a:p>
            <a:pPr marL="342900" indent="-342900" algn="ctr">
              <a:spcBef>
                <a:spcPct val="20000"/>
              </a:spcBef>
            </a:pPr>
            <a:r>
              <a:rPr lang="en-GB" sz="2000">
                <a:latin typeface="Arial" charset="0"/>
              </a:rPr>
              <a:t>Packing and</a:t>
            </a:r>
          </a:p>
          <a:p>
            <a:pPr marL="342900" indent="-342900" algn="ctr">
              <a:spcBef>
                <a:spcPct val="20000"/>
              </a:spcBef>
            </a:pPr>
            <a:r>
              <a:rPr lang="en-GB" sz="2000">
                <a:latin typeface="Arial" charset="0"/>
              </a:rPr>
              <a:t> structures of poliovirus proteins</a:t>
            </a:r>
            <a:endParaRPr lang="it-IT" sz="2000">
              <a:latin typeface="Arial" charset="0"/>
            </a:endParaRPr>
          </a:p>
        </p:txBody>
      </p:sp>
    </p:spTree>
    <p:extLst>
      <p:ext uri="{BB962C8B-B14F-4D97-AF65-F5344CB8AC3E}">
        <p14:creationId xmlns:p14="http://schemas.microsoft.com/office/powerpoint/2010/main" val="318195377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3" name="Gruppo 3"/>
          <p:cNvGrpSpPr>
            <a:grpSpLocks/>
          </p:cNvGrpSpPr>
          <p:nvPr/>
        </p:nvGrpSpPr>
        <p:grpSpPr bwMode="auto">
          <a:xfrm>
            <a:off x="47625" y="115888"/>
            <a:ext cx="9078913" cy="6626225"/>
            <a:chOff x="47625" y="116632"/>
            <a:chExt cx="9078913" cy="6624735"/>
          </a:xfrm>
        </p:grpSpPr>
        <p:pic>
          <p:nvPicPr>
            <p:cNvPr id="105475" name="Immagine 1" descr="01.07.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188" y="333375"/>
              <a:ext cx="8937625" cy="601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Immagine 2" descr="ASM.img03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7625" y="3159967"/>
              <a:ext cx="907891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4787900" y="116632"/>
              <a:ext cx="4248150" cy="30965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grpSp>
      <p:sp>
        <p:nvSpPr>
          <p:cNvPr id="105474" name="Rectangle 1027"/>
          <p:cNvSpPr>
            <a:spLocks noChangeArrowheads="1"/>
          </p:cNvSpPr>
          <p:nvPr/>
        </p:nvSpPr>
        <p:spPr bwMode="auto">
          <a:xfrm>
            <a:off x="4859338" y="304800"/>
            <a:ext cx="3903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GB">
                <a:latin typeface="Arial" charset="0"/>
              </a:rPr>
              <a:t>Interactions among the proteins of poliovirus capsid</a:t>
            </a:r>
            <a:endParaRPr lang="it-IT">
              <a:latin typeface="Arial" charset="0"/>
            </a:endParaRPr>
          </a:p>
        </p:txBody>
      </p:sp>
    </p:spTree>
    <p:extLst>
      <p:ext uri="{BB962C8B-B14F-4D97-AF65-F5344CB8AC3E}">
        <p14:creationId xmlns:p14="http://schemas.microsoft.com/office/powerpoint/2010/main" val="226765845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112963"/>
            <a:ext cx="3276600" cy="3068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6498" name="Text Box 3"/>
          <p:cNvSpPr txBox="1">
            <a:spLocks noChangeArrowheads="1"/>
          </p:cNvSpPr>
          <p:nvPr/>
        </p:nvSpPr>
        <p:spPr bwMode="auto">
          <a:xfrm>
            <a:off x="3341688" y="5640388"/>
            <a:ext cx="24971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a:solidFill>
                  <a:srgbClr val="000099"/>
                </a:solidFill>
                <a:latin typeface="Arial" charset="0"/>
              </a:rPr>
              <a:t>Papillomavirus</a:t>
            </a:r>
          </a:p>
        </p:txBody>
      </p:sp>
      <p:pic>
        <p:nvPicPr>
          <p:cNvPr id="106499" name="Picture 4"/>
          <p:cNvPicPr>
            <a:picLocks noChangeAspect="1" noChangeArrowheads="1"/>
          </p:cNvPicPr>
          <p:nvPr/>
        </p:nvPicPr>
        <p:blipFill>
          <a:blip r:embed="rId4">
            <a:extLst>
              <a:ext uri="{28A0092B-C50C-407E-A947-70E740481C1C}">
                <a14:useLocalDpi xmlns:a14="http://schemas.microsoft.com/office/drawing/2010/main" val="0"/>
              </a:ext>
            </a:extLst>
          </a:blip>
          <a:srcRect l="49799"/>
          <a:stretch>
            <a:fillRect/>
          </a:stretch>
        </p:blipFill>
        <p:spPr bwMode="auto">
          <a:xfrm>
            <a:off x="4953000" y="2133600"/>
            <a:ext cx="286543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Rectangle 5"/>
          <p:cNvSpPr>
            <a:spLocks noChangeArrowheads="1"/>
          </p:cNvSpPr>
          <p:nvPr/>
        </p:nvSpPr>
        <p:spPr bwMode="auto">
          <a:xfrm>
            <a:off x="571500" y="838200"/>
            <a:ext cx="8001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spcBef>
                <a:spcPct val="20000"/>
              </a:spcBef>
            </a:pPr>
            <a:r>
              <a:rPr lang="en-US" sz="2800">
                <a:solidFill>
                  <a:srgbClr val="000099"/>
                </a:solidFill>
                <a:latin typeface="Arial" charset="0"/>
              </a:rPr>
              <a:t>Structure of virus capsids: </a:t>
            </a:r>
            <a:r>
              <a:rPr lang="en-US" sz="2800">
                <a:solidFill>
                  <a:srgbClr val="FF0201"/>
                </a:solidFill>
                <a:latin typeface="Arial" charset="0"/>
              </a:rPr>
              <a:t>Icosahedral symmetry</a:t>
            </a:r>
            <a:endParaRPr lang="it-IT" sz="2800">
              <a:solidFill>
                <a:srgbClr val="FF0201"/>
              </a:solidFill>
              <a:latin typeface="Arial" charset="0"/>
            </a:endParaRPr>
          </a:p>
        </p:txBody>
      </p:sp>
    </p:spTree>
    <p:extLst>
      <p:ext uri="{BB962C8B-B14F-4D97-AF65-F5344CB8AC3E}">
        <p14:creationId xmlns:p14="http://schemas.microsoft.com/office/powerpoint/2010/main" val="429449066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027" descr="Fig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525" y="76200"/>
            <a:ext cx="6584950" cy="670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6" name="Rectangle 1026"/>
          <p:cNvSpPr>
            <a:spLocks noChangeArrowheads="1"/>
          </p:cNvSpPr>
          <p:nvPr/>
        </p:nvSpPr>
        <p:spPr bwMode="auto">
          <a:xfrm>
            <a:off x="4495800" y="4191000"/>
            <a:ext cx="464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GB" sz="2800">
                <a:latin typeface="Arial" charset="0"/>
              </a:rPr>
              <a:t>Structural features of the SV40 virion</a:t>
            </a:r>
            <a:endParaRPr lang="it-IT" sz="2800">
              <a:latin typeface="Arial" charset="0"/>
            </a:endParaRPr>
          </a:p>
        </p:txBody>
      </p:sp>
    </p:spTree>
    <p:extLst>
      <p:ext uri="{BB962C8B-B14F-4D97-AF65-F5344CB8AC3E}">
        <p14:creationId xmlns:p14="http://schemas.microsoft.com/office/powerpoint/2010/main" val="282529095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Immagine 7" descr="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20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Immagine 6" descr="ebola_us_1184px.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2125" y="44450"/>
            <a:ext cx="6221413"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Immagine 9" descr="west-africa-outbreak-infographic-head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825" y="1916113"/>
            <a:ext cx="250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CasellaDiTesto 8"/>
          <p:cNvSpPr txBox="1">
            <a:spLocks noChangeArrowheads="1"/>
          </p:cNvSpPr>
          <p:nvPr/>
        </p:nvSpPr>
        <p:spPr bwMode="auto">
          <a:xfrm>
            <a:off x="952500" y="374967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it-IT" sz="1800">
              <a:latin typeface="Arial" charset="0"/>
            </a:endParaRPr>
          </a:p>
        </p:txBody>
      </p:sp>
      <p:sp>
        <p:nvSpPr>
          <p:cNvPr id="21509" name="CasellaDiTesto 9"/>
          <p:cNvSpPr txBox="1">
            <a:spLocks noChangeArrowheads="1"/>
          </p:cNvSpPr>
          <p:nvPr/>
        </p:nvSpPr>
        <p:spPr bwMode="auto">
          <a:xfrm>
            <a:off x="381000" y="3051175"/>
            <a:ext cx="8328025" cy="3416300"/>
          </a:xfrm>
          <a:prstGeom prst="rect">
            <a:avLst/>
          </a:pr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Clr>
                <a:srgbClr val="FF0000"/>
              </a:buClr>
              <a:buFont typeface="Wingdings" charset="0"/>
              <a:buChar char="ü"/>
            </a:pPr>
            <a:r>
              <a:rPr lang="it-IT" sz="1800">
                <a:latin typeface="Arial" charset="0"/>
              </a:rPr>
              <a:t>The 2014 Ebola epidemic in West Africa is the first in history. </a:t>
            </a:r>
          </a:p>
          <a:p>
            <a:pPr eaLnBrk="1" hangingPunct="1"/>
            <a:endParaRPr lang="it-IT" sz="1800">
              <a:latin typeface="Arial" charset="0"/>
            </a:endParaRPr>
          </a:p>
          <a:p>
            <a:pPr eaLnBrk="1" hangingPunct="1">
              <a:buClr>
                <a:srgbClr val="FF0000"/>
              </a:buClr>
              <a:buFont typeface="Wingdings" charset="0"/>
              <a:buChar char="ü"/>
            </a:pPr>
            <a:r>
              <a:rPr lang="it-IT" sz="1800">
                <a:latin typeface="Arial" charset="0"/>
              </a:rPr>
              <a:t>The first case was reported in Guinea in March 2014, and the disease spread in the neighboring countries of Liberia and Sierra Leone.</a:t>
            </a:r>
          </a:p>
          <a:p>
            <a:pPr eaLnBrk="1" hangingPunct="1"/>
            <a:endParaRPr lang="it-IT" sz="1800">
              <a:latin typeface="Arial" charset="0"/>
            </a:endParaRPr>
          </a:p>
          <a:p>
            <a:pPr eaLnBrk="1" hangingPunct="1">
              <a:buClr>
                <a:srgbClr val="FF0000"/>
              </a:buClr>
              <a:buFont typeface="Wingdings" charset="0"/>
              <a:buChar char="ü"/>
            </a:pPr>
            <a:r>
              <a:rPr lang="it-IT" sz="1800">
                <a:latin typeface="Arial" charset="0"/>
              </a:rPr>
              <a:t> Over the span of a year, the Ebola epidemic has caused more than ten times as many cases of Ebola than the combined total of all those reported in previous Ebola outbreaks. </a:t>
            </a:r>
          </a:p>
          <a:p>
            <a:pPr eaLnBrk="1" hangingPunct="1"/>
            <a:endParaRPr lang="it-IT" sz="1800">
              <a:latin typeface="Arial" charset="0"/>
            </a:endParaRPr>
          </a:p>
          <a:p>
            <a:pPr eaLnBrk="1" hangingPunct="1">
              <a:buClr>
                <a:srgbClr val="FF0000"/>
              </a:buClr>
              <a:buFont typeface="Wingdings" charset="0"/>
              <a:buChar char="ü"/>
            </a:pPr>
            <a:r>
              <a:rPr lang="it-IT" sz="1800">
                <a:latin typeface="Arial" charset="0"/>
              </a:rPr>
              <a:t>As the outbreak became more widespread, travel-associated cases appeared in Nigeria, Mali, Senegal, and even countries outside Africa, including the United States and European countries.</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103438"/>
            <a:ext cx="3124200" cy="3076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059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133600"/>
            <a:ext cx="342900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Rectangle 5"/>
          <p:cNvSpPr>
            <a:spLocks noChangeArrowheads="1"/>
          </p:cNvSpPr>
          <p:nvPr/>
        </p:nvSpPr>
        <p:spPr bwMode="auto">
          <a:xfrm>
            <a:off x="1200150" y="457200"/>
            <a:ext cx="67437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spcBef>
                <a:spcPct val="20000"/>
              </a:spcBef>
            </a:pPr>
            <a:r>
              <a:rPr lang="en-US" sz="2800">
                <a:solidFill>
                  <a:srgbClr val="000099"/>
                </a:solidFill>
                <a:latin typeface="Arial" charset="0"/>
              </a:rPr>
              <a:t>A structurally complex capsid: adenovirus</a:t>
            </a:r>
            <a:endParaRPr lang="it-IT" sz="2800">
              <a:solidFill>
                <a:srgbClr val="FF0201"/>
              </a:solidFill>
              <a:latin typeface="Arial" charset="0"/>
            </a:endParaRPr>
          </a:p>
        </p:txBody>
      </p:sp>
    </p:spTree>
    <p:extLst>
      <p:ext uri="{BB962C8B-B14F-4D97-AF65-F5344CB8AC3E}">
        <p14:creationId xmlns:p14="http://schemas.microsoft.com/office/powerpoint/2010/main" val="228743657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0"/>
            <a:ext cx="5419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2" name="Rectangle 3"/>
          <p:cNvSpPr>
            <a:spLocks noChangeArrowheads="1"/>
          </p:cNvSpPr>
          <p:nvPr/>
        </p:nvSpPr>
        <p:spPr bwMode="auto">
          <a:xfrm>
            <a:off x="76200" y="838200"/>
            <a:ext cx="3505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spcBef>
                <a:spcPct val="20000"/>
              </a:spcBef>
            </a:pPr>
            <a:r>
              <a:rPr lang="en-US" sz="2800">
                <a:solidFill>
                  <a:srgbClr val="000099"/>
                </a:solidFill>
                <a:latin typeface="Arial" charset="0"/>
              </a:rPr>
              <a:t>Structural features of</a:t>
            </a:r>
          </a:p>
          <a:p>
            <a:pPr marL="342900" indent="-342900">
              <a:spcBef>
                <a:spcPct val="20000"/>
              </a:spcBef>
            </a:pPr>
            <a:r>
              <a:rPr lang="en-US" sz="2800">
                <a:solidFill>
                  <a:srgbClr val="000099"/>
                </a:solidFill>
                <a:latin typeface="Arial" charset="0"/>
              </a:rPr>
              <a:t>adenovirus particle</a:t>
            </a:r>
            <a:endParaRPr lang="it-IT" sz="2800">
              <a:solidFill>
                <a:srgbClr val="000099"/>
              </a:solidFill>
              <a:latin typeface="Arial" charset="0"/>
            </a:endParaRPr>
          </a:p>
        </p:txBody>
      </p:sp>
      <p:sp>
        <p:nvSpPr>
          <p:cNvPr id="112643" name="Text Box 4"/>
          <p:cNvSpPr txBox="1">
            <a:spLocks noChangeArrowheads="1"/>
          </p:cNvSpPr>
          <p:nvPr/>
        </p:nvSpPr>
        <p:spPr bwMode="auto">
          <a:xfrm>
            <a:off x="304800" y="4800600"/>
            <a:ext cx="3559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it-IT" sz="2000">
                <a:latin typeface="Arial" charset="0"/>
              </a:rPr>
              <a:t>Structure of the hexon</a:t>
            </a:r>
          </a:p>
        </p:txBody>
      </p:sp>
      <p:sp>
        <p:nvSpPr>
          <p:cNvPr id="53253" name="AutoShape 5"/>
          <p:cNvSpPr>
            <a:spLocks noChangeArrowheads="1"/>
          </p:cNvSpPr>
          <p:nvPr/>
        </p:nvSpPr>
        <p:spPr bwMode="auto">
          <a:xfrm rot="-2159894">
            <a:off x="6042025" y="1439863"/>
            <a:ext cx="457200" cy="533400"/>
          </a:xfrm>
          <a:prstGeom prst="pentagon">
            <a:avLst/>
          </a:prstGeom>
          <a:noFill/>
          <a:ln w="38100">
            <a:solidFill>
              <a:srgbClr val="FF6F27"/>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53254" name="AutoShape 6"/>
          <p:cNvSpPr>
            <a:spLocks noChangeArrowheads="1"/>
          </p:cNvSpPr>
          <p:nvPr/>
        </p:nvSpPr>
        <p:spPr bwMode="auto">
          <a:xfrm>
            <a:off x="5181600" y="1371600"/>
            <a:ext cx="457200" cy="381000"/>
          </a:xfrm>
          <a:prstGeom prst="hexagon">
            <a:avLst>
              <a:gd name="adj" fmla="val 30000"/>
              <a:gd name="vf" fmla="val 115470"/>
            </a:avLst>
          </a:prstGeom>
          <a:noFill/>
          <a:ln w="38100">
            <a:solidFill>
              <a:srgbClr val="FF6F27"/>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Tree>
    <p:extLst>
      <p:ext uri="{BB962C8B-B14F-4D97-AF65-F5344CB8AC3E}">
        <p14:creationId xmlns:p14="http://schemas.microsoft.com/office/powerpoint/2010/main" val="81387403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253"/>
                                        </p:tgtEl>
                                        <p:attrNameLst>
                                          <p:attrName>style.visibility</p:attrName>
                                        </p:attrNameLst>
                                      </p:cBhvr>
                                      <p:to>
                                        <p:strVal val="visible"/>
                                      </p:to>
                                    </p:set>
                                    <p:animEffect transition="in" filter="dissolve">
                                      <p:cBhvr>
                                        <p:cTn id="7" dur="500"/>
                                        <p:tgtEl>
                                          <p:spTgt spid="532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254"/>
                                        </p:tgtEl>
                                        <p:attrNameLst>
                                          <p:attrName>style.visibility</p:attrName>
                                        </p:attrNameLst>
                                      </p:cBhvr>
                                      <p:to>
                                        <p:strVal val="visible"/>
                                      </p:to>
                                    </p:set>
                                    <p:animEffect transition="in" filter="dissolve">
                                      <p:cBhvr>
                                        <p:cTn id="12" dur="500"/>
                                        <p:tgtEl>
                                          <p:spTgt spid="53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animBg="1"/>
      <p:bldP spid="5325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Immagine 1" descr="01.07.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188" y="333375"/>
            <a:ext cx="8937625" cy="601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107950" y="115888"/>
            <a:ext cx="4464050" cy="29527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114691" name="Rectangle 3"/>
          <p:cNvSpPr>
            <a:spLocks noChangeArrowheads="1"/>
          </p:cNvSpPr>
          <p:nvPr/>
        </p:nvSpPr>
        <p:spPr bwMode="auto">
          <a:xfrm>
            <a:off x="706438" y="838200"/>
            <a:ext cx="3505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spcBef>
                <a:spcPct val="20000"/>
              </a:spcBef>
            </a:pPr>
            <a:r>
              <a:rPr lang="en-US" sz="2800">
                <a:solidFill>
                  <a:srgbClr val="000099"/>
                </a:solidFill>
                <a:latin typeface="Arial" charset="0"/>
              </a:rPr>
              <a:t>Structural features of</a:t>
            </a:r>
          </a:p>
          <a:p>
            <a:pPr marL="342900" indent="-342900">
              <a:spcBef>
                <a:spcPct val="20000"/>
              </a:spcBef>
            </a:pPr>
            <a:r>
              <a:rPr lang="en-US" sz="2800">
                <a:solidFill>
                  <a:srgbClr val="000099"/>
                </a:solidFill>
                <a:latin typeface="Arial" charset="0"/>
              </a:rPr>
              <a:t>adenovirus particle</a:t>
            </a:r>
            <a:endParaRPr lang="it-IT" sz="2800">
              <a:solidFill>
                <a:srgbClr val="000099"/>
              </a:solidFill>
              <a:latin typeface="Arial" charset="0"/>
            </a:endParaRPr>
          </a:p>
        </p:txBody>
      </p:sp>
    </p:spTree>
    <p:extLst>
      <p:ext uri="{BB962C8B-B14F-4D97-AF65-F5344CB8AC3E}">
        <p14:creationId xmlns:p14="http://schemas.microsoft.com/office/powerpoint/2010/main" val="226911859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026" descr="Fig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8534400" cy="572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4" name="Rectangle 5"/>
          <p:cNvSpPr>
            <a:spLocks noChangeArrowheads="1"/>
          </p:cNvSpPr>
          <p:nvPr/>
        </p:nvSpPr>
        <p:spPr bwMode="auto">
          <a:xfrm>
            <a:off x="1200150" y="0"/>
            <a:ext cx="67437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spcBef>
                <a:spcPct val="20000"/>
              </a:spcBef>
            </a:pPr>
            <a:r>
              <a:rPr lang="en-US" sz="2800">
                <a:solidFill>
                  <a:srgbClr val="000099"/>
                </a:solidFill>
                <a:latin typeface="Arial" charset="0"/>
              </a:rPr>
              <a:t>A structurally complex capsid: reovirus</a:t>
            </a:r>
            <a:endParaRPr lang="it-IT" sz="2800">
              <a:solidFill>
                <a:srgbClr val="FF0201"/>
              </a:solidFill>
              <a:latin typeface="Arial" charset="0"/>
            </a:endParaRPr>
          </a:p>
        </p:txBody>
      </p:sp>
      <p:pic>
        <p:nvPicPr>
          <p:cNvPr id="115715" name="Immagin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63525" y="3657600"/>
            <a:ext cx="26320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Immagine 5"/>
          <p:cNvPicPr preferRelativeResize="0">
            <a:picLocks/>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228600" y="533400"/>
            <a:ext cx="2743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05186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p:cNvPicPr>
            <a:picLocks noChangeAspect="1" noChangeArrowheads="1"/>
          </p:cNvPicPr>
          <p:nvPr/>
        </p:nvPicPr>
        <p:blipFill>
          <a:blip r:embed="rId3">
            <a:extLst>
              <a:ext uri="{28A0092B-C50C-407E-A947-70E740481C1C}">
                <a14:useLocalDpi xmlns:a14="http://schemas.microsoft.com/office/drawing/2010/main" val="0"/>
              </a:ext>
            </a:extLst>
          </a:blip>
          <a:srcRect l="44292" t="58833"/>
          <a:stretch>
            <a:fillRect/>
          </a:stretch>
        </p:blipFill>
        <p:spPr bwMode="auto">
          <a:xfrm>
            <a:off x="1524000" y="2133600"/>
            <a:ext cx="4495800" cy="387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2590800" y="2514600"/>
            <a:ext cx="3048000" cy="3124200"/>
            <a:chOff x="1248" y="1920"/>
            <a:chExt cx="1536" cy="1584"/>
          </a:xfrm>
        </p:grpSpPr>
        <p:sp>
          <p:nvSpPr>
            <p:cNvPr id="117773" name="Line 4"/>
            <p:cNvSpPr>
              <a:spLocks noChangeShapeType="1"/>
            </p:cNvSpPr>
            <p:nvPr/>
          </p:nvSpPr>
          <p:spPr bwMode="auto">
            <a:xfrm flipH="1" flipV="1">
              <a:off x="1824" y="1920"/>
              <a:ext cx="240" cy="768"/>
            </a:xfrm>
            <a:prstGeom prst="line">
              <a:avLst/>
            </a:prstGeom>
            <a:noFill/>
            <a:ln w="38100">
              <a:solidFill>
                <a:srgbClr val="FF020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7774" name="Line 5"/>
            <p:cNvSpPr>
              <a:spLocks noChangeShapeType="1"/>
            </p:cNvSpPr>
            <p:nvPr/>
          </p:nvSpPr>
          <p:spPr bwMode="auto">
            <a:xfrm flipH="1">
              <a:off x="1248" y="2688"/>
              <a:ext cx="816" cy="0"/>
            </a:xfrm>
            <a:prstGeom prst="line">
              <a:avLst/>
            </a:prstGeom>
            <a:noFill/>
            <a:ln w="38100">
              <a:solidFill>
                <a:srgbClr val="FF020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7775" name="Line 6"/>
            <p:cNvSpPr>
              <a:spLocks noChangeShapeType="1"/>
            </p:cNvSpPr>
            <p:nvPr/>
          </p:nvSpPr>
          <p:spPr bwMode="auto">
            <a:xfrm flipH="1">
              <a:off x="1824" y="2688"/>
              <a:ext cx="240" cy="816"/>
            </a:xfrm>
            <a:prstGeom prst="line">
              <a:avLst/>
            </a:prstGeom>
            <a:noFill/>
            <a:ln w="38100">
              <a:solidFill>
                <a:srgbClr val="FF020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7776" name="Line 7"/>
            <p:cNvSpPr>
              <a:spLocks noChangeShapeType="1"/>
            </p:cNvSpPr>
            <p:nvPr/>
          </p:nvSpPr>
          <p:spPr bwMode="auto">
            <a:xfrm flipV="1">
              <a:off x="2064" y="2208"/>
              <a:ext cx="672" cy="480"/>
            </a:xfrm>
            <a:prstGeom prst="line">
              <a:avLst/>
            </a:prstGeom>
            <a:noFill/>
            <a:ln w="38100">
              <a:solidFill>
                <a:srgbClr val="FF020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7777" name="Line 8"/>
            <p:cNvSpPr>
              <a:spLocks noChangeShapeType="1"/>
            </p:cNvSpPr>
            <p:nvPr/>
          </p:nvSpPr>
          <p:spPr bwMode="auto">
            <a:xfrm>
              <a:off x="2064" y="2688"/>
              <a:ext cx="720" cy="480"/>
            </a:xfrm>
            <a:prstGeom prst="line">
              <a:avLst/>
            </a:prstGeom>
            <a:noFill/>
            <a:ln w="38100">
              <a:solidFill>
                <a:srgbClr val="FF020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3" name="Group 9"/>
          <p:cNvGrpSpPr>
            <a:grpSpLocks/>
          </p:cNvGrpSpPr>
          <p:nvPr/>
        </p:nvGrpSpPr>
        <p:grpSpPr bwMode="auto">
          <a:xfrm>
            <a:off x="4648200" y="2503488"/>
            <a:ext cx="2968625" cy="1154112"/>
            <a:chOff x="3456" y="2537"/>
            <a:chExt cx="1870" cy="727"/>
          </a:xfrm>
        </p:grpSpPr>
        <p:sp>
          <p:nvSpPr>
            <p:cNvPr id="117770" name="AutoShape 10"/>
            <p:cNvSpPr>
              <a:spLocks noChangeArrowheads="1"/>
            </p:cNvSpPr>
            <p:nvPr/>
          </p:nvSpPr>
          <p:spPr bwMode="auto">
            <a:xfrm rot="-1424891">
              <a:off x="3456" y="3024"/>
              <a:ext cx="288" cy="240"/>
            </a:xfrm>
            <a:prstGeom prst="hexagon">
              <a:avLst>
                <a:gd name="adj" fmla="val 30000"/>
                <a:gd name="vf" fmla="val 115470"/>
              </a:avLst>
            </a:prstGeom>
            <a:noFill/>
            <a:ln w="38100">
              <a:solidFill>
                <a:srgbClr val="FF6F27"/>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17771" name="Line 11"/>
            <p:cNvSpPr>
              <a:spLocks noChangeShapeType="1"/>
            </p:cNvSpPr>
            <p:nvPr/>
          </p:nvSpPr>
          <p:spPr bwMode="auto">
            <a:xfrm flipV="1">
              <a:off x="3744" y="2736"/>
              <a:ext cx="816" cy="336"/>
            </a:xfrm>
            <a:prstGeom prst="line">
              <a:avLst/>
            </a:prstGeom>
            <a:noFill/>
            <a:ln w="38100">
              <a:solidFill>
                <a:srgbClr val="FF6F27"/>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7772" name="Text Box 12"/>
            <p:cNvSpPr txBox="1">
              <a:spLocks noChangeArrowheads="1"/>
            </p:cNvSpPr>
            <p:nvPr/>
          </p:nvSpPr>
          <p:spPr bwMode="auto">
            <a:xfrm>
              <a:off x="4550" y="2537"/>
              <a:ext cx="77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2800" b="1">
                  <a:solidFill>
                    <a:srgbClr val="FF6F27"/>
                  </a:solidFill>
                  <a:latin typeface="Arial" charset="0"/>
                </a:rPr>
                <a:t>hexon</a:t>
              </a:r>
              <a:endParaRPr lang="it-IT" b="1">
                <a:solidFill>
                  <a:srgbClr val="FF6F27"/>
                </a:solidFill>
                <a:latin typeface="Comic Sans MS" charset="0"/>
              </a:endParaRPr>
            </a:p>
          </p:txBody>
        </p:sp>
      </p:grpSp>
      <p:grpSp>
        <p:nvGrpSpPr>
          <p:cNvPr id="4" name="Group 13"/>
          <p:cNvGrpSpPr>
            <a:grpSpLocks/>
          </p:cNvGrpSpPr>
          <p:nvPr/>
        </p:nvGrpSpPr>
        <p:grpSpPr bwMode="auto">
          <a:xfrm>
            <a:off x="3962400" y="3733800"/>
            <a:ext cx="3806825" cy="966788"/>
            <a:chOff x="3120" y="3216"/>
            <a:chExt cx="2398" cy="609"/>
          </a:xfrm>
        </p:grpSpPr>
        <p:sp>
          <p:nvSpPr>
            <p:cNvPr id="117767" name="AutoShape 14"/>
            <p:cNvSpPr>
              <a:spLocks noChangeArrowheads="1"/>
            </p:cNvSpPr>
            <p:nvPr/>
          </p:nvSpPr>
          <p:spPr bwMode="auto">
            <a:xfrm rot="-1849659">
              <a:off x="3120" y="3216"/>
              <a:ext cx="288" cy="288"/>
            </a:xfrm>
            <a:prstGeom prst="pentagon">
              <a:avLst/>
            </a:prstGeom>
            <a:noFill/>
            <a:ln w="38100">
              <a:solidFill>
                <a:srgbClr val="FF6F27"/>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17768" name="Line 15"/>
            <p:cNvSpPr>
              <a:spLocks noChangeShapeType="1"/>
            </p:cNvSpPr>
            <p:nvPr/>
          </p:nvSpPr>
          <p:spPr bwMode="auto">
            <a:xfrm>
              <a:off x="3408" y="3408"/>
              <a:ext cx="1248" cy="288"/>
            </a:xfrm>
            <a:prstGeom prst="line">
              <a:avLst/>
            </a:prstGeom>
            <a:noFill/>
            <a:ln w="38100">
              <a:solidFill>
                <a:srgbClr val="FF6F27"/>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7769" name="Text Box 16"/>
            <p:cNvSpPr txBox="1">
              <a:spLocks noChangeArrowheads="1"/>
            </p:cNvSpPr>
            <p:nvPr/>
          </p:nvSpPr>
          <p:spPr bwMode="auto">
            <a:xfrm>
              <a:off x="4656" y="3498"/>
              <a:ext cx="86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2800" b="1">
                  <a:solidFill>
                    <a:srgbClr val="FF6F27"/>
                  </a:solidFill>
                  <a:latin typeface="Arial" charset="0"/>
                </a:rPr>
                <a:t>penton</a:t>
              </a:r>
              <a:endParaRPr lang="it-IT" b="1">
                <a:solidFill>
                  <a:srgbClr val="FF6F27"/>
                </a:solidFill>
                <a:latin typeface="Comic Sans MS" charset="0"/>
              </a:endParaRPr>
            </a:p>
          </p:txBody>
        </p:sp>
      </p:grpSp>
      <p:sp>
        <p:nvSpPr>
          <p:cNvPr id="117765" name="Text Box 17"/>
          <p:cNvSpPr txBox="1">
            <a:spLocks noChangeArrowheads="1"/>
          </p:cNvSpPr>
          <p:nvPr/>
        </p:nvSpPr>
        <p:spPr bwMode="auto">
          <a:xfrm>
            <a:off x="2897188" y="6076950"/>
            <a:ext cx="2132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b="1">
                <a:latin typeface="Arial" charset="0"/>
              </a:rPr>
              <a:t>HSV-1 capsid</a:t>
            </a:r>
          </a:p>
        </p:txBody>
      </p:sp>
      <p:sp>
        <p:nvSpPr>
          <p:cNvPr id="117766" name="Rectangle 18"/>
          <p:cNvSpPr>
            <a:spLocks noChangeArrowheads="1"/>
          </p:cNvSpPr>
          <p:nvPr/>
        </p:nvSpPr>
        <p:spPr bwMode="auto">
          <a:xfrm>
            <a:off x="609600" y="581025"/>
            <a:ext cx="8001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US" sz="2800">
                <a:solidFill>
                  <a:srgbClr val="000099"/>
                </a:solidFill>
                <a:latin typeface="Arial" charset="0"/>
              </a:rPr>
              <a:t>Herpesviruses show a complex virion structure: the 16 T icosahedral nucleocapsid</a:t>
            </a:r>
            <a:endParaRPr lang="it-IT" sz="2800">
              <a:solidFill>
                <a:srgbClr val="FF0201"/>
              </a:solidFill>
              <a:latin typeface="Arial" charset="0"/>
            </a:endParaRPr>
          </a:p>
        </p:txBody>
      </p:sp>
    </p:spTree>
    <p:extLst>
      <p:ext uri="{BB962C8B-B14F-4D97-AF65-F5344CB8AC3E}">
        <p14:creationId xmlns:p14="http://schemas.microsoft.com/office/powerpoint/2010/main" val="224005600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ext Box 2"/>
          <p:cNvSpPr txBox="1">
            <a:spLocks noChangeArrowheads="1"/>
          </p:cNvSpPr>
          <p:nvPr/>
        </p:nvSpPr>
        <p:spPr bwMode="auto">
          <a:xfrm>
            <a:off x="1828800" y="5105400"/>
            <a:ext cx="12319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a:solidFill>
                  <a:srgbClr val="000099"/>
                </a:solidFill>
                <a:latin typeface="Arial" charset="0"/>
              </a:rPr>
              <a:t>HSV-1</a:t>
            </a:r>
          </a:p>
        </p:txBody>
      </p:sp>
      <p:pic>
        <p:nvPicPr>
          <p:cNvPr id="1198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905000"/>
            <a:ext cx="2735263"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9811" name="Rectangle 5"/>
          <p:cNvSpPr>
            <a:spLocks noChangeArrowheads="1"/>
          </p:cNvSpPr>
          <p:nvPr/>
        </p:nvSpPr>
        <p:spPr bwMode="auto">
          <a:xfrm>
            <a:off x="1905000" y="228600"/>
            <a:ext cx="53340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US" sz="2800">
                <a:solidFill>
                  <a:srgbClr val="000099"/>
                </a:solidFill>
                <a:latin typeface="Arial" charset="0"/>
              </a:rPr>
              <a:t>Structure of herpesvirus capsids</a:t>
            </a:r>
            <a:endParaRPr lang="it-IT" sz="2800">
              <a:solidFill>
                <a:srgbClr val="FF0201"/>
              </a:solidFill>
              <a:latin typeface="Arial" charset="0"/>
            </a:endParaRPr>
          </a:p>
        </p:txBody>
      </p:sp>
      <p:pic>
        <p:nvPicPr>
          <p:cNvPr id="119812" name="Picture 7" descr="logo M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206500"/>
            <a:ext cx="43942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3" name="Text Box 8"/>
          <p:cNvSpPr txBox="1">
            <a:spLocks noChangeArrowheads="1"/>
          </p:cNvSpPr>
          <p:nvPr/>
        </p:nvSpPr>
        <p:spPr bwMode="auto">
          <a:xfrm>
            <a:off x="6111875" y="5715000"/>
            <a:ext cx="9747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a:solidFill>
                  <a:srgbClr val="000099"/>
                </a:solidFill>
                <a:latin typeface="Arial" charset="0"/>
              </a:rPr>
              <a:t>CMV</a:t>
            </a:r>
          </a:p>
        </p:txBody>
      </p:sp>
    </p:spTree>
    <p:extLst>
      <p:ext uri="{BB962C8B-B14F-4D97-AF65-F5344CB8AC3E}">
        <p14:creationId xmlns:p14="http://schemas.microsoft.com/office/powerpoint/2010/main" val="103185677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0"/>
            <a:ext cx="48768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8" name="Rectangle 3"/>
          <p:cNvSpPr>
            <a:spLocks noChangeArrowheads="1"/>
          </p:cNvSpPr>
          <p:nvPr/>
        </p:nvSpPr>
        <p:spPr bwMode="auto">
          <a:xfrm>
            <a:off x="381000" y="5334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spcBef>
                <a:spcPct val="20000"/>
              </a:spcBef>
            </a:pPr>
            <a:r>
              <a:rPr lang="en-GB" sz="2800">
                <a:solidFill>
                  <a:srgbClr val="000099"/>
                </a:solidFill>
                <a:latin typeface="Arial" charset="0"/>
              </a:rPr>
              <a:t> A structurally complex virion: retrovirus</a:t>
            </a:r>
            <a:endParaRPr lang="it-IT" sz="2800">
              <a:solidFill>
                <a:srgbClr val="000099"/>
              </a:solidFill>
              <a:latin typeface="Arial" charset="0"/>
              <a:cs typeface="Times New Roman" charset="0"/>
            </a:endParaRPr>
          </a:p>
        </p:txBody>
      </p:sp>
    </p:spTree>
    <p:extLst>
      <p:ext uri="{BB962C8B-B14F-4D97-AF65-F5344CB8AC3E}">
        <p14:creationId xmlns:p14="http://schemas.microsoft.com/office/powerpoint/2010/main" val="91204797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ChangeArrowheads="1"/>
          </p:cNvSpPr>
          <p:nvPr/>
        </p:nvSpPr>
        <p:spPr bwMode="auto">
          <a:xfrm>
            <a:off x="1828800" y="5638800"/>
            <a:ext cx="548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spcBef>
                <a:spcPct val="20000"/>
              </a:spcBef>
            </a:pPr>
            <a:r>
              <a:rPr lang="en-GB" sz="2800">
                <a:solidFill>
                  <a:srgbClr val="000099"/>
                </a:solidFill>
                <a:latin typeface="Arial" charset="0"/>
              </a:rPr>
              <a:t>Human immunodeficiency virus</a:t>
            </a:r>
            <a:endParaRPr lang="it-IT" sz="2800">
              <a:solidFill>
                <a:srgbClr val="000099"/>
              </a:solidFill>
              <a:latin typeface="Arial" charset="0"/>
            </a:endParaRPr>
          </a:p>
        </p:txBody>
      </p:sp>
      <p:pic>
        <p:nvPicPr>
          <p:cNvPr id="12390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752600"/>
            <a:ext cx="3316288"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390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752600"/>
            <a:ext cx="3352800" cy="335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43586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ChangeArrowheads="1"/>
          </p:cNvSpPr>
          <p:nvPr/>
        </p:nvSpPr>
        <p:spPr bwMode="auto">
          <a:xfrm>
            <a:off x="1706563" y="6096000"/>
            <a:ext cx="5715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spcBef>
                <a:spcPct val="20000"/>
              </a:spcBef>
            </a:pPr>
            <a:r>
              <a:rPr lang="en-GB" sz="2800">
                <a:solidFill>
                  <a:srgbClr val="000099"/>
                </a:solidFill>
                <a:latin typeface="Arial" charset="0"/>
              </a:rPr>
              <a:t>Human immunodeficiency virus 3D</a:t>
            </a:r>
            <a:endParaRPr lang="it-IT" sz="2800">
              <a:solidFill>
                <a:srgbClr val="000099"/>
              </a:solidFill>
              <a:latin typeface="Arial" charset="0"/>
            </a:endParaRPr>
          </a:p>
        </p:txBody>
      </p:sp>
      <p:pic>
        <p:nvPicPr>
          <p:cNvPr id="94210" name="Immagine 6" descr="ASM.img13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674813" y="146050"/>
            <a:ext cx="5786438" cy="595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b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713" y="304800"/>
            <a:ext cx="4090987"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4" name="Rectangle 3"/>
          <p:cNvSpPr>
            <a:spLocks noChangeArrowheads="1"/>
          </p:cNvSpPr>
          <p:nvPr/>
        </p:nvSpPr>
        <p:spPr bwMode="auto">
          <a:xfrm>
            <a:off x="1066800" y="5791200"/>
            <a:ext cx="6934200"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spcBef>
                <a:spcPct val="20000"/>
              </a:spcBef>
            </a:pPr>
            <a:r>
              <a:rPr lang="en-GB" sz="3200">
                <a:solidFill>
                  <a:srgbClr val="000099"/>
                </a:solidFill>
                <a:latin typeface="Arial" charset="0"/>
              </a:rPr>
              <a:t>Human Immunodeficiency virus (HIV)</a:t>
            </a:r>
            <a:endParaRPr lang="it-IT" sz="3200">
              <a:solidFill>
                <a:srgbClr val="000099"/>
              </a:solidFill>
              <a:latin typeface="Arial" charset="0"/>
            </a:endParaRPr>
          </a:p>
        </p:txBody>
      </p:sp>
      <p:sp>
        <p:nvSpPr>
          <p:cNvPr id="125955" name="Rectangle 4"/>
          <p:cNvSpPr>
            <a:spLocks noChangeArrowheads="1"/>
          </p:cNvSpPr>
          <p:nvPr/>
        </p:nvSpPr>
        <p:spPr bwMode="auto">
          <a:xfrm>
            <a:off x="2514600" y="5715000"/>
            <a:ext cx="4114800" cy="76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p>
        </p:txBody>
      </p:sp>
    </p:spTree>
    <p:extLst>
      <p:ext uri="{BB962C8B-B14F-4D97-AF65-F5344CB8AC3E}">
        <p14:creationId xmlns:p14="http://schemas.microsoft.com/office/powerpoint/2010/main" val="45805552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magine 7" descr="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20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Immagine 6" descr="ebola_us_1184px.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62125" y="44450"/>
            <a:ext cx="6221413"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Immagine 9" descr="west-africa-outbreak-infographic-head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63650" y="1916113"/>
            <a:ext cx="250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Immagin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263775"/>
            <a:ext cx="2678113"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Immagin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58038" y="2828925"/>
            <a:ext cx="19812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Immagin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70738" y="4943475"/>
            <a:ext cx="1968500"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Immagine 3" descr="west-africa-distribution-map.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0488" y="2873375"/>
            <a:ext cx="4549775"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CasellaDiTesto 8"/>
          <p:cNvSpPr txBox="1">
            <a:spLocks noChangeArrowheads="1"/>
          </p:cNvSpPr>
          <p:nvPr/>
        </p:nvSpPr>
        <p:spPr bwMode="auto">
          <a:xfrm>
            <a:off x="5661025" y="1822450"/>
            <a:ext cx="3178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2000">
                <a:solidFill>
                  <a:srgbClr val="FF0000"/>
                </a:solidFill>
                <a:latin typeface="Arial" charset="0"/>
              </a:rPr>
              <a:t>As of September 30, 2014 </a:t>
            </a: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ChangeArrowheads="1"/>
          </p:cNvSpPr>
          <p:nvPr/>
        </p:nvSpPr>
        <p:spPr bwMode="auto">
          <a:xfrm>
            <a:off x="457200" y="3810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US" sz="3200">
                <a:solidFill>
                  <a:srgbClr val="000099"/>
                </a:solidFill>
                <a:latin typeface="Arial" charset="0"/>
              </a:rPr>
              <a:t>Packaging the viral genome</a:t>
            </a:r>
            <a:endParaRPr lang="it-IT" sz="3200">
              <a:solidFill>
                <a:srgbClr val="000099"/>
              </a:solidFill>
              <a:latin typeface="Arial" charset="0"/>
            </a:endParaRPr>
          </a:p>
        </p:txBody>
      </p:sp>
      <p:pic>
        <p:nvPicPr>
          <p:cNvPr id="136194" name="Immagine 3" descr="ASM.img03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171450" y="1295400"/>
            <a:ext cx="878046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arrotondato 3"/>
          <p:cNvSpPr/>
          <p:nvPr/>
        </p:nvSpPr>
        <p:spPr>
          <a:xfrm>
            <a:off x="352425" y="1990725"/>
            <a:ext cx="6505575" cy="1438275"/>
          </a:xfrm>
          <a:prstGeom prst="roundRect">
            <a:avLst/>
          </a:prstGeom>
          <a:noFill/>
          <a:ln w="317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srgbClr val="FFFFFF"/>
              </a:solidFill>
              <a:latin typeface="Times New Roman" charset="0"/>
              <a:ea typeface="ＭＳ Ｐゴシック" charset="0"/>
              <a:cs typeface="ＭＳ Ｐゴシック" charset="0"/>
            </a:endParaRPr>
          </a:p>
        </p:txBody>
      </p:sp>
      <p:sp>
        <p:nvSpPr>
          <p:cNvPr id="5" name="Rettangolo arrotondato 4"/>
          <p:cNvSpPr/>
          <p:nvPr/>
        </p:nvSpPr>
        <p:spPr>
          <a:xfrm>
            <a:off x="381000" y="3429000"/>
            <a:ext cx="7239000" cy="1981200"/>
          </a:xfrm>
          <a:prstGeom prst="roundRect">
            <a:avLst/>
          </a:prstGeom>
          <a:noFill/>
          <a:ln w="317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srgbClr val="FFFFFF"/>
              </a:solidFill>
              <a:latin typeface="Times New Roman" charset="0"/>
              <a:ea typeface="ＭＳ Ｐゴシック" charset="0"/>
              <a:cs typeface="ＭＳ Ｐゴシック" charset="0"/>
            </a:endParaRPr>
          </a:p>
        </p:txBody>
      </p:sp>
      <p:sp>
        <p:nvSpPr>
          <p:cNvPr id="6" name="Rettangolo arrotondato 5"/>
          <p:cNvSpPr/>
          <p:nvPr/>
        </p:nvSpPr>
        <p:spPr>
          <a:xfrm>
            <a:off x="381000" y="5419725"/>
            <a:ext cx="8458200" cy="304800"/>
          </a:xfrm>
          <a:prstGeom prst="roundRect">
            <a:avLst/>
          </a:prstGeom>
          <a:noFill/>
          <a:ln w="317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6653571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descr="Tabl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7875"/>
            <a:ext cx="9144000" cy="437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2" name="Rectangle 3"/>
          <p:cNvSpPr>
            <a:spLocks noChangeArrowheads="1"/>
          </p:cNvSpPr>
          <p:nvPr/>
        </p:nvSpPr>
        <p:spPr bwMode="auto">
          <a:xfrm>
            <a:off x="152400" y="762000"/>
            <a:ext cx="5715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p>
        </p:txBody>
      </p:sp>
      <p:sp>
        <p:nvSpPr>
          <p:cNvPr id="138243" name="Rectangle 4"/>
          <p:cNvSpPr>
            <a:spLocks noChangeArrowheads="1"/>
          </p:cNvSpPr>
          <p:nvPr/>
        </p:nvSpPr>
        <p:spPr bwMode="auto">
          <a:xfrm>
            <a:off x="457200" y="3810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US" sz="3200">
                <a:latin typeface="Arial" charset="0"/>
              </a:rPr>
              <a:t>Virus structure: </a:t>
            </a:r>
            <a:r>
              <a:rPr lang="en-US" sz="3200">
                <a:solidFill>
                  <a:srgbClr val="FF0000"/>
                </a:solidFill>
                <a:latin typeface="Arial" charset="0"/>
              </a:rPr>
              <a:t>the envelope </a:t>
            </a:r>
            <a:endParaRPr lang="it-IT">
              <a:solidFill>
                <a:srgbClr val="FF0000"/>
              </a:solidFill>
              <a:latin typeface="Arial" charset="0"/>
            </a:endParaRPr>
          </a:p>
        </p:txBody>
      </p:sp>
      <p:sp>
        <p:nvSpPr>
          <p:cNvPr id="138244" name="Rectangle 5"/>
          <p:cNvSpPr>
            <a:spLocks noChangeArrowheads="1"/>
          </p:cNvSpPr>
          <p:nvPr/>
        </p:nvSpPr>
        <p:spPr bwMode="auto">
          <a:xfrm>
            <a:off x="228600" y="5300663"/>
            <a:ext cx="8686800" cy="1295400"/>
          </a:xfrm>
          <a:prstGeom prst="rect">
            <a:avLst/>
          </a:prstGeom>
          <a:solidFill>
            <a:srgbClr val="BBE0E3"/>
          </a:solidFill>
          <a:ln w="9525">
            <a:solidFill>
              <a:schemeClr val="tx1"/>
            </a:solidFill>
            <a:miter lim="800000"/>
            <a:headEnd/>
            <a:tailEnd/>
          </a:ln>
        </p:spPr>
        <p:txBody>
          <a:bodyPr lIns="91433" tIns="45716" rIns="91433" bIns="45716"/>
          <a:lstStyle/>
          <a:p>
            <a:pPr marL="342900" indent="-342900" algn="just">
              <a:spcBef>
                <a:spcPct val="20000"/>
              </a:spcBef>
            </a:pPr>
            <a:r>
              <a:rPr lang="en-US">
                <a:latin typeface="Arial" charset="0"/>
              </a:rPr>
              <a:t>Virus architecture is described in terms of structural units of increasing complexity, from the smallest biochemical unit (the </a:t>
            </a:r>
            <a:r>
              <a:rPr lang="en-US" b="1">
                <a:latin typeface="Arial" charset="0"/>
              </a:rPr>
              <a:t>polypeptide chain</a:t>
            </a:r>
            <a:r>
              <a:rPr lang="en-US">
                <a:latin typeface="Arial" charset="0"/>
              </a:rPr>
              <a:t>) to the infectious particle (or </a:t>
            </a:r>
            <a:r>
              <a:rPr lang="en-US" b="1">
                <a:latin typeface="Arial" charset="0"/>
              </a:rPr>
              <a:t>virion</a:t>
            </a:r>
            <a:r>
              <a:rPr lang="en-US">
                <a:latin typeface="Arial" charset="0"/>
              </a:rPr>
              <a:t>) </a:t>
            </a:r>
            <a:endParaRPr lang="it-IT">
              <a:solidFill>
                <a:srgbClr val="FF0000"/>
              </a:solidFill>
              <a:latin typeface="Arial" charset="0"/>
            </a:endParaRPr>
          </a:p>
        </p:txBody>
      </p:sp>
      <p:sp>
        <p:nvSpPr>
          <p:cNvPr id="6" name="Rettangolo 5"/>
          <p:cNvSpPr/>
          <p:nvPr/>
        </p:nvSpPr>
        <p:spPr>
          <a:xfrm>
            <a:off x="76200" y="4505325"/>
            <a:ext cx="8991600" cy="304800"/>
          </a:xfrm>
          <a:prstGeom prst="rect">
            <a:avLst/>
          </a:prstGeom>
          <a:noFill/>
          <a:ln w="317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0833666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ChangeArrowheads="1"/>
          </p:cNvSpPr>
          <p:nvPr/>
        </p:nvSpPr>
        <p:spPr bwMode="auto">
          <a:xfrm>
            <a:off x="457200" y="3810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US" sz="3200">
                <a:solidFill>
                  <a:srgbClr val="000099"/>
                </a:solidFill>
                <a:latin typeface="Arial" charset="0"/>
              </a:rPr>
              <a:t>Viral envelope components</a:t>
            </a:r>
            <a:endParaRPr lang="it-IT" sz="3200">
              <a:solidFill>
                <a:srgbClr val="000099"/>
              </a:solidFill>
              <a:latin typeface="Arial" charset="0"/>
            </a:endParaRPr>
          </a:p>
        </p:txBody>
      </p:sp>
      <p:pic>
        <p:nvPicPr>
          <p:cNvPr id="757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4686300" cy="379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 Box 4"/>
          <p:cNvSpPr txBox="1">
            <a:spLocks noChangeArrowheads="1"/>
          </p:cNvSpPr>
          <p:nvPr/>
        </p:nvSpPr>
        <p:spPr bwMode="auto">
          <a:xfrm>
            <a:off x="5149850" y="1752600"/>
            <a:ext cx="392271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it-IT" sz="1800">
                <a:latin typeface="Arial" charset="0"/>
              </a:rPr>
              <a:t>The foundation of all viral envelopes</a:t>
            </a:r>
          </a:p>
          <a:p>
            <a:pPr eaLnBrk="1" hangingPunct="1"/>
            <a:r>
              <a:rPr lang="it-IT" sz="1800">
                <a:latin typeface="Arial" charset="0"/>
              </a:rPr>
              <a:t>is a </a:t>
            </a:r>
            <a:r>
              <a:rPr lang="it-IT" sz="1800" b="1">
                <a:solidFill>
                  <a:srgbClr val="FF0201"/>
                </a:solidFill>
                <a:latin typeface="Arial" charset="0"/>
              </a:rPr>
              <a:t>lipid membrane</a:t>
            </a:r>
            <a:r>
              <a:rPr lang="it-IT" sz="1800">
                <a:latin typeface="Arial" charset="0"/>
              </a:rPr>
              <a:t> acquired from</a:t>
            </a:r>
          </a:p>
          <a:p>
            <a:pPr eaLnBrk="1" hangingPunct="1"/>
            <a:r>
              <a:rPr lang="it-IT" sz="1800">
                <a:latin typeface="Arial" charset="0"/>
              </a:rPr>
              <a:t>the host cell during assembly</a:t>
            </a:r>
          </a:p>
        </p:txBody>
      </p:sp>
      <p:sp>
        <p:nvSpPr>
          <p:cNvPr id="75781" name="Text Box 5"/>
          <p:cNvSpPr txBox="1">
            <a:spLocks noChangeArrowheads="1"/>
          </p:cNvSpPr>
          <p:nvPr/>
        </p:nvSpPr>
        <p:spPr bwMode="auto">
          <a:xfrm>
            <a:off x="5181600" y="3016250"/>
            <a:ext cx="35417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it-IT" sz="1800">
                <a:latin typeface="Arial" charset="0"/>
              </a:rPr>
              <a:t>Embedded in the membrane are</a:t>
            </a:r>
          </a:p>
          <a:p>
            <a:pPr eaLnBrk="1" hangingPunct="1"/>
            <a:r>
              <a:rPr lang="it-IT" sz="1800" b="1">
                <a:solidFill>
                  <a:srgbClr val="FF0201"/>
                </a:solidFill>
                <a:latin typeface="Arial" charset="0"/>
              </a:rPr>
              <a:t>viral proteins</a:t>
            </a:r>
            <a:endParaRPr lang="it-IT" sz="1800">
              <a:solidFill>
                <a:srgbClr val="FF0201"/>
              </a:solidFill>
              <a:latin typeface="Arial" charset="0"/>
            </a:endParaRPr>
          </a:p>
        </p:txBody>
      </p:sp>
      <p:sp>
        <p:nvSpPr>
          <p:cNvPr id="75782" name="Text Box 6"/>
          <p:cNvSpPr txBox="1">
            <a:spLocks noChangeArrowheads="1"/>
          </p:cNvSpPr>
          <p:nvPr/>
        </p:nvSpPr>
        <p:spPr bwMode="auto">
          <a:xfrm>
            <a:off x="5181600" y="4083050"/>
            <a:ext cx="33258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it-IT" sz="1800">
                <a:latin typeface="Arial" charset="0"/>
              </a:rPr>
              <a:t>The great majority of them are</a:t>
            </a:r>
          </a:p>
          <a:p>
            <a:pPr eaLnBrk="1" hangingPunct="1"/>
            <a:r>
              <a:rPr lang="it-IT" sz="1800" b="1">
                <a:solidFill>
                  <a:srgbClr val="FF0201"/>
                </a:solidFill>
                <a:latin typeface="Arial" charset="0"/>
              </a:rPr>
              <a:t>glycoproteins</a:t>
            </a:r>
            <a:endParaRPr lang="it-IT" sz="1800">
              <a:solidFill>
                <a:srgbClr val="FF0201"/>
              </a:solidFill>
              <a:latin typeface="Arial" charset="0"/>
            </a:endParaRPr>
          </a:p>
        </p:txBody>
      </p:sp>
      <p:sp>
        <p:nvSpPr>
          <p:cNvPr id="75783" name="Text Box 7"/>
          <p:cNvSpPr txBox="1">
            <a:spLocks noChangeArrowheads="1"/>
          </p:cNvSpPr>
          <p:nvPr/>
        </p:nvSpPr>
        <p:spPr bwMode="auto">
          <a:xfrm>
            <a:off x="5181600" y="4997450"/>
            <a:ext cx="33258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it-IT" sz="1800">
                <a:latin typeface="Arial" charset="0"/>
              </a:rPr>
              <a:t>The great majority of them are</a:t>
            </a:r>
          </a:p>
          <a:p>
            <a:pPr eaLnBrk="1" hangingPunct="1"/>
            <a:r>
              <a:rPr lang="it-IT" sz="1800" b="1">
                <a:solidFill>
                  <a:srgbClr val="FF0201"/>
                </a:solidFill>
                <a:latin typeface="Arial" charset="0"/>
              </a:rPr>
              <a:t>oligomers</a:t>
            </a:r>
            <a:endParaRPr lang="it-IT" sz="1800">
              <a:solidFill>
                <a:srgbClr val="FF0201"/>
              </a:solidFill>
              <a:latin typeface="Arial" charset="0"/>
            </a:endParaRPr>
          </a:p>
        </p:txBody>
      </p:sp>
      <p:sp>
        <p:nvSpPr>
          <p:cNvPr id="8" name="Text Box 4"/>
          <p:cNvSpPr txBox="1">
            <a:spLocks noChangeArrowheads="1"/>
          </p:cNvSpPr>
          <p:nvPr/>
        </p:nvSpPr>
        <p:spPr bwMode="auto">
          <a:xfrm>
            <a:off x="533400" y="5638800"/>
            <a:ext cx="403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800">
                <a:latin typeface="Arial" charset="0"/>
              </a:rPr>
              <a:t>Structural and chemical features of a</a:t>
            </a:r>
          </a:p>
          <a:p>
            <a:pPr eaLnBrk="1" hangingPunct="1"/>
            <a:r>
              <a:rPr lang="it-IT" sz="1800">
                <a:latin typeface="Arial" charset="0"/>
              </a:rPr>
              <a:t>typical viral envelope glycoprotein</a:t>
            </a:r>
          </a:p>
        </p:txBody>
      </p:sp>
    </p:spTree>
    <p:extLst>
      <p:ext uri="{BB962C8B-B14F-4D97-AF65-F5344CB8AC3E}">
        <p14:creationId xmlns:p14="http://schemas.microsoft.com/office/powerpoint/2010/main" val="425599486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57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8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578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578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57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autoUpdateAnimBg="0"/>
      <p:bldP spid="75781" grpId="0" autoUpdateAnimBg="0"/>
      <p:bldP spid="75782" grpId="0" autoUpdateAnimBg="0"/>
      <p:bldP spid="75783" grpId="0" autoUpdateAnimBg="0"/>
      <p:bldP spid="8"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ChangeArrowheads="1"/>
          </p:cNvSpPr>
          <p:nvPr/>
        </p:nvSpPr>
        <p:spPr bwMode="auto">
          <a:xfrm>
            <a:off x="457200" y="3810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US" sz="3200">
                <a:solidFill>
                  <a:srgbClr val="000099"/>
                </a:solidFill>
                <a:latin typeface="Arial" charset="0"/>
              </a:rPr>
              <a:t>Functions of envelope proteins</a:t>
            </a:r>
            <a:endParaRPr lang="it-IT" sz="3200">
              <a:solidFill>
                <a:srgbClr val="000099"/>
              </a:solidFill>
              <a:latin typeface="Arial" charset="0"/>
            </a:endParaRPr>
          </a:p>
        </p:txBody>
      </p:sp>
      <p:grpSp>
        <p:nvGrpSpPr>
          <p:cNvPr id="2" name="Group 3"/>
          <p:cNvGrpSpPr>
            <a:grpSpLocks/>
          </p:cNvGrpSpPr>
          <p:nvPr/>
        </p:nvGrpSpPr>
        <p:grpSpPr bwMode="auto">
          <a:xfrm>
            <a:off x="457200" y="1371600"/>
            <a:ext cx="4781550" cy="4805363"/>
            <a:chOff x="288" y="864"/>
            <a:chExt cx="3012" cy="3027"/>
          </a:xfrm>
        </p:grpSpPr>
        <p:pic>
          <p:nvPicPr>
            <p:cNvPr id="142343" name="Picture 4"/>
            <p:cNvPicPr>
              <a:picLocks noChangeAspect="1" noChangeArrowheads="1"/>
            </p:cNvPicPr>
            <p:nvPr/>
          </p:nvPicPr>
          <p:blipFill>
            <a:blip r:embed="rId3">
              <a:extLst>
                <a:ext uri="{28A0092B-C50C-407E-A947-70E740481C1C}">
                  <a14:useLocalDpi xmlns:a14="http://schemas.microsoft.com/office/drawing/2010/main" val="0"/>
                </a:ext>
              </a:extLst>
            </a:blip>
            <a:srcRect l="5032" t="967" r="5032" b="3870"/>
            <a:stretch>
              <a:fillRect/>
            </a:stretch>
          </p:blipFill>
          <p:spPr bwMode="auto">
            <a:xfrm>
              <a:off x="288" y="864"/>
              <a:ext cx="3012" cy="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4" name="Text Box 5"/>
            <p:cNvSpPr txBox="1">
              <a:spLocks noChangeArrowheads="1"/>
            </p:cNvSpPr>
            <p:nvPr/>
          </p:nvSpPr>
          <p:spPr bwMode="auto">
            <a:xfrm>
              <a:off x="864" y="3641"/>
              <a:ext cx="185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2000" b="1">
                  <a:solidFill>
                    <a:srgbClr val="000080"/>
                  </a:solidFill>
                  <a:latin typeface="Arial" charset="0"/>
                </a:rPr>
                <a:t> the Orthomyxoviruses</a:t>
              </a:r>
              <a:endParaRPr lang="it-IT" sz="2000" b="1">
                <a:solidFill>
                  <a:srgbClr val="000099"/>
                </a:solidFill>
                <a:latin typeface="Arial" charset="0"/>
              </a:endParaRPr>
            </a:p>
          </p:txBody>
        </p:sp>
      </p:grpSp>
      <p:sp>
        <p:nvSpPr>
          <p:cNvPr id="76806" name="Text Box 6"/>
          <p:cNvSpPr txBox="1">
            <a:spLocks noChangeArrowheads="1"/>
          </p:cNvSpPr>
          <p:nvPr/>
        </p:nvSpPr>
        <p:spPr bwMode="auto">
          <a:xfrm>
            <a:off x="5334000" y="1458913"/>
            <a:ext cx="36988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2000" b="1">
                <a:latin typeface="Arial" charset="0"/>
              </a:rPr>
              <a:t>Attachment, fusion and entry</a:t>
            </a:r>
          </a:p>
          <a:p>
            <a:pPr eaLnBrk="1" hangingPunct="1"/>
            <a:r>
              <a:rPr lang="it-IT" sz="2000">
                <a:latin typeface="Arial" charset="0"/>
              </a:rPr>
              <a:t>(e.g. HA)</a:t>
            </a:r>
            <a:endParaRPr lang="it-IT" sz="2000" b="1">
              <a:latin typeface="Arial" charset="0"/>
            </a:endParaRPr>
          </a:p>
        </p:txBody>
      </p:sp>
      <p:sp>
        <p:nvSpPr>
          <p:cNvPr id="76807" name="Text Box 7"/>
          <p:cNvSpPr txBox="1">
            <a:spLocks noChangeArrowheads="1"/>
          </p:cNvSpPr>
          <p:nvPr/>
        </p:nvSpPr>
        <p:spPr bwMode="auto">
          <a:xfrm>
            <a:off x="5334000" y="2498725"/>
            <a:ext cx="2386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2000" b="1">
                <a:latin typeface="Arial" charset="0"/>
              </a:rPr>
              <a:t>Enzymatic activity</a:t>
            </a:r>
          </a:p>
          <a:p>
            <a:pPr eaLnBrk="1" hangingPunct="1"/>
            <a:r>
              <a:rPr lang="it-IT" sz="2000">
                <a:latin typeface="Arial" charset="0"/>
              </a:rPr>
              <a:t>(e.g. NA)</a:t>
            </a:r>
            <a:endParaRPr lang="it-IT" sz="2000" b="1">
              <a:latin typeface="Arial" charset="0"/>
            </a:endParaRPr>
          </a:p>
        </p:txBody>
      </p:sp>
      <p:sp>
        <p:nvSpPr>
          <p:cNvPr id="76808" name="Text Box 8"/>
          <p:cNvSpPr txBox="1">
            <a:spLocks noChangeArrowheads="1"/>
          </p:cNvSpPr>
          <p:nvPr/>
        </p:nvSpPr>
        <p:spPr bwMode="auto">
          <a:xfrm>
            <a:off x="5334000" y="3489325"/>
            <a:ext cx="15954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2000" b="1">
                <a:latin typeface="Arial" charset="0"/>
              </a:rPr>
              <a:t>Ion channel</a:t>
            </a:r>
          </a:p>
          <a:p>
            <a:pPr eaLnBrk="1" hangingPunct="1"/>
            <a:r>
              <a:rPr lang="it-IT" sz="2000">
                <a:latin typeface="Arial" charset="0"/>
              </a:rPr>
              <a:t>(e.g. M2)</a:t>
            </a:r>
            <a:endParaRPr lang="it-IT" sz="2000" b="1">
              <a:latin typeface="Arial" charset="0"/>
            </a:endParaRPr>
          </a:p>
        </p:txBody>
      </p:sp>
      <p:sp>
        <p:nvSpPr>
          <p:cNvPr id="76809" name="Text Box 9"/>
          <p:cNvSpPr txBox="1">
            <a:spLocks noChangeArrowheads="1"/>
          </p:cNvSpPr>
          <p:nvPr/>
        </p:nvSpPr>
        <p:spPr bwMode="auto">
          <a:xfrm>
            <a:off x="5334000" y="4556125"/>
            <a:ext cx="19764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2000" b="1">
                <a:latin typeface="Arial" charset="0"/>
              </a:rPr>
              <a:t>Major antigens</a:t>
            </a:r>
          </a:p>
          <a:p>
            <a:pPr eaLnBrk="1" hangingPunct="1"/>
            <a:r>
              <a:rPr lang="it-IT" sz="2000">
                <a:latin typeface="Arial" charset="0"/>
              </a:rPr>
              <a:t>(e.g. HA, NA)</a:t>
            </a:r>
            <a:endParaRPr lang="it-IT" sz="2000" b="1">
              <a:latin typeface="Arial" charset="0"/>
            </a:endParaRPr>
          </a:p>
        </p:txBody>
      </p:sp>
    </p:spTree>
    <p:extLst>
      <p:ext uri="{BB962C8B-B14F-4D97-AF65-F5344CB8AC3E}">
        <p14:creationId xmlns:p14="http://schemas.microsoft.com/office/powerpoint/2010/main" val="956080261"/>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680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680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680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68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6" grpId="0" autoUpdateAnimBg="0"/>
      <p:bldP spid="76807" grpId="0" autoUpdateAnimBg="0"/>
      <p:bldP spid="76808" grpId="0" autoUpdateAnimBg="0"/>
      <p:bldP spid="76809"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Immagine 2" descr="ASM.img03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88" y="1524000"/>
            <a:ext cx="9078912"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p:cNvSpPr/>
          <p:nvPr/>
        </p:nvSpPr>
        <p:spPr>
          <a:xfrm>
            <a:off x="0" y="1295400"/>
            <a:ext cx="228600" cy="434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srgbClr val="FFFFFF"/>
              </a:solidFill>
              <a:latin typeface="Times New Roman" charset="0"/>
              <a:ea typeface="ＭＳ Ｐゴシック" charset="0"/>
              <a:cs typeface="ＭＳ Ｐゴシック" charset="0"/>
            </a:endParaRPr>
          </a:p>
        </p:txBody>
      </p:sp>
      <p:sp>
        <p:nvSpPr>
          <p:cNvPr id="144387" name="Rectangle 2"/>
          <p:cNvSpPr>
            <a:spLocks noChangeArrowheads="1"/>
          </p:cNvSpPr>
          <p:nvPr/>
        </p:nvSpPr>
        <p:spPr bwMode="auto">
          <a:xfrm>
            <a:off x="457200" y="3048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US" sz="2800">
                <a:solidFill>
                  <a:srgbClr val="000099"/>
                </a:solidFill>
                <a:latin typeface="Arial" charset="0"/>
              </a:rPr>
              <a:t>Three modes of interaction of capsids or nucleocapsids with envelopes of virus particles</a:t>
            </a:r>
            <a:endParaRPr lang="it-IT" sz="2800">
              <a:solidFill>
                <a:srgbClr val="000099"/>
              </a:solidFill>
              <a:latin typeface="Arial" charset="0"/>
            </a:endParaRPr>
          </a:p>
        </p:txBody>
      </p:sp>
    </p:spTree>
    <p:extLst>
      <p:ext uri="{BB962C8B-B14F-4D97-AF65-F5344CB8AC3E}">
        <p14:creationId xmlns:p14="http://schemas.microsoft.com/office/powerpoint/2010/main" val="3415430039"/>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ChangeArrowheads="1"/>
          </p:cNvSpPr>
          <p:nvPr/>
        </p:nvSpPr>
        <p:spPr bwMode="auto">
          <a:xfrm>
            <a:off x="457200" y="381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US" sz="3200">
                <a:solidFill>
                  <a:srgbClr val="000099"/>
                </a:solidFill>
                <a:latin typeface="Arial" charset="0"/>
              </a:rPr>
              <a:t>Simple enveloped virus</a:t>
            </a:r>
          </a:p>
          <a:p>
            <a:pPr marL="342900" indent="-342900" algn="ctr">
              <a:spcBef>
                <a:spcPct val="20000"/>
              </a:spcBef>
            </a:pPr>
            <a:r>
              <a:rPr lang="en-US">
                <a:latin typeface="Arial" charset="0"/>
              </a:rPr>
              <a:t>Direct contact of external proteins with the capsid</a:t>
            </a:r>
            <a:endParaRPr lang="it-IT" sz="2000">
              <a:latin typeface="Arial" charset="0"/>
            </a:endParaRPr>
          </a:p>
        </p:txBody>
      </p:sp>
      <p:grpSp>
        <p:nvGrpSpPr>
          <p:cNvPr id="2" name="Group 3"/>
          <p:cNvGrpSpPr>
            <a:grpSpLocks/>
          </p:cNvGrpSpPr>
          <p:nvPr/>
        </p:nvGrpSpPr>
        <p:grpSpPr bwMode="auto">
          <a:xfrm>
            <a:off x="304800" y="1828800"/>
            <a:ext cx="8382000" cy="4267200"/>
            <a:chOff x="192" y="1152"/>
            <a:chExt cx="5280" cy="2688"/>
          </a:xfrm>
        </p:grpSpPr>
        <p:pic>
          <p:nvPicPr>
            <p:cNvPr id="145411" name="Picture 4"/>
            <p:cNvPicPr>
              <a:picLocks noChangeAspect="1" noChangeArrowheads="1"/>
            </p:cNvPicPr>
            <p:nvPr/>
          </p:nvPicPr>
          <p:blipFill>
            <a:blip r:embed="rId3">
              <a:extLst>
                <a:ext uri="{28A0092B-C50C-407E-A947-70E740481C1C}">
                  <a14:useLocalDpi xmlns:a14="http://schemas.microsoft.com/office/drawing/2010/main" val="0"/>
                </a:ext>
              </a:extLst>
            </a:blip>
            <a:srcRect l="42955" t="3192" b="52997"/>
            <a:stretch>
              <a:fillRect/>
            </a:stretch>
          </p:blipFill>
          <p:spPr bwMode="auto">
            <a:xfrm>
              <a:off x="192" y="1152"/>
              <a:ext cx="2880" cy="2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2" name="Picture 5"/>
            <p:cNvPicPr>
              <a:picLocks noChangeAspect="1" noChangeArrowheads="1"/>
            </p:cNvPicPr>
            <p:nvPr/>
          </p:nvPicPr>
          <p:blipFill>
            <a:blip r:embed="rId3">
              <a:extLst>
                <a:ext uri="{28A0092B-C50C-407E-A947-70E740481C1C}">
                  <a14:useLocalDpi xmlns:a14="http://schemas.microsoft.com/office/drawing/2010/main" val="0"/>
                </a:ext>
              </a:extLst>
            </a:blip>
            <a:srcRect t="49165" r="55841" b="7661"/>
            <a:stretch>
              <a:fillRect/>
            </a:stretch>
          </p:blipFill>
          <p:spPr bwMode="auto">
            <a:xfrm>
              <a:off x="3264" y="1152"/>
              <a:ext cx="2208" cy="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Text Box 6"/>
            <p:cNvSpPr txBox="1">
              <a:spLocks noChangeArrowheads="1"/>
            </p:cNvSpPr>
            <p:nvPr/>
          </p:nvSpPr>
          <p:spPr bwMode="auto">
            <a:xfrm>
              <a:off x="564" y="3609"/>
              <a:ext cx="433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800" b="1">
                  <a:latin typeface="Arial" charset="0"/>
                </a:rPr>
                <a:t>An equatorial slice  of a Togavirus with image reconstruction </a:t>
              </a:r>
            </a:p>
          </p:txBody>
        </p:sp>
      </p:grpSp>
    </p:spTree>
    <p:extLst>
      <p:ext uri="{BB962C8B-B14F-4D97-AF65-F5344CB8AC3E}">
        <p14:creationId xmlns:p14="http://schemas.microsoft.com/office/powerpoint/2010/main" val="398927950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Immagine 2" descr="ASM.img04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74613" y="1676400"/>
            <a:ext cx="899318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a:xfrm>
            <a:off x="0" y="1676400"/>
            <a:ext cx="152400" cy="33528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srgbClr val="FFFFFF"/>
              </a:solidFill>
              <a:latin typeface="Times New Roman" charset="0"/>
              <a:ea typeface="ＭＳ Ｐゴシック" charset="0"/>
              <a:cs typeface="ＭＳ Ｐゴシック" charset="0"/>
            </a:endParaRPr>
          </a:p>
        </p:txBody>
      </p:sp>
      <p:sp>
        <p:nvSpPr>
          <p:cNvPr id="147459" name="Rectangle 2"/>
          <p:cNvSpPr>
            <a:spLocks noChangeArrowheads="1"/>
          </p:cNvSpPr>
          <p:nvPr/>
        </p:nvSpPr>
        <p:spPr bwMode="auto">
          <a:xfrm>
            <a:off x="457200" y="333375"/>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US" sz="3200">
                <a:solidFill>
                  <a:srgbClr val="000099"/>
                </a:solidFill>
                <a:latin typeface="Arial" charset="0"/>
              </a:rPr>
              <a:t>Morphology of retroviruses</a:t>
            </a:r>
          </a:p>
          <a:p>
            <a:pPr marL="342900" indent="-342900" algn="ctr">
              <a:spcBef>
                <a:spcPct val="20000"/>
              </a:spcBef>
            </a:pPr>
            <a:r>
              <a:rPr lang="en-US">
                <a:latin typeface="Arial" charset="0"/>
              </a:rPr>
              <a:t>Contact of the envelope with t</a:t>
            </a:r>
            <a:r>
              <a:rPr lang="it-IT">
                <a:latin typeface="Arial" charset="0"/>
              </a:rPr>
              <a:t>he</a:t>
            </a:r>
            <a:r>
              <a:rPr lang="en-US">
                <a:latin typeface="Arial" charset="0"/>
              </a:rPr>
              <a:t> capsid via a matrix protein</a:t>
            </a:r>
            <a:endParaRPr lang="it-IT" sz="3200">
              <a:solidFill>
                <a:srgbClr val="000099"/>
              </a:solidFill>
              <a:latin typeface="Arial" charset="0"/>
            </a:endParaRPr>
          </a:p>
        </p:txBody>
      </p:sp>
    </p:spTree>
    <p:extLst>
      <p:ext uri="{BB962C8B-B14F-4D97-AF65-F5344CB8AC3E}">
        <p14:creationId xmlns:p14="http://schemas.microsoft.com/office/powerpoint/2010/main" val="3437551699"/>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1026" descr="Fig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85800"/>
            <a:ext cx="50927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1027"/>
          <p:cNvSpPr>
            <a:spLocks noChangeArrowheads="1"/>
          </p:cNvSpPr>
          <p:nvPr/>
        </p:nvSpPr>
        <p:spPr bwMode="auto">
          <a:xfrm>
            <a:off x="4267200" y="152400"/>
            <a:ext cx="464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endParaRPr lang="it-IT" sz="2800">
              <a:latin typeface="Arial" charset="0"/>
            </a:endParaRPr>
          </a:p>
        </p:txBody>
      </p:sp>
      <p:sp>
        <p:nvSpPr>
          <p:cNvPr id="148483" name="Rectangle 18"/>
          <p:cNvSpPr>
            <a:spLocks noChangeArrowheads="1"/>
          </p:cNvSpPr>
          <p:nvPr/>
        </p:nvSpPr>
        <p:spPr bwMode="auto">
          <a:xfrm>
            <a:off x="685800" y="123825"/>
            <a:ext cx="77724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US" sz="2800">
                <a:solidFill>
                  <a:srgbClr val="000099"/>
                </a:solidFill>
                <a:latin typeface="Arial" charset="0"/>
              </a:rPr>
              <a:t>Herpesviruses show a complex virion structure:</a:t>
            </a:r>
            <a:endParaRPr lang="it-IT" sz="2800">
              <a:latin typeface="Arial" charset="0"/>
            </a:endParaRPr>
          </a:p>
        </p:txBody>
      </p:sp>
      <p:sp>
        <p:nvSpPr>
          <p:cNvPr id="148484" name="CasellaDiTesto 4"/>
          <p:cNvSpPr txBox="1">
            <a:spLocks noChangeArrowheads="1"/>
          </p:cNvSpPr>
          <p:nvPr/>
        </p:nvSpPr>
        <p:spPr bwMode="auto">
          <a:xfrm>
            <a:off x="4953000" y="533400"/>
            <a:ext cx="3429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GB" sz="2800">
                <a:solidFill>
                  <a:srgbClr val="000090"/>
                </a:solidFill>
                <a:latin typeface="Arial" charset="0"/>
              </a:rPr>
              <a:t>the icosahedral</a:t>
            </a:r>
          </a:p>
          <a:p>
            <a:pPr algn="r" eaLnBrk="1" hangingPunct="1"/>
            <a:r>
              <a:rPr lang="en-GB" sz="2800">
                <a:solidFill>
                  <a:srgbClr val="000090"/>
                </a:solidFill>
                <a:latin typeface="Arial" charset="0"/>
              </a:rPr>
              <a:t>capsid is  </a:t>
            </a:r>
          </a:p>
          <a:p>
            <a:pPr algn="r" eaLnBrk="1" hangingPunct="1"/>
            <a:r>
              <a:rPr lang="en-GB" sz="2800">
                <a:solidFill>
                  <a:srgbClr val="000090"/>
                </a:solidFill>
                <a:latin typeface="Arial" charset="0"/>
              </a:rPr>
              <a:t>enveloped</a:t>
            </a:r>
            <a:endParaRPr lang="it-IT" sz="2800">
              <a:solidFill>
                <a:srgbClr val="000090"/>
              </a:solidFill>
            </a:endParaRPr>
          </a:p>
        </p:txBody>
      </p:sp>
    </p:spTree>
    <p:extLst>
      <p:ext uri="{BB962C8B-B14F-4D97-AF65-F5344CB8AC3E}">
        <p14:creationId xmlns:p14="http://schemas.microsoft.com/office/powerpoint/2010/main" val="182766490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05000"/>
            <a:ext cx="2895600" cy="287655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0530" name="Picture 4"/>
          <p:cNvPicPr>
            <a:picLocks noChangeAspect="1" noChangeArrowheads="1"/>
          </p:cNvPicPr>
          <p:nvPr/>
        </p:nvPicPr>
        <p:blipFill>
          <a:blip r:embed="rId4">
            <a:extLst>
              <a:ext uri="{28A0092B-C50C-407E-A947-70E740481C1C}">
                <a14:useLocalDpi xmlns:a14="http://schemas.microsoft.com/office/drawing/2010/main" val="0"/>
              </a:ext>
            </a:extLst>
          </a:blip>
          <a:srcRect t="1898" r="5167" b="48712"/>
          <a:stretch>
            <a:fillRect/>
          </a:stretch>
        </p:blipFill>
        <p:spPr bwMode="auto">
          <a:xfrm>
            <a:off x="4305300" y="1905000"/>
            <a:ext cx="47625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Rectangle 5"/>
          <p:cNvSpPr>
            <a:spLocks noChangeArrowheads="1"/>
          </p:cNvSpPr>
          <p:nvPr/>
        </p:nvSpPr>
        <p:spPr bwMode="auto">
          <a:xfrm>
            <a:off x="7543800" y="2971800"/>
            <a:ext cx="762000" cy="304800"/>
          </a:xfrm>
          <a:prstGeom prst="rect">
            <a:avLst/>
          </a:prstGeom>
          <a:noFill/>
          <a:ln w="38100">
            <a:solidFill>
              <a:srgbClr val="FF020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150532" name="Text Box 6"/>
          <p:cNvSpPr txBox="1">
            <a:spLocks noChangeArrowheads="1"/>
          </p:cNvSpPr>
          <p:nvPr/>
        </p:nvSpPr>
        <p:spPr bwMode="auto">
          <a:xfrm>
            <a:off x="3451225" y="5181600"/>
            <a:ext cx="2241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b="1">
                <a:latin typeface="Arial" charset="0"/>
              </a:rPr>
              <a:t>Herpesvirus</a:t>
            </a:r>
          </a:p>
        </p:txBody>
      </p:sp>
      <p:sp>
        <p:nvSpPr>
          <p:cNvPr id="150533" name="Rectangle 18"/>
          <p:cNvSpPr>
            <a:spLocks noChangeArrowheads="1"/>
          </p:cNvSpPr>
          <p:nvPr/>
        </p:nvSpPr>
        <p:spPr bwMode="auto">
          <a:xfrm>
            <a:off x="685800" y="123825"/>
            <a:ext cx="77724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US" sz="2800">
                <a:solidFill>
                  <a:srgbClr val="000099"/>
                </a:solidFill>
                <a:latin typeface="Arial" charset="0"/>
              </a:rPr>
              <a:t>Herpesviruses show a complex virion structure:</a:t>
            </a:r>
          </a:p>
          <a:p>
            <a:pPr marL="342900" indent="-342900" algn="ctr">
              <a:spcBef>
                <a:spcPct val="20000"/>
              </a:spcBef>
            </a:pPr>
            <a:r>
              <a:rPr lang="en-US" sz="2800">
                <a:solidFill>
                  <a:srgbClr val="000099"/>
                </a:solidFill>
                <a:latin typeface="Arial" charset="0"/>
              </a:rPr>
              <a:t>additional protein layers encase nucleocapsids</a:t>
            </a:r>
            <a:endParaRPr lang="it-IT" sz="2800">
              <a:latin typeface="Arial" charset="0"/>
            </a:endParaRPr>
          </a:p>
        </p:txBody>
      </p:sp>
    </p:spTree>
    <p:extLst>
      <p:ext uri="{BB962C8B-B14F-4D97-AF65-F5344CB8AC3E}">
        <p14:creationId xmlns:p14="http://schemas.microsoft.com/office/powerpoint/2010/main" val="98625312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Immagine 2" descr="ASM.img04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3" y="600075"/>
            <a:ext cx="9063037"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011772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Immagine 7" descr="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20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Immagine 6" descr="ebola_us_1184px.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62125" y="44450"/>
            <a:ext cx="6221413"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Immagine 9" descr="west-africa-outbreak-infographic-head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63650" y="1754188"/>
            <a:ext cx="250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CasellaDiTesto 8"/>
          <p:cNvSpPr txBox="1">
            <a:spLocks noChangeArrowheads="1"/>
          </p:cNvSpPr>
          <p:nvPr/>
        </p:nvSpPr>
        <p:spPr bwMode="auto">
          <a:xfrm>
            <a:off x="5307013" y="2043113"/>
            <a:ext cx="3178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2000">
                <a:solidFill>
                  <a:srgbClr val="FF0000"/>
                </a:solidFill>
                <a:latin typeface="Arial" charset="0"/>
              </a:rPr>
              <a:t>As of September 29, 2015 </a:t>
            </a:r>
          </a:p>
        </p:txBody>
      </p:sp>
      <p:pic>
        <p:nvPicPr>
          <p:cNvPr id="24581" name="Immagin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1288" y="2741613"/>
            <a:ext cx="5372100" cy="368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Immagine 10" descr="16-september-2015-map2.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65775" y="2813050"/>
            <a:ext cx="3532188" cy="353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Immagine 2" descr="ASM.img03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1693863"/>
            <a:ext cx="914400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2" name="Rectangle 2"/>
          <p:cNvSpPr>
            <a:spLocks noChangeArrowheads="1"/>
          </p:cNvSpPr>
          <p:nvPr/>
        </p:nvSpPr>
        <p:spPr bwMode="auto">
          <a:xfrm>
            <a:off x="457200" y="381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US" sz="2800">
                <a:solidFill>
                  <a:srgbClr val="000099"/>
                </a:solidFill>
                <a:latin typeface="Arial" charset="0"/>
              </a:rPr>
              <a:t>Herpesviruses show a complex virion structure:</a:t>
            </a:r>
          </a:p>
          <a:p>
            <a:pPr marL="342900" indent="-342900" algn="ctr">
              <a:spcBef>
                <a:spcPct val="20000"/>
              </a:spcBef>
            </a:pPr>
            <a:r>
              <a:rPr lang="en-US" sz="2800">
                <a:solidFill>
                  <a:srgbClr val="000099"/>
                </a:solidFill>
                <a:latin typeface="Arial" charset="0"/>
              </a:rPr>
              <a:t>structural features of herpesvirus particle</a:t>
            </a:r>
            <a:endParaRPr lang="it-IT" sz="2800">
              <a:solidFill>
                <a:srgbClr val="000099"/>
              </a:solidFill>
              <a:latin typeface="Arial" charset="0"/>
            </a:endParaRPr>
          </a:p>
        </p:txBody>
      </p:sp>
    </p:spTree>
    <p:extLst>
      <p:ext uri="{BB962C8B-B14F-4D97-AF65-F5344CB8AC3E}">
        <p14:creationId xmlns:p14="http://schemas.microsoft.com/office/powerpoint/2010/main" val="2866756916"/>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p:cNvPicPr>
            <a:picLocks noChangeAspect="1" noChangeArrowheads="1"/>
          </p:cNvPicPr>
          <p:nvPr/>
        </p:nvPicPr>
        <p:blipFill>
          <a:blip r:embed="rId3">
            <a:extLst>
              <a:ext uri="{28A0092B-C50C-407E-A947-70E740481C1C}">
                <a14:useLocalDpi xmlns:a14="http://schemas.microsoft.com/office/drawing/2010/main" val="0"/>
              </a:ext>
            </a:extLst>
          </a:blip>
          <a:srcRect t="4091" b="39156"/>
          <a:stretch>
            <a:fillRect/>
          </a:stretch>
        </p:blipFill>
        <p:spPr bwMode="auto">
          <a:xfrm>
            <a:off x="228600" y="1447800"/>
            <a:ext cx="8763000"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6" name="Rectangle 3"/>
          <p:cNvSpPr>
            <a:spLocks noChangeArrowheads="1"/>
          </p:cNvSpPr>
          <p:nvPr/>
        </p:nvSpPr>
        <p:spPr bwMode="auto">
          <a:xfrm>
            <a:off x="457200" y="3810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US" sz="3200">
                <a:solidFill>
                  <a:srgbClr val="000099"/>
                </a:solidFill>
                <a:latin typeface="Arial" charset="0"/>
              </a:rPr>
              <a:t>Virion enzymes </a:t>
            </a:r>
            <a:endParaRPr lang="it-IT" sz="3200">
              <a:solidFill>
                <a:srgbClr val="000099"/>
              </a:solidFill>
              <a:latin typeface="Arial" charset="0"/>
            </a:endParaRPr>
          </a:p>
        </p:txBody>
      </p:sp>
      <p:sp>
        <p:nvSpPr>
          <p:cNvPr id="79876" name="Rectangle 4"/>
          <p:cNvSpPr>
            <a:spLocks noChangeArrowheads="1"/>
          </p:cNvSpPr>
          <p:nvPr/>
        </p:nvSpPr>
        <p:spPr bwMode="auto">
          <a:xfrm>
            <a:off x="457200" y="1866900"/>
            <a:ext cx="8229600" cy="914400"/>
          </a:xfrm>
          <a:prstGeom prst="rect">
            <a:avLst/>
          </a:prstGeom>
          <a:noFill/>
          <a:ln w="38100">
            <a:solidFill>
              <a:srgbClr val="FF020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79877" name="Rectangle 5"/>
          <p:cNvSpPr>
            <a:spLocks noChangeArrowheads="1"/>
          </p:cNvSpPr>
          <p:nvPr/>
        </p:nvSpPr>
        <p:spPr bwMode="auto">
          <a:xfrm>
            <a:off x="457200" y="3124200"/>
            <a:ext cx="8229600" cy="990600"/>
          </a:xfrm>
          <a:prstGeom prst="rect">
            <a:avLst/>
          </a:prstGeom>
          <a:noFill/>
          <a:ln w="38100">
            <a:solidFill>
              <a:srgbClr val="FF020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6" name="Rectangle 5"/>
          <p:cNvSpPr>
            <a:spLocks noChangeArrowheads="1"/>
          </p:cNvSpPr>
          <p:nvPr/>
        </p:nvSpPr>
        <p:spPr bwMode="auto">
          <a:xfrm>
            <a:off x="446088" y="4868863"/>
            <a:ext cx="8229600" cy="1223962"/>
          </a:xfrm>
          <a:prstGeom prst="rect">
            <a:avLst/>
          </a:prstGeom>
          <a:noFill/>
          <a:ln w="38100">
            <a:solidFill>
              <a:srgbClr val="FF020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Tree>
    <p:extLst>
      <p:ext uri="{BB962C8B-B14F-4D97-AF65-F5344CB8AC3E}">
        <p14:creationId xmlns:p14="http://schemas.microsoft.com/office/powerpoint/2010/main" val="2915865765"/>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9876"/>
                                        </p:tgtEl>
                                        <p:attrNameLst>
                                          <p:attrName>style.visibility</p:attrName>
                                        </p:attrNameLst>
                                      </p:cBhvr>
                                      <p:to>
                                        <p:strVal val="visible"/>
                                      </p:to>
                                    </p:set>
                                  </p:childTnLst>
                                  <p:subTnLst>
                                    <p:set>
                                      <p:cBhvr override="childStyle">
                                        <p:cTn dur="1" fill="hold" display="0" masterRel="nextClick" afterEffect="1"/>
                                        <p:tgtEl>
                                          <p:spTgt spid="79876"/>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987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6" grpId="0" animBg="1"/>
      <p:bldP spid="79877" grpId="0" animBg="1"/>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ChangeArrowheads="1"/>
          </p:cNvSpPr>
          <p:nvPr/>
        </p:nvSpPr>
        <p:spPr bwMode="auto">
          <a:xfrm>
            <a:off x="457200" y="3810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US" sz="3200">
                <a:solidFill>
                  <a:srgbClr val="000099"/>
                </a:solidFill>
                <a:latin typeface="Arial" charset="0"/>
              </a:rPr>
              <a:t>Other virion components</a:t>
            </a:r>
            <a:endParaRPr lang="it-IT" sz="3200">
              <a:solidFill>
                <a:srgbClr val="000099"/>
              </a:solidFill>
              <a:latin typeface="Arial" charset="0"/>
            </a:endParaRPr>
          </a:p>
        </p:txBody>
      </p:sp>
      <p:grpSp>
        <p:nvGrpSpPr>
          <p:cNvPr id="156674" name="Group 3"/>
          <p:cNvGrpSpPr>
            <a:grpSpLocks/>
          </p:cNvGrpSpPr>
          <p:nvPr/>
        </p:nvGrpSpPr>
        <p:grpSpPr bwMode="auto">
          <a:xfrm>
            <a:off x="533400" y="1676400"/>
            <a:ext cx="8077200" cy="4267200"/>
            <a:chOff x="576" y="2443"/>
            <a:chExt cx="4560" cy="1787"/>
          </a:xfrm>
        </p:grpSpPr>
        <p:pic>
          <p:nvPicPr>
            <p:cNvPr id="156676" name="Picture 4"/>
            <p:cNvPicPr>
              <a:picLocks noChangeAspect="1" noChangeArrowheads="1"/>
            </p:cNvPicPr>
            <p:nvPr/>
          </p:nvPicPr>
          <p:blipFill>
            <a:blip r:embed="rId3">
              <a:extLst>
                <a:ext uri="{28A0092B-C50C-407E-A947-70E740481C1C}">
                  <a14:useLocalDpi xmlns:a14="http://schemas.microsoft.com/office/drawing/2010/main" val="0"/>
                </a:ext>
              </a:extLst>
            </a:blip>
            <a:srcRect t="60779"/>
            <a:stretch>
              <a:fillRect/>
            </a:stretch>
          </p:blipFill>
          <p:spPr bwMode="auto">
            <a:xfrm>
              <a:off x="576" y="2590"/>
              <a:ext cx="4560" cy="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5"/>
            <p:cNvPicPr>
              <a:picLocks noChangeAspect="1" noChangeArrowheads="1"/>
            </p:cNvPicPr>
            <p:nvPr/>
          </p:nvPicPr>
          <p:blipFill>
            <a:blip r:embed="rId3">
              <a:extLst>
                <a:ext uri="{28A0092B-C50C-407E-A947-70E740481C1C}">
                  <a14:useLocalDpi xmlns:a14="http://schemas.microsoft.com/office/drawing/2010/main" val="0"/>
                </a:ext>
              </a:extLst>
            </a:blip>
            <a:srcRect t="4091" b="92337"/>
            <a:stretch>
              <a:fillRect/>
            </a:stretch>
          </p:blipFill>
          <p:spPr bwMode="auto">
            <a:xfrm>
              <a:off x="576" y="2443"/>
              <a:ext cx="4560"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902" name="Rectangle 6"/>
          <p:cNvSpPr>
            <a:spLocks noChangeArrowheads="1"/>
          </p:cNvSpPr>
          <p:nvPr/>
        </p:nvSpPr>
        <p:spPr bwMode="auto">
          <a:xfrm>
            <a:off x="457200" y="2743200"/>
            <a:ext cx="8229600" cy="457200"/>
          </a:xfrm>
          <a:prstGeom prst="rect">
            <a:avLst/>
          </a:prstGeom>
          <a:noFill/>
          <a:ln w="38100">
            <a:solidFill>
              <a:srgbClr val="FF020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Tree>
    <p:extLst>
      <p:ext uri="{BB962C8B-B14F-4D97-AF65-F5344CB8AC3E}">
        <p14:creationId xmlns:p14="http://schemas.microsoft.com/office/powerpoint/2010/main" val="1571338874"/>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0902"/>
                                        </p:tgtEl>
                                        <p:attrNameLst>
                                          <p:attrName>style.visibility</p:attrName>
                                        </p:attrNameLst>
                                      </p:cBhvr>
                                      <p:to>
                                        <p:strVal val="visible"/>
                                      </p:to>
                                    </p:set>
                                  </p:childTnLst>
                                  <p:subTnLst>
                                    <p:set>
                                      <p:cBhvr override="childStyle">
                                        <p:cTn dur="1" fill="hold" display="0" masterRel="nextClick" afterEffect="1"/>
                                        <p:tgtEl>
                                          <p:spTgt spid="8090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descr="em_t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43275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2" name="Rectangle 3"/>
          <p:cNvSpPr>
            <a:spLocks noChangeArrowheads="1"/>
          </p:cNvSpPr>
          <p:nvPr/>
        </p:nvSpPr>
        <p:spPr bwMode="auto">
          <a:xfrm>
            <a:off x="1143000" y="228600"/>
            <a:ext cx="6858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spcBef>
                <a:spcPct val="20000"/>
              </a:spcBef>
            </a:pPr>
            <a:r>
              <a:rPr lang="en-GB" b="1">
                <a:solidFill>
                  <a:srgbClr val="000080"/>
                </a:solidFill>
                <a:latin typeface="Arial" charset="0"/>
              </a:rPr>
              <a:t>Bacteriophage T4</a:t>
            </a:r>
            <a:r>
              <a:rPr lang="en-GB">
                <a:solidFill>
                  <a:srgbClr val="000080"/>
                </a:solidFill>
                <a:latin typeface="Arial" charset="0"/>
              </a:rPr>
              <a:t>: an example of complex virus</a:t>
            </a:r>
            <a:endParaRPr lang="it-IT">
              <a:solidFill>
                <a:srgbClr val="000080"/>
              </a:solidFill>
              <a:latin typeface="Arial" charset="0"/>
            </a:endParaRPr>
          </a:p>
        </p:txBody>
      </p:sp>
      <p:pic>
        <p:nvPicPr>
          <p:cNvPr id="1587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066800"/>
            <a:ext cx="4191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575670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3"/>
          <p:cNvSpPr>
            <a:spLocks noChangeArrowheads="1"/>
          </p:cNvSpPr>
          <p:nvPr/>
        </p:nvSpPr>
        <p:spPr bwMode="auto">
          <a:xfrm>
            <a:off x="304800" y="228600"/>
            <a:ext cx="8534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GB" sz="2800">
                <a:solidFill>
                  <a:srgbClr val="000080"/>
                </a:solidFill>
                <a:latin typeface="Arial" charset="0"/>
              </a:rPr>
              <a:t>Morphological complexity of bacteriophage T4</a:t>
            </a:r>
            <a:endParaRPr lang="it-IT" sz="2800">
              <a:solidFill>
                <a:srgbClr val="000080"/>
              </a:solidFill>
              <a:latin typeface="Arial" charset="0"/>
            </a:endParaRPr>
          </a:p>
        </p:txBody>
      </p:sp>
      <p:pic>
        <p:nvPicPr>
          <p:cNvPr id="160770" name="Immagine 4" descr="ASM.img03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563" y="1066800"/>
            <a:ext cx="90328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854486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Immagine 1" descr="01.05.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15888"/>
            <a:ext cx="8207375"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8" name="CasellaDiTesto 1"/>
          <p:cNvSpPr txBox="1">
            <a:spLocks noChangeArrowheads="1"/>
          </p:cNvSpPr>
          <p:nvPr/>
        </p:nvSpPr>
        <p:spPr bwMode="auto">
          <a:xfrm>
            <a:off x="322263" y="228600"/>
            <a:ext cx="185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it-IT"/>
          </a:p>
        </p:txBody>
      </p:sp>
    </p:spTree>
    <p:extLst>
      <p:ext uri="{BB962C8B-B14F-4D97-AF65-F5344CB8AC3E}">
        <p14:creationId xmlns:p14="http://schemas.microsoft.com/office/powerpoint/2010/main" val="161098960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Immagine 1" descr="01.08.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0738" y="141288"/>
            <a:ext cx="4962525" cy="638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599308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em_po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63575"/>
            <a:ext cx="40386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6" name="Picture 3" descr="em_pox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581400"/>
            <a:ext cx="3886200"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1600200"/>
            <a:ext cx="3325813"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Rectangle 5"/>
          <p:cNvSpPr>
            <a:spLocks noChangeArrowheads="1"/>
          </p:cNvSpPr>
          <p:nvPr/>
        </p:nvSpPr>
        <p:spPr bwMode="auto">
          <a:xfrm>
            <a:off x="4876800" y="228600"/>
            <a:ext cx="3733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GB" b="1">
                <a:solidFill>
                  <a:srgbClr val="000090"/>
                </a:solidFill>
                <a:latin typeface="Arial" charset="0"/>
              </a:rPr>
              <a:t>Poxviruses</a:t>
            </a:r>
            <a:r>
              <a:rPr lang="en-GB">
                <a:latin typeface="Arial" charset="0"/>
              </a:rPr>
              <a:t>: another example of a complex virion structure</a:t>
            </a:r>
            <a:endParaRPr lang="it-IT" b="1">
              <a:solidFill>
                <a:srgbClr val="000099"/>
              </a:solidFill>
              <a:latin typeface="Arial" charset="0"/>
            </a:endParaRPr>
          </a:p>
        </p:txBody>
      </p:sp>
    </p:spTree>
    <p:extLst>
      <p:ext uri="{BB962C8B-B14F-4D97-AF65-F5344CB8AC3E}">
        <p14:creationId xmlns:p14="http://schemas.microsoft.com/office/powerpoint/2010/main" val="15617648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Pox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0088" y="3200400"/>
            <a:ext cx="46339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4" name="Rectangle 3"/>
          <p:cNvSpPr>
            <a:spLocks noChangeArrowheads="1"/>
          </p:cNvSpPr>
          <p:nvPr/>
        </p:nvSpPr>
        <p:spPr bwMode="auto">
          <a:xfrm>
            <a:off x="457200" y="762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US" sz="2800">
                <a:solidFill>
                  <a:srgbClr val="000099"/>
                </a:solidFill>
                <a:latin typeface="Arial" charset="0"/>
              </a:rPr>
              <a:t>Structural features of the poxvirus vaccinia virus</a:t>
            </a:r>
          </a:p>
        </p:txBody>
      </p:sp>
      <p:pic>
        <p:nvPicPr>
          <p:cNvPr id="166915" name="Immagine 3" descr="ASM.img03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60000">
            <a:off x="0" y="661988"/>
            <a:ext cx="608330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771368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ChangeArrowheads="1"/>
          </p:cNvSpPr>
          <p:nvPr/>
        </p:nvSpPr>
        <p:spPr bwMode="auto">
          <a:xfrm>
            <a:off x="1165225" y="2644775"/>
            <a:ext cx="6851650" cy="1546225"/>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it-IT" sz="4000" b="1">
                <a:solidFill>
                  <a:schemeClr val="bg2"/>
                </a:solidFill>
                <a:latin typeface="Arial" charset="0"/>
              </a:rPr>
              <a:t>Introduction to Virology:</a:t>
            </a:r>
          </a:p>
          <a:p>
            <a:pPr marL="342900" indent="-342900" algn="ctr">
              <a:spcBef>
                <a:spcPct val="20000"/>
              </a:spcBef>
            </a:pPr>
            <a:r>
              <a:rPr lang="it-IT" sz="4000" b="1">
                <a:solidFill>
                  <a:srgbClr val="FF0000"/>
                </a:solidFill>
                <a:latin typeface="Arial" charset="0"/>
              </a:rPr>
              <a:t> virus classification</a:t>
            </a:r>
          </a:p>
        </p:txBody>
      </p:sp>
    </p:spTree>
    <p:extLst>
      <p:ext uri="{BB962C8B-B14F-4D97-AF65-F5344CB8AC3E}">
        <p14:creationId xmlns:p14="http://schemas.microsoft.com/office/powerpoint/2010/main" val="251773573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p:nvPr>
        </p:nvSpPr>
        <p:spPr>
          <a:xfrm>
            <a:off x="479425" y="914400"/>
            <a:ext cx="8154988" cy="1143000"/>
          </a:xfrm>
        </p:spPr>
        <p:txBody>
          <a:bodyPr/>
          <a:lstStyle/>
          <a:p>
            <a:pPr eaLnBrk="1" hangingPunct="1"/>
            <a:r>
              <a:rPr lang="it-IT" sz="4000">
                <a:solidFill>
                  <a:schemeClr val="tx1"/>
                </a:solidFill>
                <a:latin typeface="Arial" charset="0"/>
                <a:ea typeface="ＭＳ Ｐゴシック" charset="0"/>
                <a:cs typeface="ＭＳ Ｐゴシック" charset="0"/>
              </a:rPr>
              <a:t>VIROLOGIA</a:t>
            </a:r>
          </a:p>
        </p:txBody>
      </p:sp>
      <p:sp>
        <p:nvSpPr>
          <p:cNvPr id="14338" name="Rectangle 3"/>
          <p:cNvSpPr>
            <a:spLocks noGrp="1" noChangeArrowheads="1"/>
          </p:cNvSpPr>
          <p:nvPr>
            <p:ph type="subTitle" idx="1"/>
          </p:nvPr>
        </p:nvSpPr>
        <p:spPr>
          <a:xfrm>
            <a:off x="263525" y="2667000"/>
            <a:ext cx="8610600" cy="1547813"/>
          </a:xfrm>
          <a:solidFill>
            <a:srgbClr val="BBE0E3"/>
          </a:solidFill>
        </p:spPr>
        <p:txBody>
          <a:bodyPr/>
          <a:lstStyle/>
          <a:p>
            <a:pPr eaLnBrk="1" hangingPunct="1"/>
            <a:r>
              <a:rPr lang="it-IT" sz="4400" b="1">
                <a:solidFill>
                  <a:srgbClr val="FF0000"/>
                </a:solidFill>
                <a:latin typeface="Arial" charset="0"/>
                <a:ea typeface="ＭＳ Ｐゴシック" charset="0"/>
                <a:cs typeface="ＭＳ Ｐゴシック" charset="0"/>
              </a:rPr>
              <a:t>Virus structure and  classification</a:t>
            </a:r>
          </a:p>
        </p:txBody>
      </p:sp>
    </p:spTree>
    <p:extLst>
      <p:ext uri="{BB962C8B-B14F-4D97-AF65-F5344CB8AC3E}">
        <p14:creationId xmlns:p14="http://schemas.microsoft.com/office/powerpoint/2010/main" val="275672249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ChangeArrowheads="1"/>
          </p:cNvSpPr>
          <p:nvPr/>
        </p:nvSpPr>
        <p:spPr bwMode="auto">
          <a:xfrm>
            <a:off x="609600" y="152400"/>
            <a:ext cx="8001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GB" sz="3600">
                <a:solidFill>
                  <a:srgbClr val="000099"/>
                </a:solidFill>
                <a:latin typeface="Arial" charset="0"/>
              </a:rPr>
              <a:t> Criteria of classification</a:t>
            </a:r>
            <a:endParaRPr lang="it-IT" sz="3600">
              <a:solidFill>
                <a:srgbClr val="000099"/>
              </a:solidFill>
              <a:latin typeface="Arial" charset="0"/>
              <a:cs typeface="Times New Roman" charset="0"/>
            </a:endParaRPr>
          </a:p>
        </p:txBody>
      </p:sp>
      <p:sp>
        <p:nvSpPr>
          <p:cNvPr id="84995" name="Text Box 3"/>
          <p:cNvSpPr txBox="1">
            <a:spLocks noChangeArrowheads="1"/>
          </p:cNvSpPr>
          <p:nvPr/>
        </p:nvSpPr>
        <p:spPr bwMode="auto">
          <a:xfrm>
            <a:off x="609600" y="2905125"/>
            <a:ext cx="79248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69" tIns="41134" rIns="82269" bIns="41134">
            <a:spAutoFit/>
          </a:bodyPr>
          <a:lstStyle>
            <a:lvl1pPr defTabSz="822325" eaLnBrk="0" hangingPunct="0">
              <a:defRPr sz="2400">
                <a:solidFill>
                  <a:schemeClr val="tx1"/>
                </a:solidFill>
                <a:latin typeface="Times New Roman" charset="0"/>
                <a:ea typeface="ＭＳ Ｐゴシック" charset="0"/>
                <a:cs typeface="ＭＳ Ｐゴシック" charset="0"/>
              </a:defRPr>
            </a:lvl1pPr>
            <a:lvl2pPr marL="742950" indent="-285750" defTabSz="822325" eaLnBrk="0" hangingPunct="0">
              <a:defRPr sz="2400">
                <a:solidFill>
                  <a:schemeClr val="tx1"/>
                </a:solidFill>
                <a:latin typeface="Times New Roman" charset="0"/>
                <a:ea typeface="ＭＳ Ｐゴシック" charset="0"/>
              </a:defRPr>
            </a:lvl2pPr>
            <a:lvl3pPr marL="1143000" indent="-228600" defTabSz="822325" eaLnBrk="0" hangingPunct="0">
              <a:defRPr sz="2400">
                <a:solidFill>
                  <a:schemeClr val="tx1"/>
                </a:solidFill>
                <a:latin typeface="Times New Roman" charset="0"/>
                <a:ea typeface="ＭＳ Ｐゴシック" charset="0"/>
              </a:defRPr>
            </a:lvl3pPr>
            <a:lvl4pPr marL="1600200" indent="-228600" defTabSz="822325" eaLnBrk="0" hangingPunct="0">
              <a:defRPr sz="2400">
                <a:solidFill>
                  <a:schemeClr val="tx1"/>
                </a:solidFill>
                <a:latin typeface="Times New Roman" charset="0"/>
                <a:ea typeface="ＭＳ Ｐゴシック" charset="0"/>
              </a:defRPr>
            </a:lvl4pPr>
            <a:lvl5pPr marL="2057400" indent="-228600" defTabSz="822325" eaLnBrk="0" hangingPunct="0">
              <a:defRPr sz="2400">
                <a:solidFill>
                  <a:schemeClr val="tx1"/>
                </a:solidFill>
                <a:latin typeface="Times New Roman" charset="0"/>
                <a:ea typeface="ＭＳ Ｐゴシック" charset="0"/>
              </a:defRPr>
            </a:lvl5pPr>
            <a:lvl6pPr marL="2514600" indent="-228600" defTabSz="82232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82232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82232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822325"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FontTx/>
              <a:buChar char="•"/>
            </a:pPr>
            <a:r>
              <a:rPr lang="en-GB">
                <a:latin typeface="Arial" charset="0"/>
              </a:rPr>
              <a:t> Nature of the nucleic acid in the virion : </a:t>
            </a:r>
            <a:r>
              <a:rPr lang="en-GB">
                <a:solidFill>
                  <a:srgbClr val="000099"/>
                </a:solidFill>
                <a:latin typeface="Arial" charset="0"/>
              </a:rPr>
              <a:t>RNA or DNA</a:t>
            </a:r>
            <a:endParaRPr lang="it-IT">
              <a:solidFill>
                <a:srgbClr val="000099"/>
              </a:solidFill>
              <a:latin typeface="Arial" charset="0"/>
            </a:endParaRPr>
          </a:p>
        </p:txBody>
      </p:sp>
      <p:sp>
        <p:nvSpPr>
          <p:cNvPr id="84996" name="Text Box 4"/>
          <p:cNvSpPr txBox="1">
            <a:spLocks noChangeArrowheads="1"/>
          </p:cNvSpPr>
          <p:nvPr/>
        </p:nvSpPr>
        <p:spPr bwMode="auto">
          <a:xfrm>
            <a:off x="609600" y="3390900"/>
            <a:ext cx="7620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69" tIns="41134" rIns="82269" bIns="41134">
            <a:spAutoFit/>
          </a:bodyPr>
          <a:lstStyle>
            <a:lvl1pPr defTabSz="822325" eaLnBrk="0" hangingPunct="0">
              <a:defRPr sz="2400">
                <a:solidFill>
                  <a:schemeClr val="tx1"/>
                </a:solidFill>
                <a:latin typeface="Times New Roman" charset="0"/>
                <a:ea typeface="ＭＳ Ｐゴシック" charset="0"/>
                <a:cs typeface="ＭＳ Ｐゴシック" charset="0"/>
              </a:defRPr>
            </a:lvl1pPr>
            <a:lvl2pPr marL="742950" indent="-285750" defTabSz="822325" eaLnBrk="0" hangingPunct="0">
              <a:defRPr sz="2400">
                <a:solidFill>
                  <a:schemeClr val="tx1"/>
                </a:solidFill>
                <a:latin typeface="Times New Roman" charset="0"/>
                <a:ea typeface="ＭＳ Ｐゴシック" charset="0"/>
              </a:defRPr>
            </a:lvl2pPr>
            <a:lvl3pPr marL="1143000" indent="-228600" defTabSz="822325" eaLnBrk="0" hangingPunct="0">
              <a:defRPr sz="2400">
                <a:solidFill>
                  <a:schemeClr val="tx1"/>
                </a:solidFill>
                <a:latin typeface="Times New Roman" charset="0"/>
                <a:ea typeface="ＭＳ Ｐゴシック" charset="0"/>
              </a:defRPr>
            </a:lvl3pPr>
            <a:lvl4pPr marL="1600200" indent="-228600" defTabSz="822325" eaLnBrk="0" hangingPunct="0">
              <a:defRPr sz="2400">
                <a:solidFill>
                  <a:schemeClr val="tx1"/>
                </a:solidFill>
                <a:latin typeface="Times New Roman" charset="0"/>
                <a:ea typeface="ＭＳ Ｐゴシック" charset="0"/>
              </a:defRPr>
            </a:lvl4pPr>
            <a:lvl5pPr marL="2057400" indent="-228600" defTabSz="822325" eaLnBrk="0" hangingPunct="0">
              <a:defRPr sz="2400">
                <a:solidFill>
                  <a:schemeClr val="tx1"/>
                </a:solidFill>
                <a:latin typeface="Times New Roman" charset="0"/>
                <a:ea typeface="ＭＳ Ｐゴシック" charset="0"/>
              </a:defRPr>
            </a:lvl5pPr>
            <a:lvl6pPr marL="2514600" indent="-228600" defTabSz="82232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82232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82232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822325"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buFont typeface="Times" charset="0"/>
              <a:buChar char="•"/>
            </a:pPr>
            <a:r>
              <a:rPr lang="en-GB">
                <a:latin typeface="Arial" charset="0"/>
              </a:rPr>
              <a:t> Simmetry of the capsid: </a:t>
            </a:r>
            <a:r>
              <a:rPr lang="en-GB">
                <a:solidFill>
                  <a:srgbClr val="000099"/>
                </a:solidFill>
                <a:latin typeface="Arial" charset="0"/>
              </a:rPr>
              <a:t>icosahedral, helical or</a:t>
            </a:r>
          </a:p>
          <a:p>
            <a:pPr algn="just" eaLnBrk="1" hangingPunct="1">
              <a:buFont typeface="Times" charset="0"/>
              <a:buNone/>
            </a:pPr>
            <a:r>
              <a:rPr lang="en-GB">
                <a:solidFill>
                  <a:srgbClr val="000099"/>
                </a:solidFill>
                <a:latin typeface="Arial" charset="0"/>
              </a:rPr>
              <a:t>  complex</a:t>
            </a:r>
            <a:endParaRPr lang="it-IT" sz="1800">
              <a:solidFill>
                <a:srgbClr val="000099"/>
              </a:solidFill>
              <a:latin typeface="Arial" charset="0"/>
              <a:cs typeface="Times New Roman" charset="0"/>
            </a:endParaRPr>
          </a:p>
        </p:txBody>
      </p:sp>
      <p:sp>
        <p:nvSpPr>
          <p:cNvPr id="84997" name="Text Box 5"/>
          <p:cNvSpPr txBox="1">
            <a:spLocks noChangeArrowheads="1"/>
          </p:cNvSpPr>
          <p:nvPr/>
        </p:nvSpPr>
        <p:spPr bwMode="auto">
          <a:xfrm>
            <a:off x="609600" y="4191000"/>
            <a:ext cx="58674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69" tIns="41134" rIns="82269" bIns="41134">
            <a:spAutoFit/>
          </a:bodyPr>
          <a:lstStyle>
            <a:lvl1pPr defTabSz="822325" eaLnBrk="0" hangingPunct="0">
              <a:defRPr sz="2400">
                <a:solidFill>
                  <a:schemeClr val="tx1"/>
                </a:solidFill>
                <a:latin typeface="Times New Roman" charset="0"/>
                <a:ea typeface="ＭＳ Ｐゴシック" charset="0"/>
                <a:cs typeface="ＭＳ Ｐゴシック" charset="0"/>
              </a:defRPr>
            </a:lvl1pPr>
            <a:lvl2pPr marL="742950" indent="-285750" defTabSz="822325" eaLnBrk="0" hangingPunct="0">
              <a:defRPr sz="2400">
                <a:solidFill>
                  <a:schemeClr val="tx1"/>
                </a:solidFill>
                <a:latin typeface="Times New Roman" charset="0"/>
                <a:ea typeface="ＭＳ Ｐゴシック" charset="0"/>
              </a:defRPr>
            </a:lvl2pPr>
            <a:lvl3pPr marL="1143000" indent="-228600" defTabSz="822325" eaLnBrk="0" hangingPunct="0">
              <a:defRPr sz="2400">
                <a:solidFill>
                  <a:schemeClr val="tx1"/>
                </a:solidFill>
                <a:latin typeface="Times New Roman" charset="0"/>
                <a:ea typeface="ＭＳ Ｐゴシック" charset="0"/>
              </a:defRPr>
            </a:lvl3pPr>
            <a:lvl4pPr marL="1600200" indent="-228600" defTabSz="822325" eaLnBrk="0" hangingPunct="0">
              <a:defRPr sz="2400">
                <a:solidFill>
                  <a:schemeClr val="tx1"/>
                </a:solidFill>
                <a:latin typeface="Times New Roman" charset="0"/>
                <a:ea typeface="ＭＳ Ｐゴシック" charset="0"/>
              </a:defRPr>
            </a:lvl4pPr>
            <a:lvl5pPr marL="2057400" indent="-228600" defTabSz="822325" eaLnBrk="0" hangingPunct="0">
              <a:defRPr sz="2400">
                <a:solidFill>
                  <a:schemeClr val="tx1"/>
                </a:solidFill>
                <a:latin typeface="Times New Roman" charset="0"/>
                <a:ea typeface="ＭＳ Ｐゴシック" charset="0"/>
              </a:defRPr>
            </a:lvl5pPr>
            <a:lvl6pPr marL="2514600" indent="-228600" defTabSz="82232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82232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82232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822325"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Times" charset="0"/>
              <a:buChar char="•"/>
            </a:pPr>
            <a:r>
              <a:rPr lang="en-GB">
                <a:latin typeface="Arial" charset="0"/>
              </a:rPr>
              <a:t> Presence or absence of an envelope</a:t>
            </a:r>
            <a:endParaRPr lang="it-IT" sz="1800">
              <a:latin typeface="Arial" charset="0"/>
              <a:cs typeface="Times New Roman" charset="0"/>
            </a:endParaRPr>
          </a:p>
        </p:txBody>
      </p:sp>
      <p:sp>
        <p:nvSpPr>
          <p:cNvPr id="84998" name="Text Box 6"/>
          <p:cNvSpPr txBox="1">
            <a:spLocks noChangeArrowheads="1"/>
          </p:cNvSpPr>
          <p:nvPr/>
        </p:nvSpPr>
        <p:spPr bwMode="auto">
          <a:xfrm>
            <a:off x="609600" y="4724400"/>
            <a:ext cx="71628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69" tIns="41134" rIns="82269" bIns="41134">
            <a:spAutoFit/>
          </a:bodyPr>
          <a:lstStyle>
            <a:lvl1pPr defTabSz="822325" eaLnBrk="0" hangingPunct="0">
              <a:defRPr sz="2400">
                <a:solidFill>
                  <a:schemeClr val="tx1"/>
                </a:solidFill>
                <a:latin typeface="Times New Roman" charset="0"/>
                <a:ea typeface="ＭＳ Ｐゴシック" charset="0"/>
                <a:cs typeface="ＭＳ Ｐゴシック" charset="0"/>
              </a:defRPr>
            </a:lvl1pPr>
            <a:lvl2pPr marL="742950" indent="-285750" defTabSz="822325" eaLnBrk="0" hangingPunct="0">
              <a:defRPr sz="2400">
                <a:solidFill>
                  <a:schemeClr val="tx1"/>
                </a:solidFill>
                <a:latin typeface="Times New Roman" charset="0"/>
                <a:ea typeface="ＭＳ Ｐゴシック" charset="0"/>
              </a:defRPr>
            </a:lvl2pPr>
            <a:lvl3pPr marL="1143000" indent="-228600" defTabSz="822325" eaLnBrk="0" hangingPunct="0">
              <a:defRPr sz="2400">
                <a:solidFill>
                  <a:schemeClr val="tx1"/>
                </a:solidFill>
                <a:latin typeface="Times New Roman" charset="0"/>
                <a:ea typeface="ＭＳ Ｐゴシック" charset="0"/>
              </a:defRPr>
            </a:lvl3pPr>
            <a:lvl4pPr marL="1600200" indent="-228600" defTabSz="822325" eaLnBrk="0" hangingPunct="0">
              <a:defRPr sz="2400">
                <a:solidFill>
                  <a:schemeClr val="tx1"/>
                </a:solidFill>
                <a:latin typeface="Times New Roman" charset="0"/>
                <a:ea typeface="ＭＳ Ｐゴシック" charset="0"/>
              </a:defRPr>
            </a:lvl4pPr>
            <a:lvl5pPr marL="2057400" indent="-228600" defTabSz="822325" eaLnBrk="0" hangingPunct="0">
              <a:defRPr sz="2400">
                <a:solidFill>
                  <a:schemeClr val="tx1"/>
                </a:solidFill>
                <a:latin typeface="Times New Roman" charset="0"/>
                <a:ea typeface="ＭＳ Ｐゴシック" charset="0"/>
              </a:defRPr>
            </a:lvl5pPr>
            <a:lvl6pPr marL="2514600" indent="-228600" defTabSz="82232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82232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82232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822325"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buFont typeface="Times" charset="0"/>
              <a:buChar char="•"/>
            </a:pPr>
            <a:r>
              <a:rPr lang="en-GB">
                <a:latin typeface="Arial" charset="0"/>
              </a:rPr>
              <a:t> Genome architecture: </a:t>
            </a:r>
            <a:r>
              <a:rPr lang="en-GB">
                <a:solidFill>
                  <a:srgbClr val="000099"/>
                </a:solidFill>
                <a:latin typeface="Arial" charset="0"/>
              </a:rPr>
              <a:t>ds, ss, fragmented, size</a:t>
            </a:r>
            <a:endParaRPr lang="it-IT" sz="1800">
              <a:solidFill>
                <a:srgbClr val="000099"/>
              </a:solidFill>
              <a:latin typeface="Arial" charset="0"/>
              <a:cs typeface="Times New Roman" charset="0"/>
            </a:endParaRPr>
          </a:p>
        </p:txBody>
      </p:sp>
      <p:sp>
        <p:nvSpPr>
          <p:cNvPr id="84999" name="Text Box 7"/>
          <p:cNvSpPr txBox="1">
            <a:spLocks noChangeArrowheads="1"/>
          </p:cNvSpPr>
          <p:nvPr/>
        </p:nvSpPr>
        <p:spPr bwMode="auto">
          <a:xfrm>
            <a:off x="609600" y="2295525"/>
            <a:ext cx="79248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69" tIns="41134" rIns="82269" bIns="41134">
            <a:spAutoFit/>
          </a:bodyPr>
          <a:lstStyle>
            <a:lvl1pPr defTabSz="822325" eaLnBrk="0" hangingPunct="0">
              <a:defRPr sz="2400">
                <a:solidFill>
                  <a:schemeClr val="tx1"/>
                </a:solidFill>
                <a:latin typeface="Times New Roman" charset="0"/>
                <a:ea typeface="ＭＳ Ｐゴシック" charset="0"/>
                <a:cs typeface="ＭＳ Ｐゴシック" charset="0"/>
              </a:defRPr>
            </a:lvl1pPr>
            <a:lvl2pPr marL="742950" indent="-285750" defTabSz="822325" eaLnBrk="0" hangingPunct="0">
              <a:defRPr sz="2400">
                <a:solidFill>
                  <a:schemeClr val="tx1"/>
                </a:solidFill>
                <a:latin typeface="Times New Roman" charset="0"/>
                <a:ea typeface="ＭＳ Ｐゴシック" charset="0"/>
              </a:defRPr>
            </a:lvl2pPr>
            <a:lvl3pPr marL="1143000" indent="-228600" defTabSz="822325" eaLnBrk="0" hangingPunct="0">
              <a:defRPr sz="2400">
                <a:solidFill>
                  <a:schemeClr val="tx1"/>
                </a:solidFill>
                <a:latin typeface="Times New Roman" charset="0"/>
                <a:ea typeface="ＭＳ Ｐゴシック" charset="0"/>
              </a:defRPr>
            </a:lvl3pPr>
            <a:lvl4pPr marL="1600200" indent="-228600" defTabSz="822325" eaLnBrk="0" hangingPunct="0">
              <a:defRPr sz="2400">
                <a:solidFill>
                  <a:schemeClr val="tx1"/>
                </a:solidFill>
                <a:latin typeface="Times New Roman" charset="0"/>
                <a:ea typeface="ＭＳ Ｐゴシック" charset="0"/>
              </a:defRPr>
            </a:lvl4pPr>
            <a:lvl5pPr marL="2057400" indent="-228600" defTabSz="822325" eaLnBrk="0" hangingPunct="0">
              <a:defRPr sz="2400">
                <a:solidFill>
                  <a:schemeClr val="tx1"/>
                </a:solidFill>
                <a:latin typeface="Times New Roman" charset="0"/>
                <a:ea typeface="ＭＳ Ｐゴシック" charset="0"/>
              </a:defRPr>
            </a:lvl5pPr>
            <a:lvl6pPr marL="2514600" indent="-228600" defTabSz="82232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82232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82232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822325"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FontTx/>
              <a:buChar char="•"/>
            </a:pPr>
            <a:r>
              <a:rPr lang="en-GB">
                <a:latin typeface="Arial" charset="0"/>
              </a:rPr>
              <a:t> Host: </a:t>
            </a:r>
            <a:r>
              <a:rPr lang="en-GB">
                <a:solidFill>
                  <a:srgbClr val="000099"/>
                </a:solidFill>
                <a:latin typeface="Arial" charset="0"/>
              </a:rPr>
              <a:t>animals, plant, bacteria</a:t>
            </a:r>
            <a:r>
              <a:rPr lang="en-GB">
                <a:latin typeface="Arial" charset="0"/>
              </a:rPr>
              <a:t>.</a:t>
            </a:r>
            <a:endParaRPr lang="it-IT">
              <a:latin typeface="Arial" charset="0"/>
            </a:endParaRPr>
          </a:p>
        </p:txBody>
      </p:sp>
      <p:sp>
        <p:nvSpPr>
          <p:cNvPr id="85000" name="Text Box 8"/>
          <p:cNvSpPr txBox="1">
            <a:spLocks noChangeArrowheads="1"/>
          </p:cNvSpPr>
          <p:nvPr/>
        </p:nvSpPr>
        <p:spPr bwMode="auto">
          <a:xfrm>
            <a:off x="609600" y="5410200"/>
            <a:ext cx="79248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69" tIns="41134" rIns="82269" bIns="41134">
            <a:spAutoFit/>
          </a:bodyPr>
          <a:lstStyle>
            <a:lvl1pPr defTabSz="822325" eaLnBrk="0" hangingPunct="0">
              <a:defRPr sz="2400">
                <a:solidFill>
                  <a:schemeClr val="tx1"/>
                </a:solidFill>
                <a:latin typeface="Times New Roman" charset="0"/>
                <a:ea typeface="ＭＳ Ｐゴシック" charset="0"/>
                <a:cs typeface="ＭＳ Ｐゴシック" charset="0"/>
              </a:defRPr>
            </a:lvl1pPr>
            <a:lvl2pPr marL="742950" indent="-285750" defTabSz="822325" eaLnBrk="0" hangingPunct="0">
              <a:defRPr sz="2400">
                <a:solidFill>
                  <a:schemeClr val="tx1"/>
                </a:solidFill>
                <a:latin typeface="Times New Roman" charset="0"/>
                <a:ea typeface="ＭＳ Ｐゴシック" charset="0"/>
              </a:defRPr>
            </a:lvl2pPr>
            <a:lvl3pPr marL="1143000" indent="-228600" defTabSz="822325" eaLnBrk="0" hangingPunct="0">
              <a:defRPr sz="2400">
                <a:solidFill>
                  <a:schemeClr val="tx1"/>
                </a:solidFill>
                <a:latin typeface="Times New Roman" charset="0"/>
                <a:ea typeface="ＭＳ Ｐゴシック" charset="0"/>
              </a:defRPr>
            </a:lvl3pPr>
            <a:lvl4pPr marL="1600200" indent="-228600" defTabSz="822325" eaLnBrk="0" hangingPunct="0">
              <a:defRPr sz="2400">
                <a:solidFill>
                  <a:schemeClr val="tx1"/>
                </a:solidFill>
                <a:latin typeface="Times New Roman" charset="0"/>
                <a:ea typeface="ＭＳ Ｐゴシック" charset="0"/>
              </a:defRPr>
            </a:lvl4pPr>
            <a:lvl5pPr marL="2057400" indent="-228600" defTabSz="822325" eaLnBrk="0" hangingPunct="0">
              <a:defRPr sz="2400">
                <a:solidFill>
                  <a:schemeClr val="tx1"/>
                </a:solidFill>
                <a:latin typeface="Times New Roman" charset="0"/>
                <a:ea typeface="ＭＳ Ｐゴシック" charset="0"/>
              </a:defRPr>
            </a:lvl5pPr>
            <a:lvl6pPr marL="2514600" indent="-228600" defTabSz="822325"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822325"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822325"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822325"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FontTx/>
              <a:buChar char="•"/>
            </a:pPr>
            <a:r>
              <a:rPr lang="en-GB">
                <a:solidFill>
                  <a:srgbClr val="000099"/>
                </a:solidFill>
                <a:latin typeface="Arial" charset="0"/>
              </a:rPr>
              <a:t> sequence homology</a:t>
            </a:r>
          </a:p>
          <a:p>
            <a:pPr eaLnBrk="1" hangingPunct="1">
              <a:spcBef>
                <a:spcPct val="20000"/>
              </a:spcBef>
              <a:buFontTx/>
              <a:buChar char="•"/>
            </a:pPr>
            <a:r>
              <a:rPr lang="it-IT">
                <a:solidFill>
                  <a:srgbClr val="000099"/>
                </a:solidFill>
                <a:latin typeface="Arial" charset="0"/>
              </a:rPr>
              <a:t> replication strategies</a:t>
            </a:r>
          </a:p>
        </p:txBody>
      </p:sp>
      <p:pic>
        <p:nvPicPr>
          <p:cNvPr id="171016" name="Immagine 12" descr="ictvHeader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 y="838200"/>
            <a:ext cx="802957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700975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99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499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499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499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499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5000"/>
                                        </p:tgtEl>
                                        <p:attrNameLst>
                                          <p:attrName>style.visibility</p:attrName>
                                        </p:attrNameLst>
                                      </p:cBhvr>
                                      <p:to>
                                        <p:strVal val="visible"/>
                                      </p:to>
                                    </p:set>
                                    <p:animEffect transition="in" filter="dissolve">
                                      <p:cBhvr>
                                        <p:cTn id="27" dur="500"/>
                                        <p:tgtEl>
                                          <p:spTgt spid="85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autoUpdateAnimBg="0"/>
      <p:bldP spid="84996" grpId="0" autoUpdateAnimBg="0"/>
      <p:bldP spid="84997" grpId="0" autoUpdateAnimBg="0"/>
      <p:bldP spid="84998" grpId="0" autoUpdateAnimBg="0"/>
      <p:bldP spid="84999" grpId="0" autoUpdateAnimBg="0"/>
      <p:bldP spid="85000"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Immagine 12" descr="ictvHeader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7213" y="188913"/>
            <a:ext cx="802957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58" name="Immagine 5" descr="51H1JIRioPL._AA258_PIkin4,BottomRight,-26,22_AA280_SH20_OU29_.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1989138"/>
            <a:ext cx="35560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9" name="CasellaDiTesto 11"/>
          <p:cNvSpPr txBox="1">
            <a:spLocks noChangeArrowheads="1"/>
          </p:cNvSpPr>
          <p:nvPr/>
        </p:nvSpPr>
        <p:spPr bwMode="auto">
          <a:xfrm>
            <a:off x="3492500" y="1700213"/>
            <a:ext cx="5183188"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b="1" i="1">
                <a:latin typeface="Arial" charset="0"/>
                <a:cs typeface="Arial" charset="0"/>
              </a:rPr>
              <a:t>Ninth R</a:t>
            </a:r>
            <a:r>
              <a:rPr lang="it-IT" sz="1600" b="1" i="1">
                <a:latin typeface="Arial" charset="0"/>
                <a:cs typeface="Arial" charset="0"/>
              </a:rPr>
              <a:t>e</a:t>
            </a:r>
            <a:r>
              <a:rPr lang="en-US" sz="1600" b="1" i="1">
                <a:latin typeface="Arial" charset="0"/>
                <a:cs typeface="Arial" charset="0"/>
              </a:rPr>
              <a:t>port of the ICTV - 2009</a:t>
            </a:r>
          </a:p>
          <a:p>
            <a:pPr eaLnBrk="1" hangingPunct="1"/>
            <a:endParaRPr lang="en-US" sz="1600">
              <a:latin typeface="Arial" charset="0"/>
              <a:cs typeface="Arial" charset="0"/>
            </a:endParaRPr>
          </a:p>
          <a:p>
            <a:pPr eaLnBrk="1" hangingPunct="1"/>
            <a:r>
              <a:rPr lang="en-US" sz="1600">
                <a:latin typeface="Arial" charset="0"/>
                <a:cs typeface="Arial" charset="0"/>
              </a:rPr>
              <a:t>Since 1971, the International Committee on Taxonomy of Viruses (ICTV) operating on behalf of the world community of virologists has taken on the task of developing a single, universal taxonomic scheme for all viruses infecting animals (vertebrate, invertebrates, and protozoa), plants (higher plants and algae), fungi, bacteria, and archaea. </a:t>
            </a:r>
          </a:p>
          <a:p>
            <a:pPr eaLnBrk="1" hangingPunct="1"/>
            <a:endParaRPr lang="en-US" sz="1600">
              <a:latin typeface="Arial" charset="0"/>
              <a:cs typeface="Arial" charset="0"/>
            </a:endParaRPr>
          </a:p>
          <a:p>
            <a:pPr eaLnBrk="1" hangingPunct="1"/>
            <a:r>
              <a:rPr lang="en-US" sz="1600">
                <a:latin typeface="Arial" charset="0"/>
                <a:cs typeface="Arial" charset="0"/>
              </a:rPr>
              <a:t>The current report builds on the accumulated taxonomic construction of the eight previous reports dating back to 1971 and records the proceedings of the Committee since publication of the last report in 2005. </a:t>
            </a:r>
          </a:p>
          <a:p>
            <a:pPr eaLnBrk="1" hangingPunct="1"/>
            <a:endParaRPr lang="en-US" sz="1600">
              <a:latin typeface="Arial" charset="0"/>
              <a:cs typeface="Arial" charset="0"/>
            </a:endParaRPr>
          </a:p>
          <a:p>
            <a:pPr eaLnBrk="1" hangingPunct="1"/>
            <a:endParaRPr lang="en-US" sz="1600">
              <a:latin typeface="Arial" charset="0"/>
              <a:cs typeface="Arial" charset="0"/>
            </a:endParaRPr>
          </a:p>
          <a:p>
            <a:pPr eaLnBrk="1" hangingPunct="1"/>
            <a:endParaRPr lang="it-IT" sz="1600">
              <a:latin typeface="Arial" charset="0"/>
              <a:cs typeface="Arial" charset="0"/>
            </a:endParaRPr>
          </a:p>
        </p:txBody>
      </p:sp>
    </p:spTree>
    <p:extLst>
      <p:ext uri="{BB962C8B-B14F-4D97-AF65-F5344CB8AC3E}">
        <p14:creationId xmlns:p14="http://schemas.microsoft.com/office/powerpoint/2010/main" val="1969247012"/>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31800" y="1557338"/>
            <a:ext cx="8316913" cy="4738687"/>
          </a:xfrm>
          <a:prstGeom prst="rect">
            <a:avLst/>
          </a:prstGeom>
          <a:solidFill>
            <a:schemeClr val="bg2">
              <a:lumMod val="40000"/>
              <a:lumOff val="60000"/>
            </a:schemeClr>
          </a:solidFill>
        </p:spPr>
        <p:txBody>
          <a:bodyPr>
            <a:spAutoFit/>
          </a:bodyPr>
          <a:lstStyle/>
          <a:p>
            <a:pPr>
              <a:defRPr/>
            </a:pPr>
            <a:r>
              <a:rPr lang="en-US" sz="1600" b="1" dirty="0">
                <a:solidFill>
                  <a:schemeClr val="bg1"/>
                </a:solidFill>
                <a:latin typeface="Arial"/>
                <a:cs typeface="Arial"/>
              </a:rPr>
              <a:t>Year	Release Info		Orders	Families	</a:t>
            </a:r>
            <a:r>
              <a:rPr lang="en-US" sz="1600" b="1" dirty="0" err="1">
                <a:solidFill>
                  <a:schemeClr val="bg1"/>
                </a:solidFill>
                <a:latin typeface="Arial"/>
                <a:cs typeface="Arial"/>
              </a:rPr>
              <a:t>Subfam</a:t>
            </a:r>
            <a:r>
              <a:rPr lang="en-US" sz="1600" b="1" dirty="0">
                <a:solidFill>
                  <a:schemeClr val="bg1"/>
                </a:solidFill>
                <a:latin typeface="Arial"/>
                <a:cs typeface="Arial"/>
              </a:rPr>
              <a:t>.	Genera	Species</a:t>
            </a:r>
            <a:r>
              <a:rPr lang="en-US" sz="1400" b="1" dirty="0">
                <a:solidFill>
                  <a:schemeClr val="bg1"/>
                </a:solidFill>
                <a:latin typeface="Arial"/>
                <a:cs typeface="Arial"/>
              </a:rPr>
              <a:t>	</a:t>
            </a:r>
          </a:p>
          <a:p>
            <a:pPr>
              <a:defRPr/>
            </a:pPr>
            <a:r>
              <a:rPr lang="fr-FR" sz="1600" u="sng" dirty="0">
                <a:solidFill>
                  <a:srgbClr val="000000"/>
                </a:solidFill>
                <a:latin typeface="Arial"/>
                <a:cs typeface="Arial"/>
              </a:rPr>
              <a:t>2013	EC 45, Edinburgh, July 2013; 	7	103	22	455	2827</a:t>
            </a:r>
          </a:p>
          <a:p>
            <a:pPr>
              <a:defRPr/>
            </a:pPr>
            <a:endParaRPr lang="fr-FR" sz="1600" u="sng" dirty="0">
              <a:solidFill>
                <a:srgbClr val="000000"/>
              </a:solidFill>
              <a:latin typeface="Arial"/>
              <a:cs typeface="Arial"/>
            </a:endParaRPr>
          </a:p>
          <a:p>
            <a:pPr>
              <a:defRPr/>
            </a:pPr>
            <a:r>
              <a:rPr lang="fr-FR" sz="1600" u="sng" dirty="0">
                <a:solidFill>
                  <a:srgbClr val="000000"/>
                </a:solidFill>
                <a:latin typeface="Arial"/>
                <a:cs typeface="Arial"/>
              </a:rPr>
              <a:t>2012	EC 44, Leuven, July 2012; 	7	96	22	420	2618</a:t>
            </a:r>
          </a:p>
          <a:p>
            <a:pPr>
              <a:defRPr/>
            </a:pPr>
            <a:endParaRPr lang="fr-FR" sz="1600" u="sng" dirty="0">
              <a:solidFill>
                <a:srgbClr val="000000"/>
              </a:solidFill>
              <a:latin typeface="Arial"/>
              <a:cs typeface="Arial"/>
            </a:endParaRPr>
          </a:p>
          <a:p>
            <a:pPr>
              <a:defRPr/>
            </a:pPr>
            <a:r>
              <a:rPr lang="fr-FR" sz="1600" u="sng" dirty="0">
                <a:solidFill>
                  <a:srgbClr val="000000"/>
                </a:solidFill>
                <a:latin typeface="Arial"/>
                <a:cs typeface="Arial"/>
              </a:rPr>
              <a:t>2011	EC 42: Paris, June, 2010;	6	94	22	395	2480</a:t>
            </a:r>
          </a:p>
          <a:p>
            <a:pPr>
              <a:defRPr/>
            </a:pPr>
            <a:endParaRPr lang="fr-FR" sz="1600" u="sng" dirty="0">
              <a:solidFill>
                <a:srgbClr val="000000"/>
              </a:solidFill>
              <a:latin typeface="Arial"/>
              <a:cs typeface="Arial"/>
            </a:endParaRPr>
          </a:p>
          <a:p>
            <a:pPr>
              <a:defRPr/>
            </a:pPr>
            <a:r>
              <a:rPr lang="en-US" sz="1600" u="sng" dirty="0">
                <a:solidFill>
                  <a:srgbClr val="000000"/>
                </a:solidFill>
                <a:latin typeface="Arial"/>
                <a:cs typeface="Arial"/>
              </a:rPr>
              <a:t>2009	ICTV 9th Report; EC41: 	6	87	19	349	2285</a:t>
            </a:r>
          </a:p>
          <a:p>
            <a:pPr>
              <a:defRPr/>
            </a:pPr>
            <a:endParaRPr lang="en-US" sz="1600" u="sng" dirty="0">
              <a:solidFill>
                <a:srgbClr val="000000"/>
              </a:solidFill>
              <a:latin typeface="Arial"/>
              <a:cs typeface="Arial"/>
            </a:endParaRPr>
          </a:p>
          <a:p>
            <a:pPr>
              <a:defRPr/>
            </a:pPr>
            <a:r>
              <a:rPr lang="tr-TR" sz="1600" u="sng" dirty="0">
                <a:solidFill>
                  <a:srgbClr val="000000"/>
                </a:solidFill>
                <a:latin typeface="Arial"/>
                <a:cs typeface="Arial"/>
              </a:rPr>
              <a:t>2008	EC 39: Kingston, </a:t>
            </a:r>
            <a:r>
              <a:rPr lang="tr-TR" sz="1600" u="sng">
                <a:solidFill>
                  <a:srgbClr val="000000"/>
                </a:solidFill>
                <a:latin typeface="Arial"/>
                <a:cs typeface="Arial"/>
              </a:rPr>
              <a:t>June </a:t>
            </a:r>
            <a:r>
              <a:rPr lang="tr-TR" sz="1600" u="sng" dirty="0">
                <a:solidFill>
                  <a:srgbClr val="000000"/>
                </a:solidFill>
                <a:latin typeface="Arial"/>
                <a:cs typeface="Arial"/>
              </a:rPr>
              <a:t>2007;	5	82	11	307	2078</a:t>
            </a:r>
          </a:p>
          <a:p>
            <a:pPr>
              <a:defRPr/>
            </a:pPr>
            <a:endParaRPr lang="tr-TR" sz="1600" u="sng" dirty="0">
              <a:solidFill>
                <a:srgbClr val="000000"/>
              </a:solidFill>
              <a:latin typeface="Arial"/>
              <a:cs typeface="Arial"/>
            </a:endParaRPr>
          </a:p>
          <a:p>
            <a:pPr>
              <a:defRPr/>
            </a:pPr>
            <a:r>
              <a:rPr lang="en-US" sz="1600" u="sng" dirty="0">
                <a:solidFill>
                  <a:srgbClr val="000000"/>
                </a:solidFill>
                <a:latin typeface="Arial"/>
                <a:cs typeface="Arial"/>
              </a:rPr>
              <a:t>2005	ICTV 8th Report (MSL #23);	3	73	11	289	1898</a:t>
            </a:r>
          </a:p>
          <a:p>
            <a:pPr>
              <a:defRPr/>
            </a:pPr>
            <a:endParaRPr lang="en-US" sz="1600" u="sng" dirty="0">
              <a:solidFill>
                <a:srgbClr val="000000"/>
              </a:solidFill>
              <a:latin typeface="Arial"/>
              <a:cs typeface="Arial"/>
            </a:endParaRPr>
          </a:p>
          <a:p>
            <a:pPr>
              <a:defRPr/>
            </a:pPr>
            <a:r>
              <a:rPr lang="en-US" sz="1600" u="sng" dirty="0">
                <a:solidFill>
                  <a:srgbClr val="000000"/>
                </a:solidFill>
                <a:latin typeface="Arial"/>
                <a:cs typeface="Arial"/>
              </a:rPr>
              <a:t>2004	Postal vote 2004 (MSL #22);	3	73	11	290	1832</a:t>
            </a:r>
          </a:p>
          <a:p>
            <a:pPr>
              <a:defRPr/>
            </a:pPr>
            <a:endParaRPr lang="en-US" sz="1600" u="sng" dirty="0">
              <a:solidFill>
                <a:srgbClr val="000000"/>
              </a:solidFill>
              <a:latin typeface="Arial"/>
              <a:cs typeface="Arial"/>
            </a:endParaRPr>
          </a:p>
          <a:p>
            <a:pPr>
              <a:defRPr/>
            </a:pPr>
            <a:r>
              <a:rPr lang="en-US" sz="1600" u="sng" dirty="0">
                <a:solidFill>
                  <a:srgbClr val="000000"/>
                </a:solidFill>
                <a:latin typeface="Arial"/>
                <a:cs typeface="Arial"/>
              </a:rPr>
              <a:t>2002	Plenary session vote 2002;     3	70	11	251	1619</a:t>
            </a:r>
          </a:p>
          <a:p>
            <a:pPr>
              <a:defRPr/>
            </a:pPr>
            <a:endParaRPr lang="en-US" sz="1600" u="sng" dirty="0">
              <a:solidFill>
                <a:srgbClr val="000000"/>
              </a:solidFill>
              <a:latin typeface="Arial"/>
              <a:cs typeface="Arial"/>
            </a:endParaRPr>
          </a:p>
          <a:p>
            <a:pPr>
              <a:defRPr/>
            </a:pPr>
            <a:r>
              <a:rPr lang="en-US" sz="1600" u="sng" dirty="0">
                <a:solidFill>
                  <a:srgbClr val="000000"/>
                </a:solidFill>
                <a:latin typeface="Arial"/>
                <a:cs typeface="Arial"/>
              </a:rPr>
              <a:t>2002	Postal vote spring 2002;          3	70	9	247	1602</a:t>
            </a:r>
          </a:p>
        </p:txBody>
      </p:sp>
      <p:pic>
        <p:nvPicPr>
          <p:cNvPr id="174082" name="Immagine 12" descr="ictvHeader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7213" y="188913"/>
            <a:ext cx="802957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274854"/>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6" name="CasellaDiTesto 2"/>
          <p:cNvSpPr txBox="1">
            <a:spLocks noChangeArrowheads="1"/>
          </p:cNvSpPr>
          <p:nvPr/>
        </p:nvSpPr>
        <p:spPr bwMode="auto">
          <a:xfrm>
            <a:off x="304800" y="5613400"/>
            <a:ext cx="8534400" cy="1016000"/>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2000">
                <a:latin typeface="Arial" charset="0"/>
                <a:cs typeface="Arial" charset="0"/>
              </a:rPr>
              <a:t>More than 40,000 viruses have been isolated from bacteria, plants and animals. They have been assigned to one of 6 order, 87 families, 19 subfamilies, 349 genera and 2,284 species (ICTV Report 2009).</a:t>
            </a:r>
          </a:p>
        </p:txBody>
      </p:sp>
    </p:spTree>
    <p:extLst>
      <p:ext uri="{BB962C8B-B14F-4D97-AF65-F5344CB8AC3E}">
        <p14:creationId xmlns:p14="http://schemas.microsoft.com/office/powerpoint/2010/main" val="3014101523"/>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Immagine 1" descr="ASM.img02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908050" y="655638"/>
            <a:ext cx="7321550" cy="620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609600" y="609600"/>
            <a:ext cx="381000" cy="6248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srgbClr val="FFFFFF"/>
              </a:solidFill>
              <a:latin typeface="Times New Roman" charset="0"/>
              <a:ea typeface="ＭＳ Ｐゴシック" charset="0"/>
              <a:cs typeface="ＭＳ Ｐゴシック" charset="0"/>
            </a:endParaRPr>
          </a:p>
        </p:txBody>
      </p:sp>
      <p:sp>
        <p:nvSpPr>
          <p:cNvPr id="4" name="Rettangolo 3"/>
          <p:cNvSpPr/>
          <p:nvPr/>
        </p:nvSpPr>
        <p:spPr>
          <a:xfrm>
            <a:off x="304800" y="533400"/>
            <a:ext cx="990600" cy="4572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srgbClr val="FFFFFF"/>
              </a:solidFill>
              <a:latin typeface="Times New Roman" charset="0"/>
              <a:ea typeface="ＭＳ Ｐゴシック" charset="0"/>
              <a:cs typeface="ＭＳ Ｐゴシック" charset="0"/>
            </a:endParaRPr>
          </a:p>
        </p:txBody>
      </p:sp>
      <p:sp>
        <p:nvSpPr>
          <p:cNvPr id="176132" name="Rectangle 2"/>
          <p:cNvSpPr txBox="1">
            <a:spLocks noChangeArrowheads="1"/>
          </p:cNvSpPr>
          <p:nvPr/>
        </p:nvSpPr>
        <p:spPr bwMode="auto">
          <a:xfrm>
            <a:off x="341313" y="508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99"/>
                </a:solidFill>
                <a:latin typeface="Arial" charset="0"/>
              </a:rPr>
              <a:t>Viral families sorted according to the nature of viral genomes</a:t>
            </a:r>
          </a:p>
        </p:txBody>
      </p:sp>
    </p:spTree>
    <p:extLst>
      <p:ext uri="{BB962C8B-B14F-4D97-AF65-F5344CB8AC3E}">
        <p14:creationId xmlns:p14="http://schemas.microsoft.com/office/powerpoint/2010/main" val="2238657273"/>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763588" y="3671888"/>
            <a:ext cx="76406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800" b="1">
                <a:latin typeface="Arial" charset="0"/>
              </a:rPr>
              <a:t>entero</a:t>
            </a:r>
            <a:r>
              <a:rPr lang="it-IT" sz="1800" b="1">
                <a:solidFill>
                  <a:schemeClr val="accent2"/>
                </a:solidFill>
                <a:latin typeface="Arial" charset="0"/>
              </a:rPr>
              <a:t>virus</a:t>
            </a:r>
            <a:r>
              <a:rPr lang="it-IT" sz="1800" b="1">
                <a:latin typeface="Arial" charset="0"/>
              </a:rPr>
              <a:t>      cardio</a:t>
            </a:r>
            <a:r>
              <a:rPr lang="it-IT" sz="1800" b="1">
                <a:solidFill>
                  <a:schemeClr val="accent2"/>
                </a:solidFill>
                <a:latin typeface="Arial" charset="0"/>
              </a:rPr>
              <a:t>virus</a:t>
            </a:r>
            <a:r>
              <a:rPr lang="it-IT" sz="1800" b="1">
                <a:solidFill>
                  <a:srgbClr val="FF0201"/>
                </a:solidFill>
                <a:latin typeface="Arial" charset="0"/>
              </a:rPr>
              <a:t>     </a:t>
            </a:r>
            <a:r>
              <a:rPr lang="it-IT" sz="1800" b="1">
                <a:latin typeface="Arial" charset="0"/>
              </a:rPr>
              <a:t>rhino</a:t>
            </a:r>
            <a:r>
              <a:rPr lang="it-IT" sz="1800" b="1">
                <a:solidFill>
                  <a:schemeClr val="accent2"/>
                </a:solidFill>
                <a:latin typeface="Arial" charset="0"/>
              </a:rPr>
              <a:t>virus</a:t>
            </a:r>
            <a:r>
              <a:rPr lang="it-IT" sz="1800" b="1">
                <a:solidFill>
                  <a:srgbClr val="FF0201"/>
                </a:solidFill>
                <a:latin typeface="Arial" charset="0"/>
              </a:rPr>
              <a:t>     </a:t>
            </a:r>
            <a:r>
              <a:rPr lang="it-IT" sz="1800" b="1">
                <a:latin typeface="Arial" charset="0"/>
              </a:rPr>
              <a:t>aphto</a:t>
            </a:r>
            <a:r>
              <a:rPr lang="it-IT" sz="1800" b="1">
                <a:solidFill>
                  <a:schemeClr val="accent2"/>
                </a:solidFill>
                <a:latin typeface="Arial" charset="0"/>
              </a:rPr>
              <a:t>virus</a:t>
            </a:r>
            <a:r>
              <a:rPr lang="it-IT" sz="1800" b="1">
                <a:solidFill>
                  <a:srgbClr val="FF0201"/>
                </a:solidFill>
                <a:latin typeface="Arial" charset="0"/>
              </a:rPr>
              <a:t>      </a:t>
            </a:r>
            <a:r>
              <a:rPr lang="it-IT" sz="1800" b="1">
                <a:latin typeface="Arial" charset="0"/>
              </a:rPr>
              <a:t>hepato</a:t>
            </a:r>
            <a:r>
              <a:rPr lang="it-IT" sz="1800" b="1">
                <a:solidFill>
                  <a:schemeClr val="accent2"/>
                </a:solidFill>
                <a:latin typeface="Arial" charset="0"/>
              </a:rPr>
              <a:t>virus</a:t>
            </a:r>
            <a:endParaRPr lang="it-IT" sz="1800" b="1">
              <a:latin typeface="Arial" charset="0"/>
            </a:endParaRPr>
          </a:p>
        </p:txBody>
      </p:sp>
      <p:grpSp>
        <p:nvGrpSpPr>
          <p:cNvPr id="2" name="Group 3"/>
          <p:cNvGrpSpPr>
            <a:grpSpLocks/>
          </p:cNvGrpSpPr>
          <p:nvPr/>
        </p:nvGrpSpPr>
        <p:grpSpPr bwMode="auto">
          <a:xfrm>
            <a:off x="1524000" y="2743200"/>
            <a:ext cx="6248400" cy="914400"/>
            <a:chOff x="960" y="1728"/>
            <a:chExt cx="3936" cy="576"/>
          </a:xfrm>
        </p:grpSpPr>
        <p:sp>
          <p:nvSpPr>
            <p:cNvPr id="177166" name="Line 4"/>
            <p:cNvSpPr>
              <a:spLocks noChangeShapeType="1"/>
            </p:cNvSpPr>
            <p:nvPr/>
          </p:nvSpPr>
          <p:spPr bwMode="auto">
            <a:xfrm>
              <a:off x="960" y="2112"/>
              <a:ext cx="39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77167" name="Line 5"/>
            <p:cNvSpPr>
              <a:spLocks noChangeShapeType="1"/>
            </p:cNvSpPr>
            <p:nvPr/>
          </p:nvSpPr>
          <p:spPr bwMode="auto">
            <a:xfrm>
              <a:off x="960" y="2112"/>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77168" name="Line 6"/>
            <p:cNvSpPr>
              <a:spLocks noChangeShapeType="1"/>
            </p:cNvSpPr>
            <p:nvPr/>
          </p:nvSpPr>
          <p:spPr bwMode="auto">
            <a:xfrm>
              <a:off x="1968" y="2112"/>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77169" name="Line 7"/>
            <p:cNvSpPr>
              <a:spLocks noChangeShapeType="1"/>
            </p:cNvSpPr>
            <p:nvPr/>
          </p:nvSpPr>
          <p:spPr bwMode="auto">
            <a:xfrm>
              <a:off x="2880" y="2112"/>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77170" name="Line 8"/>
            <p:cNvSpPr>
              <a:spLocks noChangeShapeType="1"/>
            </p:cNvSpPr>
            <p:nvPr/>
          </p:nvSpPr>
          <p:spPr bwMode="auto">
            <a:xfrm>
              <a:off x="3840" y="2112"/>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77171" name="Line 9"/>
            <p:cNvSpPr>
              <a:spLocks noChangeShapeType="1"/>
            </p:cNvSpPr>
            <p:nvPr/>
          </p:nvSpPr>
          <p:spPr bwMode="auto">
            <a:xfrm>
              <a:off x="4896" y="2112"/>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77172" name="Line 10"/>
            <p:cNvSpPr>
              <a:spLocks noChangeShapeType="1"/>
            </p:cNvSpPr>
            <p:nvPr/>
          </p:nvSpPr>
          <p:spPr bwMode="auto">
            <a:xfrm flipV="1">
              <a:off x="2880" y="1728"/>
              <a:ext cx="0"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3" name="Group 11"/>
          <p:cNvGrpSpPr>
            <a:grpSpLocks/>
          </p:cNvGrpSpPr>
          <p:nvPr/>
        </p:nvGrpSpPr>
        <p:grpSpPr bwMode="auto">
          <a:xfrm>
            <a:off x="3429000" y="2209800"/>
            <a:ext cx="2362200" cy="533400"/>
            <a:chOff x="2160" y="1392"/>
            <a:chExt cx="1488" cy="336"/>
          </a:xfrm>
        </p:grpSpPr>
        <p:sp>
          <p:nvSpPr>
            <p:cNvPr id="177164" name="Text Box 12"/>
            <p:cNvSpPr txBox="1">
              <a:spLocks noChangeArrowheads="1"/>
            </p:cNvSpPr>
            <p:nvPr/>
          </p:nvSpPr>
          <p:spPr bwMode="auto">
            <a:xfrm>
              <a:off x="2198" y="1417"/>
              <a:ext cx="143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b="1">
                  <a:latin typeface="Arial" charset="0"/>
                </a:rPr>
                <a:t>Picorna</a:t>
              </a:r>
              <a:r>
                <a:rPr lang="it-IT" b="1">
                  <a:solidFill>
                    <a:srgbClr val="FF0201"/>
                  </a:solidFill>
                  <a:latin typeface="Arial" charset="0"/>
                </a:rPr>
                <a:t>viridae</a:t>
              </a:r>
              <a:endParaRPr lang="it-IT" b="1">
                <a:latin typeface="Arial" charset="0"/>
              </a:endParaRPr>
            </a:p>
          </p:txBody>
        </p:sp>
        <p:sp>
          <p:nvSpPr>
            <p:cNvPr id="177165" name="Rectangle 13"/>
            <p:cNvSpPr>
              <a:spLocks noChangeArrowheads="1"/>
            </p:cNvSpPr>
            <p:nvPr/>
          </p:nvSpPr>
          <p:spPr bwMode="auto">
            <a:xfrm>
              <a:off x="2160" y="1392"/>
              <a:ext cx="1488" cy="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grpSp>
        <p:nvGrpSpPr>
          <p:cNvPr id="4" name="Group 14"/>
          <p:cNvGrpSpPr>
            <a:grpSpLocks/>
          </p:cNvGrpSpPr>
          <p:nvPr/>
        </p:nvGrpSpPr>
        <p:grpSpPr bwMode="auto">
          <a:xfrm>
            <a:off x="633413" y="4343400"/>
            <a:ext cx="7953375" cy="990600"/>
            <a:chOff x="399" y="2736"/>
            <a:chExt cx="5010" cy="624"/>
          </a:xfrm>
        </p:grpSpPr>
        <p:sp>
          <p:nvSpPr>
            <p:cNvPr id="177158" name="Text Box 15"/>
            <p:cNvSpPr txBox="1">
              <a:spLocks noChangeArrowheads="1"/>
            </p:cNvSpPr>
            <p:nvPr/>
          </p:nvSpPr>
          <p:spPr bwMode="auto">
            <a:xfrm>
              <a:off x="399" y="3148"/>
              <a:ext cx="501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600" b="1">
                  <a:latin typeface="Arial" charset="0"/>
                </a:rPr>
                <a:t>poliovirus 1,2,3     mengovirus</a:t>
              </a:r>
              <a:r>
                <a:rPr lang="it-IT" sz="1600" b="1">
                  <a:solidFill>
                    <a:srgbClr val="FF0201"/>
                  </a:solidFill>
                  <a:latin typeface="Arial" charset="0"/>
                </a:rPr>
                <a:t>      </a:t>
              </a:r>
              <a:r>
                <a:rPr lang="it-IT" sz="1600" b="1">
                  <a:latin typeface="Arial" charset="0"/>
                </a:rPr>
                <a:t>rhinovirus 1a</a:t>
              </a:r>
              <a:r>
                <a:rPr lang="it-IT" sz="1600" b="1">
                  <a:solidFill>
                    <a:srgbClr val="FF0201"/>
                  </a:solidFill>
                  <a:latin typeface="Arial" charset="0"/>
                </a:rPr>
                <a:t>        </a:t>
              </a:r>
              <a:r>
                <a:rPr lang="it-IT" sz="1600" b="1">
                  <a:latin typeface="Arial" charset="0"/>
                </a:rPr>
                <a:t>FMDV-C</a:t>
              </a:r>
              <a:r>
                <a:rPr lang="it-IT" sz="1600" b="1">
                  <a:solidFill>
                    <a:srgbClr val="FF0201"/>
                  </a:solidFill>
                  <a:latin typeface="Arial" charset="0"/>
                </a:rPr>
                <a:t>        </a:t>
              </a:r>
              <a:r>
                <a:rPr lang="it-IT" sz="1600" b="1">
                  <a:latin typeface="Arial" charset="0"/>
                </a:rPr>
                <a:t>hepatitis a virus</a:t>
              </a:r>
            </a:p>
          </p:txBody>
        </p:sp>
        <p:sp>
          <p:nvSpPr>
            <p:cNvPr id="177159" name="Line 16"/>
            <p:cNvSpPr>
              <a:spLocks noChangeShapeType="1"/>
            </p:cNvSpPr>
            <p:nvPr/>
          </p:nvSpPr>
          <p:spPr bwMode="auto">
            <a:xfrm>
              <a:off x="960" y="2736"/>
              <a:ext cx="0"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77160" name="Line 17"/>
            <p:cNvSpPr>
              <a:spLocks noChangeShapeType="1"/>
            </p:cNvSpPr>
            <p:nvPr/>
          </p:nvSpPr>
          <p:spPr bwMode="auto">
            <a:xfrm>
              <a:off x="1968" y="2736"/>
              <a:ext cx="0"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77161" name="Line 18"/>
            <p:cNvSpPr>
              <a:spLocks noChangeShapeType="1"/>
            </p:cNvSpPr>
            <p:nvPr/>
          </p:nvSpPr>
          <p:spPr bwMode="auto">
            <a:xfrm>
              <a:off x="2880" y="2736"/>
              <a:ext cx="0"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77162" name="Line 19"/>
            <p:cNvSpPr>
              <a:spLocks noChangeShapeType="1"/>
            </p:cNvSpPr>
            <p:nvPr/>
          </p:nvSpPr>
          <p:spPr bwMode="auto">
            <a:xfrm>
              <a:off x="3840" y="2736"/>
              <a:ext cx="0"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77163" name="Line 20"/>
            <p:cNvSpPr>
              <a:spLocks noChangeShapeType="1"/>
            </p:cNvSpPr>
            <p:nvPr/>
          </p:nvSpPr>
          <p:spPr bwMode="auto">
            <a:xfrm>
              <a:off x="4896" y="2736"/>
              <a:ext cx="0" cy="3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177157" name="Rectangle 21"/>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a:solidFill>
                  <a:srgbClr val="000099"/>
                </a:solidFill>
                <a:latin typeface="Arial" charset="0"/>
              </a:rPr>
              <a:t>Nomenclature: some basic rules</a:t>
            </a:r>
          </a:p>
        </p:txBody>
      </p:sp>
    </p:spTree>
    <p:extLst>
      <p:ext uri="{BB962C8B-B14F-4D97-AF65-F5344CB8AC3E}">
        <p14:creationId xmlns:p14="http://schemas.microsoft.com/office/powerpoint/2010/main" val="183700935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806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ChangeArrowheads="1"/>
          </p:cNvSpPr>
          <p:nvPr>
            <p:ph type="title"/>
          </p:nvPr>
        </p:nvSpPr>
        <p:spPr>
          <a:xfrm>
            <a:off x="685800" y="228600"/>
            <a:ext cx="7772400" cy="1143000"/>
          </a:xfrm>
          <a:noFill/>
        </p:spPr>
        <p:txBody>
          <a:bodyPr/>
          <a:lstStyle/>
          <a:p>
            <a:pPr marL="3492500" indent="-3492500" eaLnBrk="1" hangingPunct="1"/>
            <a:r>
              <a:rPr lang="en-US" sz="3200">
                <a:solidFill>
                  <a:srgbClr val="000099"/>
                </a:solidFill>
                <a:latin typeface="Arial" charset="0"/>
                <a:ea typeface="ＭＳ Ｐゴシック" charset="0"/>
                <a:cs typeface="ＭＳ Ｐゴシック" charset="0"/>
              </a:rPr>
              <a:t>Nomenclature: some basic rules for taxon</a:t>
            </a:r>
          </a:p>
        </p:txBody>
      </p:sp>
      <p:sp>
        <p:nvSpPr>
          <p:cNvPr id="179202" name="Rectangle 3"/>
          <p:cNvSpPr>
            <a:spLocks noGrp="1" noChangeArrowheads="1"/>
          </p:cNvSpPr>
          <p:nvPr>
            <p:ph type="body" idx="4294967295"/>
          </p:nvPr>
        </p:nvSpPr>
        <p:spPr>
          <a:xfrm>
            <a:off x="180975" y="1600200"/>
            <a:ext cx="8763000" cy="4114800"/>
          </a:xfrm>
          <a:solidFill>
            <a:srgbClr val="BBE0E3"/>
          </a:solidFill>
        </p:spPr>
        <p:txBody>
          <a:bodyPr/>
          <a:lstStyle/>
          <a:p>
            <a:pPr marL="355600" indent="-355600" eaLnBrk="1" hangingPunct="1"/>
            <a:r>
              <a:rPr lang="en-US" sz="2400" b="1">
                <a:latin typeface="Arial" charset="0"/>
                <a:ea typeface="ＭＳ Ｐゴシック" charset="0"/>
                <a:cs typeface="ＭＳ Ｐゴシック" charset="0"/>
              </a:rPr>
              <a:t>Order</a:t>
            </a:r>
            <a:r>
              <a:rPr lang="en-US" sz="2400">
                <a:latin typeface="Arial" charset="0"/>
                <a:ea typeface="ＭＳ Ｐゴシック" charset="0"/>
                <a:cs typeface="ＭＳ Ｐゴシック" charset="0"/>
              </a:rPr>
              <a:t> ( - </a:t>
            </a:r>
            <a:r>
              <a:rPr lang="en-US" sz="2400" i="1">
                <a:latin typeface="Arial" charset="0"/>
                <a:ea typeface="ＭＳ Ｐゴシック" charset="0"/>
                <a:cs typeface="ＭＳ Ｐゴシック" charset="0"/>
              </a:rPr>
              <a:t>virales</a:t>
            </a:r>
            <a:r>
              <a:rPr lang="en-US" sz="2400">
                <a:latin typeface="Arial" charset="0"/>
                <a:ea typeface="ＭＳ Ｐゴシック" charset="0"/>
                <a:cs typeface="ＭＳ Ｐゴシック" charset="0"/>
              </a:rPr>
              <a:t>)		- </a:t>
            </a:r>
            <a:r>
              <a:rPr lang="en-US" sz="2400" i="1">
                <a:latin typeface="Arial" charset="0"/>
                <a:ea typeface="ＭＳ Ｐゴシック" charset="0"/>
                <a:cs typeface="ＭＳ Ｐゴシック" charset="0"/>
              </a:rPr>
              <a:t>Herpesvirales</a:t>
            </a:r>
          </a:p>
          <a:p>
            <a:pPr marL="355600" indent="-355600" eaLnBrk="1" hangingPunct="1"/>
            <a:r>
              <a:rPr lang="en-US" sz="2400" b="1">
                <a:latin typeface="Arial" charset="0"/>
                <a:ea typeface="ＭＳ Ｐゴシック" charset="0"/>
                <a:cs typeface="ＭＳ Ｐゴシック" charset="0"/>
              </a:rPr>
              <a:t>Family</a:t>
            </a:r>
            <a:r>
              <a:rPr lang="en-US" sz="2400">
                <a:latin typeface="Arial" charset="0"/>
                <a:ea typeface="ＭＳ Ｐゴシック" charset="0"/>
                <a:cs typeface="ＭＳ Ｐゴシック" charset="0"/>
              </a:rPr>
              <a:t> ( - </a:t>
            </a:r>
            <a:r>
              <a:rPr lang="en-US" sz="2400" i="1">
                <a:latin typeface="Arial" charset="0"/>
                <a:ea typeface="ＭＳ Ｐゴシック" charset="0"/>
                <a:cs typeface="ＭＳ Ｐゴシック" charset="0"/>
              </a:rPr>
              <a:t>viridae</a:t>
            </a:r>
            <a:r>
              <a:rPr lang="en-US" sz="2400">
                <a:latin typeface="Arial" charset="0"/>
                <a:ea typeface="ＭＳ Ｐゴシック" charset="0"/>
                <a:cs typeface="ＭＳ Ｐゴシック" charset="0"/>
              </a:rPr>
              <a:t>)	- </a:t>
            </a:r>
            <a:r>
              <a:rPr lang="en-US" sz="2400" i="1">
                <a:latin typeface="Arial" charset="0"/>
                <a:ea typeface="ＭＳ Ｐゴシック" charset="0"/>
                <a:cs typeface="ＭＳ Ｐゴシック" charset="0"/>
              </a:rPr>
              <a:t>Herpesviridae</a:t>
            </a:r>
          </a:p>
          <a:p>
            <a:pPr marL="355600" indent="-355600" eaLnBrk="1" hangingPunct="1"/>
            <a:r>
              <a:rPr lang="en-US" sz="2400" b="1">
                <a:latin typeface="Arial" charset="0"/>
                <a:ea typeface="ＭＳ Ｐゴシック" charset="0"/>
                <a:cs typeface="ＭＳ Ｐゴシック" charset="0"/>
              </a:rPr>
              <a:t>Sub-family</a:t>
            </a:r>
            <a:r>
              <a:rPr lang="en-US" sz="2400">
                <a:latin typeface="Arial" charset="0"/>
                <a:ea typeface="ＭＳ Ｐゴシック" charset="0"/>
                <a:cs typeface="ＭＳ Ｐゴシック" charset="0"/>
              </a:rPr>
              <a:t> ( -</a:t>
            </a:r>
            <a:r>
              <a:rPr lang="en-US" sz="2400" i="1">
                <a:latin typeface="Arial" charset="0"/>
                <a:ea typeface="ＭＳ Ｐゴシック" charset="0"/>
                <a:cs typeface="ＭＳ Ｐゴシック" charset="0"/>
              </a:rPr>
              <a:t>virinae</a:t>
            </a:r>
            <a:r>
              <a:rPr lang="en-US" sz="2400">
                <a:latin typeface="Arial" charset="0"/>
                <a:ea typeface="ＭＳ Ｐゴシック" charset="0"/>
                <a:cs typeface="ＭＳ Ｐゴシック" charset="0"/>
              </a:rPr>
              <a:t>) 	- </a:t>
            </a:r>
            <a:r>
              <a:rPr lang="en-US" sz="2400" i="1">
                <a:latin typeface="Arial" charset="0"/>
                <a:ea typeface="ＭＳ Ｐゴシック" charset="0"/>
                <a:cs typeface="ＭＳ Ｐゴシック" charset="0"/>
              </a:rPr>
              <a:t>Betaherpesvirinae</a:t>
            </a:r>
          </a:p>
          <a:p>
            <a:pPr marL="355600" indent="-355600" eaLnBrk="1" hangingPunct="1"/>
            <a:r>
              <a:rPr lang="en-US" sz="2400" b="1">
                <a:latin typeface="Arial" charset="0"/>
                <a:ea typeface="ＭＳ Ｐゴシック" charset="0"/>
                <a:cs typeface="ＭＳ Ｐゴシック" charset="0"/>
              </a:rPr>
              <a:t>Genus</a:t>
            </a:r>
            <a:r>
              <a:rPr lang="en-US" sz="2400">
                <a:latin typeface="Arial" charset="0"/>
                <a:ea typeface="ＭＳ Ｐゴシック" charset="0"/>
                <a:cs typeface="ＭＳ Ｐゴシック" charset="0"/>
              </a:rPr>
              <a:t> ( - </a:t>
            </a:r>
            <a:r>
              <a:rPr lang="en-US" sz="2400" i="1">
                <a:latin typeface="Arial" charset="0"/>
                <a:ea typeface="ＭＳ Ｐゴシック" charset="0"/>
                <a:cs typeface="ＭＳ Ｐゴシック" charset="0"/>
              </a:rPr>
              <a:t>virus</a:t>
            </a:r>
            <a:r>
              <a:rPr lang="en-US" sz="2400">
                <a:latin typeface="Arial" charset="0"/>
                <a:ea typeface="ＭＳ Ｐゴシック" charset="0"/>
                <a:cs typeface="ＭＳ Ｐゴシック" charset="0"/>
              </a:rPr>
              <a:t>) 		- </a:t>
            </a:r>
            <a:r>
              <a:rPr lang="en-US" sz="2400" i="1">
                <a:latin typeface="Arial" charset="0"/>
                <a:ea typeface="ＭＳ Ｐゴシック" charset="0"/>
                <a:cs typeface="ＭＳ Ｐゴシック" charset="0"/>
              </a:rPr>
              <a:t>Cytomegalovirus</a:t>
            </a:r>
          </a:p>
          <a:p>
            <a:pPr marL="355600" indent="-355600" eaLnBrk="1" hangingPunct="1"/>
            <a:r>
              <a:rPr lang="en-US" sz="2400" b="1">
                <a:latin typeface="Arial" charset="0"/>
                <a:ea typeface="ＭＳ Ｐゴシック" charset="0"/>
                <a:cs typeface="ＭＳ Ｐゴシック" charset="0"/>
              </a:rPr>
              <a:t>Specie</a:t>
            </a:r>
            <a:r>
              <a:rPr lang="en-US" sz="2400">
                <a:latin typeface="Arial" charset="0"/>
                <a:ea typeface="ＭＳ Ｐゴシック" charset="0"/>
                <a:cs typeface="ＭＳ Ｐゴシック" charset="0"/>
              </a:rPr>
              <a:t> 			- </a:t>
            </a:r>
            <a:r>
              <a:rPr lang="en-US" sz="2400" i="1">
                <a:latin typeface="Arial" charset="0"/>
                <a:ea typeface="ＭＳ Ｐゴシック" charset="0"/>
                <a:cs typeface="ＭＳ Ｐゴシック" charset="0"/>
              </a:rPr>
              <a:t>Human herpesvirus 5 </a:t>
            </a:r>
            <a:r>
              <a:rPr lang="en-US" sz="2400">
                <a:latin typeface="Arial" charset="0"/>
                <a:ea typeface="ＭＳ Ｐゴシック" charset="0"/>
                <a:cs typeface="ＭＳ Ｐゴシック" charset="0"/>
              </a:rPr>
              <a:t>(HHV5)</a:t>
            </a:r>
          </a:p>
          <a:p>
            <a:pPr marL="355600" indent="-355600" eaLnBrk="1" hangingPunct="1"/>
            <a:endParaRPr lang="en-US" sz="2400">
              <a:latin typeface="Arial" charset="0"/>
              <a:ea typeface="ＭＳ Ｐゴシック" charset="0"/>
              <a:cs typeface="ＭＳ Ｐゴシック" charset="0"/>
            </a:endParaRPr>
          </a:p>
          <a:p>
            <a:pPr marL="355600" indent="-355600" eaLnBrk="1" hangingPunct="1"/>
            <a:r>
              <a:rPr lang="en-US" sz="2400">
                <a:latin typeface="Arial" charset="0"/>
                <a:ea typeface="ＭＳ Ｐゴシック" charset="0"/>
                <a:cs typeface="ＭＳ Ｐゴシック" charset="0"/>
              </a:rPr>
              <a:t>(</a:t>
            </a:r>
            <a:r>
              <a:rPr lang="en-US" sz="2400" i="1">
                <a:latin typeface="Arial" charset="0"/>
                <a:ea typeface="ＭＳ Ｐゴシック" charset="0"/>
                <a:cs typeface="ＭＳ Ｐゴシック" charset="0"/>
              </a:rPr>
              <a:t>common name</a:t>
            </a:r>
            <a:r>
              <a:rPr lang="en-US" sz="2400">
                <a:latin typeface="Arial" charset="0"/>
                <a:ea typeface="ＭＳ Ｐゴシック" charset="0"/>
                <a:cs typeface="ＭＳ Ｐゴシック" charset="0"/>
              </a:rPr>
              <a:t>) 		- Human cytomegalovirus (HCMV)</a:t>
            </a:r>
          </a:p>
        </p:txBody>
      </p:sp>
    </p:spTree>
    <p:extLst>
      <p:ext uri="{BB962C8B-B14F-4D97-AF65-F5344CB8AC3E}">
        <p14:creationId xmlns:p14="http://schemas.microsoft.com/office/powerpoint/2010/main" val="334735318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ChangeArrowheads="1"/>
          </p:cNvSpPr>
          <p:nvPr>
            <p:ph type="title"/>
          </p:nvPr>
        </p:nvSpPr>
        <p:spPr>
          <a:xfrm>
            <a:off x="685800" y="228600"/>
            <a:ext cx="7772400" cy="1143000"/>
          </a:xfrm>
          <a:noFill/>
        </p:spPr>
        <p:txBody>
          <a:bodyPr/>
          <a:lstStyle/>
          <a:p>
            <a:pPr marL="3492500" indent="-3492500" eaLnBrk="1" hangingPunct="1"/>
            <a:r>
              <a:rPr lang="en-US" sz="3200">
                <a:solidFill>
                  <a:srgbClr val="000099"/>
                </a:solidFill>
                <a:latin typeface="Arial" charset="0"/>
                <a:ea typeface="ＭＳ Ｐゴシック" charset="0"/>
                <a:cs typeface="ＭＳ Ｐゴシック" charset="0"/>
              </a:rPr>
              <a:t>The virus species</a:t>
            </a:r>
          </a:p>
        </p:txBody>
      </p:sp>
      <p:sp>
        <p:nvSpPr>
          <p:cNvPr id="181250" name="Rectangle 3"/>
          <p:cNvSpPr>
            <a:spLocks noGrp="1" noChangeArrowheads="1"/>
          </p:cNvSpPr>
          <p:nvPr>
            <p:ph type="body" idx="4294967295"/>
          </p:nvPr>
        </p:nvSpPr>
        <p:spPr>
          <a:xfrm>
            <a:off x="180975" y="1371600"/>
            <a:ext cx="8763000" cy="5181600"/>
          </a:xfrm>
          <a:solidFill>
            <a:srgbClr val="BBE0E3"/>
          </a:solidFill>
        </p:spPr>
        <p:txBody>
          <a:bodyPr/>
          <a:lstStyle/>
          <a:p>
            <a:pPr marL="355600" indent="-355600" algn="just" eaLnBrk="1" hangingPunct="1"/>
            <a:r>
              <a:rPr lang="it-IT" sz="1400" b="1">
                <a:latin typeface="Arial" charset="0"/>
                <a:ea typeface="ＭＳ Ｐゴシック" charset="0"/>
                <a:cs typeface="Arial" charset="0"/>
              </a:rPr>
              <a:t>T</a:t>
            </a:r>
            <a:r>
              <a:rPr lang="it-IT" sz="1600" b="1">
                <a:latin typeface="Arial" charset="0"/>
                <a:ea typeface="ＭＳ Ｐゴシック" charset="0"/>
                <a:cs typeface="Arial" charset="0"/>
              </a:rPr>
              <a:t>he 7</a:t>
            </a:r>
            <a:r>
              <a:rPr lang="it-IT" sz="1600" b="1" baseline="30000">
                <a:latin typeface="Arial" charset="0"/>
                <a:ea typeface="ＭＳ Ｐゴシック" charset="0"/>
                <a:cs typeface="Arial" charset="0"/>
              </a:rPr>
              <a:t>th</a:t>
            </a:r>
            <a:r>
              <a:rPr lang="it-IT" sz="1600" b="1">
                <a:latin typeface="Arial" charset="0"/>
                <a:ea typeface="ＭＳ Ｐゴシック" charset="0"/>
                <a:cs typeface="Arial" charset="0"/>
              </a:rPr>
              <a:t> lCTV Report formalized for the first time the concept of the virus species as the lowest taxon (group) in a branching hierarchy of viral taxa. As defined therein, </a:t>
            </a:r>
            <a:r>
              <a:rPr lang="ja-JP" altLang="it-IT" sz="1800" b="1" u="sng">
                <a:solidFill>
                  <a:srgbClr val="FF0000"/>
                </a:solidFill>
                <a:latin typeface="Arial" charset="0"/>
                <a:ea typeface="ＭＳ Ｐゴシック" charset="0"/>
                <a:cs typeface="Arial" charset="0"/>
              </a:rPr>
              <a:t>“</a:t>
            </a:r>
            <a:r>
              <a:rPr lang="it-IT" altLang="ja-JP" sz="1800" b="1" u="sng">
                <a:solidFill>
                  <a:srgbClr val="FF0000"/>
                </a:solidFill>
                <a:latin typeface="Arial" charset="0"/>
                <a:ea typeface="ＭＳ Ｐゴシック" charset="0"/>
                <a:cs typeface="Arial" charset="0"/>
              </a:rPr>
              <a:t>a virus species is a polythetic class of viruses that constitute a replicating lineage and occupy a particular ecological niche</a:t>
            </a:r>
            <a:r>
              <a:rPr lang="ja-JP" altLang="it-IT" sz="1800" b="1" u="sng">
                <a:solidFill>
                  <a:srgbClr val="FF0000"/>
                </a:solidFill>
                <a:latin typeface="Arial" charset="0"/>
                <a:ea typeface="ＭＳ Ｐゴシック" charset="0"/>
                <a:cs typeface="Arial" charset="0"/>
              </a:rPr>
              <a:t>”</a:t>
            </a:r>
            <a:r>
              <a:rPr lang="it-IT" altLang="ja-JP" sz="1800" b="1" u="sng">
                <a:latin typeface="Arial" charset="0"/>
                <a:ea typeface="ＭＳ Ｐゴシック" charset="0"/>
                <a:cs typeface="Arial" charset="0"/>
              </a:rPr>
              <a:t>. </a:t>
            </a:r>
          </a:p>
          <a:p>
            <a:pPr marL="355600" indent="-355600" algn="just" eaLnBrk="1" hangingPunct="1"/>
            <a:endParaRPr lang="it-IT" sz="1600" b="1">
              <a:latin typeface="Arial" charset="0"/>
              <a:ea typeface="ＭＳ Ｐゴシック" charset="0"/>
              <a:cs typeface="Arial" charset="0"/>
            </a:endParaRPr>
          </a:p>
          <a:p>
            <a:pPr marL="355600" indent="-355600" algn="just" eaLnBrk="1" hangingPunct="1"/>
            <a:r>
              <a:rPr lang="it-IT" sz="1600" b="1">
                <a:latin typeface="Arial" charset="0"/>
                <a:ea typeface="ＭＳ Ｐゴシック" charset="0"/>
                <a:cs typeface="Arial" charset="0"/>
              </a:rPr>
              <a:t>A </a:t>
            </a:r>
            <a:r>
              <a:rPr lang="ja-JP" altLang="it-IT" sz="1600" b="1">
                <a:latin typeface="Arial" charset="0"/>
                <a:ea typeface="ＭＳ Ｐゴシック" charset="0"/>
                <a:cs typeface="Arial" charset="0"/>
              </a:rPr>
              <a:t>“</a:t>
            </a:r>
            <a:r>
              <a:rPr lang="it-IT" altLang="ja-JP" sz="1600" b="1">
                <a:latin typeface="Arial" charset="0"/>
                <a:ea typeface="ＭＳ Ｐゴシック" charset="0"/>
                <a:cs typeface="Arial" charset="0"/>
              </a:rPr>
              <a:t>polythetic class</a:t>
            </a:r>
            <a:r>
              <a:rPr lang="ja-JP" altLang="it-IT" sz="1600" b="1">
                <a:latin typeface="Arial" charset="0"/>
                <a:ea typeface="ＭＳ Ｐゴシック" charset="0"/>
                <a:cs typeface="Arial" charset="0"/>
              </a:rPr>
              <a:t>”</a:t>
            </a:r>
            <a:r>
              <a:rPr lang="it-IT" altLang="ja-JP" sz="1600" b="1">
                <a:latin typeface="Arial" charset="0"/>
                <a:ea typeface="ＭＳ Ｐゴシック" charset="0"/>
                <a:cs typeface="Arial" charset="0"/>
              </a:rPr>
              <a:t> is one whose members have several properties in common, although they do not necessarily all share a single common defining property. In other words, the members of a virus species are defined collectively by a consensus group of properties. Virus species thus differ from the higher viral taxa, which are </a:t>
            </a:r>
            <a:r>
              <a:rPr lang="ja-JP" altLang="it-IT" sz="1600" b="1">
                <a:latin typeface="Arial" charset="0"/>
                <a:ea typeface="ＭＳ Ｐゴシック" charset="0"/>
                <a:cs typeface="Arial" charset="0"/>
              </a:rPr>
              <a:t>“</a:t>
            </a:r>
            <a:r>
              <a:rPr lang="it-IT" altLang="ja-JP" sz="1600" b="1">
                <a:latin typeface="Arial" charset="0"/>
                <a:ea typeface="ＭＳ Ｐゴシック" charset="0"/>
                <a:cs typeface="Arial" charset="0"/>
              </a:rPr>
              <a:t>universal</a:t>
            </a:r>
            <a:r>
              <a:rPr lang="ja-JP" altLang="it-IT" sz="1600" b="1">
                <a:latin typeface="Arial" charset="0"/>
                <a:ea typeface="ＭＳ Ｐゴシック" charset="0"/>
                <a:cs typeface="Arial" charset="0"/>
              </a:rPr>
              <a:t>”</a:t>
            </a:r>
            <a:r>
              <a:rPr lang="it-IT" altLang="ja-JP" sz="1600" b="1">
                <a:latin typeface="Arial" charset="0"/>
                <a:ea typeface="ＭＳ Ｐゴシック" charset="0"/>
                <a:cs typeface="Arial" charset="0"/>
              </a:rPr>
              <a:t> classes and as such are defined by properties that are necessary for membership.</a:t>
            </a:r>
          </a:p>
          <a:p>
            <a:pPr marL="355600" indent="-355600">
              <a:buFontTx/>
              <a:buNone/>
            </a:pPr>
            <a:endParaRPr lang="it-IT" sz="1400" b="1">
              <a:latin typeface="Arial" charset="0"/>
              <a:ea typeface="ＭＳ Ｐゴシック" charset="0"/>
              <a:cs typeface="Arial" charset="0"/>
            </a:endParaRPr>
          </a:p>
          <a:p>
            <a:pPr marL="355600" indent="-355600">
              <a:buFontTx/>
              <a:buNone/>
            </a:pPr>
            <a:r>
              <a:rPr lang="it-IT" sz="1400" b="1">
                <a:latin typeface="Arial" charset="0"/>
                <a:ea typeface="ＭＳ Ｐゴシック" charset="0"/>
                <a:cs typeface="Arial" charset="0"/>
              </a:rPr>
              <a:t>	</a:t>
            </a:r>
            <a:r>
              <a:rPr lang="it-IT" sz="1800" b="1">
                <a:latin typeface="Arial" charset="0"/>
                <a:ea typeface="ＭＳ Ｐゴシック" charset="0"/>
                <a:cs typeface="Arial" charset="0"/>
              </a:rPr>
              <a:t>Year/Report	      Orders    Families    Subfamilies   Genera   Species	</a:t>
            </a:r>
          </a:p>
          <a:p>
            <a:pPr marL="355600" indent="-355600">
              <a:buFontTx/>
              <a:buNone/>
            </a:pPr>
            <a:r>
              <a:rPr lang="it-IT" sz="1800">
                <a:latin typeface="Arial" charset="0"/>
                <a:ea typeface="ＭＳ Ｐゴシック" charset="0"/>
                <a:cs typeface="Arial" charset="0"/>
              </a:rPr>
              <a:t>		2011	            6		94	    22  	          395         2480</a:t>
            </a:r>
          </a:p>
          <a:p>
            <a:pPr marL="355600" indent="-355600">
              <a:buFontTx/>
              <a:buNone/>
            </a:pPr>
            <a:r>
              <a:rPr lang="it-IT" sz="1800">
                <a:latin typeface="Arial" charset="0"/>
                <a:ea typeface="ＭＳ Ｐゴシック" charset="0"/>
                <a:cs typeface="Arial" charset="0"/>
              </a:rPr>
              <a:t>		9</a:t>
            </a:r>
            <a:r>
              <a:rPr lang="it-IT" sz="1800" baseline="30000">
                <a:latin typeface="Arial" charset="0"/>
                <a:ea typeface="ＭＳ Ｐゴシック" charset="0"/>
                <a:cs typeface="Arial" charset="0"/>
              </a:rPr>
              <a:t>th</a:t>
            </a:r>
            <a:r>
              <a:rPr lang="it-IT" sz="1800">
                <a:latin typeface="Arial" charset="0"/>
                <a:ea typeface="ＭＳ Ｐゴシック" charset="0"/>
                <a:cs typeface="Arial" charset="0"/>
              </a:rPr>
              <a:t> Report (2009)        6	87	    19                349          2284	</a:t>
            </a:r>
          </a:p>
          <a:p>
            <a:pPr marL="355600" indent="-355600">
              <a:buFontTx/>
              <a:buNone/>
            </a:pPr>
            <a:r>
              <a:rPr lang="it-IT" sz="1800">
                <a:latin typeface="Arial" charset="0"/>
                <a:ea typeface="ＭＳ Ｐゴシック" charset="0"/>
                <a:cs typeface="Arial" charset="0"/>
              </a:rPr>
              <a:t>		2008	            5		82	    11	          307         2078	</a:t>
            </a:r>
          </a:p>
          <a:p>
            <a:pPr marL="355600" indent="-355600">
              <a:buFontTx/>
              <a:buNone/>
            </a:pPr>
            <a:r>
              <a:rPr lang="it-IT" sz="1800">
                <a:latin typeface="Arial" charset="0"/>
                <a:ea typeface="ＭＳ Ｐゴシック" charset="0"/>
                <a:cs typeface="Arial" charset="0"/>
              </a:rPr>
              <a:t>		8</a:t>
            </a:r>
            <a:r>
              <a:rPr lang="it-IT" sz="1800" baseline="30000">
                <a:latin typeface="Arial" charset="0"/>
                <a:ea typeface="ＭＳ Ｐゴシック" charset="0"/>
                <a:cs typeface="Arial" charset="0"/>
              </a:rPr>
              <a:t>th</a:t>
            </a:r>
            <a:r>
              <a:rPr lang="it-IT" sz="1800">
                <a:latin typeface="Arial" charset="0"/>
                <a:ea typeface="ＭＳ Ｐゴシック" charset="0"/>
                <a:cs typeface="Arial" charset="0"/>
              </a:rPr>
              <a:t> Report (2005)        3	73	    11	          289         1898	</a:t>
            </a:r>
          </a:p>
          <a:p>
            <a:pPr marL="355600" indent="-355600" algn="just" eaLnBrk="1" hangingPunct="1"/>
            <a:endParaRPr lang="en-US" sz="1400">
              <a:latin typeface="Arial" charset="0"/>
              <a:ea typeface="ＭＳ Ｐゴシック" charset="0"/>
              <a:cs typeface="Arial" charset="0"/>
            </a:endParaRPr>
          </a:p>
        </p:txBody>
      </p:sp>
      <p:sp>
        <p:nvSpPr>
          <p:cNvPr id="4" name="Rettangolo 3"/>
          <p:cNvSpPr/>
          <p:nvPr/>
        </p:nvSpPr>
        <p:spPr>
          <a:xfrm>
            <a:off x="457200" y="4419600"/>
            <a:ext cx="8229600" cy="2057400"/>
          </a:xfrm>
          <a:prstGeom prst="rect">
            <a:avLst/>
          </a:prstGeom>
          <a:noFill/>
          <a:ln w="25400" cap="flat" cmpd="sng" algn="ctr">
            <a:solidFill>
              <a:schemeClr val="accent6">
                <a:lumMod val="50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1891639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ChangeArrowheads="1"/>
          </p:cNvSpPr>
          <p:nvPr/>
        </p:nvSpPr>
        <p:spPr bwMode="auto">
          <a:xfrm>
            <a:off x="152400" y="457200"/>
            <a:ext cx="8839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lstStyle/>
          <a:p>
            <a:pPr marL="342900" indent="-342900" algn="ctr">
              <a:spcBef>
                <a:spcPct val="20000"/>
              </a:spcBef>
            </a:pPr>
            <a:r>
              <a:rPr lang="en-GB" sz="3200">
                <a:solidFill>
                  <a:srgbClr val="000099"/>
                </a:solidFill>
                <a:latin typeface="Arial" charset="0"/>
              </a:rPr>
              <a:t> </a:t>
            </a:r>
            <a:r>
              <a:rPr lang="it-IT" sz="3200">
                <a:solidFill>
                  <a:srgbClr val="000099"/>
                </a:solidFill>
                <a:latin typeface="Arial" charset="0"/>
              </a:rPr>
              <a:t>Classification schemes for animal viruses</a:t>
            </a:r>
          </a:p>
        </p:txBody>
      </p:sp>
      <p:grpSp>
        <p:nvGrpSpPr>
          <p:cNvPr id="183298" name="Group 3"/>
          <p:cNvGrpSpPr>
            <a:grpSpLocks/>
          </p:cNvGrpSpPr>
          <p:nvPr/>
        </p:nvGrpSpPr>
        <p:grpSpPr bwMode="auto">
          <a:xfrm>
            <a:off x="76200" y="1825625"/>
            <a:ext cx="8915400" cy="3889375"/>
            <a:chOff x="48" y="1150"/>
            <a:chExt cx="5084" cy="2162"/>
          </a:xfrm>
        </p:grpSpPr>
        <p:pic>
          <p:nvPicPr>
            <p:cNvPr id="183299" name="Picture 4" descr="Figure 1"/>
            <p:cNvPicPr>
              <a:picLocks noChangeAspect="1" noChangeArrowheads="1"/>
            </p:cNvPicPr>
            <p:nvPr/>
          </p:nvPicPr>
          <p:blipFill>
            <a:blip r:embed="rId3">
              <a:extLst>
                <a:ext uri="{28A0092B-C50C-407E-A947-70E740481C1C}">
                  <a14:useLocalDpi xmlns:a14="http://schemas.microsoft.com/office/drawing/2010/main" val="0"/>
                </a:ext>
              </a:extLst>
            </a:blip>
            <a:srcRect r="45047"/>
            <a:stretch>
              <a:fillRect/>
            </a:stretch>
          </p:blipFill>
          <p:spPr bwMode="auto">
            <a:xfrm>
              <a:off x="48" y="1150"/>
              <a:ext cx="3130" cy="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0" name="Picture 5" descr="Figure 1"/>
            <p:cNvPicPr>
              <a:picLocks noChangeAspect="1" noChangeArrowheads="1"/>
            </p:cNvPicPr>
            <p:nvPr/>
          </p:nvPicPr>
          <p:blipFill>
            <a:blip r:embed="rId3">
              <a:extLst>
                <a:ext uri="{28A0092B-C50C-407E-A947-70E740481C1C}">
                  <a14:useLocalDpi xmlns:a14="http://schemas.microsoft.com/office/drawing/2010/main" val="0"/>
                </a:ext>
              </a:extLst>
            </a:blip>
            <a:srcRect l="66362"/>
            <a:stretch>
              <a:fillRect/>
            </a:stretch>
          </p:blipFill>
          <p:spPr bwMode="auto">
            <a:xfrm>
              <a:off x="3216" y="1150"/>
              <a:ext cx="1916" cy="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0566582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525" y="0"/>
            <a:ext cx="709295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882594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104</TotalTime>
  <Words>3425</Words>
  <Application>Microsoft Macintosh PowerPoint</Application>
  <PresentationFormat>Presentazione su schermo (4:3)</PresentationFormat>
  <Paragraphs>547</Paragraphs>
  <Slides>120</Slides>
  <Notes>96</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120</vt:i4>
      </vt:variant>
    </vt:vector>
  </HeadingPairs>
  <TitlesOfParts>
    <vt:vector size="122" baseType="lpstr">
      <vt:lpstr>Struttura predefinita</vt:lpstr>
      <vt:lpstr>Image</vt:lpstr>
      <vt:lpstr>Presentazione di PowerPoint</vt:lpstr>
      <vt:lpstr>MICROBIOLOGIA GENERALE</vt:lpstr>
      <vt:lpstr>Presentazione di PowerPoint</vt:lpstr>
      <vt:lpstr>Presentazione di PowerPoint</vt:lpstr>
      <vt:lpstr>Presentazione di PowerPoint</vt:lpstr>
      <vt:lpstr>Presentazione di PowerPoint</vt:lpstr>
      <vt:lpstr>Presentazione di PowerPoint</vt:lpstr>
      <vt:lpstr>Presentazione di PowerPoint</vt:lpstr>
      <vt:lpstr>VIROLOGIA</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SS RNA genomes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Nomenclature: some basic rules for taxon</vt:lpstr>
      <vt:lpstr>The virus species</vt:lpstr>
      <vt:lpstr>Presentazione di PowerPoint</vt:lpstr>
      <vt:lpstr>Presentazione di PowerPoint</vt:lpstr>
      <vt:lpstr>Presentazione di PowerPoint</vt:lpstr>
      <vt:lpstr>Sequence-based classification</vt:lpstr>
      <vt:lpstr>Presentazione di PowerPoint</vt:lpstr>
      <vt:lpstr>Presentazione di PowerPoint</vt:lpstr>
      <vt:lpstr>The Baltimore classification system</vt:lpstr>
      <vt:lpstr>Presentazione di PowerPoint</vt:lpstr>
      <vt:lpstr>Presentazione di PowerPoint</vt:lpstr>
      <vt:lpstr>Presentazione di PowerPoint</vt:lpstr>
      <vt:lpstr>Presentazione di PowerPoint</vt:lpstr>
      <vt:lpstr>Presentazione di PowerPoint</vt:lpstr>
      <vt:lpstr>Presentazione di PowerPoint</vt:lpstr>
      <vt:lpstr>Techniques used to study viruses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subject/>
  <dc:creator>Gribaudo2</dc:creator>
  <cp:keywords/>
  <dc:description/>
  <cp:lastModifiedBy>Giorgio Gribaudo</cp:lastModifiedBy>
  <cp:revision>17</cp:revision>
  <dcterms:created xsi:type="dcterms:W3CDTF">2005-01-27T15:32:42Z</dcterms:created>
  <dcterms:modified xsi:type="dcterms:W3CDTF">2016-04-19T10:10:43Z</dcterms:modified>
  <cp:category/>
</cp:coreProperties>
</file>