
<file path=[Content_Types].xml><?xml version="1.0" encoding="utf-8"?>
<Types xmlns="http://schemas.openxmlformats.org/package/2006/content-types">
  <Default Extension="jpg" ContentType="image/jpeg"/>
  <Default Extension="xml" ContentType="application/xml"/>
  <Default Extension="jpeg" ContentType="image/jpeg"/>
  <Default Extension="vml" ContentType="application/vnd.openxmlformats-officedocument.vmlDrawing"/>
  <Default Extension="png" ContentType="image/png"/>
  <Default Extension="bin" ContentType="application/vnd.openxmlformats-officedocument.presentationml.printerSettings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embeddings/oleObject1.bin" ContentType="application/vnd.openxmlformats-officedocument.oleObject"/>
  <Override PartName="/ppt/notesSlides/notesSlide11.xml" ContentType="application/vnd.openxmlformats-officedocument.presentationml.notesSlide+xml"/>
  <Override PartName="/ppt/embeddings/oleObject2.bin" ContentType="application/vnd.openxmlformats-officedocument.oleObject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embeddings/oleObject3.bin" ContentType="application/vnd.openxmlformats-officedocument.oleObject"/>
  <Override PartName="/ppt/notesSlides/notesSlide24.xml" ContentType="application/vnd.openxmlformats-officedocument.presentationml.notesSlide+xml"/>
  <Override PartName="/ppt/embeddings/oleObject4.bin" ContentType="application/vnd.openxmlformats-officedocument.oleObject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embeddings/oleObject7.bin" ContentType="application/vnd.openxmlformats-officedocument.oleObject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7" r:id="rId2"/>
    <p:sldId id="259" r:id="rId3"/>
    <p:sldId id="258" r:id="rId4"/>
    <p:sldId id="294" r:id="rId5"/>
    <p:sldId id="261" r:id="rId6"/>
    <p:sldId id="262" r:id="rId7"/>
    <p:sldId id="290" r:id="rId8"/>
    <p:sldId id="263" r:id="rId9"/>
    <p:sldId id="264" r:id="rId10"/>
    <p:sldId id="265" r:id="rId11"/>
    <p:sldId id="266" r:id="rId12"/>
    <p:sldId id="293" r:id="rId13"/>
    <p:sldId id="267" r:id="rId14"/>
    <p:sldId id="268" r:id="rId15"/>
    <p:sldId id="269" r:id="rId16"/>
    <p:sldId id="270" r:id="rId17"/>
    <p:sldId id="272" r:id="rId18"/>
    <p:sldId id="271" r:id="rId19"/>
    <p:sldId id="291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92" r:id="rId33"/>
    <p:sldId id="288" r:id="rId34"/>
    <p:sldId id="289" r:id="rId35"/>
    <p:sldId id="285" r:id="rId36"/>
    <p:sldId id="286" r:id="rId37"/>
    <p:sldId id="287" r:id="rId38"/>
  </p:sldIdLst>
  <p:sldSz cx="9144000" cy="6858000" type="screen4x3"/>
  <p:notesSz cx="6858000" cy="9144000"/>
  <p:defaultTextStyle>
    <a:defPPr>
      <a:defRPr lang="it-IT"/>
    </a:defPPr>
    <a:lvl1pPr algn="l" defTabSz="457200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BDE0E3"/>
    <a:srgbClr val="BABF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 showGuides="1">
      <p:cViewPr>
        <p:scale>
          <a:sx n="108" d="100"/>
          <a:sy n="108" d="100"/>
        </p:scale>
        <p:origin x="-2240" y="-344"/>
      </p:cViewPr>
      <p:guideLst>
        <p:guide orient="horz" pos="2159"/>
        <p:guide pos="294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5" Type="http://schemas.openxmlformats.org/officeDocument/2006/relationships/slide" Target="slides/slide3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39" Type="http://schemas.openxmlformats.org/officeDocument/2006/relationships/notesMaster" Target="notesMasters/notesMaster1.xml"/><Relationship Id="rId40" Type="http://schemas.openxmlformats.org/officeDocument/2006/relationships/printerSettings" Target="printerSettings/printerSettings1.bin"/><Relationship Id="rId7" Type="http://schemas.openxmlformats.org/officeDocument/2006/relationships/slide" Target="slides/slide6.xml"/><Relationship Id="rId36" Type="http://schemas.openxmlformats.org/officeDocument/2006/relationships/slide" Target="slides/slide35.xml"/><Relationship Id="rId4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0" Type="http://schemas.openxmlformats.org/officeDocument/2006/relationships/slide" Target="slides/slide9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23" Type="http://schemas.openxmlformats.org/officeDocument/2006/relationships/slide" Target="slides/slide22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42" Type="http://schemas.openxmlformats.org/officeDocument/2006/relationships/viewProps" Target="viewProps.xml"/><Relationship Id="rId29" Type="http://schemas.openxmlformats.org/officeDocument/2006/relationships/slide" Target="slides/slide28.xml"/><Relationship Id="rId6" Type="http://schemas.openxmlformats.org/officeDocument/2006/relationships/slide" Target="slides/slide5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4" Type="http://schemas.openxmlformats.org/officeDocument/2006/relationships/tableStyles" Target="tableStyles.xml"/><Relationship Id="rId4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2" Type="http://schemas.openxmlformats.org/officeDocument/2006/relationships/slide" Target="slides/slide21.xml"/><Relationship Id="rId21" Type="http://schemas.openxmlformats.org/officeDocument/2006/relationships/slide" Target="slides/slide20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5EB66537-3C00-F845-B882-6E07947CA44D}" type="datetime1">
              <a:rPr lang="it-IT"/>
              <a:pPr>
                <a:defRPr/>
              </a:pPr>
              <a:t>05/05/16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 smtClean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Calibri" charset="0"/>
              </a:defRPr>
            </a:lvl1pPr>
          </a:lstStyle>
          <a:p>
            <a:pPr>
              <a:defRPr/>
            </a:pPr>
            <a:fld id="{EF0E80D0-715A-F340-9860-185A614482DB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18035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ＭＳ Ｐゴシック" pitchFamily="-10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7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584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891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096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30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505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710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4915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0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29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6EF71BB3-CE25-104A-B8A7-C0A040465A67}" type="slidenum">
              <a:rPr lang="it-IT" sz="1200"/>
              <a:pPr eaLnBrk="1" hangingPunct="1"/>
              <a:t>30</a:t>
            </a:fld>
            <a:endParaRPr lang="it-IT" sz="1200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87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19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397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601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806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969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746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2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3794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>
              <a:latin typeface="Calibri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1D7027-16FE-384C-A908-570D730787EA}" type="datetime1">
              <a:rPr lang="it-IT"/>
              <a:pPr>
                <a:defRPr/>
              </a:pPr>
              <a:t>05/05/16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D392D1-C02B-8446-A769-1F0866CC3D6F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35083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479CBC-671F-D942-9C47-206B83E9A4BC}" type="datetime1">
              <a:rPr lang="it-IT"/>
              <a:pPr>
                <a:defRPr/>
              </a:pPr>
              <a:t>05/05/16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800D6-2DC8-5847-B1D8-E870BDAD35E7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520550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5E077-FAA9-C448-8CA7-AB16CE8805EE}" type="datetime1">
              <a:rPr lang="it-IT"/>
              <a:pPr>
                <a:defRPr/>
              </a:pPr>
              <a:t>05/05/16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C17BA-0A9B-0E45-9AC5-97EDC5C1B154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2802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3A985C-A511-194A-A936-13F5B1C61B6C}" type="datetime1">
              <a:rPr lang="it-IT"/>
              <a:pPr>
                <a:defRPr/>
              </a:pPr>
              <a:t>05/05/16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EB2076-56FC-7948-9128-EC78ED059CAF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7486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ACF59C-B5D0-594A-8A4B-4DE4188F4285}" type="datetime1">
              <a:rPr lang="it-IT"/>
              <a:pPr>
                <a:defRPr/>
              </a:pPr>
              <a:t>05/05/16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EF1874-B0AA-4046-8E32-D1C2499CDC51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220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B51FC-49BC-5146-AC67-3054D4E082EF}" type="datetime1">
              <a:rPr lang="it-IT"/>
              <a:pPr>
                <a:defRPr/>
              </a:pPr>
              <a:t>05/05/16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45674B-3AB5-9943-AF46-5DC2ACDFDC35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00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A08397-7597-A144-BBC6-58012D8DF955}" type="datetime1">
              <a:rPr lang="it-IT"/>
              <a:pPr>
                <a:defRPr/>
              </a:pPr>
              <a:t>05/05/16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2B8D1-2B6F-6E4B-8318-BB3713D39EF0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29500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46CA0D-148B-D249-9809-28E8A5818C7F}" type="datetime1">
              <a:rPr lang="it-IT"/>
              <a:pPr>
                <a:defRPr/>
              </a:pPr>
              <a:t>05/05/16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B798FA-62F0-554B-9E3F-7B5B1C79E0E7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9165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FF4DB-C660-AC46-87A8-8947C1A09AB4}" type="datetime1">
              <a:rPr lang="it-IT"/>
              <a:pPr>
                <a:defRPr/>
              </a:pPr>
              <a:t>05/05/16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D598F4-000B-E44F-A117-55DC1D797C16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0866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5BC7F-3A0E-8340-83B2-798B03AA1484}" type="datetime1">
              <a:rPr lang="it-IT"/>
              <a:pPr>
                <a:defRPr/>
              </a:pPr>
              <a:t>05/05/16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6BA023-22BD-C944-BBC7-237C59CFA774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20981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249D52-842B-DC4D-9ACE-9E4CD2EDC7D6}" type="datetime1">
              <a:rPr lang="it-IT"/>
              <a:pPr>
                <a:defRPr/>
              </a:pPr>
              <a:t>05/05/16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99FF0-0165-8C43-B484-9677F93AF186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8596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stile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97DAD43C-2E5E-4C4C-9829-773332B11FDC}" type="datetime1">
              <a:rPr lang="it-IT"/>
              <a:pPr>
                <a:defRPr/>
              </a:pPr>
              <a:t>05/05/16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smtClean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74551113-1ACB-8F40-B2B5-8526EE0472DE}" type="slidenum">
              <a:rPr lang="it-IT"/>
              <a:pPr>
                <a:defRPr/>
              </a:pPr>
              <a:t>‹n.›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07" charset="-128"/>
          <a:cs typeface="ＭＳ Ｐゴシック" pitchFamily="-107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7" charset="0"/>
          <a:ea typeface="ＭＳ Ｐゴシック" pitchFamily="-107" charset="-128"/>
          <a:cs typeface="ＭＳ Ｐゴシック" pitchFamily="-107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107" charset="-128"/>
          <a:cs typeface="ＭＳ Ｐゴシック" pitchFamily="-107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107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image" Target="../media/image9.jpeg"/><Relationship Id="rId4" Type="http://schemas.openxmlformats.org/officeDocument/2006/relationships/oleObject" Target="../embeddings/oleObject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0.xml"/><Relationship Id="rId5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oleObject2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1.xml"/><Relationship Id="rId5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image" Target="../media/image24.png"/><Relationship Id="rId4" Type="http://schemas.openxmlformats.org/officeDocument/2006/relationships/image" Target="../media/image25.jpe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3.xml"/><Relationship Id="rId5" Type="http://schemas.openxmlformats.org/officeDocument/2006/relationships/oleObject" Target="../embeddings/oleObject3.bin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image" Target="../media/image26.png"/><Relationship Id="rId4" Type="http://schemas.openxmlformats.org/officeDocument/2006/relationships/image" Target="../media/image27.jpe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4.xml"/><Relationship Id="rId5" Type="http://schemas.openxmlformats.org/officeDocument/2006/relationships/oleObject" Target="../embeddings/oleObject4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4" Type="http://schemas.openxmlformats.org/officeDocument/2006/relationships/image" Target="../media/image34.jpeg"/><Relationship Id="rId5" Type="http://schemas.openxmlformats.org/officeDocument/2006/relationships/oleObject" Target="../embeddings/oleObject5.bin"/><Relationship Id="rId7" Type="http://schemas.openxmlformats.org/officeDocument/2006/relationships/oleObject" Target="../embeddings/oleObject6.bin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28.xml"/><Relationship Id="rId6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8.jpeg"/><Relationship Id="rId5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6" Type="http://schemas.openxmlformats.org/officeDocument/2006/relationships/image" Target="../media/image44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1.png"/><Relationship Id="rId5" Type="http://schemas.openxmlformats.org/officeDocument/2006/relationships/image" Target="../media/image43.jpeg"/></Relationships>
</file>

<file path=ppt/slides/_rels/slide35.xml.rels><?xml version="1.0" encoding="UTF-8" standalone="yes"?>
<Relationships xmlns="http://schemas.openxmlformats.org/package/2006/relationships"><Relationship Id="rId6" Type="http://schemas.openxmlformats.org/officeDocument/2006/relationships/image" Target="../media/image45.png"/><Relationship Id="rId4" Type="http://schemas.openxmlformats.org/officeDocument/2006/relationships/image" Target="../media/image46.jpe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33.xml"/><Relationship Id="rId5" Type="http://schemas.openxmlformats.org/officeDocument/2006/relationships/oleObject" Target="../embeddings/oleObject7.bin"/></Relationships>
</file>

<file path=ppt/slides/_rels/slide36.xml.rels><?xml version="1.0" encoding="UTF-8" standalone="yes"?>
<Relationships xmlns="http://schemas.openxmlformats.org/package/2006/relationships"><Relationship Id="rId4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7.png"/><Relationship Id="rId5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4"/>
          <p:cNvSpPr>
            <a:spLocks noChangeArrowheads="1"/>
          </p:cNvSpPr>
          <p:nvPr/>
        </p:nvSpPr>
        <p:spPr bwMode="auto">
          <a:xfrm>
            <a:off x="34925" y="1016000"/>
            <a:ext cx="9067800" cy="126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626" tIns="50813" rIns="101626" bIns="50813" anchor="ctr"/>
          <a:lstStyle/>
          <a:p>
            <a:pPr algn="ctr"/>
            <a:r>
              <a:rPr lang="it-IT" sz="4000">
                <a:cs typeface="Arial" charset="0"/>
              </a:rPr>
              <a:t>MICROBIOLOGIA GENERALE</a:t>
            </a:r>
          </a:p>
        </p:txBody>
      </p:sp>
      <p:sp>
        <p:nvSpPr>
          <p:cNvPr id="14338" name="Rectangle 5"/>
          <p:cNvSpPr>
            <a:spLocks noChangeArrowheads="1"/>
          </p:cNvSpPr>
          <p:nvPr/>
        </p:nvSpPr>
        <p:spPr bwMode="auto">
          <a:xfrm>
            <a:off x="1187450" y="2667000"/>
            <a:ext cx="6762750" cy="1600200"/>
          </a:xfrm>
          <a:prstGeom prst="rect">
            <a:avLst/>
          </a:prstGeom>
          <a:solidFill>
            <a:srgbClr val="BCE0E3"/>
          </a:solidFill>
          <a:ln w="9525">
            <a:solidFill>
              <a:srgbClr val="BDE0E3"/>
            </a:solidFill>
            <a:miter lim="800000"/>
            <a:headEnd/>
            <a:tailEnd/>
          </a:ln>
        </p:spPr>
        <p:txBody>
          <a:bodyPr lIns="101626" tIns="50813" rIns="101626" bIns="50813" anchor="ctr"/>
          <a:lstStyle/>
          <a:p>
            <a:pPr algn="ctr">
              <a:spcBef>
                <a:spcPct val="20000"/>
              </a:spcBef>
            </a:pPr>
            <a:r>
              <a:rPr lang="it-IT" sz="4000" b="1">
                <a:solidFill>
                  <a:srgbClr val="FF0000"/>
                </a:solidFill>
                <a:cs typeface="Arial" charset="0"/>
              </a:rPr>
              <a:t>Prokaryotic diversity:</a:t>
            </a:r>
          </a:p>
          <a:p>
            <a:pPr algn="ctr">
              <a:spcBef>
                <a:spcPct val="20000"/>
              </a:spcBef>
            </a:pPr>
            <a:r>
              <a:rPr lang="it-IT" sz="4000" b="1" i="1">
                <a:solidFill>
                  <a:srgbClr val="FF0000"/>
                </a:solidFill>
                <a:cs typeface="Arial" charset="0"/>
              </a:rPr>
              <a:t>Bacteria 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12" descr="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9475"/>
            <a:ext cx="6792913" cy="508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ext Box 4"/>
          <p:cNvSpPr txBox="1">
            <a:spLocks noChangeArrowheads="1"/>
          </p:cNvSpPr>
          <p:nvPr/>
        </p:nvSpPr>
        <p:spPr bwMode="auto">
          <a:xfrm>
            <a:off x="2727325" y="93663"/>
            <a:ext cx="3741738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00"/>
                </a:solidFill>
                <a:cs typeface="Arial" charset="0"/>
              </a:rPr>
              <a:t>Purple Sulfur </a:t>
            </a:r>
            <a:r>
              <a:rPr lang="it-IT" sz="2800" i="1">
                <a:solidFill>
                  <a:srgbClr val="000000"/>
                </a:solidFill>
                <a:cs typeface="Arial" charset="0"/>
              </a:rPr>
              <a:t>Bacteria</a:t>
            </a:r>
            <a:r>
              <a:rPr lang="it-IT" sz="280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sp>
        <p:nvSpPr>
          <p:cNvPr id="32771" name="Text Box 5"/>
          <p:cNvSpPr txBox="1">
            <a:spLocks noChangeArrowheads="1"/>
          </p:cNvSpPr>
          <p:nvPr/>
        </p:nvSpPr>
        <p:spPr bwMode="auto">
          <a:xfrm>
            <a:off x="5100638" y="1173163"/>
            <a:ext cx="3973512" cy="2225675"/>
          </a:xfrm>
          <a:prstGeom prst="rect">
            <a:avLst/>
          </a:prstGeom>
          <a:solidFill>
            <a:srgbClr val="BC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it-IT" sz="2000">
                <a:cs typeface="Arial" charset="0"/>
              </a:rPr>
              <a:t>1. Phototrophic bacteria carry out </a:t>
            </a:r>
            <a:r>
              <a:rPr lang="it-IT" sz="2000" b="1">
                <a:solidFill>
                  <a:srgbClr val="FF0000"/>
                </a:solidFill>
                <a:cs typeface="Arial" charset="0"/>
              </a:rPr>
              <a:t>anoxygenic</a:t>
            </a:r>
            <a:r>
              <a:rPr lang="it-IT" sz="2000">
                <a:cs typeface="Arial" charset="0"/>
              </a:rPr>
              <a:t> photosynthesis </a:t>
            </a:r>
          </a:p>
          <a:p>
            <a:pPr algn="just"/>
            <a:r>
              <a:rPr lang="it-IT" sz="2000">
                <a:cs typeface="Arial" charset="0"/>
              </a:rPr>
              <a:t>       (utilize H</a:t>
            </a:r>
            <a:r>
              <a:rPr lang="it-IT" sz="2000" baseline="-25000">
                <a:cs typeface="Arial" charset="0"/>
              </a:rPr>
              <a:t>2</a:t>
            </a:r>
            <a:r>
              <a:rPr lang="it-IT" sz="2000">
                <a:cs typeface="Arial" charset="0"/>
              </a:rPr>
              <a:t>S as electron donor for CO</a:t>
            </a:r>
            <a:r>
              <a:rPr lang="it-IT" sz="2000" baseline="-25000">
                <a:cs typeface="Arial" charset="0"/>
              </a:rPr>
              <a:t>2</a:t>
            </a:r>
            <a:r>
              <a:rPr lang="it-IT" sz="2000">
                <a:cs typeface="Arial" charset="0"/>
              </a:rPr>
              <a:t> reduction). The H</a:t>
            </a:r>
            <a:r>
              <a:rPr lang="it-IT" sz="2000" baseline="-25000">
                <a:cs typeface="Arial" charset="0"/>
              </a:rPr>
              <a:t>2</a:t>
            </a:r>
            <a:r>
              <a:rPr lang="it-IT" sz="2000">
                <a:cs typeface="Arial" charset="0"/>
              </a:rPr>
              <a:t>S is oxidized to elemental sulfur  (S</a:t>
            </a:r>
            <a:r>
              <a:rPr lang="it-IT" sz="2000" baseline="30000">
                <a:cs typeface="Arial" charset="0"/>
              </a:rPr>
              <a:t>0</a:t>
            </a:r>
            <a:r>
              <a:rPr lang="it-IT" sz="2000">
                <a:cs typeface="Arial" charset="0"/>
              </a:rPr>
              <a:t>) that is stored in globules inside the cells</a:t>
            </a:r>
          </a:p>
        </p:txBody>
      </p:sp>
      <p:sp>
        <p:nvSpPr>
          <p:cNvPr id="32772" name="Text Box 6"/>
          <p:cNvSpPr txBox="1">
            <a:spLocks noChangeArrowheads="1"/>
          </p:cNvSpPr>
          <p:nvPr/>
        </p:nvSpPr>
        <p:spPr bwMode="auto">
          <a:xfrm>
            <a:off x="5111750" y="3656013"/>
            <a:ext cx="3962400" cy="1006475"/>
          </a:xfrm>
          <a:prstGeom prst="rect">
            <a:avLst/>
          </a:prstGeom>
          <a:solidFill>
            <a:srgbClr val="BC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it-IT" sz="2000">
                <a:cs typeface="Arial" charset="0"/>
              </a:rPr>
              <a:t>2. Contain pigments called </a:t>
            </a:r>
            <a:r>
              <a:rPr lang="it-IT" sz="2000" b="1" i="1">
                <a:cs typeface="Arial" charset="0"/>
              </a:rPr>
              <a:t>bacteriochlorophyllus </a:t>
            </a:r>
            <a:r>
              <a:rPr lang="it-IT" sz="2000">
                <a:cs typeface="Arial" charset="0"/>
              </a:rPr>
              <a:t>and </a:t>
            </a:r>
            <a:r>
              <a:rPr lang="it-IT" sz="2000" b="1" i="1">
                <a:cs typeface="Arial" charset="0"/>
              </a:rPr>
              <a:t>carotenoid</a:t>
            </a:r>
          </a:p>
        </p:txBody>
      </p:sp>
      <p:sp>
        <p:nvSpPr>
          <p:cNvPr id="6" name="Rettangolo 5"/>
          <p:cNvSpPr/>
          <p:nvPr/>
        </p:nvSpPr>
        <p:spPr>
          <a:xfrm>
            <a:off x="125413" y="5738813"/>
            <a:ext cx="7556500" cy="228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/>
          </a:p>
        </p:txBody>
      </p:sp>
      <p:cxnSp>
        <p:nvCxnSpPr>
          <p:cNvPr id="8" name="Connettore 2 7"/>
          <p:cNvCxnSpPr/>
          <p:nvPr/>
        </p:nvCxnSpPr>
        <p:spPr>
          <a:xfrm>
            <a:off x="865188" y="1616075"/>
            <a:ext cx="1328737" cy="895350"/>
          </a:xfrm>
          <a:prstGeom prst="straightConnector1">
            <a:avLst/>
          </a:prstGeom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 flipV="1">
            <a:off x="865188" y="4378325"/>
            <a:ext cx="2020887" cy="720725"/>
          </a:xfrm>
          <a:prstGeom prst="straightConnector1">
            <a:avLst/>
          </a:prstGeom>
          <a:ln w="508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ext Box 5"/>
          <p:cNvSpPr txBox="1">
            <a:spLocks noChangeArrowheads="1"/>
          </p:cNvSpPr>
          <p:nvPr/>
        </p:nvSpPr>
        <p:spPr bwMode="auto">
          <a:xfrm>
            <a:off x="395288" y="549275"/>
            <a:ext cx="8224837" cy="396875"/>
          </a:xfrm>
          <a:prstGeom prst="rect">
            <a:avLst/>
          </a:prstGeom>
          <a:solidFill>
            <a:srgbClr val="BC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it-IT" sz="2000">
                <a:solidFill>
                  <a:srgbClr val="000000"/>
                </a:solidFill>
                <a:cs typeface="Arial" charset="0"/>
              </a:rPr>
              <a:t>3.    Found in illuminated anoxic zones of lakes where H</a:t>
            </a:r>
            <a:r>
              <a:rPr lang="it-IT" sz="2000" baseline="-25000">
                <a:solidFill>
                  <a:srgbClr val="000000"/>
                </a:solidFill>
                <a:cs typeface="Arial" charset="0"/>
              </a:rPr>
              <a:t>2</a:t>
            </a:r>
            <a:r>
              <a:rPr lang="it-IT" sz="2000">
                <a:solidFill>
                  <a:srgbClr val="000000"/>
                </a:solidFill>
                <a:cs typeface="Arial" charset="0"/>
              </a:rPr>
              <a:t>S accumulates</a:t>
            </a:r>
            <a:endParaRPr lang="it-IT" sz="2000" i="1">
              <a:solidFill>
                <a:srgbClr val="000000"/>
              </a:solidFill>
              <a:cs typeface="Arial" charset="0"/>
            </a:endParaRPr>
          </a:p>
        </p:txBody>
      </p:sp>
      <p:graphicFrame>
        <p:nvGraphicFramePr>
          <p:cNvPr id="34818" name="Object 2"/>
          <p:cNvGraphicFramePr>
            <a:graphicFrameLocks noChangeAspect="1"/>
          </p:cNvGraphicFramePr>
          <p:nvPr/>
        </p:nvGraphicFramePr>
        <p:xfrm>
          <a:off x="1501775" y="1196975"/>
          <a:ext cx="6138863" cy="192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9" name="Image" r:id="rId4" imgW="6138165" imgH="1920244" progId="">
                  <p:embed/>
                </p:oleObj>
              </mc:Choice>
              <mc:Fallback>
                <p:oleObj name="Image" r:id="rId4" imgW="6138165" imgH="192024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1775" y="1196975"/>
                        <a:ext cx="6138863" cy="192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19" name="Text Box 8"/>
          <p:cNvSpPr txBox="1">
            <a:spLocks noChangeArrowheads="1"/>
          </p:cNvSpPr>
          <p:nvPr/>
        </p:nvSpPr>
        <p:spPr bwMode="auto">
          <a:xfrm>
            <a:off x="539750" y="3573463"/>
            <a:ext cx="8158163" cy="701675"/>
          </a:xfrm>
          <a:prstGeom prst="rect">
            <a:avLst/>
          </a:prstGeom>
          <a:solidFill>
            <a:srgbClr val="BC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>
              <a:buFontTx/>
              <a:buAutoNum type="arabicPeriod" startAt="4"/>
            </a:pPr>
            <a:r>
              <a:rPr lang="it-IT" sz="2000">
                <a:cs typeface="Arial" charset="0"/>
              </a:rPr>
              <a:t>The genera </a:t>
            </a:r>
            <a:r>
              <a:rPr lang="it-IT" sz="2000" b="1" i="1">
                <a:solidFill>
                  <a:srgbClr val="FF0000"/>
                </a:solidFill>
                <a:cs typeface="Arial" charset="0"/>
              </a:rPr>
              <a:t>Ectothiorodospira</a:t>
            </a:r>
            <a:r>
              <a:rPr lang="it-IT" sz="2000" b="1">
                <a:solidFill>
                  <a:srgbClr val="FF0000"/>
                </a:solidFill>
                <a:cs typeface="Arial" charset="0"/>
              </a:rPr>
              <a:t> </a:t>
            </a:r>
            <a:r>
              <a:rPr lang="it-IT" sz="2000">
                <a:cs typeface="Arial" charset="0"/>
              </a:rPr>
              <a:t>and </a:t>
            </a:r>
            <a:r>
              <a:rPr lang="it-IT" sz="2000" b="1" i="1">
                <a:solidFill>
                  <a:srgbClr val="FF0000"/>
                </a:solidFill>
                <a:cs typeface="Arial" charset="0"/>
              </a:rPr>
              <a:t>Halorhodospira</a:t>
            </a:r>
            <a:r>
              <a:rPr lang="it-IT" sz="2000" b="1" i="1">
                <a:cs typeface="Arial" charset="0"/>
              </a:rPr>
              <a:t> </a:t>
            </a:r>
            <a:r>
              <a:rPr lang="it-IT" sz="2000" i="1">
                <a:cs typeface="Arial" charset="0"/>
              </a:rPr>
              <a:t> </a:t>
            </a:r>
            <a:r>
              <a:rPr lang="it-IT" sz="2000">
                <a:cs typeface="Arial" charset="0"/>
              </a:rPr>
              <a:t>oxidize H</a:t>
            </a:r>
            <a:r>
              <a:rPr lang="it-IT" sz="2000" baseline="-25000">
                <a:cs typeface="Arial" charset="0"/>
              </a:rPr>
              <a:t>2</a:t>
            </a:r>
            <a:r>
              <a:rPr lang="it-IT" sz="2000">
                <a:cs typeface="Arial" charset="0"/>
              </a:rPr>
              <a:t>S </a:t>
            </a:r>
          </a:p>
          <a:p>
            <a:pPr algn="just"/>
            <a:r>
              <a:rPr lang="it-IT" sz="2000">
                <a:cs typeface="Arial" charset="0"/>
              </a:rPr>
              <a:t>       and produce S</a:t>
            </a:r>
            <a:r>
              <a:rPr lang="it-IT" sz="2000" baseline="30000">
                <a:cs typeface="Arial" charset="0"/>
              </a:rPr>
              <a:t>0</a:t>
            </a:r>
            <a:r>
              <a:rPr lang="it-IT" sz="2000">
                <a:cs typeface="Arial" charset="0"/>
              </a:rPr>
              <a:t> outside of the cell</a:t>
            </a:r>
            <a:endParaRPr lang="it-IT" sz="2000" i="1">
              <a:cs typeface="Arial" charset="0"/>
            </a:endParaRPr>
          </a:p>
        </p:txBody>
      </p:sp>
      <p:pic>
        <p:nvPicPr>
          <p:cNvPr id="3482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406900"/>
            <a:ext cx="3097213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onnettore 2 6"/>
          <p:cNvCxnSpPr/>
          <p:nvPr/>
        </p:nvCxnSpPr>
        <p:spPr>
          <a:xfrm rot="10800000" flipV="1">
            <a:off x="5205413" y="5695950"/>
            <a:ext cx="1047750" cy="635000"/>
          </a:xfrm>
          <a:prstGeom prst="straightConnector1">
            <a:avLst/>
          </a:prstGeom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 descr="F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6" name="Rectangle 3"/>
          <p:cNvSpPr>
            <a:spLocks noChangeArrowheads="1"/>
          </p:cNvSpPr>
          <p:nvPr/>
        </p:nvSpPr>
        <p:spPr bwMode="auto">
          <a:xfrm>
            <a:off x="0" y="6680200"/>
            <a:ext cx="9144000" cy="1730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sz="1800"/>
          </a:p>
        </p:txBody>
      </p:sp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0" y="723900"/>
            <a:ext cx="269557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>
                <a:solidFill>
                  <a:srgbClr val="000000"/>
                </a:solidFill>
                <a:cs typeface="Arial" charset="0"/>
              </a:rPr>
              <a:t>Purple Sulfur </a:t>
            </a:r>
            <a:r>
              <a:rPr lang="it-IT" i="1">
                <a:solidFill>
                  <a:srgbClr val="000000"/>
                </a:solidFill>
                <a:cs typeface="Arial" charset="0"/>
              </a:rPr>
              <a:t>Bacteria</a:t>
            </a:r>
            <a:r>
              <a:rPr lang="it-IT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ext Box 4"/>
          <p:cNvSpPr txBox="1">
            <a:spLocks noChangeArrowheads="1"/>
          </p:cNvSpPr>
          <p:nvPr/>
        </p:nvSpPr>
        <p:spPr bwMode="auto">
          <a:xfrm>
            <a:off x="2428875" y="381000"/>
            <a:ext cx="43354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00"/>
                </a:solidFill>
                <a:cs typeface="Arial" charset="0"/>
              </a:rPr>
              <a:t>Purple Nonsulfur </a:t>
            </a:r>
            <a:r>
              <a:rPr lang="it-IT" sz="2800" i="1">
                <a:solidFill>
                  <a:srgbClr val="000000"/>
                </a:solidFill>
                <a:cs typeface="Arial" charset="0"/>
              </a:rPr>
              <a:t>Bacteria</a:t>
            </a:r>
            <a:r>
              <a:rPr lang="it-IT" sz="280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  <p:sp>
        <p:nvSpPr>
          <p:cNvPr id="37890" name="Text Box 5"/>
          <p:cNvSpPr txBox="1">
            <a:spLocks noChangeArrowheads="1"/>
          </p:cNvSpPr>
          <p:nvPr/>
        </p:nvSpPr>
        <p:spPr bwMode="auto">
          <a:xfrm>
            <a:off x="539750" y="1268413"/>
            <a:ext cx="7842250" cy="1006475"/>
          </a:xfrm>
          <a:prstGeom prst="rect">
            <a:avLst/>
          </a:prstGeom>
          <a:solidFill>
            <a:srgbClr val="BC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>
              <a:buFontTx/>
              <a:buAutoNum type="arabicPeriod"/>
            </a:pPr>
            <a:r>
              <a:rPr lang="it-IT" sz="2000">
                <a:cs typeface="Arial" charset="0"/>
              </a:rPr>
              <a:t>It is the great ability of this group to practise </a:t>
            </a:r>
            <a:r>
              <a:rPr lang="it-IT" sz="2000" b="1" i="1">
                <a:cs typeface="Arial" charset="0"/>
              </a:rPr>
              <a:t>photoheterotrophy </a:t>
            </a:r>
            <a:r>
              <a:rPr lang="it-IT" sz="2000">
                <a:cs typeface="Arial" charset="0"/>
              </a:rPr>
              <a:t>(where light is the energy source and an organic compound is the carbon source)</a:t>
            </a:r>
          </a:p>
        </p:txBody>
      </p:sp>
      <p:sp>
        <p:nvSpPr>
          <p:cNvPr id="37891" name="Text Box 6"/>
          <p:cNvSpPr txBox="1">
            <a:spLocks noChangeArrowheads="1"/>
          </p:cNvSpPr>
          <p:nvPr/>
        </p:nvSpPr>
        <p:spPr bwMode="auto">
          <a:xfrm>
            <a:off x="539750" y="2493963"/>
            <a:ext cx="7842250" cy="1006475"/>
          </a:xfrm>
          <a:prstGeom prst="rect">
            <a:avLst/>
          </a:prstGeom>
          <a:solidFill>
            <a:srgbClr val="BC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it-IT" sz="2000">
                <a:cs typeface="Arial" charset="0"/>
              </a:rPr>
              <a:t>2.   Some can grow anaerobically in the dark using fermentation or anaerobic respiratory metabolism, and most can grow aerobically in darkness by respiration</a:t>
            </a:r>
          </a:p>
        </p:txBody>
      </p:sp>
      <p:graphicFrame>
        <p:nvGraphicFramePr>
          <p:cNvPr id="37892" name="Object 2"/>
          <p:cNvGraphicFramePr>
            <a:graphicFrameLocks noChangeAspect="1"/>
          </p:cNvGraphicFramePr>
          <p:nvPr/>
        </p:nvGraphicFramePr>
        <p:xfrm>
          <a:off x="2082800" y="3716338"/>
          <a:ext cx="4360863" cy="298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1" name="Image" r:id="rId4" imgW="2990600" imgH="2048780" progId="">
                  <p:embed/>
                </p:oleObj>
              </mc:Choice>
              <mc:Fallback>
                <p:oleObj name="Image" r:id="rId4" imgW="2990600" imgH="204878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2800" y="3716338"/>
                        <a:ext cx="4360863" cy="298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7893" name="Text Box 12"/>
          <p:cNvSpPr txBox="1">
            <a:spLocks noChangeArrowheads="1"/>
          </p:cNvSpPr>
          <p:nvPr/>
        </p:nvSpPr>
        <p:spPr bwMode="auto">
          <a:xfrm>
            <a:off x="6164263" y="4795838"/>
            <a:ext cx="280828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1800" b="1" i="1">
                <a:latin typeface="Calibri" charset="0"/>
              </a:rPr>
              <a:t>Rhodobacter sp.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4"/>
          <p:cNvSpPr txBox="1">
            <a:spLocks noChangeArrowheads="1"/>
          </p:cNvSpPr>
          <p:nvPr/>
        </p:nvSpPr>
        <p:spPr bwMode="auto">
          <a:xfrm>
            <a:off x="2667000" y="228600"/>
            <a:ext cx="37814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00"/>
                </a:solidFill>
                <a:cs typeface="Arial" charset="0"/>
              </a:rPr>
              <a:t>The Nitrifying </a:t>
            </a:r>
            <a:r>
              <a:rPr lang="it-IT" sz="2800" i="1">
                <a:solidFill>
                  <a:srgbClr val="000000"/>
                </a:solidFill>
                <a:cs typeface="Arial" charset="0"/>
              </a:rPr>
              <a:t>Bacteria </a:t>
            </a:r>
          </a:p>
        </p:txBody>
      </p:sp>
      <p:sp>
        <p:nvSpPr>
          <p:cNvPr id="39938" name="Text Box 5"/>
          <p:cNvSpPr txBox="1">
            <a:spLocks noChangeArrowheads="1"/>
          </p:cNvSpPr>
          <p:nvPr/>
        </p:nvSpPr>
        <p:spPr bwMode="auto">
          <a:xfrm>
            <a:off x="474663" y="990600"/>
            <a:ext cx="8135937" cy="1006475"/>
          </a:xfrm>
          <a:prstGeom prst="rect">
            <a:avLst/>
          </a:prstGeom>
          <a:solidFill>
            <a:srgbClr val="BC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>
              <a:buFontTx/>
              <a:buAutoNum type="arabicPeriod"/>
            </a:pPr>
            <a:r>
              <a:rPr lang="it-IT" sz="2000">
                <a:cs typeface="Arial" charset="0"/>
              </a:rPr>
              <a:t>Chemolithotrophic bacteria known for their ability to utilize </a:t>
            </a:r>
            <a:r>
              <a:rPr lang="it-IT" sz="2000" i="1">
                <a:cs typeface="Arial" charset="0"/>
              </a:rPr>
              <a:t>inorganic </a:t>
            </a:r>
            <a:r>
              <a:rPr lang="it-IT" sz="2000">
                <a:cs typeface="Arial" charset="0"/>
              </a:rPr>
              <a:t>electron donors (nitrogen compounds) as energy sources.</a:t>
            </a:r>
          </a:p>
        </p:txBody>
      </p:sp>
      <p:sp>
        <p:nvSpPr>
          <p:cNvPr id="39939" name="Text Box 6"/>
          <p:cNvSpPr txBox="1">
            <a:spLocks noChangeArrowheads="1"/>
          </p:cNvSpPr>
          <p:nvPr/>
        </p:nvSpPr>
        <p:spPr bwMode="auto">
          <a:xfrm>
            <a:off x="474663" y="2125663"/>
            <a:ext cx="8135937" cy="1311275"/>
          </a:xfrm>
          <a:prstGeom prst="rect">
            <a:avLst/>
          </a:prstGeom>
          <a:solidFill>
            <a:srgbClr val="BC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it-IT" sz="2000">
                <a:cs typeface="Arial" charset="0"/>
              </a:rPr>
              <a:t>2.  </a:t>
            </a:r>
            <a:r>
              <a:rPr lang="it-IT" sz="2000" b="1">
                <a:solidFill>
                  <a:srgbClr val="FF0000"/>
                </a:solidFill>
                <a:cs typeface="Arial" charset="0"/>
              </a:rPr>
              <a:t>Nitrification</a:t>
            </a:r>
            <a:r>
              <a:rPr lang="it-IT" sz="2000" b="1">
                <a:cs typeface="Arial" charset="0"/>
              </a:rPr>
              <a:t> </a:t>
            </a:r>
            <a:r>
              <a:rPr lang="it-IT" sz="2000">
                <a:cs typeface="Arial" charset="0"/>
              </a:rPr>
              <a:t>results from the sequential action of two separate group of organism, the </a:t>
            </a:r>
            <a:r>
              <a:rPr lang="it-IT" sz="2000" b="1">
                <a:solidFill>
                  <a:srgbClr val="FF0000"/>
                </a:solidFill>
                <a:cs typeface="Arial" charset="0"/>
              </a:rPr>
              <a:t>ammonia-oxidizing bacteria</a:t>
            </a:r>
            <a:r>
              <a:rPr lang="it-IT" sz="2000">
                <a:cs typeface="Arial" charset="0"/>
              </a:rPr>
              <a:t>, the </a:t>
            </a:r>
            <a:r>
              <a:rPr lang="it-IT" sz="2000" b="1">
                <a:solidFill>
                  <a:srgbClr val="FF0000"/>
                </a:solidFill>
                <a:cs typeface="Arial" charset="0"/>
              </a:rPr>
              <a:t>nitrosifyers</a:t>
            </a:r>
            <a:r>
              <a:rPr lang="it-IT" sz="2000">
                <a:cs typeface="Arial" charset="0"/>
              </a:rPr>
              <a:t>, and the </a:t>
            </a:r>
            <a:r>
              <a:rPr lang="it-IT" sz="2000" b="1">
                <a:solidFill>
                  <a:srgbClr val="FF0000"/>
                </a:solidFill>
                <a:cs typeface="Arial" charset="0"/>
              </a:rPr>
              <a:t>nitrite-oxidizing bacteria</a:t>
            </a:r>
            <a:r>
              <a:rPr lang="it-IT" sz="2000">
                <a:cs typeface="Arial" charset="0"/>
              </a:rPr>
              <a:t>, the true </a:t>
            </a:r>
            <a:r>
              <a:rPr lang="it-IT" sz="2000" b="1">
                <a:solidFill>
                  <a:srgbClr val="FF0000"/>
                </a:solidFill>
                <a:cs typeface="Arial" charset="0"/>
              </a:rPr>
              <a:t>nitrifying</a:t>
            </a:r>
            <a:r>
              <a:rPr lang="it-IT" sz="2000">
                <a:cs typeface="Arial" charset="0"/>
              </a:rPr>
              <a:t>.</a:t>
            </a:r>
          </a:p>
        </p:txBody>
      </p:sp>
      <p:sp>
        <p:nvSpPr>
          <p:cNvPr id="39940" name="Text Box 7"/>
          <p:cNvSpPr txBox="1">
            <a:spLocks noChangeArrowheads="1"/>
          </p:cNvSpPr>
          <p:nvPr/>
        </p:nvSpPr>
        <p:spPr bwMode="auto">
          <a:xfrm>
            <a:off x="474663" y="3598863"/>
            <a:ext cx="8135937" cy="701675"/>
          </a:xfrm>
          <a:prstGeom prst="rect">
            <a:avLst/>
          </a:prstGeom>
          <a:solidFill>
            <a:srgbClr val="BC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it-IT" sz="2000">
                <a:cs typeface="Arial" charset="0"/>
              </a:rPr>
              <a:t>3. </a:t>
            </a:r>
            <a:r>
              <a:rPr lang="it-IT" sz="2000" b="1" i="1">
                <a:solidFill>
                  <a:srgbClr val="FF0000"/>
                </a:solidFill>
                <a:cs typeface="Arial" charset="0"/>
              </a:rPr>
              <a:t>Nitrosomonas</a:t>
            </a:r>
            <a:r>
              <a:rPr lang="it-IT" sz="2000" b="1" i="1">
                <a:cs typeface="Arial" charset="0"/>
              </a:rPr>
              <a:t> </a:t>
            </a:r>
            <a:r>
              <a:rPr lang="it-IT" sz="2000">
                <a:cs typeface="Arial" charset="0"/>
              </a:rPr>
              <a:t>and </a:t>
            </a:r>
            <a:r>
              <a:rPr lang="it-IT" sz="2000" b="1" i="1">
                <a:solidFill>
                  <a:srgbClr val="FF0000"/>
                </a:solidFill>
                <a:cs typeface="Arial" charset="0"/>
              </a:rPr>
              <a:t>Nitrobacter</a:t>
            </a:r>
            <a:r>
              <a:rPr lang="it-IT" sz="2000">
                <a:cs typeface="Arial" charset="0"/>
              </a:rPr>
              <a:t> are major genera of nitrifying bacteria</a:t>
            </a:r>
          </a:p>
        </p:txBody>
      </p:sp>
      <p:pic>
        <p:nvPicPr>
          <p:cNvPr id="39941" name="Picture 2" descr="FG12_00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4495800"/>
            <a:ext cx="47244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Immagine 1" descr="Tab. 16.0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8991600" cy="673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552950" y="6705600"/>
            <a:ext cx="46038" cy="1524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/>
          </a:p>
        </p:txBody>
      </p:sp>
      <p:sp>
        <p:nvSpPr>
          <p:cNvPr id="4" name="Rettangolo 3"/>
          <p:cNvSpPr/>
          <p:nvPr/>
        </p:nvSpPr>
        <p:spPr>
          <a:xfrm>
            <a:off x="0" y="6324600"/>
            <a:ext cx="9144000" cy="533400"/>
          </a:xfrm>
          <a:prstGeom prst="rect">
            <a:avLst/>
          </a:prstGeom>
          <a:solidFill>
            <a:schemeClr val="bg1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/>
          </a:p>
        </p:txBody>
      </p:sp>
      <p:sp>
        <p:nvSpPr>
          <p:cNvPr id="41988" name="Text Box 4"/>
          <p:cNvSpPr txBox="1">
            <a:spLocks noChangeArrowheads="1"/>
          </p:cNvSpPr>
          <p:nvPr/>
        </p:nvSpPr>
        <p:spPr bwMode="auto">
          <a:xfrm>
            <a:off x="2667000" y="228600"/>
            <a:ext cx="37814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00"/>
                </a:solidFill>
                <a:cs typeface="Arial" charset="0"/>
              </a:rPr>
              <a:t>The Nitrifying </a:t>
            </a:r>
            <a:r>
              <a:rPr lang="it-IT" sz="2800" i="1">
                <a:solidFill>
                  <a:srgbClr val="000000"/>
                </a:solidFill>
                <a:cs typeface="Arial" charset="0"/>
              </a:rPr>
              <a:t>Bacteria </a:t>
            </a: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700088" y="2025650"/>
            <a:ext cx="7705725" cy="4143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it-IT" sz="1800"/>
          </a:p>
        </p:txBody>
      </p:sp>
      <p:sp>
        <p:nvSpPr>
          <p:cNvPr id="27655" name="Rectangle 7"/>
          <p:cNvSpPr>
            <a:spLocks noChangeAspect="1" noChangeArrowheads="1"/>
          </p:cNvSpPr>
          <p:nvPr/>
        </p:nvSpPr>
        <p:spPr bwMode="auto">
          <a:xfrm>
            <a:off x="700088" y="3514725"/>
            <a:ext cx="7705725" cy="4508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it-IT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4" grpId="0" animBg="1"/>
      <p:bldP spid="276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3"/>
          <p:cNvSpPr txBox="1">
            <a:spLocks noChangeArrowheads="1"/>
          </p:cNvSpPr>
          <p:nvPr/>
        </p:nvSpPr>
        <p:spPr bwMode="auto">
          <a:xfrm>
            <a:off x="2667000" y="487363"/>
            <a:ext cx="3781425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00"/>
                </a:solidFill>
                <a:cs typeface="Arial" charset="0"/>
              </a:rPr>
              <a:t>The Nitrifying </a:t>
            </a:r>
            <a:r>
              <a:rPr lang="it-IT" sz="2800" i="1">
                <a:solidFill>
                  <a:srgbClr val="000000"/>
                </a:solidFill>
                <a:cs typeface="Arial" charset="0"/>
              </a:rPr>
              <a:t>Bacteria </a:t>
            </a:r>
          </a:p>
        </p:txBody>
      </p:sp>
      <p:pic>
        <p:nvPicPr>
          <p:cNvPr id="44034" name="Immagine 3" descr="Fig. 16.0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3550"/>
            <a:ext cx="4602163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Immagine 4" descr="Fig. 16.0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638" y="1695450"/>
            <a:ext cx="4678362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ttangolo 5"/>
          <p:cNvSpPr/>
          <p:nvPr/>
        </p:nvSpPr>
        <p:spPr>
          <a:xfrm>
            <a:off x="0" y="4800600"/>
            <a:ext cx="9144000" cy="914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>
              <a:latin typeface="Arial"/>
              <a:cs typeface="Arial"/>
            </a:endParaRPr>
          </a:p>
        </p:txBody>
      </p:sp>
      <p:sp>
        <p:nvSpPr>
          <p:cNvPr id="44037" name="Text Box 3"/>
          <p:cNvSpPr txBox="1">
            <a:spLocks noChangeArrowheads="1"/>
          </p:cNvSpPr>
          <p:nvPr/>
        </p:nvSpPr>
        <p:spPr bwMode="auto">
          <a:xfrm>
            <a:off x="457200" y="4876800"/>
            <a:ext cx="3910013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000">
                <a:solidFill>
                  <a:srgbClr val="000000"/>
                </a:solidFill>
                <a:cs typeface="Arial" charset="0"/>
              </a:rPr>
              <a:t>Nitrosifying </a:t>
            </a:r>
            <a:r>
              <a:rPr lang="it-IT" sz="2000" i="1">
                <a:solidFill>
                  <a:srgbClr val="000000"/>
                </a:solidFill>
                <a:cs typeface="Arial" charset="0"/>
              </a:rPr>
              <a:t>Bacteria: Nitrococcus</a:t>
            </a:r>
          </a:p>
          <a:p>
            <a:endParaRPr lang="it-IT" sz="2000" i="1">
              <a:solidFill>
                <a:srgbClr val="000000"/>
              </a:solidFill>
              <a:cs typeface="Arial" charset="0"/>
            </a:endParaRPr>
          </a:p>
          <a:p>
            <a:r>
              <a:rPr lang="it-IT" sz="2000">
                <a:solidFill>
                  <a:srgbClr val="000000"/>
                </a:solidFill>
                <a:cs typeface="Arial" charset="0"/>
              </a:rPr>
              <a:t>NH</a:t>
            </a:r>
            <a:r>
              <a:rPr lang="it-IT" sz="2000" baseline="-25000">
                <a:solidFill>
                  <a:srgbClr val="000000"/>
                </a:solidFill>
                <a:cs typeface="Arial" charset="0"/>
              </a:rPr>
              <a:t>3</a:t>
            </a:r>
            <a:r>
              <a:rPr lang="it-IT" sz="2000">
                <a:solidFill>
                  <a:srgbClr val="000000"/>
                </a:solidFill>
                <a:cs typeface="Arial" charset="0"/>
              </a:rPr>
              <a:t> +1/2 O</a:t>
            </a:r>
            <a:r>
              <a:rPr lang="it-IT" sz="2000" baseline="-25000">
                <a:solidFill>
                  <a:srgbClr val="000000"/>
                </a:solidFill>
                <a:cs typeface="Arial" charset="0"/>
              </a:rPr>
              <a:t>2</a:t>
            </a:r>
            <a:r>
              <a:rPr lang="it-IT" sz="2000">
                <a:solidFill>
                  <a:srgbClr val="000000"/>
                </a:solidFill>
                <a:cs typeface="Arial" charset="0"/>
              </a:rPr>
              <a:t>           NO</a:t>
            </a:r>
            <a:r>
              <a:rPr lang="it-IT" sz="2000" baseline="-25000">
                <a:solidFill>
                  <a:srgbClr val="000000"/>
                </a:solidFill>
                <a:cs typeface="Arial" charset="0"/>
              </a:rPr>
              <a:t>2</a:t>
            </a:r>
            <a:r>
              <a:rPr lang="it-IT" sz="2000" baseline="30000">
                <a:solidFill>
                  <a:srgbClr val="000000"/>
                </a:solidFill>
                <a:cs typeface="Arial" charset="0"/>
              </a:rPr>
              <a:t>-</a:t>
            </a:r>
            <a:r>
              <a:rPr lang="it-IT" sz="2000">
                <a:solidFill>
                  <a:srgbClr val="000000"/>
                </a:solidFill>
                <a:cs typeface="Arial" charset="0"/>
              </a:rPr>
              <a:t> + H</a:t>
            </a:r>
            <a:r>
              <a:rPr lang="it-IT" sz="2000" baseline="-25000">
                <a:solidFill>
                  <a:srgbClr val="000000"/>
                </a:solidFill>
                <a:cs typeface="Arial" charset="0"/>
              </a:rPr>
              <a:t>2</a:t>
            </a:r>
            <a:r>
              <a:rPr lang="it-IT" sz="2000">
                <a:solidFill>
                  <a:srgbClr val="000000"/>
                </a:solidFill>
                <a:cs typeface="Arial" charset="0"/>
              </a:rPr>
              <a:t>O </a:t>
            </a:r>
          </a:p>
        </p:txBody>
      </p:sp>
      <p:sp>
        <p:nvSpPr>
          <p:cNvPr id="44038" name="Text Box 3"/>
          <p:cNvSpPr txBox="1">
            <a:spLocks noChangeArrowheads="1"/>
          </p:cNvSpPr>
          <p:nvPr/>
        </p:nvSpPr>
        <p:spPr bwMode="auto">
          <a:xfrm>
            <a:off x="4800600" y="4876800"/>
            <a:ext cx="3557588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000">
                <a:solidFill>
                  <a:srgbClr val="000000"/>
                </a:solidFill>
                <a:cs typeface="Arial" charset="0"/>
              </a:rPr>
              <a:t>Nitrifying </a:t>
            </a:r>
            <a:r>
              <a:rPr lang="it-IT" sz="2000" i="1">
                <a:solidFill>
                  <a:srgbClr val="000000"/>
                </a:solidFill>
                <a:cs typeface="Arial" charset="0"/>
              </a:rPr>
              <a:t>Bacteria: Nitrobacter</a:t>
            </a:r>
          </a:p>
          <a:p>
            <a:endParaRPr lang="it-IT" sz="2000" i="1">
              <a:solidFill>
                <a:srgbClr val="000000"/>
              </a:solidFill>
              <a:cs typeface="Arial" charset="0"/>
            </a:endParaRPr>
          </a:p>
          <a:p>
            <a:r>
              <a:rPr lang="it-IT" sz="2000">
                <a:solidFill>
                  <a:srgbClr val="000000"/>
                </a:solidFill>
                <a:cs typeface="Arial" charset="0"/>
              </a:rPr>
              <a:t>    NO</a:t>
            </a:r>
            <a:r>
              <a:rPr lang="it-IT" sz="2000" baseline="-25000">
                <a:solidFill>
                  <a:srgbClr val="000000"/>
                </a:solidFill>
                <a:cs typeface="Arial" charset="0"/>
              </a:rPr>
              <a:t>2</a:t>
            </a:r>
            <a:r>
              <a:rPr lang="it-IT" sz="2000" baseline="30000">
                <a:solidFill>
                  <a:srgbClr val="000000"/>
                </a:solidFill>
                <a:cs typeface="Arial" charset="0"/>
              </a:rPr>
              <a:t>-</a:t>
            </a:r>
            <a:r>
              <a:rPr lang="it-IT" sz="2000">
                <a:solidFill>
                  <a:srgbClr val="000000"/>
                </a:solidFill>
                <a:cs typeface="Arial" charset="0"/>
              </a:rPr>
              <a:t> +1/2 O</a:t>
            </a:r>
            <a:r>
              <a:rPr lang="it-IT" sz="2000" baseline="-25000">
                <a:solidFill>
                  <a:srgbClr val="000000"/>
                </a:solidFill>
                <a:cs typeface="Arial" charset="0"/>
              </a:rPr>
              <a:t>2</a:t>
            </a:r>
            <a:r>
              <a:rPr lang="it-IT" sz="2000">
                <a:solidFill>
                  <a:srgbClr val="000000"/>
                </a:solidFill>
                <a:cs typeface="Arial" charset="0"/>
              </a:rPr>
              <a:t>           NO</a:t>
            </a:r>
            <a:r>
              <a:rPr lang="it-IT" sz="2000" baseline="-25000">
                <a:solidFill>
                  <a:srgbClr val="000000"/>
                </a:solidFill>
                <a:cs typeface="Arial" charset="0"/>
              </a:rPr>
              <a:t>3</a:t>
            </a:r>
            <a:r>
              <a:rPr lang="it-IT" sz="2000" baseline="30000">
                <a:solidFill>
                  <a:srgbClr val="000000"/>
                </a:solidFill>
                <a:cs typeface="Arial" charset="0"/>
              </a:rPr>
              <a:t>-</a:t>
            </a:r>
            <a:endParaRPr lang="it-IT" sz="2000" i="1">
              <a:solidFill>
                <a:srgbClr val="000000"/>
              </a:solidFill>
              <a:cs typeface="Arial" charset="0"/>
            </a:endParaRPr>
          </a:p>
        </p:txBody>
      </p:sp>
      <p:cxnSp>
        <p:nvCxnSpPr>
          <p:cNvPr id="9" name="Connettore 2 8"/>
          <p:cNvCxnSpPr/>
          <p:nvPr/>
        </p:nvCxnSpPr>
        <p:spPr>
          <a:xfrm>
            <a:off x="2049463" y="5715000"/>
            <a:ext cx="617537" cy="1588"/>
          </a:xfrm>
          <a:prstGeom prst="straightConnector1">
            <a:avLst/>
          </a:prstGeom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>
            <a:off x="6740525" y="5713413"/>
            <a:ext cx="617538" cy="1587"/>
          </a:xfrm>
          <a:prstGeom prst="straightConnector1">
            <a:avLst/>
          </a:prstGeom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ext Box 4"/>
          <p:cNvSpPr txBox="1">
            <a:spLocks noChangeArrowheads="1"/>
          </p:cNvSpPr>
          <p:nvPr/>
        </p:nvSpPr>
        <p:spPr bwMode="auto">
          <a:xfrm>
            <a:off x="2490788" y="228600"/>
            <a:ext cx="4216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00"/>
                </a:solidFill>
                <a:cs typeface="Arial" charset="0"/>
              </a:rPr>
              <a:t>Sulfur-oxidizing </a:t>
            </a:r>
            <a:r>
              <a:rPr lang="it-IT" sz="2800" i="1">
                <a:solidFill>
                  <a:srgbClr val="000000"/>
                </a:solidFill>
                <a:cs typeface="Arial" charset="0"/>
              </a:rPr>
              <a:t>Bacteria  </a:t>
            </a:r>
          </a:p>
        </p:txBody>
      </p:sp>
      <p:pic>
        <p:nvPicPr>
          <p:cNvPr id="46082" name="Immagine 2" descr="Fig. 16.1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51879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Immagine 3" descr="Fig. 16.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25" y="990600"/>
            <a:ext cx="5311775" cy="397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0" y="4695825"/>
            <a:ext cx="4552950" cy="9906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i="1" dirty="0">
                <a:solidFill>
                  <a:srgbClr val="000000"/>
                </a:solidFill>
                <a:latin typeface="Arial"/>
                <a:cs typeface="Arial"/>
              </a:rPr>
              <a:t>        </a:t>
            </a:r>
            <a:r>
              <a:rPr lang="it-IT" sz="1800" i="1" dirty="0" err="1">
                <a:solidFill>
                  <a:srgbClr val="000000"/>
                </a:solidFill>
                <a:latin typeface="Arial"/>
                <a:cs typeface="Arial"/>
              </a:rPr>
              <a:t>Thiobacillus</a:t>
            </a:r>
            <a:r>
              <a:rPr lang="it-IT" sz="18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</p:txBody>
      </p:sp>
      <p:sp>
        <p:nvSpPr>
          <p:cNvPr id="6" name="Rettangolo 5"/>
          <p:cNvSpPr/>
          <p:nvPr/>
        </p:nvSpPr>
        <p:spPr>
          <a:xfrm>
            <a:off x="4343400" y="4810125"/>
            <a:ext cx="4800600" cy="762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1800" i="1" dirty="0" err="1">
                <a:solidFill>
                  <a:srgbClr val="000000"/>
                </a:solidFill>
                <a:latin typeface="Arial"/>
                <a:cs typeface="Arial"/>
              </a:rPr>
              <a:t>Beggiatoa</a:t>
            </a:r>
            <a:endParaRPr lang="it-IT" sz="1800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ext Box 4"/>
          <p:cNvSpPr txBox="1">
            <a:spLocks noChangeArrowheads="1"/>
          </p:cNvSpPr>
          <p:nvPr/>
        </p:nvSpPr>
        <p:spPr bwMode="auto">
          <a:xfrm>
            <a:off x="1676400" y="228600"/>
            <a:ext cx="5816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00"/>
                </a:solidFill>
                <a:cs typeface="Arial" charset="0"/>
              </a:rPr>
              <a:t>Sulfur- and Iron-Oxidizing </a:t>
            </a:r>
            <a:r>
              <a:rPr lang="it-IT" sz="2800" i="1">
                <a:solidFill>
                  <a:srgbClr val="000000"/>
                </a:solidFill>
                <a:cs typeface="Arial" charset="0"/>
              </a:rPr>
              <a:t>Bacteria  </a:t>
            </a:r>
          </a:p>
        </p:txBody>
      </p:sp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457200" y="1050925"/>
            <a:ext cx="8135938" cy="1006475"/>
          </a:xfrm>
          <a:prstGeom prst="rect">
            <a:avLst/>
          </a:prstGeom>
          <a:solidFill>
            <a:srgbClr val="BC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it-IT" sz="2000">
                <a:cs typeface="Arial" charset="0"/>
              </a:rPr>
              <a:t>1. The genus </a:t>
            </a:r>
            <a:r>
              <a:rPr lang="it-IT" sz="2000" b="1" i="1">
                <a:solidFill>
                  <a:srgbClr val="FF0000"/>
                </a:solidFill>
                <a:cs typeface="Arial" charset="0"/>
              </a:rPr>
              <a:t>Thiobacillus</a:t>
            </a:r>
            <a:r>
              <a:rPr lang="it-IT" sz="2000">
                <a:solidFill>
                  <a:srgbClr val="FF0000"/>
                </a:solidFill>
                <a:cs typeface="Arial" charset="0"/>
              </a:rPr>
              <a:t> </a:t>
            </a:r>
            <a:r>
              <a:rPr lang="it-IT" sz="2000">
                <a:cs typeface="Arial" charset="0"/>
              </a:rPr>
              <a:t>is the best studied among the sulfur chemolithotrophs; the sulfur compounds most commonly used are H</a:t>
            </a:r>
            <a:r>
              <a:rPr lang="it-IT" sz="2000" baseline="-25000">
                <a:cs typeface="Arial" charset="0"/>
              </a:rPr>
              <a:t>2</a:t>
            </a:r>
            <a:r>
              <a:rPr lang="it-IT" sz="2000">
                <a:cs typeface="Arial" charset="0"/>
              </a:rPr>
              <a:t>S, S</a:t>
            </a:r>
            <a:r>
              <a:rPr lang="it-IT" sz="2000" baseline="30000">
                <a:cs typeface="Arial" charset="0"/>
              </a:rPr>
              <a:t>0</a:t>
            </a:r>
            <a:r>
              <a:rPr lang="it-IT" sz="2000">
                <a:cs typeface="Arial" charset="0"/>
              </a:rPr>
              <a:t>, and S</a:t>
            </a:r>
            <a:r>
              <a:rPr lang="it-IT" sz="2000" baseline="-25000">
                <a:cs typeface="Arial" charset="0"/>
              </a:rPr>
              <a:t>2</a:t>
            </a:r>
            <a:r>
              <a:rPr lang="it-IT" sz="2000">
                <a:cs typeface="Arial" charset="0"/>
              </a:rPr>
              <a:t>O</a:t>
            </a:r>
            <a:r>
              <a:rPr lang="it-IT" sz="2000" baseline="-25000">
                <a:cs typeface="Arial" charset="0"/>
              </a:rPr>
              <a:t>3</a:t>
            </a:r>
            <a:r>
              <a:rPr lang="it-IT" sz="2000" baseline="30000">
                <a:cs typeface="Arial" charset="0"/>
              </a:rPr>
              <a:t>2-</a:t>
            </a:r>
          </a:p>
        </p:txBody>
      </p:sp>
      <p:sp>
        <p:nvSpPr>
          <p:cNvPr id="25605" name="Text Box 6"/>
          <p:cNvSpPr txBox="1">
            <a:spLocks noChangeArrowheads="1"/>
          </p:cNvSpPr>
          <p:nvPr/>
        </p:nvSpPr>
        <p:spPr bwMode="auto">
          <a:xfrm>
            <a:off x="473075" y="2278063"/>
            <a:ext cx="8135938" cy="1006475"/>
          </a:xfrm>
          <a:prstGeom prst="rect">
            <a:avLst/>
          </a:prstGeom>
          <a:solidFill>
            <a:srgbClr val="BC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it-IT" sz="2000">
                <a:cs typeface="Arial" charset="0"/>
              </a:rPr>
              <a:t>2.  </a:t>
            </a:r>
            <a:r>
              <a:rPr lang="it-IT" sz="2000" b="1" i="1">
                <a:solidFill>
                  <a:srgbClr val="FF0000"/>
                </a:solidFill>
                <a:cs typeface="Arial" charset="0"/>
              </a:rPr>
              <a:t>T. ferroxidans</a:t>
            </a:r>
            <a:r>
              <a:rPr lang="it-IT" sz="2000">
                <a:cs typeface="Arial" charset="0"/>
              </a:rPr>
              <a:t> can also grow chemolithotrophically by the oxidation of ferrous iron: iron pyrite (FeS</a:t>
            </a:r>
            <a:r>
              <a:rPr lang="it-IT" sz="2000" baseline="-25000">
                <a:cs typeface="Arial" charset="0"/>
              </a:rPr>
              <a:t>2</a:t>
            </a:r>
            <a:r>
              <a:rPr lang="it-IT" sz="2000">
                <a:cs typeface="Arial" charset="0"/>
              </a:rPr>
              <a:t>) is the major source of Fe</a:t>
            </a:r>
            <a:r>
              <a:rPr lang="it-IT" sz="2000" baseline="30000">
                <a:cs typeface="Arial" charset="0"/>
              </a:rPr>
              <a:t>2+</a:t>
            </a:r>
          </a:p>
        </p:txBody>
      </p:sp>
      <p:sp>
        <p:nvSpPr>
          <p:cNvPr id="25606" name="Text Box 7"/>
          <p:cNvSpPr txBox="1">
            <a:spLocks noChangeArrowheads="1"/>
          </p:cNvSpPr>
          <p:nvPr/>
        </p:nvSpPr>
        <p:spPr bwMode="auto">
          <a:xfrm>
            <a:off x="452438" y="3451225"/>
            <a:ext cx="8135937" cy="1006475"/>
          </a:xfrm>
          <a:prstGeom prst="rect">
            <a:avLst/>
          </a:prstGeom>
          <a:solidFill>
            <a:srgbClr val="BC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it-IT" sz="2000">
                <a:cs typeface="Arial" charset="0"/>
              </a:rPr>
              <a:t>3.  Organism of genus </a:t>
            </a:r>
            <a:r>
              <a:rPr lang="it-IT" sz="2000" b="1" i="1">
                <a:solidFill>
                  <a:srgbClr val="FF0000"/>
                </a:solidFill>
                <a:cs typeface="Arial" charset="0"/>
              </a:rPr>
              <a:t>Beggiatoa</a:t>
            </a:r>
            <a:r>
              <a:rPr lang="it-IT" sz="2000">
                <a:cs typeface="Arial" charset="0"/>
              </a:rPr>
              <a:t> are filamentous, gliding sulfur-oxiding bacteria; an interesting habitat of </a:t>
            </a:r>
            <a:r>
              <a:rPr lang="it-IT" sz="2000" i="1">
                <a:cs typeface="Arial" charset="0"/>
              </a:rPr>
              <a:t>Beggiatoa</a:t>
            </a:r>
            <a:r>
              <a:rPr lang="it-IT" sz="2000">
                <a:cs typeface="Arial" charset="0"/>
              </a:rPr>
              <a:t> is the rhizosphere of plants living in flooded soils.</a:t>
            </a:r>
            <a:endParaRPr lang="it-IT" sz="2000" baseline="30000"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 animBg="1"/>
      <p:bldP spid="25605" grpId="0" animBg="1"/>
      <p:bldP spid="2560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3" y="955675"/>
            <a:ext cx="8694737" cy="487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8" name="Text Box 4"/>
          <p:cNvSpPr txBox="1">
            <a:spLocks noChangeArrowheads="1"/>
          </p:cNvSpPr>
          <p:nvPr/>
        </p:nvSpPr>
        <p:spPr bwMode="auto">
          <a:xfrm>
            <a:off x="1676400" y="228600"/>
            <a:ext cx="5816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00"/>
                </a:solidFill>
                <a:cs typeface="Arial" charset="0"/>
              </a:rPr>
              <a:t>Sulfur- and Iron-Oxidizing </a:t>
            </a:r>
            <a:r>
              <a:rPr lang="it-IT" sz="2800" i="1">
                <a:solidFill>
                  <a:srgbClr val="000000"/>
                </a:solidFill>
                <a:cs typeface="Arial" charset="0"/>
              </a:rPr>
              <a:t>Bacteria  </a:t>
            </a:r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227013" y="1911350"/>
            <a:ext cx="8523287" cy="4143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it-IT" sz="1800"/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227013" y="3473450"/>
            <a:ext cx="8523287" cy="4143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it-IT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4" grpId="0" animBg="1"/>
      <p:bldP spid="307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/>
          <p:cNvSpPr>
            <a:spLocks noChangeArrowheads="1"/>
          </p:cNvSpPr>
          <p:nvPr/>
        </p:nvSpPr>
        <p:spPr bwMode="auto">
          <a:xfrm>
            <a:off x="990600" y="2752725"/>
            <a:ext cx="7105650" cy="1362075"/>
          </a:xfrm>
          <a:prstGeom prst="rect">
            <a:avLst/>
          </a:prstGeom>
          <a:solidFill>
            <a:srgbClr val="BD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626" tIns="50813" rIns="101626" bIns="50813"/>
          <a:lstStyle/>
          <a:p>
            <a:pPr marL="381000" indent="-381000" algn="ctr" defTabSz="1016000"/>
            <a:r>
              <a:rPr lang="it-IT" sz="4000" b="1">
                <a:solidFill>
                  <a:srgbClr val="7F7F7F"/>
                </a:solidFill>
                <a:cs typeface="Arial" charset="0"/>
              </a:rPr>
              <a:t>Prokaryotic diversity:</a:t>
            </a:r>
          </a:p>
          <a:p>
            <a:pPr marL="381000" indent="-381000" algn="ctr" defTabSz="1016000"/>
            <a:r>
              <a:rPr lang="it-IT" sz="4000">
                <a:solidFill>
                  <a:srgbClr val="FF0000"/>
                </a:solidFill>
                <a:cs typeface="Arial" charset="0"/>
              </a:rPr>
              <a:t>the phylogeny of </a:t>
            </a:r>
            <a:r>
              <a:rPr lang="it-IT" sz="4000" i="1">
                <a:solidFill>
                  <a:srgbClr val="FF0000"/>
                </a:solidFill>
                <a:cs typeface="Arial" charset="0"/>
              </a:rPr>
              <a:t>Bacteria</a:t>
            </a:r>
          </a:p>
          <a:p>
            <a:pPr marL="381000" indent="-381000" algn="ctr" defTabSz="1016000" eaLnBrk="0" hangingPunct="0">
              <a:spcBef>
                <a:spcPct val="20000"/>
              </a:spcBef>
            </a:pPr>
            <a:endParaRPr lang="it-IT" sz="4400" i="1">
              <a:solidFill>
                <a:schemeClr val="bg2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ext Box 4"/>
          <p:cNvSpPr txBox="1">
            <a:spLocks noChangeArrowheads="1"/>
          </p:cNvSpPr>
          <p:nvPr/>
        </p:nvSpPr>
        <p:spPr bwMode="auto">
          <a:xfrm>
            <a:off x="2133600" y="381000"/>
            <a:ext cx="48085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00"/>
                </a:solidFill>
                <a:cs typeface="Arial" charset="0"/>
              </a:rPr>
              <a:t>Hydrogen-Oxidizing </a:t>
            </a:r>
            <a:r>
              <a:rPr lang="it-IT" sz="2800" i="1">
                <a:solidFill>
                  <a:srgbClr val="000000"/>
                </a:solidFill>
                <a:cs typeface="Arial" charset="0"/>
              </a:rPr>
              <a:t>Bacteria </a:t>
            </a:r>
          </a:p>
        </p:txBody>
      </p:sp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539750" y="1268413"/>
            <a:ext cx="8135938" cy="1006475"/>
          </a:xfrm>
          <a:prstGeom prst="rect">
            <a:avLst/>
          </a:prstGeom>
          <a:solidFill>
            <a:srgbClr val="BC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it-IT" sz="2000">
                <a:cs typeface="Arial" charset="0"/>
              </a:rPr>
              <a:t>1.   A wide variety of bacteria are capable of growing with H</a:t>
            </a:r>
            <a:r>
              <a:rPr lang="it-IT" sz="2000" baseline="-25000">
                <a:cs typeface="Arial" charset="0"/>
              </a:rPr>
              <a:t>2</a:t>
            </a:r>
            <a:r>
              <a:rPr lang="it-IT" sz="2000">
                <a:cs typeface="Arial" charset="0"/>
              </a:rPr>
              <a:t> as sole eletron donor and O</a:t>
            </a:r>
            <a:r>
              <a:rPr lang="it-IT" sz="2000" baseline="-25000">
                <a:cs typeface="Arial" charset="0"/>
              </a:rPr>
              <a:t>2</a:t>
            </a:r>
            <a:r>
              <a:rPr lang="it-IT" sz="2000">
                <a:cs typeface="Arial" charset="0"/>
              </a:rPr>
              <a:t> as electron acceptor (genera </a:t>
            </a:r>
            <a:r>
              <a:rPr lang="it-IT" sz="2000" b="1" i="1">
                <a:solidFill>
                  <a:srgbClr val="FF0000"/>
                </a:solidFill>
                <a:cs typeface="Arial" charset="0"/>
              </a:rPr>
              <a:t>Ralstonia</a:t>
            </a:r>
            <a:r>
              <a:rPr lang="it-IT" sz="2000">
                <a:cs typeface="Arial" charset="0"/>
              </a:rPr>
              <a:t>, </a:t>
            </a:r>
            <a:r>
              <a:rPr lang="it-IT" sz="2000" b="1" i="1">
                <a:cs typeface="Arial" charset="0"/>
              </a:rPr>
              <a:t>Pseudomonas</a:t>
            </a:r>
            <a:r>
              <a:rPr lang="it-IT" sz="2000" i="1">
                <a:cs typeface="Arial" charset="0"/>
              </a:rPr>
              <a:t> </a:t>
            </a:r>
            <a:r>
              <a:rPr lang="it-IT" sz="2000">
                <a:cs typeface="Arial" charset="0"/>
              </a:rPr>
              <a:t>and </a:t>
            </a:r>
            <a:r>
              <a:rPr lang="it-IT" sz="2000" b="1" i="1">
                <a:solidFill>
                  <a:srgbClr val="FF0000"/>
                </a:solidFill>
                <a:cs typeface="Arial" charset="0"/>
              </a:rPr>
              <a:t>Alcaligenes</a:t>
            </a:r>
            <a:r>
              <a:rPr lang="it-IT" sz="2000">
                <a:cs typeface="Arial" charset="0"/>
              </a:rPr>
              <a:t>)</a:t>
            </a:r>
            <a:endParaRPr lang="it-IT" sz="2000" baseline="30000">
              <a:cs typeface="Arial" charset="0"/>
            </a:endParaRPr>
          </a:p>
        </p:txBody>
      </p:sp>
      <p:sp>
        <p:nvSpPr>
          <p:cNvPr id="26628" name="Text Box 6"/>
          <p:cNvSpPr txBox="1">
            <a:spLocks noChangeArrowheads="1"/>
          </p:cNvSpPr>
          <p:nvPr/>
        </p:nvSpPr>
        <p:spPr bwMode="auto">
          <a:xfrm>
            <a:off x="539750" y="3176588"/>
            <a:ext cx="8135938" cy="396875"/>
          </a:xfrm>
          <a:prstGeom prst="rect">
            <a:avLst/>
          </a:prstGeom>
          <a:solidFill>
            <a:srgbClr val="BC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it-IT" sz="2000">
                <a:cs typeface="Arial" charset="0"/>
              </a:rPr>
              <a:t>3.   Almost all hydrogen bacteria are facultative chemolithotrophs</a:t>
            </a:r>
            <a:endParaRPr lang="it-IT" sz="2000" baseline="30000">
              <a:cs typeface="Arial" charset="0"/>
            </a:endParaRPr>
          </a:p>
        </p:txBody>
      </p:sp>
      <p:sp>
        <p:nvSpPr>
          <p:cNvPr id="26629" name="Text Box 7"/>
          <p:cNvSpPr txBox="1">
            <a:spLocks noChangeArrowheads="1"/>
          </p:cNvSpPr>
          <p:nvPr/>
        </p:nvSpPr>
        <p:spPr bwMode="auto">
          <a:xfrm>
            <a:off x="539750" y="3860800"/>
            <a:ext cx="8135938" cy="1311275"/>
          </a:xfrm>
          <a:prstGeom prst="rect">
            <a:avLst/>
          </a:prstGeom>
          <a:solidFill>
            <a:srgbClr val="BC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it-IT" sz="2000">
                <a:cs typeface="Arial" charset="0"/>
              </a:rPr>
              <a:t>4.   Some hydrogen bacteria can grow on CO, as energy source, with electrons from the oxidation of CO to CO</a:t>
            </a:r>
            <a:r>
              <a:rPr lang="it-IT" sz="2000" baseline="-25000">
                <a:cs typeface="Arial" charset="0"/>
              </a:rPr>
              <a:t>2</a:t>
            </a:r>
            <a:r>
              <a:rPr lang="it-IT" sz="2000">
                <a:cs typeface="Arial" charset="0"/>
              </a:rPr>
              <a:t> entering the electron transport chain to drive ATP synthesis (</a:t>
            </a:r>
            <a:r>
              <a:rPr lang="it-IT" sz="2000" b="1" i="1">
                <a:cs typeface="Arial" charset="0"/>
              </a:rPr>
              <a:t>P. carboxydovorans</a:t>
            </a:r>
            <a:r>
              <a:rPr lang="it-IT" sz="2000">
                <a:cs typeface="Arial" charset="0"/>
              </a:rPr>
              <a:t>, </a:t>
            </a:r>
            <a:r>
              <a:rPr lang="it-IT" sz="2000" b="1" i="1">
                <a:cs typeface="Arial" charset="0"/>
              </a:rPr>
              <a:t>B.</a:t>
            </a:r>
            <a:r>
              <a:rPr lang="it-IT" sz="2000">
                <a:cs typeface="Arial" charset="0"/>
              </a:rPr>
              <a:t> </a:t>
            </a:r>
            <a:r>
              <a:rPr lang="it-IT" sz="2000" b="1" i="1">
                <a:cs typeface="Arial" charset="0"/>
              </a:rPr>
              <a:t>schlegelii</a:t>
            </a:r>
            <a:r>
              <a:rPr lang="it-IT" sz="2000">
                <a:cs typeface="Arial" charset="0"/>
              </a:rPr>
              <a:t>, and </a:t>
            </a:r>
            <a:r>
              <a:rPr lang="it-IT" sz="2000" b="1" i="1">
                <a:cs typeface="Arial" charset="0"/>
              </a:rPr>
              <a:t>A. carboxydus</a:t>
            </a:r>
            <a:r>
              <a:rPr lang="it-IT" sz="2000">
                <a:cs typeface="Arial" charset="0"/>
              </a:rPr>
              <a:t>)</a:t>
            </a:r>
            <a:endParaRPr lang="it-IT" sz="2000" baseline="30000">
              <a:cs typeface="Arial" charset="0"/>
            </a:endParaRPr>
          </a:p>
        </p:txBody>
      </p:sp>
      <p:sp>
        <p:nvSpPr>
          <p:cNvPr id="26630" name="Text Box 8"/>
          <p:cNvSpPr txBox="1">
            <a:spLocks noChangeArrowheads="1"/>
          </p:cNvSpPr>
          <p:nvPr/>
        </p:nvSpPr>
        <p:spPr bwMode="auto">
          <a:xfrm>
            <a:off x="539750" y="2527300"/>
            <a:ext cx="8135938" cy="396875"/>
          </a:xfrm>
          <a:prstGeom prst="rect">
            <a:avLst/>
          </a:prstGeom>
          <a:solidFill>
            <a:srgbClr val="BC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it-IT" sz="2000">
                <a:cs typeface="Arial" charset="0"/>
              </a:rPr>
              <a:t>2.   All these bacteria contains one or more </a:t>
            </a:r>
            <a:r>
              <a:rPr lang="it-IT" sz="2000" b="1" i="1">
                <a:solidFill>
                  <a:srgbClr val="FF0000"/>
                </a:solidFill>
                <a:cs typeface="Arial" charset="0"/>
              </a:rPr>
              <a:t>hydrogenase</a:t>
            </a:r>
            <a:r>
              <a:rPr lang="it-IT" sz="2000" i="1">
                <a:cs typeface="Arial" charset="0"/>
              </a:rPr>
              <a:t> </a:t>
            </a:r>
            <a:r>
              <a:rPr lang="it-IT" sz="2000">
                <a:cs typeface="Arial" charset="0"/>
              </a:rPr>
              <a:t>enzymes</a:t>
            </a:r>
            <a:endParaRPr lang="it-IT" sz="2000" baseline="30000">
              <a:cs typeface="Arial" charset="0"/>
            </a:endParaRPr>
          </a:p>
        </p:txBody>
      </p:sp>
      <p:sp>
        <p:nvSpPr>
          <p:cNvPr id="26631" name="Text Box 9"/>
          <p:cNvSpPr txBox="1">
            <a:spLocks noChangeArrowheads="1"/>
          </p:cNvSpPr>
          <p:nvPr/>
        </p:nvSpPr>
        <p:spPr bwMode="auto">
          <a:xfrm>
            <a:off x="539750" y="5408613"/>
            <a:ext cx="8135938" cy="701675"/>
          </a:xfrm>
          <a:prstGeom prst="rect">
            <a:avLst/>
          </a:prstGeom>
          <a:solidFill>
            <a:srgbClr val="BC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it-IT" sz="2000">
                <a:cs typeface="Arial" charset="0"/>
              </a:rPr>
              <a:t>5. CO is oxidized to CO</a:t>
            </a:r>
            <a:r>
              <a:rPr lang="it-IT" sz="2000" baseline="-25000">
                <a:cs typeface="Arial" charset="0"/>
              </a:rPr>
              <a:t>2</a:t>
            </a:r>
            <a:r>
              <a:rPr lang="it-IT" sz="2000">
                <a:cs typeface="Arial" charset="0"/>
              </a:rPr>
              <a:t> by the enzyme </a:t>
            </a:r>
            <a:r>
              <a:rPr lang="it-IT" sz="2000" b="1" i="1">
                <a:solidFill>
                  <a:srgbClr val="FF0000"/>
                </a:solidFill>
                <a:cs typeface="Arial" charset="0"/>
              </a:rPr>
              <a:t>carbon monoxide dehydrogenase</a:t>
            </a:r>
            <a:endParaRPr lang="it-IT" sz="2000" b="1" i="1" baseline="30000">
              <a:solidFill>
                <a:srgbClr val="FF00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/>
      <p:bldP spid="26628" grpId="0" animBg="1"/>
      <p:bldP spid="26629" grpId="0" animBg="1"/>
      <p:bldP spid="26630" grpId="0" animBg="1"/>
      <p:bldP spid="266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Immagine 2" descr="Tab. 16.0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784860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4" name="Immagine 3" descr="Fig. 16.14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1225" y="4495800"/>
            <a:ext cx="315277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 Box 4"/>
          <p:cNvSpPr txBox="1">
            <a:spLocks noChangeArrowheads="1"/>
          </p:cNvSpPr>
          <p:nvPr/>
        </p:nvSpPr>
        <p:spPr bwMode="auto">
          <a:xfrm>
            <a:off x="2141538" y="0"/>
            <a:ext cx="4808537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00"/>
                </a:solidFill>
                <a:latin typeface="Calibri" charset="0"/>
              </a:rPr>
              <a:t>Hydrogen-Oxidizing </a:t>
            </a:r>
            <a:r>
              <a:rPr lang="it-IT" sz="2800" i="1">
                <a:solidFill>
                  <a:srgbClr val="000000"/>
                </a:solidFill>
                <a:latin typeface="Calibri" charset="0"/>
              </a:rPr>
              <a:t>Bacteria </a:t>
            </a:r>
          </a:p>
        </p:txBody>
      </p:sp>
      <p:sp>
        <p:nvSpPr>
          <p:cNvPr id="5" name="Rettangolo 4"/>
          <p:cNvSpPr/>
          <p:nvPr/>
        </p:nvSpPr>
        <p:spPr>
          <a:xfrm>
            <a:off x="0" y="5486400"/>
            <a:ext cx="6248400" cy="7620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/>
          </a:p>
        </p:txBody>
      </p:sp>
      <p:sp>
        <p:nvSpPr>
          <p:cNvPr id="6" name="Rettangolo 5"/>
          <p:cNvSpPr/>
          <p:nvPr/>
        </p:nvSpPr>
        <p:spPr>
          <a:xfrm>
            <a:off x="5410200" y="6705600"/>
            <a:ext cx="3733800" cy="1524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/>
          </a:p>
        </p:txBody>
      </p:sp>
      <p:sp>
        <p:nvSpPr>
          <p:cNvPr id="33799" name="Rectangle 7"/>
          <p:cNvSpPr>
            <a:spLocks noChangeArrowheads="1"/>
          </p:cNvSpPr>
          <p:nvPr/>
        </p:nvSpPr>
        <p:spPr bwMode="auto">
          <a:xfrm>
            <a:off x="520700" y="1238250"/>
            <a:ext cx="6858000" cy="4143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it-IT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Immagine 8" descr="Fig. 23.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3352800"/>
            <a:ext cx="4519613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2" name="Text Box 4"/>
          <p:cNvSpPr txBox="1">
            <a:spLocks noChangeArrowheads="1"/>
          </p:cNvSpPr>
          <p:nvPr/>
        </p:nvSpPr>
        <p:spPr bwMode="auto">
          <a:xfrm>
            <a:off x="2822575" y="238125"/>
            <a:ext cx="34448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00"/>
                </a:solidFill>
                <a:cs typeface="Arial" charset="0"/>
              </a:rPr>
              <a:t>Acetic Acid </a:t>
            </a:r>
            <a:r>
              <a:rPr lang="it-IT" sz="2800" i="1">
                <a:solidFill>
                  <a:srgbClr val="000000"/>
                </a:solidFill>
                <a:cs typeface="Arial" charset="0"/>
              </a:rPr>
              <a:t>Bacteria </a:t>
            </a:r>
          </a:p>
        </p:txBody>
      </p:sp>
      <p:sp>
        <p:nvSpPr>
          <p:cNvPr id="27651" name="Text Box 5"/>
          <p:cNvSpPr txBox="1">
            <a:spLocks noChangeArrowheads="1"/>
          </p:cNvSpPr>
          <p:nvPr/>
        </p:nvSpPr>
        <p:spPr bwMode="auto">
          <a:xfrm>
            <a:off x="539750" y="914400"/>
            <a:ext cx="8135938" cy="1311275"/>
          </a:xfrm>
          <a:prstGeom prst="rect">
            <a:avLst/>
          </a:prstGeom>
          <a:solidFill>
            <a:srgbClr val="BC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it-IT" sz="2000">
                <a:cs typeface="Arial" charset="0"/>
              </a:rPr>
              <a:t>1.  Comprised a group of </a:t>
            </a:r>
            <a:r>
              <a:rPr lang="it-IT" sz="2000" b="1">
                <a:cs typeface="Arial" charset="0"/>
              </a:rPr>
              <a:t>G-, aerobic , motile rods</a:t>
            </a:r>
            <a:r>
              <a:rPr lang="it-IT" sz="2000">
                <a:cs typeface="Arial" charset="0"/>
              </a:rPr>
              <a:t> that carried out </a:t>
            </a:r>
            <a:r>
              <a:rPr lang="it-IT" sz="2000" b="1" i="1">
                <a:solidFill>
                  <a:srgbClr val="FF0000"/>
                </a:solidFill>
                <a:cs typeface="Arial" charset="0"/>
              </a:rPr>
              <a:t>incomplete oxidation</a:t>
            </a:r>
            <a:r>
              <a:rPr lang="it-IT" sz="2000">
                <a:cs typeface="Arial" charset="0"/>
              </a:rPr>
              <a:t> of alchols and sugars, leading to the accumulation of organic acid as end products (with </a:t>
            </a:r>
            <a:r>
              <a:rPr lang="it-IT" sz="2000" i="1">
                <a:cs typeface="Arial" charset="0"/>
              </a:rPr>
              <a:t>ethanol</a:t>
            </a:r>
            <a:r>
              <a:rPr lang="it-IT" sz="2000">
                <a:cs typeface="Arial" charset="0"/>
              </a:rPr>
              <a:t> as a substrate, </a:t>
            </a:r>
            <a:r>
              <a:rPr lang="it-IT" sz="2000" i="1">
                <a:cs typeface="Arial" charset="0"/>
              </a:rPr>
              <a:t>acetic acid</a:t>
            </a:r>
            <a:r>
              <a:rPr lang="it-IT" sz="2000">
                <a:cs typeface="Arial" charset="0"/>
              </a:rPr>
              <a:t> is produced)</a:t>
            </a:r>
            <a:endParaRPr lang="it-IT" sz="2000" baseline="30000">
              <a:cs typeface="Arial" charset="0"/>
            </a:endParaRPr>
          </a:p>
        </p:txBody>
      </p:sp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539750" y="2354263"/>
            <a:ext cx="8135938" cy="396875"/>
          </a:xfrm>
          <a:prstGeom prst="rect">
            <a:avLst/>
          </a:prstGeom>
          <a:solidFill>
            <a:srgbClr val="BC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it-IT" sz="2000">
                <a:cs typeface="Arial" charset="0"/>
              </a:rPr>
              <a:t>2.   High tolerance to acid conditions (pH values lower than 5)</a:t>
            </a:r>
            <a:endParaRPr lang="it-IT" sz="2000" baseline="30000">
              <a:cs typeface="Arial" charset="0"/>
            </a:endParaRPr>
          </a:p>
        </p:txBody>
      </p:sp>
      <p:sp>
        <p:nvSpPr>
          <p:cNvPr id="27653" name="Text Box 7"/>
          <p:cNvSpPr txBox="1">
            <a:spLocks noChangeArrowheads="1"/>
          </p:cNvSpPr>
          <p:nvPr/>
        </p:nvSpPr>
        <p:spPr bwMode="auto">
          <a:xfrm>
            <a:off x="539750" y="2930525"/>
            <a:ext cx="8135938" cy="701675"/>
          </a:xfrm>
          <a:prstGeom prst="rect">
            <a:avLst/>
          </a:prstGeom>
          <a:solidFill>
            <a:srgbClr val="BC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it-IT" sz="2000">
                <a:cs typeface="Arial" charset="0"/>
              </a:rPr>
              <a:t>3.  Two genera: </a:t>
            </a:r>
            <a:r>
              <a:rPr lang="it-IT" sz="2000" b="1" i="1">
                <a:cs typeface="Arial" charset="0"/>
              </a:rPr>
              <a:t>Gluconobacter </a:t>
            </a:r>
            <a:r>
              <a:rPr lang="it-IT" sz="2000">
                <a:cs typeface="Arial" charset="0"/>
              </a:rPr>
              <a:t>and </a:t>
            </a:r>
            <a:r>
              <a:rPr lang="it-IT" sz="2000" b="1" i="1">
                <a:cs typeface="Arial" charset="0"/>
              </a:rPr>
              <a:t>Acetobacter</a:t>
            </a:r>
            <a:r>
              <a:rPr lang="it-IT" sz="2000">
                <a:cs typeface="Arial" charset="0"/>
              </a:rPr>
              <a:t> (able to further oxidize CH</a:t>
            </a:r>
            <a:r>
              <a:rPr lang="it-IT" sz="2000" baseline="-25000">
                <a:cs typeface="Arial" charset="0"/>
              </a:rPr>
              <a:t>3</a:t>
            </a:r>
            <a:r>
              <a:rPr lang="it-IT" sz="2000">
                <a:cs typeface="Arial" charset="0"/>
              </a:rPr>
              <a:t>COOH to CO</a:t>
            </a:r>
            <a:r>
              <a:rPr lang="it-IT" sz="2000" baseline="-25000">
                <a:cs typeface="Arial" charset="0"/>
              </a:rPr>
              <a:t>2</a:t>
            </a:r>
            <a:r>
              <a:rPr lang="it-IT" sz="2000">
                <a:cs typeface="Arial" charset="0"/>
              </a:rPr>
              <a:t>)</a:t>
            </a:r>
          </a:p>
        </p:txBody>
      </p:sp>
      <p:grpSp>
        <p:nvGrpSpPr>
          <p:cNvPr id="56326" name="Group 10"/>
          <p:cNvGrpSpPr>
            <a:grpSpLocks/>
          </p:cNvGrpSpPr>
          <p:nvPr/>
        </p:nvGrpSpPr>
        <p:grpSpPr bwMode="auto">
          <a:xfrm>
            <a:off x="544513" y="3813175"/>
            <a:ext cx="3951287" cy="2663825"/>
            <a:chOff x="1632" y="2402"/>
            <a:chExt cx="2489" cy="1678"/>
          </a:xfrm>
        </p:grpSpPr>
        <p:pic>
          <p:nvPicPr>
            <p:cNvPr id="56328" name="Picture 8" descr="FG12_018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2" y="2402"/>
              <a:ext cx="2489" cy="16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6329" name="Text Box 9"/>
            <p:cNvSpPr txBox="1">
              <a:spLocks noChangeArrowheads="1"/>
            </p:cNvSpPr>
            <p:nvPr/>
          </p:nvSpPr>
          <p:spPr bwMode="auto">
            <a:xfrm>
              <a:off x="1700" y="3794"/>
              <a:ext cx="1769" cy="2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it-IT" sz="1800" b="1" i="1">
                  <a:latin typeface="Calibri" charset="0"/>
                </a:rPr>
                <a:t>A. aceti </a:t>
              </a:r>
              <a:r>
                <a:rPr lang="it-IT" sz="1800">
                  <a:latin typeface="Calibri" charset="0"/>
                </a:rPr>
                <a:t>on CaCO</a:t>
              </a:r>
              <a:r>
                <a:rPr lang="it-IT" sz="1800" baseline="-25000">
                  <a:latin typeface="Calibri" charset="0"/>
                </a:rPr>
                <a:t>3</a:t>
              </a:r>
              <a:r>
                <a:rPr lang="it-IT" sz="1800">
                  <a:latin typeface="Calibri" charset="0"/>
                </a:rPr>
                <a:t>-agar </a:t>
              </a:r>
              <a:endParaRPr lang="it-IT" sz="1800" b="1" i="1">
                <a:latin typeface="Calibri" charset="0"/>
              </a:endParaRPr>
            </a:p>
          </p:txBody>
        </p:sp>
      </p:grpSp>
      <p:sp>
        <p:nvSpPr>
          <p:cNvPr id="10" name="Rettangolo 9"/>
          <p:cNvSpPr/>
          <p:nvPr/>
        </p:nvSpPr>
        <p:spPr>
          <a:xfrm>
            <a:off x="4419600" y="6629400"/>
            <a:ext cx="4724400" cy="228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animBg="1"/>
      <p:bldP spid="27652" grpId="0" animBg="1"/>
      <p:bldP spid="2765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ext Box 4"/>
          <p:cNvSpPr txBox="1">
            <a:spLocks noChangeArrowheads="1"/>
          </p:cNvSpPr>
          <p:nvPr/>
        </p:nvSpPr>
        <p:spPr bwMode="auto">
          <a:xfrm>
            <a:off x="3155950" y="228600"/>
            <a:ext cx="27924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00"/>
                </a:solidFill>
                <a:cs typeface="Arial" charset="0"/>
              </a:rPr>
              <a:t>Enteric </a:t>
            </a:r>
            <a:r>
              <a:rPr lang="it-IT" sz="2800" i="1">
                <a:solidFill>
                  <a:srgbClr val="000000"/>
                </a:solidFill>
                <a:cs typeface="Arial" charset="0"/>
              </a:rPr>
              <a:t>Bacteria </a:t>
            </a:r>
          </a:p>
        </p:txBody>
      </p:sp>
      <p:sp>
        <p:nvSpPr>
          <p:cNvPr id="58370" name="Text Box 6"/>
          <p:cNvSpPr txBox="1">
            <a:spLocks noChangeArrowheads="1"/>
          </p:cNvSpPr>
          <p:nvPr/>
        </p:nvSpPr>
        <p:spPr bwMode="auto">
          <a:xfrm>
            <a:off x="381000" y="838200"/>
            <a:ext cx="8412163" cy="5002213"/>
          </a:xfrm>
          <a:prstGeom prst="rect">
            <a:avLst/>
          </a:prstGeom>
          <a:solidFill>
            <a:srgbClr val="BC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it-IT" sz="1800">
                <a:cs typeface="Arial" charset="0"/>
              </a:rPr>
              <a:t>The </a:t>
            </a:r>
            <a:r>
              <a:rPr lang="it-IT" sz="1800" b="1">
                <a:solidFill>
                  <a:srgbClr val="FF0000"/>
                </a:solidFill>
                <a:cs typeface="Arial" charset="0"/>
              </a:rPr>
              <a:t>enteric </a:t>
            </a:r>
            <a:r>
              <a:rPr lang="it-IT" sz="1800" b="1" i="1">
                <a:solidFill>
                  <a:srgbClr val="FF0000"/>
                </a:solidFill>
                <a:cs typeface="Arial" charset="0"/>
              </a:rPr>
              <a:t>bacteria</a:t>
            </a:r>
            <a:r>
              <a:rPr lang="it-IT" sz="1800" i="1">
                <a:cs typeface="Arial" charset="0"/>
              </a:rPr>
              <a:t> </a:t>
            </a:r>
            <a:r>
              <a:rPr lang="it-IT" sz="1800">
                <a:cs typeface="Arial" charset="0"/>
              </a:rPr>
              <a:t>comprise a relatively homogeneous of:</a:t>
            </a:r>
          </a:p>
          <a:p>
            <a:pPr algn="just"/>
            <a:endParaRPr lang="it-IT" sz="2000">
              <a:cs typeface="Arial" charset="0"/>
            </a:endParaRPr>
          </a:p>
          <a:p>
            <a:pPr algn="just">
              <a:buFontTx/>
              <a:buChar char="•"/>
            </a:pPr>
            <a:r>
              <a:rPr lang="it-IT" sz="1800" b="1">
                <a:cs typeface="Arial" charset="0"/>
              </a:rPr>
              <a:t>Gram-negative straight rods</a:t>
            </a:r>
          </a:p>
          <a:p>
            <a:pPr algn="just">
              <a:buFontTx/>
              <a:buChar char="•"/>
            </a:pPr>
            <a:endParaRPr lang="it-IT" sz="2000" b="1">
              <a:cs typeface="Arial" charset="0"/>
            </a:endParaRPr>
          </a:p>
          <a:p>
            <a:pPr algn="just">
              <a:buFontTx/>
              <a:buChar char="•"/>
            </a:pPr>
            <a:r>
              <a:rPr lang="it-IT" sz="1800" b="1">
                <a:cs typeface="Arial" charset="0"/>
              </a:rPr>
              <a:t>Motile by peritrichous flagella or non motile</a:t>
            </a:r>
          </a:p>
          <a:p>
            <a:pPr algn="just">
              <a:buFontTx/>
              <a:buChar char="•"/>
            </a:pPr>
            <a:endParaRPr lang="it-IT" sz="2000" b="1">
              <a:cs typeface="Arial" charset="0"/>
            </a:endParaRPr>
          </a:p>
          <a:p>
            <a:pPr algn="just">
              <a:buFontTx/>
              <a:buChar char="•"/>
            </a:pPr>
            <a:r>
              <a:rPr lang="it-IT" sz="1800" b="1">
                <a:cs typeface="Arial" charset="0"/>
              </a:rPr>
              <a:t>Nonsporulating</a:t>
            </a:r>
          </a:p>
          <a:p>
            <a:pPr algn="just">
              <a:buFontTx/>
              <a:buChar char="•"/>
            </a:pPr>
            <a:endParaRPr lang="it-IT" sz="2000" b="1">
              <a:cs typeface="Arial" charset="0"/>
            </a:endParaRPr>
          </a:p>
          <a:p>
            <a:pPr algn="just">
              <a:buFontTx/>
              <a:buChar char="•"/>
            </a:pPr>
            <a:r>
              <a:rPr lang="it-IT" sz="1800" b="1">
                <a:cs typeface="Arial" charset="0"/>
              </a:rPr>
              <a:t>Facultative aerobes</a:t>
            </a:r>
          </a:p>
          <a:p>
            <a:pPr algn="just">
              <a:buFontTx/>
              <a:buChar char="•"/>
            </a:pPr>
            <a:endParaRPr lang="it-IT" sz="2000" b="1">
              <a:cs typeface="Arial" charset="0"/>
            </a:endParaRPr>
          </a:p>
          <a:p>
            <a:pPr algn="just">
              <a:buFontTx/>
              <a:buChar char="•"/>
            </a:pPr>
            <a:r>
              <a:rPr lang="it-IT" sz="1800" b="1">
                <a:cs typeface="Arial" charset="0"/>
              </a:rPr>
              <a:t>Producing acid from glucose</a:t>
            </a:r>
          </a:p>
          <a:p>
            <a:pPr algn="just">
              <a:buFontTx/>
              <a:buChar char="•"/>
            </a:pPr>
            <a:endParaRPr lang="it-IT" sz="2000" b="1">
              <a:cs typeface="Arial" charset="0"/>
            </a:endParaRPr>
          </a:p>
          <a:p>
            <a:pPr algn="just">
              <a:buFontTx/>
              <a:buChar char="•"/>
            </a:pPr>
            <a:r>
              <a:rPr lang="it-IT" sz="1800" b="1">
                <a:cs typeface="Arial" charset="0"/>
              </a:rPr>
              <a:t>Catalase-positive</a:t>
            </a:r>
          </a:p>
          <a:p>
            <a:pPr algn="just">
              <a:buFontTx/>
              <a:buChar char="•"/>
            </a:pPr>
            <a:endParaRPr lang="it-IT" sz="2000" b="1">
              <a:cs typeface="Arial" charset="0"/>
            </a:endParaRPr>
          </a:p>
          <a:p>
            <a:pPr algn="just">
              <a:buFontTx/>
              <a:buChar char="•"/>
            </a:pPr>
            <a:r>
              <a:rPr lang="it-IT" sz="1800" b="1">
                <a:cs typeface="Arial" charset="0"/>
              </a:rPr>
              <a:t>Oxidase-negative</a:t>
            </a:r>
          </a:p>
          <a:p>
            <a:pPr algn="just">
              <a:buFontTx/>
              <a:buChar char="•"/>
            </a:pPr>
            <a:endParaRPr lang="it-IT" sz="2000" b="1">
              <a:cs typeface="Arial" charset="0"/>
            </a:endParaRPr>
          </a:p>
          <a:p>
            <a:pPr algn="just">
              <a:buFontTx/>
              <a:buChar char="•"/>
            </a:pPr>
            <a:r>
              <a:rPr lang="it-IT" sz="1800" b="1">
                <a:cs typeface="Arial" charset="0"/>
              </a:rPr>
              <a:t>Usually reduce nitrate to nitrite (not to N</a:t>
            </a:r>
            <a:r>
              <a:rPr lang="it-IT" sz="1800" b="1" baseline="-25000">
                <a:cs typeface="Arial" charset="0"/>
              </a:rPr>
              <a:t>2</a:t>
            </a:r>
            <a:r>
              <a:rPr lang="it-IT" sz="1800" b="1">
                <a:cs typeface="Arial" charset="0"/>
              </a:rPr>
              <a:t>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Immagine 2" descr="ASM.img15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358900" y="6350"/>
            <a:ext cx="6426200" cy="617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 Box 4"/>
          <p:cNvSpPr txBox="1">
            <a:spLocks noChangeArrowheads="1"/>
          </p:cNvSpPr>
          <p:nvPr/>
        </p:nvSpPr>
        <p:spPr bwMode="auto">
          <a:xfrm>
            <a:off x="342900" y="3589338"/>
            <a:ext cx="8458200" cy="3113087"/>
          </a:xfrm>
          <a:prstGeom prst="rect">
            <a:avLst/>
          </a:prstGeom>
          <a:solidFill>
            <a:srgbClr val="BC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800" b="1">
                <a:solidFill>
                  <a:srgbClr val="FF0000"/>
                </a:solidFill>
                <a:cs typeface="Arial" charset="0"/>
              </a:rPr>
              <a:t>Key tests to distinguish enteric bacteria from other bacteria of similar morphology:</a:t>
            </a:r>
          </a:p>
          <a:p>
            <a:pPr algn="ctr" eaLnBrk="1" hangingPunct="1"/>
            <a:endParaRPr lang="it-IT" sz="1800" b="1">
              <a:solidFill>
                <a:srgbClr val="000099"/>
              </a:solidFill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1800" b="1">
                <a:cs typeface="Arial" charset="0"/>
              </a:rPr>
              <a:t>Oxidase test</a:t>
            </a:r>
            <a:r>
              <a:rPr lang="it-IT" sz="1800">
                <a:cs typeface="Arial" charset="0"/>
              </a:rPr>
              <a:t> (Enteric bacteria always negative) – separates enterics from ox+ of genera </a:t>
            </a:r>
            <a:r>
              <a:rPr lang="it-IT" sz="1800" i="1">
                <a:cs typeface="Arial" charset="0"/>
              </a:rPr>
              <a:t>Pseudomonas, Vibrio, Alcaligenes, Flavobacterium.</a:t>
            </a:r>
          </a:p>
          <a:p>
            <a:pPr eaLnBrk="1" hangingPunct="1">
              <a:buFontTx/>
              <a:buChar char="•"/>
            </a:pPr>
            <a:endParaRPr lang="it-IT" sz="1800" i="1"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1800" b="1">
                <a:cs typeface="Arial" charset="0"/>
              </a:rPr>
              <a:t>Nitrate reduced only to nitrite</a:t>
            </a:r>
            <a:r>
              <a:rPr lang="it-IT" sz="1800">
                <a:cs typeface="Arial" charset="0"/>
              </a:rPr>
              <a:t> (assay for nitrite after growth) distinguishes Enterics from Bacteria that reduce nitrate to N</a:t>
            </a:r>
            <a:r>
              <a:rPr lang="it-IT" sz="1800" baseline="-25000">
                <a:cs typeface="Arial" charset="0"/>
              </a:rPr>
              <a:t>2</a:t>
            </a:r>
            <a:r>
              <a:rPr lang="it-IT" sz="1800">
                <a:cs typeface="Arial" charset="0"/>
              </a:rPr>
              <a:t> (</a:t>
            </a:r>
            <a:r>
              <a:rPr lang="it-IT" sz="1800" i="1">
                <a:cs typeface="Arial" charset="0"/>
              </a:rPr>
              <a:t>Pseudomonas</a:t>
            </a:r>
            <a:r>
              <a:rPr lang="it-IT" sz="1800">
                <a:cs typeface="Arial" charset="0"/>
              </a:rPr>
              <a:t>).</a:t>
            </a:r>
          </a:p>
          <a:p>
            <a:pPr eaLnBrk="1" hangingPunct="1">
              <a:buFontTx/>
              <a:buChar char="•"/>
            </a:pPr>
            <a:endParaRPr lang="it-IT" sz="1800">
              <a:cs typeface="Arial" charset="0"/>
            </a:endParaRPr>
          </a:p>
          <a:p>
            <a:pPr eaLnBrk="1" hangingPunct="1">
              <a:buFontTx/>
              <a:buChar char="•"/>
            </a:pPr>
            <a:r>
              <a:rPr lang="it-IT" sz="1800" b="1">
                <a:cs typeface="Arial" charset="0"/>
              </a:rPr>
              <a:t>Ability to ferment glucose</a:t>
            </a:r>
            <a:r>
              <a:rPr lang="it-IT" sz="1800">
                <a:cs typeface="Arial" charset="0"/>
              </a:rPr>
              <a:t> – distinguishes Enterics from obligately aerobic Bacteria</a:t>
            </a:r>
          </a:p>
        </p:txBody>
      </p:sp>
      <p:sp>
        <p:nvSpPr>
          <p:cNvPr id="4" name="Rettangolo 3"/>
          <p:cNvSpPr/>
          <p:nvPr/>
        </p:nvSpPr>
        <p:spPr>
          <a:xfrm>
            <a:off x="1358900" y="3271838"/>
            <a:ext cx="6426200" cy="317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800"/>
          </a:p>
        </p:txBody>
      </p:sp>
      <p:sp>
        <p:nvSpPr>
          <p:cNvPr id="5" name="Rettangolo 4"/>
          <p:cNvSpPr/>
          <p:nvPr/>
        </p:nvSpPr>
        <p:spPr>
          <a:xfrm>
            <a:off x="1644650" y="2414588"/>
            <a:ext cx="5918200" cy="520700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800"/>
          </a:p>
        </p:txBody>
      </p:sp>
      <p:sp>
        <p:nvSpPr>
          <p:cNvPr id="6" name="Rettangolo 5"/>
          <p:cNvSpPr/>
          <p:nvPr/>
        </p:nvSpPr>
        <p:spPr>
          <a:xfrm>
            <a:off x="1644650" y="2933700"/>
            <a:ext cx="5918200" cy="376238"/>
          </a:xfrm>
          <a:prstGeom prst="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80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667000"/>
            <a:ext cx="8839200" cy="381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2466" name="Object 2"/>
          <p:cNvGraphicFramePr>
            <a:graphicFrameLocks/>
          </p:cNvGraphicFramePr>
          <p:nvPr/>
        </p:nvGraphicFramePr>
        <p:xfrm>
          <a:off x="7158038" y="228600"/>
          <a:ext cx="1676400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8" name="Image" r:id="rId5" imgW="892763" imgH="1188722" progId="">
                  <p:embed/>
                </p:oleObj>
              </mc:Choice>
              <mc:Fallback>
                <p:oleObj name="Image" r:id="rId5" imgW="892763" imgH="1188722" progId="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8038" y="228600"/>
                        <a:ext cx="1676400" cy="2133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467" name="Text Box 12"/>
          <p:cNvSpPr txBox="1">
            <a:spLocks noChangeArrowheads="1"/>
          </p:cNvSpPr>
          <p:nvPr/>
        </p:nvSpPr>
        <p:spPr bwMode="auto">
          <a:xfrm>
            <a:off x="288925" y="49371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it-IT" sz="1800">
              <a:latin typeface="Calibri" charset="0"/>
            </a:endParaRPr>
          </a:p>
        </p:txBody>
      </p:sp>
      <p:sp>
        <p:nvSpPr>
          <p:cNvPr id="62468" name="Text Box 13"/>
          <p:cNvSpPr txBox="1">
            <a:spLocks noChangeArrowheads="1"/>
          </p:cNvSpPr>
          <p:nvPr/>
        </p:nvSpPr>
        <p:spPr bwMode="auto">
          <a:xfrm>
            <a:off x="144463" y="493713"/>
            <a:ext cx="4651375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800">
                <a:cs typeface="Arial" charset="0"/>
              </a:rPr>
              <a:t>Ability to ferment glucose:</a:t>
            </a:r>
          </a:p>
          <a:p>
            <a:pPr algn="ctr" eaLnBrk="1" hangingPunct="1"/>
            <a:r>
              <a:rPr lang="it-IT" sz="2800">
                <a:cs typeface="Arial" charset="0"/>
              </a:rPr>
              <a:t> the mixed acid fermentation</a:t>
            </a:r>
          </a:p>
        </p:txBody>
      </p:sp>
      <p:sp>
        <p:nvSpPr>
          <p:cNvPr id="62469" name="CasellaDiTesto 5"/>
          <p:cNvSpPr txBox="1">
            <a:spLocks noChangeArrowheads="1"/>
          </p:cNvSpPr>
          <p:nvPr/>
        </p:nvSpPr>
        <p:spPr bwMode="auto">
          <a:xfrm>
            <a:off x="5724525" y="493713"/>
            <a:ext cx="1298575" cy="941387"/>
          </a:xfrm>
          <a:prstGeom prst="rect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800"/>
              <a:t>Acid + gas reaction (H</a:t>
            </a:r>
            <a:r>
              <a:rPr lang="it-IT" sz="1800" baseline="-25000"/>
              <a:t>2</a:t>
            </a:r>
            <a:r>
              <a:rPr lang="it-IT" sz="1800"/>
              <a:t>+CO</a:t>
            </a:r>
            <a:r>
              <a:rPr lang="it-IT" sz="1800" baseline="-25000"/>
              <a:t>2</a:t>
            </a:r>
            <a:r>
              <a:rPr lang="it-IT" sz="1800"/>
              <a:t>)</a:t>
            </a:r>
          </a:p>
        </p:txBody>
      </p:sp>
      <p:cxnSp>
        <p:nvCxnSpPr>
          <p:cNvPr id="8" name="Connettore 2 7"/>
          <p:cNvCxnSpPr>
            <a:stCxn id="62469" idx="3"/>
          </p:cNvCxnSpPr>
          <p:nvPr/>
        </p:nvCxnSpPr>
        <p:spPr>
          <a:xfrm>
            <a:off x="7035800" y="965200"/>
            <a:ext cx="577850" cy="4841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0800"/>
            <a:ext cx="8915400" cy="415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4514" name="Object 2"/>
          <p:cNvGraphicFramePr>
            <a:graphicFrameLocks noChangeAspect="1"/>
          </p:cNvGraphicFramePr>
          <p:nvPr/>
        </p:nvGraphicFramePr>
        <p:xfrm>
          <a:off x="5410200" y="76200"/>
          <a:ext cx="1616075" cy="2393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25" name="Image" r:id="rId5" imgW="874778" imgH="1207113" progId="">
                  <p:embed/>
                </p:oleObj>
              </mc:Choice>
              <mc:Fallback>
                <p:oleObj name="Image" r:id="rId5" imgW="874778" imgH="120711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0200" y="76200"/>
                        <a:ext cx="1616075" cy="2393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515" name="Text Box 4"/>
          <p:cNvSpPr txBox="1">
            <a:spLocks noChangeArrowheads="1"/>
          </p:cNvSpPr>
          <p:nvPr/>
        </p:nvSpPr>
        <p:spPr bwMode="auto">
          <a:xfrm>
            <a:off x="193675" y="398463"/>
            <a:ext cx="4592638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2800">
                <a:solidFill>
                  <a:srgbClr val="000000"/>
                </a:solidFill>
                <a:cs typeface="Arial" charset="0"/>
              </a:rPr>
              <a:t>Ability to ferment glucose:</a:t>
            </a:r>
          </a:p>
          <a:p>
            <a:pPr algn="ctr" eaLnBrk="1" hangingPunct="1"/>
            <a:r>
              <a:rPr lang="it-IT" sz="2800">
                <a:solidFill>
                  <a:srgbClr val="000000"/>
                </a:solidFill>
                <a:cs typeface="Arial" charset="0"/>
              </a:rPr>
              <a:t> the butanediol fermentation</a:t>
            </a:r>
          </a:p>
        </p:txBody>
      </p:sp>
      <p:sp>
        <p:nvSpPr>
          <p:cNvPr id="64516" name="CasellaDiTesto 4"/>
          <p:cNvSpPr txBox="1">
            <a:spLocks noChangeArrowheads="1"/>
          </p:cNvSpPr>
          <p:nvPr/>
        </p:nvSpPr>
        <p:spPr bwMode="auto">
          <a:xfrm>
            <a:off x="7258050" y="398463"/>
            <a:ext cx="1657350" cy="941387"/>
          </a:xfrm>
          <a:prstGeom prst="rect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it-IT" sz="1800"/>
              <a:t>Butanediol color reaction (VP)</a:t>
            </a:r>
          </a:p>
        </p:txBody>
      </p:sp>
      <p:cxnSp>
        <p:nvCxnSpPr>
          <p:cNvPr id="6" name="Connettore 2 5"/>
          <p:cNvCxnSpPr/>
          <p:nvPr/>
        </p:nvCxnSpPr>
        <p:spPr>
          <a:xfrm flipH="1">
            <a:off x="6797675" y="858838"/>
            <a:ext cx="457200" cy="60325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Immagine 1" descr="Fig. 16.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91535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6553200"/>
            <a:ext cx="9144000" cy="3048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/>
          </a:p>
        </p:txBody>
      </p:sp>
      <p:sp>
        <p:nvSpPr>
          <p:cNvPr id="4" name="Rettangolo arrotondato 3"/>
          <p:cNvSpPr/>
          <p:nvPr/>
        </p:nvSpPr>
        <p:spPr>
          <a:xfrm>
            <a:off x="3276600" y="4248150"/>
            <a:ext cx="5486400" cy="609600"/>
          </a:xfrm>
          <a:prstGeom prst="roundRect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/>
          </a:p>
        </p:txBody>
      </p:sp>
      <p:sp>
        <p:nvSpPr>
          <p:cNvPr id="66564" name="CasellaDiTesto 4"/>
          <p:cNvSpPr txBox="1">
            <a:spLocks noChangeArrowheads="1"/>
          </p:cNvSpPr>
          <p:nvPr/>
        </p:nvSpPr>
        <p:spPr bwMode="auto">
          <a:xfrm>
            <a:off x="6019800" y="4362450"/>
            <a:ext cx="247173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cs typeface="Arial" charset="0"/>
              </a:rPr>
              <a:t>Voges-Proskauer (VP)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Immagine 1" descr="Tab. 16.15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6350"/>
            <a:ext cx="7010400" cy="525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0" name="Immagin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050" y="4572000"/>
            <a:ext cx="732155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0"/>
            <a:ext cx="52705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0658" name="Text Box 5"/>
          <p:cNvSpPr txBox="1">
            <a:spLocks noChangeArrowheads="1"/>
          </p:cNvSpPr>
          <p:nvPr/>
        </p:nvSpPr>
        <p:spPr bwMode="auto">
          <a:xfrm>
            <a:off x="304800" y="457200"/>
            <a:ext cx="2759075" cy="915988"/>
          </a:xfrm>
          <a:prstGeom prst="rect">
            <a:avLst/>
          </a:prstGeom>
          <a:solidFill>
            <a:srgbClr val="BC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solidFill>
                  <a:srgbClr val="000000"/>
                </a:solidFill>
                <a:cs typeface="Arial" charset="0"/>
              </a:rPr>
              <a:t>A simplified key to the main genera of Enteric Bacteria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838200" y="629366"/>
            <a:ext cx="7467600" cy="5632302"/>
          </a:xfrm>
          <a:prstGeom prst="rect">
            <a:avLst/>
          </a:prstGeom>
          <a:solidFill>
            <a:srgbClr val="BC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4" tIns="45716" rIns="91434" bIns="4571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just"/>
            <a:r>
              <a:rPr lang="it-IT" dirty="0">
                <a:solidFill>
                  <a:srgbClr val="000000"/>
                </a:solidFill>
                <a:cs typeface="Arial" charset="0"/>
              </a:rPr>
              <a:t>The </a:t>
            </a:r>
            <a:r>
              <a:rPr lang="it-IT" b="1" dirty="0" err="1">
                <a:solidFill>
                  <a:srgbClr val="FF0000"/>
                </a:solidFill>
                <a:cs typeface="Arial" charset="0"/>
              </a:rPr>
              <a:t>phylogenetic</a:t>
            </a:r>
            <a:r>
              <a:rPr lang="it-IT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cs typeface="Arial" charset="0"/>
              </a:rPr>
              <a:t>tree</a:t>
            </a:r>
            <a:r>
              <a:rPr lang="it-IT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of </a:t>
            </a:r>
            <a:r>
              <a:rPr lang="it-IT" b="1" i="1" dirty="0" err="1">
                <a:solidFill>
                  <a:srgbClr val="000000"/>
                </a:solidFill>
                <a:cs typeface="Arial" charset="0"/>
              </a:rPr>
              <a:t>Bacteria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cs typeface="Arial" charset="0"/>
              </a:rPr>
              <a:t>contains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dirty="0" smtClean="0">
                <a:solidFill>
                  <a:srgbClr val="000000"/>
                </a:solidFill>
                <a:cs typeface="Arial" charset="0"/>
              </a:rPr>
              <a:t>29 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phyla </a:t>
            </a:r>
            <a:r>
              <a:rPr lang="it-IT" dirty="0" err="1" smtClean="0">
                <a:solidFill>
                  <a:srgbClr val="000000"/>
                </a:solidFill>
                <a:cs typeface="Arial" charset="0"/>
              </a:rPr>
              <a:t>that</a:t>
            </a:r>
            <a:r>
              <a:rPr lang="it-IT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cs typeface="Arial" charset="0"/>
              </a:rPr>
              <a:t>have</a:t>
            </a:r>
            <a:r>
              <a:rPr lang="it-IT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cs typeface="Arial" charset="0"/>
              </a:rPr>
              <a:t>at</a:t>
            </a:r>
            <a:r>
              <a:rPr lang="it-IT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cs typeface="Arial" charset="0"/>
              </a:rPr>
              <a:t>least</a:t>
            </a:r>
            <a:r>
              <a:rPr lang="it-IT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cs typeface="Arial" charset="0"/>
              </a:rPr>
              <a:t>one</a:t>
            </a:r>
            <a:r>
              <a:rPr lang="it-IT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cs typeface="Arial" charset="0"/>
              </a:rPr>
              <a:t>characterized</a:t>
            </a:r>
            <a:r>
              <a:rPr lang="it-IT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cs typeface="Arial" charset="0"/>
              </a:rPr>
              <a:t>species</a:t>
            </a:r>
            <a:r>
              <a:rPr lang="it-IT" dirty="0" smtClean="0">
                <a:solidFill>
                  <a:srgbClr val="000000"/>
                </a:solidFill>
                <a:cs typeface="Arial" charset="0"/>
              </a:rPr>
              <a:t> in pure culture and </a:t>
            </a:r>
            <a:r>
              <a:rPr lang="it-IT" dirty="0" err="1">
                <a:solidFill>
                  <a:srgbClr val="000000"/>
                </a:solidFill>
                <a:cs typeface="Arial" charset="0"/>
              </a:rPr>
              <a:t>another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dirty="0" smtClean="0">
                <a:solidFill>
                  <a:srgbClr val="000000"/>
                </a:solidFill>
                <a:cs typeface="Arial" charset="0"/>
              </a:rPr>
              <a:t>50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-60 phyla </a:t>
            </a:r>
            <a:r>
              <a:rPr lang="it-IT" dirty="0" err="1">
                <a:solidFill>
                  <a:srgbClr val="000000"/>
                </a:solidFill>
                <a:cs typeface="Arial" charset="0"/>
              </a:rPr>
              <a:t>known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 to </a:t>
            </a:r>
            <a:r>
              <a:rPr lang="it-IT" dirty="0" err="1">
                <a:solidFill>
                  <a:srgbClr val="000000"/>
                </a:solidFill>
                <a:cs typeface="Arial" charset="0"/>
              </a:rPr>
              <a:t>exist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dirty="0" smtClean="0">
                <a:solidFill>
                  <a:srgbClr val="000000"/>
                </a:solidFill>
                <a:cs typeface="Arial" charset="0"/>
              </a:rPr>
              <a:t>on </a:t>
            </a:r>
            <a:r>
              <a:rPr lang="it-IT" dirty="0" err="1" smtClean="0">
                <a:solidFill>
                  <a:srgbClr val="000000"/>
                </a:solidFill>
                <a:cs typeface="Arial" charset="0"/>
              </a:rPr>
              <a:t>teh</a:t>
            </a:r>
            <a:r>
              <a:rPr lang="it-IT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cs typeface="Arial" charset="0"/>
              </a:rPr>
              <a:t>basis</a:t>
            </a:r>
            <a:r>
              <a:rPr lang="it-IT" dirty="0" smtClean="0">
                <a:solidFill>
                  <a:srgbClr val="000000"/>
                </a:solidFill>
                <a:cs typeface="Arial" charset="0"/>
              </a:rPr>
              <a:t> of the 16S </a:t>
            </a:r>
            <a:r>
              <a:rPr lang="it-IT" dirty="0" err="1" smtClean="0">
                <a:solidFill>
                  <a:srgbClr val="000000"/>
                </a:solidFill>
                <a:cs typeface="Arial" charset="0"/>
              </a:rPr>
              <a:t>rRNA</a:t>
            </a:r>
            <a:r>
              <a:rPr lang="it-IT" dirty="0" smtClean="0">
                <a:solidFill>
                  <a:srgbClr val="000000"/>
                </a:solidFill>
                <a:cs typeface="Arial" charset="0"/>
              </a:rPr>
              <a:t> gene </a:t>
            </a:r>
            <a:r>
              <a:rPr lang="it-IT" dirty="0" err="1" smtClean="0">
                <a:solidFill>
                  <a:srgbClr val="000000"/>
                </a:solidFill>
                <a:cs typeface="Arial" charset="0"/>
              </a:rPr>
              <a:t>sequences</a:t>
            </a:r>
            <a:r>
              <a:rPr lang="it-IT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cs typeface="Arial" charset="0"/>
              </a:rPr>
              <a:t>but</a:t>
            </a:r>
            <a:r>
              <a:rPr lang="it-IT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cs typeface="Arial" charset="0"/>
              </a:rPr>
              <a:t>not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cs typeface="Arial" charset="0"/>
              </a:rPr>
              <a:t>yet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cs typeface="Arial" charset="0"/>
              </a:rPr>
              <a:t>cultured</a:t>
            </a:r>
            <a:r>
              <a:rPr lang="it-IT" dirty="0" smtClean="0">
                <a:solidFill>
                  <a:srgbClr val="000099"/>
                </a:solidFill>
                <a:cs typeface="Arial" charset="0"/>
              </a:rPr>
              <a:t>.</a:t>
            </a:r>
          </a:p>
          <a:p>
            <a:pPr algn="just"/>
            <a:endParaRPr lang="it-IT" dirty="0">
              <a:solidFill>
                <a:srgbClr val="000099"/>
              </a:solidFill>
              <a:cs typeface="Arial" charset="0"/>
            </a:endParaRPr>
          </a:p>
          <a:p>
            <a:pPr algn="just"/>
            <a:r>
              <a:rPr lang="it-IT" dirty="0" smtClean="0">
                <a:solidFill>
                  <a:srgbClr val="000000"/>
                </a:solidFill>
                <a:cs typeface="Arial" charset="0"/>
              </a:rPr>
              <a:t>More </a:t>
            </a:r>
            <a:r>
              <a:rPr lang="it-IT" dirty="0" err="1" smtClean="0">
                <a:solidFill>
                  <a:srgbClr val="000000"/>
                </a:solidFill>
                <a:cs typeface="Arial" charset="0"/>
              </a:rPr>
              <a:t>than</a:t>
            </a:r>
            <a:r>
              <a:rPr lang="it-IT" dirty="0" smtClean="0">
                <a:solidFill>
                  <a:srgbClr val="000000"/>
                </a:solidFill>
                <a:cs typeface="Arial" charset="0"/>
              </a:rPr>
              <a:t> 90% of </a:t>
            </a:r>
            <a:r>
              <a:rPr lang="it-IT" dirty="0" err="1" smtClean="0">
                <a:solidFill>
                  <a:srgbClr val="000000"/>
                </a:solidFill>
                <a:cs typeface="Arial" charset="0"/>
              </a:rPr>
              <a:t>characterized</a:t>
            </a:r>
            <a:r>
              <a:rPr lang="it-IT" dirty="0" smtClean="0">
                <a:solidFill>
                  <a:srgbClr val="000000"/>
                </a:solidFill>
                <a:cs typeface="Arial" charset="0"/>
              </a:rPr>
              <a:t> genera and </a:t>
            </a:r>
            <a:r>
              <a:rPr lang="it-IT" dirty="0" err="1" smtClean="0">
                <a:solidFill>
                  <a:srgbClr val="000000"/>
                </a:solidFill>
                <a:cs typeface="Arial" charset="0"/>
              </a:rPr>
              <a:t>species</a:t>
            </a:r>
            <a:r>
              <a:rPr lang="it-IT" dirty="0" smtClean="0">
                <a:solidFill>
                  <a:srgbClr val="000000"/>
                </a:solidFill>
                <a:cs typeface="Arial" charset="0"/>
              </a:rPr>
              <a:t> of </a:t>
            </a:r>
            <a:r>
              <a:rPr lang="it-IT" b="1" i="1" dirty="0" err="1" smtClean="0">
                <a:solidFill>
                  <a:srgbClr val="000000"/>
                </a:solidFill>
                <a:cs typeface="Arial" charset="0"/>
              </a:rPr>
              <a:t>Bacteria</a:t>
            </a:r>
            <a:r>
              <a:rPr lang="it-IT" dirty="0" smtClean="0">
                <a:solidFill>
                  <a:srgbClr val="000000"/>
                </a:solidFill>
                <a:cs typeface="Arial" charset="0"/>
              </a:rPr>
              <a:t> originate in </a:t>
            </a:r>
            <a:r>
              <a:rPr lang="it-IT" dirty="0" err="1" smtClean="0">
                <a:solidFill>
                  <a:srgbClr val="000000"/>
                </a:solidFill>
                <a:cs typeface="Arial" charset="0"/>
              </a:rPr>
              <a:t>only</a:t>
            </a:r>
            <a:r>
              <a:rPr lang="it-IT" dirty="0" smtClean="0">
                <a:solidFill>
                  <a:srgbClr val="000000"/>
                </a:solidFill>
                <a:cs typeface="Arial" charset="0"/>
              </a:rPr>
              <a:t> 4 phyla: </a:t>
            </a:r>
            <a:r>
              <a:rPr lang="it-IT" i="1" dirty="0" err="1" smtClean="0">
                <a:solidFill>
                  <a:srgbClr val="FF0000"/>
                </a:solidFill>
                <a:cs typeface="Arial" charset="0"/>
              </a:rPr>
              <a:t>Proteobacteria</a:t>
            </a:r>
            <a:r>
              <a:rPr lang="it-IT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it-IT" i="1" dirty="0" err="1" smtClean="0">
                <a:solidFill>
                  <a:srgbClr val="FF0000"/>
                </a:solidFill>
                <a:cs typeface="Arial" charset="0"/>
              </a:rPr>
              <a:t>Actinobacteria</a:t>
            </a:r>
            <a:r>
              <a:rPr lang="it-IT" dirty="0" smtClean="0">
                <a:solidFill>
                  <a:srgbClr val="000000"/>
                </a:solidFill>
                <a:cs typeface="Arial" charset="0"/>
              </a:rPr>
              <a:t>, </a:t>
            </a:r>
            <a:r>
              <a:rPr lang="it-IT" i="1" dirty="0" err="1" smtClean="0">
                <a:solidFill>
                  <a:srgbClr val="FF0000"/>
                </a:solidFill>
                <a:cs typeface="Arial" charset="0"/>
              </a:rPr>
              <a:t>Firmicutes</a:t>
            </a:r>
            <a:r>
              <a:rPr lang="it-IT" i="1" dirty="0" smtClean="0">
                <a:solidFill>
                  <a:srgbClr val="FF0000"/>
                </a:solidFill>
                <a:cs typeface="Arial" charset="0"/>
              </a:rPr>
              <a:t> </a:t>
            </a:r>
            <a:r>
              <a:rPr lang="it-IT" dirty="0" smtClean="0">
                <a:solidFill>
                  <a:srgbClr val="000000"/>
                </a:solidFill>
                <a:cs typeface="Arial" charset="0"/>
              </a:rPr>
              <a:t>and </a:t>
            </a:r>
            <a:r>
              <a:rPr lang="it-IT" i="1" dirty="0" err="1" smtClean="0">
                <a:solidFill>
                  <a:srgbClr val="FF0000"/>
                </a:solidFill>
                <a:cs typeface="Arial" charset="0"/>
              </a:rPr>
              <a:t>Bacteroidetes</a:t>
            </a:r>
            <a:r>
              <a:rPr lang="it-IT" dirty="0" smtClean="0">
                <a:solidFill>
                  <a:srgbClr val="000000"/>
                </a:solidFill>
                <a:cs typeface="Arial" charset="0"/>
              </a:rPr>
              <a:t>.  </a:t>
            </a:r>
            <a:endParaRPr lang="it-IT" dirty="0">
              <a:solidFill>
                <a:srgbClr val="000000"/>
              </a:solidFill>
              <a:cs typeface="Arial" charset="0"/>
            </a:endParaRPr>
          </a:p>
          <a:p>
            <a:pPr algn="just"/>
            <a:endParaRPr lang="it-IT" dirty="0">
              <a:solidFill>
                <a:srgbClr val="000099"/>
              </a:solidFill>
              <a:cs typeface="Arial" charset="0"/>
            </a:endParaRPr>
          </a:p>
          <a:p>
            <a:pPr algn="just"/>
            <a:r>
              <a:rPr lang="it-IT" dirty="0" err="1">
                <a:cs typeface="Arial" charset="0"/>
              </a:rPr>
              <a:t>Species</a:t>
            </a:r>
            <a:r>
              <a:rPr lang="it-IT" dirty="0">
                <a:cs typeface="Arial" charset="0"/>
              </a:rPr>
              <a:t> of </a:t>
            </a:r>
            <a:r>
              <a:rPr lang="it-IT" b="1" i="1" dirty="0" err="1">
                <a:cs typeface="Arial" charset="0"/>
              </a:rPr>
              <a:t>Bacteria</a:t>
            </a:r>
            <a:r>
              <a:rPr lang="it-IT" i="1" dirty="0">
                <a:cs typeface="Arial" charset="0"/>
              </a:rPr>
              <a:t> </a:t>
            </a:r>
            <a:r>
              <a:rPr lang="it-IT" dirty="0">
                <a:cs typeface="Arial" charset="0"/>
              </a:rPr>
              <a:t>show </a:t>
            </a:r>
            <a:r>
              <a:rPr lang="it-IT" dirty="0" err="1">
                <a:cs typeface="Arial" charset="0"/>
              </a:rPr>
              <a:t>enormous</a:t>
            </a:r>
            <a:r>
              <a:rPr lang="it-IT" dirty="0">
                <a:cs typeface="Arial" charset="0"/>
              </a:rPr>
              <a:t> </a:t>
            </a:r>
            <a:r>
              <a:rPr lang="it-IT" dirty="0" err="1">
                <a:cs typeface="Arial" charset="0"/>
              </a:rPr>
              <a:t>diversity</a:t>
            </a:r>
            <a:r>
              <a:rPr lang="it-IT" dirty="0">
                <a:cs typeface="Arial" charset="0"/>
              </a:rPr>
              <a:t> in </a:t>
            </a:r>
            <a:r>
              <a:rPr lang="it-IT" dirty="0" err="1">
                <a:cs typeface="Arial" charset="0"/>
              </a:rPr>
              <a:t>terms</a:t>
            </a:r>
            <a:r>
              <a:rPr lang="it-IT" dirty="0">
                <a:solidFill>
                  <a:srgbClr val="000099"/>
                </a:solidFill>
                <a:cs typeface="Arial" charset="0"/>
              </a:rPr>
              <a:t>:</a:t>
            </a:r>
          </a:p>
          <a:p>
            <a:pPr algn="just"/>
            <a:r>
              <a:rPr lang="it-IT" b="1" dirty="0" err="1">
                <a:solidFill>
                  <a:srgbClr val="FF0000"/>
                </a:solidFill>
                <a:cs typeface="Arial" charset="0"/>
              </a:rPr>
              <a:t>morphology</a:t>
            </a:r>
            <a:endParaRPr lang="it-IT" b="1" dirty="0">
              <a:solidFill>
                <a:srgbClr val="FF0000"/>
              </a:solidFill>
              <a:cs typeface="Arial" charset="0"/>
            </a:endParaRPr>
          </a:p>
          <a:p>
            <a:pPr algn="just"/>
            <a:r>
              <a:rPr lang="it-IT" b="1" dirty="0" err="1">
                <a:solidFill>
                  <a:srgbClr val="FF0000"/>
                </a:solidFill>
                <a:cs typeface="Arial" charset="0"/>
              </a:rPr>
              <a:t>physiology</a:t>
            </a:r>
            <a:endParaRPr lang="it-IT" b="1" dirty="0">
              <a:solidFill>
                <a:srgbClr val="FF0000"/>
              </a:solidFill>
              <a:cs typeface="Arial" charset="0"/>
            </a:endParaRPr>
          </a:p>
          <a:p>
            <a:pPr algn="just"/>
            <a:r>
              <a:rPr lang="it-IT" b="1" dirty="0" err="1">
                <a:solidFill>
                  <a:srgbClr val="FF0000"/>
                </a:solidFill>
                <a:cs typeface="Arial" charset="0"/>
              </a:rPr>
              <a:t>evolutionary</a:t>
            </a:r>
            <a:r>
              <a:rPr lang="it-IT" b="1" dirty="0">
                <a:solidFill>
                  <a:srgbClr val="FF0000"/>
                </a:solidFill>
                <a:cs typeface="Arial" charset="0"/>
              </a:rPr>
              <a:t> </a:t>
            </a:r>
            <a:r>
              <a:rPr lang="it-IT" b="1" dirty="0" err="1">
                <a:solidFill>
                  <a:srgbClr val="FF0000"/>
                </a:solidFill>
                <a:cs typeface="Arial" charset="0"/>
              </a:rPr>
              <a:t>history</a:t>
            </a:r>
            <a:endParaRPr lang="it-IT" b="1" dirty="0">
              <a:solidFill>
                <a:srgbClr val="000099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0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build="p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5" descr="Fi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400" y="660400"/>
            <a:ext cx="5816600" cy="435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Text Box 5"/>
          <p:cNvSpPr txBox="1">
            <a:spLocks noChangeArrowheads="1"/>
          </p:cNvSpPr>
          <p:nvPr/>
        </p:nvSpPr>
        <p:spPr bwMode="auto">
          <a:xfrm>
            <a:off x="584200" y="6056313"/>
            <a:ext cx="367188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2000">
                <a:cs typeface="Arial" charset="0"/>
              </a:rPr>
              <a:t>Swarming in </a:t>
            </a:r>
            <a:r>
              <a:rPr lang="it-IT" sz="2000" b="1" i="1">
                <a:cs typeface="Arial" charset="0"/>
              </a:rPr>
              <a:t>Proteus vulgaris</a:t>
            </a:r>
          </a:p>
        </p:txBody>
      </p:sp>
      <p:graphicFrame>
        <p:nvGraphicFramePr>
          <p:cNvPr id="72707" name="Object 2"/>
          <p:cNvGraphicFramePr>
            <a:graphicFrameLocks noChangeAspect="1"/>
          </p:cNvGraphicFramePr>
          <p:nvPr/>
        </p:nvGraphicFramePr>
        <p:xfrm>
          <a:off x="800100" y="2571750"/>
          <a:ext cx="3311525" cy="3162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23" name="Image" r:id="rId5" imgW="2813310" imgH="2685293" progId="">
                  <p:embed/>
                </p:oleObj>
              </mc:Choice>
              <mc:Fallback>
                <p:oleObj name="Image" r:id="rId5" imgW="2813310" imgH="2685293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" y="2571750"/>
                        <a:ext cx="3311525" cy="3162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708" name="Object 3"/>
          <p:cNvGraphicFramePr>
            <a:graphicFrameLocks/>
          </p:cNvGraphicFramePr>
          <p:nvPr/>
        </p:nvGraphicFramePr>
        <p:xfrm>
          <a:off x="800100" y="195263"/>
          <a:ext cx="3311525" cy="2171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24" name="Image" r:id="rId7" imgW="2666780" imgH="1423419" progId="">
                  <p:embed/>
                </p:oleObj>
              </mc:Choice>
              <mc:Fallback>
                <p:oleObj name="Image" r:id="rId7" imgW="2666780" imgH="1423419" progId="">
                  <p:embed/>
                  <p:pic>
                    <p:nvPicPr>
                      <p:cNvPr id="0" name="Object 3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" y="195263"/>
                        <a:ext cx="3311525" cy="2171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09" name="Rectangle 6"/>
          <p:cNvSpPr>
            <a:spLocks noChangeArrowheads="1"/>
          </p:cNvSpPr>
          <p:nvPr/>
        </p:nvSpPr>
        <p:spPr bwMode="auto">
          <a:xfrm>
            <a:off x="4111625" y="4749800"/>
            <a:ext cx="5032375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 sz="1800"/>
          </a:p>
        </p:txBody>
      </p:sp>
      <p:sp>
        <p:nvSpPr>
          <p:cNvPr id="72710" name="Text Box 5"/>
          <p:cNvSpPr txBox="1">
            <a:spLocks noChangeArrowheads="1"/>
          </p:cNvSpPr>
          <p:nvPr/>
        </p:nvSpPr>
        <p:spPr bwMode="auto">
          <a:xfrm>
            <a:off x="4306888" y="4041775"/>
            <a:ext cx="457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2000" i="1">
                <a:cs typeface="Arial" charset="0"/>
              </a:rPr>
              <a:t>Prodigiosin in</a:t>
            </a:r>
            <a:r>
              <a:rPr lang="it-IT" sz="2000" b="1" i="1">
                <a:cs typeface="Arial" charset="0"/>
              </a:rPr>
              <a:t> Serratia marcescens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Immagine 1" descr="Fig. 16.2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91551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0" y="6400800"/>
            <a:ext cx="9144000" cy="45720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/>
          </a:p>
        </p:txBody>
      </p:sp>
      <p:sp>
        <p:nvSpPr>
          <p:cNvPr id="74755" name="CasellaDiTesto 3"/>
          <p:cNvSpPr txBox="1">
            <a:spLocks noChangeArrowheads="1"/>
          </p:cNvSpPr>
          <p:nvPr/>
        </p:nvSpPr>
        <p:spPr bwMode="auto">
          <a:xfrm>
            <a:off x="855663" y="342900"/>
            <a:ext cx="7469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i="1">
                <a:cs typeface="Arial" charset="0"/>
              </a:rPr>
              <a:t>Vibrio</a:t>
            </a:r>
            <a:r>
              <a:rPr lang="it-IT">
                <a:cs typeface="Arial" charset="0"/>
              </a:rPr>
              <a:t> and </a:t>
            </a:r>
            <a:r>
              <a:rPr lang="it-IT" i="1">
                <a:cs typeface="Arial" charset="0"/>
              </a:rPr>
              <a:t>Photobacterium</a:t>
            </a:r>
            <a:r>
              <a:rPr lang="it-IT">
                <a:cs typeface="Arial" charset="0"/>
              </a:rPr>
              <a:t>: bioluminescence bacteria </a:t>
            </a:r>
          </a:p>
        </p:txBody>
      </p:sp>
      <p:sp>
        <p:nvSpPr>
          <p:cNvPr id="74756" name="CasellaDiTesto 4"/>
          <p:cNvSpPr txBox="1">
            <a:spLocks noChangeArrowheads="1"/>
          </p:cNvSpPr>
          <p:nvPr/>
        </p:nvSpPr>
        <p:spPr bwMode="auto">
          <a:xfrm>
            <a:off x="1144588" y="5943600"/>
            <a:ext cx="72898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000">
                <a:cs typeface="Arial" charset="0"/>
              </a:rPr>
              <a:t>FMNH2+O2+RCHO                       FMN+RCOOH+H2O+</a:t>
            </a:r>
            <a:r>
              <a:rPr lang="it-IT" sz="2000" b="1">
                <a:solidFill>
                  <a:srgbClr val="FF0000"/>
                </a:solidFill>
                <a:cs typeface="Arial" charset="0"/>
              </a:rPr>
              <a:t>Light  </a:t>
            </a:r>
          </a:p>
        </p:txBody>
      </p:sp>
      <p:cxnSp>
        <p:nvCxnSpPr>
          <p:cNvPr id="7" name="Connettore 2 6"/>
          <p:cNvCxnSpPr/>
          <p:nvPr/>
        </p:nvCxnSpPr>
        <p:spPr>
          <a:xfrm>
            <a:off x="3581400" y="6172200"/>
            <a:ext cx="1447800" cy="1588"/>
          </a:xfrm>
          <a:prstGeom prst="straightConnector1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4758" name="CasellaDiTesto 7"/>
          <p:cNvSpPr txBox="1">
            <a:spLocks noChangeArrowheads="1"/>
          </p:cNvSpPr>
          <p:nvPr/>
        </p:nvSpPr>
        <p:spPr bwMode="auto">
          <a:xfrm>
            <a:off x="3657600" y="5791200"/>
            <a:ext cx="1238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800">
                <a:latin typeface="Calibri" charset="0"/>
              </a:rPr>
              <a:t>Luciferase</a:t>
            </a:r>
          </a:p>
        </p:txBody>
      </p:sp>
      <p:sp>
        <p:nvSpPr>
          <p:cNvPr id="74759" name="CasellaDiTesto 8"/>
          <p:cNvSpPr txBox="1">
            <a:spLocks noChangeArrowheads="1"/>
          </p:cNvSpPr>
          <p:nvPr/>
        </p:nvSpPr>
        <p:spPr bwMode="auto">
          <a:xfrm>
            <a:off x="5791200" y="1143000"/>
            <a:ext cx="2724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400">
                <a:cs typeface="Arial" charset="0"/>
              </a:rPr>
              <a:t>Flash light fish: </a:t>
            </a:r>
            <a:r>
              <a:rPr lang="it-IT" sz="1400" i="1">
                <a:cs typeface="Arial" charset="0"/>
              </a:rPr>
              <a:t>Photoblepharon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50" y="2851150"/>
            <a:ext cx="7785100" cy="397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2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8" y="47625"/>
            <a:ext cx="2493962" cy="289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ext Box 4"/>
          <p:cNvSpPr txBox="1">
            <a:spLocks noChangeArrowheads="1"/>
          </p:cNvSpPr>
          <p:nvPr/>
        </p:nvSpPr>
        <p:spPr bwMode="auto">
          <a:xfrm>
            <a:off x="4926013" y="661988"/>
            <a:ext cx="240506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800">
                <a:solidFill>
                  <a:srgbClr val="000000"/>
                </a:solidFill>
                <a:cs typeface="Arial" charset="0"/>
              </a:rPr>
              <a:t>Rickettsias</a:t>
            </a:r>
            <a:endParaRPr lang="it-IT" sz="2800" i="1">
              <a:solidFill>
                <a:srgbClr val="000000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Immagine 3" descr="Fig. 16.4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25" y="2500313"/>
            <a:ext cx="5816600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2803525" y="6096000"/>
            <a:ext cx="6324600" cy="7620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/>
          </a:p>
        </p:txBody>
      </p:sp>
      <p:pic>
        <p:nvPicPr>
          <p:cNvPr id="78851" name="Immagin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0"/>
            <a:ext cx="5432425" cy="190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Text Box 4"/>
          <p:cNvSpPr txBox="1">
            <a:spLocks noChangeArrowheads="1"/>
          </p:cNvSpPr>
          <p:nvPr/>
        </p:nvSpPr>
        <p:spPr bwMode="auto">
          <a:xfrm>
            <a:off x="523875" y="260350"/>
            <a:ext cx="22987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sz="2800" i="1">
                <a:solidFill>
                  <a:srgbClr val="000000"/>
                </a:solidFill>
                <a:cs typeface="Arial" charset="0"/>
              </a:rPr>
              <a:t>Myxobacteria</a:t>
            </a:r>
          </a:p>
        </p:txBody>
      </p:sp>
      <p:sp>
        <p:nvSpPr>
          <p:cNvPr id="78853" name="CasellaDiTesto 8"/>
          <p:cNvSpPr txBox="1">
            <a:spLocks noChangeArrowheads="1"/>
          </p:cNvSpPr>
          <p:nvPr/>
        </p:nvSpPr>
        <p:spPr bwMode="auto">
          <a:xfrm>
            <a:off x="3754438" y="1903413"/>
            <a:ext cx="54244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 i="1">
                <a:latin typeface="Calibri" charset="0"/>
              </a:rPr>
              <a:t>Myxococcus xanthus </a:t>
            </a:r>
            <a:r>
              <a:rPr lang="it-IT" sz="1600">
                <a:latin typeface="Calibri" charset="0"/>
              </a:rPr>
              <a:t>: a vegetative cell and a myxospore  </a:t>
            </a:r>
          </a:p>
        </p:txBody>
      </p:sp>
      <p:pic>
        <p:nvPicPr>
          <p:cNvPr id="78854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2363"/>
            <a:ext cx="3592513" cy="4973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5" name="CasellaDiTesto 8"/>
          <p:cNvSpPr txBox="1">
            <a:spLocks noChangeArrowheads="1"/>
          </p:cNvSpPr>
          <p:nvPr/>
        </p:nvSpPr>
        <p:spPr bwMode="auto">
          <a:xfrm>
            <a:off x="3754438" y="5757863"/>
            <a:ext cx="5165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1600">
                <a:latin typeface="Calibri" charset="0"/>
              </a:rPr>
              <a:t>Fruiting bodies of three species of fruiting myxobacteria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152400"/>
            <a:ext cx="1900237" cy="328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8" y="4495800"/>
            <a:ext cx="8342312" cy="221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899" name="Picture 5" descr="FG12_04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76200"/>
            <a:ext cx="4881563" cy="458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0900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1584325" cy="146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Text Box 4"/>
          <p:cNvSpPr txBox="1">
            <a:spLocks noChangeArrowheads="1"/>
          </p:cNvSpPr>
          <p:nvPr/>
        </p:nvSpPr>
        <p:spPr bwMode="auto">
          <a:xfrm>
            <a:off x="152400" y="304800"/>
            <a:ext cx="5911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>
                <a:solidFill>
                  <a:srgbClr val="000000"/>
                </a:solidFill>
                <a:cs typeface="Arial" charset="0"/>
              </a:rPr>
              <a:t>Budding and Prosthecate/Stalked </a:t>
            </a:r>
            <a:r>
              <a:rPr lang="it-IT" i="1">
                <a:solidFill>
                  <a:srgbClr val="000000"/>
                </a:solidFill>
                <a:cs typeface="Arial" charset="0"/>
              </a:rPr>
              <a:t>Bacteria</a:t>
            </a:r>
          </a:p>
        </p:txBody>
      </p:sp>
      <p:pic>
        <p:nvPicPr>
          <p:cNvPr id="82946" name="Picture 5" descr="FG12_03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1125538"/>
            <a:ext cx="4786312" cy="573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2947" name="Object 2"/>
          <p:cNvGraphicFramePr>
            <a:graphicFrameLocks noChangeAspect="1"/>
          </p:cNvGraphicFramePr>
          <p:nvPr/>
        </p:nvGraphicFramePr>
        <p:xfrm>
          <a:off x="6315075" y="296863"/>
          <a:ext cx="2524125" cy="6561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955" name="Image" r:id="rId5" imgW="1914148" imgH="4973925" progId="">
                  <p:embed/>
                </p:oleObj>
              </mc:Choice>
              <mc:Fallback>
                <p:oleObj name="Image" r:id="rId5" imgW="1914148" imgH="4973925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15075" y="296863"/>
                        <a:ext cx="2524125" cy="6561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549275"/>
            <a:ext cx="26543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3200400"/>
            <a:ext cx="4381500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4995" name="Picture 9" descr="FG12_039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0"/>
            <a:ext cx="41767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6" name="Text Box 10"/>
          <p:cNvSpPr txBox="1">
            <a:spLocks noChangeArrowheads="1"/>
          </p:cNvSpPr>
          <p:nvPr/>
        </p:nvSpPr>
        <p:spPr bwMode="auto">
          <a:xfrm>
            <a:off x="0" y="115888"/>
            <a:ext cx="5435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 sz="2000">
                <a:cs typeface="Arial" charset="0"/>
              </a:rPr>
              <a:t>Budding from hyphae: </a:t>
            </a:r>
            <a:r>
              <a:rPr lang="it-IT" sz="2000" i="1">
                <a:cs typeface="Arial" charset="0"/>
              </a:rPr>
              <a:t>Hyphomicrobioum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ext Box 10"/>
          <p:cNvSpPr txBox="1">
            <a:spLocks noChangeArrowheads="1"/>
          </p:cNvSpPr>
          <p:nvPr/>
        </p:nvSpPr>
        <p:spPr bwMode="auto">
          <a:xfrm>
            <a:off x="279400" y="115888"/>
            <a:ext cx="86693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it-IT">
                <a:cs typeface="Arial" charset="0"/>
              </a:rPr>
              <a:t>Cell division of stalked organism: </a:t>
            </a:r>
            <a:r>
              <a:rPr lang="it-IT" i="1">
                <a:cs typeface="Arial" charset="0"/>
              </a:rPr>
              <a:t>Caulobacter</a:t>
            </a:r>
          </a:p>
        </p:txBody>
      </p:sp>
      <p:pic>
        <p:nvPicPr>
          <p:cNvPr id="87042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3" y="1447800"/>
            <a:ext cx="4992687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3" name="Immagin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52500"/>
            <a:ext cx="4062413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34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51742" y="-801677"/>
            <a:ext cx="6035317" cy="9149201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9032630" y="442519"/>
            <a:ext cx="108000" cy="53279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bg1"/>
              </a:solidFill>
            </a:endParaRPr>
          </a:p>
        </p:txBody>
      </p:sp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412792" y="213919"/>
            <a:ext cx="83287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dirty="0" smtClean="0">
                <a:solidFill>
                  <a:srgbClr val="000000"/>
                </a:solidFill>
                <a:cs typeface="Arial" charset="0"/>
              </a:rPr>
              <a:t>Major phyla of </a:t>
            </a:r>
            <a:r>
              <a:rPr lang="it-IT" i="1" dirty="0" err="1" smtClean="0">
                <a:solidFill>
                  <a:srgbClr val="000000"/>
                </a:solidFill>
                <a:cs typeface="Arial" charset="0"/>
              </a:rPr>
              <a:t>Bacteria</a:t>
            </a:r>
            <a:r>
              <a:rPr lang="it-IT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dirty="0" err="1" smtClean="0">
                <a:solidFill>
                  <a:srgbClr val="000000"/>
                </a:solidFill>
                <a:cs typeface="Arial" charset="0"/>
              </a:rPr>
              <a:t>based</a:t>
            </a:r>
            <a:r>
              <a:rPr lang="it-IT" dirty="0" smtClean="0">
                <a:solidFill>
                  <a:srgbClr val="000000"/>
                </a:solidFill>
                <a:cs typeface="Arial" charset="0"/>
              </a:rPr>
              <a:t> on 16S </a:t>
            </a:r>
            <a:r>
              <a:rPr lang="it-IT" dirty="0" err="1" smtClean="0">
                <a:solidFill>
                  <a:srgbClr val="000000"/>
                </a:solidFill>
                <a:cs typeface="Arial" charset="0"/>
              </a:rPr>
              <a:t>rRNA</a:t>
            </a:r>
            <a:r>
              <a:rPr lang="it-IT" dirty="0" smtClean="0">
                <a:solidFill>
                  <a:srgbClr val="000000"/>
                </a:solidFill>
                <a:cs typeface="Arial" charset="0"/>
              </a:rPr>
              <a:t> gene </a:t>
            </a:r>
            <a:r>
              <a:rPr lang="it-IT" dirty="0" err="1" smtClean="0">
                <a:solidFill>
                  <a:srgbClr val="000000"/>
                </a:solidFill>
                <a:cs typeface="Arial" charset="0"/>
              </a:rPr>
              <a:t>sequence</a:t>
            </a:r>
            <a:endParaRPr lang="it-IT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0686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igura a mano libera 5"/>
          <p:cNvSpPr/>
          <p:nvPr/>
        </p:nvSpPr>
        <p:spPr>
          <a:xfrm>
            <a:off x="0" y="1520825"/>
            <a:ext cx="4706938" cy="4724400"/>
          </a:xfrm>
          <a:custGeom>
            <a:avLst/>
            <a:gdLst>
              <a:gd name="connsiteX0" fmla="*/ 3333391 w 4595069"/>
              <a:gd name="connsiteY0" fmla="*/ 19113 h 4724216"/>
              <a:gd name="connsiteX1" fmla="*/ 3785599 w 4595069"/>
              <a:gd name="connsiteY1" fmla="*/ 38357 h 4724216"/>
              <a:gd name="connsiteX2" fmla="*/ 3958786 w 4595069"/>
              <a:gd name="connsiteY2" fmla="*/ 47979 h 4724216"/>
              <a:gd name="connsiteX3" fmla="*/ 4189701 w 4595069"/>
              <a:gd name="connsiteY3" fmla="*/ 57600 h 4724216"/>
              <a:gd name="connsiteX4" fmla="*/ 4324401 w 4595069"/>
              <a:gd name="connsiteY4" fmla="*/ 67222 h 4724216"/>
              <a:gd name="connsiteX5" fmla="*/ 4507209 w 4595069"/>
              <a:gd name="connsiteY5" fmla="*/ 76844 h 4724216"/>
              <a:gd name="connsiteX6" fmla="*/ 4593802 w 4595069"/>
              <a:gd name="connsiteY6" fmla="*/ 105710 h 4724216"/>
              <a:gd name="connsiteX7" fmla="*/ 4584181 w 4595069"/>
              <a:gd name="connsiteY7" fmla="*/ 336635 h 4724216"/>
              <a:gd name="connsiteX8" fmla="*/ 4574560 w 4595069"/>
              <a:gd name="connsiteY8" fmla="*/ 394367 h 4724216"/>
              <a:gd name="connsiteX9" fmla="*/ 4555317 w 4595069"/>
              <a:gd name="connsiteY9" fmla="*/ 538695 h 4724216"/>
              <a:gd name="connsiteX10" fmla="*/ 4545695 w 4595069"/>
              <a:gd name="connsiteY10" fmla="*/ 817730 h 4724216"/>
              <a:gd name="connsiteX11" fmla="*/ 4526452 w 4595069"/>
              <a:gd name="connsiteY11" fmla="*/ 962058 h 4724216"/>
              <a:gd name="connsiteX12" fmla="*/ 4507209 w 4595069"/>
              <a:gd name="connsiteY12" fmla="*/ 1135252 h 4724216"/>
              <a:gd name="connsiteX13" fmla="*/ 4487966 w 4595069"/>
              <a:gd name="connsiteY13" fmla="*/ 1269958 h 4724216"/>
              <a:gd name="connsiteX14" fmla="*/ 4478345 w 4595069"/>
              <a:gd name="connsiteY14" fmla="*/ 1327690 h 4724216"/>
              <a:gd name="connsiteX15" fmla="*/ 4468723 w 4595069"/>
              <a:gd name="connsiteY15" fmla="*/ 1404665 h 4724216"/>
              <a:gd name="connsiteX16" fmla="*/ 4459102 w 4595069"/>
              <a:gd name="connsiteY16" fmla="*/ 1452774 h 4724216"/>
              <a:gd name="connsiteX17" fmla="*/ 4439859 w 4595069"/>
              <a:gd name="connsiteY17" fmla="*/ 1654834 h 4724216"/>
              <a:gd name="connsiteX18" fmla="*/ 4430238 w 4595069"/>
              <a:gd name="connsiteY18" fmla="*/ 1702943 h 4724216"/>
              <a:gd name="connsiteX19" fmla="*/ 4420616 w 4595069"/>
              <a:gd name="connsiteY19" fmla="*/ 1818406 h 4724216"/>
              <a:gd name="connsiteX20" fmla="*/ 4410995 w 4595069"/>
              <a:gd name="connsiteY20" fmla="*/ 1905003 h 4724216"/>
              <a:gd name="connsiteX21" fmla="*/ 4401373 w 4595069"/>
              <a:gd name="connsiteY21" fmla="*/ 2116684 h 4724216"/>
              <a:gd name="connsiteX22" fmla="*/ 4372509 w 4595069"/>
              <a:gd name="connsiteY22" fmla="*/ 2280256 h 4724216"/>
              <a:gd name="connsiteX23" fmla="*/ 4362887 w 4595069"/>
              <a:gd name="connsiteY23" fmla="*/ 2318744 h 4724216"/>
              <a:gd name="connsiteX24" fmla="*/ 4353266 w 4595069"/>
              <a:gd name="connsiteY24" fmla="*/ 2386097 h 4724216"/>
              <a:gd name="connsiteX25" fmla="*/ 4334023 w 4595069"/>
              <a:gd name="connsiteY25" fmla="*/ 2472694 h 4724216"/>
              <a:gd name="connsiteX26" fmla="*/ 4324401 w 4595069"/>
              <a:gd name="connsiteY26" fmla="*/ 2520804 h 4724216"/>
              <a:gd name="connsiteX27" fmla="*/ 4314780 w 4595069"/>
              <a:gd name="connsiteY27" fmla="*/ 2549669 h 4724216"/>
              <a:gd name="connsiteX28" fmla="*/ 4276294 w 4595069"/>
              <a:gd name="connsiteY28" fmla="*/ 2568913 h 4724216"/>
              <a:gd name="connsiteX29" fmla="*/ 4247430 w 4595069"/>
              <a:gd name="connsiteY29" fmla="*/ 2636266 h 4724216"/>
              <a:gd name="connsiteX30" fmla="*/ 4228187 w 4595069"/>
              <a:gd name="connsiteY30" fmla="*/ 2665132 h 4724216"/>
              <a:gd name="connsiteX31" fmla="*/ 4208944 w 4595069"/>
              <a:gd name="connsiteY31" fmla="*/ 2703619 h 4724216"/>
              <a:gd name="connsiteX32" fmla="*/ 4151215 w 4595069"/>
              <a:gd name="connsiteY32" fmla="*/ 2761351 h 4724216"/>
              <a:gd name="connsiteX33" fmla="*/ 4103108 w 4595069"/>
              <a:gd name="connsiteY33" fmla="*/ 2828704 h 4724216"/>
              <a:gd name="connsiteX34" fmla="*/ 4093486 w 4595069"/>
              <a:gd name="connsiteY34" fmla="*/ 2867191 h 4724216"/>
              <a:gd name="connsiteX35" fmla="*/ 4064622 w 4595069"/>
              <a:gd name="connsiteY35" fmla="*/ 2896057 h 4724216"/>
              <a:gd name="connsiteX36" fmla="*/ 4026136 w 4595069"/>
              <a:gd name="connsiteY36" fmla="*/ 2944167 h 4724216"/>
              <a:gd name="connsiteX37" fmla="*/ 3997272 w 4595069"/>
              <a:gd name="connsiteY37" fmla="*/ 2992276 h 4724216"/>
              <a:gd name="connsiteX38" fmla="*/ 3939543 w 4595069"/>
              <a:gd name="connsiteY38" fmla="*/ 3069251 h 4724216"/>
              <a:gd name="connsiteX39" fmla="*/ 3920300 w 4595069"/>
              <a:gd name="connsiteY39" fmla="*/ 3098117 h 4724216"/>
              <a:gd name="connsiteX40" fmla="*/ 3891436 w 4595069"/>
              <a:gd name="connsiteY40" fmla="*/ 3117361 h 4724216"/>
              <a:gd name="connsiteX41" fmla="*/ 3843328 w 4595069"/>
              <a:gd name="connsiteY41" fmla="*/ 3194336 h 4724216"/>
              <a:gd name="connsiteX42" fmla="*/ 3795221 w 4595069"/>
              <a:gd name="connsiteY42" fmla="*/ 3242445 h 4724216"/>
              <a:gd name="connsiteX43" fmla="*/ 3756735 w 4595069"/>
              <a:gd name="connsiteY43" fmla="*/ 3290555 h 4724216"/>
              <a:gd name="connsiteX44" fmla="*/ 3727871 w 4595069"/>
              <a:gd name="connsiteY44" fmla="*/ 3319420 h 4724216"/>
              <a:gd name="connsiteX45" fmla="*/ 3641277 w 4595069"/>
              <a:gd name="connsiteY45" fmla="*/ 3415639 h 4724216"/>
              <a:gd name="connsiteX46" fmla="*/ 3602792 w 4595069"/>
              <a:gd name="connsiteY46" fmla="*/ 3434883 h 4724216"/>
              <a:gd name="connsiteX47" fmla="*/ 3564306 w 4595069"/>
              <a:gd name="connsiteY47" fmla="*/ 3473370 h 4724216"/>
              <a:gd name="connsiteX48" fmla="*/ 3535441 w 4595069"/>
              <a:gd name="connsiteY48" fmla="*/ 3492614 h 4724216"/>
              <a:gd name="connsiteX49" fmla="*/ 3477713 w 4595069"/>
              <a:gd name="connsiteY49" fmla="*/ 3550345 h 4724216"/>
              <a:gd name="connsiteX50" fmla="*/ 3419984 w 4595069"/>
              <a:gd name="connsiteY50" fmla="*/ 3598455 h 4724216"/>
              <a:gd name="connsiteX51" fmla="*/ 3391119 w 4595069"/>
              <a:gd name="connsiteY51" fmla="*/ 3617699 h 4724216"/>
              <a:gd name="connsiteX52" fmla="*/ 3333391 w 4595069"/>
              <a:gd name="connsiteY52" fmla="*/ 3675430 h 4724216"/>
              <a:gd name="connsiteX53" fmla="*/ 3294905 w 4595069"/>
              <a:gd name="connsiteY53" fmla="*/ 3713918 h 4724216"/>
              <a:gd name="connsiteX54" fmla="*/ 3246797 w 4595069"/>
              <a:gd name="connsiteY54" fmla="*/ 3742783 h 4724216"/>
              <a:gd name="connsiteX55" fmla="*/ 3131340 w 4595069"/>
              <a:gd name="connsiteY55" fmla="*/ 3867868 h 4724216"/>
              <a:gd name="connsiteX56" fmla="*/ 3112097 w 4595069"/>
              <a:gd name="connsiteY56" fmla="*/ 3896733 h 4724216"/>
              <a:gd name="connsiteX57" fmla="*/ 3073611 w 4595069"/>
              <a:gd name="connsiteY57" fmla="*/ 3935221 h 4724216"/>
              <a:gd name="connsiteX58" fmla="*/ 3025504 w 4595069"/>
              <a:gd name="connsiteY58" fmla="*/ 4002574 h 4724216"/>
              <a:gd name="connsiteX59" fmla="*/ 2996639 w 4595069"/>
              <a:gd name="connsiteY59" fmla="*/ 4031440 h 4724216"/>
              <a:gd name="connsiteX60" fmla="*/ 2967775 w 4595069"/>
              <a:gd name="connsiteY60" fmla="*/ 4069927 h 4724216"/>
              <a:gd name="connsiteX61" fmla="*/ 2938910 w 4595069"/>
              <a:gd name="connsiteY61" fmla="*/ 4098793 h 4724216"/>
              <a:gd name="connsiteX62" fmla="*/ 2919668 w 4595069"/>
              <a:gd name="connsiteY62" fmla="*/ 4127659 h 4724216"/>
              <a:gd name="connsiteX63" fmla="*/ 2881182 w 4595069"/>
              <a:gd name="connsiteY63" fmla="*/ 4156524 h 4724216"/>
              <a:gd name="connsiteX64" fmla="*/ 2833074 w 4595069"/>
              <a:gd name="connsiteY64" fmla="*/ 4223878 h 4724216"/>
              <a:gd name="connsiteX65" fmla="*/ 2804210 w 4595069"/>
              <a:gd name="connsiteY65" fmla="*/ 4252743 h 4724216"/>
              <a:gd name="connsiteX66" fmla="*/ 2794588 w 4595069"/>
              <a:gd name="connsiteY66" fmla="*/ 4281609 h 4724216"/>
              <a:gd name="connsiteX67" fmla="*/ 2727238 w 4595069"/>
              <a:gd name="connsiteY67" fmla="*/ 4348962 h 4724216"/>
              <a:gd name="connsiteX68" fmla="*/ 2698374 w 4595069"/>
              <a:gd name="connsiteY68" fmla="*/ 4377828 h 4724216"/>
              <a:gd name="connsiteX69" fmla="*/ 2669509 w 4595069"/>
              <a:gd name="connsiteY69" fmla="*/ 4416315 h 4724216"/>
              <a:gd name="connsiteX70" fmla="*/ 2640645 w 4595069"/>
              <a:gd name="connsiteY70" fmla="*/ 4435559 h 4724216"/>
              <a:gd name="connsiteX71" fmla="*/ 2592538 w 4595069"/>
              <a:gd name="connsiteY71" fmla="*/ 4493290 h 4724216"/>
              <a:gd name="connsiteX72" fmla="*/ 2554052 w 4595069"/>
              <a:gd name="connsiteY72" fmla="*/ 4522156 h 4724216"/>
              <a:gd name="connsiteX73" fmla="*/ 2496323 w 4595069"/>
              <a:gd name="connsiteY73" fmla="*/ 4570266 h 4724216"/>
              <a:gd name="connsiteX74" fmla="*/ 2457837 w 4595069"/>
              <a:gd name="connsiteY74" fmla="*/ 4589509 h 4724216"/>
              <a:gd name="connsiteX75" fmla="*/ 2380865 w 4595069"/>
              <a:gd name="connsiteY75" fmla="*/ 4647241 h 4724216"/>
              <a:gd name="connsiteX76" fmla="*/ 2294272 w 4595069"/>
              <a:gd name="connsiteY76" fmla="*/ 4685728 h 4724216"/>
              <a:gd name="connsiteX77" fmla="*/ 2121086 w 4595069"/>
              <a:gd name="connsiteY77" fmla="*/ 4714594 h 4724216"/>
              <a:gd name="connsiteX78" fmla="*/ 2063357 w 4595069"/>
              <a:gd name="connsiteY78" fmla="*/ 4724216 h 4724216"/>
              <a:gd name="connsiteX79" fmla="*/ 1736227 w 4595069"/>
              <a:gd name="connsiteY79" fmla="*/ 4714594 h 4724216"/>
              <a:gd name="connsiteX80" fmla="*/ 1649634 w 4595069"/>
              <a:gd name="connsiteY80" fmla="*/ 4704972 h 4724216"/>
              <a:gd name="connsiteX81" fmla="*/ 1486069 w 4595069"/>
              <a:gd name="connsiteY81" fmla="*/ 4695350 h 4724216"/>
              <a:gd name="connsiteX82" fmla="*/ 1255154 w 4595069"/>
              <a:gd name="connsiteY82" fmla="*/ 4656862 h 4724216"/>
              <a:gd name="connsiteX83" fmla="*/ 1187804 w 4595069"/>
              <a:gd name="connsiteY83" fmla="*/ 4637619 h 4724216"/>
              <a:gd name="connsiteX84" fmla="*/ 1091589 w 4595069"/>
              <a:gd name="connsiteY84" fmla="*/ 4618375 h 4724216"/>
              <a:gd name="connsiteX85" fmla="*/ 1043482 w 4595069"/>
              <a:gd name="connsiteY85" fmla="*/ 4608753 h 4724216"/>
              <a:gd name="connsiteX86" fmla="*/ 1004996 w 4595069"/>
              <a:gd name="connsiteY86" fmla="*/ 4589509 h 4724216"/>
              <a:gd name="connsiteX87" fmla="*/ 812567 w 4595069"/>
              <a:gd name="connsiteY87" fmla="*/ 4522156 h 4724216"/>
              <a:gd name="connsiteX88" fmla="*/ 745216 w 4595069"/>
              <a:gd name="connsiteY88" fmla="*/ 4483669 h 4724216"/>
              <a:gd name="connsiteX89" fmla="*/ 581651 w 4595069"/>
              <a:gd name="connsiteY89" fmla="*/ 4397072 h 4724216"/>
              <a:gd name="connsiteX90" fmla="*/ 514301 w 4595069"/>
              <a:gd name="connsiteY90" fmla="*/ 4348962 h 4724216"/>
              <a:gd name="connsiteX91" fmla="*/ 408465 w 4595069"/>
              <a:gd name="connsiteY91" fmla="*/ 4281609 h 4724216"/>
              <a:gd name="connsiteX92" fmla="*/ 331493 w 4595069"/>
              <a:gd name="connsiteY92" fmla="*/ 4204634 h 4724216"/>
              <a:gd name="connsiteX93" fmla="*/ 293008 w 4595069"/>
              <a:gd name="connsiteY93" fmla="*/ 4137281 h 4724216"/>
              <a:gd name="connsiteX94" fmla="*/ 264143 w 4595069"/>
              <a:gd name="connsiteY94" fmla="*/ 4118037 h 4724216"/>
              <a:gd name="connsiteX95" fmla="*/ 244900 w 4595069"/>
              <a:gd name="connsiteY95" fmla="*/ 4089171 h 4724216"/>
              <a:gd name="connsiteX96" fmla="*/ 216036 w 4595069"/>
              <a:gd name="connsiteY96" fmla="*/ 4021818 h 4724216"/>
              <a:gd name="connsiteX97" fmla="*/ 206414 w 4595069"/>
              <a:gd name="connsiteY97" fmla="*/ 3983330 h 4724216"/>
              <a:gd name="connsiteX98" fmla="*/ 110200 w 4595069"/>
              <a:gd name="connsiteY98" fmla="*/ 3810136 h 4724216"/>
              <a:gd name="connsiteX99" fmla="*/ 81335 w 4595069"/>
              <a:gd name="connsiteY99" fmla="*/ 3742783 h 4724216"/>
              <a:gd name="connsiteX100" fmla="*/ 42849 w 4595069"/>
              <a:gd name="connsiteY100" fmla="*/ 3656186 h 4724216"/>
              <a:gd name="connsiteX101" fmla="*/ 13985 w 4595069"/>
              <a:gd name="connsiteY101" fmla="*/ 3531102 h 4724216"/>
              <a:gd name="connsiteX102" fmla="*/ 4364 w 4595069"/>
              <a:gd name="connsiteY102" fmla="*/ 3425261 h 4724216"/>
              <a:gd name="connsiteX103" fmla="*/ 33228 w 4595069"/>
              <a:gd name="connsiteY103" fmla="*/ 2896057 h 4724216"/>
              <a:gd name="connsiteX104" fmla="*/ 42849 w 4595069"/>
              <a:gd name="connsiteY104" fmla="*/ 2857570 h 4724216"/>
              <a:gd name="connsiteX105" fmla="*/ 62092 w 4595069"/>
              <a:gd name="connsiteY105" fmla="*/ 2722863 h 4724216"/>
              <a:gd name="connsiteX106" fmla="*/ 81335 w 4595069"/>
              <a:gd name="connsiteY106" fmla="*/ 2684376 h 4724216"/>
              <a:gd name="connsiteX107" fmla="*/ 100578 w 4595069"/>
              <a:gd name="connsiteY107" fmla="*/ 2617022 h 4724216"/>
              <a:gd name="connsiteX108" fmla="*/ 119821 w 4595069"/>
              <a:gd name="connsiteY108" fmla="*/ 2568913 h 4724216"/>
              <a:gd name="connsiteX109" fmla="*/ 139064 w 4595069"/>
              <a:gd name="connsiteY109" fmla="*/ 2482316 h 4724216"/>
              <a:gd name="connsiteX110" fmla="*/ 177550 w 4595069"/>
              <a:gd name="connsiteY110" fmla="*/ 2405341 h 4724216"/>
              <a:gd name="connsiteX111" fmla="*/ 216036 w 4595069"/>
              <a:gd name="connsiteY111" fmla="*/ 2328366 h 4724216"/>
              <a:gd name="connsiteX112" fmla="*/ 254522 w 4595069"/>
              <a:gd name="connsiteY112" fmla="*/ 2232147 h 4724216"/>
              <a:gd name="connsiteX113" fmla="*/ 293008 w 4595069"/>
              <a:gd name="connsiteY113" fmla="*/ 2155172 h 4724216"/>
              <a:gd name="connsiteX114" fmla="*/ 302629 w 4595069"/>
              <a:gd name="connsiteY114" fmla="*/ 2116684 h 4724216"/>
              <a:gd name="connsiteX115" fmla="*/ 350736 w 4595069"/>
              <a:gd name="connsiteY115" fmla="*/ 2049331 h 4724216"/>
              <a:gd name="connsiteX116" fmla="*/ 389222 w 4595069"/>
              <a:gd name="connsiteY116" fmla="*/ 1981978 h 4724216"/>
              <a:gd name="connsiteX117" fmla="*/ 408465 w 4595069"/>
              <a:gd name="connsiteY117" fmla="*/ 1943490 h 4724216"/>
              <a:gd name="connsiteX118" fmla="*/ 427708 w 4595069"/>
              <a:gd name="connsiteY118" fmla="*/ 1914625 h 4724216"/>
              <a:gd name="connsiteX119" fmla="*/ 446951 w 4595069"/>
              <a:gd name="connsiteY119" fmla="*/ 1876137 h 4724216"/>
              <a:gd name="connsiteX120" fmla="*/ 485437 w 4595069"/>
              <a:gd name="connsiteY120" fmla="*/ 1837650 h 4724216"/>
              <a:gd name="connsiteX121" fmla="*/ 600894 w 4595069"/>
              <a:gd name="connsiteY121" fmla="*/ 1693321 h 4724216"/>
              <a:gd name="connsiteX122" fmla="*/ 716352 w 4595069"/>
              <a:gd name="connsiteY122" fmla="*/ 1587481 h 4724216"/>
              <a:gd name="connsiteX123" fmla="*/ 764459 w 4595069"/>
              <a:gd name="connsiteY123" fmla="*/ 1539371 h 4724216"/>
              <a:gd name="connsiteX124" fmla="*/ 841431 w 4595069"/>
              <a:gd name="connsiteY124" fmla="*/ 1472018 h 4724216"/>
              <a:gd name="connsiteX125" fmla="*/ 1024239 w 4595069"/>
              <a:gd name="connsiteY125" fmla="*/ 1308446 h 4724216"/>
              <a:gd name="connsiteX126" fmla="*/ 1101211 w 4595069"/>
              <a:gd name="connsiteY126" fmla="*/ 1250714 h 4724216"/>
              <a:gd name="connsiteX127" fmla="*/ 1216668 w 4595069"/>
              <a:gd name="connsiteY127" fmla="*/ 1154496 h 4724216"/>
              <a:gd name="connsiteX128" fmla="*/ 1264776 w 4595069"/>
              <a:gd name="connsiteY128" fmla="*/ 1116008 h 4724216"/>
              <a:gd name="connsiteX129" fmla="*/ 1360990 w 4595069"/>
              <a:gd name="connsiteY129" fmla="*/ 1058277 h 4724216"/>
              <a:gd name="connsiteX130" fmla="*/ 1409098 w 4595069"/>
              <a:gd name="connsiteY130" fmla="*/ 1019789 h 4724216"/>
              <a:gd name="connsiteX131" fmla="*/ 1466826 w 4595069"/>
              <a:gd name="connsiteY131" fmla="*/ 1000545 h 4724216"/>
              <a:gd name="connsiteX132" fmla="*/ 1601527 w 4595069"/>
              <a:gd name="connsiteY132" fmla="*/ 923570 h 4724216"/>
              <a:gd name="connsiteX133" fmla="*/ 1640013 w 4595069"/>
              <a:gd name="connsiteY133" fmla="*/ 913948 h 4724216"/>
              <a:gd name="connsiteX134" fmla="*/ 1668877 w 4595069"/>
              <a:gd name="connsiteY134" fmla="*/ 904327 h 4724216"/>
              <a:gd name="connsiteX135" fmla="*/ 1716984 w 4595069"/>
              <a:gd name="connsiteY135" fmla="*/ 885083 h 4724216"/>
              <a:gd name="connsiteX136" fmla="*/ 1755470 w 4595069"/>
              <a:gd name="connsiteY136" fmla="*/ 865839 h 4724216"/>
              <a:gd name="connsiteX137" fmla="*/ 1813199 w 4595069"/>
              <a:gd name="connsiteY137" fmla="*/ 846595 h 4724216"/>
              <a:gd name="connsiteX138" fmla="*/ 1957521 w 4595069"/>
              <a:gd name="connsiteY138" fmla="*/ 808108 h 4724216"/>
              <a:gd name="connsiteX139" fmla="*/ 2034493 w 4595069"/>
              <a:gd name="connsiteY139" fmla="*/ 779242 h 4724216"/>
              <a:gd name="connsiteX140" fmla="*/ 2111464 w 4595069"/>
              <a:gd name="connsiteY140" fmla="*/ 759998 h 4724216"/>
              <a:gd name="connsiteX141" fmla="*/ 2178815 w 4595069"/>
              <a:gd name="connsiteY141" fmla="*/ 731133 h 4724216"/>
              <a:gd name="connsiteX142" fmla="*/ 2255786 w 4595069"/>
              <a:gd name="connsiteY142" fmla="*/ 711889 h 4724216"/>
              <a:gd name="connsiteX143" fmla="*/ 2409730 w 4595069"/>
              <a:gd name="connsiteY143" fmla="*/ 634914 h 4724216"/>
              <a:gd name="connsiteX144" fmla="*/ 2486702 w 4595069"/>
              <a:gd name="connsiteY144" fmla="*/ 606048 h 4724216"/>
              <a:gd name="connsiteX145" fmla="*/ 2554052 w 4595069"/>
              <a:gd name="connsiteY145" fmla="*/ 567560 h 4724216"/>
              <a:gd name="connsiteX146" fmla="*/ 2679131 w 4595069"/>
              <a:gd name="connsiteY146" fmla="*/ 509829 h 4724216"/>
              <a:gd name="connsiteX147" fmla="*/ 2804210 w 4595069"/>
              <a:gd name="connsiteY147" fmla="*/ 442476 h 4724216"/>
              <a:gd name="connsiteX148" fmla="*/ 2871560 w 4595069"/>
              <a:gd name="connsiteY148" fmla="*/ 413610 h 4724216"/>
              <a:gd name="connsiteX149" fmla="*/ 2929289 w 4595069"/>
              <a:gd name="connsiteY149" fmla="*/ 375123 h 4724216"/>
              <a:gd name="connsiteX150" fmla="*/ 2977396 w 4595069"/>
              <a:gd name="connsiteY150" fmla="*/ 355879 h 4724216"/>
              <a:gd name="connsiteX151" fmla="*/ 3025504 w 4595069"/>
              <a:gd name="connsiteY151" fmla="*/ 317391 h 4724216"/>
              <a:gd name="connsiteX152" fmla="*/ 3140961 w 4595069"/>
              <a:gd name="connsiteY152" fmla="*/ 240416 h 4724216"/>
              <a:gd name="connsiteX153" fmla="*/ 3246797 w 4595069"/>
              <a:gd name="connsiteY153" fmla="*/ 182685 h 4724216"/>
              <a:gd name="connsiteX154" fmla="*/ 3285283 w 4595069"/>
              <a:gd name="connsiteY154" fmla="*/ 153819 h 4724216"/>
              <a:gd name="connsiteX155" fmla="*/ 3343012 w 4595069"/>
              <a:gd name="connsiteY155" fmla="*/ 105710 h 4724216"/>
              <a:gd name="connsiteX156" fmla="*/ 3362255 w 4595069"/>
              <a:gd name="connsiteY156" fmla="*/ 67222 h 4724216"/>
              <a:gd name="connsiteX157" fmla="*/ 3333391 w 4595069"/>
              <a:gd name="connsiteY157" fmla="*/ 19113 h 47242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</a:cxnLst>
            <a:rect l="l" t="t" r="r" b="b"/>
            <a:pathLst>
              <a:path w="4595069" h="4724216">
                <a:moveTo>
                  <a:pt x="3333391" y="19113"/>
                </a:moveTo>
                <a:cubicBezTo>
                  <a:pt x="3403948" y="14302"/>
                  <a:pt x="3338394" y="23930"/>
                  <a:pt x="3785599" y="38357"/>
                </a:cubicBezTo>
                <a:cubicBezTo>
                  <a:pt x="3843387" y="40221"/>
                  <a:pt x="3901033" y="45229"/>
                  <a:pt x="3958786" y="47979"/>
                </a:cubicBezTo>
                <a:lnTo>
                  <a:pt x="4189701" y="57600"/>
                </a:lnTo>
                <a:cubicBezTo>
                  <a:pt x="4234653" y="59966"/>
                  <a:pt x="4279469" y="64499"/>
                  <a:pt x="4324401" y="67222"/>
                </a:cubicBezTo>
                <a:lnTo>
                  <a:pt x="4507209" y="76844"/>
                </a:lnTo>
                <a:cubicBezTo>
                  <a:pt x="4536073" y="86466"/>
                  <a:pt x="4595069" y="75311"/>
                  <a:pt x="4593802" y="105710"/>
                </a:cubicBezTo>
                <a:cubicBezTo>
                  <a:pt x="4590595" y="182685"/>
                  <a:pt x="4589305" y="259764"/>
                  <a:pt x="4584181" y="336635"/>
                </a:cubicBezTo>
                <a:cubicBezTo>
                  <a:pt x="4582883" y="356101"/>
                  <a:pt x="4576980" y="375008"/>
                  <a:pt x="4574560" y="394367"/>
                </a:cubicBezTo>
                <a:cubicBezTo>
                  <a:pt x="4555813" y="544353"/>
                  <a:pt x="4575063" y="439954"/>
                  <a:pt x="4555317" y="538695"/>
                </a:cubicBezTo>
                <a:cubicBezTo>
                  <a:pt x="4552110" y="631707"/>
                  <a:pt x="4550586" y="724792"/>
                  <a:pt x="4545695" y="817730"/>
                </a:cubicBezTo>
                <a:cubicBezTo>
                  <a:pt x="4540727" y="912131"/>
                  <a:pt x="4536276" y="883461"/>
                  <a:pt x="4526452" y="962058"/>
                </a:cubicBezTo>
                <a:cubicBezTo>
                  <a:pt x="4519247" y="1019696"/>
                  <a:pt x="4518600" y="1078293"/>
                  <a:pt x="4507209" y="1135252"/>
                </a:cubicBezTo>
                <a:cubicBezTo>
                  <a:pt x="4488033" y="1231142"/>
                  <a:pt x="4506249" y="1132829"/>
                  <a:pt x="4487966" y="1269958"/>
                </a:cubicBezTo>
                <a:cubicBezTo>
                  <a:pt x="4485388" y="1289296"/>
                  <a:pt x="4481104" y="1308377"/>
                  <a:pt x="4478345" y="1327690"/>
                </a:cubicBezTo>
                <a:cubicBezTo>
                  <a:pt x="4474688" y="1353288"/>
                  <a:pt x="4472655" y="1379108"/>
                  <a:pt x="4468723" y="1404665"/>
                </a:cubicBezTo>
                <a:cubicBezTo>
                  <a:pt x="4466236" y="1420829"/>
                  <a:pt x="4461415" y="1436584"/>
                  <a:pt x="4459102" y="1452774"/>
                </a:cubicBezTo>
                <a:cubicBezTo>
                  <a:pt x="4442619" y="1568166"/>
                  <a:pt x="4455347" y="1523181"/>
                  <a:pt x="4439859" y="1654834"/>
                </a:cubicBezTo>
                <a:cubicBezTo>
                  <a:pt x="4437948" y="1671076"/>
                  <a:pt x="4433445" y="1686907"/>
                  <a:pt x="4430238" y="1702943"/>
                </a:cubicBezTo>
                <a:cubicBezTo>
                  <a:pt x="4427031" y="1741431"/>
                  <a:pt x="4424277" y="1779959"/>
                  <a:pt x="4420616" y="1818406"/>
                </a:cubicBezTo>
                <a:cubicBezTo>
                  <a:pt x="4417863" y="1847318"/>
                  <a:pt x="4412865" y="1876020"/>
                  <a:pt x="4410995" y="1905003"/>
                </a:cubicBezTo>
                <a:cubicBezTo>
                  <a:pt x="4406448" y="1975490"/>
                  <a:pt x="4407581" y="2046324"/>
                  <a:pt x="4401373" y="2116684"/>
                </a:cubicBezTo>
                <a:cubicBezTo>
                  <a:pt x="4399575" y="2137058"/>
                  <a:pt x="4381343" y="2240502"/>
                  <a:pt x="4372509" y="2280256"/>
                </a:cubicBezTo>
                <a:cubicBezTo>
                  <a:pt x="4369640" y="2293165"/>
                  <a:pt x="4365253" y="2305733"/>
                  <a:pt x="4362887" y="2318744"/>
                </a:cubicBezTo>
                <a:cubicBezTo>
                  <a:pt x="4358830" y="2341057"/>
                  <a:pt x="4356994" y="2363727"/>
                  <a:pt x="4353266" y="2386097"/>
                </a:cubicBezTo>
                <a:cubicBezTo>
                  <a:pt x="4343596" y="2444117"/>
                  <a:pt x="4345552" y="2420813"/>
                  <a:pt x="4334023" y="2472694"/>
                </a:cubicBezTo>
                <a:cubicBezTo>
                  <a:pt x="4330475" y="2488659"/>
                  <a:pt x="4328367" y="2504938"/>
                  <a:pt x="4324401" y="2520804"/>
                </a:cubicBezTo>
                <a:cubicBezTo>
                  <a:pt x="4321941" y="2530643"/>
                  <a:pt x="4321951" y="2542497"/>
                  <a:pt x="4314780" y="2549669"/>
                </a:cubicBezTo>
                <a:cubicBezTo>
                  <a:pt x="4304638" y="2559811"/>
                  <a:pt x="4289123" y="2562498"/>
                  <a:pt x="4276294" y="2568913"/>
                </a:cubicBezTo>
                <a:cubicBezTo>
                  <a:pt x="4227983" y="2641383"/>
                  <a:pt x="4284708" y="2549280"/>
                  <a:pt x="4247430" y="2636266"/>
                </a:cubicBezTo>
                <a:cubicBezTo>
                  <a:pt x="4242875" y="2646895"/>
                  <a:pt x="4233924" y="2655092"/>
                  <a:pt x="4228187" y="2665132"/>
                </a:cubicBezTo>
                <a:cubicBezTo>
                  <a:pt x="4221071" y="2677585"/>
                  <a:pt x="4217904" y="2692419"/>
                  <a:pt x="4208944" y="2703619"/>
                </a:cubicBezTo>
                <a:cubicBezTo>
                  <a:pt x="4191944" y="2724870"/>
                  <a:pt x="4163385" y="2737010"/>
                  <a:pt x="4151215" y="2761351"/>
                </a:cubicBezTo>
                <a:cubicBezTo>
                  <a:pt x="4125887" y="2812009"/>
                  <a:pt x="4142114" y="2789695"/>
                  <a:pt x="4103108" y="2828704"/>
                </a:cubicBezTo>
                <a:cubicBezTo>
                  <a:pt x="4099901" y="2841533"/>
                  <a:pt x="4100047" y="2855709"/>
                  <a:pt x="4093486" y="2867191"/>
                </a:cubicBezTo>
                <a:cubicBezTo>
                  <a:pt x="4086735" y="2879005"/>
                  <a:pt x="4073582" y="2885816"/>
                  <a:pt x="4064622" y="2896057"/>
                </a:cubicBezTo>
                <a:cubicBezTo>
                  <a:pt x="4051099" y="2911513"/>
                  <a:pt x="4037913" y="2927343"/>
                  <a:pt x="4026136" y="2944167"/>
                </a:cubicBezTo>
                <a:cubicBezTo>
                  <a:pt x="4015412" y="2959488"/>
                  <a:pt x="4007917" y="2976900"/>
                  <a:pt x="3997272" y="2992276"/>
                </a:cubicBezTo>
                <a:cubicBezTo>
                  <a:pt x="3979017" y="3018646"/>
                  <a:pt x="3957333" y="3042565"/>
                  <a:pt x="3939543" y="3069251"/>
                </a:cubicBezTo>
                <a:cubicBezTo>
                  <a:pt x="3933129" y="3078873"/>
                  <a:pt x="3928477" y="3089940"/>
                  <a:pt x="3920300" y="3098117"/>
                </a:cubicBezTo>
                <a:cubicBezTo>
                  <a:pt x="3912124" y="3106294"/>
                  <a:pt x="3901057" y="3110946"/>
                  <a:pt x="3891436" y="3117361"/>
                </a:cubicBezTo>
                <a:cubicBezTo>
                  <a:pt x="3873001" y="3154232"/>
                  <a:pt x="3871877" y="3162217"/>
                  <a:pt x="3843328" y="3194336"/>
                </a:cubicBezTo>
                <a:cubicBezTo>
                  <a:pt x="3828262" y="3211286"/>
                  <a:pt x="3810392" y="3225588"/>
                  <a:pt x="3795221" y="3242445"/>
                </a:cubicBezTo>
                <a:cubicBezTo>
                  <a:pt x="3781483" y="3257710"/>
                  <a:pt x="3770258" y="3275099"/>
                  <a:pt x="3756735" y="3290555"/>
                </a:cubicBezTo>
                <a:cubicBezTo>
                  <a:pt x="3747775" y="3300795"/>
                  <a:pt x="3736582" y="3308967"/>
                  <a:pt x="3727871" y="3319420"/>
                </a:cubicBezTo>
                <a:cubicBezTo>
                  <a:pt x="3694870" y="3359023"/>
                  <a:pt x="3706227" y="3383162"/>
                  <a:pt x="3641277" y="3415639"/>
                </a:cubicBezTo>
                <a:cubicBezTo>
                  <a:pt x="3628449" y="3422054"/>
                  <a:pt x="3614266" y="3426277"/>
                  <a:pt x="3602792" y="3434883"/>
                </a:cubicBezTo>
                <a:cubicBezTo>
                  <a:pt x="3588278" y="3445769"/>
                  <a:pt x="3578081" y="3461563"/>
                  <a:pt x="3564306" y="3473370"/>
                </a:cubicBezTo>
                <a:cubicBezTo>
                  <a:pt x="3555526" y="3480896"/>
                  <a:pt x="3544084" y="3484931"/>
                  <a:pt x="3535441" y="3492614"/>
                </a:cubicBezTo>
                <a:cubicBezTo>
                  <a:pt x="3515101" y="3510694"/>
                  <a:pt x="3500356" y="3535249"/>
                  <a:pt x="3477713" y="3550345"/>
                </a:cubicBezTo>
                <a:cubicBezTo>
                  <a:pt x="3406046" y="3598124"/>
                  <a:pt x="3494067" y="3536716"/>
                  <a:pt x="3419984" y="3598455"/>
                </a:cubicBezTo>
                <a:cubicBezTo>
                  <a:pt x="3411101" y="3605858"/>
                  <a:pt x="3399762" y="3610016"/>
                  <a:pt x="3391119" y="3617699"/>
                </a:cubicBezTo>
                <a:cubicBezTo>
                  <a:pt x="3370779" y="3635779"/>
                  <a:pt x="3352634" y="3656186"/>
                  <a:pt x="3333391" y="3675430"/>
                </a:cubicBezTo>
                <a:cubicBezTo>
                  <a:pt x="3320562" y="3688259"/>
                  <a:pt x="3310462" y="3704583"/>
                  <a:pt x="3294905" y="3713918"/>
                </a:cubicBezTo>
                <a:cubicBezTo>
                  <a:pt x="3278869" y="3723540"/>
                  <a:pt x="3261073" y="3730703"/>
                  <a:pt x="3246797" y="3742783"/>
                </a:cubicBezTo>
                <a:cubicBezTo>
                  <a:pt x="3202678" y="3780116"/>
                  <a:pt x="3165681" y="3822079"/>
                  <a:pt x="3131340" y="3867868"/>
                </a:cubicBezTo>
                <a:cubicBezTo>
                  <a:pt x="3124402" y="3877119"/>
                  <a:pt x="3119622" y="3887953"/>
                  <a:pt x="3112097" y="3896733"/>
                </a:cubicBezTo>
                <a:cubicBezTo>
                  <a:pt x="3100290" y="3910508"/>
                  <a:pt x="3085558" y="3921567"/>
                  <a:pt x="3073611" y="3935221"/>
                </a:cubicBezTo>
                <a:cubicBezTo>
                  <a:pt x="2952247" y="4073931"/>
                  <a:pt x="3115341" y="3894767"/>
                  <a:pt x="3025504" y="4002574"/>
                </a:cubicBezTo>
                <a:cubicBezTo>
                  <a:pt x="3016793" y="4013028"/>
                  <a:pt x="3005494" y="4021108"/>
                  <a:pt x="2996639" y="4031440"/>
                </a:cubicBezTo>
                <a:cubicBezTo>
                  <a:pt x="2986203" y="4043616"/>
                  <a:pt x="2978211" y="4057751"/>
                  <a:pt x="2967775" y="4069927"/>
                </a:cubicBezTo>
                <a:cubicBezTo>
                  <a:pt x="2958920" y="4080259"/>
                  <a:pt x="2947621" y="4088339"/>
                  <a:pt x="2938910" y="4098793"/>
                </a:cubicBezTo>
                <a:cubicBezTo>
                  <a:pt x="2931507" y="4107677"/>
                  <a:pt x="2927845" y="4119482"/>
                  <a:pt x="2919668" y="4127659"/>
                </a:cubicBezTo>
                <a:cubicBezTo>
                  <a:pt x="2908329" y="4138998"/>
                  <a:pt x="2894011" y="4146902"/>
                  <a:pt x="2881182" y="4156524"/>
                </a:cubicBezTo>
                <a:cubicBezTo>
                  <a:pt x="2865952" y="4179371"/>
                  <a:pt x="2850977" y="4202990"/>
                  <a:pt x="2833074" y="4223878"/>
                </a:cubicBezTo>
                <a:cubicBezTo>
                  <a:pt x="2824219" y="4234209"/>
                  <a:pt x="2813831" y="4243121"/>
                  <a:pt x="2804210" y="4252743"/>
                </a:cubicBezTo>
                <a:cubicBezTo>
                  <a:pt x="2801003" y="4262365"/>
                  <a:pt x="2800924" y="4273689"/>
                  <a:pt x="2794588" y="4281609"/>
                </a:cubicBezTo>
                <a:cubicBezTo>
                  <a:pt x="2774755" y="4306402"/>
                  <a:pt x="2749688" y="4326511"/>
                  <a:pt x="2727238" y="4348962"/>
                </a:cubicBezTo>
                <a:cubicBezTo>
                  <a:pt x="2717617" y="4358584"/>
                  <a:pt x="2706538" y="4366942"/>
                  <a:pt x="2698374" y="4377828"/>
                </a:cubicBezTo>
                <a:cubicBezTo>
                  <a:pt x="2688752" y="4390657"/>
                  <a:pt x="2680848" y="4404975"/>
                  <a:pt x="2669509" y="4416315"/>
                </a:cubicBezTo>
                <a:cubicBezTo>
                  <a:pt x="2661332" y="4424492"/>
                  <a:pt x="2650266" y="4429144"/>
                  <a:pt x="2640645" y="4435559"/>
                </a:cubicBezTo>
                <a:cubicBezTo>
                  <a:pt x="2620850" y="4465254"/>
                  <a:pt x="2621348" y="4468595"/>
                  <a:pt x="2592538" y="4493290"/>
                </a:cubicBezTo>
                <a:cubicBezTo>
                  <a:pt x="2580363" y="4503726"/>
                  <a:pt x="2566227" y="4511720"/>
                  <a:pt x="2554052" y="4522156"/>
                </a:cubicBezTo>
                <a:cubicBezTo>
                  <a:pt x="2514257" y="4556267"/>
                  <a:pt x="2538848" y="4545965"/>
                  <a:pt x="2496323" y="4570266"/>
                </a:cubicBezTo>
                <a:cubicBezTo>
                  <a:pt x="2483870" y="4577382"/>
                  <a:pt x="2469771" y="4581553"/>
                  <a:pt x="2457837" y="4589509"/>
                </a:cubicBezTo>
                <a:cubicBezTo>
                  <a:pt x="2431152" y="4607300"/>
                  <a:pt x="2409551" y="4632898"/>
                  <a:pt x="2380865" y="4647241"/>
                </a:cubicBezTo>
                <a:cubicBezTo>
                  <a:pt x="2347336" y="4664006"/>
                  <a:pt x="2331126" y="4673443"/>
                  <a:pt x="2294272" y="4685728"/>
                </a:cubicBezTo>
                <a:cubicBezTo>
                  <a:pt x="2246872" y="4701529"/>
                  <a:pt x="2148527" y="4710020"/>
                  <a:pt x="2121086" y="4714594"/>
                </a:cubicBezTo>
                <a:lnTo>
                  <a:pt x="2063357" y="4724216"/>
                </a:lnTo>
                <a:lnTo>
                  <a:pt x="1736227" y="4714594"/>
                </a:lnTo>
                <a:cubicBezTo>
                  <a:pt x="1707216" y="4713245"/>
                  <a:pt x="1678590" y="4707200"/>
                  <a:pt x="1649634" y="4704972"/>
                </a:cubicBezTo>
                <a:cubicBezTo>
                  <a:pt x="1595179" y="4700783"/>
                  <a:pt x="1540591" y="4698557"/>
                  <a:pt x="1486069" y="4695350"/>
                </a:cubicBezTo>
                <a:cubicBezTo>
                  <a:pt x="1455553" y="4690990"/>
                  <a:pt x="1297367" y="4670932"/>
                  <a:pt x="1255154" y="4656862"/>
                </a:cubicBezTo>
                <a:cubicBezTo>
                  <a:pt x="1224867" y="4646767"/>
                  <a:pt x="1221628" y="4644867"/>
                  <a:pt x="1187804" y="4637619"/>
                </a:cubicBezTo>
                <a:cubicBezTo>
                  <a:pt x="1155823" y="4630766"/>
                  <a:pt x="1123661" y="4624790"/>
                  <a:pt x="1091589" y="4618375"/>
                </a:cubicBezTo>
                <a:lnTo>
                  <a:pt x="1043482" y="4608753"/>
                </a:lnTo>
                <a:cubicBezTo>
                  <a:pt x="1030653" y="4602338"/>
                  <a:pt x="1018426" y="4594545"/>
                  <a:pt x="1004996" y="4589509"/>
                </a:cubicBezTo>
                <a:cubicBezTo>
                  <a:pt x="969411" y="4576164"/>
                  <a:pt x="856013" y="4542432"/>
                  <a:pt x="812567" y="4522156"/>
                </a:cubicBezTo>
                <a:cubicBezTo>
                  <a:pt x="789136" y="4511221"/>
                  <a:pt x="768031" y="4495838"/>
                  <a:pt x="745216" y="4483669"/>
                </a:cubicBezTo>
                <a:cubicBezTo>
                  <a:pt x="673498" y="4445418"/>
                  <a:pt x="653277" y="4441840"/>
                  <a:pt x="581651" y="4397072"/>
                </a:cubicBezTo>
                <a:cubicBezTo>
                  <a:pt x="558255" y="4382449"/>
                  <a:pt x="537797" y="4363422"/>
                  <a:pt x="514301" y="4348962"/>
                </a:cubicBezTo>
                <a:cubicBezTo>
                  <a:pt x="436867" y="4301308"/>
                  <a:pt x="474648" y="4342703"/>
                  <a:pt x="408465" y="4281609"/>
                </a:cubicBezTo>
                <a:cubicBezTo>
                  <a:pt x="381803" y="4256997"/>
                  <a:pt x="331493" y="4204634"/>
                  <a:pt x="331493" y="4204634"/>
                </a:cubicBezTo>
                <a:cubicBezTo>
                  <a:pt x="323948" y="4189543"/>
                  <a:pt x="306606" y="4150880"/>
                  <a:pt x="293008" y="4137281"/>
                </a:cubicBezTo>
                <a:cubicBezTo>
                  <a:pt x="284831" y="4129104"/>
                  <a:pt x="273765" y="4124452"/>
                  <a:pt x="264143" y="4118037"/>
                </a:cubicBezTo>
                <a:cubicBezTo>
                  <a:pt x="257729" y="4108415"/>
                  <a:pt x="249455" y="4099800"/>
                  <a:pt x="244900" y="4089171"/>
                </a:cubicBezTo>
                <a:cubicBezTo>
                  <a:pt x="207622" y="4002185"/>
                  <a:pt x="264347" y="4094288"/>
                  <a:pt x="216036" y="4021818"/>
                </a:cubicBezTo>
                <a:cubicBezTo>
                  <a:pt x="212829" y="4008989"/>
                  <a:pt x="211500" y="3995537"/>
                  <a:pt x="206414" y="3983330"/>
                </a:cubicBezTo>
                <a:cubicBezTo>
                  <a:pt x="160091" y="3872151"/>
                  <a:pt x="171096" y="3931932"/>
                  <a:pt x="110200" y="3810136"/>
                </a:cubicBezTo>
                <a:cubicBezTo>
                  <a:pt x="46381" y="3682494"/>
                  <a:pt x="123807" y="3841886"/>
                  <a:pt x="81335" y="3742783"/>
                </a:cubicBezTo>
                <a:cubicBezTo>
                  <a:pt x="61256" y="3695932"/>
                  <a:pt x="59124" y="3709082"/>
                  <a:pt x="42849" y="3656186"/>
                </a:cubicBezTo>
                <a:cubicBezTo>
                  <a:pt x="29591" y="3613094"/>
                  <a:pt x="22641" y="3574383"/>
                  <a:pt x="13985" y="3531102"/>
                </a:cubicBezTo>
                <a:cubicBezTo>
                  <a:pt x="10778" y="3495822"/>
                  <a:pt x="3774" y="3460682"/>
                  <a:pt x="4364" y="3425261"/>
                </a:cubicBezTo>
                <a:cubicBezTo>
                  <a:pt x="6268" y="3311033"/>
                  <a:pt x="0" y="3062209"/>
                  <a:pt x="33228" y="2896057"/>
                </a:cubicBezTo>
                <a:cubicBezTo>
                  <a:pt x="35821" y="2883090"/>
                  <a:pt x="39642" y="2870399"/>
                  <a:pt x="42849" y="2857570"/>
                </a:cubicBezTo>
                <a:cubicBezTo>
                  <a:pt x="46057" y="2825489"/>
                  <a:pt x="47825" y="2760909"/>
                  <a:pt x="62092" y="2722863"/>
                </a:cubicBezTo>
                <a:cubicBezTo>
                  <a:pt x="67128" y="2709433"/>
                  <a:pt x="75685" y="2697560"/>
                  <a:pt x="81335" y="2684376"/>
                </a:cubicBezTo>
                <a:cubicBezTo>
                  <a:pt x="95238" y="2651936"/>
                  <a:pt x="88369" y="2653652"/>
                  <a:pt x="100578" y="2617022"/>
                </a:cubicBezTo>
                <a:cubicBezTo>
                  <a:pt x="106039" y="2600637"/>
                  <a:pt x="114359" y="2585298"/>
                  <a:pt x="119821" y="2568913"/>
                </a:cubicBezTo>
                <a:cubicBezTo>
                  <a:pt x="142036" y="2502266"/>
                  <a:pt x="116181" y="2558595"/>
                  <a:pt x="139064" y="2482316"/>
                </a:cubicBezTo>
                <a:cubicBezTo>
                  <a:pt x="159091" y="2415558"/>
                  <a:pt x="151078" y="2453876"/>
                  <a:pt x="177550" y="2405341"/>
                </a:cubicBezTo>
                <a:cubicBezTo>
                  <a:pt x="191286" y="2380157"/>
                  <a:pt x="205382" y="2355001"/>
                  <a:pt x="216036" y="2328366"/>
                </a:cubicBezTo>
                <a:cubicBezTo>
                  <a:pt x="228865" y="2296293"/>
                  <a:pt x="239074" y="2263044"/>
                  <a:pt x="254522" y="2232147"/>
                </a:cubicBezTo>
                <a:lnTo>
                  <a:pt x="293008" y="2155172"/>
                </a:lnTo>
                <a:cubicBezTo>
                  <a:pt x="296215" y="2142343"/>
                  <a:pt x="297420" y="2128839"/>
                  <a:pt x="302629" y="2116684"/>
                </a:cubicBezTo>
                <a:cubicBezTo>
                  <a:pt x="307317" y="2105746"/>
                  <a:pt x="347455" y="2053707"/>
                  <a:pt x="350736" y="2049331"/>
                </a:cubicBezTo>
                <a:cubicBezTo>
                  <a:pt x="369373" y="1974787"/>
                  <a:pt x="345128" y="2043714"/>
                  <a:pt x="389222" y="1981978"/>
                </a:cubicBezTo>
                <a:cubicBezTo>
                  <a:pt x="397559" y="1970306"/>
                  <a:pt x="401349" y="1955944"/>
                  <a:pt x="408465" y="1943490"/>
                </a:cubicBezTo>
                <a:cubicBezTo>
                  <a:pt x="414202" y="1933450"/>
                  <a:pt x="421971" y="1924665"/>
                  <a:pt x="427708" y="1914625"/>
                </a:cubicBezTo>
                <a:cubicBezTo>
                  <a:pt x="434824" y="1902171"/>
                  <a:pt x="438345" y="1887612"/>
                  <a:pt x="446951" y="1876137"/>
                </a:cubicBezTo>
                <a:cubicBezTo>
                  <a:pt x="457836" y="1861623"/>
                  <a:pt x="473718" y="1851500"/>
                  <a:pt x="485437" y="1837650"/>
                </a:cubicBezTo>
                <a:cubicBezTo>
                  <a:pt x="500584" y="1819748"/>
                  <a:pt x="575671" y="1718545"/>
                  <a:pt x="600894" y="1693321"/>
                </a:cubicBezTo>
                <a:cubicBezTo>
                  <a:pt x="747549" y="1546661"/>
                  <a:pt x="572168" y="1718563"/>
                  <a:pt x="716352" y="1587481"/>
                </a:cubicBezTo>
                <a:cubicBezTo>
                  <a:pt x="733132" y="1572225"/>
                  <a:pt x="747795" y="1554754"/>
                  <a:pt x="764459" y="1539371"/>
                </a:cubicBezTo>
                <a:cubicBezTo>
                  <a:pt x="789510" y="1516246"/>
                  <a:pt x="816448" y="1495217"/>
                  <a:pt x="841431" y="1472018"/>
                </a:cubicBezTo>
                <a:cubicBezTo>
                  <a:pt x="973229" y="1349629"/>
                  <a:pt x="807240" y="1484120"/>
                  <a:pt x="1024239" y="1308446"/>
                </a:cubicBezTo>
                <a:cubicBezTo>
                  <a:pt x="1049167" y="1288266"/>
                  <a:pt x="1076573" y="1271247"/>
                  <a:pt x="1101211" y="1250714"/>
                </a:cubicBezTo>
                <a:lnTo>
                  <a:pt x="1216668" y="1154496"/>
                </a:lnTo>
                <a:cubicBezTo>
                  <a:pt x="1232520" y="1141441"/>
                  <a:pt x="1247166" y="1126574"/>
                  <a:pt x="1264776" y="1116008"/>
                </a:cubicBezTo>
                <a:cubicBezTo>
                  <a:pt x="1296847" y="1096764"/>
                  <a:pt x="1331785" y="1081642"/>
                  <a:pt x="1360990" y="1058277"/>
                </a:cubicBezTo>
                <a:cubicBezTo>
                  <a:pt x="1377026" y="1045448"/>
                  <a:pt x="1391069" y="1029623"/>
                  <a:pt x="1409098" y="1019789"/>
                </a:cubicBezTo>
                <a:cubicBezTo>
                  <a:pt x="1426905" y="1010076"/>
                  <a:pt x="1448684" y="1009616"/>
                  <a:pt x="1466826" y="1000545"/>
                </a:cubicBezTo>
                <a:cubicBezTo>
                  <a:pt x="1474548" y="996684"/>
                  <a:pt x="1568240" y="936053"/>
                  <a:pt x="1601527" y="923570"/>
                </a:cubicBezTo>
                <a:cubicBezTo>
                  <a:pt x="1613908" y="918927"/>
                  <a:pt x="1627298" y="917581"/>
                  <a:pt x="1640013" y="913948"/>
                </a:cubicBezTo>
                <a:cubicBezTo>
                  <a:pt x="1649765" y="911162"/>
                  <a:pt x="1659381" y="907888"/>
                  <a:pt x="1668877" y="904327"/>
                </a:cubicBezTo>
                <a:cubicBezTo>
                  <a:pt x="1685048" y="898263"/>
                  <a:pt x="1701202" y="892098"/>
                  <a:pt x="1716984" y="885083"/>
                </a:cubicBezTo>
                <a:cubicBezTo>
                  <a:pt x="1730091" y="879257"/>
                  <a:pt x="1742153" y="871166"/>
                  <a:pt x="1755470" y="865839"/>
                </a:cubicBezTo>
                <a:cubicBezTo>
                  <a:pt x="1774303" y="858305"/>
                  <a:pt x="1793696" y="852168"/>
                  <a:pt x="1813199" y="846595"/>
                </a:cubicBezTo>
                <a:cubicBezTo>
                  <a:pt x="1882428" y="826814"/>
                  <a:pt x="1891575" y="830091"/>
                  <a:pt x="1957521" y="808108"/>
                </a:cubicBezTo>
                <a:cubicBezTo>
                  <a:pt x="1983517" y="799442"/>
                  <a:pt x="2008338" y="787416"/>
                  <a:pt x="2034493" y="779242"/>
                </a:cubicBezTo>
                <a:cubicBezTo>
                  <a:pt x="2059736" y="771353"/>
                  <a:pt x="2086375" y="768361"/>
                  <a:pt x="2111464" y="759998"/>
                </a:cubicBezTo>
                <a:cubicBezTo>
                  <a:pt x="2134636" y="752274"/>
                  <a:pt x="2155643" y="738857"/>
                  <a:pt x="2178815" y="731133"/>
                </a:cubicBezTo>
                <a:cubicBezTo>
                  <a:pt x="2203904" y="722770"/>
                  <a:pt x="2230847" y="720691"/>
                  <a:pt x="2255786" y="711889"/>
                </a:cubicBezTo>
                <a:cubicBezTo>
                  <a:pt x="2383976" y="666643"/>
                  <a:pt x="2300246" y="686008"/>
                  <a:pt x="2409730" y="634914"/>
                </a:cubicBezTo>
                <a:cubicBezTo>
                  <a:pt x="2434561" y="623326"/>
                  <a:pt x="2461871" y="617637"/>
                  <a:pt x="2486702" y="606048"/>
                </a:cubicBezTo>
                <a:cubicBezTo>
                  <a:pt x="2510133" y="595113"/>
                  <a:pt x="2530925" y="579124"/>
                  <a:pt x="2554052" y="567560"/>
                </a:cubicBezTo>
                <a:cubicBezTo>
                  <a:pt x="2712676" y="488244"/>
                  <a:pt x="2536576" y="586592"/>
                  <a:pt x="2679131" y="509829"/>
                </a:cubicBezTo>
                <a:cubicBezTo>
                  <a:pt x="2753438" y="469816"/>
                  <a:pt x="2733108" y="475294"/>
                  <a:pt x="2804210" y="442476"/>
                </a:cubicBezTo>
                <a:cubicBezTo>
                  <a:pt x="2826387" y="432240"/>
                  <a:pt x="2850055" y="425190"/>
                  <a:pt x="2871560" y="413610"/>
                </a:cubicBezTo>
                <a:cubicBezTo>
                  <a:pt x="2891923" y="402645"/>
                  <a:pt x="2908986" y="386198"/>
                  <a:pt x="2929289" y="375123"/>
                </a:cubicBezTo>
                <a:cubicBezTo>
                  <a:pt x="2944451" y="366852"/>
                  <a:pt x="2962586" y="364765"/>
                  <a:pt x="2977396" y="355879"/>
                </a:cubicBezTo>
                <a:cubicBezTo>
                  <a:pt x="2995006" y="345313"/>
                  <a:pt x="3008727" y="329234"/>
                  <a:pt x="3025504" y="317391"/>
                </a:cubicBezTo>
                <a:cubicBezTo>
                  <a:pt x="3063292" y="290716"/>
                  <a:pt x="3099590" y="261102"/>
                  <a:pt x="3140961" y="240416"/>
                </a:cubicBezTo>
                <a:cubicBezTo>
                  <a:pt x="3184794" y="218499"/>
                  <a:pt x="3206860" y="209311"/>
                  <a:pt x="3246797" y="182685"/>
                </a:cubicBezTo>
                <a:cubicBezTo>
                  <a:pt x="3260140" y="173789"/>
                  <a:pt x="3272234" y="163140"/>
                  <a:pt x="3285283" y="153819"/>
                </a:cubicBezTo>
                <a:cubicBezTo>
                  <a:pt x="3309901" y="136234"/>
                  <a:pt x="3324292" y="131920"/>
                  <a:pt x="3343012" y="105710"/>
                </a:cubicBezTo>
                <a:cubicBezTo>
                  <a:pt x="3351349" y="94038"/>
                  <a:pt x="3355841" y="80051"/>
                  <a:pt x="3362255" y="67222"/>
                </a:cubicBezTo>
                <a:cubicBezTo>
                  <a:pt x="3351051" y="0"/>
                  <a:pt x="3262834" y="23924"/>
                  <a:pt x="3333391" y="19113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/>
          </a:p>
        </p:txBody>
      </p:sp>
      <p:sp>
        <p:nvSpPr>
          <p:cNvPr id="7" name="Figura a mano libera 6"/>
          <p:cNvSpPr/>
          <p:nvPr/>
        </p:nvSpPr>
        <p:spPr>
          <a:xfrm>
            <a:off x="3938588" y="117475"/>
            <a:ext cx="5205412" cy="5064125"/>
          </a:xfrm>
          <a:custGeom>
            <a:avLst/>
            <a:gdLst>
              <a:gd name="connsiteX0" fmla="*/ 108300 w 5040891"/>
              <a:gd name="connsiteY0" fmla="*/ 1555448 h 4912460"/>
              <a:gd name="connsiteX1" fmla="*/ 88609 w 5040891"/>
              <a:gd name="connsiteY1" fmla="*/ 1417624 h 4912460"/>
              <a:gd name="connsiteX2" fmla="*/ 59072 w 5040891"/>
              <a:gd name="connsiteY2" fmla="*/ 1309333 h 4912460"/>
              <a:gd name="connsiteX3" fmla="*/ 19690 w 5040891"/>
              <a:gd name="connsiteY3" fmla="*/ 1171509 h 4912460"/>
              <a:gd name="connsiteX4" fmla="*/ 0 w 5040891"/>
              <a:gd name="connsiteY4" fmla="*/ 1073063 h 4912460"/>
              <a:gd name="connsiteX5" fmla="*/ 9845 w 5040891"/>
              <a:gd name="connsiteY5" fmla="*/ 1004150 h 4912460"/>
              <a:gd name="connsiteX6" fmla="*/ 59072 w 5040891"/>
              <a:gd name="connsiteY6" fmla="*/ 866326 h 4912460"/>
              <a:gd name="connsiteX7" fmla="*/ 108300 w 5040891"/>
              <a:gd name="connsiteY7" fmla="*/ 787569 h 4912460"/>
              <a:gd name="connsiteX8" fmla="*/ 127991 w 5040891"/>
              <a:gd name="connsiteY8" fmla="*/ 738346 h 4912460"/>
              <a:gd name="connsiteX9" fmla="*/ 147682 w 5040891"/>
              <a:gd name="connsiteY9" fmla="*/ 698967 h 4912460"/>
              <a:gd name="connsiteX10" fmla="*/ 187064 w 5040891"/>
              <a:gd name="connsiteY10" fmla="*/ 590677 h 4912460"/>
              <a:gd name="connsiteX11" fmla="*/ 255982 w 5040891"/>
              <a:gd name="connsiteY11" fmla="*/ 502075 h 4912460"/>
              <a:gd name="connsiteX12" fmla="*/ 295364 w 5040891"/>
              <a:gd name="connsiteY12" fmla="*/ 482386 h 4912460"/>
              <a:gd name="connsiteX13" fmla="*/ 443047 w 5040891"/>
              <a:gd name="connsiteY13" fmla="*/ 433163 h 4912460"/>
              <a:gd name="connsiteX14" fmla="*/ 718720 w 5040891"/>
              <a:gd name="connsiteY14" fmla="*/ 393785 h 4912460"/>
              <a:gd name="connsiteX15" fmla="*/ 1398059 w 5040891"/>
              <a:gd name="connsiteY15" fmla="*/ 374095 h 4912460"/>
              <a:gd name="connsiteX16" fmla="*/ 1585124 w 5040891"/>
              <a:gd name="connsiteY16" fmla="*/ 364251 h 4912460"/>
              <a:gd name="connsiteX17" fmla="*/ 1782033 w 5040891"/>
              <a:gd name="connsiteY17" fmla="*/ 334717 h 4912460"/>
              <a:gd name="connsiteX18" fmla="*/ 1860797 w 5040891"/>
              <a:gd name="connsiteY18" fmla="*/ 324872 h 4912460"/>
              <a:gd name="connsiteX19" fmla="*/ 1998634 w 5040891"/>
              <a:gd name="connsiteY19" fmla="*/ 285494 h 4912460"/>
              <a:gd name="connsiteX20" fmla="*/ 2067553 w 5040891"/>
              <a:gd name="connsiteY20" fmla="*/ 265805 h 4912460"/>
              <a:gd name="connsiteX21" fmla="*/ 2126626 w 5040891"/>
              <a:gd name="connsiteY21" fmla="*/ 246115 h 4912460"/>
              <a:gd name="connsiteX22" fmla="*/ 2284153 w 5040891"/>
              <a:gd name="connsiteY22" fmla="*/ 236271 h 4912460"/>
              <a:gd name="connsiteX23" fmla="*/ 2520445 w 5040891"/>
              <a:gd name="connsiteY23" fmla="*/ 216582 h 4912460"/>
              <a:gd name="connsiteX24" fmla="*/ 2579518 w 5040891"/>
              <a:gd name="connsiteY24" fmla="*/ 206737 h 4912460"/>
              <a:gd name="connsiteX25" fmla="*/ 2677973 w 5040891"/>
              <a:gd name="connsiteY25" fmla="*/ 196892 h 4912460"/>
              <a:gd name="connsiteX26" fmla="*/ 2727201 w 5040891"/>
              <a:gd name="connsiteY26" fmla="*/ 187048 h 4912460"/>
              <a:gd name="connsiteX27" fmla="*/ 2815810 w 5040891"/>
              <a:gd name="connsiteY27" fmla="*/ 177203 h 4912460"/>
              <a:gd name="connsiteX28" fmla="*/ 2904419 w 5040891"/>
              <a:gd name="connsiteY28" fmla="*/ 157514 h 4912460"/>
              <a:gd name="connsiteX29" fmla="*/ 2993029 w 5040891"/>
              <a:gd name="connsiteY29" fmla="*/ 118136 h 4912460"/>
              <a:gd name="connsiteX30" fmla="*/ 3012720 w 5040891"/>
              <a:gd name="connsiteY30" fmla="*/ 98446 h 4912460"/>
              <a:gd name="connsiteX31" fmla="*/ 3071793 w 5040891"/>
              <a:gd name="connsiteY31" fmla="*/ 78757 h 4912460"/>
              <a:gd name="connsiteX32" fmla="*/ 3130866 w 5040891"/>
              <a:gd name="connsiteY32" fmla="*/ 59068 h 4912460"/>
              <a:gd name="connsiteX33" fmla="*/ 3199784 w 5040891"/>
              <a:gd name="connsiteY33" fmla="*/ 39379 h 4912460"/>
              <a:gd name="connsiteX34" fmla="*/ 3308085 w 5040891"/>
              <a:gd name="connsiteY34" fmla="*/ 29534 h 4912460"/>
              <a:gd name="connsiteX35" fmla="*/ 3367158 w 5040891"/>
              <a:gd name="connsiteY35" fmla="*/ 19690 h 4912460"/>
              <a:gd name="connsiteX36" fmla="*/ 3445921 w 5040891"/>
              <a:gd name="connsiteY36" fmla="*/ 0 h 4912460"/>
              <a:gd name="connsiteX37" fmla="*/ 4135106 w 5040891"/>
              <a:gd name="connsiteY37" fmla="*/ 9845 h 4912460"/>
              <a:gd name="connsiteX38" fmla="*/ 4253252 w 5040891"/>
              <a:gd name="connsiteY38" fmla="*/ 19690 h 4912460"/>
              <a:gd name="connsiteX39" fmla="*/ 4489544 w 5040891"/>
              <a:gd name="connsiteY39" fmla="*/ 39379 h 4912460"/>
              <a:gd name="connsiteX40" fmla="*/ 4597844 w 5040891"/>
              <a:gd name="connsiteY40" fmla="*/ 59068 h 4912460"/>
              <a:gd name="connsiteX41" fmla="*/ 4715990 w 5040891"/>
              <a:gd name="connsiteY41" fmla="*/ 68913 h 4912460"/>
              <a:gd name="connsiteX42" fmla="*/ 4804599 w 5040891"/>
              <a:gd name="connsiteY42" fmla="*/ 98446 h 4912460"/>
              <a:gd name="connsiteX43" fmla="*/ 4834136 w 5040891"/>
              <a:gd name="connsiteY43" fmla="*/ 108291 h 4912460"/>
              <a:gd name="connsiteX44" fmla="*/ 4863672 w 5040891"/>
              <a:gd name="connsiteY44" fmla="*/ 147669 h 4912460"/>
              <a:gd name="connsiteX45" fmla="*/ 4873518 w 5040891"/>
              <a:gd name="connsiteY45" fmla="*/ 187048 h 4912460"/>
              <a:gd name="connsiteX46" fmla="*/ 4893209 w 5040891"/>
              <a:gd name="connsiteY46" fmla="*/ 236271 h 4912460"/>
              <a:gd name="connsiteX47" fmla="*/ 4903054 w 5040891"/>
              <a:gd name="connsiteY47" fmla="*/ 275649 h 4912460"/>
              <a:gd name="connsiteX48" fmla="*/ 4932591 w 5040891"/>
              <a:gd name="connsiteY48" fmla="*/ 443008 h 4912460"/>
              <a:gd name="connsiteX49" fmla="*/ 4942436 w 5040891"/>
              <a:gd name="connsiteY49" fmla="*/ 482386 h 4912460"/>
              <a:gd name="connsiteX50" fmla="*/ 4952282 w 5040891"/>
              <a:gd name="connsiteY50" fmla="*/ 531609 h 4912460"/>
              <a:gd name="connsiteX51" fmla="*/ 4971973 w 5040891"/>
              <a:gd name="connsiteY51" fmla="*/ 590677 h 4912460"/>
              <a:gd name="connsiteX52" fmla="*/ 5001509 w 5040891"/>
              <a:gd name="connsiteY52" fmla="*/ 708812 h 4912460"/>
              <a:gd name="connsiteX53" fmla="*/ 5011355 w 5040891"/>
              <a:gd name="connsiteY53" fmla="*/ 787569 h 4912460"/>
              <a:gd name="connsiteX54" fmla="*/ 5021200 w 5040891"/>
              <a:gd name="connsiteY54" fmla="*/ 856481 h 4912460"/>
              <a:gd name="connsiteX55" fmla="*/ 5040891 w 5040891"/>
              <a:gd name="connsiteY55" fmla="*/ 1063218 h 4912460"/>
              <a:gd name="connsiteX56" fmla="*/ 5031046 w 5040891"/>
              <a:gd name="connsiteY56" fmla="*/ 1860631 h 4912460"/>
              <a:gd name="connsiteX57" fmla="*/ 5011355 w 5040891"/>
              <a:gd name="connsiteY57" fmla="*/ 2096902 h 4912460"/>
              <a:gd name="connsiteX58" fmla="*/ 4991664 w 5040891"/>
              <a:gd name="connsiteY58" fmla="*/ 2343017 h 4912460"/>
              <a:gd name="connsiteX59" fmla="*/ 4971973 w 5040891"/>
              <a:gd name="connsiteY59" fmla="*/ 2510375 h 4912460"/>
              <a:gd name="connsiteX60" fmla="*/ 4952282 w 5040891"/>
              <a:gd name="connsiteY60" fmla="*/ 2707267 h 4912460"/>
              <a:gd name="connsiteX61" fmla="*/ 4932591 w 5040891"/>
              <a:gd name="connsiteY61" fmla="*/ 2815558 h 4912460"/>
              <a:gd name="connsiteX62" fmla="*/ 4912900 w 5040891"/>
              <a:gd name="connsiteY62" fmla="*/ 3071518 h 4912460"/>
              <a:gd name="connsiteX63" fmla="*/ 4903054 w 5040891"/>
              <a:gd name="connsiteY63" fmla="*/ 3130586 h 4912460"/>
              <a:gd name="connsiteX64" fmla="*/ 4893209 w 5040891"/>
              <a:gd name="connsiteY64" fmla="*/ 3278255 h 4912460"/>
              <a:gd name="connsiteX65" fmla="*/ 4883363 w 5040891"/>
              <a:gd name="connsiteY65" fmla="*/ 3455458 h 4912460"/>
              <a:gd name="connsiteX66" fmla="*/ 4863672 w 5040891"/>
              <a:gd name="connsiteY66" fmla="*/ 3553904 h 4912460"/>
              <a:gd name="connsiteX67" fmla="*/ 4843981 w 5040891"/>
              <a:gd name="connsiteY67" fmla="*/ 3652350 h 4912460"/>
              <a:gd name="connsiteX68" fmla="*/ 4834136 w 5040891"/>
              <a:gd name="connsiteY68" fmla="*/ 3701573 h 4912460"/>
              <a:gd name="connsiteX69" fmla="*/ 4824290 w 5040891"/>
              <a:gd name="connsiteY69" fmla="*/ 3740951 h 4912460"/>
              <a:gd name="connsiteX70" fmla="*/ 4814445 w 5040891"/>
              <a:gd name="connsiteY70" fmla="*/ 3878776 h 4912460"/>
              <a:gd name="connsiteX71" fmla="*/ 4804599 w 5040891"/>
              <a:gd name="connsiteY71" fmla="*/ 3918154 h 4912460"/>
              <a:gd name="connsiteX72" fmla="*/ 4794754 w 5040891"/>
              <a:gd name="connsiteY72" fmla="*/ 4036290 h 4912460"/>
              <a:gd name="connsiteX73" fmla="*/ 4775063 w 5040891"/>
              <a:gd name="connsiteY73" fmla="*/ 4164269 h 4912460"/>
              <a:gd name="connsiteX74" fmla="*/ 4755372 w 5040891"/>
              <a:gd name="connsiteY74" fmla="*/ 4272560 h 4912460"/>
              <a:gd name="connsiteX75" fmla="*/ 4725835 w 5040891"/>
              <a:gd name="connsiteY75" fmla="*/ 4311939 h 4912460"/>
              <a:gd name="connsiteX76" fmla="*/ 4706144 w 5040891"/>
              <a:gd name="connsiteY76" fmla="*/ 4341472 h 4912460"/>
              <a:gd name="connsiteX77" fmla="*/ 4656917 w 5040891"/>
              <a:gd name="connsiteY77" fmla="*/ 4400540 h 4912460"/>
              <a:gd name="connsiteX78" fmla="*/ 4607689 w 5040891"/>
              <a:gd name="connsiteY78" fmla="*/ 4449763 h 4912460"/>
              <a:gd name="connsiteX79" fmla="*/ 4587998 w 5040891"/>
              <a:gd name="connsiteY79" fmla="*/ 4479297 h 4912460"/>
              <a:gd name="connsiteX80" fmla="*/ 4499389 w 5040891"/>
              <a:gd name="connsiteY80" fmla="*/ 4518675 h 4912460"/>
              <a:gd name="connsiteX81" fmla="*/ 4440316 w 5040891"/>
              <a:gd name="connsiteY81" fmla="*/ 4538365 h 4912460"/>
              <a:gd name="connsiteX82" fmla="*/ 4410780 w 5040891"/>
              <a:gd name="connsiteY82" fmla="*/ 4548209 h 4912460"/>
              <a:gd name="connsiteX83" fmla="*/ 4253252 w 5040891"/>
              <a:gd name="connsiteY83" fmla="*/ 4558054 h 4912460"/>
              <a:gd name="connsiteX84" fmla="*/ 3869278 w 5040891"/>
              <a:gd name="connsiteY84" fmla="*/ 4567898 h 4912460"/>
              <a:gd name="connsiteX85" fmla="*/ 3357312 w 5040891"/>
              <a:gd name="connsiteY85" fmla="*/ 4587588 h 4912460"/>
              <a:gd name="connsiteX86" fmla="*/ 3278548 w 5040891"/>
              <a:gd name="connsiteY86" fmla="*/ 4597432 h 4912460"/>
              <a:gd name="connsiteX87" fmla="*/ 3160402 w 5040891"/>
              <a:gd name="connsiteY87" fmla="*/ 4607277 h 4912460"/>
              <a:gd name="connsiteX88" fmla="*/ 3032411 w 5040891"/>
              <a:gd name="connsiteY88" fmla="*/ 4636811 h 4912460"/>
              <a:gd name="connsiteX89" fmla="*/ 2786274 w 5040891"/>
              <a:gd name="connsiteY89" fmla="*/ 4646655 h 4912460"/>
              <a:gd name="connsiteX90" fmla="*/ 2658282 w 5040891"/>
              <a:gd name="connsiteY90" fmla="*/ 4656500 h 4912460"/>
              <a:gd name="connsiteX91" fmla="*/ 2471218 w 5040891"/>
              <a:gd name="connsiteY91" fmla="*/ 4666344 h 4912460"/>
              <a:gd name="connsiteX92" fmla="*/ 2166008 w 5040891"/>
              <a:gd name="connsiteY92" fmla="*/ 4686034 h 4912460"/>
              <a:gd name="connsiteX93" fmla="*/ 1713115 w 5040891"/>
              <a:gd name="connsiteY93" fmla="*/ 4705723 h 4912460"/>
              <a:gd name="connsiteX94" fmla="*/ 1654042 w 5040891"/>
              <a:gd name="connsiteY94" fmla="*/ 4715567 h 4912460"/>
              <a:gd name="connsiteX95" fmla="*/ 1624506 w 5040891"/>
              <a:gd name="connsiteY95" fmla="*/ 4735257 h 4912460"/>
              <a:gd name="connsiteX96" fmla="*/ 1575278 w 5040891"/>
              <a:gd name="connsiteY96" fmla="*/ 4745101 h 4912460"/>
              <a:gd name="connsiteX97" fmla="*/ 1545742 w 5040891"/>
              <a:gd name="connsiteY97" fmla="*/ 4754946 h 4912460"/>
              <a:gd name="connsiteX98" fmla="*/ 1476823 w 5040891"/>
              <a:gd name="connsiteY98" fmla="*/ 4774635 h 4912460"/>
              <a:gd name="connsiteX99" fmla="*/ 1447287 w 5040891"/>
              <a:gd name="connsiteY99" fmla="*/ 4794324 h 4912460"/>
              <a:gd name="connsiteX100" fmla="*/ 1388214 w 5040891"/>
              <a:gd name="connsiteY100" fmla="*/ 4814014 h 4912460"/>
              <a:gd name="connsiteX101" fmla="*/ 1319295 w 5040891"/>
              <a:gd name="connsiteY101" fmla="*/ 4833703 h 4912460"/>
              <a:gd name="connsiteX102" fmla="*/ 1230686 w 5040891"/>
              <a:gd name="connsiteY102" fmla="*/ 4902615 h 4912460"/>
              <a:gd name="connsiteX103" fmla="*/ 1201149 w 5040891"/>
              <a:gd name="connsiteY103" fmla="*/ 4912460 h 4912460"/>
              <a:gd name="connsiteX104" fmla="*/ 876248 w 5040891"/>
              <a:gd name="connsiteY104" fmla="*/ 4902615 h 4912460"/>
              <a:gd name="connsiteX105" fmla="*/ 748257 w 5040891"/>
              <a:gd name="connsiteY105" fmla="*/ 4892770 h 4912460"/>
              <a:gd name="connsiteX106" fmla="*/ 718720 w 5040891"/>
              <a:gd name="connsiteY106" fmla="*/ 4873081 h 4912460"/>
              <a:gd name="connsiteX107" fmla="*/ 728566 w 5040891"/>
              <a:gd name="connsiteY107" fmla="*/ 4823858 h 4912460"/>
              <a:gd name="connsiteX108" fmla="*/ 787639 w 5040891"/>
              <a:gd name="connsiteY108" fmla="*/ 4784480 h 4912460"/>
              <a:gd name="connsiteX109" fmla="*/ 827021 w 5040891"/>
              <a:gd name="connsiteY109" fmla="*/ 4774635 h 4912460"/>
              <a:gd name="connsiteX110" fmla="*/ 856557 w 5040891"/>
              <a:gd name="connsiteY110" fmla="*/ 4764791 h 4912460"/>
              <a:gd name="connsiteX111" fmla="*/ 935321 w 5040891"/>
              <a:gd name="connsiteY111" fmla="*/ 4745101 h 4912460"/>
              <a:gd name="connsiteX112" fmla="*/ 974703 w 5040891"/>
              <a:gd name="connsiteY112" fmla="*/ 4686034 h 4912460"/>
              <a:gd name="connsiteX113" fmla="*/ 1014085 w 5040891"/>
              <a:gd name="connsiteY113" fmla="*/ 4636811 h 4912460"/>
              <a:gd name="connsiteX114" fmla="*/ 1033776 w 5040891"/>
              <a:gd name="connsiteY114" fmla="*/ 4577743 h 4912460"/>
              <a:gd name="connsiteX115" fmla="*/ 1043622 w 5040891"/>
              <a:gd name="connsiteY115" fmla="*/ 4548209 h 4912460"/>
              <a:gd name="connsiteX116" fmla="*/ 1063313 w 5040891"/>
              <a:gd name="connsiteY116" fmla="*/ 4518675 h 4912460"/>
              <a:gd name="connsiteX117" fmla="*/ 1073158 w 5040891"/>
              <a:gd name="connsiteY117" fmla="*/ 4489142 h 4912460"/>
              <a:gd name="connsiteX118" fmla="*/ 1132231 w 5040891"/>
              <a:gd name="connsiteY118" fmla="*/ 4459608 h 4912460"/>
              <a:gd name="connsiteX119" fmla="*/ 1151922 w 5040891"/>
              <a:gd name="connsiteY119" fmla="*/ 4439918 h 4912460"/>
              <a:gd name="connsiteX120" fmla="*/ 1181458 w 5040891"/>
              <a:gd name="connsiteY120" fmla="*/ 4430074 h 4912460"/>
              <a:gd name="connsiteX121" fmla="*/ 1230686 w 5040891"/>
              <a:gd name="connsiteY121" fmla="*/ 4390695 h 4912460"/>
              <a:gd name="connsiteX122" fmla="*/ 1250377 w 5040891"/>
              <a:gd name="connsiteY122" fmla="*/ 4351317 h 4912460"/>
              <a:gd name="connsiteX123" fmla="*/ 1289759 w 5040891"/>
              <a:gd name="connsiteY123" fmla="*/ 4292249 h 4912460"/>
              <a:gd name="connsiteX124" fmla="*/ 1289759 w 5040891"/>
              <a:gd name="connsiteY124" fmla="*/ 4193803 h 4912460"/>
              <a:gd name="connsiteX125" fmla="*/ 1230686 w 5040891"/>
              <a:gd name="connsiteY125" fmla="*/ 4164269 h 4912460"/>
              <a:gd name="connsiteX126" fmla="*/ 1142076 w 5040891"/>
              <a:gd name="connsiteY126" fmla="*/ 4174114 h 4912460"/>
              <a:gd name="connsiteX127" fmla="*/ 1023931 w 5040891"/>
              <a:gd name="connsiteY127" fmla="*/ 4193803 h 4912460"/>
              <a:gd name="connsiteX128" fmla="*/ 994394 w 5040891"/>
              <a:gd name="connsiteY128" fmla="*/ 4252871 h 4912460"/>
              <a:gd name="connsiteX129" fmla="*/ 984549 w 5040891"/>
              <a:gd name="connsiteY129" fmla="*/ 4282405 h 4912460"/>
              <a:gd name="connsiteX130" fmla="*/ 964858 w 5040891"/>
              <a:gd name="connsiteY130" fmla="*/ 4311939 h 4912460"/>
              <a:gd name="connsiteX131" fmla="*/ 935321 w 5040891"/>
              <a:gd name="connsiteY131" fmla="*/ 4361162 h 4912460"/>
              <a:gd name="connsiteX132" fmla="*/ 905785 w 5040891"/>
              <a:gd name="connsiteY132" fmla="*/ 4410385 h 4912460"/>
              <a:gd name="connsiteX133" fmla="*/ 856557 w 5040891"/>
              <a:gd name="connsiteY133" fmla="*/ 4459608 h 4912460"/>
              <a:gd name="connsiteX134" fmla="*/ 817175 w 5040891"/>
              <a:gd name="connsiteY134" fmla="*/ 4518675 h 4912460"/>
              <a:gd name="connsiteX135" fmla="*/ 797484 w 5040891"/>
              <a:gd name="connsiteY135" fmla="*/ 4548209 h 4912460"/>
              <a:gd name="connsiteX136" fmla="*/ 767948 w 5040891"/>
              <a:gd name="connsiteY136" fmla="*/ 4558054 h 4912460"/>
              <a:gd name="connsiteX137" fmla="*/ 699029 w 5040891"/>
              <a:gd name="connsiteY137" fmla="*/ 4607277 h 4912460"/>
              <a:gd name="connsiteX138" fmla="*/ 639956 w 5040891"/>
              <a:gd name="connsiteY138" fmla="*/ 4646655 h 4912460"/>
              <a:gd name="connsiteX139" fmla="*/ 610420 w 5040891"/>
              <a:gd name="connsiteY139" fmla="*/ 4705723 h 4912460"/>
              <a:gd name="connsiteX140" fmla="*/ 580883 w 5040891"/>
              <a:gd name="connsiteY140" fmla="*/ 4725412 h 4912460"/>
              <a:gd name="connsiteX141" fmla="*/ 561193 w 5040891"/>
              <a:gd name="connsiteY141" fmla="*/ 4784480 h 4912460"/>
              <a:gd name="connsiteX142" fmla="*/ 541502 w 5040891"/>
              <a:gd name="connsiteY142" fmla="*/ 4814014 h 4912460"/>
              <a:gd name="connsiteX143" fmla="*/ 531656 w 5040891"/>
              <a:gd name="connsiteY143" fmla="*/ 4843547 h 4912460"/>
              <a:gd name="connsiteX144" fmla="*/ 482429 w 5040891"/>
              <a:gd name="connsiteY144" fmla="*/ 4873081 h 4912460"/>
              <a:gd name="connsiteX145" fmla="*/ 354437 w 5040891"/>
              <a:gd name="connsiteY145" fmla="*/ 4863237 h 4912460"/>
              <a:gd name="connsiteX146" fmla="*/ 216600 w 5040891"/>
              <a:gd name="connsiteY146" fmla="*/ 4843547 h 4912460"/>
              <a:gd name="connsiteX147" fmla="*/ 167373 w 5040891"/>
              <a:gd name="connsiteY147" fmla="*/ 4823858 h 4912460"/>
              <a:gd name="connsiteX148" fmla="*/ 177218 w 5040891"/>
              <a:gd name="connsiteY148" fmla="*/ 4764791 h 4912460"/>
              <a:gd name="connsiteX149" fmla="*/ 216600 w 5040891"/>
              <a:gd name="connsiteY149" fmla="*/ 4656500 h 4912460"/>
              <a:gd name="connsiteX150" fmla="*/ 236291 w 5040891"/>
              <a:gd name="connsiteY150" fmla="*/ 4617121 h 4912460"/>
              <a:gd name="connsiteX151" fmla="*/ 255982 w 5040891"/>
              <a:gd name="connsiteY151" fmla="*/ 4558054 h 4912460"/>
              <a:gd name="connsiteX152" fmla="*/ 285519 w 5040891"/>
              <a:gd name="connsiteY152" fmla="*/ 4548209 h 4912460"/>
              <a:gd name="connsiteX153" fmla="*/ 167373 w 5040891"/>
              <a:gd name="connsiteY153" fmla="*/ 4498986 h 4912460"/>
              <a:gd name="connsiteX154" fmla="*/ 157527 w 5040891"/>
              <a:gd name="connsiteY154" fmla="*/ 4469452 h 4912460"/>
              <a:gd name="connsiteX155" fmla="*/ 177218 w 5040891"/>
              <a:gd name="connsiteY155" fmla="*/ 4292249 h 4912460"/>
              <a:gd name="connsiteX156" fmla="*/ 187064 w 5040891"/>
              <a:gd name="connsiteY156" fmla="*/ 4233182 h 4912460"/>
              <a:gd name="connsiteX157" fmla="*/ 206755 w 5040891"/>
              <a:gd name="connsiteY157" fmla="*/ 4154425 h 4912460"/>
              <a:gd name="connsiteX158" fmla="*/ 226446 w 5040891"/>
              <a:gd name="connsiteY158" fmla="*/ 4105202 h 4912460"/>
              <a:gd name="connsiteX159" fmla="*/ 236291 w 5040891"/>
              <a:gd name="connsiteY159" fmla="*/ 4075668 h 4912460"/>
              <a:gd name="connsiteX160" fmla="*/ 255982 w 5040891"/>
              <a:gd name="connsiteY160" fmla="*/ 4026445 h 4912460"/>
              <a:gd name="connsiteX161" fmla="*/ 265828 w 5040891"/>
              <a:gd name="connsiteY161" fmla="*/ 3996911 h 4912460"/>
              <a:gd name="connsiteX162" fmla="*/ 285519 w 5040891"/>
              <a:gd name="connsiteY162" fmla="*/ 3947688 h 4912460"/>
              <a:gd name="connsiteX163" fmla="*/ 305210 w 5040891"/>
              <a:gd name="connsiteY163" fmla="*/ 3868931 h 4912460"/>
              <a:gd name="connsiteX164" fmla="*/ 344592 w 5040891"/>
              <a:gd name="connsiteY164" fmla="*/ 3790174 h 4912460"/>
              <a:gd name="connsiteX165" fmla="*/ 354437 w 5040891"/>
              <a:gd name="connsiteY165" fmla="*/ 3750796 h 4912460"/>
              <a:gd name="connsiteX166" fmla="*/ 383974 w 5040891"/>
              <a:gd name="connsiteY166" fmla="*/ 3681884 h 4912460"/>
              <a:gd name="connsiteX167" fmla="*/ 393819 w 5040891"/>
              <a:gd name="connsiteY167" fmla="*/ 3612971 h 4912460"/>
              <a:gd name="connsiteX168" fmla="*/ 413510 w 5040891"/>
              <a:gd name="connsiteY168" fmla="*/ 3524370 h 4912460"/>
              <a:gd name="connsiteX169" fmla="*/ 423356 w 5040891"/>
              <a:gd name="connsiteY169" fmla="*/ 3494836 h 4912460"/>
              <a:gd name="connsiteX170" fmla="*/ 433201 w 5040891"/>
              <a:gd name="connsiteY170" fmla="*/ 3435768 h 4912460"/>
              <a:gd name="connsiteX171" fmla="*/ 452892 w 5040891"/>
              <a:gd name="connsiteY171" fmla="*/ 3258566 h 4912460"/>
              <a:gd name="connsiteX172" fmla="*/ 472583 w 5040891"/>
              <a:gd name="connsiteY172" fmla="*/ 3179809 h 4912460"/>
              <a:gd name="connsiteX173" fmla="*/ 482429 w 5040891"/>
              <a:gd name="connsiteY173" fmla="*/ 3130586 h 4912460"/>
              <a:gd name="connsiteX174" fmla="*/ 472583 w 5040891"/>
              <a:gd name="connsiteY174" fmla="*/ 3032140 h 4912460"/>
              <a:gd name="connsiteX175" fmla="*/ 452892 w 5040891"/>
              <a:gd name="connsiteY175" fmla="*/ 3012450 h 4912460"/>
              <a:gd name="connsiteX176" fmla="*/ 413510 w 5040891"/>
              <a:gd name="connsiteY176" fmla="*/ 2982916 h 4912460"/>
              <a:gd name="connsiteX177" fmla="*/ 383974 w 5040891"/>
              <a:gd name="connsiteY177" fmla="*/ 2953383 h 4912460"/>
              <a:gd name="connsiteX178" fmla="*/ 354437 w 5040891"/>
              <a:gd name="connsiteY178" fmla="*/ 2933693 h 4912460"/>
              <a:gd name="connsiteX179" fmla="*/ 295364 w 5040891"/>
              <a:gd name="connsiteY179" fmla="*/ 2884470 h 4912460"/>
              <a:gd name="connsiteX180" fmla="*/ 285519 w 5040891"/>
              <a:gd name="connsiteY180" fmla="*/ 2854937 h 4912460"/>
              <a:gd name="connsiteX181" fmla="*/ 275673 w 5040891"/>
              <a:gd name="connsiteY181" fmla="*/ 2786024 h 4912460"/>
              <a:gd name="connsiteX182" fmla="*/ 265828 w 5040891"/>
              <a:gd name="connsiteY182" fmla="*/ 2736801 h 4912460"/>
              <a:gd name="connsiteX183" fmla="*/ 246137 w 5040891"/>
              <a:gd name="connsiteY183" fmla="*/ 2461152 h 4912460"/>
              <a:gd name="connsiteX184" fmla="*/ 236291 w 5040891"/>
              <a:gd name="connsiteY184" fmla="*/ 2096902 h 4912460"/>
              <a:gd name="connsiteX185" fmla="*/ 216600 w 5040891"/>
              <a:gd name="connsiteY185" fmla="*/ 2037834 h 4912460"/>
              <a:gd name="connsiteX186" fmla="*/ 206755 w 5040891"/>
              <a:gd name="connsiteY186" fmla="*/ 1959077 h 4912460"/>
              <a:gd name="connsiteX187" fmla="*/ 177218 w 5040891"/>
              <a:gd name="connsiteY187" fmla="*/ 1850787 h 4912460"/>
              <a:gd name="connsiteX188" fmla="*/ 157527 w 5040891"/>
              <a:gd name="connsiteY188" fmla="*/ 1732651 h 4912460"/>
              <a:gd name="connsiteX189" fmla="*/ 137836 w 5040891"/>
              <a:gd name="connsiteY189" fmla="*/ 1663739 h 4912460"/>
              <a:gd name="connsiteX190" fmla="*/ 118145 w 5040891"/>
              <a:gd name="connsiteY190" fmla="*/ 1624361 h 4912460"/>
              <a:gd name="connsiteX191" fmla="*/ 157527 w 5040891"/>
              <a:gd name="connsiteY191" fmla="*/ 1575138 h 4912460"/>
              <a:gd name="connsiteX192" fmla="*/ 147682 w 5040891"/>
              <a:gd name="connsiteY192" fmla="*/ 1545604 h 4912460"/>
              <a:gd name="connsiteX193" fmla="*/ 88609 w 5040891"/>
              <a:gd name="connsiteY193" fmla="*/ 1496381 h 4912460"/>
              <a:gd name="connsiteX194" fmla="*/ 39381 w 5040891"/>
              <a:gd name="connsiteY194" fmla="*/ 1437313 h 4912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</a:cxnLst>
            <a:rect l="l" t="t" r="r" b="b"/>
            <a:pathLst>
              <a:path w="5040891" h="4912460">
                <a:moveTo>
                  <a:pt x="108300" y="1555448"/>
                </a:moveTo>
                <a:cubicBezTo>
                  <a:pt x="87174" y="1470958"/>
                  <a:pt x="107795" y="1561508"/>
                  <a:pt x="88609" y="1417624"/>
                </a:cubicBezTo>
                <a:cubicBezTo>
                  <a:pt x="82425" y="1371245"/>
                  <a:pt x="74464" y="1355504"/>
                  <a:pt x="59072" y="1309333"/>
                </a:cubicBezTo>
                <a:cubicBezTo>
                  <a:pt x="35052" y="1141202"/>
                  <a:pt x="69828" y="1341966"/>
                  <a:pt x="19690" y="1171509"/>
                </a:cubicBezTo>
                <a:cubicBezTo>
                  <a:pt x="10247" y="1139404"/>
                  <a:pt x="0" y="1073063"/>
                  <a:pt x="0" y="1073063"/>
                </a:cubicBezTo>
                <a:cubicBezTo>
                  <a:pt x="3282" y="1050092"/>
                  <a:pt x="4627" y="1026760"/>
                  <a:pt x="9845" y="1004150"/>
                </a:cubicBezTo>
                <a:cubicBezTo>
                  <a:pt x="14947" y="982044"/>
                  <a:pt x="53936" y="878651"/>
                  <a:pt x="59072" y="866326"/>
                </a:cubicBezTo>
                <a:cubicBezTo>
                  <a:pt x="94755" y="780693"/>
                  <a:pt x="60282" y="873993"/>
                  <a:pt x="108300" y="787569"/>
                </a:cubicBezTo>
                <a:cubicBezTo>
                  <a:pt x="116883" y="772121"/>
                  <a:pt x="120813" y="754494"/>
                  <a:pt x="127991" y="738346"/>
                </a:cubicBezTo>
                <a:cubicBezTo>
                  <a:pt x="133952" y="724935"/>
                  <a:pt x="142231" y="712593"/>
                  <a:pt x="147682" y="698967"/>
                </a:cubicBezTo>
                <a:cubicBezTo>
                  <a:pt x="161948" y="663305"/>
                  <a:pt x="170708" y="625430"/>
                  <a:pt x="187064" y="590677"/>
                </a:cubicBezTo>
                <a:cubicBezTo>
                  <a:pt x="197372" y="568776"/>
                  <a:pt x="231362" y="519659"/>
                  <a:pt x="255982" y="502075"/>
                </a:cubicBezTo>
                <a:cubicBezTo>
                  <a:pt x="267925" y="493545"/>
                  <a:pt x="281592" y="487459"/>
                  <a:pt x="295364" y="482386"/>
                </a:cubicBezTo>
                <a:cubicBezTo>
                  <a:pt x="344055" y="464449"/>
                  <a:pt x="393078" y="447153"/>
                  <a:pt x="443047" y="433163"/>
                </a:cubicBezTo>
                <a:cubicBezTo>
                  <a:pt x="510389" y="414309"/>
                  <a:pt x="666996" y="394988"/>
                  <a:pt x="718720" y="393785"/>
                </a:cubicBezTo>
                <a:cubicBezTo>
                  <a:pt x="1042172" y="386263"/>
                  <a:pt x="1113101" y="386758"/>
                  <a:pt x="1398059" y="374095"/>
                </a:cubicBezTo>
                <a:lnTo>
                  <a:pt x="1585124" y="364251"/>
                </a:lnTo>
                <a:cubicBezTo>
                  <a:pt x="1718996" y="355019"/>
                  <a:pt x="1649091" y="356872"/>
                  <a:pt x="1782033" y="334717"/>
                </a:cubicBezTo>
                <a:cubicBezTo>
                  <a:pt x="1808132" y="330368"/>
                  <a:pt x="1834542" y="328154"/>
                  <a:pt x="1860797" y="324872"/>
                </a:cubicBezTo>
                <a:cubicBezTo>
                  <a:pt x="1984671" y="271790"/>
                  <a:pt x="1873754" y="312252"/>
                  <a:pt x="1998634" y="285494"/>
                </a:cubicBezTo>
                <a:cubicBezTo>
                  <a:pt x="2021996" y="280488"/>
                  <a:pt x="2044717" y="272831"/>
                  <a:pt x="2067553" y="265805"/>
                </a:cubicBezTo>
                <a:cubicBezTo>
                  <a:pt x="2087391" y="259701"/>
                  <a:pt x="2106060" y="248919"/>
                  <a:pt x="2126626" y="246115"/>
                </a:cubicBezTo>
                <a:cubicBezTo>
                  <a:pt x="2178755" y="239007"/>
                  <a:pt x="2231644" y="239552"/>
                  <a:pt x="2284153" y="236271"/>
                </a:cubicBezTo>
                <a:cubicBezTo>
                  <a:pt x="2492203" y="210266"/>
                  <a:pt x="2183241" y="247234"/>
                  <a:pt x="2520445" y="216582"/>
                </a:cubicBezTo>
                <a:cubicBezTo>
                  <a:pt x="2540326" y="214775"/>
                  <a:pt x="2559710" y="209213"/>
                  <a:pt x="2579518" y="206737"/>
                </a:cubicBezTo>
                <a:cubicBezTo>
                  <a:pt x="2612245" y="202646"/>
                  <a:pt x="2645280" y="201251"/>
                  <a:pt x="2677973" y="196892"/>
                </a:cubicBezTo>
                <a:cubicBezTo>
                  <a:pt x="2694560" y="194681"/>
                  <a:pt x="2710635" y="189414"/>
                  <a:pt x="2727201" y="187048"/>
                </a:cubicBezTo>
                <a:cubicBezTo>
                  <a:pt x="2756620" y="182846"/>
                  <a:pt x="2786391" y="181405"/>
                  <a:pt x="2815810" y="177203"/>
                </a:cubicBezTo>
                <a:cubicBezTo>
                  <a:pt x="2844984" y="173036"/>
                  <a:pt x="2875747" y="164682"/>
                  <a:pt x="2904419" y="157514"/>
                </a:cubicBezTo>
                <a:cubicBezTo>
                  <a:pt x="2991311" y="99593"/>
                  <a:pt x="2852417" y="188437"/>
                  <a:pt x="2993029" y="118136"/>
                </a:cubicBezTo>
                <a:cubicBezTo>
                  <a:pt x="3001331" y="113985"/>
                  <a:pt x="3004418" y="102597"/>
                  <a:pt x="3012720" y="98446"/>
                </a:cubicBezTo>
                <a:cubicBezTo>
                  <a:pt x="3031285" y="89164"/>
                  <a:pt x="3052102" y="85320"/>
                  <a:pt x="3071793" y="78757"/>
                </a:cubicBezTo>
                <a:lnTo>
                  <a:pt x="3130866" y="59068"/>
                </a:lnTo>
                <a:cubicBezTo>
                  <a:pt x="3151121" y="52317"/>
                  <a:pt x="3179173" y="42127"/>
                  <a:pt x="3199784" y="39379"/>
                </a:cubicBezTo>
                <a:cubicBezTo>
                  <a:pt x="3235715" y="34589"/>
                  <a:pt x="3272084" y="33769"/>
                  <a:pt x="3308085" y="29534"/>
                </a:cubicBezTo>
                <a:cubicBezTo>
                  <a:pt x="3327911" y="27202"/>
                  <a:pt x="3347639" y="23872"/>
                  <a:pt x="3367158" y="19690"/>
                </a:cubicBezTo>
                <a:cubicBezTo>
                  <a:pt x="3393620" y="14020"/>
                  <a:pt x="3445921" y="0"/>
                  <a:pt x="3445921" y="0"/>
                </a:cubicBezTo>
                <a:lnTo>
                  <a:pt x="4135106" y="9845"/>
                </a:lnTo>
                <a:cubicBezTo>
                  <a:pt x="4174613" y="10809"/>
                  <a:pt x="4213850" y="16659"/>
                  <a:pt x="4253252" y="19690"/>
                </a:cubicBezTo>
                <a:cubicBezTo>
                  <a:pt x="4321569" y="24945"/>
                  <a:pt x="4418589" y="29919"/>
                  <a:pt x="4489544" y="39379"/>
                </a:cubicBezTo>
                <a:cubicBezTo>
                  <a:pt x="4606341" y="54950"/>
                  <a:pt x="4465010" y="44309"/>
                  <a:pt x="4597844" y="59068"/>
                </a:cubicBezTo>
                <a:cubicBezTo>
                  <a:pt x="4637121" y="63432"/>
                  <a:pt x="4676608" y="65631"/>
                  <a:pt x="4715990" y="68913"/>
                </a:cubicBezTo>
                <a:lnTo>
                  <a:pt x="4804599" y="98446"/>
                </a:lnTo>
                <a:lnTo>
                  <a:pt x="4834136" y="108291"/>
                </a:lnTo>
                <a:cubicBezTo>
                  <a:pt x="4843981" y="121417"/>
                  <a:pt x="4856334" y="132993"/>
                  <a:pt x="4863672" y="147669"/>
                </a:cubicBezTo>
                <a:cubicBezTo>
                  <a:pt x="4869723" y="159771"/>
                  <a:pt x="4869239" y="174212"/>
                  <a:pt x="4873518" y="187048"/>
                </a:cubicBezTo>
                <a:cubicBezTo>
                  <a:pt x="4879107" y="203813"/>
                  <a:pt x="4887620" y="219506"/>
                  <a:pt x="4893209" y="236271"/>
                </a:cubicBezTo>
                <a:cubicBezTo>
                  <a:pt x="4897488" y="249107"/>
                  <a:pt x="4900219" y="262419"/>
                  <a:pt x="4903054" y="275649"/>
                </a:cubicBezTo>
                <a:cubicBezTo>
                  <a:pt x="4955443" y="520111"/>
                  <a:pt x="4898495" y="255498"/>
                  <a:pt x="4932591" y="443008"/>
                </a:cubicBezTo>
                <a:cubicBezTo>
                  <a:pt x="4935012" y="456320"/>
                  <a:pt x="4939501" y="469178"/>
                  <a:pt x="4942436" y="482386"/>
                </a:cubicBezTo>
                <a:cubicBezTo>
                  <a:pt x="4946066" y="498720"/>
                  <a:pt x="4947879" y="515466"/>
                  <a:pt x="4952282" y="531609"/>
                </a:cubicBezTo>
                <a:cubicBezTo>
                  <a:pt x="4957743" y="551632"/>
                  <a:pt x="4967903" y="570326"/>
                  <a:pt x="4971973" y="590677"/>
                </a:cubicBezTo>
                <a:cubicBezTo>
                  <a:pt x="4986503" y="663326"/>
                  <a:pt x="4977221" y="623811"/>
                  <a:pt x="5001509" y="708812"/>
                </a:cubicBezTo>
                <a:cubicBezTo>
                  <a:pt x="5004791" y="735064"/>
                  <a:pt x="5007858" y="761344"/>
                  <a:pt x="5011355" y="787569"/>
                </a:cubicBezTo>
                <a:cubicBezTo>
                  <a:pt x="5014422" y="810569"/>
                  <a:pt x="5018322" y="833456"/>
                  <a:pt x="5021200" y="856481"/>
                </a:cubicBezTo>
                <a:cubicBezTo>
                  <a:pt x="5031860" y="941751"/>
                  <a:pt x="5033300" y="972124"/>
                  <a:pt x="5040891" y="1063218"/>
                </a:cubicBezTo>
                <a:cubicBezTo>
                  <a:pt x="5037609" y="1329022"/>
                  <a:pt x="5036416" y="1594861"/>
                  <a:pt x="5031046" y="1860631"/>
                </a:cubicBezTo>
                <a:cubicBezTo>
                  <a:pt x="5028025" y="2010173"/>
                  <a:pt x="5028250" y="1995538"/>
                  <a:pt x="5011355" y="2096902"/>
                </a:cubicBezTo>
                <a:cubicBezTo>
                  <a:pt x="5004791" y="2178940"/>
                  <a:pt x="5001874" y="2261352"/>
                  <a:pt x="4991664" y="2343017"/>
                </a:cubicBezTo>
                <a:cubicBezTo>
                  <a:pt x="4982675" y="2414918"/>
                  <a:pt x="4979637" y="2436298"/>
                  <a:pt x="4971973" y="2510375"/>
                </a:cubicBezTo>
                <a:cubicBezTo>
                  <a:pt x="4965185" y="2575983"/>
                  <a:pt x="4965219" y="2642590"/>
                  <a:pt x="4952282" y="2707267"/>
                </a:cubicBezTo>
                <a:cubicBezTo>
                  <a:pt x="4938521" y="2776064"/>
                  <a:pt x="4945187" y="2739986"/>
                  <a:pt x="4932591" y="2815558"/>
                </a:cubicBezTo>
                <a:cubicBezTo>
                  <a:pt x="4927828" y="2886993"/>
                  <a:pt x="4921705" y="2996681"/>
                  <a:pt x="4912900" y="3071518"/>
                </a:cubicBezTo>
                <a:cubicBezTo>
                  <a:pt x="4910568" y="3091342"/>
                  <a:pt x="4906336" y="3110897"/>
                  <a:pt x="4903054" y="3130586"/>
                </a:cubicBezTo>
                <a:cubicBezTo>
                  <a:pt x="4899772" y="3179809"/>
                  <a:pt x="4896194" y="3229013"/>
                  <a:pt x="4893209" y="3278255"/>
                </a:cubicBezTo>
                <a:cubicBezTo>
                  <a:pt x="4889630" y="3337305"/>
                  <a:pt x="4889666" y="3396636"/>
                  <a:pt x="4883363" y="3455458"/>
                </a:cubicBezTo>
                <a:cubicBezTo>
                  <a:pt x="4879797" y="3488733"/>
                  <a:pt x="4870236" y="3521089"/>
                  <a:pt x="4863672" y="3553904"/>
                </a:cubicBezTo>
                <a:lnTo>
                  <a:pt x="4843981" y="3652350"/>
                </a:lnTo>
                <a:cubicBezTo>
                  <a:pt x="4840699" y="3668758"/>
                  <a:pt x="4838195" y="3685340"/>
                  <a:pt x="4834136" y="3701573"/>
                </a:cubicBezTo>
                <a:lnTo>
                  <a:pt x="4824290" y="3740951"/>
                </a:lnTo>
                <a:cubicBezTo>
                  <a:pt x="4821008" y="3786893"/>
                  <a:pt x="4819532" y="3832999"/>
                  <a:pt x="4814445" y="3878776"/>
                </a:cubicBezTo>
                <a:cubicBezTo>
                  <a:pt x="4812951" y="3892223"/>
                  <a:pt x="4806277" y="3904728"/>
                  <a:pt x="4804599" y="3918154"/>
                </a:cubicBezTo>
                <a:cubicBezTo>
                  <a:pt x="4799697" y="3957364"/>
                  <a:pt x="4798891" y="3996992"/>
                  <a:pt x="4794754" y="4036290"/>
                </a:cubicBezTo>
                <a:cubicBezTo>
                  <a:pt x="4788406" y="4096592"/>
                  <a:pt x="4783285" y="4106718"/>
                  <a:pt x="4775063" y="4164269"/>
                </a:cubicBezTo>
                <a:cubicBezTo>
                  <a:pt x="4772866" y="4179646"/>
                  <a:pt x="4770078" y="4246826"/>
                  <a:pt x="4755372" y="4272560"/>
                </a:cubicBezTo>
                <a:cubicBezTo>
                  <a:pt x="4747231" y="4286806"/>
                  <a:pt x="4735373" y="4298587"/>
                  <a:pt x="4725835" y="4311939"/>
                </a:cubicBezTo>
                <a:cubicBezTo>
                  <a:pt x="4718957" y="4321567"/>
                  <a:pt x="4712015" y="4331199"/>
                  <a:pt x="4706144" y="4341472"/>
                </a:cubicBezTo>
                <a:cubicBezTo>
                  <a:pt x="4675395" y="4395278"/>
                  <a:pt x="4703313" y="4369612"/>
                  <a:pt x="4656917" y="4400540"/>
                </a:cubicBezTo>
                <a:cubicBezTo>
                  <a:pt x="4604409" y="4479296"/>
                  <a:pt x="4673326" y="4384133"/>
                  <a:pt x="4607689" y="4449763"/>
                </a:cubicBezTo>
                <a:cubicBezTo>
                  <a:pt x="4599322" y="4458129"/>
                  <a:pt x="4596365" y="4470931"/>
                  <a:pt x="4587998" y="4479297"/>
                </a:cubicBezTo>
                <a:cubicBezTo>
                  <a:pt x="4564595" y="4502699"/>
                  <a:pt x="4528634" y="4508927"/>
                  <a:pt x="4499389" y="4518675"/>
                </a:cubicBezTo>
                <a:lnTo>
                  <a:pt x="4440316" y="4538365"/>
                </a:lnTo>
                <a:cubicBezTo>
                  <a:pt x="4430471" y="4541646"/>
                  <a:pt x="4421138" y="4547562"/>
                  <a:pt x="4410780" y="4548209"/>
                </a:cubicBezTo>
                <a:cubicBezTo>
                  <a:pt x="4358271" y="4551491"/>
                  <a:pt x="4305829" y="4556142"/>
                  <a:pt x="4253252" y="4558054"/>
                </a:cubicBezTo>
                <a:cubicBezTo>
                  <a:pt x="4125303" y="4562706"/>
                  <a:pt x="3997242" y="4563680"/>
                  <a:pt x="3869278" y="4567898"/>
                </a:cubicBezTo>
                <a:lnTo>
                  <a:pt x="3357312" y="4587588"/>
                </a:lnTo>
                <a:cubicBezTo>
                  <a:pt x="3331057" y="4590869"/>
                  <a:pt x="3304876" y="4594800"/>
                  <a:pt x="3278548" y="4597432"/>
                </a:cubicBezTo>
                <a:cubicBezTo>
                  <a:pt x="3239226" y="4601364"/>
                  <a:pt x="3199383" y="4600781"/>
                  <a:pt x="3160402" y="4607277"/>
                </a:cubicBezTo>
                <a:cubicBezTo>
                  <a:pt x="3011312" y="4632123"/>
                  <a:pt x="3197904" y="4626469"/>
                  <a:pt x="3032411" y="4636811"/>
                </a:cubicBezTo>
                <a:cubicBezTo>
                  <a:pt x="2950460" y="4641932"/>
                  <a:pt x="2868272" y="4642340"/>
                  <a:pt x="2786274" y="4646655"/>
                </a:cubicBezTo>
                <a:cubicBezTo>
                  <a:pt x="2743543" y="4648904"/>
                  <a:pt x="2700989" y="4653831"/>
                  <a:pt x="2658282" y="4656500"/>
                </a:cubicBezTo>
                <a:lnTo>
                  <a:pt x="2471218" y="4666344"/>
                </a:lnTo>
                <a:cubicBezTo>
                  <a:pt x="2318546" y="4683307"/>
                  <a:pt x="2393397" y="4676939"/>
                  <a:pt x="2166008" y="4686034"/>
                </a:cubicBezTo>
                <a:cubicBezTo>
                  <a:pt x="1738942" y="4703115"/>
                  <a:pt x="2041509" y="4687480"/>
                  <a:pt x="1713115" y="4705723"/>
                </a:cubicBezTo>
                <a:cubicBezTo>
                  <a:pt x="1693424" y="4709004"/>
                  <a:pt x="1672980" y="4709255"/>
                  <a:pt x="1654042" y="4715567"/>
                </a:cubicBezTo>
                <a:cubicBezTo>
                  <a:pt x="1642817" y="4719308"/>
                  <a:pt x="1635585" y="4731103"/>
                  <a:pt x="1624506" y="4735257"/>
                </a:cubicBezTo>
                <a:cubicBezTo>
                  <a:pt x="1608837" y="4741132"/>
                  <a:pt x="1591513" y="4741043"/>
                  <a:pt x="1575278" y="4745101"/>
                </a:cubicBezTo>
                <a:cubicBezTo>
                  <a:pt x="1565210" y="4747618"/>
                  <a:pt x="1555721" y="4752095"/>
                  <a:pt x="1545742" y="4754946"/>
                </a:cubicBezTo>
                <a:cubicBezTo>
                  <a:pt x="1459170" y="4779680"/>
                  <a:pt x="1547669" y="4751024"/>
                  <a:pt x="1476823" y="4774635"/>
                </a:cubicBezTo>
                <a:cubicBezTo>
                  <a:pt x="1466978" y="4781198"/>
                  <a:pt x="1458100" y="4789519"/>
                  <a:pt x="1447287" y="4794324"/>
                </a:cubicBezTo>
                <a:cubicBezTo>
                  <a:pt x="1428320" y="4802753"/>
                  <a:pt x="1407905" y="4807451"/>
                  <a:pt x="1388214" y="4814014"/>
                </a:cubicBezTo>
                <a:cubicBezTo>
                  <a:pt x="1345853" y="4828133"/>
                  <a:pt x="1368728" y="4821345"/>
                  <a:pt x="1319295" y="4833703"/>
                </a:cubicBezTo>
                <a:cubicBezTo>
                  <a:pt x="1293809" y="4859188"/>
                  <a:pt x="1266017" y="4890839"/>
                  <a:pt x="1230686" y="4902615"/>
                </a:cubicBezTo>
                <a:lnTo>
                  <a:pt x="1201149" y="4912460"/>
                </a:lnTo>
                <a:lnTo>
                  <a:pt x="876248" y="4902615"/>
                </a:lnTo>
                <a:cubicBezTo>
                  <a:pt x="833499" y="4900756"/>
                  <a:pt x="790314" y="4900655"/>
                  <a:pt x="748257" y="4892770"/>
                </a:cubicBezTo>
                <a:cubicBezTo>
                  <a:pt x="736627" y="4890590"/>
                  <a:pt x="728566" y="4879644"/>
                  <a:pt x="718720" y="4873081"/>
                </a:cubicBezTo>
                <a:cubicBezTo>
                  <a:pt x="722002" y="4856673"/>
                  <a:pt x="721082" y="4838824"/>
                  <a:pt x="728566" y="4823858"/>
                </a:cubicBezTo>
                <a:cubicBezTo>
                  <a:pt x="742339" y="4796315"/>
                  <a:pt x="762113" y="4791772"/>
                  <a:pt x="787639" y="4784480"/>
                </a:cubicBezTo>
                <a:cubicBezTo>
                  <a:pt x="800650" y="4780763"/>
                  <a:pt x="814010" y="4778352"/>
                  <a:pt x="827021" y="4774635"/>
                </a:cubicBezTo>
                <a:cubicBezTo>
                  <a:pt x="837000" y="4771784"/>
                  <a:pt x="846489" y="4767308"/>
                  <a:pt x="856557" y="4764791"/>
                </a:cubicBezTo>
                <a:lnTo>
                  <a:pt x="935321" y="4745101"/>
                </a:lnTo>
                <a:cubicBezTo>
                  <a:pt x="948448" y="4725412"/>
                  <a:pt x="957970" y="4702767"/>
                  <a:pt x="974703" y="4686034"/>
                </a:cubicBezTo>
                <a:cubicBezTo>
                  <a:pt x="991067" y="4669671"/>
                  <a:pt x="1004150" y="4659162"/>
                  <a:pt x="1014085" y="4636811"/>
                </a:cubicBezTo>
                <a:cubicBezTo>
                  <a:pt x="1022515" y="4617846"/>
                  <a:pt x="1027212" y="4597432"/>
                  <a:pt x="1033776" y="4577743"/>
                </a:cubicBezTo>
                <a:cubicBezTo>
                  <a:pt x="1037058" y="4567898"/>
                  <a:pt x="1037865" y="4556843"/>
                  <a:pt x="1043622" y="4548209"/>
                </a:cubicBezTo>
                <a:lnTo>
                  <a:pt x="1063313" y="4518675"/>
                </a:lnTo>
                <a:cubicBezTo>
                  <a:pt x="1066595" y="4508831"/>
                  <a:pt x="1066675" y="4497245"/>
                  <a:pt x="1073158" y="4489142"/>
                </a:cubicBezTo>
                <a:cubicBezTo>
                  <a:pt x="1087040" y="4471791"/>
                  <a:pt x="1112773" y="4466093"/>
                  <a:pt x="1132231" y="4459608"/>
                </a:cubicBezTo>
                <a:cubicBezTo>
                  <a:pt x="1138795" y="4453045"/>
                  <a:pt x="1143962" y="4444693"/>
                  <a:pt x="1151922" y="4439918"/>
                </a:cubicBezTo>
                <a:cubicBezTo>
                  <a:pt x="1160821" y="4434579"/>
                  <a:pt x="1173354" y="4436557"/>
                  <a:pt x="1181458" y="4430074"/>
                </a:cubicBezTo>
                <a:cubicBezTo>
                  <a:pt x="1245079" y="4379181"/>
                  <a:pt x="1156441" y="4415442"/>
                  <a:pt x="1230686" y="4390695"/>
                </a:cubicBezTo>
                <a:cubicBezTo>
                  <a:pt x="1237250" y="4377569"/>
                  <a:pt x="1242826" y="4363901"/>
                  <a:pt x="1250377" y="4351317"/>
                </a:cubicBezTo>
                <a:cubicBezTo>
                  <a:pt x="1262553" y="4331026"/>
                  <a:pt x="1289759" y="4292249"/>
                  <a:pt x="1289759" y="4292249"/>
                </a:cubicBezTo>
                <a:cubicBezTo>
                  <a:pt x="1298991" y="4255322"/>
                  <a:pt x="1309875" y="4234032"/>
                  <a:pt x="1289759" y="4193803"/>
                </a:cubicBezTo>
                <a:cubicBezTo>
                  <a:pt x="1282125" y="4178537"/>
                  <a:pt x="1244663" y="4168928"/>
                  <a:pt x="1230686" y="4164269"/>
                </a:cubicBezTo>
                <a:cubicBezTo>
                  <a:pt x="1201149" y="4167551"/>
                  <a:pt x="1171496" y="4169912"/>
                  <a:pt x="1142076" y="4174114"/>
                </a:cubicBezTo>
                <a:cubicBezTo>
                  <a:pt x="1102552" y="4179760"/>
                  <a:pt x="1023931" y="4193803"/>
                  <a:pt x="1023931" y="4193803"/>
                </a:cubicBezTo>
                <a:cubicBezTo>
                  <a:pt x="999181" y="4268044"/>
                  <a:pt x="1032569" y="4176527"/>
                  <a:pt x="994394" y="4252871"/>
                </a:cubicBezTo>
                <a:cubicBezTo>
                  <a:pt x="989753" y="4262153"/>
                  <a:pt x="989190" y="4273123"/>
                  <a:pt x="984549" y="4282405"/>
                </a:cubicBezTo>
                <a:cubicBezTo>
                  <a:pt x="979257" y="4292988"/>
                  <a:pt x="970150" y="4301356"/>
                  <a:pt x="964858" y="4311939"/>
                </a:cubicBezTo>
                <a:cubicBezTo>
                  <a:pt x="939296" y="4363058"/>
                  <a:pt x="973782" y="4322703"/>
                  <a:pt x="935321" y="4361162"/>
                </a:cubicBezTo>
                <a:cubicBezTo>
                  <a:pt x="912469" y="4429712"/>
                  <a:pt x="941822" y="4356333"/>
                  <a:pt x="905785" y="4410385"/>
                </a:cubicBezTo>
                <a:cubicBezTo>
                  <a:pt x="871025" y="4462521"/>
                  <a:pt x="907391" y="4442665"/>
                  <a:pt x="856557" y="4459608"/>
                </a:cubicBezTo>
                <a:lnTo>
                  <a:pt x="817175" y="4518675"/>
                </a:lnTo>
                <a:cubicBezTo>
                  <a:pt x="810611" y="4528520"/>
                  <a:pt x="808709" y="4544467"/>
                  <a:pt x="797484" y="4548209"/>
                </a:cubicBezTo>
                <a:lnTo>
                  <a:pt x="767948" y="4558054"/>
                </a:lnTo>
                <a:cubicBezTo>
                  <a:pt x="746615" y="4622044"/>
                  <a:pt x="777793" y="4554773"/>
                  <a:pt x="699029" y="4607277"/>
                </a:cubicBezTo>
                <a:lnTo>
                  <a:pt x="639956" y="4646655"/>
                </a:lnTo>
                <a:cubicBezTo>
                  <a:pt x="631949" y="4670676"/>
                  <a:pt x="629506" y="4686639"/>
                  <a:pt x="610420" y="4705723"/>
                </a:cubicBezTo>
                <a:cubicBezTo>
                  <a:pt x="602053" y="4714089"/>
                  <a:pt x="590729" y="4718849"/>
                  <a:pt x="580883" y="4725412"/>
                </a:cubicBezTo>
                <a:cubicBezTo>
                  <a:pt x="574320" y="4745101"/>
                  <a:pt x="572706" y="4767212"/>
                  <a:pt x="561193" y="4784480"/>
                </a:cubicBezTo>
                <a:cubicBezTo>
                  <a:pt x="554629" y="4794325"/>
                  <a:pt x="546794" y="4803431"/>
                  <a:pt x="541502" y="4814014"/>
                </a:cubicBezTo>
                <a:cubicBezTo>
                  <a:pt x="536861" y="4823295"/>
                  <a:pt x="536995" y="4834649"/>
                  <a:pt x="531656" y="4843547"/>
                </a:cubicBezTo>
                <a:cubicBezTo>
                  <a:pt x="518140" y="4866071"/>
                  <a:pt x="505663" y="4865338"/>
                  <a:pt x="482429" y="4873081"/>
                </a:cubicBezTo>
                <a:lnTo>
                  <a:pt x="354437" y="4863237"/>
                </a:lnTo>
                <a:cubicBezTo>
                  <a:pt x="325925" y="4860645"/>
                  <a:pt x="251763" y="4854095"/>
                  <a:pt x="216600" y="4843547"/>
                </a:cubicBezTo>
                <a:cubicBezTo>
                  <a:pt x="199672" y="4838469"/>
                  <a:pt x="183782" y="4830421"/>
                  <a:pt x="167373" y="4823858"/>
                </a:cubicBezTo>
                <a:cubicBezTo>
                  <a:pt x="170655" y="4804169"/>
                  <a:pt x="172376" y="4784156"/>
                  <a:pt x="177218" y="4764791"/>
                </a:cubicBezTo>
                <a:cubicBezTo>
                  <a:pt x="183455" y="4739844"/>
                  <a:pt x="205414" y="4681666"/>
                  <a:pt x="216600" y="4656500"/>
                </a:cubicBezTo>
                <a:cubicBezTo>
                  <a:pt x="222561" y="4643089"/>
                  <a:pt x="230840" y="4630747"/>
                  <a:pt x="236291" y="4617121"/>
                </a:cubicBezTo>
                <a:cubicBezTo>
                  <a:pt x="244000" y="4597851"/>
                  <a:pt x="243918" y="4574942"/>
                  <a:pt x="255982" y="4558054"/>
                </a:cubicBezTo>
                <a:cubicBezTo>
                  <a:pt x="262015" y="4549609"/>
                  <a:pt x="285519" y="4548209"/>
                  <a:pt x="285519" y="4548209"/>
                </a:cubicBezTo>
                <a:cubicBezTo>
                  <a:pt x="205519" y="4532211"/>
                  <a:pt x="195004" y="4554241"/>
                  <a:pt x="167373" y="4498986"/>
                </a:cubicBezTo>
                <a:cubicBezTo>
                  <a:pt x="162732" y="4489704"/>
                  <a:pt x="160809" y="4479297"/>
                  <a:pt x="157527" y="4469452"/>
                </a:cubicBezTo>
                <a:cubicBezTo>
                  <a:pt x="166873" y="4366659"/>
                  <a:pt x="163912" y="4378730"/>
                  <a:pt x="177218" y="4292249"/>
                </a:cubicBezTo>
                <a:cubicBezTo>
                  <a:pt x="180253" y="4272520"/>
                  <a:pt x="182881" y="4252699"/>
                  <a:pt x="187064" y="4233182"/>
                </a:cubicBezTo>
                <a:cubicBezTo>
                  <a:pt x="192735" y="4206722"/>
                  <a:pt x="196704" y="4179550"/>
                  <a:pt x="206755" y="4154425"/>
                </a:cubicBezTo>
                <a:cubicBezTo>
                  <a:pt x="213319" y="4138017"/>
                  <a:pt x="220241" y="4121748"/>
                  <a:pt x="226446" y="4105202"/>
                </a:cubicBezTo>
                <a:cubicBezTo>
                  <a:pt x="230090" y="4095486"/>
                  <a:pt x="232647" y="4085384"/>
                  <a:pt x="236291" y="4075668"/>
                </a:cubicBezTo>
                <a:cubicBezTo>
                  <a:pt x="242496" y="4059122"/>
                  <a:pt x="249776" y="4042991"/>
                  <a:pt x="255982" y="4026445"/>
                </a:cubicBezTo>
                <a:cubicBezTo>
                  <a:pt x="259626" y="4016729"/>
                  <a:pt x="262184" y="4006627"/>
                  <a:pt x="265828" y="3996911"/>
                </a:cubicBezTo>
                <a:cubicBezTo>
                  <a:pt x="272034" y="3980365"/>
                  <a:pt x="280322" y="3964578"/>
                  <a:pt x="285519" y="3947688"/>
                </a:cubicBezTo>
                <a:cubicBezTo>
                  <a:pt x="293478" y="3921824"/>
                  <a:pt x="293107" y="3893134"/>
                  <a:pt x="305210" y="3868931"/>
                </a:cubicBezTo>
                <a:lnTo>
                  <a:pt x="344592" y="3790174"/>
                </a:lnTo>
                <a:cubicBezTo>
                  <a:pt x="347874" y="3777048"/>
                  <a:pt x="349107" y="3763232"/>
                  <a:pt x="354437" y="3750796"/>
                </a:cubicBezTo>
                <a:cubicBezTo>
                  <a:pt x="383522" y="3682935"/>
                  <a:pt x="369098" y="3763694"/>
                  <a:pt x="383974" y="3681884"/>
                </a:cubicBezTo>
                <a:cubicBezTo>
                  <a:pt x="388125" y="3659054"/>
                  <a:pt x="390004" y="3635859"/>
                  <a:pt x="393819" y="3612971"/>
                </a:cubicBezTo>
                <a:cubicBezTo>
                  <a:pt x="397877" y="3588622"/>
                  <a:pt x="406432" y="3549140"/>
                  <a:pt x="413510" y="3524370"/>
                </a:cubicBezTo>
                <a:cubicBezTo>
                  <a:pt x="416361" y="3514392"/>
                  <a:pt x="420074" y="3504681"/>
                  <a:pt x="423356" y="3494836"/>
                </a:cubicBezTo>
                <a:cubicBezTo>
                  <a:pt x="426638" y="3475147"/>
                  <a:pt x="430725" y="3455575"/>
                  <a:pt x="433201" y="3435768"/>
                </a:cubicBezTo>
                <a:cubicBezTo>
                  <a:pt x="444939" y="3341874"/>
                  <a:pt x="439551" y="3345276"/>
                  <a:pt x="452892" y="3258566"/>
                </a:cubicBezTo>
                <a:cubicBezTo>
                  <a:pt x="467406" y="3164234"/>
                  <a:pt x="455814" y="3246880"/>
                  <a:pt x="472583" y="3179809"/>
                </a:cubicBezTo>
                <a:cubicBezTo>
                  <a:pt x="476642" y="3163576"/>
                  <a:pt x="479147" y="3146994"/>
                  <a:pt x="482429" y="3130586"/>
                </a:cubicBezTo>
                <a:cubicBezTo>
                  <a:pt x="479147" y="3097771"/>
                  <a:pt x="480582" y="3064134"/>
                  <a:pt x="472583" y="3032140"/>
                </a:cubicBezTo>
                <a:cubicBezTo>
                  <a:pt x="470332" y="3023135"/>
                  <a:pt x="460023" y="3018392"/>
                  <a:pt x="452892" y="3012450"/>
                </a:cubicBezTo>
                <a:cubicBezTo>
                  <a:pt x="440286" y="3001946"/>
                  <a:pt x="425969" y="2993594"/>
                  <a:pt x="413510" y="2982916"/>
                </a:cubicBezTo>
                <a:cubicBezTo>
                  <a:pt x="402939" y="2973856"/>
                  <a:pt x="394670" y="2962296"/>
                  <a:pt x="383974" y="2953383"/>
                </a:cubicBezTo>
                <a:cubicBezTo>
                  <a:pt x="374883" y="2945808"/>
                  <a:pt x="364066" y="2940570"/>
                  <a:pt x="354437" y="2933693"/>
                </a:cubicBezTo>
                <a:cubicBezTo>
                  <a:pt x="313477" y="2904438"/>
                  <a:pt x="323350" y="2912454"/>
                  <a:pt x="295364" y="2884470"/>
                </a:cubicBezTo>
                <a:cubicBezTo>
                  <a:pt x="292082" y="2874626"/>
                  <a:pt x="287554" y="2865112"/>
                  <a:pt x="285519" y="2854937"/>
                </a:cubicBezTo>
                <a:cubicBezTo>
                  <a:pt x="280968" y="2832183"/>
                  <a:pt x="279488" y="2808913"/>
                  <a:pt x="275673" y="2786024"/>
                </a:cubicBezTo>
                <a:cubicBezTo>
                  <a:pt x="272922" y="2769519"/>
                  <a:pt x="269110" y="2753209"/>
                  <a:pt x="265828" y="2736801"/>
                </a:cubicBezTo>
                <a:cubicBezTo>
                  <a:pt x="255775" y="2626234"/>
                  <a:pt x="250628" y="2582399"/>
                  <a:pt x="246137" y="2461152"/>
                </a:cubicBezTo>
                <a:cubicBezTo>
                  <a:pt x="241641" y="2339774"/>
                  <a:pt x="244745" y="2218068"/>
                  <a:pt x="236291" y="2096902"/>
                </a:cubicBezTo>
                <a:cubicBezTo>
                  <a:pt x="234846" y="2076198"/>
                  <a:pt x="216600" y="2037834"/>
                  <a:pt x="216600" y="2037834"/>
                </a:cubicBezTo>
                <a:cubicBezTo>
                  <a:pt x="213318" y="2011582"/>
                  <a:pt x="211631" y="1985080"/>
                  <a:pt x="206755" y="1959077"/>
                </a:cubicBezTo>
                <a:cubicBezTo>
                  <a:pt x="170756" y="1767094"/>
                  <a:pt x="200911" y="1945550"/>
                  <a:pt x="177218" y="1850787"/>
                </a:cubicBezTo>
                <a:cubicBezTo>
                  <a:pt x="163617" y="1796390"/>
                  <a:pt x="168637" y="1793750"/>
                  <a:pt x="157527" y="1732651"/>
                </a:cubicBezTo>
                <a:cubicBezTo>
                  <a:pt x="154897" y="1718185"/>
                  <a:pt x="144497" y="1679280"/>
                  <a:pt x="137836" y="1663739"/>
                </a:cubicBezTo>
                <a:cubicBezTo>
                  <a:pt x="132054" y="1650250"/>
                  <a:pt x="124709" y="1637487"/>
                  <a:pt x="118145" y="1624361"/>
                </a:cubicBezTo>
                <a:cubicBezTo>
                  <a:pt x="128664" y="1613843"/>
                  <a:pt x="155043" y="1590039"/>
                  <a:pt x="157527" y="1575138"/>
                </a:cubicBezTo>
                <a:cubicBezTo>
                  <a:pt x="159233" y="1564902"/>
                  <a:pt x="153439" y="1554238"/>
                  <a:pt x="147682" y="1545604"/>
                </a:cubicBezTo>
                <a:cubicBezTo>
                  <a:pt x="132521" y="1522865"/>
                  <a:pt x="110402" y="1510909"/>
                  <a:pt x="88609" y="1496381"/>
                </a:cubicBezTo>
                <a:cubicBezTo>
                  <a:pt x="47406" y="1434582"/>
                  <a:pt x="72891" y="1437313"/>
                  <a:pt x="39381" y="1437313"/>
                </a:cubicBezTo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1800"/>
          </a:p>
        </p:txBody>
      </p:sp>
      <p:sp>
        <p:nvSpPr>
          <p:cNvPr id="22531" name="Rectangle 2"/>
          <p:cNvSpPr>
            <a:spLocks noChangeArrowheads="1"/>
          </p:cNvSpPr>
          <p:nvPr/>
        </p:nvSpPr>
        <p:spPr bwMode="auto">
          <a:xfrm>
            <a:off x="990600" y="2752725"/>
            <a:ext cx="7105650" cy="1362075"/>
          </a:xfrm>
          <a:prstGeom prst="rect">
            <a:avLst/>
          </a:prstGeom>
          <a:solidFill>
            <a:srgbClr val="BDE0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626" tIns="50813" rIns="101626" bIns="50813"/>
          <a:lstStyle/>
          <a:p>
            <a:pPr marL="381000" indent="-381000" algn="ctr" defTabSz="1016000"/>
            <a:r>
              <a:rPr lang="it-IT" sz="4000" b="1" dirty="0" err="1">
                <a:solidFill>
                  <a:srgbClr val="606060"/>
                </a:solidFill>
                <a:cs typeface="Arial" charset="0"/>
              </a:rPr>
              <a:t>Prokaryotic</a:t>
            </a:r>
            <a:r>
              <a:rPr lang="it-IT" sz="4000" b="1" dirty="0">
                <a:solidFill>
                  <a:srgbClr val="606060"/>
                </a:solidFill>
                <a:cs typeface="Arial" charset="0"/>
              </a:rPr>
              <a:t> </a:t>
            </a:r>
            <a:r>
              <a:rPr lang="it-IT" sz="4000" b="1" dirty="0" err="1">
                <a:solidFill>
                  <a:srgbClr val="606060"/>
                </a:solidFill>
                <a:cs typeface="Arial" charset="0"/>
              </a:rPr>
              <a:t>diversity</a:t>
            </a:r>
            <a:r>
              <a:rPr lang="it-IT" sz="4000" b="1" dirty="0">
                <a:solidFill>
                  <a:srgbClr val="606060"/>
                </a:solidFill>
                <a:cs typeface="Arial" charset="0"/>
              </a:rPr>
              <a:t>:</a:t>
            </a:r>
          </a:p>
          <a:p>
            <a:pPr marL="381000" indent="-381000" algn="ctr" defTabSz="1016000"/>
            <a:r>
              <a:rPr lang="it-IT" sz="4000" i="1" dirty="0" err="1" smtClean="0">
                <a:solidFill>
                  <a:srgbClr val="FF0000"/>
                </a:solidFill>
                <a:cs typeface="Arial" charset="0"/>
              </a:rPr>
              <a:t>Proteobacteria</a:t>
            </a:r>
            <a:endParaRPr lang="it-IT" sz="4400" i="1" dirty="0">
              <a:solidFill>
                <a:schemeClr val="bg2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230784" y="-471945"/>
            <a:ext cx="6698601" cy="7819659"/>
          </a:xfrm>
          <a:prstGeom prst="rect">
            <a:avLst/>
          </a:prstGeom>
        </p:spPr>
      </p:pic>
      <p:sp>
        <p:nvSpPr>
          <p:cNvPr id="4" name="Triangolo isoscele 3"/>
          <p:cNvSpPr/>
          <p:nvPr/>
        </p:nvSpPr>
        <p:spPr>
          <a:xfrm rot="10332414">
            <a:off x="426228" y="4357762"/>
            <a:ext cx="4291379" cy="1791518"/>
          </a:xfrm>
          <a:prstGeom prst="triangle">
            <a:avLst>
              <a:gd name="adj" fmla="val 73858"/>
            </a:avLst>
          </a:prstGeom>
          <a:noFill/>
          <a:ln w="3810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CasellaDiTesto 1"/>
          <p:cNvSpPr txBox="1">
            <a:spLocks noChangeArrowheads="1"/>
          </p:cNvSpPr>
          <p:nvPr/>
        </p:nvSpPr>
        <p:spPr bwMode="auto">
          <a:xfrm>
            <a:off x="298450" y="174625"/>
            <a:ext cx="4273550" cy="590550"/>
          </a:xfrm>
          <a:prstGeom prst="rect">
            <a:avLst/>
          </a:prstGeom>
          <a:solidFill>
            <a:srgbClr val="BDE0E3"/>
          </a:solidFill>
          <a:ln w="9525">
            <a:solidFill>
              <a:srgbClr val="BDE0E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it-IT" sz="1600"/>
              <a:t>The </a:t>
            </a:r>
            <a:r>
              <a:rPr lang="it-IT" sz="1600" b="1" i="1">
                <a:solidFill>
                  <a:srgbClr val="FF0000"/>
                </a:solidFill>
              </a:rPr>
              <a:t>Proteobacteria</a:t>
            </a:r>
            <a:r>
              <a:rPr lang="it-IT" sz="1600"/>
              <a:t> is the largest and most metabolically diverse phylum of all </a:t>
            </a:r>
            <a:r>
              <a:rPr lang="it-IT" sz="1600" i="1"/>
              <a:t>Bacteria</a:t>
            </a:r>
            <a:r>
              <a:rPr lang="it-IT" sz="1600"/>
              <a:t>. </a:t>
            </a:r>
          </a:p>
        </p:txBody>
      </p:sp>
      <p:sp>
        <p:nvSpPr>
          <p:cNvPr id="20483" name="CasellaDiTesto 2"/>
          <p:cNvSpPr txBox="1">
            <a:spLocks noChangeArrowheads="1"/>
          </p:cNvSpPr>
          <p:nvPr/>
        </p:nvSpPr>
        <p:spPr bwMode="auto">
          <a:xfrm>
            <a:off x="296863" y="971550"/>
            <a:ext cx="4273550" cy="835025"/>
          </a:xfrm>
          <a:prstGeom prst="rect">
            <a:avLst/>
          </a:prstGeom>
          <a:solidFill>
            <a:srgbClr val="BDE0E3"/>
          </a:solidFill>
          <a:ln w="9525">
            <a:solidFill>
              <a:srgbClr val="BDE0E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it-IT" sz="1600" b="1" i="1">
                <a:solidFill>
                  <a:srgbClr val="FF0000"/>
                </a:solidFill>
              </a:rPr>
              <a:t>Proteobacteria</a:t>
            </a:r>
            <a:r>
              <a:rPr lang="it-IT" sz="1600"/>
              <a:t> constitute the majority of known bacteria of medical, industrial, and agricultural significance. </a:t>
            </a:r>
          </a:p>
        </p:txBody>
      </p:sp>
      <p:sp>
        <p:nvSpPr>
          <p:cNvPr id="20484" name="CasellaDiTesto 3"/>
          <p:cNvSpPr txBox="1">
            <a:spLocks noChangeArrowheads="1"/>
          </p:cNvSpPr>
          <p:nvPr/>
        </p:nvSpPr>
        <p:spPr bwMode="auto">
          <a:xfrm>
            <a:off x="306388" y="2001838"/>
            <a:ext cx="4273550" cy="590550"/>
          </a:xfrm>
          <a:prstGeom prst="rect">
            <a:avLst/>
          </a:prstGeom>
          <a:solidFill>
            <a:srgbClr val="BDE0E3"/>
          </a:solidFill>
          <a:ln w="9525">
            <a:solidFill>
              <a:srgbClr val="BDE0E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it-IT" sz="1600"/>
              <a:t>As a group, the </a:t>
            </a:r>
            <a:r>
              <a:rPr lang="it-IT" sz="1600" b="1" i="1">
                <a:solidFill>
                  <a:srgbClr val="FF0000"/>
                </a:solidFill>
              </a:rPr>
              <a:t>Proteobacteria</a:t>
            </a:r>
            <a:r>
              <a:rPr lang="it-IT" sz="1600"/>
              <a:t> are all gram-negative bacteria. </a:t>
            </a:r>
          </a:p>
        </p:txBody>
      </p:sp>
      <p:sp>
        <p:nvSpPr>
          <p:cNvPr id="20485" name="CasellaDiTesto 4"/>
          <p:cNvSpPr txBox="1">
            <a:spLocks noChangeArrowheads="1"/>
          </p:cNvSpPr>
          <p:nvPr/>
        </p:nvSpPr>
        <p:spPr bwMode="auto">
          <a:xfrm>
            <a:off x="298450" y="2795588"/>
            <a:ext cx="4273550" cy="1323975"/>
          </a:xfrm>
          <a:prstGeom prst="rect">
            <a:avLst/>
          </a:prstGeom>
          <a:solidFill>
            <a:srgbClr val="BDE0E3"/>
          </a:solidFill>
          <a:ln w="9525">
            <a:solidFill>
              <a:srgbClr val="BDE0E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it-IT" sz="1600"/>
              <a:t>The </a:t>
            </a:r>
            <a:r>
              <a:rPr lang="it-IT" sz="1600" b="1" i="1">
                <a:solidFill>
                  <a:srgbClr val="FF0000"/>
                </a:solidFill>
              </a:rPr>
              <a:t>Proteobacteria</a:t>
            </a:r>
            <a:r>
              <a:rPr lang="it-IT" sz="1600"/>
              <a:t> show an exceptionally wide diversity of energy-generating mechanisms,  with chemolithotrophic, chemoorganotrophic, and phototrophic species. </a:t>
            </a:r>
          </a:p>
        </p:txBody>
      </p:sp>
      <p:sp>
        <p:nvSpPr>
          <p:cNvPr id="20486" name="CasellaDiTesto 5"/>
          <p:cNvSpPr txBox="1">
            <a:spLocks noChangeArrowheads="1"/>
          </p:cNvSpPr>
          <p:nvPr/>
        </p:nvSpPr>
        <p:spPr bwMode="auto">
          <a:xfrm>
            <a:off x="296863" y="4352925"/>
            <a:ext cx="4273550" cy="1079500"/>
          </a:xfrm>
          <a:prstGeom prst="rect">
            <a:avLst/>
          </a:prstGeom>
          <a:solidFill>
            <a:srgbClr val="BDE0E3"/>
          </a:solidFill>
          <a:ln w="9525">
            <a:solidFill>
              <a:srgbClr val="BDE0E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it-IT" sz="1600"/>
              <a:t>The </a:t>
            </a:r>
            <a:r>
              <a:rPr lang="it-IT" sz="1600" b="1" i="1">
                <a:solidFill>
                  <a:srgbClr val="FF0000"/>
                </a:solidFill>
              </a:rPr>
              <a:t>Proteobacteria</a:t>
            </a:r>
            <a:r>
              <a:rPr lang="it-IT" sz="1600"/>
              <a:t> are equally diverse in terms of their relationship to O</a:t>
            </a:r>
            <a:r>
              <a:rPr lang="it-IT" sz="1600" baseline="-25000"/>
              <a:t>2</a:t>
            </a:r>
            <a:r>
              <a:rPr lang="it-IT" sz="1600"/>
              <a:t>, with aerobic, anaerobic, microaerophilic, and faculatively areobic species. </a:t>
            </a:r>
          </a:p>
        </p:txBody>
      </p:sp>
      <p:sp>
        <p:nvSpPr>
          <p:cNvPr id="20487" name="CasellaDiTesto 6"/>
          <p:cNvSpPr txBox="1">
            <a:spLocks noChangeArrowheads="1"/>
          </p:cNvSpPr>
          <p:nvPr/>
        </p:nvSpPr>
        <p:spPr bwMode="auto">
          <a:xfrm>
            <a:off x="304800" y="5651500"/>
            <a:ext cx="4273550" cy="1079500"/>
          </a:xfrm>
          <a:prstGeom prst="rect">
            <a:avLst/>
          </a:prstGeom>
          <a:solidFill>
            <a:srgbClr val="BDE0E3"/>
          </a:solidFill>
          <a:ln w="9525">
            <a:solidFill>
              <a:srgbClr val="BDE0E3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it-IT" sz="1600"/>
              <a:t>Morphologically, they also exhibit a wide range of cell shapes, including straight and curve rods, cocci, spirilla, filamentous, budding, and appendaged forms</a:t>
            </a:r>
          </a:p>
        </p:txBody>
      </p:sp>
      <p:pic>
        <p:nvPicPr>
          <p:cNvPr id="26631" name="Immagine 8" descr="ASM.img15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686300" y="117475"/>
            <a:ext cx="4184650" cy="666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nimBg="1"/>
      <p:bldP spid="20483" grpId="0" animBg="1"/>
      <p:bldP spid="20484" grpId="0" animBg="1"/>
      <p:bldP spid="20485" grpId="0" animBg="1"/>
      <p:bldP spid="20486" grpId="0" animBg="1"/>
      <p:bldP spid="2048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3" name="Group 6"/>
          <p:cNvGrpSpPr>
            <a:grpSpLocks/>
          </p:cNvGrpSpPr>
          <p:nvPr/>
        </p:nvGrpSpPr>
        <p:grpSpPr bwMode="auto">
          <a:xfrm>
            <a:off x="3657600" y="0"/>
            <a:ext cx="4594225" cy="6858000"/>
            <a:chOff x="1474" y="0"/>
            <a:chExt cx="2894" cy="4320"/>
          </a:xfrm>
        </p:grpSpPr>
        <p:pic>
          <p:nvPicPr>
            <p:cNvPr id="28690" name="Picture 4" descr="Tab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" y="18"/>
              <a:ext cx="2813" cy="4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91" name="Rectangle 5"/>
            <p:cNvSpPr>
              <a:spLocks noChangeArrowheads="1"/>
            </p:cNvSpPr>
            <p:nvPr/>
          </p:nvSpPr>
          <p:spPr bwMode="auto">
            <a:xfrm>
              <a:off x="4176" y="0"/>
              <a:ext cx="192" cy="4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 sz="1800">
                <a:latin typeface="Calibri" charset="0"/>
              </a:endParaRPr>
            </a:p>
          </p:txBody>
        </p:sp>
      </p:grpSp>
      <p:sp>
        <p:nvSpPr>
          <p:cNvPr id="28674" name="Text Box 7"/>
          <p:cNvSpPr txBox="1">
            <a:spLocks noChangeArrowheads="1"/>
          </p:cNvSpPr>
          <p:nvPr/>
        </p:nvSpPr>
        <p:spPr bwMode="auto">
          <a:xfrm>
            <a:off x="152400" y="152400"/>
            <a:ext cx="32083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it-IT" sz="2800">
                <a:latin typeface="Calibri" charset="0"/>
              </a:rPr>
              <a:t>The Proteobacteria</a:t>
            </a:r>
          </a:p>
        </p:txBody>
      </p:sp>
      <p:grpSp>
        <p:nvGrpSpPr>
          <p:cNvPr id="28675" name="Group 19"/>
          <p:cNvGrpSpPr>
            <a:grpSpLocks/>
          </p:cNvGrpSpPr>
          <p:nvPr/>
        </p:nvGrpSpPr>
        <p:grpSpPr bwMode="auto">
          <a:xfrm>
            <a:off x="1828800" y="928688"/>
            <a:ext cx="2549525" cy="823912"/>
            <a:chOff x="1802" y="576"/>
            <a:chExt cx="1606" cy="519"/>
          </a:xfrm>
        </p:grpSpPr>
        <p:sp>
          <p:nvSpPr>
            <p:cNvPr id="28688" name="Text Box 8"/>
            <p:cNvSpPr txBox="1">
              <a:spLocks noChangeArrowheads="1"/>
            </p:cNvSpPr>
            <p:nvPr/>
          </p:nvSpPr>
          <p:spPr bwMode="auto">
            <a:xfrm>
              <a:off x="1802" y="576"/>
              <a:ext cx="358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4800">
                  <a:latin typeface="Symbol" charset="0"/>
                </a:rPr>
                <a:t>a</a:t>
              </a:r>
            </a:p>
          </p:txBody>
        </p:sp>
        <p:sp>
          <p:nvSpPr>
            <p:cNvPr id="28689" name="AutoShape 14"/>
            <p:cNvSpPr>
              <a:spLocks noChangeArrowheads="1"/>
            </p:cNvSpPr>
            <p:nvPr/>
          </p:nvSpPr>
          <p:spPr bwMode="auto">
            <a:xfrm>
              <a:off x="2256" y="768"/>
              <a:ext cx="1152" cy="288"/>
            </a:xfrm>
            <a:prstGeom prst="rightArrow">
              <a:avLst>
                <a:gd name="adj1" fmla="val 50000"/>
                <a:gd name="adj2" fmla="val 10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FF66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 sz="1800">
                <a:latin typeface="Calibri" charset="0"/>
              </a:endParaRPr>
            </a:p>
          </p:txBody>
        </p:sp>
      </p:grpSp>
      <p:grpSp>
        <p:nvGrpSpPr>
          <p:cNvPr id="28676" name="Group 20"/>
          <p:cNvGrpSpPr>
            <a:grpSpLocks/>
          </p:cNvGrpSpPr>
          <p:nvPr/>
        </p:nvGrpSpPr>
        <p:grpSpPr bwMode="auto">
          <a:xfrm>
            <a:off x="1878013" y="2300288"/>
            <a:ext cx="2500312" cy="823912"/>
            <a:chOff x="1833" y="1440"/>
            <a:chExt cx="1575" cy="519"/>
          </a:xfrm>
        </p:grpSpPr>
        <p:sp>
          <p:nvSpPr>
            <p:cNvPr id="28686" name="Text Box 9"/>
            <p:cNvSpPr txBox="1">
              <a:spLocks noChangeArrowheads="1"/>
            </p:cNvSpPr>
            <p:nvPr/>
          </p:nvSpPr>
          <p:spPr bwMode="auto">
            <a:xfrm>
              <a:off x="1833" y="1440"/>
              <a:ext cx="327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4800">
                  <a:latin typeface="Symbol" charset="0"/>
                </a:rPr>
                <a:t>b</a:t>
              </a:r>
            </a:p>
          </p:txBody>
        </p:sp>
        <p:sp>
          <p:nvSpPr>
            <p:cNvPr id="28687" name="AutoShape 15"/>
            <p:cNvSpPr>
              <a:spLocks noChangeArrowheads="1"/>
            </p:cNvSpPr>
            <p:nvPr/>
          </p:nvSpPr>
          <p:spPr bwMode="auto">
            <a:xfrm>
              <a:off x="2256" y="1632"/>
              <a:ext cx="1152" cy="288"/>
            </a:xfrm>
            <a:prstGeom prst="rightArrow">
              <a:avLst>
                <a:gd name="adj1" fmla="val 50000"/>
                <a:gd name="adj2" fmla="val 10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FF66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 sz="1800">
                <a:latin typeface="Calibri" charset="0"/>
              </a:endParaRPr>
            </a:p>
          </p:txBody>
        </p:sp>
      </p:grpSp>
      <p:grpSp>
        <p:nvGrpSpPr>
          <p:cNvPr id="28677" name="Group 21"/>
          <p:cNvGrpSpPr>
            <a:grpSpLocks/>
          </p:cNvGrpSpPr>
          <p:nvPr/>
        </p:nvGrpSpPr>
        <p:grpSpPr bwMode="auto">
          <a:xfrm>
            <a:off x="1962150" y="3533775"/>
            <a:ext cx="2416175" cy="900113"/>
            <a:chOff x="1886" y="2217"/>
            <a:chExt cx="1522" cy="567"/>
          </a:xfrm>
        </p:grpSpPr>
        <p:sp>
          <p:nvSpPr>
            <p:cNvPr id="28684" name="Text Box 10"/>
            <p:cNvSpPr txBox="1">
              <a:spLocks noChangeArrowheads="1"/>
            </p:cNvSpPr>
            <p:nvPr/>
          </p:nvSpPr>
          <p:spPr bwMode="auto">
            <a:xfrm>
              <a:off x="1886" y="2217"/>
              <a:ext cx="274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4800">
                  <a:latin typeface="Symbol" charset="0"/>
                </a:rPr>
                <a:t>g</a:t>
              </a:r>
            </a:p>
          </p:txBody>
        </p:sp>
        <p:sp>
          <p:nvSpPr>
            <p:cNvPr id="28685" name="AutoShape 16"/>
            <p:cNvSpPr>
              <a:spLocks noChangeArrowheads="1"/>
            </p:cNvSpPr>
            <p:nvPr/>
          </p:nvSpPr>
          <p:spPr bwMode="auto">
            <a:xfrm>
              <a:off x="2256" y="2496"/>
              <a:ext cx="1152" cy="288"/>
            </a:xfrm>
            <a:prstGeom prst="rightArrow">
              <a:avLst>
                <a:gd name="adj1" fmla="val 50000"/>
                <a:gd name="adj2" fmla="val 10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FF66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 sz="1800">
                <a:latin typeface="Calibri" charset="0"/>
              </a:endParaRPr>
            </a:p>
          </p:txBody>
        </p:sp>
      </p:grpSp>
      <p:grpSp>
        <p:nvGrpSpPr>
          <p:cNvPr id="28678" name="Group 23"/>
          <p:cNvGrpSpPr>
            <a:grpSpLocks/>
          </p:cNvGrpSpPr>
          <p:nvPr/>
        </p:nvGrpSpPr>
        <p:grpSpPr bwMode="auto">
          <a:xfrm>
            <a:off x="1911350" y="5286375"/>
            <a:ext cx="2466975" cy="823913"/>
            <a:chOff x="1854" y="3321"/>
            <a:chExt cx="1554" cy="519"/>
          </a:xfrm>
        </p:grpSpPr>
        <p:sp>
          <p:nvSpPr>
            <p:cNvPr id="28682" name="Text Box 12"/>
            <p:cNvSpPr txBox="1">
              <a:spLocks noChangeArrowheads="1"/>
            </p:cNvSpPr>
            <p:nvPr/>
          </p:nvSpPr>
          <p:spPr bwMode="auto">
            <a:xfrm>
              <a:off x="1854" y="3321"/>
              <a:ext cx="306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4800">
                  <a:latin typeface="Symbol" charset="0"/>
                </a:rPr>
                <a:t>d</a:t>
              </a:r>
            </a:p>
          </p:txBody>
        </p:sp>
        <p:sp>
          <p:nvSpPr>
            <p:cNvPr id="28683" name="AutoShape 17"/>
            <p:cNvSpPr>
              <a:spLocks noChangeArrowheads="1"/>
            </p:cNvSpPr>
            <p:nvPr/>
          </p:nvSpPr>
          <p:spPr bwMode="auto">
            <a:xfrm>
              <a:off x="2256" y="3456"/>
              <a:ext cx="1152" cy="288"/>
            </a:xfrm>
            <a:prstGeom prst="rightArrow">
              <a:avLst>
                <a:gd name="adj1" fmla="val 50000"/>
                <a:gd name="adj2" fmla="val 10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FF66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 sz="1800">
                <a:latin typeface="Calibri" charset="0"/>
              </a:endParaRPr>
            </a:p>
          </p:txBody>
        </p:sp>
      </p:grpSp>
      <p:grpSp>
        <p:nvGrpSpPr>
          <p:cNvPr id="28679" name="Group 24"/>
          <p:cNvGrpSpPr>
            <a:grpSpLocks/>
          </p:cNvGrpSpPr>
          <p:nvPr/>
        </p:nvGrpSpPr>
        <p:grpSpPr bwMode="auto">
          <a:xfrm>
            <a:off x="1944688" y="6186488"/>
            <a:ext cx="2433637" cy="823912"/>
            <a:chOff x="1875" y="3888"/>
            <a:chExt cx="1533" cy="519"/>
          </a:xfrm>
        </p:grpSpPr>
        <p:sp>
          <p:nvSpPr>
            <p:cNvPr id="28680" name="Text Box 13"/>
            <p:cNvSpPr txBox="1">
              <a:spLocks noChangeArrowheads="1"/>
            </p:cNvSpPr>
            <p:nvPr/>
          </p:nvSpPr>
          <p:spPr bwMode="auto">
            <a:xfrm>
              <a:off x="1875" y="3888"/>
              <a:ext cx="285" cy="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it-IT" sz="4800">
                  <a:latin typeface="Symbol" charset="0"/>
                </a:rPr>
                <a:t>e</a:t>
              </a:r>
            </a:p>
          </p:txBody>
        </p:sp>
        <p:sp>
          <p:nvSpPr>
            <p:cNvPr id="28681" name="AutoShape 18"/>
            <p:cNvSpPr>
              <a:spLocks noChangeArrowheads="1"/>
            </p:cNvSpPr>
            <p:nvPr/>
          </p:nvSpPr>
          <p:spPr bwMode="auto">
            <a:xfrm>
              <a:off x="2256" y="4032"/>
              <a:ext cx="1152" cy="288"/>
            </a:xfrm>
            <a:prstGeom prst="rightArrow">
              <a:avLst>
                <a:gd name="adj1" fmla="val 50000"/>
                <a:gd name="adj2" fmla="val 100000"/>
              </a:avLst>
            </a:prstGeom>
            <a:gradFill rotWithShape="0">
              <a:gsLst>
                <a:gs pos="0">
                  <a:srgbClr val="FFFFFF"/>
                </a:gs>
                <a:gs pos="100000">
                  <a:srgbClr val="FF6600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it-IT" sz="1800">
                <a:latin typeface="Calibri" charset="0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771525"/>
            <a:ext cx="47117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2" name="Immagin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9050"/>
            <a:ext cx="4327525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4592638" y="228600"/>
            <a:ext cx="4233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it-IT" dirty="0" err="1">
                <a:solidFill>
                  <a:srgbClr val="000000"/>
                </a:solidFill>
                <a:cs typeface="Arial" charset="0"/>
              </a:rPr>
              <a:t>Purple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it-IT" dirty="0" err="1">
                <a:solidFill>
                  <a:srgbClr val="000000"/>
                </a:solidFill>
                <a:cs typeface="Arial" charset="0"/>
              </a:rPr>
              <a:t>Phototrophic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  </a:t>
            </a:r>
            <a:r>
              <a:rPr lang="it-IT" i="1" dirty="0" err="1">
                <a:solidFill>
                  <a:srgbClr val="000000"/>
                </a:solidFill>
                <a:cs typeface="Arial" charset="0"/>
              </a:rPr>
              <a:t>Bacteria</a:t>
            </a:r>
            <a:r>
              <a:rPr lang="it-IT" dirty="0">
                <a:solidFill>
                  <a:srgbClr val="000000"/>
                </a:solidFill>
                <a:cs typeface="Arial" charset="0"/>
              </a:rPr>
              <a:t>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1024</Words>
  <Application>Microsoft Macintosh PowerPoint</Application>
  <PresentationFormat>Presentazione su schermo (4:3)</PresentationFormat>
  <Paragraphs>120</Paragraphs>
  <Slides>37</Slides>
  <Notes>35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39" baseType="lpstr">
      <vt:lpstr>Tema di Office</vt:lpstr>
      <vt:lpstr>Image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Università degli studi di Torino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Giorgio Gribaudo</dc:creator>
  <cp:lastModifiedBy>Giorgio Gribaudo</cp:lastModifiedBy>
  <cp:revision>43</cp:revision>
  <dcterms:created xsi:type="dcterms:W3CDTF">2011-05-03T11:46:37Z</dcterms:created>
  <dcterms:modified xsi:type="dcterms:W3CDTF">2016-05-05T08:29:08Z</dcterms:modified>
</cp:coreProperties>
</file>