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911" r:id="rId3"/>
    <p:sldId id="914" r:id="rId4"/>
    <p:sldId id="915" r:id="rId5"/>
    <p:sldId id="916" r:id="rId6"/>
    <p:sldId id="487" r:id="rId7"/>
    <p:sldId id="921" r:id="rId8"/>
    <p:sldId id="895" r:id="rId9"/>
    <p:sldId id="920" r:id="rId10"/>
    <p:sldId id="874" r:id="rId11"/>
    <p:sldId id="503" r:id="rId12"/>
    <p:sldId id="903" r:id="rId13"/>
    <p:sldId id="902" r:id="rId14"/>
    <p:sldId id="912" r:id="rId15"/>
    <p:sldId id="904" r:id="rId16"/>
    <p:sldId id="327" r:id="rId17"/>
    <p:sldId id="924" r:id="rId18"/>
    <p:sldId id="925" r:id="rId19"/>
    <p:sldId id="329" r:id="rId20"/>
    <p:sldId id="926" r:id="rId21"/>
    <p:sldId id="505" r:id="rId22"/>
    <p:sldId id="906" r:id="rId23"/>
    <p:sldId id="905" r:id="rId24"/>
    <p:sldId id="518" r:id="rId25"/>
    <p:sldId id="907" r:id="rId26"/>
    <p:sldId id="332" r:id="rId27"/>
    <p:sldId id="519" r:id="rId28"/>
    <p:sldId id="927" r:id="rId29"/>
    <p:sldId id="520" r:id="rId30"/>
    <p:sldId id="928" r:id="rId31"/>
    <p:sldId id="296" r:id="rId32"/>
    <p:sldId id="521" r:id="rId33"/>
    <p:sldId id="929" r:id="rId34"/>
    <p:sldId id="918" r:id="rId35"/>
    <p:sldId id="522" r:id="rId36"/>
    <p:sldId id="985" r:id="rId37"/>
    <p:sldId id="930" r:id="rId38"/>
    <p:sldId id="523" r:id="rId39"/>
    <p:sldId id="931" r:id="rId40"/>
    <p:sldId id="932" r:id="rId41"/>
    <p:sldId id="545" r:id="rId42"/>
    <p:sldId id="933" r:id="rId43"/>
    <p:sldId id="934" r:id="rId44"/>
    <p:sldId id="935" r:id="rId45"/>
    <p:sldId id="936" r:id="rId46"/>
    <p:sldId id="276" r:id="rId47"/>
    <p:sldId id="277" r:id="rId48"/>
    <p:sldId id="278" r:id="rId49"/>
    <p:sldId id="946" r:id="rId50"/>
    <p:sldId id="550" r:id="rId51"/>
    <p:sldId id="938" r:id="rId52"/>
    <p:sldId id="311" r:id="rId53"/>
    <p:sldId id="312" r:id="rId54"/>
    <p:sldId id="344" r:id="rId55"/>
    <p:sldId id="345" r:id="rId56"/>
    <p:sldId id="286" r:id="rId57"/>
    <p:sldId id="568" r:id="rId58"/>
    <p:sldId id="95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l%20mio%20Drive\2021\Didattica\biotecnologie\2021-2022\Esercitazione%203\esercizio%2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Il%20mio%20Drive\2021\Didattica\biotecnologie\2021-2022\Esercitazione%203\esercizio%2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</c:numCache>
            </c:numRef>
          </c:xVal>
          <c:yVal>
            <c:numRef>
              <c:f>Foglio1!$C$2:$C$7</c:f>
              <c:numCache>
                <c:formatCode>General</c:formatCode>
                <c:ptCount val="6"/>
                <c:pt idx="0">
                  <c:v>7.4</c:v>
                </c:pt>
                <c:pt idx="1">
                  <c:v>10.199999999999999</c:v>
                </c:pt>
                <c:pt idx="2">
                  <c:v>12.9</c:v>
                </c:pt>
                <c:pt idx="3">
                  <c:v>15.7</c:v>
                </c:pt>
                <c:pt idx="4">
                  <c:v>18.5</c:v>
                </c:pt>
                <c:pt idx="5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49-46D5-9634-23393E623F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58965480"/>
        <c:axId val="758965808"/>
      </c:scatterChart>
      <c:valAx>
        <c:axId val="75896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808"/>
        <c:crosses val="autoZero"/>
        <c:crossBetween val="midCat"/>
      </c:valAx>
      <c:valAx>
        <c:axId val="7589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lnNt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Foglio1!$B$2:$B$11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14</c:v>
                </c:pt>
                <c:pt idx="5">
                  <c:v>14.3</c:v>
                </c:pt>
                <c:pt idx="6">
                  <c:v>14.5</c:v>
                </c:pt>
                <c:pt idx="7">
                  <c:v>14.8</c:v>
                </c:pt>
                <c:pt idx="8">
                  <c:v>15</c:v>
                </c:pt>
                <c:pt idx="9">
                  <c:v>16</c:v>
                </c:pt>
              </c:numCache>
            </c:numRef>
          </c:xVal>
          <c:yVal>
            <c:numRef>
              <c:f>Foglio1!$C$2:$C$11</c:f>
              <c:numCache>
                <c:formatCode>General</c:formatCode>
                <c:ptCount val="10"/>
                <c:pt idx="0">
                  <c:v>0</c:v>
                </c:pt>
                <c:pt idx="1">
                  <c:v>0.25600000000000001</c:v>
                </c:pt>
                <c:pt idx="2">
                  <c:v>4.0999999999999996</c:v>
                </c:pt>
                <c:pt idx="3">
                  <c:v>65.63</c:v>
                </c:pt>
                <c:pt idx="4">
                  <c:v>419.82</c:v>
                </c:pt>
                <c:pt idx="5">
                  <c:v>554.09</c:v>
                </c:pt>
                <c:pt idx="6">
                  <c:v>666.7</c:v>
                </c:pt>
                <c:pt idx="7">
                  <c:v>879.92</c:v>
                </c:pt>
                <c:pt idx="8">
                  <c:v>1058.74</c:v>
                </c:pt>
                <c:pt idx="9">
                  <c:v>2670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50-4C54-8FB5-7834975F83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58965480"/>
        <c:axId val="758965808"/>
      </c:scatterChart>
      <c:valAx>
        <c:axId val="75896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808"/>
        <c:crosses val="autoZero"/>
        <c:crossBetween val="midCat"/>
      </c:valAx>
      <c:valAx>
        <c:axId val="75896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58965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2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6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11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21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59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36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467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15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61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890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31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766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481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7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18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4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77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10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95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4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7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9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4562-E8F5-4E24-8C99-F93CD41FC5B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F78C-37F4-4774-97B7-C13289DCA3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5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862F-538F-46B9-9EEA-EA5AC91E2CA6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21BA-6D9A-4D90-985A-8D05DF94FC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87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7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DvQNQsLJ-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4A51C7-E521-498C-8416-F666BA37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7" y="1405384"/>
            <a:ext cx="6379740" cy="474846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458F13A-23E2-4FF1-8E6A-2D33D37D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11" y="4528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3E380-BA44-4932-8869-C02A50FA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679" y="4528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11771A-F708-7CDB-A2A6-D8A2F560914C}"/>
              </a:ext>
            </a:extLst>
          </p:cNvPr>
          <p:cNvSpPr txBox="1"/>
          <p:nvPr/>
        </p:nvSpPr>
        <p:spPr>
          <a:xfrm>
            <a:off x="497941" y="371192"/>
            <a:ext cx="510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CINETICA DELLE REAZIONI</a:t>
            </a:r>
          </a:p>
        </p:txBody>
      </p:sp>
    </p:spTree>
    <p:extLst>
      <p:ext uri="{BB962C8B-B14F-4D97-AF65-F5344CB8AC3E}">
        <p14:creationId xmlns:p14="http://schemas.microsoft.com/office/powerpoint/2010/main" val="4159465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48BCC-03FC-41C7-A458-9DA94C3A32FB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20638" y="8642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4.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particolare ceppo di batteri si divide ogni 30 minuti.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si inizia con 100 cellule per ml al tempo 0, calcolare quante cellule sono presenti dopo i seguenti tempi di fermentazione: t (ore) = 2, 4, 6, 8, 10.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79BD44-5F87-458C-A383-44C7E106BAC1}"/>
              </a:ext>
            </a:extLst>
          </p:cNvPr>
          <p:cNvSpPr txBox="1"/>
          <p:nvPr/>
        </p:nvSpPr>
        <p:spPr>
          <a:xfrm>
            <a:off x="335562" y="2567031"/>
            <a:ext cx="9845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100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3894A4-FF1F-4246-8CA0-F93BACF4D7BE}"/>
              </a:ext>
            </a:extLst>
          </p:cNvPr>
          <p:cNvSpPr txBox="1"/>
          <p:nvPr/>
        </p:nvSpPr>
        <p:spPr>
          <a:xfrm>
            <a:off x="1656826" y="2567031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30 minuti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391110-408A-4936-AC73-7DFD32FC7E75}"/>
              </a:ext>
            </a:extLst>
          </p:cNvPr>
          <p:cNvSpPr txBox="1"/>
          <p:nvPr/>
        </p:nvSpPr>
        <p:spPr>
          <a:xfrm>
            <a:off x="3636539" y="256703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Tabella 7">
            <a:extLst>
              <a:ext uri="{FF2B5EF4-FFF2-40B4-BE49-F238E27FC236}">
                <a16:creationId xmlns:a16="http://schemas.microsoft.com/office/drawing/2014/main" id="{85D55159-A5EB-4171-A358-00A9B1B182C2}"/>
              </a:ext>
            </a:extLst>
          </p:cNvPr>
          <p:cNvGraphicFramePr>
            <a:graphicFrameLocks noGrp="1"/>
          </p:cNvGraphicFramePr>
          <p:nvPr/>
        </p:nvGraphicFramePr>
        <p:xfrm>
          <a:off x="468315" y="3295276"/>
          <a:ext cx="64861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3">
                  <a:extLst>
                    <a:ext uri="{9D8B030D-6E8A-4147-A177-3AD203B41FA5}">
                      <a16:colId xmlns:a16="http://schemas.microsoft.com/office/drawing/2014/main" val="1230085334"/>
                    </a:ext>
                  </a:extLst>
                </a:gridCol>
                <a:gridCol w="2162053">
                  <a:extLst>
                    <a:ext uri="{9D8B030D-6E8A-4147-A177-3AD203B41FA5}">
                      <a16:colId xmlns:a16="http://schemas.microsoft.com/office/drawing/2014/main" val="2535128846"/>
                    </a:ext>
                  </a:extLst>
                </a:gridCol>
                <a:gridCol w="2162053">
                  <a:extLst>
                    <a:ext uri="{9D8B030D-6E8A-4147-A177-3AD203B41FA5}">
                      <a16:colId xmlns:a16="http://schemas.microsoft.com/office/drawing/2014/main" val="521475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Tempo (ore)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  <a:r>
                        <a:rPr lang="it-IT" baseline="-250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4</a:t>
                      </a:r>
                      <a:r>
                        <a:rPr lang="it-IT" baseline="0" dirty="0"/>
                        <a:t> = 1600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8 </a:t>
                      </a:r>
                      <a:r>
                        <a:rPr lang="it-IT" baseline="0" dirty="0"/>
                        <a:t>=25600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12</a:t>
                      </a:r>
                      <a:r>
                        <a:rPr lang="it-IT" baseline="0" dirty="0"/>
                        <a:t>= 409600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16</a:t>
                      </a:r>
                      <a:r>
                        <a:rPr lang="it-IT" baseline="0" dirty="0"/>
                        <a:t>= 6553600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20</a:t>
                      </a:r>
                      <a:r>
                        <a:rPr lang="it-IT" baseline="0" dirty="0"/>
                        <a:t>=1048.57600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67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48BCC-03FC-41C7-A458-9DA94C3A32FB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20638" y="51190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4.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Fare una rappresentazione grafica riportando il ln della concentrazione di cellule contro il tempo. Commentare il grafico. Dire quale modello di crescita si è usato.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02755F-5F8A-4896-92E1-F75BABCA49D9}"/>
              </a:ext>
            </a:extLst>
          </p:cNvPr>
          <p:cNvSpPr txBox="1"/>
          <p:nvPr/>
        </p:nvSpPr>
        <p:spPr>
          <a:xfrm>
            <a:off x="123497" y="5444419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[NC] = k t + 4,6</a:t>
            </a:r>
          </a:p>
        </p:txBody>
      </p:sp>
      <p:graphicFrame>
        <p:nvGraphicFramePr>
          <p:cNvPr id="7" name="Tabella 7">
            <a:extLst>
              <a:ext uri="{FF2B5EF4-FFF2-40B4-BE49-F238E27FC236}">
                <a16:creationId xmlns:a16="http://schemas.microsoft.com/office/drawing/2014/main" id="{4A4E1CA2-ED55-4AEE-A9A9-17260E62469F}"/>
              </a:ext>
            </a:extLst>
          </p:cNvPr>
          <p:cNvGraphicFramePr>
            <a:graphicFrameLocks noGrp="1"/>
          </p:cNvGraphicFramePr>
          <p:nvPr/>
        </p:nvGraphicFramePr>
        <p:xfrm>
          <a:off x="191476" y="1692979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30085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5128846"/>
                    </a:ext>
                  </a:extLst>
                </a:gridCol>
                <a:gridCol w="2372759">
                  <a:extLst>
                    <a:ext uri="{9D8B030D-6E8A-4147-A177-3AD203B41FA5}">
                      <a16:colId xmlns:a16="http://schemas.microsoft.com/office/drawing/2014/main" val="521475908"/>
                    </a:ext>
                  </a:extLst>
                </a:gridCol>
                <a:gridCol w="675241">
                  <a:extLst>
                    <a:ext uri="{9D8B030D-6E8A-4147-A177-3AD203B41FA5}">
                      <a16:colId xmlns:a16="http://schemas.microsoft.com/office/drawing/2014/main" val="3155158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Tempo (ore)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[</a:t>
                      </a:r>
                      <a:r>
                        <a:rPr lang="it-IT" dirty="0"/>
                        <a:t>N</a:t>
                      </a:r>
                      <a:r>
                        <a:rPr lang="it-IT" baseline="-25000" dirty="0"/>
                        <a:t>t</a:t>
                      </a:r>
                      <a:r>
                        <a:rPr lang="it-IT" baseline="0" dirty="0"/>
                        <a:t>]</a:t>
                      </a:r>
                      <a:endParaRPr lang="it-IT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/>
                        <a:t>ln[N]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0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4</a:t>
                      </a:r>
                      <a:r>
                        <a:rPr lang="it-IT" baseline="0" dirty="0"/>
                        <a:t> = 1600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7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8 </a:t>
                      </a:r>
                      <a:r>
                        <a:rPr lang="it-IT" baseline="0" dirty="0"/>
                        <a:t>= 25600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3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12</a:t>
                      </a:r>
                      <a:r>
                        <a:rPr lang="it-IT" baseline="0" dirty="0"/>
                        <a:t>= 409600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7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16</a:t>
                      </a:r>
                      <a:r>
                        <a:rPr lang="it-IT" baseline="0" dirty="0"/>
                        <a:t>= 6553600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29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100*2</a:t>
                      </a:r>
                      <a:r>
                        <a:rPr lang="it-IT" baseline="30000" dirty="0"/>
                        <a:t>20</a:t>
                      </a:r>
                      <a:r>
                        <a:rPr lang="it-IT" baseline="0" dirty="0"/>
                        <a:t>= 1048.57600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5677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E48565-0BFF-427F-B52B-DC91ADD360E6}"/>
              </a:ext>
            </a:extLst>
          </p:cNvPr>
          <p:cNvSpPr txBox="1"/>
          <p:nvPr/>
        </p:nvSpPr>
        <p:spPr>
          <a:xfrm>
            <a:off x="468315" y="4404220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ln100= 4,6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2C0D64-428E-4A78-9E1B-B590B177C193}"/>
              </a:ext>
            </a:extLst>
          </p:cNvPr>
          <p:cNvSpPr txBox="1"/>
          <p:nvPr/>
        </p:nvSpPr>
        <p:spPr>
          <a:xfrm>
            <a:off x="551238" y="581375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 = 1,4 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29F822E-F45D-4EF7-8F65-E4CE375FD8E9}"/>
              </a:ext>
            </a:extLst>
          </p:cNvPr>
          <p:cNvGraphicFramePr>
            <a:graphicFrameLocks/>
          </p:cNvGraphicFramePr>
          <p:nvPr/>
        </p:nvGraphicFramePr>
        <p:xfrm>
          <a:off x="2459831" y="39580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5B21C0-3810-CAF5-B4B3-5C1F149EF873}"/>
              </a:ext>
            </a:extLst>
          </p:cNvPr>
          <p:cNvSpPr txBox="1"/>
          <p:nvPr/>
        </p:nvSpPr>
        <p:spPr>
          <a:xfrm>
            <a:off x="6696610" y="2422206"/>
            <a:ext cx="1514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024B49-10BC-0B25-7874-5F9C9F169FB1}"/>
              </a:ext>
            </a:extLst>
          </p:cNvPr>
          <p:cNvSpPr txBox="1"/>
          <p:nvPr/>
        </p:nvSpPr>
        <p:spPr>
          <a:xfrm>
            <a:off x="6468467" y="2791538"/>
            <a:ext cx="2340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[NC] = k t + </a:t>
            </a:r>
            <a:r>
              <a:rPr lang="it-IT" b="1" dirty="0">
                <a:solidFill>
                  <a:prstClr val="black"/>
                </a:solidFill>
                <a:latin typeface="Calibri" panose="020F0502020204030204"/>
              </a:rPr>
              <a:t>ln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[N0] 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462C4D5-92FB-7587-1933-320BEFAB65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6995" r="69626" b="17253"/>
          <a:stretch/>
        </p:blipFill>
        <p:spPr>
          <a:xfrm>
            <a:off x="6435211" y="3217606"/>
            <a:ext cx="2407065" cy="3418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7E4C8D-8C7E-E3EE-A01F-80EB265D16D2}"/>
              </a:ext>
            </a:extLst>
          </p:cNvPr>
          <p:cNvSpPr txBox="1"/>
          <p:nvPr/>
        </p:nvSpPr>
        <p:spPr>
          <a:xfrm>
            <a:off x="7454051" y="3686173"/>
            <a:ext cx="175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Equazione cinetica integrata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5698B8-91D8-063A-103C-65CAAEE04C13}"/>
              </a:ext>
            </a:extLst>
          </p:cNvPr>
          <p:cNvSpPr txBox="1"/>
          <p:nvPr/>
        </p:nvSpPr>
        <p:spPr>
          <a:xfrm>
            <a:off x="123497" y="6332499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[NC] = 1,4 t + 4,6</a:t>
            </a:r>
          </a:p>
        </p:txBody>
      </p:sp>
    </p:spTree>
    <p:extLst>
      <p:ext uri="{BB962C8B-B14F-4D97-AF65-F5344CB8AC3E}">
        <p14:creationId xmlns:p14="http://schemas.microsoft.com/office/powerpoint/2010/main" val="30901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48BCC-03FC-41C7-A458-9DA94C3A32FB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F0A8845-C707-4C3B-8ACD-36023798933F}"/>
              </a:ext>
            </a:extLst>
          </p:cNvPr>
          <p:cNvSpPr txBox="1"/>
          <p:nvPr/>
        </p:nvSpPr>
        <p:spPr>
          <a:xfrm>
            <a:off x="192948" y="1350622"/>
            <a:ext cx="667763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velocità di riproduzione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all’aumentare della popolazione cellulare e può essere rappresentata dall’equazione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 (13)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5BE1E2-F306-467F-857D-88FEBC268C5A}"/>
              </a:ext>
            </a:extLst>
          </p:cNvPr>
          <p:cNvSpPr txBox="1"/>
          <p:nvPr/>
        </p:nvSpPr>
        <p:spPr>
          <a:xfrm>
            <a:off x="2374084" y="793280"/>
            <a:ext cx="383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MODELLO DI CRESCITA ESPONENZIALE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37AC1AA-1AA8-4951-960D-74A64133B064}"/>
              </a:ext>
            </a:extLst>
          </p:cNvPr>
          <p:cNvSpPr txBox="1"/>
          <p:nvPr/>
        </p:nvSpPr>
        <p:spPr>
          <a:xfrm>
            <a:off x="132754" y="2834502"/>
            <a:ext cx="7811621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velocità specifica di crescita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 velocità alla quale le singole cellule si dividono (es.: ogni 30 minuti), essa ha le dimensioni di un tempo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perché risulta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incremento del numero di cellule per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singola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cellula al secondo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 t è dato in secondi)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variazione del 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numero totale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cellule al secondo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rappresenta la velocità alla quale la biomassa totale aumenta nel reattore</a:t>
            </a:r>
          </a:p>
        </p:txBody>
      </p:sp>
    </p:spTree>
    <p:extLst>
      <p:ext uri="{BB962C8B-B14F-4D97-AF65-F5344CB8AC3E}">
        <p14:creationId xmlns:p14="http://schemas.microsoft.com/office/powerpoint/2010/main" val="387038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276749A-ED72-4380-9F9C-522A0E371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2" y="1026480"/>
            <a:ext cx="8178799" cy="480504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2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1D0CBC4-9295-4347-A023-BA1569E8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FAB6-945E-46C3-98EC-F4901012C4AC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25877" y="645378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tratto esponenziale: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costante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velocità di crescita data dall’equazione (13) è il prodotto di: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un termine costante (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velocità specifica di crescita)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termine che aumenta continuamente (X, concentrazione di cellule)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RISULTATO FINALE: aumento della velocità totale di crescita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modello di crescita esponenziale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 valido solo nella fase di crescita esponenziale, perché non tiene conto dei fattori che causano il rallentamento e la fermata della crescita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nella fase di crescita esponenziale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costante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si riferisce alle altre fasi della fermentazione!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Infatti dalla Fig.: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lungo la durata dell’intero processo di fermentazione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varia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 nella fase di quiescenza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&gt; 0 nella fase esponenziale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 nella fase stazionaria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 0 nella fase della morte cellulare</a:t>
            </a:r>
          </a:p>
        </p:txBody>
      </p:sp>
      <p:pic>
        <p:nvPicPr>
          <p:cNvPr id="5" name="Picture 5" descr="Senza nome-scandito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540" y="940040"/>
            <a:ext cx="2144170" cy="174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956280" y="24965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Fig.1</a:t>
            </a:r>
          </a:p>
        </p:txBody>
      </p:sp>
    </p:spTree>
    <p:extLst>
      <p:ext uri="{BB962C8B-B14F-4D97-AF65-F5344CB8AC3E}">
        <p14:creationId xmlns:p14="http://schemas.microsoft.com/office/powerpoint/2010/main" val="292071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A8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E77EA8B-088C-42E3-B388-319891D6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4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2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8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601554-6126-4C8B-AA0B-43D49CF15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0" r="2" b="3522"/>
          <a:stretch/>
        </p:blipFill>
        <p:spPr>
          <a:xfrm>
            <a:off x="607976" y="643467"/>
            <a:ext cx="79280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6995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7275B-4520-4F86-95C9-C4E1125B08F1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49608" y="81465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L’integrazione dell’equazione 13 darà: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(X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  (18)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cui 			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(t1 – t0)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(19)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sono la concentrazioni di biomassa al tempo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Graficamente, riportando in ordinata 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in ascissa  si otterrà una retta con coefficiente angolare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secondo l'equazione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derivata dalla (18)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 per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valore dell’ascissa è zero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valore dell’ordinata è 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Questa retta si applica alla fase esponenziale della crescita, che inizia al tempo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tempo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sarà perciò il valore dell’ordinata al quale termina la fase di quiescenza ed inizia la fase di crescita esponenziale.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00307" y="626367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(13)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0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CAA0B2-C723-45FE-B893-199F33BF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00" y="643467"/>
            <a:ext cx="76315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C5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1BCD41-3D7C-4349-85D1-29117F64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70890"/>
            <a:ext cx="8178799" cy="53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80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440D-612F-4E95-9F3C-F30B40BFE4BB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20638" y="935029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5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Durante la fase esponenziale di crescita in una fermentazione batch, si sono ottenuti  i seguenti risultati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8055" name="Group 39"/>
          <p:cNvGraphicFramePr>
            <a:graphicFrameLocks noGrp="1"/>
          </p:cNvGraphicFramePr>
          <p:nvPr/>
        </p:nvGraphicFramePr>
        <p:xfrm>
          <a:off x="130177" y="1881189"/>
          <a:ext cx="8893175" cy="1524000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 (ore)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Peso secco (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Xt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),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ln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Xt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C4ABA778-B2C3-40BD-B0EA-6F9D6941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5" y="3657600"/>
            <a:ext cx="4579620" cy="274320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C440D-612F-4E95-9F3C-F30B40BFE4BB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20638" y="118238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5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Durante la fase esponenziale di crescita in una fermentazione batch, si sono ottenuti  i seguenti risultati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98055" name="Group 39"/>
          <p:cNvGraphicFramePr>
            <a:graphicFrameLocks noGrp="1"/>
          </p:cNvGraphicFramePr>
          <p:nvPr/>
        </p:nvGraphicFramePr>
        <p:xfrm>
          <a:off x="26990" y="1973468"/>
          <a:ext cx="8893175" cy="1524000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 (ore)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Peso secco (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Xt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),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ln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Xt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-4,14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11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FDD72C-AD98-48D1-8928-404F2B99FFA1}"/>
              </a:ext>
            </a:extLst>
          </p:cNvPr>
          <p:cNvSpPr txBox="1"/>
          <p:nvPr/>
        </p:nvSpPr>
        <p:spPr>
          <a:xfrm>
            <a:off x="533226" y="554102"/>
            <a:ext cx="846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Considerando che la fase di quiescenza termina per t =3, ricavare l’equazione che si adatta ai dati sperimentali, e calcolare il valore della velocità specifica di crescita dell’organismo.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EBC0EB-2037-4959-8EB7-111926DAB337}"/>
              </a:ext>
            </a:extLst>
          </p:cNvPr>
          <p:cNvSpPr txBox="1"/>
          <p:nvPr/>
        </p:nvSpPr>
        <p:spPr>
          <a:xfrm>
            <a:off x="1199973" y="2916747"/>
            <a:ext cx="62623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-1,36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-4,14 +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(6 – 3)                  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(4,14-1,36)/3 = 0,927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1,41 = -4,14 + 6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(4,14+1,41)/6 = 0,925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4,18 = -4,14 + 9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(4,14+4,18)/9 = 0,924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0638C5-9C61-4AA4-8A69-885F9A7F28E0}"/>
              </a:ext>
            </a:extLst>
          </p:cNvPr>
          <p:cNvSpPr txBox="1"/>
          <p:nvPr/>
        </p:nvSpPr>
        <p:spPr>
          <a:xfrm>
            <a:off x="654254" y="20187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ln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0F5E11-4FE9-41FE-A8D5-94653C54BE96}"/>
              </a:ext>
            </a:extLst>
          </p:cNvPr>
          <p:cNvSpPr txBox="1"/>
          <p:nvPr/>
        </p:nvSpPr>
        <p:spPr>
          <a:xfrm>
            <a:off x="654254" y="5117609"/>
            <a:ext cx="5641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il numero di cellule per cellula per ora.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1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BE259-F219-4DB1-9B97-5027F50FE2A1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11397" name="Group 69"/>
          <p:cNvGraphicFramePr>
            <a:graphicFrameLocks noGrp="1"/>
          </p:cNvGraphicFramePr>
          <p:nvPr/>
        </p:nvGraphicFramePr>
        <p:xfrm>
          <a:off x="142877" y="3249613"/>
          <a:ext cx="8893175" cy="2560320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 (ore)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Peso secco (Xt), g/l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419,82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554,09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666,70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879,92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1058,74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2670,00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11398" name="Rectangle 70"/>
          <p:cNvSpPr>
            <a:spLocks noChangeArrowheads="1"/>
          </p:cNvSpPr>
          <p:nvPr/>
        </p:nvSpPr>
        <p:spPr bwMode="auto">
          <a:xfrm>
            <a:off x="0" y="79057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Trasformare l’equazione in forma esponenziale. Calcolare la concentrazione di biomassa nel reattore per i valori di t nella seguente tabella. Riportare i valori ottenuti in un grafico X</a:t>
            </a:r>
            <a:r>
              <a:rPr kumimoji="0" lang="it-IT" sz="18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t(t&gt;3)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contro t. C’è qualche problema con il valore di X</a:t>
            </a:r>
            <a:r>
              <a:rPr kumimoji="0" lang="it-IT" sz="18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t =16 ore? Se c’è, che vuol dire il valore ottenuto?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FB2072-4428-45FF-A9DF-BF97EC9C566E}"/>
              </a:ext>
            </a:extLst>
          </p:cNvPr>
          <p:cNvSpPr txBox="1"/>
          <p:nvPr/>
        </p:nvSpPr>
        <p:spPr>
          <a:xfrm>
            <a:off x="1235279" y="1782412"/>
            <a:ext cx="1868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(t1 – t0)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F3C1B4-E89A-4574-931A-6A4C95929ABA}"/>
              </a:ext>
            </a:extLst>
          </p:cNvPr>
          <p:cNvSpPr txBox="1"/>
          <p:nvPr/>
        </p:nvSpPr>
        <p:spPr>
          <a:xfrm>
            <a:off x="3103926" y="1807971"/>
            <a:ext cx="1130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0,016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0,92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D3DC37-3EF0-4962-8DAB-999529D55AFB}"/>
              </a:ext>
            </a:extLst>
          </p:cNvPr>
          <p:cNvSpPr txBox="1"/>
          <p:nvPr/>
        </p:nvSpPr>
        <p:spPr>
          <a:xfrm>
            <a:off x="1452740" y="233894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t0 = 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468313" y="92075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BE259-F219-4DB1-9B97-5027F50FE2A1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1398" name="Rectangle 70"/>
          <p:cNvSpPr>
            <a:spLocks noChangeArrowheads="1"/>
          </p:cNvSpPr>
          <p:nvPr/>
        </p:nvSpPr>
        <p:spPr bwMode="auto">
          <a:xfrm>
            <a:off x="0" y="79057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Trasformare l’equazione in forma esponenziale. Calcolare la concentrazione di biomassa nel reattore per i valori di t nella seguente tabella. Riportare i valori ottenuti in un grafico X</a:t>
            </a:r>
            <a:r>
              <a:rPr kumimoji="0" lang="it-IT" sz="18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t(t&gt;3)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contro t. C’è qualche problema con il valore di X</a:t>
            </a:r>
            <a:r>
              <a:rPr kumimoji="0" lang="it-IT" sz="18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 t =16 ore? Se c’è, che vuol dire il valore ottenuto?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FB2072-4428-45FF-A9DF-BF97EC9C566E}"/>
              </a:ext>
            </a:extLst>
          </p:cNvPr>
          <p:cNvSpPr txBox="1"/>
          <p:nvPr/>
        </p:nvSpPr>
        <p:spPr>
          <a:xfrm>
            <a:off x="589325" y="21625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(t1 – t0)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729F822E-F45D-4EF7-8F65-E4CE375FD8E9}"/>
              </a:ext>
            </a:extLst>
          </p:cNvPr>
          <p:cNvGraphicFramePr>
            <a:graphicFrameLocks/>
          </p:cNvGraphicFramePr>
          <p:nvPr/>
        </p:nvGraphicFramePr>
        <p:xfrm>
          <a:off x="468313" y="2851150"/>
          <a:ext cx="4572000" cy="337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5" descr="Senza nome-scandito-01">
            <a:extLst>
              <a:ext uri="{FF2B5EF4-FFF2-40B4-BE49-F238E27FC236}">
                <a16:creationId xmlns:a16="http://schemas.microsoft.com/office/drawing/2014/main" id="{206D8C03-2BB3-4C16-A9AA-E4B53057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195905"/>
            <a:ext cx="2697235" cy="21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5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Text Box 2"/>
          <p:cNvSpPr txBox="1">
            <a:spLocks noChangeArrowheads="1"/>
          </p:cNvSpPr>
          <p:nvPr/>
        </p:nvSpPr>
        <p:spPr bwMode="auto">
          <a:xfrm>
            <a:off x="359256" y="272541"/>
            <a:ext cx="508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DBE9-0648-45B8-948E-373A8F7C45F9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0" y="659015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Nell’ottenimento dell’equazione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X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e</a:t>
            </a:r>
            <a:r>
              <a:rPr kumimoji="0" lang="fr-FR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(t1 – t0) 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(19)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m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è stato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assunto costante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m"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m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Questa assunzione è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valida solo nella fase di crescita esponenziale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Il fatto che nell’esercizio precedente, si sia ottenuto un valore assurdo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1800" b="0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per t = 16, ne è la controprova.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Il valore di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è costante anche nella fase stazionaria, che segue la fase esponenziale, ma: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-nella fase esponenziale dell’esercizio precedente si è calcolato un valore di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0, 92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nella fase stazionaria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0 per tutta la sua durata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La fermata della crescita (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0) è dovuta all’esaurimento del substrato nutritivo della cellula.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89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5F870C-F40B-4B7B-ACE6-6CCE1FCC20A4}"/>
              </a:ext>
            </a:extLst>
          </p:cNvPr>
          <p:cNvSpPr txBox="1"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Esercizio</a:t>
            </a:r>
            <a:r>
              <a:rPr kumimoji="0" lang="en-US" sz="2000" b="0" i="1" u="none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6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Rispondere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sì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 no alle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seguenti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domande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riguardanti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il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modello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di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crescita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esponenziale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1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crescita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della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biomassa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è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legata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alla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disponibilità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di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nutrienti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Il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modello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prevede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quando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arresta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crescita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cellulare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Il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modello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prevede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tutti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tipi di cellule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crescono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esponenzialmente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Quali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risposte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alle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domande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di cui sopra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rappresentano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un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limite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del </a:t>
            </a:r>
            <a:r>
              <a:rPr kumimoji="0" lang="en-US" sz="1700" b="0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modello</a:t>
            </a:r>
            <a:r>
              <a:rPr kumimoji="0" lang="en-US" sz="17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911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1D0CBC4-9295-4347-A023-BA1569E89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6" r="2" b="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4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C89AF8-D647-48B2-941D-AB6A1104D56C}"/>
              </a:ext>
            </a:extLst>
          </p:cNvPr>
          <p:cNvSpPr txBox="1"/>
          <p:nvPr/>
        </p:nvSpPr>
        <p:spPr>
          <a:xfrm>
            <a:off x="406866" y="189465"/>
            <a:ext cx="7587842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7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Scrivere l’equazione di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 funzione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0" i="1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Scrivere l’equazione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0" i="1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in funzione di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– t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e  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2 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nell’equazione 18, si avrà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ln (2 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(20)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(ln 2)/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0,6931/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(22)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9A2FC24-E483-4C10-A184-1445E342E017}"/>
              </a:ext>
            </a:extLst>
          </p:cNvPr>
          <p:cNvSpPr txBox="1"/>
          <p:nvPr/>
        </p:nvSpPr>
        <p:spPr>
          <a:xfrm>
            <a:off x="-130029" y="1731776"/>
            <a:ext cx="4572000" cy="46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ln (X</a:t>
            </a:r>
            <a:r>
              <a:rPr kumimoji="0" lang="it-IT" sz="18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/X</a:t>
            </a:r>
            <a:r>
              <a:rPr kumimoji="0" lang="it-IT" sz="18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  <a:r>
              <a:rPr kumimoji="0" lang="it-IT" sz="18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(t</a:t>
            </a:r>
            <a:r>
              <a:rPr kumimoji="0" lang="it-IT" sz="18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– t</a:t>
            </a:r>
            <a:r>
              <a:rPr kumimoji="0" lang="it-IT" sz="1800" b="0" i="0" u="none" strike="noStrike" kern="1200" cap="none" spc="0" normalizeH="0" baseline="-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    (18)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C89AF8-D647-48B2-941D-AB6A1104D56C}"/>
              </a:ext>
            </a:extLst>
          </p:cNvPr>
          <p:cNvSpPr txBox="1"/>
          <p:nvPr/>
        </p:nvSpPr>
        <p:spPr>
          <a:xfrm>
            <a:off x="322976" y="348858"/>
            <a:ext cx="75878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7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Se durante la fase esponenziale, la popolazione cellulare  raddoppia ogni 2 ore, quant’è il valore della velocità specifica di crescita esponenziale?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(ln 2)/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0,6931/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(ln 2)/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0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0,6931/2 = 0,34655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La velocità specifica di crescita esponenziale tra t = 5 ore e t = 10 ore è 0,5 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Qual è il valore del tempo di raddoppio?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16E6-0BC3-4F67-867F-4A1FFC754C90}"/>
              </a:ext>
            </a:extLst>
          </p:cNvPr>
          <p:cNvSpPr txBox="1"/>
          <p:nvPr/>
        </p:nvSpPr>
        <p:spPr>
          <a:xfrm>
            <a:off x="465589" y="363232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</a:t>
            </a:r>
            <a:r>
              <a:rPr kumimoji="0" lang="it-IT" sz="1800" b="1" i="0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(ln 2)/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0,6931/0,5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=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1,3862 </a:t>
            </a:r>
            <a:r>
              <a:rPr lang="it-IT" i="1" dirty="0">
                <a:solidFill>
                  <a:srgbClr val="000000"/>
                </a:solidFill>
                <a:latin typeface="Calibri" panose="020F0502020204030204"/>
                <a:cs typeface="Times New Roman" pitchFamily="18" charset="0"/>
              </a:rPr>
              <a:t>ore </a:t>
            </a:r>
          </a:p>
        </p:txBody>
      </p:sp>
    </p:spTree>
    <p:extLst>
      <p:ext uri="{BB962C8B-B14F-4D97-AF65-F5344CB8AC3E}">
        <p14:creationId xmlns:p14="http://schemas.microsoft.com/office/powerpoint/2010/main" val="35052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BF77AD-8284-47ED-AE76-E0992CEC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68655"/>
            <a:ext cx="8178799" cy="5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09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5" name="Text Box 2"/>
          <p:cNvSpPr txBox="1">
            <a:spLocks noChangeArrowheads="1"/>
          </p:cNvSpPr>
          <p:nvPr/>
        </p:nvSpPr>
        <p:spPr bwMode="auto">
          <a:xfrm>
            <a:off x="507075" y="232016"/>
            <a:ext cx="7825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605186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2559C-002F-4B33-9630-0E899F799635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5187" name="Rectangle 4"/>
          <p:cNvSpPr>
            <a:spLocks noChangeArrowheads="1"/>
          </p:cNvSpPr>
          <p:nvPr/>
        </p:nvSpPr>
        <p:spPr bwMode="auto">
          <a:xfrm>
            <a:off x="0" y="857616"/>
            <a:ext cx="9144000" cy="55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Il substrato nutritivo come fattore limitante e motivazioni per il suo uso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espediente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usato quando si vuole che la cellula funzioni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esclusivamente come catalizzatore della trasformazione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substrato nel prodotto desiderato,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quindi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massimizzare la selettività della reazione nel prodotto desiderato,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fare in modo che essa non consumi substrato per la sua moltiplicazione.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92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4F1912AA-E052-4F5F-B2E5-FE72EC750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69" y="765175"/>
          <a:ext cx="8785225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51961" imgH="3105824" progId="Word.Document.8">
                  <p:embed/>
                </p:oleObj>
              </mc:Choice>
              <mc:Fallback>
                <p:oleObj name="Documento" r:id="rId2" imgW="6251961" imgH="3105824" progId="Word.Documen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4F1912AA-E052-4F5F-B2E5-FE72EC750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69" y="765175"/>
                        <a:ext cx="8785225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16D7DF-DD31-4C8F-BFE5-A33CD69602EF}"/>
              </a:ext>
            </a:extLst>
          </p:cNvPr>
          <p:cNvSpPr txBox="1"/>
          <p:nvPr/>
        </p:nvSpPr>
        <p:spPr>
          <a:xfrm>
            <a:off x="2" y="4932472"/>
            <a:ext cx="865743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condizioni di insufficiente miscelazione, la velocità di diffusione potrebbe essere tanto bassa da rappresentare lo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stadio limitante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velocità globale del processo.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velocità di diffusione è un fattore di massima importanza  nei bioreattori in scala industriale</a:t>
            </a:r>
          </a:p>
        </p:txBody>
      </p:sp>
    </p:spTree>
    <p:extLst>
      <p:ext uri="{BB962C8B-B14F-4D97-AF65-F5344CB8AC3E}">
        <p14:creationId xmlns:p14="http://schemas.microsoft.com/office/powerpoint/2010/main" val="627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0">
            <a:extLst>
              <a:ext uri="{FF2B5EF4-FFF2-40B4-BE49-F238E27FC236}">
                <a16:creationId xmlns:a16="http://schemas.microsoft.com/office/drawing/2014/main" id="{679245A0-EF2A-46FE-AC09-8CD34B197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C3F3F5E-DD08-4995-B870-A6B64B84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6" y="181345"/>
            <a:ext cx="8162924" cy="1488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IL MODELLO DI MONOD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PER L’EFFETTO DEL SUBSTRATO (S) SU μ</a:t>
            </a:r>
          </a:p>
        </p:txBody>
      </p:sp>
      <p:pic>
        <p:nvPicPr>
          <p:cNvPr id="6146" name="Picture 2" descr="Jacques Monod - Wikipedia">
            <a:extLst>
              <a:ext uri="{FF2B5EF4-FFF2-40B4-BE49-F238E27FC236}">
                <a16:creationId xmlns:a16="http://schemas.microsoft.com/office/drawing/2014/main" id="{A630EB02-3552-49DB-A459-913CAD4AE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949"/>
          <a:stretch/>
        </p:blipFill>
        <p:spPr bwMode="auto">
          <a:xfrm>
            <a:off x="7048500" y="85724"/>
            <a:ext cx="1800698" cy="2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6C37A60-3048-0AC6-0D5C-419A4BB30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82"/>
          <a:stretch/>
        </p:blipFill>
        <p:spPr>
          <a:xfrm>
            <a:off x="0" y="1850776"/>
            <a:ext cx="8041313" cy="50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05952E-7A39-4718-BE4F-3A6ACE6D1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2" y="457200"/>
            <a:ext cx="80591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4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0AC4A8-4D1D-4D73-A83D-B71D09D0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09" y="336153"/>
            <a:ext cx="88361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 Calcolare la velocità specifica di crescita di un microrganismo,  la cui crescita su un mezzo nutriente di glucosio è caratterizzata da 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0,65 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e  K</a:t>
            </a:r>
            <a:r>
              <a:rPr kumimoji="0" lang="it-IT" sz="1800" b="0" i="1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0,05 g/l, alle seguenti concentrazioni di glucosio: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Concentrazione di glucosio, g/l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0,01	    0,1	 0,5   	1	    20	          90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8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0AC4A8-4D1D-4D73-A83D-B71D09D0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099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9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 Calcolare la velocità specifica di crescita di un microrganismo,  la cui crescita su un mezzo nutriente di glucosio è caratterizzata da 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0,65 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e  K</a:t>
            </a:r>
            <a:r>
              <a:rPr kumimoji="0" lang="it-IT" sz="1800" b="0" i="1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0,05 g/l, alle seguenti concentrazioni di glucosio: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Concentrazione di glucosio, g/l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0,01	    0,1	 0,5   	1	    20	          90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,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ore</a:t>
            </a:r>
            <a:r>
              <a:rPr kumimoji="0" lang="it-IT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-1                                     0,11       0,43        0,59           0,62       0,65          0,65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Qual’è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la concentrazione di glucosio alla quale si raggiunge un valore di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/2?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=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K</a:t>
            </a:r>
            <a:r>
              <a:rPr kumimoji="0" lang="it-IT" sz="1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8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0,05 g/l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75373F-BE4C-4B91-8937-B3738665FA6D}"/>
              </a:ext>
            </a:extLst>
          </p:cNvPr>
          <p:cNvSpPr txBox="1"/>
          <p:nvPr/>
        </p:nvSpPr>
        <p:spPr>
          <a:xfrm>
            <a:off x="-348143" y="1522052"/>
            <a:ext cx="4622334" cy="46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m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S/(K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        (23)</a:t>
            </a:r>
          </a:p>
        </p:txBody>
      </p:sp>
    </p:spTree>
    <p:extLst>
      <p:ext uri="{BB962C8B-B14F-4D97-AF65-F5344CB8AC3E}">
        <p14:creationId xmlns:p14="http://schemas.microsoft.com/office/powerpoint/2010/main" val="1264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50AC4A8-4D1D-4D73-A83D-B71D09D0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099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Fare un grafico riportando in ordinata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m 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 in ascissa la concentrazione di glucosio.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Scrivere l’equazione che descrive la velocità di crescita esponenziale in funzione del tempo e della concentrazione del substrato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56E4A5-D4D1-4DC2-9564-F06D67E04003}"/>
              </a:ext>
            </a:extLst>
          </p:cNvPr>
          <p:cNvSpPr txBox="1"/>
          <p:nvPr/>
        </p:nvSpPr>
        <p:spPr>
          <a:xfrm>
            <a:off x="224405" y="5100398"/>
            <a:ext cx="472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(13)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9E761B3-426F-4015-8D8A-355DC59D169E}"/>
              </a:ext>
            </a:extLst>
          </p:cNvPr>
          <p:cNvSpPr txBox="1"/>
          <p:nvPr/>
        </p:nvSpPr>
        <p:spPr>
          <a:xfrm>
            <a:off x="-297810" y="5701901"/>
            <a:ext cx="4622334" cy="462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/dt = [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1800" b="1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1800" b="1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(24)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E53D756-4F9A-491E-A282-0BA29BEA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231" y="1220157"/>
            <a:ext cx="4584589" cy="27556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9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69CC121-AB5A-4F64-8152-82AD0546D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560" y="828019"/>
          <a:ext cx="6736359" cy="260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38287" imgH="3588402" progId="Word.Document.8">
                  <p:embed/>
                </p:oleObj>
              </mc:Choice>
              <mc:Fallback>
                <p:oleObj name="Document" r:id="rId2" imgW="6238287" imgH="3588402" progId="Word.Documen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C69CC121-AB5A-4F64-8152-82AD0546DA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60" y="828019"/>
                        <a:ext cx="6736359" cy="260098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1C9F89C7-6EA4-40F0-8011-43F8609BA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83" y="3869239"/>
            <a:ext cx="4584589" cy="2755631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B341B5-9B19-4DE3-972B-493C35E7CA9B}"/>
              </a:ext>
            </a:extLst>
          </p:cNvPr>
          <p:cNvSpPr txBox="1"/>
          <p:nvPr/>
        </p:nvSpPr>
        <p:spPr>
          <a:xfrm>
            <a:off x="2185332" y="2385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Calcolo di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800" b="1" i="1" u="none" strike="noStrike" kern="1200" cap="none" spc="0" normalizeH="0" baseline="-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max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dai dati sperimentali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64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69CC121-AB5A-4F64-8152-82AD0546DA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949" y="233134"/>
          <a:ext cx="6736359" cy="260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51961" imgH="2412801" progId="Word.Document.8">
                  <p:embed/>
                </p:oleObj>
              </mc:Choice>
              <mc:Fallback>
                <p:oleObj name="Documento" r:id="rId2" imgW="6251961" imgH="2412801" progId="Word.Document.8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C69CC121-AB5A-4F64-8152-82AD0546DA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49" y="233134"/>
                        <a:ext cx="6736359" cy="260098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641195C-2485-44E5-812A-7E2836B1F199}"/>
              </a:ext>
            </a:extLst>
          </p:cNvPr>
          <p:cNvSpPr txBox="1"/>
          <p:nvPr/>
        </p:nvSpPr>
        <p:spPr>
          <a:xfrm>
            <a:off x="356532" y="3077894"/>
            <a:ext cx="5465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L’integrazione dell’equazione 13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(13)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darà: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(X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  (18)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cui 			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(t1 – t0)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(19)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5BA3A7-76ED-488D-84F3-7331197F3758}"/>
              </a:ext>
            </a:extLst>
          </p:cNvPr>
          <p:cNvSpPr txBox="1"/>
          <p:nvPr/>
        </p:nvSpPr>
        <p:spPr>
          <a:xfrm>
            <a:off x="3766659" y="4531989"/>
            <a:ext cx="482786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Sostituendo: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ln (X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1800" b="0" i="0" u="none" strike="noStrike" kern="1200" cap="none" spc="0" normalizeH="0" baseline="-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[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S/(K</a:t>
            </a:r>
            <a:r>
              <a:rPr kumimoji="0" lang="it-IT" sz="2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(t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– t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 (23a)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X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e 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[</a:t>
            </a:r>
            <a:r>
              <a:rPr kumimoji="0" lang="de-DE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0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/(K</a:t>
            </a:r>
            <a:r>
              <a:rPr kumimoji="0" 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 (t</a:t>
            </a:r>
            <a:r>
              <a:rPr kumimoji="0" 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– t</a:t>
            </a:r>
            <a:r>
              <a:rPr kumimoji="0" 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(23b)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 &gt;&gt; K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, la (23b) diventa uguale alla (19)</a:t>
            </a:r>
          </a:p>
        </p:txBody>
      </p:sp>
    </p:spTree>
    <p:extLst>
      <p:ext uri="{BB962C8B-B14F-4D97-AF65-F5344CB8AC3E}">
        <p14:creationId xmlns:p14="http://schemas.microsoft.com/office/powerpoint/2010/main" val="149192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CC5F9C-D369-460A-940B-A6C890439AC4}"/>
              </a:ext>
            </a:extLst>
          </p:cNvPr>
          <p:cNvSpPr txBox="1"/>
          <p:nvPr/>
        </p:nvSpPr>
        <p:spPr>
          <a:xfrm>
            <a:off x="272642" y="339405"/>
            <a:ext cx="6639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ALL’INIZIO: il brodo di coltura è fatto in modo da contenere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una 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concentrazione di substrato nutritivo oltre il valore critico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7CBA20-EFCD-4E0E-9904-661445D1CF76}"/>
              </a:ext>
            </a:extLst>
          </p:cNvPr>
          <p:cNvSpPr txBox="1"/>
          <p:nvPr/>
        </p:nvSpPr>
        <p:spPr>
          <a:xfrm>
            <a:off x="272642" y="2298583"/>
            <a:ext cx="486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velocità specifica massima di crescita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2A237705-0A44-4D52-ACFE-FE37180AB570}"/>
              </a:ext>
            </a:extLst>
          </p:cNvPr>
          <p:cNvGraphicFramePr>
            <a:graphicFrameLocks noGrp="1"/>
          </p:cNvGraphicFramePr>
          <p:nvPr/>
        </p:nvGraphicFramePr>
        <p:xfrm>
          <a:off x="385194" y="3035184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4851175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45246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48271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Peso secco cellule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μ</a:t>
                      </a:r>
                      <a:r>
                        <a:rPr lang="it-IT" baseline="-25000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max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525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7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48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63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95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7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3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714959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FF47D0-53B7-457D-B9AE-FEE0A45CB20A}"/>
              </a:ext>
            </a:extLst>
          </p:cNvPr>
          <p:cNvSpPr txBox="1"/>
          <p:nvPr/>
        </p:nvSpPr>
        <p:spPr>
          <a:xfrm>
            <a:off x="474578" y="1804078"/>
            <a:ext cx="622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             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)/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2D6B258-1E16-4FB6-9ACA-8497C1EB399A}"/>
              </a:ext>
            </a:extLst>
          </p:cNvPr>
          <p:cNvSpPr txBox="1"/>
          <p:nvPr/>
        </p:nvSpPr>
        <p:spPr>
          <a:xfrm>
            <a:off x="385194" y="11629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ln (X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it-IT" sz="1800" b="0" i="0" u="none" strike="noStrike" kern="1200" cap="none" spc="0" normalizeH="0" baseline="-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[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S/(K</a:t>
            </a:r>
            <a:r>
              <a:rPr kumimoji="0" lang="it-IT" sz="2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(t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– t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16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5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D99AF81-B3F2-4079-8A46-42B3A19BA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50444"/>
            <a:ext cx="8178799" cy="53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0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468315" y="92075"/>
            <a:ext cx="4915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STIMA DEI PARAMETRI DEL MODELLO DI MONOD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7ACEE-3367-4891-A93B-436FF1F248CE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0" y="54927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11. Per determinare l’effetto della concentrazione di siero fetale di bovino (S) sulla velocità di crescita di cellule ibride (HBD1) si è condotto un esperimento con due diverse concentrazioni di siero al 10 e 20 %  nel mezzo di coltura, e si è misurata la concentrazione cellulare al variare del tempo di coltura,  ottenendo i seguenti risultati: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38982" name="Object 6"/>
          <p:cNvGraphicFramePr>
            <a:graphicFrameLocks noChangeAspect="1"/>
          </p:cNvGraphicFramePr>
          <p:nvPr/>
        </p:nvGraphicFramePr>
        <p:xfrm>
          <a:off x="218116" y="2052259"/>
          <a:ext cx="6378575" cy="275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51961" imgH="2698290" progId="Word.Document.8">
                  <p:embed/>
                </p:oleObj>
              </mc:Choice>
              <mc:Fallback>
                <p:oleObj name="Documento" r:id="rId2" imgW="6251961" imgH="2698290" progId="Word.Document.8">
                  <p:embed/>
                  <p:pic>
                    <p:nvPicPr>
                      <p:cNvPr id="6389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16" y="2052259"/>
                        <a:ext cx="6378575" cy="2753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0" y="567758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Mostrando lo sviluppo del  procedimento di analisi dei dati, determinare  in quale mezzo le cellule crescono più velocemente.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C25463A0-CD3B-44E0-87DA-6DF69E120996}"/>
              </a:ext>
            </a:extLst>
          </p:cNvPr>
          <p:cNvGraphicFramePr>
            <a:graphicFrameLocks noGrp="1"/>
          </p:cNvGraphicFramePr>
          <p:nvPr/>
        </p:nvGraphicFramePr>
        <p:xfrm>
          <a:off x="6537966" y="2466975"/>
          <a:ext cx="22762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07">
                  <a:extLst>
                    <a:ext uri="{9D8B030D-6E8A-4147-A177-3AD203B41FA5}">
                      <a16:colId xmlns:a16="http://schemas.microsoft.com/office/drawing/2014/main" val="2964717949"/>
                    </a:ext>
                  </a:extLst>
                </a:gridCol>
                <a:gridCol w="1138107">
                  <a:extLst>
                    <a:ext uri="{9D8B030D-6E8A-4147-A177-3AD203B41FA5}">
                      <a16:colId xmlns:a16="http://schemas.microsoft.com/office/drawing/2014/main" val="2249718459"/>
                    </a:ext>
                  </a:extLst>
                </a:gridCol>
              </a:tblGrid>
              <a:tr h="2696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μ</a:t>
                      </a:r>
                      <a:r>
                        <a:rPr lang="it-IT" baseline="-25000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max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μ</a:t>
                      </a:r>
                      <a:r>
                        <a:rPr lang="it-IT" baseline="-25000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max</a:t>
                      </a:r>
                      <a:r>
                        <a:rPr lang="it-IT" dirty="0">
                          <a:solidFill>
                            <a:schemeClr val="bg1"/>
                          </a:solidFill>
                          <a:cs typeface="Times New Roman" pitchFamily="18" charset="0"/>
                        </a:rPr>
                        <a:t> 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656483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75862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459111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97425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8981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38243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r>
                        <a:rPr lang="it-IT" dirty="0"/>
                        <a:t>0,43 t=8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60044"/>
                  </a:ext>
                </a:extLst>
              </a:tr>
              <a:tr h="26967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070741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99A9C6-B79E-4AD3-9466-6836C0341F91}"/>
              </a:ext>
            </a:extLst>
          </p:cNvPr>
          <p:cNvSpPr txBox="1"/>
          <p:nvPr/>
        </p:nvSpPr>
        <p:spPr>
          <a:xfrm>
            <a:off x="6596689" y="1814711"/>
            <a:ext cx="4622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max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ln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it-IT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/X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)/ (t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A7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B717B9-F0A9-43B2-A3AB-570C3934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0" y="643467"/>
            <a:ext cx="7503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0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3B841E-39A7-4E3D-8BD2-F3BFDA84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7" r="2" b="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8A3A9A-702C-4213-9435-E42929F13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7" r="2" b="2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6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972A8F8-0D98-4401-8FBB-5643EA66B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32" y="457200"/>
            <a:ext cx="78463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59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Text Box 2"/>
          <p:cNvSpPr txBox="1">
            <a:spLocks noChangeArrowheads="1"/>
          </p:cNvSpPr>
          <p:nvPr/>
        </p:nvSpPr>
        <p:spPr bwMode="auto">
          <a:xfrm>
            <a:off x="646115" y="160315"/>
            <a:ext cx="4656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COEFFICIENTE DI RESA DELLA FERMENTAZIONE</a:t>
            </a:r>
          </a:p>
        </p:txBody>
      </p:sp>
      <p:sp>
        <p:nvSpPr>
          <p:cNvPr id="641026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20D63-0BEC-4438-A24F-5ED74DE4CEB4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1027" name="Rectangle 4"/>
          <p:cNvSpPr>
            <a:spLocks noChangeArrowheads="1"/>
          </p:cNvSpPr>
          <p:nvPr/>
        </p:nvSpPr>
        <p:spPr bwMode="auto">
          <a:xfrm>
            <a:off x="0" y="510859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VALUTAZIONE SPERIMENTALE DEL COEFFICIENTE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Supponiamo ad esempio che, nella fermentazione del maltosio, alimentando al reattore 1 grammo di maltosio si ottengano 0,6 g di lattato, 0,2 g di acetato e 0,2 g di cellule.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coefficiente di resa della fermentazione in acetato sarà 0,2 g/g.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alimentiamo 100 g di maltosio e otteniamo 60 g di lattato, 20 g di acetato e 20 g di cellule, il coefficiente di resa in acetato sarà 20 %, che riferito ad un grammo di maltosio è sempre 0,2 g/g (20 g/100 g = 0,2 g/g).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coefficiente di resa è di grande importanza nella pratica industriale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un alto coefficiente di resa non necessariamente indica alto profitto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809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Text Box 2"/>
          <p:cNvSpPr txBox="1">
            <a:spLocks noChangeArrowheads="1"/>
          </p:cNvSpPr>
          <p:nvPr/>
        </p:nvSpPr>
        <p:spPr bwMode="auto">
          <a:xfrm>
            <a:off x="2189128" y="255851"/>
            <a:ext cx="4656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COEFFICIENTE DI RESA DELLA FERMENTAZIONE</a:t>
            </a:r>
          </a:p>
        </p:txBody>
      </p:sp>
      <p:sp>
        <p:nvSpPr>
          <p:cNvPr id="642050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15C17-3206-476B-83C0-0F72BABCA52A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2051" name="Rectangle 4"/>
          <p:cNvSpPr>
            <a:spLocks noChangeArrowheads="1"/>
          </p:cNvSpPr>
          <p:nvPr/>
        </p:nvSpPr>
        <p:spPr bwMode="auto">
          <a:xfrm>
            <a:off x="0" y="27122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Tutto dipende da:</a:t>
            </a:r>
          </a:p>
          <a:p>
            <a:pPr marL="457200" marR="0" lvl="1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velocità di reazione</a:t>
            </a:r>
          </a:p>
          <a:p>
            <a:pPr marL="457200" marR="0" lvl="1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dimensione e costo dell’impianto</a:t>
            </a:r>
          </a:p>
          <a:p>
            <a:pPr marL="457200" marR="0" lvl="1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costo del processo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ESEMPIO: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fermentazione aerobica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(la diffusione dell’ossigeno nella biomassa è lo stadio limitante della cinetica).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Per aumentare la resa in prodotto, potrebbe essere necessario aumentare il flusso di aerazione. Il costo del potenziamento e di esercizio dell’impianto di aerazione potrebbe incidere tanto sul processo da essere superiore al vantaggio di una maggiore resa, e perciò sarebbe antieconomico.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Inoltre, una resa elevata non vuol dire necessariamente una elevata produttività.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Né basterebbe che l’aumento di resa coincidesse con un’elevata produzione oraria.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Il miglioramento della conversione sarebbe giustificato solo nel caso in cui aumentasse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CP = Quantità di Prodotto/(Tempo x Volume) = Kg/(h m</a:t>
            </a:r>
            <a:r>
              <a:rPr kumimoji="0" lang="it-IT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3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0155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Text Box 2"/>
          <p:cNvSpPr txBox="1">
            <a:spLocks noChangeArrowheads="1"/>
          </p:cNvSpPr>
          <p:nvPr/>
        </p:nvSpPr>
        <p:spPr bwMode="auto">
          <a:xfrm>
            <a:off x="263971" y="228555"/>
            <a:ext cx="4656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COEFFICIENTE DI RESA DELLA FERMENTAZIONE</a:t>
            </a:r>
          </a:p>
        </p:txBody>
      </p:sp>
      <p:sp>
        <p:nvSpPr>
          <p:cNvPr id="643074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B292DD-38F7-4AB6-A736-0B1BE855268E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3075" name="Rectangle 4"/>
          <p:cNvSpPr>
            <a:spLocks noChangeArrowheads="1"/>
          </p:cNvSpPr>
          <p:nvPr/>
        </p:nvSpPr>
        <p:spPr bwMode="auto">
          <a:xfrm>
            <a:off x="0" y="711483"/>
            <a:ext cx="914400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12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 una fermentazione, la velocità di crescita di un ceppo batteriologico è 0,1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resa in lisina è 1 mg/ g cellule secche.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produttività in lisina espressa in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causa di mutazioni, un altro ceppo diverso si sviluppa.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Questo secondo ceppo dà una resa in lisine di 1,2 mg/g cellule secche ed ha una velocità media di crescita di 0,06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velocità media di produzione di lisina dal secondo ceppo espressa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Raffrontare le produttività in lisina dei due batteri e commentare.</a:t>
            </a:r>
          </a:p>
        </p:txBody>
      </p:sp>
    </p:spTree>
    <p:extLst>
      <p:ext uri="{BB962C8B-B14F-4D97-AF65-F5344CB8AC3E}">
        <p14:creationId xmlns:p14="http://schemas.microsoft.com/office/powerpoint/2010/main" val="1694420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79B76B-7E38-4232-A7A0-225CC305E3AA}"/>
              </a:ext>
            </a:extLst>
          </p:cNvPr>
          <p:cNvSpPr txBox="1"/>
          <p:nvPr/>
        </p:nvSpPr>
        <p:spPr>
          <a:xfrm>
            <a:off x="314325" y="224244"/>
            <a:ext cx="805815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Durante una fermentazione, la velocità di crescita di un ceppo batteriologico è 0,1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resa in lisina è 1 mg/ g cellule secche.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produttività in lisina espressa in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5F6E90-B0FD-4488-80DD-2E161223B3F2}"/>
              </a:ext>
            </a:extLst>
          </p:cNvPr>
          <p:cNvSpPr txBox="1"/>
          <p:nvPr/>
        </p:nvSpPr>
        <p:spPr>
          <a:xfrm>
            <a:off x="390525" y="222064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mg/ g cellule secche * 0,1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0,1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ED5503-051E-46DB-845A-C40D44678201}"/>
              </a:ext>
            </a:extLst>
          </p:cNvPr>
          <p:cNvSpPr txBox="1"/>
          <p:nvPr/>
        </p:nvSpPr>
        <p:spPr>
          <a:xfrm>
            <a:off x="495301" y="2875002"/>
            <a:ext cx="8058149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causa di mutazioni, un altro ceppo diverso si sviluppa.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Questo secondo ceppo dà una resa in lisine di 1,2 mg/g cellule secche ed ha una velocità media di crescita di 0,06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 la velocità media di produzione di lisina dal secondo ceppo espressa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6BE6D1-A4F9-487E-B233-DBFD150A304E}"/>
              </a:ext>
            </a:extLst>
          </p:cNvPr>
          <p:cNvSpPr txBox="1"/>
          <p:nvPr/>
        </p:nvSpPr>
        <p:spPr>
          <a:xfrm>
            <a:off x="314324" y="5211490"/>
            <a:ext cx="8058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1,2 mg/ g cellule secche * 0,06 g di cellule secche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0,072 mg lisina l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</a:t>
            </a:r>
            <a:r>
              <a:rPr kumimoji="0" lang="it-IT" sz="1800" b="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43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88026" y="813732"/>
            <a:ext cx="493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TIPI DI COEFFICIENTE DI RESA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8B390-537D-4E42-BF7D-A52523072648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0" y="1470197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13.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una fermentazione per produrre acido lattico da glucosio viene impiegato un ceppo di lattobacillo casei. La resa media di lattato rispetto al glucosio è 0,9 g/g. Il reattore ha un volume di 1000 litri che viene completamento riempito con il brodo di fermentazione e la fermentazione decorre per 20 ore. In base ai seguenti dati, calcolare la concentrazione finale e la massa di lattato prodotto dall’organismo nel reattore.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 è la capacità produttiva del reattore ?</a:t>
            </a:r>
          </a:p>
        </p:txBody>
      </p:sp>
      <p:graphicFrame>
        <p:nvGraphicFramePr>
          <p:cNvPr id="644101" name="Object 5"/>
          <p:cNvGraphicFramePr>
            <a:graphicFrameLocks noChangeAspect="1"/>
          </p:cNvGraphicFramePr>
          <p:nvPr/>
        </p:nvGraphicFramePr>
        <p:xfrm>
          <a:off x="20638" y="3489209"/>
          <a:ext cx="91440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238287" imgH="1023153" progId="Word.Document.8">
                  <p:embed/>
                </p:oleObj>
              </mc:Choice>
              <mc:Fallback>
                <p:oleObj name="Document" r:id="rId2" imgW="6238287" imgH="1023153" progId="Word.Document.8">
                  <p:embed/>
                  <p:pic>
                    <p:nvPicPr>
                      <p:cNvPr id="64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3489209"/>
                        <a:ext cx="9144000" cy="160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365126" y="218824"/>
            <a:ext cx="855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MODELLI MATEMATICI PER LA COLTURA DI CELLULE</a:t>
            </a: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20638" y="88984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Michaelis-Menten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Vincoli del modello: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modello di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Michaelis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Menten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 applica solo a sistemi nei quali la temperatura ed il pH rimangono costanti durante la reazioni, e non avvenga denaturazione dell’enzima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(cioè la temperatura è tale da non causare questo evento)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2.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Definire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it-IT" sz="18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 [S] nel modello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Michaelis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Menten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556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Cosa rappresenta una condizione al di fuori della quale un modello non è più valido.</a:t>
            </a:r>
          </a:p>
          <a:p>
            <a:pPr marL="355600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l’attività di un enzima è costante a pH compreso tra 3 e 8, dovendo impostare un modello per l’attività dell’enzima a pH = 7, specificare quale delle seguenti assunzioni sono lecite: </a:t>
            </a: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l’attività non dipende dalla temperatura, </a:t>
            </a: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l’attività non dipende dalla concentrazione del substrato, </a:t>
            </a: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l’attività non dipende dal pH, </a:t>
            </a:r>
          </a:p>
          <a:p>
            <a:pPr marL="355600" marR="0" lvl="1" indent="77788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tutte e tre le assunzioni di sopra.</a:t>
            </a:r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DF68C-19F3-4A34-8FE6-536EC4098366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C8235-8A6E-4E32-AA19-5484AD0D1E0D}"/>
              </a:ext>
            </a:extLst>
          </p:cNvPr>
          <p:cNvSpPr txBox="1"/>
          <p:nvPr/>
        </p:nvSpPr>
        <p:spPr>
          <a:xfrm>
            <a:off x="113252" y="113240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13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746AFF5-2F9F-4B70-94CA-5198BBCA31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2338" y="4254781"/>
          <a:ext cx="8400198" cy="147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51961" imgH="1024594" progId="Word.Document.8">
                  <p:embed/>
                </p:oleObj>
              </mc:Choice>
              <mc:Fallback>
                <p:oleObj name="Documento" r:id="rId2" imgW="6251961" imgH="1024594" progId="Word.Document.8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3746AFF5-2F9F-4B70-94CA-5198BBCA31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38" y="4254781"/>
                        <a:ext cx="8400198" cy="1477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5E7EFF-27D1-461C-91F8-F729AD272C47}"/>
              </a:ext>
            </a:extLst>
          </p:cNvPr>
          <p:cNvSpPr txBox="1"/>
          <p:nvPr/>
        </p:nvSpPr>
        <p:spPr>
          <a:xfrm>
            <a:off x="352338" y="2038525"/>
            <a:ext cx="12196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0,9g/g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V= 1000L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t= 20 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1B243FE-D0AB-4EA1-A232-882563F11111}"/>
                  </a:ext>
                </a:extLst>
              </p:cNvPr>
              <p:cNvSpPr txBox="1"/>
              <p:nvPr/>
            </p:nvSpPr>
            <p:spPr>
              <a:xfrm>
                <a:off x="1735448" y="2018477"/>
                <a:ext cx="1327608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kumimoji="0" lang="it-IT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PS 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0)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𝑆𝑜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1)</m:t>
                        </m:r>
                      </m:den>
                    </m:f>
                  </m:oMath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1B243FE-D0AB-4EA1-A232-882563F11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48" y="2018477"/>
                <a:ext cx="1327608" cy="533544"/>
              </a:xfrm>
              <a:prstGeom prst="rect">
                <a:avLst/>
              </a:prstGeom>
              <a:blipFill>
                <a:blip r:embed="rId5"/>
                <a:stretch>
                  <a:fillRect l="-4147" b="-56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093346D8-E7EA-4A59-AC9F-EA6813282ABE}"/>
                  </a:ext>
                </a:extLst>
              </p:cNvPr>
              <p:cNvSpPr txBox="1"/>
              <p:nvPr/>
            </p:nvSpPr>
            <p:spPr>
              <a:xfrm>
                <a:off x="2621060" y="2552021"/>
                <a:ext cx="5235729" cy="485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0,9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1−10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200−25</m:t>
                        </m:r>
                      </m:den>
                    </m:f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0,9g/g * 175g/L +10 g/L = 25,75 g/L 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093346D8-E7EA-4A59-AC9F-EA6813282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060" y="2552021"/>
                <a:ext cx="5235729" cy="485902"/>
              </a:xfrm>
              <a:prstGeom prst="rect">
                <a:avLst/>
              </a:prstGeom>
              <a:blipFill>
                <a:blip r:embed="rId6"/>
                <a:stretch>
                  <a:fillRect l="-1048" b="-88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6561D32A-16FD-437D-8EAD-5CB7EEB40E0A}"/>
              </a:ext>
            </a:extLst>
          </p:cNvPr>
          <p:cNvSpPr txBox="1"/>
          <p:nvPr/>
        </p:nvSpPr>
        <p:spPr>
          <a:xfrm>
            <a:off x="4773336" y="3265542"/>
            <a:ext cx="282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25,75 g/L * 1000L = 25750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7E54B46-DEA3-4045-95F1-27E13456FF0C}"/>
                  </a:ext>
                </a:extLst>
              </p:cNvPr>
              <p:cNvSpPr txBox="1"/>
              <p:nvPr/>
            </p:nvSpPr>
            <p:spPr>
              <a:xfrm>
                <a:off x="645952" y="5914239"/>
                <a:ext cx="3399457" cy="491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Cp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𝐾𝑔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25,75 </m:t>
                        </m:r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𝑘𝑔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20∗1</m:t>
                        </m:r>
                      </m:den>
                    </m:f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1,2875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𝐾𝑔</m:t>
                        </m:r>
                      </m:num>
                      <m:den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  <m:sSup>
                          <m:sSupPr>
                            <m:ctrlP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</m:e>
                          <m:sup>
                            <m:r>
                              <a:rPr kumimoji="0" lang="it-IT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D7E54B46-DEA3-4045-95F1-27E13456F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52" y="5914239"/>
                <a:ext cx="3399457" cy="491545"/>
              </a:xfrm>
              <a:prstGeom prst="rect">
                <a:avLst/>
              </a:prstGeom>
              <a:blipFill>
                <a:blip r:embed="rId7"/>
                <a:stretch>
                  <a:fillRect l="-1613" b="-7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2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5" name="Text Box 2"/>
          <p:cNvSpPr txBox="1">
            <a:spLocks noChangeArrowheads="1"/>
          </p:cNvSpPr>
          <p:nvPr/>
        </p:nvSpPr>
        <p:spPr bwMode="auto">
          <a:xfrm>
            <a:off x="1489176" y="662667"/>
            <a:ext cx="5899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MODELLO DI MONOD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L’EFFETTO DEL SUBSTRATO (S) SU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</a:p>
        </p:txBody>
      </p:sp>
      <p:sp>
        <p:nvSpPr>
          <p:cNvPr id="615426" name="Text Box 3"/>
          <p:cNvSpPr txBox="1">
            <a:spLocks noChangeArrowheads="1"/>
          </p:cNvSpPr>
          <p:nvPr/>
        </p:nvSpPr>
        <p:spPr bwMode="auto">
          <a:xfrm>
            <a:off x="8436277" y="6488668"/>
            <a:ext cx="451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A3A75-A837-4A3C-947D-FDD23F5577AA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427" name="Rectangle 4"/>
          <p:cNvSpPr>
            <a:spLocks noChangeArrowheads="1"/>
          </p:cNvSpPr>
          <p:nvPr/>
        </p:nvSpPr>
        <p:spPr bwMode="auto">
          <a:xfrm>
            <a:off x="443711" y="1557467"/>
            <a:ext cx="8444090" cy="129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di sotto di una certa concentrazione, il substrato diventa fattore limitante della cinetica di reazione, perché fa diminuire il valore di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come rappresentato in figura, che riporta in ordinata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 in ascissa la concentrazione del substrato:</a:t>
            </a:r>
          </a:p>
        </p:txBody>
      </p:sp>
      <p:pic>
        <p:nvPicPr>
          <p:cNvPr id="615428" name="Picture 5" descr="Senza nome-scandito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373" y="3099432"/>
            <a:ext cx="4955039" cy="351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5575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9EE25-EDE5-479C-8A14-DBFC39328639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450" name="Rectangle 4"/>
          <p:cNvSpPr>
            <a:spLocks noChangeArrowheads="1"/>
          </p:cNvSpPr>
          <p:nvPr/>
        </p:nvSpPr>
        <p:spPr bwMode="auto">
          <a:xfrm>
            <a:off x="-25400" y="1914700"/>
            <a:ext cx="9144000" cy="44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L’equazione matematica che si adatta a questo andamento è quella di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Monod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: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m</a:t>
            </a:r>
            <a:r>
              <a:rPr kumimoji="0" lang="it-IT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S/(K</a:t>
            </a:r>
            <a:r>
              <a:rPr kumimoji="0" lang="it-IT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        (23)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velocità specifica di crescita massima,  S = concentrazione del substrato,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K</a:t>
            </a:r>
            <a:r>
              <a:rPr kumimoji="0" lang="it-IT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costante di saturazione di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Monod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L’equazione di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Monod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perciò prevede che la velocità specifica di crescita aumenti all’aumentare della concentrazione del substrato fino ad un massimo, oltre il quale non può aumentare più.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Se ora si prende l’equazione già vista che descrive la velocità di crescita esponenziale delle cellule,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(13), ove X è la concentrazione della popolazione cellulare, e si sostituisce 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la sua funzione di S (23), si ottiene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[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16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(24)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equazioni (23) e (24) costituiscono il modello di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Monod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Questo modello descrive la relazione tra la velocità di crescita delle cellule e la concentrazione del substrato limitante. </a:t>
            </a:r>
          </a:p>
        </p:txBody>
      </p:sp>
      <p:sp>
        <p:nvSpPr>
          <p:cNvPr id="616451" name="Text Box 5"/>
          <p:cNvSpPr txBox="1">
            <a:spLocks noChangeArrowheads="1"/>
          </p:cNvSpPr>
          <p:nvPr/>
        </p:nvSpPr>
        <p:spPr bwMode="auto">
          <a:xfrm>
            <a:off x="1277049" y="855677"/>
            <a:ext cx="6388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MODELLO DI MONOD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L’EFFETTO DEL SUBSTRATO (S) SU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3464837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Text Box 2"/>
          <p:cNvSpPr txBox="1">
            <a:spLocks noChangeArrowheads="1"/>
          </p:cNvSpPr>
          <p:nvPr/>
        </p:nvSpPr>
        <p:spPr bwMode="auto">
          <a:xfrm>
            <a:off x="3039881" y="245664"/>
            <a:ext cx="3156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 DEI COEFFICIENTE DI RESA</a:t>
            </a:r>
          </a:p>
        </p:txBody>
      </p:sp>
      <p:sp>
        <p:nvSpPr>
          <p:cNvPr id="649218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21FD1-58BD-4313-B073-1A9173F63E31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9219" name="Rectangle 4"/>
          <p:cNvSpPr>
            <a:spLocks noChangeArrowheads="1"/>
          </p:cNvSpPr>
          <p:nvPr/>
        </p:nvSpPr>
        <p:spPr bwMode="auto">
          <a:xfrm>
            <a:off x="0" y="721819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L’insieme delle equazioni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- Y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(33)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- Y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(34)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[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(24)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costituisce un modello di tre equazioni che ci permette di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esprimere tutte le velocità: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scomparsa del substrato (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crescita cellulare (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formazione del prodotto (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 funzione della concentrazione di substrato (S) e della concentrazione di cellule (X)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539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Text Box 2"/>
          <p:cNvSpPr txBox="1">
            <a:spLocks noChangeArrowheads="1"/>
          </p:cNvSpPr>
          <p:nvPr/>
        </p:nvSpPr>
        <p:spPr bwMode="auto">
          <a:xfrm>
            <a:off x="3039881" y="259312"/>
            <a:ext cx="3156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USO DEI COEFFICIENTE DI RESA</a:t>
            </a:r>
          </a:p>
        </p:txBody>
      </p:sp>
      <p:sp>
        <p:nvSpPr>
          <p:cNvPr id="650242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96799-D81B-4806-87AC-96024AC9FAE2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0243" name="Rectangle 4"/>
          <p:cNvSpPr>
            <a:spLocks noChangeArrowheads="1"/>
          </p:cNvSpPr>
          <p:nvPr/>
        </p:nvSpPr>
        <p:spPr bwMode="auto">
          <a:xfrm>
            <a:off x="0" y="648296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Infatti, partendo da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[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0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it-IT" sz="20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 X  (24)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isolando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in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- Y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(33) </a:t>
            </a:r>
          </a:p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si ottiene </a:t>
            </a:r>
          </a:p>
          <a:p>
            <a:pPr marL="0" marR="0" lvl="0" indent="0" algn="just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			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= (- 1/Y</a:t>
            </a:r>
            <a:r>
              <a:rPr kumimoji="0" lang="it-IT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 sostituendovi la (24) si avrà 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= (- 1/Y</a:t>
            </a:r>
            <a:r>
              <a:rPr kumimoji="0" lang="en-GB" sz="20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[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20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20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(36)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;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sostituendo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poi la (36)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nella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- Y</a:t>
            </a:r>
            <a:r>
              <a:rPr kumimoji="0" lang="it-IT" sz="1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(34)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- Y</a:t>
            </a:r>
            <a:r>
              <a:rPr kumimoji="0" lang="en-GB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(- 1/Y</a:t>
            </a:r>
            <a:r>
              <a:rPr kumimoji="0" lang="en-GB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[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1800" b="0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(Y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/Y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[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(37)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03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F42F57-01CC-405C-B8FF-120EE54E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596" y="0"/>
            <a:ext cx="3445078" cy="2583809"/>
          </a:xfrm>
          <a:prstGeom prst="rect">
            <a:avLst/>
          </a:prstGeom>
        </p:spPr>
      </p:pic>
      <p:sp>
        <p:nvSpPr>
          <p:cNvPr id="652289" name="Text Box 2"/>
          <p:cNvSpPr txBox="1">
            <a:spLocks noChangeArrowheads="1"/>
          </p:cNvSpPr>
          <p:nvPr/>
        </p:nvSpPr>
        <p:spPr bwMode="auto">
          <a:xfrm>
            <a:off x="3023404" y="1129983"/>
            <a:ext cx="2707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SOLUZIONE DEL MODELLO</a:t>
            </a:r>
          </a:p>
        </p:txBody>
      </p:sp>
      <p:sp>
        <p:nvSpPr>
          <p:cNvPr id="652290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AFDE-75BF-490E-92C1-2C5910CC3BA6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291" name="Rectangle 4"/>
          <p:cNvSpPr>
            <a:spLocks noChangeArrowheads="1"/>
          </p:cNvSpPr>
          <p:nvPr/>
        </p:nvSpPr>
        <p:spPr bwMode="auto">
          <a:xfrm>
            <a:off x="0" y="2463966"/>
            <a:ext cx="9144000" cy="383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ovvero del sistema di equazioni (24), (36) e (37)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dX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=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[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it-IT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(24)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=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- 1/Y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[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 (36)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dP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dt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= (Y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/Y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) [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S/( K</a:t>
            </a:r>
            <a:r>
              <a:rPr kumimoji="0" lang="en-GB" sz="2800" b="1" i="0" u="none" strike="noStrike" kern="1200" cap="none" spc="0" normalizeH="0" baseline="-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+ S)]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X (37)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La soluzione dei modelli cinetici è necessaria per calcolare la durata dell’intero processo di fermentazione</a:t>
            </a:r>
          </a:p>
        </p:txBody>
      </p:sp>
    </p:spTree>
    <p:extLst>
      <p:ext uri="{BB962C8B-B14F-4D97-AF65-F5344CB8AC3E}">
        <p14:creationId xmlns:p14="http://schemas.microsoft.com/office/powerpoint/2010/main" val="346167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4F4A4-C31C-49E5-B909-BC5E29287D07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-32932" y="1581116"/>
            <a:ext cx="9144000" cy="434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14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Rispondere alle seguenti domande.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Cosa avviene durante la fase di quiescenza nel processo di crescita cellulare?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Cosa avviene durante la fase esponenziale nel processo di crescita cellulare?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Fare un esempio di modello matematico che si applica alla crescita cellulare.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Quali sono i limiti del modello di crescita esponenziale?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 è la relazione tra la velocità specifica di crescita e il tempo di raddoppio?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Quando la concentrazione del substrato rappresenta il fattore limitante della cinetica?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 parametri mette in relazione il modello di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Monod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Quali dei seguenti fattori possono determinare la massima velocità specifica di crescita di un microrganismo: il pH, la composizione del mezzo di coltura, la temperatura, tutti e tre?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</p:txBody>
      </p:sp>
      <p:sp>
        <p:nvSpPr>
          <p:cNvPr id="662533" name="Text Box 5"/>
          <p:cNvSpPr txBox="1">
            <a:spLocks noChangeArrowheads="1"/>
          </p:cNvSpPr>
          <p:nvPr/>
        </p:nvSpPr>
        <p:spPr bwMode="auto">
          <a:xfrm>
            <a:off x="3185204" y="934028"/>
            <a:ext cx="2707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SOLUZIONE DEL MODELLO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8675688" y="6400800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13FAE-EEBA-4D7C-B262-392FC2B19FF4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7652" name="Rectangle 4"/>
          <p:cNvSpPr>
            <a:spLocks noChangeArrowheads="1"/>
          </p:cNvSpPr>
          <p:nvPr/>
        </p:nvSpPr>
        <p:spPr bwMode="auto">
          <a:xfrm>
            <a:off x="0" y="2124426"/>
            <a:ext cx="9144000" cy="392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Esercizio 14b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. Rispondere alle seguenti domande.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La concentrazione di substrato può influenzare la velocità specifica di crescita della biomassa?  Sempre? Quando non la influenza?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Come si determinala la velocità specifica massima di crescita di un microrganismo?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 è la differenza tra la velocità specifica di crescita, la velocità massima di crescita specifica e la velocità di crescita cellulare?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 e il modello che tiene conto della variazione della concentrazione del substrato, del prodotto di fermentazione e della concentrazione delle cellule?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Quali sono i limiti del modello al quale si riferisce la domanda 4?</a:t>
            </a:r>
          </a:p>
        </p:txBody>
      </p:sp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3218136" y="956345"/>
            <a:ext cx="2707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SOLUZIONE DEL MODELLO</a:t>
            </a:r>
          </a:p>
        </p:txBody>
      </p:sp>
    </p:spTree>
    <p:extLst>
      <p:ext uri="{BB962C8B-B14F-4D97-AF65-F5344CB8AC3E}">
        <p14:creationId xmlns:p14="http://schemas.microsoft.com/office/powerpoint/2010/main" val="81114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1EB38-2DF4-4B42-9534-9D9C9A9F6BF1}"/>
              </a:ext>
            </a:extLst>
          </p:cNvPr>
          <p:cNvSpPr txBox="1"/>
          <p:nvPr/>
        </p:nvSpPr>
        <p:spPr>
          <a:xfrm>
            <a:off x="570451" y="1178428"/>
            <a:ext cx="8003097" cy="3235587"/>
          </a:xfrm>
          <a:prstGeom prst="rect">
            <a:avLst/>
          </a:prstGeom>
          <a:noFill/>
        </p:spPr>
        <p:txBody>
          <a:bodyPr wrap="square" anchor="t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Esercizio 3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Molti enzimi seguono la cinetica di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Michaelis-Menten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Indicare  l’ordine apparente della reazione se [S] &gt;&gt; Km: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A) ordine 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ordine 0.5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ordine 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ordine 2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4C0234-C36C-4D59-A3D3-832BD71A1CAA}"/>
              </a:ext>
            </a:extLst>
          </p:cNvPr>
          <p:cNvSpPr txBox="1"/>
          <p:nvPr/>
        </p:nvSpPr>
        <p:spPr>
          <a:xfrm>
            <a:off x="285008" y="5246441"/>
            <a:ext cx="8322097" cy="105251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https://www.youtube.com/watch?v=wDvQNQsLJ-k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93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CEC446-7B5C-4A31-A95F-EDCAF1C9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483"/>
            <a:ext cx="9144000" cy="549103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283379-EA97-400F-A906-8FDFADE187FE}"/>
              </a:ext>
            </a:extLst>
          </p:cNvPr>
          <p:cNvSpPr txBox="1"/>
          <p:nvPr/>
        </p:nvSpPr>
        <p:spPr>
          <a:xfrm>
            <a:off x="486563" y="310393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SCISSIONE BINARIA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E25056-4A6F-4EB2-83DA-40604F70761F}"/>
              </a:ext>
            </a:extLst>
          </p:cNvPr>
          <p:cNvSpPr txBox="1"/>
          <p:nvPr/>
        </p:nvSpPr>
        <p:spPr>
          <a:xfrm>
            <a:off x="6487486" y="2734384"/>
            <a:ext cx="2063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N.GENERAZIONI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165DEF-1B51-3C83-AD8B-C8E0824270D1}"/>
              </a:ext>
            </a:extLst>
          </p:cNvPr>
          <p:cNvSpPr txBox="1"/>
          <p:nvPr/>
        </p:nvSpPr>
        <p:spPr>
          <a:xfrm>
            <a:off x="5824757" y="4824641"/>
            <a:ext cx="18539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N.GENERAZIONI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3B3D31A-5E69-F169-DC0D-E7140A4C5652}"/>
              </a:ext>
            </a:extLst>
          </p:cNvPr>
          <p:cNvSpPr txBox="1"/>
          <p:nvPr/>
        </p:nvSpPr>
        <p:spPr>
          <a:xfrm>
            <a:off x="4834157" y="3659431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raddoppi</a:t>
            </a:r>
          </a:p>
        </p:txBody>
      </p:sp>
    </p:spTree>
    <p:extLst>
      <p:ext uri="{BB962C8B-B14F-4D97-AF65-F5344CB8AC3E}">
        <p14:creationId xmlns:p14="http://schemas.microsoft.com/office/powerpoint/2010/main" val="267662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587950-1FB7-41EE-95D9-40E83BDB7AE2}"/>
              </a:ext>
            </a:extLst>
          </p:cNvPr>
          <p:cNvSpPr txBox="1"/>
          <p:nvPr/>
        </p:nvSpPr>
        <p:spPr>
          <a:xfrm>
            <a:off x="483799" y="2031101"/>
            <a:ext cx="3212238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Calcolare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biomassa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singola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cellula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E. Coli in 48 ore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assumendo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tempo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duplicazione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singola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cellula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</a:t>
            </a:r>
            <a:r>
              <a:rPr kumimoji="0" lang="en-US" sz="2000" b="0" i="0" u="none" strike="noStrike" kern="1200" cap="none" spc="0" normalizeH="0" baseline="8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282717-4DB0-4B05-A84E-402B5EFD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03" y="2295731"/>
            <a:ext cx="4221014" cy="20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587950-1FB7-41EE-95D9-40E83BDB7AE2}"/>
              </a:ext>
            </a:extLst>
          </p:cNvPr>
          <p:cNvSpPr txBox="1"/>
          <p:nvPr/>
        </p:nvSpPr>
        <p:spPr>
          <a:xfrm>
            <a:off x="142614" y="368685"/>
            <a:ext cx="8095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Calcolare la biomassa generata da una singola cellula di E. Coli in 48 ore assumendo che il tempo di duplicazione sia 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ItalicMT"/>
                <a:ea typeface="+mn-ea"/>
                <a:cs typeface="+mn-cs"/>
              </a:rPr>
              <a:t>t</a:t>
            </a:r>
            <a:r>
              <a:rPr kumimoji="0" lang="it-IT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ItalicMT"/>
                <a:ea typeface="+mn-ea"/>
                <a:cs typeface="+mn-cs"/>
              </a:rPr>
              <a:t>D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ItalicMT"/>
                <a:ea typeface="+mn-ea"/>
                <a:cs typeface="+mn-cs"/>
              </a:rPr>
              <a:t>=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20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ItalicMT"/>
                <a:ea typeface="+mn-ea"/>
                <a:cs typeface="+mn-cs"/>
              </a:rPr>
              <a:t>min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. e la massa di una singola cellula 10</a:t>
            </a:r>
            <a:r>
              <a:rPr kumimoji="0" lang="it-IT" sz="1050" b="0" i="0" u="none" strike="noStrike" kern="1200" cap="none" spc="0" normalizeH="0" baseline="8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-12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-ItalicMT"/>
                <a:ea typeface="+mn-ea"/>
                <a:cs typeface="+mn-cs"/>
              </a:rPr>
              <a:t>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28117D-2A73-4C37-BED3-62B005FA1F65}"/>
              </a:ext>
            </a:extLst>
          </p:cNvPr>
          <p:cNvSpPr txBox="1"/>
          <p:nvPr/>
        </p:nvSpPr>
        <p:spPr>
          <a:xfrm>
            <a:off x="778848" y="1325486"/>
            <a:ext cx="463755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48h = 48 * 60 = 2880 min.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2880/20 = 144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raddoppi o duplicazioni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N(144) =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144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Biomassa totale =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-12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10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5CAAC2-08A0-43FC-B290-A550CA453DF6}"/>
              </a:ext>
            </a:extLst>
          </p:cNvPr>
          <p:cNvSpPr txBox="1"/>
          <p:nvPr/>
        </p:nvSpPr>
        <p:spPr>
          <a:xfrm>
            <a:off x="778848" y="3547475"/>
            <a:ext cx="705514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ogni generazione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numero di cellule raddoppia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numero di cellule ad ogni generazione è dato da: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it-IT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                      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DI CRESCITA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it-IT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è il numero di cellule inziali, per n = 0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è il numero della generazione (n = 1 prima generazione, tempo t = 2)</a:t>
            </a:r>
          </a:p>
          <a:p>
            <a:pPr marL="0" marR="0" lvl="0" indent="0" algn="just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è il numero di cellule della generazione. </a:t>
            </a:r>
          </a:p>
        </p:txBody>
      </p:sp>
    </p:spTree>
    <p:extLst>
      <p:ext uri="{BB962C8B-B14F-4D97-AF65-F5344CB8AC3E}">
        <p14:creationId xmlns:p14="http://schemas.microsoft.com/office/powerpoint/2010/main" val="111363492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4064</Words>
  <Application>Microsoft Office PowerPoint</Application>
  <PresentationFormat>Presentazione su schermo (4:3)</PresentationFormat>
  <Paragraphs>574</Paragraphs>
  <Slides>57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Symbol</vt:lpstr>
      <vt:lpstr>Times New Roman</vt:lpstr>
      <vt:lpstr>TimesNewRomanPS-ItalicMT</vt:lpstr>
      <vt:lpstr>TimesNewRomanPSMT</vt:lpstr>
      <vt:lpstr>1_Tema di Office</vt:lpstr>
      <vt:lpstr>Tema di Office</vt:lpstr>
      <vt:lpstr>Documento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Silvia Tabasso</dc:creator>
  <cp:lastModifiedBy>Silvia Tabasso</cp:lastModifiedBy>
  <cp:revision>28</cp:revision>
  <dcterms:created xsi:type="dcterms:W3CDTF">2024-11-11T16:55:59Z</dcterms:created>
  <dcterms:modified xsi:type="dcterms:W3CDTF">2024-11-18T08:01:04Z</dcterms:modified>
</cp:coreProperties>
</file>