
<file path=[Content_Types].xml><?xml version="1.0" encoding="utf-8"?>
<Types xmlns="http://schemas.openxmlformats.org/package/2006/content-types">
  <Default Extension="xml" ContentType="application/xml"/>
  <Default Extension="jpeg" ContentType="image/jpeg"/>
  <Default Extension="vml" ContentType="application/vnd.openxmlformats-officedocument.vmlDrawing"/>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2.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3.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embeddings/oleObject4.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337" r:id="rId2"/>
    <p:sldId id="301" r:id="rId3"/>
    <p:sldId id="338" r:id="rId4"/>
    <p:sldId id="276" r:id="rId5"/>
    <p:sldId id="308" r:id="rId6"/>
    <p:sldId id="277" r:id="rId7"/>
    <p:sldId id="333" r:id="rId8"/>
    <p:sldId id="278" r:id="rId9"/>
    <p:sldId id="297" r:id="rId10"/>
    <p:sldId id="279" r:id="rId11"/>
    <p:sldId id="280" r:id="rId12"/>
    <p:sldId id="310" r:id="rId13"/>
    <p:sldId id="302" r:id="rId14"/>
    <p:sldId id="309" r:id="rId15"/>
    <p:sldId id="334" r:id="rId16"/>
    <p:sldId id="335" r:id="rId17"/>
    <p:sldId id="318" r:id="rId18"/>
    <p:sldId id="324" r:id="rId19"/>
    <p:sldId id="319" r:id="rId20"/>
    <p:sldId id="320" r:id="rId21"/>
    <p:sldId id="325" r:id="rId22"/>
    <p:sldId id="326" r:id="rId23"/>
    <p:sldId id="321" r:id="rId24"/>
    <p:sldId id="322" r:id="rId25"/>
    <p:sldId id="336" r:id="rId26"/>
    <p:sldId id="281" r:id="rId27"/>
    <p:sldId id="339" r:id="rId28"/>
    <p:sldId id="282" r:id="rId29"/>
    <p:sldId id="311" r:id="rId30"/>
    <p:sldId id="283" r:id="rId31"/>
    <p:sldId id="284" r:id="rId32"/>
    <p:sldId id="340" r:id="rId33"/>
    <p:sldId id="298" r:id="rId34"/>
    <p:sldId id="285" r:id="rId35"/>
    <p:sldId id="286" r:id="rId36"/>
    <p:sldId id="341" r:id="rId37"/>
    <p:sldId id="287" r:id="rId38"/>
    <p:sldId id="288" r:id="rId39"/>
    <p:sldId id="342" r:id="rId40"/>
    <p:sldId id="343" r:id="rId41"/>
    <p:sldId id="344" r:id="rId42"/>
    <p:sldId id="345" r:id="rId43"/>
    <p:sldId id="289" r:id="rId44"/>
    <p:sldId id="346" r:id="rId45"/>
    <p:sldId id="331" r:id="rId46"/>
    <p:sldId id="328" r:id="rId47"/>
    <p:sldId id="329" r:id="rId48"/>
    <p:sldId id="330" r:id="rId49"/>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E0E3"/>
    <a:srgbClr val="FF6600"/>
    <a:srgbClr val="000099"/>
    <a:srgbClr val="0000FF"/>
    <a:srgbClr val="000066"/>
    <a:srgbClr val="99FF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varScale="1">
        <p:scale>
          <a:sx n="121" d="100"/>
          <a:sy n="121" d="100"/>
        </p:scale>
        <p:origin x="-1904" y="-104"/>
      </p:cViewPr>
      <p:guideLst>
        <p:guide orient="horz" pos="2160"/>
        <p:guide pos="33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notesMaster" Target="notesMasters/notesMaster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printerSettings" Target="printerSettings/printerSettings1.bin"/><Relationship Id="rId55" Type="http://schemas.openxmlformats.org/officeDocument/2006/relationships/tableStyles" Target="tableStyle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presProps" Target="presProps.xml"/><Relationship Id="rId54" Type="http://schemas.openxmlformats.org/officeDocument/2006/relationships/theme" Target="theme/theme1.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viewProps" Target="view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1" charset="0"/>
                <a:ea typeface="+mn-ea"/>
                <a:cs typeface="+mn-cs"/>
              </a:defRPr>
            </a:lvl1pPr>
          </a:lstStyle>
          <a:p>
            <a:pPr>
              <a:defRPr/>
            </a:pPr>
            <a:endParaRPr lang="it-IT"/>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1" charset="0"/>
                <a:ea typeface="+mn-ea"/>
                <a:cs typeface="+mn-cs"/>
              </a:defRPr>
            </a:lvl1pPr>
          </a:lstStyle>
          <a:p>
            <a:pPr>
              <a:defRPr/>
            </a:pPr>
            <a:endParaRPr lang="it-IT"/>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1" charset="0"/>
                <a:ea typeface="+mn-ea"/>
                <a:cs typeface="+mn-cs"/>
              </a:defRPr>
            </a:lvl1pPr>
          </a:lstStyle>
          <a:p>
            <a:pPr>
              <a:defRPr/>
            </a:pPr>
            <a:endParaRPr lang="it-IT"/>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0F820D08-5D09-0B49-A131-659776A8C7E1}" type="slidenum">
              <a:rPr lang="it-IT"/>
              <a:pPr>
                <a:defRPr/>
              </a:pPr>
              <a:t>‹n.›</a:t>
            </a:fld>
            <a:endParaRPr lang="it-IT"/>
          </a:p>
        </p:txBody>
      </p:sp>
    </p:spTree>
    <p:extLst>
      <p:ext uri="{BB962C8B-B14F-4D97-AF65-F5344CB8AC3E}">
        <p14:creationId xmlns:p14="http://schemas.microsoft.com/office/powerpoint/2010/main" val="13373413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ln/>
        </p:spPr>
      </p:sp>
      <p:sp>
        <p:nvSpPr>
          <p:cNvPr id="419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ln/>
        </p:spPr>
      </p:sp>
      <p:sp>
        <p:nvSpPr>
          <p:cNvPr id="460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ln/>
        </p:spPr>
      </p:sp>
      <p:sp>
        <p:nvSpPr>
          <p:cNvPr id="665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it-IT">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it-IT">
              <a:latin typeface="Calibri"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ln/>
        </p:spPr>
      </p:sp>
      <p:sp>
        <p:nvSpPr>
          <p:cNvPr id="747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ln/>
        </p:spPr>
      </p:sp>
      <p:sp>
        <p:nvSpPr>
          <p:cNvPr id="768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it-IT">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ln/>
        </p:spPr>
      </p:sp>
      <p:sp>
        <p:nvSpPr>
          <p:cNvPr id="808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it-IT">
              <a:latin typeface="Calibri"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ln/>
        </p:spPr>
      </p:sp>
      <p:sp>
        <p:nvSpPr>
          <p:cNvPr id="890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ln/>
        </p:spPr>
      </p:sp>
      <p:sp>
        <p:nvSpPr>
          <p:cNvPr id="911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ln/>
        </p:spPr>
      </p:sp>
      <p:sp>
        <p:nvSpPr>
          <p:cNvPr id="1034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it-IT">
              <a:latin typeface="Calibri"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ln/>
        </p:spPr>
      </p:sp>
      <p:sp>
        <p:nvSpPr>
          <p:cNvPr id="1095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ln/>
        </p:spPr>
      </p:sp>
      <p:sp>
        <p:nvSpPr>
          <p:cNvPr id="931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it-IT">
              <a:latin typeface="Calibri"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ln/>
        </p:spPr>
      </p:sp>
      <p:sp>
        <p:nvSpPr>
          <p:cNvPr id="952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ln/>
        </p:spPr>
      </p:sp>
      <p:sp>
        <p:nvSpPr>
          <p:cNvPr id="972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ln/>
        </p:spPr>
      </p:sp>
      <p:sp>
        <p:nvSpPr>
          <p:cNvPr id="993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ln/>
        </p:spPr>
      </p:sp>
      <p:sp>
        <p:nvSpPr>
          <p:cNvPr id="1013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ln/>
        </p:spPr>
      </p:sp>
      <p:sp>
        <p:nvSpPr>
          <p:cNvPr id="256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ln/>
        </p:spPr>
      </p:sp>
      <p:sp>
        <p:nvSpPr>
          <p:cNvPr id="296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1C3F94D-D8B1-8243-800C-84DECCD7C95C}" type="slidenum">
              <a:rPr lang="it-IT"/>
              <a:pPr>
                <a:defRPr/>
              </a:pPr>
              <a:t>‹n.›</a:t>
            </a:fld>
            <a:endParaRPr lang="it-IT"/>
          </a:p>
        </p:txBody>
      </p:sp>
    </p:spTree>
    <p:extLst>
      <p:ext uri="{BB962C8B-B14F-4D97-AF65-F5344CB8AC3E}">
        <p14:creationId xmlns:p14="http://schemas.microsoft.com/office/powerpoint/2010/main" val="211735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EAABD46-D2E1-CD4E-ABB5-AD6F249C411B}" type="slidenum">
              <a:rPr lang="it-IT"/>
              <a:pPr>
                <a:defRPr/>
              </a:pPr>
              <a:t>‹n.›</a:t>
            </a:fld>
            <a:endParaRPr lang="it-IT"/>
          </a:p>
        </p:txBody>
      </p:sp>
    </p:spTree>
    <p:extLst>
      <p:ext uri="{BB962C8B-B14F-4D97-AF65-F5344CB8AC3E}">
        <p14:creationId xmlns:p14="http://schemas.microsoft.com/office/powerpoint/2010/main" val="20969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AA44FB4-89A8-8B40-80EB-CED78B1787BF}" type="slidenum">
              <a:rPr lang="it-IT"/>
              <a:pPr>
                <a:defRPr/>
              </a:pPr>
              <a:t>‹n.›</a:t>
            </a:fld>
            <a:endParaRPr lang="it-IT"/>
          </a:p>
        </p:txBody>
      </p:sp>
    </p:spTree>
    <p:extLst>
      <p:ext uri="{BB962C8B-B14F-4D97-AF65-F5344CB8AC3E}">
        <p14:creationId xmlns:p14="http://schemas.microsoft.com/office/powerpoint/2010/main" val="3739602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B70241B-8954-5B42-A1B9-F9F2BF13F97D}" type="slidenum">
              <a:rPr lang="it-IT"/>
              <a:pPr>
                <a:defRPr/>
              </a:pPr>
              <a:t>‹n.›</a:t>
            </a:fld>
            <a:endParaRPr lang="it-IT"/>
          </a:p>
        </p:txBody>
      </p:sp>
    </p:spTree>
    <p:extLst>
      <p:ext uri="{BB962C8B-B14F-4D97-AF65-F5344CB8AC3E}">
        <p14:creationId xmlns:p14="http://schemas.microsoft.com/office/powerpoint/2010/main" val="1098858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2ACED08-B5E8-B34D-99CA-A48255B22B46}" type="slidenum">
              <a:rPr lang="it-IT"/>
              <a:pPr>
                <a:defRPr/>
              </a:pPr>
              <a:t>‹n.›</a:t>
            </a:fld>
            <a:endParaRPr lang="it-IT"/>
          </a:p>
        </p:txBody>
      </p:sp>
    </p:spTree>
    <p:extLst>
      <p:ext uri="{BB962C8B-B14F-4D97-AF65-F5344CB8AC3E}">
        <p14:creationId xmlns:p14="http://schemas.microsoft.com/office/powerpoint/2010/main" val="1801130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9DA38AD-C804-AA44-B6A0-80A5431CDFB3}" type="slidenum">
              <a:rPr lang="it-IT"/>
              <a:pPr>
                <a:defRPr/>
              </a:pPr>
              <a:t>‹n.›</a:t>
            </a:fld>
            <a:endParaRPr lang="it-IT"/>
          </a:p>
        </p:txBody>
      </p:sp>
    </p:spTree>
    <p:extLst>
      <p:ext uri="{BB962C8B-B14F-4D97-AF65-F5344CB8AC3E}">
        <p14:creationId xmlns:p14="http://schemas.microsoft.com/office/powerpoint/2010/main" val="103913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9EBE942-D944-5F41-B6F7-0419F522965E}" type="slidenum">
              <a:rPr lang="it-IT"/>
              <a:pPr>
                <a:defRPr/>
              </a:pPr>
              <a:t>‹n.›</a:t>
            </a:fld>
            <a:endParaRPr lang="it-IT"/>
          </a:p>
        </p:txBody>
      </p:sp>
    </p:spTree>
    <p:extLst>
      <p:ext uri="{BB962C8B-B14F-4D97-AF65-F5344CB8AC3E}">
        <p14:creationId xmlns:p14="http://schemas.microsoft.com/office/powerpoint/2010/main" val="40365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6A6757B-0EAE-6C4A-8AB1-60E8C8416DEA}" type="slidenum">
              <a:rPr lang="it-IT"/>
              <a:pPr>
                <a:defRPr/>
              </a:pPr>
              <a:t>‹n.›</a:t>
            </a:fld>
            <a:endParaRPr lang="it-IT"/>
          </a:p>
        </p:txBody>
      </p:sp>
    </p:spTree>
    <p:extLst>
      <p:ext uri="{BB962C8B-B14F-4D97-AF65-F5344CB8AC3E}">
        <p14:creationId xmlns:p14="http://schemas.microsoft.com/office/powerpoint/2010/main" val="3579201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71296C9-804B-3C4C-9568-23CB3B33B87F}" type="slidenum">
              <a:rPr lang="it-IT"/>
              <a:pPr>
                <a:defRPr/>
              </a:pPr>
              <a:t>‹n.›</a:t>
            </a:fld>
            <a:endParaRPr lang="it-IT"/>
          </a:p>
        </p:txBody>
      </p:sp>
    </p:spTree>
    <p:extLst>
      <p:ext uri="{BB962C8B-B14F-4D97-AF65-F5344CB8AC3E}">
        <p14:creationId xmlns:p14="http://schemas.microsoft.com/office/powerpoint/2010/main" val="662682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2EE906E-EBC9-654C-853E-CE4207CA086E}" type="slidenum">
              <a:rPr lang="it-IT"/>
              <a:pPr>
                <a:defRPr/>
              </a:pPr>
              <a:t>‹n.›</a:t>
            </a:fld>
            <a:endParaRPr lang="it-IT"/>
          </a:p>
        </p:txBody>
      </p:sp>
    </p:spTree>
    <p:extLst>
      <p:ext uri="{BB962C8B-B14F-4D97-AF65-F5344CB8AC3E}">
        <p14:creationId xmlns:p14="http://schemas.microsoft.com/office/powerpoint/2010/main" val="1516730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266EE35-29CD-2C4F-A4DB-E1D8900F5F6C}" type="slidenum">
              <a:rPr lang="it-IT"/>
              <a:pPr>
                <a:defRPr/>
              </a:pPr>
              <a:t>‹n.›</a:t>
            </a:fld>
            <a:endParaRPr lang="it-IT"/>
          </a:p>
        </p:txBody>
      </p:sp>
    </p:spTree>
    <p:extLst>
      <p:ext uri="{BB962C8B-B14F-4D97-AF65-F5344CB8AC3E}">
        <p14:creationId xmlns:p14="http://schemas.microsoft.com/office/powerpoint/2010/main" val="1206748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82AF10BC-C5C5-7A4C-97C2-ADDDFECF963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4"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notesSlide" Target="../notesSlides/notesSlide11.xml"/><Relationship Id="rId5"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4" Type="http://schemas.openxmlformats.org/officeDocument/2006/relationships/image" Target="../media/image22.jpeg"/><Relationship Id="rId5" Type="http://schemas.openxmlformats.org/officeDocument/2006/relationships/image" Target="../media/image23.png"/><Relationship Id="rId7"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1.jpeg"/><Relationship Id="rId6" Type="http://schemas.openxmlformats.org/officeDocument/2006/relationships/image" Target="../media/image24.png"/></Relationships>
</file>

<file path=ppt/slides/_rels/slide14.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6.png"/><Relationship Id="rId5"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6" Type="http://schemas.openxmlformats.org/officeDocument/2006/relationships/image" Target="../media/image35.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2.png"/><Relationship Id="rId5" Type="http://schemas.openxmlformats.org/officeDocument/2006/relationships/image" Target="../media/image34.png"/></Relationships>
</file>

<file path=ppt/slides/_rels/slide19.xml.rels><?xml version="1.0" encoding="UTF-8" standalone="yes"?>
<Relationships xmlns="http://schemas.openxmlformats.org/package/2006/relationships"><Relationship Id="rId6" Type="http://schemas.openxmlformats.org/officeDocument/2006/relationships/image" Target="../media/image39.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6.jpeg"/><Relationship Id="rId5"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6" Type="http://schemas.openxmlformats.org/officeDocument/2006/relationships/image" Target="../media/image43.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0.jpeg"/><Relationship Id="rId5" Type="http://schemas.openxmlformats.org/officeDocument/2006/relationships/image" Target="../media/image42.png"/></Relationships>
</file>

<file path=ppt/slides/_rels/slide21.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4.png"/><Relationship Id="rId5"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8.jpeg"/></Relationships>
</file>

<file path=ppt/slides/_rels/slide24.xml.rels><?xml version="1.0" encoding="UTF-8" standalone="yes"?>
<Relationships xmlns="http://schemas.openxmlformats.org/package/2006/relationships"><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0.png"/><Relationship Id="rId5" Type="http://schemas.openxmlformats.org/officeDocument/2006/relationships/image" Target="../media/image52.png"/></Relationships>
</file>

<file path=ppt/slides/_rels/slide25.xml.rels><?xml version="1.0" encoding="UTF-8" standalone="yes"?>
<Relationships xmlns="http://schemas.openxmlformats.org/package/2006/relationships"><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3.png"/><Relationship Id="rId5"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56.png"/></Relationships>
</file>

<file path=ppt/slides/_rels/slide29.xml.rels><?xml version="1.0" encoding="UTF-8" standalone="yes"?>
<Relationships xmlns="http://schemas.openxmlformats.org/package/2006/relationships"><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6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4"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62.png"/></Relationships>
</file>

<file path=ppt/slides/_rels/slide34.xml.rels><?xml version="1.0" encoding="UTF-8" standalone="yes"?>
<Relationships xmlns="http://schemas.openxmlformats.org/package/2006/relationships"><Relationship Id="rId6" Type="http://schemas.openxmlformats.org/officeDocument/2006/relationships/image" Target="../media/image64.png"/><Relationship Id="rId4" Type="http://schemas.openxmlformats.org/officeDocument/2006/relationships/image" Target="../media/image65.jpeg"/><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notesSlide" Target="../notesSlides/notesSlide34.xml"/><Relationship Id="rId5"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6" Type="http://schemas.openxmlformats.org/officeDocument/2006/relationships/image" Target="../media/image67.jpeg"/><Relationship Id="rId4" Type="http://schemas.openxmlformats.org/officeDocument/2006/relationships/oleObject" Target="../embeddings/oleObject4.bin"/><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notesSlide" Target="../notesSlides/notesSlide37.xml"/><Relationship Id="rId5" Type="http://schemas.openxmlformats.org/officeDocument/2006/relationships/image" Target="../media/image6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6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4"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6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3" Type="http://schemas.openxmlformats.org/officeDocument/2006/relationships/image" Target="../media/image7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7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4" Type="http://schemas.openxmlformats.org/officeDocument/2006/relationships/image" Target="../media/image74.png"/><Relationship Id="rId5" Type="http://schemas.openxmlformats.org/officeDocument/2006/relationships/image" Target="../media/image75.png"/><Relationship Id="rId7"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73.png"/><Relationship Id="rId6" Type="http://schemas.openxmlformats.org/officeDocument/2006/relationships/image" Target="../media/image76.png"/></Relationships>
</file>

<file path=ppt/slides/_rels/slide47.xml.rels><?xml version="1.0" encoding="UTF-8" standalone="yes"?>
<Relationships xmlns="http://schemas.openxmlformats.org/package/2006/relationships"><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78.png"/><Relationship Id="rId5" Type="http://schemas.openxmlformats.org/officeDocument/2006/relationships/image" Target="../media/image8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3" Type="http://schemas.openxmlformats.org/officeDocument/2006/relationships/image" Target="../media/image8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6" Type="http://schemas.openxmlformats.org/officeDocument/2006/relationships/image" Target="../media/image10.jpeg"/><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8.xml"/><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3.png"/><Relationship Id="rId7"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jpe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4"/>
          <p:cNvSpPr>
            <a:spLocks noChangeArrowheads="1"/>
          </p:cNvSpPr>
          <p:nvPr/>
        </p:nvSpPr>
        <p:spPr bwMode="auto">
          <a:xfrm>
            <a:off x="34925" y="1016000"/>
            <a:ext cx="90678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nchor="ctr"/>
          <a:lstStyle/>
          <a:p>
            <a:pPr algn="ctr"/>
            <a:r>
              <a:rPr lang="it-IT" sz="4000"/>
              <a:t>MICROBIOLOGIA GENERALE</a:t>
            </a:r>
          </a:p>
        </p:txBody>
      </p:sp>
      <p:sp>
        <p:nvSpPr>
          <p:cNvPr id="14338" name="Rectangle 5"/>
          <p:cNvSpPr>
            <a:spLocks noChangeArrowheads="1"/>
          </p:cNvSpPr>
          <p:nvPr/>
        </p:nvSpPr>
        <p:spPr bwMode="auto">
          <a:xfrm>
            <a:off x="1187450" y="2667000"/>
            <a:ext cx="6762750" cy="1600200"/>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nchor="ctr"/>
          <a:lstStyle/>
          <a:p>
            <a:pPr algn="ctr">
              <a:spcBef>
                <a:spcPct val="20000"/>
              </a:spcBef>
            </a:pPr>
            <a:r>
              <a:rPr lang="it-IT" sz="4000" b="1">
                <a:solidFill>
                  <a:srgbClr val="FF0000"/>
                </a:solidFill>
              </a:rPr>
              <a:t>Prokaryotic diversity:</a:t>
            </a:r>
          </a:p>
          <a:p>
            <a:pPr algn="ctr">
              <a:spcBef>
                <a:spcPct val="20000"/>
              </a:spcBef>
            </a:pPr>
            <a:r>
              <a:rPr lang="it-IT" sz="4000" b="1" i="1">
                <a:solidFill>
                  <a:srgbClr val="FF0000"/>
                </a:solidFill>
              </a:rPr>
              <a:t>Bacteria 2</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5" descr="bloodsp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25" y="44450"/>
            <a:ext cx="338137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6" descr="pneumoind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0"/>
            <a:ext cx="3382963"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7"/>
          <p:cNvSpPr txBox="1">
            <a:spLocks noChangeArrowheads="1"/>
          </p:cNvSpPr>
          <p:nvPr/>
        </p:nvSpPr>
        <p:spPr bwMode="auto">
          <a:xfrm>
            <a:off x="95250" y="3811588"/>
            <a:ext cx="8705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 </a:t>
            </a:r>
          </a:p>
        </p:txBody>
      </p:sp>
      <p:sp>
        <p:nvSpPr>
          <p:cNvPr id="32772" name="Text Box 8"/>
          <p:cNvSpPr txBox="1">
            <a:spLocks noChangeArrowheads="1"/>
          </p:cNvSpPr>
          <p:nvPr/>
        </p:nvSpPr>
        <p:spPr bwMode="auto">
          <a:xfrm>
            <a:off x="142875" y="3573463"/>
            <a:ext cx="8893175" cy="28352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b="1">
                <a:solidFill>
                  <a:srgbClr val="FF0000"/>
                </a:solidFill>
              </a:rPr>
              <a:t>Blood agar</a:t>
            </a:r>
            <a:r>
              <a:rPr lang="it-IT" sz="2000"/>
              <a:t>. Exotoxins called </a:t>
            </a:r>
            <a:r>
              <a:rPr lang="it-IT" sz="2000" b="1"/>
              <a:t>hemolysins</a:t>
            </a:r>
            <a:r>
              <a:rPr lang="it-IT" sz="2000"/>
              <a:t> cause lysis of the redblood cells. The degree of the hemolysis is an especially useful tool for identification of many of the </a:t>
            </a:r>
            <a:r>
              <a:rPr lang="it-IT" sz="2000" b="1"/>
              <a:t>Gram positive cocci</a:t>
            </a:r>
            <a:r>
              <a:rPr lang="it-IT" sz="2000"/>
              <a:t>.</a:t>
            </a:r>
          </a:p>
          <a:p>
            <a:pPr algn="just"/>
            <a:endParaRPr lang="it-IT" sz="2000"/>
          </a:p>
          <a:p>
            <a:pPr algn="just"/>
            <a:r>
              <a:rPr lang="it-IT" sz="2000" b="1"/>
              <a:t>1.</a:t>
            </a:r>
            <a:r>
              <a:rPr lang="it-IT" sz="2000"/>
              <a:t> </a:t>
            </a:r>
            <a:r>
              <a:rPr lang="it-IT" sz="2000" b="1"/>
              <a:t>Beta </a:t>
            </a:r>
            <a:r>
              <a:rPr lang="it-IT" sz="2000"/>
              <a:t>hemolysins completely lyse the red blood cells and hemoglobin (</a:t>
            </a:r>
            <a:r>
              <a:rPr lang="it-IT" sz="2000" b="1" i="1"/>
              <a:t>S.</a:t>
            </a:r>
            <a:r>
              <a:rPr lang="it-IT" sz="2000" i="1"/>
              <a:t> </a:t>
            </a:r>
            <a:r>
              <a:rPr lang="it-IT" sz="2000" b="1" i="1"/>
              <a:t>pyogenes</a:t>
            </a:r>
            <a:r>
              <a:rPr lang="it-IT" sz="2000"/>
              <a:t>) </a:t>
            </a:r>
          </a:p>
          <a:p>
            <a:pPr algn="just"/>
            <a:r>
              <a:rPr lang="it-IT" sz="2000" b="1"/>
              <a:t>2.</a:t>
            </a:r>
            <a:r>
              <a:rPr lang="it-IT" sz="2000"/>
              <a:t> </a:t>
            </a:r>
            <a:r>
              <a:rPr lang="it-IT" sz="2000" b="1"/>
              <a:t>Alpha</a:t>
            </a:r>
            <a:r>
              <a:rPr lang="it-IT" sz="2000"/>
              <a:t> hemolysis refers to the partial lysis of RBC's (</a:t>
            </a:r>
            <a:r>
              <a:rPr lang="it-IT" sz="2000" b="1" i="1"/>
              <a:t>S. mutans</a:t>
            </a:r>
            <a:r>
              <a:rPr lang="it-IT" sz="2000" i="1"/>
              <a:t>, </a:t>
            </a:r>
            <a:r>
              <a:rPr lang="it-IT" sz="2000" b="1" i="1"/>
              <a:t>E. faecalis</a:t>
            </a:r>
            <a:r>
              <a:rPr lang="it-IT" sz="2000"/>
              <a:t>)</a:t>
            </a:r>
          </a:p>
          <a:p>
            <a:pPr algn="just"/>
            <a:r>
              <a:rPr lang="it-IT" sz="2000" b="1"/>
              <a:t>3.</a:t>
            </a:r>
            <a:r>
              <a:rPr lang="it-IT" sz="2000"/>
              <a:t> </a:t>
            </a:r>
            <a:r>
              <a:rPr lang="it-IT" sz="2000" b="1"/>
              <a:t>Gamma </a:t>
            </a:r>
            <a:r>
              <a:rPr lang="it-IT" sz="2000"/>
              <a:t>hemolysis results in no hemolysis (</a:t>
            </a:r>
            <a:r>
              <a:rPr lang="it-IT" sz="2000" b="1" i="1"/>
              <a:t>Lactococcus lacti</a:t>
            </a:r>
            <a:r>
              <a:rPr lang="it-IT" sz="2000"/>
              <a:t>)</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4"/>
          <p:cNvSpPr txBox="1">
            <a:spLocks noChangeArrowheads="1"/>
          </p:cNvSpPr>
          <p:nvPr/>
        </p:nvSpPr>
        <p:spPr bwMode="auto">
          <a:xfrm>
            <a:off x="107950" y="381000"/>
            <a:ext cx="8893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2800">
                <a:solidFill>
                  <a:srgbClr val="000000"/>
                </a:solidFill>
              </a:rPr>
              <a:t>Endospore-Forming </a:t>
            </a:r>
            <a:r>
              <a:rPr lang="it-IT" sz="2800" i="1">
                <a:solidFill>
                  <a:srgbClr val="000000"/>
                </a:solidFill>
              </a:rPr>
              <a:t>Bacteria</a:t>
            </a:r>
            <a:r>
              <a:rPr lang="it-IT" sz="2800">
                <a:solidFill>
                  <a:srgbClr val="000000"/>
                </a:solidFill>
              </a:rPr>
              <a:t>: </a:t>
            </a:r>
            <a:r>
              <a:rPr lang="it-IT" sz="2800" i="1">
                <a:solidFill>
                  <a:srgbClr val="000000"/>
                </a:solidFill>
              </a:rPr>
              <a:t>Bacillus</a:t>
            </a:r>
            <a:r>
              <a:rPr lang="it-IT" sz="2800">
                <a:solidFill>
                  <a:srgbClr val="000000"/>
                </a:solidFill>
              </a:rPr>
              <a:t> and </a:t>
            </a:r>
            <a:r>
              <a:rPr lang="it-IT" sz="2800" i="1">
                <a:solidFill>
                  <a:srgbClr val="000000"/>
                </a:solidFill>
              </a:rPr>
              <a:t>Clostridium</a:t>
            </a:r>
          </a:p>
        </p:txBody>
      </p:sp>
      <p:sp>
        <p:nvSpPr>
          <p:cNvPr id="34818" name="Text Box 5"/>
          <p:cNvSpPr txBox="1">
            <a:spLocks noChangeArrowheads="1"/>
          </p:cNvSpPr>
          <p:nvPr/>
        </p:nvSpPr>
        <p:spPr bwMode="auto">
          <a:xfrm>
            <a:off x="179388" y="1268413"/>
            <a:ext cx="8640762" cy="10064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1.  The two genera most frequently studied are </a:t>
            </a:r>
            <a:r>
              <a:rPr lang="it-IT" sz="2000" b="1" i="1">
                <a:solidFill>
                  <a:srgbClr val="FF0000"/>
                </a:solidFill>
              </a:rPr>
              <a:t>Bacillus</a:t>
            </a:r>
            <a:r>
              <a:rPr lang="it-IT" sz="2000"/>
              <a:t>, species of which are </a:t>
            </a:r>
            <a:r>
              <a:rPr lang="it-IT" sz="2000" b="1">
                <a:solidFill>
                  <a:srgbClr val="FF0000"/>
                </a:solidFill>
              </a:rPr>
              <a:t>aerobic</a:t>
            </a:r>
            <a:r>
              <a:rPr lang="it-IT" sz="2000"/>
              <a:t> or </a:t>
            </a:r>
            <a:r>
              <a:rPr lang="it-IT" sz="2000" b="1">
                <a:solidFill>
                  <a:srgbClr val="FF0000"/>
                </a:solidFill>
              </a:rPr>
              <a:t>facultatively anaerobic</a:t>
            </a:r>
            <a:r>
              <a:rPr lang="it-IT" sz="2000"/>
              <a:t>, and </a:t>
            </a:r>
            <a:r>
              <a:rPr lang="it-IT" sz="2000" b="1" i="1">
                <a:solidFill>
                  <a:srgbClr val="FF0000"/>
                </a:solidFill>
              </a:rPr>
              <a:t>Clostridium</a:t>
            </a:r>
            <a:r>
              <a:rPr lang="it-IT" sz="2000"/>
              <a:t>, which contains the </a:t>
            </a:r>
            <a:r>
              <a:rPr lang="it-IT" sz="2000" b="1">
                <a:solidFill>
                  <a:srgbClr val="FF0000"/>
                </a:solidFill>
              </a:rPr>
              <a:t>strictly anaerobic</a:t>
            </a:r>
            <a:r>
              <a:rPr lang="it-IT" sz="2000"/>
              <a:t>, </a:t>
            </a:r>
            <a:r>
              <a:rPr lang="it-IT" sz="2000" b="1">
                <a:solidFill>
                  <a:srgbClr val="FF0000"/>
                </a:solidFill>
              </a:rPr>
              <a:t>fermentative</a:t>
            </a:r>
            <a:r>
              <a:rPr lang="it-IT" sz="2000"/>
              <a:t> species.</a:t>
            </a:r>
            <a:endParaRPr lang="it-IT" sz="2000" baseline="30000"/>
          </a:p>
        </p:txBody>
      </p:sp>
      <p:sp>
        <p:nvSpPr>
          <p:cNvPr id="34819" name="Text Box 6"/>
          <p:cNvSpPr txBox="1">
            <a:spLocks noChangeArrowheads="1"/>
          </p:cNvSpPr>
          <p:nvPr/>
        </p:nvSpPr>
        <p:spPr bwMode="auto">
          <a:xfrm>
            <a:off x="198438" y="2493963"/>
            <a:ext cx="8640762" cy="10064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2.  Several genera of endospore-forming bacteria have been distinguished on the basis of cell morphology, shape, and cellular position of the endospore.</a:t>
            </a:r>
            <a:endParaRPr lang="it-IT" sz="2000" baseline="30000"/>
          </a:p>
        </p:txBody>
      </p:sp>
      <p:sp>
        <p:nvSpPr>
          <p:cNvPr id="34820" name="Text Box 7"/>
          <p:cNvSpPr txBox="1">
            <a:spLocks noChangeArrowheads="1"/>
          </p:cNvSpPr>
          <p:nvPr/>
        </p:nvSpPr>
        <p:spPr bwMode="auto">
          <a:xfrm>
            <a:off x="198438" y="3717925"/>
            <a:ext cx="8640762" cy="7016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3.  Species that are pathogenic to humans or other animals are primarily saprophytic soil organisms, and infected hosts only incidentally.</a:t>
            </a:r>
            <a:endParaRPr lang="it-IT" sz="2000" baseline="30000"/>
          </a:p>
        </p:txBody>
      </p:sp>
      <p:graphicFrame>
        <p:nvGraphicFramePr>
          <p:cNvPr id="34821" name="Object 1026"/>
          <p:cNvGraphicFramePr>
            <a:graphicFrameLocks noChangeAspect="1"/>
          </p:cNvGraphicFramePr>
          <p:nvPr/>
        </p:nvGraphicFramePr>
        <p:xfrm>
          <a:off x="1258888" y="4525963"/>
          <a:ext cx="6985000" cy="2111375"/>
        </p:xfrm>
        <a:graphic>
          <a:graphicData uri="http://schemas.openxmlformats.org/presentationml/2006/ole">
            <mc:AlternateContent xmlns:mc="http://schemas.openxmlformats.org/markup-compatibility/2006">
              <mc:Choice xmlns:v="urn:schemas-microsoft-com:vml" Requires="v">
                <p:oleObj spid="_x0000_s34830" name="Image" r:id="rId4" imgW="3966128" imgH="1368671" progId="">
                  <p:embed/>
                </p:oleObj>
              </mc:Choice>
              <mc:Fallback>
                <p:oleObj name="Image" r:id="rId4" imgW="3966128" imgH="1368671" progId="">
                  <p:embed/>
                  <p:pic>
                    <p:nvPicPr>
                      <p:cNvPr id="0" name="Object 1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4525963"/>
                        <a:ext cx="698500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magine 4" descr="Tab. 16.26_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8763"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0" y="6172200"/>
            <a:ext cx="9144000" cy="6858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sp>
        <p:nvSpPr>
          <p:cNvPr id="4" name="Rettangolo 3"/>
          <p:cNvSpPr/>
          <p:nvPr/>
        </p:nvSpPr>
        <p:spPr>
          <a:xfrm>
            <a:off x="762000" y="2314575"/>
            <a:ext cx="7086600" cy="152400"/>
          </a:xfrm>
          <a:prstGeom prst="rect">
            <a:avLst/>
          </a:prstGeom>
          <a:noFill/>
          <a:ln w="254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sp>
        <p:nvSpPr>
          <p:cNvPr id="5" name="Rettangolo 4"/>
          <p:cNvSpPr/>
          <p:nvPr/>
        </p:nvSpPr>
        <p:spPr>
          <a:xfrm>
            <a:off x="790575" y="3048000"/>
            <a:ext cx="7086600" cy="152400"/>
          </a:xfrm>
          <a:prstGeom prst="rect">
            <a:avLst/>
          </a:prstGeom>
          <a:noFill/>
          <a:ln w="254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1" descr="Tab. 16.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4763"/>
            <a:ext cx="8640762" cy="647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0" y="5943600"/>
            <a:ext cx="9144000" cy="6858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sp>
        <p:nvSpPr>
          <p:cNvPr id="7" name="Rettangolo 6"/>
          <p:cNvSpPr/>
          <p:nvPr/>
        </p:nvSpPr>
        <p:spPr>
          <a:xfrm>
            <a:off x="1143000" y="3228975"/>
            <a:ext cx="6781800" cy="141288"/>
          </a:xfrm>
          <a:prstGeom prst="rect">
            <a:avLst/>
          </a:prstGeom>
          <a:noFill/>
          <a:ln w="254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grpSp>
        <p:nvGrpSpPr>
          <p:cNvPr id="2" name="Gruppo 5"/>
          <p:cNvGrpSpPr>
            <a:grpSpLocks/>
          </p:cNvGrpSpPr>
          <p:nvPr/>
        </p:nvGrpSpPr>
        <p:grpSpPr bwMode="auto">
          <a:xfrm>
            <a:off x="5486400" y="0"/>
            <a:ext cx="3657600" cy="3124200"/>
            <a:chOff x="5663964" y="838200"/>
            <a:chExt cx="3356692" cy="2553088"/>
          </a:xfrm>
        </p:grpSpPr>
        <p:pic>
          <p:nvPicPr>
            <p:cNvPr id="38922" name="Immagine 2" descr="Fig. 16.5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3964" y="838200"/>
              <a:ext cx="335669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5666878" y="3162963"/>
              <a:ext cx="3353778" cy="2283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grpSp>
      <p:sp>
        <p:nvSpPr>
          <p:cNvPr id="38917" name="Text Box 4"/>
          <p:cNvSpPr txBox="1">
            <a:spLocks noChangeArrowheads="1"/>
          </p:cNvSpPr>
          <p:nvPr/>
        </p:nvSpPr>
        <p:spPr bwMode="auto">
          <a:xfrm>
            <a:off x="0" y="228600"/>
            <a:ext cx="2863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a:solidFill>
                  <a:srgbClr val="000000"/>
                </a:solidFill>
              </a:rPr>
              <a:t>Bacilli</a:t>
            </a:r>
            <a:endParaRPr lang="it-IT" i="1">
              <a:solidFill>
                <a:srgbClr val="000000"/>
              </a:solidFill>
            </a:endParaRPr>
          </a:p>
        </p:txBody>
      </p:sp>
      <p:pic>
        <p:nvPicPr>
          <p:cNvPr id="38918" name="Immagin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118100"/>
            <a:ext cx="20701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Immagin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5100638"/>
            <a:ext cx="2473325"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Immagin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21400" y="5029200"/>
            <a:ext cx="2717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p:cNvSpPr/>
          <p:nvPr/>
        </p:nvSpPr>
        <p:spPr>
          <a:xfrm>
            <a:off x="1162050" y="2590800"/>
            <a:ext cx="6781800" cy="381000"/>
          </a:xfrm>
          <a:prstGeom prst="rect">
            <a:avLst/>
          </a:prstGeom>
          <a:noFill/>
          <a:ln w="254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477000"/>
            <a:ext cx="9144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sp>
        <p:nvSpPr>
          <p:cNvPr id="40962" name="Text Box 4"/>
          <p:cNvSpPr txBox="1">
            <a:spLocks noChangeArrowheads="1"/>
          </p:cNvSpPr>
          <p:nvPr/>
        </p:nvSpPr>
        <p:spPr bwMode="auto">
          <a:xfrm>
            <a:off x="2701925" y="381000"/>
            <a:ext cx="3702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a:solidFill>
                  <a:srgbClr val="000000"/>
                </a:solidFill>
              </a:rPr>
              <a:t>The Clostridia</a:t>
            </a:r>
            <a:endParaRPr lang="it-IT" i="1">
              <a:solidFill>
                <a:srgbClr val="000000"/>
              </a:solidFill>
            </a:endParaRPr>
          </a:p>
        </p:txBody>
      </p:sp>
      <p:pic>
        <p:nvPicPr>
          <p:cNvPr id="40963"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3" y="958850"/>
            <a:ext cx="213201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4038600"/>
            <a:ext cx="20764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Immagin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63763" y="914400"/>
            <a:ext cx="69818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Immagine 1" descr="Fig. 16.5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8763"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0" y="66294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43011" name="CasellaDiTesto 4"/>
          <p:cNvSpPr txBox="1">
            <a:spLocks noChangeArrowheads="1"/>
          </p:cNvSpPr>
          <p:nvPr/>
        </p:nvSpPr>
        <p:spPr bwMode="auto">
          <a:xfrm>
            <a:off x="5867400" y="152400"/>
            <a:ext cx="3124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000"/>
              <a:t>Fermentation products from the butyric acid clostridia</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magine 1" descr="Fig. 16.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535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0" y="66294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45059" name="CasellaDiTesto 3"/>
          <p:cNvSpPr txBox="1">
            <a:spLocks noChangeArrowheads="1"/>
          </p:cNvSpPr>
          <p:nvPr/>
        </p:nvSpPr>
        <p:spPr bwMode="auto">
          <a:xfrm>
            <a:off x="152400" y="152400"/>
            <a:ext cx="883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000"/>
              <a:t>Coupled oxidation-reduction reaction (Stickland reaction) between Ala and Gly in </a:t>
            </a:r>
            <a:r>
              <a:rPr lang="it-IT" sz="2000" i="1"/>
              <a:t>Clostridium sporogenes</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magine 2" descr="Tab. 16.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8991600" cy="673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4"/>
          <p:cNvSpPr txBox="1">
            <a:spLocks noChangeArrowheads="1"/>
          </p:cNvSpPr>
          <p:nvPr/>
        </p:nvSpPr>
        <p:spPr bwMode="auto">
          <a:xfrm>
            <a:off x="107950" y="381000"/>
            <a:ext cx="8893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a:solidFill>
                  <a:srgbClr val="000000"/>
                </a:solidFill>
              </a:rPr>
              <a:t>Cell wall-Less, Low GC, Gram+ </a:t>
            </a:r>
            <a:r>
              <a:rPr lang="it-IT" i="1">
                <a:solidFill>
                  <a:srgbClr val="000000"/>
                </a:solidFill>
              </a:rPr>
              <a:t>Bacteria</a:t>
            </a:r>
            <a:r>
              <a:rPr lang="it-IT">
                <a:solidFill>
                  <a:srgbClr val="000000"/>
                </a:solidFill>
              </a:rPr>
              <a:t>: The Mycoplasmas</a:t>
            </a:r>
            <a:endParaRPr lang="it-IT" i="1">
              <a:solidFill>
                <a:srgbClr val="000000"/>
              </a:solidFill>
            </a:endParaRPr>
          </a:p>
        </p:txBody>
      </p:sp>
      <p:sp>
        <p:nvSpPr>
          <p:cNvPr id="5" name="Rettangolo 4"/>
          <p:cNvSpPr/>
          <p:nvPr/>
        </p:nvSpPr>
        <p:spPr>
          <a:xfrm>
            <a:off x="0" y="6019800"/>
            <a:ext cx="9144000" cy="8382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sp>
        <p:nvSpPr>
          <p:cNvPr id="6" name="Rettangolo 5"/>
          <p:cNvSpPr/>
          <p:nvPr/>
        </p:nvSpPr>
        <p:spPr>
          <a:xfrm>
            <a:off x="457200" y="2209800"/>
            <a:ext cx="8001000" cy="304800"/>
          </a:xfrm>
          <a:prstGeom prst="rect">
            <a:avLst/>
          </a:prstGeom>
          <a:noFill/>
          <a:ln w="190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 y="803275"/>
            <a:ext cx="417195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42963"/>
            <a:ext cx="35052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152400" y="3911600"/>
            <a:ext cx="42672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pic>
        <p:nvPicPr>
          <p:cNvPr id="49156"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216400"/>
            <a:ext cx="37084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Immagin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5054600"/>
            <a:ext cx="26035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ttangolo 8"/>
          <p:cNvSpPr>
            <a:spLocks noChangeArrowheads="1"/>
          </p:cNvSpPr>
          <p:nvPr/>
        </p:nvSpPr>
        <p:spPr bwMode="auto">
          <a:xfrm>
            <a:off x="3494088" y="176213"/>
            <a:ext cx="2127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it-IT">
                <a:solidFill>
                  <a:srgbClr val="000000"/>
                </a:solidFill>
              </a:rPr>
              <a:t>Mycoplasmas</a:t>
            </a:r>
            <a:endParaRPr lang="it-IT" i="1">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4"/>
          <p:cNvSpPr txBox="1">
            <a:spLocks noChangeArrowheads="1"/>
          </p:cNvSpPr>
          <p:nvPr/>
        </p:nvSpPr>
        <p:spPr bwMode="auto">
          <a:xfrm>
            <a:off x="107950" y="76200"/>
            <a:ext cx="88931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a:solidFill>
                  <a:srgbClr val="000000"/>
                </a:solidFill>
              </a:rPr>
              <a:t>High GC, Gram+ </a:t>
            </a:r>
            <a:r>
              <a:rPr lang="it-IT" i="1">
                <a:solidFill>
                  <a:srgbClr val="000000"/>
                </a:solidFill>
              </a:rPr>
              <a:t>Bacteria </a:t>
            </a:r>
            <a:r>
              <a:rPr lang="it-IT">
                <a:solidFill>
                  <a:srgbClr val="000000"/>
                </a:solidFill>
              </a:rPr>
              <a:t>(Actinobacteria): Coryneform and Propionic Acid B</a:t>
            </a:r>
            <a:r>
              <a:rPr lang="it-IT" i="1">
                <a:solidFill>
                  <a:srgbClr val="000000"/>
                </a:solidFill>
              </a:rPr>
              <a:t>acteria</a:t>
            </a:r>
          </a:p>
        </p:txBody>
      </p:sp>
      <p:pic>
        <p:nvPicPr>
          <p:cNvPr id="51202" name="Immagine 2" descr="Fig. 16.6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709738"/>
            <a:ext cx="54102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3886200" y="5334000"/>
            <a:ext cx="5257800" cy="609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pic>
        <p:nvPicPr>
          <p:cNvPr id="51204" name="Immagin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04875"/>
            <a:ext cx="2438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Immagin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0688" y="901700"/>
            <a:ext cx="16764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Immagin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63663" y="3408363"/>
            <a:ext cx="2751137"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igura a mano libera 5"/>
          <p:cNvSpPr/>
          <p:nvPr/>
        </p:nvSpPr>
        <p:spPr>
          <a:xfrm>
            <a:off x="0" y="1520825"/>
            <a:ext cx="4706938" cy="4724400"/>
          </a:xfrm>
          <a:custGeom>
            <a:avLst/>
            <a:gdLst>
              <a:gd name="connsiteX0" fmla="*/ 3333391 w 4595069"/>
              <a:gd name="connsiteY0" fmla="*/ 19113 h 4724216"/>
              <a:gd name="connsiteX1" fmla="*/ 3785599 w 4595069"/>
              <a:gd name="connsiteY1" fmla="*/ 38357 h 4724216"/>
              <a:gd name="connsiteX2" fmla="*/ 3958786 w 4595069"/>
              <a:gd name="connsiteY2" fmla="*/ 47979 h 4724216"/>
              <a:gd name="connsiteX3" fmla="*/ 4189701 w 4595069"/>
              <a:gd name="connsiteY3" fmla="*/ 57600 h 4724216"/>
              <a:gd name="connsiteX4" fmla="*/ 4324401 w 4595069"/>
              <a:gd name="connsiteY4" fmla="*/ 67222 h 4724216"/>
              <a:gd name="connsiteX5" fmla="*/ 4507209 w 4595069"/>
              <a:gd name="connsiteY5" fmla="*/ 76844 h 4724216"/>
              <a:gd name="connsiteX6" fmla="*/ 4593802 w 4595069"/>
              <a:gd name="connsiteY6" fmla="*/ 105710 h 4724216"/>
              <a:gd name="connsiteX7" fmla="*/ 4584181 w 4595069"/>
              <a:gd name="connsiteY7" fmla="*/ 336635 h 4724216"/>
              <a:gd name="connsiteX8" fmla="*/ 4574560 w 4595069"/>
              <a:gd name="connsiteY8" fmla="*/ 394367 h 4724216"/>
              <a:gd name="connsiteX9" fmla="*/ 4555317 w 4595069"/>
              <a:gd name="connsiteY9" fmla="*/ 538695 h 4724216"/>
              <a:gd name="connsiteX10" fmla="*/ 4545695 w 4595069"/>
              <a:gd name="connsiteY10" fmla="*/ 817730 h 4724216"/>
              <a:gd name="connsiteX11" fmla="*/ 4526452 w 4595069"/>
              <a:gd name="connsiteY11" fmla="*/ 962058 h 4724216"/>
              <a:gd name="connsiteX12" fmla="*/ 4507209 w 4595069"/>
              <a:gd name="connsiteY12" fmla="*/ 1135252 h 4724216"/>
              <a:gd name="connsiteX13" fmla="*/ 4487966 w 4595069"/>
              <a:gd name="connsiteY13" fmla="*/ 1269958 h 4724216"/>
              <a:gd name="connsiteX14" fmla="*/ 4478345 w 4595069"/>
              <a:gd name="connsiteY14" fmla="*/ 1327690 h 4724216"/>
              <a:gd name="connsiteX15" fmla="*/ 4468723 w 4595069"/>
              <a:gd name="connsiteY15" fmla="*/ 1404665 h 4724216"/>
              <a:gd name="connsiteX16" fmla="*/ 4459102 w 4595069"/>
              <a:gd name="connsiteY16" fmla="*/ 1452774 h 4724216"/>
              <a:gd name="connsiteX17" fmla="*/ 4439859 w 4595069"/>
              <a:gd name="connsiteY17" fmla="*/ 1654834 h 4724216"/>
              <a:gd name="connsiteX18" fmla="*/ 4430238 w 4595069"/>
              <a:gd name="connsiteY18" fmla="*/ 1702943 h 4724216"/>
              <a:gd name="connsiteX19" fmla="*/ 4420616 w 4595069"/>
              <a:gd name="connsiteY19" fmla="*/ 1818406 h 4724216"/>
              <a:gd name="connsiteX20" fmla="*/ 4410995 w 4595069"/>
              <a:gd name="connsiteY20" fmla="*/ 1905003 h 4724216"/>
              <a:gd name="connsiteX21" fmla="*/ 4401373 w 4595069"/>
              <a:gd name="connsiteY21" fmla="*/ 2116684 h 4724216"/>
              <a:gd name="connsiteX22" fmla="*/ 4372509 w 4595069"/>
              <a:gd name="connsiteY22" fmla="*/ 2280256 h 4724216"/>
              <a:gd name="connsiteX23" fmla="*/ 4362887 w 4595069"/>
              <a:gd name="connsiteY23" fmla="*/ 2318744 h 4724216"/>
              <a:gd name="connsiteX24" fmla="*/ 4353266 w 4595069"/>
              <a:gd name="connsiteY24" fmla="*/ 2386097 h 4724216"/>
              <a:gd name="connsiteX25" fmla="*/ 4334023 w 4595069"/>
              <a:gd name="connsiteY25" fmla="*/ 2472694 h 4724216"/>
              <a:gd name="connsiteX26" fmla="*/ 4324401 w 4595069"/>
              <a:gd name="connsiteY26" fmla="*/ 2520804 h 4724216"/>
              <a:gd name="connsiteX27" fmla="*/ 4314780 w 4595069"/>
              <a:gd name="connsiteY27" fmla="*/ 2549669 h 4724216"/>
              <a:gd name="connsiteX28" fmla="*/ 4276294 w 4595069"/>
              <a:gd name="connsiteY28" fmla="*/ 2568913 h 4724216"/>
              <a:gd name="connsiteX29" fmla="*/ 4247430 w 4595069"/>
              <a:gd name="connsiteY29" fmla="*/ 2636266 h 4724216"/>
              <a:gd name="connsiteX30" fmla="*/ 4228187 w 4595069"/>
              <a:gd name="connsiteY30" fmla="*/ 2665132 h 4724216"/>
              <a:gd name="connsiteX31" fmla="*/ 4208944 w 4595069"/>
              <a:gd name="connsiteY31" fmla="*/ 2703619 h 4724216"/>
              <a:gd name="connsiteX32" fmla="*/ 4151215 w 4595069"/>
              <a:gd name="connsiteY32" fmla="*/ 2761351 h 4724216"/>
              <a:gd name="connsiteX33" fmla="*/ 4103108 w 4595069"/>
              <a:gd name="connsiteY33" fmla="*/ 2828704 h 4724216"/>
              <a:gd name="connsiteX34" fmla="*/ 4093486 w 4595069"/>
              <a:gd name="connsiteY34" fmla="*/ 2867191 h 4724216"/>
              <a:gd name="connsiteX35" fmla="*/ 4064622 w 4595069"/>
              <a:gd name="connsiteY35" fmla="*/ 2896057 h 4724216"/>
              <a:gd name="connsiteX36" fmla="*/ 4026136 w 4595069"/>
              <a:gd name="connsiteY36" fmla="*/ 2944167 h 4724216"/>
              <a:gd name="connsiteX37" fmla="*/ 3997272 w 4595069"/>
              <a:gd name="connsiteY37" fmla="*/ 2992276 h 4724216"/>
              <a:gd name="connsiteX38" fmla="*/ 3939543 w 4595069"/>
              <a:gd name="connsiteY38" fmla="*/ 3069251 h 4724216"/>
              <a:gd name="connsiteX39" fmla="*/ 3920300 w 4595069"/>
              <a:gd name="connsiteY39" fmla="*/ 3098117 h 4724216"/>
              <a:gd name="connsiteX40" fmla="*/ 3891436 w 4595069"/>
              <a:gd name="connsiteY40" fmla="*/ 3117361 h 4724216"/>
              <a:gd name="connsiteX41" fmla="*/ 3843328 w 4595069"/>
              <a:gd name="connsiteY41" fmla="*/ 3194336 h 4724216"/>
              <a:gd name="connsiteX42" fmla="*/ 3795221 w 4595069"/>
              <a:gd name="connsiteY42" fmla="*/ 3242445 h 4724216"/>
              <a:gd name="connsiteX43" fmla="*/ 3756735 w 4595069"/>
              <a:gd name="connsiteY43" fmla="*/ 3290555 h 4724216"/>
              <a:gd name="connsiteX44" fmla="*/ 3727871 w 4595069"/>
              <a:gd name="connsiteY44" fmla="*/ 3319420 h 4724216"/>
              <a:gd name="connsiteX45" fmla="*/ 3641277 w 4595069"/>
              <a:gd name="connsiteY45" fmla="*/ 3415639 h 4724216"/>
              <a:gd name="connsiteX46" fmla="*/ 3602792 w 4595069"/>
              <a:gd name="connsiteY46" fmla="*/ 3434883 h 4724216"/>
              <a:gd name="connsiteX47" fmla="*/ 3564306 w 4595069"/>
              <a:gd name="connsiteY47" fmla="*/ 3473370 h 4724216"/>
              <a:gd name="connsiteX48" fmla="*/ 3535441 w 4595069"/>
              <a:gd name="connsiteY48" fmla="*/ 3492614 h 4724216"/>
              <a:gd name="connsiteX49" fmla="*/ 3477713 w 4595069"/>
              <a:gd name="connsiteY49" fmla="*/ 3550345 h 4724216"/>
              <a:gd name="connsiteX50" fmla="*/ 3419984 w 4595069"/>
              <a:gd name="connsiteY50" fmla="*/ 3598455 h 4724216"/>
              <a:gd name="connsiteX51" fmla="*/ 3391119 w 4595069"/>
              <a:gd name="connsiteY51" fmla="*/ 3617699 h 4724216"/>
              <a:gd name="connsiteX52" fmla="*/ 3333391 w 4595069"/>
              <a:gd name="connsiteY52" fmla="*/ 3675430 h 4724216"/>
              <a:gd name="connsiteX53" fmla="*/ 3294905 w 4595069"/>
              <a:gd name="connsiteY53" fmla="*/ 3713918 h 4724216"/>
              <a:gd name="connsiteX54" fmla="*/ 3246797 w 4595069"/>
              <a:gd name="connsiteY54" fmla="*/ 3742783 h 4724216"/>
              <a:gd name="connsiteX55" fmla="*/ 3131340 w 4595069"/>
              <a:gd name="connsiteY55" fmla="*/ 3867868 h 4724216"/>
              <a:gd name="connsiteX56" fmla="*/ 3112097 w 4595069"/>
              <a:gd name="connsiteY56" fmla="*/ 3896733 h 4724216"/>
              <a:gd name="connsiteX57" fmla="*/ 3073611 w 4595069"/>
              <a:gd name="connsiteY57" fmla="*/ 3935221 h 4724216"/>
              <a:gd name="connsiteX58" fmla="*/ 3025504 w 4595069"/>
              <a:gd name="connsiteY58" fmla="*/ 4002574 h 4724216"/>
              <a:gd name="connsiteX59" fmla="*/ 2996639 w 4595069"/>
              <a:gd name="connsiteY59" fmla="*/ 4031440 h 4724216"/>
              <a:gd name="connsiteX60" fmla="*/ 2967775 w 4595069"/>
              <a:gd name="connsiteY60" fmla="*/ 4069927 h 4724216"/>
              <a:gd name="connsiteX61" fmla="*/ 2938910 w 4595069"/>
              <a:gd name="connsiteY61" fmla="*/ 4098793 h 4724216"/>
              <a:gd name="connsiteX62" fmla="*/ 2919668 w 4595069"/>
              <a:gd name="connsiteY62" fmla="*/ 4127659 h 4724216"/>
              <a:gd name="connsiteX63" fmla="*/ 2881182 w 4595069"/>
              <a:gd name="connsiteY63" fmla="*/ 4156524 h 4724216"/>
              <a:gd name="connsiteX64" fmla="*/ 2833074 w 4595069"/>
              <a:gd name="connsiteY64" fmla="*/ 4223878 h 4724216"/>
              <a:gd name="connsiteX65" fmla="*/ 2804210 w 4595069"/>
              <a:gd name="connsiteY65" fmla="*/ 4252743 h 4724216"/>
              <a:gd name="connsiteX66" fmla="*/ 2794588 w 4595069"/>
              <a:gd name="connsiteY66" fmla="*/ 4281609 h 4724216"/>
              <a:gd name="connsiteX67" fmla="*/ 2727238 w 4595069"/>
              <a:gd name="connsiteY67" fmla="*/ 4348962 h 4724216"/>
              <a:gd name="connsiteX68" fmla="*/ 2698374 w 4595069"/>
              <a:gd name="connsiteY68" fmla="*/ 4377828 h 4724216"/>
              <a:gd name="connsiteX69" fmla="*/ 2669509 w 4595069"/>
              <a:gd name="connsiteY69" fmla="*/ 4416315 h 4724216"/>
              <a:gd name="connsiteX70" fmla="*/ 2640645 w 4595069"/>
              <a:gd name="connsiteY70" fmla="*/ 4435559 h 4724216"/>
              <a:gd name="connsiteX71" fmla="*/ 2592538 w 4595069"/>
              <a:gd name="connsiteY71" fmla="*/ 4493290 h 4724216"/>
              <a:gd name="connsiteX72" fmla="*/ 2554052 w 4595069"/>
              <a:gd name="connsiteY72" fmla="*/ 4522156 h 4724216"/>
              <a:gd name="connsiteX73" fmla="*/ 2496323 w 4595069"/>
              <a:gd name="connsiteY73" fmla="*/ 4570266 h 4724216"/>
              <a:gd name="connsiteX74" fmla="*/ 2457837 w 4595069"/>
              <a:gd name="connsiteY74" fmla="*/ 4589509 h 4724216"/>
              <a:gd name="connsiteX75" fmla="*/ 2380865 w 4595069"/>
              <a:gd name="connsiteY75" fmla="*/ 4647241 h 4724216"/>
              <a:gd name="connsiteX76" fmla="*/ 2294272 w 4595069"/>
              <a:gd name="connsiteY76" fmla="*/ 4685728 h 4724216"/>
              <a:gd name="connsiteX77" fmla="*/ 2121086 w 4595069"/>
              <a:gd name="connsiteY77" fmla="*/ 4714594 h 4724216"/>
              <a:gd name="connsiteX78" fmla="*/ 2063357 w 4595069"/>
              <a:gd name="connsiteY78" fmla="*/ 4724216 h 4724216"/>
              <a:gd name="connsiteX79" fmla="*/ 1736227 w 4595069"/>
              <a:gd name="connsiteY79" fmla="*/ 4714594 h 4724216"/>
              <a:gd name="connsiteX80" fmla="*/ 1649634 w 4595069"/>
              <a:gd name="connsiteY80" fmla="*/ 4704972 h 4724216"/>
              <a:gd name="connsiteX81" fmla="*/ 1486069 w 4595069"/>
              <a:gd name="connsiteY81" fmla="*/ 4695350 h 4724216"/>
              <a:gd name="connsiteX82" fmla="*/ 1255154 w 4595069"/>
              <a:gd name="connsiteY82" fmla="*/ 4656862 h 4724216"/>
              <a:gd name="connsiteX83" fmla="*/ 1187804 w 4595069"/>
              <a:gd name="connsiteY83" fmla="*/ 4637619 h 4724216"/>
              <a:gd name="connsiteX84" fmla="*/ 1091589 w 4595069"/>
              <a:gd name="connsiteY84" fmla="*/ 4618375 h 4724216"/>
              <a:gd name="connsiteX85" fmla="*/ 1043482 w 4595069"/>
              <a:gd name="connsiteY85" fmla="*/ 4608753 h 4724216"/>
              <a:gd name="connsiteX86" fmla="*/ 1004996 w 4595069"/>
              <a:gd name="connsiteY86" fmla="*/ 4589509 h 4724216"/>
              <a:gd name="connsiteX87" fmla="*/ 812567 w 4595069"/>
              <a:gd name="connsiteY87" fmla="*/ 4522156 h 4724216"/>
              <a:gd name="connsiteX88" fmla="*/ 745216 w 4595069"/>
              <a:gd name="connsiteY88" fmla="*/ 4483669 h 4724216"/>
              <a:gd name="connsiteX89" fmla="*/ 581651 w 4595069"/>
              <a:gd name="connsiteY89" fmla="*/ 4397072 h 4724216"/>
              <a:gd name="connsiteX90" fmla="*/ 514301 w 4595069"/>
              <a:gd name="connsiteY90" fmla="*/ 4348962 h 4724216"/>
              <a:gd name="connsiteX91" fmla="*/ 408465 w 4595069"/>
              <a:gd name="connsiteY91" fmla="*/ 4281609 h 4724216"/>
              <a:gd name="connsiteX92" fmla="*/ 331493 w 4595069"/>
              <a:gd name="connsiteY92" fmla="*/ 4204634 h 4724216"/>
              <a:gd name="connsiteX93" fmla="*/ 293008 w 4595069"/>
              <a:gd name="connsiteY93" fmla="*/ 4137281 h 4724216"/>
              <a:gd name="connsiteX94" fmla="*/ 264143 w 4595069"/>
              <a:gd name="connsiteY94" fmla="*/ 4118037 h 4724216"/>
              <a:gd name="connsiteX95" fmla="*/ 244900 w 4595069"/>
              <a:gd name="connsiteY95" fmla="*/ 4089171 h 4724216"/>
              <a:gd name="connsiteX96" fmla="*/ 216036 w 4595069"/>
              <a:gd name="connsiteY96" fmla="*/ 4021818 h 4724216"/>
              <a:gd name="connsiteX97" fmla="*/ 206414 w 4595069"/>
              <a:gd name="connsiteY97" fmla="*/ 3983330 h 4724216"/>
              <a:gd name="connsiteX98" fmla="*/ 110200 w 4595069"/>
              <a:gd name="connsiteY98" fmla="*/ 3810136 h 4724216"/>
              <a:gd name="connsiteX99" fmla="*/ 81335 w 4595069"/>
              <a:gd name="connsiteY99" fmla="*/ 3742783 h 4724216"/>
              <a:gd name="connsiteX100" fmla="*/ 42849 w 4595069"/>
              <a:gd name="connsiteY100" fmla="*/ 3656186 h 4724216"/>
              <a:gd name="connsiteX101" fmla="*/ 13985 w 4595069"/>
              <a:gd name="connsiteY101" fmla="*/ 3531102 h 4724216"/>
              <a:gd name="connsiteX102" fmla="*/ 4364 w 4595069"/>
              <a:gd name="connsiteY102" fmla="*/ 3425261 h 4724216"/>
              <a:gd name="connsiteX103" fmla="*/ 33228 w 4595069"/>
              <a:gd name="connsiteY103" fmla="*/ 2896057 h 4724216"/>
              <a:gd name="connsiteX104" fmla="*/ 42849 w 4595069"/>
              <a:gd name="connsiteY104" fmla="*/ 2857570 h 4724216"/>
              <a:gd name="connsiteX105" fmla="*/ 62092 w 4595069"/>
              <a:gd name="connsiteY105" fmla="*/ 2722863 h 4724216"/>
              <a:gd name="connsiteX106" fmla="*/ 81335 w 4595069"/>
              <a:gd name="connsiteY106" fmla="*/ 2684376 h 4724216"/>
              <a:gd name="connsiteX107" fmla="*/ 100578 w 4595069"/>
              <a:gd name="connsiteY107" fmla="*/ 2617022 h 4724216"/>
              <a:gd name="connsiteX108" fmla="*/ 119821 w 4595069"/>
              <a:gd name="connsiteY108" fmla="*/ 2568913 h 4724216"/>
              <a:gd name="connsiteX109" fmla="*/ 139064 w 4595069"/>
              <a:gd name="connsiteY109" fmla="*/ 2482316 h 4724216"/>
              <a:gd name="connsiteX110" fmla="*/ 177550 w 4595069"/>
              <a:gd name="connsiteY110" fmla="*/ 2405341 h 4724216"/>
              <a:gd name="connsiteX111" fmla="*/ 216036 w 4595069"/>
              <a:gd name="connsiteY111" fmla="*/ 2328366 h 4724216"/>
              <a:gd name="connsiteX112" fmla="*/ 254522 w 4595069"/>
              <a:gd name="connsiteY112" fmla="*/ 2232147 h 4724216"/>
              <a:gd name="connsiteX113" fmla="*/ 293008 w 4595069"/>
              <a:gd name="connsiteY113" fmla="*/ 2155172 h 4724216"/>
              <a:gd name="connsiteX114" fmla="*/ 302629 w 4595069"/>
              <a:gd name="connsiteY114" fmla="*/ 2116684 h 4724216"/>
              <a:gd name="connsiteX115" fmla="*/ 350736 w 4595069"/>
              <a:gd name="connsiteY115" fmla="*/ 2049331 h 4724216"/>
              <a:gd name="connsiteX116" fmla="*/ 389222 w 4595069"/>
              <a:gd name="connsiteY116" fmla="*/ 1981978 h 4724216"/>
              <a:gd name="connsiteX117" fmla="*/ 408465 w 4595069"/>
              <a:gd name="connsiteY117" fmla="*/ 1943490 h 4724216"/>
              <a:gd name="connsiteX118" fmla="*/ 427708 w 4595069"/>
              <a:gd name="connsiteY118" fmla="*/ 1914625 h 4724216"/>
              <a:gd name="connsiteX119" fmla="*/ 446951 w 4595069"/>
              <a:gd name="connsiteY119" fmla="*/ 1876137 h 4724216"/>
              <a:gd name="connsiteX120" fmla="*/ 485437 w 4595069"/>
              <a:gd name="connsiteY120" fmla="*/ 1837650 h 4724216"/>
              <a:gd name="connsiteX121" fmla="*/ 600894 w 4595069"/>
              <a:gd name="connsiteY121" fmla="*/ 1693321 h 4724216"/>
              <a:gd name="connsiteX122" fmla="*/ 716352 w 4595069"/>
              <a:gd name="connsiteY122" fmla="*/ 1587481 h 4724216"/>
              <a:gd name="connsiteX123" fmla="*/ 764459 w 4595069"/>
              <a:gd name="connsiteY123" fmla="*/ 1539371 h 4724216"/>
              <a:gd name="connsiteX124" fmla="*/ 841431 w 4595069"/>
              <a:gd name="connsiteY124" fmla="*/ 1472018 h 4724216"/>
              <a:gd name="connsiteX125" fmla="*/ 1024239 w 4595069"/>
              <a:gd name="connsiteY125" fmla="*/ 1308446 h 4724216"/>
              <a:gd name="connsiteX126" fmla="*/ 1101211 w 4595069"/>
              <a:gd name="connsiteY126" fmla="*/ 1250714 h 4724216"/>
              <a:gd name="connsiteX127" fmla="*/ 1216668 w 4595069"/>
              <a:gd name="connsiteY127" fmla="*/ 1154496 h 4724216"/>
              <a:gd name="connsiteX128" fmla="*/ 1264776 w 4595069"/>
              <a:gd name="connsiteY128" fmla="*/ 1116008 h 4724216"/>
              <a:gd name="connsiteX129" fmla="*/ 1360990 w 4595069"/>
              <a:gd name="connsiteY129" fmla="*/ 1058277 h 4724216"/>
              <a:gd name="connsiteX130" fmla="*/ 1409098 w 4595069"/>
              <a:gd name="connsiteY130" fmla="*/ 1019789 h 4724216"/>
              <a:gd name="connsiteX131" fmla="*/ 1466826 w 4595069"/>
              <a:gd name="connsiteY131" fmla="*/ 1000545 h 4724216"/>
              <a:gd name="connsiteX132" fmla="*/ 1601527 w 4595069"/>
              <a:gd name="connsiteY132" fmla="*/ 923570 h 4724216"/>
              <a:gd name="connsiteX133" fmla="*/ 1640013 w 4595069"/>
              <a:gd name="connsiteY133" fmla="*/ 913948 h 4724216"/>
              <a:gd name="connsiteX134" fmla="*/ 1668877 w 4595069"/>
              <a:gd name="connsiteY134" fmla="*/ 904327 h 4724216"/>
              <a:gd name="connsiteX135" fmla="*/ 1716984 w 4595069"/>
              <a:gd name="connsiteY135" fmla="*/ 885083 h 4724216"/>
              <a:gd name="connsiteX136" fmla="*/ 1755470 w 4595069"/>
              <a:gd name="connsiteY136" fmla="*/ 865839 h 4724216"/>
              <a:gd name="connsiteX137" fmla="*/ 1813199 w 4595069"/>
              <a:gd name="connsiteY137" fmla="*/ 846595 h 4724216"/>
              <a:gd name="connsiteX138" fmla="*/ 1957521 w 4595069"/>
              <a:gd name="connsiteY138" fmla="*/ 808108 h 4724216"/>
              <a:gd name="connsiteX139" fmla="*/ 2034493 w 4595069"/>
              <a:gd name="connsiteY139" fmla="*/ 779242 h 4724216"/>
              <a:gd name="connsiteX140" fmla="*/ 2111464 w 4595069"/>
              <a:gd name="connsiteY140" fmla="*/ 759998 h 4724216"/>
              <a:gd name="connsiteX141" fmla="*/ 2178815 w 4595069"/>
              <a:gd name="connsiteY141" fmla="*/ 731133 h 4724216"/>
              <a:gd name="connsiteX142" fmla="*/ 2255786 w 4595069"/>
              <a:gd name="connsiteY142" fmla="*/ 711889 h 4724216"/>
              <a:gd name="connsiteX143" fmla="*/ 2409730 w 4595069"/>
              <a:gd name="connsiteY143" fmla="*/ 634914 h 4724216"/>
              <a:gd name="connsiteX144" fmla="*/ 2486702 w 4595069"/>
              <a:gd name="connsiteY144" fmla="*/ 606048 h 4724216"/>
              <a:gd name="connsiteX145" fmla="*/ 2554052 w 4595069"/>
              <a:gd name="connsiteY145" fmla="*/ 567560 h 4724216"/>
              <a:gd name="connsiteX146" fmla="*/ 2679131 w 4595069"/>
              <a:gd name="connsiteY146" fmla="*/ 509829 h 4724216"/>
              <a:gd name="connsiteX147" fmla="*/ 2804210 w 4595069"/>
              <a:gd name="connsiteY147" fmla="*/ 442476 h 4724216"/>
              <a:gd name="connsiteX148" fmla="*/ 2871560 w 4595069"/>
              <a:gd name="connsiteY148" fmla="*/ 413610 h 4724216"/>
              <a:gd name="connsiteX149" fmla="*/ 2929289 w 4595069"/>
              <a:gd name="connsiteY149" fmla="*/ 375123 h 4724216"/>
              <a:gd name="connsiteX150" fmla="*/ 2977396 w 4595069"/>
              <a:gd name="connsiteY150" fmla="*/ 355879 h 4724216"/>
              <a:gd name="connsiteX151" fmla="*/ 3025504 w 4595069"/>
              <a:gd name="connsiteY151" fmla="*/ 317391 h 4724216"/>
              <a:gd name="connsiteX152" fmla="*/ 3140961 w 4595069"/>
              <a:gd name="connsiteY152" fmla="*/ 240416 h 4724216"/>
              <a:gd name="connsiteX153" fmla="*/ 3246797 w 4595069"/>
              <a:gd name="connsiteY153" fmla="*/ 182685 h 4724216"/>
              <a:gd name="connsiteX154" fmla="*/ 3285283 w 4595069"/>
              <a:gd name="connsiteY154" fmla="*/ 153819 h 4724216"/>
              <a:gd name="connsiteX155" fmla="*/ 3343012 w 4595069"/>
              <a:gd name="connsiteY155" fmla="*/ 105710 h 4724216"/>
              <a:gd name="connsiteX156" fmla="*/ 3362255 w 4595069"/>
              <a:gd name="connsiteY156" fmla="*/ 67222 h 4724216"/>
              <a:gd name="connsiteX157" fmla="*/ 3333391 w 4595069"/>
              <a:gd name="connsiteY157" fmla="*/ 19113 h 472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4595069" h="4724216">
                <a:moveTo>
                  <a:pt x="3333391" y="19113"/>
                </a:moveTo>
                <a:cubicBezTo>
                  <a:pt x="3403948" y="14302"/>
                  <a:pt x="3338394" y="23930"/>
                  <a:pt x="3785599" y="38357"/>
                </a:cubicBezTo>
                <a:cubicBezTo>
                  <a:pt x="3843387" y="40221"/>
                  <a:pt x="3901033" y="45229"/>
                  <a:pt x="3958786" y="47979"/>
                </a:cubicBezTo>
                <a:lnTo>
                  <a:pt x="4189701" y="57600"/>
                </a:lnTo>
                <a:cubicBezTo>
                  <a:pt x="4234653" y="59966"/>
                  <a:pt x="4279469" y="64499"/>
                  <a:pt x="4324401" y="67222"/>
                </a:cubicBezTo>
                <a:lnTo>
                  <a:pt x="4507209" y="76844"/>
                </a:lnTo>
                <a:cubicBezTo>
                  <a:pt x="4536073" y="86466"/>
                  <a:pt x="4595069" y="75311"/>
                  <a:pt x="4593802" y="105710"/>
                </a:cubicBezTo>
                <a:cubicBezTo>
                  <a:pt x="4590595" y="182685"/>
                  <a:pt x="4589305" y="259764"/>
                  <a:pt x="4584181" y="336635"/>
                </a:cubicBezTo>
                <a:cubicBezTo>
                  <a:pt x="4582883" y="356101"/>
                  <a:pt x="4576980" y="375008"/>
                  <a:pt x="4574560" y="394367"/>
                </a:cubicBezTo>
                <a:cubicBezTo>
                  <a:pt x="4555813" y="544353"/>
                  <a:pt x="4575063" y="439954"/>
                  <a:pt x="4555317" y="538695"/>
                </a:cubicBezTo>
                <a:cubicBezTo>
                  <a:pt x="4552110" y="631707"/>
                  <a:pt x="4550586" y="724792"/>
                  <a:pt x="4545695" y="817730"/>
                </a:cubicBezTo>
                <a:cubicBezTo>
                  <a:pt x="4540727" y="912131"/>
                  <a:pt x="4536276" y="883461"/>
                  <a:pt x="4526452" y="962058"/>
                </a:cubicBezTo>
                <a:cubicBezTo>
                  <a:pt x="4519247" y="1019696"/>
                  <a:pt x="4518600" y="1078293"/>
                  <a:pt x="4507209" y="1135252"/>
                </a:cubicBezTo>
                <a:cubicBezTo>
                  <a:pt x="4488033" y="1231142"/>
                  <a:pt x="4506249" y="1132829"/>
                  <a:pt x="4487966" y="1269958"/>
                </a:cubicBezTo>
                <a:cubicBezTo>
                  <a:pt x="4485388" y="1289296"/>
                  <a:pt x="4481104" y="1308377"/>
                  <a:pt x="4478345" y="1327690"/>
                </a:cubicBezTo>
                <a:cubicBezTo>
                  <a:pt x="4474688" y="1353288"/>
                  <a:pt x="4472655" y="1379108"/>
                  <a:pt x="4468723" y="1404665"/>
                </a:cubicBezTo>
                <a:cubicBezTo>
                  <a:pt x="4466236" y="1420829"/>
                  <a:pt x="4461415" y="1436584"/>
                  <a:pt x="4459102" y="1452774"/>
                </a:cubicBezTo>
                <a:cubicBezTo>
                  <a:pt x="4442619" y="1568166"/>
                  <a:pt x="4455347" y="1523181"/>
                  <a:pt x="4439859" y="1654834"/>
                </a:cubicBezTo>
                <a:cubicBezTo>
                  <a:pt x="4437948" y="1671076"/>
                  <a:pt x="4433445" y="1686907"/>
                  <a:pt x="4430238" y="1702943"/>
                </a:cubicBezTo>
                <a:cubicBezTo>
                  <a:pt x="4427031" y="1741431"/>
                  <a:pt x="4424277" y="1779959"/>
                  <a:pt x="4420616" y="1818406"/>
                </a:cubicBezTo>
                <a:cubicBezTo>
                  <a:pt x="4417863" y="1847318"/>
                  <a:pt x="4412865" y="1876020"/>
                  <a:pt x="4410995" y="1905003"/>
                </a:cubicBezTo>
                <a:cubicBezTo>
                  <a:pt x="4406448" y="1975490"/>
                  <a:pt x="4407581" y="2046324"/>
                  <a:pt x="4401373" y="2116684"/>
                </a:cubicBezTo>
                <a:cubicBezTo>
                  <a:pt x="4399575" y="2137058"/>
                  <a:pt x="4381343" y="2240502"/>
                  <a:pt x="4372509" y="2280256"/>
                </a:cubicBezTo>
                <a:cubicBezTo>
                  <a:pt x="4369640" y="2293165"/>
                  <a:pt x="4365253" y="2305733"/>
                  <a:pt x="4362887" y="2318744"/>
                </a:cubicBezTo>
                <a:cubicBezTo>
                  <a:pt x="4358830" y="2341057"/>
                  <a:pt x="4356994" y="2363727"/>
                  <a:pt x="4353266" y="2386097"/>
                </a:cubicBezTo>
                <a:cubicBezTo>
                  <a:pt x="4343596" y="2444117"/>
                  <a:pt x="4345552" y="2420813"/>
                  <a:pt x="4334023" y="2472694"/>
                </a:cubicBezTo>
                <a:cubicBezTo>
                  <a:pt x="4330475" y="2488659"/>
                  <a:pt x="4328367" y="2504938"/>
                  <a:pt x="4324401" y="2520804"/>
                </a:cubicBezTo>
                <a:cubicBezTo>
                  <a:pt x="4321941" y="2530643"/>
                  <a:pt x="4321951" y="2542497"/>
                  <a:pt x="4314780" y="2549669"/>
                </a:cubicBezTo>
                <a:cubicBezTo>
                  <a:pt x="4304638" y="2559811"/>
                  <a:pt x="4289123" y="2562498"/>
                  <a:pt x="4276294" y="2568913"/>
                </a:cubicBezTo>
                <a:cubicBezTo>
                  <a:pt x="4227983" y="2641383"/>
                  <a:pt x="4284708" y="2549280"/>
                  <a:pt x="4247430" y="2636266"/>
                </a:cubicBezTo>
                <a:cubicBezTo>
                  <a:pt x="4242875" y="2646895"/>
                  <a:pt x="4233924" y="2655092"/>
                  <a:pt x="4228187" y="2665132"/>
                </a:cubicBezTo>
                <a:cubicBezTo>
                  <a:pt x="4221071" y="2677585"/>
                  <a:pt x="4217904" y="2692419"/>
                  <a:pt x="4208944" y="2703619"/>
                </a:cubicBezTo>
                <a:cubicBezTo>
                  <a:pt x="4191944" y="2724870"/>
                  <a:pt x="4163385" y="2737010"/>
                  <a:pt x="4151215" y="2761351"/>
                </a:cubicBezTo>
                <a:cubicBezTo>
                  <a:pt x="4125887" y="2812009"/>
                  <a:pt x="4142114" y="2789695"/>
                  <a:pt x="4103108" y="2828704"/>
                </a:cubicBezTo>
                <a:cubicBezTo>
                  <a:pt x="4099901" y="2841533"/>
                  <a:pt x="4100047" y="2855709"/>
                  <a:pt x="4093486" y="2867191"/>
                </a:cubicBezTo>
                <a:cubicBezTo>
                  <a:pt x="4086735" y="2879005"/>
                  <a:pt x="4073582" y="2885816"/>
                  <a:pt x="4064622" y="2896057"/>
                </a:cubicBezTo>
                <a:cubicBezTo>
                  <a:pt x="4051099" y="2911513"/>
                  <a:pt x="4037913" y="2927343"/>
                  <a:pt x="4026136" y="2944167"/>
                </a:cubicBezTo>
                <a:cubicBezTo>
                  <a:pt x="4015412" y="2959488"/>
                  <a:pt x="4007917" y="2976900"/>
                  <a:pt x="3997272" y="2992276"/>
                </a:cubicBezTo>
                <a:cubicBezTo>
                  <a:pt x="3979017" y="3018646"/>
                  <a:pt x="3957333" y="3042565"/>
                  <a:pt x="3939543" y="3069251"/>
                </a:cubicBezTo>
                <a:cubicBezTo>
                  <a:pt x="3933129" y="3078873"/>
                  <a:pt x="3928477" y="3089940"/>
                  <a:pt x="3920300" y="3098117"/>
                </a:cubicBezTo>
                <a:cubicBezTo>
                  <a:pt x="3912124" y="3106294"/>
                  <a:pt x="3901057" y="3110946"/>
                  <a:pt x="3891436" y="3117361"/>
                </a:cubicBezTo>
                <a:cubicBezTo>
                  <a:pt x="3873001" y="3154232"/>
                  <a:pt x="3871877" y="3162217"/>
                  <a:pt x="3843328" y="3194336"/>
                </a:cubicBezTo>
                <a:cubicBezTo>
                  <a:pt x="3828262" y="3211286"/>
                  <a:pt x="3810392" y="3225588"/>
                  <a:pt x="3795221" y="3242445"/>
                </a:cubicBezTo>
                <a:cubicBezTo>
                  <a:pt x="3781483" y="3257710"/>
                  <a:pt x="3770258" y="3275099"/>
                  <a:pt x="3756735" y="3290555"/>
                </a:cubicBezTo>
                <a:cubicBezTo>
                  <a:pt x="3747775" y="3300795"/>
                  <a:pt x="3736582" y="3308967"/>
                  <a:pt x="3727871" y="3319420"/>
                </a:cubicBezTo>
                <a:cubicBezTo>
                  <a:pt x="3694870" y="3359023"/>
                  <a:pt x="3706227" y="3383162"/>
                  <a:pt x="3641277" y="3415639"/>
                </a:cubicBezTo>
                <a:cubicBezTo>
                  <a:pt x="3628449" y="3422054"/>
                  <a:pt x="3614266" y="3426277"/>
                  <a:pt x="3602792" y="3434883"/>
                </a:cubicBezTo>
                <a:cubicBezTo>
                  <a:pt x="3588278" y="3445769"/>
                  <a:pt x="3578081" y="3461563"/>
                  <a:pt x="3564306" y="3473370"/>
                </a:cubicBezTo>
                <a:cubicBezTo>
                  <a:pt x="3555526" y="3480896"/>
                  <a:pt x="3544084" y="3484931"/>
                  <a:pt x="3535441" y="3492614"/>
                </a:cubicBezTo>
                <a:cubicBezTo>
                  <a:pt x="3515101" y="3510694"/>
                  <a:pt x="3500356" y="3535249"/>
                  <a:pt x="3477713" y="3550345"/>
                </a:cubicBezTo>
                <a:cubicBezTo>
                  <a:pt x="3406046" y="3598124"/>
                  <a:pt x="3494067" y="3536716"/>
                  <a:pt x="3419984" y="3598455"/>
                </a:cubicBezTo>
                <a:cubicBezTo>
                  <a:pt x="3411101" y="3605858"/>
                  <a:pt x="3399762" y="3610016"/>
                  <a:pt x="3391119" y="3617699"/>
                </a:cubicBezTo>
                <a:cubicBezTo>
                  <a:pt x="3370779" y="3635779"/>
                  <a:pt x="3352634" y="3656186"/>
                  <a:pt x="3333391" y="3675430"/>
                </a:cubicBezTo>
                <a:cubicBezTo>
                  <a:pt x="3320562" y="3688259"/>
                  <a:pt x="3310462" y="3704583"/>
                  <a:pt x="3294905" y="3713918"/>
                </a:cubicBezTo>
                <a:cubicBezTo>
                  <a:pt x="3278869" y="3723540"/>
                  <a:pt x="3261073" y="3730703"/>
                  <a:pt x="3246797" y="3742783"/>
                </a:cubicBezTo>
                <a:cubicBezTo>
                  <a:pt x="3202678" y="3780116"/>
                  <a:pt x="3165681" y="3822079"/>
                  <a:pt x="3131340" y="3867868"/>
                </a:cubicBezTo>
                <a:cubicBezTo>
                  <a:pt x="3124402" y="3877119"/>
                  <a:pt x="3119622" y="3887953"/>
                  <a:pt x="3112097" y="3896733"/>
                </a:cubicBezTo>
                <a:cubicBezTo>
                  <a:pt x="3100290" y="3910508"/>
                  <a:pt x="3085558" y="3921567"/>
                  <a:pt x="3073611" y="3935221"/>
                </a:cubicBezTo>
                <a:cubicBezTo>
                  <a:pt x="2952247" y="4073931"/>
                  <a:pt x="3115341" y="3894767"/>
                  <a:pt x="3025504" y="4002574"/>
                </a:cubicBezTo>
                <a:cubicBezTo>
                  <a:pt x="3016793" y="4013028"/>
                  <a:pt x="3005494" y="4021108"/>
                  <a:pt x="2996639" y="4031440"/>
                </a:cubicBezTo>
                <a:cubicBezTo>
                  <a:pt x="2986203" y="4043616"/>
                  <a:pt x="2978211" y="4057751"/>
                  <a:pt x="2967775" y="4069927"/>
                </a:cubicBezTo>
                <a:cubicBezTo>
                  <a:pt x="2958920" y="4080259"/>
                  <a:pt x="2947621" y="4088339"/>
                  <a:pt x="2938910" y="4098793"/>
                </a:cubicBezTo>
                <a:cubicBezTo>
                  <a:pt x="2931507" y="4107677"/>
                  <a:pt x="2927845" y="4119482"/>
                  <a:pt x="2919668" y="4127659"/>
                </a:cubicBezTo>
                <a:cubicBezTo>
                  <a:pt x="2908329" y="4138998"/>
                  <a:pt x="2894011" y="4146902"/>
                  <a:pt x="2881182" y="4156524"/>
                </a:cubicBezTo>
                <a:cubicBezTo>
                  <a:pt x="2865952" y="4179371"/>
                  <a:pt x="2850977" y="4202990"/>
                  <a:pt x="2833074" y="4223878"/>
                </a:cubicBezTo>
                <a:cubicBezTo>
                  <a:pt x="2824219" y="4234209"/>
                  <a:pt x="2813831" y="4243121"/>
                  <a:pt x="2804210" y="4252743"/>
                </a:cubicBezTo>
                <a:cubicBezTo>
                  <a:pt x="2801003" y="4262365"/>
                  <a:pt x="2800924" y="4273689"/>
                  <a:pt x="2794588" y="4281609"/>
                </a:cubicBezTo>
                <a:cubicBezTo>
                  <a:pt x="2774755" y="4306402"/>
                  <a:pt x="2749688" y="4326511"/>
                  <a:pt x="2727238" y="4348962"/>
                </a:cubicBezTo>
                <a:cubicBezTo>
                  <a:pt x="2717617" y="4358584"/>
                  <a:pt x="2706538" y="4366942"/>
                  <a:pt x="2698374" y="4377828"/>
                </a:cubicBezTo>
                <a:cubicBezTo>
                  <a:pt x="2688752" y="4390657"/>
                  <a:pt x="2680848" y="4404975"/>
                  <a:pt x="2669509" y="4416315"/>
                </a:cubicBezTo>
                <a:cubicBezTo>
                  <a:pt x="2661332" y="4424492"/>
                  <a:pt x="2650266" y="4429144"/>
                  <a:pt x="2640645" y="4435559"/>
                </a:cubicBezTo>
                <a:cubicBezTo>
                  <a:pt x="2620850" y="4465254"/>
                  <a:pt x="2621348" y="4468595"/>
                  <a:pt x="2592538" y="4493290"/>
                </a:cubicBezTo>
                <a:cubicBezTo>
                  <a:pt x="2580363" y="4503726"/>
                  <a:pt x="2566227" y="4511720"/>
                  <a:pt x="2554052" y="4522156"/>
                </a:cubicBezTo>
                <a:cubicBezTo>
                  <a:pt x="2514257" y="4556267"/>
                  <a:pt x="2538848" y="4545965"/>
                  <a:pt x="2496323" y="4570266"/>
                </a:cubicBezTo>
                <a:cubicBezTo>
                  <a:pt x="2483870" y="4577382"/>
                  <a:pt x="2469771" y="4581553"/>
                  <a:pt x="2457837" y="4589509"/>
                </a:cubicBezTo>
                <a:cubicBezTo>
                  <a:pt x="2431152" y="4607300"/>
                  <a:pt x="2409551" y="4632898"/>
                  <a:pt x="2380865" y="4647241"/>
                </a:cubicBezTo>
                <a:cubicBezTo>
                  <a:pt x="2347336" y="4664006"/>
                  <a:pt x="2331126" y="4673443"/>
                  <a:pt x="2294272" y="4685728"/>
                </a:cubicBezTo>
                <a:cubicBezTo>
                  <a:pt x="2246872" y="4701529"/>
                  <a:pt x="2148527" y="4710020"/>
                  <a:pt x="2121086" y="4714594"/>
                </a:cubicBezTo>
                <a:lnTo>
                  <a:pt x="2063357" y="4724216"/>
                </a:lnTo>
                <a:lnTo>
                  <a:pt x="1736227" y="4714594"/>
                </a:lnTo>
                <a:cubicBezTo>
                  <a:pt x="1707216" y="4713245"/>
                  <a:pt x="1678590" y="4707200"/>
                  <a:pt x="1649634" y="4704972"/>
                </a:cubicBezTo>
                <a:cubicBezTo>
                  <a:pt x="1595179" y="4700783"/>
                  <a:pt x="1540591" y="4698557"/>
                  <a:pt x="1486069" y="4695350"/>
                </a:cubicBezTo>
                <a:cubicBezTo>
                  <a:pt x="1455553" y="4690990"/>
                  <a:pt x="1297367" y="4670932"/>
                  <a:pt x="1255154" y="4656862"/>
                </a:cubicBezTo>
                <a:cubicBezTo>
                  <a:pt x="1224867" y="4646767"/>
                  <a:pt x="1221628" y="4644867"/>
                  <a:pt x="1187804" y="4637619"/>
                </a:cubicBezTo>
                <a:cubicBezTo>
                  <a:pt x="1155823" y="4630766"/>
                  <a:pt x="1123661" y="4624790"/>
                  <a:pt x="1091589" y="4618375"/>
                </a:cubicBezTo>
                <a:lnTo>
                  <a:pt x="1043482" y="4608753"/>
                </a:lnTo>
                <a:cubicBezTo>
                  <a:pt x="1030653" y="4602338"/>
                  <a:pt x="1018426" y="4594545"/>
                  <a:pt x="1004996" y="4589509"/>
                </a:cubicBezTo>
                <a:cubicBezTo>
                  <a:pt x="969411" y="4576164"/>
                  <a:pt x="856013" y="4542432"/>
                  <a:pt x="812567" y="4522156"/>
                </a:cubicBezTo>
                <a:cubicBezTo>
                  <a:pt x="789136" y="4511221"/>
                  <a:pt x="768031" y="4495838"/>
                  <a:pt x="745216" y="4483669"/>
                </a:cubicBezTo>
                <a:cubicBezTo>
                  <a:pt x="673498" y="4445418"/>
                  <a:pt x="653277" y="4441840"/>
                  <a:pt x="581651" y="4397072"/>
                </a:cubicBezTo>
                <a:cubicBezTo>
                  <a:pt x="558255" y="4382449"/>
                  <a:pt x="537797" y="4363422"/>
                  <a:pt x="514301" y="4348962"/>
                </a:cubicBezTo>
                <a:cubicBezTo>
                  <a:pt x="436867" y="4301308"/>
                  <a:pt x="474648" y="4342703"/>
                  <a:pt x="408465" y="4281609"/>
                </a:cubicBezTo>
                <a:cubicBezTo>
                  <a:pt x="381803" y="4256997"/>
                  <a:pt x="331493" y="4204634"/>
                  <a:pt x="331493" y="4204634"/>
                </a:cubicBezTo>
                <a:cubicBezTo>
                  <a:pt x="323948" y="4189543"/>
                  <a:pt x="306606" y="4150880"/>
                  <a:pt x="293008" y="4137281"/>
                </a:cubicBezTo>
                <a:cubicBezTo>
                  <a:pt x="284831" y="4129104"/>
                  <a:pt x="273765" y="4124452"/>
                  <a:pt x="264143" y="4118037"/>
                </a:cubicBezTo>
                <a:cubicBezTo>
                  <a:pt x="257729" y="4108415"/>
                  <a:pt x="249455" y="4099800"/>
                  <a:pt x="244900" y="4089171"/>
                </a:cubicBezTo>
                <a:cubicBezTo>
                  <a:pt x="207622" y="4002185"/>
                  <a:pt x="264347" y="4094288"/>
                  <a:pt x="216036" y="4021818"/>
                </a:cubicBezTo>
                <a:cubicBezTo>
                  <a:pt x="212829" y="4008989"/>
                  <a:pt x="211500" y="3995537"/>
                  <a:pt x="206414" y="3983330"/>
                </a:cubicBezTo>
                <a:cubicBezTo>
                  <a:pt x="160091" y="3872151"/>
                  <a:pt x="171096" y="3931932"/>
                  <a:pt x="110200" y="3810136"/>
                </a:cubicBezTo>
                <a:cubicBezTo>
                  <a:pt x="46381" y="3682494"/>
                  <a:pt x="123807" y="3841886"/>
                  <a:pt x="81335" y="3742783"/>
                </a:cubicBezTo>
                <a:cubicBezTo>
                  <a:pt x="61256" y="3695932"/>
                  <a:pt x="59124" y="3709082"/>
                  <a:pt x="42849" y="3656186"/>
                </a:cubicBezTo>
                <a:cubicBezTo>
                  <a:pt x="29591" y="3613094"/>
                  <a:pt x="22641" y="3574383"/>
                  <a:pt x="13985" y="3531102"/>
                </a:cubicBezTo>
                <a:cubicBezTo>
                  <a:pt x="10778" y="3495822"/>
                  <a:pt x="3774" y="3460682"/>
                  <a:pt x="4364" y="3425261"/>
                </a:cubicBezTo>
                <a:cubicBezTo>
                  <a:pt x="6268" y="3311033"/>
                  <a:pt x="0" y="3062209"/>
                  <a:pt x="33228" y="2896057"/>
                </a:cubicBezTo>
                <a:cubicBezTo>
                  <a:pt x="35821" y="2883090"/>
                  <a:pt x="39642" y="2870399"/>
                  <a:pt x="42849" y="2857570"/>
                </a:cubicBezTo>
                <a:cubicBezTo>
                  <a:pt x="46057" y="2825489"/>
                  <a:pt x="47825" y="2760909"/>
                  <a:pt x="62092" y="2722863"/>
                </a:cubicBezTo>
                <a:cubicBezTo>
                  <a:pt x="67128" y="2709433"/>
                  <a:pt x="75685" y="2697560"/>
                  <a:pt x="81335" y="2684376"/>
                </a:cubicBezTo>
                <a:cubicBezTo>
                  <a:pt x="95238" y="2651936"/>
                  <a:pt x="88369" y="2653652"/>
                  <a:pt x="100578" y="2617022"/>
                </a:cubicBezTo>
                <a:cubicBezTo>
                  <a:pt x="106039" y="2600637"/>
                  <a:pt x="114359" y="2585298"/>
                  <a:pt x="119821" y="2568913"/>
                </a:cubicBezTo>
                <a:cubicBezTo>
                  <a:pt x="142036" y="2502266"/>
                  <a:pt x="116181" y="2558595"/>
                  <a:pt x="139064" y="2482316"/>
                </a:cubicBezTo>
                <a:cubicBezTo>
                  <a:pt x="159091" y="2415558"/>
                  <a:pt x="151078" y="2453876"/>
                  <a:pt x="177550" y="2405341"/>
                </a:cubicBezTo>
                <a:cubicBezTo>
                  <a:pt x="191286" y="2380157"/>
                  <a:pt x="205382" y="2355001"/>
                  <a:pt x="216036" y="2328366"/>
                </a:cubicBezTo>
                <a:cubicBezTo>
                  <a:pt x="228865" y="2296293"/>
                  <a:pt x="239074" y="2263044"/>
                  <a:pt x="254522" y="2232147"/>
                </a:cubicBezTo>
                <a:lnTo>
                  <a:pt x="293008" y="2155172"/>
                </a:lnTo>
                <a:cubicBezTo>
                  <a:pt x="296215" y="2142343"/>
                  <a:pt x="297420" y="2128839"/>
                  <a:pt x="302629" y="2116684"/>
                </a:cubicBezTo>
                <a:cubicBezTo>
                  <a:pt x="307317" y="2105746"/>
                  <a:pt x="347455" y="2053707"/>
                  <a:pt x="350736" y="2049331"/>
                </a:cubicBezTo>
                <a:cubicBezTo>
                  <a:pt x="369373" y="1974787"/>
                  <a:pt x="345128" y="2043714"/>
                  <a:pt x="389222" y="1981978"/>
                </a:cubicBezTo>
                <a:cubicBezTo>
                  <a:pt x="397559" y="1970306"/>
                  <a:pt x="401349" y="1955944"/>
                  <a:pt x="408465" y="1943490"/>
                </a:cubicBezTo>
                <a:cubicBezTo>
                  <a:pt x="414202" y="1933450"/>
                  <a:pt x="421971" y="1924665"/>
                  <a:pt x="427708" y="1914625"/>
                </a:cubicBezTo>
                <a:cubicBezTo>
                  <a:pt x="434824" y="1902171"/>
                  <a:pt x="438345" y="1887612"/>
                  <a:pt x="446951" y="1876137"/>
                </a:cubicBezTo>
                <a:cubicBezTo>
                  <a:pt x="457836" y="1861623"/>
                  <a:pt x="473718" y="1851500"/>
                  <a:pt x="485437" y="1837650"/>
                </a:cubicBezTo>
                <a:cubicBezTo>
                  <a:pt x="500584" y="1819748"/>
                  <a:pt x="575671" y="1718545"/>
                  <a:pt x="600894" y="1693321"/>
                </a:cubicBezTo>
                <a:cubicBezTo>
                  <a:pt x="747549" y="1546661"/>
                  <a:pt x="572168" y="1718563"/>
                  <a:pt x="716352" y="1587481"/>
                </a:cubicBezTo>
                <a:cubicBezTo>
                  <a:pt x="733132" y="1572225"/>
                  <a:pt x="747795" y="1554754"/>
                  <a:pt x="764459" y="1539371"/>
                </a:cubicBezTo>
                <a:cubicBezTo>
                  <a:pt x="789510" y="1516246"/>
                  <a:pt x="816448" y="1495217"/>
                  <a:pt x="841431" y="1472018"/>
                </a:cubicBezTo>
                <a:cubicBezTo>
                  <a:pt x="973229" y="1349629"/>
                  <a:pt x="807240" y="1484120"/>
                  <a:pt x="1024239" y="1308446"/>
                </a:cubicBezTo>
                <a:cubicBezTo>
                  <a:pt x="1049167" y="1288266"/>
                  <a:pt x="1076573" y="1271247"/>
                  <a:pt x="1101211" y="1250714"/>
                </a:cubicBezTo>
                <a:lnTo>
                  <a:pt x="1216668" y="1154496"/>
                </a:lnTo>
                <a:cubicBezTo>
                  <a:pt x="1232520" y="1141441"/>
                  <a:pt x="1247166" y="1126574"/>
                  <a:pt x="1264776" y="1116008"/>
                </a:cubicBezTo>
                <a:cubicBezTo>
                  <a:pt x="1296847" y="1096764"/>
                  <a:pt x="1331785" y="1081642"/>
                  <a:pt x="1360990" y="1058277"/>
                </a:cubicBezTo>
                <a:cubicBezTo>
                  <a:pt x="1377026" y="1045448"/>
                  <a:pt x="1391069" y="1029623"/>
                  <a:pt x="1409098" y="1019789"/>
                </a:cubicBezTo>
                <a:cubicBezTo>
                  <a:pt x="1426905" y="1010076"/>
                  <a:pt x="1448684" y="1009616"/>
                  <a:pt x="1466826" y="1000545"/>
                </a:cubicBezTo>
                <a:cubicBezTo>
                  <a:pt x="1474548" y="996684"/>
                  <a:pt x="1568240" y="936053"/>
                  <a:pt x="1601527" y="923570"/>
                </a:cubicBezTo>
                <a:cubicBezTo>
                  <a:pt x="1613908" y="918927"/>
                  <a:pt x="1627298" y="917581"/>
                  <a:pt x="1640013" y="913948"/>
                </a:cubicBezTo>
                <a:cubicBezTo>
                  <a:pt x="1649765" y="911162"/>
                  <a:pt x="1659381" y="907888"/>
                  <a:pt x="1668877" y="904327"/>
                </a:cubicBezTo>
                <a:cubicBezTo>
                  <a:pt x="1685048" y="898263"/>
                  <a:pt x="1701202" y="892098"/>
                  <a:pt x="1716984" y="885083"/>
                </a:cubicBezTo>
                <a:cubicBezTo>
                  <a:pt x="1730091" y="879257"/>
                  <a:pt x="1742153" y="871166"/>
                  <a:pt x="1755470" y="865839"/>
                </a:cubicBezTo>
                <a:cubicBezTo>
                  <a:pt x="1774303" y="858305"/>
                  <a:pt x="1793696" y="852168"/>
                  <a:pt x="1813199" y="846595"/>
                </a:cubicBezTo>
                <a:cubicBezTo>
                  <a:pt x="1882428" y="826814"/>
                  <a:pt x="1891575" y="830091"/>
                  <a:pt x="1957521" y="808108"/>
                </a:cubicBezTo>
                <a:cubicBezTo>
                  <a:pt x="1983517" y="799442"/>
                  <a:pt x="2008338" y="787416"/>
                  <a:pt x="2034493" y="779242"/>
                </a:cubicBezTo>
                <a:cubicBezTo>
                  <a:pt x="2059736" y="771353"/>
                  <a:pt x="2086375" y="768361"/>
                  <a:pt x="2111464" y="759998"/>
                </a:cubicBezTo>
                <a:cubicBezTo>
                  <a:pt x="2134636" y="752274"/>
                  <a:pt x="2155643" y="738857"/>
                  <a:pt x="2178815" y="731133"/>
                </a:cubicBezTo>
                <a:cubicBezTo>
                  <a:pt x="2203904" y="722770"/>
                  <a:pt x="2230847" y="720691"/>
                  <a:pt x="2255786" y="711889"/>
                </a:cubicBezTo>
                <a:cubicBezTo>
                  <a:pt x="2383976" y="666643"/>
                  <a:pt x="2300246" y="686008"/>
                  <a:pt x="2409730" y="634914"/>
                </a:cubicBezTo>
                <a:cubicBezTo>
                  <a:pt x="2434561" y="623326"/>
                  <a:pt x="2461871" y="617637"/>
                  <a:pt x="2486702" y="606048"/>
                </a:cubicBezTo>
                <a:cubicBezTo>
                  <a:pt x="2510133" y="595113"/>
                  <a:pt x="2530925" y="579124"/>
                  <a:pt x="2554052" y="567560"/>
                </a:cubicBezTo>
                <a:cubicBezTo>
                  <a:pt x="2712676" y="488244"/>
                  <a:pt x="2536576" y="586592"/>
                  <a:pt x="2679131" y="509829"/>
                </a:cubicBezTo>
                <a:cubicBezTo>
                  <a:pt x="2753438" y="469816"/>
                  <a:pt x="2733108" y="475294"/>
                  <a:pt x="2804210" y="442476"/>
                </a:cubicBezTo>
                <a:cubicBezTo>
                  <a:pt x="2826387" y="432240"/>
                  <a:pt x="2850055" y="425190"/>
                  <a:pt x="2871560" y="413610"/>
                </a:cubicBezTo>
                <a:cubicBezTo>
                  <a:pt x="2891923" y="402645"/>
                  <a:pt x="2908986" y="386198"/>
                  <a:pt x="2929289" y="375123"/>
                </a:cubicBezTo>
                <a:cubicBezTo>
                  <a:pt x="2944451" y="366852"/>
                  <a:pt x="2962586" y="364765"/>
                  <a:pt x="2977396" y="355879"/>
                </a:cubicBezTo>
                <a:cubicBezTo>
                  <a:pt x="2995006" y="345313"/>
                  <a:pt x="3008727" y="329234"/>
                  <a:pt x="3025504" y="317391"/>
                </a:cubicBezTo>
                <a:cubicBezTo>
                  <a:pt x="3063292" y="290716"/>
                  <a:pt x="3099590" y="261102"/>
                  <a:pt x="3140961" y="240416"/>
                </a:cubicBezTo>
                <a:cubicBezTo>
                  <a:pt x="3184794" y="218499"/>
                  <a:pt x="3206860" y="209311"/>
                  <a:pt x="3246797" y="182685"/>
                </a:cubicBezTo>
                <a:cubicBezTo>
                  <a:pt x="3260140" y="173789"/>
                  <a:pt x="3272234" y="163140"/>
                  <a:pt x="3285283" y="153819"/>
                </a:cubicBezTo>
                <a:cubicBezTo>
                  <a:pt x="3309901" y="136234"/>
                  <a:pt x="3324292" y="131920"/>
                  <a:pt x="3343012" y="105710"/>
                </a:cubicBezTo>
                <a:cubicBezTo>
                  <a:pt x="3351349" y="94038"/>
                  <a:pt x="3355841" y="80051"/>
                  <a:pt x="3362255" y="67222"/>
                </a:cubicBezTo>
                <a:cubicBezTo>
                  <a:pt x="3351051" y="0"/>
                  <a:pt x="3262834" y="23924"/>
                  <a:pt x="3333391" y="1911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sp>
        <p:nvSpPr>
          <p:cNvPr id="16386" name="Rectangle 2"/>
          <p:cNvSpPr>
            <a:spLocks noChangeArrowheads="1"/>
          </p:cNvSpPr>
          <p:nvPr/>
        </p:nvSpPr>
        <p:spPr bwMode="auto">
          <a:xfrm>
            <a:off x="931077" y="2609713"/>
            <a:ext cx="7105650" cy="204342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lstStyle/>
          <a:p>
            <a:pPr marL="381000" indent="-381000" algn="ctr" defTabSz="1016000"/>
            <a:r>
              <a:rPr lang="it-IT" sz="4000" b="1" dirty="0" err="1">
                <a:solidFill>
                  <a:srgbClr val="606060"/>
                </a:solidFill>
              </a:rPr>
              <a:t>Prokaryotic</a:t>
            </a:r>
            <a:r>
              <a:rPr lang="it-IT" sz="4000" b="1" dirty="0">
                <a:solidFill>
                  <a:srgbClr val="606060"/>
                </a:solidFill>
              </a:rPr>
              <a:t> </a:t>
            </a:r>
            <a:r>
              <a:rPr lang="it-IT" sz="4000" b="1" dirty="0" err="1">
                <a:solidFill>
                  <a:srgbClr val="606060"/>
                </a:solidFill>
              </a:rPr>
              <a:t>diversity</a:t>
            </a:r>
            <a:r>
              <a:rPr lang="it-IT" sz="4000" b="1" dirty="0">
                <a:solidFill>
                  <a:srgbClr val="606060"/>
                </a:solidFill>
              </a:rPr>
              <a:t>:</a:t>
            </a:r>
          </a:p>
          <a:p>
            <a:pPr marL="381000" indent="-381000" algn="ctr" defTabSz="1016000"/>
            <a:r>
              <a:rPr lang="it-IT" sz="4000" i="1" dirty="0" err="1" smtClean="0">
                <a:solidFill>
                  <a:srgbClr val="FF0000"/>
                </a:solidFill>
              </a:rPr>
              <a:t>Fimicutes</a:t>
            </a:r>
            <a:r>
              <a:rPr lang="it-IT" sz="4000" i="1" dirty="0" smtClean="0">
                <a:solidFill>
                  <a:srgbClr val="FF0000"/>
                </a:solidFill>
              </a:rPr>
              <a:t>, </a:t>
            </a:r>
            <a:r>
              <a:rPr lang="it-IT" sz="4000" i="1" dirty="0" err="1" smtClean="0">
                <a:solidFill>
                  <a:srgbClr val="FF0000"/>
                </a:solidFill>
              </a:rPr>
              <a:t>Tenericutes</a:t>
            </a:r>
            <a:r>
              <a:rPr lang="it-IT" sz="4000" i="1" dirty="0" smtClean="0">
                <a:solidFill>
                  <a:srgbClr val="FF0000"/>
                </a:solidFill>
              </a:rPr>
              <a:t> </a:t>
            </a:r>
          </a:p>
          <a:p>
            <a:pPr marL="381000" indent="-381000" algn="ctr" defTabSz="1016000"/>
            <a:r>
              <a:rPr lang="it-IT" sz="4000" dirty="0" smtClean="0">
                <a:solidFill>
                  <a:srgbClr val="FF0000"/>
                </a:solidFill>
              </a:rPr>
              <a:t> </a:t>
            </a:r>
            <a:r>
              <a:rPr lang="it-IT" sz="4000" dirty="0" smtClean="0">
                <a:solidFill>
                  <a:srgbClr val="FF0000"/>
                </a:solidFill>
              </a:rPr>
              <a:t>and </a:t>
            </a:r>
            <a:r>
              <a:rPr lang="it-IT" sz="4000" i="1" dirty="0" err="1">
                <a:solidFill>
                  <a:srgbClr val="FF0000"/>
                </a:solidFill>
              </a:rPr>
              <a:t>Actinobacteria</a:t>
            </a:r>
            <a:endParaRPr lang="it-IT" sz="4400" i="1" dirty="0">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magine 2" descr="Fig. 16.7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104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ext Box 4"/>
          <p:cNvSpPr txBox="1">
            <a:spLocks noChangeArrowheads="1"/>
          </p:cNvSpPr>
          <p:nvPr/>
        </p:nvSpPr>
        <p:spPr bwMode="auto">
          <a:xfrm>
            <a:off x="107950" y="381000"/>
            <a:ext cx="8893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a:solidFill>
                  <a:srgbClr val="000000"/>
                </a:solidFill>
              </a:rPr>
              <a:t>High GC, Gram+ </a:t>
            </a:r>
            <a:r>
              <a:rPr lang="it-IT" i="1">
                <a:solidFill>
                  <a:srgbClr val="000000"/>
                </a:solidFill>
              </a:rPr>
              <a:t>Bacteria </a:t>
            </a:r>
            <a:r>
              <a:rPr lang="it-IT">
                <a:solidFill>
                  <a:srgbClr val="000000"/>
                </a:solidFill>
              </a:rPr>
              <a:t>(Actinobacteria): </a:t>
            </a:r>
            <a:r>
              <a:rPr lang="it-IT" i="1">
                <a:solidFill>
                  <a:srgbClr val="000000"/>
                </a:solidFill>
              </a:rPr>
              <a:t>Mycobacterium </a:t>
            </a:r>
          </a:p>
        </p:txBody>
      </p:sp>
      <p:pic>
        <p:nvPicPr>
          <p:cNvPr id="53251"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46513"/>
            <a:ext cx="914400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990600"/>
            <a:ext cx="2740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Immagin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122488"/>
            <a:ext cx="2209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4"/>
          <p:cNvSpPr txBox="1">
            <a:spLocks noChangeArrowheads="1"/>
          </p:cNvSpPr>
          <p:nvPr/>
        </p:nvSpPr>
        <p:spPr bwMode="auto">
          <a:xfrm>
            <a:off x="107950" y="228600"/>
            <a:ext cx="8893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a:solidFill>
                  <a:srgbClr val="000000"/>
                </a:solidFill>
              </a:rPr>
              <a:t>Filamentous Actinobacteria: </a:t>
            </a:r>
            <a:r>
              <a:rPr lang="it-IT" i="1">
                <a:solidFill>
                  <a:srgbClr val="000000"/>
                </a:solidFill>
              </a:rPr>
              <a:t>Streptomyces </a:t>
            </a:r>
          </a:p>
        </p:txBody>
      </p:sp>
      <p:pic>
        <p:nvPicPr>
          <p:cNvPr id="55298"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42037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14400"/>
            <a:ext cx="32004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886200"/>
            <a:ext cx="348615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5438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CasellaDiTesto 2"/>
          <p:cNvSpPr txBox="1">
            <a:spLocks noChangeArrowheads="1"/>
          </p:cNvSpPr>
          <p:nvPr/>
        </p:nvSpPr>
        <p:spPr bwMode="auto">
          <a:xfrm>
            <a:off x="304800" y="5765800"/>
            <a:ext cx="8534400" cy="1016000"/>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b="1"/>
              <a:t>The life cycle of </a:t>
            </a:r>
            <a:r>
              <a:rPr lang="it-IT" sz="1800" b="1" i="1"/>
              <a:t>Streptomyces coelicolor.</a:t>
            </a:r>
          </a:p>
          <a:p>
            <a:pPr algn="just" eaLnBrk="1" hangingPunct="1"/>
            <a:r>
              <a:rPr lang="it-IT" sz="1400"/>
              <a:t>From a single spore a vegetative mycelium germinates, this is followed by aerial growth with the production of aerial hyphae. These hyphae in turn will undergo synchronous septation to produce unigenomic spore compartments, which will disperse and thus commence a new cycle.</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4"/>
          <p:cNvSpPr txBox="1">
            <a:spLocks noChangeArrowheads="1"/>
          </p:cNvSpPr>
          <p:nvPr/>
        </p:nvSpPr>
        <p:spPr bwMode="auto">
          <a:xfrm>
            <a:off x="107950" y="228600"/>
            <a:ext cx="889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2000">
                <a:solidFill>
                  <a:srgbClr val="000000"/>
                </a:solidFill>
              </a:rPr>
              <a:t>Streptomycetes: aerial hyphas (sporophores) and spores (conidia)   </a:t>
            </a:r>
          </a:p>
        </p:txBody>
      </p:sp>
      <p:pic>
        <p:nvPicPr>
          <p:cNvPr id="59394" name="Immagine 2" descr="Fig. 16.7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63700"/>
            <a:ext cx="60198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2590800" y="6019800"/>
            <a:ext cx="6553200" cy="6858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pic>
        <p:nvPicPr>
          <p:cNvPr id="59396"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914400"/>
            <a:ext cx="4357688"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553200"/>
            <a:ext cx="9144000" cy="3048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sp>
        <p:nvSpPr>
          <p:cNvPr id="61442" name="Text Box 4"/>
          <p:cNvSpPr txBox="1">
            <a:spLocks noChangeArrowheads="1"/>
          </p:cNvSpPr>
          <p:nvPr/>
        </p:nvSpPr>
        <p:spPr bwMode="auto">
          <a:xfrm>
            <a:off x="107950" y="300038"/>
            <a:ext cx="8893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a:solidFill>
                  <a:srgbClr val="000000"/>
                </a:solidFill>
              </a:rPr>
              <a:t>    Antibiotics from </a:t>
            </a:r>
            <a:r>
              <a:rPr lang="it-IT" i="1">
                <a:solidFill>
                  <a:srgbClr val="000000"/>
                </a:solidFill>
              </a:rPr>
              <a:t>Streptomyces </a:t>
            </a:r>
          </a:p>
        </p:txBody>
      </p:sp>
      <p:pic>
        <p:nvPicPr>
          <p:cNvPr id="61443"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742950"/>
            <a:ext cx="52197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 y="3733800"/>
            <a:ext cx="8712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Immagin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1250" y="0"/>
            <a:ext cx="38417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51816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CasellaDiTesto 3"/>
          <p:cNvSpPr txBox="1">
            <a:spLocks noChangeArrowheads="1"/>
          </p:cNvSpPr>
          <p:nvPr/>
        </p:nvSpPr>
        <p:spPr bwMode="auto">
          <a:xfrm>
            <a:off x="5181600" y="0"/>
            <a:ext cx="396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000"/>
              <a:t>Isolation and screening of </a:t>
            </a:r>
            <a:r>
              <a:rPr lang="it-IT" sz="2000" i="1"/>
              <a:t>Streptomyces </a:t>
            </a:r>
            <a:r>
              <a:rPr lang="it-IT" sz="2000"/>
              <a:t>antibiotic produces </a:t>
            </a:r>
          </a:p>
        </p:txBody>
      </p:sp>
      <p:pic>
        <p:nvPicPr>
          <p:cNvPr id="63491"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979863"/>
            <a:ext cx="2768600"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Immagin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990600"/>
            <a:ext cx="27432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ChangeArrowheads="1"/>
          </p:cNvSpPr>
          <p:nvPr/>
        </p:nvSpPr>
        <p:spPr bwMode="auto">
          <a:xfrm>
            <a:off x="990600" y="2752725"/>
            <a:ext cx="7105650" cy="13620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lstStyle/>
          <a:p>
            <a:pPr marL="381000" indent="-381000" algn="ctr" defTabSz="1016000"/>
            <a:r>
              <a:rPr lang="it-IT" sz="4000" b="1" dirty="0" err="1">
                <a:solidFill>
                  <a:srgbClr val="606060"/>
                </a:solidFill>
              </a:rPr>
              <a:t>Prokaryotic</a:t>
            </a:r>
            <a:r>
              <a:rPr lang="it-IT" sz="4000" b="1" dirty="0">
                <a:solidFill>
                  <a:srgbClr val="606060"/>
                </a:solidFill>
              </a:rPr>
              <a:t> </a:t>
            </a:r>
            <a:r>
              <a:rPr lang="it-IT" sz="4000" b="1" dirty="0" err="1">
                <a:solidFill>
                  <a:srgbClr val="606060"/>
                </a:solidFill>
              </a:rPr>
              <a:t>diversity</a:t>
            </a:r>
            <a:r>
              <a:rPr lang="it-IT" sz="4000" b="1" dirty="0">
                <a:solidFill>
                  <a:srgbClr val="606060"/>
                </a:solidFill>
              </a:rPr>
              <a:t>:</a:t>
            </a:r>
          </a:p>
          <a:p>
            <a:pPr marL="381000" indent="-381000" algn="ctr" defTabSz="1016000"/>
            <a:r>
              <a:rPr lang="it-IT" sz="4000" i="1" dirty="0" err="1" smtClean="0">
                <a:solidFill>
                  <a:srgbClr val="FF0000"/>
                </a:solidFill>
              </a:rPr>
              <a:t>Cyanobacteria</a:t>
            </a:r>
            <a:endParaRPr lang="it-IT" sz="4400" i="1" dirty="0">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rot="5400000">
            <a:off x="1230784" y="-471945"/>
            <a:ext cx="6698601" cy="7819659"/>
          </a:xfrm>
          <a:prstGeom prst="rect">
            <a:avLst/>
          </a:prstGeom>
        </p:spPr>
      </p:pic>
      <p:sp>
        <p:nvSpPr>
          <p:cNvPr id="4" name="Triangolo isoscele 3"/>
          <p:cNvSpPr/>
          <p:nvPr/>
        </p:nvSpPr>
        <p:spPr>
          <a:xfrm rot="17238520">
            <a:off x="2916752" y="1740874"/>
            <a:ext cx="4011301" cy="550778"/>
          </a:xfrm>
          <a:prstGeom prst="triangle">
            <a:avLst>
              <a:gd name="adj" fmla="val 97511"/>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0794286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8"/>
          <p:cNvSpPr txBox="1">
            <a:spLocks noChangeArrowheads="1"/>
          </p:cNvSpPr>
          <p:nvPr/>
        </p:nvSpPr>
        <p:spPr bwMode="auto">
          <a:xfrm>
            <a:off x="395288" y="404813"/>
            <a:ext cx="8424862" cy="7016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1.  Cyanobacteria comprise a large and morphologycally heterogeneus group of </a:t>
            </a:r>
            <a:r>
              <a:rPr lang="it-IT" sz="2000" b="1">
                <a:solidFill>
                  <a:srgbClr val="FF0000"/>
                </a:solidFill>
              </a:rPr>
              <a:t>oxygenic phototrophic</a:t>
            </a:r>
            <a:r>
              <a:rPr lang="it-IT" sz="2000"/>
              <a:t> </a:t>
            </a:r>
            <a:r>
              <a:rPr lang="it-IT" sz="2000" b="1" i="1"/>
              <a:t>Bacteria</a:t>
            </a:r>
            <a:r>
              <a:rPr lang="it-IT" sz="2000" b="1"/>
              <a:t>.</a:t>
            </a:r>
            <a:endParaRPr lang="it-IT" sz="2000" b="1" baseline="30000"/>
          </a:p>
        </p:txBody>
      </p:sp>
      <p:sp>
        <p:nvSpPr>
          <p:cNvPr id="69634" name="Text Box 9"/>
          <p:cNvSpPr txBox="1">
            <a:spLocks noChangeArrowheads="1"/>
          </p:cNvSpPr>
          <p:nvPr/>
        </p:nvSpPr>
        <p:spPr bwMode="auto">
          <a:xfrm>
            <a:off x="395288" y="1268413"/>
            <a:ext cx="8424862" cy="3968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2.  Cyanobacteria can be divided in five morphological groups:</a:t>
            </a:r>
            <a:endParaRPr lang="it-IT" sz="2000" baseline="30000"/>
          </a:p>
        </p:txBody>
      </p:sp>
      <p:grpSp>
        <p:nvGrpSpPr>
          <p:cNvPr id="69635" name="Group 15"/>
          <p:cNvGrpSpPr>
            <a:grpSpLocks/>
          </p:cNvGrpSpPr>
          <p:nvPr/>
        </p:nvGrpSpPr>
        <p:grpSpPr bwMode="auto">
          <a:xfrm>
            <a:off x="539750" y="1844675"/>
            <a:ext cx="8604250" cy="2065338"/>
            <a:chOff x="340" y="1162"/>
            <a:chExt cx="5420" cy="1301"/>
          </a:xfrm>
        </p:grpSpPr>
        <p:sp>
          <p:nvSpPr>
            <p:cNvPr id="69641" name="Text Box 10"/>
            <p:cNvSpPr txBox="1">
              <a:spLocks noChangeArrowheads="1"/>
            </p:cNvSpPr>
            <p:nvPr/>
          </p:nvSpPr>
          <p:spPr bwMode="auto">
            <a:xfrm>
              <a:off x="431" y="2251"/>
              <a:ext cx="15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it-IT" sz="1600"/>
                <a:t>Unicellular, </a:t>
              </a:r>
              <a:r>
                <a:rPr lang="it-IT" sz="1600" b="1" i="1"/>
                <a:t>Gloeothece</a:t>
              </a:r>
            </a:p>
          </p:txBody>
        </p:sp>
        <p:sp>
          <p:nvSpPr>
            <p:cNvPr id="69642" name="Text Box 11"/>
            <p:cNvSpPr txBox="1">
              <a:spLocks noChangeArrowheads="1"/>
            </p:cNvSpPr>
            <p:nvPr/>
          </p:nvSpPr>
          <p:spPr bwMode="auto">
            <a:xfrm>
              <a:off x="2244" y="2251"/>
              <a:ext cx="15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it-IT" sz="1600"/>
                <a:t>Colonial, </a:t>
              </a:r>
              <a:r>
                <a:rPr lang="it-IT" sz="1600" b="1" i="1"/>
                <a:t>Dermocarpa</a:t>
              </a:r>
            </a:p>
          </p:txBody>
        </p:sp>
        <p:sp>
          <p:nvSpPr>
            <p:cNvPr id="69643" name="Text Box 12"/>
            <p:cNvSpPr txBox="1">
              <a:spLocks noChangeArrowheads="1"/>
            </p:cNvSpPr>
            <p:nvPr/>
          </p:nvSpPr>
          <p:spPr bwMode="auto">
            <a:xfrm>
              <a:off x="4059" y="2251"/>
              <a:ext cx="170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it-IT" sz="1600"/>
                <a:t>Filamentous, </a:t>
              </a:r>
              <a:r>
                <a:rPr lang="it-IT" sz="1600" b="1" i="1"/>
                <a:t>Oscillatoria</a:t>
              </a:r>
            </a:p>
          </p:txBody>
        </p:sp>
      </p:grpSp>
      <p:grpSp>
        <p:nvGrpSpPr>
          <p:cNvPr id="69636" name="Group 16"/>
          <p:cNvGrpSpPr>
            <a:grpSpLocks/>
          </p:cNvGrpSpPr>
          <p:nvPr/>
        </p:nvGrpSpPr>
        <p:grpSpPr bwMode="auto">
          <a:xfrm>
            <a:off x="539750" y="4076700"/>
            <a:ext cx="5616575" cy="2647950"/>
            <a:chOff x="340" y="2568"/>
            <a:chExt cx="3538" cy="1668"/>
          </a:xfrm>
        </p:grpSpPr>
        <p:sp>
          <p:nvSpPr>
            <p:cNvPr id="69639" name="Text Box 13"/>
            <p:cNvSpPr txBox="1">
              <a:spLocks noChangeArrowheads="1"/>
            </p:cNvSpPr>
            <p:nvPr/>
          </p:nvSpPr>
          <p:spPr bwMode="auto">
            <a:xfrm>
              <a:off x="385" y="3793"/>
              <a:ext cx="1814"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it-IT" sz="1600"/>
                <a:t>Filamentous heterocystous, </a:t>
              </a:r>
            </a:p>
            <a:p>
              <a:pPr algn="ctr" eaLnBrk="1" hangingPunct="1">
                <a:spcBef>
                  <a:spcPct val="50000"/>
                </a:spcBef>
              </a:pPr>
              <a:r>
                <a:rPr lang="it-IT" sz="1600" b="1" i="1"/>
                <a:t>Anabaena</a:t>
              </a:r>
            </a:p>
          </p:txBody>
        </p:sp>
        <p:sp>
          <p:nvSpPr>
            <p:cNvPr id="69640" name="Text Box 14"/>
            <p:cNvSpPr txBox="1">
              <a:spLocks noChangeArrowheads="1"/>
            </p:cNvSpPr>
            <p:nvPr/>
          </p:nvSpPr>
          <p:spPr bwMode="auto">
            <a:xfrm>
              <a:off x="2064" y="3793"/>
              <a:ext cx="1814"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it-IT" sz="1600"/>
                <a:t>Filamentous branching, </a:t>
              </a:r>
            </a:p>
            <a:p>
              <a:pPr algn="ctr" eaLnBrk="1" hangingPunct="1">
                <a:spcBef>
                  <a:spcPct val="50000"/>
                </a:spcBef>
              </a:pPr>
              <a:r>
                <a:rPr lang="it-IT" sz="1600" b="1" i="1"/>
                <a:t>Fiscerella</a:t>
              </a:r>
            </a:p>
          </p:txBody>
        </p:sp>
      </p:gr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076700"/>
            <a:ext cx="55451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844675"/>
            <a:ext cx="82804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Immagine 1" descr="Fig. 16.7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0"/>
            <a:ext cx="624840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0" y="5257800"/>
            <a:ext cx="5638800" cy="8382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sp>
        <p:nvSpPr>
          <p:cNvPr id="5" name="Rettangolo 4"/>
          <p:cNvSpPr/>
          <p:nvPr/>
        </p:nvSpPr>
        <p:spPr>
          <a:xfrm>
            <a:off x="3505200" y="6553200"/>
            <a:ext cx="5638800" cy="3048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sp>
        <p:nvSpPr>
          <p:cNvPr id="71684" name="Rettangolo 5"/>
          <p:cNvSpPr>
            <a:spLocks noChangeArrowheads="1"/>
          </p:cNvSpPr>
          <p:nvPr/>
        </p:nvSpPr>
        <p:spPr bwMode="auto">
          <a:xfrm>
            <a:off x="3468688" y="228600"/>
            <a:ext cx="2784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t>The Cyanobacteria</a:t>
            </a:r>
          </a:p>
        </p:txBody>
      </p:sp>
      <p:pic>
        <p:nvPicPr>
          <p:cNvPr id="71685" name="Immagin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 y="3657600"/>
            <a:ext cx="8763000"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rot="5400000">
            <a:off x="1230784" y="-471945"/>
            <a:ext cx="6698601" cy="7819659"/>
          </a:xfrm>
          <a:prstGeom prst="rect">
            <a:avLst/>
          </a:prstGeom>
        </p:spPr>
      </p:pic>
      <p:sp>
        <p:nvSpPr>
          <p:cNvPr id="4" name="Triangolo isoscele 3"/>
          <p:cNvSpPr/>
          <p:nvPr/>
        </p:nvSpPr>
        <p:spPr>
          <a:xfrm rot="21421147">
            <a:off x="4443887" y="475183"/>
            <a:ext cx="4291379" cy="3492670"/>
          </a:xfrm>
          <a:prstGeom prst="triangle">
            <a:avLst>
              <a:gd name="adj" fmla="val 73858"/>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321938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4"/>
          <p:cNvSpPr txBox="1">
            <a:spLocks noChangeArrowheads="1"/>
          </p:cNvSpPr>
          <p:nvPr/>
        </p:nvSpPr>
        <p:spPr bwMode="auto">
          <a:xfrm>
            <a:off x="395288" y="333375"/>
            <a:ext cx="8424862" cy="7016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3. The structure of cell wall is similar to the G- </a:t>
            </a:r>
            <a:r>
              <a:rPr lang="it-IT" sz="2000" i="1"/>
              <a:t>Bacteria</a:t>
            </a:r>
            <a:r>
              <a:rPr lang="it-IT" sz="2000"/>
              <a:t>, and peptidoglycan is present in the walls</a:t>
            </a:r>
            <a:endParaRPr lang="it-IT" sz="2000" baseline="30000"/>
          </a:p>
        </p:txBody>
      </p:sp>
      <p:sp>
        <p:nvSpPr>
          <p:cNvPr id="73730" name="Text Box 5"/>
          <p:cNvSpPr txBox="1">
            <a:spLocks noChangeArrowheads="1"/>
          </p:cNvSpPr>
          <p:nvPr/>
        </p:nvSpPr>
        <p:spPr bwMode="auto">
          <a:xfrm>
            <a:off x="395288" y="1214438"/>
            <a:ext cx="8424862" cy="7016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4.  They have only </a:t>
            </a:r>
            <a:r>
              <a:rPr lang="it-IT" sz="2000" b="1"/>
              <a:t>chlorophyll a</a:t>
            </a:r>
            <a:r>
              <a:rPr lang="it-IT" sz="2000"/>
              <a:t> and </a:t>
            </a:r>
            <a:r>
              <a:rPr lang="it-IT" sz="2000" b="1"/>
              <a:t>phycobilins</a:t>
            </a:r>
            <a:r>
              <a:rPr lang="it-IT" sz="2000"/>
              <a:t> (</a:t>
            </a:r>
            <a:r>
              <a:rPr lang="it-IT" sz="2000" b="1" i="1">
                <a:solidFill>
                  <a:srgbClr val="0000FF"/>
                </a:solidFill>
              </a:rPr>
              <a:t>phycocyanins</a:t>
            </a:r>
            <a:r>
              <a:rPr lang="it-IT" sz="2000" b="1">
                <a:solidFill>
                  <a:srgbClr val="0000FF"/>
                </a:solidFill>
              </a:rPr>
              <a:t>-blue</a:t>
            </a:r>
            <a:r>
              <a:rPr lang="it-IT" sz="2000">
                <a:solidFill>
                  <a:schemeClr val="accent2"/>
                </a:solidFill>
              </a:rPr>
              <a:t> </a:t>
            </a:r>
            <a:r>
              <a:rPr lang="it-IT" sz="2000"/>
              <a:t>or </a:t>
            </a:r>
            <a:r>
              <a:rPr lang="it-IT" sz="2000" b="1" i="1">
                <a:solidFill>
                  <a:srgbClr val="FF0000"/>
                </a:solidFill>
              </a:rPr>
              <a:t>phycoerythrin</a:t>
            </a:r>
            <a:r>
              <a:rPr lang="it-IT" sz="2000" b="1">
                <a:solidFill>
                  <a:srgbClr val="FF0000"/>
                </a:solidFill>
              </a:rPr>
              <a:t>-red</a:t>
            </a:r>
            <a:r>
              <a:rPr lang="it-IT" sz="2000"/>
              <a:t>)</a:t>
            </a:r>
            <a:endParaRPr lang="it-IT" sz="2000" baseline="30000"/>
          </a:p>
        </p:txBody>
      </p:sp>
      <p:sp>
        <p:nvSpPr>
          <p:cNvPr id="73731" name="Text Box 6"/>
          <p:cNvSpPr txBox="1">
            <a:spLocks noChangeArrowheads="1"/>
          </p:cNvSpPr>
          <p:nvPr/>
        </p:nvSpPr>
        <p:spPr bwMode="auto">
          <a:xfrm>
            <a:off x="395288" y="2133600"/>
            <a:ext cx="8424862" cy="7016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5.  Some filamentous cyanobacteria form </a:t>
            </a:r>
            <a:r>
              <a:rPr lang="it-IT" sz="2000" b="1"/>
              <a:t>heterocysts</a:t>
            </a:r>
            <a:r>
              <a:rPr lang="it-IT" sz="2000"/>
              <a:t>, the only site of </a:t>
            </a:r>
            <a:r>
              <a:rPr lang="it-IT" sz="2000" i="1"/>
              <a:t>nitrogen fixation</a:t>
            </a:r>
            <a:r>
              <a:rPr lang="it-IT" sz="2000"/>
              <a:t>; lack of photosystem II.</a:t>
            </a:r>
            <a:endParaRPr lang="it-IT" sz="2000" baseline="30000"/>
          </a:p>
        </p:txBody>
      </p:sp>
      <p:pic>
        <p:nvPicPr>
          <p:cNvPr id="73732" name="Picture 7" descr="FG12_080a"/>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429000"/>
            <a:ext cx="35274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8" descr="FG12_080b"/>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429000"/>
            <a:ext cx="5181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1000125" y="2743200"/>
            <a:ext cx="7105650" cy="13620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lstStyle/>
          <a:p>
            <a:pPr marL="381000" indent="-381000" algn="ctr" defTabSz="1016000"/>
            <a:r>
              <a:rPr lang="it-IT" sz="4000" b="1">
                <a:solidFill>
                  <a:srgbClr val="606060"/>
                </a:solidFill>
              </a:rPr>
              <a:t>Prokaryotic diversity:</a:t>
            </a:r>
          </a:p>
          <a:p>
            <a:pPr marL="381000" indent="-381000" algn="ctr" defTabSz="1016000"/>
            <a:r>
              <a:rPr lang="it-IT" sz="4000">
                <a:solidFill>
                  <a:srgbClr val="FF0000"/>
                </a:solidFill>
              </a:rPr>
              <a:t>Phylum 5: Chlamydia</a:t>
            </a:r>
            <a:endParaRPr lang="it-IT" sz="4400" i="1">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rot="5400000">
            <a:off x="1230784" y="-471945"/>
            <a:ext cx="6698601" cy="7819659"/>
          </a:xfrm>
          <a:prstGeom prst="rect">
            <a:avLst/>
          </a:prstGeom>
        </p:spPr>
      </p:pic>
      <p:sp>
        <p:nvSpPr>
          <p:cNvPr id="4" name="Triangolo isoscele 3"/>
          <p:cNvSpPr/>
          <p:nvPr/>
        </p:nvSpPr>
        <p:spPr>
          <a:xfrm rot="15575258">
            <a:off x="1985108" y="1919519"/>
            <a:ext cx="3930272" cy="502714"/>
          </a:xfrm>
          <a:prstGeom prst="triangle">
            <a:avLst>
              <a:gd name="adj" fmla="val 97511"/>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8680301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477000"/>
            <a:ext cx="9144000" cy="381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sp>
        <p:nvSpPr>
          <p:cNvPr id="79874" name="Text Box 4"/>
          <p:cNvSpPr txBox="1">
            <a:spLocks noChangeArrowheads="1"/>
          </p:cNvSpPr>
          <p:nvPr/>
        </p:nvSpPr>
        <p:spPr bwMode="auto">
          <a:xfrm>
            <a:off x="107950" y="228600"/>
            <a:ext cx="8893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i="1">
                <a:solidFill>
                  <a:srgbClr val="000000"/>
                </a:solidFill>
              </a:rPr>
              <a:t>Chlamydia </a:t>
            </a:r>
          </a:p>
        </p:txBody>
      </p:sp>
      <p:pic>
        <p:nvPicPr>
          <p:cNvPr id="79875"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
            <a:ext cx="76962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665538"/>
            <a:ext cx="7753350" cy="319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p:cNvSpPr/>
          <p:nvPr/>
        </p:nvSpPr>
        <p:spPr>
          <a:xfrm>
            <a:off x="2971800" y="4011613"/>
            <a:ext cx="3200400" cy="2362200"/>
          </a:xfrm>
          <a:prstGeom prst="rect">
            <a:avLst/>
          </a:prstGeom>
          <a:noFill/>
          <a:ln w="317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88"/>
            <a:ext cx="5459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22" name="Object 2"/>
          <p:cNvGraphicFramePr>
            <a:graphicFrameLocks noChangeAspect="1"/>
          </p:cNvGraphicFramePr>
          <p:nvPr/>
        </p:nvGraphicFramePr>
        <p:xfrm>
          <a:off x="5791200" y="914400"/>
          <a:ext cx="3200400" cy="3124200"/>
        </p:xfrm>
        <a:graphic>
          <a:graphicData uri="http://schemas.openxmlformats.org/presentationml/2006/ole">
            <mc:AlternateContent xmlns:mc="http://schemas.openxmlformats.org/markup-compatibility/2006">
              <mc:Choice xmlns:v="urn:schemas-microsoft-com:vml" Requires="v">
                <p:oleObj spid="_x0000_s81932" name="Image" r:id="rId5" imgW="1849983" imgH="1804267" progId="">
                  <p:embed/>
                </p:oleObj>
              </mc:Choice>
              <mc:Fallback>
                <p:oleObj name="Image" r:id="rId5" imgW="1849983" imgH="1804267"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914400"/>
                        <a:ext cx="320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1923" name="Text Box 4"/>
          <p:cNvSpPr txBox="1">
            <a:spLocks noChangeArrowheads="1"/>
          </p:cNvSpPr>
          <p:nvPr/>
        </p:nvSpPr>
        <p:spPr bwMode="auto">
          <a:xfrm>
            <a:off x="4410075" y="152400"/>
            <a:ext cx="2981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it-IT" i="1">
                <a:solidFill>
                  <a:srgbClr val="000000"/>
                </a:solidFill>
              </a:rPr>
              <a:t>Chlamydia </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ChangeArrowheads="1"/>
          </p:cNvSpPr>
          <p:nvPr/>
        </p:nvSpPr>
        <p:spPr bwMode="auto">
          <a:xfrm>
            <a:off x="609600" y="2667000"/>
            <a:ext cx="7848600" cy="152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lstStyle/>
          <a:p>
            <a:pPr marL="381000" indent="-381000" algn="ctr" defTabSz="1016000"/>
            <a:r>
              <a:rPr lang="it-IT" sz="4000" b="1" dirty="0" err="1">
                <a:solidFill>
                  <a:srgbClr val="606060"/>
                </a:solidFill>
              </a:rPr>
              <a:t>Prokaryotic</a:t>
            </a:r>
            <a:r>
              <a:rPr lang="it-IT" sz="4000" b="1" dirty="0">
                <a:solidFill>
                  <a:srgbClr val="606060"/>
                </a:solidFill>
              </a:rPr>
              <a:t> </a:t>
            </a:r>
            <a:r>
              <a:rPr lang="it-IT" sz="4000" b="1" dirty="0" err="1">
                <a:solidFill>
                  <a:srgbClr val="606060"/>
                </a:solidFill>
              </a:rPr>
              <a:t>diversity</a:t>
            </a:r>
            <a:r>
              <a:rPr lang="it-IT" sz="4000" b="1" dirty="0">
                <a:solidFill>
                  <a:srgbClr val="606060"/>
                </a:solidFill>
              </a:rPr>
              <a:t>:</a:t>
            </a:r>
          </a:p>
          <a:p>
            <a:pPr marL="381000" indent="-381000" algn="ctr" defTabSz="1016000"/>
            <a:r>
              <a:rPr lang="it-IT" sz="4000" i="1" dirty="0" err="1" smtClean="0">
                <a:solidFill>
                  <a:srgbClr val="FF0000"/>
                </a:solidFill>
              </a:rPr>
              <a:t>Chlorobi</a:t>
            </a:r>
            <a:r>
              <a:rPr lang="it-IT" sz="4000" dirty="0" smtClean="0">
                <a:solidFill>
                  <a:srgbClr val="FF0000"/>
                </a:solidFill>
              </a:rPr>
              <a:t> (Green </a:t>
            </a:r>
            <a:r>
              <a:rPr lang="it-IT" sz="4000" dirty="0" err="1">
                <a:solidFill>
                  <a:srgbClr val="FF0000"/>
                </a:solidFill>
              </a:rPr>
              <a:t>Sulfur</a:t>
            </a:r>
            <a:r>
              <a:rPr lang="it-IT" sz="4000" dirty="0">
                <a:solidFill>
                  <a:srgbClr val="FF0000"/>
                </a:solidFill>
              </a:rPr>
              <a:t> </a:t>
            </a:r>
            <a:r>
              <a:rPr lang="it-IT" sz="4000" dirty="0" err="1" smtClean="0">
                <a:solidFill>
                  <a:srgbClr val="FF0000"/>
                </a:solidFill>
              </a:rPr>
              <a:t>Bacteria</a:t>
            </a:r>
            <a:r>
              <a:rPr lang="it-IT" sz="4000" dirty="0" smtClean="0">
                <a:solidFill>
                  <a:srgbClr val="FF0000"/>
                </a:solidFill>
              </a:rPr>
              <a:t>)</a:t>
            </a:r>
            <a:endParaRPr lang="it-IT" sz="4400" i="1" dirty="0">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rot="5400000">
            <a:off x="1230784" y="-471945"/>
            <a:ext cx="6698601" cy="7819659"/>
          </a:xfrm>
          <a:prstGeom prst="rect">
            <a:avLst/>
          </a:prstGeom>
        </p:spPr>
      </p:pic>
      <p:sp>
        <p:nvSpPr>
          <p:cNvPr id="4" name="Triangolo isoscele 3"/>
          <p:cNvSpPr/>
          <p:nvPr/>
        </p:nvSpPr>
        <p:spPr>
          <a:xfrm rot="12954147">
            <a:off x="780249" y="2834533"/>
            <a:ext cx="4011301" cy="550778"/>
          </a:xfrm>
          <a:prstGeom prst="triangle">
            <a:avLst>
              <a:gd name="adj" fmla="val 97511"/>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868030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4"/>
          <p:cNvSpPr txBox="1">
            <a:spLocks noChangeArrowheads="1"/>
          </p:cNvSpPr>
          <p:nvPr/>
        </p:nvSpPr>
        <p:spPr bwMode="auto">
          <a:xfrm>
            <a:off x="990600" y="381000"/>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2800">
                <a:solidFill>
                  <a:srgbClr val="000000"/>
                </a:solidFill>
              </a:rPr>
              <a:t>Green sulfur </a:t>
            </a:r>
            <a:r>
              <a:rPr lang="it-IT" sz="2800" i="1">
                <a:solidFill>
                  <a:srgbClr val="000000"/>
                </a:solidFill>
              </a:rPr>
              <a:t>Bacteria: Chlorobium </a:t>
            </a:r>
          </a:p>
        </p:txBody>
      </p:sp>
      <p:sp>
        <p:nvSpPr>
          <p:cNvPr id="88066" name="Text Box 5"/>
          <p:cNvSpPr txBox="1">
            <a:spLocks noChangeArrowheads="1"/>
          </p:cNvSpPr>
          <p:nvPr/>
        </p:nvSpPr>
        <p:spPr bwMode="auto">
          <a:xfrm>
            <a:off x="468313" y="1268413"/>
            <a:ext cx="6389687" cy="3968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1.  </a:t>
            </a:r>
            <a:r>
              <a:rPr lang="it-IT" sz="2000" b="1"/>
              <a:t>Non-motile anoxygenic phototrophic </a:t>
            </a:r>
            <a:r>
              <a:rPr lang="it-IT" sz="2000" b="1" i="1"/>
              <a:t>bacteria</a:t>
            </a:r>
            <a:endParaRPr lang="it-IT" sz="2000" b="1" i="1" baseline="30000"/>
          </a:p>
        </p:txBody>
      </p:sp>
      <p:sp>
        <p:nvSpPr>
          <p:cNvPr id="88067" name="Text Box 6"/>
          <p:cNvSpPr txBox="1">
            <a:spLocks noChangeArrowheads="1"/>
          </p:cNvSpPr>
          <p:nvPr/>
        </p:nvSpPr>
        <p:spPr bwMode="auto">
          <a:xfrm>
            <a:off x="468313" y="1808163"/>
            <a:ext cx="8351837" cy="7016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2.  They utilize H</a:t>
            </a:r>
            <a:r>
              <a:rPr lang="it-IT" sz="2000" baseline="-25000"/>
              <a:t>2</a:t>
            </a:r>
            <a:r>
              <a:rPr lang="it-IT" sz="2000"/>
              <a:t>S as an electron donor, oxidizing it first to S</a:t>
            </a:r>
            <a:r>
              <a:rPr lang="it-IT" sz="2000" baseline="30000"/>
              <a:t>0</a:t>
            </a:r>
            <a:r>
              <a:rPr lang="it-IT" sz="2000"/>
              <a:t> and then to SO</a:t>
            </a:r>
            <a:r>
              <a:rPr lang="it-IT" sz="2000" baseline="-25000"/>
              <a:t>4</a:t>
            </a:r>
            <a:r>
              <a:rPr lang="it-IT" sz="2000" baseline="30000"/>
              <a:t>2-</a:t>
            </a:r>
            <a:r>
              <a:rPr lang="it-IT" sz="2000"/>
              <a:t>. The sulfur produced resides outside the cell.</a:t>
            </a:r>
            <a:endParaRPr lang="it-IT" sz="2000" baseline="30000"/>
          </a:p>
        </p:txBody>
      </p:sp>
      <p:sp>
        <p:nvSpPr>
          <p:cNvPr id="88068" name="Text Box 7"/>
          <p:cNvSpPr txBox="1">
            <a:spLocks noChangeArrowheads="1"/>
          </p:cNvSpPr>
          <p:nvPr/>
        </p:nvSpPr>
        <p:spPr bwMode="auto">
          <a:xfrm>
            <a:off x="468313" y="2671763"/>
            <a:ext cx="8351837" cy="3968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3.  They have bacteriochlorophyll </a:t>
            </a:r>
            <a:r>
              <a:rPr lang="it-IT" sz="2000" i="1"/>
              <a:t>a</a:t>
            </a:r>
            <a:r>
              <a:rPr lang="it-IT" sz="2000"/>
              <a:t> and </a:t>
            </a:r>
            <a:r>
              <a:rPr lang="it-IT" sz="2000" i="1"/>
              <a:t>c</a:t>
            </a:r>
            <a:r>
              <a:rPr lang="it-IT" sz="2000"/>
              <a:t>, </a:t>
            </a:r>
            <a:r>
              <a:rPr lang="it-IT" sz="2000" i="1"/>
              <a:t>d</a:t>
            </a:r>
            <a:r>
              <a:rPr lang="it-IT" sz="2000"/>
              <a:t> or </a:t>
            </a:r>
            <a:r>
              <a:rPr lang="it-IT" sz="2000" i="1"/>
              <a:t>e</a:t>
            </a:r>
            <a:r>
              <a:rPr lang="it-IT" sz="2000"/>
              <a:t> (</a:t>
            </a:r>
            <a:r>
              <a:rPr lang="it-IT" sz="2000" b="1">
                <a:solidFill>
                  <a:srgbClr val="FF0000"/>
                </a:solidFill>
              </a:rPr>
              <a:t>chlorosome</a:t>
            </a:r>
            <a:r>
              <a:rPr lang="it-IT" sz="2000"/>
              <a:t>)</a:t>
            </a:r>
            <a:endParaRPr lang="it-IT" sz="2000" baseline="30000"/>
          </a:p>
        </p:txBody>
      </p:sp>
      <p:graphicFrame>
        <p:nvGraphicFramePr>
          <p:cNvPr id="88069" name="Object 2"/>
          <p:cNvGraphicFramePr>
            <a:graphicFrameLocks/>
          </p:cNvGraphicFramePr>
          <p:nvPr/>
        </p:nvGraphicFramePr>
        <p:xfrm>
          <a:off x="684213" y="3429000"/>
          <a:ext cx="2952750" cy="2663825"/>
        </p:xfrm>
        <a:graphic>
          <a:graphicData uri="http://schemas.openxmlformats.org/presentationml/2006/ole">
            <mc:AlternateContent xmlns:mc="http://schemas.openxmlformats.org/markup-compatibility/2006">
              <mc:Choice xmlns:v="urn:schemas-microsoft-com:vml" Requires="v">
                <p:oleObj spid="_x0000_s88081" name="Image" r:id="rId4" imgW="1728366" imgH="1572904" progId="">
                  <p:embed/>
                </p:oleObj>
              </mc:Choice>
              <mc:Fallback>
                <p:oleObj name="Image" r:id="rId4" imgW="1728366" imgH="1572904" progId="">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429000"/>
                        <a:ext cx="2952750"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88070" name="Group 11"/>
          <p:cNvGrpSpPr>
            <a:grpSpLocks/>
          </p:cNvGrpSpPr>
          <p:nvPr/>
        </p:nvGrpSpPr>
        <p:grpSpPr bwMode="auto">
          <a:xfrm>
            <a:off x="4283075" y="3429000"/>
            <a:ext cx="4392613" cy="2736850"/>
            <a:chOff x="2698" y="2160"/>
            <a:chExt cx="2767" cy="1724"/>
          </a:xfrm>
        </p:grpSpPr>
        <p:pic>
          <p:nvPicPr>
            <p:cNvPr id="88071" name="Picture 8" descr="FG12_09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 y="2160"/>
              <a:ext cx="2767" cy="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Text Box 10"/>
            <p:cNvSpPr txBox="1">
              <a:spLocks noChangeArrowheads="1"/>
            </p:cNvSpPr>
            <p:nvPr/>
          </p:nvSpPr>
          <p:spPr bwMode="auto">
            <a:xfrm>
              <a:off x="4272" y="2505"/>
              <a:ext cx="860"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chlorosome</a:t>
              </a:r>
            </a:p>
          </p:txBody>
        </p:sp>
      </p:gr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7"/>
          <p:cNvSpPr txBox="1">
            <a:spLocks noChangeArrowheads="1"/>
          </p:cNvSpPr>
          <p:nvPr/>
        </p:nvSpPr>
        <p:spPr bwMode="auto">
          <a:xfrm>
            <a:off x="903288" y="4462463"/>
            <a:ext cx="7299325" cy="1938337"/>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it-IT" sz="2000" b="1"/>
              <a:t>Green</a:t>
            </a:r>
            <a:r>
              <a:rPr lang="it-IT" sz="2000"/>
              <a:t> and </a:t>
            </a:r>
            <a:r>
              <a:rPr lang="it-IT" sz="2000" b="1"/>
              <a:t>brown </a:t>
            </a:r>
            <a:r>
              <a:rPr lang="it-IT" sz="2000" b="1" i="1"/>
              <a:t>chlorobia</a:t>
            </a:r>
            <a:endParaRPr lang="it-IT" sz="2000"/>
          </a:p>
          <a:p>
            <a:pPr algn="just" eaLnBrk="1" hangingPunct="1">
              <a:spcBef>
                <a:spcPct val="50000"/>
              </a:spcBef>
              <a:buFontTx/>
              <a:buAutoNum type="alphaLcParenBoth"/>
            </a:pPr>
            <a:r>
              <a:rPr lang="it-IT" sz="2000" b="1" i="1"/>
              <a:t>C.tepidum</a:t>
            </a:r>
            <a:r>
              <a:rPr lang="it-IT" sz="2000"/>
              <a:t> contains bacteriochl. </a:t>
            </a:r>
            <a:r>
              <a:rPr lang="it-IT" sz="2000" i="1"/>
              <a:t>c</a:t>
            </a:r>
            <a:r>
              <a:rPr lang="it-IT" sz="2000"/>
              <a:t> and a series of green colored carotenoids.</a:t>
            </a:r>
          </a:p>
          <a:p>
            <a:pPr algn="just" eaLnBrk="1" hangingPunct="1">
              <a:spcBef>
                <a:spcPct val="50000"/>
              </a:spcBef>
              <a:buFontTx/>
              <a:buAutoNum type="alphaLcParenBoth"/>
            </a:pPr>
            <a:r>
              <a:rPr lang="it-IT" sz="2000" b="1" i="1"/>
              <a:t>C. phaeobacteroides</a:t>
            </a:r>
            <a:r>
              <a:rPr lang="it-IT" sz="2000"/>
              <a:t> contains bacteriochl. </a:t>
            </a:r>
            <a:r>
              <a:rPr lang="it-IT" sz="2000" i="1"/>
              <a:t>e</a:t>
            </a:r>
            <a:r>
              <a:rPr lang="it-IT" sz="2000"/>
              <a:t> and brown-colored carotenoids.</a:t>
            </a:r>
          </a:p>
        </p:txBody>
      </p:sp>
      <p:sp>
        <p:nvSpPr>
          <p:cNvPr id="90114" name="CasellaDiTesto 5"/>
          <p:cNvSpPr txBox="1">
            <a:spLocks noChangeArrowheads="1"/>
          </p:cNvSpPr>
          <p:nvPr/>
        </p:nvSpPr>
        <p:spPr bwMode="auto">
          <a:xfrm>
            <a:off x="2976563" y="304800"/>
            <a:ext cx="315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a:t>Green sulfur </a:t>
            </a:r>
            <a:r>
              <a:rPr lang="it-IT" i="1"/>
              <a:t>Bacteria</a:t>
            </a:r>
          </a:p>
        </p:txBody>
      </p:sp>
      <p:pic>
        <p:nvPicPr>
          <p:cNvPr id="90115"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838200"/>
            <a:ext cx="65532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179512" y="2708920"/>
            <a:ext cx="8856984" cy="149884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lstStyle/>
          <a:p>
            <a:pPr marL="381000" indent="-381000" algn="ctr" defTabSz="1016000"/>
            <a:r>
              <a:rPr lang="it-IT" sz="4000" b="1" dirty="0" err="1">
                <a:solidFill>
                  <a:srgbClr val="606060"/>
                </a:solidFill>
              </a:rPr>
              <a:t>Prokaryotic</a:t>
            </a:r>
            <a:r>
              <a:rPr lang="it-IT" sz="4000" b="1" dirty="0">
                <a:solidFill>
                  <a:srgbClr val="606060"/>
                </a:solidFill>
              </a:rPr>
              <a:t> </a:t>
            </a:r>
            <a:r>
              <a:rPr lang="it-IT" sz="4000" b="1" dirty="0" err="1">
                <a:solidFill>
                  <a:srgbClr val="606060"/>
                </a:solidFill>
              </a:rPr>
              <a:t>diversity</a:t>
            </a:r>
            <a:r>
              <a:rPr lang="it-IT" sz="4000" b="1" dirty="0">
                <a:solidFill>
                  <a:srgbClr val="606060"/>
                </a:solidFill>
              </a:rPr>
              <a:t>:</a:t>
            </a:r>
          </a:p>
          <a:p>
            <a:pPr marL="381000" indent="-381000" algn="ctr" defTabSz="1016000"/>
            <a:r>
              <a:rPr lang="it-IT" sz="4000" i="1" dirty="0" err="1" smtClean="0">
                <a:solidFill>
                  <a:srgbClr val="FF0000"/>
                </a:solidFill>
              </a:rPr>
              <a:t>Chloroflexi</a:t>
            </a:r>
            <a:r>
              <a:rPr lang="it-IT" sz="4000" dirty="0" smtClean="0">
                <a:solidFill>
                  <a:srgbClr val="FF0000"/>
                </a:solidFill>
              </a:rPr>
              <a:t> (Green </a:t>
            </a:r>
            <a:r>
              <a:rPr lang="it-IT" sz="4000" dirty="0" err="1">
                <a:solidFill>
                  <a:srgbClr val="FF0000"/>
                </a:solidFill>
              </a:rPr>
              <a:t>Nonsulfur</a:t>
            </a:r>
            <a:r>
              <a:rPr lang="it-IT" sz="4000" dirty="0">
                <a:solidFill>
                  <a:srgbClr val="FF0000"/>
                </a:solidFill>
              </a:rPr>
              <a:t> </a:t>
            </a:r>
            <a:r>
              <a:rPr lang="it-IT" sz="4000" dirty="0" err="1" smtClean="0">
                <a:solidFill>
                  <a:srgbClr val="FF0000"/>
                </a:solidFill>
              </a:rPr>
              <a:t>Bacteria</a:t>
            </a:r>
            <a:r>
              <a:rPr lang="it-IT" sz="4000" dirty="0" smtClean="0">
                <a:solidFill>
                  <a:srgbClr val="FF0000"/>
                </a:solidFill>
              </a:rPr>
              <a:t>)</a:t>
            </a:r>
            <a:endParaRPr lang="it-IT" sz="4400" i="1" dirty="0">
              <a:solidFill>
                <a:schemeClr val="bg2"/>
              </a:solidFill>
            </a:endParaRPr>
          </a:p>
        </p:txBody>
      </p:sp>
    </p:spTree>
    <p:extLst>
      <p:ext uri="{BB962C8B-B14F-4D97-AF65-F5344CB8AC3E}">
        <p14:creationId xmlns:p14="http://schemas.microsoft.com/office/powerpoint/2010/main" val="39533934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4"/>
          <p:cNvSpPr txBox="1">
            <a:spLocks noChangeArrowheads="1"/>
          </p:cNvSpPr>
          <p:nvPr/>
        </p:nvSpPr>
        <p:spPr bwMode="auto">
          <a:xfrm>
            <a:off x="1811338" y="381000"/>
            <a:ext cx="5580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2800" i="1"/>
              <a:t>Staphylococcus </a:t>
            </a:r>
            <a:r>
              <a:rPr lang="it-IT" sz="2800"/>
              <a:t>and</a:t>
            </a:r>
            <a:r>
              <a:rPr lang="it-IT" sz="2800" i="1"/>
              <a:t> Micrococcus</a:t>
            </a:r>
          </a:p>
        </p:txBody>
      </p:sp>
      <p:sp>
        <p:nvSpPr>
          <p:cNvPr id="20482" name="Text Box 5"/>
          <p:cNvSpPr txBox="1">
            <a:spLocks noChangeArrowheads="1"/>
          </p:cNvSpPr>
          <p:nvPr/>
        </p:nvSpPr>
        <p:spPr bwMode="auto">
          <a:xfrm>
            <a:off x="395288" y="1268413"/>
            <a:ext cx="8215312" cy="3968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1.  </a:t>
            </a:r>
            <a:r>
              <a:rPr lang="it-IT" sz="2000" b="1"/>
              <a:t>Aerobic organisms with a typical respiratory metabolism</a:t>
            </a:r>
            <a:endParaRPr lang="it-IT" sz="2000" b="1" baseline="30000"/>
          </a:p>
        </p:txBody>
      </p:sp>
      <p:sp>
        <p:nvSpPr>
          <p:cNvPr id="20483" name="Text Box 6"/>
          <p:cNvSpPr txBox="1">
            <a:spLocks noChangeArrowheads="1"/>
          </p:cNvSpPr>
          <p:nvPr/>
        </p:nvSpPr>
        <p:spPr bwMode="auto">
          <a:xfrm>
            <a:off x="395288" y="1952625"/>
            <a:ext cx="3719512" cy="3968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2.  </a:t>
            </a:r>
            <a:r>
              <a:rPr lang="it-IT" sz="2000" b="1"/>
              <a:t>Catalase-positive</a:t>
            </a:r>
            <a:endParaRPr lang="it-IT" sz="2000" b="1" baseline="30000"/>
          </a:p>
        </p:txBody>
      </p:sp>
      <p:sp>
        <p:nvSpPr>
          <p:cNvPr id="20484" name="Text Box 7"/>
          <p:cNvSpPr txBox="1">
            <a:spLocks noChangeArrowheads="1"/>
          </p:cNvSpPr>
          <p:nvPr/>
        </p:nvSpPr>
        <p:spPr bwMode="auto">
          <a:xfrm>
            <a:off x="395288" y="2708275"/>
            <a:ext cx="7834312" cy="3968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3.  </a:t>
            </a:r>
            <a:r>
              <a:rPr lang="it-IT" sz="2000" b="1"/>
              <a:t>Ability to grow in media with high salt (7.5% NaCl)</a:t>
            </a:r>
            <a:endParaRPr lang="it-IT" sz="2000" b="1" baseline="30000"/>
          </a:p>
        </p:txBody>
      </p:sp>
      <p:sp>
        <p:nvSpPr>
          <p:cNvPr id="20485" name="Text Box 8"/>
          <p:cNvSpPr txBox="1">
            <a:spLocks noChangeArrowheads="1"/>
          </p:cNvSpPr>
          <p:nvPr/>
        </p:nvSpPr>
        <p:spPr bwMode="auto">
          <a:xfrm>
            <a:off x="395288" y="3429000"/>
            <a:ext cx="8604250" cy="3968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4.  The two genera can be separated based on the oxidation/fermentation</a:t>
            </a:r>
            <a:endParaRPr lang="it-IT" sz="2000" baseline="30000"/>
          </a:p>
        </p:txBody>
      </p:sp>
      <p:sp>
        <p:nvSpPr>
          <p:cNvPr id="20486" name="Text Box 9"/>
          <p:cNvSpPr txBox="1">
            <a:spLocks noChangeArrowheads="1"/>
          </p:cNvSpPr>
          <p:nvPr/>
        </p:nvSpPr>
        <p:spPr bwMode="auto">
          <a:xfrm>
            <a:off x="395288" y="4149725"/>
            <a:ext cx="8367712" cy="70802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5. Staphylococci are common in humans and animals and occasionally cause serious infections (</a:t>
            </a:r>
            <a:r>
              <a:rPr lang="it-IT" sz="2000" b="1" i="1"/>
              <a:t>S. aureus</a:t>
            </a:r>
            <a:r>
              <a:rPr lang="it-IT" sz="2000"/>
              <a:t>)</a:t>
            </a:r>
            <a:endParaRPr lang="it-IT" sz="2000" baseline="30000"/>
          </a:p>
        </p:txBody>
      </p:sp>
      <p:sp>
        <p:nvSpPr>
          <p:cNvPr id="20487" name="Text Box 10"/>
          <p:cNvSpPr txBox="1">
            <a:spLocks noChangeArrowheads="1"/>
          </p:cNvSpPr>
          <p:nvPr/>
        </p:nvSpPr>
        <p:spPr bwMode="auto">
          <a:xfrm>
            <a:off x="395288" y="5103813"/>
            <a:ext cx="8604250" cy="7016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6. </a:t>
            </a:r>
            <a:r>
              <a:rPr lang="it-IT" sz="2000" b="1" i="1"/>
              <a:t>Micrococcus</a:t>
            </a:r>
            <a:r>
              <a:rPr lang="it-IT" sz="2000" b="1"/>
              <a:t> </a:t>
            </a:r>
            <a:r>
              <a:rPr lang="it-IT" sz="2000"/>
              <a:t>species can also be isolated from skin but are much more common on inanimate objects, dust particles, and in soil</a:t>
            </a:r>
            <a:endParaRPr lang="it-IT" sz="2000" baseline="3000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rot="5400000">
            <a:off x="1230784" y="-471945"/>
            <a:ext cx="6698601" cy="7819659"/>
          </a:xfrm>
          <a:prstGeom prst="rect">
            <a:avLst/>
          </a:prstGeom>
        </p:spPr>
      </p:pic>
      <p:sp>
        <p:nvSpPr>
          <p:cNvPr id="4" name="Triangolo isoscele 3"/>
          <p:cNvSpPr/>
          <p:nvPr/>
        </p:nvSpPr>
        <p:spPr>
          <a:xfrm rot="738127">
            <a:off x="4571806" y="3981771"/>
            <a:ext cx="4136037" cy="524796"/>
          </a:xfrm>
          <a:prstGeom prst="triangle">
            <a:avLst>
              <a:gd name="adj" fmla="val 97276"/>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2978169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4"/>
          <p:cNvSpPr txBox="1">
            <a:spLocks noChangeArrowheads="1"/>
          </p:cNvSpPr>
          <p:nvPr/>
        </p:nvSpPr>
        <p:spPr bwMode="auto">
          <a:xfrm>
            <a:off x="2795588" y="85725"/>
            <a:ext cx="3529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2800" i="1"/>
              <a:t>Chloroflexus</a:t>
            </a:r>
          </a:p>
        </p:txBody>
      </p:sp>
      <p:sp>
        <p:nvSpPr>
          <p:cNvPr id="57347" name="Text Box 5"/>
          <p:cNvSpPr txBox="1">
            <a:spLocks noChangeArrowheads="1"/>
          </p:cNvSpPr>
          <p:nvPr/>
        </p:nvSpPr>
        <p:spPr bwMode="auto">
          <a:xfrm>
            <a:off x="304800" y="609600"/>
            <a:ext cx="8523288" cy="10064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1.  </a:t>
            </a:r>
            <a:r>
              <a:rPr lang="it-IT" sz="2000" b="1" i="1"/>
              <a:t>Chloroflexus</a:t>
            </a:r>
            <a:r>
              <a:rPr lang="it-IT" sz="2000"/>
              <a:t> is an anoxigenic phototroph (H</a:t>
            </a:r>
            <a:r>
              <a:rPr lang="it-IT" sz="2000" baseline="-25000"/>
              <a:t>2</a:t>
            </a:r>
            <a:r>
              <a:rPr lang="it-IT" sz="2000"/>
              <a:t>S + CO</a:t>
            </a:r>
            <a:r>
              <a:rPr lang="it-IT" sz="2000" baseline="-25000"/>
              <a:t>2</a:t>
            </a:r>
            <a:r>
              <a:rPr lang="it-IT" sz="2000"/>
              <a:t> or H</a:t>
            </a:r>
            <a:r>
              <a:rPr lang="it-IT" sz="2000" baseline="-25000"/>
              <a:t>2</a:t>
            </a:r>
            <a:r>
              <a:rPr lang="it-IT" sz="2000"/>
              <a:t> + CO</a:t>
            </a:r>
            <a:r>
              <a:rPr lang="it-IT" sz="2000" baseline="-25000"/>
              <a:t>2</a:t>
            </a:r>
            <a:r>
              <a:rPr lang="it-IT" sz="2000"/>
              <a:t>); however, phototroph growth is best with organic compounds as carbon sources (photoheterotrophy)</a:t>
            </a:r>
          </a:p>
        </p:txBody>
      </p:sp>
      <p:sp>
        <p:nvSpPr>
          <p:cNvPr id="57348" name="Text Box 6"/>
          <p:cNvSpPr txBox="1">
            <a:spLocks noChangeArrowheads="1"/>
          </p:cNvSpPr>
          <p:nvPr/>
        </p:nvSpPr>
        <p:spPr bwMode="auto">
          <a:xfrm>
            <a:off x="304800" y="1690688"/>
            <a:ext cx="8518525" cy="13112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2. It contains bacteriochlorophyll </a:t>
            </a:r>
            <a:r>
              <a:rPr lang="it-IT" sz="2000" i="1"/>
              <a:t>c </a:t>
            </a:r>
            <a:r>
              <a:rPr lang="it-IT" sz="2000"/>
              <a:t>and chlorosomes; the bacteriochlorophyll </a:t>
            </a:r>
            <a:r>
              <a:rPr lang="it-IT" sz="2000" i="1"/>
              <a:t>a </a:t>
            </a:r>
            <a:r>
              <a:rPr lang="it-IT" sz="2000"/>
              <a:t> located in the cytoplasmic membrane of cells is arranged to form a photosynthetic reaction center structurally similar to those of purple bacteria.</a:t>
            </a:r>
          </a:p>
        </p:txBody>
      </p:sp>
      <p:sp>
        <p:nvSpPr>
          <p:cNvPr id="57349" name="Text Box 8"/>
          <p:cNvSpPr txBox="1">
            <a:spLocks noChangeArrowheads="1"/>
          </p:cNvSpPr>
          <p:nvPr/>
        </p:nvSpPr>
        <p:spPr bwMode="auto">
          <a:xfrm>
            <a:off x="304800" y="3059113"/>
            <a:ext cx="8518525" cy="10064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3. </a:t>
            </a:r>
            <a:r>
              <a:rPr lang="it-IT" sz="2000" b="1" i="1"/>
              <a:t>Chloroflexus</a:t>
            </a:r>
            <a:r>
              <a:rPr lang="it-IT" sz="2000" i="1"/>
              <a:t> </a:t>
            </a:r>
            <a:r>
              <a:rPr lang="it-IT" sz="2000"/>
              <a:t>and most other nonsulfur bacteria are filamentous prokaryotes that form thick microbial mats in neutral to alkaline hot spring</a:t>
            </a:r>
            <a:endParaRPr lang="it-IT" sz="2000" i="1"/>
          </a:p>
        </p:txBody>
      </p:sp>
      <p:pic>
        <p:nvPicPr>
          <p:cNvPr id="106501" name="Picture 10" descr="chl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4221163"/>
            <a:ext cx="2592387"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11" descr="b_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160838"/>
            <a:ext cx="201453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7910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nimBg="1"/>
      <p:bldP spid="57348" grpId="0" animBg="1"/>
      <p:bldP spid="5734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Immagine 2" descr="Fig. 16.1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895191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ext Box 4"/>
          <p:cNvSpPr txBox="1">
            <a:spLocks noChangeArrowheads="1"/>
          </p:cNvSpPr>
          <p:nvPr/>
        </p:nvSpPr>
        <p:spPr bwMode="auto">
          <a:xfrm>
            <a:off x="2795588" y="0"/>
            <a:ext cx="3529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2800" i="1"/>
              <a:t>Chloroflexus</a:t>
            </a:r>
          </a:p>
        </p:txBody>
      </p:sp>
      <p:sp>
        <p:nvSpPr>
          <p:cNvPr id="4" name="Rettangolo 3"/>
          <p:cNvSpPr/>
          <p:nvPr/>
        </p:nvSpPr>
        <p:spPr>
          <a:xfrm>
            <a:off x="0" y="6553200"/>
            <a:ext cx="9144000" cy="3048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164317072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ChangeArrowheads="1"/>
          </p:cNvSpPr>
          <p:nvPr/>
        </p:nvSpPr>
        <p:spPr bwMode="auto">
          <a:xfrm>
            <a:off x="609600" y="2667000"/>
            <a:ext cx="7848600" cy="152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lstStyle/>
          <a:p>
            <a:pPr marL="381000" indent="-381000" algn="ctr" defTabSz="1016000"/>
            <a:r>
              <a:rPr lang="it-IT" sz="4000" b="1" dirty="0" err="1">
                <a:solidFill>
                  <a:srgbClr val="606060"/>
                </a:solidFill>
              </a:rPr>
              <a:t>Prokaryotic</a:t>
            </a:r>
            <a:r>
              <a:rPr lang="it-IT" sz="4000" b="1" dirty="0">
                <a:solidFill>
                  <a:srgbClr val="606060"/>
                </a:solidFill>
              </a:rPr>
              <a:t> </a:t>
            </a:r>
            <a:r>
              <a:rPr lang="it-IT" sz="4000" b="1" dirty="0" err="1">
                <a:solidFill>
                  <a:srgbClr val="606060"/>
                </a:solidFill>
              </a:rPr>
              <a:t>diversity</a:t>
            </a:r>
            <a:r>
              <a:rPr lang="it-IT" sz="4000" b="1" dirty="0">
                <a:solidFill>
                  <a:srgbClr val="606060"/>
                </a:solidFill>
              </a:rPr>
              <a:t>:</a:t>
            </a:r>
          </a:p>
          <a:p>
            <a:pPr marL="381000" indent="-381000" algn="ctr" defTabSz="1016000"/>
            <a:r>
              <a:rPr lang="it-IT" sz="4000" i="1" dirty="0" err="1" smtClean="0">
                <a:solidFill>
                  <a:srgbClr val="FF0000"/>
                </a:solidFill>
              </a:rPr>
              <a:t>Spirochaetes</a:t>
            </a:r>
            <a:endParaRPr lang="it-IT" sz="4400" i="1" dirty="0">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rot="5400000">
            <a:off x="1230784" y="-471945"/>
            <a:ext cx="6698601" cy="7819659"/>
          </a:xfrm>
          <a:prstGeom prst="rect">
            <a:avLst/>
          </a:prstGeom>
        </p:spPr>
      </p:pic>
      <p:sp>
        <p:nvSpPr>
          <p:cNvPr id="4" name="Triangolo isoscele 3"/>
          <p:cNvSpPr/>
          <p:nvPr/>
        </p:nvSpPr>
        <p:spPr>
          <a:xfrm rot="17634243">
            <a:off x="3126764" y="1856477"/>
            <a:ext cx="4011301" cy="550778"/>
          </a:xfrm>
          <a:prstGeom prst="triangle">
            <a:avLst>
              <a:gd name="adj" fmla="val 97511"/>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4735492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FG12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44463"/>
            <a:ext cx="8820150"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arrotondato 2"/>
          <p:cNvSpPr/>
          <p:nvPr/>
        </p:nvSpPr>
        <p:spPr>
          <a:xfrm>
            <a:off x="4114800" y="914400"/>
            <a:ext cx="1600200" cy="762000"/>
          </a:xfrm>
          <a:prstGeom prst="round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CasellaDiTesto 1"/>
          <p:cNvSpPr txBox="1">
            <a:spLocks noChangeArrowheads="1"/>
          </p:cNvSpPr>
          <p:nvPr/>
        </p:nvSpPr>
        <p:spPr bwMode="auto">
          <a:xfrm>
            <a:off x="304800" y="228600"/>
            <a:ext cx="2486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a:t>The Spirochetes</a:t>
            </a:r>
            <a:endParaRPr lang="it-IT" i="1"/>
          </a:p>
        </p:txBody>
      </p:sp>
      <p:pic>
        <p:nvPicPr>
          <p:cNvPr id="96258"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41275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2400"/>
            <a:ext cx="28225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10000"/>
            <a:ext cx="274637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Immagin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5334000"/>
            <a:ext cx="35909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Immagin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733800"/>
            <a:ext cx="294163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90800"/>
            <a:ext cx="46958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82550"/>
            <a:ext cx="72898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657600"/>
            <a:ext cx="50133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CasellaDiTesto 6"/>
          <p:cNvSpPr txBox="1">
            <a:spLocks noChangeArrowheads="1"/>
          </p:cNvSpPr>
          <p:nvPr/>
        </p:nvSpPr>
        <p:spPr bwMode="auto">
          <a:xfrm>
            <a:off x="685800" y="2514600"/>
            <a:ext cx="32131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it-IT"/>
          </a:p>
          <a:p>
            <a:pPr eaLnBrk="1" hangingPunct="1"/>
            <a:r>
              <a:rPr lang="it-IT"/>
              <a:t>Mobility in spirochetes </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Immagine 1" descr="Tab. 16.3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8763"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0" y="6553200"/>
            <a:ext cx="91440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4" name="Rettangolo 3"/>
          <p:cNvSpPr/>
          <p:nvPr/>
        </p:nvSpPr>
        <p:spPr>
          <a:xfrm>
            <a:off x="742950" y="2638425"/>
            <a:ext cx="7467600" cy="1828800"/>
          </a:xfrm>
          <a:prstGeom prst="rect">
            <a:avLst/>
          </a:prstGeom>
          <a:noFill/>
          <a:ln w="254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419850"/>
            <a:ext cx="9144000" cy="4572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pic>
        <p:nvPicPr>
          <p:cNvPr id="22530"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228600"/>
            <a:ext cx="67627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429000"/>
            <a:ext cx="6891338"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28"/>
          <p:cNvSpPr txBox="1">
            <a:spLocks noChangeArrowheads="1"/>
          </p:cNvSpPr>
          <p:nvPr/>
        </p:nvSpPr>
        <p:spPr bwMode="auto">
          <a:xfrm>
            <a:off x="250825" y="550863"/>
            <a:ext cx="8626475" cy="1006475"/>
          </a:xfrm>
          <a:prstGeom prst="rect">
            <a:avLst/>
          </a:prstGeom>
          <a:solidFill>
            <a:srgbClr val="BC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b="1">
                <a:solidFill>
                  <a:srgbClr val="FF0000"/>
                </a:solidFill>
              </a:rPr>
              <a:t>Mannitol salt agar</a:t>
            </a:r>
            <a:r>
              <a:rPr lang="it-IT" sz="2000"/>
              <a:t> is both a selective and differential growth medium. It is used to differentiate pathogenic </a:t>
            </a:r>
            <a:r>
              <a:rPr lang="it-IT" sz="2000" b="1" i="1"/>
              <a:t>Staphylococcus</a:t>
            </a:r>
            <a:r>
              <a:rPr lang="it-IT" sz="2000" i="1"/>
              <a:t> </a:t>
            </a:r>
            <a:r>
              <a:rPr lang="it-IT" sz="2000"/>
              <a:t>species from nonpathogenic members of the genus</a:t>
            </a:r>
            <a:endParaRPr lang="it-IT" sz="2000" b="1" i="1"/>
          </a:p>
        </p:txBody>
      </p:sp>
      <p:pic>
        <p:nvPicPr>
          <p:cNvPr id="24578" name="Picture 29" descr="msa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1852613"/>
            <a:ext cx="3732213"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0" descr="msas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0963" y="1844675"/>
            <a:ext cx="3732212"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32"/>
          <p:cNvSpPr txBox="1">
            <a:spLocks noChangeArrowheads="1"/>
          </p:cNvSpPr>
          <p:nvPr/>
        </p:nvSpPr>
        <p:spPr bwMode="auto">
          <a:xfrm>
            <a:off x="250825" y="6092825"/>
            <a:ext cx="8642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800" b="1"/>
              <a:t>positive</a:t>
            </a:r>
            <a:r>
              <a:rPr lang="it-IT" sz="1800"/>
              <a:t> = acid end products turn the phenol red pH indicator from red to yellow</a:t>
            </a:r>
            <a:br>
              <a:rPr lang="it-IT" sz="1800"/>
            </a:br>
            <a:r>
              <a:rPr lang="it-IT" sz="1800" b="1"/>
              <a:t>negative</a:t>
            </a:r>
            <a:r>
              <a:rPr lang="it-IT" sz="1800"/>
              <a:t> = prenol red remains red</a:t>
            </a:r>
            <a:r>
              <a:rPr lang="it-IT" sz="1800">
                <a:latin typeface="Times" charset="0"/>
              </a:rPr>
              <a:t> </a:t>
            </a:r>
          </a:p>
        </p:txBody>
      </p:sp>
      <p:sp>
        <p:nvSpPr>
          <p:cNvPr id="24581" name="Text Box 33"/>
          <p:cNvSpPr txBox="1">
            <a:spLocks noChangeArrowheads="1"/>
          </p:cNvSpPr>
          <p:nvPr/>
        </p:nvSpPr>
        <p:spPr bwMode="auto">
          <a:xfrm>
            <a:off x="755650" y="5589588"/>
            <a:ext cx="2881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2000" b="1"/>
              <a:t>Staphylococcus aures</a:t>
            </a:r>
          </a:p>
        </p:txBody>
      </p:sp>
      <p:sp>
        <p:nvSpPr>
          <p:cNvPr id="24582" name="Text Box 34"/>
          <p:cNvSpPr txBox="1">
            <a:spLocks noChangeArrowheads="1"/>
          </p:cNvSpPr>
          <p:nvPr/>
        </p:nvSpPr>
        <p:spPr bwMode="auto">
          <a:xfrm>
            <a:off x="5292725" y="5553075"/>
            <a:ext cx="3627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2000" b="1"/>
              <a:t>Staphylococcus epidermidis</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4"/>
          <p:cNvSpPr txBox="1">
            <a:spLocks noChangeArrowheads="1"/>
          </p:cNvSpPr>
          <p:nvPr/>
        </p:nvSpPr>
        <p:spPr bwMode="auto">
          <a:xfrm>
            <a:off x="762000" y="381000"/>
            <a:ext cx="379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2800" i="1">
                <a:solidFill>
                  <a:srgbClr val="000000"/>
                </a:solidFill>
              </a:rPr>
              <a:t>Lactic Bacteria</a:t>
            </a:r>
          </a:p>
        </p:txBody>
      </p:sp>
      <p:pic>
        <p:nvPicPr>
          <p:cNvPr id="26626"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5969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514600"/>
            <a:ext cx="287178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80100" y="457200"/>
            <a:ext cx="32639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4"/>
          <p:cNvSpPr txBox="1">
            <a:spLocks noChangeArrowheads="1"/>
          </p:cNvSpPr>
          <p:nvPr/>
        </p:nvSpPr>
        <p:spPr bwMode="auto">
          <a:xfrm>
            <a:off x="762000" y="762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i="1">
                <a:solidFill>
                  <a:srgbClr val="000000"/>
                </a:solidFill>
              </a:rPr>
              <a:t>Fermentation of glucose by Lactic Bacteria</a:t>
            </a:r>
          </a:p>
        </p:txBody>
      </p:sp>
      <p:grpSp>
        <p:nvGrpSpPr>
          <p:cNvPr id="28674" name="Group 20"/>
          <p:cNvGrpSpPr>
            <a:grpSpLocks/>
          </p:cNvGrpSpPr>
          <p:nvPr/>
        </p:nvGrpSpPr>
        <p:grpSpPr bwMode="auto">
          <a:xfrm>
            <a:off x="250825" y="2133600"/>
            <a:ext cx="8748713" cy="4179888"/>
            <a:chOff x="158" y="1344"/>
            <a:chExt cx="5511" cy="2633"/>
          </a:xfrm>
        </p:grpSpPr>
        <p:sp>
          <p:nvSpPr>
            <p:cNvPr id="28677" name="Text Box 6"/>
            <p:cNvSpPr txBox="1">
              <a:spLocks noChangeArrowheads="1"/>
            </p:cNvSpPr>
            <p:nvPr/>
          </p:nvSpPr>
          <p:spPr bwMode="auto">
            <a:xfrm>
              <a:off x="158" y="1344"/>
              <a:ext cx="551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it-IT" sz="2000"/>
                <a:t>2.  To distinguish generally nonpathogenic streptococci from human pathogenic species, three genera are recognized: </a:t>
              </a:r>
              <a:r>
                <a:rPr lang="it-IT" sz="2000" b="1" i="1"/>
                <a:t>Streptococcus</a:t>
              </a:r>
              <a:r>
                <a:rPr lang="it-IT" sz="2000"/>
                <a:t>, </a:t>
              </a:r>
              <a:r>
                <a:rPr lang="it-IT" sz="2000" b="1" i="1"/>
                <a:t>Enterococcus</a:t>
              </a:r>
              <a:r>
                <a:rPr lang="it-IT" sz="2000"/>
                <a:t> and </a:t>
              </a:r>
              <a:r>
                <a:rPr lang="it-IT" sz="2000" b="1" i="1"/>
                <a:t>Lactococcus</a:t>
              </a:r>
              <a:r>
                <a:rPr lang="it-IT" sz="2000"/>
                <a:t>.</a:t>
              </a:r>
              <a:endParaRPr lang="it-IT" sz="2000" baseline="30000"/>
            </a:p>
          </p:txBody>
        </p:sp>
        <p:graphicFrame>
          <p:nvGraphicFramePr>
            <p:cNvPr id="28678" name="Object 1026"/>
            <p:cNvGraphicFramePr>
              <a:graphicFrameLocks noChangeAspect="1"/>
            </p:cNvGraphicFramePr>
            <p:nvPr/>
          </p:nvGraphicFramePr>
          <p:xfrm>
            <a:off x="1292" y="2160"/>
            <a:ext cx="3175" cy="1817"/>
          </p:xfrm>
          <a:graphic>
            <a:graphicData uri="http://schemas.openxmlformats.org/presentationml/2006/ole">
              <mc:AlternateContent xmlns:mc="http://schemas.openxmlformats.org/markup-compatibility/2006">
                <mc:Choice xmlns:v="urn:schemas-microsoft-com:vml" Requires="v">
                  <p:oleObj spid="_x0000_s28687" name="Image" r:id="rId4" imgW="4154432" imgH="2377445" progId="">
                    <p:embed/>
                  </p:oleObj>
                </mc:Choice>
                <mc:Fallback>
                  <p:oleObj name="Image" r:id="rId4" imgW="4154432" imgH="2377445" progId="">
                    <p:embed/>
                    <p:pic>
                      <p:nvPicPr>
                        <p:cNvPr id="0" name="Object 1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2" y="2160"/>
                          <a:ext cx="3175" cy="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pic>
        <p:nvPicPr>
          <p:cNvPr id="28675" name="Picture 21" descr="Fi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91440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0" y="6400800"/>
            <a:ext cx="8991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T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0" y="6553200"/>
            <a:ext cx="89916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800"/>
          </a:p>
        </p:txBody>
      </p:sp>
      <p:pic>
        <p:nvPicPr>
          <p:cNvPr id="30723"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800600"/>
            <a:ext cx="23622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3100" y="79375"/>
            <a:ext cx="25527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Immagin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800600"/>
            <a:ext cx="271938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Immagin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 y="95250"/>
            <a:ext cx="24384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Immagin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515519" y="-218281"/>
            <a:ext cx="180816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2172</TotalTime>
  <Words>832</Words>
  <Application>Microsoft Macintosh PowerPoint</Application>
  <PresentationFormat>Presentazione su schermo (4:3)</PresentationFormat>
  <Paragraphs>86</Paragraphs>
  <Slides>48</Slides>
  <Notes>48</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48</vt:i4>
      </vt:variant>
    </vt:vector>
  </HeadingPairs>
  <TitlesOfParts>
    <vt:vector size="50" baseType="lpstr">
      <vt:lpstr>Struttura predefinita</vt:lpstr>
      <vt:lpstr>Image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Patri</dc:creator>
  <cp:lastModifiedBy>Giorgio Gribaudo</cp:lastModifiedBy>
  <cp:revision>121</cp:revision>
  <dcterms:created xsi:type="dcterms:W3CDTF">2011-05-03T14:29:39Z</dcterms:created>
  <dcterms:modified xsi:type="dcterms:W3CDTF">2016-05-05T08:41:45Z</dcterms:modified>
</cp:coreProperties>
</file>