
<file path=[Content_Types].xml><?xml version="1.0" encoding="utf-8"?>
<Types xmlns="http://schemas.openxmlformats.org/package/2006/content-types">
  <Default Extension="jpg" ContentType="image/jpeg"/>
  <Default Extension="xml" ContentType="application/xml"/>
  <Default Extension="jpeg" ContentType="image/jpeg"/>
  <Default Extension="vml" ContentType="application/vnd.openxmlformats-officedocument.vmlDrawing"/>
  <Default Extension="png" ContentType="image/png"/>
  <Default Extension="bin" ContentType="application/vnd.openxmlformats-officedocument.presentationml.printerSettings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embeddings/oleObject1.bin" ContentType="application/vnd.openxmlformats-officedocument.oleObject"/>
  <Override PartName="/ppt/notesSlides/notesSlide29.xml" ContentType="application/vnd.openxmlformats-officedocument.presentationml.notesSlide+xml"/>
  <Override PartName="/ppt/embeddings/oleObject2.bin" ContentType="application/vnd.openxmlformats-officedocument.oleObject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embeddings/oleObject3.bin" ContentType="application/vnd.openxmlformats-officedocument.oleObject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8"/>
  </p:notesMasterIdLst>
  <p:sldIdLst>
    <p:sldId id="270" r:id="rId2"/>
    <p:sldId id="261" r:id="rId3"/>
    <p:sldId id="301" r:id="rId4"/>
    <p:sldId id="258" r:id="rId5"/>
    <p:sldId id="303" r:id="rId6"/>
    <p:sldId id="257" r:id="rId7"/>
    <p:sldId id="320" r:id="rId8"/>
    <p:sldId id="283" r:id="rId9"/>
    <p:sldId id="310" r:id="rId10"/>
    <p:sldId id="259" r:id="rId11"/>
    <p:sldId id="264" r:id="rId12"/>
    <p:sldId id="262" r:id="rId13"/>
    <p:sldId id="263" r:id="rId14"/>
    <p:sldId id="307" r:id="rId15"/>
    <p:sldId id="321" r:id="rId16"/>
    <p:sldId id="256" r:id="rId17"/>
    <p:sldId id="306" r:id="rId18"/>
    <p:sldId id="313" r:id="rId19"/>
    <p:sldId id="271" r:id="rId20"/>
    <p:sldId id="272" r:id="rId21"/>
    <p:sldId id="273" r:id="rId22"/>
    <p:sldId id="274" r:id="rId23"/>
    <p:sldId id="311" r:id="rId24"/>
    <p:sldId id="308" r:id="rId25"/>
    <p:sldId id="275" r:id="rId26"/>
    <p:sldId id="323" r:id="rId27"/>
    <p:sldId id="299" r:id="rId28"/>
    <p:sldId id="276" r:id="rId29"/>
    <p:sldId id="277" r:id="rId30"/>
    <p:sldId id="293" r:id="rId31"/>
    <p:sldId id="294" r:id="rId32"/>
    <p:sldId id="280" r:id="rId33"/>
    <p:sldId id="289" r:id="rId34"/>
    <p:sldId id="265" r:id="rId35"/>
    <p:sldId id="282" r:id="rId36"/>
    <p:sldId id="302" r:id="rId37"/>
    <p:sldId id="295" r:id="rId38"/>
    <p:sldId id="315" r:id="rId39"/>
    <p:sldId id="305" r:id="rId40"/>
    <p:sldId id="296" r:id="rId41"/>
    <p:sldId id="316" r:id="rId42"/>
    <p:sldId id="314" r:id="rId43"/>
    <p:sldId id="266" r:id="rId44"/>
    <p:sldId id="300" r:id="rId45"/>
    <p:sldId id="290" r:id="rId46"/>
    <p:sldId id="291" r:id="rId47"/>
    <p:sldId id="317" r:id="rId48"/>
    <p:sldId id="267" r:id="rId49"/>
    <p:sldId id="298" r:id="rId50"/>
    <p:sldId id="318" r:id="rId51"/>
    <p:sldId id="319" r:id="rId52"/>
    <p:sldId id="297" r:id="rId53"/>
    <p:sldId id="322" r:id="rId54"/>
    <p:sldId id="269" r:id="rId55"/>
    <p:sldId id="284" r:id="rId56"/>
    <p:sldId id="292" r:id="rId57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FFFD"/>
    <a:srgbClr val="DEF0D0"/>
    <a:srgbClr val="FF0000"/>
    <a:srgbClr val="000099"/>
    <a:srgbClr val="0000CC"/>
    <a:srgbClr val="FF97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howGuides="1">
      <p:cViewPr varScale="1">
        <p:scale>
          <a:sx n="106" d="100"/>
          <a:sy n="106" d="100"/>
        </p:scale>
        <p:origin x="-2048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60" Type="http://schemas.openxmlformats.org/officeDocument/2006/relationships/presProps" Target="presProps.xml"/><Relationship Id="rId39" Type="http://schemas.openxmlformats.org/officeDocument/2006/relationships/slide" Target="slides/slide38.xml"/><Relationship Id="rId7" Type="http://schemas.openxmlformats.org/officeDocument/2006/relationships/slide" Target="slides/slide6.xml"/><Relationship Id="rId43" Type="http://schemas.openxmlformats.org/officeDocument/2006/relationships/slide" Target="slides/slide42.xml"/><Relationship Id="rId25" Type="http://schemas.openxmlformats.org/officeDocument/2006/relationships/slide" Target="slides/slide24.xml"/><Relationship Id="rId10" Type="http://schemas.openxmlformats.org/officeDocument/2006/relationships/slide" Target="slides/slide9.xml"/><Relationship Id="rId50" Type="http://schemas.openxmlformats.org/officeDocument/2006/relationships/slide" Target="slides/slide49.xml"/><Relationship Id="rId63" Type="http://schemas.openxmlformats.org/officeDocument/2006/relationships/tableStyles" Target="tableStyles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slide" Target="slides/slide44.xml"/><Relationship Id="rId58" Type="http://schemas.openxmlformats.org/officeDocument/2006/relationships/notesMaster" Target="notesMasters/notesMaster1.xml"/><Relationship Id="rId42" Type="http://schemas.openxmlformats.org/officeDocument/2006/relationships/slide" Target="slides/slide41.xml"/><Relationship Id="rId6" Type="http://schemas.openxmlformats.org/officeDocument/2006/relationships/slide" Target="slides/slide5.xml"/><Relationship Id="rId49" Type="http://schemas.openxmlformats.org/officeDocument/2006/relationships/slide" Target="slides/slide48.xml"/><Relationship Id="rId44" Type="http://schemas.openxmlformats.org/officeDocument/2006/relationships/slide" Target="slides/slide43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46" Type="http://schemas.openxmlformats.org/officeDocument/2006/relationships/slide" Target="slides/slide45.xml"/><Relationship Id="rId57" Type="http://schemas.openxmlformats.org/officeDocument/2006/relationships/slide" Target="slides/slide56.xml"/><Relationship Id="rId59" Type="http://schemas.openxmlformats.org/officeDocument/2006/relationships/printerSettings" Target="printerSettings/printerSettings1.bin"/><Relationship Id="rId35" Type="http://schemas.openxmlformats.org/officeDocument/2006/relationships/slide" Target="slides/slide34.xml"/><Relationship Id="rId51" Type="http://schemas.openxmlformats.org/officeDocument/2006/relationships/slide" Target="slides/slide50.xml"/><Relationship Id="rId55" Type="http://schemas.openxmlformats.org/officeDocument/2006/relationships/slide" Target="slides/slide54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40" Type="http://schemas.openxmlformats.org/officeDocument/2006/relationships/slide" Target="slides/slide39.xml"/><Relationship Id="rId62" Type="http://schemas.openxmlformats.org/officeDocument/2006/relationships/theme" Target="theme/theme1.xml"/><Relationship Id="rId36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slide" Target="slides/slide46.xml"/><Relationship Id="rId56" Type="http://schemas.openxmlformats.org/officeDocument/2006/relationships/slide" Target="slides/slide55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2" Type="http://schemas.openxmlformats.org/officeDocument/2006/relationships/slide" Target="slides/slide51.xml"/><Relationship Id="rId54" Type="http://schemas.openxmlformats.org/officeDocument/2006/relationships/slide" Target="slides/slide53.xml"/><Relationship Id="rId12" Type="http://schemas.openxmlformats.org/officeDocument/2006/relationships/slide" Target="slides/slide11.xml"/><Relationship Id="rId3" Type="http://schemas.openxmlformats.org/officeDocument/2006/relationships/slide" Target="slides/slide2.xml"/><Relationship Id="rId23" Type="http://schemas.openxmlformats.org/officeDocument/2006/relationships/slide" Target="slides/slide22.xml"/><Relationship Id="rId61" Type="http://schemas.openxmlformats.org/officeDocument/2006/relationships/viewProps" Target="viewProps.xml"/><Relationship Id="rId53" Type="http://schemas.openxmlformats.org/officeDocument/2006/relationships/slide" Target="slides/slide52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2" Type="http://schemas.openxmlformats.org/officeDocument/2006/relationships/slide" Target="slides/slide21.xml"/><Relationship Id="rId21" Type="http://schemas.openxmlformats.org/officeDocument/2006/relationships/slide" Target="slides/slide2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it-IT"/>
          </a:p>
        </p:txBody>
      </p:sp>
      <p:sp>
        <p:nvSpPr>
          <p:cNvPr id="13316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C618A18-7662-8B41-A884-CD04D510B141}" type="slidenum">
              <a:rPr lang="it-IT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66675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6" charset="0"/>
        <a:ea typeface="ＭＳ Ｐゴシック" pitchFamily="-106" charset="-128"/>
        <a:cs typeface="ＭＳ Ｐゴシック" pitchFamily="-106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6" charset="0"/>
        <a:ea typeface="ＭＳ Ｐゴシック" pitchFamily="-106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6" charset="0"/>
        <a:ea typeface="ＭＳ Ｐゴシック" pitchFamily="-106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6" charset="0"/>
        <a:ea typeface="ＭＳ Ｐゴシック" pitchFamily="-106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6" charset="0"/>
        <a:ea typeface="ＭＳ Ｐゴシック" pitchFamily="-10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1E07C0A-5440-4446-8DF7-706441347F71}" type="slidenum">
              <a:rPr lang="it-IT" sz="1200"/>
              <a:pPr/>
              <a:t>1</a:t>
            </a:fld>
            <a:endParaRPr lang="it-IT" sz="1200"/>
          </a:p>
        </p:txBody>
      </p:sp>
      <p:sp>
        <p:nvSpPr>
          <p:cNvPr id="15363" name="Rectangle 1026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1B72629-D743-0746-A88A-D367525DE5BE}" type="slidenum">
              <a:rPr lang="it-IT" sz="1200"/>
              <a:pPr/>
              <a:t>16</a:t>
            </a:fld>
            <a:endParaRPr lang="it-IT" sz="1200"/>
          </a:p>
        </p:txBody>
      </p:sp>
      <p:sp>
        <p:nvSpPr>
          <p:cNvPr id="3789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CFFF3F3-44B2-9B4D-AFEA-DFE4B9318D8D}" type="slidenum">
              <a:rPr lang="it-IT" sz="1200"/>
              <a:pPr/>
              <a:t>19</a:t>
            </a:fld>
            <a:endParaRPr lang="it-IT" sz="1200"/>
          </a:p>
        </p:txBody>
      </p:sp>
      <p:sp>
        <p:nvSpPr>
          <p:cNvPr id="41987" name="Rectangle 1026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1027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B8D61B9-8587-6C48-B177-BE7B7A7F3306}" type="slidenum">
              <a:rPr lang="it-IT" sz="1200"/>
              <a:pPr/>
              <a:t>20</a:t>
            </a:fld>
            <a:endParaRPr lang="it-IT" sz="1200"/>
          </a:p>
        </p:txBody>
      </p:sp>
      <p:sp>
        <p:nvSpPr>
          <p:cNvPr id="44035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solidFill>
                  <a:srgbClr val="000000"/>
                </a:solidFill>
                <a:latin typeface="Geneva" charset="0"/>
                <a:ea typeface="ＭＳ Ｐゴシック" charset="0"/>
                <a:cs typeface="ＭＳ Ｐゴシック" charset="0"/>
              </a:rPr>
              <a:t>Figure: 16-03a</a:t>
            </a:r>
          </a:p>
          <a:p>
            <a:pPr eaLnBrk="1" hangingPunct="1"/>
            <a:endParaRPr lang="en-US">
              <a:solidFill>
                <a:srgbClr val="000000"/>
              </a:solidFill>
              <a:latin typeface="Geneva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>
                <a:solidFill>
                  <a:srgbClr val="000000"/>
                </a:solidFill>
                <a:latin typeface="Geneva" charset="0"/>
                <a:ea typeface="ＭＳ Ｐゴシック" charset="0"/>
                <a:cs typeface="ＭＳ Ｐゴシック" charset="0"/>
              </a:rPr>
              <a:t>Caption:</a:t>
            </a:r>
          </a:p>
          <a:p>
            <a:pPr eaLnBrk="1" hangingPunct="1"/>
            <a:r>
              <a:rPr lang="en-US">
                <a:solidFill>
                  <a:srgbClr val="000000"/>
                </a:solidFill>
                <a:latin typeface="Geneva" charset="0"/>
                <a:ea typeface="ＭＳ Ｐゴシック" charset="0"/>
                <a:cs typeface="ＭＳ Ｐゴシック" charset="0"/>
              </a:rPr>
              <a:t>Bacteriophage </a:t>
            </a:r>
            <a:r>
              <a:rPr lang="en-US">
                <a:solidFill>
                  <a:srgbClr val="000000"/>
                </a:solidFill>
                <a:latin typeface="Geneva" charset="0"/>
                <a:ea typeface="ＭＳ Ｐゴシック" charset="0"/>
                <a:cs typeface="ＭＳ Ｐゴシック" charset="0"/>
                <a:sym typeface="Symbol" charset="0"/>
              </a:rPr>
              <a:t></a:t>
            </a:r>
            <a:r>
              <a:rPr lang="en-US">
                <a:solidFill>
                  <a:srgbClr val="000000"/>
                </a:solidFill>
                <a:latin typeface="Geneva" charset="0"/>
                <a:ea typeface="ＭＳ Ｐゴシック" charset="0"/>
                <a:cs typeface="ＭＳ Ｐゴシック" charset="0"/>
              </a:rPr>
              <a:t>X174, a single-stranded DNA phage. (a) Genetic map. Note the regions of gene overlap (A/B, K/B, K/C, K/A, A/C, and D/E). Intergenic regions are not colored. Protein A* is formed using only part of the coding sequence of gene A by reinitiation of translation (see text). (b). The production of progeny ss DNA from replicative form ds DNA involves rolling circle replication and is shown in more detail in Figure 16.4.  </a:t>
            </a:r>
          </a:p>
          <a:p>
            <a:pPr eaLnBrk="1" hangingPunct="1"/>
            <a:endParaRPr lang="en-US">
              <a:solidFill>
                <a:srgbClr val="000000"/>
              </a:solidFill>
              <a:latin typeface="Geneva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5353A18-2E08-C34E-8165-190013AE93F1}" type="slidenum">
              <a:rPr lang="it-IT" sz="1200"/>
              <a:pPr/>
              <a:t>21</a:t>
            </a:fld>
            <a:endParaRPr lang="it-IT" sz="1200"/>
          </a:p>
        </p:txBody>
      </p:sp>
      <p:sp>
        <p:nvSpPr>
          <p:cNvPr id="46083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608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latin typeface="Geneva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>
              <a:solidFill>
                <a:srgbClr val="000000"/>
              </a:solidFill>
              <a:latin typeface="Geneva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5064486-6754-F440-A1A9-1231B8CC0AB0}" type="slidenum">
              <a:rPr lang="it-IT" sz="1200"/>
              <a:pPr/>
              <a:t>22</a:t>
            </a:fld>
            <a:endParaRPr lang="it-IT" sz="1200"/>
          </a:p>
        </p:txBody>
      </p:sp>
      <p:sp>
        <p:nvSpPr>
          <p:cNvPr id="48131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8132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latin typeface="Geneva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11973128-7015-2146-B146-D87FEBC8B318}" type="slidenum">
              <a:rPr lang="it-IT" sz="1200"/>
              <a:pPr/>
              <a:t>25</a:t>
            </a:fld>
            <a:endParaRPr lang="it-IT" sz="1200"/>
          </a:p>
        </p:txBody>
      </p:sp>
      <p:sp>
        <p:nvSpPr>
          <p:cNvPr id="51203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latin typeface="Geneva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11973128-7015-2146-B146-D87FEBC8B318}" type="slidenum">
              <a:rPr lang="it-IT" sz="1200"/>
              <a:pPr/>
              <a:t>26</a:t>
            </a:fld>
            <a:endParaRPr lang="it-IT" sz="1200"/>
          </a:p>
        </p:txBody>
      </p:sp>
      <p:sp>
        <p:nvSpPr>
          <p:cNvPr id="51203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latin typeface="Geneva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20A6142-A9EE-CE42-940A-01080F8933DA}" type="slidenum">
              <a:rPr lang="it-IT" sz="1200"/>
              <a:pPr/>
              <a:t>28</a:t>
            </a:fld>
            <a:endParaRPr lang="it-IT" sz="1200"/>
          </a:p>
        </p:txBody>
      </p:sp>
      <p:sp>
        <p:nvSpPr>
          <p:cNvPr id="55299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300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latin typeface="Geneva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>
              <a:solidFill>
                <a:srgbClr val="000000"/>
              </a:solidFill>
              <a:latin typeface="Geneva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DF04DE86-2A81-B047-8B50-6CC2AA5E7AE5}" type="slidenum">
              <a:rPr lang="it-IT" sz="1200"/>
              <a:pPr/>
              <a:t>29</a:t>
            </a:fld>
            <a:endParaRPr lang="it-IT" sz="1200"/>
          </a:p>
        </p:txBody>
      </p:sp>
      <p:sp>
        <p:nvSpPr>
          <p:cNvPr id="57347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348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latin typeface="Geneva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>
              <a:solidFill>
                <a:srgbClr val="000000"/>
              </a:solidFill>
              <a:latin typeface="Geneva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B20DEE5-A6DF-5048-8C43-BB4E3EC85E5F}" type="slidenum">
              <a:rPr lang="it-IT" sz="1200"/>
              <a:pPr/>
              <a:t>30</a:t>
            </a:fld>
            <a:endParaRPr lang="it-IT" sz="1200"/>
          </a:p>
        </p:txBody>
      </p:sp>
      <p:sp>
        <p:nvSpPr>
          <p:cNvPr id="59395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939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latin typeface="Geneva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>
              <a:solidFill>
                <a:srgbClr val="000000"/>
              </a:solidFill>
              <a:latin typeface="Geneva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F464C10-FDC2-554F-A107-1AF88012EA02}" type="slidenum">
              <a:rPr lang="it-IT" sz="1200"/>
              <a:pPr/>
              <a:t>2</a:t>
            </a:fld>
            <a:endParaRPr lang="it-IT" sz="1200"/>
          </a:p>
        </p:txBody>
      </p:sp>
      <p:sp>
        <p:nvSpPr>
          <p:cNvPr id="17411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2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latin typeface="Geneva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6E0494F-AC38-1246-813D-7A3F012A073C}" type="slidenum">
              <a:rPr lang="it-IT" sz="1200"/>
              <a:pPr/>
              <a:t>31</a:t>
            </a:fld>
            <a:endParaRPr lang="it-IT" sz="1200"/>
          </a:p>
        </p:txBody>
      </p:sp>
      <p:sp>
        <p:nvSpPr>
          <p:cNvPr id="61443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latin typeface="Geneva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>
              <a:solidFill>
                <a:srgbClr val="000000"/>
              </a:solidFill>
              <a:latin typeface="Geneva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8DE9E20-47BA-F142-8EE6-2FD13623FC43}" type="slidenum">
              <a:rPr lang="it-IT" sz="1200"/>
              <a:pPr/>
              <a:t>32</a:t>
            </a:fld>
            <a:endParaRPr lang="it-IT" sz="1200"/>
          </a:p>
        </p:txBody>
      </p:sp>
      <p:sp>
        <p:nvSpPr>
          <p:cNvPr id="63491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492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latin typeface="Geneva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>
              <a:solidFill>
                <a:srgbClr val="000000"/>
              </a:solidFill>
              <a:latin typeface="Geneva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F29882B-8A71-5D4D-8181-3B39727CF1C4}" type="slidenum">
              <a:rPr lang="it-IT" sz="1200"/>
              <a:pPr/>
              <a:t>33</a:t>
            </a:fld>
            <a:endParaRPr lang="it-IT" sz="1200"/>
          </a:p>
        </p:txBody>
      </p:sp>
      <p:sp>
        <p:nvSpPr>
          <p:cNvPr id="65539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40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latin typeface="Geneva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>
              <a:solidFill>
                <a:srgbClr val="000000"/>
              </a:solidFill>
              <a:latin typeface="Geneva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A38805C-2569-4144-84BD-B36D7CB6427E}" type="slidenum">
              <a:rPr lang="it-IT" sz="1200"/>
              <a:pPr/>
              <a:t>34</a:t>
            </a:fld>
            <a:endParaRPr lang="it-IT" sz="1200"/>
          </a:p>
        </p:txBody>
      </p:sp>
      <p:sp>
        <p:nvSpPr>
          <p:cNvPr id="67587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8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latin typeface="Geneva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>
              <a:solidFill>
                <a:srgbClr val="000000"/>
              </a:solidFill>
              <a:latin typeface="Geneva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081C827-3D5D-3E42-BBC3-A3CA5E524FCD}" type="slidenum">
              <a:rPr lang="it-IT" sz="1200"/>
              <a:pPr/>
              <a:t>35</a:t>
            </a:fld>
            <a:endParaRPr lang="it-IT" sz="1200"/>
          </a:p>
        </p:txBody>
      </p:sp>
      <p:sp>
        <p:nvSpPr>
          <p:cNvPr id="6963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5A9FD78-EDA6-044D-9F38-CADEDF85A06D}" type="slidenum">
              <a:rPr lang="it-IT" sz="1200"/>
              <a:pPr/>
              <a:t>37</a:t>
            </a:fld>
            <a:endParaRPr lang="it-IT" sz="1200"/>
          </a:p>
        </p:txBody>
      </p:sp>
      <p:sp>
        <p:nvSpPr>
          <p:cNvPr id="72707" name="Rectangle 1026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BBDE281-6514-B04A-A31D-7CF3DEC7AFB4}" type="slidenum">
              <a:rPr lang="it-IT" sz="1200"/>
              <a:pPr/>
              <a:t>43</a:t>
            </a:fld>
            <a:endParaRPr lang="it-IT" sz="1200"/>
          </a:p>
        </p:txBody>
      </p:sp>
      <p:sp>
        <p:nvSpPr>
          <p:cNvPr id="79875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987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10387B14-AB7A-2448-888C-254C81B64AB2}" type="slidenum">
              <a:rPr lang="it-IT" sz="1200"/>
              <a:pPr/>
              <a:t>44</a:t>
            </a:fld>
            <a:endParaRPr lang="it-IT" sz="1200"/>
          </a:p>
        </p:txBody>
      </p:sp>
      <p:sp>
        <p:nvSpPr>
          <p:cNvPr id="81923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192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0693020-12BC-394F-A65D-AE90238519C7}" type="slidenum">
              <a:rPr lang="it-IT" sz="1200"/>
              <a:pPr/>
              <a:t>45</a:t>
            </a:fld>
            <a:endParaRPr lang="it-IT" sz="1200"/>
          </a:p>
        </p:txBody>
      </p:sp>
      <p:sp>
        <p:nvSpPr>
          <p:cNvPr id="8397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4084D9E-1840-5D4C-BD0A-8C268C803775}" type="slidenum">
              <a:rPr lang="it-IT" sz="1200"/>
              <a:pPr/>
              <a:t>46</a:t>
            </a:fld>
            <a:endParaRPr lang="it-IT" sz="1200"/>
          </a:p>
        </p:txBody>
      </p:sp>
      <p:sp>
        <p:nvSpPr>
          <p:cNvPr id="8601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34CD0CF-22F1-1B48-A63E-40BD015A7906}" type="slidenum">
              <a:rPr lang="it-IT" sz="1200"/>
              <a:pPr/>
              <a:t>4</a:t>
            </a:fld>
            <a:endParaRPr lang="it-IT" sz="1200"/>
          </a:p>
        </p:txBody>
      </p:sp>
      <p:sp>
        <p:nvSpPr>
          <p:cNvPr id="22531" name="Rectangle 1026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32" name="Rectangle 1027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latin typeface="Geneva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D2DE13C-9995-2E46-A142-95E56B39CE01}" type="slidenum">
              <a:rPr lang="it-IT" sz="1200"/>
              <a:pPr/>
              <a:t>48</a:t>
            </a:fld>
            <a:endParaRPr lang="it-IT" sz="1200"/>
          </a:p>
        </p:txBody>
      </p:sp>
      <p:sp>
        <p:nvSpPr>
          <p:cNvPr id="89091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9092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latin typeface="Geneva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>
              <a:solidFill>
                <a:srgbClr val="000000"/>
              </a:solidFill>
              <a:latin typeface="Geneva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15626447-032D-2B4C-A24D-CCAAC5517E7E}" type="slidenum">
              <a:rPr lang="it-IT" sz="1200"/>
              <a:pPr/>
              <a:t>54</a:t>
            </a:fld>
            <a:endParaRPr lang="it-IT" sz="1200"/>
          </a:p>
        </p:txBody>
      </p:sp>
      <p:sp>
        <p:nvSpPr>
          <p:cNvPr id="97283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728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latin typeface="Geneva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>
              <a:solidFill>
                <a:srgbClr val="000000"/>
              </a:solidFill>
              <a:latin typeface="Geneva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6ECFC0CB-73BD-B047-A00A-61D9AA2AC6D9}" type="slidenum">
              <a:rPr lang="it-IT" sz="1200"/>
              <a:pPr/>
              <a:t>55</a:t>
            </a:fld>
            <a:endParaRPr lang="it-IT" sz="1200"/>
          </a:p>
        </p:txBody>
      </p:sp>
      <p:sp>
        <p:nvSpPr>
          <p:cNvPr id="9523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F6B33C8-C0B5-3042-8777-BE7CE73AE42F}" type="slidenum">
              <a:rPr lang="it-IT" sz="1200"/>
              <a:pPr/>
              <a:t>56</a:t>
            </a:fld>
            <a:endParaRPr lang="it-IT" sz="1200"/>
          </a:p>
        </p:txBody>
      </p:sp>
      <p:sp>
        <p:nvSpPr>
          <p:cNvPr id="99331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9332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solidFill>
                  <a:srgbClr val="000000"/>
                </a:solidFill>
                <a:latin typeface="Geneva" charset="0"/>
                <a:ea typeface="ＭＳ Ｐゴシック" charset="0"/>
                <a:cs typeface="ＭＳ Ｐゴシック" charset="0"/>
              </a:rPr>
              <a:t>Figure: 10-07</a:t>
            </a:r>
          </a:p>
          <a:p>
            <a:pPr eaLnBrk="1" hangingPunct="1"/>
            <a:endParaRPr lang="en-US">
              <a:solidFill>
                <a:srgbClr val="000000"/>
              </a:solidFill>
              <a:latin typeface="Geneva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>
                <a:solidFill>
                  <a:srgbClr val="000000"/>
                </a:solidFill>
                <a:latin typeface="Geneva" charset="0"/>
                <a:ea typeface="ＭＳ Ｐゴシック" charset="0"/>
                <a:cs typeface="ＭＳ Ｐゴシック" charset="0"/>
              </a:rPr>
              <a:t>Caption:</a:t>
            </a:r>
          </a:p>
          <a:p>
            <a:pPr eaLnBrk="1" hangingPunct="1"/>
            <a:endParaRPr lang="en-US">
              <a:solidFill>
                <a:srgbClr val="000000"/>
              </a:solidFill>
              <a:latin typeface="Geneva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DFCB636D-459B-9341-A89E-1486982089D5}" type="slidenum">
              <a:rPr lang="it-IT" sz="1200"/>
              <a:pPr/>
              <a:t>6</a:t>
            </a:fld>
            <a:endParaRPr lang="it-IT" sz="1200"/>
          </a:p>
        </p:txBody>
      </p:sp>
      <p:sp>
        <p:nvSpPr>
          <p:cNvPr id="20483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latin typeface="Geneva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>
              <a:solidFill>
                <a:srgbClr val="000000"/>
              </a:solidFill>
              <a:latin typeface="Geneva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2372B0B-CF91-E64A-B59E-ED191B0B59B7}" type="slidenum">
              <a:rPr lang="it-IT" sz="1200"/>
              <a:pPr/>
              <a:t>8</a:t>
            </a:fld>
            <a:endParaRPr lang="it-IT" sz="1200"/>
          </a:p>
        </p:txBody>
      </p:sp>
      <p:sp>
        <p:nvSpPr>
          <p:cNvPr id="2560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593D91E-78ED-1D40-86A3-0DC79EF99F65}" type="slidenum">
              <a:rPr lang="it-IT" sz="1200"/>
              <a:pPr/>
              <a:t>10</a:t>
            </a:fld>
            <a:endParaRPr lang="it-IT" sz="1200"/>
          </a:p>
        </p:txBody>
      </p:sp>
      <p:sp>
        <p:nvSpPr>
          <p:cNvPr id="28675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latin typeface="Geneva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AD1B17B-8F4F-2249-B5EE-55F88C4FC358}" type="slidenum">
              <a:rPr lang="it-IT" sz="1200"/>
              <a:pPr/>
              <a:t>11</a:t>
            </a:fld>
            <a:endParaRPr lang="it-IT" sz="1200"/>
          </a:p>
        </p:txBody>
      </p:sp>
      <p:sp>
        <p:nvSpPr>
          <p:cNvPr id="30723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72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828785-098A-3846-8A7C-B8E05310B1EE}" type="slidenum">
              <a:rPr lang="it-IT" sz="1200"/>
              <a:pPr/>
              <a:t>12</a:t>
            </a:fld>
            <a:endParaRPr lang="it-IT" sz="1200"/>
          </a:p>
        </p:txBody>
      </p:sp>
      <p:sp>
        <p:nvSpPr>
          <p:cNvPr id="32771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2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89B39AA-6195-274D-A2FD-40B5FA3A4DC6}" type="slidenum">
              <a:rPr lang="it-IT" sz="1200"/>
              <a:pPr/>
              <a:t>13</a:t>
            </a:fld>
            <a:endParaRPr lang="it-IT" sz="1200"/>
          </a:p>
        </p:txBody>
      </p:sp>
      <p:sp>
        <p:nvSpPr>
          <p:cNvPr id="35843" name="Rectangle 2"/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84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latin typeface="Geneva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>
              <a:solidFill>
                <a:srgbClr val="000000"/>
              </a:solidFill>
              <a:latin typeface="Geneva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BCD1DC-EF3B-3541-93C3-C4C6FA5C9103}" type="slidenum">
              <a:rPr lang="it-IT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0460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5106E3-25E0-5048-B220-44A663D32543}" type="slidenum">
              <a:rPr lang="it-IT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5484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5D8A8C-B16C-4647-8D08-21A79B01B994}" type="slidenum">
              <a:rPr lang="it-IT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8236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B9BB1C-6190-2545-8D39-8E394F503455}" type="slidenum">
              <a:rPr lang="it-IT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4430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030DED-8E43-7349-9FAC-8D7A4BD73E1D}" type="slidenum">
              <a:rPr lang="it-IT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8322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5D0E49-CFEF-7C4C-89F5-B39D92B83983}" type="slidenum">
              <a:rPr lang="it-IT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9123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7745C1-466A-AD43-A160-262066A98A92}" type="slidenum">
              <a:rPr lang="it-IT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8299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9DB3F2-1C02-6646-96B9-BFDE7D509D35}" type="slidenum">
              <a:rPr lang="it-IT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862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101538-070D-144A-BC33-5819E0217379}" type="slidenum">
              <a:rPr lang="it-IT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2004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DA95F4-8064-EE4E-900F-8093BBB72876}" type="slidenum">
              <a:rPr lang="it-IT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5768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9E4F7F-D662-EF4F-8FC0-47772E184FD4}" type="slidenum">
              <a:rPr lang="it-IT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6536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08C9455-9CEA-C940-9D07-91E5AE45EBEC}" type="slidenum">
              <a:rPr lang="it-IT"/>
              <a:pPr/>
              <a:t>‹n.›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  <a:ea typeface="ＭＳ Ｐゴシック" pitchFamily="-106" charset="-128"/>
          <a:cs typeface="ＭＳ Ｐゴシック" pitchFamily="-10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  <a:ea typeface="ＭＳ Ｐゴシック" pitchFamily="-106" charset="-128"/>
          <a:cs typeface="ＭＳ Ｐゴシック" pitchFamily="-10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  <a:ea typeface="ＭＳ Ｐゴシック" pitchFamily="-106" charset="-128"/>
          <a:cs typeface="ＭＳ Ｐゴシック" pitchFamily="-10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6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6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6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0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oleObject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28.xml"/><Relationship Id="rId5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oleObject2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29.xml"/><Relationship Id="rId5" Type="http://schemas.openxmlformats.org/officeDocument/2006/relationships/image" Target="../media/image47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oleObject3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32.xml"/><Relationship Id="rId5" Type="http://schemas.openxmlformats.org/officeDocument/2006/relationships/image" Target="../media/image56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9425" y="914400"/>
            <a:ext cx="8154988" cy="1143000"/>
          </a:xfrm>
        </p:spPr>
        <p:txBody>
          <a:bodyPr/>
          <a:lstStyle/>
          <a:p>
            <a:pPr eaLnBrk="1" hangingPunct="1"/>
            <a:r>
              <a:rPr lang="it-IT"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MICROBIOLOGIA GENERALE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96925" y="3013075"/>
            <a:ext cx="7550150" cy="846138"/>
          </a:xfrm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it-IT" sz="4800" b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Viruses of prokaryotes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" y="0"/>
            <a:ext cx="80518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177800" y="260350"/>
            <a:ext cx="3878263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solidFill>
                  <a:srgbClr val="000099"/>
                </a:solidFill>
                <a:latin typeface="Arial" charset="0"/>
              </a:rPr>
              <a:t>Attachment of T4 phage</a:t>
            </a:r>
          </a:p>
          <a:p>
            <a:pPr algn="ctr"/>
            <a:r>
              <a:rPr lang="en-US">
                <a:solidFill>
                  <a:srgbClr val="000099"/>
                </a:solidFill>
                <a:latin typeface="Arial" charset="0"/>
              </a:rPr>
              <a:t>virion to the cell wall of </a:t>
            </a:r>
          </a:p>
          <a:p>
            <a:pPr algn="ctr"/>
            <a:r>
              <a:rPr lang="en-US" i="1">
                <a:solidFill>
                  <a:srgbClr val="000099"/>
                </a:solidFill>
                <a:latin typeface="Arial" charset="0"/>
              </a:rPr>
              <a:t>E. coli </a:t>
            </a:r>
            <a:r>
              <a:rPr lang="en-US">
                <a:solidFill>
                  <a:srgbClr val="000099"/>
                </a:solidFill>
                <a:latin typeface="Arial" charset="0"/>
              </a:rPr>
              <a:t>and injection of DNA</a:t>
            </a:r>
            <a:endParaRPr lang="it-IT">
              <a:solidFill>
                <a:srgbClr val="000099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960438" y="217488"/>
            <a:ext cx="708183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800" dirty="0">
                <a:solidFill>
                  <a:srgbClr val="000090"/>
                </a:solidFill>
                <a:latin typeface="Arial" charset="0"/>
              </a:rPr>
              <a:t>Time course of events in phage T4 infection</a:t>
            </a:r>
            <a:endParaRPr lang="it-IT" sz="2800" dirty="0">
              <a:solidFill>
                <a:srgbClr val="000090"/>
              </a:solidFill>
              <a:latin typeface="Arial" charset="0"/>
            </a:endParaRPr>
          </a:p>
        </p:txBody>
      </p:sp>
      <p:pic>
        <p:nvPicPr>
          <p:cNvPr id="2" name="Immagine 1" descr="236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81281" y="-1312589"/>
            <a:ext cx="3744418" cy="9051133"/>
          </a:xfrm>
          <a:prstGeom prst="rect">
            <a:avLst/>
          </a:prstGeom>
        </p:spPr>
      </p:pic>
      <p:sp>
        <p:nvSpPr>
          <p:cNvPr id="3" name="Figura a mano libera 2"/>
          <p:cNvSpPr/>
          <p:nvPr/>
        </p:nvSpPr>
        <p:spPr>
          <a:xfrm>
            <a:off x="8637830" y="1150239"/>
            <a:ext cx="503175" cy="2803707"/>
          </a:xfrm>
          <a:custGeom>
            <a:avLst/>
            <a:gdLst>
              <a:gd name="connsiteX0" fmla="*/ 443273 w 503175"/>
              <a:gd name="connsiteY0" fmla="*/ 0 h 2803707"/>
              <a:gd name="connsiteX1" fmla="*/ 83863 w 503175"/>
              <a:gd name="connsiteY1" fmla="*/ 11982 h 2803707"/>
              <a:gd name="connsiteX2" fmla="*/ 59902 w 503175"/>
              <a:gd name="connsiteY2" fmla="*/ 59908 h 2803707"/>
              <a:gd name="connsiteX3" fmla="*/ 23961 w 503175"/>
              <a:gd name="connsiteY3" fmla="*/ 167743 h 2803707"/>
              <a:gd name="connsiteX4" fmla="*/ 0 w 503175"/>
              <a:gd name="connsiteY4" fmla="*/ 239633 h 2803707"/>
              <a:gd name="connsiteX5" fmla="*/ 23961 w 503175"/>
              <a:gd name="connsiteY5" fmla="*/ 455303 h 2803707"/>
              <a:gd name="connsiteX6" fmla="*/ 47922 w 503175"/>
              <a:gd name="connsiteY6" fmla="*/ 551156 h 2803707"/>
              <a:gd name="connsiteX7" fmla="*/ 59902 w 503175"/>
              <a:gd name="connsiteY7" fmla="*/ 647009 h 2803707"/>
              <a:gd name="connsiteX8" fmla="*/ 83863 w 503175"/>
              <a:gd name="connsiteY8" fmla="*/ 718899 h 2803707"/>
              <a:gd name="connsiteX9" fmla="*/ 71882 w 503175"/>
              <a:gd name="connsiteY9" fmla="*/ 790789 h 2803707"/>
              <a:gd name="connsiteX10" fmla="*/ 59902 w 503175"/>
              <a:gd name="connsiteY10" fmla="*/ 838716 h 2803707"/>
              <a:gd name="connsiteX11" fmla="*/ 47922 w 503175"/>
              <a:gd name="connsiteY11" fmla="*/ 1006459 h 2803707"/>
              <a:gd name="connsiteX12" fmla="*/ 59902 w 503175"/>
              <a:gd name="connsiteY12" fmla="*/ 1174202 h 2803707"/>
              <a:gd name="connsiteX13" fmla="*/ 83863 w 503175"/>
              <a:gd name="connsiteY13" fmla="*/ 1317982 h 2803707"/>
              <a:gd name="connsiteX14" fmla="*/ 71882 w 503175"/>
              <a:gd name="connsiteY14" fmla="*/ 1785267 h 2803707"/>
              <a:gd name="connsiteX15" fmla="*/ 59902 w 503175"/>
              <a:gd name="connsiteY15" fmla="*/ 1821212 h 2803707"/>
              <a:gd name="connsiteX16" fmla="*/ 35941 w 503175"/>
              <a:gd name="connsiteY16" fmla="*/ 1857157 h 2803707"/>
              <a:gd name="connsiteX17" fmla="*/ 47922 w 503175"/>
              <a:gd name="connsiteY17" fmla="*/ 1917065 h 2803707"/>
              <a:gd name="connsiteX18" fmla="*/ 167725 w 503175"/>
              <a:gd name="connsiteY18" fmla="*/ 1929046 h 2803707"/>
              <a:gd name="connsiteX19" fmla="*/ 251588 w 503175"/>
              <a:gd name="connsiteY19" fmla="*/ 1953010 h 2803707"/>
              <a:gd name="connsiteX20" fmla="*/ 299509 w 503175"/>
              <a:gd name="connsiteY20" fmla="*/ 1976973 h 2803707"/>
              <a:gd name="connsiteX21" fmla="*/ 299509 w 503175"/>
              <a:gd name="connsiteY21" fmla="*/ 2108771 h 2803707"/>
              <a:gd name="connsiteX22" fmla="*/ 263568 w 503175"/>
              <a:gd name="connsiteY22" fmla="*/ 2120753 h 2803707"/>
              <a:gd name="connsiteX23" fmla="*/ 215647 w 503175"/>
              <a:gd name="connsiteY23" fmla="*/ 2144716 h 2803707"/>
              <a:gd name="connsiteX24" fmla="*/ 179706 w 503175"/>
              <a:gd name="connsiteY24" fmla="*/ 2252551 h 2803707"/>
              <a:gd name="connsiteX25" fmla="*/ 167725 w 503175"/>
              <a:gd name="connsiteY25" fmla="*/ 2288496 h 2803707"/>
              <a:gd name="connsiteX26" fmla="*/ 155745 w 503175"/>
              <a:gd name="connsiteY26" fmla="*/ 2480203 h 2803707"/>
              <a:gd name="connsiteX27" fmla="*/ 167725 w 503175"/>
              <a:gd name="connsiteY27" fmla="*/ 2755781 h 2803707"/>
              <a:gd name="connsiteX28" fmla="*/ 179706 w 503175"/>
              <a:gd name="connsiteY28" fmla="*/ 2791726 h 2803707"/>
              <a:gd name="connsiteX29" fmla="*/ 215647 w 503175"/>
              <a:gd name="connsiteY29" fmla="*/ 2803707 h 2803707"/>
              <a:gd name="connsiteX30" fmla="*/ 359411 w 503175"/>
              <a:gd name="connsiteY30" fmla="*/ 2791726 h 2803707"/>
              <a:gd name="connsiteX31" fmla="*/ 383371 w 503175"/>
              <a:gd name="connsiteY31" fmla="*/ 2755781 h 2803707"/>
              <a:gd name="connsiteX32" fmla="*/ 407332 w 503175"/>
              <a:gd name="connsiteY32" fmla="*/ 2683891 h 2803707"/>
              <a:gd name="connsiteX33" fmla="*/ 431293 w 503175"/>
              <a:gd name="connsiteY33" fmla="*/ 2623982 h 2803707"/>
              <a:gd name="connsiteX34" fmla="*/ 443273 w 503175"/>
              <a:gd name="connsiteY34" fmla="*/ 2564074 h 2803707"/>
              <a:gd name="connsiteX35" fmla="*/ 455254 w 503175"/>
              <a:gd name="connsiteY35" fmla="*/ 2528129 h 2803707"/>
              <a:gd name="connsiteX36" fmla="*/ 467234 w 503175"/>
              <a:gd name="connsiteY36" fmla="*/ 2456239 h 2803707"/>
              <a:gd name="connsiteX37" fmla="*/ 491195 w 503175"/>
              <a:gd name="connsiteY37" fmla="*/ 2000936 h 2803707"/>
              <a:gd name="connsiteX38" fmla="*/ 503175 w 503175"/>
              <a:gd name="connsiteY38" fmla="*/ 1905083 h 2803707"/>
              <a:gd name="connsiteX39" fmla="*/ 491195 w 503175"/>
              <a:gd name="connsiteY39" fmla="*/ 167743 h 2803707"/>
              <a:gd name="connsiteX40" fmla="*/ 443273 w 503175"/>
              <a:gd name="connsiteY40" fmla="*/ 59908 h 2803707"/>
              <a:gd name="connsiteX41" fmla="*/ 407332 w 503175"/>
              <a:gd name="connsiteY41" fmla="*/ 47927 h 2803707"/>
              <a:gd name="connsiteX42" fmla="*/ 275548 w 503175"/>
              <a:gd name="connsiteY42" fmla="*/ 59908 h 2803707"/>
              <a:gd name="connsiteX43" fmla="*/ 251588 w 503175"/>
              <a:gd name="connsiteY43" fmla="*/ 83872 h 2803707"/>
              <a:gd name="connsiteX44" fmla="*/ 203666 w 503175"/>
              <a:gd name="connsiteY44" fmla="*/ 143780 h 2803707"/>
              <a:gd name="connsiteX45" fmla="*/ 179706 w 503175"/>
              <a:gd name="connsiteY45" fmla="*/ 359450 h 2803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03175" h="2803707">
                <a:moveTo>
                  <a:pt x="443273" y="0"/>
                </a:moveTo>
                <a:lnTo>
                  <a:pt x="83863" y="11982"/>
                </a:lnTo>
                <a:cubicBezTo>
                  <a:pt x="66216" y="14740"/>
                  <a:pt x="66313" y="43238"/>
                  <a:pt x="59902" y="59908"/>
                </a:cubicBezTo>
                <a:cubicBezTo>
                  <a:pt x="46302" y="95272"/>
                  <a:pt x="35941" y="131798"/>
                  <a:pt x="23961" y="167743"/>
                </a:cubicBezTo>
                <a:lnTo>
                  <a:pt x="0" y="239633"/>
                </a:lnTo>
                <a:cubicBezTo>
                  <a:pt x="9177" y="358936"/>
                  <a:pt x="3477" y="366531"/>
                  <a:pt x="23961" y="455303"/>
                </a:cubicBezTo>
                <a:cubicBezTo>
                  <a:pt x="31366" y="487394"/>
                  <a:pt x="47922" y="551156"/>
                  <a:pt x="47922" y="551156"/>
                </a:cubicBezTo>
                <a:cubicBezTo>
                  <a:pt x="51915" y="583107"/>
                  <a:pt x="53156" y="615524"/>
                  <a:pt x="59902" y="647009"/>
                </a:cubicBezTo>
                <a:cubicBezTo>
                  <a:pt x="65194" y="671708"/>
                  <a:pt x="83863" y="718899"/>
                  <a:pt x="83863" y="718899"/>
                </a:cubicBezTo>
                <a:cubicBezTo>
                  <a:pt x="79869" y="742862"/>
                  <a:pt x="76646" y="766967"/>
                  <a:pt x="71882" y="790789"/>
                </a:cubicBezTo>
                <a:cubicBezTo>
                  <a:pt x="68653" y="806936"/>
                  <a:pt x="61720" y="822349"/>
                  <a:pt x="59902" y="838716"/>
                </a:cubicBezTo>
                <a:cubicBezTo>
                  <a:pt x="53712" y="894430"/>
                  <a:pt x="51915" y="950545"/>
                  <a:pt x="47922" y="1006459"/>
                </a:cubicBezTo>
                <a:cubicBezTo>
                  <a:pt x="51915" y="1062373"/>
                  <a:pt x="53477" y="1118515"/>
                  <a:pt x="59902" y="1174202"/>
                </a:cubicBezTo>
                <a:cubicBezTo>
                  <a:pt x="65471" y="1222469"/>
                  <a:pt x="83863" y="1317982"/>
                  <a:pt x="83863" y="1317982"/>
                </a:cubicBezTo>
                <a:cubicBezTo>
                  <a:pt x="79869" y="1473744"/>
                  <a:pt x="79293" y="1629630"/>
                  <a:pt x="71882" y="1785267"/>
                </a:cubicBezTo>
                <a:cubicBezTo>
                  <a:pt x="71281" y="1797882"/>
                  <a:pt x="65550" y="1809915"/>
                  <a:pt x="59902" y="1821212"/>
                </a:cubicBezTo>
                <a:cubicBezTo>
                  <a:pt x="53463" y="1834092"/>
                  <a:pt x="43928" y="1845175"/>
                  <a:pt x="35941" y="1857157"/>
                </a:cubicBezTo>
                <a:cubicBezTo>
                  <a:pt x="39935" y="1877126"/>
                  <a:pt x="30044" y="1907313"/>
                  <a:pt x="47922" y="1917065"/>
                </a:cubicBezTo>
                <a:cubicBezTo>
                  <a:pt x="83154" y="1936284"/>
                  <a:pt x="127995" y="1923370"/>
                  <a:pt x="167725" y="1929046"/>
                </a:cubicBezTo>
                <a:cubicBezTo>
                  <a:pt x="182925" y="1931218"/>
                  <a:pt x="234519" y="1945694"/>
                  <a:pt x="251588" y="1953010"/>
                </a:cubicBezTo>
                <a:cubicBezTo>
                  <a:pt x="268003" y="1960046"/>
                  <a:pt x="283535" y="1968985"/>
                  <a:pt x="299509" y="1976973"/>
                </a:cubicBezTo>
                <a:cubicBezTo>
                  <a:pt x="315851" y="2026005"/>
                  <a:pt x="327892" y="2044902"/>
                  <a:pt x="299509" y="2108771"/>
                </a:cubicBezTo>
                <a:cubicBezTo>
                  <a:pt x="294381" y="2120311"/>
                  <a:pt x="275175" y="2115778"/>
                  <a:pt x="263568" y="2120753"/>
                </a:cubicBezTo>
                <a:cubicBezTo>
                  <a:pt x="247153" y="2127789"/>
                  <a:pt x="231621" y="2136728"/>
                  <a:pt x="215647" y="2144716"/>
                </a:cubicBezTo>
                <a:lnTo>
                  <a:pt x="179706" y="2252551"/>
                </a:lnTo>
                <a:lnTo>
                  <a:pt x="167725" y="2288496"/>
                </a:lnTo>
                <a:cubicBezTo>
                  <a:pt x="163732" y="2352398"/>
                  <a:pt x="155745" y="2416176"/>
                  <a:pt x="155745" y="2480203"/>
                </a:cubicBezTo>
                <a:cubicBezTo>
                  <a:pt x="155745" y="2572149"/>
                  <a:pt x="160674" y="2664106"/>
                  <a:pt x="167725" y="2755781"/>
                </a:cubicBezTo>
                <a:cubicBezTo>
                  <a:pt x="168694" y="2768374"/>
                  <a:pt x="170776" y="2782795"/>
                  <a:pt x="179706" y="2791726"/>
                </a:cubicBezTo>
                <a:cubicBezTo>
                  <a:pt x="188635" y="2800656"/>
                  <a:pt x="203667" y="2799713"/>
                  <a:pt x="215647" y="2803707"/>
                </a:cubicBezTo>
                <a:cubicBezTo>
                  <a:pt x="263568" y="2799713"/>
                  <a:pt x="313174" y="2804938"/>
                  <a:pt x="359411" y="2791726"/>
                </a:cubicBezTo>
                <a:cubicBezTo>
                  <a:pt x="373256" y="2787770"/>
                  <a:pt x="377523" y="2768940"/>
                  <a:pt x="383371" y="2755781"/>
                </a:cubicBezTo>
                <a:cubicBezTo>
                  <a:pt x="393629" y="2732698"/>
                  <a:pt x="398701" y="2707630"/>
                  <a:pt x="407332" y="2683891"/>
                </a:cubicBezTo>
                <a:cubicBezTo>
                  <a:pt x="414681" y="2663678"/>
                  <a:pt x="423306" y="2643952"/>
                  <a:pt x="431293" y="2623982"/>
                </a:cubicBezTo>
                <a:cubicBezTo>
                  <a:pt x="435286" y="2604013"/>
                  <a:pt x="438334" y="2583831"/>
                  <a:pt x="443273" y="2564074"/>
                </a:cubicBezTo>
                <a:cubicBezTo>
                  <a:pt x="446336" y="2551821"/>
                  <a:pt x="452514" y="2540458"/>
                  <a:pt x="455254" y="2528129"/>
                </a:cubicBezTo>
                <a:cubicBezTo>
                  <a:pt x="460524" y="2504414"/>
                  <a:pt x="463241" y="2480202"/>
                  <a:pt x="467234" y="2456239"/>
                </a:cubicBezTo>
                <a:cubicBezTo>
                  <a:pt x="475221" y="2304471"/>
                  <a:pt x="481306" y="2152592"/>
                  <a:pt x="491195" y="2000936"/>
                </a:cubicBezTo>
                <a:cubicBezTo>
                  <a:pt x="493290" y="1968805"/>
                  <a:pt x="503175" y="1937283"/>
                  <a:pt x="503175" y="1905083"/>
                </a:cubicBezTo>
                <a:cubicBezTo>
                  <a:pt x="503175" y="1325956"/>
                  <a:pt x="502697" y="746756"/>
                  <a:pt x="491195" y="167743"/>
                </a:cubicBezTo>
                <a:cubicBezTo>
                  <a:pt x="490870" y="151376"/>
                  <a:pt x="465175" y="77431"/>
                  <a:pt x="443273" y="59908"/>
                </a:cubicBezTo>
                <a:cubicBezTo>
                  <a:pt x="433412" y="52019"/>
                  <a:pt x="419312" y="51921"/>
                  <a:pt x="407332" y="47927"/>
                </a:cubicBezTo>
                <a:cubicBezTo>
                  <a:pt x="363404" y="51921"/>
                  <a:pt x="318527" y="49989"/>
                  <a:pt x="275548" y="59908"/>
                </a:cubicBezTo>
                <a:cubicBezTo>
                  <a:pt x="264542" y="62448"/>
                  <a:pt x="258644" y="75051"/>
                  <a:pt x="251588" y="83872"/>
                </a:cubicBezTo>
                <a:cubicBezTo>
                  <a:pt x="191141" y="159439"/>
                  <a:pt x="261515" y="85923"/>
                  <a:pt x="203666" y="143780"/>
                </a:cubicBezTo>
                <a:cubicBezTo>
                  <a:pt x="164552" y="261138"/>
                  <a:pt x="179706" y="190411"/>
                  <a:pt x="179706" y="359450"/>
                </a:cubicBezTo>
              </a:path>
            </a:pathLst>
          </a:custGeom>
          <a:solidFill>
            <a:srgbClr val="FFFFFF"/>
          </a:solidFill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650" y="0"/>
            <a:ext cx="495935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160338" y="228600"/>
            <a:ext cx="524986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solidFill>
                  <a:srgbClr val="000099"/>
                </a:solidFill>
                <a:latin typeface="Arial" charset="0"/>
              </a:rPr>
              <a:t>Generation in T4 of virus length DNA </a:t>
            </a:r>
          </a:p>
          <a:p>
            <a:pPr algn="ctr"/>
            <a:r>
              <a:rPr lang="en-US">
                <a:solidFill>
                  <a:srgbClr val="000099"/>
                </a:solidFill>
                <a:latin typeface="Arial" charset="0"/>
              </a:rPr>
              <a:t>molecules with permuted sequences</a:t>
            </a:r>
            <a:endParaRPr lang="it-IT">
              <a:solidFill>
                <a:srgbClr val="000099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2063750"/>
            <a:ext cx="9139237" cy="372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311150" y="346075"/>
            <a:ext cx="85280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2800">
                <a:latin typeface="Arial" charset="0"/>
              </a:rPr>
              <a:t>The unique base in the DNA of the T-even bacteriophages, 5-hydroxymethylcytosine</a:t>
            </a:r>
            <a:endParaRPr lang="it-IT" sz="28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633538"/>
            <a:ext cx="7378700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2443163" y="914400"/>
            <a:ext cx="4257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dirty="0">
                <a:solidFill>
                  <a:srgbClr val="000099"/>
                </a:solidFill>
                <a:latin typeface="Arial" charset="0"/>
              </a:rPr>
              <a:t>Packaging of phage genomes</a:t>
            </a:r>
            <a:endParaRPr lang="it-IT" dirty="0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33796" name="CasellaDiTesto 4"/>
          <p:cNvSpPr txBox="1">
            <a:spLocks noChangeArrowheads="1"/>
          </p:cNvSpPr>
          <p:nvPr/>
        </p:nvSpPr>
        <p:spPr bwMode="auto">
          <a:xfrm>
            <a:off x="609600" y="2551113"/>
            <a:ext cx="663575" cy="233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it-IT" sz="3200">
                <a:latin typeface="Symbol" charset="0"/>
                <a:cs typeface="Symbol" charset="0"/>
              </a:rPr>
              <a:t>l</a:t>
            </a:r>
          </a:p>
          <a:p>
            <a:pPr algn="ctr"/>
            <a:endParaRPr lang="it-IT" sz="3200">
              <a:latin typeface="Symbol" charset="0"/>
              <a:cs typeface="Symbol" charset="0"/>
            </a:endParaRPr>
          </a:p>
          <a:p>
            <a:pPr algn="ctr"/>
            <a:endParaRPr lang="it-IT" sz="3200">
              <a:latin typeface="Symbol" charset="0"/>
              <a:cs typeface="Symbol" charset="0"/>
            </a:endParaRPr>
          </a:p>
          <a:p>
            <a:pPr algn="ctr"/>
            <a:endParaRPr lang="it-IT" sz="1800">
              <a:latin typeface="Symbol" charset="0"/>
              <a:cs typeface="Symbol" charset="0"/>
            </a:endParaRPr>
          </a:p>
          <a:p>
            <a:pPr algn="ctr"/>
            <a:r>
              <a:rPr lang="it-IT" sz="3200">
                <a:latin typeface="Arial" charset="0"/>
                <a:cs typeface="Arial" charset="0"/>
              </a:rPr>
              <a:t>T4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1736202" y="692696"/>
            <a:ext cx="56715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dirty="0">
                <a:solidFill>
                  <a:srgbClr val="000099"/>
                </a:solidFill>
                <a:latin typeface="Arial" charset="0"/>
              </a:rPr>
              <a:t>Packaging </a:t>
            </a:r>
            <a:r>
              <a:rPr lang="en-US" dirty="0" smtClean="0">
                <a:solidFill>
                  <a:srgbClr val="000099"/>
                </a:solidFill>
                <a:latin typeface="Arial" charset="0"/>
              </a:rPr>
              <a:t>of DNA into a T4 phage head</a:t>
            </a:r>
            <a:endParaRPr lang="it-IT" dirty="0">
              <a:solidFill>
                <a:srgbClr val="000099"/>
              </a:solidFill>
              <a:latin typeface="Arial" charset="0"/>
            </a:endParaRPr>
          </a:p>
        </p:txBody>
      </p:sp>
      <p:pic>
        <p:nvPicPr>
          <p:cNvPr id="2" name="Immagine 1" descr="236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44324" y="-1305262"/>
            <a:ext cx="2255351" cy="898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467684"/>
      </p:ext>
    </p:extLst>
  </p:cSld>
  <p:clrMapOvr>
    <a:masterClrMapping/>
  </p:clrMapOvr>
  <p:transition xmlns:p14="http://schemas.microsoft.com/office/powerpoint/2010/main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-11113"/>
            <a:ext cx="3070225" cy="6845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 Box 5"/>
          <p:cNvSpPr txBox="1">
            <a:spLocks noChangeArrowheads="1"/>
          </p:cNvSpPr>
          <p:nvPr/>
        </p:nvSpPr>
        <p:spPr bwMode="auto">
          <a:xfrm>
            <a:off x="533400" y="609600"/>
            <a:ext cx="37226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800" dirty="0">
                <a:solidFill>
                  <a:srgbClr val="000090"/>
                </a:solidFill>
                <a:latin typeface="Arial" charset="0"/>
              </a:rPr>
              <a:t>Assembly of T4 </a:t>
            </a:r>
            <a:r>
              <a:rPr lang="it-IT" sz="2800" dirty="0" err="1">
                <a:solidFill>
                  <a:srgbClr val="000090"/>
                </a:solidFill>
                <a:latin typeface="Arial" charset="0"/>
              </a:rPr>
              <a:t>phage</a:t>
            </a:r>
            <a:endParaRPr lang="it-IT" sz="2800" dirty="0">
              <a:solidFill>
                <a:srgbClr val="00009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763" y="411163"/>
            <a:ext cx="6848475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 Box 5"/>
          <p:cNvSpPr txBox="1">
            <a:spLocks noChangeArrowheads="1"/>
          </p:cNvSpPr>
          <p:nvPr/>
        </p:nvSpPr>
        <p:spPr bwMode="auto">
          <a:xfrm>
            <a:off x="4572000" y="533400"/>
            <a:ext cx="37226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800" dirty="0">
                <a:solidFill>
                  <a:srgbClr val="000090"/>
                </a:solidFill>
                <a:latin typeface="Arial" charset="0"/>
              </a:rPr>
              <a:t>Assembly of T4 </a:t>
            </a:r>
            <a:r>
              <a:rPr lang="it-IT" sz="2800" dirty="0" err="1">
                <a:solidFill>
                  <a:srgbClr val="000090"/>
                </a:solidFill>
                <a:latin typeface="Arial" charset="0"/>
              </a:rPr>
              <a:t>phage</a:t>
            </a:r>
            <a:endParaRPr lang="it-IT" sz="2800" dirty="0">
              <a:solidFill>
                <a:srgbClr val="000090"/>
              </a:solidFill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" y="228600"/>
            <a:ext cx="7175500" cy="614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4572000" y="228600"/>
            <a:ext cx="38862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30000"/>
              </a:spcBef>
            </a:pPr>
            <a:r>
              <a:rPr lang="en-US" sz="2800">
                <a:solidFill>
                  <a:srgbClr val="000099"/>
                </a:solidFill>
                <a:latin typeface="Arial" charset="0"/>
              </a:rPr>
              <a:t>The RNA phage MS2 and flow of events during its multiplication. </a:t>
            </a:r>
            <a:endParaRPr lang="it-IT" sz="2800">
              <a:solidFill>
                <a:srgbClr val="000099"/>
              </a:solidFill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F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4876800" cy="365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025" y="-1588"/>
            <a:ext cx="3940175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Text Box 3"/>
          <p:cNvSpPr txBox="1">
            <a:spLocks noChangeArrowheads="1"/>
          </p:cNvSpPr>
          <p:nvPr/>
        </p:nvSpPr>
        <p:spPr bwMode="auto">
          <a:xfrm>
            <a:off x="304800" y="381000"/>
            <a:ext cx="38862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30000"/>
              </a:spcBef>
            </a:pPr>
            <a:r>
              <a:rPr lang="en-US" sz="2800">
                <a:solidFill>
                  <a:srgbClr val="000099"/>
                </a:solidFill>
                <a:latin typeface="Arial" charset="0"/>
              </a:rPr>
              <a:t>Genetic map of the RNA phage MS2 and flow of events during its multiplication. </a:t>
            </a:r>
            <a:endParaRPr lang="it-IT" sz="2800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0" y="4953000"/>
            <a:ext cx="4572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0"/>
            <a:ext cx="3773487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290714" y="806450"/>
            <a:ext cx="304442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2800" dirty="0">
                <a:solidFill>
                  <a:srgbClr val="000090"/>
                </a:solidFill>
                <a:latin typeface="Arial" charset="0"/>
              </a:rPr>
              <a:t>The main types of</a:t>
            </a:r>
          </a:p>
          <a:p>
            <a:pPr algn="ctr"/>
            <a:r>
              <a:rPr lang="en-US" sz="2800" dirty="0">
                <a:solidFill>
                  <a:srgbClr val="000090"/>
                </a:solidFill>
                <a:latin typeface="Arial" charset="0"/>
              </a:rPr>
              <a:t> bacterial viruses</a:t>
            </a:r>
            <a:endParaRPr lang="it-IT" sz="2800" dirty="0">
              <a:solidFill>
                <a:srgbClr val="00009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-1588"/>
            <a:ext cx="46736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 Box 4"/>
          <p:cNvSpPr txBox="1">
            <a:spLocks noChangeArrowheads="1"/>
          </p:cNvSpPr>
          <p:nvPr/>
        </p:nvSpPr>
        <p:spPr bwMode="auto">
          <a:xfrm>
            <a:off x="228600" y="381000"/>
            <a:ext cx="3749675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30000"/>
              </a:spcBef>
            </a:pPr>
            <a:r>
              <a:rPr lang="en-US" sz="2800">
                <a:latin typeface="Arial" charset="0"/>
              </a:rPr>
              <a:t>     Genetic map of</a:t>
            </a:r>
            <a:r>
              <a:rPr lang="en-US" sz="2800">
                <a:latin typeface="Symbol" charset="0"/>
              </a:rPr>
              <a:t></a:t>
            </a:r>
            <a:r>
              <a:rPr lang="en-US" sz="2800">
                <a:latin typeface="Arial" charset="0"/>
              </a:rPr>
              <a:t>X174, a single-stranded DNA phage</a:t>
            </a:r>
          </a:p>
          <a:p>
            <a:pPr algn="ctr" eaLnBrk="1" hangingPunct="1">
              <a:spcBef>
                <a:spcPct val="30000"/>
              </a:spcBef>
            </a:pPr>
            <a:r>
              <a:rPr lang="en-US" sz="2800">
                <a:latin typeface="Arial" charset="0"/>
              </a:rPr>
              <a:t>(5386 bp) </a:t>
            </a:r>
            <a:endParaRPr lang="it-IT" sz="28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265113"/>
            <a:ext cx="9139237" cy="632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107950" y="6019800"/>
            <a:ext cx="4572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-1588"/>
            <a:ext cx="79629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 Box 4"/>
          <p:cNvSpPr txBox="1">
            <a:spLocks noChangeArrowheads="1"/>
          </p:cNvSpPr>
          <p:nvPr/>
        </p:nvSpPr>
        <p:spPr bwMode="auto">
          <a:xfrm>
            <a:off x="4876800" y="5500688"/>
            <a:ext cx="391953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800">
                <a:latin typeface="Arial" charset="0"/>
              </a:rPr>
              <a:t>Rolling circle replication</a:t>
            </a:r>
            <a:endParaRPr lang="it-IT" sz="28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1089025"/>
            <a:ext cx="7739063" cy="432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177800" y="260350"/>
            <a:ext cx="8128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dirty="0">
                <a:solidFill>
                  <a:srgbClr val="000099"/>
                </a:solidFill>
                <a:latin typeface="Arial" charset="0"/>
              </a:rPr>
              <a:t>The filamentous M13 phage</a:t>
            </a:r>
            <a:endParaRPr lang="it-IT" dirty="0">
              <a:solidFill>
                <a:srgbClr val="000099"/>
              </a:solidFill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900" y="784497"/>
            <a:ext cx="6680200" cy="588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48456" y="260350"/>
            <a:ext cx="8128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dirty="0">
                <a:solidFill>
                  <a:srgbClr val="000099"/>
                </a:solidFill>
                <a:latin typeface="Arial" charset="0"/>
              </a:rPr>
              <a:t>The </a:t>
            </a:r>
            <a:r>
              <a:rPr lang="en-US" dirty="0" smtClean="0">
                <a:solidFill>
                  <a:srgbClr val="000099"/>
                </a:solidFill>
                <a:latin typeface="Arial" charset="0"/>
              </a:rPr>
              <a:t>replicative cycle of the filamentous </a:t>
            </a:r>
            <a:r>
              <a:rPr lang="en-US" dirty="0">
                <a:solidFill>
                  <a:srgbClr val="000099"/>
                </a:solidFill>
                <a:latin typeface="Arial" charset="0"/>
              </a:rPr>
              <a:t>M13 phage</a:t>
            </a:r>
            <a:endParaRPr lang="it-IT" dirty="0">
              <a:solidFill>
                <a:srgbClr val="000099"/>
              </a:solidFill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025" y="-1588"/>
            <a:ext cx="7597775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76200" y="228600"/>
            <a:ext cx="390207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dirty="0">
                <a:solidFill>
                  <a:srgbClr val="000099"/>
                </a:solidFill>
                <a:latin typeface="Arial" charset="0"/>
              </a:rPr>
              <a:t>Assembly of filamentous </a:t>
            </a:r>
          </a:p>
          <a:p>
            <a:pPr algn="ctr"/>
            <a:r>
              <a:rPr lang="en-US" dirty="0">
                <a:solidFill>
                  <a:srgbClr val="000099"/>
                </a:solidFill>
                <a:latin typeface="Arial" charset="0"/>
              </a:rPr>
              <a:t>single-stranded phage </a:t>
            </a:r>
          </a:p>
          <a:p>
            <a:pPr algn="ctr"/>
            <a:r>
              <a:rPr lang="en-US" b="1" dirty="0" smtClean="0">
                <a:solidFill>
                  <a:srgbClr val="000099"/>
                </a:solidFill>
                <a:latin typeface="Arial" charset="0"/>
              </a:rPr>
              <a:t>M13</a:t>
            </a:r>
            <a:r>
              <a:rPr lang="en-US" dirty="0" smtClean="0">
                <a:solidFill>
                  <a:srgbClr val="000099"/>
                </a:solidFill>
                <a:latin typeface="Arial" charset="0"/>
              </a:rPr>
              <a:t> and </a:t>
            </a:r>
            <a:r>
              <a:rPr lang="en-US" dirty="0">
                <a:solidFill>
                  <a:srgbClr val="000099"/>
                </a:solidFill>
                <a:latin typeface="Arial" charset="0"/>
              </a:rPr>
              <a:t>exit from the infected cell without </a:t>
            </a:r>
            <a:r>
              <a:rPr lang="en-US" dirty="0" err="1">
                <a:solidFill>
                  <a:srgbClr val="000099"/>
                </a:solidFill>
                <a:latin typeface="Arial" charset="0"/>
              </a:rPr>
              <a:t>lysis</a:t>
            </a:r>
            <a:endParaRPr lang="it-IT" dirty="0">
              <a:solidFill>
                <a:srgbClr val="000099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220216" y="116632"/>
            <a:ext cx="874427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dirty="0">
                <a:solidFill>
                  <a:srgbClr val="000099"/>
                </a:solidFill>
                <a:latin typeface="Arial" charset="0"/>
              </a:rPr>
              <a:t>Assembly of filamentous </a:t>
            </a:r>
            <a:r>
              <a:rPr lang="en-US" dirty="0" smtClean="0">
                <a:solidFill>
                  <a:srgbClr val="000099"/>
                </a:solidFill>
                <a:latin typeface="Arial" charset="0"/>
              </a:rPr>
              <a:t>single</a:t>
            </a:r>
            <a:r>
              <a:rPr lang="en-US" dirty="0">
                <a:solidFill>
                  <a:srgbClr val="000099"/>
                </a:solidFill>
                <a:latin typeface="Arial" charset="0"/>
              </a:rPr>
              <a:t>-stranded phage </a:t>
            </a:r>
            <a:r>
              <a:rPr lang="en-US" b="1" dirty="0" smtClean="0">
                <a:solidFill>
                  <a:srgbClr val="000099"/>
                </a:solidFill>
                <a:latin typeface="Arial" charset="0"/>
              </a:rPr>
              <a:t>M13</a:t>
            </a:r>
            <a:r>
              <a:rPr lang="en-US" dirty="0" smtClean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dirty="0">
                <a:solidFill>
                  <a:srgbClr val="000099"/>
                </a:solidFill>
                <a:latin typeface="Arial" charset="0"/>
              </a:rPr>
              <a:t>and exit from the infected cell without </a:t>
            </a:r>
            <a:r>
              <a:rPr lang="en-US" dirty="0" err="1">
                <a:solidFill>
                  <a:srgbClr val="000099"/>
                </a:solidFill>
                <a:latin typeface="Arial" charset="0"/>
              </a:rPr>
              <a:t>lysis</a:t>
            </a:r>
            <a:endParaRPr lang="it-IT" dirty="0">
              <a:solidFill>
                <a:srgbClr val="000099"/>
              </a:solidFill>
              <a:latin typeface="Arial" charset="0"/>
            </a:endParaRPr>
          </a:p>
        </p:txBody>
      </p:sp>
      <p:pic>
        <p:nvPicPr>
          <p:cNvPr id="2" name="Immagine 1" descr="236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51508" y="879772"/>
            <a:ext cx="5901769" cy="5965439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 bwMode="auto">
          <a:xfrm>
            <a:off x="1259632" y="836712"/>
            <a:ext cx="648072" cy="602128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7" name="Rettangolo 6"/>
          <p:cNvSpPr/>
          <p:nvPr/>
        </p:nvSpPr>
        <p:spPr bwMode="auto">
          <a:xfrm>
            <a:off x="1475656" y="836712"/>
            <a:ext cx="1224136" cy="648072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084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F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5029200" y="76200"/>
            <a:ext cx="36639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800">
                <a:solidFill>
                  <a:srgbClr val="000099"/>
                </a:solidFill>
                <a:latin typeface="Arial" charset="0"/>
              </a:rPr>
              <a:t>The bacteriophage T7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063" y="0"/>
            <a:ext cx="4351337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152400" y="152400"/>
            <a:ext cx="41973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800">
                <a:solidFill>
                  <a:srgbClr val="000099"/>
                </a:solidFill>
                <a:latin typeface="Arial" charset="0"/>
              </a:rPr>
              <a:t>Genetic map of phage T7</a:t>
            </a:r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1828800" y="971550"/>
            <a:ext cx="3581400" cy="533400"/>
            <a:chOff x="1152" y="612"/>
            <a:chExt cx="2256" cy="336"/>
          </a:xfrm>
        </p:grpSpPr>
        <p:grpSp>
          <p:nvGrpSpPr>
            <p:cNvPr id="54296" name="Group 7"/>
            <p:cNvGrpSpPr>
              <a:grpSpLocks/>
            </p:cNvGrpSpPr>
            <p:nvPr/>
          </p:nvGrpSpPr>
          <p:grpSpPr bwMode="auto">
            <a:xfrm>
              <a:off x="1152" y="612"/>
              <a:ext cx="1344" cy="336"/>
              <a:chOff x="288" y="624"/>
              <a:chExt cx="1344" cy="336"/>
            </a:xfrm>
          </p:grpSpPr>
          <p:sp>
            <p:nvSpPr>
              <p:cNvPr id="54298" name="Rectangle 5"/>
              <p:cNvSpPr>
                <a:spLocks noChangeArrowheads="1"/>
              </p:cNvSpPr>
              <p:nvPr/>
            </p:nvSpPr>
            <p:spPr bwMode="auto">
              <a:xfrm>
                <a:off x="288" y="624"/>
                <a:ext cx="1344" cy="336"/>
              </a:xfrm>
              <a:prstGeom prst="rect">
                <a:avLst/>
              </a:prstGeom>
              <a:noFill/>
              <a:ln w="38100">
                <a:solidFill>
                  <a:srgbClr val="FF970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54299" name="Text Box 6"/>
              <p:cNvSpPr txBox="1">
                <a:spLocks noChangeArrowheads="1"/>
              </p:cNvSpPr>
              <p:nvPr/>
            </p:nvSpPr>
            <p:spPr bwMode="auto">
              <a:xfrm>
                <a:off x="288" y="662"/>
                <a:ext cx="1325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r>
                  <a:rPr lang="it-IT" sz="2000">
                    <a:latin typeface="Arial" charset="0"/>
                  </a:rPr>
                  <a:t>RNA polymerase</a:t>
                </a:r>
              </a:p>
            </p:txBody>
          </p:sp>
        </p:grpSp>
        <p:sp>
          <p:nvSpPr>
            <p:cNvPr id="54297" name="Line 9"/>
            <p:cNvSpPr>
              <a:spLocks noChangeShapeType="1"/>
            </p:cNvSpPr>
            <p:nvPr/>
          </p:nvSpPr>
          <p:spPr bwMode="auto">
            <a:xfrm>
              <a:off x="2496" y="782"/>
              <a:ext cx="912" cy="0"/>
            </a:xfrm>
            <a:prstGeom prst="line">
              <a:avLst/>
            </a:prstGeom>
            <a:noFill/>
            <a:ln w="38100">
              <a:solidFill>
                <a:srgbClr val="FF970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4" name="Group 29"/>
          <p:cNvGrpSpPr>
            <a:grpSpLocks/>
          </p:cNvGrpSpPr>
          <p:nvPr/>
        </p:nvGrpSpPr>
        <p:grpSpPr bwMode="auto">
          <a:xfrm>
            <a:off x="927100" y="1752600"/>
            <a:ext cx="4330700" cy="533400"/>
            <a:chOff x="584" y="1104"/>
            <a:chExt cx="2728" cy="336"/>
          </a:xfrm>
        </p:grpSpPr>
        <p:grpSp>
          <p:nvGrpSpPr>
            <p:cNvPr id="54292" name="Group 12"/>
            <p:cNvGrpSpPr>
              <a:grpSpLocks/>
            </p:cNvGrpSpPr>
            <p:nvPr/>
          </p:nvGrpSpPr>
          <p:grpSpPr bwMode="auto">
            <a:xfrm>
              <a:off x="584" y="1104"/>
              <a:ext cx="1912" cy="336"/>
              <a:chOff x="288" y="624"/>
              <a:chExt cx="1361" cy="336"/>
            </a:xfrm>
          </p:grpSpPr>
          <p:sp>
            <p:nvSpPr>
              <p:cNvPr id="54294" name="Rectangle 13"/>
              <p:cNvSpPr>
                <a:spLocks noChangeArrowheads="1"/>
              </p:cNvSpPr>
              <p:nvPr/>
            </p:nvSpPr>
            <p:spPr bwMode="auto">
              <a:xfrm>
                <a:off x="288" y="624"/>
                <a:ext cx="1344" cy="336"/>
              </a:xfrm>
              <a:prstGeom prst="rect">
                <a:avLst/>
              </a:prstGeom>
              <a:noFill/>
              <a:ln w="38100">
                <a:solidFill>
                  <a:srgbClr val="FF970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54295" name="Text Box 14"/>
              <p:cNvSpPr txBox="1">
                <a:spLocks noChangeArrowheads="1"/>
              </p:cNvSpPr>
              <p:nvPr/>
            </p:nvSpPr>
            <p:spPr bwMode="auto">
              <a:xfrm>
                <a:off x="288" y="662"/>
                <a:ext cx="1361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r>
                  <a:rPr lang="it-IT" sz="2000">
                    <a:latin typeface="Arial" charset="0"/>
                  </a:rPr>
                  <a:t>Inactivation host RNA pol</a:t>
                </a:r>
              </a:p>
            </p:txBody>
          </p:sp>
        </p:grpSp>
        <p:sp>
          <p:nvSpPr>
            <p:cNvPr id="54293" name="Line 15"/>
            <p:cNvSpPr>
              <a:spLocks noChangeShapeType="1"/>
            </p:cNvSpPr>
            <p:nvPr/>
          </p:nvSpPr>
          <p:spPr bwMode="auto">
            <a:xfrm>
              <a:off x="2496" y="1296"/>
              <a:ext cx="816" cy="0"/>
            </a:xfrm>
            <a:prstGeom prst="line">
              <a:avLst/>
            </a:prstGeom>
            <a:noFill/>
            <a:ln w="38100">
              <a:solidFill>
                <a:srgbClr val="FF970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6" name="Group 30"/>
          <p:cNvGrpSpPr>
            <a:grpSpLocks/>
          </p:cNvGrpSpPr>
          <p:nvPr/>
        </p:nvGrpSpPr>
        <p:grpSpPr bwMode="auto">
          <a:xfrm>
            <a:off x="1560513" y="2209800"/>
            <a:ext cx="3773487" cy="1219200"/>
            <a:chOff x="983" y="1392"/>
            <a:chExt cx="2377" cy="768"/>
          </a:xfrm>
        </p:grpSpPr>
        <p:grpSp>
          <p:nvGrpSpPr>
            <p:cNvPr id="54287" name="Group 17"/>
            <p:cNvGrpSpPr>
              <a:grpSpLocks/>
            </p:cNvGrpSpPr>
            <p:nvPr/>
          </p:nvGrpSpPr>
          <p:grpSpPr bwMode="auto">
            <a:xfrm>
              <a:off x="983" y="1824"/>
              <a:ext cx="1512" cy="336"/>
              <a:chOff x="288" y="624"/>
              <a:chExt cx="1364" cy="336"/>
            </a:xfrm>
          </p:grpSpPr>
          <p:sp>
            <p:nvSpPr>
              <p:cNvPr id="54290" name="Rectangle 18"/>
              <p:cNvSpPr>
                <a:spLocks noChangeArrowheads="1"/>
              </p:cNvSpPr>
              <p:nvPr/>
            </p:nvSpPr>
            <p:spPr bwMode="auto">
              <a:xfrm>
                <a:off x="288" y="624"/>
                <a:ext cx="1344" cy="336"/>
              </a:xfrm>
              <a:prstGeom prst="rect">
                <a:avLst/>
              </a:prstGeom>
              <a:noFill/>
              <a:ln w="38100">
                <a:solidFill>
                  <a:srgbClr val="FF970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54291" name="Text Box 19"/>
              <p:cNvSpPr txBox="1">
                <a:spLocks noChangeArrowheads="1"/>
              </p:cNvSpPr>
              <p:nvPr/>
            </p:nvSpPr>
            <p:spPr bwMode="auto">
              <a:xfrm>
                <a:off x="288" y="662"/>
                <a:ext cx="1364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r>
                  <a:rPr lang="it-IT" sz="2000">
                    <a:latin typeface="Arial" charset="0"/>
                  </a:rPr>
                  <a:t>Digestion host DNA</a:t>
                </a:r>
              </a:p>
            </p:txBody>
          </p:sp>
        </p:grpSp>
        <p:sp>
          <p:nvSpPr>
            <p:cNvPr id="54288" name="Line 20"/>
            <p:cNvSpPr>
              <a:spLocks noChangeShapeType="1"/>
            </p:cNvSpPr>
            <p:nvPr/>
          </p:nvSpPr>
          <p:spPr bwMode="auto">
            <a:xfrm>
              <a:off x="2496" y="1968"/>
              <a:ext cx="864" cy="5"/>
            </a:xfrm>
            <a:prstGeom prst="line">
              <a:avLst/>
            </a:prstGeom>
            <a:noFill/>
            <a:ln w="38100">
              <a:solidFill>
                <a:srgbClr val="FF970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4289" name="Line 21"/>
            <p:cNvSpPr>
              <a:spLocks noChangeShapeType="1"/>
            </p:cNvSpPr>
            <p:nvPr/>
          </p:nvSpPr>
          <p:spPr bwMode="auto">
            <a:xfrm flipV="1">
              <a:off x="2496" y="1392"/>
              <a:ext cx="816" cy="576"/>
            </a:xfrm>
            <a:prstGeom prst="line">
              <a:avLst/>
            </a:prstGeom>
            <a:noFill/>
            <a:ln w="38100">
              <a:solidFill>
                <a:srgbClr val="FF970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8" name="Group 34"/>
          <p:cNvGrpSpPr>
            <a:grpSpLocks/>
          </p:cNvGrpSpPr>
          <p:nvPr/>
        </p:nvGrpSpPr>
        <p:grpSpPr bwMode="auto">
          <a:xfrm>
            <a:off x="533400" y="762000"/>
            <a:ext cx="4800600" cy="3695700"/>
            <a:chOff x="336" y="2160"/>
            <a:chExt cx="3024" cy="2328"/>
          </a:xfrm>
        </p:grpSpPr>
        <p:sp>
          <p:nvSpPr>
            <p:cNvPr id="54280" name="Line 22"/>
            <p:cNvSpPr>
              <a:spLocks noChangeShapeType="1"/>
            </p:cNvSpPr>
            <p:nvPr/>
          </p:nvSpPr>
          <p:spPr bwMode="auto">
            <a:xfrm>
              <a:off x="336" y="2160"/>
              <a:ext cx="3024" cy="0"/>
            </a:xfrm>
            <a:prstGeom prst="line">
              <a:avLst/>
            </a:prstGeom>
            <a:noFill/>
            <a:ln w="38100">
              <a:solidFill>
                <a:srgbClr val="FF970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grpSp>
          <p:nvGrpSpPr>
            <p:cNvPr id="54281" name="Group 24"/>
            <p:cNvGrpSpPr>
              <a:grpSpLocks/>
            </p:cNvGrpSpPr>
            <p:nvPr/>
          </p:nvGrpSpPr>
          <p:grpSpPr bwMode="auto">
            <a:xfrm>
              <a:off x="480" y="4152"/>
              <a:ext cx="2023" cy="336"/>
              <a:chOff x="288" y="624"/>
              <a:chExt cx="1344" cy="336"/>
            </a:xfrm>
          </p:grpSpPr>
          <p:sp>
            <p:nvSpPr>
              <p:cNvPr id="54285" name="Rectangle 25"/>
              <p:cNvSpPr>
                <a:spLocks noChangeArrowheads="1"/>
              </p:cNvSpPr>
              <p:nvPr/>
            </p:nvSpPr>
            <p:spPr bwMode="auto">
              <a:xfrm>
                <a:off x="288" y="624"/>
                <a:ext cx="1344" cy="336"/>
              </a:xfrm>
              <a:prstGeom prst="rect">
                <a:avLst/>
              </a:prstGeom>
              <a:noFill/>
              <a:ln w="38100">
                <a:solidFill>
                  <a:srgbClr val="FF970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54286" name="Text Box 26"/>
              <p:cNvSpPr txBox="1">
                <a:spLocks noChangeArrowheads="1"/>
              </p:cNvSpPr>
              <p:nvPr/>
            </p:nvSpPr>
            <p:spPr bwMode="auto">
              <a:xfrm>
                <a:off x="288" y="662"/>
                <a:ext cx="1335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r>
                  <a:rPr lang="it-IT" sz="2000">
                    <a:latin typeface="Arial" charset="0"/>
                  </a:rPr>
                  <a:t>Inactivation host restriction</a:t>
                </a:r>
              </a:p>
            </p:txBody>
          </p:sp>
        </p:grpSp>
        <p:grpSp>
          <p:nvGrpSpPr>
            <p:cNvPr id="54282" name="Group 32"/>
            <p:cNvGrpSpPr>
              <a:grpSpLocks/>
            </p:cNvGrpSpPr>
            <p:nvPr/>
          </p:nvGrpSpPr>
          <p:grpSpPr bwMode="auto">
            <a:xfrm>
              <a:off x="336" y="2160"/>
              <a:ext cx="144" cy="2160"/>
              <a:chOff x="336" y="480"/>
              <a:chExt cx="144" cy="2160"/>
            </a:xfrm>
          </p:grpSpPr>
          <p:sp>
            <p:nvSpPr>
              <p:cNvPr id="54283" name="Line 23"/>
              <p:cNvSpPr>
                <a:spLocks noChangeShapeType="1"/>
              </p:cNvSpPr>
              <p:nvPr/>
            </p:nvSpPr>
            <p:spPr bwMode="auto">
              <a:xfrm>
                <a:off x="336" y="480"/>
                <a:ext cx="0" cy="2160"/>
              </a:xfrm>
              <a:prstGeom prst="line">
                <a:avLst/>
              </a:prstGeom>
              <a:noFill/>
              <a:ln w="38100">
                <a:solidFill>
                  <a:srgbClr val="FF970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54284" name="Line 27"/>
              <p:cNvSpPr>
                <a:spLocks noChangeShapeType="1"/>
              </p:cNvSpPr>
              <p:nvPr/>
            </p:nvSpPr>
            <p:spPr bwMode="auto">
              <a:xfrm>
                <a:off x="336" y="2640"/>
                <a:ext cx="144" cy="0"/>
              </a:xfrm>
              <a:prstGeom prst="line">
                <a:avLst/>
              </a:prstGeom>
              <a:noFill/>
              <a:ln w="38100">
                <a:solidFill>
                  <a:srgbClr val="FF970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609600"/>
            <a:ext cx="5335588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 Box 5"/>
          <p:cNvSpPr txBox="1">
            <a:spLocks noChangeArrowheads="1"/>
          </p:cNvSpPr>
          <p:nvPr/>
        </p:nvSpPr>
        <p:spPr bwMode="auto">
          <a:xfrm>
            <a:off x="228600" y="152400"/>
            <a:ext cx="8740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en-US" sz="2000">
                <a:latin typeface="Arial" charset="0"/>
              </a:rPr>
              <a:t>Replication of the linear, double-stranded DNA genome of bacteriophage </a:t>
            </a:r>
            <a:r>
              <a:rPr lang="en-US" sz="2000" b="1">
                <a:latin typeface="Arial" charset="0"/>
              </a:rPr>
              <a:t>T7</a:t>
            </a:r>
            <a:endParaRPr lang="it-IT" sz="2000" b="1"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763" y="188640"/>
            <a:ext cx="5070475" cy="642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545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Text Box 5"/>
          <p:cNvSpPr txBox="1">
            <a:spLocks noChangeArrowheads="1"/>
          </p:cNvSpPr>
          <p:nvPr/>
        </p:nvSpPr>
        <p:spPr bwMode="auto">
          <a:xfrm>
            <a:off x="228600" y="152400"/>
            <a:ext cx="8740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en-US" sz="2000">
                <a:latin typeface="Arial" charset="0"/>
              </a:rPr>
              <a:t>Replication of the linear, double-stranded DNA genome of bacteriophage </a:t>
            </a:r>
            <a:r>
              <a:rPr lang="en-US" sz="2000" b="1">
                <a:latin typeface="Arial" charset="0"/>
              </a:rPr>
              <a:t>T7</a:t>
            </a:r>
            <a:endParaRPr lang="it-IT" sz="2000" b="1"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609600"/>
            <a:ext cx="5335588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813" y="609600"/>
            <a:ext cx="5794375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Text Box 5"/>
          <p:cNvSpPr txBox="1">
            <a:spLocks noChangeArrowheads="1"/>
          </p:cNvSpPr>
          <p:nvPr/>
        </p:nvSpPr>
        <p:spPr bwMode="auto">
          <a:xfrm>
            <a:off x="228600" y="152400"/>
            <a:ext cx="8740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en-US" sz="2000">
                <a:latin typeface="Arial" charset="0"/>
              </a:rPr>
              <a:t>Replication of the linear, double-stranded DNA genome of bacteriophage </a:t>
            </a:r>
            <a:r>
              <a:rPr lang="en-US" sz="2000" b="1">
                <a:latin typeface="Arial" charset="0"/>
              </a:rPr>
              <a:t>T7</a:t>
            </a:r>
            <a:endParaRPr lang="it-IT" sz="2000" b="1"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852488"/>
            <a:ext cx="9139237" cy="577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1839913" y="166688"/>
            <a:ext cx="55403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800">
                <a:latin typeface="Arial" charset="0"/>
              </a:rPr>
              <a:t>Genetic map of bacteriophage Mu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-4763"/>
            <a:ext cx="6499225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246063" y="304800"/>
            <a:ext cx="2573337" cy="822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99"/>
                </a:solidFill>
                <a:latin typeface="Arial" charset="0"/>
              </a:rPr>
              <a:t>Integration of Mu </a:t>
            </a:r>
          </a:p>
          <a:p>
            <a:r>
              <a:rPr lang="en-US">
                <a:solidFill>
                  <a:srgbClr val="000099"/>
                </a:solidFill>
                <a:latin typeface="Arial" charset="0"/>
              </a:rPr>
              <a:t>into the host DNA</a:t>
            </a:r>
            <a:endParaRPr lang="it-IT">
              <a:solidFill>
                <a:srgbClr val="000099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00" y="0"/>
            <a:ext cx="63754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5973763" y="254000"/>
            <a:ext cx="29908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it-IT" sz="2800">
                <a:solidFill>
                  <a:srgbClr val="000090"/>
                </a:solidFill>
                <a:latin typeface="Arial" charset="0"/>
              </a:rPr>
              <a:t>Temperate phage</a:t>
            </a:r>
          </a:p>
          <a:p>
            <a:pPr algn="ctr"/>
            <a:r>
              <a:rPr lang="it-IT" sz="2800">
                <a:solidFill>
                  <a:srgbClr val="000090"/>
                </a:solidFill>
                <a:latin typeface="Arial" charset="0"/>
              </a:rPr>
              <a:t> infection cycle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914400"/>
            <a:ext cx="8158162" cy="550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685800" y="198438"/>
            <a:ext cx="77025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800">
                <a:solidFill>
                  <a:srgbClr val="000090"/>
                </a:solidFill>
                <a:latin typeface="Arial" charset="0"/>
              </a:rPr>
              <a:t>The </a:t>
            </a:r>
            <a:r>
              <a:rPr lang="it-IT" sz="2800" i="1">
                <a:solidFill>
                  <a:srgbClr val="000090"/>
                </a:solidFill>
                <a:latin typeface="Arial" charset="0"/>
              </a:rPr>
              <a:t>Escherichia coli</a:t>
            </a:r>
            <a:r>
              <a:rPr lang="it-IT" sz="2800">
                <a:solidFill>
                  <a:srgbClr val="000090"/>
                </a:solidFill>
                <a:latin typeface="Arial" charset="0"/>
              </a:rPr>
              <a:t> temperate bacteriophage</a:t>
            </a:r>
            <a:r>
              <a:rPr lang="it-IT" sz="2800">
                <a:solidFill>
                  <a:srgbClr val="000090"/>
                </a:solidFill>
                <a:latin typeface="Symbol" charset="0"/>
              </a:rPr>
              <a:t> l</a:t>
            </a:r>
            <a:endParaRPr lang="it-IT" sz="2800">
              <a:solidFill>
                <a:srgbClr val="00009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19125"/>
            <a:ext cx="6904038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1112838" y="152400"/>
            <a:ext cx="69183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>
                <a:solidFill>
                  <a:srgbClr val="000090"/>
                </a:solidFill>
                <a:latin typeface="Arial" charset="0"/>
              </a:rPr>
              <a:t>The replication cycle of </a:t>
            </a:r>
            <a:r>
              <a:rPr lang="it-IT" sz="2800">
                <a:solidFill>
                  <a:srgbClr val="000090"/>
                </a:solidFill>
                <a:latin typeface="Arial" charset="0"/>
              </a:rPr>
              <a:t>bacteriophage</a:t>
            </a:r>
            <a:r>
              <a:rPr lang="it-IT" sz="2800">
                <a:solidFill>
                  <a:srgbClr val="000090"/>
                </a:solidFill>
                <a:latin typeface="Symbol" charset="0"/>
              </a:rPr>
              <a:t> l</a:t>
            </a:r>
            <a:endParaRPr lang="it-IT" sz="2800">
              <a:solidFill>
                <a:srgbClr val="000090"/>
              </a:solidFill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dna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299054">
            <a:off x="1797844" y="792956"/>
            <a:ext cx="6705600" cy="527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152400" y="2940050"/>
            <a:ext cx="34671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it-IT" sz="2800">
                <a:solidFill>
                  <a:srgbClr val="000090"/>
                </a:solidFill>
                <a:latin typeface="Arial" charset="0"/>
              </a:rPr>
              <a:t>The bacteriophage</a:t>
            </a:r>
            <a:r>
              <a:rPr lang="it-IT" sz="2800">
                <a:solidFill>
                  <a:srgbClr val="000090"/>
                </a:solidFill>
                <a:latin typeface="Symbol" charset="0"/>
              </a:rPr>
              <a:t> l</a:t>
            </a:r>
          </a:p>
          <a:p>
            <a:pPr algn="ctr"/>
            <a:r>
              <a:rPr lang="it-IT" sz="2800">
                <a:solidFill>
                  <a:srgbClr val="000090"/>
                </a:solidFill>
                <a:latin typeface="Arial" charset="0"/>
              </a:rPr>
              <a:t>life cycle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" y="1066800"/>
            <a:ext cx="8575675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838200" y="457200"/>
            <a:ext cx="7467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>
                <a:solidFill>
                  <a:srgbClr val="000090"/>
                </a:solidFill>
                <a:latin typeface="Arial" charset="0"/>
              </a:rPr>
              <a:t>Genome DNA replication of </a:t>
            </a:r>
            <a:r>
              <a:rPr lang="it-IT" sz="2800">
                <a:solidFill>
                  <a:srgbClr val="000090"/>
                </a:solidFill>
                <a:latin typeface="Arial" charset="0"/>
              </a:rPr>
              <a:t>bacteriophage</a:t>
            </a:r>
            <a:r>
              <a:rPr lang="it-IT" sz="2800">
                <a:solidFill>
                  <a:srgbClr val="000090"/>
                </a:solidFill>
                <a:latin typeface="Symbol" charset="0"/>
              </a:rPr>
              <a:t> l</a:t>
            </a:r>
            <a:endParaRPr lang="it-IT" sz="2800">
              <a:solidFill>
                <a:srgbClr val="000090"/>
              </a:solidFill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638" y="295275"/>
            <a:ext cx="7072312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04664"/>
            <a:ext cx="7034213" cy="642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879475" y="76200"/>
            <a:ext cx="7378700" cy="519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800">
                <a:solidFill>
                  <a:srgbClr val="000099"/>
                </a:solidFill>
                <a:latin typeface="Arial" charset="0"/>
              </a:rPr>
              <a:t>The one-step growth curve of virus replication</a:t>
            </a:r>
            <a:endParaRPr lang="it-IT" sz="2800"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1295400" y="533400"/>
            <a:ext cx="6553200" cy="76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1026" descr="dna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36737" y="160338"/>
            <a:ext cx="5394325" cy="754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Text Box 1027"/>
          <p:cNvSpPr txBox="1">
            <a:spLocks noChangeArrowheads="1"/>
          </p:cNvSpPr>
          <p:nvPr/>
        </p:nvSpPr>
        <p:spPr bwMode="auto">
          <a:xfrm>
            <a:off x="1147763" y="198438"/>
            <a:ext cx="685323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800">
                <a:solidFill>
                  <a:srgbClr val="000090"/>
                </a:solidFill>
                <a:latin typeface="Arial" charset="0"/>
              </a:rPr>
              <a:t>The assembly pahtway of bacteriophage</a:t>
            </a:r>
            <a:r>
              <a:rPr lang="it-IT" sz="2800">
                <a:solidFill>
                  <a:srgbClr val="000090"/>
                </a:solidFill>
                <a:latin typeface="Symbol" charset="0"/>
              </a:rPr>
              <a:t> l</a:t>
            </a:r>
            <a:endParaRPr lang="it-IT" sz="2800">
              <a:solidFill>
                <a:srgbClr val="00009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0" y="990600"/>
            <a:ext cx="72517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Text Box 1027"/>
          <p:cNvSpPr txBox="1">
            <a:spLocks noChangeArrowheads="1"/>
          </p:cNvSpPr>
          <p:nvPr/>
        </p:nvSpPr>
        <p:spPr bwMode="auto">
          <a:xfrm>
            <a:off x="1562100" y="228600"/>
            <a:ext cx="6019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800">
                <a:solidFill>
                  <a:srgbClr val="000090"/>
                </a:solidFill>
                <a:latin typeface="Arial" charset="0"/>
              </a:rPr>
              <a:t>The lytic pahtway of bacteriophage</a:t>
            </a:r>
            <a:r>
              <a:rPr lang="it-IT" sz="2800">
                <a:solidFill>
                  <a:srgbClr val="000090"/>
                </a:solidFill>
                <a:latin typeface="Symbol" charset="0"/>
              </a:rPr>
              <a:t> l</a:t>
            </a:r>
            <a:endParaRPr lang="it-IT" sz="2800">
              <a:solidFill>
                <a:srgbClr val="000090"/>
              </a:solidFill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7727950" cy="652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Text Box 3"/>
          <p:cNvSpPr txBox="1">
            <a:spLocks noChangeArrowheads="1"/>
          </p:cNvSpPr>
          <p:nvPr/>
        </p:nvSpPr>
        <p:spPr bwMode="auto">
          <a:xfrm>
            <a:off x="5257800" y="152400"/>
            <a:ext cx="38862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2800">
                <a:solidFill>
                  <a:srgbClr val="000090"/>
                </a:solidFill>
                <a:latin typeface="Arial" charset="0"/>
              </a:rPr>
              <a:t>Genetic and molecular </a:t>
            </a:r>
          </a:p>
          <a:p>
            <a:pPr algn="ctr"/>
            <a:r>
              <a:rPr lang="en-US" sz="2800">
                <a:solidFill>
                  <a:srgbClr val="000090"/>
                </a:solidFill>
                <a:latin typeface="Arial" charset="0"/>
              </a:rPr>
              <a:t>map of lambda</a:t>
            </a:r>
            <a:endParaRPr lang="it-IT" sz="2800">
              <a:solidFill>
                <a:srgbClr val="000090"/>
              </a:solidFill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7312025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1" name="Text Box 3"/>
          <p:cNvSpPr txBox="1">
            <a:spLocks noChangeArrowheads="1"/>
          </p:cNvSpPr>
          <p:nvPr/>
        </p:nvSpPr>
        <p:spPr bwMode="auto">
          <a:xfrm>
            <a:off x="5105400" y="152400"/>
            <a:ext cx="38862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2800">
                <a:solidFill>
                  <a:srgbClr val="000090"/>
                </a:solidFill>
                <a:latin typeface="Arial" charset="0"/>
              </a:rPr>
              <a:t>Genetic and molecular </a:t>
            </a:r>
          </a:p>
          <a:p>
            <a:pPr algn="ctr"/>
            <a:r>
              <a:rPr lang="en-US" sz="2800">
                <a:solidFill>
                  <a:srgbClr val="000090"/>
                </a:solidFill>
                <a:latin typeface="Arial" charset="0"/>
              </a:rPr>
              <a:t>map of lambda</a:t>
            </a:r>
            <a:endParaRPr lang="it-IT" sz="2800">
              <a:solidFill>
                <a:srgbClr val="00009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3"/>
          <p:cNvSpPr txBox="1">
            <a:spLocks noChangeArrowheads="1"/>
          </p:cNvSpPr>
          <p:nvPr/>
        </p:nvSpPr>
        <p:spPr bwMode="auto">
          <a:xfrm>
            <a:off x="228600" y="152400"/>
            <a:ext cx="8610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solidFill>
                  <a:srgbClr val="000090"/>
                </a:solidFill>
                <a:latin typeface="Arial" charset="0"/>
              </a:rPr>
              <a:t>Genetic and molecular map of lambda: the promoters </a:t>
            </a:r>
            <a:endParaRPr lang="it-IT">
              <a:solidFill>
                <a:srgbClr val="000090"/>
              </a:solidFill>
              <a:latin typeface="Arial" charset="0"/>
            </a:endParaRPr>
          </a:p>
        </p:txBody>
      </p:sp>
      <p:pic>
        <p:nvPicPr>
          <p:cNvPr id="80899" name="Immagine 3" descr="ASM.img01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04962" y="919163"/>
            <a:ext cx="5934075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0" name="Rettangolo 4"/>
          <p:cNvSpPr>
            <a:spLocks noChangeArrowheads="1"/>
          </p:cNvSpPr>
          <p:nvPr/>
        </p:nvSpPr>
        <p:spPr bwMode="auto">
          <a:xfrm rot="-598823">
            <a:off x="3835400" y="1247775"/>
            <a:ext cx="381000" cy="601663"/>
          </a:xfrm>
          <a:prstGeom prst="rect">
            <a:avLst/>
          </a:prstGeom>
          <a:noFill/>
          <a:ln w="317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0901" name="Rettangolo 5"/>
          <p:cNvSpPr>
            <a:spLocks noChangeArrowheads="1"/>
          </p:cNvSpPr>
          <p:nvPr/>
        </p:nvSpPr>
        <p:spPr bwMode="auto">
          <a:xfrm rot="1834242">
            <a:off x="4897438" y="1811338"/>
            <a:ext cx="293687" cy="454025"/>
          </a:xfrm>
          <a:prstGeom prst="rect">
            <a:avLst/>
          </a:prstGeom>
          <a:noFill/>
          <a:ln w="317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0902" name="Figura a mano libera 8"/>
          <p:cNvSpPr>
            <a:spLocks noChangeArrowheads="1"/>
          </p:cNvSpPr>
          <p:nvPr/>
        </p:nvSpPr>
        <p:spPr bwMode="auto">
          <a:xfrm>
            <a:off x="1370013" y="3900488"/>
            <a:ext cx="1752600" cy="2882900"/>
          </a:xfrm>
          <a:custGeom>
            <a:avLst/>
            <a:gdLst>
              <a:gd name="T0" fmla="*/ 77824 w 1752361"/>
              <a:gd name="T1" fmla="*/ 67084 h 2882631"/>
              <a:gd name="T2" fmla="*/ 619399 w 1752361"/>
              <a:gd name="T3" fmla="*/ 67084 h 2882631"/>
              <a:gd name="T4" fmla="*/ 688328 w 1752361"/>
              <a:gd name="T5" fmla="*/ 155700 h 2882631"/>
              <a:gd name="T6" fmla="*/ 757255 w 1752361"/>
              <a:gd name="T7" fmla="*/ 244316 h 2882631"/>
              <a:gd name="T8" fmla="*/ 776949 w 1752361"/>
              <a:gd name="T9" fmla="*/ 323085 h 2882631"/>
              <a:gd name="T10" fmla="*/ 816336 w 1752361"/>
              <a:gd name="T11" fmla="*/ 460931 h 2882631"/>
              <a:gd name="T12" fmla="*/ 836030 w 1752361"/>
              <a:gd name="T13" fmla="*/ 638164 h 2882631"/>
              <a:gd name="T14" fmla="*/ 845877 w 1752361"/>
              <a:gd name="T15" fmla="*/ 726780 h 2882631"/>
              <a:gd name="T16" fmla="*/ 855724 w 1752361"/>
              <a:gd name="T17" fmla="*/ 805549 h 2882631"/>
              <a:gd name="T18" fmla="*/ 875417 w 1752361"/>
              <a:gd name="T19" fmla="*/ 963088 h 2882631"/>
              <a:gd name="T20" fmla="*/ 885264 w 1752361"/>
              <a:gd name="T21" fmla="*/ 1160011 h 2882631"/>
              <a:gd name="T22" fmla="*/ 904957 w 1752361"/>
              <a:gd name="T23" fmla="*/ 1366782 h 2882631"/>
              <a:gd name="T24" fmla="*/ 934498 w 1752361"/>
              <a:gd name="T25" fmla="*/ 1445552 h 2882631"/>
              <a:gd name="T26" fmla="*/ 954192 w 1752361"/>
              <a:gd name="T27" fmla="*/ 1494782 h 2882631"/>
              <a:gd name="T28" fmla="*/ 983732 w 1752361"/>
              <a:gd name="T29" fmla="*/ 1563706 h 2882631"/>
              <a:gd name="T30" fmla="*/ 1003426 w 1752361"/>
              <a:gd name="T31" fmla="*/ 1632630 h 2882631"/>
              <a:gd name="T32" fmla="*/ 1023120 w 1752361"/>
              <a:gd name="T33" fmla="*/ 1681861 h 2882631"/>
              <a:gd name="T34" fmla="*/ 1052661 w 1752361"/>
              <a:gd name="T35" fmla="*/ 1760630 h 2882631"/>
              <a:gd name="T36" fmla="*/ 1062507 w 1752361"/>
              <a:gd name="T37" fmla="*/ 1790168 h 2882631"/>
              <a:gd name="T38" fmla="*/ 1082201 w 1752361"/>
              <a:gd name="T39" fmla="*/ 1809862 h 2882631"/>
              <a:gd name="T40" fmla="*/ 1111742 w 1752361"/>
              <a:gd name="T41" fmla="*/ 1878784 h 2882631"/>
              <a:gd name="T42" fmla="*/ 1141282 w 1752361"/>
              <a:gd name="T43" fmla="*/ 1937862 h 2882631"/>
              <a:gd name="T44" fmla="*/ 1170823 w 1752361"/>
              <a:gd name="T45" fmla="*/ 1967400 h 2882631"/>
              <a:gd name="T46" fmla="*/ 1220056 w 1752361"/>
              <a:gd name="T47" fmla="*/ 2006785 h 2882631"/>
              <a:gd name="T48" fmla="*/ 1288985 w 1752361"/>
              <a:gd name="T49" fmla="*/ 2075709 h 2882631"/>
              <a:gd name="T50" fmla="*/ 1318525 w 1752361"/>
              <a:gd name="T51" fmla="*/ 2105247 h 2882631"/>
              <a:gd name="T52" fmla="*/ 1387453 w 1752361"/>
              <a:gd name="T53" fmla="*/ 2174171 h 2882631"/>
              <a:gd name="T54" fmla="*/ 1446533 w 1752361"/>
              <a:gd name="T55" fmla="*/ 2243093 h 2882631"/>
              <a:gd name="T56" fmla="*/ 1466227 w 1752361"/>
              <a:gd name="T57" fmla="*/ 2262787 h 2882631"/>
              <a:gd name="T58" fmla="*/ 1485921 w 1752361"/>
              <a:gd name="T59" fmla="*/ 2292325 h 2882631"/>
              <a:gd name="T60" fmla="*/ 1515462 w 1752361"/>
              <a:gd name="T61" fmla="*/ 2331710 h 2882631"/>
              <a:gd name="T62" fmla="*/ 1554849 w 1752361"/>
              <a:gd name="T63" fmla="*/ 2390786 h 2882631"/>
              <a:gd name="T64" fmla="*/ 1594236 w 1752361"/>
              <a:gd name="T65" fmla="*/ 2449864 h 2882631"/>
              <a:gd name="T66" fmla="*/ 1653317 w 1752361"/>
              <a:gd name="T67" fmla="*/ 2508941 h 2882631"/>
              <a:gd name="T68" fmla="*/ 1702551 w 1752361"/>
              <a:gd name="T69" fmla="*/ 2587711 h 2882631"/>
              <a:gd name="T70" fmla="*/ 1712399 w 1752361"/>
              <a:gd name="T71" fmla="*/ 2617249 h 2882631"/>
              <a:gd name="T72" fmla="*/ 1732092 w 1752361"/>
              <a:gd name="T73" fmla="*/ 2656635 h 2882631"/>
              <a:gd name="T74" fmla="*/ 1751786 w 1752361"/>
              <a:gd name="T75" fmla="*/ 2725557 h 2882631"/>
              <a:gd name="T76" fmla="*/ 1741939 w 1752361"/>
              <a:gd name="T77" fmla="*/ 2833866 h 2882631"/>
              <a:gd name="T78" fmla="*/ 1712399 w 1752361"/>
              <a:gd name="T79" fmla="*/ 2853558 h 2882631"/>
              <a:gd name="T80" fmla="*/ 1613930 w 1752361"/>
              <a:gd name="T81" fmla="*/ 2863405 h 2882631"/>
              <a:gd name="T82" fmla="*/ 1495768 w 1752361"/>
              <a:gd name="T83" fmla="*/ 2883097 h 2882631"/>
              <a:gd name="T84" fmla="*/ 294454 w 1752361"/>
              <a:gd name="T85" fmla="*/ 2873250 h 2882631"/>
              <a:gd name="T86" fmla="*/ 176292 w 1752361"/>
              <a:gd name="T87" fmla="*/ 2833866 h 2882631"/>
              <a:gd name="T88" fmla="*/ 117211 w 1752361"/>
              <a:gd name="T89" fmla="*/ 2804328 h 2882631"/>
              <a:gd name="T90" fmla="*/ 58130 w 1752361"/>
              <a:gd name="T91" fmla="*/ 2755096 h 2882631"/>
              <a:gd name="T92" fmla="*/ 38436 w 1752361"/>
              <a:gd name="T93" fmla="*/ 2725557 h 2882631"/>
              <a:gd name="T94" fmla="*/ 48284 w 1752361"/>
              <a:gd name="T95" fmla="*/ 2174171 h 2882631"/>
              <a:gd name="T96" fmla="*/ 58130 w 1752361"/>
              <a:gd name="T97" fmla="*/ 2016631 h 2882631"/>
              <a:gd name="T98" fmla="*/ 77824 w 1752361"/>
              <a:gd name="T99" fmla="*/ 933549 h 2882631"/>
              <a:gd name="T100" fmla="*/ 87671 w 1752361"/>
              <a:gd name="T101" fmla="*/ 726780 h 2882631"/>
              <a:gd name="T102" fmla="*/ 107365 w 1752361"/>
              <a:gd name="T103" fmla="*/ 490471 h 2882631"/>
              <a:gd name="T104" fmla="*/ 97517 w 1752361"/>
              <a:gd name="T105" fmla="*/ 136007 h 2882631"/>
              <a:gd name="T106" fmla="*/ 87671 w 1752361"/>
              <a:gd name="T107" fmla="*/ 96623 h 2882631"/>
              <a:gd name="T108" fmla="*/ 67977 w 1752361"/>
              <a:gd name="T109" fmla="*/ 67084 h 2882631"/>
              <a:gd name="T110" fmla="*/ 77824 w 1752361"/>
              <a:gd name="T111" fmla="*/ 27700 h 2882631"/>
              <a:gd name="T112" fmla="*/ 136905 w 1752361"/>
              <a:gd name="T113" fmla="*/ 8007 h 288263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752361"/>
              <a:gd name="T172" fmla="*/ 0 h 2882631"/>
              <a:gd name="T173" fmla="*/ 1752361 w 1752361"/>
              <a:gd name="T174" fmla="*/ 2882631 h 288263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752361" h="2882631">
                <a:moveTo>
                  <a:pt x="77813" y="67073"/>
                </a:moveTo>
                <a:cubicBezTo>
                  <a:pt x="279052" y="0"/>
                  <a:pt x="197719" y="19350"/>
                  <a:pt x="619315" y="67073"/>
                </a:cubicBezTo>
                <a:cubicBezTo>
                  <a:pt x="643621" y="69824"/>
                  <a:pt x="678632" y="142232"/>
                  <a:pt x="688234" y="155674"/>
                </a:cubicBezTo>
                <a:cubicBezTo>
                  <a:pt x="709983" y="186120"/>
                  <a:pt x="757152" y="244276"/>
                  <a:pt x="757152" y="244276"/>
                </a:cubicBezTo>
                <a:cubicBezTo>
                  <a:pt x="763716" y="270528"/>
                  <a:pt x="768285" y="297361"/>
                  <a:pt x="776843" y="323033"/>
                </a:cubicBezTo>
                <a:cubicBezTo>
                  <a:pt x="805092" y="407772"/>
                  <a:pt x="791500" y="361966"/>
                  <a:pt x="816225" y="460857"/>
                </a:cubicBezTo>
                <a:lnTo>
                  <a:pt x="835916" y="638060"/>
                </a:lnTo>
                <a:cubicBezTo>
                  <a:pt x="839198" y="667594"/>
                  <a:pt x="842076" y="697176"/>
                  <a:pt x="845762" y="726662"/>
                </a:cubicBezTo>
                <a:cubicBezTo>
                  <a:pt x="849044" y="752914"/>
                  <a:pt x="852515" y="779144"/>
                  <a:pt x="855607" y="805419"/>
                </a:cubicBezTo>
                <a:cubicBezTo>
                  <a:pt x="872149" y="946013"/>
                  <a:pt x="858023" y="842012"/>
                  <a:pt x="875298" y="962932"/>
                </a:cubicBezTo>
                <a:cubicBezTo>
                  <a:pt x="878580" y="1028563"/>
                  <a:pt x="881498" y="1094213"/>
                  <a:pt x="885143" y="1159824"/>
                </a:cubicBezTo>
                <a:cubicBezTo>
                  <a:pt x="892070" y="1284500"/>
                  <a:pt x="885932" y="1281509"/>
                  <a:pt x="904834" y="1366561"/>
                </a:cubicBezTo>
                <a:cubicBezTo>
                  <a:pt x="917897" y="1425339"/>
                  <a:pt x="909000" y="1388240"/>
                  <a:pt x="934371" y="1445318"/>
                </a:cubicBezTo>
                <a:cubicBezTo>
                  <a:pt x="941549" y="1461466"/>
                  <a:pt x="946884" y="1478393"/>
                  <a:pt x="954062" y="1494541"/>
                </a:cubicBezTo>
                <a:cubicBezTo>
                  <a:pt x="975066" y="1541797"/>
                  <a:pt x="971465" y="1520990"/>
                  <a:pt x="983598" y="1563453"/>
                </a:cubicBezTo>
                <a:cubicBezTo>
                  <a:pt x="996008" y="1606885"/>
                  <a:pt x="989129" y="1594609"/>
                  <a:pt x="1003289" y="1632366"/>
                </a:cubicBezTo>
                <a:cubicBezTo>
                  <a:pt x="1009494" y="1648912"/>
                  <a:pt x="1017391" y="1664824"/>
                  <a:pt x="1022980" y="1681589"/>
                </a:cubicBezTo>
                <a:cubicBezTo>
                  <a:pt x="1068362" y="1817720"/>
                  <a:pt x="992091" y="1619362"/>
                  <a:pt x="1052517" y="1760346"/>
                </a:cubicBezTo>
                <a:cubicBezTo>
                  <a:pt x="1056605" y="1769884"/>
                  <a:pt x="1057023" y="1780981"/>
                  <a:pt x="1062362" y="1789879"/>
                </a:cubicBezTo>
                <a:cubicBezTo>
                  <a:pt x="1067138" y="1797838"/>
                  <a:pt x="1075489" y="1803006"/>
                  <a:pt x="1082053" y="1809569"/>
                </a:cubicBezTo>
                <a:cubicBezTo>
                  <a:pt x="1102546" y="1891527"/>
                  <a:pt x="1077593" y="1810491"/>
                  <a:pt x="1111590" y="1878481"/>
                </a:cubicBezTo>
                <a:cubicBezTo>
                  <a:pt x="1133791" y="1922880"/>
                  <a:pt x="1105856" y="1895230"/>
                  <a:pt x="1141126" y="1937549"/>
                </a:cubicBezTo>
                <a:cubicBezTo>
                  <a:pt x="1150040" y="1948244"/>
                  <a:pt x="1161749" y="1956387"/>
                  <a:pt x="1170663" y="1967082"/>
                </a:cubicBezTo>
                <a:cubicBezTo>
                  <a:pt x="1204921" y="2008187"/>
                  <a:pt x="1171402" y="1990299"/>
                  <a:pt x="1219890" y="2006461"/>
                </a:cubicBezTo>
                <a:lnTo>
                  <a:pt x="1288809" y="2075373"/>
                </a:lnTo>
                <a:cubicBezTo>
                  <a:pt x="1298654" y="2085218"/>
                  <a:pt x="1310621" y="2093323"/>
                  <a:pt x="1318345" y="2104907"/>
                </a:cubicBezTo>
                <a:cubicBezTo>
                  <a:pt x="1363484" y="2172609"/>
                  <a:pt x="1335277" y="2156491"/>
                  <a:pt x="1387264" y="2173819"/>
                </a:cubicBezTo>
                <a:cubicBezTo>
                  <a:pt x="1449836" y="2236386"/>
                  <a:pt x="1383187" y="2166958"/>
                  <a:pt x="1446336" y="2242731"/>
                </a:cubicBezTo>
                <a:cubicBezTo>
                  <a:pt x="1452279" y="2249862"/>
                  <a:pt x="1460228" y="2255173"/>
                  <a:pt x="1466027" y="2262421"/>
                </a:cubicBezTo>
                <a:cubicBezTo>
                  <a:pt x="1473419" y="2271660"/>
                  <a:pt x="1478840" y="2282326"/>
                  <a:pt x="1485718" y="2291954"/>
                </a:cubicBezTo>
                <a:cubicBezTo>
                  <a:pt x="1495256" y="2305306"/>
                  <a:pt x="1505845" y="2317891"/>
                  <a:pt x="1515255" y="2331333"/>
                </a:cubicBezTo>
                <a:cubicBezTo>
                  <a:pt x="1528826" y="2350719"/>
                  <a:pt x="1537904" y="2373667"/>
                  <a:pt x="1554637" y="2390400"/>
                </a:cubicBezTo>
                <a:cubicBezTo>
                  <a:pt x="1629952" y="2465711"/>
                  <a:pt x="1498639" y="2330254"/>
                  <a:pt x="1594019" y="2449468"/>
                </a:cubicBezTo>
                <a:cubicBezTo>
                  <a:pt x="1611415" y="2471211"/>
                  <a:pt x="1653092" y="2508536"/>
                  <a:pt x="1653092" y="2508536"/>
                </a:cubicBezTo>
                <a:cubicBezTo>
                  <a:pt x="1675243" y="2574988"/>
                  <a:pt x="1644991" y="2495578"/>
                  <a:pt x="1702319" y="2587293"/>
                </a:cubicBezTo>
                <a:cubicBezTo>
                  <a:pt x="1707819" y="2596092"/>
                  <a:pt x="1708077" y="2607288"/>
                  <a:pt x="1712165" y="2616826"/>
                </a:cubicBezTo>
                <a:cubicBezTo>
                  <a:pt x="1717947" y="2630315"/>
                  <a:pt x="1726075" y="2642716"/>
                  <a:pt x="1731856" y="2656205"/>
                </a:cubicBezTo>
                <a:cubicBezTo>
                  <a:pt x="1740328" y="2675972"/>
                  <a:pt x="1746552" y="2705141"/>
                  <a:pt x="1751547" y="2725117"/>
                </a:cubicBezTo>
                <a:cubicBezTo>
                  <a:pt x="1748265" y="2761214"/>
                  <a:pt x="1752361" y="2798765"/>
                  <a:pt x="1741701" y="2833408"/>
                </a:cubicBezTo>
                <a:cubicBezTo>
                  <a:pt x="1738221" y="2844717"/>
                  <a:pt x="1723694" y="2850437"/>
                  <a:pt x="1712165" y="2853097"/>
                </a:cubicBezTo>
                <a:cubicBezTo>
                  <a:pt x="1680027" y="2860513"/>
                  <a:pt x="1646390" y="2858486"/>
                  <a:pt x="1613710" y="2862942"/>
                </a:cubicBezTo>
                <a:cubicBezTo>
                  <a:pt x="1574151" y="2868336"/>
                  <a:pt x="1534946" y="2876068"/>
                  <a:pt x="1495564" y="2882631"/>
                </a:cubicBezTo>
                <a:lnTo>
                  <a:pt x="294414" y="2872786"/>
                </a:lnTo>
                <a:cubicBezTo>
                  <a:pt x="252931" y="2871238"/>
                  <a:pt x="176268" y="2833408"/>
                  <a:pt x="176268" y="2833408"/>
                </a:cubicBezTo>
                <a:cubicBezTo>
                  <a:pt x="91625" y="2776984"/>
                  <a:pt x="198718" y="2844632"/>
                  <a:pt x="117195" y="2803874"/>
                </a:cubicBezTo>
                <a:cubicBezTo>
                  <a:pt x="95069" y="2792812"/>
                  <a:pt x="73675" y="2773313"/>
                  <a:pt x="58122" y="2754651"/>
                </a:cubicBezTo>
                <a:cubicBezTo>
                  <a:pt x="50547" y="2745562"/>
                  <a:pt x="44995" y="2734962"/>
                  <a:pt x="38431" y="2725117"/>
                </a:cubicBezTo>
                <a:cubicBezTo>
                  <a:pt x="41713" y="2541351"/>
                  <a:pt x="43173" y="2357543"/>
                  <a:pt x="48277" y="2173819"/>
                </a:cubicBezTo>
                <a:cubicBezTo>
                  <a:pt x="49738" y="2121232"/>
                  <a:pt x="57253" y="2068905"/>
                  <a:pt x="58122" y="2016305"/>
                </a:cubicBezTo>
                <a:cubicBezTo>
                  <a:pt x="76149" y="925784"/>
                  <a:pt x="0" y="1322455"/>
                  <a:pt x="77813" y="933398"/>
                </a:cubicBezTo>
                <a:cubicBezTo>
                  <a:pt x="81095" y="864486"/>
                  <a:pt x="83069" y="795499"/>
                  <a:pt x="87659" y="726662"/>
                </a:cubicBezTo>
                <a:cubicBezTo>
                  <a:pt x="92917" y="647807"/>
                  <a:pt x="107350" y="490391"/>
                  <a:pt x="107350" y="490391"/>
                </a:cubicBezTo>
                <a:cubicBezTo>
                  <a:pt x="104068" y="372256"/>
                  <a:pt x="103406" y="254018"/>
                  <a:pt x="97504" y="135985"/>
                </a:cubicBezTo>
                <a:cubicBezTo>
                  <a:pt x="96828" y="122472"/>
                  <a:pt x="92989" y="109043"/>
                  <a:pt x="87659" y="96607"/>
                </a:cubicBezTo>
                <a:cubicBezTo>
                  <a:pt x="82998" y="85732"/>
                  <a:pt x="74532" y="76918"/>
                  <a:pt x="67968" y="67073"/>
                </a:cubicBezTo>
                <a:cubicBezTo>
                  <a:pt x="71250" y="53947"/>
                  <a:pt x="67540" y="36500"/>
                  <a:pt x="77813" y="27695"/>
                </a:cubicBezTo>
                <a:cubicBezTo>
                  <a:pt x="93573" y="14188"/>
                  <a:pt x="136886" y="8005"/>
                  <a:pt x="136886" y="8005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0903" name="Rettangolo 5"/>
          <p:cNvSpPr>
            <a:spLocks noChangeArrowheads="1"/>
          </p:cNvSpPr>
          <p:nvPr/>
        </p:nvSpPr>
        <p:spPr bwMode="auto">
          <a:xfrm rot="4433223">
            <a:off x="6048375" y="2927351"/>
            <a:ext cx="352425" cy="425450"/>
          </a:xfrm>
          <a:prstGeom prst="rect">
            <a:avLst/>
          </a:prstGeom>
          <a:noFill/>
          <a:ln w="317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grpSp>
        <p:nvGrpSpPr>
          <p:cNvPr id="2" name="Gruppo 11"/>
          <p:cNvGrpSpPr>
            <a:grpSpLocks/>
          </p:cNvGrpSpPr>
          <p:nvPr/>
        </p:nvGrpSpPr>
        <p:grpSpPr bwMode="auto">
          <a:xfrm>
            <a:off x="4937125" y="1455738"/>
            <a:ext cx="728663" cy="660400"/>
            <a:chOff x="4936804" y="1456076"/>
            <a:chExt cx="728853" cy="660457"/>
          </a:xfrm>
        </p:grpSpPr>
        <p:sp>
          <p:nvSpPr>
            <p:cNvPr id="80905" name="Rettangolo 5"/>
            <p:cNvSpPr>
              <a:spLocks noChangeArrowheads="1"/>
            </p:cNvSpPr>
            <p:nvPr/>
          </p:nvSpPr>
          <p:spPr bwMode="auto">
            <a:xfrm rot="2032151">
              <a:off x="5420130" y="1691083"/>
              <a:ext cx="245527" cy="425450"/>
            </a:xfrm>
            <a:prstGeom prst="rect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0906" name="Rettangolo 5"/>
            <p:cNvSpPr>
              <a:spLocks noChangeArrowheads="1"/>
            </p:cNvSpPr>
            <p:nvPr/>
          </p:nvSpPr>
          <p:spPr bwMode="auto">
            <a:xfrm rot="1210849">
              <a:off x="4936804" y="1456076"/>
              <a:ext cx="245527" cy="425450"/>
            </a:xfrm>
            <a:prstGeom prst="rect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2946" name="Object 2"/>
          <p:cNvGraphicFramePr>
            <a:graphicFrameLocks noChangeAspect="1"/>
          </p:cNvGraphicFramePr>
          <p:nvPr/>
        </p:nvGraphicFramePr>
        <p:xfrm>
          <a:off x="0" y="841375"/>
          <a:ext cx="9144000" cy="5940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57" name="Image" r:id="rId4" imgW="3602438" imgH="2340671" progId="Photoshop.Image.6">
                  <p:embed/>
                </p:oleObj>
              </mc:Choice>
              <mc:Fallback>
                <p:oleObj name="Image" r:id="rId4" imgW="3602438" imgH="2340671" progId="Photoshop.Image.6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841375"/>
                        <a:ext cx="9144000" cy="5940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517525" y="1174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sp>
        <p:nvSpPr>
          <p:cNvPr id="82948" name="Text Box 4"/>
          <p:cNvSpPr txBox="1">
            <a:spLocks noChangeArrowheads="1"/>
          </p:cNvSpPr>
          <p:nvPr/>
        </p:nvSpPr>
        <p:spPr bwMode="auto">
          <a:xfrm>
            <a:off x="468313" y="223838"/>
            <a:ext cx="83248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800">
                <a:solidFill>
                  <a:srgbClr val="000090"/>
                </a:solidFill>
                <a:latin typeface="Symbol" charset="0"/>
              </a:rPr>
              <a:t>l</a:t>
            </a:r>
            <a:r>
              <a:rPr lang="it-IT" sz="2800">
                <a:solidFill>
                  <a:srgbClr val="000090"/>
                </a:solidFill>
                <a:latin typeface="Arial" charset="0"/>
              </a:rPr>
              <a:t> phage infection: immediate-early gene expression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3748088" y="5486400"/>
            <a:ext cx="1647825" cy="461963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it-IT">
                <a:latin typeface="Arial" charset="0"/>
                <a:cs typeface="Arial" charset="0"/>
              </a:rPr>
              <a:t>1&lt; 3-5 min</a:t>
            </a:r>
          </a:p>
        </p:txBody>
      </p:sp>
      <p:sp>
        <p:nvSpPr>
          <p:cNvPr id="82950" name="Ovale 6"/>
          <p:cNvSpPr>
            <a:spLocks noChangeArrowheads="1"/>
          </p:cNvSpPr>
          <p:nvPr/>
        </p:nvSpPr>
        <p:spPr bwMode="auto">
          <a:xfrm>
            <a:off x="2133600" y="914400"/>
            <a:ext cx="1219200" cy="1066800"/>
          </a:xfrm>
          <a:prstGeom prst="ellipse">
            <a:avLst/>
          </a:prstGeom>
          <a:noFill/>
          <a:ln w="317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2951" name="Ovale 8"/>
          <p:cNvSpPr>
            <a:spLocks noChangeArrowheads="1"/>
          </p:cNvSpPr>
          <p:nvPr/>
        </p:nvSpPr>
        <p:spPr bwMode="auto">
          <a:xfrm>
            <a:off x="4495800" y="4114800"/>
            <a:ext cx="1295400" cy="1143000"/>
          </a:xfrm>
          <a:prstGeom prst="ellipse">
            <a:avLst/>
          </a:prstGeom>
          <a:noFill/>
          <a:ln w="317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" name="Figura a mano libera 8"/>
          <p:cNvSpPr>
            <a:spLocks noChangeArrowheads="1"/>
          </p:cNvSpPr>
          <p:nvPr/>
        </p:nvSpPr>
        <p:spPr bwMode="auto">
          <a:xfrm>
            <a:off x="1154113" y="2578100"/>
            <a:ext cx="1325562" cy="952500"/>
          </a:xfrm>
          <a:custGeom>
            <a:avLst/>
            <a:gdLst>
              <a:gd name="T0" fmla="*/ 192429 w 1325177"/>
              <a:gd name="T1" fmla="*/ 192437 h 952567"/>
              <a:gd name="T2" fmla="*/ 413723 w 1325177"/>
              <a:gd name="T3" fmla="*/ 134706 h 952567"/>
              <a:gd name="T4" fmla="*/ 500316 w 1325177"/>
              <a:gd name="T5" fmla="*/ 105840 h 952567"/>
              <a:gd name="T6" fmla="*/ 577288 w 1325177"/>
              <a:gd name="T7" fmla="*/ 86597 h 952567"/>
              <a:gd name="T8" fmla="*/ 635017 w 1325177"/>
              <a:gd name="T9" fmla="*/ 67353 h 952567"/>
              <a:gd name="T10" fmla="*/ 673502 w 1325177"/>
              <a:gd name="T11" fmla="*/ 57731 h 952567"/>
              <a:gd name="T12" fmla="*/ 702367 w 1325177"/>
              <a:gd name="T13" fmla="*/ 48109 h 952567"/>
              <a:gd name="T14" fmla="*/ 750474 w 1325177"/>
              <a:gd name="T15" fmla="*/ 28865 h 952567"/>
              <a:gd name="T16" fmla="*/ 914039 w 1325177"/>
              <a:gd name="T17" fmla="*/ 0 h 952567"/>
              <a:gd name="T18" fmla="*/ 1164197 w 1325177"/>
              <a:gd name="T19" fmla="*/ 9622 h 952567"/>
              <a:gd name="T20" fmla="*/ 1193062 w 1325177"/>
              <a:gd name="T21" fmla="*/ 19244 h 952567"/>
              <a:gd name="T22" fmla="*/ 1221926 w 1325177"/>
              <a:gd name="T23" fmla="*/ 38487 h 952567"/>
              <a:gd name="T24" fmla="*/ 1241169 w 1325177"/>
              <a:gd name="T25" fmla="*/ 67353 h 952567"/>
              <a:gd name="T26" fmla="*/ 1270033 w 1325177"/>
              <a:gd name="T27" fmla="*/ 76975 h 952567"/>
              <a:gd name="T28" fmla="*/ 1298898 w 1325177"/>
              <a:gd name="T29" fmla="*/ 96219 h 952567"/>
              <a:gd name="T30" fmla="*/ 1308519 w 1325177"/>
              <a:gd name="T31" fmla="*/ 211681 h 952567"/>
              <a:gd name="T32" fmla="*/ 1289276 w 1325177"/>
              <a:gd name="T33" fmla="*/ 269413 h 952567"/>
              <a:gd name="T34" fmla="*/ 1193062 w 1325177"/>
              <a:gd name="T35" fmla="*/ 298278 h 952567"/>
              <a:gd name="T36" fmla="*/ 1164197 w 1325177"/>
              <a:gd name="T37" fmla="*/ 307900 h 952567"/>
              <a:gd name="T38" fmla="*/ 1087225 w 1325177"/>
              <a:gd name="T39" fmla="*/ 327144 h 952567"/>
              <a:gd name="T40" fmla="*/ 1048740 w 1325177"/>
              <a:gd name="T41" fmla="*/ 336766 h 952567"/>
              <a:gd name="T42" fmla="*/ 1019875 w 1325177"/>
              <a:gd name="T43" fmla="*/ 356010 h 952567"/>
              <a:gd name="T44" fmla="*/ 991011 w 1325177"/>
              <a:gd name="T45" fmla="*/ 365631 h 952567"/>
              <a:gd name="T46" fmla="*/ 923660 w 1325177"/>
              <a:gd name="T47" fmla="*/ 432985 h 952567"/>
              <a:gd name="T48" fmla="*/ 865932 w 1325177"/>
              <a:gd name="T49" fmla="*/ 500338 h 952567"/>
              <a:gd name="T50" fmla="*/ 817824 w 1325177"/>
              <a:gd name="T51" fmla="*/ 586935 h 952567"/>
              <a:gd name="T52" fmla="*/ 798581 w 1325177"/>
              <a:gd name="T53" fmla="*/ 625422 h 952567"/>
              <a:gd name="T54" fmla="*/ 769717 w 1325177"/>
              <a:gd name="T55" fmla="*/ 654288 h 952567"/>
              <a:gd name="T56" fmla="*/ 731231 w 1325177"/>
              <a:gd name="T57" fmla="*/ 702397 h 952567"/>
              <a:gd name="T58" fmla="*/ 711988 w 1325177"/>
              <a:gd name="T59" fmla="*/ 740885 h 952567"/>
              <a:gd name="T60" fmla="*/ 635017 w 1325177"/>
              <a:gd name="T61" fmla="*/ 837104 h 952567"/>
              <a:gd name="T62" fmla="*/ 615774 w 1325177"/>
              <a:gd name="T63" fmla="*/ 875591 h 952567"/>
              <a:gd name="T64" fmla="*/ 558045 w 1325177"/>
              <a:gd name="T65" fmla="*/ 923701 h 952567"/>
              <a:gd name="T66" fmla="*/ 529180 w 1325177"/>
              <a:gd name="T67" fmla="*/ 952567 h 952567"/>
              <a:gd name="T68" fmla="*/ 298265 w 1325177"/>
              <a:gd name="T69" fmla="*/ 942945 h 952567"/>
              <a:gd name="T70" fmla="*/ 134700 w 1325177"/>
              <a:gd name="T71" fmla="*/ 933323 h 952567"/>
              <a:gd name="T72" fmla="*/ 48107 w 1325177"/>
              <a:gd name="T73" fmla="*/ 914079 h 952567"/>
              <a:gd name="T74" fmla="*/ 38486 w 1325177"/>
              <a:gd name="T75" fmla="*/ 865970 h 952567"/>
              <a:gd name="T76" fmla="*/ 19243 w 1325177"/>
              <a:gd name="T77" fmla="*/ 837104 h 952567"/>
              <a:gd name="T78" fmla="*/ 0 w 1325177"/>
              <a:gd name="T79" fmla="*/ 769751 h 952567"/>
              <a:gd name="T80" fmla="*/ 9621 w 1325177"/>
              <a:gd name="T81" fmla="*/ 471472 h 952567"/>
              <a:gd name="T82" fmla="*/ 19243 w 1325177"/>
              <a:gd name="T83" fmla="*/ 432985 h 952567"/>
              <a:gd name="T84" fmla="*/ 28864 w 1325177"/>
              <a:gd name="T85" fmla="*/ 365631 h 952567"/>
              <a:gd name="T86" fmla="*/ 48107 w 1325177"/>
              <a:gd name="T87" fmla="*/ 336766 h 952567"/>
              <a:gd name="T88" fmla="*/ 96214 w 1325177"/>
              <a:gd name="T89" fmla="*/ 279034 h 952567"/>
              <a:gd name="T90" fmla="*/ 144322 w 1325177"/>
              <a:gd name="T91" fmla="*/ 221303 h 952567"/>
              <a:gd name="T92" fmla="*/ 173186 w 1325177"/>
              <a:gd name="T93" fmla="*/ 211681 h 952567"/>
              <a:gd name="T94" fmla="*/ 192429 w 1325177"/>
              <a:gd name="T95" fmla="*/ 192437 h 952567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325177"/>
              <a:gd name="T145" fmla="*/ 0 h 952567"/>
              <a:gd name="T146" fmla="*/ 1325177 w 1325177"/>
              <a:gd name="T147" fmla="*/ 952567 h 952567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325177" h="952567">
                <a:moveTo>
                  <a:pt x="192429" y="192437"/>
                </a:moveTo>
                <a:cubicBezTo>
                  <a:pt x="232519" y="179608"/>
                  <a:pt x="261109" y="179928"/>
                  <a:pt x="413723" y="134706"/>
                </a:cubicBezTo>
                <a:cubicBezTo>
                  <a:pt x="442895" y="126062"/>
                  <a:pt x="471127" y="114425"/>
                  <a:pt x="500316" y="105840"/>
                </a:cubicBezTo>
                <a:cubicBezTo>
                  <a:pt x="525688" y="98377"/>
                  <a:pt x="551859" y="93863"/>
                  <a:pt x="577288" y="86597"/>
                </a:cubicBezTo>
                <a:cubicBezTo>
                  <a:pt x="596792" y="81024"/>
                  <a:pt x="615589" y="73182"/>
                  <a:pt x="635017" y="67353"/>
                </a:cubicBezTo>
                <a:cubicBezTo>
                  <a:pt x="647682" y="63553"/>
                  <a:pt x="660788" y="61364"/>
                  <a:pt x="673502" y="57731"/>
                </a:cubicBezTo>
                <a:cubicBezTo>
                  <a:pt x="683254" y="54945"/>
                  <a:pt x="692871" y="51670"/>
                  <a:pt x="702367" y="48109"/>
                </a:cubicBezTo>
                <a:cubicBezTo>
                  <a:pt x="718538" y="42044"/>
                  <a:pt x="733786" y="33315"/>
                  <a:pt x="750474" y="28865"/>
                </a:cubicBezTo>
                <a:cubicBezTo>
                  <a:pt x="805137" y="14288"/>
                  <a:pt x="858541" y="7929"/>
                  <a:pt x="914039" y="0"/>
                </a:cubicBezTo>
                <a:cubicBezTo>
                  <a:pt x="997425" y="3207"/>
                  <a:pt x="1080947" y="3880"/>
                  <a:pt x="1164197" y="9622"/>
                </a:cubicBezTo>
                <a:cubicBezTo>
                  <a:pt x="1174315" y="10320"/>
                  <a:pt x="1183991" y="14708"/>
                  <a:pt x="1193062" y="19244"/>
                </a:cubicBezTo>
                <a:cubicBezTo>
                  <a:pt x="1203405" y="24415"/>
                  <a:pt x="1212305" y="32073"/>
                  <a:pt x="1221926" y="38487"/>
                </a:cubicBezTo>
                <a:cubicBezTo>
                  <a:pt x="1228340" y="48109"/>
                  <a:pt x="1232139" y="60129"/>
                  <a:pt x="1241169" y="67353"/>
                </a:cubicBezTo>
                <a:cubicBezTo>
                  <a:pt x="1249088" y="73689"/>
                  <a:pt x="1260962" y="72439"/>
                  <a:pt x="1270033" y="76975"/>
                </a:cubicBezTo>
                <a:cubicBezTo>
                  <a:pt x="1280376" y="82147"/>
                  <a:pt x="1289276" y="89804"/>
                  <a:pt x="1298898" y="96219"/>
                </a:cubicBezTo>
                <a:cubicBezTo>
                  <a:pt x="1320462" y="160912"/>
                  <a:pt x="1325177" y="145046"/>
                  <a:pt x="1308519" y="211681"/>
                </a:cubicBezTo>
                <a:cubicBezTo>
                  <a:pt x="1303599" y="231360"/>
                  <a:pt x="1308520" y="262998"/>
                  <a:pt x="1289276" y="269413"/>
                </a:cubicBezTo>
                <a:cubicBezTo>
                  <a:pt x="1152068" y="315149"/>
                  <a:pt x="1294860" y="269191"/>
                  <a:pt x="1193062" y="298278"/>
                </a:cubicBezTo>
                <a:cubicBezTo>
                  <a:pt x="1183310" y="301064"/>
                  <a:pt x="1173982" y="305231"/>
                  <a:pt x="1164197" y="307900"/>
                </a:cubicBezTo>
                <a:cubicBezTo>
                  <a:pt x="1138682" y="314859"/>
                  <a:pt x="1112882" y="320729"/>
                  <a:pt x="1087225" y="327144"/>
                </a:cubicBezTo>
                <a:lnTo>
                  <a:pt x="1048740" y="336766"/>
                </a:lnTo>
                <a:cubicBezTo>
                  <a:pt x="1039118" y="343181"/>
                  <a:pt x="1030218" y="350838"/>
                  <a:pt x="1019875" y="356010"/>
                </a:cubicBezTo>
                <a:cubicBezTo>
                  <a:pt x="1010804" y="360546"/>
                  <a:pt x="998930" y="359295"/>
                  <a:pt x="991011" y="365631"/>
                </a:cubicBezTo>
                <a:cubicBezTo>
                  <a:pt x="966219" y="385466"/>
                  <a:pt x="946110" y="410534"/>
                  <a:pt x="923660" y="432985"/>
                </a:cubicBezTo>
                <a:cubicBezTo>
                  <a:pt x="883456" y="473191"/>
                  <a:pt x="902961" y="450963"/>
                  <a:pt x="865932" y="500338"/>
                </a:cubicBezTo>
                <a:cubicBezTo>
                  <a:pt x="839323" y="580164"/>
                  <a:pt x="883993" y="454594"/>
                  <a:pt x="817824" y="586935"/>
                </a:cubicBezTo>
                <a:cubicBezTo>
                  <a:pt x="811410" y="599764"/>
                  <a:pt x="806918" y="613750"/>
                  <a:pt x="798581" y="625422"/>
                </a:cubicBezTo>
                <a:cubicBezTo>
                  <a:pt x="790672" y="636495"/>
                  <a:pt x="778677" y="644047"/>
                  <a:pt x="769717" y="654288"/>
                </a:cubicBezTo>
                <a:cubicBezTo>
                  <a:pt x="756194" y="669743"/>
                  <a:pt x="742622" y="685310"/>
                  <a:pt x="731231" y="702397"/>
                </a:cubicBezTo>
                <a:cubicBezTo>
                  <a:pt x="723275" y="714332"/>
                  <a:pt x="720325" y="729213"/>
                  <a:pt x="711988" y="740885"/>
                </a:cubicBezTo>
                <a:cubicBezTo>
                  <a:pt x="688116" y="774308"/>
                  <a:pt x="653385" y="800367"/>
                  <a:pt x="635017" y="837104"/>
                </a:cubicBezTo>
                <a:cubicBezTo>
                  <a:pt x="628603" y="849933"/>
                  <a:pt x="624111" y="863919"/>
                  <a:pt x="615774" y="875591"/>
                </a:cubicBezTo>
                <a:cubicBezTo>
                  <a:pt x="590972" y="910315"/>
                  <a:pt x="587830" y="898879"/>
                  <a:pt x="558045" y="923701"/>
                </a:cubicBezTo>
                <a:cubicBezTo>
                  <a:pt x="547592" y="932412"/>
                  <a:pt x="538802" y="942945"/>
                  <a:pt x="529180" y="952567"/>
                </a:cubicBezTo>
                <a:lnTo>
                  <a:pt x="298265" y="942945"/>
                </a:lnTo>
                <a:cubicBezTo>
                  <a:pt x="243714" y="940284"/>
                  <a:pt x="189092" y="938268"/>
                  <a:pt x="134700" y="933323"/>
                </a:cubicBezTo>
                <a:cubicBezTo>
                  <a:pt x="115506" y="931578"/>
                  <a:pt x="68593" y="919201"/>
                  <a:pt x="48107" y="914079"/>
                </a:cubicBezTo>
                <a:cubicBezTo>
                  <a:pt x="44900" y="898043"/>
                  <a:pt x="44228" y="881283"/>
                  <a:pt x="38486" y="865970"/>
                </a:cubicBezTo>
                <a:cubicBezTo>
                  <a:pt x="34426" y="855142"/>
                  <a:pt x="24414" y="847447"/>
                  <a:pt x="19243" y="837104"/>
                </a:cubicBezTo>
                <a:cubicBezTo>
                  <a:pt x="12340" y="823297"/>
                  <a:pt x="3084" y="782087"/>
                  <a:pt x="0" y="769751"/>
                </a:cubicBezTo>
                <a:cubicBezTo>
                  <a:pt x="3207" y="670325"/>
                  <a:pt x="3946" y="570788"/>
                  <a:pt x="9621" y="471472"/>
                </a:cubicBezTo>
                <a:cubicBezTo>
                  <a:pt x="10375" y="458270"/>
                  <a:pt x="16878" y="445996"/>
                  <a:pt x="19243" y="432985"/>
                </a:cubicBezTo>
                <a:cubicBezTo>
                  <a:pt x="23300" y="410672"/>
                  <a:pt x="22348" y="387354"/>
                  <a:pt x="28864" y="365631"/>
                </a:cubicBezTo>
                <a:cubicBezTo>
                  <a:pt x="32187" y="354555"/>
                  <a:pt x="42370" y="346806"/>
                  <a:pt x="48107" y="336766"/>
                </a:cubicBezTo>
                <a:cubicBezTo>
                  <a:pt x="78156" y="284178"/>
                  <a:pt x="50873" y="309263"/>
                  <a:pt x="96214" y="279034"/>
                </a:cubicBezTo>
                <a:cubicBezTo>
                  <a:pt x="110413" y="257735"/>
                  <a:pt x="122097" y="236120"/>
                  <a:pt x="144322" y="221303"/>
                </a:cubicBezTo>
                <a:cubicBezTo>
                  <a:pt x="152760" y="215677"/>
                  <a:pt x="164115" y="216217"/>
                  <a:pt x="173186" y="211681"/>
                </a:cubicBezTo>
                <a:cubicBezTo>
                  <a:pt x="194945" y="200801"/>
                  <a:pt x="152340" y="205266"/>
                  <a:pt x="192429" y="192437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" name="Figura a mano libera 10"/>
          <p:cNvSpPr>
            <a:spLocks noChangeArrowheads="1"/>
          </p:cNvSpPr>
          <p:nvPr/>
        </p:nvSpPr>
        <p:spPr bwMode="auto">
          <a:xfrm>
            <a:off x="6572250" y="3800475"/>
            <a:ext cx="2125663" cy="2906713"/>
          </a:xfrm>
          <a:custGeom>
            <a:avLst/>
            <a:gdLst>
              <a:gd name="T0" fmla="*/ 0 w 2125095"/>
              <a:gd name="T1" fmla="*/ 0 h 2906630"/>
              <a:gd name="T2" fmla="*/ 2125095 w 2125095"/>
              <a:gd name="T3" fmla="*/ 2906630 h 2906630"/>
            </a:gdLst>
            <a:ahLst/>
            <a:cxnLst/>
            <a:rect l="T0" t="T1" r="T2" b="T3"/>
            <a:pathLst>
              <a:path w="2125095" h="2906630">
                <a:moveTo>
                  <a:pt x="46858" y="76975"/>
                </a:moveTo>
                <a:cubicBezTo>
                  <a:pt x="52100" y="61249"/>
                  <a:pt x="60018" y="29060"/>
                  <a:pt x="75722" y="19244"/>
                </a:cubicBezTo>
                <a:cubicBezTo>
                  <a:pt x="92922" y="8493"/>
                  <a:pt x="133451" y="0"/>
                  <a:pt x="133451" y="0"/>
                </a:cubicBezTo>
                <a:cubicBezTo>
                  <a:pt x="155901" y="3207"/>
                  <a:pt x="179080" y="3105"/>
                  <a:pt x="200802" y="9622"/>
                </a:cubicBezTo>
                <a:cubicBezTo>
                  <a:pt x="211878" y="12945"/>
                  <a:pt x="219860" y="22737"/>
                  <a:pt x="229666" y="28866"/>
                </a:cubicBezTo>
                <a:cubicBezTo>
                  <a:pt x="277993" y="59072"/>
                  <a:pt x="270310" y="54001"/>
                  <a:pt x="316259" y="76975"/>
                </a:cubicBezTo>
                <a:cubicBezTo>
                  <a:pt x="342793" y="103511"/>
                  <a:pt x="342731" y="107223"/>
                  <a:pt x="373988" y="125085"/>
                </a:cubicBezTo>
                <a:cubicBezTo>
                  <a:pt x="386441" y="132201"/>
                  <a:pt x="400540" y="136373"/>
                  <a:pt x="412474" y="144329"/>
                </a:cubicBezTo>
                <a:cubicBezTo>
                  <a:pt x="439159" y="162120"/>
                  <a:pt x="462760" y="184269"/>
                  <a:pt x="489445" y="202060"/>
                </a:cubicBezTo>
                <a:lnTo>
                  <a:pt x="518310" y="221304"/>
                </a:lnTo>
                <a:cubicBezTo>
                  <a:pt x="548908" y="267201"/>
                  <a:pt x="524892" y="238114"/>
                  <a:pt x="576039" y="279035"/>
                </a:cubicBezTo>
                <a:cubicBezTo>
                  <a:pt x="595599" y="294684"/>
                  <a:pt x="615149" y="310388"/>
                  <a:pt x="633767" y="327145"/>
                </a:cubicBezTo>
                <a:cubicBezTo>
                  <a:pt x="647252" y="339282"/>
                  <a:pt x="658478" y="353825"/>
                  <a:pt x="672253" y="365632"/>
                </a:cubicBezTo>
                <a:cubicBezTo>
                  <a:pt x="698140" y="387822"/>
                  <a:pt x="709271" y="385919"/>
                  <a:pt x="739604" y="404120"/>
                </a:cubicBezTo>
                <a:cubicBezTo>
                  <a:pt x="759435" y="416019"/>
                  <a:pt x="780979" y="426253"/>
                  <a:pt x="797332" y="442607"/>
                </a:cubicBezTo>
                <a:cubicBezTo>
                  <a:pt x="842989" y="488267"/>
                  <a:pt x="818606" y="475358"/>
                  <a:pt x="864683" y="490717"/>
                </a:cubicBezTo>
                <a:cubicBezTo>
                  <a:pt x="879788" y="551142"/>
                  <a:pt x="862706" y="510863"/>
                  <a:pt x="903168" y="558070"/>
                </a:cubicBezTo>
                <a:cubicBezTo>
                  <a:pt x="913604" y="570246"/>
                  <a:pt x="922712" y="583508"/>
                  <a:pt x="932033" y="596557"/>
                </a:cubicBezTo>
                <a:cubicBezTo>
                  <a:pt x="938754" y="605967"/>
                  <a:pt x="943873" y="616539"/>
                  <a:pt x="951276" y="625423"/>
                </a:cubicBezTo>
                <a:cubicBezTo>
                  <a:pt x="959987" y="635877"/>
                  <a:pt x="970519" y="644667"/>
                  <a:pt x="980140" y="654289"/>
                </a:cubicBezTo>
                <a:cubicBezTo>
                  <a:pt x="983347" y="663911"/>
                  <a:pt x="986976" y="673402"/>
                  <a:pt x="989762" y="683154"/>
                </a:cubicBezTo>
                <a:cubicBezTo>
                  <a:pt x="993395" y="695869"/>
                  <a:pt x="993469" y="709814"/>
                  <a:pt x="999383" y="721642"/>
                </a:cubicBezTo>
                <a:cubicBezTo>
                  <a:pt x="1009726" y="742328"/>
                  <a:pt x="1037869" y="779373"/>
                  <a:pt x="1037869" y="779373"/>
                </a:cubicBezTo>
                <a:cubicBezTo>
                  <a:pt x="1068834" y="872279"/>
                  <a:pt x="1019183" y="727846"/>
                  <a:pt x="1066733" y="846726"/>
                </a:cubicBezTo>
                <a:cubicBezTo>
                  <a:pt x="1101467" y="933565"/>
                  <a:pt x="1065567" y="877246"/>
                  <a:pt x="1114841" y="942945"/>
                </a:cubicBezTo>
                <a:lnTo>
                  <a:pt x="1134084" y="1000677"/>
                </a:lnTo>
                <a:cubicBezTo>
                  <a:pt x="1137291" y="1010299"/>
                  <a:pt x="1138079" y="1021103"/>
                  <a:pt x="1143705" y="1029542"/>
                </a:cubicBezTo>
                <a:lnTo>
                  <a:pt x="1162948" y="1058408"/>
                </a:lnTo>
                <a:cubicBezTo>
                  <a:pt x="1181850" y="1115119"/>
                  <a:pt x="1159827" y="1059188"/>
                  <a:pt x="1201434" y="1125761"/>
                </a:cubicBezTo>
                <a:cubicBezTo>
                  <a:pt x="1214013" y="1145888"/>
                  <a:pt x="1222262" y="1175456"/>
                  <a:pt x="1239920" y="1193114"/>
                </a:cubicBezTo>
                <a:cubicBezTo>
                  <a:pt x="1248097" y="1201291"/>
                  <a:pt x="1259163" y="1205943"/>
                  <a:pt x="1268784" y="1212358"/>
                </a:cubicBezTo>
                <a:cubicBezTo>
                  <a:pt x="1316165" y="1283432"/>
                  <a:pt x="1293394" y="1251586"/>
                  <a:pt x="1336134" y="1308577"/>
                </a:cubicBezTo>
                <a:cubicBezTo>
                  <a:pt x="1343986" y="1332133"/>
                  <a:pt x="1350137" y="1355123"/>
                  <a:pt x="1364999" y="1375930"/>
                </a:cubicBezTo>
                <a:cubicBezTo>
                  <a:pt x="1372908" y="1387003"/>
                  <a:pt x="1384242" y="1395174"/>
                  <a:pt x="1393863" y="1404796"/>
                </a:cubicBezTo>
                <a:cubicBezTo>
                  <a:pt x="1397070" y="1420832"/>
                  <a:pt x="1397743" y="1437592"/>
                  <a:pt x="1403485" y="1452905"/>
                </a:cubicBezTo>
                <a:cubicBezTo>
                  <a:pt x="1411522" y="1474338"/>
                  <a:pt x="1436618" y="1495662"/>
                  <a:pt x="1451592" y="1510637"/>
                </a:cubicBezTo>
                <a:cubicBezTo>
                  <a:pt x="1459444" y="1534193"/>
                  <a:pt x="1465594" y="1557183"/>
                  <a:pt x="1480456" y="1577990"/>
                </a:cubicBezTo>
                <a:cubicBezTo>
                  <a:pt x="1494180" y="1597205"/>
                  <a:pt x="1517814" y="1614458"/>
                  <a:pt x="1538185" y="1626099"/>
                </a:cubicBezTo>
                <a:cubicBezTo>
                  <a:pt x="1550638" y="1633215"/>
                  <a:pt x="1563842" y="1638928"/>
                  <a:pt x="1576671" y="1645343"/>
                </a:cubicBezTo>
                <a:cubicBezTo>
                  <a:pt x="1592707" y="1642136"/>
                  <a:pt x="1609466" y="1641463"/>
                  <a:pt x="1624778" y="1635721"/>
                </a:cubicBezTo>
                <a:cubicBezTo>
                  <a:pt x="1635606" y="1631660"/>
                  <a:pt x="1642108" y="1617301"/>
                  <a:pt x="1653643" y="1616477"/>
                </a:cubicBezTo>
                <a:cubicBezTo>
                  <a:pt x="1688977" y="1613953"/>
                  <a:pt x="1724200" y="1622892"/>
                  <a:pt x="1759479" y="1626099"/>
                </a:cubicBezTo>
                <a:cubicBezTo>
                  <a:pt x="1788922" y="1633460"/>
                  <a:pt x="1804681" y="1632815"/>
                  <a:pt x="1826829" y="1654965"/>
                </a:cubicBezTo>
                <a:cubicBezTo>
                  <a:pt x="1870348" y="1698487"/>
                  <a:pt x="1818744" y="1674721"/>
                  <a:pt x="1874936" y="1693453"/>
                </a:cubicBezTo>
                <a:cubicBezTo>
                  <a:pt x="1901365" y="1799165"/>
                  <a:pt x="1861310" y="1666999"/>
                  <a:pt x="1913422" y="1760806"/>
                </a:cubicBezTo>
                <a:cubicBezTo>
                  <a:pt x="1923273" y="1778538"/>
                  <a:pt x="1921414" y="1801659"/>
                  <a:pt x="1932665" y="1818537"/>
                </a:cubicBezTo>
                <a:lnTo>
                  <a:pt x="1951908" y="1847403"/>
                </a:lnTo>
                <a:cubicBezTo>
                  <a:pt x="1979534" y="1957905"/>
                  <a:pt x="1940903" y="1821722"/>
                  <a:pt x="1980773" y="1914756"/>
                </a:cubicBezTo>
                <a:cubicBezTo>
                  <a:pt x="1985982" y="1926911"/>
                  <a:pt x="1986594" y="1940577"/>
                  <a:pt x="1990394" y="1953243"/>
                </a:cubicBezTo>
                <a:cubicBezTo>
                  <a:pt x="1996222" y="1972672"/>
                  <a:pt x="2004718" y="1991296"/>
                  <a:pt x="2009637" y="2010975"/>
                </a:cubicBezTo>
                <a:cubicBezTo>
                  <a:pt x="2021718" y="2059302"/>
                  <a:pt x="2015076" y="2036917"/>
                  <a:pt x="2028880" y="2078328"/>
                </a:cubicBezTo>
                <a:cubicBezTo>
                  <a:pt x="2032087" y="2103986"/>
                  <a:pt x="2033876" y="2129862"/>
                  <a:pt x="2038501" y="2155303"/>
                </a:cubicBezTo>
                <a:cubicBezTo>
                  <a:pt x="2042546" y="2177549"/>
                  <a:pt x="2057889" y="2203701"/>
                  <a:pt x="2067366" y="2222656"/>
                </a:cubicBezTo>
                <a:cubicBezTo>
                  <a:pt x="2070573" y="2241900"/>
                  <a:pt x="2074567" y="2261029"/>
                  <a:pt x="2076987" y="2280388"/>
                </a:cubicBezTo>
                <a:cubicBezTo>
                  <a:pt x="2080985" y="2312372"/>
                  <a:pt x="2081708" y="2344748"/>
                  <a:pt x="2086609" y="2376606"/>
                </a:cubicBezTo>
                <a:cubicBezTo>
                  <a:pt x="2088151" y="2386630"/>
                  <a:pt x="2093562" y="2395687"/>
                  <a:pt x="2096230" y="2405472"/>
                </a:cubicBezTo>
                <a:cubicBezTo>
                  <a:pt x="2113637" y="2469302"/>
                  <a:pt x="2113874" y="2474452"/>
                  <a:pt x="2125095" y="2530557"/>
                </a:cubicBezTo>
                <a:cubicBezTo>
                  <a:pt x="2121888" y="2572252"/>
                  <a:pt x="2123179" y="2614539"/>
                  <a:pt x="2115473" y="2655641"/>
                </a:cubicBezTo>
                <a:cubicBezTo>
                  <a:pt x="2113342" y="2667007"/>
                  <a:pt x="2103168" y="2675256"/>
                  <a:pt x="2096230" y="2684507"/>
                </a:cubicBezTo>
                <a:cubicBezTo>
                  <a:pt x="2083909" y="2700936"/>
                  <a:pt x="2071387" y="2717267"/>
                  <a:pt x="2057744" y="2732616"/>
                </a:cubicBezTo>
                <a:cubicBezTo>
                  <a:pt x="2011154" y="2785032"/>
                  <a:pt x="2029539" y="2761043"/>
                  <a:pt x="1971151" y="2799970"/>
                </a:cubicBezTo>
                <a:cubicBezTo>
                  <a:pt x="1957808" y="2808865"/>
                  <a:pt x="1946683" y="2821047"/>
                  <a:pt x="1932665" y="2828835"/>
                </a:cubicBezTo>
                <a:cubicBezTo>
                  <a:pt x="1917567" y="2837223"/>
                  <a:pt x="1900340" y="2841064"/>
                  <a:pt x="1884558" y="2848079"/>
                </a:cubicBezTo>
                <a:cubicBezTo>
                  <a:pt x="1871451" y="2853905"/>
                  <a:pt x="1859502" y="2862287"/>
                  <a:pt x="1846072" y="2867323"/>
                </a:cubicBezTo>
                <a:cubicBezTo>
                  <a:pt x="1741260" y="2906630"/>
                  <a:pt x="1876262" y="2842607"/>
                  <a:pt x="1769100" y="2896188"/>
                </a:cubicBezTo>
                <a:cubicBezTo>
                  <a:pt x="1733821" y="2892981"/>
                  <a:pt x="1698000" y="2893514"/>
                  <a:pt x="1663264" y="2886567"/>
                </a:cubicBezTo>
                <a:cubicBezTo>
                  <a:pt x="1637664" y="2881447"/>
                  <a:pt x="1605809" y="2852120"/>
                  <a:pt x="1586292" y="2838457"/>
                </a:cubicBezTo>
                <a:cubicBezTo>
                  <a:pt x="1567346" y="2825194"/>
                  <a:pt x="1548260" y="2812091"/>
                  <a:pt x="1528564" y="2799970"/>
                </a:cubicBezTo>
                <a:cubicBezTo>
                  <a:pt x="1478363" y="2769076"/>
                  <a:pt x="1453622" y="2763512"/>
                  <a:pt x="1413106" y="2722994"/>
                </a:cubicBezTo>
                <a:cubicBezTo>
                  <a:pt x="1395394" y="2705281"/>
                  <a:pt x="1380271" y="2685118"/>
                  <a:pt x="1364999" y="2665263"/>
                </a:cubicBezTo>
                <a:cubicBezTo>
                  <a:pt x="1330760" y="2620750"/>
                  <a:pt x="1303495" y="2580738"/>
                  <a:pt x="1278406" y="2530557"/>
                </a:cubicBezTo>
                <a:cubicBezTo>
                  <a:pt x="1270682" y="2515108"/>
                  <a:pt x="1264126" y="2498991"/>
                  <a:pt x="1259163" y="2482447"/>
                </a:cubicBezTo>
                <a:cubicBezTo>
                  <a:pt x="1254464" y="2466783"/>
                  <a:pt x="1253507" y="2450204"/>
                  <a:pt x="1249541" y="2434338"/>
                </a:cubicBezTo>
                <a:cubicBezTo>
                  <a:pt x="1247081" y="2424498"/>
                  <a:pt x="1243127" y="2415094"/>
                  <a:pt x="1239920" y="2405472"/>
                </a:cubicBezTo>
                <a:cubicBezTo>
                  <a:pt x="1236713" y="2379814"/>
                  <a:pt x="1233319" y="2354178"/>
                  <a:pt x="1230298" y="2328497"/>
                </a:cubicBezTo>
                <a:cubicBezTo>
                  <a:pt x="1222960" y="2266125"/>
                  <a:pt x="1222471" y="2241251"/>
                  <a:pt x="1211055" y="2184169"/>
                </a:cubicBezTo>
                <a:cubicBezTo>
                  <a:pt x="1208462" y="2171202"/>
                  <a:pt x="1204641" y="2158510"/>
                  <a:pt x="1201434" y="2145681"/>
                </a:cubicBezTo>
                <a:cubicBezTo>
                  <a:pt x="1198227" y="2116815"/>
                  <a:pt x="1197897" y="2087483"/>
                  <a:pt x="1191812" y="2059084"/>
                </a:cubicBezTo>
                <a:cubicBezTo>
                  <a:pt x="1188193" y="2042196"/>
                  <a:pt x="1175752" y="2027951"/>
                  <a:pt x="1172569" y="2010975"/>
                </a:cubicBezTo>
                <a:cubicBezTo>
                  <a:pt x="1162787" y="1958801"/>
                  <a:pt x="1167888" y="1899824"/>
                  <a:pt x="1153327" y="1847403"/>
                </a:cubicBezTo>
                <a:cubicBezTo>
                  <a:pt x="1142469" y="1808314"/>
                  <a:pt x="1121511" y="1771957"/>
                  <a:pt x="1114841" y="1731940"/>
                </a:cubicBezTo>
                <a:cubicBezTo>
                  <a:pt x="1101203" y="1650116"/>
                  <a:pt x="1112904" y="1692141"/>
                  <a:pt x="1076355" y="1606856"/>
                </a:cubicBezTo>
                <a:cubicBezTo>
                  <a:pt x="1073148" y="1587612"/>
                  <a:pt x="1072339" y="1567811"/>
                  <a:pt x="1066733" y="1549124"/>
                </a:cubicBezTo>
                <a:cubicBezTo>
                  <a:pt x="1062612" y="1535386"/>
                  <a:pt x="1053315" y="1523744"/>
                  <a:pt x="1047490" y="1510637"/>
                </a:cubicBezTo>
                <a:cubicBezTo>
                  <a:pt x="1040476" y="1494854"/>
                  <a:pt x="1035486" y="1478209"/>
                  <a:pt x="1028248" y="1462527"/>
                </a:cubicBezTo>
                <a:cubicBezTo>
                  <a:pt x="1016227" y="1436480"/>
                  <a:pt x="996720" y="1413382"/>
                  <a:pt x="989762" y="1385552"/>
                </a:cubicBezTo>
                <a:cubicBezTo>
                  <a:pt x="977335" y="1335846"/>
                  <a:pt x="987475" y="1358068"/>
                  <a:pt x="960897" y="1318199"/>
                </a:cubicBezTo>
                <a:cubicBezTo>
                  <a:pt x="957690" y="1308577"/>
                  <a:pt x="956201" y="1298199"/>
                  <a:pt x="951276" y="1289333"/>
                </a:cubicBezTo>
                <a:cubicBezTo>
                  <a:pt x="896134" y="1190072"/>
                  <a:pt x="924941" y="1268055"/>
                  <a:pt x="903168" y="1202736"/>
                </a:cubicBezTo>
                <a:cubicBezTo>
                  <a:pt x="899961" y="1154627"/>
                  <a:pt x="898118" y="1106407"/>
                  <a:pt x="893547" y="1058408"/>
                </a:cubicBezTo>
                <a:cubicBezTo>
                  <a:pt x="891698" y="1038987"/>
                  <a:pt x="885968" y="1020079"/>
                  <a:pt x="883926" y="1000677"/>
                </a:cubicBezTo>
                <a:cubicBezTo>
                  <a:pt x="879548" y="959089"/>
                  <a:pt x="879491" y="917087"/>
                  <a:pt x="874304" y="875592"/>
                </a:cubicBezTo>
                <a:cubicBezTo>
                  <a:pt x="872616" y="862085"/>
                  <a:pt x="857096" y="825146"/>
                  <a:pt x="845440" y="817861"/>
                </a:cubicBezTo>
                <a:cubicBezTo>
                  <a:pt x="829823" y="808100"/>
                  <a:pt x="771757" y="794628"/>
                  <a:pt x="749225" y="788995"/>
                </a:cubicBezTo>
                <a:cubicBezTo>
                  <a:pt x="729982" y="776166"/>
                  <a:pt x="713933" y="756117"/>
                  <a:pt x="691496" y="750508"/>
                </a:cubicBezTo>
                <a:cubicBezTo>
                  <a:pt x="671965" y="745625"/>
                  <a:pt x="643471" y="739547"/>
                  <a:pt x="624146" y="731264"/>
                </a:cubicBezTo>
                <a:cubicBezTo>
                  <a:pt x="610963" y="725614"/>
                  <a:pt x="598843" y="717670"/>
                  <a:pt x="585660" y="712020"/>
                </a:cubicBezTo>
                <a:cubicBezTo>
                  <a:pt x="576338" y="708025"/>
                  <a:pt x="566118" y="706393"/>
                  <a:pt x="556796" y="702398"/>
                </a:cubicBezTo>
                <a:cubicBezTo>
                  <a:pt x="543613" y="696748"/>
                  <a:pt x="531417" y="688979"/>
                  <a:pt x="518310" y="683154"/>
                </a:cubicBezTo>
                <a:cubicBezTo>
                  <a:pt x="502528" y="676139"/>
                  <a:pt x="485651" y="671635"/>
                  <a:pt x="470203" y="663911"/>
                </a:cubicBezTo>
                <a:cubicBezTo>
                  <a:pt x="459860" y="658739"/>
                  <a:pt x="451681" y="649839"/>
                  <a:pt x="441338" y="644667"/>
                </a:cubicBezTo>
                <a:cubicBezTo>
                  <a:pt x="425890" y="636943"/>
                  <a:pt x="408679" y="633147"/>
                  <a:pt x="393231" y="625423"/>
                </a:cubicBezTo>
                <a:cubicBezTo>
                  <a:pt x="372221" y="614918"/>
                  <a:pt x="302647" y="569510"/>
                  <a:pt x="287395" y="558070"/>
                </a:cubicBezTo>
                <a:cubicBezTo>
                  <a:pt x="274566" y="548448"/>
                  <a:pt x="262507" y="537703"/>
                  <a:pt x="248909" y="529204"/>
                </a:cubicBezTo>
                <a:cubicBezTo>
                  <a:pt x="236746" y="521602"/>
                  <a:pt x="222216" y="518124"/>
                  <a:pt x="210423" y="509960"/>
                </a:cubicBezTo>
                <a:cubicBezTo>
                  <a:pt x="180358" y="489145"/>
                  <a:pt x="154256" y="462892"/>
                  <a:pt x="123830" y="442607"/>
                </a:cubicBezTo>
                <a:lnTo>
                  <a:pt x="94965" y="423363"/>
                </a:lnTo>
                <a:cubicBezTo>
                  <a:pt x="0" y="280907"/>
                  <a:pt x="46858" y="373264"/>
                  <a:pt x="46858" y="48110"/>
                </a:cubicBezTo>
                <a:lnTo>
                  <a:pt x="46858" y="76975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4994" name="Object 2"/>
          <p:cNvGraphicFramePr>
            <a:graphicFrameLocks noChangeAspect="1"/>
          </p:cNvGraphicFramePr>
          <p:nvPr/>
        </p:nvGraphicFramePr>
        <p:xfrm>
          <a:off x="0" y="1233488"/>
          <a:ext cx="9144000" cy="5395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02" name="Image" r:id="rId4" imgW="3419573" imgH="2017438" progId="Photoshop.Image.6">
                  <p:embed/>
                </p:oleObj>
              </mc:Choice>
              <mc:Fallback>
                <p:oleObj name="Image" r:id="rId4" imgW="3419573" imgH="2017438" progId="Photoshop.Image.6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233488"/>
                        <a:ext cx="9144000" cy="5395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4995" name="Text Box 3"/>
          <p:cNvSpPr txBox="1">
            <a:spLocks noChangeArrowheads="1"/>
          </p:cNvSpPr>
          <p:nvPr/>
        </p:nvSpPr>
        <p:spPr bwMode="auto">
          <a:xfrm>
            <a:off x="585788" y="223838"/>
            <a:ext cx="79311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800">
                <a:latin typeface="Symbol" charset="0"/>
              </a:rPr>
              <a:t>l</a:t>
            </a:r>
            <a:r>
              <a:rPr lang="it-IT" sz="2800">
                <a:latin typeface="Arial" charset="0"/>
              </a:rPr>
              <a:t> phage </a:t>
            </a:r>
            <a:r>
              <a:rPr lang="it-IT" sz="2800">
                <a:solidFill>
                  <a:srgbClr val="000090"/>
                </a:solidFill>
                <a:latin typeface="Arial" charset="0"/>
              </a:rPr>
              <a:t>infection</a:t>
            </a:r>
            <a:r>
              <a:rPr lang="it-IT" sz="2800">
                <a:latin typeface="Arial" charset="0"/>
              </a:rPr>
              <a:t>: delayed-early gene expression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3833813" y="6091238"/>
            <a:ext cx="1476375" cy="461962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it-IT">
                <a:latin typeface="Arial" charset="0"/>
                <a:cs typeface="Arial" charset="0"/>
              </a:rPr>
              <a:t>&gt; 3-5 min</a:t>
            </a:r>
          </a:p>
        </p:txBody>
      </p:sp>
      <p:sp>
        <p:nvSpPr>
          <p:cNvPr id="84997" name="Ovale 7"/>
          <p:cNvSpPr>
            <a:spLocks noChangeArrowheads="1"/>
          </p:cNvSpPr>
          <p:nvPr/>
        </p:nvSpPr>
        <p:spPr bwMode="auto">
          <a:xfrm>
            <a:off x="3124200" y="4343400"/>
            <a:ext cx="1219200" cy="1066800"/>
          </a:xfrm>
          <a:prstGeom prst="ellips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4998" name="Ovale 8"/>
          <p:cNvSpPr>
            <a:spLocks noChangeArrowheads="1"/>
          </p:cNvSpPr>
          <p:nvPr/>
        </p:nvSpPr>
        <p:spPr bwMode="auto">
          <a:xfrm>
            <a:off x="4267200" y="3124200"/>
            <a:ext cx="1219200" cy="1066800"/>
          </a:xfrm>
          <a:prstGeom prst="ellipse">
            <a:avLst/>
          </a:prstGeom>
          <a:noFill/>
          <a:ln w="317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1555750"/>
            <a:ext cx="9066212" cy="431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990600" y="152400"/>
            <a:ext cx="6858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2800">
                <a:latin typeface="Arial" charset="0"/>
              </a:rPr>
              <a:t>Structure of the operator </a:t>
            </a:r>
            <a:r>
              <a:rPr lang="en-US" sz="2800">
                <a:solidFill>
                  <a:srgbClr val="000090"/>
                </a:solidFill>
                <a:latin typeface="Arial" charset="0"/>
              </a:rPr>
              <a:t>right</a:t>
            </a:r>
            <a:r>
              <a:rPr lang="en-US" sz="2800">
                <a:latin typeface="Arial" charset="0"/>
              </a:rPr>
              <a:t> (OR) on the lambda genome</a:t>
            </a:r>
            <a:endParaRPr lang="it-IT" sz="2800"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2028825"/>
            <a:ext cx="9139237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Text Box 3"/>
          <p:cNvSpPr txBox="1">
            <a:spLocks noChangeArrowheads="1"/>
          </p:cNvSpPr>
          <p:nvPr/>
        </p:nvSpPr>
        <p:spPr bwMode="auto">
          <a:xfrm>
            <a:off x="1143000" y="609600"/>
            <a:ext cx="6858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2800">
                <a:solidFill>
                  <a:srgbClr val="000090"/>
                </a:solidFill>
                <a:latin typeface="Arial" charset="0"/>
              </a:rPr>
              <a:t>Structure of the operator right (OR) on the lambda genome</a:t>
            </a:r>
            <a:endParaRPr lang="it-IT" sz="280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88068" name="Text Box 4"/>
          <p:cNvSpPr txBox="1">
            <a:spLocks noChangeArrowheads="1"/>
          </p:cNvSpPr>
          <p:nvPr/>
        </p:nvSpPr>
        <p:spPr bwMode="auto">
          <a:xfrm>
            <a:off x="2936875" y="5226050"/>
            <a:ext cx="3268663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800">
                <a:latin typeface="Arial" charset="0"/>
              </a:rPr>
              <a:t>CI 	O</a:t>
            </a:r>
            <a:r>
              <a:rPr lang="it-IT" sz="2800" baseline="-25000">
                <a:latin typeface="Arial" charset="0"/>
              </a:rPr>
              <a:t>R1</a:t>
            </a:r>
            <a:r>
              <a:rPr lang="it-IT" sz="2800">
                <a:latin typeface="Arial" charset="0"/>
              </a:rPr>
              <a:t>&gt;O</a:t>
            </a:r>
            <a:r>
              <a:rPr lang="it-IT" sz="2800" baseline="-25000">
                <a:latin typeface="Arial" charset="0"/>
              </a:rPr>
              <a:t>R2</a:t>
            </a:r>
            <a:r>
              <a:rPr lang="it-IT" sz="2800">
                <a:latin typeface="Arial" charset="0"/>
              </a:rPr>
              <a:t>&gt;O</a:t>
            </a:r>
            <a:r>
              <a:rPr lang="it-IT" sz="2800" baseline="-25000">
                <a:latin typeface="Arial" charset="0"/>
              </a:rPr>
              <a:t>R3</a:t>
            </a:r>
          </a:p>
          <a:p>
            <a:endParaRPr lang="it-IT" sz="2000">
              <a:latin typeface="Arial" charset="0"/>
            </a:endParaRPr>
          </a:p>
          <a:p>
            <a:r>
              <a:rPr lang="it-IT" sz="2800">
                <a:latin typeface="Arial" charset="0"/>
              </a:rPr>
              <a:t>Cro 	O</a:t>
            </a:r>
            <a:r>
              <a:rPr lang="it-IT" sz="2800" baseline="-25000">
                <a:latin typeface="Arial" charset="0"/>
              </a:rPr>
              <a:t>R3</a:t>
            </a:r>
            <a:r>
              <a:rPr lang="it-IT" sz="2800">
                <a:latin typeface="Arial" charset="0"/>
              </a:rPr>
              <a:t>&gt;O</a:t>
            </a:r>
            <a:r>
              <a:rPr lang="it-IT" sz="2800" baseline="-25000">
                <a:latin typeface="Arial" charset="0"/>
              </a:rPr>
              <a:t>R2</a:t>
            </a:r>
            <a:r>
              <a:rPr lang="it-IT" sz="2800">
                <a:latin typeface="Arial" charset="0"/>
              </a:rPr>
              <a:t>&gt;O</a:t>
            </a:r>
            <a:r>
              <a:rPr lang="it-IT" sz="2800" baseline="-25000">
                <a:latin typeface="Arial" charset="0"/>
              </a:rPr>
              <a:t>R1</a:t>
            </a:r>
            <a:endParaRPr lang="it-IT" sz="28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F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Rectangle 3"/>
          <p:cNvSpPr>
            <a:spLocks noChangeArrowheads="1"/>
          </p:cNvSpPr>
          <p:nvPr/>
        </p:nvSpPr>
        <p:spPr bwMode="auto">
          <a:xfrm>
            <a:off x="0" y="6477000"/>
            <a:ext cx="9144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0116" name="Text Box 3"/>
          <p:cNvSpPr txBox="1">
            <a:spLocks noChangeArrowheads="1"/>
          </p:cNvSpPr>
          <p:nvPr/>
        </p:nvSpPr>
        <p:spPr bwMode="auto">
          <a:xfrm>
            <a:off x="1143000" y="609600"/>
            <a:ext cx="6858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2800">
                <a:solidFill>
                  <a:srgbClr val="000090"/>
                </a:solidFill>
                <a:latin typeface="Arial" charset="0"/>
              </a:rPr>
              <a:t>Regulation of </a:t>
            </a:r>
            <a:r>
              <a:rPr lang="en-US" sz="2800" i="1">
                <a:solidFill>
                  <a:srgbClr val="000090"/>
                </a:solidFill>
                <a:latin typeface="Arial" charset="0"/>
              </a:rPr>
              <a:t>cI</a:t>
            </a:r>
            <a:r>
              <a:rPr lang="en-US" sz="2800">
                <a:solidFill>
                  <a:srgbClr val="000090"/>
                </a:solidFill>
                <a:latin typeface="Arial" charset="0"/>
              </a:rPr>
              <a:t> and </a:t>
            </a:r>
            <a:r>
              <a:rPr lang="en-US" sz="2800" i="1">
                <a:solidFill>
                  <a:srgbClr val="000090"/>
                </a:solidFill>
                <a:latin typeface="Arial" charset="0"/>
              </a:rPr>
              <a:t>cro</a:t>
            </a:r>
            <a:r>
              <a:rPr lang="en-US" sz="2800">
                <a:solidFill>
                  <a:srgbClr val="000090"/>
                </a:solidFill>
                <a:latin typeface="Arial" charset="0"/>
              </a:rPr>
              <a:t> expression</a:t>
            </a:r>
            <a:endParaRPr lang="it-IT" sz="2800">
              <a:solidFill>
                <a:srgbClr val="00009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1" y="1340768"/>
            <a:ext cx="9133881" cy="3921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882650" y="457200"/>
            <a:ext cx="7378700" cy="519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800" dirty="0">
                <a:solidFill>
                  <a:srgbClr val="000099"/>
                </a:solidFill>
                <a:latin typeface="Arial" charset="0"/>
              </a:rPr>
              <a:t>The one-step growth curve of virus replication</a:t>
            </a:r>
            <a:endParaRPr lang="it-IT" sz="2800" dirty="0">
              <a:solidFill>
                <a:srgbClr val="000099"/>
              </a:solidFill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08050"/>
            <a:ext cx="8039100" cy="579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8" y="609600"/>
            <a:ext cx="7642225" cy="6140450"/>
          </a:xfrm>
          <a:prstGeom prst="rect">
            <a:avLst/>
          </a:prstGeom>
          <a:solidFill>
            <a:srgbClr val="DEF0D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3" name="Text Box 4"/>
          <p:cNvSpPr txBox="1">
            <a:spLocks noChangeArrowheads="1"/>
          </p:cNvSpPr>
          <p:nvPr/>
        </p:nvSpPr>
        <p:spPr bwMode="auto">
          <a:xfrm>
            <a:off x="854075" y="228600"/>
            <a:ext cx="7435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dirty="0">
                <a:solidFill>
                  <a:srgbClr val="000090"/>
                </a:solidFill>
                <a:latin typeface="Symbol" charset="0"/>
              </a:rPr>
              <a:t>l</a:t>
            </a:r>
            <a:r>
              <a:rPr lang="it-IT" dirty="0">
                <a:solidFill>
                  <a:srgbClr val="000090"/>
                </a:solidFill>
                <a:latin typeface="Arial" charset="0"/>
              </a:rPr>
              <a:t> </a:t>
            </a:r>
            <a:r>
              <a:rPr lang="it-IT" dirty="0" err="1">
                <a:solidFill>
                  <a:srgbClr val="000090"/>
                </a:solidFill>
                <a:latin typeface="Arial" charset="0"/>
              </a:rPr>
              <a:t>phage</a:t>
            </a:r>
            <a:r>
              <a:rPr lang="it-IT" dirty="0">
                <a:solidFill>
                  <a:srgbClr val="000090"/>
                </a:solidFill>
                <a:latin typeface="Arial" charset="0"/>
              </a:rPr>
              <a:t> gene </a:t>
            </a:r>
            <a:r>
              <a:rPr lang="it-IT" dirty="0" err="1">
                <a:solidFill>
                  <a:srgbClr val="000090"/>
                </a:solidFill>
                <a:latin typeface="Arial" charset="0"/>
              </a:rPr>
              <a:t>expression</a:t>
            </a:r>
            <a:r>
              <a:rPr lang="it-IT" dirty="0">
                <a:solidFill>
                  <a:srgbClr val="000090"/>
                </a:solidFill>
                <a:latin typeface="Arial" charset="0"/>
              </a:rPr>
              <a:t>: </a:t>
            </a:r>
            <a:r>
              <a:rPr lang="it-IT" dirty="0" err="1">
                <a:solidFill>
                  <a:srgbClr val="000090"/>
                </a:solidFill>
                <a:latin typeface="Arial" charset="0"/>
              </a:rPr>
              <a:t>regulation</a:t>
            </a:r>
            <a:r>
              <a:rPr lang="it-IT" dirty="0">
                <a:solidFill>
                  <a:srgbClr val="000090"/>
                </a:solidFill>
                <a:latin typeface="Arial" charset="0"/>
              </a:rPr>
              <a:t> of P</a:t>
            </a:r>
            <a:r>
              <a:rPr lang="it-IT" baseline="-25000" dirty="0">
                <a:solidFill>
                  <a:srgbClr val="000090"/>
                </a:solidFill>
                <a:latin typeface="Arial" charset="0"/>
              </a:rPr>
              <a:t>RE </a:t>
            </a:r>
            <a:r>
              <a:rPr lang="it-IT" dirty="0" err="1">
                <a:solidFill>
                  <a:srgbClr val="000090"/>
                </a:solidFill>
                <a:latin typeface="Arial" charset="0"/>
              </a:rPr>
              <a:t>activation</a:t>
            </a:r>
            <a:r>
              <a:rPr lang="it-IT" baseline="-25000" dirty="0">
                <a:solidFill>
                  <a:srgbClr val="000090"/>
                </a:solidFill>
                <a:latin typeface="Arial" charset="0"/>
              </a:rPr>
              <a:t> </a:t>
            </a:r>
            <a:r>
              <a:rPr lang="it-IT" dirty="0">
                <a:solidFill>
                  <a:srgbClr val="000090"/>
                </a:solidFill>
                <a:latin typeface="Arial" charset="0"/>
              </a:rPr>
              <a:t> </a:t>
            </a:r>
          </a:p>
        </p:txBody>
      </p:sp>
      <p:sp>
        <p:nvSpPr>
          <p:cNvPr id="92164" name="CasellaDiTesto 5"/>
          <p:cNvSpPr txBox="1">
            <a:spLocks noChangeArrowheads="1"/>
          </p:cNvSpPr>
          <p:nvPr/>
        </p:nvSpPr>
        <p:spPr bwMode="auto">
          <a:xfrm>
            <a:off x="4953000" y="5715000"/>
            <a:ext cx="3416300" cy="830263"/>
          </a:xfrm>
          <a:prstGeom prst="rect">
            <a:avLst/>
          </a:prstGeom>
          <a:solidFill>
            <a:srgbClr val="F9FFFD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it-IT">
                <a:latin typeface="Arial" charset="0"/>
                <a:cs typeface="Arial" charset="0"/>
              </a:rPr>
              <a:t>High MOIs</a:t>
            </a:r>
          </a:p>
          <a:p>
            <a:pPr>
              <a:buFont typeface="Arial" charset="0"/>
              <a:buChar char="•"/>
            </a:pPr>
            <a:r>
              <a:rPr lang="it-IT">
                <a:latin typeface="Arial" charset="0"/>
                <a:cs typeface="Arial" charset="0"/>
              </a:rPr>
              <a:t>Poor growth conditions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F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Rectangle 3"/>
          <p:cNvSpPr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236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57477" y="182429"/>
            <a:ext cx="5701054" cy="7272808"/>
          </a:xfrm>
          <a:prstGeom prst="rect">
            <a:avLst/>
          </a:prstGeom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502021" y="260648"/>
            <a:ext cx="824644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800" dirty="0" err="1" smtClean="0">
                <a:solidFill>
                  <a:srgbClr val="000090"/>
                </a:solidFill>
                <a:latin typeface="Arial" charset="0"/>
              </a:rPr>
              <a:t>Regulation</a:t>
            </a:r>
            <a:r>
              <a:rPr lang="it-IT" sz="2800" dirty="0" smtClean="0">
                <a:solidFill>
                  <a:srgbClr val="000090"/>
                </a:solidFill>
                <a:latin typeface="Arial" charset="0"/>
              </a:rPr>
              <a:t> </a:t>
            </a:r>
            <a:r>
              <a:rPr lang="it-IT" sz="2800" dirty="0">
                <a:solidFill>
                  <a:srgbClr val="000090"/>
                </a:solidFill>
                <a:latin typeface="Arial" charset="0"/>
              </a:rPr>
              <a:t>of </a:t>
            </a:r>
            <a:r>
              <a:rPr lang="it-IT" sz="2800" dirty="0" err="1" smtClean="0">
                <a:solidFill>
                  <a:srgbClr val="000090"/>
                </a:solidFill>
                <a:latin typeface="Arial" charset="0"/>
              </a:rPr>
              <a:t>lytic</a:t>
            </a:r>
            <a:r>
              <a:rPr lang="it-IT" sz="2800" dirty="0" smtClean="0">
                <a:solidFill>
                  <a:srgbClr val="000090"/>
                </a:solidFill>
                <a:latin typeface="Arial" charset="0"/>
              </a:rPr>
              <a:t> and </a:t>
            </a:r>
            <a:r>
              <a:rPr lang="it-IT" sz="2800" dirty="0" err="1" smtClean="0">
                <a:solidFill>
                  <a:srgbClr val="000090"/>
                </a:solidFill>
                <a:latin typeface="Arial" charset="0"/>
              </a:rPr>
              <a:t>lysogenic</a:t>
            </a:r>
            <a:r>
              <a:rPr lang="it-IT" sz="2800" dirty="0" smtClean="0">
                <a:solidFill>
                  <a:srgbClr val="000090"/>
                </a:solidFill>
                <a:latin typeface="Arial" charset="0"/>
              </a:rPr>
              <a:t> </a:t>
            </a:r>
            <a:r>
              <a:rPr lang="it-IT" sz="2800" dirty="0" err="1" smtClean="0">
                <a:solidFill>
                  <a:srgbClr val="000090"/>
                </a:solidFill>
                <a:latin typeface="Arial" charset="0"/>
              </a:rPr>
              <a:t>events</a:t>
            </a:r>
            <a:r>
              <a:rPr lang="it-IT" sz="2800" dirty="0" smtClean="0">
                <a:solidFill>
                  <a:srgbClr val="000090"/>
                </a:solidFill>
                <a:latin typeface="Arial" charset="0"/>
              </a:rPr>
              <a:t> in </a:t>
            </a:r>
            <a:r>
              <a:rPr lang="it-IT" sz="2800" dirty="0" err="1" smtClean="0">
                <a:solidFill>
                  <a:srgbClr val="000090"/>
                </a:solidFill>
                <a:latin typeface="Arial" charset="0"/>
              </a:rPr>
              <a:t>phage</a:t>
            </a:r>
            <a:r>
              <a:rPr lang="it-IT" sz="2800" dirty="0" smtClean="0">
                <a:solidFill>
                  <a:srgbClr val="000090"/>
                </a:solidFill>
                <a:latin typeface="Arial" charset="0"/>
              </a:rPr>
              <a:t> </a:t>
            </a:r>
            <a:r>
              <a:rPr lang="it-IT" sz="28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l</a:t>
            </a:r>
            <a:endParaRPr lang="it-IT" sz="2800" dirty="0">
              <a:solidFill>
                <a:srgbClr val="000090"/>
              </a:solidFill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33794024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0"/>
            <a:ext cx="4568825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9" name="Text Box 3"/>
          <p:cNvSpPr txBox="1">
            <a:spLocks noChangeArrowheads="1"/>
          </p:cNvSpPr>
          <p:nvPr/>
        </p:nvSpPr>
        <p:spPr bwMode="auto">
          <a:xfrm>
            <a:off x="231775" y="1111250"/>
            <a:ext cx="362426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2800">
                <a:latin typeface="Arial" charset="0"/>
              </a:rPr>
              <a:t>Integration of lambda </a:t>
            </a:r>
          </a:p>
          <a:p>
            <a:pPr algn="ctr"/>
            <a:r>
              <a:rPr lang="en-US" sz="2800">
                <a:latin typeface="Arial" charset="0"/>
              </a:rPr>
              <a:t>DNA into the host</a:t>
            </a:r>
            <a:endParaRPr lang="it-IT" sz="28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4210" name="Object 2"/>
          <p:cNvGraphicFramePr>
            <a:graphicFrameLocks noChangeAspect="1"/>
          </p:cNvGraphicFramePr>
          <p:nvPr/>
        </p:nvGraphicFramePr>
        <p:xfrm>
          <a:off x="4572000" y="368300"/>
          <a:ext cx="4216400" cy="612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16" name="Image" r:id="rId4" imgW="4215873" imgH="6120635" progId="Photoshop.Image.6">
                  <p:embed/>
                </p:oleObj>
              </mc:Choice>
              <mc:Fallback>
                <p:oleObj name="Image" r:id="rId4" imgW="4215873" imgH="6120635" progId="Photoshop.Image.6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368300"/>
                        <a:ext cx="4216400" cy="6121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4211" name="Text Box 4"/>
          <p:cNvSpPr txBox="1">
            <a:spLocks noChangeArrowheads="1"/>
          </p:cNvSpPr>
          <p:nvPr/>
        </p:nvSpPr>
        <p:spPr bwMode="auto">
          <a:xfrm>
            <a:off x="288925" y="24796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sp>
        <p:nvSpPr>
          <p:cNvPr id="94212" name="Text Box 6"/>
          <p:cNvSpPr txBox="1">
            <a:spLocks noChangeArrowheads="1"/>
          </p:cNvSpPr>
          <p:nvPr/>
        </p:nvSpPr>
        <p:spPr bwMode="auto">
          <a:xfrm>
            <a:off x="276225" y="2362200"/>
            <a:ext cx="452120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just"/>
            <a:r>
              <a:rPr lang="it-IT">
                <a:latin typeface="Arial" charset="0"/>
              </a:rPr>
              <a:t>In a lysogenized cell, the cI </a:t>
            </a:r>
          </a:p>
          <a:p>
            <a:pPr algn="just"/>
            <a:r>
              <a:rPr lang="it-IT">
                <a:latin typeface="Arial" charset="0"/>
              </a:rPr>
              <a:t>protein represses transcription</a:t>
            </a:r>
          </a:p>
          <a:p>
            <a:pPr algn="just"/>
            <a:r>
              <a:rPr lang="it-IT">
                <a:latin typeface="Arial" charset="0"/>
              </a:rPr>
              <a:t>of lytic genes in a superinfecting</a:t>
            </a:r>
          </a:p>
          <a:p>
            <a:pPr algn="just"/>
            <a:r>
              <a:rPr lang="it-IT">
                <a:latin typeface="Symbol" charset="0"/>
              </a:rPr>
              <a:t>l</a:t>
            </a:r>
            <a:r>
              <a:rPr lang="it-IT">
                <a:latin typeface="Arial" charset="0"/>
              </a:rPr>
              <a:t> virion, thereby protecting the</a:t>
            </a:r>
          </a:p>
          <a:p>
            <a:pPr algn="just"/>
            <a:r>
              <a:rPr lang="it-IT">
                <a:latin typeface="Arial" charset="0"/>
              </a:rPr>
              <a:t>cell from lysis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1677988"/>
            <a:ext cx="9139237" cy="518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7" name="Text Box 3"/>
          <p:cNvSpPr txBox="1">
            <a:spLocks noChangeArrowheads="1"/>
          </p:cNvSpPr>
          <p:nvPr/>
        </p:nvSpPr>
        <p:spPr bwMode="auto">
          <a:xfrm>
            <a:off x="228600" y="76200"/>
            <a:ext cx="872490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just" eaLnBrk="1" hangingPunct="1">
              <a:spcBef>
                <a:spcPct val="30000"/>
              </a:spcBef>
            </a:pPr>
            <a:r>
              <a:rPr lang="en-US" sz="2000" b="1">
                <a:latin typeface="Arial" charset="0"/>
              </a:rPr>
              <a:t>Mechanism of the SOS response</a:t>
            </a:r>
            <a:r>
              <a:rPr lang="en-US" sz="1600">
                <a:latin typeface="Arial" charset="0"/>
              </a:rPr>
              <a:t>. DNA damage results in conversion of RecA protein into a protease that cleaves LexA protein. LexA protein normally represses the activities of the </a:t>
            </a:r>
            <a:r>
              <a:rPr lang="en-US" sz="1600" i="1">
                <a:latin typeface="Arial" charset="0"/>
              </a:rPr>
              <a:t>recA</a:t>
            </a:r>
            <a:r>
              <a:rPr lang="en-US" sz="1600">
                <a:latin typeface="Arial" charset="0"/>
              </a:rPr>
              <a:t> gene and the DNA repair genes </a:t>
            </a:r>
            <a:r>
              <a:rPr lang="en-US" sz="1600" i="1">
                <a:latin typeface="Arial" charset="0"/>
              </a:rPr>
              <a:t>uvrA</a:t>
            </a:r>
            <a:r>
              <a:rPr lang="en-US" sz="1600">
                <a:latin typeface="Arial" charset="0"/>
              </a:rPr>
              <a:t> and </a:t>
            </a:r>
            <a:r>
              <a:rPr lang="en-US" sz="1600" i="1">
                <a:latin typeface="Arial" charset="0"/>
              </a:rPr>
              <a:t>umuD</a:t>
            </a:r>
            <a:r>
              <a:rPr lang="en-US" sz="1600">
                <a:latin typeface="Arial" charset="0"/>
              </a:rPr>
              <a:t>. With LexA inactivated, these genes become active.</a:t>
            </a:r>
          </a:p>
          <a:p>
            <a:pPr algn="just" eaLnBrk="1" hangingPunct="1">
              <a:spcBef>
                <a:spcPct val="30000"/>
              </a:spcBef>
              <a:buFontTx/>
              <a:buChar char="•"/>
            </a:pPr>
            <a:r>
              <a:rPr lang="en-US" sz="1600">
                <a:latin typeface="Arial" charset="0"/>
              </a:rPr>
              <a:t>As a protease, the RecA protein also cleaves the lambda repressor protein.  </a:t>
            </a:r>
          </a:p>
          <a:p>
            <a:pPr algn="just"/>
            <a:endParaRPr lang="it-IT" sz="16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300163"/>
            <a:ext cx="9139237" cy="487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1371600" y="296863"/>
            <a:ext cx="6477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000090"/>
                </a:solidFill>
                <a:latin typeface="Arial" charset="0"/>
              </a:rPr>
              <a:t>The replication cycle of a bacterial virus</a:t>
            </a:r>
            <a:endParaRPr lang="it-IT" sz="2800" dirty="0">
              <a:solidFill>
                <a:srgbClr val="00009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514006" y="260648"/>
            <a:ext cx="41159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800" dirty="0" err="1">
                <a:solidFill>
                  <a:srgbClr val="000090"/>
                </a:solidFill>
                <a:latin typeface="Arial" charset="0"/>
              </a:rPr>
              <a:t>B</a:t>
            </a:r>
            <a:r>
              <a:rPr lang="it-IT" sz="2800" dirty="0" err="1" smtClean="0">
                <a:solidFill>
                  <a:srgbClr val="000090"/>
                </a:solidFill>
                <a:latin typeface="Arial" charset="0"/>
              </a:rPr>
              <a:t>acteriophage</a:t>
            </a:r>
            <a:r>
              <a:rPr lang="it-IT" sz="2800" dirty="0" smtClean="0">
                <a:solidFill>
                  <a:srgbClr val="000090"/>
                </a:solidFill>
                <a:latin typeface="Arial" charset="0"/>
              </a:rPr>
              <a:t> </a:t>
            </a:r>
            <a:r>
              <a:rPr lang="it-IT" sz="2800" dirty="0" err="1" smtClean="0">
                <a:solidFill>
                  <a:srgbClr val="000090"/>
                </a:solidFill>
                <a:latin typeface="Arial" charset="0"/>
              </a:rPr>
              <a:t>receptors</a:t>
            </a:r>
            <a:endParaRPr lang="it-IT" sz="2800" dirty="0">
              <a:solidFill>
                <a:srgbClr val="000090"/>
              </a:solidFill>
              <a:latin typeface="Arial" charset="0"/>
            </a:endParaRPr>
          </a:p>
        </p:txBody>
      </p:sp>
      <p:pic>
        <p:nvPicPr>
          <p:cNvPr id="5" name="Immagine 4" descr="236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98726" y="-240307"/>
            <a:ext cx="4546548" cy="756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8744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7763"/>
            <a:ext cx="3811588" cy="449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43000"/>
            <a:ext cx="4364038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1447800" y="319088"/>
            <a:ext cx="62325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800" dirty="0">
                <a:solidFill>
                  <a:srgbClr val="000090"/>
                </a:solidFill>
                <a:latin typeface="Arial" charset="0"/>
              </a:rPr>
              <a:t>The </a:t>
            </a:r>
            <a:r>
              <a:rPr lang="it-IT" sz="2800" i="1" dirty="0">
                <a:solidFill>
                  <a:srgbClr val="000090"/>
                </a:solidFill>
                <a:latin typeface="Arial" charset="0"/>
              </a:rPr>
              <a:t>Escherichia coli</a:t>
            </a:r>
            <a:r>
              <a:rPr lang="it-IT" sz="2800" dirty="0">
                <a:solidFill>
                  <a:srgbClr val="000090"/>
                </a:solidFill>
                <a:latin typeface="Arial" charset="0"/>
              </a:rPr>
              <a:t> </a:t>
            </a:r>
            <a:r>
              <a:rPr lang="it-IT" sz="2800" dirty="0" err="1">
                <a:solidFill>
                  <a:srgbClr val="000090"/>
                </a:solidFill>
                <a:latin typeface="Arial" charset="0"/>
              </a:rPr>
              <a:t>bacteriophage</a:t>
            </a:r>
            <a:r>
              <a:rPr lang="it-IT" sz="2800" dirty="0">
                <a:solidFill>
                  <a:srgbClr val="000090"/>
                </a:solidFill>
                <a:latin typeface="Arial" charset="0"/>
              </a:rPr>
              <a:t> T4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52588"/>
            <a:ext cx="6545263" cy="354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457200" y="388938"/>
            <a:ext cx="82804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solidFill>
                  <a:srgbClr val="000099"/>
                </a:solidFill>
                <a:latin typeface="Arial" charset="0"/>
              </a:rPr>
              <a:t>Attachment of T4 phage virion to the cell wall of </a:t>
            </a:r>
          </a:p>
          <a:p>
            <a:pPr algn="ctr"/>
            <a:r>
              <a:rPr lang="en-US" i="1">
                <a:solidFill>
                  <a:srgbClr val="000099"/>
                </a:solidFill>
                <a:latin typeface="Arial" charset="0"/>
              </a:rPr>
              <a:t>E. coli </a:t>
            </a:r>
            <a:r>
              <a:rPr lang="en-US">
                <a:solidFill>
                  <a:srgbClr val="000099"/>
                </a:solidFill>
                <a:latin typeface="Arial" charset="0"/>
              </a:rPr>
              <a:t>and injection of DNA</a:t>
            </a:r>
            <a:endParaRPr lang="it-IT">
              <a:solidFill>
                <a:srgbClr val="000099"/>
              </a:solidFill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6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579</TotalTime>
  <Words>704</Words>
  <Application>Microsoft Macintosh PowerPoint</Application>
  <PresentationFormat>Presentazione su schermo (4:3)</PresentationFormat>
  <Paragraphs>139</Paragraphs>
  <Slides>56</Slides>
  <Notes>33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56</vt:i4>
      </vt:variant>
    </vt:vector>
  </HeadingPairs>
  <TitlesOfParts>
    <vt:vector size="63" baseType="lpstr">
      <vt:lpstr>Times</vt:lpstr>
      <vt:lpstr>ＭＳ Ｐゴシック</vt:lpstr>
      <vt:lpstr>Arial</vt:lpstr>
      <vt:lpstr>Symbol</vt:lpstr>
      <vt:lpstr>Geneva</vt:lpstr>
      <vt:lpstr>Blank Presentation</vt:lpstr>
      <vt:lpstr>Adobe Photoshop Image</vt:lpstr>
      <vt:lpstr>MICROBIOLOGIA GENERALE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Manager/>
  <Company>University of Torino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MICROBIOLOGIA GENERALE</dc:title>
  <dc:subject/>
  <dc:creator>Giorgio Gribaudo</dc:creator>
  <cp:keywords/>
  <dc:description/>
  <cp:lastModifiedBy>Giorgio Gribaudo</cp:lastModifiedBy>
  <cp:revision>45</cp:revision>
  <dcterms:created xsi:type="dcterms:W3CDTF">2012-04-17T12:02:21Z</dcterms:created>
  <dcterms:modified xsi:type="dcterms:W3CDTF">2016-05-05T12:59:51Z</dcterms:modified>
  <cp:category/>
</cp:coreProperties>
</file>