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1"/>
  </p:notesMasterIdLst>
  <p:handoutMasterIdLst>
    <p:handoutMasterId r:id="rId42"/>
  </p:handoutMasterIdLst>
  <p:sldIdLst>
    <p:sldId id="471" r:id="rId2"/>
    <p:sldId id="569" r:id="rId3"/>
    <p:sldId id="608" r:id="rId4"/>
    <p:sldId id="570" r:id="rId5"/>
    <p:sldId id="571" r:id="rId6"/>
    <p:sldId id="573" r:id="rId7"/>
    <p:sldId id="574" r:id="rId8"/>
    <p:sldId id="575" r:id="rId9"/>
    <p:sldId id="576" r:id="rId10"/>
    <p:sldId id="577" r:id="rId11"/>
    <p:sldId id="578" r:id="rId12"/>
    <p:sldId id="579" r:id="rId13"/>
    <p:sldId id="580" r:id="rId14"/>
    <p:sldId id="581" r:id="rId15"/>
    <p:sldId id="582" r:id="rId16"/>
    <p:sldId id="584" r:id="rId17"/>
    <p:sldId id="585" r:id="rId18"/>
    <p:sldId id="586" r:id="rId19"/>
    <p:sldId id="587" r:id="rId20"/>
    <p:sldId id="609" r:id="rId21"/>
    <p:sldId id="588" r:id="rId22"/>
    <p:sldId id="589" r:id="rId23"/>
    <p:sldId id="590" r:id="rId24"/>
    <p:sldId id="591" r:id="rId25"/>
    <p:sldId id="592" r:id="rId26"/>
    <p:sldId id="594" r:id="rId27"/>
    <p:sldId id="595" r:id="rId28"/>
    <p:sldId id="596" r:id="rId29"/>
    <p:sldId id="597" r:id="rId30"/>
    <p:sldId id="598" r:id="rId31"/>
    <p:sldId id="599" r:id="rId32"/>
    <p:sldId id="600" r:id="rId33"/>
    <p:sldId id="601" r:id="rId34"/>
    <p:sldId id="602" r:id="rId35"/>
    <p:sldId id="603" r:id="rId36"/>
    <p:sldId id="604" r:id="rId37"/>
    <p:sldId id="605" r:id="rId38"/>
    <p:sldId id="606" r:id="rId39"/>
    <p:sldId id="607" r:id="rId40"/>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72" autoAdjust="0"/>
  </p:normalViewPr>
  <p:slideViewPr>
    <p:cSldViewPr>
      <p:cViewPr varScale="1">
        <p:scale>
          <a:sx n="63" d="100"/>
          <a:sy n="63" d="100"/>
        </p:scale>
        <p:origin x="195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03E5047-C6A8-45FB-A145-4B11B8ADB20A}" type="slidenum">
              <a:rPr lang="en-GB"/>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02A2CD5-15E8-4736-A332-D8CE7FB4AC89}"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endParaRPr lang="it-IT"/>
          </a:p>
        </p:txBody>
      </p:sp>
      <p:sp>
        <p:nvSpPr>
          <p:cNvPr id="1033" name="Text Box 9"/>
          <p:cNvSpPr txBox="1">
            <a:spLocks noChangeArrowheads="1"/>
          </p:cNvSpPr>
          <p:nvPr/>
        </p:nvSpPr>
        <p:spPr bwMode="auto">
          <a:xfrm>
            <a:off x="1547664" y="6524625"/>
            <a:ext cx="6140014" cy="307777"/>
          </a:xfrm>
          <a:prstGeom prst="rect">
            <a:avLst/>
          </a:prstGeom>
          <a:noFill/>
          <a:ln w="9525">
            <a:noFill/>
            <a:miter lim="800000"/>
            <a:headEnd/>
            <a:tailEnd/>
          </a:ln>
          <a:effectLst/>
        </p:spPr>
        <p:txBody>
          <a:bodyPr wrap="none">
            <a:spAutoFit/>
          </a:bodyPr>
          <a:lstStyle/>
          <a:p>
            <a:r>
              <a:rPr lang="it-IT" sz="1400" dirty="0"/>
              <a:t>Prof. 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image" Target="file:///C:\WINDOWS\Desktop\Testi%20Enzo\impianti%20biochimici%201.jpg"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file:///C:\Documents%20and%20Settings\Claudia%20Barolo\Documenti\ricercatore\WINDOWS\Desktop\Testi%20Enzo\impianti%20biochimici%201.jpg" TargetMode="External"/><Relationship Id="rId2" Type="http://schemas.openxmlformats.org/officeDocument/2006/relationships/image" Target="../media/image7.jpeg"/><Relationship Id="rId1" Type="http://schemas.openxmlformats.org/officeDocument/2006/relationships/slideLayout" Target="../slideLayouts/slideLayout6.xml"/><Relationship Id="rId5" Type="http://schemas.openxmlformats.org/officeDocument/2006/relationships/image" Target="file:///C:\Documents%20and%20Settings\Claudia%20Barolo\Documenti\ricercatore\WINDOWS\Desktop\Testi%20Enzo\impianti%20biochimici%202.jpg" TargetMode="Externa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file:///C:\WINDOWS\Desktop\Testi%20Enzo\impianti%20biochimici%202.jpg" TargetMode="External"/><Relationship Id="rId2" Type="http://schemas.openxmlformats.org/officeDocument/2006/relationships/image" Target="../media/image8.jpeg"/><Relationship Id="rId1" Type="http://schemas.openxmlformats.org/officeDocument/2006/relationships/slideLayout" Target="../slideLayouts/slideLayout6.xml"/><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4" name="Rectangle 4"/>
          <p:cNvSpPr>
            <a:spLocks noChangeArrowheads="1"/>
          </p:cNvSpPr>
          <p:nvPr/>
        </p:nvSpPr>
        <p:spPr bwMode="auto">
          <a:xfrm>
            <a:off x="0" y="115888"/>
            <a:ext cx="9144000" cy="1143000"/>
          </a:xfrm>
          <a:prstGeom prst="rect">
            <a:avLst/>
          </a:prstGeom>
          <a:noFill/>
          <a:ln w="9525">
            <a:noFill/>
            <a:miter lim="800000"/>
            <a:headEnd/>
            <a:tailEnd/>
          </a:ln>
          <a:effectLst/>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563207" name="Text Box 7"/>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140DEBFF-D53B-497F-A898-33D3810E83A5}" type="slidenum">
              <a:rPr lang="it-IT"/>
              <a:pPr/>
              <a:t>1</a:t>
            </a:fld>
            <a:endParaRPr lang="it-IT"/>
          </a:p>
        </p:txBody>
      </p:sp>
      <p:sp>
        <p:nvSpPr>
          <p:cNvPr id="563208" name="Text Box 8"/>
          <p:cNvSpPr txBox="1">
            <a:spLocks noChangeArrowheads="1"/>
          </p:cNvSpPr>
          <p:nvPr/>
        </p:nvSpPr>
        <p:spPr bwMode="auto">
          <a:xfrm>
            <a:off x="2601913" y="2565400"/>
            <a:ext cx="4337050" cy="1190625"/>
          </a:xfrm>
          <a:prstGeom prst="rect">
            <a:avLst/>
          </a:prstGeom>
          <a:noFill/>
          <a:ln w="9525">
            <a:noFill/>
            <a:miter lim="800000"/>
            <a:headEnd/>
            <a:tailEnd/>
          </a:ln>
          <a:effectLst/>
        </p:spPr>
        <p:txBody>
          <a:bodyPr wrap="none">
            <a:spAutoFit/>
          </a:bodyPr>
          <a:lstStyle/>
          <a:p>
            <a:pPr algn="ctr"/>
            <a:r>
              <a:rPr lang="it-IT" sz="3600" b="1"/>
              <a:t>TRASFERIMENTO </a:t>
            </a:r>
          </a:p>
          <a:p>
            <a:pPr algn="ctr"/>
            <a:r>
              <a:rPr lang="it-IT" sz="3600" b="1"/>
              <a:t>DI OSSIGENO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587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78F12AFF-6B31-4B0A-8387-2F2809934FFA}" type="slidenum">
              <a:rPr lang="it-IT"/>
              <a:pPr/>
              <a:t>10</a:t>
            </a:fld>
            <a:endParaRPr lang="it-IT"/>
          </a:p>
        </p:txBody>
      </p:sp>
      <p:sp>
        <p:nvSpPr>
          <p:cNvPr id="975875" name="Rectangle 3"/>
          <p:cNvSpPr>
            <a:spLocks noChangeArrowheads="1"/>
          </p:cNvSpPr>
          <p:nvPr/>
        </p:nvSpPr>
        <p:spPr bwMode="auto">
          <a:xfrm>
            <a:off x="0" y="1052513"/>
            <a:ext cx="9144000" cy="5387975"/>
          </a:xfrm>
          <a:prstGeom prst="rect">
            <a:avLst/>
          </a:prstGeom>
          <a:noFill/>
          <a:ln w="9525">
            <a:noFill/>
            <a:miter lim="800000"/>
            <a:headEnd/>
            <a:tailEnd/>
          </a:ln>
          <a:effectLst/>
        </p:spPr>
        <p:txBody>
          <a:bodyPr>
            <a:spAutoFit/>
          </a:bodyPr>
          <a:lstStyle/>
          <a:p>
            <a:pPr algn="just"/>
            <a:r>
              <a:rPr lang="it-IT" b="1" u="sng"/>
              <a:t>Disegno dell’agitatore</a:t>
            </a:r>
            <a:r>
              <a:rPr lang="it-IT" b="1"/>
              <a:t>. Un tipico agitatore a turbina (Rushton turbine) è rappresentato nella figura seguente (7.3):</a:t>
            </a:r>
            <a:r>
              <a:rPr lang="it-IT"/>
              <a:t> </a:t>
            </a:r>
          </a:p>
          <a:p>
            <a:pPr algn="just"/>
            <a:endParaRPr lang="it-IT"/>
          </a:p>
          <a:p>
            <a:pPr algn="just"/>
            <a:endParaRPr lang="it-IT"/>
          </a:p>
          <a:p>
            <a:pPr algn="just"/>
            <a:endParaRPr lang="it-IT"/>
          </a:p>
          <a:p>
            <a:pPr algn="just"/>
            <a:endParaRPr lang="it-IT"/>
          </a:p>
          <a:p>
            <a:pPr algn="just"/>
            <a:endParaRPr lang="it-IT"/>
          </a:p>
          <a:p>
            <a:pPr algn="just"/>
            <a:endParaRPr lang="it-IT"/>
          </a:p>
          <a:p>
            <a:pPr algn="just"/>
            <a:endParaRPr lang="it-IT"/>
          </a:p>
          <a:p>
            <a:pPr algn="just"/>
            <a:endParaRPr lang="it-IT"/>
          </a:p>
          <a:p>
            <a:pPr algn="just"/>
            <a:endParaRPr lang="it-IT"/>
          </a:p>
          <a:p>
            <a:pPr algn="just"/>
            <a:endParaRPr lang="it-IT"/>
          </a:p>
          <a:p>
            <a:pPr algn="just"/>
            <a:r>
              <a:rPr lang="it-IT" sz="2000"/>
              <a:t>E’ formato da un disco che porta delle lame verticali e che ruota intorno ad un albero collegato al centro del disco. Durante la rotazione, nella scia prodotta dalle lame si formano dei vortici e questo crea le forze che frantumano le bolle </a:t>
            </a:r>
          </a:p>
        </p:txBody>
      </p:sp>
      <p:sp>
        <p:nvSpPr>
          <p:cNvPr id="975876" name="Text Box 4"/>
          <p:cNvSpPr txBox="1">
            <a:spLocks noChangeArrowheads="1"/>
          </p:cNvSpPr>
          <p:nvPr/>
        </p:nvSpPr>
        <p:spPr bwMode="auto">
          <a:xfrm>
            <a:off x="1463675" y="115888"/>
            <a:ext cx="6232525" cy="885825"/>
          </a:xfrm>
          <a:prstGeom prst="rect">
            <a:avLst/>
          </a:prstGeom>
          <a:noFill/>
          <a:ln w="9525">
            <a:noFill/>
            <a:miter lim="800000"/>
            <a:headEnd/>
            <a:tailEnd/>
          </a:ln>
          <a:effectLst/>
        </p:spPr>
        <p:txBody>
          <a:bodyPr wrap="none">
            <a:spAutoFit/>
          </a:bodyPr>
          <a:lstStyle/>
          <a:p>
            <a:pPr algn="ctr"/>
            <a:r>
              <a:rPr lang="it-IT" sz="2600" b="1">
                <a:solidFill>
                  <a:srgbClr val="FF0000"/>
                </a:solidFill>
                <a:cs typeface="Times New Roman" pitchFamily="18" charset="0"/>
              </a:rPr>
              <a:t>Effetti delle Caratteristiche Impiantistiche </a:t>
            </a:r>
          </a:p>
          <a:p>
            <a:pPr algn="ctr"/>
            <a:r>
              <a:rPr lang="it-IT" sz="2600" b="1">
                <a:solidFill>
                  <a:srgbClr val="FF0000"/>
                </a:solidFill>
                <a:cs typeface="Times New Roman" pitchFamily="18" charset="0"/>
              </a:rPr>
              <a:t>e della Composizione del Mezzo su k</a:t>
            </a:r>
            <a:r>
              <a:rPr lang="it-IT" sz="2600" b="1" baseline="-30000">
                <a:solidFill>
                  <a:srgbClr val="FF0000"/>
                </a:solidFill>
                <a:cs typeface="Times New Roman" pitchFamily="18" charset="0"/>
              </a:rPr>
              <a:t>l</a:t>
            </a:r>
            <a:r>
              <a:rPr lang="it-IT" sz="2600" b="1">
                <a:solidFill>
                  <a:srgbClr val="FF0000"/>
                </a:solidFill>
                <a:cs typeface="Times New Roman" pitchFamily="18" charset="0"/>
              </a:rPr>
              <a:t> ed a</a:t>
            </a:r>
            <a:r>
              <a:rPr lang="it-IT" sz="2600" b="1">
                <a:solidFill>
                  <a:srgbClr val="FF0000"/>
                </a:solidFill>
              </a:rPr>
              <a:t> </a:t>
            </a:r>
          </a:p>
        </p:txBody>
      </p:sp>
      <p:pic>
        <p:nvPicPr>
          <p:cNvPr id="975877" name="Picture 5" descr="impianti biochimici 1"/>
          <p:cNvPicPr>
            <a:picLocks noChangeAspect="1" noChangeArrowheads="1"/>
          </p:cNvPicPr>
          <p:nvPr/>
        </p:nvPicPr>
        <p:blipFill>
          <a:blip r:embed="rId2" cstate="print"/>
          <a:srcRect/>
          <a:stretch>
            <a:fillRect/>
          </a:stretch>
        </p:blipFill>
        <p:spPr bwMode="auto">
          <a:xfrm>
            <a:off x="755650" y="1844675"/>
            <a:ext cx="4033838" cy="3394075"/>
          </a:xfrm>
          <a:prstGeom prst="rect">
            <a:avLst/>
          </a:prstGeom>
          <a:noFill/>
          <a:ln w="9525">
            <a:noFill/>
            <a:miter lim="800000"/>
            <a:headEnd/>
            <a:tailEnd/>
          </a:ln>
        </p:spPr>
      </p:pic>
      <p:pic>
        <p:nvPicPr>
          <p:cNvPr id="975878" name="Picture 6" descr="C:\WINDOWS\Desktop\Testi Enzo\impianti biochimici 1.jpg"/>
          <p:cNvPicPr>
            <a:picLocks noChangeAspect="1" noChangeArrowheads="1"/>
          </p:cNvPicPr>
          <p:nvPr/>
        </p:nvPicPr>
        <p:blipFill>
          <a:blip r:embed="rId3" r:link="rId4" cstate="print"/>
          <a:srcRect/>
          <a:stretch>
            <a:fillRect/>
          </a:stretch>
        </p:blipFill>
        <p:spPr bwMode="auto">
          <a:xfrm>
            <a:off x="5364163" y="2924175"/>
            <a:ext cx="3228975" cy="157162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6898"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6A1DC9B4-4C09-4637-AA4E-8534CE1C3DAE}" type="slidenum">
              <a:rPr lang="it-IT"/>
              <a:pPr/>
              <a:t>11</a:t>
            </a:fld>
            <a:endParaRPr lang="it-IT"/>
          </a:p>
        </p:txBody>
      </p:sp>
      <p:sp>
        <p:nvSpPr>
          <p:cNvPr id="976899" name="Rectangle 3"/>
          <p:cNvSpPr>
            <a:spLocks noChangeArrowheads="1"/>
          </p:cNvSpPr>
          <p:nvPr/>
        </p:nvSpPr>
        <p:spPr bwMode="auto">
          <a:xfrm>
            <a:off x="0" y="1052513"/>
            <a:ext cx="9144000" cy="1981200"/>
          </a:xfrm>
          <a:prstGeom prst="rect">
            <a:avLst/>
          </a:prstGeom>
          <a:noFill/>
          <a:ln w="9525">
            <a:noFill/>
            <a:miter lim="800000"/>
            <a:headEnd/>
            <a:tailEnd/>
          </a:ln>
          <a:effectLst/>
        </p:spPr>
        <p:txBody>
          <a:bodyPr>
            <a:spAutoFit/>
          </a:bodyPr>
          <a:lstStyle/>
          <a:p>
            <a:pPr algn="just"/>
            <a:r>
              <a:rPr lang="it-IT" sz="2000" b="1" u="sng"/>
              <a:t>Affollamento di bolle sotto l’agitatore e aggregazione</a:t>
            </a:r>
            <a:r>
              <a:rPr lang="it-IT" sz="2000"/>
              <a:t>. Questo fenomeno avviene quando la </a:t>
            </a:r>
            <a:r>
              <a:rPr lang="it-IT" sz="2000" b="1"/>
              <a:t>velocità di agitazione</a:t>
            </a:r>
            <a:r>
              <a:rPr lang="it-IT" sz="2000"/>
              <a:t> è troppo </a:t>
            </a:r>
            <a:r>
              <a:rPr lang="it-IT" sz="2000" b="1"/>
              <a:t>bassa </a:t>
            </a:r>
            <a:r>
              <a:rPr lang="it-IT" sz="2000"/>
              <a:t>e la </a:t>
            </a:r>
            <a:r>
              <a:rPr lang="it-IT" sz="2000" b="1"/>
              <a:t>portata </a:t>
            </a:r>
            <a:r>
              <a:rPr lang="it-IT" sz="2000"/>
              <a:t>di alimentazione </a:t>
            </a:r>
            <a:r>
              <a:rPr lang="it-IT" sz="2000" b="1"/>
              <a:t>gassosa</a:t>
            </a:r>
            <a:r>
              <a:rPr lang="it-IT" sz="2000"/>
              <a:t> al reattore è troppo </a:t>
            </a:r>
            <a:r>
              <a:rPr lang="it-IT" sz="2000" b="1"/>
              <a:t>alta</a:t>
            </a:r>
            <a:r>
              <a:rPr lang="it-IT" sz="2000"/>
              <a:t>. In queste condizioni, le bolle si accumulano sotto l’agitatore, e non venendo disperse a sufficiente velocità nel mezzo liquido, esse si aggregano e formano un minor numero di bolle di grandi dimensioni, come rappresentato in figura 7.4:</a:t>
            </a:r>
            <a:r>
              <a:rPr lang="it-IT"/>
              <a:t> </a:t>
            </a:r>
          </a:p>
        </p:txBody>
      </p:sp>
      <p:sp>
        <p:nvSpPr>
          <p:cNvPr id="976900" name="Text Box 4"/>
          <p:cNvSpPr txBox="1">
            <a:spLocks noChangeArrowheads="1"/>
          </p:cNvSpPr>
          <p:nvPr/>
        </p:nvSpPr>
        <p:spPr bwMode="auto">
          <a:xfrm>
            <a:off x="1463675" y="115888"/>
            <a:ext cx="6232525" cy="885825"/>
          </a:xfrm>
          <a:prstGeom prst="rect">
            <a:avLst/>
          </a:prstGeom>
          <a:noFill/>
          <a:ln w="9525">
            <a:noFill/>
            <a:miter lim="800000"/>
            <a:headEnd/>
            <a:tailEnd/>
          </a:ln>
          <a:effectLst/>
        </p:spPr>
        <p:txBody>
          <a:bodyPr wrap="none">
            <a:spAutoFit/>
          </a:bodyPr>
          <a:lstStyle/>
          <a:p>
            <a:pPr algn="ctr"/>
            <a:r>
              <a:rPr lang="it-IT" sz="2600" b="1">
                <a:solidFill>
                  <a:srgbClr val="FF0000"/>
                </a:solidFill>
                <a:cs typeface="Times New Roman" pitchFamily="18" charset="0"/>
              </a:rPr>
              <a:t>Effetti delle Caratteristiche Impiantistiche </a:t>
            </a:r>
          </a:p>
          <a:p>
            <a:pPr algn="ctr"/>
            <a:r>
              <a:rPr lang="it-IT" sz="2600" b="1">
                <a:solidFill>
                  <a:srgbClr val="FF0000"/>
                </a:solidFill>
                <a:cs typeface="Times New Roman" pitchFamily="18" charset="0"/>
              </a:rPr>
              <a:t>e della Composizione del Mezzo su k</a:t>
            </a:r>
            <a:r>
              <a:rPr lang="it-IT" sz="2600" b="1" baseline="-30000">
                <a:solidFill>
                  <a:srgbClr val="FF0000"/>
                </a:solidFill>
                <a:cs typeface="Times New Roman" pitchFamily="18" charset="0"/>
              </a:rPr>
              <a:t>l</a:t>
            </a:r>
            <a:r>
              <a:rPr lang="it-IT" sz="2600" b="1">
                <a:solidFill>
                  <a:srgbClr val="FF0000"/>
                </a:solidFill>
                <a:cs typeface="Times New Roman" pitchFamily="18" charset="0"/>
              </a:rPr>
              <a:t> ed a</a:t>
            </a:r>
            <a:r>
              <a:rPr lang="it-IT" sz="2600" b="1">
                <a:solidFill>
                  <a:srgbClr val="FF0000"/>
                </a:solidFill>
              </a:rPr>
              <a:t> </a:t>
            </a:r>
          </a:p>
        </p:txBody>
      </p:sp>
      <p:pic>
        <p:nvPicPr>
          <p:cNvPr id="976903" name="Picture 7" descr="impianti biochimici 1"/>
          <p:cNvPicPr>
            <a:picLocks noChangeAspect="1" noChangeArrowheads="1"/>
          </p:cNvPicPr>
          <p:nvPr/>
        </p:nvPicPr>
        <p:blipFill>
          <a:blip r:embed="rId2" cstate="print"/>
          <a:srcRect/>
          <a:stretch>
            <a:fillRect/>
          </a:stretch>
        </p:blipFill>
        <p:spPr bwMode="auto">
          <a:xfrm>
            <a:off x="900113" y="2708275"/>
            <a:ext cx="3635375" cy="3498850"/>
          </a:xfrm>
          <a:prstGeom prst="rect">
            <a:avLst/>
          </a:prstGeom>
          <a:noFill/>
          <a:ln w="9525">
            <a:noFill/>
            <a:miter lim="800000"/>
            <a:headEnd/>
            <a:tailEnd/>
          </a:ln>
        </p:spPr>
      </p:pic>
      <p:sp>
        <p:nvSpPr>
          <p:cNvPr id="976905" name="Rectangle 9"/>
          <p:cNvSpPr>
            <a:spLocks noChangeArrowheads="1"/>
          </p:cNvSpPr>
          <p:nvPr/>
        </p:nvSpPr>
        <p:spPr bwMode="auto">
          <a:xfrm>
            <a:off x="4491038" y="3213100"/>
            <a:ext cx="4652962" cy="2833688"/>
          </a:xfrm>
          <a:prstGeom prst="rect">
            <a:avLst/>
          </a:prstGeom>
          <a:noFill/>
          <a:ln w="9525">
            <a:noFill/>
            <a:miter lim="800000"/>
            <a:headEnd/>
            <a:tailEnd/>
          </a:ln>
          <a:effectLst/>
        </p:spPr>
        <p:txBody>
          <a:bodyPr anchor="ctr">
            <a:spAutoFit/>
          </a:bodyPr>
          <a:lstStyle/>
          <a:p>
            <a:pPr algn="ctr"/>
            <a:r>
              <a:rPr lang="it-IT">
                <a:cs typeface="Times New Roman" pitchFamily="18" charset="0"/>
              </a:rPr>
              <a:t>Ciò provoca </a:t>
            </a:r>
            <a:r>
              <a:rPr lang="it-IT" b="1">
                <a:cs typeface="Times New Roman" pitchFamily="18" charset="0"/>
              </a:rPr>
              <a:t>diminuzione del fattore </a:t>
            </a:r>
            <a:r>
              <a:rPr lang="it-IT" b="1" u="sng">
                <a:cs typeface="Times New Roman" pitchFamily="18" charset="0"/>
              </a:rPr>
              <a:t>a</a:t>
            </a:r>
            <a:r>
              <a:rPr lang="it-IT">
                <a:cs typeface="Times New Roman" pitchFamily="18" charset="0"/>
              </a:rPr>
              <a:t> e quindi </a:t>
            </a:r>
            <a:r>
              <a:rPr lang="it-IT" b="1">
                <a:cs typeface="Times New Roman" pitchFamily="18" charset="0"/>
              </a:rPr>
              <a:t>diminuzione della velocità di trasferimento</a:t>
            </a:r>
            <a:r>
              <a:rPr lang="it-IT">
                <a:cs typeface="Times New Roman" pitchFamily="18" charset="0"/>
              </a:rPr>
              <a:t> attraverso l’interfaccia gas-liquido:</a:t>
            </a:r>
          </a:p>
          <a:p>
            <a:pPr algn="ctr"/>
            <a:r>
              <a:rPr lang="it-IT" sz="2800" b="1">
                <a:latin typeface="Symbol" pitchFamily="18" charset="2"/>
                <a:cs typeface="Times New Roman" pitchFamily="18" charset="0"/>
              </a:rPr>
              <a:t>¯</a:t>
            </a:r>
            <a:r>
              <a:rPr lang="it-IT" b="1">
                <a:latin typeface="Symbol" pitchFamily="18" charset="2"/>
                <a:cs typeface="Times New Roman" pitchFamily="18" charset="0"/>
              </a:rPr>
              <a:t> </a:t>
            </a:r>
            <a:r>
              <a:rPr lang="it-IT" b="1">
                <a:cs typeface="Times New Roman" pitchFamily="18" charset="0"/>
              </a:rPr>
              <a:t>velocità di agitazione e/o </a:t>
            </a:r>
            <a:r>
              <a:rPr lang="it-IT" sz="2800" b="1">
                <a:latin typeface="Symbol" pitchFamily="18" charset="2"/>
                <a:cs typeface="Times New Roman" pitchFamily="18" charset="0"/>
              </a:rPr>
              <a:t>­</a:t>
            </a:r>
            <a:r>
              <a:rPr lang="it-IT" sz="1600">
                <a:latin typeface="Symbol" pitchFamily="18" charset="2"/>
                <a:cs typeface="Times New Roman" pitchFamily="18" charset="0"/>
              </a:rPr>
              <a:t> </a:t>
            </a:r>
            <a:r>
              <a:rPr lang="it-IT" b="1">
                <a:cs typeface="Times New Roman" pitchFamily="18" charset="0"/>
              </a:rPr>
              <a:t>portata gas  </a:t>
            </a:r>
            <a:r>
              <a:rPr lang="it-IT" sz="2800" b="1">
                <a:latin typeface="Symbol" pitchFamily="18" charset="2"/>
                <a:cs typeface="Times New Roman" pitchFamily="18" charset="0"/>
              </a:rPr>
              <a:t>Þ ­ </a:t>
            </a:r>
            <a:r>
              <a:rPr lang="it-IT" sz="2800" b="1">
                <a:cs typeface="Times New Roman" pitchFamily="18" charset="0"/>
              </a:rPr>
              <a:t>aggregazione bolle </a:t>
            </a:r>
            <a:r>
              <a:rPr lang="it-IT" sz="2800" b="1">
                <a:latin typeface="Symbol" pitchFamily="18" charset="2"/>
                <a:cs typeface="Times New Roman" pitchFamily="18" charset="0"/>
              </a:rPr>
              <a:t>Þ ¯ </a:t>
            </a:r>
            <a:r>
              <a:rPr lang="it-IT" sz="2800" b="1">
                <a:cs typeface="Times New Roman" pitchFamily="18" charset="0"/>
              </a:rPr>
              <a:t>a</a:t>
            </a:r>
            <a:r>
              <a:rPr lang="it-IT">
                <a:cs typeface="Times New Roman" pitchFamily="18"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792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EDE7AD1-B2E2-4B48-B1B8-0447E1C13E71}" type="slidenum">
              <a:rPr lang="it-IT"/>
              <a:pPr/>
              <a:t>12</a:t>
            </a:fld>
            <a:endParaRPr lang="it-IT"/>
          </a:p>
        </p:txBody>
      </p:sp>
      <p:sp>
        <p:nvSpPr>
          <p:cNvPr id="977923" name="Rectangle 3"/>
          <p:cNvSpPr>
            <a:spLocks noChangeArrowheads="1"/>
          </p:cNvSpPr>
          <p:nvPr/>
        </p:nvSpPr>
        <p:spPr bwMode="auto">
          <a:xfrm>
            <a:off x="0" y="1052513"/>
            <a:ext cx="9144000" cy="5578475"/>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Disegno del diffusore</a:t>
            </a:r>
            <a:r>
              <a:rPr lang="it-IT" sz="2000" b="1">
                <a:solidFill>
                  <a:srgbClr val="000000"/>
                </a:solidFill>
                <a:cs typeface="Times New Roman" pitchFamily="18" charset="0"/>
              </a:rPr>
              <a:t>. </a:t>
            </a:r>
            <a:r>
              <a:rPr lang="it-IT" sz="2000">
                <a:solidFill>
                  <a:srgbClr val="000000"/>
                </a:solidFill>
                <a:cs typeface="Times New Roman" pitchFamily="18" charset="0"/>
              </a:rPr>
              <a:t>Un tipico diffusore è rappresentato in figura 7.5:</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E’ costituito da un </a:t>
            </a:r>
            <a:r>
              <a:rPr lang="it-IT" sz="2000" b="1">
                <a:solidFill>
                  <a:srgbClr val="000000"/>
                </a:solidFill>
                <a:cs typeface="Times New Roman" pitchFamily="18" charset="0"/>
              </a:rPr>
              <a:t>anello forato</a:t>
            </a:r>
            <a:r>
              <a:rPr lang="it-IT" sz="2000">
                <a:solidFill>
                  <a:srgbClr val="000000"/>
                </a:solidFill>
                <a:cs typeface="Times New Roman" pitchFamily="18" charset="0"/>
              </a:rPr>
              <a:t>. E’ posizionato in modo che i fori siano </a:t>
            </a:r>
            <a:r>
              <a:rPr lang="it-IT" sz="2000" b="1">
                <a:solidFill>
                  <a:srgbClr val="000000"/>
                </a:solidFill>
                <a:cs typeface="Times New Roman" pitchFamily="18" charset="0"/>
              </a:rPr>
              <a:t>allineati sotto le pale </a:t>
            </a:r>
            <a:r>
              <a:rPr lang="it-IT" sz="2000">
                <a:solidFill>
                  <a:srgbClr val="000000"/>
                </a:solidFill>
                <a:cs typeface="Times New Roman" pitchFamily="18" charset="0"/>
              </a:rPr>
              <a:t>dell’agitatore. In questo modo, nella loro risalita attraverso il volume di liquido, incontrano le pale e  vengono sottoposte alle forze che agiscono sulle bolle per frantumarle. </a:t>
            </a:r>
          </a:p>
          <a:p>
            <a:pPr algn="just"/>
            <a:r>
              <a:rPr lang="it-IT" sz="2000">
                <a:solidFill>
                  <a:srgbClr val="000000"/>
                </a:solidFill>
                <a:cs typeface="Times New Roman" pitchFamily="18" charset="0"/>
              </a:rPr>
              <a:t>I diffusori nei reattori </a:t>
            </a:r>
            <a:r>
              <a:rPr lang="it-IT" sz="2000" b="1">
                <a:solidFill>
                  <a:srgbClr val="000000"/>
                </a:solidFill>
                <a:cs typeface="Times New Roman" pitchFamily="18" charset="0"/>
              </a:rPr>
              <a:t>air-lift</a:t>
            </a:r>
            <a:r>
              <a:rPr lang="it-IT" sz="2000">
                <a:solidFill>
                  <a:srgbClr val="000000"/>
                </a:solidFill>
                <a:cs typeface="Times New Roman" pitchFamily="18" charset="0"/>
              </a:rPr>
              <a:t> sono usati in assenza di agitatore. Pertanto, in questi reattori, la </a:t>
            </a:r>
            <a:r>
              <a:rPr lang="it-IT" sz="2000" b="1">
                <a:solidFill>
                  <a:srgbClr val="000000"/>
                </a:solidFill>
                <a:cs typeface="Times New Roman" pitchFamily="18" charset="0"/>
              </a:rPr>
              <a:t>dimensione dei fori</a:t>
            </a:r>
            <a:r>
              <a:rPr lang="it-IT" sz="2000">
                <a:solidFill>
                  <a:srgbClr val="000000"/>
                </a:solidFill>
                <a:cs typeface="Times New Roman" pitchFamily="18" charset="0"/>
              </a:rPr>
              <a:t> attraverso i quali passa il gas è l’</a:t>
            </a:r>
            <a:r>
              <a:rPr lang="it-IT" sz="2000" b="1">
                <a:solidFill>
                  <a:srgbClr val="000000"/>
                </a:solidFill>
                <a:cs typeface="Times New Roman" pitchFamily="18" charset="0"/>
              </a:rPr>
              <a:t>unico parametro</a:t>
            </a:r>
            <a:r>
              <a:rPr lang="it-IT" sz="2000">
                <a:solidFill>
                  <a:srgbClr val="000000"/>
                </a:solidFill>
                <a:cs typeface="Times New Roman" pitchFamily="18" charset="0"/>
              </a:rPr>
              <a:t> che determina la dimensione delle bolle gassose.</a:t>
            </a:r>
            <a:r>
              <a:rPr lang="it-IT" sz="2000" b="1" u="sng"/>
              <a:t> </a:t>
            </a:r>
          </a:p>
        </p:txBody>
      </p:sp>
      <p:sp>
        <p:nvSpPr>
          <p:cNvPr id="977924" name="Text Box 4"/>
          <p:cNvSpPr txBox="1">
            <a:spLocks noChangeArrowheads="1"/>
          </p:cNvSpPr>
          <p:nvPr/>
        </p:nvSpPr>
        <p:spPr bwMode="auto">
          <a:xfrm>
            <a:off x="1463675" y="115888"/>
            <a:ext cx="6232525" cy="885825"/>
          </a:xfrm>
          <a:prstGeom prst="rect">
            <a:avLst/>
          </a:prstGeom>
          <a:noFill/>
          <a:ln w="9525">
            <a:noFill/>
            <a:miter lim="800000"/>
            <a:headEnd/>
            <a:tailEnd/>
          </a:ln>
          <a:effectLst/>
        </p:spPr>
        <p:txBody>
          <a:bodyPr wrap="none">
            <a:spAutoFit/>
          </a:bodyPr>
          <a:lstStyle/>
          <a:p>
            <a:pPr algn="ctr"/>
            <a:r>
              <a:rPr lang="it-IT" sz="2600" b="1">
                <a:solidFill>
                  <a:srgbClr val="FF0000"/>
                </a:solidFill>
                <a:cs typeface="Times New Roman" pitchFamily="18" charset="0"/>
              </a:rPr>
              <a:t>Effetti delle Caratteristiche Impiantistiche </a:t>
            </a:r>
          </a:p>
          <a:p>
            <a:pPr algn="ctr"/>
            <a:r>
              <a:rPr lang="it-IT" sz="2600" b="1">
                <a:solidFill>
                  <a:srgbClr val="FF0000"/>
                </a:solidFill>
                <a:cs typeface="Times New Roman" pitchFamily="18" charset="0"/>
              </a:rPr>
              <a:t>e della Composizione del Mezzo su k</a:t>
            </a:r>
            <a:r>
              <a:rPr lang="it-IT" sz="2600" b="1" baseline="-30000">
                <a:solidFill>
                  <a:srgbClr val="FF0000"/>
                </a:solidFill>
                <a:cs typeface="Times New Roman" pitchFamily="18" charset="0"/>
              </a:rPr>
              <a:t>l</a:t>
            </a:r>
            <a:r>
              <a:rPr lang="it-IT" sz="2600" b="1">
                <a:solidFill>
                  <a:srgbClr val="FF0000"/>
                </a:solidFill>
                <a:cs typeface="Times New Roman" pitchFamily="18" charset="0"/>
              </a:rPr>
              <a:t> ed a</a:t>
            </a:r>
            <a:r>
              <a:rPr lang="it-IT" sz="2600" b="1">
                <a:solidFill>
                  <a:srgbClr val="FF0000"/>
                </a:solidFill>
              </a:rPr>
              <a:t> </a:t>
            </a:r>
          </a:p>
        </p:txBody>
      </p:sp>
      <p:pic>
        <p:nvPicPr>
          <p:cNvPr id="977927" name="Picture 7" descr="impianti biochimici 1"/>
          <p:cNvPicPr>
            <a:picLocks noChangeAspect="1" noChangeArrowheads="1"/>
          </p:cNvPicPr>
          <p:nvPr/>
        </p:nvPicPr>
        <p:blipFill>
          <a:blip r:embed="rId2" cstate="print"/>
          <a:srcRect/>
          <a:stretch>
            <a:fillRect/>
          </a:stretch>
        </p:blipFill>
        <p:spPr bwMode="auto">
          <a:xfrm>
            <a:off x="2700338" y="1484313"/>
            <a:ext cx="2430462" cy="2808287"/>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89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D0164B24-BCA3-4763-B10B-8A8924445D4C}" type="slidenum">
              <a:rPr lang="it-IT"/>
              <a:pPr/>
              <a:t>13</a:t>
            </a:fld>
            <a:endParaRPr lang="it-IT"/>
          </a:p>
        </p:txBody>
      </p:sp>
      <p:sp>
        <p:nvSpPr>
          <p:cNvPr id="978947" name="Rectangle 3"/>
          <p:cNvSpPr>
            <a:spLocks noChangeArrowheads="1"/>
          </p:cNvSpPr>
          <p:nvPr/>
        </p:nvSpPr>
        <p:spPr bwMode="auto">
          <a:xfrm>
            <a:off x="0" y="1052513"/>
            <a:ext cx="9144000" cy="5273675"/>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Detergenti e antischiuma</a:t>
            </a:r>
            <a:r>
              <a:rPr lang="it-IT" sz="2000">
                <a:solidFill>
                  <a:srgbClr val="000000"/>
                </a:solidFill>
                <a:cs typeface="Times New Roman" pitchFamily="18" charset="0"/>
              </a:rPr>
              <a:t>. I </a:t>
            </a:r>
            <a:r>
              <a:rPr lang="it-IT" sz="2000" b="1">
                <a:solidFill>
                  <a:srgbClr val="000000"/>
                </a:solidFill>
                <a:cs typeface="Times New Roman" pitchFamily="18" charset="0"/>
              </a:rPr>
              <a:t>detergenti</a:t>
            </a:r>
            <a:r>
              <a:rPr lang="it-IT" sz="2000">
                <a:solidFill>
                  <a:srgbClr val="000000"/>
                </a:solidFill>
                <a:cs typeface="Times New Roman" pitchFamily="18" charset="0"/>
              </a:rPr>
              <a:t> sono </a:t>
            </a:r>
            <a:r>
              <a:rPr lang="it-IT" sz="2000" b="1">
                <a:solidFill>
                  <a:srgbClr val="000000"/>
                </a:solidFill>
                <a:cs typeface="Times New Roman" pitchFamily="18" charset="0"/>
              </a:rPr>
              <a:t>composti tensioattivi</a:t>
            </a:r>
            <a:r>
              <a:rPr lang="it-IT" sz="2000">
                <a:solidFill>
                  <a:srgbClr val="000000"/>
                </a:solidFill>
                <a:cs typeface="Times New Roman" pitchFamily="18" charset="0"/>
              </a:rPr>
              <a:t>, formati da una </a:t>
            </a:r>
            <a:r>
              <a:rPr lang="it-IT" sz="2000" b="1">
                <a:solidFill>
                  <a:srgbClr val="000000"/>
                </a:solidFill>
                <a:cs typeface="Times New Roman" pitchFamily="18" charset="0"/>
              </a:rPr>
              <a:t>parte lipofila</a:t>
            </a:r>
            <a:r>
              <a:rPr lang="it-IT" sz="2000">
                <a:solidFill>
                  <a:srgbClr val="000000"/>
                </a:solidFill>
                <a:cs typeface="Times New Roman" pitchFamily="18" charset="0"/>
              </a:rPr>
              <a:t> (una catena di atomi di carbonio alifatici) ed una </a:t>
            </a:r>
            <a:r>
              <a:rPr lang="it-IT" sz="2000" b="1">
                <a:solidFill>
                  <a:srgbClr val="000000"/>
                </a:solidFill>
                <a:cs typeface="Times New Roman" pitchFamily="18" charset="0"/>
              </a:rPr>
              <a:t>parte idrofila</a:t>
            </a:r>
            <a:r>
              <a:rPr lang="it-IT" sz="2000">
                <a:solidFill>
                  <a:srgbClr val="000000"/>
                </a:solidFill>
                <a:cs typeface="Times New Roman" pitchFamily="18" charset="0"/>
              </a:rPr>
              <a:t> (un gruppo polare). Un classico esempio è il dodecilsofonato sodico,</a:t>
            </a:r>
          </a:p>
          <a:p>
            <a:pPr algn="just"/>
            <a:r>
              <a:rPr lang="it-IT" sz="2000">
                <a:solidFill>
                  <a:srgbClr val="000000"/>
                </a:solidFill>
                <a:cs typeface="Times New Roman" pitchFamily="18" charset="0"/>
              </a:rPr>
              <a:t>CH</a:t>
            </a:r>
            <a:r>
              <a:rPr lang="it-IT" sz="2000" baseline="-30000">
                <a:solidFill>
                  <a:srgbClr val="000000"/>
                </a:solidFill>
                <a:cs typeface="Times New Roman" pitchFamily="18" charset="0"/>
              </a:rPr>
              <a:t>3</a:t>
            </a:r>
            <a:r>
              <a:rPr lang="it-IT" sz="2000">
                <a:solidFill>
                  <a:srgbClr val="000000"/>
                </a:solidFill>
                <a:cs typeface="Times New Roman" pitchFamily="18" charset="0"/>
              </a:rPr>
              <a:t>(CH</a:t>
            </a:r>
            <a:r>
              <a:rPr lang="it-IT" sz="2000" baseline="-30000">
                <a:solidFill>
                  <a:srgbClr val="000000"/>
                </a:solidFill>
                <a:cs typeface="Times New Roman" pitchFamily="18" charset="0"/>
              </a:rPr>
              <a:t>2</a:t>
            </a:r>
            <a:r>
              <a:rPr lang="it-IT" sz="2000">
                <a:solidFill>
                  <a:srgbClr val="000000"/>
                </a:solidFill>
                <a:cs typeface="Times New Roman" pitchFamily="18" charset="0"/>
              </a:rPr>
              <a:t>)</a:t>
            </a:r>
            <a:r>
              <a:rPr lang="it-IT" sz="2000" baseline="-30000">
                <a:solidFill>
                  <a:srgbClr val="000000"/>
                </a:solidFill>
                <a:cs typeface="Times New Roman" pitchFamily="18" charset="0"/>
              </a:rPr>
              <a:t>10</a:t>
            </a:r>
            <a:r>
              <a:rPr lang="it-IT" sz="2000">
                <a:solidFill>
                  <a:srgbClr val="000000"/>
                </a:solidFill>
                <a:cs typeface="Times New Roman" pitchFamily="18" charset="0"/>
              </a:rPr>
              <a:t>CH</a:t>
            </a:r>
            <a:r>
              <a:rPr lang="it-IT" sz="2000" baseline="-30000">
                <a:solidFill>
                  <a:srgbClr val="000000"/>
                </a:solidFill>
                <a:cs typeface="Times New Roman" pitchFamily="18" charset="0"/>
              </a:rPr>
              <a:t>2</a:t>
            </a:r>
            <a:r>
              <a:rPr lang="it-IT" sz="2000">
                <a:solidFill>
                  <a:srgbClr val="000000"/>
                </a:solidFill>
                <a:cs typeface="Times New Roman" pitchFamily="18" charset="0"/>
              </a:rPr>
              <a:t>-SO</a:t>
            </a:r>
            <a:r>
              <a:rPr lang="it-IT" sz="2000" baseline="-30000">
                <a:solidFill>
                  <a:srgbClr val="000000"/>
                </a:solidFill>
                <a:cs typeface="Times New Roman" pitchFamily="18" charset="0"/>
              </a:rPr>
              <a:t>3</a:t>
            </a:r>
            <a:r>
              <a:rPr lang="it-IT" sz="2000" baseline="30000">
                <a:solidFill>
                  <a:srgbClr val="000000"/>
                </a:solidFill>
                <a:cs typeface="Times New Roman" pitchFamily="18" charset="0"/>
              </a:rPr>
              <a:t>-</a:t>
            </a:r>
            <a:r>
              <a:rPr lang="it-IT" sz="2000">
                <a:solidFill>
                  <a:srgbClr val="000000"/>
                </a:solidFill>
                <a:cs typeface="Times New Roman" pitchFamily="18" charset="0"/>
              </a:rPr>
              <a:t>Na</a:t>
            </a:r>
            <a:r>
              <a:rPr lang="it-IT" sz="2000" baseline="30000">
                <a:solidFill>
                  <a:srgbClr val="000000"/>
                </a:solidFill>
                <a:cs typeface="Times New Roman" pitchFamily="18" charset="0"/>
              </a:rPr>
              <a:t>+</a:t>
            </a:r>
            <a:r>
              <a:rPr lang="it-IT" sz="2000">
                <a:solidFill>
                  <a:srgbClr val="000000"/>
                </a:solidFill>
                <a:cs typeface="Times New Roman" pitchFamily="18" charset="0"/>
              </a:rPr>
              <a:t>. La disposizione delle parti lipofile e idrofile si può raffigurare come segue:</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Nella parte a sinistra della figura lo stelo  rappresenta la catena idrocarburica e il cerchio alla sommità rappresenta la testa idrofila. Nella parte a destra è rappresentata una bolla di aria circondata da molecole di tensioattivo. Esse si dispongono con la coda verso la bolla (idrofila) e con la testa verso l’estremità dello strato interfacciale al confine con la massa della fase acquosa. </a:t>
            </a:r>
          </a:p>
        </p:txBody>
      </p:sp>
      <p:sp>
        <p:nvSpPr>
          <p:cNvPr id="978948" name="Text Box 4"/>
          <p:cNvSpPr txBox="1">
            <a:spLocks noChangeArrowheads="1"/>
          </p:cNvSpPr>
          <p:nvPr/>
        </p:nvSpPr>
        <p:spPr bwMode="auto">
          <a:xfrm>
            <a:off x="1463675" y="115888"/>
            <a:ext cx="6232525" cy="885825"/>
          </a:xfrm>
          <a:prstGeom prst="rect">
            <a:avLst/>
          </a:prstGeom>
          <a:noFill/>
          <a:ln w="9525">
            <a:noFill/>
            <a:miter lim="800000"/>
            <a:headEnd/>
            <a:tailEnd/>
          </a:ln>
          <a:effectLst/>
        </p:spPr>
        <p:txBody>
          <a:bodyPr wrap="none">
            <a:spAutoFit/>
          </a:bodyPr>
          <a:lstStyle/>
          <a:p>
            <a:pPr algn="ctr"/>
            <a:r>
              <a:rPr lang="it-IT" sz="2600" b="1">
                <a:solidFill>
                  <a:srgbClr val="FF0000"/>
                </a:solidFill>
                <a:cs typeface="Times New Roman" pitchFamily="18" charset="0"/>
              </a:rPr>
              <a:t>Effetti delle Caratteristiche Impiantistiche </a:t>
            </a:r>
          </a:p>
          <a:p>
            <a:pPr algn="ctr"/>
            <a:r>
              <a:rPr lang="it-IT" sz="2600" b="1">
                <a:solidFill>
                  <a:srgbClr val="FF0000"/>
                </a:solidFill>
                <a:cs typeface="Times New Roman" pitchFamily="18" charset="0"/>
              </a:rPr>
              <a:t>e della Composizione del Mezzo su k</a:t>
            </a:r>
            <a:r>
              <a:rPr lang="it-IT" sz="2600" b="1" baseline="-30000">
                <a:solidFill>
                  <a:srgbClr val="FF0000"/>
                </a:solidFill>
                <a:cs typeface="Times New Roman" pitchFamily="18" charset="0"/>
              </a:rPr>
              <a:t>l</a:t>
            </a:r>
            <a:r>
              <a:rPr lang="it-IT" sz="2600" b="1">
                <a:solidFill>
                  <a:srgbClr val="FF0000"/>
                </a:solidFill>
                <a:cs typeface="Times New Roman" pitchFamily="18" charset="0"/>
              </a:rPr>
              <a:t> ed a</a:t>
            </a:r>
            <a:r>
              <a:rPr lang="it-IT" sz="2600" b="1">
                <a:solidFill>
                  <a:srgbClr val="FF0000"/>
                </a:solidFill>
              </a:rPr>
              <a:t> </a:t>
            </a:r>
          </a:p>
        </p:txBody>
      </p:sp>
      <p:pic>
        <p:nvPicPr>
          <p:cNvPr id="978951" name="Picture 7" descr="C:\Documents and Settings\Claudia Barolo\Documenti\ricercatore\WINDOWS\Desktop\Testi Enzo\impianti biochimici 1.jpg"/>
          <p:cNvPicPr>
            <a:picLocks noChangeAspect="1" noChangeArrowheads="1"/>
          </p:cNvPicPr>
          <p:nvPr/>
        </p:nvPicPr>
        <p:blipFill>
          <a:blip r:embed="rId2" r:link="rId3" cstate="print"/>
          <a:srcRect/>
          <a:stretch>
            <a:fillRect/>
          </a:stretch>
        </p:blipFill>
        <p:spPr bwMode="auto">
          <a:xfrm>
            <a:off x="1403350" y="2852738"/>
            <a:ext cx="2590800" cy="1905000"/>
          </a:xfrm>
          <a:prstGeom prst="rect">
            <a:avLst/>
          </a:prstGeom>
          <a:noFill/>
        </p:spPr>
      </p:pic>
      <p:pic>
        <p:nvPicPr>
          <p:cNvPr id="978950" name="Picture 6" descr="C:\Documents and Settings\Claudia Barolo\Documenti\ricercatore\WINDOWS\Desktop\Testi Enzo\impianti biochimici 2.jpg"/>
          <p:cNvPicPr>
            <a:picLocks noChangeAspect="1" noChangeArrowheads="1"/>
          </p:cNvPicPr>
          <p:nvPr/>
        </p:nvPicPr>
        <p:blipFill>
          <a:blip r:embed="rId4" r:link="rId5" cstate="print"/>
          <a:srcRect/>
          <a:stretch>
            <a:fillRect/>
          </a:stretch>
        </p:blipFill>
        <p:spPr bwMode="auto">
          <a:xfrm>
            <a:off x="4859338" y="2349500"/>
            <a:ext cx="2743200" cy="2457450"/>
          </a:xfrm>
          <a:prstGeom prst="rect">
            <a:avLst/>
          </a:prstGeom>
          <a:noFill/>
        </p:spPr>
      </p:pic>
      <p:sp>
        <p:nvSpPr>
          <p:cNvPr id="978952" name="Rectangle 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78953" name="Rectangle 9"/>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997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4A2876A8-0B23-4717-A9B6-675C78E5007F}" type="slidenum">
              <a:rPr lang="it-IT"/>
              <a:pPr/>
              <a:t>14</a:t>
            </a:fld>
            <a:endParaRPr lang="it-IT"/>
          </a:p>
        </p:txBody>
      </p:sp>
      <p:sp>
        <p:nvSpPr>
          <p:cNvPr id="979971" name="Rectangle 3"/>
          <p:cNvSpPr>
            <a:spLocks noChangeArrowheads="1"/>
          </p:cNvSpPr>
          <p:nvPr/>
        </p:nvSpPr>
        <p:spPr bwMode="auto">
          <a:xfrm>
            <a:off x="0" y="1052513"/>
            <a:ext cx="9144000" cy="5334000"/>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Detergenti e antischiuma</a:t>
            </a:r>
            <a:r>
              <a:rPr lang="it-IT" sz="2000">
                <a:solidFill>
                  <a:srgbClr val="000000"/>
                </a:solidFill>
                <a:cs typeface="Times New Roman" pitchFamily="18" charset="0"/>
              </a:rPr>
              <a:t>. Le teste polari sono caricate negativamente (ad esempio, -SO</a:t>
            </a:r>
            <a:r>
              <a:rPr lang="it-IT" sz="2000" baseline="-30000">
                <a:solidFill>
                  <a:srgbClr val="000000"/>
                </a:solidFill>
                <a:cs typeface="Times New Roman" pitchFamily="18" charset="0"/>
              </a:rPr>
              <a:t>3</a:t>
            </a:r>
            <a:r>
              <a:rPr lang="it-IT" sz="2000" baseline="30000">
                <a:solidFill>
                  <a:srgbClr val="000000"/>
                </a:solidFill>
                <a:cs typeface="Times New Roman" pitchFamily="18" charset="0"/>
              </a:rPr>
              <a:t>-</a:t>
            </a:r>
            <a:r>
              <a:rPr lang="it-IT" sz="2000">
                <a:solidFill>
                  <a:srgbClr val="000000"/>
                </a:solidFill>
                <a:cs typeface="Times New Roman" pitchFamily="18" charset="0"/>
              </a:rPr>
              <a:t>). Perciò due bolle circondate da molecole di tensioattivo si fronteggeranno con le teste polari rivolte verso l’esterno e si respingeranno, evitando di aggregarsi:</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Si può facilmente intuire che l’</a:t>
            </a:r>
            <a:r>
              <a:rPr lang="it-IT" sz="2000" b="1">
                <a:solidFill>
                  <a:srgbClr val="000000"/>
                </a:solidFill>
                <a:cs typeface="Times New Roman" pitchFamily="18" charset="0"/>
              </a:rPr>
              <a:t>effetto</a:t>
            </a:r>
            <a:r>
              <a:rPr lang="it-IT" sz="2000">
                <a:solidFill>
                  <a:srgbClr val="000000"/>
                </a:solidFill>
                <a:cs typeface="Times New Roman" pitchFamily="18" charset="0"/>
              </a:rPr>
              <a:t> dei tensioattivi è di </a:t>
            </a:r>
            <a:r>
              <a:rPr lang="it-IT" sz="2000" b="1">
                <a:solidFill>
                  <a:srgbClr val="000000"/>
                </a:solidFill>
                <a:cs typeface="Times New Roman" pitchFamily="18" charset="0"/>
              </a:rPr>
              <a:t>aumentare il fattore </a:t>
            </a:r>
            <a:r>
              <a:rPr lang="it-IT" sz="2000" b="1" u="sng">
                <a:solidFill>
                  <a:srgbClr val="000000"/>
                </a:solidFill>
                <a:cs typeface="Times New Roman" pitchFamily="18" charset="0"/>
              </a:rPr>
              <a:t>a </a:t>
            </a:r>
            <a:r>
              <a:rPr lang="it-IT" sz="2000" b="1">
                <a:solidFill>
                  <a:srgbClr val="000000"/>
                </a:solidFill>
                <a:cs typeface="Times New Roman" pitchFamily="18" charset="0"/>
              </a:rPr>
              <a:t>(</a:t>
            </a:r>
            <a:r>
              <a:rPr lang="it-IT" sz="2000">
                <a:solidFill>
                  <a:srgbClr val="000000"/>
                </a:solidFill>
                <a:cs typeface="Times New Roman" pitchFamily="18" charset="0"/>
              </a:rPr>
              <a:t>cioè</a:t>
            </a:r>
            <a:r>
              <a:rPr lang="it-IT" sz="2000" b="1">
                <a:solidFill>
                  <a:srgbClr val="000000"/>
                </a:solidFill>
                <a:cs typeface="Times New Roman" pitchFamily="18" charset="0"/>
              </a:rPr>
              <a:t> </a:t>
            </a:r>
            <a:r>
              <a:rPr lang="it-IT" sz="2000">
                <a:solidFill>
                  <a:srgbClr val="000000"/>
                </a:solidFill>
                <a:cs typeface="Times New Roman" pitchFamily="18" charset="0"/>
              </a:rPr>
              <a:t>la superficie delle bolle di gas per unità di volume di gas</a:t>
            </a:r>
            <a:r>
              <a:rPr lang="it-IT" sz="2000" b="1">
                <a:solidFill>
                  <a:srgbClr val="000000"/>
                </a:solidFill>
                <a:cs typeface="Times New Roman" pitchFamily="18" charset="0"/>
              </a:rPr>
              <a:t>):</a:t>
            </a:r>
          </a:p>
          <a:p>
            <a:pPr algn="ctr"/>
            <a:r>
              <a:rPr lang="it-IT" sz="2000" b="1">
                <a:solidFill>
                  <a:srgbClr val="000000"/>
                </a:solidFill>
                <a:cs typeface="Times New Roman" pitchFamily="18" charset="0"/>
              </a:rPr>
              <a:t>tensioattivi </a:t>
            </a:r>
            <a:r>
              <a:rPr lang="it-IT" b="1">
                <a:solidFill>
                  <a:srgbClr val="000000"/>
                </a:solidFill>
                <a:latin typeface="Symbol" pitchFamily="18" charset="2"/>
                <a:cs typeface="Times New Roman" pitchFamily="18" charset="0"/>
              </a:rPr>
              <a:t>Þ ¯</a:t>
            </a:r>
            <a:r>
              <a:rPr lang="it-IT" b="1">
                <a:solidFill>
                  <a:srgbClr val="000000"/>
                </a:solidFill>
                <a:cs typeface="Times New Roman" pitchFamily="18" charset="0"/>
              </a:rPr>
              <a:t>aggregazione bolle </a:t>
            </a:r>
            <a:r>
              <a:rPr lang="it-IT" b="1">
                <a:solidFill>
                  <a:srgbClr val="000000"/>
                </a:solidFill>
                <a:latin typeface="Symbol" pitchFamily="18" charset="2"/>
                <a:cs typeface="Times New Roman" pitchFamily="18" charset="0"/>
              </a:rPr>
              <a:t>Þ ­ </a:t>
            </a:r>
            <a:r>
              <a:rPr lang="it-IT" b="1">
                <a:solidFill>
                  <a:srgbClr val="000000"/>
                </a:solidFill>
                <a:cs typeface="Times New Roman" pitchFamily="18" charset="0"/>
              </a:rPr>
              <a:t>a</a:t>
            </a:r>
            <a:r>
              <a:rPr lang="it-IT" sz="2000">
                <a:solidFill>
                  <a:srgbClr val="000000"/>
                </a:solidFill>
                <a:cs typeface="Times New Roman" pitchFamily="18" charset="0"/>
              </a:rPr>
              <a:t>.</a:t>
            </a:r>
          </a:p>
          <a:p>
            <a:pPr algn="just"/>
            <a:r>
              <a:rPr lang="it-IT" sz="2000">
                <a:solidFill>
                  <a:srgbClr val="000000"/>
                </a:solidFill>
                <a:cs typeface="Times New Roman" pitchFamily="18" charset="0"/>
              </a:rPr>
              <a:t>Altri esempi di tensioattivi sono le proteine, le cui teste polari sono costituite da gruppi polari terminali </a:t>
            </a:r>
            <a:r>
              <a:rPr lang="it-IT" sz="1400" b="1">
                <a:solidFill>
                  <a:srgbClr val="000000"/>
                </a:solidFill>
                <a:latin typeface="Symbol" pitchFamily="18" charset="2"/>
                <a:cs typeface="Times New Roman" pitchFamily="18" charset="0"/>
              </a:rPr>
              <a:t>¾</a:t>
            </a:r>
            <a:r>
              <a:rPr lang="it-IT" sz="2000" b="1">
                <a:solidFill>
                  <a:srgbClr val="000000"/>
                </a:solidFill>
                <a:cs typeface="Times New Roman" pitchFamily="18" charset="0"/>
              </a:rPr>
              <a:t>CH</a:t>
            </a:r>
            <a:r>
              <a:rPr lang="it-IT" sz="2000" b="1" baseline="-30000">
                <a:solidFill>
                  <a:srgbClr val="000000"/>
                </a:solidFill>
                <a:cs typeface="Times New Roman" pitchFamily="18" charset="0"/>
              </a:rPr>
              <a:t>2</a:t>
            </a:r>
            <a:r>
              <a:rPr lang="it-IT" sz="1400" b="1">
                <a:solidFill>
                  <a:srgbClr val="000000"/>
                </a:solidFill>
                <a:latin typeface="Symbol" pitchFamily="18" charset="2"/>
                <a:cs typeface="Times New Roman" pitchFamily="18" charset="0"/>
              </a:rPr>
              <a:t>¾</a:t>
            </a:r>
            <a:r>
              <a:rPr lang="it-IT" sz="2000" b="1">
                <a:solidFill>
                  <a:srgbClr val="000000"/>
                </a:solidFill>
                <a:cs typeface="Times New Roman" pitchFamily="18" charset="0"/>
              </a:rPr>
              <a:t>COO</a:t>
            </a:r>
            <a:r>
              <a:rPr lang="it-IT" sz="2000" b="1" baseline="30000">
                <a:solidFill>
                  <a:srgbClr val="000000"/>
                </a:solidFill>
                <a:cs typeface="Times New Roman" pitchFamily="18" charset="0"/>
              </a:rPr>
              <a:t>-</a:t>
            </a:r>
            <a:r>
              <a:rPr lang="it-IT" sz="2000" b="1">
                <a:solidFill>
                  <a:srgbClr val="000000"/>
                </a:solidFill>
                <a:cs typeface="Times New Roman" pitchFamily="18" charset="0"/>
              </a:rPr>
              <a:t>H</a:t>
            </a:r>
            <a:r>
              <a:rPr lang="it-IT" sz="2000" b="1" baseline="30000">
                <a:solidFill>
                  <a:srgbClr val="000000"/>
                </a:solidFill>
                <a:cs typeface="Times New Roman" pitchFamily="18" charset="0"/>
              </a:rPr>
              <a:t>+</a:t>
            </a:r>
            <a:r>
              <a:rPr lang="it-IT" sz="2000" b="1">
                <a:solidFill>
                  <a:srgbClr val="000000"/>
                </a:solidFill>
                <a:cs typeface="Times New Roman" pitchFamily="18" charset="0"/>
              </a:rPr>
              <a:t>, </a:t>
            </a:r>
            <a:r>
              <a:rPr lang="it-IT" sz="2000">
                <a:solidFill>
                  <a:srgbClr val="000000"/>
                </a:solidFill>
                <a:cs typeface="Times New Roman" pitchFamily="18" charset="0"/>
              </a:rPr>
              <a:t>o gli acidi grassi, -</a:t>
            </a:r>
            <a:r>
              <a:rPr lang="it-IT" sz="2000" b="1">
                <a:solidFill>
                  <a:srgbClr val="000000"/>
                </a:solidFill>
                <a:cs typeface="Times New Roman" pitchFamily="18" charset="0"/>
              </a:rPr>
              <a:t>CH</a:t>
            </a:r>
            <a:r>
              <a:rPr lang="it-IT" sz="2000" b="1" baseline="-30000">
                <a:solidFill>
                  <a:srgbClr val="000000"/>
                </a:solidFill>
                <a:cs typeface="Times New Roman" pitchFamily="18" charset="0"/>
              </a:rPr>
              <a:t>2</a:t>
            </a:r>
            <a:r>
              <a:rPr lang="it-IT" sz="2000" b="1">
                <a:solidFill>
                  <a:srgbClr val="000000"/>
                </a:solidFill>
                <a:cs typeface="Times New Roman" pitchFamily="18" charset="0"/>
              </a:rPr>
              <a:t>-COO</a:t>
            </a:r>
            <a:r>
              <a:rPr lang="it-IT" sz="2000" b="1" baseline="30000">
                <a:solidFill>
                  <a:srgbClr val="000000"/>
                </a:solidFill>
                <a:cs typeface="Times New Roman" pitchFamily="18" charset="0"/>
              </a:rPr>
              <a:t>-</a:t>
            </a:r>
            <a:r>
              <a:rPr lang="it-IT" sz="2000" b="1">
                <a:solidFill>
                  <a:srgbClr val="000000"/>
                </a:solidFill>
                <a:cs typeface="Times New Roman" pitchFamily="18" charset="0"/>
              </a:rPr>
              <a:t>H</a:t>
            </a:r>
            <a:r>
              <a:rPr lang="it-IT" sz="2000" b="1" baseline="30000">
                <a:solidFill>
                  <a:srgbClr val="000000"/>
                </a:solidFill>
                <a:cs typeface="Times New Roman" pitchFamily="18" charset="0"/>
              </a:rPr>
              <a:t>+</a:t>
            </a:r>
            <a:r>
              <a:rPr lang="it-IT" sz="2000" b="1">
                <a:solidFill>
                  <a:srgbClr val="000000"/>
                </a:solidFill>
                <a:cs typeface="Times New Roman" pitchFamily="18" charset="0"/>
              </a:rPr>
              <a:t>.</a:t>
            </a:r>
          </a:p>
          <a:p>
            <a:pPr algn="just"/>
            <a:r>
              <a:rPr lang="it-IT" sz="2000" b="1">
                <a:solidFill>
                  <a:srgbClr val="000000"/>
                </a:solidFill>
                <a:cs typeface="Times New Roman" pitchFamily="18" charset="0"/>
              </a:rPr>
              <a:t>                                         </a:t>
            </a:r>
            <a:r>
              <a:rPr lang="it-IT" sz="1400" b="1">
                <a:solidFill>
                  <a:srgbClr val="000000"/>
                </a:solidFill>
                <a:latin typeface="Symbol" pitchFamily="18" charset="2"/>
                <a:cs typeface="Times New Roman" pitchFamily="18" charset="0"/>
              </a:rPr>
              <a:t>½</a:t>
            </a:r>
            <a:endParaRPr lang="it-IT" sz="1400" b="1">
              <a:solidFill>
                <a:srgbClr val="000000"/>
              </a:solidFill>
              <a:cs typeface="Times New Roman" pitchFamily="18" charset="0"/>
            </a:endParaRPr>
          </a:p>
          <a:p>
            <a:pPr algn="just"/>
            <a:r>
              <a:rPr lang="it-IT" sz="1400" b="1">
                <a:solidFill>
                  <a:srgbClr val="000000"/>
                </a:solidFill>
                <a:cs typeface="Times New Roman" pitchFamily="18" charset="0"/>
              </a:rPr>
              <a:t>                                         	                NH</a:t>
            </a:r>
            <a:r>
              <a:rPr lang="it-IT" sz="2000" b="1" baseline="-30000">
                <a:solidFill>
                  <a:srgbClr val="000000"/>
                </a:solidFill>
                <a:cs typeface="Times New Roman" pitchFamily="18" charset="0"/>
              </a:rPr>
              <a:t>2</a:t>
            </a:r>
            <a:endParaRPr lang="it-IT" sz="2000">
              <a:solidFill>
                <a:srgbClr val="000000"/>
              </a:solidFill>
              <a:cs typeface="Times New Roman" pitchFamily="18" charset="0"/>
            </a:endParaRPr>
          </a:p>
          <a:p>
            <a:pPr algn="just"/>
            <a:r>
              <a:rPr lang="it-IT" sz="2000">
                <a:solidFill>
                  <a:srgbClr val="000000"/>
                </a:solidFill>
                <a:cs typeface="Times New Roman" pitchFamily="18" charset="0"/>
              </a:rPr>
              <a:t>Durante la fermentazione, i </a:t>
            </a:r>
            <a:r>
              <a:rPr lang="it-IT" sz="2000" b="1">
                <a:solidFill>
                  <a:srgbClr val="000000"/>
                </a:solidFill>
                <a:cs typeface="Times New Roman" pitchFamily="18" charset="0"/>
              </a:rPr>
              <a:t>batteri</a:t>
            </a:r>
            <a:r>
              <a:rPr lang="it-IT" sz="2000">
                <a:solidFill>
                  <a:srgbClr val="000000"/>
                </a:solidFill>
                <a:cs typeface="Times New Roman" pitchFamily="18" charset="0"/>
              </a:rPr>
              <a:t> ed i </a:t>
            </a:r>
            <a:r>
              <a:rPr lang="it-IT" sz="2000" b="1">
                <a:solidFill>
                  <a:srgbClr val="000000"/>
                </a:solidFill>
                <a:cs typeface="Times New Roman" pitchFamily="18" charset="0"/>
              </a:rPr>
              <a:t>funghi</a:t>
            </a:r>
            <a:r>
              <a:rPr lang="it-IT" sz="2000">
                <a:solidFill>
                  <a:srgbClr val="000000"/>
                </a:solidFill>
                <a:cs typeface="Times New Roman" pitchFamily="18" charset="0"/>
              </a:rPr>
              <a:t> tendono a </a:t>
            </a:r>
            <a:r>
              <a:rPr lang="it-IT" sz="2000" b="1">
                <a:solidFill>
                  <a:srgbClr val="000000"/>
                </a:solidFill>
                <a:cs typeface="Times New Roman" pitchFamily="18" charset="0"/>
              </a:rPr>
              <a:t>produrre</a:t>
            </a:r>
            <a:r>
              <a:rPr lang="it-IT" sz="2000">
                <a:solidFill>
                  <a:srgbClr val="000000"/>
                </a:solidFill>
                <a:cs typeface="Times New Roman" pitchFamily="18" charset="0"/>
              </a:rPr>
              <a:t> questi tipi di molecole. Ciò porta alla formazione di </a:t>
            </a:r>
            <a:r>
              <a:rPr lang="it-IT" sz="2000" b="1">
                <a:solidFill>
                  <a:srgbClr val="000000"/>
                </a:solidFill>
                <a:cs typeface="Times New Roman" pitchFamily="18" charset="0"/>
              </a:rPr>
              <a:t>schiume</a:t>
            </a:r>
            <a:r>
              <a:rPr lang="it-IT" sz="2000">
                <a:solidFill>
                  <a:srgbClr val="000000"/>
                </a:solidFill>
                <a:cs typeface="Times New Roman" pitchFamily="18" charset="0"/>
              </a:rPr>
              <a:t>. </a:t>
            </a:r>
          </a:p>
        </p:txBody>
      </p:sp>
      <p:sp>
        <p:nvSpPr>
          <p:cNvPr id="979972" name="Text Box 4"/>
          <p:cNvSpPr txBox="1">
            <a:spLocks noChangeArrowheads="1"/>
          </p:cNvSpPr>
          <p:nvPr/>
        </p:nvSpPr>
        <p:spPr bwMode="auto">
          <a:xfrm>
            <a:off x="1463675" y="115888"/>
            <a:ext cx="6232525" cy="885825"/>
          </a:xfrm>
          <a:prstGeom prst="rect">
            <a:avLst/>
          </a:prstGeom>
          <a:noFill/>
          <a:ln w="9525">
            <a:noFill/>
            <a:miter lim="800000"/>
            <a:headEnd/>
            <a:tailEnd/>
          </a:ln>
          <a:effectLst/>
        </p:spPr>
        <p:txBody>
          <a:bodyPr wrap="none">
            <a:spAutoFit/>
          </a:bodyPr>
          <a:lstStyle/>
          <a:p>
            <a:pPr algn="ctr"/>
            <a:r>
              <a:rPr lang="it-IT" sz="2600" b="1">
                <a:solidFill>
                  <a:srgbClr val="FF0000"/>
                </a:solidFill>
                <a:cs typeface="Times New Roman" pitchFamily="18" charset="0"/>
              </a:rPr>
              <a:t>Effetti delle Caratteristiche Impiantistiche </a:t>
            </a:r>
          </a:p>
          <a:p>
            <a:pPr algn="ctr"/>
            <a:r>
              <a:rPr lang="it-IT" sz="2600" b="1">
                <a:solidFill>
                  <a:srgbClr val="FF0000"/>
                </a:solidFill>
                <a:cs typeface="Times New Roman" pitchFamily="18" charset="0"/>
              </a:rPr>
              <a:t>e della Composizione del Mezzo su k</a:t>
            </a:r>
            <a:r>
              <a:rPr lang="it-IT" sz="2600" b="1" baseline="-30000">
                <a:solidFill>
                  <a:srgbClr val="FF0000"/>
                </a:solidFill>
                <a:cs typeface="Times New Roman" pitchFamily="18" charset="0"/>
              </a:rPr>
              <a:t>l</a:t>
            </a:r>
            <a:r>
              <a:rPr lang="it-IT" sz="2600" b="1">
                <a:solidFill>
                  <a:srgbClr val="FF0000"/>
                </a:solidFill>
                <a:cs typeface="Times New Roman" pitchFamily="18" charset="0"/>
              </a:rPr>
              <a:t> ed a</a:t>
            </a:r>
            <a:r>
              <a:rPr lang="it-IT" sz="2600" b="1">
                <a:solidFill>
                  <a:srgbClr val="FF0000"/>
                </a:solidFill>
              </a:rPr>
              <a:t> </a:t>
            </a:r>
          </a:p>
        </p:txBody>
      </p:sp>
      <p:sp>
        <p:nvSpPr>
          <p:cNvPr id="97997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79976" name="Rectangle 8"/>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pic>
        <p:nvPicPr>
          <p:cNvPr id="979977" name="Picture 9" descr="impianti biochimici 3"/>
          <p:cNvPicPr>
            <a:picLocks noChangeAspect="1" noChangeArrowheads="1"/>
          </p:cNvPicPr>
          <p:nvPr/>
        </p:nvPicPr>
        <p:blipFill>
          <a:blip r:embed="rId2" cstate="print"/>
          <a:srcRect/>
          <a:stretch>
            <a:fillRect/>
          </a:stretch>
        </p:blipFill>
        <p:spPr bwMode="auto">
          <a:xfrm>
            <a:off x="2484438" y="2060575"/>
            <a:ext cx="4152900" cy="15049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099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C7C79F63-0BF5-4906-9D81-5E82D5F43459}" type="slidenum">
              <a:rPr lang="it-IT"/>
              <a:pPr/>
              <a:t>15</a:t>
            </a:fld>
            <a:endParaRPr lang="it-IT"/>
          </a:p>
        </p:txBody>
      </p:sp>
      <p:sp>
        <p:nvSpPr>
          <p:cNvPr id="980995" name="Rectangle 3"/>
          <p:cNvSpPr>
            <a:spLocks noChangeArrowheads="1"/>
          </p:cNvSpPr>
          <p:nvPr/>
        </p:nvSpPr>
        <p:spPr bwMode="auto">
          <a:xfrm>
            <a:off x="0" y="981075"/>
            <a:ext cx="9144000" cy="5395913"/>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Detergenti e antischiuma</a:t>
            </a:r>
            <a:r>
              <a:rPr lang="it-IT" sz="2000">
                <a:solidFill>
                  <a:srgbClr val="000000"/>
                </a:solidFill>
                <a:cs typeface="Times New Roman" pitchFamily="18" charset="0"/>
              </a:rPr>
              <a:t>. La schiuma è una emulsione formata dalle due fasi, quella gassosa e quella liquida, che non hanno una netta separazione per l’azione delle molecole tensioattive le quali abbassano la tensione superficiale dei fluidi (cioè riducono le forze di coesione delle molecole che costituiscono ciascuna singola fase, e perciò le molecole delle due fasi tendono a mischiarsi tramite le molecole di tensioattivo che le tengono legate alle loro estremità). Una </a:t>
            </a:r>
            <a:r>
              <a:rPr lang="it-IT" sz="2000" b="1">
                <a:solidFill>
                  <a:srgbClr val="000000"/>
                </a:solidFill>
                <a:cs typeface="Times New Roman" pitchFamily="18" charset="0"/>
              </a:rPr>
              <a:t>eccessiva quantità di schiuma</a:t>
            </a:r>
            <a:r>
              <a:rPr lang="it-IT" sz="2000">
                <a:solidFill>
                  <a:srgbClr val="000000"/>
                </a:solidFill>
                <a:cs typeface="Times New Roman" pitchFamily="18" charset="0"/>
              </a:rPr>
              <a:t> porta:</a:t>
            </a:r>
          </a:p>
          <a:p>
            <a:pPr algn="just">
              <a:buFontTx/>
              <a:buChar char="-"/>
            </a:pPr>
            <a:r>
              <a:rPr lang="it-IT" sz="2000">
                <a:solidFill>
                  <a:srgbClr val="000000"/>
                </a:solidFill>
                <a:cs typeface="Times New Roman" pitchFamily="18" charset="0"/>
              </a:rPr>
              <a:t>ad un </a:t>
            </a:r>
            <a:r>
              <a:rPr lang="it-IT" sz="2000" b="1">
                <a:solidFill>
                  <a:srgbClr val="000000"/>
                </a:solidFill>
                <a:cs typeface="Times New Roman" pitchFamily="18" charset="0"/>
              </a:rPr>
              <a:t>aumento del volume</a:t>
            </a:r>
            <a:r>
              <a:rPr lang="it-IT" sz="2000">
                <a:solidFill>
                  <a:srgbClr val="000000"/>
                </a:solidFill>
                <a:cs typeface="Times New Roman" pitchFamily="18" charset="0"/>
              </a:rPr>
              <a:t> apparente di liquido (in pratica le bolle d’aria, nella loro risalita attraverso il volume di liquido del reattore, si </a:t>
            </a:r>
            <a:r>
              <a:rPr lang="it-IT" sz="2000" b="1">
                <a:solidFill>
                  <a:srgbClr val="000000"/>
                </a:solidFill>
                <a:cs typeface="Times New Roman" pitchFamily="18" charset="0"/>
              </a:rPr>
              <a:t>trascinano con loro il liquido</a:t>
            </a:r>
            <a:r>
              <a:rPr lang="it-IT" sz="2000">
                <a:solidFill>
                  <a:srgbClr val="000000"/>
                </a:solidFill>
                <a:cs typeface="Times New Roman" pitchFamily="18" charset="0"/>
              </a:rPr>
              <a:t> legato ad esse dalle molecole di tensioattivo)</a:t>
            </a:r>
          </a:p>
          <a:p>
            <a:pPr algn="just">
              <a:buFontTx/>
              <a:buChar char="-"/>
            </a:pPr>
            <a:r>
              <a:rPr lang="it-IT" sz="2000">
                <a:solidFill>
                  <a:srgbClr val="000000"/>
                </a:solidFill>
                <a:cs typeface="Times New Roman" pitchFamily="18" charset="0"/>
              </a:rPr>
              <a:t> a </a:t>
            </a:r>
            <a:r>
              <a:rPr lang="it-IT" sz="2000" b="1">
                <a:solidFill>
                  <a:srgbClr val="000000"/>
                </a:solidFill>
                <a:cs typeface="Times New Roman" pitchFamily="18" charset="0"/>
              </a:rPr>
              <a:t>fuoriuscita di materia dal reattore</a:t>
            </a:r>
            <a:endParaRPr lang="it-IT" sz="2000">
              <a:solidFill>
                <a:srgbClr val="000000"/>
              </a:solidFill>
              <a:cs typeface="Times New Roman" pitchFamily="18" charset="0"/>
            </a:endParaRPr>
          </a:p>
          <a:p>
            <a:pPr algn="just">
              <a:buFontTx/>
              <a:buChar char="-"/>
            </a:pPr>
            <a:r>
              <a:rPr lang="it-IT" sz="2000">
                <a:solidFill>
                  <a:srgbClr val="000000"/>
                </a:solidFill>
                <a:cs typeface="Times New Roman" pitchFamily="18" charset="0"/>
              </a:rPr>
              <a:t> a </a:t>
            </a:r>
            <a:r>
              <a:rPr lang="it-IT" sz="2000" b="1">
                <a:solidFill>
                  <a:srgbClr val="000000"/>
                </a:solidFill>
                <a:cs typeface="Times New Roman" pitchFamily="18" charset="0"/>
              </a:rPr>
              <a:t>perdita del contenuto</a:t>
            </a:r>
            <a:r>
              <a:rPr lang="it-IT" sz="2000">
                <a:solidFill>
                  <a:srgbClr val="000000"/>
                </a:solidFill>
                <a:cs typeface="Times New Roman" pitchFamily="18" charset="0"/>
              </a:rPr>
              <a:t> del reattore ed al </a:t>
            </a:r>
            <a:r>
              <a:rPr lang="it-IT" sz="2000" b="1">
                <a:solidFill>
                  <a:srgbClr val="000000"/>
                </a:solidFill>
                <a:cs typeface="Times New Roman" pitchFamily="18" charset="0"/>
              </a:rPr>
              <a:t>blocco dei filtri dell’aria</a:t>
            </a:r>
            <a:r>
              <a:rPr lang="it-IT" sz="2000">
                <a:solidFill>
                  <a:srgbClr val="000000"/>
                </a:solidFill>
                <a:cs typeface="Times New Roman" pitchFamily="18" charset="0"/>
              </a:rPr>
              <a:t>. </a:t>
            </a:r>
          </a:p>
          <a:p>
            <a:pPr algn="just"/>
            <a:endParaRPr lang="it-IT" sz="800">
              <a:solidFill>
                <a:srgbClr val="000000"/>
              </a:solidFill>
              <a:cs typeface="Times New Roman" pitchFamily="18" charset="0"/>
            </a:endParaRPr>
          </a:p>
          <a:p>
            <a:pPr algn="just"/>
            <a:r>
              <a:rPr lang="it-IT" sz="2000">
                <a:solidFill>
                  <a:srgbClr val="000000"/>
                </a:solidFill>
                <a:cs typeface="Times New Roman" pitchFamily="18" charset="0"/>
              </a:rPr>
              <a:t>Per </a:t>
            </a:r>
            <a:r>
              <a:rPr lang="it-IT" sz="2000" b="1">
                <a:solidFill>
                  <a:srgbClr val="000000"/>
                </a:solidFill>
                <a:cs typeface="Times New Roman" pitchFamily="18" charset="0"/>
              </a:rPr>
              <a:t>ovviare</a:t>
            </a:r>
            <a:r>
              <a:rPr lang="it-IT" sz="2000">
                <a:solidFill>
                  <a:srgbClr val="000000"/>
                </a:solidFill>
                <a:cs typeface="Times New Roman" pitchFamily="18" charset="0"/>
              </a:rPr>
              <a:t> alla formazione di grandi quantità di schiuma, si aggiungono </a:t>
            </a:r>
            <a:r>
              <a:rPr lang="it-IT" sz="2000" b="1">
                <a:solidFill>
                  <a:srgbClr val="000000"/>
                </a:solidFill>
                <a:cs typeface="Times New Roman" pitchFamily="18" charset="0"/>
              </a:rPr>
              <a:t>sostanze antischiuma. </a:t>
            </a:r>
            <a:r>
              <a:rPr lang="it-IT" sz="2000">
                <a:solidFill>
                  <a:srgbClr val="000000"/>
                </a:solidFill>
                <a:cs typeface="Times New Roman" pitchFamily="18" charset="0"/>
              </a:rPr>
              <a:t>Queste sono gli </a:t>
            </a:r>
            <a:r>
              <a:rPr lang="it-IT" sz="2000" b="1">
                <a:solidFill>
                  <a:srgbClr val="000000"/>
                </a:solidFill>
                <a:cs typeface="Times New Roman" pitchFamily="18" charset="0"/>
              </a:rPr>
              <a:t>oli vegetali</a:t>
            </a:r>
            <a:r>
              <a:rPr lang="it-IT" sz="2000">
                <a:solidFill>
                  <a:srgbClr val="000000"/>
                </a:solidFill>
                <a:cs typeface="Times New Roman" pitchFamily="18" charset="0"/>
              </a:rPr>
              <a:t> e gli oli </a:t>
            </a:r>
            <a:r>
              <a:rPr lang="it-IT" sz="2000" b="1">
                <a:solidFill>
                  <a:srgbClr val="000000"/>
                </a:solidFill>
                <a:cs typeface="Times New Roman" pitchFamily="18" charset="0"/>
              </a:rPr>
              <a:t>al silicone</a:t>
            </a:r>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ctr"/>
            <a:r>
              <a:rPr lang="it-IT" sz="2000">
                <a:solidFill>
                  <a:srgbClr val="000000"/>
                </a:solidFill>
                <a:cs typeface="Times New Roman" pitchFamily="18" charset="0"/>
              </a:rPr>
              <a:t>Sono costituiti da composti </a:t>
            </a:r>
            <a:r>
              <a:rPr lang="it-IT" sz="2000" b="1">
                <a:solidFill>
                  <a:srgbClr val="000000"/>
                </a:solidFill>
                <a:cs typeface="Times New Roman" pitchFamily="18" charset="0"/>
              </a:rPr>
              <a:t>lipofili</a:t>
            </a:r>
            <a:r>
              <a:rPr lang="it-IT" sz="2000">
                <a:solidFill>
                  <a:srgbClr val="000000"/>
                </a:solidFill>
                <a:cs typeface="Times New Roman" pitchFamily="18" charset="0"/>
              </a:rPr>
              <a:t> che tendono a spostare le bolle di gas dall’aggregato bolla-tensioattivo e sostituirsi alle bolle di gas all’interno dell’aggregato</a:t>
            </a:r>
          </a:p>
        </p:txBody>
      </p:sp>
      <p:sp>
        <p:nvSpPr>
          <p:cNvPr id="980996" name="Text Box 4"/>
          <p:cNvSpPr txBox="1">
            <a:spLocks noChangeArrowheads="1"/>
          </p:cNvSpPr>
          <p:nvPr/>
        </p:nvSpPr>
        <p:spPr bwMode="auto">
          <a:xfrm>
            <a:off x="1463675" y="115888"/>
            <a:ext cx="6232525" cy="885825"/>
          </a:xfrm>
          <a:prstGeom prst="rect">
            <a:avLst/>
          </a:prstGeom>
          <a:noFill/>
          <a:ln w="9525">
            <a:noFill/>
            <a:miter lim="800000"/>
            <a:headEnd/>
            <a:tailEnd/>
          </a:ln>
          <a:effectLst/>
        </p:spPr>
        <p:txBody>
          <a:bodyPr wrap="none">
            <a:spAutoFit/>
          </a:bodyPr>
          <a:lstStyle/>
          <a:p>
            <a:pPr algn="ctr"/>
            <a:r>
              <a:rPr lang="it-IT" sz="2600" b="1">
                <a:solidFill>
                  <a:srgbClr val="FF0000"/>
                </a:solidFill>
                <a:cs typeface="Times New Roman" pitchFamily="18" charset="0"/>
              </a:rPr>
              <a:t>Effetti delle Caratteristiche Impiantistiche </a:t>
            </a:r>
          </a:p>
          <a:p>
            <a:pPr algn="ctr"/>
            <a:r>
              <a:rPr lang="it-IT" sz="2600" b="1">
                <a:solidFill>
                  <a:srgbClr val="FF0000"/>
                </a:solidFill>
                <a:cs typeface="Times New Roman" pitchFamily="18" charset="0"/>
              </a:rPr>
              <a:t>e della Composizione del Mezzo su k</a:t>
            </a:r>
            <a:r>
              <a:rPr lang="it-IT" sz="2600" b="1" baseline="-30000">
                <a:solidFill>
                  <a:srgbClr val="FF0000"/>
                </a:solidFill>
                <a:cs typeface="Times New Roman" pitchFamily="18" charset="0"/>
              </a:rPr>
              <a:t>l</a:t>
            </a:r>
            <a:r>
              <a:rPr lang="it-IT" sz="2600" b="1">
                <a:solidFill>
                  <a:srgbClr val="FF0000"/>
                </a:solidFill>
                <a:cs typeface="Times New Roman" pitchFamily="18" charset="0"/>
              </a:rPr>
              <a:t> ed a</a:t>
            </a:r>
            <a:r>
              <a:rPr lang="it-IT" sz="2600" b="1">
                <a:solidFill>
                  <a:srgbClr val="FF0000"/>
                </a:solidFill>
              </a:rPr>
              <a:t> </a:t>
            </a:r>
          </a:p>
        </p:txBody>
      </p:sp>
      <p:sp>
        <p:nvSpPr>
          <p:cNvPr id="98099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0998"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4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DF12F647-D4D4-42C0-8159-B250381BC33A}" type="slidenum">
              <a:rPr lang="it-IT"/>
              <a:pPr/>
              <a:t>16</a:t>
            </a:fld>
            <a:endParaRPr lang="it-IT"/>
          </a:p>
        </p:txBody>
      </p:sp>
      <p:sp>
        <p:nvSpPr>
          <p:cNvPr id="983043" name="Rectangle 3"/>
          <p:cNvSpPr>
            <a:spLocks noChangeArrowheads="1"/>
          </p:cNvSpPr>
          <p:nvPr/>
        </p:nvSpPr>
        <p:spPr bwMode="auto">
          <a:xfrm>
            <a:off x="0" y="1052513"/>
            <a:ext cx="9144000" cy="5334000"/>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Detergenti e antischiuma</a:t>
            </a:r>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La figura a sinistra rappresenta la bolla di gas (cerchio vuoto) circondata dalle molecole di tensioattivo. La figura a destra rappresenta il nuovo aggregato, cioè la molecola della sostanza antischiuma (cerchio pieno al centro) che ha sostituito la molecola di gas. </a:t>
            </a:r>
          </a:p>
          <a:p>
            <a:pPr algn="just"/>
            <a:r>
              <a:rPr lang="it-IT" sz="2000">
                <a:solidFill>
                  <a:srgbClr val="000000"/>
                </a:solidFill>
                <a:cs typeface="Times New Roman" pitchFamily="18" charset="0"/>
              </a:rPr>
              <a:t>Risultato: in questo modo si liberano bolle di gas che </a:t>
            </a:r>
            <a:r>
              <a:rPr lang="it-IT" sz="2000" b="1">
                <a:solidFill>
                  <a:srgbClr val="000000"/>
                </a:solidFill>
                <a:cs typeface="Times New Roman" pitchFamily="18" charset="0"/>
              </a:rPr>
              <a:t>tenderanno ad aggregarsi</a:t>
            </a:r>
            <a:r>
              <a:rPr lang="it-IT" sz="2000">
                <a:solidFill>
                  <a:srgbClr val="000000"/>
                </a:solidFill>
                <a:cs typeface="Times New Roman" pitchFamily="18" charset="0"/>
              </a:rPr>
              <a:t> tra loro e quindi formare bolle più grandi con </a:t>
            </a:r>
            <a:r>
              <a:rPr lang="it-IT" sz="2000" b="1">
                <a:solidFill>
                  <a:srgbClr val="000000"/>
                </a:solidFill>
                <a:cs typeface="Times New Roman" pitchFamily="18" charset="0"/>
              </a:rPr>
              <a:t>diminuzione </a:t>
            </a:r>
            <a:r>
              <a:rPr lang="it-IT" sz="2000">
                <a:solidFill>
                  <a:srgbClr val="000000"/>
                </a:solidFill>
                <a:cs typeface="Times New Roman" pitchFamily="18" charset="0"/>
              </a:rPr>
              <a:t>del parametro </a:t>
            </a:r>
            <a:r>
              <a:rPr lang="it-IT" sz="2000" b="1">
                <a:solidFill>
                  <a:srgbClr val="000000"/>
                </a:solidFill>
                <a:cs typeface="Times New Roman" pitchFamily="18" charset="0"/>
              </a:rPr>
              <a:t>a:</a:t>
            </a:r>
          </a:p>
          <a:p>
            <a:pPr algn="ctr"/>
            <a:r>
              <a:rPr lang="it-IT" sz="2000" b="1">
                <a:solidFill>
                  <a:srgbClr val="000000"/>
                </a:solidFill>
                <a:cs typeface="Times New Roman" pitchFamily="18" charset="0"/>
              </a:rPr>
              <a:t>antischiuma</a:t>
            </a:r>
            <a:r>
              <a:rPr lang="it-IT" b="1">
                <a:solidFill>
                  <a:srgbClr val="000000"/>
                </a:solidFill>
                <a:latin typeface="Symbol" pitchFamily="18" charset="2"/>
                <a:cs typeface="Times New Roman" pitchFamily="18" charset="0"/>
              </a:rPr>
              <a:t> Þ ­</a:t>
            </a:r>
            <a:r>
              <a:rPr lang="it-IT" b="1">
                <a:solidFill>
                  <a:srgbClr val="000000"/>
                </a:solidFill>
                <a:cs typeface="Times New Roman" pitchFamily="18" charset="0"/>
              </a:rPr>
              <a:t>aggregazione bolle </a:t>
            </a:r>
            <a:r>
              <a:rPr lang="it-IT" b="1">
                <a:solidFill>
                  <a:srgbClr val="000000"/>
                </a:solidFill>
                <a:latin typeface="Symbol" pitchFamily="18" charset="2"/>
                <a:cs typeface="Times New Roman" pitchFamily="18" charset="0"/>
              </a:rPr>
              <a:t>Þ ¯ </a:t>
            </a:r>
            <a:r>
              <a:rPr lang="it-IT" b="1">
                <a:solidFill>
                  <a:srgbClr val="000000"/>
                </a:solidFill>
                <a:cs typeface="Times New Roman" pitchFamily="18" charset="0"/>
              </a:rPr>
              <a:t>a</a:t>
            </a: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 </a:t>
            </a:r>
            <a:endParaRPr lang="it-IT" sz="2000">
              <a:solidFill>
                <a:srgbClr val="000000"/>
              </a:solidFill>
              <a:cs typeface="Times New Roman" pitchFamily="18" charset="0"/>
            </a:endParaRPr>
          </a:p>
          <a:p>
            <a:pPr algn="just"/>
            <a:r>
              <a:rPr lang="it-IT" sz="2000">
                <a:solidFill>
                  <a:srgbClr val="000000"/>
                </a:solidFill>
                <a:cs typeface="Times New Roman" pitchFamily="18" charset="0"/>
              </a:rPr>
              <a:t>La tendenza all’aggregazione delle bolle di gas sarà ancor più aumentata dal fatto che le molecole della sostanza antischiuma, oltre a liberare le molecole di gas dall’aggregato con il tensioattivo, tendono poi esse stesse a disporsi intorno alle bolle di gas. Il nuovo aggregato bolla gassosa-molecole antischiuma non è un aggregato ionizzato. </a:t>
            </a:r>
          </a:p>
          <a:p>
            <a:pPr algn="just"/>
            <a:r>
              <a:rPr lang="it-IT" sz="2000" b="1">
                <a:solidFill>
                  <a:srgbClr val="000000"/>
                </a:solidFill>
                <a:cs typeface="Times New Roman" pitchFamily="18" charset="0"/>
              </a:rPr>
              <a:t>Mancano</a:t>
            </a:r>
            <a:r>
              <a:rPr lang="it-IT" sz="2000">
                <a:solidFill>
                  <a:srgbClr val="000000"/>
                </a:solidFill>
                <a:cs typeface="Times New Roman" pitchFamily="18" charset="0"/>
              </a:rPr>
              <a:t> perciò le </a:t>
            </a:r>
            <a:r>
              <a:rPr lang="it-IT" sz="2000" b="1">
                <a:solidFill>
                  <a:srgbClr val="000000"/>
                </a:solidFill>
                <a:cs typeface="Times New Roman" pitchFamily="18" charset="0"/>
              </a:rPr>
              <a:t>forze repulsive</a:t>
            </a:r>
            <a:r>
              <a:rPr lang="it-IT" sz="2000">
                <a:solidFill>
                  <a:srgbClr val="000000"/>
                </a:solidFill>
                <a:cs typeface="Times New Roman" pitchFamily="18" charset="0"/>
              </a:rPr>
              <a:t>, ed anzi le forze di aggregazione risulteranno aumentate, come raffigurato nella figura seguente.</a:t>
            </a:r>
          </a:p>
        </p:txBody>
      </p:sp>
      <p:sp>
        <p:nvSpPr>
          <p:cNvPr id="983044" name="Text Box 4"/>
          <p:cNvSpPr txBox="1">
            <a:spLocks noChangeArrowheads="1"/>
          </p:cNvSpPr>
          <p:nvPr/>
        </p:nvSpPr>
        <p:spPr bwMode="auto">
          <a:xfrm>
            <a:off x="1463675" y="115888"/>
            <a:ext cx="6232525" cy="885825"/>
          </a:xfrm>
          <a:prstGeom prst="rect">
            <a:avLst/>
          </a:prstGeom>
          <a:noFill/>
          <a:ln w="9525">
            <a:noFill/>
            <a:miter lim="800000"/>
            <a:headEnd/>
            <a:tailEnd/>
          </a:ln>
          <a:effectLst/>
        </p:spPr>
        <p:txBody>
          <a:bodyPr wrap="none">
            <a:spAutoFit/>
          </a:bodyPr>
          <a:lstStyle/>
          <a:p>
            <a:pPr algn="ctr"/>
            <a:r>
              <a:rPr lang="it-IT" sz="2600" b="1">
                <a:solidFill>
                  <a:srgbClr val="FF0000"/>
                </a:solidFill>
                <a:cs typeface="Times New Roman" pitchFamily="18" charset="0"/>
              </a:rPr>
              <a:t>Effetti delle Caratteristiche Impiantistiche </a:t>
            </a:r>
          </a:p>
          <a:p>
            <a:pPr algn="ctr"/>
            <a:r>
              <a:rPr lang="it-IT" sz="2600" b="1">
                <a:solidFill>
                  <a:srgbClr val="FF0000"/>
                </a:solidFill>
                <a:cs typeface="Times New Roman" pitchFamily="18" charset="0"/>
              </a:rPr>
              <a:t>e della Composizione del Mezzo su k</a:t>
            </a:r>
            <a:r>
              <a:rPr lang="it-IT" sz="2600" b="1" baseline="-30000">
                <a:solidFill>
                  <a:srgbClr val="FF0000"/>
                </a:solidFill>
                <a:cs typeface="Times New Roman" pitchFamily="18" charset="0"/>
              </a:rPr>
              <a:t>l</a:t>
            </a:r>
            <a:r>
              <a:rPr lang="it-IT" sz="2600" b="1">
                <a:solidFill>
                  <a:srgbClr val="FF0000"/>
                </a:solidFill>
                <a:cs typeface="Times New Roman" pitchFamily="18" charset="0"/>
              </a:rPr>
              <a:t> ed a</a:t>
            </a:r>
            <a:r>
              <a:rPr lang="it-IT" sz="2600" b="1">
                <a:solidFill>
                  <a:srgbClr val="FF0000"/>
                </a:solidFill>
              </a:rPr>
              <a:t> </a:t>
            </a:r>
          </a:p>
        </p:txBody>
      </p:sp>
      <p:sp>
        <p:nvSpPr>
          <p:cNvPr id="98304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3046"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pic>
        <p:nvPicPr>
          <p:cNvPr id="983049" name="Picture 9" descr="C:\WINDOWS\Desktop\Testi Enzo\impianti biochimici 2.jpg"/>
          <p:cNvPicPr>
            <a:picLocks noChangeAspect="1" noChangeArrowheads="1"/>
          </p:cNvPicPr>
          <p:nvPr/>
        </p:nvPicPr>
        <p:blipFill>
          <a:blip r:embed="rId2" r:link="rId3" cstate="print"/>
          <a:srcRect/>
          <a:stretch>
            <a:fillRect/>
          </a:stretch>
        </p:blipFill>
        <p:spPr bwMode="auto">
          <a:xfrm>
            <a:off x="3384550" y="981075"/>
            <a:ext cx="1368425" cy="1225550"/>
          </a:xfrm>
          <a:prstGeom prst="rect">
            <a:avLst/>
          </a:prstGeom>
          <a:noFill/>
          <a:ln w="9525">
            <a:noFill/>
            <a:miter lim="800000"/>
            <a:headEnd/>
            <a:tailEnd/>
          </a:ln>
        </p:spPr>
      </p:pic>
      <p:pic>
        <p:nvPicPr>
          <p:cNvPr id="983050" name="Picture 10" descr="impianti biochimici 4"/>
          <p:cNvPicPr>
            <a:picLocks noChangeAspect="1" noChangeArrowheads="1"/>
          </p:cNvPicPr>
          <p:nvPr/>
        </p:nvPicPr>
        <p:blipFill>
          <a:blip r:embed="rId4" cstate="print"/>
          <a:srcRect/>
          <a:stretch>
            <a:fillRect/>
          </a:stretch>
        </p:blipFill>
        <p:spPr bwMode="auto">
          <a:xfrm>
            <a:off x="6553200" y="1052513"/>
            <a:ext cx="1835150" cy="12096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406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0DEB7A1B-72DE-45DF-87E6-EFE57A053C2A}" type="slidenum">
              <a:rPr lang="it-IT"/>
              <a:pPr/>
              <a:t>17</a:t>
            </a:fld>
            <a:endParaRPr lang="it-IT"/>
          </a:p>
        </p:txBody>
      </p:sp>
      <p:sp>
        <p:nvSpPr>
          <p:cNvPr id="984067" name="Rectangle 3"/>
          <p:cNvSpPr>
            <a:spLocks noChangeArrowheads="1"/>
          </p:cNvSpPr>
          <p:nvPr/>
        </p:nvSpPr>
        <p:spPr bwMode="auto">
          <a:xfrm>
            <a:off x="0" y="692150"/>
            <a:ext cx="9144000" cy="2590800"/>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Si può vedere che le bolle sono circondate da un alone costituito da molecole antischiuma che tende ad attrarre due bolle una verso l’altra e formare una sola bolla di diametro maggiore e superficie minore</a:t>
            </a:r>
            <a:r>
              <a:rPr lang="it-IT" sz="1600" b="1">
                <a:solidFill>
                  <a:srgbClr val="000000"/>
                </a:solidFill>
                <a:cs typeface="Times New Roman" pitchFamily="18" charset="0"/>
              </a:rPr>
              <a:t>. </a:t>
            </a:r>
            <a:r>
              <a:rPr lang="it-IT" sz="2000" b="1">
                <a:solidFill>
                  <a:srgbClr val="000000"/>
                </a:solidFill>
                <a:cs typeface="Times New Roman" pitchFamily="18" charset="0"/>
              </a:rPr>
              <a:t>La seguente fotografia mostra l’interno di una massa liquida nel quale sono visibili le bolle di gas, in assenza di antischiuma (foto a sinistra) ed in presenza di antischiuma (foto a destra):</a:t>
            </a:r>
          </a:p>
          <a:p>
            <a:pPr algn="just"/>
            <a:r>
              <a:rPr lang="it-IT" sz="2000" b="1">
                <a:solidFill>
                  <a:srgbClr val="000000"/>
                </a:solidFill>
                <a:cs typeface="Times New Roman" pitchFamily="18" charset="0"/>
              </a:rPr>
              <a:t>Rispetto alla foto a sinistra, in quella di destra il numero di bolle è diminuito, ma il loro diametro è aumentato:</a:t>
            </a:r>
          </a:p>
          <a:p>
            <a:pPr algn="just"/>
            <a:r>
              <a:rPr lang="it-IT" sz="2000" b="1">
                <a:solidFill>
                  <a:srgbClr val="000000"/>
                </a:solidFill>
                <a:cs typeface="Times New Roman" pitchFamily="18" charset="0"/>
              </a:rPr>
              <a:t>antischiuma</a:t>
            </a:r>
            <a:r>
              <a:rPr lang="it-IT" b="1">
                <a:solidFill>
                  <a:srgbClr val="000000"/>
                </a:solidFill>
                <a:latin typeface="Symbol" pitchFamily="18" charset="2"/>
                <a:cs typeface="Times New Roman" pitchFamily="18" charset="0"/>
              </a:rPr>
              <a:t> Þ ­</a:t>
            </a:r>
            <a:r>
              <a:rPr lang="it-IT" b="1">
                <a:solidFill>
                  <a:srgbClr val="000000"/>
                </a:solidFill>
                <a:cs typeface="Times New Roman" pitchFamily="18" charset="0"/>
              </a:rPr>
              <a:t>aggregazione bolle </a:t>
            </a:r>
            <a:r>
              <a:rPr lang="it-IT" b="1">
                <a:solidFill>
                  <a:srgbClr val="000000"/>
                </a:solidFill>
                <a:latin typeface="Symbol" pitchFamily="18" charset="2"/>
                <a:cs typeface="Times New Roman" pitchFamily="18" charset="0"/>
              </a:rPr>
              <a:t>Þ ¯ </a:t>
            </a:r>
            <a:r>
              <a:rPr lang="it-IT" b="1">
                <a:solidFill>
                  <a:srgbClr val="000000"/>
                </a:solidFill>
                <a:cs typeface="Times New Roman" pitchFamily="18" charset="0"/>
              </a:rPr>
              <a:t>numero di bolle e </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diametro</a:t>
            </a:r>
            <a:r>
              <a:rPr lang="it-IT" sz="2000">
                <a:solidFill>
                  <a:srgbClr val="000000"/>
                </a:solidFill>
                <a:cs typeface="Times New Roman" pitchFamily="18" charset="0"/>
              </a:rPr>
              <a:t> </a:t>
            </a:r>
          </a:p>
        </p:txBody>
      </p:sp>
      <p:sp>
        <p:nvSpPr>
          <p:cNvPr id="984068" name="Text Box 4"/>
          <p:cNvSpPr txBox="1">
            <a:spLocks noChangeArrowheads="1"/>
          </p:cNvSpPr>
          <p:nvPr/>
        </p:nvSpPr>
        <p:spPr bwMode="auto">
          <a:xfrm>
            <a:off x="827088" y="90488"/>
            <a:ext cx="7540625" cy="519112"/>
          </a:xfrm>
          <a:prstGeom prst="rect">
            <a:avLst/>
          </a:prstGeom>
          <a:noFill/>
          <a:ln w="9525">
            <a:noFill/>
            <a:miter lim="800000"/>
            <a:headEnd/>
            <a:tailEnd/>
          </a:ln>
          <a:effectLst/>
        </p:spPr>
        <p:txBody>
          <a:bodyPr wrap="none">
            <a:spAutoFit/>
          </a:bodyPr>
          <a:lstStyle/>
          <a:p>
            <a:pPr algn="ctr"/>
            <a:r>
              <a:rPr lang="it-IT" sz="2800" b="1">
                <a:solidFill>
                  <a:srgbClr val="FF0000"/>
                </a:solidFill>
              </a:rPr>
              <a:t>Effetto aggregante delle molecole di antischiuma</a:t>
            </a:r>
          </a:p>
        </p:txBody>
      </p:sp>
      <p:sp>
        <p:nvSpPr>
          <p:cNvPr id="98406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4070"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pic>
        <p:nvPicPr>
          <p:cNvPr id="984071" name="Picture 7" descr="impianti biochimici 5"/>
          <p:cNvPicPr>
            <a:picLocks noChangeAspect="1" noChangeArrowheads="1"/>
          </p:cNvPicPr>
          <p:nvPr/>
        </p:nvPicPr>
        <p:blipFill>
          <a:blip r:embed="rId2" cstate="print"/>
          <a:srcRect/>
          <a:stretch>
            <a:fillRect/>
          </a:stretch>
        </p:blipFill>
        <p:spPr bwMode="auto">
          <a:xfrm>
            <a:off x="1042988" y="3357563"/>
            <a:ext cx="2990850" cy="2752725"/>
          </a:xfrm>
          <a:prstGeom prst="rect">
            <a:avLst/>
          </a:prstGeom>
          <a:noFill/>
          <a:ln w="9525">
            <a:noFill/>
            <a:miter lim="800000"/>
            <a:headEnd/>
            <a:tailEnd/>
          </a:ln>
        </p:spPr>
      </p:pic>
      <p:pic>
        <p:nvPicPr>
          <p:cNvPr id="984072" name="Picture 8" descr="impianti biochimici 6"/>
          <p:cNvPicPr>
            <a:picLocks noChangeAspect="1" noChangeArrowheads="1"/>
          </p:cNvPicPr>
          <p:nvPr/>
        </p:nvPicPr>
        <p:blipFill>
          <a:blip r:embed="rId3" cstate="print"/>
          <a:srcRect/>
          <a:stretch>
            <a:fillRect/>
          </a:stretch>
        </p:blipFill>
        <p:spPr bwMode="auto">
          <a:xfrm>
            <a:off x="4787900" y="3644900"/>
            <a:ext cx="3076575" cy="24384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509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56EB09FF-C7A7-434F-81DC-A7D3B251A8FE}" type="slidenum">
              <a:rPr lang="it-IT"/>
              <a:pPr/>
              <a:t>18</a:t>
            </a:fld>
            <a:endParaRPr lang="it-IT"/>
          </a:p>
        </p:txBody>
      </p:sp>
      <p:sp>
        <p:nvSpPr>
          <p:cNvPr id="985091" name="Rectangle 3"/>
          <p:cNvSpPr>
            <a:spLocks noChangeArrowheads="1"/>
          </p:cNvSpPr>
          <p:nvPr/>
        </p:nvSpPr>
        <p:spPr bwMode="auto">
          <a:xfrm>
            <a:off x="0" y="692150"/>
            <a:ext cx="9144000" cy="5943600"/>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Nella seguente figura, </a:t>
            </a: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r>
              <a:rPr lang="it-IT" sz="2000">
                <a:solidFill>
                  <a:srgbClr val="000000"/>
                </a:solidFill>
                <a:cs typeface="Times New Roman" pitchFamily="18" charset="0"/>
              </a:rPr>
              <a:t>si vede la bolla in assenza di antischiuma (sinistra) circondata dallo strato di film liquido interfacciale (righe verticali), e la bolla in presenza di antischiuma (destra) in presenza di antischiuma circondata dallo strato di antischiuma (righe diagonali) che si interpone tra la bolla e lo strato di film liquido interfacciale. Lo strato di antischiuma impedisce il trasferimento dell’ossigeno dall’interno della bolla gassosa al film interfacciale.</a:t>
            </a:r>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un eccesso di antischiuma esercita due effetti:</a:t>
            </a:r>
          </a:p>
          <a:p>
            <a:pPr algn="ctr"/>
            <a:r>
              <a:rPr lang="it-IT" sz="2000" b="1">
                <a:solidFill>
                  <a:srgbClr val="000000"/>
                </a:solidFill>
                <a:cs typeface="Times New Roman" pitchFamily="18" charset="0"/>
              </a:rPr>
              <a:t> il primo è di diminuire la superficie dello film liquido interfacciale </a:t>
            </a:r>
          </a:p>
          <a:p>
            <a:pPr algn="ctr"/>
            <a:r>
              <a:rPr lang="it-IT" sz="2000" b="1">
                <a:solidFill>
                  <a:srgbClr val="000000"/>
                </a:solidFill>
                <a:cs typeface="Times New Roman" pitchFamily="18" charset="0"/>
              </a:rPr>
              <a:t>(diminuzione del parametro a)</a:t>
            </a:r>
          </a:p>
          <a:p>
            <a:pPr algn="ctr"/>
            <a:r>
              <a:rPr lang="it-IT" sz="2000" b="1">
                <a:solidFill>
                  <a:srgbClr val="000000"/>
                </a:solidFill>
                <a:cs typeface="Times New Roman" pitchFamily="18" charset="0"/>
              </a:rPr>
              <a:t> il secondo è impedire il trasferimento dell’ossigeno al film liquido interfacciale (diminuzione di 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t>
            </a:r>
          </a:p>
          <a:p>
            <a:pPr algn="ctr"/>
            <a:r>
              <a:rPr lang="it-IT" sz="2000" b="1">
                <a:solidFill>
                  <a:srgbClr val="000000"/>
                </a:solidFill>
                <a:cs typeface="Times New Roman" pitchFamily="18" charset="0"/>
              </a:rPr>
              <a:t>antischiuma</a:t>
            </a:r>
            <a:r>
              <a:rPr lang="it-IT" b="1">
                <a:solidFill>
                  <a:srgbClr val="000000"/>
                </a:solidFill>
                <a:latin typeface="Symbol" pitchFamily="18" charset="2"/>
                <a:cs typeface="Times New Roman" pitchFamily="18" charset="0"/>
              </a:rPr>
              <a:t> Þ ¯ </a:t>
            </a:r>
            <a:r>
              <a:rPr lang="it-IT" b="1">
                <a:solidFill>
                  <a:srgbClr val="000000"/>
                </a:solidFill>
                <a:cs typeface="Times New Roman" pitchFamily="18" charset="0"/>
              </a:rPr>
              <a:t>a </a:t>
            </a:r>
            <a:r>
              <a:rPr lang="it-IT" sz="2000" b="1">
                <a:solidFill>
                  <a:srgbClr val="000000"/>
                </a:solidFill>
                <a:cs typeface="Times New Roman" pitchFamily="18" charset="0"/>
              </a:rPr>
              <a:t>e</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k</a:t>
            </a:r>
            <a:r>
              <a:rPr lang="it-IT" b="1" baseline="-30000">
                <a:solidFill>
                  <a:srgbClr val="000000"/>
                </a:solidFill>
                <a:cs typeface="Times New Roman" pitchFamily="18" charset="0"/>
              </a:rPr>
              <a:t>L</a:t>
            </a:r>
          </a:p>
        </p:txBody>
      </p:sp>
      <p:sp>
        <p:nvSpPr>
          <p:cNvPr id="985092" name="Text Box 4"/>
          <p:cNvSpPr txBox="1">
            <a:spLocks noChangeArrowheads="1"/>
          </p:cNvSpPr>
          <p:nvPr/>
        </p:nvSpPr>
        <p:spPr bwMode="auto">
          <a:xfrm>
            <a:off x="827088" y="90488"/>
            <a:ext cx="7540625" cy="519112"/>
          </a:xfrm>
          <a:prstGeom prst="rect">
            <a:avLst/>
          </a:prstGeom>
          <a:noFill/>
          <a:ln w="9525">
            <a:noFill/>
            <a:miter lim="800000"/>
            <a:headEnd/>
            <a:tailEnd/>
          </a:ln>
          <a:effectLst/>
        </p:spPr>
        <p:txBody>
          <a:bodyPr wrap="none">
            <a:spAutoFit/>
          </a:bodyPr>
          <a:lstStyle/>
          <a:p>
            <a:pPr algn="ctr"/>
            <a:r>
              <a:rPr lang="it-IT" sz="2800" b="1">
                <a:solidFill>
                  <a:srgbClr val="FF0000"/>
                </a:solidFill>
              </a:rPr>
              <a:t>Effetto aggregante delle molecole di antischiuma</a:t>
            </a:r>
          </a:p>
        </p:txBody>
      </p:sp>
      <p:sp>
        <p:nvSpPr>
          <p:cNvPr id="98509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5094"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pic>
        <p:nvPicPr>
          <p:cNvPr id="985097" name="Picture 9" descr="impianti biochimici 7"/>
          <p:cNvPicPr>
            <a:picLocks noChangeAspect="1" noChangeArrowheads="1"/>
          </p:cNvPicPr>
          <p:nvPr/>
        </p:nvPicPr>
        <p:blipFill>
          <a:blip r:embed="rId2" cstate="print"/>
          <a:srcRect/>
          <a:stretch>
            <a:fillRect/>
          </a:stretch>
        </p:blipFill>
        <p:spPr bwMode="auto">
          <a:xfrm>
            <a:off x="2916238" y="620713"/>
            <a:ext cx="3816350" cy="2011362"/>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611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B1F40DDF-7EC8-4768-8A75-D4163D0C6DC7}" type="slidenum">
              <a:rPr lang="it-IT"/>
              <a:pPr/>
              <a:t>19</a:t>
            </a:fld>
            <a:endParaRPr lang="it-IT"/>
          </a:p>
        </p:txBody>
      </p:sp>
      <p:sp>
        <p:nvSpPr>
          <p:cNvPr id="986115" name="Rectangle 3"/>
          <p:cNvSpPr>
            <a:spLocks noChangeArrowheads="1"/>
          </p:cNvSpPr>
          <p:nvPr/>
        </p:nvSpPr>
        <p:spPr bwMode="auto">
          <a:xfrm>
            <a:off x="0" y="1484313"/>
            <a:ext cx="9144000" cy="29241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I mezzi liquidi nei quali si svolge il processo biochimico si possono dividere in due:</a:t>
            </a:r>
            <a:endParaRPr lang="it-IT" sz="2000" b="1">
              <a:solidFill>
                <a:srgbClr val="000000"/>
              </a:solidFill>
              <a:latin typeface="Symbol" pitchFamily="18" charset="2"/>
              <a:cs typeface="Times New Roman" pitchFamily="18" charset="0"/>
            </a:endParaRPr>
          </a:p>
          <a:p>
            <a:pPr algn="ctr"/>
            <a:r>
              <a:rPr lang="it-IT" sz="2000" b="1">
                <a:solidFill>
                  <a:srgbClr val="000000"/>
                </a:solidFill>
                <a:latin typeface="Symbol" pitchFamily="18" charset="2"/>
                <a:cs typeface="Times New Roman" pitchFamily="18" charset="0"/>
              </a:rPr>
              <a:t>· </a:t>
            </a:r>
            <a:r>
              <a:rPr lang="it-IT" b="1">
                <a:solidFill>
                  <a:srgbClr val="000000"/>
                </a:solidFill>
                <a:cs typeface="Times New Roman" pitchFamily="18" charset="0"/>
              </a:rPr>
              <a:t>mezzi aggreganti e</a:t>
            </a:r>
            <a:endParaRPr lang="it-IT" b="1">
              <a:solidFill>
                <a:srgbClr val="000000"/>
              </a:solidFill>
              <a:latin typeface="Symbol" pitchFamily="18" charset="2"/>
              <a:cs typeface="Times New Roman" pitchFamily="18" charset="0"/>
            </a:endParaRPr>
          </a:p>
          <a:p>
            <a:pPr algn="ct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mezzi non aggreganti.</a:t>
            </a:r>
          </a:p>
          <a:p>
            <a:pPr algn="just"/>
            <a:r>
              <a:rPr lang="it-IT" sz="2200" b="1">
                <a:solidFill>
                  <a:srgbClr val="000000"/>
                </a:solidFill>
                <a:cs typeface="Times New Roman" pitchFamily="18" charset="0"/>
              </a:rPr>
              <a:t>Nei primi, le bolle di gas a breve distanza dal diffusore si aggregano e assumono dimensione diversa da quella di erogazione,  perché essa dipende dal mezzo e non dal tipo di diffusore. </a:t>
            </a:r>
          </a:p>
          <a:p>
            <a:pPr algn="just"/>
            <a:r>
              <a:rPr lang="it-IT" sz="2200" b="1">
                <a:solidFill>
                  <a:srgbClr val="000000"/>
                </a:solidFill>
                <a:cs typeface="Times New Roman" pitchFamily="18" charset="0"/>
              </a:rPr>
              <a:t>Nei secondi, le bolle mantengono in tutta la colonna di liquido la dimensione che hanno all’atto dell’erogazione.</a:t>
            </a:r>
          </a:p>
          <a:p>
            <a:pPr algn="just"/>
            <a:endParaRPr lang="it-IT" sz="800" b="1">
              <a:solidFill>
                <a:srgbClr val="000000"/>
              </a:solidFill>
              <a:cs typeface="Times New Roman" pitchFamily="18" charset="0"/>
            </a:endParaRPr>
          </a:p>
        </p:txBody>
      </p:sp>
      <p:sp>
        <p:nvSpPr>
          <p:cNvPr id="986116" name="Text Box 4"/>
          <p:cNvSpPr txBox="1">
            <a:spLocks noChangeArrowheads="1"/>
          </p:cNvSpPr>
          <p:nvPr/>
        </p:nvSpPr>
        <p:spPr bwMode="auto">
          <a:xfrm>
            <a:off x="3097213" y="90488"/>
            <a:ext cx="2998787" cy="519112"/>
          </a:xfrm>
          <a:prstGeom prst="rect">
            <a:avLst/>
          </a:prstGeom>
          <a:noFill/>
          <a:ln w="9525">
            <a:noFill/>
            <a:miter lim="800000"/>
            <a:headEnd/>
            <a:tailEnd/>
          </a:ln>
          <a:effectLst/>
        </p:spPr>
        <p:txBody>
          <a:bodyPr wrap="none">
            <a:spAutoFit/>
          </a:bodyPr>
          <a:lstStyle/>
          <a:p>
            <a:pPr algn="ctr"/>
            <a:r>
              <a:rPr lang="it-IT" sz="2800" b="1">
                <a:solidFill>
                  <a:srgbClr val="FF0000"/>
                </a:solidFill>
              </a:rPr>
              <a:t>Effetto aggregante</a:t>
            </a:r>
          </a:p>
        </p:txBody>
      </p:sp>
      <p:sp>
        <p:nvSpPr>
          <p:cNvPr id="98611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Text Box 2"/>
          <p:cNvSpPr txBox="1">
            <a:spLocks noChangeArrowheads="1"/>
          </p:cNvSpPr>
          <p:nvPr/>
        </p:nvSpPr>
        <p:spPr bwMode="auto">
          <a:xfrm>
            <a:off x="2159000" y="0"/>
            <a:ext cx="53609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OSSIGENO</a:t>
            </a:r>
          </a:p>
        </p:txBody>
      </p:sp>
      <p:sp>
        <p:nvSpPr>
          <p:cNvPr id="66355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7EF02428-1F9D-42BC-B334-83764A9159B9}" type="slidenum">
              <a:rPr lang="it-IT"/>
              <a:pPr/>
              <a:t>2</a:t>
            </a:fld>
            <a:endParaRPr lang="it-IT"/>
          </a:p>
        </p:txBody>
      </p:sp>
      <p:sp>
        <p:nvSpPr>
          <p:cNvPr id="663561" name="Rectangle 9"/>
          <p:cNvSpPr>
            <a:spLocks noChangeArrowheads="1"/>
          </p:cNvSpPr>
          <p:nvPr/>
        </p:nvSpPr>
        <p:spPr bwMode="auto">
          <a:xfrm>
            <a:off x="0" y="981075"/>
            <a:ext cx="9144000" cy="5026025"/>
          </a:xfrm>
          <a:prstGeom prst="rect">
            <a:avLst/>
          </a:prstGeom>
          <a:noFill/>
          <a:ln w="9525">
            <a:noFill/>
            <a:miter lim="800000"/>
            <a:headEnd/>
            <a:tailEnd/>
          </a:ln>
          <a:effectLst/>
        </p:spPr>
        <p:txBody>
          <a:bodyPr>
            <a:spAutoFit/>
          </a:bodyPr>
          <a:lstStyle/>
          <a:p>
            <a:pPr algn="just"/>
            <a:r>
              <a:rPr lang="it-IT" sz="2200" b="1">
                <a:solidFill>
                  <a:srgbClr val="000000"/>
                </a:solidFill>
                <a:cs typeface="Times New Roman" pitchFamily="18" charset="0"/>
              </a:rPr>
              <a:t>Molti</a:t>
            </a:r>
            <a:r>
              <a:rPr lang="it-IT" sz="2200">
                <a:solidFill>
                  <a:srgbClr val="000000"/>
                </a:solidFill>
                <a:cs typeface="Times New Roman" pitchFamily="18" charset="0"/>
              </a:rPr>
              <a:t> enzimi, antibiotici, prodotti biochimici, prodotti per la diagnostica e prodotti terapeutici si ottengono in</a:t>
            </a:r>
            <a:r>
              <a:rPr lang="it-IT" sz="2200" b="1">
                <a:solidFill>
                  <a:srgbClr val="000000"/>
                </a:solidFill>
                <a:cs typeface="Times New Roman" pitchFamily="18" charset="0"/>
              </a:rPr>
              <a:t> bioreattori aerati. </a:t>
            </a:r>
          </a:p>
          <a:p>
            <a:pPr algn="just"/>
            <a:endParaRPr lang="it-IT" sz="800" b="1">
              <a:solidFill>
                <a:srgbClr val="000000"/>
              </a:solidFill>
              <a:cs typeface="Times New Roman" pitchFamily="18" charset="0"/>
            </a:endParaRPr>
          </a:p>
          <a:p>
            <a:pPr algn="just"/>
            <a:r>
              <a:rPr lang="it-IT" sz="2200" b="1">
                <a:solidFill>
                  <a:srgbClr val="000000"/>
                </a:solidFill>
                <a:cs typeface="Times New Roman" pitchFamily="18" charset="0"/>
              </a:rPr>
              <a:t>Pochi</a:t>
            </a:r>
            <a:r>
              <a:rPr lang="it-IT" sz="2200">
                <a:solidFill>
                  <a:srgbClr val="000000"/>
                </a:solidFill>
                <a:cs typeface="Times New Roman" pitchFamily="18" charset="0"/>
              </a:rPr>
              <a:t> prodotti commerciali importanti (es.: quelli con batteri lattici)</a:t>
            </a:r>
            <a:r>
              <a:rPr lang="it-IT" sz="2200" b="1">
                <a:solidFill>
                  <a:srgbClr val="000000"/>
                </a:solidFill>
                <a:cs typeface="Times New Roman" pitchFamily="18" charset="0"/>
              </a:rPr>
              <a:t> sono ottenuti in condizioni anaerobiche. </a:t>
            </a:r>
          </a:p>
          <a:p>
            <a:pPr algn="just"/>
            <a:endParaRPr lang="it-IT" sz="800" b="1">
              <a:solidFill>
                <a:srgbClr val="000000"/>
              </a:solidFill>
              <a:cs typeface="Times New Roman" pitchFamily="18" charset="0"/>
            </a:endParaRPr>
          </a:p>
          <a:p>
            <a:pPr algn="just"/>
            <a:r>
              <a:rPr lang="it-IT" sz="2200" b="1">
                <a:solidFill>
                  <a:srgbClr val="000000"/>
                </a:solidFill>
                <a:cs typeface="Times New Roman" pitchFamily="18" charset="0"/>
              </a:rPr>
              <a:t>Il problema nasce da: </a:t>
            </a:r>
          </a:p>
          <a:p>
            <a:pPr algn="ctr"/>
            <a:r>
              <a:rPr lang="it-IT" sz="2200" b="1">
                <a:solidFill>
                  <a:srgbClr val="000000"/>
                </a:solidFill>
                <a:cs typeface="Times New Roman" pitchFamily="18" charset="0"/>
              </a:rPr>
              <a:t>bassa solubilità dell’ossigeno in acqua (C</a:t>
            </a:r>
            <a:r>
              <a:rPr lang="it-IT" sz="2200" b="1" baseline="30000">
                <a:solidFill>
                  <a:srgbClr val="000000"/>
                </a:solidFill>
                <a:cs typeface="Times New Roman" pitchFamily="18" charset="0"/>
              </a:rPr>
              <a:t>*</a:t>
            </a:r>
            <a:r>
              <a:rPr lang="it-IT" sz="2200" b="1" baseline="-30000">
                <a:solidFill>
                  <a:srgbClr val="000000"/>
                </a:solidFill>
                <a:cs typeface="Times New Roman" pitchFamily="18" charset="0"/>
              </a:rPr>
              <a:t>O</a:t>
            </a:r>
            <a:r>
              <a:rPr lang="it-IT" sz="2200" b="1">
                <a:solidFill>
                  <a:srgbClr val="000000"/>
                </a:solidFill>
                <a:cs typeface="Times New Roman" pitchFamily="18" charset="0"/>
              </a:rPr>
              <a:t> = 8 mg/l)</a:t>
            </a:r>
          </a:p>
          <a:p>
            <a:pPr algn="just"/>
            <a:r>
              <a:rPr lang="it-IT" sz="2200" b="1">
                <a:solidFill>
                  <a:srgbClr val="000000"/>
                </a:solidFill>
                <a:cs typeface="Times New Roman" pitchFamily="18" charset="0"/>
              </a:rPr>
              <a:t>Per confronto:</a:t>
            </a:r>
          </a:p>
          <a:p>
            <a:pPr algn="just"/>
            <a:r>
              <a:rPr lang="it-IT" sz="2200" b="1">
                <a:solidFill>
                  <a:srgbClr val="000000"/>
                </a:solidFill>
                <a:cs typeface="Times New Roman" pitchFamily="18" charset="0"/>
              </a:rPr>
              <a:t>il substrato (es.: saccarosio) ha solubilità di 600 g/l </a:t>
            </a:r>
          </a:p>
          <a:p>
            <a:pPr algn="just"/>
            <a:endParaRPr lang="it-IT" sz="2200" b="1">
              <a:solidFill>
                <a:srgbClr val="000000"/>
              </a:solidFill>
              <a:cs typeface="Times New Roman" pitchFamily="18" charset="0"/>
            </a:endParaRPr>
          </a:p>
          <a:p>
            <a:pPr algn="just"/>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la solubilità di O</a:t>
            </a:r>
            <a:r>
              <a:rPr lang="it-IT" sz="2200" b="1" baseline="-30000">
                <a:solidFill>
                  <a:srgbClr val="000000"/>
                </a:solidFill>
                <a:cs typeface="Times New Roman" pitchFamily="18" charset="0"/>
              </a:rPr>
              <a:t>2</a:t>
            </a:r>
            <a:r>
              <a:rPr lang="it-IT" sz="2200" b="1">
                <a:solidFill>
                  <a:srgbClr val="000000"/>
                </a:solidFill>
                <a:cs typeface="Times New Roman" pitchFamily="18" charset="0"/>
              </a:rPr>
              <a:t> in acqua diminuisce all’aumentare della temperatura (T) o della concentrazione di substrato (S) in acqua</a:t>
            </a:r>
          </a:p>
          <a:p>
            <a:pPr algn="ct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a:t>
            </a:r>
            <a:r>
              <a:rPr lang="it-IT" sz="2200" b="1">
                <a:solidFill>
                  <a:srgbClr val="000000"/>
                </a:solidFill>
                <a:cs typeface="Times New Roman" pitchFamily="18" charset="0"/>
              </a:rPr>
              <a:t>T</a:t>
            </a:r>
            <a:r>
              <a:rPr lang="it-IT" sz="2200" b="1">
                <a:solidFill>
                  <a:srgbClr val="000000"/>
                </a:solidFill>
                <a:latin typeface="Symbol" pitchFamily="18" charset="2"/>
                <a:cs typeface="Times New Roman" pitchFamily="18" charset="0"/>
              </a:rPr>
              <a:t> o ­</a:t>
            </a:r>
            <a:r>
              <a:rPr lang="it-IT" sz="2200" b="1">
                <a:solidFill>
                  <a:srgbClr val="000000"/>
                </a:solidFill>
                <a:cs typeface="Times New Roman" pitchFamily="18" charset="0"/>
              </a:rPr>
              <a:t>S  </a:t>
            </a:r>
            <a:r>
              <a:rPr lang="it-IT" sz="2200" b="1">
                <a:solidFill>
                  <a:srgbClr val="000000"/>
                </a:solidFill>
                <a:latin typeface="Symbol" pitchFamily="18" charset="2"/>
                <a:cs typeface="Times New Roman" pitchFamily="18" charset="0"/>
              </a:rPr>
              <a:t>Þ </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a:t>
            </a:r>
            <a:r>
              <a:rPr lang="it-IT" sz="2200" b="1">
                <a:solidFill>
                  <a:srgbClr val="000000"/>
                </a:solidFill>
                <a:cs typeface="Times New Roman" pitchFamily="18" charset="0"/>
              </a:rPr>
              <a:t> C</a:t>
            </a:r>
            <a:r>
              <a:rPr lang="it-IT" sz="2200" b="1" baseline="30000">
                <a:solidFill>
                  <a:srgbClr val="000000"/>
                </a:solidFill>
                <a:cs typeface="Times New Roman" pitchFamily="18" charset="0"/>
              </a:rPr>
              <a:t>*</a:t>
            </a:r>
            <a:r>
              <a:rPr lang="it-IT" sz="2200" b="1" baseline="-30000">
                <a:solidFill>
                  <a:srgbClr val="000000"/>
                </a:solidFill>
                <a:cs typeface="Times New Roman" pitchFamily="18" charset="0"/>
              </a:rPr>
              <a:t>O</a:t>
            </a:r>
            <a:endParaRPr lang="it-IT" sz="2200" b="1">
              <a:solidFill>
                <a:srgbClr val="000000"/>
              </a:solidFill>
              <a:cs typeface="Times New Roman" pitchFamily="18" charset="0"/>
            </a:endParaRPr>
          </a:p>
          <a:p>
            <a:pPr algn="just"/>
            <a:endParaRPr lang="it-IT" sz="2200" b="1">
              <a:solidFill>
                <a:srgbClr val="000000"/>
              </a:solidFill>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864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6FE0606B-A6D2-4B23-8B8A-8A789D0B80EF}" type="slidenum">
              <a:rPr lang="it-IT"/>
              <a:pPr/>
              <a:t>20</a:t>
            </a:fld>
            <a:endParaRPr lang="it-IT"/>
          </a:p>
        </p:txBody>
      </p:sp>
      <p:sp>
        <p:nvSpPr>
          <p:cNvPr id="1008643" name="Rectangle 3"/>
          <p:cNvSpPr>
            <a:spLocks noChangeArrowheads="1"/>
          </p:cNvSpPr>
          <p:nvPr/>
        </p:nvSpPr>
        <p:spPr bwMode="auto">
          <a:xfrm>
            <a:off x="0" y="1087438"/>
            <a:ext cx="9144000" cy="5149850"/>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tempo di permanenza delle bolle entro il reattore: </a:t>
            </a:r>
            <a:r>
              <a:rPr lang="it-IT" sz="2000">
                <a:solidFill>
                  <a:srgbClr val="000000"/>
                </a:solidFill>
                <a:cs typeface="Times New Roman" pitchFamily="18" charset="0"/>
              </a:rPr>
              <a:t>è il tempo medio che una bolla trascorre dentro il reattore </a:t>
            </a:r>
          </a:p>
          <a:p>
            <a:pPr algn="just"/>
            <a:endParaRPr lang="it-IT" sz="2000">
              <a:solidFill>
                <a:srgbClr val="000000"/>
              </a:solidFill>
              <a:cs typeface="Times New Roman" pitchFamily="18" charset="0"/>
            </a:endParaRPr>
          </a:p>
          <a:p>
            <a:pPr algn="just"/>
            <a:r>
              <a:rPr lang="it-IT" sz="2000" b="1">
                <a:solidFill>
                  <a:srgbClr val="000000"/>
                </a:solidFill>
                <a:cs typeface="Times New Roman" pitchFamily="18" charset="0"/>
              </a:rPr>
              <a:t>frazione volumetrica di gas entro il reattore: </a:t>
            </a:r>
            <a:r>
              <a:rPr lang="it-IT" sz="2000">
                <a:solidFill>
                  <a:srgbClr val="000000"/>
                </a:solidFill>
                <a:cs typeface="Times New Roman" pitchFamily="18" charset="0"/>
              </a:rPr>
              <a:t>è il volume di bolle nel liquido dentro il reattore (V</a:t>
            </a:r>
            <a:r>
              <a:rPr lang="it-IT" sz="2000" baseline="-30000">
                <a:solidFill>
                  <a:srgbClr val="000000"/>
                </a:solidFill>
                <a:cs typeface="Times New Roman" pitchFamily="18" charset="0"/>
              </a:rPr>
              <a:t>G</a:t>
            </a:r>
            <a:r>
              <a:rPr lang="it-IT" sz="2000">
                <a:solidFill>
                  <a:srgbClr val="000000"/>
                </a:solidFill>
                <a:cs typeface="Times New Roman" pitchFamily="18" charset="0"/>
              </a:rPr>
              <a:t>) per volume unitario totale [gas (V</a:t>
            </a:r>
            <a:r>
              <a:rPr lang="it-IT" sz="2000" baseline="-30000">
                <a:solidFill>
                  <a:srgbClr val="000000"/>
                </a:solidFill>
                <a:cs typeface="Times New Roman" pitchFamily="18" charset="0"/>
              </a:rPr>
              <a:t>G</a:t>
            </a:r>
            <a:r>
              <a:rPr lang="it-IT" sz="2000">
                <a:solidFill>
                  <a:srgbClr val="000000"/>
                </a:solidFill>
                <a:cs typeface="Times New Roman" pitchFamily="18" charset="0"/>
              </a:rPr>
              <a:t>) + liquido (V</a:t>
            </a:r>
            <a:r>
              <a:rPr lang="it-IT" sz="2000" baseline="-30000">
                <a:solidFill>
                  <a:srgbClr val="000000"/>
                </a:solidFill>
                <a:cs typeface="Times New Roman" pitchFamily="18" charset="0"/>
              </a:rPr>
              <a:t>L</a:t>
            </a:r>
            <a:r>
              <a:rPr lang="it-IT" sz="2000">
                <a:solidFill>
                  <a:srgbClr val="000000"/>
                </a:solidFill>
                <a:cs typeface="Times New Roman" pitchFamily="18" charset="0"/>
              </a:rPr>
              <a:t>)] nel reattore:</a:t>
            </a:r>
          </a:p>
          <a:p>
            <a:pPr algn="ctr"/>
            <a:r>
              <a:rPr lang="it-IT" sz="2800" b="1">
                <a:solidFill>
                  <a:srgbClr val="000000"/>
                </a:solidFill>
                <a:cs typeface="Times New Roman" pitchFamily="18" charset="0"/>
              </a:rPr>
              <a:t>G</a:t>
            </a:r>
            <a:r>
              <a:rPr lang="it-IT" sz="2800" b="1" baseline="-30000">
                <a:solidFill>
                  <a:srgbClr val="000000"/>
                </a:solidFill>
                <a:cs typeface="Times New Roman" pitchFamily="18" charset="0"/>
              </a:rPr>
              <a:t>H</a:t>
            </a:r>
            <a:r>
              <a:rPr lang="it-IT" sz="2800" b="1">
                <a:solidFill>
                  <a:srgbClr val="000000"/>
                </a:solidFill>
                <a:cs typeface="Times New Roman" pitchFamily="18" charset="0"/>
              </a:rPr>
              <a:t> = V</a:t>
            </a:r>
            <a:r>
              <a:rPr lang="it-IT" sz="2800" b="1" baseline="-30000">
                <a:solidFill>
                  <a:srgbClr val="000000"/>
                </a:solidFill>
                <a:cs typeface="Times New Roman" pitchFamily="18" charset="0"/>
              </a:rPr>
              <a:t>g</a:t>
            </a:r>
            <a:r>
              <a:rPr lang="it-IT" sz="2800" b="1">
                <a:solidFill>
                  <a:srgbClr val="000000"/>
                </a:solidFill>
                <a:cs typeface="Times New Roman" pitchFamily="18" charset="0"/>
              </a:rPr>
              <a:t>/(V</a:t>
            </a:r>
            <a:r>
              <a:rPr lang="it-IT" sz="2800" b="1" baseline="-30000">
                <a:solidFill>
                  <a:srgbClr val="000000"/>
                </a:solidFill>
                <a:cs typeface="Times New Roman" pitchFamily="18" charset="0"/>
              </a:rPr>
              <a:t>g</a:t>
            </a:r>
            <a:r>
              <a:rPr lang="it-IT" sz="2800" b="1">
                <a:solidFill>
                  <a:srgbClr val="000000"/>
                </a:solidFill>
                <a:cs typeface="Times New Roman" pitchFamily="18" charset="0"/>
              </a:rPr>
              <a:t> + V</a:t>
            </a:r>
            <a:r>
              <a:rPr lang="it-IT" sz="2800" b="1" baseline="-30000">
                <a:solidFill>
                  <a:srgbClr val="000000"/>
                </a:solidFill>
                <a:cs typeface="Times New Roman" pitchFamily="18" charset="0"/>
              </a:rPr>
              <a:t>l</a:t>
            </a:r>
            <a:r>
              <a:rPr lang="it-IT" sz="2800" b="1">
                <a:solidFill>
                  <a:srgbClr val="000000"/>
                </a:solidFill>
                <a:cs typeface="Times New Roman" pitchFamily="18" charset="0"/>
              </a:rPr>
              <a:t>)  </a:t>
            </a:r>
            <a:r>
              <a:rPr lang="it-IT" sz="2000" b="1">
                <a:solidFill>
                  <a:srgbClr val="000000"/>
                </a:solidFill>
                <a:cs typeface="Times New Roman" pitchFamily="18" charset="0"/>
              </a:rPr>
              <a:t>(65)</a:t>
            </a:r>
          </a:p>
          <a:p>
            <a:pPr algn="ctr"/>
            <a:endParaRPr lang="it-IT" sz="2000" b="1">
              <a:solidFill>
                <a:srgbClr val="000000"/>
              </a:solidFill>
              <a:cs typeface="Times New Roman" pitchFamily="18" charset="0"/>
            </a:endParaRPr>
          </a:p>
          <a:p>
            <a:pPr algn="just"/>
            <a:r>
              <a:rPr lang="it-IT" sz="2200">
                <a:solidFill>
                  <a:srgbClr val="000000"/>
                </a:solidFill>
                <a:cs typeface="Times New Roman" pitchFamily="18" charset="0"/>
              </a:rPr>
              <a:t>Nella definizione di V</a:t>
            </a:r>
            <a:r>
              <a:rPr lang="it-IT" sz="2200" baseline="-30000">
                <a:solidFill>
                  <a:srgbClr val="000000"/>
                </a:solidFill>
                <a:cs typeface="Times New Roman" pitchFamily="18" charset="0"/>
              </a:rPr>
              <a:t>G</a:t>
            </a:r>
            <a:r>
              <a:rPr lang="it-IT" sz="2200">
                <a:solidFill>
                  <a:srgbClr val="000000"/>
                </a:solidFill>
                <a:cs typeface="Times New Roman" pitchFamily="18" charset="0"/>
              </a:rPr>
              <a:t> si è specificato </a:t>
            </a:r>
            <a:r>
              <a:rPr lang="it-IT" sz="2200" u="sng">
                <a:solidFill>
                  <a:srgbClr val="000000"/>
                </a:solidFill>
                <a:cs typeface="Times New Roman" pitchFamily="18" charset="0"/>
              </a:rPr>
              <a:t>volume di bolle nel liquido</a:t>
            </a:r>
            <a:r>
              <a:rPr lang="it-IT" sz="2200">
                <a:solidFill>
                  <a:srgbClr val="000000"/>
                </a:solidFill>
                <a:cs typeface="Times New Roman" pitchFamily="18" charset="0"/>
              </a:rPr>
              <a:t> dentro il reattore. Quindi le bolle che non sono dentro il liquido, ma nella parte superiore vuota del reattore (cioè nella testa del reattore) non sono comprese.</a:t>
            </a:r>
          </a:p>
          <a:p>
            <a:pPr algn="just"/>
            <a:endParaRPr lang="it-IT" sz="800">
              <a:solidFill>
                <a:srgbClr val="000000"/>
              </a:solidFill>
              <a:cs typeface="Times New Roman" pitchFamily="18" charset="0"/>
            </a:endParaRPr>
          </a:p>
          <a:p>
            <a:pPr algn="just"/>
            <a:r>
              <a:rPr lang="it-IT" sz="2200" b="1">
                <a:solidFill>
                  <a:srgbClr val="000000"/>
                </a:solidFill>
                <a:cs typeface="Times New Roman" pitchFamily="18" charset="0"/>
              </a:rPr>
              <a:t>Definiremo perciò il volume totale </a:t>
            </a:r>
            <a:r>
              <a:rPr lang="it-IT" sz="2200" b="1" u="sng">
                <a:solidFill>
                  <a:srgbClr val="000000"/>
                </a:solidFill>
                <a:cs typeface="Times New Roman" pitchFamily="18" charset="0"/>
              </a:rPr>
              <a:t>apparente</a:t>
            </a:r>
            <a:r>
              <a:rPr lang="it-IT" sz="2200" b="1">
                <a:solidFill>
                  <a:srgbClr val="000000"/>
                </a:solidFill>
                <a:cs typeface="Times New Roman" pitchFamily="18" charset="0"/>
              </a:rPr>
              <a:t> di liquido (ovvero il volume di reattore occupato dal liquido, escluso il volume della testa del reattore che non contiene liquido) come:</a:t>
            </a:r>
          </a:p>
          <a:p>
            <a:pPr algn="ctr"/>
            <a:r>
              <a:rPr lang="it-IT" sz="2200" b="1">
                <a:solidFill>
                  <a:srgbClr val="000000"/>
                </a:solidFill>
                <a:cs typeface="Times New Roman" pitchFamily="18" charset="0"/>
              </a:rPr>
              <a:t> V</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 V</a:t>
            </a:r>
            <a:r>
              <a:rPr lang="it-IT" sz="2200" b="1" baseline="-30000">
                <a:solidFill>
                  <a:srgbClr val="000000"/>
                </a:solidFill>
                <a:cs typeface="Times New Roman" pitchFamily="18" charset="0"/>
              </a:rPr>
              <a:t>g</a:t>
            </a:r>
            <a:r>
              <a:rPr lang="it-IT" sz="2200" b="1">
                <a:solidFill>
                  <a:srgbClr val="000000"/>
                </a:solidFill>
                <a:cs typeface="Times New Roman" pitchFamily="18" charset="0"/>
              </a:rPr>
              <a:t> + V</a:t>
            </a:r>
            <a:r>
              <a:rPr lang="it-IT" sz="2200" b="1" baseline="-30000">
                <a:solidFill>
                  <a:srgbClr val="000000"/>
                </a:solidFill>
                <a:cs typeface="Times New Roman" pitchFamily="18" charset="0"/>
              </a:rPr>
              <a:t>l </a:t>
            </a:r>
            <a:r>
              <a:rPr lang="it-IT" sz="2200" b="1">
                <a:solidFill>
                  <a:srgbClr val="000000"/>
                </a:solidFill>
                <a:cs typeface="Times New Roman" pitchFamily="18" charset="0"/>
              </a:rPr>
              <a:t> (66) </a:t>
            </a:r>
          </a:p>
          <a:p>
            <a:pPr algn="just"/>
            <a:r>
              <a:rPr lang="it-IT" sz="2200" b="1">
                <a:solidFill>
                  <a:srgbClr val="000000"/>
                </a:solidFill>
                <a:cs typeface="Times New Roman" pitchFamily="18" charset="0"/>
              </a:rPr>
              <a:t>ove V</a:t>
            </a:r>
            <a:r>
              <a:rPr lang="it-IT" sz="2200" b="1" baseline="-30000">
                <a:solidFill>
                  <a:srgbClr val="000000"/>
                </a:solidFill>
                <a:cs typeface="Times New Roman" pitchFamily="18" charset="0"/>
              </a:rPr>
              <a:t>l</a:t>
            </a:r>
            <a:r>
              <a:rPr lang="it-IT" sz="2200" b="1">
                <a:solidFill>
                  <a:srgbClr val="000000"/>
                </a:solidFill>
                <a:cs typeface="Times New Roman" pitchFamily="18" charset="0"/>
              </a:rPr>
              <a:t> è il volume reale di liquido (misurato in assenza di flusso di aria)</a:t>
            </a:r>
            <a:endParaRPr lang="it-IT" sz="2000" b="1">
              <a:solidFill>
                <a:srgbClr val="000000"/>
              </a:solidFill>
              <a:cs typeface="Times New Roman" pitchFamily="18" charset="0"/>
            </a:endParaRPr>
          </a:p>
        </p:txBody>
      </p:sp>
      <p:sp>
        <p:nvSpPr>
          <p:cNvPr id="1008644" name="Text Box 4"/>
          <p:cNvSpPr txBox="1">
            <a:spLocks noChangeArrowheads="1"/>
          </p:cNvSpPr>
          <p:nvPr/>
        </p:nvSpPr>
        <p:spPr bwMode="auto">
          <a:xfrm>
            <a:off x="-79375" y="141288"/>
            <a:ext cx="9350375" cy="822325"/>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Frazione volumetrica di gas trattenuta nel reattore (G</a:t>
            </a:r>
            <a:r>
              <a:rPr lang="it-IT" b="1" baseline="-30000">
                <a:solidFill>
                  <a:srgbClr val="FF0000"/>
                </a:solidFill>
                <a:cs typeface="Times New Roman" pitchFamily="18" charset="0"/>
              </a:rPr>
              <a:t>H</a:t>
            </a:r>
            <a:r>
              <a:rPr lang="it-IT" b="1">
                <a:solidFill>
                  <a:srgbClr val="FF0000"/>
                </a:solidFill>
                <a:cs typeface="Times New Roman" pitchFamily="18" charset="0"/>
              </a:rPr>
              <a:t> = gas hold up) </a:t>
            </a:r>
          </a:p>
          <a:p>
            <a:pPr algn="ctr"/>
            <a:r>
              <a:rPr lang="it-IT" b="1">
                <a:solidFill>
                  <a:srgbClr val="FF0000"/>
                </a:solidFill>
                <a:cs typeface="Times New Roman" pitchFamily="18" charset="0"/>
              </a:rPr>
              <a:t>tempo di permanenza delle bolle entro il reattore</a:t>
            </a:r>
          </a:p>
        </p:txBody>
      </p:sp>
      <p:sp>
        <p:nvSpPr>
          <p:cNvPr id="100864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7138"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29C25B9-C7A3-44E9-8A13-87930EFDA243}" type="slidenum">
              <a:rPr lang="it-IT"/>
              <a:pPr/>
              <a:t>21</a:t>
            </a:fld>
            <a:endParaRPr lang="it-IT"/>
          </a:p>
        </p:txBody>
      </p:sp>
      <p:sp>
        <p:nvSpPr>
          <p:cNvPr id="987139" name="Rectangle 3"/>
          <p:cNvSpPr>
            <a:spLocks noChangeArrowheads="1"/>
          </p:cNvSpPr>
          <p:nvPr/>
        </p:nvSpPr>
        <p:spPr bwMode="auto">
          <a:xfrm>
            <a:off x="0" y="1095375"/>
            <a:ext cx="9144000" cy="5483225"/>
          </a:xfrm>
          <a:prstGeom prst="rect">
            <a:avLst/>
          </a:prstGeom>
          <a:noFill/>
          <a:ln w="9525">
            <a:noFill/>
            <a:miter lim="800000"/>
            <a:headEnd/>
            <a:tailEnd/>
          </a:ln>
          <a:effectLst/>
        </p:spPr>
        <p:txBody>
          <a:bodyPr>
            <a:spAutoFit/>
          </a:bodyPr>
          <a:lstStyle/>
          <a:p>
            <a:pPr algn="just"/>
            <a:r>
              <a:rPr lang="it-IT" sz="2200" b="1">
                <a:solidFill>
                  <a:srgbClr val="000000"/>
                </a:solidFill>
                <a:cs typeface="Times New Roman" pitchFamily="18" charset="0"/>
              </a:rPr>
              <a:t>Perciò:</a:t>
            </a:r>
          </a:p>
          <a:p>
            <a:pPr algn="ctr"/>
            <a:r>
              <a:rPr lang="it-IT" sz="2200" b="1">
                <a:solidFill>
                  <a:srgbClr val="000000"/>
                </a:solidFill>
                <a:cs typeface="Times New Roman" pitchFamily="18" charset="0"/>
              </a:rPr>
              <a:t>  V</a:t>
            </a:r>
            <a:r>
              <a:rPr lang="it-IT" sz="2200" b="1" baseline="-30000">
                <a:solidFill>
                  <a:srgbClr val="000000"/>
                </a:solidFill>
                <a:cs typeface="Times New Roman" pitchFamily="18" charset="0"/>
              </a:rPr>
              <a:t>g</a:t>
            </a:r>
            <a:r>
              <a:rPr lang="it-IT" sz="2200" b="1">
                <a:solidFill>
                  <a:srgbClr val="000000"/>
                </a:solidFill>
                <a:cs typeface="Times New Roman" pitchFamily="18" charset="0"/>
              </a:rPr>
              <a:t> = V</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 V</a:t>
            </a:r>
            <a:r>
              <a:rPr lang="it-IT" sz="2200" b="1" baseline="-30000">
                <a:solidFill>
                  <a:srgbClr val="000000"/>
                </a:solidFill>
                <a:cs typeface="Times New Roman" pitchFamily="18" charset="0"/>
              </a:rPr>
              <a:t>l</a:t>
            </a:r>
            <a:r>
              <a:rPr lang="it-IT" sz="2200" b="1">
                <a:solidFill>
                  <a:srgbClr val="000000"/>
                </a:solidFill>
                <a:cs typeface="Times New Roman" pitchFamily="18" charset="0"/>
              </a:rPr>
              <a:t> </a:t>
            </a:r>
          </a:p>
          <a:p>
            <a:pPr algn="ctr"/>
            <a:endParaRPr lang="it-IT" sz="800" b="1">
              <a:solidFill>
                <a:srgbClr val="000000"/>
              </a:solidFill>
              <a:cs typeface="Times New Roman" pitchFamily="18" charset="0"/>
            </a:endParaRPr>
          </a:p>
          <a:p>
            <a:pPr algn="just"/>
            <a:r>
              <a:rPr lang="it-IT" sz="2200" b="1">
                <a:solidFill>
                  <a:srgbClr val="000000"/>
                </a:solidFill>
                <a:cs typeface="Times New Roman" pitchFamily="18" charset="0"/>
              </a:rPr>
              <a:t> Potremo allora esprimere G</a:t>
            </a:r>
            <a:r>
              <a:rPr lang="it-IT" sz="2200" b="1" baseline="-30000">
                <a:solidFill>
                  <a:srgbClr val="000000"/>
                </a:solidFill>
                <a:cs typeface="Times New Roman" pitchFamily="18" charset="0"/>
              </a:rPr>
              <a:t>H</a:t>
            </a:r>
            <a:r>
              <a:rPr lang="it-IT" sz="2200" b="1">
                <a:solidFill>
                  <a:srgbClr val="000000"/>
                </a:solidFill>
                <a:cs typeface="Times New Roman" pitchFamily="18" charset="0"/>
              </a:rPr>
              <a:t> in funzione del volume totale:</a:t>
            </a:r>
          </a:p>
          <a:p>
            <a:pPr algn="ctr"/>
            <a:r>
              <a:rPr lang="it-IT" sz="2200" b="1">
                <a:solidFill>
                  <a:srgbClr val="000000"/>
                </a:solidFill>
                <a:cs typeface="Times New Roman" pitchFamily="18" charset="0"/>
              </a:rPr>
              <a:t>G</a:t>
            </a:r>
            <a:r>
              <a:rPr lang="it-IT" sz="2200" b="1" baseline="-30000">
                <a:solidFill>
                  <a:srgbClr val="000000"/>
                </a:solidFill>
                <a:cs typeface="Times New Roman" pitchFamily="18" charset="0"/>
              </a:rPr>
              <a:t>H</a:t>
            </a:r>
            <a:r>
              <a:rPr lang="it-IT" sz="2200" b="1">
                <a:solidFill>
                  <a:srgbClr val="000000"/>
                </a:solidFill>
                <a:cs typeface="Times New Roman" pitchFamily="18" charset="0"/>
              </a:rPr>
              <a:t> = (V</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 V</a:t>
            </a:r>
            <a:r>
              <a:rPr lang="it-IT" sz="2200" b="1" baseline="-30000">
                <a:solidFill>
                  <a:srgbClr val="000000"/>
                </a:solidFill>
                <a:cs typeface="Times New Roman" pitchFamily="18" charset="0"/>
              </a:rPr>
              <a:t>l</a:t>
            </a:r>
            <a:r>
              <a:rPr lang="it-IT" sz="2200" b="1">
                <a:solidFill>
                  <a:srgbClr val="000000"/>
                </a:solidFill>
                <a:cs typeface="Times New Roman" pitchFamily="18" charset="0"/>
              </a:rPr>
              <a:t>) / V</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(67).</a:t>
            </a:r>
          </a:p>
          <a:p>
            <a:pPr algn="just"/>
            <a:endParaRPr lang="it-IT" sz="800" b="1">
              <a:solidFill>
                <a:srgbClr val="000000"/>
              </a:solidFill>
              <a:cs typeface="Times New Roman" pitchFamily="18" charset="0"/>
            </a:endParaRPr>
          </a:p>
          <a:p>
            <a:pPr algn="just"/>
            <a:r>
              <a:rPr lang="it-IT" sz="2200" b="1">
                <a:solidFill>
                  <a:srgbClr val="000000"/>
                </a:solidFill>
                <a:cs typeface="Times New Roman" pitchFamily="18" charset="0"/>
              </a:rPr>
              <a:t>Per un reattore cilindrico, il volume (V) è dato da V = A</a:t>
            </a:r>
            <a:r>
              <a:rPr lang="it-IT" sz="2200" b="1" baseline="-30000">
                <a:solidFill>
                  <a:srgbClr val="000000"/>
                </a:solidFill>
                <a:cs typeface="Times New Roman" pitchFamily="18" charset="0"/>
              </a:rPr>
              <a:t>B</a:t>
            </a:r>
            <a:r>
              <a:rPr lang="it-IT" sz="2200" b="1">
                <a:solidFill>
                  <a:srgbClr val="000000"/>
                </a:solidFill>
                <a:cs typeface="Times New Roman" pitchFamily="18" charset="0"/>
              </a:rPr>
              <a:t>H, ove A</a:t>
            </a:r>
            <a:r>
              <a:rPr lang="it-IT" sz="2200" b="1" baseline="-30000">
                <a:solidFill>
                  <a:srgbClr val="000000"/>
                </a:solidFill>
                <a:cs typeface="Times New Roman" pitchFamily="18" charset="0"/>
              </a:rPr>
              <a:t>B</a:t>
            </a:r>
            <a:r>
              <a:rPr lang="it-IT" sz="2200" b="1">
                <a:solidFill>
                  <a:srgbClr val="000000"/>
                </a:solidFill>
                <a:cs typeface="Times New Roman" pitchFamily="18" charset="0"/>
              </a:rPr>
              <a:t> è l’area della base e H è l’altezza. </a:t>
            </a:r>
          </a:p>
          <a:p>
            <a:pPr algn="just"/>
            <a:endParaRPr lang="it-IT" sz="800" b="1">
              <a:solidFill>
                <a:srgbClr val="000000"/>
              </a:solidFill>
              <a:cs typeface="Times New Roman" pitchFamily="18" charset="0"/>
            </a:endParaRPr>
          </a:p>
          <a:p>
            <a:pPr algn="just"/>
            <a:r>
              <a:rPr lang="it-IT" sz="2200" b="1">
                <a:solidFill>
                  <a:srgbClr val="000000"/>
                </a:solidFill>
                <a:cs typeface="Times New Roman" pitchFamily="18" charset="0"/>
              </a:rPr>
              <a:t>Ne consegue che:</a:t>
            </a:r>
          </a:p>
          <a:p>
            <a:pPr algn="ctr"/>
            <a:r>
              <a:rPr lang="it-IT" sz="2200" b="1">
                <a:solidFill>
                  <a:srgbClr val="000000"/>
                </a:solidFill>
                <a:cs typeface="Times New Roman" pitchFamily="18" charset="0"/>
              </a:rPr>
              <a:t> G</a:t>
            </a:r>
            <a:r>
              <a:rPr lang="it-IT" sz="2200" b="1" baseline="-30000">
                <a:solidFill>
                  <a:srgbClr val="000000"/>
                </a:solidFill>
                <a:cs typeface="Times New Roman" pitchFamily="18" charset="0"/>
              </a:rPr>
              <a:t>H</a:t>
            </a:r>
            <a:r>
              <a:rPr lang="it-IT" sz="2200" b="1">
                <a:solidFill>
                  <a:srgbClr val="000000"/>
                </a:solidFill>
                <a:cs typeface="Times New Roman" pitchFamily="18" charset="0"/>
              </a:rPr>
              <a:t> = (A</a:t>
            </a:r>
            <a:r>
              <a:rPr lang="it-IT" sz="2200" b="1" baseline="-30000">
                <a:solidFill>
                  <a:srgbClr val="000000"/>
                </a:solidFill>
                <a:cs typeface="Times New Roman" pitchFamily="18" charset="0"/>
              </a:rPr>
              <a:t>B</a:t>
            </a:r>
            <a:r>
              <a:rPr lang="it-IT" sz="2200" b="1">
                <a:solidFill>
                  <a:srgbClr val="000000"/>
                </a:solidFill>
                <a:cs typeface="Times New Roman" pitchFamily="18" charset="0"/>
              </a:rPr>
              <a:t>H</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 A</a:t>
            </a:r>
            <a:r>
              <a:rPr lang="it-IT" sz="2200" b="1" baseline="-30000">
                <a:solidFill>
                  <a:srgbClr val="000000"/>
                </a:solidFill>
                <a:cs typeface="Times New Roman" pitchFamily="18" charset="0"/>
              </a:rPr>
              <a:t>B</a:t>
            </a:r>
            <a:r>
              <a:rPr lang="it-IT" sz="2200" b="1">
                <a:solidFill>
                  <a:srgbClr val="000000"/>
                </a:solidFill>
                <a:cs typeface="Times New Roman" pitchFamily="18" charset="0"/>
              </a:rPr>
              <a:t>H</a:t>
            </a:r>
            <a:r>
              <a:rPr lang="it-IT" sz="2200" b="1" baseline="-30000">
                <a:solidFill>
                  <a:srgbClr val="000000"/>
                </a:solidFill>
                <a:cs typeface="Times New Roman" pitchFamily="18" charset="0"/>
              </a:rPr>
              <a:t>l</a:t>
            </a:r>
            <a:r>
              <a:rPr lang="it-IT" sz="2200" b="1">
                <a:solidFill>
                  <a:srgbClr val="000000"/>
                </a:solidFill>
                <a:cs typeface="Times New Roman" pitchFamily="18" charset="0"/>
              </a:rPr>
              <a:t>) /A</a:t>
            </a:r>
            <a:r>
              <a:rPr lang="it-IT" sz="2200" b="1" baseline="-30000">
                <a:solidFill>
                  <a:srgbClr val="000000"/>
                </a:solidFill>
                <a:cs typeface="Times New Roman" pitchFamily="18" charset="0"/>
              </a:rPr>
              <a:t>B</a:t>
            </a:r>
            <a:r>
              <a:rPr lang="it-IT" sz="2200" b="1">
                <a:solidFill>
                  <a:srgbClr val="000000"/>
                </a:solidFill>
                <a:cs typeface="Times New Roman" pitchFamily="18" charset="0"/>
              </a:rPr>
              <a:t>H</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e G</a:t>
            </a:r>
            <a:r>
              <a:rPr lang="it-IT" sz="2200" b="1" baseline="-30000">
                <a:solidFill>
                  <a:srgbClr val="000000"/>
                </a:solidFill>
                <a:cs typeface="Times New Roman" pitchFamily="18" charset="0"/>
              </a:rPr>
              <a:t>H</a:t>
            </a:r>
            <a:r>
              <a:rPr lang="it-IT" sz="2200" b="1">
                <a:solidFill>
                  <a:srgbClr val="000000"/>
                </a:solidFill>
                <a:cs typeface="Times New Roman" pitchFamily="18" charset="0"/>
              </a:rPr>
              <a:t> = (H</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 H</a:t>
            </a:r>
            <a:r>
              <a:rPr lang="it-IT" sz="2200" b="1" baseline="-30000">
                <a:solidFill>
                  <a:srgbClr val="000000"/>
                </a:solidFill>
                <a:cs typeface="Times New Roman" pitchFamily="18" charset="0"/>
              </a:rPr>
              <a:t>l</a:t>
            </a:r>
            <a:r>
              <a:rPr lang="it-IT" sz="2200" b="1">
                <a:solidFill>
                  <a:srgbClr val="000000"/>
                </a:solidFill>
                <a:cs typeface="Times New Roman" pitchFamily="18" charset="0"/>
              </a:rPr>
              <a:t>) /H</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(68)</a:t>
            </a:r>
          </a:p>
          <a:p>
            <a:pPr algn="just"/>
            <a:r>
              <a:rPr lang="it-IT" sz="2200" b="1">
                <a:solidFill>
                  <a:srgbClr val="000000"/>
                </a:solidFill>
                <a:cs typeface="Times New Roman" pitchFamily="18" charset="0"/>
              </a:rPr>
              <a:t>ove H</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 altezza della colonna di liquido apparente </a:t>
            </a:r>
          </a:p>
          <a:p>
            <a:pPr algn="just"/>
            <a:r>
              <a:rPr lang="it-IT" sz="2200" b="1">
                <a:solidFill>
                  <a:srgbClr val="000000"/>
                </a:solidFill>
                <a:cs typeface="Times New Roman" pitchFamily="18" charset="0"/>
              </a:rPr>
              <a:t>H</a:t>
            </a:r>
            <a:r>
              <a:rPr lang="it-IT" sz="2200" b="1" baseline="-30000">
                <a:solidFill>
                  <a:srgbClr val="000000"/>
                </a:solidFill>
                <a:cs typeface="Times New Roman" pitchFamily="18" charset="0"/>
              </a:rPr>
              <a:t>l</a:t>
            </a:r>
            <a:r>
              <a:rPr lang="it-IT" sz="2200" b="1">
                <a:solidFill>
                  <a:srgbClr val="000000"/>
                </a:solidFill>
                <a:cs typeface="Times New Roman" pitchFamily="18" charset="0"/>
              </a:rPr>
              <a:t> = altezza reale (misurata in assenza di flusso di aria) della colonna di liquido. </a:t>
            </a:r>
          </a:p>
          <a:p>
            <a:pPr algn="just"/>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 poiché H</a:t>
            </a:r>
            <a:r>
              <a:rPr lang="it-IT" sz="2200" b="1" baseline="-30000">
                <a:solidFill>
                  <a:srgbClr val="000000"/>
                </a:solidFill>
                <a:cs typeface="Times New Roman" pitchFamily="18" charset="0"/>
              </a:rPr>
              <a:t>l+g</a:t>
            </a:r>
            <a:r>
              <a:rPr lang="it-IT" sz="2200" b="1">
                <a:solidFill>
                  <a:srgbClr val="000000"/>
                </a:solidFill>
                <a:cs typeface="Times New Roman" pitchFamily="18" charset="0"/>
              </a:rPr>
              <a:t> aumenta aumentando la portata (F, l/ora) di gas al reattore (il liquido si solleva sempre più e l’altezza che il liquido raggiunge aumenta), questo causerà un aumento di G</a:t>
            </a:r>
            <a:r>
              <a:rPr lang="it-IT" sz="2200" b="1" baseline="-30000">
                <a:solidFill>
                  <a:srgbClr val="000000"/>
                </a:solidFill>
                <a:cs typeface="Times New Roman" pitchFamily="18" charset="0"/>
              </a:rPr>
              <a:t>H</a:t>
            </a:r>
            <a:r>
              <a:rPr lang="it-IT" sz="2200" b="1">
                <a:solidFill>
                  <a:srgbClr val="000000"/>
                </a:solidFill>
                <a:cs typeface="Times New Roman" pitchFamily="18" charset="0"/>
              </a:rPr>
              <a:t>.</a:t>
            </a:r>
            <a:r>
              <a:rPr lang="it-IT" sz="2000" b="1">
                <a:solidFill>
                  <a:srgbClr val="000000"/>
                </a:solidFill>
                <a:cs typeface="Times New Roman" pitchFamily="18" charset="0"/>
              </a:rPr>
              <a:t>  </a:t>
            </a:r>
          </a:p>
        </p:txBody>
      </p:sp>
      <p:sp>
        <p:nvSpPr>
          <p:cNvPr id="98714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7142"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sp>
        <p:nvSpPr>
          <p:cNvPr id="987143" name="Text Box 7"/>
          <p:cNvSpPr txBox="1">
            <a:spLocks noChangeArrowheads="1"/>
          </p:cNvSpPr>
          <p:nvPr/>
        </p:nvSpPr>
        <p:spPr bwMode="auto">
          <a:xfrm>
            <a:off x="-79375" y="141288"/>
            <a:ext cx="9350375" cy="822325"/>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Frazione volumetrica di gas trattenuta nel reattore (G</a:t>
            </a:r>
            <a:r>
              <a:rPr lang="it-IT" b="1" baseline="-30000">
                <a:solidFill>
                  <a:srgbClr val="FF0000"/>
                </a:solidFill>
                <a:cs typeface="Times New Roman" pitchFamily="18" charset="0"/>
              </a:rPr>
              <a:t>H</a:t>
            </a:r>
            <a:r>
              <a:rPr lang="it-IT" b="1">
                <a:solidFill>
                  <a:srgbClr val="FF0000"/>
                </a:solidFill>
                <a:cs typeface="Times New Roman" pitchFamily="18" charset="0"/>
              </a:rPr>
              <a:t> = gas hold up) </a:t>
            </a:r>
          </a:p>
          <a:p>
            <a:pPr algn="ctr"/>
            <a:r>
              <a:rPr lang="it-IT" b="1">
                <a:solidFill>
                  <a:srgbClr val="FF0000"/>
                </a:solidFill>
                <a:cs typeface="Times New Roman" pitchFamily="18" charset="0"/>
              </a:rPr>
              <a:t>tempo di permanenza delle bolle entro il reattore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816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34593C-BD66-4CF4-8C45-61910186AA16}" type="slidenum">
              <a:rPr lang="it-IT"/>
              <a:pPr/>
              <a:t>22</a:t>
            </a:fld>
            <a:endParaRPr lang="it-IT"/>
          </a:p>
        </p:txBody>
      </p:sp>
      <p:sp>
        <p:nvSpPr>
          <p:cNvPr id="988163" name="Rectangle 3"/>
          <p:cNvSpPr>
            <a:spLocks noChangeArrowheads="1"/>
          </p:cNvSpPr>
          <p:nvPr/>
        </p:nvSpPr>
        <p:spPr bwMode="auto">
          <a:xfrm>
            <a:off x="0" y="836613"/>
            <a:ext cx="9144000" cy="4473575"/>
          </a:xfrm>
          <a:prstGeom prst="rect">
            <a:avLst/>
          </a:prstGeom>
          <a:noFill/>
          <a:ln w="9525">
            <a:noFill/>
            <a:miter lim="800000"/>
            <a:headEnd/>
            <a:tailEnd/>
          </a:ln>
          <a:effectLst/>
        </p:spPr>
        <p:txBody>
          <a:bodyPr>
            <a:spAutoFit/>
          </a:bodyPr>
          <a:lstStyle/>
          <a:p>
            <a:pPr algn="just"/>
            <a:r>
              <a:rPr lang="it-IT" b="1" i="1" u="sng"/>
              <a:t>Esercizio 53</a:t>
            </a:r>
            <a:r>
              <a:rPr lang="it-IT" b="1"/>
              <a:t>. </a:t>
            </a:r>
            <a:r>
              <a:rPr lang="it-IT" i="1"/>
              <a:t>Un reattore viene riempito con un liquido fino a 4 m di altezza. Al variare del flusso di aria attraverso il liquido, l’altezza del liquido (H) assume i seguenti valori:</a:t>
            </a:r>
          </a:p>
          <a:p>
            <a:endParaRPr lang="it-IT" i="1"/>
          </a:p>
          <a:p>
            <a:endParaRPr lang="it-IT" i="1"/>
          </a:p>
          <a:p>
            <a:endParaRPr lang="it-IT" i="1"/>
          </a:p>
          <a:p>
            <a:endParaRPr lang="it-IT" i="1"/>
          </a:p>
          <a:p>
            <a:endParaRPr lang="it-IT" i="1"/>
          </a:p>
          <a:p>
            <a:endParaRPr lang="it-IT" i="1"/>
          </a:p>
          <a:p>
            <a:endParaRPr lang="it-IT" i="1"/>
          </a:p>
          <a:p>
            <a:endParaRPr lang="it-IT" i="1"/>
          </a:p>
          <a:p>
            <a:r>
              <a:rPr lang="it-IT" i="1"/>
              <a:t>Determinare la frazione volumetrica di gas trattenuta nel reattore.</a:t>
            </a:r>
          </a:p>
        </p:txBody>
      </p:sp>
      <p:sp>
        <p:nvSpPr>
          <p:cNvPr id="98816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8166"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pic>
        <p:nvPicPr>
          <p:cNvPr id="988167" name="Picture 7"/>
          <p:cNvPicPr>
            <a:picLocks noChangeAspect="1" noChangeArrowheads="1"/>
          </p:cNvPicPr>
          <p:nvPr/>
        </p:nvPicPr>
        <p:blipFill>
          <a:blip r:embed="rId2" cstate="print"/>
          <a:srcRect/>
          <a:stretch>
            <a:fillRect/>
          </a:stretch>
        </p:blipFill>
        <p:spPr bwMode="auto">
          <a:xfrm>
            <a:off x="323850" y="2565400"/>
            <a:ext cx="8208963" cy="1911350"/>
          </a:xfrm>
          <a:prstGeom prst="rect">
            <a:avLst/>
          </a:prstGeom>
          <a:noFill/>
          <a:ln w="9525">
            <a:noFill/>
            <a:miter lim="800000"/>
            <a:headEnd/>
            <a:tailEnd/>
          </a:ln>
          <a:effectLst/>
        </p:spPr>
      </p:pic>
      <p:sp>
        <p:nvSpPr>
          <p:cNvPr id="988168" name="Text Box 8"/>
          <p:cNvSpPr txBox="1">
            <a:spLocks noChangeArrowheads="1"/>
          </p:cNvSpPr>
          <p:nvPr/>
        </p:nvSpPr>
        <p:spPr bwMode="auto">
          <a:xfrm>
            <a:off x="-79375" y="141288"/>
            <a:ext cx="9350375" cy="822325"/>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Frazione volumetrica di gas trattenuta nel reattore (G</a:t>
            </a:r>
            <a:r>
              <a:rPr lang="it-IT" b="1" baseline="-30000">
                <a:solidFill>
                  <a:srgbClr val="FF0000"/>
                </a:solidFill>
                <a:cs typeface="Times New Roman" pitchFamily="18" charset="0"/>
              </a:rPr>
              <a:t>H</a:t>
            </a:r>
            <a:r>
              <a:rPr lang="it-IT" b="1">
                <a:solidFill>
                  <a:srgbClr val="FF0000"/>
                </a:solidFill>
                <a:cs typeface="Times New Roman" pitchFamily="18" charset="0"/>
              </a:rPr>
              <a:t> = gas hold up) </a:t>
            </a:r>
          </a:p>
          <a:p>
            <a:pPr algn="ctr"/>
            <a:r>
              <a:rPr lang="it-IT" b="1">
                <a:solidFill>
                  <a:srgbClr val="FF0000"/>
                </a:solidFill>
                <a:cs typeface="Times New Roman" pitchFamily="18" charset="0"/>
              </a:rPr>
              <a:t>tempo di permanenza delle bolle entro il reattore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918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78436096-809D-4D42-89B2-B1C44593357C}" type="slidenum">
              <a:rPr lang="it-IT"/>
              <a:pPr/>
              <a:t>23</a:t>
            </a:fld>
            <a:endParaRPr lang="it-IT"/>
          </a:p>
        </p:txBody>
      </p:sp>
      <p:sp>
        <p:nvSpPr>
          <p:cNvPr id="989187" name="Rectangle 3"/>
          <p:cNvSpPr>
            <a:spLocks noChangeArrowheads="1"/>
          </p:cNvSpPr>
          <p:nvPr/>
        </p:nvSpPr>
        <p:spPr bwMode="auto">
          <a:xfrm>
            <a:off x="0" y="1268413"/>
            <a:ext cx="9144000" cy="43592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Un aumento del tempo di permanenza delle bolle gassose nel reattore (</a:t>
            </a:r>
            <a:r>
              <a:rPr lang="it-IT" sz="2000" b="1">
                <a:solidFill>
                  <a:srgbClr val="000000"/>
                </a:solidFill>
                <a:latin typeface="Symbol" pitchFamily="18" charset="2"/>
                <a:cs typeface="Times New Roman" pitchFamily="18" charset="0"/>
              </a:rPr>
              <a:t>­t</a:t>
            </a:r>
            <a:r>
              <a:rPr lang="it-IT" sz="2000" b="1" baseline="-30000">
                <a:solidFill>
                  <a:srgbClr val="000000"/>
                </a:solidFill>
                <a:cs typeface="Times New Roman" pitchFamily="18" charset="0"/>
              </a:rPr>
              <a:t>g</a:t>
            </a:r>
            <a:r>
              <a:rPr lang="it-IT" sz="2000" b="1">
                <a:solidFill>
                  <a:srgbClr val="000000"/>
                </a:solidFill>
                <a:cs typeface="Times New Roman" pitchFamily="18" charset="0"/>
              </a:rPr>
              <a:t>) </a:t>
            </a:r>
            <a:r>
              <a:rPr lang="it-IT" sz="2000">
                <a:solidFill>
                  <a:srgbClr val="000000"/>
                </a:solidFill>
                <a:cs typeface="Times New Roman" pitchFamily="18" charset="0"/>
              </a:rPr>
              <a:t>non necessariamente comporta un aumento della velocità di trasferimento di O</a:t>
            </a:r>
            <a:r>
              <a:rPr lang="it-IT" sz="2000" baseline="-30000">
                <a:solidFill>
                  <a:srgbClr val="000000"/>
                </a:solidFill>
                <a:cs typeface="Times New Roman" pitchFamily="18" charset="0"/>
              </a:rPr>
              <a:t>2 </a:t>
            </a:r>
            <a:r>
              <a:rPr lang="it-IT" sz="2000" b="1">
                <a:solidFill>
                  <a:srgbClr val="000000"/>
                </a:solidFill>
                <a:cs typeface="Times New Roman" pitchFamily="18" charset="0"/>
              </a:rPr>
              <a:t>(</a:t>
            </a:r>
            <a:r>
              <a:rPr lang="it-IT" sz="2000">
                <a:solidFill>
                  <a:srgbClr val="000000"/>
                </a:solidFill>
                <a:cs typeface="Times New Roman" pitchFamily="18" charset="0"/>
              </a:rPr>
              <a:t>dC</a:t>
            </a:r>
            <a:r>
              <a:rPr lang="it-IT" sz="2000" baseline="-30000">
                <a:solidFill>
                  <a:srgbClr val="000000"/>
                </a:solidFill>
                <a:cs typeface="Times New Roman" pitchFamily="18" charset="0"/>
              </a:rPr>
              <a:t>O</a:t>
            </a:r>
            <a:r>
              <a:rPr lang="it-IT" sz="2000">
                <a:solidFill>
                  <a:srgbClr val="000000"/>
                </a:solidFill>
                <a:cs typeface="Times New Roman" pitchFamily="18" charset="0"/>
              </a:rPr>
              <a:t>/dt</a:t>
            </a:r>
            <a:r>
              <a:rPr lang="it-IT" sz="2000" b="1">
                <a:solidFill>
                  <a:srgbClr val="000000"/>
                </a:solidFill>
                <a:cs typeface="Times New Roman" pitchFamily="18" charset="0"/>
              </a:rPr>
              <a:t>)</a:t>
            </a:r>
            <a:r>
              <a:rPr lang="it-IT" sz="2000">
                <a:solidFill>
                  <a:srgbClr val="000000"/>
                </a:solidFill>
                <a:cs typeface="Times New Roman" pitchFamily="18" charset="0"/>
              </a:rPr>
              <a:t>.</a:t>
            </a:r>
            <a:r>
              <a:rPr lang="it-IT" sz="2000" baseline="-30000">
                <a:solidFill>
                  <a:srgbClr val="000000"/>
                </a:solidFill>
                <a:cs typeface="Times New Roman" pitchFamily="18" charset="0"/>
              </a:rPr>
              <a:t> </a:t>
            </a:r>
            <a:r>
              <a:rPr lang="it-IT" sz="2000">
                <a:solidFill>
                  <a:srgbClr val="000000"/>
                </a:solidFill>
                <a:cs typeface="Times New Roman" pitchFamily="18" charset="0"/>
              </a:rPr>
              <a:t>Infatti, </a:t>
            </a:r>
            <a:r>
              <a:rPr lang="it-IT" sz="2000" b="1">
                <a:solidFill>
                  <a:srgbClr val="000000"/>
                </a:solidFill>
                <a:cs typeface="Times New Roman" pitchFamily="18" charset="0"/>
              </a:rPr>
              <a:t>più lungo è il tempo</a:t>
            </a:r>
            <a:r>
              <a:rPr lang="it-IT" sz="2000">
                <a:solidFill>
                  <a:srgbClr val="000000"/>
                </a:solidFill>
                <a:cs typeface="Times New Roman" pitchFamily="18" charset="0"/>
              </a:rPr>
              <a:t> che una bolla trascorre nel reattore a contatto con il liquido, </a:t>
            </a:r>
            <a:r>
              <a:rPr lang="it-IT" sz="2000" b="1">
                <a:solidFill>
                  <a:srgbClr val="000000"/>
                </a:solidFill>
                <a:cs typeface="Times New Roman" pitchFamily="18" charset="0"/>
              </a:rPr>
              <a:t>più povera in O</a:t>
            </a:r>
            <a:r>
              <a:rPr lang="it-IT" sz="2000" b="1" baseline="-30000">
                <a:solidFill>
                  <a:srgbClr val="000000"/>
                </a:solidFill>
                <a:cs typeface="Times New Roman" pitchFamily="18" charset="0"/>
              </a:rPr>
              <a:t>2</a:t>
            </a:r>
            <a:r>
              <a:rPr lang="it-IT" sz="2000">
                <a:solidFill>
                  <a:srgbClr val="000000"/>
                </a:solidFill>
                <a:cs typeface="Times New Roman" pitchFamily="18" charset="0"/>
              </a:rPr>
              <a:t> e più ricca in CO</a:t>
            </a:r>
            <a:r>
              <a:rPr lang="it-IT" sz="2000" baseline="-30000">
                <a:solidFill>
                  <a:srgbClr val="000000"/>
                </a:solidFill>
                <a:cs typeface="Times New Roman" pitchFamily="18" charset="0"/>
              </a:rPr>
              <a:t>2</a:t>
            </a:r>
            <a:r>
              <a:rPr lang="it-IT" sz="2000">
                <a:solidFill>
                  <a:srgbClr val="000000"/>
                </a:solidFill>
                <a:cs typeface="Times New Roman" pitchFamily="18" charset="0"/>
              </a:rPr>
              <a:t> sarà, e perciò </a:t>
            </a:r>
            <a:r>
              <a:rPr lang="it-IT" sz="2000" b="1">
                <a:solidFill>
                  <a:srgbClr val="000000"/>
                </a:solidFill>
                <a:cs typeface="Times New Roman" pitchFamily="18" charset="0"/>
              </a:rPr>
              <a:t>minore diventa P</a:t>
            </a:r>
            <a:r>
              <a:rPr lang="it-IT" sz="2000" b="1" baseline="-30000">
                <a:solidFill>
                  <a:srgbClr val="000000"/>
                </a:solidFill>
                <a:cs typeface="Times New Roman" pitchFamily="18" charset="0"/>
              </a:rPr>
              <a:t>0</a:t>
            </a:r>
            <a:r>
              <a:rPr lang="it-IT" sz="2000">
                <a:solidFill>
                  <a:srgbClr val="000000"/>
                </a:solidFill>
                <a:cs typeface="Times New Roman" pitchFamily="18" charset="0"/>
              </a:rPr>
              <a:t> (la pressione parziale di O</a:t>
            </a:r>
            <a:r>
              <a:rPr lang="it-IT" sz="2000" baseline="-30000">
                <a:solidFill>
                  <a:srgbClr val="000000"/>
                </a:solidFill>
                <a:cs typeface="Times New Roman" pitchFamily="18" charset="0"/>
              </a:rPr>
              <a:t>2 </a:t>
            </a:r>
            <a:r>
              <a:rPr lang="it-IT" sz="2000">
                <a:solidFill>
                  <a:srgbClr val="000000"/>
                </a:solidFill>
                <a:cs typeface="Times New Roman" pitchFamily="18" charset="0"/>
              </a:rPr>
              <a:t>nella bolla), minore sarà </a:t>
            </a:r>
            <a:r>
              <a:rPr lang="it-IT" sz="2000" b="1">
                <a:solidFill>
                  <a:srgbClr val="000000"/>
                </a:solidFill>
                <a:cs typeface="Times New Roman" pitchFamily="18" charset="0"/>
              </a:rPr>
              <a:t>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a:t>
            </a:r>
            <a:r>
              <a:rPr lang="it-IT" sz="2000">
                <a:solidFill>
                  <a:srgbClr val="000000"/>
                </a:solidFill>
                <a:cs typeface="Times New Roman" pitchFamily="18" charset="0"/>
              </a:rPr>
              <a:t>per la</a:t>
            </a:r>
            <a:r>
              <a:rPr lang="it-IT" sz="2000" b="1">
                <a:solidFill>
                  <a:srgbClr val="000000"/>
                </a:solidFill>
                <a:cs typeface="Times New Roman" pitchFamily="18" charset="0"/>
              </a:rPr>
              <a:t> </a:t>
            </a:r>
            <a:r>
              <a:rPr lang="it-IT" sz="2000">
                <a:solidFill>
                  <a:srgbClr val="000000"/>
                </a:solidFill>
                <a:cs typeface="Times New Roman" pitchFamily="18" charset="0"/>
              </a:rPr>
              <a:t>legge di Henry, </a:t>
            </a:r>
            <a:r>
              <a:rPr lang="it-IT" sz="2000" b="1">
                <a:solidFill>
                  <a:srgbClr val="000000"/>
                </a:solidFill>
                <a:cs typeface="Times New Roman" pitchFamily="18" charset="0"/>
              </a:rPr>
              <a:t>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 </a:t>
            </a:r>
            <a:r>
              <a:rPr lang="it-IT" sz="2000">
                <a:solidFill>
                  <a:srgbClr val="000000"/>
                </a:solidFill>
                <a:cs typeface="Times New Roman" pitchFamily="18" charset="0"/>
              </a:rPr>
              <a:t>P</a:t>
            </a:r>
            <a:r>
              <a:rPr lang="it-IT" sz="2000" baseline="-30000">
                <a:solidFill>
                  <a:srgbClr val="000000"/>
                </a:solidFill>
                <a:cs typeface="Times New Roman" pitchFamily="18" charset="0"/>
              </a:rPr>
              <a:t>0</a:t>
            </a:r>
            <a:r>
              <a:rPr lang="it-IT" sz="2000">
                <a:solidFill>
                  <a:srgbClr val="000000"/>
                </a:solidFill>
                <a:cs typeface="Times New Roman" pitchFamily="18" charset="0"/>
              </a:rPr>
              <a:t>/H</a:t>
            </a:r>
            <a:r>
              <a:rPr lang="it-IT" sz="2000" baseline="-30000">
                <a:solidFill>
                  <a:srgbClr val="000000"/>
                </a:solidFill>
                <a:cs typeface="Times New Roman" pitchFamily="18" charset="0"/>
              </a:rPr>
              <a:t>0</a:t>
            </a:r>
            <a:r>
              <a:rPr lang="it-IT" sz="2000">
                <a:solidFill>
                  <a:srgbClr val="000000"/>
                </a:solidFill>
                <a:cs typeface="Times New Roman" pitchFamily="18" charset="0"/>
              </a:rPr>
              <a:t>). Pertanto, per la legge di Henry e per la (64), </a:t>
            </a:r>
            <a:r>
              <a:rPr lang="it-IT" sz="2000" b="1">
                <a:solidFill>
                  <a:srgbClr val="000000"/>
                </a:solidFill>
                <a:cs typeface="Times New Roman" pitchFamily="18" charset="0"/>
              </a:rPr>
              <a:t>dC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/dt = 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 a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 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a:t>
            </a:r>
            <a:endParaRPr lang="it-IT" sz="2000" b="1">
              <a:solidFill>
                <a:srgbClr val="000000"/>
              </a:solidFill>
              <a:latin typeface="Symbol" pitchFamily="18" charset="2"/>
              <a:cs typeface="Times New Roman" pitchFamily="18" charset="0"/>
            </a:endParaRPr>
          </a:p>
          <a:p>
            <a:pPr algn="ctr"/>
            <a:r>
              <a:rPr lang="it-IT" sz="2000"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P</a:t>
            </a:r>
            <a:r>
              <a:rPr lang="it-IT" sz="2000" b="1" baseline="-30000">
                <a:solidFill>
                  <a:srgbClr val="000000"/>
                </a:solidFill>
                <a:cs typeface="Times New Roman" pitchFamily="18" charset="0"/>
              </a:rPr>
              <a:t>0 </a:t>
            </a:r>
            <a:r>
              <a:rPr lang="it-IT" sz="2000" b="1">
                <a:solidFill>
                  <a:srgbClr val="000000"/>
                </a:solidFill>
                <a:latin typeface="Symbol" pitchFamily="18" charset="2"/>
                <a:cs typeface="Times New Roman" pitchFamily="18" charset="0"/>
              </a:rPr>
              <a:t>Þ¯</a:t>
            </a:r>
            <a:r>
              <a:rPr lang="it-IT" sz="2000" b="1">
                <a:solidFill>
                  <a:srgbClr val="000000"/>
                </a:solidFill>
                <a:cs typeface="Times New Roman" pitchFamily="18" charset="0"/>
              </a:rPr>
              <a:t>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a:t>
            </a:r>
            <a:r>
              <a:rPr lang="it-IT" sz="2000" b="1">
                <a:solidFill>
                  <a:srgbClr val="000000"/>
                </a:solidFill>
                <a:latin typeface="Symbol" pitchFamily="18" charset="2"/>
                <a:cs typeface="Times New Roman" pitchFamily="18" charset="0"/>
              </a:rPr>
              <a:t>Þ </a:t>
            </a:r>
            <a:r>
              <a:rPr lang="it-IT" sz="2000" b="1">
                <a:solidFill>
                  <a:srgbClr val="000000"/>
                </a:solidFill>
                <a:cs typeface="Times New Roman" pitchFamily="18" charset="0"/>
              </a:rPr>
              <a:t> </a:t>
            </a:r>
            <a:r>
              <a:rPr lang="it-IT" sz="2000"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dC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/dt.</a:t>
            </a:r>
            <a:endParaRPr lang="it-IT" sz="2000">
              <a:solidFill>
                <a:srgbClr val="000000"/>
              </a:solidFill>
              <a:cs typeface="Times New Roman" pitchFamily="18" charset="0"/>
            </a:endParaRPr>
          </a:p>
          <a:p>
            <a:pPr algn="just"/>
            <a:r>
              <a:rPr lang="it-IT" sz="2000">
                <a:solidFill>
                  <a:srgbClr val="000000"/>
                </a:solidFill>
                <a:cs typeface="Times New Roman" pitchFamily="18" charset="0"/>
              </a:rPr>
              <a:t>Lo stesso effetto si otterrà se </a:t>
            </a:r>
            <a:r>
              <a:rPr lang="it-IT" sz="2000" b="1" u="sng">
                <a:solidFill>
                  <a:srgbClr val="000000"/>
                </a:solidFill>
                <a:cs typeface="Times New Roman" pitchFamily="18" charset="0"/>
              </a:rPr>
              <a:t>aumenta la viscosità del mezzo o diminuisce la dimensione delle bolle.</a:t>
            </a:r>
            <a:r>
              <a:rPr lang="it-IT" sz="2000">
                <a:solidFill>
                  <a:srgbClr val="000000"/>
                </a:solidFill>
                <a:cs typeface="Times New Roman" pitchFamily="18" charset="0"/>
              </a:rPr>
              <a:t>  Infatti, </a:t>
            </a:r>
            <a:r>
              <a:rPr lang="it-IT" sz="2000" b="1" u="sng">
                <a:solidFill>
                  <a:srgbClr val="000000"/>
                </a:solidFill>
                <a:cs typeface="Times New Roman" pitchFamily="18" charset="0"/>
              </a:rPr>
              <a:t>bolle di piccolo diametro</a:t>
            </a:r>
            <a:r>
              <a:rPr lang="it-IT" sz="2000">
                <a:solidFill>
                  <a:srgbClr val="000000"/>
                </a:solidFill>
                <a:cs typeface="Times New Roman" pitchFamily="18" charset="0"/>
              </a:rPr>
              <a:t> hanno maggior superficie di contatto con il liquido, e perciò incontrano più resistenza. Esse tendono a risalire più lentamente la colonna di liquido. L’effetto finale sarà </a:t>
            </a:r>
            <a:r>
              <a:rPr lang="it-IT" sz="2000" b="1">
                <a:solidFill>
                  <a:srgbClr val="000000"/>
                </a:solidFill>
                <a:latin typeface="Symbol" pitchFamily="18" charset="2"/>
                <a:cs typeface="Times New Roman" pitchFamily="18" charset="0"/>
              </a:rPr>
              <a:t>­t</a:t>
            </a:r>
            <a:r>
              <a:rPr lang="it-IT" sz="2000" b="1" baseline="-30000">
                <a:solidFill>
                  <a:srgbClr val="000000"/>
                </a:solidFill>
                <a:cs typeface="Times New Roman" pitchFamily="18" charset="0"/>
              </a:rPr>
              <a:t>g</a:t>
            </a:r>
            <a:r>
              <a:rPr lang="it-IT" sz="2000" b="1">
                <a:solidFill>
                  <a:srgbClr val="000000"/>
                </a:solidFill>
                <a:cs typeface="Times New Roman" pitchFamily="18" charset="0"/>
              </a:rPr>
              <a:t>.</a:t>
            </a:r>
            <a:r>
              <a:rPr lang="it-IT" sz="2000">
                <a:solidFill>
                  <a:srgbClr val="000000"/>
                </a:solidFill>
                <a:cs typeface="Times New Roman" pitchFamily="18" charset="0"/>
              </a:rPr>
              <a:t>  In aggiunta, diminuendo il diametro delle bolle abbiamo visto che aumenta (</a:t>
            </a:r>
            <a:r>
              <a:rPr lang="it-IT" sz="2000" b="1">
                <a:solidFill>
                  <a:srgbClr val="000000"/>
                </a:solidFill>
                <a:latin typeface="Symbol" pitchFamily="18" charset="2"/>
                <a:cs typeface="Times New Roman" pitchFamily="18" charset="0"/>
              </a:rPr>
              <a:t>­)</a:t>
            </a:r>
            <a:r>
              <a:rPr lang="it-IT" sz="2000">
                <a:solidFill>
                  <a:srgbClr val="000000"/>
                </a:solidFill>
                <a:cs typeface="Times New Roman" pitchFamily="18" charset="0"/>
              </a:rPr>
              <a:t> </a:t>
            </a:r>
            <a:r>
              <a:rPr lang="it-IT" sz="2000" b="1">
                <a:solidFill>
                  <a:srgbClr val="000000"/>
                </a:solidFill>
                <a:cs typeface="Times New Roman" pitchFamily="18" charset="0"/>
              </a:rPr>
              <a:t>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 </a:t>
            </a:r>
            <a:r>
              <a:rPr lang="it-IT" sz="2000">
                <a:solidFill>
                  <a:srgbClr val="000000"/>
                </a:solidFill>
                <a:cs typeface="Times New Roman" pitchFamily="18" charset="0"/>
              </a:rPr>
              <a:t>e perciò </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/dt. </a:t>
            </a:r>
            <a:r>
              <a:rPr lang="it-IT" sz="2000">
                <a:solidFill>
                  <a:srgbClr val="000000"/>
                </a:solidFill>
                <a:cs typeface="Times New Roman" pitchFamily="18" charset="0"/>
              </a:rPr>
              <a:t>Le bolle perciò si impoveriscono di</a:t>
            </a:r>
            <a:r>
              <a:rPr lang="it-IT" sz="2000" b="1">
                <a:solidFill>
                  <a:srgbClr val="000000"/>
                </a:solidFill>
                <a:cs typeface="Times New Roman" pitchFamily="18" charset="0"/>
              </a:rPr>
              <a:t> </a:t>
            </a:r>
            <a:r>
              <a:rPr lang="it-IT" sz="2000" b="1">
                <a:solidFill>
                  <a:srgbClr val="000000"/>
                </a:solidFill>
                <a:latin typeface="Symbol" pitchFamily="18" charset="2"/>
                <a:cs typeface="Times New Roman" pitchFamily="18" charset="0"/>
              </a:rPr>
              <a:t> </a:t>
            </a:r>
            <a:r>
              <a:rPr lang="it-IT" sz="2000">
                <a:solidFill>
                  <a:srgbClr val="000000"/>
                </a:solidFill>
                <a:cs typeface="Times New Roman" pitchFamily="18" charset="0"/>
              </a:rPr>
              <a:t>O</a:t>
            </a:r>
            <a:r>
              <a:rPr lang="it-IT" sz="2000" baseline="-30000">
                <a:solidFill>
                  <a:srgbClr val="000000"/>
                </a:solidFill>
                <a:cs typeface="Times New Roman" pitchFamily="18" charset="0"/>
              </a:rPr>
              <a:t>2</a:t>
            </a:r>
            <a:r>
              <a:rPr lang="it-IT" sz="2000">
                <a:solidFill>
                  <a:srgbClr val="000000"/>
                </a:solidFill>
                <a:cs typeface="Times New Roman" pitchFamily="18" charset="0"/>
              </a:rPr>
              <a:t> più rapidamente. Perciò, </a:t>
            </a:r>
            <a:r>
              <a:rPr lang="it-IT" sz="2000" b="1">
                <a:solidFill>
                  <a:srgbClr val="000000"/>
                </a:solidFill>
                <a:cs typeface="Times New Roman" pitchFamily="18" charset="0"/>
              </a:rPr>
              <a:t>per mezzi viscosi è meglio operare con bolle di diametro &gt; 3 mm.</a:t>
            </a:r>
          </a:p>
        </p:txBody>
      </p:sp>
      <p:sp>
        <p:nvSpPr>
          <p:cNvPr id="989188" name="Text Box 4"/>
          <p:cNvSpPr txBox="1">
            <a:spLocks noChangeArrowheads="1"/>
          </p:cNvSpPr>
          <p:nvPr/>
        </p:nvSpPr>
        <p:spPr bwMode="auto">
          <a:xfrm>
            <a:off x="731838" y="90488"/>
            <a:ext cx="773112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Effetto di G</a:t>
            </a:r>
            <a:r>
              <a:rPr lang="it-IT" sz="2800" b="1" baseline="-30000">
                <a:solidFill>
                  <a:srgbClr val="FF0000"/>
                </a:solidFill>
                <a:cs typeface="Times New Roman" pitchFamily="18" charset="0"/>
              </a:rPr>
              <a:t>H</a:t>
            </a:r>
            <a:r>
              <a:rPr lang="it-IT" sz="2800" b="1">
                <a:solidFill>
                  <a:srgbClr val="FF0000"/>
                </a:solidFill>
                <a:cs typeface="Times New Roman" pitchFamily="18" charset="0"/>
              </a:rPr>
              <a:t> sulla velocità di trasferimento di O</a:t>
            </a:r>
            <a:r>
              <a:rPr lang="it-IT" sz="2800" b="1" baseline="-30000">
                <a:solidFill>
                  <a:srgbClr val="FF0000"/>
                </a:solidFill>
                <a:cs typeface="Times New Roman" pitchFamily="18" charset="0"/>
              </a:rPr>
              <a:t>2</a:t>
            </a:r>
            <a:r>
              <a:rPr lang="it-IT" sz="2800" b="1">
                <a:solidFill>
                  <a:srgbClr val="FF0000"/>
                </a:solidFill>
              </a:rPr>
              <a:t> </a:t>
            </a:r>
          </a:p>
        </p:txBody>
      </p:sp>
      <p:sp>
        <p:nvSpPr>
          <p:cNvPr id="9891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89190" name="Rectangle 6"/>
          <p:cNvSpPr>
            <a:spLocks noChangeArrowheads="1"/>
          </p:cNvSpPr>
          <p:nvPr/>
        </p:nvSpPr>
        <p:spPr bwMode="auto">
          <a:xfrm>
            <a:off x="0" y="436245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021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9E1F7565-B752-44B6-BD69-09DDE6AE35B5}" type="slidenum">
              <a:rPr lang="it-IT"/>
              <a:pPr/>
              <a:t>24</a:t>
            </a:fld>
            <a:endParaRPr lang="it-IT"/>
          </a:p>
        </p:txBody>
      </p:sp>
      <p:sp>
        <p:nvSpPr>
          <p:cNvPr id="990211" name="Rectangle 3"/>
          <p:cNvSpPr>
            <a:spLocks noChangeArrowheads="1"/>
          </p:cNvSpPr>
          <p:nvPr/>
        </p:nvSpPr>
        <p:spPr bwMode="auto">
          <a:xfrm>
            <a:off x="0" y="765175"/>
            <a:ext cx="9144000" cy="3870325"/>
          </a:xfrm>
          <a:prstGeom prst="rect">
            <a:avLst/>
          </a:prstGeom>
          <a:noFill/>
          <a:ln w="9525">
            <a:noFill/>
            <a:miter lim="800000"/>
            <a:headEnd/>
            <a:tailEnd/>
          </a:ln>
          <a:effectLst/>
        </p:spPr>
        <p:txBody>
          <a:bodyPr>
            <a:spAutoFit/>
          </a:bodyPr>
          <a:lstStyle/>
          <a:p>
            <a:pPr algn="just"/>
            <a:r>
              <a:rPr lang="it-IT" b="1">
                <a:solidFill>
                  <a:srgbClr val="FF0000"/>
                </a:solidFill>
                <a:cs typeface="Times New Roman" pitchFamily="18" charset="0"/>
              </a:rPr>
              <a:t>Temperatura e composizione del gas.</a:t>
            </a:r>
            <a:r>
              <a:rPr lang="it-IT" b="1">
                <a:solidFill>
                  <a:srgbClr val="000000"/>
                </a:solidFill>
                <a:cs typeface="Times New Roman" pitchFamily="18" charset="0"/>
              </a:rPr>
              <a:t> </a:t>
            </a:r>
          </a:p>
          <a:p>
            <a:pPr algn="just"/>
            <a:r>
              <a:rPr lang="it-IT" b="1">
                <a:solidFill>
                  <a:srgbClr val="000000"/>
                </a:solidFill>
                <a:cs typeface="Times New Roman" pitchFamily="18" charset="0"/>
              </a:rPr>
              <a:t>Abbiamo visto che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800" b="1">
                <a:solidFill>
                  <a:srgbClr val="000000"/>
                </a:solidFill>
                <a:cs typeface="Times New Roman" pitchFamily="18" charset="0"/>
              </a:rPr>
              <a:t> è dato dalla legge di Henry, C</a:t>
            </a:r>
            <a:r>
              <a:rPr lang="it-IT" sz="2800" b="1" baseline="30000">
                <a:solidFill>
                  <a:srgbClr val="000000"/>
                </a:solidFill>
                <a:cs typeface="Times New Roman" pitchFamily="18" charset="0"/>
              </a:rPr>
              <a:t>*</a:t>
            </a:r>
            <a:r>
              <a:rPr lang="it-IT" sz="2800" b="1" baseline="-30000">
                <a:solidFill>
                  <a:srgbClr val="000000"/>
                </a:solidFill>
                <a:cs typeface="Times New Roman" pitchFamily="18" charset="0"/>
              </a:rPr>
              <a:t>O</a:t>
            </a:r>
            <a:r>
              <a:rPr lang="it-IT" sz="2800" b="1">
                <a:solidFill>
                  <a:srgbClr val="000000"/>
                </a:solidFill>
                <a:cs typeface="Times New Roman" pitchFamily="18" charset="0"/>
              </a:rPr>
              <a:t> = P</a:t>
            </a:r>
            <a:r>
              <a:rPr lang="it-IT" sz="2800" b="1" baseline="-30000">
                <a:solidFill>
                  <a:srgbClr val="000000"/>
                </a:solidFill>
                <a:cs typeface="Times New Roman" pitchFamily="18" charset="0"/>
              </a:rPr>
              <a:t>0</a:t>
            </a:r>
            <a:r>
              <a:rPr lang="it-IT" sz="2800" b="1">
                <a:solidFill>
                  <a:srgbClr val="000000"/>
                </a:solidFill>
                <a:cs typeface="Times New Roman" pitchFamily="18" charset="0"/>
              </a:rPr>
              <a:t>/H</a:t>
            </a:r>
            <a:r>
              <a:rPr lang="it-IT" sz="2800" b="1" baseline="-30000">
                <a:solidFill>
                  <a:srgbClr val="000000"/>
                </a:solidFill>
                <a:cs typeface="Times New Roman" pitchFamily="18" charset="0"/>
              </a:rPr>
              <a:t>0</a:t>
            </a:r>
            <a:r>
              <a:rPr lang="it-IT" sz="2000" b="1">
                <a:solidFill>
                  <a:srgbClr val="000000"/>
                </a:solidFill>
                <a:cs typeface="Times New Roman" pitchFamily="18" charset="0"/>
              </a:rPr>
              <a:t>, ove P</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è la pressione parziale dell’ossigeno nella fase gassosa (se la fase gassosa è aria a 1 atmosfera, P</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 0,22 atm), H</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è la costante di Henry. H</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dipende dalla presenza di altri soluti in acqua e dalla temperatura: </a:t>
            </a:r>
          </a:p>
          <a:p>
            <a:pPr algn="ctr"/>
            <a:r>
              <a:rPr lang="it-IT" sz="2000" b="1">
                <a:solidFill>
                  <a:srgbClr val="000000"/>
                </a:solidFill>
                <a:cs typeface="Times New Roman" pitchFamily="18" charset="0"/>
              </a:rPr>
              <a:t>­ temperatura Þ ­ H</a:t>
            </a:r>
            <a:r>
              <a:rPr lang="it-IT" b="1" baseline="-30000">
                <a:solidFill>
                  <a:srgbClr val="000000"/>
                </a:solidFill>
                <a:cs typeface="Times New Roman" pitchFamily="18" charset="0"/>
              </a:rPr>
              <a:t>0</a:t>
            </a:r>
            <a:r>
              <a:rPr lang="it-IT" b="1">
                <a:solidFill>
                  <a:srgbClr val="000000"/>
                </a:solidFill>
                <a:cs typeface="Times New Roman" pitchFamily="18" charset="0"/>
              </a:rPr>
              <a:t> Þ ¯ C</a:t>
            </a:r>
            <a:r>
              <a:rPr lang="it-IT" b="1" baseline="30000">
                <a:solidFill>
                  <a:srgbClr val="000000"/>
                </a:solidFill>
                <a:cs typeface="Times New Roman" pitchFamily="18" charset="0"/>
              </a:rPr>
              <a:t>*</a:t>
            </a:r>
            <a:r>
              <a:rPr lang="it-IT" b="1" baseline="-30000">
                <a:solidFill>
                  <a:srgbClr val="000000"/>
                </a:solidFill>
                <a:cs typeface="Times New Roman" pitchFamily="18" charset="0"/>
              </a:rPr>
              <a:t>O</a:t>
            </a:r>
            <a:r>
              <a:rPr lang="it-IT" sz="2000" b="1">
                <a:solidFill>
                  <a:srgbClr val="000000"/>
                </a:solidFill>
                <a:cs typeface="Times New Roman" pitchFamily="18" charset="0"/>
              </a:rPr>
              <a:t>.</a:t>
            </a:r>
          </a:p>
          <a:p>
            <a:pPr algn="just"/>
            <a:r>
              <a:rPr lang="it-IT" sz="2000" b="1">
                <a:solidFill>
                  <a:srgbClr val="000000"/>
                </a:solidFill>
                <a:cs typeface="Times New Roman" pitchFamily="18" charset="0"/>
              </a:rPr>
              <a:t>La legge di Henry è valida solo per P</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£ 1 atm (P</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 1 atm per l’ossigeno puro a pressione atmosferica), ma può essere usata per stimare approssimativamente la solubilità dell’ossigeno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anche a P</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&gt; 1 atm (per l’ossigeno compresso). Ne consegue, che </a:t>
            </a:r>
            <a:r>
              <a:rPr lang="it-IT" b="1">
                <a:solidFill>
                  <a:srgbClr val="000000"/>
                </a:solidFill>
                <a:cs typeface="Times New Roman" pitchFamily="18" charset="0"/>
              </a:rPr>
              <a:t>­P</a:t>
            </a:r>
            <a:r>
              <a:rPr lang="it-IT" b="1" baseline="-30000">
                <a:solidFill>
                  <a:srgbClr val="000000"/>
                </a:solidFill>
                <a:cs typeface="Times New Roman" pitchFamily="18" charset="0"/>
              </a:rPr>
              <a:t>0</a:t>
            </a:r>
            <a:r>
              <a:rPr lang="it-IT" b="1">
                <a:solidFill>
                  <a:srgbClr val="000000"/>
                </a:solidFill>
                <a:cs typeface="Times New Roman" pitchFamily="18" charset="0"/>
              </a:rPr>
              <a:t> Þ ­C</a:t>
            </a:r>
            <a:r>
              <a:rPr lang="it-IT" b="1" baseline="30000">
                <a:solidFill>
                  <a:srgbClr val="000000"/>
                </a:solidFill>
                <a:cs typeface="Times New Roman" pitchFamily="18" charset="0"/>
              </a:rPr>
              <a:t>*</a:t>
            </a:r>
            <a:r>
              <a:rPr lang="it-IT" b="1" baseline="-30000">
                <a:solidFill>
                  <a:srgbClr val="000000"/>
                </a:solidFill>
                <a:cs typeface="Times New Roman" pitchFamily="18" charset="0"/>
              </a:rPr>
              <a:t>O</a:t>
            </a:r>
            <a:r>
              <a:rPr lang="it-IT" sz="2000" b="1">
                <a:solidFill>
                  <a:srgbClr val="000000"/>
                </a:solidFill>
                <a:cs typeface="Times New Roman" pitchFamily="18" charset="0"/>
              </a:rPr>
              <a:t>, e quindi usando </a:t>
            </a:r>
            <a:r>
              <a:rPr lang="it-IT" b="1">
                <a:solidFill>
                  <a:srgbClr val="000000"/>
                </a:solidFill>
                <a:cs typeface="Times New Roman" pitchFamily="18" charset="0"/>
              </a:rPr>
              <a:t>O</a:t>
            </a:r>
            <a:r>
              <a:rPr lang="it-IT" b="1" baseline="-30000">
                <a:solidFill>
                  <a:srgbClr val="000000"/>
                </a:solidFill>
                <a:cs typeface="Times New Roman" pitchFamily="18" charset="0"/>
              </a:rPr>
              <a:t>2</a:t>
            </a:r>
            <a:r>
              <a:rPr lang="it-IT" b="1">
                <a:solidFill>
                  <a:srgbClr val="000000"/>
                </a:solidFill>
                <a:cs typeface="Times New Roman" pitchFamily="18" charset="0"/>
              </a:rPr>
              <a:t> puro</a:t>
            </a:r>
            <a:r>
              <a:rPr lang="it-IT" sz="2000" b="1">
                <a:solidFill>
                  <a:srgbClr val="000000"/>
                </a:solidFill>
                <a:cs typeface="Times New Roman" pitchFamily="18" charset="0"/>
              </a:rPr>
              <a:t> (invece di aria) si avrà la massima solubilità in acqua. Tuttavia, l’ossigeno puro è più costoso.</a:t>
            </a:r>
          </a:p>
        </p:txBody>
      </p:sp>
      <p:sp>
        <p:nvSpPr>
          <p:cNvPr id="990212" name="Text Box 4"/>
          <p:cNvSpPr txBox="1">
            <a:spLocks noChangeArrowheads="1"/>
          </p:cNvSpPr>
          <p:nvPr/>
        </p:nvSpPr>
        <p:spPr bwMode="auto">
          <a:xfrm>
            <a:off x="433388" y="141288"/>
            <a:ext cx="8328025" cy="457200"/>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Fattori che influenzano il termine C</a:t>
            </a:r>
            <a:r>
              <a:rPr lang="it-IT" b="1" baseline="30000">
                <a:solidFill>
                  <a:srgbClr val="FF0000"/>
                </a:solidFill>
                <a:cs typeface="Times New Roman" pitchFamily="18" charset="0"/>
              </a:rPr>
              <a:t>*</a:t>
            </a:r>
            <a:r>
              <a:rPr lang="it-IT" b="1" baseline="-30000">
                <a:solidFill>
                  <a:srgbClr val="FF0000"/>
                </a:solidFill>
                <a:cs typeface="Times New Roman" pitchFamily="18" charset="0"/>
              </a:rPr>
              <a:t>O</a:t>
            </a:r>
            <a:r>
              <a:rPr lang="it-IT" b="1">
                <a:solidFill>
                  <a:srgbClr val="FF0000"/>
                </a:solidFill>
                <a:cs typeface="Times New Roman" pitchFamily="18" charset="0"/>
              </a:rPr>
              <a:t> – C</a:t>
            </a:r>
            <a:r>
              <a:rPr lang="it-IT" b="1" baseline="-30000">
                <a:solidFill>
                  <a:srgbClr val="FF0000"/>
                </a:solidFill>
                <a:cs typeface="Times New Roman" pitchFamily="18" charset="0"/>
              </a:rPr>
              <a:t>O</a:t>
            </a:r>
            <a:r>
              <a:rPr lang="it-IT" b="1">
                <a:solidFill>
                  <a:srgbClr val="FF0000"/>
                </a:solidFill>
                <a:cs typeface="Times New Roman" pitchFamily="18" charset="0"/>
              </a:rPr>
              <a:t> nell’equazione (69)</a:t>
            </a:r>
            <a:endParaRPr lang="it-IT" sz="2800" b="1">
              <a:solidFill>
                <a:srgbClr val="FF0000"/>
              </a:solidFill>
            </a:endParaRPr>
          </a:p>
        </p:txBody>
      </p:sp>
      <p:sp>
        <p:nvSpPr>
          <p:cNvPr id="99021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123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97B664FA-5A4F-403A-B48B-D9C4174C1EE5}" type="slidenum">
              <a:rPr lang="it-IT"/>
              <a:pPr/>
              <a:t>25</a:t>
            </a:fld>
            <a:endParaRPr lang="it-IT"/>
          </a:p>
        </p:txBody>
      </p:sp>
      <p:sp>
        <p:nvSpPr>
          <p:cNvPr id="991235" name="Rectangle 3"/>
          <p:cNvSpPr>
            <a:spLocks noChangeArrowheads="1"/>
          </p:cNvSpPr>
          <p:nvPr/>
        </p:nvSpPr>
        <p:spPr bwMode="auto">
          <a:xfrm>
            <a:off x="0" y="765175"/>
            <a:ext cx="9144000" cy="1917700"/>
          </a:xfrm>
          <a:prstGeom prst="rect">
            <a:avLst/>
          </a:prstGeom>
          <a:noFill/>
          <a:ln w="9525">
            <a:noFill/>
            <a:miter lim="800000"/>
            <a:headEnd/>
            <a:tailEnd/>
          </a:ln>
          <a:effectLst/>
        </p:spPr>
        <p:txBody>
          <a:bodyPr>
            <a:spAutoFit/>
          </a:bodyPr>
          <a:lstStyle/>
          <a:p>
            <a:pPr algn="just"/>
            <a:r>
              <a:rPr lang="it-IT" b="1">
                <a:solidFill>
                  <a:srgbClr val="FF0000"/>
                </a:solidFill>
                <a:cs typeface="Times New Roman" pitchFamily="18" charset="0"/>
              </a:rPr>
              <a:t>Temperatura e composizione del gas.</a:t>
            </a:r>
            <a:r>
              <a:rPr lang="it-IT" b="1">
                <a:solidFill>
                  <a:srgbClr val="000000"/>
                </a:solidFill>
                <a:cs typeface="Times New Roman" pitchFamily="18" charset="0"/>
              </a:rPr>
              <a:t> </a:t>
            </a:r>
          </a:p>
          <a:p>
            <a:pPr algn="just"/>
            <a:endParaRPr lang="it-IT" b="1" i="1" u="sng">
              <a:solidFill>
                <a:srgbClr val="000000"/>
              </a:solidFill>
              <a:cs typeface="Times New Roman" pitchFamily="18" charset="0"/>
            </a:endParaRPr>
          </a:p>
          <a:p>
            <a:pPr algn="just"/>
            <a:r>
              <a:rPr lang="it-IT" b="1" i="1" u="sng">
                <a:solidFill>
                  <a:srgbClr val="000000"/>
                </a:solidFill>
                <a:cs typeface="Times New Roman" pitchFamily="18" charset="0"/>
              </a:rPr>
              <a:t>Esercizio 54</a:t>
            </a:r>
            <a:r>
              <a:rPr lang="it-IT" b="1">
                <a:solidFill>
                  <a:srgbClr val="000000"/>
                </a:solidFill>
                <a:cs typeface="Times New Roman" pitchFamily="18" charset="0"/>
              </a:rPr>
              <a:t>. </a:t>
            </a:r>
            <a:r>
              <a:rPr lang="it-IT" b="1" i="1">
                <a:solidFill>
                  <a:srgbClr val="000000"/>
                </a:solidFill>
                <a:cs typeface="Times New Roman" pitchFamily="18" charset="0"/>
              </a:rPr>
              <a:t>Calcolare la solubilità dell’ossigeno in acqua, assumendo che l’aria contenga 21 % di O</a:t>
            </a:r>
            <a:r>
              <a:rPr lang="it-IT" b="1" i="1" baseline="-30000">
                <a:solidFill>
                  <a:srgbClr val="000000"/>
                </a:solidFill>
                <a:cs typeface="Times New Roman" pitchFamily="18" charset="0"/>
              </a:rPr>
              <a:t>2</a:t>
            </a:r>
            <a:r>
              <a:rPr lang="it-IT" b="1" i="1">
                <a:solidFill>
                  <a:srgbClr val="000000"/>
                </a:solidFill>
                <a:cs typeface="Times New Roman" pitchFamily="18" charset="0"/>
              </a:rPr>
              <a:t> al variare della temperatura e del gas (aria o ossigeno puro).</a:t>
            </a:r>
          </a:p>
        </p:txBody>
      </p:sp>
      <p:sp>
        <p:nvSpPr>
          <p:cNvPr id="991236" name="Text Box 4"/>
          <p:cNvSpPr txBox="1">
            <a:spLocks noChangeArrowheads="1"/>
          </p:cNvSpPr>
          <p:nvPr/>
        </p:nvSpPr>
        <p:spPr bwMode="auto">
          <a:xfrm>
            <a:off x="433388" y="141288"/>
            <a:ext cx="8328025" cy="457200"/>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Fattori che influenzano il termine C</a:t>
            </a:r>
            <a:r>
              <a:rPr lang="it-IT" b="1" baseline="30000">
                <a:solidFill>
                  <a:srgbClr val="FF0000"/>
                </a:solidFill>
                <a:cs typeface="Times New Roman" pitchFamily="18" charset="0"/>
              </a:rPr>
              <a:t>*</a:t>
            </a:r>
            <a:r>
              <a:rPr lang="it-IT" b="1" baseline="-30000">
                <a:solidFill>
                  <a:srgbClr val="FF0000"/>
                </a:solidFill>
                <a:cs typeface="Times New Roman" pitchFamily="18" charset="0"/>
              </a:rPr>
              <a:t>O</a:t>
            </a:r>
            <a:r>
              <a:rPr lang="it-IT" b="1">
                <a:solidFill>
                  <a:srgbClr val="FF0000"/>
                </a:solidFill>
                <a:cs typeface="Times New Roman" pitchFamily="18" charset="0"/>
              </a:rPr>
              <a:t> – C</a:t>
            </a:r>
            <a:r>
              <a:rPr lang="it-IT" b="1" baseline="-30000">
                <a:solidFill>
                  <a:srgbClr val="FF0000"/>
                </a:solidFill>
                <a:cs typeface="Times New Roman" pitchFamily="18" charset="0"/>
              </a:rPr>
              <a:t>O</a:t>
            </a:r>
            <a:r>
              <a:rPr lang="it-IT" b="1">
                <a:solidFill>
                  <a:srgbClr val="FF0000"/>
                </a:solidFill>
                <a:cs typeface="Times New Roman" pitchFamily="18" charset="0"/>
              </a:rPr>
              <a:t> nell’equazione (69)</a:t>
            </a:r>
            <a:endParaRPr lang="it-IT" sz="2800" b="1">
              <a:solidFill>
                <a:srgbClr val="FF0000"/>
              </a:solidFill>
            </a:endParaRPr>
          </a:p>
        </p:txBody>
      </p:sp>
      <p:sp>
        <p:nvSpPr>
          <p:cNvPr id="99123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1314" name="Group 82"/>
          <p:cNvGraphicFramePr>
            <a:graphicFrameLocks noGrp="1"/>
          </p:cNvGraphicFramePr>
          <p:nvPr/>
        </p:nvGraphicFramePr>
        <p:xfrm>
          <a:off x="1476375" y="3141663"/>
          <a:ext cx="6210300" cy="1763712"/>
        </p:xfrm>
        <a:graphic>
          <a:graphicData uri="http://schemas.openxmlformats.org/drawingml/2006/table">
            <a:tbl>
              <a:tblPr/>
              <a:tblGrid>
                <a:gridCol w="1552575">
                  <a:extLst>
                    <a:ext uri="{9D8B030D-6E8A-4147-A177-3AD203B41FA5}">
                      <a16:colId xmlns:a16="http://schemas.microsoft.com/office/drawing/2014/main" val="20000"/>
                    </a:ext>
                  </a:extLst>
                </a:gridCol>
                <a:gridCol w="1552575">
                  <a:extLst>
                    <a:ext uri="{9D8B030D-6E8A-4147-A177-3AD203B41FA5}">
                      <a16:colId xmlns:a16="http://schemas.microsoft.com/office/drawing/2014/main" val="20001"/>
                    </a:ext>
                  </a:extLst>
                </a:gridCol>
                <a:gridCol w="1552575">
                  <a:extLst>
                    <a:ext uri="{9D8B030D-6E8A-4147-A177-3AD203B41FA5}">
                      <a16:colId xmlns:a16="http://schemas.microsoft.com/office/drawing/2014/main" val="20002"/>
                    </a:ext>
                  </a:extLst>
                </a:gridCol>
                <a:gridCol w="1552575">
                  <a:extLst>
                    <a:ext uri="{9D8B030D-6E8A-4147-A177-3AD203B41FA5}">
                      <a16:colId xmlns:a16="http://schemas.microsoft.com/office/drawing/2014/main" val="20003"/>
                    </a:ext>
                  </a:extLst>
                </a:gridCol>
              </a:tblGrid>
              <a:tr h="3762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Temperatura,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Costante di Henry, atm l mg</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Usando aria a 1 atm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Usando O</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2  </a:t>
                      </a:r>
                      <a:r>
                        <a:rPr kumimoji="0" lang="it-IT" sz="1400" b="0" i="1" u="none" strike="noStrike" cap="none" normalizeH="0" baseline="0">
                          <a:ln>
                            <a:noFill/>
                          </a:ln>
                          <a:solidFill>
                            <a:schemeClr val="tx1"/>
                          </a:solidFill>
                          <a:effectLst/>
                          <a:latin typeface="Times New Roman" pitchFamily="18" charset="0"/>
                          <a:cs typeface="Times New Roman" pitchFamily="18" charset="0"/>
                        </a:rPr>
                        <a:t>puro  a 1 atm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0,0258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0,0299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8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DF4F8F8F-98B0-441F-AB9E-76E64AB1D3C1}" type="slidenum">
              <a:rPr lang="it-IT"/>
              <a:pPr/>
              <a:t>26</a:t>
            </a:fld>
            <a:endParaRPr lang="it-IT"/>
          </a:p>
        </p:txBody>
      </p:sp>
      <p:sp>
        <p:nvSpPr>
          <p:cNvPr id="993283" name="Rectangle 3"/>
          <p:cNvSpPr>
            <a:spLocks noChangeArrowheads="1"/>
          </p:cNvSpPr>
          <p:nvPr/>
        </p:nvSpPr>
        <p:spPr bwMode="auto">
          <a:xfrm>
            <a:off x="0" y="765175"/>
            <a:ext cx="9144000" cy="4506913"/>
          </a:xfrm>
          <a:prstGeom prst="rect">
            <a:avLst/>
          </a:prstGeom>
          <a:noFill/>
          <a:ln w="9525">
            <a:noFill/>
            <a:miter lim="800000"/>
            <a:headEnd/>
            <a:tailEnd/>
          </a:ln>
          <a:effectLst/>
        </p:spPr>
        <p:txBody>
          <a:bodyPr>
            <a:spAutoFit/>
          </a:bodyPr>
          <a:lstStyle/>
          <a:p>
            <a:pPr algn="just"/>
            <a:r>
              <a:rPr lang="it-IT" b="1">
                <a:solidFill>
                  <a:srgbClr val="FF0000"/>
                </a:solidFill>
                <a:cs typeface="Times New Roman" pitchFamily="18" charset="0"/>
              </a:rPr>
              <a:t>Altezza della colonna di liquido nel reattore. </a:t>
            </a:r>
          </a:p>
          <a:p>
            <a:pPr algn="just"/>
            <a:r>
              <a:rPr lang="it-IT" sz="2200" b="1">
                <a:solidFill>
                  <a:srgbClr val="000000"/>
                </a:solidFill>
                <a:cs typeface="Times New Roman" pitchFamily="18" charset="0"/>
              </a:rPr>
              <a:t>Poiché per la legge di Dalton, </a:t>
            </a:r>
          </a:p>
          <a:p>
            <a:pPr algn="just"/>
            <a:r>
              <a:rPr lang="it-IT" sz="2200" b="1">
                <a:solidFill>
                  <a:srgbClr val="000000"/>
                </a:solidFill>
                <a:cs typeface="Times New Roman" pitchFamily="18" charset="0"/>
              </a:rPr>
              <a:t>P</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 x</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P, ove x</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 frazione molare dell’ossigeno nel gas e P = pressione totale del gas, </a:t>
            </a:r>
            <a:endParaRPr lang="it-IT" sz="2200" b="1">
              <a:solidFill>
                <a:srgbClr val="000000"/>
              </a:solidFill>
              <a:latin typeface="Symbol" pitchFamily="18" charset="2"/>
              <a:cs typeface="Times New Roman" pitchFamily="18" charset="0"/>
            </a:endParaRPr>
          </a:p>
          <a:p>
            <a:pPr algn="ctr"/>
            <a:r>
              <a:rPr lang="it-IT" sz="2200" b="1">
                <a:solidFill>
                  <a:srgbClr val="000000"/>
                </a:solidFill>
                <a:latin typeface="Times New Roman"/>
                <a:cs typeface="Times New Roman" pitchFamily="18" charset="0"/>
              </a:rPr>
              <a:t>­</a:t>
            </a:r>
            <a:r>
              <a:rPr lang="it-IT" sz="2200" b="1">
                <a:solidFill>
                  <a:srgbClr val="000000"/>
                </a:solidFill>
                <a:cs typeface="Times New Roman" pitchFamily="18" charset="0"/>
              </a:rPr>
              <a:t>P </a:t>
            </a:r>
            <a:r>
              <a:rPr lang="it-IT" sz="2200" b="1">
                <a:solidFill>
                  <a:srgbClr val="000000"/>
                </a:solidFill>
                <a:latin typeface="Symbol" pitchFamily="18" charset="2"/>
                <a:cs typeface="Times New Roman" pitchFamily="18" charset="0"/>
              </a:rPr>
              <a:t>Þ </a:t>
            </a:r>
            <a:r>
              <a:rPr lang="it-IT" sz="2200" b="1">
                <a:solidFill>
                  <a:srgbClr val="000000"/>
                </a:solidFill>
                <a:latin typeface="Times New Roman"/>
                <a:cs typeface="Times New Roman" pitchFamily="18" charset="0"/>
              </a:rPr>
              <a:t>­</a:t>
            </a:r>
            <a:r>
              <a:rPr lang="it-IT" sz="2200" b="1">
                <a:solidFill>
                  <a:srgbClr val="000000"/>
                </a:solidFill>
                <a:cs typeface="Times New Roman" pitchFamily="18" charset="0"/>
              </a:rPr>
              <a:t> P</a:t>
            </a:r>
            <a:r>
              <a:rPr lang="it-IT" sz="2200" b="1" baseline="-30000">
                <a:solidFill>
                  <a:srgbClr val="000000"/>
                </a:solidFill>
                <a:cs typeface="Times New Roman" pitchFamily="18" charset="0"/>
              </a:rPr>
              <a:t>0 </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Þ</a:t>
            </a:r>
            <a:r>
              <a:rPr lang="it-IT" sz="2200" b="1">
                <a:solidFill>
                  <a:srgbClr val="000000"/>
                </a:solidFill>
                <a:latin typeface="Times New Roman"/>
                <a:cs typeface="Times New Roman" pitchFamily="18" charset="0"/>
              </a:rPr>
              <a:t>­</a:t>
            </a:r>
            <a:r>
              <a:rPr lang="it-IT" sz="2200" b="1">
                <a:solidFill>
                  <a:srgbClr val="000000"/>
                </a:solidFill>
                <a:cs typeface="Times New Roman" pitchFamily="18" charset="0"/>
              </a:rPr>
              <a:t>C</a:t>
            </a:r>
            <a:r>
              <a:rPr lang="it-IT" sz="2200" b="1" baseline="30000">
                <a:solidFill>
                  <a:srgbClr val="000000"/>
                </a:solidFill>
                <a:cs typeface="Times New Roman" pitchFamily="18" charset="0"/>
              </a:rPr>
              <a:t>*</a:t>
            </a:r>
            <a:r>
              <a:rPr lang="it-IT" sz="2200" b="1" baseline="-30000">
                <a:solidFill>
                  <a:srgbClr val="000000"/>
                </a:solidFill>
                <a:cs typeface="Times New Roman" pitchFamily="18" charset="0"/>
              </a:rPr>
              <a:t>O</a:t>
            </a:r>
            <a:r>
              <a:rPr lang="it-IT" sz="2200" b="1">
                <a:solidFill>
                  <a:srgbClr val="000000"/>
                </a:solidFill>
                <a:cs typeface="Times New Roman" pitchFamily="18" charset="0"/>
              </a:rPr>
              <a:t>.</a:t>
            </a:r>
          </a:p>
          <a:p>
            <a:pPr algn="just"/>
            <a:r>
              <a:rPr lang="it-IT" sz="2200" b="1">
                <a:solidFill>
                  <a:srgbClr val="000000"/>
                </a:solidFill>
                <a:cs typeface="Times New Roman" pitchFamily="18" charset="0"/>
              </a:rPr>
              <a:t>Aumentare P significa pressurizzare il reattore, il che comporta aumenta della complessità costruttiva e del costo del reattore. Un altro metodo per aumentare P è aumentare l’altezza del reattore, e perciò l’altezza della colonna di liquido. Infatti, la pressione idrostatica alla base del reattore (P</a:t>
            </a:r>
            <a:r>
              <a:rPr lang="it-IT" sz="2200" b="1" baseline="-30000">
                <a:solidFill>
                  <a:srgbClr val="000000"/>
                </a:solidFill>
                <a:cs typeface="Times New Roman" pitchFamily="18" charset="0"/>
              </a:rPr>
              <a:t>base</a:t>
            </a:r>
            <a:r>
              <a:rPr lang="it-IT" sz="2200" b="1">
                <a:solidFill>
                  <a:srgbClr val="000000"/>
                </a:solidFill>
                <a:cs typeface="Times New Roman" pitchFamily="18" charset="0"/>
              </a:rPr>
              <a:t>) varia con l’altezza della colonna di liquido secondo l’equazione P</a:t>
            </a:r>
            <a:r>
              <a:rPr lang="it-IT" sz="2200" b="1" baseline="-30000">
                <a:solidFill>
                  <a:srgbClr val="000000"/>
                </a:solidFill>
                <a:cs typeface="Times New Roman" pitchFamily="18" charset="0"/>
              </a:rPr>
              <a:t>base </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r </a:t>
            </a:r>
            <a:r>
              <a:rPr lang="it-IT" sz="2200" b="1">
                <a:solidFill>
                  <a:srgbClr val="000000"/>
                </a:solidFill>
                <a:cs typeface="Times New Roman" pitchFamily="18" charset="0"/>
              </a:rPr>
              <a:t>g h + 1,033  (70), ove P</a:t>
            </a:r>
            <a:r>
              <a:rPr lang="it-IT" sz="2200" b="1" baseline="-30000">
                <a:solidFill>
                  <a:srgbClr val="000000"/>
                </a:solidFill>
                <a:cs typeface="Times New Roman" pitchFamily="18" charset="0"/>
              </a:rPr>
              <a:t>base</a:t>
            </a:r>
            <a:r>
              <a:rPr lang="it-IT" sz="2200" b="1">
                <a:solidFill>
                  <a:srgbClr val="000000"/>
                </a:solidFill>
                <a:cs typeface="Times New Roman" pitchFamily="18" charset="0"/>
              </a:rPr>
              <a:t> è in kg/cm</a:t>
            </a:r>
            <a:r>
              <a:rPr lang="it-IT" sz="2200" b="1" baseline="30000">
                <a:solidFill>
                  <a:srgbClr val="000000"/>
                </a:solidFill>
                <a:cs typeface="Times New Roman" pitchFamily="18" charset="0"/>
              </a:rPr>
              <a:t>2</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r </a:t>
            </a:r>
            <a:r>
              <a:rPr lang="it-IT" sz="2200" b="1">
                <a:solidFill>
                  <a:srgbClr val="000000"/>
                </a:solidFill>
                <a:cs typeface="Times New Roman" pitchFamily="18" charset="0"/>
              </a:rPr>
              <a:t>g = peso specifico del liquido in kg/cm</a:t>
            </a:r>
            <a:r>
              <a:rPr lang="it-IT" sz="2200" b="1" baseline="30000">
                <a:solidFill>
                  <a:srgbClr val="000000"/>
                </a:solidFill>
                <a:cs typeface="Times New Roman" pitchFamily="18" charset="0"/>
              </a:rPr>
              <a:t>3</a:t>
            </a:r>
            <a:r>
              <a:rPr lang="it-IT" sz="2200" b="1">
                <a:solidFill>
                  <a:srgbClr val="000000"/>
                </a:solidFill>
                <a:cs typeface="Times New Roman" pitchFamily="18" charset="0"/>
              </a:rPr>
              <a:t>,  h = altezza della colonna di liquido (cm), 1,033 = pressione atmosferica in kg/cm</a:t>
            </a:r>
            <a:r>
              <a:rPr lang="it-IT" sz="2200" b="1" baseline="30000">
                <a:solidFill>
                  <a:srgbClr val="000000"/>
                </a:solidFill>
                <a:cs typeface="Times New Roman" pitchFamily="18" charset="0"/>
              </a:rPr>
              <a:t>2</a:t>
            </a:r>
            <a:r>
              <a:rPr lang="it-IT" sz="2200" b="1">
                <a:solidFill>
                  <a:srgbClr val="000000"/>
                </a:solidFill>
                <a:cs typeface="Times New Roman" pitchFamily="18" charset="0"/>
              </a:rPr>
              <a:t> alla superficie del liquido.</a:t>
            </a:r>
            <a:r>
              <a:rPr lang="it-IT" b="1" u="sng">
                <a:solidFill>
                  <a:srgbClr val="000000"/>
                </a:solidFill>
                <a:cs typeface="Times New Roman" pitchFamily="18" charset="0"/>
              </a:rPr>
              <a:t> </a:t>
            </a:r>
          </a:p>
        </p:txBody>
      </p:sp>
      <p:sp>
        <p:nvSpPr>
          <p:cNvPr id="993284" name="Text Box 4"/>
          <p:cNvSpPr txBox="1">
            <a:spLocks noChangeArrowheads="1"/>
          </p:cNvSpPr>
          <p:nvPr/>
        </p:nvSpPr>
        <p:spPr bwMode="auto">
          <a:xfrm>
            <a:off x="433388" y="141288"/>
            <a:ext cx="8328025" cy="457200"/>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Fattori che influenzano il termine C</a:t>
            </a:r>
            <a:r>
              <a:rPr lang="it-IT" b="1" baseline="30000">
                <a:solidFill>
                  <a:srgbClr val="FF0000"/>
                </a:solidFill>
                <a:cs typeface="Times New Roman" pitchFamily="18" charset="0"/>
              </a:rPr>
              <a:t>*</a:t>
            </a:r>
            <a:r>
              <a:rPr lang="it-IT" b="1" baseline="-30000">
                <a:solidFill>
                  <a:srgbClr val="FF0000"/>
                </a:solidFill>
                <a:cs typeface="Times New Roman" pitchFamily="18" charset="0"/>
              </a:rPr>
              <a:t>O</a:t>
            </a:r>
            <a:r>
              <a:rPr lang="it-IT" b="1">
                <a:solidFill>
                  <a:srgbClr val="FF0000"/>
                </a:solidFill>
                <a:cs typeface="Times New Roman" pitchFamily="18" charset="0"/>
              </a:rPr>
              <a:t> – C</a:t>
            </a:r>
            <a:r>
              <a:rPr lang="it-IT" b="1" baseline="-30000">
                <a:solidFill>
                  <a:srgbClr val="FF0000"/>
                </a:solidFill>
                <a:cs typeface="Times New Roman" pitchFamily="18" charset="0"/>
              </a:rPr>
              <a:t>O</a:t>
            </a:r>
            <a:r>
              <a:rPr lang="it-IT" b="1">
                <a:solidFill>
                  <a:srgbClr val="FF0000"/>
                </a:solidFill>
                <a:cs typeface="Times New Roman" pitchFamily="18" charset="0"/>
              </a:rPr>
              <a:t> nell’equazione (69)</a:t>
            </a:r>
            <a:endParaRPr lang="it-IT" sz="2800" b="1">
              <a:solidFill>
                <a:srgbClr val="FF0000"/>
              </a:solidFill>
            </a:endParaRPr>
          </a:p>
        </p:txBody>
      </p:sp>
      <p:sp>
        <p:nvSpPr>
          <p:cNvPr id="99328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430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887A910-0C42-4B04-8AC5-FB5DF79A474E}" type="slidenum">
              <a:rPr lang="it-IT"/>
              <a:pPr/>
              <a:t>27</a:t>
            </a:fld>
            <a:endParaRPr lang="it-IT"/>
          </a:p>
        </p:txBody>
      </p:sp>
      <p:sp>
        <p:nvSpPr>
          <p:cNvPr id="994307" name="Rectangle 3"/>
          <p:cNvSpPr>
            <a:spLocks noChangeArrowheads="1"/>
          </p:cNvSpPr>
          <p:nvPr/>
        </p:nvSpPr>
        <p:spPr bwMode="auto">
          <a:xfrm>
            <a:off x="0" y="765175"/>
            <a:ext cx="9144000" cy="5481638"/>
          </a:xfrm>
          <a:prstGeom prst="rect">
            <a:avLst/>
          </a:prstGeom>
          <a:noFill/>
          <a:ln w="9525">
            <a:noFill/>
            <a:miter lim="800000"/>
            <a:headEnd/>
            <a:tailEnd/>
          </a:ln>
          <a:effectLst/>
        </p:spPr>
        <p:txBody>
          <a:bodyPr>
            <a:spAutoFit/>
          </a:bodyPr>
          <a:lstStyle/>
          <a:p>
            <a:pPr algn="just"/>
            <a:r>
              <a:rPr lang="it-IT" b="1">
                <a:solidFill>
                  <a:srgbClr val="FF0000"/>
                </a:solidFill>
                <a:cs typeface="Times New Roman" pitchFamily="18" charset="0"/>
              </a:rPr>
              <a:t>Altezza della colonna di liquido nel reattore. </a:t>
            </a:r>
          </a:p>
          <a:p>
            <a:pPr algn="just"/>
            <a:r>
              <a:rPr lang="it-IT" sz="2200" b="1" i="1" u="sng">
                <a:solidFill>
                  <a:srgbClr val="000000"/>
                </a:solidFill>
                <a:cs typeface="Times New Roman" pitchFamily="18" charset="0"/>
              </a:rPr>
              <a:t>Esercizio 55</a:t>
            </a:r>
            <a:r>
              <a:rPr lang="it-IT" sz="2200" b="1">
                <a:solidFill>
                  <a:srgbClr val="000000"/>
                </a:solidFill>
                <a:cs typeface="Times New Roman" pitchFamily="18" charset="0"/>
              </a:rPr>
              <a:t>. </a:t>
            </a:r>
            <a:r>
              <a:rPr lang="it-IT" sz="2200" b="1" i="1">
                <a:solidFill>
                  <a:srgbClr val="000000"/>
                </a:solidFill>
                <a:cs typeface="Times New Roman" pitchFamily="18" charset="0"/>
              </a:rPr>
              <a:t>Un mezzo liquido di fermentazione ha una densità di 1000 Kg/m</a:t>
            </a:r>
            <a:r>
              <a:rPr lang="it-IT" sz="2200" b="1" i="1" baseline="30000">
                <a:solidFill>
                  <a:srgbClr val="000000"/>
                </a:solidFill>
                <a:cs typeface="Times New Roman" pitchFamily="18" charset="0"/>
              </a:rPr>
              <a:t>3</a:t>
            </a:r>
            <a:r>
              <a:rPr lang="it-IT" sz="2200" b="1" i="1">
                <a:solidFill>
                  <a:srgbClr val="000000"/>
                </a:solidFill>
                <a:cs typeface="Times New Roman" pitchFamily="18" charset="0"/>
              </a:rPr>
              <a:t>. In condizioni normali, la costante di Henry del mezzo è 0,0299 atm l/mg. Assumendo che l’aria contenga il 21 % di ossigeno, calcolare le seguenti grandezze in funzione dell’altezza della colonna di liquido.</a:t>
            </a: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r>
              <a:rPr lang="it-IT" sz="2200" b="1">
                <a:solidFill>
                  <a:srgbClr val="000000"/>
                </a:solidFill>
                <a:cs typeface="Times New Roman" pitchFamily="18" charset="0"/>
              </a:rPr>
              <a:t>Nell’esercizio precedente si è visto che aumentando l’altezza della colonna di liquido, aumenta P</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e C</a:t>
            </a:r>
            <a:r>
              <a:rPr lang="it-IT" sz="2200" b="1" baseline="30000">
                <a:solidFill>
                  <a:srgbClr val="000000"/>
                </a:solidFill>
                <a:cs typeface="Times New Roman" pitchFamily="18" charset="0"/>
              </a:rPr>
              <a:t>*</a:t>
            </a:r>
            <a:r>
              <a:rPr lang="it-IT" sz="2200" b="1" baseline="-30000">
                <a:solidFill>
                  <a:srgbClr val="000000"/>
                </a:solidFill>
                <a:cs typeface="Times New Roman" pitchFamily="18" charset="0"/>
              </a:rPr>
              <a:t>O</a:t>
            </a:r>
            <a:r>
              <a:rPr lang="it-IT" sz="2200" b="1">
                <a:solidFill>
                  <a:srgbClr val="000000"/>
                </a:solidFill>
                <a:cs typeface="Times New Roman" pitchFamily="18" charset="0"/>
              </a:rPr>
              <a:t>. </a:t>
            </a:r>
          </a:p>
        </p:txBody>
      </p:sp>
      <p:sp>
        <p:nvSpPr>
          <p:cNvPr id="994308" name="Text Box 4"/>
          <p:cNvSpPr txBox="1">
            <a:spLocks noChangeArrowheads="1"/>
          </p:cNvSpPr>
          <p:nvPr/>
        </p:nvSpPr>
        <p:spPr bwMode="auto">
          <a:xfrm>
            <a:off x="433388" y="141288"/>
            <a:ext cx="8328025" cy="457200"/>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Fattori che influenzano il termine C</a:t>
            </a:r>
            <a:r>
              <a:rPr lang="it-IT" b="1" baseline="30000">
                <a:solidFill>
                  <a:srgbClr val="FF0000"/>
                </a:solidFill>
                <a:cs typeface="Times New Roman" pitchFamily="18" charset="0"/>
              </a:rPr>
              <a:t>*</a:t>
            </a:r>
            <a:r>
              <a:rPr lang="it-IT" b="1" baseline="-30000">
                <a:solidFill>
                  <a:srgbClr val="FF0000"/>
                </a:solidFill>
                <a:cs typeface="Times New Roman" pitchFamily="18" charset="0"/>
              </a:rPr>
              <a:t>O</a:t>
            </a:r>
            <a:r>
              <a:rPr lang="it-IT" b="1">
                <a:solidFill>
                  <a:srgbClr val="FF0000"/>
                </a:solidFill>
                <a:cs typeface="Times New Roman" pitchFamily="18" charset="0"/>
              </a:rPr>
              <a:t> – C</a:t>
            </a:r>
            <a:r>
              <a:rPr lang="it-IT" b="1" baseline="-30000">
                <a:solidFill>
                  <a:srgbClr val="FF0000"/>
                </a:solidFill>
                <a:cs typeface="Times New Roman" pitchFamily="18" charset="0"/>
              </a:rPr>
              <a:t>O</a:t>
            </a:r>
            <a:r>
              <a:rPr lang="it-IT" b="1">
                <a:solidFill>
                  <a:srgbClr val="FF0000"/>
                </a:solidFill>
                <a:cs typeface="Times New Roman" pitchFamily="18" charset="0"/>
              </a:rPr>
              <a:t> nell’equazione (69)</a:t>
            </a:r>
            <a:endParaRPr lang="it-IT" sz="2800" b="1">
              <a:solidFill>
                <a:srgbClr val="FF0000"/>
              </a:solidFill>
            </a:endParaRPr>
          </a:p>
        </p:txBody>
      </p:sp>
      <p:sp>
        <p:nvSpPr>
          <p:cNvPr id="99430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4386" name="Group 82"/>
          <p:cNvGraphicFramePr>
            <a:graphicFrameLocks noGrp="1"/>
          </p:cNvGraphicFramePr>
          <p:nvPr/>
        </p:nvGraphicFramePr>
        <p:xfrm>
          <a:off x="1547813" y="3068638"/>
          <a:ext cx="6210300" cy="227965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Altezza della colonna di liquido in 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alla base del reattore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Pressione parziale dell’ossigeno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Concentrazione di ossigeno disciolto alla base del reattore (mg/l)</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FDBAFD9-D333-471D-828F-1204361DA835}" type="slidenum">
              <a:rPr lang="it-IT"/>
              <a:pPr/>
              <a:t>28</a:t>
            </a:fld>
            <a:endParaRPr lang="it-IT"/>
          </a:p>
        </p:txBody>
      </p:sp>
      <p:sp>
        <p:nvSpPr>
          <p:cNvPr id="995331" name="Rectangle 3"/>
          <p:cNvSpPr>
            <a:spLocks noChangeArrowheads="1"/>
          </p:cNvSpPr>
          <p:nvPr/>
        </p:nvSpPr>
        <p:spPr bwMode="auto">
          <a:xfrm>
            <a:off x="0" y="765175"/>
            <a:ext cx="9144000" cy="4902200"/>
          </a:xfrm>
          <a:prstGeom prst="rect">
            <a:avLst/>
          </a:prstGeom>
          <a:noFill/>
          <a:ln w="9525">
            <a:noFill/>
            <a:miter lim="800000"/>
            <a:headEnd/>
            <a:tailEnd/>
          </a:ln>
          <a:effectLst/>
        </p:spPr>
        <p:txBody>
          <a:bodyPr>
            <a:spAutoFit/>
          </a:bodyPr>
          <a:lstStyle/>
          <a:p>
            <a:pPr algn="just"/>
            <a:r>
              <a:rPr lang="it-IT" b="1">
                <a:solidFill>
                  <a:srgbClr val="FF0000"/>
                </a:solidFill>
              </a:rPr>
              <a:t>Presenza di soluto nel liquido del reattore.</a:t>
            </a:r>
            <a:r>
              <a:rPr lang="it-IT" b="1"/>
              <a:t> Si è già detto che la presenza di composti polari diminuisce la solubilità di ossigeno nel reattore. Proviamo a verificarlo nei risultati del seguente esercizio.</a:t>
            </a:r>
          </a:p>
          <a:p>
            <a:pPr algn="just"/>
            <a:endParaRPr lang="it-IT" b="1"/>
          </a:p>
          <a:p>
            <a:pPr algn="just"/>
            <a:r>
              <a:rPr lang="it-IT" sz="2200" b="1" i="1" u="sng">
                <a:solidFill>
                  <a:srgbClr val="000000"/>
                </a:solidFill>
                <a:cs typeface="Times New Roman" pitchFamily="18" charset="0"/>
              </a:rPr>
              <a:t>Esercizio 56</a:t>
            </a:r>
            <a:r>
              <a:rPr lang="it-IT" sz="2200" b="1" i="1">
                <a:solidFill>
                  <a:srgbClr val="000000"/>
                </a:solidFill>
                <a:cs typeface="Times New Roman" pitchFamily="18" charset="0"/>
              </a:rPr>
              <a:t>. Assumendo che l’aria contenga il 21 % di ossigeno, calcolare la solubilità di O</a:t>
            </a:r>
            <a:r>
              <a:rPr lang="it-IT" sz="2200" b="1" i="1" baseline="-30000">
                <a:solidFill>
                  <a:srgbClr val="000000"/>
                </a:solidFill>
                <a:cs typeface="Times New Roman" pitchFamily="18" charset="0"/>
              </a:rPr>
              <a:t>2</a:t>
            </a:r>
            <a:r>
              <a:rPr lang="it-IT" sz="2200" b="1" i="1">
                <a:solidFill>
                  <a:srgbClr val="000000"/>
                </a:solidFill>
                <a:cs typeface="Times New Roman" pitchFamily="18" charset="0"/>
              </a:rPr>
              <a:t> usando aria nelle seguenti soluzioni di NaCl.</a:t>
            </a:r>
            <a:r>
              <a:rPr lang="it-IT" sz="2200" b="1" i="1" u="sng">
                <a:solidFill>
                  <a:srgbClr val="000000"/>
                </a:solidFill>
                <a:cs typeface="Times New Roman" pitchFamily="18" charset="0"/>
              </a:rPr>
              <a:t> </a:t>
            </a:r>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p:txBody>
      </p:sp>
      <p:sp>
        <p:nvSpPr>
          <p:cNvPr id="995332" name="Text Box 4"/>
          <p:cNvSpPr txBox="1">
            <a:spLocks noChangeArrowheads="1"/>
          </p:cNvSpPr>
          <p:nvPr/>
        </p:nvSpPr>
        <p:spPr bwMode="auto">
          <a:xfrm>
            <a:off x="433388" y="141288"/>
            <a:ext cx="8328025" cy="457200"/>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Fattori che influenzano il termine C</a:t>
            </a:r>
            <a:r>
              <a:rPr lang="it-IT" b="1" baseline="30000">
                <a:solidFill>
                  <a:srgbClr val="FF0000"/>
                </a:solidFill>
                <a:cs typeface="Times New Roman" pitchFamily="18" charset="0"/>
              </a:rPr>
              <a:t>*</a:t>
            </a:r>
            <a:r>
              <a:rPr lang="it-IT" b="1" baseline="-30000">
                <a:solidFill>
                  <a:srgbClr val="FF0000"/>
                </a:solidFill>
                <a:cs typeface="Times New Roman" pitchFamily="18" charset="0"/>
              </a:rPr>
              <a:t>O</a:t>
            </a:r>
            <a:r>
              <a:rPr lang="it-IT" b="1">
                <a:solidFill>
                  <a:srgbClr val="FF0000"/>
                </a:solidFill>
                <a:cs typeface="Times New Roman" pitchFamily="18" charset="0"/>
              </a:rPr>
              <a:t> – C</a:t>
            </a:r>
            <a:r>
              <a:rPr lang="it-IT" b="1" baseline="-30000">
                <a:solidFill>
                  <a:srgbClr val="FF0000"/>
                </a:solidFill>
                <a:cs typeface="Times New Roman" pitchFamily="18" charset="0"/>
              </a:rPr>
              <a:t>O</a:t>
            </a:r>
            <a:r>
              <a:rPr lang="it-IT" b="1">
                <a:solidFill>
                  <a:srgbClr val="FF0000"/>
                </a:solidFill>
                <a:cs typeface="Times New Roman" pitchFamily="18" charset="0"/>
              </a:rPr>
              <a:t> nell’equazione (69)</a:t>
            </a:r>
            <a:endParaRPr lang="it-IT" sz="2800" b="1">
              <a:solidFill>
                <a:srgbClr val="FF0000"/>
              </a:solidFill>
            </a:endParaRPr>
          </a:p>
        </p:txBody>
      </p:sp>
      <p:sp>
        <p:nvSpPr>
          <p:cNvPr id="99533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5451" name="Group 123"/>
          <p:cNvGraphicFramePr>
            <a:graphicFrameLocks noGrp="1"/>
          </p:cNvGraphicFramePr>
          <p:nvPr/>
        </p:nvGraphicFramePr>
        <p:xfrm>
          <a:off x="1692275" y="3433763"/>
          <a:ext cx="6210300" cy="2587625"/>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5175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sz="1400" b="0" i="1" u="none" strike="noStrike" cap="none" normalizeH="0" baseline="0">
                          <a:ln>
                            <a:noFill/>
                          </a:ln>
                          <a:solidFill>
                            <a:schemeClr val="tx1"/>
                          </a:solidFill>
                          <a:effectLst/>
                          <a:latin typeface="Times New Roman" pitchFamily="18" charset="0"/>
                          <a:cs typeface="Times New Roman" pitchFamily="18" charset="0"/>
                        </a:rPr>
                        <a:t>NaCl, M</a:t>
                      </a:r>
                      <a:endParaRPr kumimoji="0" lang="de-DE"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  usando ossigeno puro 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,mg/l, usando aria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40,32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34,24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28,48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22,72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635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0D671EE3-F3F9-4AD7-8037-B730F814BA37}" type="slidenum">
              <a:rPr lang="it-IT"/>
              <a:pPr/>
              <a:t>29</a:t>
            </a:fld>
            <a:endParaRPr lang="it-IT"/>
          </a:p>
        </p:txBody>
      </p:sp>
      <p:sp>
        <p:nvSpPr>
          <p:cNvPr id="996355" name="Rectangle 3"/>
          <p:cNvSpPr>
            <a:spLocks noChangeArrowheads="1"/>
          </p:cNvSpPr>
          <p:nvPr/>
        </p:nvSpPr>
        <p:spPr bwMode="auto">
          <a:xfrm>
            <a:off x="0" y="765175"/>
            <a:ext cx="9144000" cy="5173663"/>
          </a:xfrm>
          <a:prstGeom prst="rect">
            <a:avLst/>
          </a:prstGeom>
          <a:noFill/>
          <a:ln w="9525">
            <a:noFill/>
            <a:miter lim="800000"/>
            <a:headEnd/>
            <a:tailEnd/>
          </a:ln>
          <a:effectLst/>
        </p:spPr>
        <p:txBody>
          <a:bodyPr>
            <a:spAutoFit/>
          </a:bodyPr>
          <a:lstStyle/>
          <a:p>
            <a:pPr algn="just"/>
            <a:endParaRPr lang="it-IT" b="1">
              <a:solidFill>
                <a:srgbClr val="000000"/>
              </a:solidFill>
              <a:cs typeface="Times New Roman" pitchFamily="18" charset="0"/>
            </a:endParaRPr>
          </a:p>
          <a:p>
            <a:pPr algn="just"/>
            <a:r>
              <a:rPr lang="it-IT" b="1">
                <a:solidFill>
                  <a:srgbClr val="000000"/>
                </a:solidFill>
                <a:cs typeface="Times New Roman" pitchFamily="18" charset="0"/>
              </a:rPr>
              <a:t>In conclusione si è visto che per aumentare la velocità di trasferimento dell’ossigeno, si può aumentare la solubilità dell’ossigeno aumentando la sua pressione parziale, o mediante uso di ossigeno puro o aumentando l’altezza della colonna di liquido nel reattore. L’alternativa è di diminuire il termine C</a:t>
            </a:r>
            <a:r>
              <a:rPr lang="it-IT" b="1" baseline="-30000">
                <a:solidFill>
                  <a:srgbClr val="000000"/>
                </a:solidFill>
                <a:cs typeface="Times New Roman" pitchFamily="18" charset="0"/>
              </a:rPr>
              <a:t>O</a:t>
            </a:r>
            <a:r>
              <a:rPr lang="it-IT" b="1">
                <a:solidFill>
                  <a:srgbClr val="000000"/>
                </a:solidFill>
                <a:cs typeface="Times New Roman" pitchFamily="18" charset="0"/>
              </a:rPr>
              <a:t> nell’equazione (69). Infatti per  C</a:t>
            </a:r>
            <a:r>
              <a:rPr lang="it-IT" b="1" baseline="-30000">
                <a:solidFill>
                  <a:srgbClr val="000000"/>
                </a:solidFill>
                <a:cs typeface="Times New Roman" pitchFamily="18" charset="0"/>
              </a:rPr>
              <a:t>O</a:t>
            </a:r>
            <a:r>
              <a:rPr lang="it-IT" b="1">
                <a:solidFill>
                  <a:srgbClr val="000000"/>
                </a:solidFill>
                <a:cs typeface="Times New Roman" pitchFamily="18" charset="0"/>
              </a:rPr>
              <a:t> = 0, si avrebbe il massimo gradiente di concentrazione attraverso l’interfaccia e quindi la massima forza motrice. Tuttavia, ciò avverrebbe a spese dell’attività cellulare, in quanto avrebbe un effetto negativo sulla produttività di biomassa (sarebbe infatti impossibile la respirazione e quindi la cellula dovrebbe attivare il catabolismo fermentativo, con minor produzione di ATP e quindi di biomassa).</a:t>
            </a:r>
            <a:endParaRPr lang="it-IT" sz="2200" b="1" i="1">
              <a:solidFill>
                <a:srgbClr val="000000"/>
              </a:solidFill>
              <a:cs typeface="Times New Roman" pitchFamily="18" charset="0"/>
            </a:endParaRPr>
          </a:p>
          <a:p>
            <a:pPr algn="just"/>
            <a:endParaRPr lang="it-IT" sz="2200" b="1" i="1">
              <a:solidFill>
                <a:srgbClr val="000000"/>
              </a:solidFill>
              <a:cs typeface="Times New Roman" pitchFamily="18" charset="0"/>
            </a:endParaRPr>
          </a:p>
        </p:txBody>
      </p:sp>
      <p:sp>
        <p:nvSpPr>
          <p:cNvPr id="996356" name="Text Box 4"/>
          <p:cNvSpPr txBox="1">
            <a:spLocks noChangeArrowheads="1"/>
          </p:cNvSpPr>
          <p:nvPr/>
        </p:nvSpPr>
        <p:spPr bwMode="auto">
          <a:xfrm>
            <a:off x="433388" y="141288"/>
            <a:ext cx="8328025" cy="457200"/>
          </a:xfrm>
          <a:prstGeom prst="rect">
            <a:avLst/>
          </a:prstGeom>
          <a:noFill/>
          <a:ln w="9525">
            <a:noFill/>
            <a:miter lim="800000"/>
            <a:headEnd/>
            <a:tailEnd/>
          </a:ln>
          <a:effectLst/>
        </p:spPr>
        <p:txBody>
          <a:bodyPr wrap="none">
            <a:spAutoFit/>
          </a:bodyPr>
          <a:lstStyle/>
          <a:p>
            <a:pPr algn="ctr"/>
            <a:r>
              <a:rPr lang="it-IT" b="1">
                <a:solidFill>
                  <a:srgbClr val="FF0000"/>
                </a:solidFill>
                <a:cs typeface="Times New Roman" pitchFamily="18" charset="0"/>
              </a:rPr>
              <a:t>Fattori che influenzano il termine C</a:t>
            </a:r>
            <a:r>
              <a:rPr lang="it-IT" b="1" baseline="30000">
                <a:solidFill>
                  <a:srgbClr val="FF0000"/>
                </a:solidFill>
                <a:cs typeface="Times New Roman" pitchFamily="18" charset="0"/>
              </a:rPr>
              <a:t>*</a:t>
            </a:r>
            <a:r>
              <a:rPr lang="it-IT" b="1" baseline="-30000">
                <a:solidFill>
                  <a:srgbClr val="FF0000"/>
                </a:solidFill>
                <a:cs typeface="Times New Roman" pitchFamily="18" charset="0"/>
              </a:rPr>
              <a:t>O</a:t>
            </a:r>
            <a:r>
              <a:rPr lang="it-IT" b="1">
                <a:solidFill>
                  <a:srgbClr val="FF0000"/>
                </a:solidFill>
                <a:cs typeface="Times New Roman" pitchFamily="18" charset="0"/>
              </a:rPr>
              <a:t> – C</a:t>
            </a:r>
            <a:r>
              <a:rPr lang="it-IT" b="1" baseline="-30000">
                <a:solidFill>
                  <a:srgbClr val="FF0000"/>
                </a:solidFill>
                <a:cs typeface="Times New Roman" pitchFamily="18" charset="0"/>
              </a:rPr>
              <a:t>O</a:t>
            </a:r>
            <a:r>
              <a:rPr lang="it-IT" b="1">
                <a:solidFill>
                  <a:srgbClr val="FF0000"/>
                </a:solidFill>
                <a:cs typeface="Times New Roman" pitchFamily="18" charset="0"/>
              </a:rPr>
              <a:t> nell’equazione (69)</a:t>
            </a:r>
            <a:endParaRPr lang="it-IT" sz="2800" b="1">
              <a:solidFill>
                <a:srgbClr val="FF0000"/>
              </a:solidFill>
            </a:endParaRPr>
          </a:p>
        </p:txBody>
      </p:sp>
      <p:sp>
        <p:nvSpPr>
          <p:cNvPr id="99635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7618" name="Text Box 2"/>
          <p:cNvSpPr txBox="1">
            <a:spLocks noChangeArrowheads="1"/>
          </p:cNvSpPr>
          <p:nvPr/>
        </p:nvSpPr>
        <p:spPr bwMode="auto">
          <a:xfrm>
            <a:off x="2159000" y="0"/>
            <a:ext cx="53609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OSSIGENO</a:t>
            </a:r>
          </a:p>
        </p:txBody>
      </p:sp>
      <p:sp>
        <p:nvSpPr>
          <p:cNvPr id="1007619"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79CFD41D-5FDD-4675-AADD-19C975EAB193}" type="slidenum">
              <a:rPr lang="it-IT"/>
              <a:pPr/>
              <a:t>3</a:t>
            </a:fld>
            <a:endParaRPr lang="it-IT"/>
          </a:p>
        </p:txBody>
      </p:sp>
      <p:sp>
        <p:nvSpPr>
          <p:cNvPr id="1007620" name="Rectangle 4"/>
          <p:cNvSpPr>
            <a:spLocks noChangeArrowheads="1"/>
          </p:cNvSpPr>
          <p:nvPr/>
        </p:nvSpPr>
        <p:spPr bwMode="auto">
          <a:xfrm>
            <a:off x="0" y="333375"/>
            <a:ext cx="9144000" cy="6184900"/>
          </a:xfrm>
          <a:prstGeom prst="rect">
            <a:avLst/>
          </a:prstGeom>
          <a:noFill/>
          <a:ln w="9525">
            <a:noFill/>
            <a:miter lim="800000"/>
            <a:headEnd/>
            <a:tailEnd/>
          </a:ln>
          <a:effectLst/>
        </p:spPr>
        <p:txBody>
          <a:bodyPr>
            <a:spAutoFit/>
          </a:bodyPr>
          <a:lstStyle/>
          <a:p>
            <a:pPr algn="just"/>
            <a:r>
              <a:rPr lang="it-IT" sz="2200" b="1">
                <a:solidFill>
                  <a:srgbClr val="000000"/>
                </a:solidFill>
                <a:cs typeface="Times New Roman" pitchFamily="18" charset="0"/>
              </a:rPr>
              <a:t>Fermentazione condotta con cellule flocculate in acqua che viene condotta in un reattore aerato. </a:t>
            </a:r>
            <a:r>
              <a:rPr lang="it-IT" sz="2200">
                <a:solidFill>
                  <a:srgbClr val="000000"/>
                </a:solidFill>
                <a:cs typeface="Times New Roman" pitchFamily="18" charset="0"/>
              </a:rPr>
              <a:t>Il trasferimento di ossigeno in un sistema contenente le cellule dell’enzima in forma flocculata è rappresentato in figura 7.1:</a:t>
            </a: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just"/>
            <a:r>
              <a:rPr lang="it-IT" sz="2000">
                <a:solidFill>
                  <a:srgbClr val="000000"/>
                </a:solidFill>
              </a:rPr>
              <a:t>Il sistema contiene tre fasi: la fase gassosa (air bubble), il mezzo acquoso (bulk medium) e la particelle flocculate di enzima (flocs). O</a:t>
            </a:r>
            <a:r>
              <a:rPr lang="it-IT" sz="2000" baseline="-25000">
                <a:solidFill>
                  <a:srgbClr val="000000"/>
                </a:solidFill>
              </a:rPr>
              <a:t>2</a:t>
            </a:r>
            <a:r>
              <a:rPr lang="it-IT" sz="2000">
                <a:solidFill>
                  <a:srgbClr val="000000"/>
                </a:solidFill>
              </a:rPr>
              <a:t> dalla bolla d’aria si trasferisce dall’interno della bolla alla superficie (1), attraversa la superficie (2), si muove nel film liquido interfacciale (3) fino al confine con la massa liquida del mezzo acquoso, poi nella massa liquida del mezzo acquoso (4), entra nel film liquido interfacciale delle particelle flocculate e si muove (5) verso la superficie della particella flocculata, attraversa la superficie della particella flocculata (6) si muove all’interno della particella flocculata (7) per raggiungere la membrana cellulare della cellula, attraversa la membrana cellulare (8), e finalmente reagisce con l’enzima.</a:t>
            </a:r>
          </a:p>
        </p:txBody>
      </p:sp>
      <p:pic>
        <p:nvPicPr>
          <p:cNvPr id="1007621" name="Picture 5" descr="impianti biochimici 1"/>
          <p:cNvPicPr>
            <a:picLocks noChangeAspect="1" noChangeArrowheads="1"/>
          </p:cNvPicPr>
          <p:nvPr/>
        </p:nvPicPr>
        <p:blipFill>
          <a:blip r:embed="rId2" cstate="print"/>
          <a:srcRect/>
          <a:stretch>
            <a:fillRect/>
          </a:stretch>
        </p:blipFill>
        <p:spPr bwMode="auto">
          <a:xfrm>
            <a:off x="2411413" y="1412875"/>
            <a:ext cx="4679950" cy="2360613"/>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7378"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5AA5B3F0-FC2A-42B5-943D-DEF390E1672E}" type="slidenum">
              <a:rPr lang="it-IT"/>
              <a:pPr/>
              <a:t>30</a:t>
            </a:fld>
            <a:endParaRPr lang="it-IT"/>
          </a:p>
        </p:txBody>
      </p:sp>
      <p:sp>
        <p:nvSpPr>
          <p:cNvPr id="997379" name="Rectangle 3"/>
          <p:cNvSpPr>
            <a:spLocks noChangeArrowheads="1"/>
          </p:cNvSpPr>
          <p:nvPr/>
        </p:nvSpPr>
        <p:spPr bwMode="auto">
          <a:xfrm>
            <a:off x="0" y="549275"/>
            <a:ext cx="9144000" cy="58832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Si è sempre considerato finora solo il substrato come nutriente limitante, e si è visto a p. 33 in fig. 5, che in tal caso la velocità specifica di crescita cellulare dipende dalla concentrazione del substrato secondo l’equazione di Monod  (23). Un effetto simile sulla velocità specifica di crescita cellulare si ha quando è la concentrazione dell’ossigeno il fattore limitante la crescita cellulare. La seguente figura (7.6) riporta la dipendenza di </a:t>
            </a:r>
            <a:r>
              <a:rPr lang="it-IT" sz="2000" b="1">
                <a:solidFill>
                  <a:srgbClr val="000000"/>
                </a:solidFill>
                <a:latin typeface="Symbol" pitchFamily="18" charset="2"/>
                <a:cs typeface="Times New Roman" pitchFamily="18" charset="0"/>
              </a:rPr>
              <a:t>m </a:t>
            </a:r>
            <a:r>
              <a:rPr lang="it-IT" sz="2000" b="1">
                <a:solidFill>
                  <a:srgbClr val="000000"/>
                </a:solidFill>
                <a:cs typeface="Times New Roman" pitchFamily="18" charset="0"/>
              </a:rPr>
              <a:t>da 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a:t>
            </a: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Si osserva che come per il grafico di </a:t>
            </a:r>
            <a:r>
              <a:rPr lang="it-IT" sz="2000" b="1">
                <a:solidFill>
                  <a:srgbClr val="000000"/>
                </a:solidFill>
                <a:latin typeface="Symbol" pitchFamily="18" charset="2"/>
                <a:cs typeface="Times New Roman" pitchFamily="18" charset="0"/>
              </a:rPr>
              <a:t>m </a:t>
            </a:r>
            <a:r>
              <a:rPr lang="it-IT" sz="2000" b="1">
                <a:solidFill>
                  <a:srgbClr val="000000"/>
                </a:solidFill>
                <a:cs typeface="Times New Roman" pitchFamily="18" charset="0"/>
              </a:rPr>
              <a:t>verso S (Fig. 5), anche i questo caso esiste una concentrazione (C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 K</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per la quale </a:t>
            </a:r>
            <a:r>
              <a:rPr lang="it-IT" sz="2000" b="1">
                <a:solidFill>
                  <a:srgbClr val="000000"/>
                </a:solidFill>
                <a:latin typeface="Symbol" pitchFamily="18" charset="2"/>
                <a:cs typeface="Times New Roman" pitchFamily="18" charset="0"/>
              </a:rPr>
              <a:t>m = m</a:t>
            </a:r>
            <a:r>
              <a:rPr lang="it-IT" sz="2000" b="1" baseline="-30000">
                <a:solidFill>
                  <a:srgbClr val="000000"/>
                </a:solidFill>
                <a:cs typeface="Times New Roman" pitchFamily="18" charset="0"/>
              </a:rPr>
              <a:t>max</a:t>
            </a:r>
            <a:r>
              <a:rPr lang="it-IT" sz="2000" b="1">
                <a:solidFill>
                  <a:srgbClr val="000000"/>
                </a:solidFill>
                <a:cs typeface="Times New Roman" pitchFamily="18" charset="0"/>
              </a:rPr>
              <a:t>/2 ed una concentrazione C</a:t>
            </a:r>
            <a:r>
              <a:rPr lang="it-IT" sz="2000" b="1" baseline="-30000">
                <a:solidFill>
                  <a:srgbClr val="000000"/>
                </a:solidFill>
                <a:cs typeface="Times New Roman" pitchFamily="18" charset="0"/>
              </a:rPr>
              <a:t>O </a:t>
            </a:r>
            <a:r>
              <a:rPr lang="it-IT" sz="2000" b="1">
                <a:solidFill>
                  <a:srgbClr val="000000"/>
                </a:solidFill>
                <a:cs typeface="Times New Roman" pitchFamily="18" charset="0"/>
              </a:rPr>
              <a:t>= C</a:t>
            </a:r>
            <a:r>
              <a:rPr lang="it-IT" sz="2000" b="1" baseline="-30000">
                <a:solidFill>
                  <a:srgbClr val="000000"/>
                </a:solidFill>
                <a:cs typeface="Times New Roman" pitchFamily="18" charset="0"/>
              </a:rPr>
              <a:t>O, crit </a:t>
            </a:r>
            <a:r>
              <a:rPr lang="it-IT" sz="2000" b="1">
                <a:solidFill>
                  <a:srgbClr val="000000"/>
                </a:solidFill>
                <a:cs typeface="Times New Roman" pitchFamily="18" charset="0"/>
              </a:rPr>
              <a:t>alla quale </a:t>
            </a:r>
            <a:r>
              <a:rPr lang="it-IT" sz="2000" b="1">
                <a:solidFill>
                  <a:srgbClr val="000000"/>
                </a:solidFill>
                <a:latin typeface="Symbol" pitchFamily="18" charset="2"/>
                <a:cs typeface="Times New Roman" pitchFamily="18" charset="0"/>
              </a:rPr>
              <a:t>m = m</a:t>
            </a:r>
            <a:r>
              <a:rPr lang="it-IT" sz="2000" b="1" baseline="-30000">
                <a:solidFill>
                  <a:srgbClr val="000000"/>
                </a:solidFill>
                <a:cs typeface="Times New Roman" pitchFamily="18" charset="0"/>
              </a:rPr>
              <a:t>max</a:t>
            </a:r>
            <a:r>
              <a:rPr lang="it-IT" sz="2000" b="1">
                <a:solidFill>
                  <a:srgbClr val="000000"/>
                </a:solidFill>
                <a:cs typeface="Times New Roman" pitchFamily="18" charset="0"/>
              </a:rPr>
              <a:t>, e oltre la quale </a:t>
            </a:r>
            <a:r>
              <a:rPr lang="it-IT" sz="2000" b="1">
                <a:solidFill>
                  <a:srgbClr val="000000"/>
                </a:solidFill>
                <a:latin typeface="Symbol" pitchFamily="18" charset="2"/>
                <a:cs typeface="Times New Roman" pitchFamily="18" charset="0"/>
              </a:rPr>
              <a:t>m </a:t>
            </a:r>
            <a:r>
              <a:rPr lang="it-IT" sz="2000" b="1">
                <a:solidFill>
                  <a:srgbClr val="000000"/>
                </a:solidFill>
                <a:cs typeface="Times New Roman" pitchFamily="18" charset="0"/>
              </a:rPr>
              <a:t>non dipende più da 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a:t>
            </a:r>
          </a:p>
        </p:txBody>
      </p:sp>
      <p:sp>
        <p:nvSpPr>
          <p:cNvPr id="997380" name="Text Box 4"/>
          <p:cNvSpPr txBox="1">
            <a:spLocks noChangeArrowheads="1"/>
          </p:cNvSpPr>
          <p:nvPr/>
        </p:nvSpPr>
        <p:spPr bwMode="auto">
          <a:xfrm>
            <a:off x="2360613" y="90488"/>
            <a:ext cx="44989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Concentrazione critica di O</a:t>
            </a:r>
            <a:r>
              <a:rPr lang="it-IT" sz="2800" b="1" baseline="-25000">
                <a:solidFill>
                  <a:srgbClr val="FF0000"/>
                </a:solidFill>
                <a:cs typeface="Times New Roman" pitchFamily="18" charset="0"/>
              </a:rPr>
              <a:t>2</a:t>
            </a:r>
            <a:endParaRPr lang="it-IT" sz="2800" b="1" baseline="-25000">
              <a:solidFill>
                <a:srgbClr val="FF0000"/>
              </a:solidFill>
            </a:endParaRPr>
          </a:p>
        </p:txBody>
      </p:sp>
      <p:sp>
        <p:nvSpPr>
          <p:cNvPr id="99738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pic>
        <p:nvPicPr>
          <p:cNvPr id="997382" name="Picture 6" descr="impianti biochimici 7"/>
          <p:cNvPicPr>
            <a:picLocks noChangeAspect="1" noChangeArrowheads="1"/>
          </p:cNvPicPr>
          <p:nvPr/>
        </p:nvPicPr>
        <p:blipFill>
          <a:blip r:embed="rId2" cstate="print"/>
          <a:srcRect/>
          <a:stretch>
            <a:fillRect/>
          </a:stretch>
        </p:blipFill>
        <p:spPr bwMode="auto">
          <a:xfrm>
            <a:off x="3132138" y="2781300"/>
            <a:ext cx="2520950" cy="2047875"/>
          </a:xfrm>
          <a:prstGeom prst="rect">
            <a:avLst/>
          </a:prstGeom>
          <a:noFill/>
          <a:ln w="9525">
            <a:noFill/>
            <a:miter lim="800000"/>
            <a:headEnd/>
            <a:tailEnd/>
          </a:ln>
        </p:spPr>
      </p:pic>
      <p:sp>
        <p:nvSpPr>
          <p:cNvPr id="997385" name="Rectangle 9"/>
          <p:cNvSpPr>
            <a:spLocks noChangeArrowheads="1"/>
          </p:cNvSpPr>
          <p:nvPr/>
        </p:nvSpPr>
        <p:spPr bwMode="auto">
          <a:xfrm>
            <a:off x="0" y="4797425"/>
            <a:ext cx="5959475" cy="457200"/>
          </a:xfrm>
          <a:prstGeom prst="rect">
            <a:avLst/>
          </a:prstGeom>
          <a:noFill/>
          <a:ln w="9525">
            <a:noFill/>
            <a:miter lim="800000"/>
            <a:headEnd/>
            <a:tailEnd/>
          </a:ln>
          <a:effectLst/>
        </p:spPr>
        <p:txBody>
          <a:bodyPr wrap="none" anchor="ctr">
            <a:spAutoFit/>
          </a:bodyPr>
          <a:lstStyle/>
          <a:p>
            <a:pPr algn="ctr"/>
            <a:r>
              <a:rPr lang="it-IT"/>
              <a:t>                                           </a:t>
            </a:r>
            <a:r>
              <a:rPr lang="it-IT" sz="2000">
                <a:cs typeface="Times New Roman" pitchFamily="18" charset="0"/>
              </a:rPr>
              <a:t>K</a:t>
            </a:r>
            <a:r>
              <a:rPr lang="it-IT" sz="2000" baseline="-30000">
                <a:cs typeface="Times New Roman" pitchFamily="18" charset="0"/>
              </a:rPr>
              <a:t>O</a:t>
            </a:r>
            <a:r>
              <a:rPr lang="it-IT" sz="2000">
                <a:cs typeface="Times New Roman" pitchFamily="18" charset="0"/>
              </a:rPr>
              <a:t>    C</a:t>
            </a:r>
            <a:r>
              <a:rPr lang="it-IT" sz="2000" baseline="-30000">
                <a:cs typeface="Times New Roman" pitchFamily="18" charset="0"/>
              </a:rPr>
              <a:t>O, crit</a:t>
            </a:r>
            <a:r>
              <a:rPr lang="it-IT" sz="2000">
                <a:cs typeface="Times New Roman" pitchFamily="18" charset="0"/>
              </a:rPr>
              <a:t>		C</a:t>
            </a:r>
            <a:r>
              <a:rPr lang="it-IT" sz="2000" baseline="-30000">
                <a:cs typeface="Times New Roman" pitchFamily="18" charset="0"/>
              </a:rPr>
              <a:t>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840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F83BC433-33D8-4005-ADB1-5CA6B7CD53C6}" type="slidenum">
              <a:rPr lang="it-IT"/>
              <a:pPr/>
              <a:t>31</a:t>
            </a:fld>
            <a:endParaRPr lang="it-IT"/>
          </a:p>
        </p:txBody>
      </p:sp>
      <p:sp>
        <p:nvSpPr>
          <p:cNvPr id="998403" name="Rectangle 3"/>
          <p:cNvSpPr>
            <a:spLocks noChangeArrowheads="1"/>
          </p:cNvSpPr>
          <p:nvPr/>
        </p:nvSpPr>
        <p:spPr bwMode="auto">
          <a:xfrm>
            <a:off x="0" y="549275"/>
            <a:ext cx="9144000" cy="58832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Si consideri che C</a:t>
            </a:r>
            <a:r>
              <a:rPr lang="it-IT" sz="2000" b="1" baseline="-30000">
                <a:solidFill>
                  <a:srgbClr val="000000"/>
                </a:solidFill>
                <a:cs typeface="Times New Roman" pitchFamily="18" charset="0"/>
              </a:rPr>
              <a:t>O, crit </a:t>
            </a:r>
            <a:r>
              <a:rPr lang="it-IT" sz="2000" b="1">
                <a:solidFill>
                  <a:srgbClr val="000000"/>
                </a:solidFill>
                <a:cs typeface="Times New Roman" pitchFamily="18" charset="0"/>
              </a:rPr>
              <a:t>non necessariamente è uguale alla solubilità dell’ossigeno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Infatti,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dipende dal mezzo (legge di Henry), mentre C</a:t>
            </a:r>
            <a:r>
              <a:rPr lang="it-IT" sz="2000" b="1" baseline="-30000">
                <a:solidFill>
                  <a:srgbClr val="000000"/>
                </a:solidFill>
                <a:cs typeface="Times New Roman" pitchFamily="18" charset="0"/>
              </a:rPr>
              <a:t>O, crit </a:t>
            </a:r>
            <a:r>
              <a:rPr lang="it-IT" sz="2000" b="1">
                <a:solidFill>
                  <a:srgbClr val="000000"/>
                </a:solidFill>
                <a:cs typeface="Times New Roman" pitchFamily="18" charset="0"/>
              </a:rPr>
              <a:t>dipende dal sistema enzimatico. A prova di ciò, si prenda atto della seguente tabella: </a:t>
            </a: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Per confronto, si tenga conto che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usando aria a 25 °C, è uguale a 8,47 O</a:t>
            </a:r>
            <a:r>
              <a:rPr lang="it-IT" sz="2000" b="1" baseline="-30000">
                <a:solidFill>
                  <a:srgbClr val="000000"/>
                </a:solidFill>
                <a:cs typeface="Times New Roman" pitchFamily="18" charset="0"/>
              </a:rPr>
              <a:t>2</a:t>
            </a:r>
            <a:r>
              <a:rPr lang="it-IT" sz="2000" b="1">
                <a:solidFill>
                  <a:srgbClr val="000000"/>
                </a:solidFill>
                <a:cs typeface="Times New Roman" pitchFamily="18" charset="0"/>
              </a:rPr>
              <a:t> mg/l. quindi C</a:t>
            </a:r>
            <a:r>
              <a:rPr lang="it-IT" sz="2000" b="1" baseline="-30000">
                <a:solidFill>
                  <a:srgbClr val="000000"/>
                </a:solidFill>
                <a:cs typeface="Times New Roman" pitchFamily="18" charset="0"/>
              </a:rPr>
              <a:t>O, crit</a:t>
            </a:r>
            <a:r>
              <a:rPr lang="it-IT" sz="2000" b="1">
                <a:solidFill>
                  <a:srgbClr val="000000"/>
                </a:solidFill>
                <a:cs typeface="Times New Roman" pitchFamily="18" charset="0"/>
              </a:rPr>
              <a:t> &lt; &lt;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Ciò vuol dire che se si mantiene 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la crescita cellulare sarà indipendente dalla concentrazione di O</a:t>
            </a:r>
            <a:r>
              <a:rPr lang="it-IT" sz="2000" b="1" baseline="-30000">
                <a:solidFill>
                  <a:srgbClr val="000000"/>
                </a:solidFill>
                <a:cs typeface="Times New Roman" pitchFamily="18" charset="0"/>
              </a:rPr>
              <a:t>2</a:t>
            </a:r>
            <a:r>
              <a:rPr lang="it-IT" sz="2000" b="1">
                <a:solidFill>
                  <a:srgbClr val="000000"/>
                </a:solidFill>
                <a:cs typeface="Times New Roman" pitchFamily="18" charset="0"/>
              </a:rPr>
              <a:t> disciolto, ed il processo non sarà limitato né dalla concentrazione di O</a:t>
            </a:r>
            <a:r>
              <a:rPr lang="it-IT" sz="2000" b="1" baseline="-30000">
                <a:solidFill>
                  <a:srgbClr val="000000"/>
                </a:solidFill>
                <a:cs typeface="Times New Roman" pitchFamily="18" charset="0"/>
              </a:rPr>
              <a:t>2</a:t>
            </a:r>
            <a:r>
              <a:rPr lang="it-IT" sz="2000" b="1">
                <a:solidFill>
                  <a:srgbClr val="000000"/>
                </a:solidFill>
                <a:cs typeface="Times New Roman" pitchFamily="18" charset="0"/>
              </a:rPr>
              <a:t> disciolto, né dalla velocità di trasferimento di ossigeno. </a:t>
            </a:r>
          </a:p>
        </p:txBody>
      </p:sp>
      <p:sp>
        <p:nvSpPr>
          <p:cNvPr id="998404" name="Text Box 4"/>
          <p:cNvSpPr txBox="1">
            <a:spLocks noChangeArrowheads="1"/>
          </p:cNvSpPr>
          <p:nvPr/>
        </p:nvSpPr>
        <p:spPr bwMode="auto">
          <a:xfrm>
            <a:off x="2360613" y="90488"/>
            <a:ext cx="44989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Concentrazione critica di O</a:t>
            </a:r>
            <a:r>
              <a:rPr lang="it-IT" sz="2800" b="1" baseline="-25000">
                <a:solidFill>
                  <a:srgbClr val="FF0000"/>
                </a:solidFill>
                <a:cs typeface="Times New Roman" pitchFamily="18" charset="0"/>
              </a:rPr>
              <a:t>2</a:t>
            </a:r>
            <a:endParaRPr lang="it-IT" sz="2800" b="1" baseline="-25000">
              <a:solidFill>
                <a:srgbClr val="FF0000"/>
              </a:solidFill>
            </a:endParaRPr>
          </a:p>
        </p:txBody>
      </p:sp>
      <p:sp>
        <p:nvSpPr>
          <p:cNvPr id="99840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8597" name="Group 197"/>
          <p:cNvGraphicFramePr>
            <a:graphicFrameLocks noGrp="1"/>
          </p:cNvGraphicFramePr>
          <p:nvPr/>
        </p:nvGraphicFramePr>
        <p:xfrm>
          <a:off x="1466850" y="1628775"/>
          <a:ext cx="6210300" cy="304800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Organismo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Temperatura,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O, crit</a:t>
                      </a:r>
                      <a:r>
                        <a:rPr kumimoji="0" lang="it-IT" sz="1400" b="0" i="0" u="none" strike="noStrike" cap="none" normalizeH="0" baseline="0">
                          <a:ln>
                            <a:noFill/>
                          </a:ln>
                          <a:solidFill>
                            <a:schemeClr val="tx1"/>
                          </a:solidFill>
                          <a:effectLst/>
                          <a:latin typeface="Times New Roman" pitchFamily="18" charset="0"/>
                          <a:cs typeface="Times New Roman" pitchFamily="18" charset="0"/>
                        </a:rPr>
                        <a:t>, mg O</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2</a:t>
                      </a:r>
                      <a:r>
                        <a:rPr kumimoji="0" lang="it-IT" sz="1400" b="0" i="0" u="none" strike="noStrike" cap="none" normalizeH="0" baseline="0">
                          <a:ln>
                            <a:noFill/>
                          </a:ln>
                          <a:solidFill>
                            <a:schemeClr val="tx1"/>
                          </a:solidFill>
                          <a:effectLst/>
                          <a:latin typeface="Times New Roman" pitchFamily="18" charset="0"/>
                          <a:cs typeface="Times New Roman" pitchFamily="18" charset="0"/>
                        </a:rPr>
                        <a:t>/l</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Azotobacter vinelandii</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0,5760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Aspergillus oryzae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0,6400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Esterichia coli</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37</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0,2560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Penicillium chrysogenum</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0,2880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Pseudomonas dentrificans</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0,2880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Pseudomonas ovalis</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1,0880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Serratia marcescens</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0,4800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Saccharomyces cerevisiae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0,1280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Morula utiliis</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2,0160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942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C9D38F36-631C-497A-BB20-89A538B3F005}" type="slidenum">
              <a:rPr lang="it-IT"/>
              <a:pPr/>
              <a:t>32</a:t>
            </a:fld>
            <a:endParaRPr lang="it-IT"/>
          </a:p>
        </p:txBody>
      </p:sp>
      <p:sp>
        <p:nvSpPr>
          <p:cNvPr id="999427" name="Rectangle 3"/>
          <p:cNvSpPr>
            <a:spLocks noChangeArrowheads="1"/>
          </p:cNvSpPr>
          <p:nvPr/>
        </p:nvSpPr>
        <p:spPr bwMode="auto">
          <a:xfrm>
            <a:off x="0" y="1052513"/>
            <a:ext cx="9144000" cy="4478337"/>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Ciò premesso, la velocità di crescita cellulare limitata dalla concentrazione di ossigeno disciolto viene descritta da da un’equazione simile alla (24),</a:t>
            </a:r>
            <a:endParaRPr lang="en-GB" b="1">
              <a:solidFill>
                <a:srgbClr val="000000"/>
              </a:solidFill>
              <a:cs typeface="Times New Roman" pitchFamily="18" charset="0"/>
            </a:endParaRPr>
          </a:p>
          <a:p>
            <a:pPr algn="ctr"/>
            <a:r>
              <a:rPr lang="en-GB" b="1">
                <a:solidFill>
                  <a:srgbClr val="000000"/>
                </a:solidFill>
                <a:cs typeface="Times New Roman" pitchFamily="18" charset="0"/>
              </a:rPr>
              <a:t>dX/dt =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C</a:t>
            </a:r>
            <a:r>
              <a:rPr lang="en-GB" sz="2800" b="1" baseline="-30000">
                <a:solidFill>
                  <a:srgbClr val="000000"/>
                </a:solidFill>
                <a:cs typeface="Times New Roman" pitchFamily="18" charset="0"/>
              </a:rPr>
              <a:t>O</a:t>
            </a:r>
            <a:r>
              <a:rPr lang="en-GB" sz="2800" b="1">
                <a:solidFill>
                  <a:srgbClr val="000000"/>
                </a:solidFill>
                <a:cs typeface="Times New Roman" pitchFamily="18" charset="0"/>
              </a:rPr>
              <a:t>/(K</a:t>
            </a:r>
            <a:r>
              <a:rPr lang="en-GB" sz="2800" b="1" baseline="-30000">
                <a:solidFill>
                  <a:srgbClr val="000000"/>
                </a:solidFill>
                <a:cs typeface="Times New Roman" pitchFamily="18" charset="0"/>
              </a:rPr>
              <a:t>O</a:t>
            </a:r>
            <a:r>
              <a:rPr lang="en-GB" sz="2800" b="1">
                <a:solidFill>
                  <a:srgbClr val="000000"/>
                </a:solidFill>
                <a:cs typeface="Times New Roman" pitchFamily="18" charset="0"/>
              </a:rPr>
              <a:t> + C</a:t>
            </a:r>
            <a:r>
              <a:rPr lang="en-GB" sz="2800" b="1" baseline="-30000">
                <a:solidFill>
                  <a:srgbClr val="000000"/>
                </a:solidFill>
                <a:cs typeface="Times New Roman" pitchFamily="18" charset="0"/>
              </a:rPr>
              <a:t>O</a:t>
            </a:r>
            <a:r>
              <a:rPr lang="en-GB" sz="2800" b="1">
                <a:solidFill>
                  <a:srgbClr val="000000"/>
                </a:solidFill>
                <a:cs typeface="Times New Roman" pitchFamily="18" charset="0"/>
              </a:rPr>
              <a:t>)]</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a:t>
            </a:r>
            <a:r>
              <a:rPr lang="en-GB" sz="2000" b="1">
                <a:solidFill>
                  <a:srgbClr val="000000"/>
                </a:solidFill>
                <a:cs typeface="Times New Roman" pitchFamily="18" charset="0"/>
              </a:rPr>
              <a:t>(71)</a:t>
            </a:r>
            <a:r>
              <a:rPr lang="en-GB" b="1">
                <a:solidFill>
                  <a:srgbClr val="000000"/>
                </a:solidFill>
                <a:cs typeface="Times New Roman" pitchFamily="18" charset="0"/>
              </a:rPr>
              <a:t>.</a:t>
            </a:r>
            <a:endParaRPr lang="it-IT" b="1">
              <a:solidFill>
                <a:srgbClr val="000000"/>
              </a:solidFill>
              <a:cs typeface="Times New Roman" pitchFamily="18" charset="0"/>
            </a:endParaRPr>
          </a:p>
          <a:p>
            <a:pPr algn="just"/>
            <a:r>
              <a:rPr lang="it-IT" b="1">
                <a:solidFill>
                  <a:srgbClr val="000000"/>
                </a:solidFill>
                <a:cs typeface="Times New Roman" pitchFamily="18" charset="0"/>
              </a:rPr>
              <a:t>A sua volta, la </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velocità di sottrazione dell’ossigeno disciolto</a:t>
            </a:r>
          </a:p>
          <a:p>
            <a:pPr algn="ctr"/>
            <a:r>
              <a:rPr lang="it-IT" b="1" u="sng">
                <a:solidFill>
                  <a:srgbClr val="000000"/>
                </a:solidFill>
                <a:cs typeface="Times New Roman" pitchFamily="18" charset="0"/>
              </a:rPr>
              <a:t>da parte della cellula  </a:t>
            </a:r>
            <a:r>
              <a:rPr lang="it-IT" b="1">
                <a:solidFill>
                  <a:srgbClr val="000000"/>
                </a:solidFill>
                <a:cs typeface="Times New Roman" pitchFamily="18" charset="0"/>
              </a:rPr>
              <a:t>[(</a:t>
            </a:r>
            <a:r>
              <a:rPr lang="it-IT" sz="2000" b="1">
                <a:solidFill>
                  <a:srgbClr val="000000"/>
                </a:solidFill>
                <a:cs typeface="Times New Roman" pitchFamily="18" charset="0"/>
              </a:rPr>
              <a:t>dC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/dt)</a:t>
            </a:r>
            <a:r>
              <a:rPr lang="it-IT" sz="2000" b="1" baseline="-30000">
                <a:solidFill>
                  <a:srgbClr val="000000"/>
                </a:solidFill>
                <a:cs typeface="Times New Roman" pitchFamily="18" charset="0"/>
              </a:rPr>
              <a:t>sottr</a:t>
            </a:r>
            <a:r>
              <a:rPr lang="it-IT" sz="2000" b="1">
                <a:solidFill>
                  <a:srgbClr val="000000"/>
                </a:solidFill>
                <a:cs typeface="Times New Roman" pitchFamily="18" charset="0"/>
              </a:rPr>
              <a:t>]</a:t>
            </a:r>
          </a:p>
          <a:p>
            <a:pPr algn="just"/>
            <a:r>
              <a:rPr lang="it-IT" sz="2000" b="1">
                <a:solidFill>
                  <a:srgbClr val="000000"/>
                </a:solidFill>
                <a:cs typeface="Times New Roman" pitchFamily="18" charset="0"/>
              </a:rPr>
              <a:t>è descritta da un’equazione simile alla (36)</a:t>
            </a:r>
          </a:p>
          <a:p>
            <a:pPr algn="ctr"/>
            <a:r>
              <a:rPr lang="it-IT" sz="2000" b="1">
                <a:solidFill>
                  <a:srgbClr val="000000"/>
                </a:solidFill>
                <a:cs typeface="Times New Roman" pitchFamily="18" charset="0"/>
              </a:rPr>
              <a:t>(dC</a:t>
            </a:r>
            <a:r>
              <a:rPr lang="it-IT" sz="2800" b="1" baseline="-30000">
                <a:solidFill>
                  <a:srgbClr val="000000"/>
                </a:solidFill>
                <a:cs typeface="Times New Roman" pitchFamily="18" charset="0"/>
              </a:rPr>
              <a:t>O</a:t>
            </a:r>
            <a:r>
              <a:rPr lang="it-IT" sz="2800" b="1">
                <a:solidFill>
                  <a:srgbClr val="000000"/>
                </a:solidFill>
                <a:cs typeface="Times New Roman" pitchFamily="18" charset="0"/>
              </a:rPr>
              <a:t>/dt)</a:t>
            </a:r>
            <a:r>
              <a:rPr lang="it-IT" sz="2800" b="1" baseline="-30000">
                <a:solidFill>
                  <a:srgbClr val="000000"/>
                </a:solidFill>
                <a:cs typeface="Times New Roman" pitchFamily="18" charset="0"/>
              </a:rPr>
              <a:t>sottr</a:t>
            </a:r>
            <a:r>
              <a:rPr lang="it-IT" sz="2800" b="1">
                <a:solidFill>
                  <a:srgbClr val="000000"/>
                </a:solidFill>
                <a:cs typeface="Times New Roman" pitchFamily="18" charset="0"/>
              </a:rPr>
              <a:t> = - 1/Y</a:t>
            </a:r>
            <a:r>
              <a:rPr lang="it-IT" sz="2800" b="1" baseline="-30000">
                <a:solidFill>
                  <a:srgbClr val="000000"/>
                </a:solidFill>
                <a:cs typeface="Times New Roman" pitchFamily="18" charset="0"/>
              </a:rPr>
              <a:t>O</a:t>
            </a:r>
            <a:r>
              <a:rPr lang="it-IT"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it-IT" sz="2800" b="1" baseline="-30000">
                <a:solidFill>
                  <a:srgbClr val="000000"/>
                </a:solidFill>
                <a:cs typeface="Times New Roman" pitchFamily="18" charset="0"/>
              </a:rPr>
              <a:t>m</a:t>
            </a:r>
            <a:r>
              <a:rPr lang="it-IT" sz="2800" b="1">
                <a:solidFill>
                  <a:srgbClr val="000000"/>
                </a:solidFill>
                <a:cs typeface="Times New Roman" pitchFamily="18" charset="0"/>
              </a:rPr>
              <a:t>C</a:t>
            </a:r>
            <a:r>
              <a:rPr lang="it-IT" sz="2800" b="1" baseline="-30000">
                <a:solidFill>
                  <a:srgbClr val="000000"/>
                </a:solidFill>
                <a:cs typeface="Times New Roman" pitchFamily="18" charset="0"/>
              </a:rPr>
              <a:t>O</a:t>
            </a:r>
            <a:r>
              <a:rPr lang="it-IT" sz="2800" b="1">
                <a:solidFill>
                  <a:srgbClr val="000000"/>
                </a:solidFill>
                <a:cs typeface="Times New Roman" pitchFamily="18" charset="0"/>
              </a:rPr>
              <a:t>/(K</a:t>
            </a:r>
            <a:r>
              <a:rPr lang="it-IT" sz="2800" b="1" baseline="-30000">
                <a:solidFill>
                  <a:srgbClr val="000000"/>
                </a:solidFill>
                <a:cs typeface="Times New Roman" pitchFamily="18" charset="0"/>
              </a:rPr>
              <a:t>O</a:t>
            </a:r>
            <a:r>
              <a:rPr lang="it-IT" sz="2800" b="1">
                <a:solidFill>
                  <a:srgbClr val="000000"/>
                </a:solidFill>
                <a:cs typeface="Times New Roman" pitchFamily="18" charset="0"/>
              </a:rPr>
              <a:t> + C</a:t>
            </a:r>
            <a:r>
              <a:rPr lang="it-IT" sz="2800" b="1" baseline="-30000">
                <a:solidFill>
                  <a:srgbClr val="000000"/>
                </a:solidFill>
                <a:cs typeface="Times New Roman" pitchFamily="18" charset="0"/>
              </a:rPr>
              <a:t>O</a:t>
            </a:r>
            <a:r>
              <a:rPr lang="it-IT" sz="2800" b="1">
                <a:solidFill>
                  <a:srgbClr val="000000"/>
                </a:solidFill>
                <a:cs typeface="Times New Roman" pitchFamily="18" charset="0"/>
              </a:rPr>
              <a:t>)]</a:t>
            </a:r>
            <a:r>
              <a:rPr lang="it-IT" sz="2800" b="1">
                <a:solidFill>
                  <a:srgbClr val="000000"/>
                </a:solidFill>
                <a:latin typeface="Symbol" pitchFamily="18" charset="2"/>
                <a:cs typeface="Times New Roman" pitchFamily="18" charset="0"/>
              </a:rPr>
              <a:t> </a:t>
            </a:r>
            <a:r>
              <a:rPr lang="it-IT" sz="2800" b="1">
                <a:solidFill>
                  <a:srgbClr val="000000"/>
                </a:solidFill>
                <a:cs typeface="Times New Roman" pitchFamily="18" charset="0"/>
              </a:rPr>
              <a:t>X  </a:t>
            </a:r>
            <a:r>
              <a:rPr lang="it-IT" sz="2000" b="1">
                <a:solidFill>
                  <a:srgbClr val="000000"/>
                </a:solidFill>
                <a:cs typeface="Times New Roman" pitchFamily="18" charset="0"/>
              </a:rPr>
              <a:t>(72)</a:t>
            </a:r>
            <a:r>
              <a:rPr lang="it-IT" b="1">
                <a:solidFill>
                  <a:srgbClr val="000000"/>
                </a:solidFill>
                <a:cs typeface="Times New Roman" pitchFamily="18" charset="0"/>
              </a:rPr>
              <a:t>, </a:t>
            </a:r>
            <a:r>
              <a:rPr lang="it-IT" sz="2000" b="1">
                <a:solidFill>
                  <a:srgbClr val="000000"/>
                </a:solidFill>
                <a:cs typeface="Times New Roman" pitchFamily="18" charset="0"/>
              </a:rPr>
              <a:t>ove</a:t>
            </a:r>
          </a:p>
          <a:p>
            <a:pPr algn="ctr"/>
            <a:r>
              <a:rPr lang="it-IT" sz="2000" b="1">
                <a:solidFill>
                  <a:srgbClr val="000000"/>
                </a:solidFill>
                <a:cs typeface="Times New Roman" pitchFamily="18" charset="0"/>
              </a:rPr>
              <a:t>K</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 costante di Monod per il consumo di ossigeno da parte della cellula e</a:t>
            </a:r>
            <a:endParaRPr lang="en-GB" sz="2000" b="1">
              <a:solidFill>
                <a:srgbClr val="000000"/>
              </a:solidFill>
              <a:cs typeface="Times New Roman" pitchFamily="18" charset="0"/>
            </a:endParaRPr>
          </a:p>
          <a:p>
            <a:pPr algn="ctr"/>
            <a:r>
              <a:rPr lang="en-GB" sz="2000" b="1">
                <a:solidFill>
                  <a:srgbClr val="000000"/>
                </a:solidFill>
                <a:cs typeface="Times New Roman" pitchFamily="18" charset="0"/>
              </a:rPr>
              <a:t>Y</a:t>
            </a:r>
            <a:r>
              <a:rPr lang="en-GB" sz="2800" b="1" baseline="-30000">
                <a:solidFill>
                  <a:srgbClr val="000000"/>
                </a:solidFill>
                <a:cs typeface="Times New Roman" pitchFamily="18" charset="0"/>
              </a:rPr>
              <a:t>O</a:t>
            </a:r>
            <a:r>
              <a:rPr lang="en-GB" sz="2800" b="1">
                <a:solidFill>
                  <a:srgbClr val="000000"/>
                </a:solidFill>
                <a:cs typeface="Times New Roman" pitchFamily="18" charset="0"/>
              </a:rPr>
              <a:t> = (X</a:t>
            </a:r>
            <a:r>
              <a:rPr lang="en-GB" sz="2800" b="1" baseline="-30000">
                <a:solidFill>
                  <a:srgbClr val="000000"/>
                </a:solidFill>
                <a:cs typeface="Times New Roman" pitchFamily="18" charset="0"/>
              </a:rPr>
              <a:t>1</a:t>
            </a:r>
            <a:r>
              <a:rPr lang="en-GB" sz="2800" b="1">
                <a:solidFill>
                  <a:srgbClr val="000000"/>
                </a:solidFill>
                <a:cs typeface="Times New Roman" pitchFamily="18" charset="0"/>
              </a:rPr>
              <a:t> – X</a:t>
            </a:r>
            <a:r>
              <a:rPr lang="en-GB" sz="2800" b="1" baseline="-30000">
                <a:solidFill>
                  <a:srgbClr val="000000"/>
                </a:solidFill>
                <a:cs typeface="Times New Roman" pitchFamily="18" charset="0"/>
              </a:rPr>
              <a:t>0</a:t>
            </a:r>
            <a:r>
              <a:rPr lang="en-GB" sz="2800" b="1">
                <a:solidFill>
                  <a:srgbClr val="000000"/>
                </a:solidFill>
                <a:cs typeface="Times New Roman" pitchFamily="18" charset="0"/>
              </a:rPr>
              <a:t>)/(C</a:t>
            </a:r>
            <a:r>
              <a:rPr lang="en-GB" sz="2800" b="1" baseline="-30000">
                <a:solidFill>
                  <a:srgbClr val="000000"/>
                </a:solidFill>
                <a:cs typeface="Times New Roman" pitchFamily="18" charset="0"/>
              </a:rPr>
              <a:t>O(t = 0)</a:t>
            </a:r>
            <a:r>
              <a:rPr lang="en-GB" sz="2800" b="1">
                <a:solidFill>
                  <a:srgbClr val="000000"/>
                </a:solidFill>
                <a:cs typeface="Times New Roman" pitchFamily="18" charset="0"/>
              </a:rPr>
              <a:t> – C</a:t>
            </a:r>
            <a:r>
              <a:rPr lang="en-GB" sz="2800" b="1" baseline="-30000">
                <a:solidFill>
                  <a:srgbClr val="000000"/>
                </a:solidFill>
                <a:cs typeface="Times New Roman" pitchFamily="18" charset="0"/>
              </a:rPr>
              <a:t>O(t=1)</a:t>
            </a:r>
            <a:r>
              <a:rPr lang="en-GB" sz="2800" b="1">
                <a:solidFill>
                  <a:srgbClr val="000000"/>
                </a:solidFill>
                <a:cs typeface="Times New Roman" pitchFamily="18" charset="0"/>
              </a:rPr>
              <a:t>)   </a:t>
            </a:r>
            <a:r>
              <a:rPr lang="en-GB" sz="2000" b="1">
                <a:solidFill>
                  <a:srgbClr val="000000"/>
                </a:solidFill>
                <a:cs typeface="Times New Roman" pitchFamily="18" charset="0"/>
              </a:rPr>
              <a:t>(73)</a:t>
            </a: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rappresenta il coefficiente di resa della biomassa rispetto all’ossigeno. </a:t>
            </a:r>
          </a:p>
        </p:txBody>
      </p:sp>
      <p:sp>
        <p:nvSpPr>
          <p:cNvPr id="999428" name="Text Box 4"/>
          <p:cNvSpPr txBox="1">
            <a:spLocks noChangeArrowheads="1"/>
          </p:cNvSpPr>
          <p:nvPr/>
        </p:nvSpPr>
        <p:spPr bwMode="auto">
          <a:xfrm>
            <a:off x="2360613" y="90488"/>
            <a:ext cx="44989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Concentrazione critica di O</a:t>
            </a:r>
            <a:r>
              <a:rPr lang="it-IT" sz="2800" b="1" baseline="-25000">
                <a:solidFill>
                  <a:srgbClr val="FF0000"/>
                </a:solidFill>
                <a:cs typeface="Times New Roman" pitchFamily="18" charset="0"/>
              </a:rPr>
              <a:t>2</a:t>
            </a:r>
            <a:endParaRPr lang="it-IT" sz="2800" b="1" baseline="-25000">
              <a:solidFill>
                <a:srgbClr val="FF0000"/>
              </a:solidFill>
            </a:endParaRPr>
          </a:p>
        </p:txBody>
      </p:sp>
      <p:sp>
        <p:nvSpPr>
          <p:cNvPr id="99942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045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C619F9B-10F5-4974-9D9C-B1520DF1A696}" type="slidenum">
              <a:rPr lang="it-IT"/>
              <a:pPr/>
              <a:t>33</a:t>
            </a:fld>
            <a:endParaRPr lang="it-IT"/>
          </a:p>
        </p:txBody>
      </p:sp>
      <p:sp>
        <p:nvSpPr>
          <p:cNvPr id="1000451" name="Rectangle 3"/>
          <p:cNvSpPr>
            <a:spLocks noChangeArrowheads="1"/>
          </p:cNvSpPr>
          <p:nvPr/>
        </p:nvSpPr>
        <p:spPr bwMode="auto">
          <a:xfrm>
            <a:off x="0" y="668338"/>
            <a:ext cx="9144000" cy="5568950"/>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Si osservi che la (72) esprime la velocità di sottrazione di ossigeno disciolto dalla soluzione. La </a:t>
            </a:r>
            <a:r>
              <a:rPr lang="it-IT" b="1" u="sng">
                <a:solidFill>
                  <a:srgbClr val="000000"/>
                </a:solidFill>
                <a:cs typeface="Times New Roman" pitchFamily="18" charset="0"/>
              </a:rPr>
              <a:t>velocità di assunzione</a:t>
            </a:r>
            <a:r>
              <a:rPr lang="it-IT" b="1">
                <a:solidFill>
                  <a:srgbClr val="000000"/>
                </a:solidFill>
                <a:cs typeface="Times New Roman" pitchFamily="18" charset="0"/>
              </a:rPr>
              <a:t> di ossigeno da parte della cellula dovrà essere espressa come </a:t>
            </a:r>
            <a:r>
              <a:rPr lang="it-IT" b="1" u="sng">
                <a:solidFill>
                  <a:srgbClr val="000000"/>
                </a:solidFill>
                <a:cs typeface="Times New Roman" pitchFamily="18" charset="0"/>
              </a:rPr>
              <a:t>aumento di ossigeno intracellulare</a:t>
            </a:r>
            <a:r>
              <a:rPr lang="it-IT" b="1">
                <a:solidFill>
                  <a:srgbClr val="000000"/>
                </a:solidFill>
                <a:cs typeface="Times New Roman" pitchFamily="18" charset="0"/>
              </a:rPr>
              <a:t>, e perciò dovrà essere omesso il segno – davanti al termine di destra dell’equazione:</a:t>
            </a:r>
          </a:p>
          <a:p>
            <a:pPr algn="ctr"/>
            <a:r>
              <a:rPr lang="it-IT" b="1">
                <a:solidFill>
                  <a:srgbClr val="000000"/>
                </a:solidFill>
                <a:cs typeface="Times New Roman" pitchFamily="18" charset="0"/>
              </a:rPr>
              <a:t>(dC</a:t>
            </a:r>
            <a:r>
              <a:rPr lang="it-IT" b="1" baseline="-30000">
                <a:solidFill>
                  <a:srgbClr val="000000"/>
                </a:solidFill>
                <a:cs typeface="Times New Roman" pitchFamily="18" charset="0"/>
              </a:rPr>
              <a:t>O</a:t>
            </a:r>
            <a:r>
              <a:rPr lang="it-IT" b="1">
                <a:solidFill>
                  <a:srgbClr val="000000"/>
                </a:solidFill>
                <a:cs typeface="Times New Roman" pitchFamily="18" charset="0"/>
              </a:rPr>
              <a:t>/dt)</a:t>
            </a:r>
            <a:r>
              <a:rPr lang="it-IT" b="1" baseline="-30000">
                <a:solidFill>
                  <a:srgbClr val="000000"/>
                </a:solidFill>
                <a:cs typeface="Times New Roman" pitchFamily="18" charset="0"/>
              </a:rPr>
              <a:t>ass</a:t>
            </a:r>
            <a:r>
              <a:rPr lang="it-IT" b="1">
                <a:solidFill>
                  <a:srgbClr val="000000"/>
                </a:solidFill>
                <a:cs typeface="Times New Roman" pitchFamily="18" charset="0"/>
              </a:rPr>
              <a:t> = - (dC</a:t>
            </a:r>
            <a:r>
              <a:rPr lang="it-IT" b="1" baseline="-30000">
                <a:solidFill>
                  <a:srgbClr val="000000"/>
                </a:solidFill>
                <a:cs typeface="Times New Roman" pitchFamily="18" charset="0"/>
              </a:rPr>
              <a:t>O</a:t>
            </a:r>
            <a:r>
              <a:rPr lang="it-IT" b="1">
                <a:solidFill>
                  <a:srgbClr val="000000"/>
                </a:solidFill>
                <a:cs typeface="Times New Roman" pitchFamily="18" charset="0"/>
              </a:rPr>
              <a:t>/dt)</a:t>
            </a:r>
            <a:r>
              <a:rPr lang="it-IT" b="1" baseline="-30000">
                <a:solidFill>
                  <a:srgbClr val="000000"/>
                </a:solidFill>
                <a:cs typeface="Times New Roman" pitchFamily="18" charset="0"/>
              </a:rPr>
              <a:t>sottr</a:t>
            </a:r>
            <a:r>
              <a:rPr lang="it-IT" b="1">
                <a:solidFill>
                  <a:srgbClr val="000000"/>
                </a:solidFill>
                <a:cs typeface="Times New Roman" pitchFamily="18" charset="0"/>
              </a:rPr>
              <a:t> =  1/Y</a:t>
            </a:r>
            <a:r>
              <a:rPr lang="it-IT" b="1" baseline="-30000">
                <a:solidFill>
                  <a:srgbClr val="000000"/>
                </a:solidFill>
                <a:cs typeface="Times New Roman" pitchFamily="18" charset="0"/>
              </a:rPr>
              <a:t>O</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t>
            </a:r>
            <a:r>
              <a:rPr lang="it-IT" b="1">
                <a:solidFill>
                  <a:srgbClr val="000000"/>
                </a:solidFill>
                <a:cs typeface="Times New Roman" pitchFamily="18" charset="0"/>
              </a:rPr>
              <a:t>C</a:t>
            </a:r>
            <a:r>
              <a:rPr lang="it-IT" b="1" baseline="-30000">
                <a:solidFill>
                  <a:srgbClr val="000000"/>
                </a:solidFill>
                <a:cs typeface="Times New Roman" pitchFamily="18" charset="0"/>
              </a:rPr>
              <a:t>O</a:t>
            </a:r>
            <a:r>
              <a:rPr lang="it-IT" b="1">
                <a:solidFill>
                  <a:srgbClr val="000000"/>
                </a:solidFill>
                <a:cs typeface="Times New Roman" pitchFamily="18" charset="0"/>
              </a:rPr>
              <a:t>/(K</a:t>
            </a:r>
            <a:r>
              <a:rPr lang="it-IT" b="1" baseline="-30000">
                <a:solidFill>
                  <a:srgbClr val="000000"/>
                </a:solidFill>
                <a:cs typeface="Times New Roman" pitchFamily="18" charset="0"/>
              </a:rPr>
              <a:t>O</a:t>
            </a:r>
            <a:r>
              <a:rPr lang="it-IT" b="1">
                <a:solidFill>
                  <a:srgbClr val="000000"/>
                </a:solidFill>
                <a:cs typeface="Times New Roman" pitchFamily="18" charset="0"/>
              </a:rPr>
              <a:t> + C</a:t>
            </a:r>
            <a:r>
              <a:rPr lang="it-IT" b="1" baseline="-30000">
                <a:solidFill>
                  <a:srgbClr val="000000"/>
                </a:solidFill>
                <a:cs typeface="Times New Roman" pitchFamily="18" charset="0"/>
              </a:rPr>
              <a:t>O</a:t>
            </a:r>
            <a:r>
              <a:rPr lang="it-IT" b="1">
                <a:solidFill>
                  <a:srgbClr val="000000"/>
                </a:solidFill>
                <a:cs typeface="Times New Roman" pitchFamily="18" charset="0"/>
              </a:rPr>
              <a:t>)]</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X  (74).</a:t>
            </a:r>
          </a:p>
          <a:p>
            <a:pPr algn="just"/>
            <a:r>
              <a:rPr lang="it-IT" b="1">
                <a:solidFill>
                  <a:srgbClr val="000000"/>
                </a:solidFill>
                <a:cs typeface="Times New Roman" pitchFamily="18" charset="0"/>
              </a:rPr>
              <a:t>A questo punto, risulterà evidente che per calcolare la velocità netta di variazione dell’ossigeno disciolto nella soluzione, (dC</a:t>
            </a:r>
            <a:r>
              <a:rPr lang="it-IT" b="1" baseline="-30000">
                <a:solidFill>
                  <a:srgbClr val="000000"/>
                </a:solidFill>
                <a:cs typeface="Times New Roman" pitchFamily="18" charset="0"/>
              </a:rPr>
              <a:t>O</a:t>
            </a:r>
            <a:r>
              <a:rPr lang="it-IT" b="1">
                <a:solidFill>
                  <a:srgbClr val="000000"/>
                </a:solidFill>
                <a:cs typeface="Times New Roman" pitchFamily="18" charset="0"/>
              </a:rPr>
              <a:t>/dt)</a:t>
            </a:r>
            <a:r>
              <a:rPr lang="it-IT" b="1" baseline="-30000">
                <a:solidFill>
                  <a:srgbClr val="000000"/>
                </a:solidFill>
                <a:cs typeface="Times New Roman" pitchFamily="18" charset="0"/>
              </a:rPr>
              <a:t>net</a:t>
            </a:r>
            <a:r>
              <a:rPr lang="it-IT" b="1">
                <a:solidFill>
                  <a:srgbClr val="000000"/>
                </a:solidFill>
                <a:cs typeface="Times New Roman" pitchFamily="18" charset="0"/>
              </a:rPr>
              <a:t>,</a:t>
            </a:r>
            <a:r>
              <a:rPr lang="it-IT" b="1" baseline="-30000">
                <a:solidFill>
                  <a:srgbClr val="000000"/>
                </a:solidFill>
                <a:cs typeface="Times New Roman" pitchFamily="18" charset="0"/>
              </a:rPr>
              <a:t> </a:t>
            </a:r>
            <a:r>
              <a:rPr lang="it-IT" b="1">
                <a:solidFill>
                  <a:srgbClr val="000000"/>
                </a:solidFill>
                <a:cs typeface="Times New Roman" pitchFamily="18" charset="0"/>
              </a:rPr>
              <a:t>bisogna fare il bilancio di massa, </a:t>
            </a:r>
          </a:p>
          <a:p>
            <a:pPr algn="just"/>
            <a:r>
              <a:rPr lang="it-IT" b="1">
                <a:solidFill>
                  <a:srgbClr val="000000"/>
                </a:solidFill>
                <a:cs typeface="Times New Roman" pitchFamily="18" charset="0"/>
              </a:rPr>
              <a:t>tenendo conto dell’ossigeno immesso nella soluzione per trasferimento di massa (OTR = oxygen trasfer rate), dato dall’equazione (64), e dell’ossigeno sottratto dalla cellula (OUR = oxygen uptake rate), dato dall’equazione (72):</a:t>
            </a:r>
            <a:endParaRPr lang="en-GB" b="1">
              <a:solidFill>
                <a:srgbClr val="000000"/>
              </a:solidFill>
              <a:cs typeface="Times New Roman" pitchFamily="18" charset="0"/>
            </a:endParaRPr>
          </a:p>
          <a:p>
            <a:pPr algn="ctr"/>
            <a:r>
              <a:rPr lang="en-GB" b="1">
                <a:solidFill>
                  <a:srgbClr val="000000"/>
                </a:solidFill>
                <a:cs typeface="Times New Roman" pitchFamily="18" charset="0"/>
              </a:rPr>
              <a:t>(dC</a:t>
            </a:r>
            <a:r>
              <a:rPr lang="en-GB" b="1" baseline="-30000">
                <a:solidFill>
                  <a:srgbClr val="000000"/>
                </a:solidFill>
                <a:cs typeface="Times New Roman" pitchFamily="18" charset="0"/>
              </a:rPr>
              <a:t>O</a:t>
            </a:r>
            <a:r>
              <a:rPr lang="en-GB" b="1">
                <a:solidFill>
                  <a:srgbClr val="000000"/>
                </a:solidFill>
                <a:cs typeface="Times New Roman" pitchFamily="18" charset="0"/>
              </a:rPr>
              <a:t>/dt)</a:t>
            </a:r>
            <a:r>
              <a:rPr lang="en-GB" b="1" baseline="-30000">
                <a:solidFill>
                  <a:srgbClr val="000000"/>
                </a:solidFill>
                <a:cs typeface="Times New Roman" pitchFamily="18" charset="0"/>
              </a:rPr>
              <a:t>net</a:t>
            </a:r>
            <a:r>
              <a:rPr lang="en-GB" b="1">
                <a:solidFill>
                  <a:srgbClr val="000000"/>
                </a:solidFill>
                <a:cs typeface="Times New Roman" pitchFamily="18" charset="0"/>
              </a:rPr>
              <a:t> = OTR - OUR</a:t>
            </a:r>
          </a:p>
          <a:p>
            <a:pPr algn="just"/>
            <a:r>
              <a:rPr lang="en-GB" b="1">
                <a:solidFill>
                  <a:srgbClr val="000000"/>
                </a:solidFill>
                <a:cs typeface="Times New Roman" pitchFamily="18" charset="0"/>
              </a:rPr>
              <a:t>(dC</a:t>
            </a:r>
            <a:r>
              <a:rPr lang="en-GB" b="1" baseline="-30000">
                <a:solidFill>
                  <a:srgbClr val="000000"/>
                </a:solidFill>
                <a:cs typeface="Times New Roman" pitchFamily="18" charset="0"/>
              </a:rPr>
              <a:t>O</a:t>
            </a:r>
            <a:r>
              <a:rPr lang="en-GB" b="1">
                <a:solidFill>
                  <a:srgbClr val="000000"/>
                </a:solidFill>
                <a:cs typeface="Times New Roman" pitchFamily="18" charset="0"/>
              </a:rPr>
              <a:t>/dt)</a:t>
            </a:r>
            <a:r>
              <a:rPr lang="en-GB" b="1" baseline="-30000">
                <a:solidFill>
                  <a:srgbClr val="000000"/>
                </a:solidFill>
                <a:cs typeface="Times New Roman" pitchFamily="18" charset="0"/>
              </a:rPr>
              <a:t>net</a:t>
            </a:r>
            <a:r>
              <a:rPr lang="en-GB" b="1">
                <a:solidFill>
                  <a:srgbClr val="000000"/>
                </a:solidFill>
                <a:cs typeface="Times New Roman" pitchFamily="18" charset="0"/>
              </a:rPr>
              <a:t> = k</a:t>
            </a:r>
            <a:r>
              <a:rPr lang="en-GB" b="1" baseline="-30000">
                <a:solidFill>
                  <a:srgbClr val="000000"/>
                </a:solidFill>
                <a:cs typeface="Times New Roman" pitchFamily="18" charset="0"/>
              </a:rPr>
              <a:t>L</a:t>
            </a:r>
            <a:r>
              <a:rPr lang="en-GB" b="1">
                <a:solidFill>
                  <a:srgbClr val="000000"/>
                </a:solidFill>
                <a:cs typeface="Times New Roman" pitchFamily="18" charset="0"/>
              </a:rPr>
              <a:t> a (C</a:t>
            </a:r>
            <a:r>
              <a:rPr lang="en-GB" b="1" baseline="30000">
                <a:solidFill>
                  <a:srgbClr val="000000"/>
                </a:solidFill>
                <a:cs typeface="Times New Roman" pitchFamily="18" charset="0"/>
              </a:rPr>
              <a:t>*</a:t>
            </a:r>
            <a:r>
              <a:rPr lang="en-GB" b="1" baseline="-30000">
                <a:solidFill>
                  <a:srgbClr val="000000"/>
                </a:solidFill>
                <a:cs typeface="Times New Roman" pitchFamily="18" charset="0"/>
              </a:rPr>
              <a:t>O</a:t>
            </a:r>
            <a:r>
              <a:rPr lang="en-GB" b="1">
                <a:solidFill>
                  <a:srgbClr val="000000"/>
                </a:solidFill>
                <a:cs typeface="Times New Roman" pitchFamily="18" charset="0"/>
              </a:rPr>
              <a:t> – C</a:t>
            </a:r>
            <a:r>
              <a:rPr lang="en-GB" b="1" baseline="-30000">
                <a:solidFill>
                  <a:srgbClr val="000000"/>
                </a:solidFill>
                <a:cs typeface="Times New Roman" pitchFamily="18" charset="0"/>
              </a:rPr>
              <a:t>O</a:t>
            </a:r>
            <a:r>
              <a:rPr lang="en-GB" b="1">
                <a:solidFill>
                  <a:srgbClr val="000000"/>
                </a:solidFill>
                <a:cs typeface="Times New Roman" pitchFamily="18" charset="0"/>
              </a:rPr>
              <a:t>) - 1/Y</a:t>
            </a:r>
            <a:r>
              <a:rPr lang="en-GB" b="1" baseline="-30000">
                <a:solidFill>
                  <a:srgbClr val="000000"/>
                </a:solidFill>
                <a:cs typeface="Times New Roman" pitchFamily="18" charset="0"/>
              </a:rPr>
              <a:t>O</a:t>
            </a:r>
            <a:r>
              <a:rPr lang="en-GB" b="1">
                <a:solidFill>
                  <a:srgbClr val="000000"/>
                </a:solidFill>
                <a:cs typeface="Times New Roman" pitchFamily="18" charset="0"/>
              </a:rPr>
              <a:t> [</a:t>
            </a:r>
            <a:r>
              <a:rPr lang="it-IT" b="1">
                <a:solidFill>
                  <a:srgbClr val="000000"/>
                </a:solidFill>
                <a:latin typeface="Symbol" pitchFamily="18" charset="2"/>
                <a:cs typeface="Times New Roman" pitchFamily="18" charset="0"/>
              </a:rPr>
              <a:t>m</a:t>
            </a:r>
            <a:r>
              <a:rPr lang="en-GB" b="1" baseline="-30000">
                <a:solidFill>
                  <a:srgbClr val="000000"/>
                </a:solidFill>
                <a:cs typeface="Times New Roman" pitchFamily="18" charset="0"/>
              </a:rPr>
              <a:t>m</a:t>
            </a:r>
            <a:r>
              <a:rPr lang="en-GB" b="1">
                <a:solidFill>
                  <a:srgbClr val="000000"/>
                </a:solidFill>
                <a:cs typeface="Times New Roman" pitchFamily="18" charset="0"/>
              </a:rPr>
              <a:t>C</a:t>
            </a:r>
            <a:r>
              <a:rPr lang="en-GB" b="1" baseline="-30000">
                <a:solidFill>
                  <a:srgbClr val="000000"/>
                </a:solidFill>
                <a:cs typeface="Times New Roman" pitchFamily="18" charset="0"/>
              </a:rPr>
              <a:t>O</a:t>
            </a:r>
            <a:r>
              <a:rPr lang="en-GB" b="1">
                <a:solidFill>
                  <a:srgbClr val="000000"/>
                </a:solidFill>
                <a:cs typeface="Times New Roman" pitchFamily="18" charset="0"/>
              </a:rPr>
              <a:t>/(K</a:t>
            </a:r>
            <a:r>
              <a:rPr lang="en-GB" b="1" baseline="-30000">
                <a:solidFill>
                  <a:srgbClr val="000000"/>
                </a:solidFill>
                <a:cs typeface="Times New Roman" pitchFamily="18" charset="0"/>
              </a:rPr>
              <a:t>O</a:t>
            </a:r>
            <a:r>
              <a:rPr lang="en-GB" b="1">
                <a:solidFill>
                  <a:srgbClr val="000000"/>
                </a:solidFill>
                <a:cs typeface="Times New Roman" pitchFamily="18" charset="0"/>
              </a:rPr>
              <a:t> + C</a:t>
            </a:r>
            <a:r>
              <a:rPr lang="en-GB" b="1" baseline="-30000">
                <a:solidFill>
                  <a:srgbClr val="000000"/>
                </a:solidFill>
                <a:cs typeface="Times New Roman" pitchFamily="18" charset="0"/>
              </a:rPr>
              <a:t>O</a:t>
            </a:r>
            <a:r>
              <a:rPr lang="en-GB" b="1">
                <a:solidFill>
                  <a:srgbClr val="000000"/>
                </a:solidFill>
                <a:cs typeface="Times New Roman" pitchFamily="18" charset="0"/>
              </a:rPr>
              <a:t>)]</a:t>
            </a:r>
            <a:r>
              <a:rPr lang="it-IT" b="1">
                <a:solidFill>
                  <a:srgbClr val="000000"/>
                </a:solidFill>
                <a:latin typeface="Symbol" pitchFamily="18" charset="2"/>
                <a:cs typeface="Times New Roman" pitchFamily="18" charset="0"/>
              </a:rPr>
              <a:t> </a:t>
            </a:r>
            <a:r>
              <a:rPr lang="en-GB" b="1">
                <a:solidFill>
                  <a:srgbClr val="000000"/>
                </a:solidFill>
                <a:cs typeface="Times New Roman" pitchFamily="18" charset="0"/>
              </a:rPr>
              <a:t>X (75</a:t>
            </a:r>
            <a:r>
              <a:rPr lang="en-GB" sz="2000" b="1">
                <a:solidFill>
                  <a:srgbClr val="000000"/>
                </a:solidFill>
                <a:cs typeface="Times New Roman" pitchFamily="18" charset="0"/>
              </a:rPr>
              <a:t>)</a:t>
            </a:r>
            <a:r>
              <a:rPr lang="it-IT" b="1">
                <a:solidFill>
                  <a:srgbClr val="000000"/>
                </a:solidFill>
                <a:cs typeface="Times New Roman" pitchFamily="18" charset="0"/>
              </a:rPr>
              <a:t> </a:t>
            </a:r>
          </a:p>
        </p:txBody>
      </p:sp>
      <p:sp>
        <p:nvSpPr>
          <p:cNvPr id="1000452" name="Text Box 4"/>
          <p:cNvSpPr txBox="1">
            <a:spLocks noChangeArrowheads="1"/>
          </p:cNvSpPr>
          <p:nvPr/>
        </p:nvSpPr>
        <p:spPr bwMode="auto">
          <a:xfrm>
            <a:off x="2360613" y="90488"/>
            <a:ext cx="44989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Concentrazione critica di O</a:t>
            </a:r>
            <a:r>
              <a:rPr lang="it-IT" sz="2800" b="1" baseline="-25000">
                <a:solidFill>
                  <a:srgbClr val="FF0000"/>
                </a:solidFill>
                <a:cs typeface="Times New Roman" pitchFamily="18" charset="0"/>
              </a:rPr>
              <a:t>2</a:t>
            </a:r>
            <a:endParaRPr lang="it-IT" sz="2800" b="1" baseline="-25000">
              <a:solidFill>
                <a:srgbClr val="FF0000"/>
              </a:solidFill>
            </a:endParaRPr>
          </a:p>
        </p:txBody>
      </p:sp>
      <p:sp>
        <p:nvSpPr>
          <p:cNvPr id="100045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147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8F86B7B5-F009-48DF-ACC9-F47B5F233539}" type="slidenum">
              <a:rPr lang="it-IT"/>
              <a:pPr/>
              <a:t>34</a:t>
            </a:fld>
            <a:endParaRPr lang="it-IT"/>
          </a:p>
        </p:txBody>
      </p:sp>
      <p:sp>
        <p:nvSpPr>
          <p:cNvPr id="1001475" name="Rectangle 3"/>
          <p:cNvSpPr>
            <a:spLocks noChangeArrowheads="1"/>
          </p:cNvSpPr>
          <p:nvPr/>
        </p:nvSpPr>
        <p:spPr bwMode="auto">
          <a:xfrm>
            <a:off x="0" y="668338"/>
            <a:ext cx="9144000" cy="5934075"/>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Risulterà evidente che la (75) ci consente di impostare le equazioni per il calcolo della concentrazione di O</a:t>
            </a:r>
            <a:r>
              <a:rPr lang="it-IT" b="1" baseline="-30000">
                <a:solidFill>
                  <a:srgbClr val="000000"/>
                </a:solidFill>
                <a:cs typeface="Times New Roman" pitchFamily="18" charset="0"/>
              </a:rPr>
              <a:t>2</a:t>
            </a:r>
            <a:r>
              <a:rPr lang="it-IT" b="1">
                <a:solidFill>
                  <a:srgbClr val="000000"/>
                </a:solidFill>
                <a:cs typeface="Times New Roman" pitchFamily="18" charset="0"/>
              </a:rPr>
              <a:t> nello stato stazionario. Infatti, il mezzo liquido compreso tra lo strato interfacciale gas-liquido e la cellula è a tutti gli effetti un reattore continuo, nel quale continuamente entra ossigeno ed esce per entrare nella cellula:</a:t>
            </a:r>
          </a:p>
          <a:p>
            <a:pPr algn="just"/>
            <a:endParaRPr lang="it-IT" b="1">
              <a:solidFill>
                <a:srgbClr val="000000"/>
              </a:solidFill>
              <a:cs typeface="Times New Roman" pitchFamily="18" charset="0"/>
            </a:endParaRPr>
          </a:p>
          <a:p>
            <a:pPr algn="just"/>
            <a:endParaRPr lang="it-IT" b="1">
              <a:solidFill>
                <a:srgbClr val="000000"/>
              </a:solidFill>
              <a:cs typeface="Times New Roman" pitchFamily="18" charset="0"/>
            </a:endParaRPr>
          </a:p>
          <a:p>
            <a:pPr algn="just"/>
            <a:endParaRPr lang="it-IT" b="1">
              <a:solidFill>
                <a:srgbClr val="000000"/>
              </a:solidFill>
              <a:cs typeface="Times New Roman" pitchFamily="18" charset="0"/>
            </a:endParaRPr>
          </a:p>
          <a:p>
            <a:pPr algn="just"/>
            <a:endParaRPr lang="it-IT" b="1">
              <a:solidFill>
                <a:srgbClr val="000000"/>
              </a:solidFill>
              <a:cs typeface="Times New Roman" pitchFamily="18" charset="0"/>
            </a:endParaRPr>
          </a:p>
          <a:p>
            <a:pPr algn="just"/>
            <a:endParaRPr lang="it-IT" b="1">
              <a:solidFill>
                <a:srgbClr val="000000"/>
              </a:solidFill>
              <a:cs typeface="Times New Roman" pitchFamily="18" charset="0"/>
            </a:endParaRPr>
          </a:p>
          <a:p>
            <a:pPr algn="just"/>
            <a:endParaRPr lang="it-IT" b="1">
              <a:solidFill>
                <a:srgbClr val="000000"/>
              </a:solidFill>
              <a:cs typeface="Times New Roman" pitchFamily="18" charset="0"/>
            </a:endParaRPr>
          </a:p>
          <a:p>
            <a:pPr algn="just"/>
            <a:endParaRPr lang="it-IT" b="1">
              <a:solidFill>
                <a:srgbClr val="000000"/>
              </a:solidFill>
              <a:cs typeface="Times New Roman" pitchFamily="18" charset="0"/>
            </a:endParaRPr>
          </a:p>
          <a:p>
            <a:pPr algn="just"/>
            <a:endParaRPr lang="it-IT" b="1">
              <a:solidFill>
                <a:srgbClr val="000000"/>
              </a:solidFill>
              <a:cs typeface="Times New Roman" pitchFamily="18" charset="0"/>
            </a:endParaRPr>
          </a:p>
          <a:p>
            <a:pPr algn="ctr"/>
            <a:r>
              <a:rPr lang="it-IT" b="1">
                <a:solidFill>
                  <a:srgbClr val="000000"/>
                </a:solidFill>
                <a:cs typeface="Times New Roman" pitchFamily="18" charset="0"/>
              </a:rPr>
              <a:t>massa del liquido come reattore continuo</a:t>
            </a:r>
          </a:p>
          <a:p>
            <a:pPr algn="just"/>
            <a:r>
              <a:rPr lang="it-IT" b="1">
                <a:solidFill>
                  <a:srgbClr val="000000"/>
                </a:solidFill>
                <a:cs typeface="Times New Roman" pitchFamily="18" charset="0"/>
              </a:rPr>
              <a:t>(da sinistra verso destra: bolla di gas, film interfacciale, massa del liquido, cellula) </a:t>
            </a:r>
          </a:p>
        </p:txBody>
      </p:sp>
      <p:sp>
        <p:nvSpPr>
          <p:cNvPr id="1001476" name="Text Box 4"/>
          <p:cNvSpPr txBox="1">
            <a:spLocks noChangeArrowheads="1"/>
          </p:cNvSpPr>
          <p:nvPr/>
        </p:nvSpPr>
        <p:spPr bwMode="auto">
          <a:xfrm>
            <a:off x="2232025" y="90488"/>
            <a:ext cx="47783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Analisi dello Stato Stazionario</a:t>
            </a:r>
            <a:endParaRPr lang="it-IT" sz="2800" b="1" baseline="-25000">
              <a:solidFill>
                <a:srgbClr val="FF0000"/>
              </a:solidFill>
            </a:endParaRPr>
          </a:p>
        </p:txBody>
      </p:sp>
      <p:sp>
        <p:nvSpPr>
          <p:cNvPr id="100147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pic>
        <p:nvPicPr>
          <p:cNvPr id="1001478" name="Picture 6" descr="impianti biochimici 7"/>
          <p:cNvPicPr>
            <a:picLocks noChangeAspect="1" noChangeArrowheads="1"/>
          </p:cNvPicPr>
          <p:nvPr/>
        </p:nvPicPr>
        <p:blipFill>
          <a:blip r:embed="rId2" cstate="print"/>
          <a:srcRect/>
          <a:stretch>
            <a:fillRect/>
          </a:stretch>
        </p:blipFill>
        <p:spPr bwMode="auto">
          <a:xfrm>
            <a:off x="2987675" y="3068638"/>
            <a:ext cx="2971800" cy="2333625"/>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498"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FCAFA1CE-B794-4A7A-8899-77563E66C22D}" type="slidenum">
              <a:rPr lang="it-IT"/>
              <a:pPr/>
              <a:t>35</a:t>
            </a:fld>
            <a:endParaRPr lang="it-IT"/>
          </a:p>
        </p:txBody>
      </p:sp>
      <p:sp>
        <p:nvSpPr>
          <p:cNvPr id="1002499" name="Rectangle 3"/>
          <p:cNvSpPr>
            <a:spLocks noChangeArrowheads="1"/>
          </p:cNvSpPr>
          <p:nvPr/>
        </p:nvSpPr>
        <p:spPr bwMode="auto">
          <a:xfrm>
            <a:off x="0" y="668338"/>
            <a:ext cx="9144000" cy="5761037"/>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Nello stato stazionario, la concentrazione di O</a:t>
            </a:r>
            <a:r>
              <a:rPr lang="it-IT" sz="2000" b="1" baseline="-30000">
                <a:solidFill>
                  <a:srgbClr val="000000"/>
                </a:solidFill>
                <a:cs typeface="Times New Roman" pitchFamily="18" charset="0"/>
              </a:rPr>
              <a:t>2</a:t>
            </a:r>
            <a:r>
              <a:rPr lang="it-IT" sz="2000" b="1">
                <a:solidFill>
                  <a:srgbClr val="000000"/>
                </a:solidFill>
                <a:cs typeface="Times New Roman" pitchFamily="18" charset="0"/>
              </a:rPr>
              <a:t> nella massa del liquido è costante. </a:t>
            </a:r>
            <a:r>
              <a:rPr lang="en-GB" sz="2000" b="1">
                <a:solidFill>
                  <a:srgbClr val="000000"/>
                </a:solidFill>
                <a:cs typeface="Times New Roman" pitchFamily="18" charset="0"/>
              </a:rPr>
              <a:t>Perciò,</a:t>
            </a:r>
          </a:p>
          <a:p>
            <a:pPr algn="ctr"/>
            <a:r>
              <a:rPr lang="en-GB" sz="2000" b="1">
                <a:solidFill>
                  <a:srgbClr val="000000"/>
                </a:solidFill>
                <a:cs typeface="Times New Roman" pitchFamily="18" charset="0"/>
              </a:rPr>
              <a:t>(dC</a:t>
            </a:r>
            <a:r>
              <a:rPr lang="en-GB" sz="2000" b="1" baseline="-30000">
                <a:solidFill>
                  <a:srgbClr val="000000"/>
                </a:solidFill>
                <a:cs typeface="Times New Roman" pitchFamily="18" charset="0"/>
              </a:rPr>
              <a:t>O</a:t>
            </a:r>
            <a:r>
              <a:rPr lang="en-GB" sz="2000" b="1">
                <a:solidFill>
                  <a:srgbClr val="000000"/>
                </a:solidFill>
                <a:cs typeface="Times New Roman" pitchFamily="18" charset="0"/>
              </a:rPr>
              <a:t>/dt)</a:t>
            </a:r>
            <a:r>
              <a:rPr lang="en-GB" sz="2000" b="1" baseline="-30000">
                <a:solidFill>
                  <a:srgbClr val="000000"/>
                </a:solidFill>
                <a:cs typeface="Times New Roman" pitchFamily="18" charset="0"/>
              </a:rPr>
              <a:t>net</a:t>
            </a:r>
            <a:r>
              <a:rPr lang="en-GB" sz="2000" b="1">
                <a:solidFill>
                  <a:srgbClr val="000000"/>
                </a:solidFill>
                <a:cs typeface="Times New Roman" pitchFamily="18" charset="0"/>
              </a:rPr>
              <a:t> = 0</a:t>
            </a:r>
          </a:p>
          <a:p>
            <a:pPr algn="ctr"/>
            <a:r>
              <a:rPr lang="en-GB" sz="2000" b="1">
                <a:solidFill>
                  <a:srgbClr val="000000"/>
                </a:solidFill>
                <a:cs typeface="Times New Roman" pitchFamily="18" charset="0"/>
              </a:rPr>
              <a:t>k</a:t>
            </a:r>
            <a:r>
              <a:rPr lang="en-GB" sz="2000" b="1" baseline="-30000">
                <a:solidFill>
                  <a:srgbClr val="000000"/>
                </a:solidFill>
                <a:cs typeface="Times New Roman" pitchFamily="18" charset="0"/>
              </a:rPr>
              <a:t>L</a:t>
            </a:r>
            <a:r>
              <a:rPr lang="en-GB" sz="2000" b="1">
                <a:solidFill>
                  <a:srgbClr val="000000"/>
                </a:solidFill>
                <a:cs typeface="Times New Roman" pitchFamily="18" charset="0"/>
              </a:rPr>
              <a:t> a (C</a:t>
            </a:r>
            <a:r>
              <a:rPr lang="en-GB" sz="2000" b="1" baseline="30000">
                <a:solidFill>
                  <a:srgbClr val="000000"/>
                </a:solidFill>
                <a:cs typeface="Times New Roman" pitchFamily="18" charset="0"/>
              </a:rPr>
              <a:t>*</a:t>
            </a:r>
            <a:r>
              <a:rPr lang="en-GB" sz="2000" b="1" baseline="-30000">
                <a:solidFill>
                  <a:srgbClr val="000000"/>
                </a:solidFill>
                <a:cs typeface="Times New Roman" pitchFamily="18" charset="0"/>
              </a:rPr>
              <a:t>O</a:t>
            </a:r>
            <a:r>
              <a:rPr lang="en-GB" sz="2000" b="1">
                <a:solidFill>
                  <a:srgbClr val="000000"/>
                </a:solidFill>
                <a:cs typeface="Times New Roman" pitchFamily="18" charset="0"/>
              </a:rPr>
              <a:t> – C</a:t>
            </a:r>
            <a:r>
              <a:rPr lang="en-GB" sz="2000" b="1" baseline="-30000">
                <a:solidFill>
                  <a:srgbClr val="000000"/>
                </a:solidFill>
                <a:cs typeface="Times New Roman" pitchFamily="18" charset="0"/>
              </a:rPr>
              <a:t>O</a:t>
            </a:r>
            <a:r>
              <a:rPr lang="en-GB" sz="2000" b="1">
                <a:solidFill>
                  <a:srgbClr val="000000"/>
                </a:solidFill>
                <a:cs typeface="Times New Roman" pitchFamily="18" charset="0"/>
              </a:rPr>
              <a:t>) =  1/Y</a:t>
            </a:r>
            <a:r>
              <a:rPr lang="en-GB" sz="2000" b="1" baseline="-30000">
                <a:solidFill>
                  <a:srgbClr val="000000"/>
                </a:solidFill>
                <a:cs typeface="Times New Roman" pitchFamily="18" charset="0"/>
              </a:rPr>
              <a:t>O</a:t>
            </a:r>
            <a:r>
              <a:rPr lang="en-GB" sz="2000" b="1">
                <a:solidFill>
                  <a:srgbClr val="000000"/>
                </a:solidFill>
                <a:cs typeface="Times New Roman" pitchFamily="18" charset="0"/>
              </a:rPr>
              <a:t> [</a:t>
            </a:r>
            <a:r>
              <a:rPr lang="it-IT" sz="2000" b="1">
                <a:solidFill>
                  <a:srgbClr val="000000"/>
                </a:solidFill>
                <a:latin typeface="Symbol" pitchFamily="18" charset="2"/>
                <a:cs typeface="Times New Roman" pitchFamily="18" charset="0"/>
              </a:rPr>
              <a:t>m</a:t>
            </a:r>
            <a:r>
              <a:rPr lang="en-GB" sz="2000" b="1" baseline="-30000">
                <a:solidFill>
                  <a:srgbClr val="000000"/>
                </a:solidFill>
                <a:cs typeface="Times New Roman" pitchFamily="18" charset="0"/>
              </a:rPr>
              <a:t>m</a:t>
            </a:r>
            <a:r>
              <a:rPr lang="en-GB" sz="2000" b="1">
                <a:solidFill>
                  <a:srgbClr val="000000"/>
                </a:solidFill>
                <a:cs typeface="Times New Roman" pitchFamily="18" charset="0"/>
              </a:rPr>
              <a:t>C</a:t>
            </a:r>
            <a:r>
              <a:rPr lang="en-GB" sz="2000" b="1" baseline="-30000">
                <a:solidFill>
                  <a:srgbClr val="000000"/>
                </a:solidFill>
                <a:cs typeface="Times New Roman" pitchFamily="18" charset="0"/>
              </a:rPr>
              <a:t>O</a:t>
            </a:r>
            <a:r>
              <a:rPr lang="en-GB" sz="2000" b="1">
                <a:solidFill>
                  <a:srgbClr val="000000"/>
                </a:solidFill>
                <a:cs typeface="Times New Roman" pitchFamily="18" charset="0"/>
              </a:rPr>
              <a:t>/(K</a:t>
            </a:r>
            <a:r>
              <a:rPr lang="en-GB" sz="2000" b="1" baseline="-30000">
                <a:solidFill>
                  <a:srgbClr val="000000"/>
                </a:solidFill>
                <a:cs typeface="Times New Roman" pitchFamily="18" charset="0"/>
              </a:rPr>
              <a:t>O</a:t>
            </a:r>
            <a:r>
              <a:rPr lang="en-GB" sz="2000" b="1">
                <a:solidFill>
                  <a:srgbClr val="000000"/>
                </a:solidFill>
                <a:cs typeface="Times New Roman" pitchFamily="18" charset="0"/>
              </a:rPr>
              <a:t> + C</a:t>
            </a:r>
            <a:r>
              <a:rPr lang="en-GB" sz="2000" b="1" baseline="-30000">
                <a:solidFill>
                  <a:srgbClr val="000000"/>
                </a:solidFill>
                <a:cs typeface="Times New Roman" pitchFamily="18" charset="0"/>
              </a:rPr>
              <a:t>O</a:t>
            </a:r>
            <a:r>
              <a:rPr lang="en-GB" sz="2000" b="1">
                <a:solidFill>
                  <a:srgbClr val="000000"/>
                </a:solidFill>
                <a:cs typeface="Times New Roman" pitchFamily="18" charset="0"/>
              </a:rPr>
              <a:t>)]</a:t>
            </a:r>
            <a:r>
              <a:rPr lang="it-IT" sz="2000" b="1">
                <a:solidFill>
                  <a:srgbClr val="000000"/>
                </a:solidFill>
                <a:latin typeface="Symbol" pitchFamily="18" charset="2"/>
                <a:cs typeface="Times New Roman" pitchFamily="18" charset="0"/>
              </a:rPr>
              <a:t> </a:t>
            </a:r>
            <a:r>
              <a:rPr lang="en-GB" sz="2000" b="1">
                <a:solidFill>
                  <a:srgbClr val="000000"/>
                </a:solidFill>
                <a:cs typeface="Times New Roman" pitchFamily="18" charset="0"/>
              </a:rPr>
              <a:t>X  (76).</a:t>
            </a: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Questo stato stazionario non può durare a lungo. In una coltura batch, ad esempio, dura qualche secondo.</a:t>
            </a:r>
          </a:p>
          <a:p>
            <a:pPr algn="just"/>
            <a:r>
              <a:rPr lang="it-IT" sz="2000" b="1">
                <a:solidFill>
                  <a:srgbClr val="000000"/>
                </a:solidFill>
                <a:cs typeface="Times New Roman" pitchFamily="18" charset="0"/>
              </a:rPr>
              <a:t>La (76) consente di stimare il valore che il prodotto 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 a deve avere perché </a:t>
            </a:r>
            <a:r>
              <a:rPr lang="it-IT" sz="2000" b="1">
                <a:solidFill>
                  <a:srgbClr val="000000"/>
                </a:solidFill>
                <a:latin typeface="Symbol" pitchFamily="18" charset="2"/>
                <a:cs typeface="Times New Roman" pitchFamily="18" charset="0"/>
              </a:rPr>
              <a:t>m </a:t>
            </a:r>
            <a:r>
              <a:rPr lang="it-IT" sz="2000" b="1">
                <a:solidFill>
                  <a:srgbClr val="000000"/>
                </a:solidFill>
                <a:cs typeface="Times New Roman" pitchFamily="18" charset="0"/>
              </a:rPr>
              <a:t>sia indipendente da  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o, alternativamente, il valore della concentrazione cellulare (X) alla quale la biomassa viene limitata dalla concentrazione di O</a:t>
            </a:r>
            <a:r>
              <a:rPr lang="it-IT" sz="2000" b="1" baseline="-30000">
                <a:solidFill>
                  <a:srgbClr val="000000"/>
                </a:solidFill>
                <a:cs typeface="Times New Roman" pitchFamily="18" charset="0"/>
              </a:rPr>
              <a:t>2</a:t>
            </a:r>
            <a:r>
              <a:rPr lang="it-IT" sz="2000" b="1">
                <a:solidFill>
                  <a:srgbClr val="000000"/>
                </a:solidFill>
                <a:cs typeface="Times New Roman" pitchFamily="18" charset="0"/>
              </a:rPr>
              <a:t>, come nel seguente esercizio.</a:t>
            </a:r>
            <a:r>
              <a:rPr lang="it-IT" b="1">
                <a:solidFill>
                  <a:srgbClr val="000000"/>
                </a:solidFill>
                <a:cs typeface="Times New Roman" pitchFamily="18" charset="0"/>
              </a:rPr>
              <a:t> </a:t>
            </a:r>
          </a:p>
          <a:p>
            <a:pPr algn="just"/>
            <a:endParaRPr lang="it-IT" sz="800" b="1">
              <a:solidFill>
                <a:srgbClr val="000000"/>
              </a:solidFill>
              <a:cs typeface="Times New Roman" pitchFamily="18" charset="0"/>
            </a:endParaRPr>
          </a:p>
          <a:p>
            <a:pPr algn="just"/>
            <a:r>
              <a:rPr lang="it-IT" sz="2000" i="1" u="sng">
                <a:solidFill>
                  <a:srgbClr val="000000"/>
                </a:solidFill>
                <a:cs typeface="Times New Roman" pitchFamily="18" charset="0"/>
              </a:rPr>
              <a:t>Esercizio 57</a:t>
            </a:r>
            <a:r>
              <a:rPr lang="it-IT" sz="2000" i="1">
                <a:solidFill>
                  <a:srgbClr val="000000"/>
                </a:solidFill>
                <a:cs typeface="Times New Roman" pitchFamily="18" charset="0"/>
              </a:rPr>
              <a:t>. L’effetto dell’ossigeno sulla crescita di un ceppo di Esterichia coli su un mezzo contenente saccarosio è caratterizzato dai seguenti parametri: Y</a:t>
            </a:r>
            <a:r>
              <a:rPr lang="it-IT" sz="2000" i="1" baseline="-30000">
                <a:solidFill>
                  <a:srgbClr val="000000"/>
                </a:solidFill>
                <a:cs typeface="Times New Roman" pitchFamily="18" charset="0"/>
              </a:rPr>
              <a:t>O </a:t>
            </a:r>
            <a:r>
              <a:rPr lang="it-IT" sz="2000" i="1">
                <a:solidFill>
                  <a:srgbClr val="000000"/>
                </a:solidFill>
                <a:cs typeface="Times New Roman" pitchFamily="18" charset="0"/>
              </a:rPr>
              <a:t>= 1,1 mg cellule/mg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K</a:t>
            </a:r>
            <a:r>
              <a:rPr lang="it-IT" sz="2000" i="1" baseline="-30000">
                <a:solidFill>
                  <a:srgbClr val="000000"/>
                </a:solidFill>
                <a:cs typeface="Times New Roman" pitchFamily="18" charset="0"/>
              </a:rPr>
              <a:t>O</a:t>
            </a:r>
            <a:r>
              <a:rPr lang="it-IT" sz="2000" i="1">
                <a:solidFill>
                  <a:srgbClr val="000000"/>
                </a:solidFill>
                <a:cs typeface="Times New Roman" pitchFamily="18" charset="0"/>
              </a:rPr>
              <a:t> = 0,098 mg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/l, </a:t>
            </a:r>
            <a:r>
              <a:rPr lang="it-IT" sz="2000" i="1">
                <a:solidFill>
                  <a:srgbClr val="000000"/>
                </a:solidFill>
                <a:latin typeface="Symbol" pitchFamily="18" charset="2"/>
                <a:cs typeface="Times New Roman" pitchFamily="18" charset="0"/>
              </a:rPr>
              <a:t>m</a:t>
            </a:r>
            <a:r>
              <a:rPr lang="it-IT" sz="2000" i="1" baseline="-30000">
                <a:solidFill>
                  <a:srgbClr val="000000"/>
                </a:solidFill>
                <a:cs typeface="Times New Roman" pitchFamily="18" charset="0"/>
              </a:rPr>
              <a:t>m</a:t>
            </a:r>
            <a:r>
              <a:rPr lang="it-IT" sz="2000" i="1">
                <a:solidFill>
                  <a:srgbClr val="000000"/>
                </a:solidFill>
                <a:cs typeface="Times New Roman" pitchFamily="18" charset="0"/>
              </a:rPr>
              <a:t> = 0,9 ore</a:t>
            </a:r>
            <a:r>
              <a:rPr lang="it-IT" sz="2000" i="1" baseline="30000">
                <a:solidFill>
                  <a:srgbClr val="000000"/>
                </a:solidFill>
                <a:cs typeface="Times New Roman" pitchFamily="18" charset="0"/>
              </a:rPr>
              <a:t>-1</a:t>
            </a:r>
            <a:r>
              <a:rPr lang="it-IT" sz="2000" i="1">
                <a:solidFill>
                  <a:srgbClr val="000000"/>
                </a:solidFill>
                <a:cs typeface="Times New Roman" pitchFamily="18" charset="0"/>
              </a:rPr>
              <a:t>, </a:t>
            </a:r>
            <a:r>
              <a:rPr lang="it-IT" sz="2000">
                <a:solidFill>
                  <a:srgbClr val="000000"/>
                </a:solidFill>
                <a:cs typeface="Times New Roman" pitchFamily="18" charset="0"/>
              </a:rPr>
              <a:t>C</a:t>
            </a:r>
            <a:r>
              <a:rPr lang="it-IT" sz="2000" baseline="-30000">
                <a:solidFill>
                  <a:srgbClr val="000000"/>
                </a:solidFill>
                <a:cs typeface="Times New Roman" pitchFamily="18" charset="0"/>
              </a:rPr>
              <a:t>O, crit </a:t>
            </a:r>
            <a:r>
              <a:rPr lang="it-IT" sz="2000" i="1">
                <a:solidFill>
                  <a:srgbClr val="000000"/>
                </a:solidFill>
                <a:cs typeface="Times New Roman" pitchFamily="18" charset="0"/>
              </a:rPr>
              <a:t>= 0,256</a:t>
            </a:r>
            <a:r>
              <a:rPr lang="it-IT" sz="2000" i="1" baseline="-30000">
                <a:solidFill>
                  <a:srgbClr val="000000"/>
                </a:solidFill>
                <a:cs typeface="Times New Roman" pitchFamily="18" charset="0"/>
              </a:rPr>
              <a:t> </a:t>
            </a:r>
            <a:r>
              <a:rPr lang="it-IT" sz="2000">
                <a:solidFill>
                  <a:srgbClr val="000000"/>
                </a:solidFill>
                <a:cs typeface="Times New Roman" pitchFamily="18" charset="0"/>
              </a:rPr>
              <a:t> </a:t>
            </a:r>
            <a:r>
              <a:rPr lang="it-IT" sz="2000" i="1">
                <a:solidFill>
                  <a:srgbClr val="000000"/>
                </a:solidFill>
                <a:cs typeface="Times New Roman" pitchFamily="18" charset="0"/>
              </a:rPr>
              <a:t>mg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/l. Si dispone anche dei seguenti dati relativi al trasferimento di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k</a:t>
            </a:r>
            <a:r>
              <a:rPr lang="it-IT" sz="2000" i="1" baseline="-30000">
                <a:solidFill>
                  <a:srgbClr val="000000"/>
                </a:solidFill>
                <a:cs typeface="Times New Roman" pitchFamily="18" charset="0"/>
              </a:rPr>
              <a:t>L</a:t>
            </a:r>
            <a:r>
              <a:rPr lang="it-IT" sz="2000" i="1">
                <a:solidFill>
                  <a:srgbClr val="000000"/>
                </a:solidFill>
                <a:cs typeface="Times New Roman" pitchFamily="18" charset="0"/>
              </a:rPr>
              <a:t> a= 121 ore</a:t>
            </a:r>
            <a:r>
              <a:rPr lang="it-IT" sz="2000" i="1" baseline="30000">
                <a:solidFill>
                  <a:srgbClr val="000000"/>
                </a:solidFill>
                <a:cs typeface="Times New Roman" pitchFamily="18" charset="0"/>
              </a:rPr>
              <a:t>-1</a:t>
            </a:r>
            <a:r>
              <a:rPr lang="it-IT" sz="2000" i="1">
                <a:solidFill>
                  <a:srgbClr val="000000"/>
                </a:solidFill>
                <a:cs typeface="Times New Roman" pitchFamily="18" charset="0"/>
              </a:rPr>
              <a:t>, C</a:t>
            </a:r>
            <a:r>
              <a:rPr lang="it-IT" sz="2000" i="1" baseline="30000">
                <a:solidFill>
                  <a:srgbClr val="000000"/>
                </a:solidFill>
                <a:cs typeface="Times New Roman" pitchFamily="18" charset="0"/>
              </a:rPr>
              <a:t>*</a:t>
            </a:r>
            <a:r>
              <a:rPr lang="it-IT" sz="2000" i="1" baseline="-30000">
                <a:solidFill>
                  <a:srgbClr val="000000"/>
                </a:solidFill>
                <a:cs typeface="Times New Roman" pitchFamily="18" charset="0"/>
              </a:rPr>
              <a:t>O</a:t>
            </a:r>
            <a:r>
              <a:rPr lang="it-IT" sz="2000" i="1">
                <a:solidFill>
                  <a:srgbClr val="000000"/>
                </a:solidFill>
                <a:cs typeface="Times New Roman" pitchFamily="18" charset="0"/>
              </a:rPr>
              <a:t> = 8 mg/l. determinare la concentrazione di cellule alla quale l’ossigeno diviene nutriente limitante. </a:t>
            </a:r>
            <a:r>
              <a:rPr lang="it-IT" sz="2000" i="1" u="sng">
                <a:solidFill>
                  <a:srgbClr val="000000"/>
                </a:solidFill>
                <a:cs typeface="Times New Roman" pitchFamily="18" charset="0"/>
              </a:rPr>
              <a:t>Soluzione</a:t>
            </a:r>
            <a:r>
              <a:rPr lang="it-IT" sz="2000" i="1">
                <a:solidFill>
                  <a:srgbClr val="000000"/>
                </a:solidFill>
                <a:cs typeface="Times New Roman" pitchFamily="18" charset="0"/>
              </a:rPr>
              <a:t>. Isolando X nella (76), </a:t>
            </a:r>
            <a:endParaRPr lang="it-IT" sz="2000">
              <a:solidFill>
                <a:srgbClr val="000000"/>
              </a:solidFill>
              <a:cs typeface="Times New Roman" pitchFamily="18" charset="0"/>
            </a:endParaRPr>
          </a:p>
          <a:p>
            <a:pPr algn="just"/>
            <a:r>
              <a:rPr lang="it-IT" sz="2000">
                <a:solidFill>
                  <a:srgbClr val="000000"/>
                </a:solidFill>
                <a:cs typeface="Times New Roman" pitchFamily="18" charset="0"/>
              </a:rPr>
              <a:t>X = Y</a:t>
            </a:r>
            <a:r>
              <a:rPr lang="it-IT" sz="2000" baseline="-30000">
                <a:solidFill>
                  <a:srgbClr val="000000"/>
                </a:solidFill>
                <a:cs typeface="Times New Roman" pitchFamily="18" charset="0"/>
              </a:rPr>
              <a:t>O</a:t>
            </a:r>
            <a:r>
              <a:rPr lang="it-IT" sz="2000">
                <a:solidFill>
                  <a:srgbClr val="000000"/>
                </a:solidFill>
                <a:cs typeface="Times New Roman" pitchFamily="18" charset="0"/>
              </a:rPr>
              <a:t> [k</a:t>
            </a:r>
            <a:r>
              <a:rPr lang="it-IT" sz="2000" baseline="-30000">
                <a:solidFill>
                  <a:srgbClr val="000000"/>
                </a:solidFill>
                <a:cs typeface="Times New Roman" pitchFamily="18" charset="0"/>
              </a:rPr>
              <a:t>L</a:t>
            </a:r>
            <a:r>
              <a:rPr lang="it-IT" sz="2000">
                <a:solidFill>
                  <a:srgbClr val="000000"/>
                </a:solidFill>
                <a:cs typeface="Times New Roman" pitchFamily="18" charset="0"/>
              </a:rPr>
              <a:t> a (C</a:t>
            </a:r>
            <a:r>
              <a:rPr lang="it-IT" sz="2000" baseline="30000">
                <a:solidFill>
                  <a:srgbClr val="000000"/>
                </a:solidFill>
                <a:cs typeface="Times New Roman" pitchFamily="18" charset="0"/>
              </a:rPr>
              <a:t>*</a:t>
            </a:r>
            <a:r>
              <a:rPr lang="it-IT" sz="2000" baseline="-30000">
                <a:solidFill>
                  <a:srgbClr val="000000"/>
                </a:solidFill>
                <a:cs typeface="Times New Roman" pitchFamily="18" charset="0"/>
              </a:rPr>
              <a:t>O</a:t>
            </a:r>
            <a:r>
              <a:rPr lang="it-IT" sz="2000">
                <a:solidFill>
                  <a:srgbClr val="000000"/>
                </a:solidFill>
                <a:cs typeface="Times New Roman" pitchFamily="18" charset="0"/>
              </a:rPr>
              <a:t> – C</a:t>
            </a:r>
            <a:r>
              <a:rPr lang="it-IT" sz="2000" baseline="-30000">
                <a:solidFill>
                  <a:srgbClr val="000000"/>
                </a:solidFill>
                <a:cs typeface="Times New Roman" pitchFamily="18" charset="0"/>
              </a:rPr>
              <a:t>O</a:t>
            </a:r>
            <a:r>
              <a:rPr lang="it-IT" sz="2000">
                <a:solidFill>
                  <a:srgbClr val="000000"/>
                </a:solidFill>
                <a:cs typeface="Times New Roman" pitchFamily="18" charset="0"/>
              </a:rPr>
              <a:t>)]/ [</a:t>
            </a:r>
            <a:r>
              <a:rPr lang="it-IT" sz="2000">
                <a:solidFill>
                  <a:srgbClr val="000000"/>
                </a:solidFill>
                <a:latin typeface="Symbol" pitchFamily="18" charset="2"/>
                <a:cs typeface="Times New Roman" pitchFamily="18" charset="0"/>
              </a:rPr>
              <a:t>m</a:t>
            </a:r>
            <a:r>
              <a:rPr lang="it-IT" sz="2000" baseline="-30000">
                <a:solidFill>
                  <a:srgbClr val="000000"/>
                </a:solidFill>
                <a:cs typeface="Times New Roman" pitchFamily="18" charset="0"/>
              </a:rPr>
              <a:t>m</a:t>
            </a:r>
            <a:r>
              <a:rPr lang="it-IT" sz="2000">
                <a:solidFill>
                  <a:srgbClr val="000000"/>
                </a:solidFill>
                <a:cs typeface="Times New Roman" pitchFamily="18" charset="0"/>
              </a:rPr>
              <a:t>C</a:t>
            </a:r>
            <a:r>
              <a:rPr lang="it-IT" sz="2000" baseline="-30000">
                <a:solidFill>
                  <a:srgbClr val="000000"/>
                </a:solidFill>
                <a:cs typeface="Times New Roman" pitchFamily="18" charset="0"/>
              </a:rPr>
              <a:t>O</a:t>
            </a:r>
            <a:r>
              <a:rPr lang="it-IT" sz="2000">
                <a:solidFill>
                  <a:srgbClr val="000000"/>
                </a:solidFill>
                <a:cs typeface="Times New Roman" pitchFamily="18" charset="0"/>
              </a:rPr>
              <a:t>/(K</a:t>
            </a:r>
            <a:r>
              <a:rPr lang="it-IT" sz="2000" baseline="-30000">
                <a:solidFill>
                  <a:srgbClr val="000000"/>
                </a:solidFill>
                <a:cs typeface="Times New Roman" pitchFamily="18" charset="0"/>
              </a:rPr>
              <a:t>O</a:t>
            </a:r>
            <a:r>
              <a:rPr lang="it-IT" sz="2000">
                <a:solidFill>
                  <a:srgbClr val="000000"/>
                </a:solidFill>
                <a:cs typeface="Times New Roman" pitchFamily="18" charset="0"/>
              </a:rPr>
              <a:t> + C</a:t>
            </a:r>
            <a:r>
              <a:rPr lang="it-IT" sz="2000" baseline="-30000">
                <a:solidFill>
                  <a:srgbClr val="000000"/>
                </a:solidFill>
                <a:cs typeface="Times New Roman" pitchFamily="18" charset="0"/>
              </a:rPr>
              <a:t>O</a:t>
            </a:r>
            <a:r>
              <a:rPr lang="it-IT" sz="2000">
                <a:solidFill>
                  <a:srgbClr val="000000"/>
                </a:solidFill>
                <a:cs typeface="Times New Roman" pitchFamily="18" charset="0"/>
              </a:rPr>
              <a:t>)]</a:t>
            </a:r>
            <a:r>
              <a:rPr lang="it-IT" sz="2000">
                <a:solidFill>
                  <a:srgbClr val="000000"/>
                </a:solidFill>
                <a:latin typeface="Symbol" pitchFamily="18" charset="2"/>
                <a:cs typeface="Times New Roman" pitchFamily="18" charset="0"/>
              </a:rPr>
              <a:t> . </a:t>
            </a:r>
            <a:r>
              <a:rPr lang="it-IT" sz="2000">
                <a:solidFill>
                  <a:srgbClr val="000000"/>
                </a:solidFill>
                <a:cs typeface="Times New Roman" pitchFamily="18" charset="0"/>
              </a:rPr>
              <a:t>Si chiede il valore di X perché </a:t>
            </a:r>
          </a:p>
          <a:p>
            <a:pPr algn="just"/>
            <a:r>
              <a:rPr lang="it-IT" sz="2000">
                <a:solidFill>
                  <a:srgbClr val="000000"/>
                </a:solidFill>
                <a:cs typeface="Times New Roman" pitchFamily="18" charset="0"/>
              </a:rPr>
              <a:t>C</a:t>
            </a:r>
            <a:r>
              <a:rPr lang="it-IT" sz="2000" baseline="-30000">
                <a:solidFill>
                  <a:srgbClr val="000000"/>
                </a:solidFill>
                <a:cs typeface="Times New Roman" pitchFamily="18" charset="0"/>
              </a:rPr>
              <a:t>O</a:t>
            </a:r>
            <a:r>
              <a:rPr lang="it-IT" sz="2000">
                <a:solidFill>
                  <a:srgbClr val="000000"/>
                </a:solidFill>
                <a:cs typeface="Times New Roman" pitchFamily="18" charset="0"/>
              </a:rPr>
              <a:t> </a:t>
            </a:r>
            <a:r>
              <a:rPr lang="it-IT" sz="2000">
                <a:solidFill>
                  <a:srgbClr val="000000"/>
                </a:solidFill>
                <a:latin typeface="Symbol" pitchFamily="18" charset="2"/>
                <a:cs typeface="Times New Roman" pitchFamily="18" charset="0"/>
              </a:rPr>
              <a:t>£ </a:t>
            </a:r>
            <a:r>
              <a:rPr lang="it-IT" sz="2000">
                <a:solidFill>
                  <a:srgbClr val="000000"/>
                </a:solidFill>
                <a:cs typeface="Times New Roman" pitchFamily="18" charset="0"/>
              </a:rPr>
              <a:t>C</a:t>
            </a:r>
            <a:r>
              <a:rPr lang="it-IT" sz="2000" baseline="-30000">
                <a:solidFill>
                  <a:srgbClr val="000000"/>
                </a:solidFill>
                <a:cs typeface="Times New Roman" pitchFamily="18" charset="0"/>
              </a:rPr>
              <a:t>O, crit</a:t>
            </a:r>
            <a:r>
              <a:rPr lang="it-IT" sz="2000">
                <a:solidFill>
                  <a:srgbClr val="000000"/>
                </a:solidFill>
                <a:cs typeface="Times New Roman" pitchFamily="18" charset="0"/>
              </a:rPr>
              <a:t>. Quindi per C</a:t>
            </a:r>
            <a:r>
              <a:rPr lang="it-IT" sz="2000" baseline="-30000">
                <a:solidFill>
                  <a:srgbClr val="000000"/>
                </a:solidFill>
                <a:cs typeface="Times New Roman" pitchFamily="18" charset="0"/>
              </a:rPr>
              <a:t>O</a:t>
            </a:r>
            <a:r>
              <a:rPr lang="it-IT" sz="2000">
                <a:solidFill>
                  <a:srgbClr val="000000"/>
                </a:solidFill>
                <a:cs typeface="Times New Roman" pitchFamily="18" charset="0"/>
              </a:rPr>
              <a:t> = 0,256, X = 1584 mg/l. </a:t>
            </a:r>
          </a:p>
        </p:txBody>
      </p:sp>
      <p:sp>
        <p:nvSpPr>
          <p:cNvPr id="1002500" name="Text Box 4"/>
          <p:cNvSpPr txBox="1">
            <a:spLocks noChangeArrowheads="1"/>
          </p:cNvSpPr>
          <p:nvPr/>
        </p:nvSpPr>
        <p:spPr bwMode="auto">
          <a:xfrm>
            <a:off x="2232025" y="90488"/>
            <a:ext cx="47783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Analisi dello Stato Stazionario</a:t>
            </a:r>
            <a:endParaRPr lang="it-IT" sz="2800" b="1" baseline="-25000">
              <a:solidFill>
                <a:srgbClr val="FF0000"/>
              </a:solidFill>
            </a:endParaRPr>
          </a:p>
        </p:txBody>
      </p:sp>
      <p:sp>
        <p:nvSpPr>
          <p:cNvPr id="100250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22"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0FD3545E-101B-4A91-BED6-E819D64A1EB2}" type="slidenum">
              <a:rPr lang="it-IT"/>
              <a:pPr/>
              <a:t>36</a:t>
            </a:fld>
            <a:endParaRPr lang="it-IT"/>
          </a:p>
        </p:txBody>
      </p:sp>
      <p:sp>
        <p:nvSpPr>
          <p:cNvPr id="1003523" name="Rectangle 3"/>
          <p:cNvSpPr>
            <a:spLocks noChangeArrowheads="1"/>
          </p:cNvSpPr>
          <p:nvPr/>
        </p:nvSpPr>
        <p:spPr bwMode="auto">
          <a:xfrm>
            <a:off x="0" y="668338"/>
            <a:ext cx="9144000" cy="4176712"/>
          </a:xfrm>
          <a:prstGeom prst="rect">
            <a:avLst/>
          </a:prstGeom>
          <a:noFill/>
          <a:ln w="9525">
            <a:noFill/>
            <a:miter lim="800000"/>
            <a:headEnd/>
            <a:tailEnd/>
          </a:ln>
          <a:effectLst/>
        </p:spPr>
        <p:txBody>
          <a:bodyPr>
            <a:spAutoFit/>
          </a:bodyPr>
          <a:lstStyle/>
          <a:p>
            <a:pPr algn="just"/>
            <a:endParaRPr lang="it-IT" sz="800" b="1">
              <a:solidFill>
                <a:srgbClr val="000000"/>
              </a:solidFill>
              <a:cs typeface="Times New Roman" pitchFamily="18" charset="0"/>
            </a:endParaRPr>
          </a:p>
          <a:p>
            <a:pPr algn="just"/>
            <a:r>
              <a:rPr lang="it-IT" sz="2000" b="1" i="1">
                <a:solidFill>
                  <a:srgbClr val="000000"/>
                </a:solidFill>
                <a:cs typeface="Times New Roman" pitchFamily="18" charset="0"/>
              </a:rPr>
              <a:t>Esercizio 58.</a:t>
            </a:r>
            <a:r>
              <a:rPr lang="it-IT" sz="2000" i="1">
                <a:solidFill>
                  <a:srgbClr val="000000"/>
                </a:solidFill>
                <a:cs typeface="Times New Roman" pitchFamily="18" charset="0"/>
              </a:rPr>
              <a:t> Un reattore continuo  a letto fluido è predisposto per trattare acqua di scarico che contiene 10 mg/l di fenolo. Il reattore ha un volume di 50 m</a:t>
            </a:r>
            <a:r>
              <a:rPr lang="it-IT" sz="2000" i="1" baseline="30000">
                <a:solidFill>
                  <a:srgbClr val="000000"/>
                </a:solidFill>
                <a:cs typeface="Times New Roman" pitchFamily="18" charset="0"/>
              </a:rPr>
              <a:t>3</a:t>
            </a:r>
            <a:r>
              <a:rPr lang="it-IT" sz="2000" i="1">
                <a:solidFill>
                  <a:srgbClr val="000000"/>
                </a:solidFill>
                <a:cs typeface="Times New Roman" pitchFamily="18" charset="0"/>
              </a:rPr>
              <a:t>. Il flusso di acqua è 85 m</a:t>
            </a:r>
            <a:r>
              <a:rPr lang="it-IT" sz="2000" i="1" baseline="30000">
                <a:solidFill>
                  <a:srgbClr val="000000"/>
                </a:solidFill>
                <a:cs typeface="Times New Roman" pitchFamily="18" charset="0"/>
              </a:rPr>
              <a:t>3</a:t>
            </a:r>
            <a:r>
              <a:rPr lang="it-IT" sz="2000" i="1">
                <a:solidFill>
                  <a:srgbClr val="000000"/>
                </a:solidFill>
                <a:cs typeface="Times New Roman" pitchFamily="18" charset="0"/>
              </a:rPr>
              <a:t>/ora. La velocità di diluizione ottimale è 2,5 ore</a:t>
            </a:r>
            <a:r>
              <a:rPr lang="it-IT" sz="2000" i="1" baseline="30000">
                <a:solidFill>
                  <a:srgbClr val="000000"/>
                </a:solidFill>
                <a:cs typeface="Times New Roman" pitchFamily="18" charset="0"/>
              </a:rPr>
              <a:t>-1. </a:t>
            </a:r>
            <a:r>
              <a:rPr lang="it-IT" sz="2000" i="1">
                <a:solidFill>
                  <a:srgbClr val="000000"/>
                </a:solidFill>
                <a:cs typeface="Times New Roman" pitchFamily="18" charset="0"/>
              </a:rPr>
              <a:t>In queste condizioni la concentrazione di fenolo nell’effluente si può approssimare a zero. Sono necessari 25 kg di O2 per ossidare 1 kg di fenolo a CO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Calcolare quanto segue: la velocità alla quale il fenolo deve essere ossidato; la velocità alla quale le cellule devono assumere l’ossigeno per arrivare a tale velocità di ossidazione ; la velocità di trasferimento di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necessaria.</a:t>
            </a:r>
          </a:p>
          <a:p>
            <a:pPr algn="just"/>
            <a:r>
              <a:rPr lang="it-IT" sz="2000" i="1">
                <a:solidFill>
                  <a:srgbClr val="000000"/>
                </a:solidFill>
                <a:cs typeface="Times New Roman" pitchFamily="18" charset="0"/>
              </a:rPr>
              <a:t>Esprimere la velocità di trasferimento di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in mg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ore</a:t>
            </a:r>
            <a:r>
              <a:rPr lang="it-IT" sz="2000" i="1" baseline="30000">
                <a:solidFill>
                  <a:srgbClr val="000000"/>
                </a:solidFill>
                <a:cs typeface="Times New Roman" pitchFamily="18" charset="0"/>
              </a:rPr>
              <a:t>-1</a:t>
            </a:r>
            <a:r>
              <a:rPr lang="it-IT" sz="2000" i="1">
                <a:solidFill>
                  <a:srgbClr val="000000"/>
                </a:solidFill>
                <a:cs typeface="Times New Roman" pitchFamily="18" charset="0"/>
              </a:rPr>
              <a:t> l</a:t>
            </a:r>
            <a:r>
              <a:rPr lang="it-IT" sz="2000" i="1" baseline="30000">
                <a:solidFill>
                  <a:srgbClr val="000000"/>
                </a:solidFill>
                <a:cs typeface="Times New Roman" pitchFamily="18" charset="0"/>
              </a:rPr>
              <a:t>-1 </a:t>
            </a:r>
            <a:r>
              <a:rPr lang="it-IT" sz="2000" i="1">
                <a:solidFill>
                  <a:srgbClr val="000000"/>
                </a:solidFill>
                <a:cs typeface="Times New Roman" pitchFamily="18" charset="0"/>
              </a:rPr>
              <a:t>di liquido nel bioreattore. La concentrazione di saturazione dell’ossigeno nel brodo di fermentazione è 5 mg/l e la concentrazione critica di ossigeno disciolto per la degradazione del fenolo è 0,01 mg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/l. Calcolare il valore minimo di </a:t>
            </a:r>
            <a:r>
              <a:rPr lang="it-IT" sz="2000" b="1" i="1">
                <a:solidFill>
                  <a:srgbClr val="000000"/>
                </a:solidFill>
                <a:cs typeface="Times New Roman" pitchFamily="18" charset="0"/>
              </a:rPr>
              <a:t>K</a:t>
            </a:r>
            <a:r>
              <a:rPr lang="it-IT" sz="2000" b="1" i="1" baseline="-30000">
                <a:solidFill>
                  <a:srgbClr val="000000"/>
                </a:solidFill>
                <a:cs typeface="Times New Roman" pitchFamily="18" charset="0"/>
              </a:rPr>
              <a:t>L</a:t>
            </a:r>
            <a:r>
              <a:rPr lang="it-IT" sz="2000" b="1" i="1">
                <a:solidFill>
                  <a:srgbClr val="000000"/>
                </a:solidFill>
                <a:cs typeface="Times New Roman" pitchFamily="18" charset="0"/>
              </a:rPr>
              <a:t>a</a:t>
            </a:r>
            <a:r>
              <a:rPr lang="it-IT" sz="2000" i="1">
                <a:solidFill>
                  <a:srgbClr val="000000"/>
                </a:solidFill>
                <a:cs typeface="Times New Roman" pitchFamily="18" charset="0"/>
              </a:rPr>
              <a:t> per mantenere la velocità di degradazione corrispondente al valore della concentrazione critica.</a:t>
            </a:r>
          </a:p>
        </p:txBody>
      </p:sp>
      <p:sp>
        <p:nvSpPr>
          <p:cNvPr id="1003524" name="Text Box 4"/>
          <p:cNvSpPr txBox="1">
            <a:spLocks noChangeArrowheads="1"/>
          </p:cNvSpPr>
          <p:nvPr/>
        </p:nvSpPr>
        <p:spPr bwMode="auto">
          <a:xfrm>
            <a:off x="2232025" y="90488"/>
            <a:ext cx="47783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Analisi dello Stato Stazionario</a:t>
            </a:r>
            <a:endParaRPr lang="it-IT" sz="2800" b="1" baseline="-25000">
              <a:solidFill>
                <a:srgbClr val="FF0000"/>
              </a:solidFill>
            </a:endParaRPr>
          </a:p>
        </p:txBody>
      </p:sp>
      <p:sp>
        <p:nvSpPr>
          <p:cNvPr id="100352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5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534D06-B153-416D-9DAB-F011EC35D83E}" type="slidenum">
              <a:rPr lang="it-IT"/>
              <a:pPr/>
              <a:t>37</a:t>
            </a:fld>
            <a:endParaRPr lang="it-IT"/>
          </a:p>
        </p:txBody>
      </p:sp>
      <p:sp>
        <p:nvSpPr>
          <p:cNvPr id="1004547" name="Rectangle 3"/>
          <p:cNvSpPr>
            <a:spLocks noChangeArrowheads="1"/>
          </p:cNvSpPr>
          <p:nvPr/>
        </p:nvSpPr>
        <p:spPr bwMode="auto">
          <a:xfrm>
            <a:off x="0" y="668338"/>
            <a:ext cx="9144000" cy="4176712"/>
          </a:xfrm>
          <a:prstGeom prst="rect">
            <a:avLst/>
          </a:prstGeom>
          <a:noFill/>
          <a:ln w="9525">
            <a:noFill/>
            <a:miter lim="800000"/>
            <a:headEnd/>
            <a:tailEnd/>
          </a:ln>
          <a:effectLst/>
        </p:spPr>
        <p:txBody>
          <a:bodyPr>
            <a:spAutoFit/>
          </a:bodyPr>
          <a:lstStyle/>
          <a:p>
            <a:pPr algn="just"/>
            <a:endParaRPr lang="it-IT" sz="800" b="1">
              <a:solidFill>
                <a:srgbClr val="000000"/>
              </a:solidFill>
              <a:cs typeface="Times New Roman" pitchFamily="18" charset="0"/>
            </a:endParaRPr>
          </a:p>
          <a:p>
            <a:pPr algn="just"/>
            <a:r>
              <a:rPr lang="it-IT" sz="2000" i="1" u="sng">
                <a:solidFill>
                  <a:srgbClr val="000000"/>
                </a:solidFill>
                <a:cs typeface="Times New Roman" pitchFamily="18" charset="0"/>
              </a:rPr>
              <a:t>Esercizio 59</a:t>
            </a:r>
            <a:r>
              <a:rPr lang="it-IT" sz="2000" i="1">
                <a:solidFill>
                  <a:srgbClr val="000000"/>
                </a:solidFill>
                <a:cs typeface="Times New Roman" pitchFamily="18" charset="0"/>
              </a:rPr>
              <a:t>. I seguenti dati mostrano la relazione tra la concentrazione di ossigeno disciolto e la velocità di crescita specifica di un ceppo di Pseudomonas aeruginosa.</a:t>
            </a:r>
          </a:p>
          <a:p>
            <a:pPr algn="just"/>
            <a:endParaRPr lang="it-IT" sz="2000" i="1">
              <a:solidFill>
                <a:srgbClr val="000000"/>
              </a:solidFill>
              <a:cs typeface="Times New Roman" pitchFamily="18" charset="0"/>
            </a:endParaRPr>
          </a:p>
          <a:p>
            <a:pPr algn="just"/>
            <a:endParaRPr lang="it-IT" sz="2000" i="1">
              <a:solidFill>
                <a:srgbClr val="000000"/>
              </a:solidFill>
              <a:cs typeface="Times New Roman" pitchFamily="18" charset="0"/>
            </a:endParaRPr>
          </a:p>
          <a:p>
            <a:pPr algn="just"/>
            <a:r>
              <a:rPr lang="it-IT" sz="2000" i="1">
                <a:solidFill>
                  <a:srgbClr val="000000"/>
                </a:solidFill>
                <a:cs typeface="Times New Roman" pitchFamily="18" charset="0"/>
              </a:rPr>
              <a:t> </a:t>
            </a:r>
            <a:endParaRPr lang="en-GB" sz="2000" i="1">
              <a:solidFill>
                <a:srgbClr val="000000"/>
              </a:solidFill>
              <a:cs typeface="Times New Roman" pitchFamily="18" charset="0"/>
            </a:endParaRPr>
          </a:p>
          <a:p>
            <a:pPr algn="just"/>
            <a:endParaRPr lang="it-IT" sz="2000" i="1">
              <a:solidFill>
                <a:srgbClr val="000000"/>
              </a:solidFill>
              <a:cs typeface="Times New Roman" pitchFamily="18" charset="0"/>
            </a:endParaRPr>
          </a:p>
          <a:p>
            <a:pPr algn="just"/>
            <a:endParaRPr lang="it-IT" sz="2000" i="1">
              <a:solidFill>
                <a:srgbClr val="000000"/>
              </a:solidFill>
              <a:cs typeface="Times New Roman" pitchFamily="18" charset="0"/>
            </a:endParaRPr>
          </a:p>
          <a:p>
            <a:pPr algn="just"/>
            <a:endParaRPr lang="it-IT" sz="2000" i="1">
              <a:solidFill>
                <a:srgbClr val="000000"/>
              </a:solidFill>
              <a:cs typeface="Times New Roman" pitchFamily="18" charset="0"/>
            </a:endParaRPr>
          </a:p>
          <a:p>
            <a:pPr algn="just"/>
            <a:endParaRPr lang="it-IT" sz="2000" i="1">
              <a:solidFill>
                <a:srgbClr val="000000"/>
              </a:solidFill>
              <a:cs typeface="Times New Roman" pitchFamily="18" charset="0"/>
            </a:endParaRPr>
          </a:p>
          <a:p>
            <a:pPr algn="just"/>
            <a:endParaRPr lang="it-IT" sz="2000" i="1">
              <a:solidFill>
                <a:srgbClr val="000000"/>
              </a:solidFill>
              <a:cs typeface="Times New Roman" pitchFamily="18" charset="0"/>
            </a:endParaRPr>
          </a:p>
          <a:p>
            <a:pPr algn="just"/>
            <a:endParaRPr lang="it-IT" sz="2000" i="1">
              <a:solidFill>
                <a:srgbClr val="000000"/>
              </a:solidFill>
              <a:cs typeface="Times New Roman" pitchFamily="18" charset="0"/>
            </a:endParaRPr>
          </a:p>
          <a:p>
            <a:pPr algn="just"/>
            <a:r>
              <a:rPr lang="it-IT" sz="2000" i="1">
                <a:solidFill>
                  <a:srgbClr val="000000"/>
                </a:solidFill>
                <a:cs typeface="Times New Roman" pitchFamily="18" charset="0"/>
              </a:rPr>
              <a:t>Calcolare la costante di Monod (K</a:t>
            </a:r>
            <a:r>
              <a:rPr lang="it-IT" sz="2000" i="1" baseline="-30000">
                <a:solidFill>
                  <a:srgbClr val="000000"/>
                </a:solidFill>
                <a:cs typeface="Times New Roman" pitchFamily="18" charset="0"/>
              </a:rPr>
              <a:t>O</a:t>
            </a:r>
            <a:r>
              <a:rPr lang="it-IT" sz="2000" i="1">
                <a:solidFill>
                  <a:srgbClr val="000000"/>
                </a:solidFill>
                <a:cs typeface="Times New Roman" pitchFamily="18" charset="0"/>
              </a:rPr>
              <a:t>)  per l’assunzione dell’ossigeno da parte della cellula e </a:t>
            </a:r>
            <a:r>
              <a:rPr lang="it-IT" sz="2000" i="1">
                <a:solidFill>
                  <a:srgbClr val="000000"/>
                </a:solidFill>
                <a:latin typeface="Symbol" pitchFamily="18" charset="2"/>
                <a:cs typeface="Times New Roman" pitchFamily="18" charset="0"/>
              </a:rPr>
              <a:t>m</a:t>
            </a:r>
            <a:r>
              <a:rPr lang="it-IT" sz="2000" i="1" baseline="-30000">
                <a:solidFill>
                  <a:srgbClr val="000000"/>
                </a:solidFill>
                <a:cs typeface="Times New Roman" pitchFamily="18" charset="0"/>
              </a:rPr>
              <a:t>max</a:t>
            </a:r>
            <a:r>
              <a:rPr lang="it-IT" sz="2000" i="1">
                <a:solidFill>
                  <a:srgbClr val="000000"/>
                </a:solidFill>
                <a:cs typeface="Times New Roman" pitchFamily="18" charset="0"/>
              </a:rPr>
              <a:t> quando l’ossigeno é il nutriente limitante.</a:t>
            </a:r>
          </a:p>
        </p:txBody>
      </p:sp>
      <p:sp>
        <p:nvSpPr>
          <p:cNvPr id="1004548" name="Text Box 4"/>
          <p:cNvSpPr txBox="1">
            <a:spLocks noChangeArrowheads="1"/>
          </p:cNvSpPr>
          <p:nvPr/>
        </p:nvSpPr>
        <p:spPr bwMode="auto">
          <a:xfrm>
            <a:off x="2232025" y="90488"/>
            <a:ext cx="47783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Analisi dello Stato Stazionario</a:t>
            </a:r>
            <a:endParaRPr lang="it-IT" sz="2800" b="1" baseline="-25000">
              <a:solidFill>
                <a:srgbClr val="FF0000"/>
              </a:solidFill>
            </a:endParaRPr>
          </a:p>
        </p:txBody>
      </p:sp>
      <p:sp>
        <p:nvSpPr>
          <p:cNvPr id="10045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1004635" name="Group 91"/>
          <p:cNvGraphicFramePr>
            <a:graphicFrameLocks noGrp="1"/>
          </p:cNvGraphicFramePr>
          <p:nvPr/>
        </p:nvGraphicFramePr>
        <p:xfrm>
          <a:off x="1476375" y="1700213"/>
          <a:ext cx="6210300" cy="2133600"/>
        </p:xfrm>
        <a:graphic>
          <a:graphicData uri="http://schemas.openxmlformats.org/drawingml/2006/table">
            <a:tbl>
              <a:tblPr/>
              <a:tblGrid>
                <a:gridCol w="3105150">
                  <a:extLst>
                    <a:ext uri="{9D8B030D-6E8A-4147-A177-3AD203B41FA5}">
                      <a16:colId xmlns:a16="http://schemas.microsoft.com/office/drawing/2014/main" val="20000"/>
                    </a:ext>
                  </a:extLst>
                </a:gridCol>
                <a:gridCol w="3105150">
                  <a:extLst>
                    <a:ext uri="{9D8B030D-6E8A-4147-A177-3AD203B41FA5}">
                      <a16:colId xmlns:a16="http://schemas.microsoft.com/office/drawing/2014/main" val="20001"/>
                    </a:ext>
                  </a:extLst>
                </a:gridCol>
              </a:tblGrid>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C</a:t>
                      </a:r>
                      <a:r>
                        <a:rPr kumimoji="0" lang="en-GB" sz="1400" b="0" i="1" u="none" strike="noStrike" cap="none" normalizeH="0" baseline="-30000">
                          <a:ln>
                            <a:noFill/>
                          </a:ln>
                          <a:solidFill>
                            <a:schemeClr val="tx1"/>
                          </a:solidFill>
                          <a:effectLst/>
                          <a:latin typeface="Times New Roman" pitchFamily="18" charset="0"/>
                          <a:cs typeface="Times New Roman" pitchFamily="18" charset="0"/>
                        </a:rPr>
                        <a:t>O</a:t>
                      </a:r>
                      <a:r>
                        <a:rPr kumimoji="0" lang="en-GB" sz="1400" b="0" i="1" u="none" strike="noStrike" cap="none" normalizeH="0" baseline="0">
                          <a:ln>
                            <a:noFill/>
                          </a:ln>
                          <a:solidFill>
                            <a:schemeClr val="tx1"/>
                          </a:solidFill>
                          <a:effectLst/>
                          <a:latin typeface="Times New Roman" pitchFamily="18" charset="0"/>
                          <a:cs typeface="Times New Roman" pitchFamily="18" charset="0"/>
                        </a:rPr>
                        <a:t>, mg/l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Symbol" pitchFamily="18" charset="2"/>
                          <a:cs typeface="Times New Roman" pitchFamily="18" charset="0"/>
                        </a:rPr>
                        <a:t>m, </a:t>
                      </a:r>
                      <a:r>
                        <a:rPr kumimoji="0" lang="it-IT" sz="1400" b="0" i="1" u="none" strike="noStrike" cap="none" normalizeH="0" baseline="0">
                          <a:ln>
                            <a:noFill/>
                          </a:ln>
                          <a:solidFill>
                            <a:schemeClr val="tx1"/>
                          </a:solidFill>
                          <a:effectLst/>
                          <a:latin typeface="Times New Roman" pitchFamily="18" charset="0"/>
                          <a:cs typeface="Times New Roman" pitchFamily="18" charset="0"/>
                        </a:rPr>
                        <a:t>ore</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0,37</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0,61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0,70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0,80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0,89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557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9A43309F-D8DD-40E0-BE52-A3893ABA771B}" type="slidenum">
              <a:rPr lang="it-IT"/>
              <a:pPr/>
              <a:t>38</a:t>
            </a:fld>
            <a:endParaRPr lang="it-IT"/>
          </a:p>
        </p:txBody>
      </p:sp>
      <p:sp>
        <p:nvSpPr>
          <p:cNvPr id="1005571" name="Rectangle 3"/>
          <p:cNvSpPr>
            <a:spLocks noChangeArrowheads="1"/>
          </p:cNvSpPr>
          <p:nvPr/>
        </p:nvSpPr>
        <p:spPr bwMode="auto">
          <a:xfrm>
            <a:off x="0" y="668338"/>
            <a:ext cx="9144000" cy="3262312"/>
          </a:xfrm>
          <a:prstGeom prst="rect">
            <a:avLst/>
          </a:prstGeom>
          <a:noFill/>
          <a:ln w="9525">
            <a:noFill/>
            <a:miter lim="800000"/>
            <a:headEnd/>
            <a:tailEnd/>
          </a:ln>
          <a:effectLst/>
        </p:spPr>
        <p:txBody>
          <a:bodyPr>
            <a:spAutoFit/>
          </a:bodyPr>
          <a:lstStyle/>
          <a:p>
            <a:pPr algn="just"/>
            <a:endParaRPr lang="it-IT" sz="800" b="1">
              <a:solidFill>
                <a:srgbClr val="000000"/>
              </a:solidFill>
              <a:cs typeface="Times New Roman" pitchFamily="18" charset="0"/>
            </a:endParaRPr>
          </a:p>
          <a:p>
            <a:pPr algn="just"/>
            <a:r>
              <a:rPr lang="it-IT" sz="2000" i="1" u="sng">
                <a:solidFill>
                  <a:srgbClr val="000000"/>
                </a:solidFill>
                <a:cs typeface="Times New Roman" pitchFamily="18" charset="0"/>
              </a:rPr>
              <a:t>Esercizio 59 bis</a:t>
            </a:r>
            <a:r>
              <a:rPr lang="it-IT" sz="2000" i="1">
                <a:solidFill>
                  <a:srgbClr val="000000"/>
                </a:solidFill>
                <a:cs typeface="Times New Roman" pitchFamily="18" charset="0"/>
              </a:rPr>
              <a:t>. Supponiamo un sistema cosituito da olio disperso in acqua, e di voler depurare l’acqua dalle  chiazze di olio. Si aggiungeranno alla fase acquosa enzimi che metabolizzano l’olio.  Poiché il sistema è costituito da due fasi, l’acqua e l’olio, si vuole impostare un esperimento per determinare quando la cinetica della reazione biochimica non è limitata dal trasferimento di massa. Assumiamo che la cinetica del processo sia data dall’equazione dC</a:t>
            </a:r>
            <a:r>
              <a:rPr lang="it-IT" sz="2000" i="1" baseline="-30000">
                <a:solidFill>
                  <a:srgbClr val="000000"/>
                </a:solidFill>
                <a:cs typeface="Times New Roman" pitchFamily="18" charset="0"/>
              </a:rPr>
              <a:t>S</a:t>
            </a:r>
            <a:r>
              <a:rPr lang="it-IT" sz="2000" i="1">
                <a:solidFill>
                  <a:srgbClr val="000000"/>
                </a:solidFill>
                <a:cs typeface="Times New Roman" pitchFamily="18" charset="0"/>
              </a:rPr>
              <a:t>/dt = k A (C</a:t>
            </a:r>
            <a:r>
              <a:rPr lang="it-IT" sz="2000" i="1" baseline="30000">
                <a:solidFill>
                  <a:srgbClr val="000000"/>
                </a:solidFill>
                <a:cs typeface="Times New Roman" pitchFamily="18" charset="0"/>
              </a:rPr>
              <a:t>*</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 C</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(63), ove C</a:t>
            </a:r>
            <a:r>
              <a:rPr lang="it-IT" sz="2000" i="1" baseline="30000">
                <a:solidFill>
                  <a:srgbClr val="000000"/>
                </a:solidFill>
                <a:cs typeface="Times New Roman" pitchFamily="18" charset="0"/>
              </a:rPr>
              <a:t>*</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(g/l) è la concentrazione del soluto all’interfaccia olio-acqua, C</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(g/l) è la concentrazione di olio nella fase acquosa, k è il coefficiente di trasferimento di massa del soluto attraverso l’interfaccia (ore</a:t>
            </a:r>
            <a:r>
              <a:rPr lang="it-IT" sz="2000" i="1" baseline="30000">
                <a:solidFill>
                  <a:srgbClr val="000000"/>
                </a:solidFill>
                <a:cs typeface="Times New Roman" pitchFamily="18" charset="0"/>
              </a:rPr>
              <a:t>-1 </a:t>
            </a:r>
            <a:r>
              <a:rPr lang="it-IT" sz="2000" i="1">
                <a:solidFill>
                  <a:srgbClr val="000000"/>
                </a:solidFill>
                <a:cs typeface="Times New Roman" pitchFamily="18" charset="0"/>
              </a:rPr>
              <a:t>m</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A (m</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è l’area totale dell’interfaccia. Descrivere l’esperimento, i dati che si vogliono ottenere e l’elaborazione matematica dei dati.</a:t>
            </a:r>
          </a:p>
        </p:txBody>
      </p:sp>
      <p:sp>
        <p:nvSpPr>
          <p:cNvPr id="1005572" name="Text Box 4"/>
          <p:cNvSpPr txBox="1">
            <a:spLocks noChangeArrowheads="1"/>
          </p:cNvSpPr>
          <p:nvPr/>
        </p:nvSpPr>
        <p:spPr bwMode="auto">
          <a:xfrm>
            <a:off x="2232025" y="90488"/>
            <a:ext cx="47783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Analisi dello Stato Stazionario</a:t>
            </a:r>
            <a:endParaRPr lang="it-IT" sz="2800" b="1" baseline="-25000">
              <a:solidFill>
                <a:srgbClr val="FF0000"/>
              </a:solidFill>
            </a:endParaRPr>
          </a:p>
        </p:txBody>
      </p:sp>
      <p:sp>
        <p:nvSpPr>
          <p:cNvPr id="100557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6594"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39046714-B5FB-492B-AF08-AA86DEEE1413}" type="slidenum">
              <a:rPr lang="it-IT"/>
              <a:pPr/>
              <a:t>39</a:t>
            </a:fld>
            <a:endParaRPr lang="it-IT"/>
          </a:p>
        </p:txBody>
      </p:sp>
      <p:sp>
        <p:nvSpPr>
          <p:cNvPr id="1006595" name="Rectangle 3"/>
          <p:cNvSpPr>
            <a:spLocks noChangeArrowheads="1"/>
          </p:cNvSpPr>
          <p:nvPr/>
        </p:nvSpPr>
        <p:spPr bwMode="auto">
          <a:xfrm>
            <a:off x="0" y="668338"/>
            <a:ext cx="9144000" cy="3262312"/>
          </a:xfrm>
          <a:prstGeom prst="rect">
            <a:avLst/>
          </a:prstGeom>
          <a:noFill/>
          <a:ln w="9525">
            <a:noFill/>
            <a:miter lim="800000"/>
            <a:headEnd/>
            <a:tailEnd/>
          </a:ln>
          <a:effectLst/>
        </p:spPr>
        <p:txBody>
          <a:bodyPr>
            <a:spAutoFit/>
          </a:bodyPr>
          <a:lstStyle/>
          <a:p>
            <a:pPr algn="just"/>
            <a:endParaRPr lang="it-IT" sz="800" b="1">
              <a:solidFill>
                <a:srgbClr val="000000"/>
              </a:solidFill>
              <a:cs typeface="Times New Roman" pitchFamily="18" charset="0"/>
            </a:endParaRPr>
          </a:p>
          <a:p>
            <a:pPr algn="just"/>
            <a:r>
              <a:rPr lang="it-IT" sz="2000" i="1" u="sng">
                <a:solidFill>
                  <a:srgbClr val="000000"/>
                </a:solidFill>
                <a:cs typeface="Times New Roman" pitchFamily="18" charset="0"/>
              </a:rPr>
              <a:t>Esercizio 59 bis</a:t>
            </a:r>
            <a:r>
              <a:rPr lang="it-IT" sz="2000" i="1">
                <a:solidFill>
                  <a:srgbClr val="000000"/>
                </a:solidFill>
                <a:cs typeface="Times New Roman" pitchFamily="18" charset="0"/>
              </a:rPr>
              <a:t>. Supponiamo un sistema cosituito da olio disperso in acqua, e di voler depurare l’acqua dalle  chiazze di olio. Si aggiungeranno alla fase acquosa enzimi che metabolizzano l’olio.  Poiché il sistema è costituito da due fasi, l’acqua e l’olio, si vuole impostare un esperimento per determinare quando la cinetica della reazione biochimica non è limitata dal trasferimento di massa. Assumiamo che la cinetica del processo sia data dall’equazione dC</a:t>
            </a:r>
            <a:r>
              <a:rPr lang="it-IT" sz="2000" i="1" baseline="-30000">
                <a:solidFill>
                  <a:srgbClr val="000000"/>
                </a:solidFill>
                <a:cs typeface="Times New Roman" pitchFamily="18" charset="0"/>
              </a:rPr>
              <a:t>S</a:t>
            </a:r>
            <a:r>
              <a:rPr lang="it-IT" sz="2000" i="1">
                <a:solidFill>
                  <a:srgbClr val="000000"/>
                </a:solidFill>
                <a:cs typeface="Times New Roman" pitchFamily="18" charset="0"/>
              </a:rPr>
              <a:t>/dt = k A (C</a:t>
            </a:r>
            <a:r>
              <a:rPr lang="it-IT" sz="2000" i="1" baseline="30000">
                <a:solidFill>
                  <a:srgbClr val="000000"/>
                </a:solidFill>
                <a:cs typeface="Times New Roman" pitchFamily="18" charset="0"/>
              </a:rPr>
              <a:t>*</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 C</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(63), ove C</a:t>
            </a:r>
            <a:r>
              <a:rPr lang="it-IT" sz="2000" i="1" baseline="30000">
                <a:solidFill>
                  <a:srgbClr val="000000"/>
                </a:solidFill>
                <a:cs typeface="Times New Roman" pitchFamily="18" charset="0"/>
              </a:rPr>
              <a:t>*</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(g/l) è la concentrazione del soluto all’interfaccia olio-acqua, C</a:t>
            </a:r>
            <a:r>
              <a:rPr lang="it-IT" sz="2000" i="1" baseline="-30000">
                <a:solidFill>
                  <a:srgbClr val="000000"/>
                </a:solidFill>
                <a:cs typeface="Times New Roman" pitchFamily="18" charset="0"/>
              </a:rPr>
              <a:t>S</a:t>
            </a:r>
            <a:r>
              <a:rPr lang="it-IT" sz="2000" i="1">
                <a:solidFill>
                  <a:srgbClr val="000000"/>
                </a:solidFill>
                <a:cs typeface="Times New Roman" pitchFamily="18" charset="0"/>
              </a:rPr>
              <a:t> (g/l) è la concentrazione di olio nella fase acquosa, k è il coefficiente di trasferimento di massa del soluto attraverso l’interfaccia (ore</a:t>
            </a:r>
            <a:r>
              <a:rPr lang="it-IT" sz="2000" i="1" baseline="30000">
                <a:solidFill>
                  <a:srgbClr val="000000"/>
                </a:solidFill>
                <a:cs typeface="Times New Roman" pitchFamily="18" charset="0"/>
              </a:rPr>
              <a:t>-1 </a:t>
            </a:r>
            <a:r>
              <a:rPr lang="it-IT" sz="2000" i="1">
                <a:solidFill>
                  <a:srgbClr val="000000"/>
                </a:solidFill>
                <a:cs typeface="Times New Roman" pitchFamily="18" charset="0"/>
              </a:rPr>
              <a:t>m</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A (m</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è l’area totale dell’interfaccia. Descrivere l’esperimento, i dati che si vogliono ottenere e l’elaborazione matematica dei dati.</a:t>
            </a:r>
          </a:p>
        </p:txBody>
      </p:sp>
      <p:sp>
        <p:nvSpPr>
          <p:cNvPr id="1006596" name="Text Box 4"/>
          <p:cNvSpPr txBox="1">
            <a:spLocks noChangeArrowheads="1"/>
          </p:cNvSpPr>
          <p:nvPr/>
        </p:nvSpPr>
        <p:spPr bwMode="auto">
          <a:xfrm>
            <a:off x="2232025" y="90488"/>
            <a:ext cx="47783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Analisi dello Stato Stazionario</a:t>
            </a:r>
            <a:endParaRPr lang="it-IT" sz="2800" b="1" baseline="-25000">
              <a:solidFill>
                <a:srgbClr val="FF0000"/>
              </a:solidFill>
            </a:endParaRPr>
          </a:p>
        </p:txBody>
      </p:sp>
      <p:sp>
        <p:nvSpPr>
          <p:cNvPr id="100659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8706" name="Text Box 2"/>
          <p:cNvSpPr txBox="1">
            <a:spLocks noChangeArrowheads="1"/>
          </p:cNvSpPr>
          <p:nvPr/>
        </p:nvSpPr>
        <p:spPr bwMode="auto">
          <a:xfrm>
            <a:off x="2159000" y="0"/>
            <a:ext cx="53609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OSSIGENO</a:t>
            </a:r>
          </a:p>
        </p:txBody>
      </p:sp>
      <p:sp>
        <p:nvSpPr>
          <p:cNvPr id="968707"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68D09F43-92D3-4123-9A2E-C06C47343B82}" type="slidenum">
              <a:rPr lang="it-IT"/>
              <a:pPr/>
              <a:t>4</a:t>
            </a:fld>
            <a:endParaRPr lang="it-IT"/>
          </a:p>
        </p:txBody>
      </p:sp>
      <p:sp>
        <p:nvSpPr>
          <p:cNvPr id="968708" name="Rectangle 4"/>
          <p:cNvSpPr>
            <a:spLocks noChangeArrowheads="1"/>
          </p:cNvSpPr>
          <p:nvPr/>
        </p:nvSpPr>
        <p:spPr bwMode="auto">
          <a:xfrm>
            <a:off x="0" y="476250"/>
            <a:ext cx="9144000" cy="5846763"/>
          </a:xfrm>
          <a:prstGeom prst="rect">
            <a:avLst/>
          </a:prstGeom>
          <a:noFill/>
          <a:ln w="9525">
            <a:noFill/>
            <a:miter lim="800000"/>
            <a:headEnd/>
            <a:tailEnd/>
          </a:ln>
          <a:effectLst/>
        </p:spPr>
        <p:txBody>
          <a:bodyPr>
            <a:spAutoFit/>
          </a:bodyPr>
          <a:lstStyle/>
          <a:p>
            <a:pPr algn="just"/>
            <a:r>
              <a:rPr lang="it-IT" sz="2200" b="1">
                <a:solidFill>
                  <a:srgbClr val="000000"/>
                </a:solidFill>
                <a:cs typeface="Times New Roman" pitchFamily="18" charset="0"/>
              </a:rPr>
              <a:t>Lo stadio 1 è molto veloce. La composizione della bolla gassosa è omogenea in ogni punto, perciò lo stadio 1 non sarà sicuramente limitante. </a:t>
            </a:r>
          </a:p>
          <a:p>
            <a:pPr algn="just"/>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Lo stadio 2 sarà anche molto veloce se la concentrazione di O</a:t>
            </a:r>
            <a:r>
              <a:rPr lang="it-IT" sz="2200" b="1" baseline="-30000">
                <a:solidFill>
                  <a:srgbClr val="000000"/>
                </a:solidFill>
                <a:cs typeface="Times New Roman" pitchFamily="18" charset="0"/>
              </a:rPr>
              <a:t>2</a:t>
            </a:r>
            <a:r>
              <a:rPr lang="it-IT" sz="2200" b="1">
                <a:solidFill>
                  <a:srgbClr val="000000"/>
                </a:solidFill>
                <a:cs typeface="Times New Roman" pitchFamily="18" charset="0"/>
              </a:rPr>
              <a:t> nella bolla è alta (come nel caso dell’aria). Nello stadio 2 avviene anche il movimento in senso inverso della CO</a:t>
            </a:r>
            <a:r>
              <a:rPr lang="it-IT" sz="2200" b="1" baseline="-30000">
                <a:solidFill>
                  <a:srgbClr val="000000"/>
                </a:solidFill>
                <a:cs typeface="Times New Roman" pitchFamily="18" charset="0"/>
              </a:rPr>
              <a:t>2</a:t>
            </a:r>
            <a:r>
              <a:rPr lang="it-IT" sz="2200" b="1">
                <a:solidFill>
                  <a:srgbClr val="000000"/>
                </a:solidFill>
                <a:cs typeface="Times New Roman" pitchFamily="18" charset="0"/>
              </a:rPr>
              <a:t> prodotta dalla reazione biochimica (</a:t>
            </a:r>
            <a:r>
              <a:rPr lang="it-IT" sz="2200">
                <a:solidFill>
                  <a:srgbClr val="000000"/>
                </a:solidFill>
                <a:cs typeface="Times New Roman" pitchFamily="18" charset="0"/>
              </a:rPr>
              <a:t>il percorso della CO</a:t>
            </a:r>
            <a:r>
              <a:rPr lang="it-IT" sz="2200" baseline="-30000">
                <a:solidFill>
                  <a:srgbClr val="000000"/>
                </a:solidFill>
                <a:cs typeface="Times New Roman" pitchFamily="18" charset="0"/>
              </a:rPr>
              <a:t>2</a:t>
            </a:r>
            <a:r>
              <a:rPr lang="it-IT" sz="2200">
                <a:solidFill>
                  <a:srgbClr val="000000"/>
                </a:solidFill>
                <a:cs typeface="Times New Roman" pitchFamily="18" charset="0"/>
              </a:rPr>
              <a:t>, prodotta all’interno della cellula, sarà esattamente l’inverso di quello di O</a:t>
            </a:r>
            <a:r>
              <a:rPr lang="it-IT" sz="2200" baseline="-30000">
                <a:solidFill>
                  <a:srgbClr val="000000"/>
                </a:solidFill>
                <a:cs typeface="Times New Roman" pitchFamily="18" charset="0"/>
              </a:rPr>
              <a:t>2</a:t>
            </a:r>
            <a:r>
              <a:rPr lang="it-IT" sz="2200" b="1">
                <a:solidFill>
                  <a:srgbClr val="000000"/>
                </a:solidFill>
                <a:cs typeface="Times New Roman" pitchFamily="18" charset="0"/>
              </a:rPr>
              <a:t>). </a:t>
            </a:r>
          </a:p>
          <a:p>
            <a:pPr algn="just"/>
            <a:endParaRPr lang="it-IT" sz="2000" b="1">
              <a:solidFill>
                <a:srgbClr val="000000"/>
              </a:solidFill>
              <a:cs typeface="Times New Roman" pitchFamily="18" charset="0"/>
            </a:endParaRPr>
          </a:p>
          <a:p>
            <a:pPr algn="ctr"/>
            <a:r>
              <a:rPr lang="it-IT" b="1"/>
              <a:t>Gli stadi </a:t>
            </a:r>
            <a:r>
              <a:rPr lang="it-IT" b="1" u="sng"/>
              <a:t>più lenti</a:t>
            </a:r>
            <a:r>
              <a:rPr lang="it-IT" b="1"/>
              <a:t> sono il 3, 5 e 7, cioè quelli di movimento attraverso il </a:t>
            </a:r>
            <a:r>
              <a:rPr lang="it-IT" b="1" u="sng"/>
              <a:t>film liquido</a:t>
            </a:r>
            <a:r>
              <a:rPr lang="it-IT" b="1"/>
              <a:t> </a:t>
            </a:r>
            <a:r>
              <a:rPr lang="it-IT" b="1" u="sng"/>
              <a:t>interfacciale </a:t>
            </a:r>
            <a:r>
              <a:rPr lang="it-IT" b="1"/>
              <a:t>(3 e 5) e la </a:t>
            </a:r>
            <a:r>
              <a:rPr lang="it-IT" b="1" u="sng"/>
              <a:t>membrana</a:t>
            </a:r>
            <a:r>
              <a:rPr lang="it-IT" b="1"/>
              <a:t> cellulare (7)</a:t>
            </a:r>
          </a:p>
          <a:p>
            <a:pPr algn="just"/>
            <a:endParaRPr lang="it-IT" b="1"/>
          </a:p>
          <a:p>
            <a:pPr algn="just"/>
            <a:r>
              <a:rPr lang="it-IT" sz="2200"/>
              <a:t>In un sistema nel quale invece che allo stato flocculato,</a:t>
            </a:r>
            <a:r>
              <a:rPr lang="it-IT" sz="2200" b="1"/>
              <a:t> le cellule sono in sospensione nel mezzo acquoso </a:t>
            </a:r>
            <a:r>
              <a:rPr lang="it-IT" sz="2200"/>
              <a:t>(la membrana delle cellule è a diretto contatto con la massa liquida del mezzo acquoso e gli stadi 5-7 non ci sono)</a:t>
            </a:r>
            <a:r>
              <a:rPr lang="it-IT" sz="2200" b="1"/>
              <a:t> e la velocità di agitazione è molto alta </a:t>
            </a:r>
            <a:r>
              <a:rPr lang="it-IT" sz="2200"/>
              <a:t>(quindi lo stadio 4 è molto veloce),</a:t>
            </a:r>
            <a:r>
              <a:rPr lang="it-IT" sz="2200" b="1"/>
              <a:t> lo stadio limitante è solo il 3.</a:t>
            </a:r>
            <a:endParaRPr lang="it-IT" sz="2200" b="1">
              <a:solidFill>
                <a:srgbClr val="000000"/>
              </a:solidFill>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9731"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6D9AA752-F3B3-4945-A0F3-715E29EC4486}" type="slidenum">
              <a:rPr lang="it-IT"/>
              <a:pPr/>
              <a:t>5</a:t>
            </a:fld>
            <a:endParaRPr lang="it-IT"/>
          </a:p>
        </p:txBody>
      </p:sp>
      <p:sp>
        <p:nvSpPr>
          <p:cNvPr id="969732" name="Rectangle 4"/>
          <p:cNvSpPr>
            <a:spLocks noChangeArrowheads="1"/>
          </p:cNvSpPr>
          <p:nvPr/>
        </p:nvSpPr>
        <p:spPr bwMode="auto">
          <a:xfrm>
            <a:off x="0" y="1052513"/>
            <a:ext cx="9144000" cy="545782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Per un sistema di cellule in sospensione a velocità di agitazione molto alta, la velocità di trasferimento di O</a:t>
            </a:r>
            <a:r>
              <a:rPr lang="it-IT" sz="2000" baseline="-30000">
                <a:solidFill>
                  <a:srgbClr val="000000"/>
                </a:solidFill>
                <a:cs typeface="Times New Roman" pitchFamily="18" charset="0"/>
              </a:rPr>
              <a:t>2</a:t>
            </a:r>
            <a:r>
              <a:rPr lang="it-IT" sz="2000">
                <a:solidFill>
                  <a:srgbClr val="000000"/>
                </a:solidFill>
                <a:cs typeface="Times New Roman" pitchFamily="18" charset="0"/>
              </a:rPr>
              <a:t> (VTO) è data da un’equazione simile alla (63): </a:t>
            </a:r>
          </a:p>
          <a:p>
            <a:pPr algn="just"/>
            <a:endParaRPr lang="it-IT" sz="800" b="1">
              <a:solidFill>
                <a:srgbClr val="000000"/>
              </a:solidFill>
              <a:cs typeface="Times New Roman" pitchFamily="18" charset="0"/>
            </a:endParaRPr>
          </a:p>
          <a:p>
            <a:pPr algn="just"/>
            <a:r>
              <a:rPr lang="it-IT" sz="2000" b="1">
                <a:solidFill>
                  <a:srgbClr val="000000"/>
                </a:solidFill>
                <a:cs typeface="Times New Roman" pitchFamily="18" charset="0"/>
              </a:rPr>
              <a:t>variazione di concentrazione di O</a:t>
            </a:r>
            <a:r>
              <a:rPr lang="it-IT" sz="2000" b="1" baseline="-30000">
                <a:solidFill>
                  <a:srgbClr val="000000"/>
                </a:solidFill>
                <a:cs typeface="Times New Roman" pitchFamily="18" charset="0"/>
              </a:rPr>
              <a:t>2</a:t>
            </a:r>
            <a:r>
              <a:rPr lang="it-IT" sz="2000" baseline="-30000">
                <a:solidFill>
                  <a:srgbClr val="000000"/>
                </a:solidFill>
                <a:cs typeface="Times New Roman" pitchFamily="18" charset="0"/>
              </a:rPr>
              <a:t> </a:t>
            </a:r>
            <a:r>
              <a:rPr lang="it-IT" sz="2000" b="1">
                <a:solidFill>
                  <a:srgbClr val="000000"/>
                </a:solidFill>
                <a:cs typeface="Times New Roman" pitchFamily="18" charset="0"/>
              </a:rPr>
              <a:t>nell’unità di tempo nell’interfaccia</a:t>
            </a:r>
            <a:r>
              <a:rPr lang="it-IT" sz="2000">
                <a:solidFill>
                  <a:srgbClr val="000000"/>
                </a:solidFill>
                <a:cs typeface="Times New Roman" pitchFamily="18" charset="0"/>
              </a:rPr>
              <a:t> (g l</a:t>
            </a:r>
            <a:r>
              <a:rPr lang="it-IT" sz="2000" baseline="30000">
                <a:solidFill>
                  <a:srgbClr val="000000"/>
                </a:solidFill>
                <a:cs typeface="Times New Roman" pitchFamily="18" charset="0"/>
              </a:rPr>
              <a:t>-1</a:t>
            </a:r>
            <a:r>
              <a:rPr lang="it-IT" sz="2000">
                <a:solidFill>
                  <a:srgbClr val="000000"/>
                </a:solidFill>
                <a:cs typeface="Times New Roman" pitchFamily="18" charset="0"/>
              </a:rPr>
              <a:t> ore</a:t>
            </a:r>
            <a:r>
              <a:rPr lang="it-IT" sz="2000" baseline="30000">
                <a:solidFill>
                  <a:srgbClr val="000000"/>
                </a:solidFill>
                <a:cs typeface="Times New Roman" pitchFamily="18" charset="0"/>
              </a:rPr>
              <a:t>-1</a:t>
            </a:r>
            <a:r>
              <a:rPr lang="it-IT" sz="2000">
                <a:solidFill>
                  <a:srgbClr val="000000"/>
                </a:solidFill>
                <a:cs typeface="Times New Roman" pitchFamily="18" charset="0"/>
              </a:rPr>
              <a:t>):</a:t>
            </a:r>
          </a:p>
          <a:p>
            <a:pPr algn="just"/>
            <a:endParaRPr lang="it-IT" sz="800" b="1">
              <a:solidFill>
                <a:srgbClr val="000000"/>
              </a:solidFill>
              <a:cs typeface="Times New Roman" pitchFamily="18" charset="0"/>
            </a:endParaRPr>
          </a:p>
          <a:p>
            <a:pPr algn="ctr"/>
            <a:r>
              <a:rPr lang="it-IT" sz="2000" b="1">
                <a:solidFill>
                  <a:srgbClr val="000000"/>
                </a:solidFill>
                <a:cs typeface="Times New Roman" pitchFamily="18" charset="0"/>
              </a:rPr>
              <a:t>dC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/dt = 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 a (C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 C</a:t>
            </a:r>
            <a:r>
              <a:rPr lang="it-IT" sz="2000" b="1" baseline="-30000">
                <a:solidFill>
                  <a:srgbClr val="000000"/>
                </a:solidFill>
                <a:cs typeface="Times New Roman" pitchFamily="18" charset="0"/>
              </a:rPr>
              <a:t>O</a:t>
            </a:r>
            <a:r>
              <a:rPr lang="it-IT" sz="2000" b="1">
                <a:solidFill>
                  <a:srgbClr val="000000"/>
                </a:solidFill>
                <a:cs typeface="Times New Roman" pitchFamily="18" charset="0"/>
              </a:rPr>
              <a:t>)</a:t>
            </a:r>
            <a:r>
              <a:rPr lang="it-IT" sz="2000">
                <a:solidFill>
                  <a:srgbClr val="000000"/>
                </a:solidFill>
                <a:cs typeface="Times New Roman" pitchFamily="18" charset="0"/>
              </a:rPr>
              <a:t> (64), ove</a:t>
            </a:r>
          </a:p>
          <a:p>
            <a:pPr algn="ctr"/>
            <a:endParaRPr lang="it-IT" sz="800" b="1">
              <a:solidFill>
                <a:srgbClr val="000000"/>
              </a:solidFill>
              <a:cs typeface="Times New Roman" pitchFamily="18" charset="0"/>
            </a:endParaRPr>
          </a:p>
          <a:p>
            <a:pPr algn="just"/>
            <a:r>
              <a:rPr lang="it-IT" sz="2000" b="1">
                <a:solidFill>
                  <a:srgbClr val="000000"/>
                </a:solidFill>
                <a:cs typeface="Times New Roman" pitchFamily="18" charset="0"/>
              </a:rPr>
              <a:t>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a:t>
            </a:r>
            <a:r>
              <a:rPr lang="it-IT" sz="2000">
                <a:solidFill>
                  <a:srgbClr val="000000"/>
                </a:solidFill>
                <a:cs typeface="Times New Roman" pitchFamily="18" charset="0"/>
              </a:rPr>
              <a:t>(g/l):</a:t>
            </a:r>
            <a:r>
              <a:rPr lang="it-IT" sz="2000" b="1">
                <a:solidFill>
                  <a:srgbClr val="000000"/>
                </a:solidFill>
                <a:cs typeface="Times New Roman" pitchFamily="18" charset="0"/>
              </a:rPr>
              <a:t> </a:t>
            </a:r>
            <a:r>
              <a:rPr lang="it-IT" sz="2000">
                <a:solidFill>
                  <a:srgbClr val="000000"/>
                </a:solidFill>
                <a:cs typeface="Times New Roman" pitchFamily="18" charset="0"/>
              </a:rPr>
              <a:t>concentrazione di O</a:t>
            </a:r>
            <a:r>
              <a:rPr lang="it-IT" sz="2000" baseline="-30000">
                <a:solidFill>
                  <a:srgbClr val="000000"/>
                </a:solidFill>
                <a:cs typeface="Times New Roman" pitchFamily="18" charset="0"/>
              </a:rPr>
              <a:t>2</a:t>
            </a:r>
            <a:r>
              <a:rPr lang="it-IT" sz="2000">
                <a:solidFill>
                  <a:srgbClr val="000000"/>
                </a:solidFill>
                <a:cs typeface="Times New Roman" pitchFamily="18" charset="0"/>
              </a:rPr>
              <a:t> nell’interfaccia, uguale alla concentrazione di saturazione (la concentrazione o </a:t>
            </a:r>
            <a:r>
              <a:rPr lang="it-IT" sz="2000" b="1" u="sng">
                <a:solidFill>
                  <a:srgbClr val="000000"/>
                </a:solidFill>
                <a:cs typeface="Times New Roman" pitchFamily="18" charset="0"/>
              </a:rPr>
              <a:t>solubilità massima</a:t>
            </a:r>
            <a:r>
              <a:rPr lang="it-IT" sz="2000">
                <a:solidFill>
                  <a:srgbClr val="000000"/>
                </a:solidFill>
                <a:cs typeface="Times New Roman" pitchFamily="18" charset="0"/>
              </a:rPr>
              <a:t>) di  O</a:t>
            </a:r>
            <a:r>
              <a:rPr lang="it-IT" sz="2000" baseline="-30000">
                <a:solidFill>
                  <a:srgbClr val="000000"/>
                </a:solidFill>
                <a:cs typeface="Times New Roman" pitchFamily="18" charset="0"/>
              </a:rPr>
              <a:t>2</a:t>
            </a:r>
            <a:r>
              <a:rPr lang="it-IT" sz="2000">
                <a:solidFill>
                  <a:srgbClr val="000000"/>
                </a:solidFill>
                <a:cs typeface="Times New Roman" pitchFamily="18" charset="0"/>
              </a:rPr>
              <a:t> </a:t>
            </a:r>
            <a:r>
              <a:rPr lang="it-IT" sz="2000" b="1">
                <a:solidFill>
                  <a:srgbClr val="000000"/>
                </a:solidFill>
                <a:cs typeface="Times New Roman" pitchFamily="18" charset="0"/>
              </a:rPr>
              <a:t>nella fase acquosa</a:t>
            </a:r>
            <a:endParaRPr lang="it-IT" sz="2000">
              <a:solidFill>
                <a:srgbClr val="000000"/>
              </a:solidFill>
              <a:cs typeface="Times New Roman" pitchFamily="18" charset="0"/>
            </a:endParaRPr>
          </a:p>
          <a:p>
            <a:pPr algn="just"/>
            <a:r>
              <a:rPr lang="it-IT" sz="2000" b="1">
                <a:solidFill>
                  <a:srgbClr val="000000"/>
                </a:solidFill>
                <a:cs typeface="Times New Roman" pitchFamily="18" charset="0"/>
              </a:rPr>
              <a:t>C</a:t>
            </a:r>
            <a:r>
              <a:rPr lang="it-IT" sz="2000" b="1" baseline="-30000">
                <a:solidFill>
                  <a:srgbClr val="000000"/>
                </a:solidFill>
                <a:cs typeface="Times New Roman" pitchFamily="18" charset="0"/>
              </a:rPr>
              <a:t>O</a:t>
            </a:r>
            <a:r>
              <a:rPr lang="it-IT" sz="2000">
                <a:solidFill>
                  <a:srgbClr val="000000"/>
                </a:solidFill>
                <a:cs typeface="Times New Roman" pitchFamily="18" charset="0"/>
              </a:rPr>
              <a:t> (g/l) è la concentrazione di O</a:t>
            </a:r>
            <a:r>
              <a:rPr lang="it-IT" sz="2000" baseline="-30000">
                <a:solidFill>
                  <a:srgbClr val="000000"/>
                </a:solidFill>
                <a:cs typeface="Times New Roman" pitchFamily="18" charset="0"/>
              </a:rPr>
              <a:t>2</a:t>
            </a:r>
            <a:r>
              <a:rPr lang="it-IT" sz="2000">
                <a:solidFill>
                  <a:srgbClr val="000000"/>
                </a:solidFill>
                <a:cs typeface="Times New Roman" pitchFamily="18" charset="0"/>
              </a:rPr>
              <a:t> nella fase acquosa, cioè la </a:t>
            </a:r>
            <a:r>
              <a:rPr lang="it-IT" sz="2000" b="1">
                <a:solidFill>
                  <a:srgbClr val="000000"/>
                </a:solidFill>
                <a:cs typeface="Times New Roman" pitchFamily="18" charset="0"/>
              </a:rPr>
              <a:t>concentrazione di ossigeno disciolto nella fase acquosa</a:t>
            </a:r>
            <a:r>
              <a:rPr lang="it-IT" sz="2000">
                <a:solidFill>
                  <a:srgbClr val="000000"/>
                </a:solidFill>
                <a:cs typeface="Times New Roman" pitchFamily="18" charset="0"/>
              </a:rPr>
              <a:t> (è implicito dalla definizione data per C</a:t>
            </a:r>
            <a:r>
              <a:rPr lang="it-IT" sz="2000" baseline="30000">
                <a:solidFill>
                  <a:srgbClr val="000000"/>
                </a:solidFill>
                <a:cs typeface="Times New Roman" pitchFamily="18" charset="0"/>
              </a:rPr>
              <a:t>*</a:t>
            </a:r>
            <a:r>
              <a:rPr lang="it-IT" sz="2000" baseline="-30000">
                <a:solidFill>
                  <a:srgbClr val="000000"/>
                </a:solidFill>
                <a:cs typeface="Times New Roman" pitchFamily="18" charset="0"/>
              </a:rPr>
              <a:t>O</a:t>
            </a:r>
            <a:r>
              <a:rPr lang="it-IT" sz="2000">
                <a:solidFill>
                  <a:srgbClr val="000000"/>
                </a:solidFill>
                <a:cs typeface="Times New Roman" pitchFamily="18" charset="0"/>
              </a:rPr>
              <a:t>  che C</a:t>
            </a:r>
            <a:r>
              <a:rPr lang="it-IT" sz="2000" baseline="-30000">
                <a:solidFill>
                  <a:srgbClr val="000000"/>
                </a:solidFill>
                <a:cs typeface="Times New Roman" pitchFamily="18" charset="0"/>
              </a:rPr>
              <a:t>O</a:t>
            </a:r>
            <a:r>
              <a:rPr lang="it-IT" sz="2000">
                <a:solidFill>
                  <a:srgbClr val="000000"/>
                </a:solidFill>
                <a:cs typeface="Times New Roman" pitchFamily="18" charset="0"/>
              </a:rPr>
              <a:t> non potrà mai superare C</a:t>
            </a:r>
            <a:r>
              <a:rPr lang="it-IT" sz="2000" baseline="30000">
                <a:solidFill>
                  <a:srgbClr val="000000"/>
                </a:solidFill>
                <a:cs typeface="Times New Roman" pitchFamily="18" charset="0"/>
              </a:rPr>
              <a:t>*</a:t>
            </a:r>
            <a:r>
              <a:rPr lang="it-IT" sz="2000" baseline="-30000">
                <a:solidFill>
                  <a:srgbClr val="000000"/>
                </a:solidFill>
                <a:cs typeface="Times New Roman" pitchFamily="18" charset="0"/>
              </a:rPr>
              <a:t>O</a:t>
            </a:r>
            <a:r>
              <a:rPr lang="it-IT" sz="2000">
                <a:solidFill>
                  <a:srgbClr val="000000"/>
                </a:solidFill>
                <a:cs typeface="Times New Roman" pitchFamily="18" charset="0"/>
              </a:rPr>
              <a:t>)</a:t>
            </a:r>
          </a:p>
          <a:p>
            <a:pPr algn="just"/>
            <a:r>
              <a:rPr lang="it-IT" sz="2000" b="1">
                <a:solidFill>
                  <a:srgbClr val="000000"/>
                </a:solidFill>
                <a:cs typeface="Times New Roman" pitchFamily="18" charset="0"/>
              </a:rPr>
              <a:t>k</a:t>
            </a:r>
            <a:r>
              <a:rPr lang="it-IT" sz="2000" b="1" baseline="-30000">
                <a:solidFill>
                  <a:srgbClr val="000000"/>
                </a:solidFill>
                <a:cs typeface="Times New Roman" pitchFamily="18" charset="0"/>
              </a:rPr>
              <a:t>L</a:t>
            </a:r>
            <a:r>
              <a:rPr lang="it-IT" sz="2000">
                <a:solidFill>
                  <a:srgbClr val="000000"/>
                </a:solidFill>
                <a:cs typeface="Times New Roman" pitchFamily="18" charset="0"/>
              </a:rPr>
              <a:t> è il coefficiente di trasferimento di massa di O</a:t>
            </a:r>
            <a:r>
              <a:rPr lang="it-IT" sz="2000" baseline="-30000">
                <a:solidFill>
                  <a:srgbClr val="000000"/>
                </a:solidFill>
                <a:cs typeface="Times New Roman" pitchFamily="18" charset="0"/>
              </a:rPr>
              <a:t>2</a:t>
            </a:r>
            <a:r>
              <a:rPr lang="it-IT" sz="2000">
                <a:solidFill>
                  <a:srgbClr val="000000"/>
                </a:solidFill>
                <a:cs typeface="Times New Roman" pitchFamily="18" charset="0"/>
              </a:rPr>
              <a:t> attraverso il film liquido interfacciale ovvero la </a:t>
            </a:r>
            <a:r>
              <a:rPr lang="it-IT" sz="2000" b="1">
                <a:solidFill>
                  <a:srgbClr val="000000"/>
                </a:solidFill>
                <a:cs typeface="Times New Roman" pitchFamily="18" charset="0"/>
              </a:rPr>
              <a:t>velocità  di attraversamento dello spessore di film liquido interfacciale</a:t>
            </a:r>
            <a:r>
              <a:rPr lang="it-IT" sz="2000">
                <a:solidFill>
                  <a:srgbClr val="000000"/>
                </a:solidFill>
                <a:cs typeface="Times New Roman" pitchFamily="18" charset="0"/>
              </a:rPr>
              <a:t> espressa in m/ore</a:t>
            </a:r>
          </a:p>
          <a:p>
            <a:pPr algn="just"/>
            <a:r>
              <a:rPr lang="it-IT" sz="2000" b="1">
                <a:solidFill>
                  <a:srgbClr val="000000"/>
                </a:solidFill>
                <a:cs typeface="Times New Roman" pitchFamily="18" charset="0"/>
              </a:rPr>
              <a:t>a</a:t>
            </a:r>
            <a:r>
              <a:rPr lang="it-IT" sz="2000">
                <a:solidFill>
                  <a:srgbClr val="000000"/>
                </a:solidFill>
                <a:cs typeface="Times New Roman" pitchFamily="18" charset="0"/>
              </a:rPr>
              <a:t> (m</a:t>
            </a:r>
            <a:r>
              <a:rPr lang="it-IT" sz="2000" baseline="30000">
                <a:solidFill>
                  <a:srgbClr val="000000"/>
                </a:solidFill>
                <a:cs typeface="Times New Roman" pitchFamily="18" charset="0"/>
              </a:rPr>
              <a:t>2</a:t>
            </a:r>
            <a:r>
              <a:rPr lang="it-IT" sz="2000">
                <a:solidFill>
                  <a:srgbClr val="000000"/>
                </a:solidFill>
                <a:cs typeface="Times New Roman" pitchFamily="18" charset="0"/>
              </a:rPr>
              <a:t>/</a:t>
            </a:r>
            <a:r>
              <a:rPr lang="it-IT" sz="2000" baseline="30000">
                <a:solidFill>
                  <a:srgbClr val="000000"/>
                </a:solidFill>
                <a:cs typeface="Times New Roman" pitchFamily="18" charset="0"/>
              </a:rPr>
              <a:t> </a:t>
            </a:r>
            <a:r>
              <a:rPr lang="it-IT" sz="2000">
                <a:solidFill>
                  <a:srgbClr val="000000"/>
                </a:solidFill>
                <a:cs typeface="Times New Roman" pitchFamily="18" charset="0"/>
              </a:rPr>
              <a:t>m</a:t>
            </a:r>
            <a:r>
              <a:rPr lang="it-IT" sz="2000" baseline="30000">
                <a:solidFill>
                  <a:srgbClr val="000000"/>
                </a:solidFill>
                <a:cs typeface="Times New Roman" pitchFamily="18" charset="0"/>
              </a:rPr>
              <a:t>3</a:t>
            </a:r>
            <a:r>
              <a:rPr lang="it-IT" sz="2000">
                <a:solidFill>
                  <a:srgbClr val="000000"/>
                </a:solidFill>
                <a:cs typeface="Times New Roman" pitchFamily="18" charset="0"/>
              </a:rPr>
              <a:t>) è </a:t>
            </a:r>
            <a:r>
              <a:rPr lang="it-IT" sz="2000" b="1">
                <a:solidFill>
                  <a:srgbClr val="000000"/>
                </a:solidFill>
                <a:cs typeface="Times New Roman" pitchFamily="18" charset="0"/>
              </a:rPr>
              <a:t>l’area totale della interfaccia per unità di volume</a:t>
            </a:r>
            <a:r>
              <a:rPr lang="it-IT" sz="2000">
                <a:solidFill>
                  <a:srgbClr val="000000"/>
                </a:solidFill>
                <a:cs typeface="Times New Roman" pitchFamily="18" charset="0"/>
              </a:rPr>
              <a:t> (</a:t>
            </a:r>
            <a:r>
              <a:rPr lang="it-IT" sz="2000" b="1">
                <a:solidFill>
                  <a:srgbClr val="000000"/>
                </a:solidFill>
                <a:cs typeface="Times New Roman" pitchFamily="18" charset="0"/>
              </a:rPr>
              <a:t>a</a:t>
            </a:r>
            <a:r>
              <a:rPr lang="it-IT" sz="2000">
                <a:solidFill>
                  <a:srgbClr val="000000"/>
                </a:solidFill>
                <a:cs typeface="Times New Roman" pitchFamily="18" charset="0"/>
              </a:rPr>
              <a:t> = superficie totale delle bolle gassose/volume totale di gas). </a:t>
            </a:r>
          </a:p>
          <a:p>
            <a:pPr algn="just"/>
            <a:endParaRPr lang="it-IT" sz="800">
              <a:solidFill>
                <a:srgbClr val="000000"/>
              </a:solidFill>
              <a:cs typeface="Times New Roman" pitchFamily="18" charset="0"/>
            </a:endParaRPr>
          </a:p>
          <a:p>
            <a:pPr algn="ctr"/>
            <a:r>
              <a:rPr lang="it-IT" sz="2000">
                <a:solidFill>
                  <a:srgbClr val="000000"/>
                </a:solidFill>
                <a:cs typeface="Times New Roman" pitchFamily="18" charset="0"/>
              </a:rPr>
              <a:t>Questo modello è basato sull’</a:t>
            </a:r>
            <a:r>
              <a:rPr lang="it-IT" sz="2000" b="1">
                <a:solidFill>
                  <a:srgbClr val="000000"/>
                </a:solidFill>
                <a:cs typeface="Times New Roman" pitchFamily="18" charset="0"/>
              </a:rPr>
              <a:t>assunzione</a:t>
            </a:r>
            <a:r>
              <a:rPr lang="it-IT" sz="2000">
                <a:solidFill>
                  <a:srgbClr val="000000"/>
                </a:solidFill>
                <a:cs typeface="Times New Roman" pitchFamily="18" charset="0"/>
              </a:rPr>
              <a:t> che il </a:t>
            </a:r>
            <a:r>
              <a:rPr lang="it-IT" sz="2000" b="1">
                <a:solidFill>
                  <a:srgbClr val="000000"/>
                </a:solidFill>
                <a:cs typeface="Times New Roman" pitchFamily="18" charset="0"/>
              </a:rPr>
              <a:t>trasferimento</a:t>
            </a:r>
            <a:r>
              <a:rPr lang="it-IT" sz="2000">
                <a:solidFill>
                  <a:srgbClr val="000000"/>
                </a:solidFill>
                <a:cs typeface="Times New Roman" pitchFamily="18" charset="0"/>
              </a:rPr>
              <a:t> di massa nell’</a:t>
            </a:r>
            <a:r>
              <a:rPr lang="it-IT" sz="2000" b="1">
                <a:solidFill>
                  <a:srgbClr val="000000"/>
                </a:solidFill>
                <a:cs typeface="Times New Roman" pitchFamily="18" charset="0"/>
              </a:rPr>
              <a:t>interfaccia</a:t>
            </a:r>
            <a:r>
              <a:rPr lang="it-IT" sz="2000">
                <a:solidFill>
                  <a:srgbClr val="000000"/>
                </a:solidFill>
                <a:cs typeface="Times New Roman" pitchFamily="18" charset="0"/>
              </a:rPr>
              <a:t> sia lo stadio </a:t>
            </a:r>
            <a:r>
              <a:rPr lang="it-IT" sz="2000" b="1">
                <a:solidFill>
                  <a:srgbClr val="000000"/>
                </a:solidFill>
                <a:cs typeface="Times New Roman" pitchFamily="18" charset="0"/>
              </a:rPr>
              <a:t>limitante</a:t>
            </a:r>
            <a:r>
              <a:rPr lang="it-IT" sz="2000">
                <a:solidFill>
                  <a:srgbClr val="000000"/>
                </a:solidFill>
                <a:cs typeface="Times New Roman" pitchFamily="18" charset="0"/>
              </a:rPr>
              <a:t>.</a:t>
            </a:r>
          </a:p>
        </p:txBody>
      </p:sp>
      <p:sp>
        <p:nvSpPr>
          <p:cNvPr id="969733" name="Text Box 5"/>
          <p:cNvSpPr txBox="1">
            <a:spLocks noChangeArrowheads="1"/>
          </p:cNvSpPr>
          <p:nvPr/>
        </p:nvSpPr>
        <p:spPr bwMode="auto">
          <a:xfrm>
            <a:off x="1979613" y="115888"/>
            <a:ext cx="5202237" cy="885825"/>
          </a:xfrm>
          <a:prstGeom prst="rect">
            <a:avLst/>
          </a:prstGeom>
          <a:noFill/>
          <a:ln w="9525">
            <a:noFill/>
            <a:miter lim="800000"/>
            <a:headEnd/>
            <a:tailEnd/>
          </a:ln>
          <a:effectLst/>
        </p:spPr>
        <p:txBody>
          <a:bodyPr wrap="none">
            <a:spAutoFit/>
          </a:bodyPr>
          <a:lstStyle/>
          <a:p>
            <a:pPr algn="ctr"/>
            <a:r>
              <a:rPr lang="it-IT" sz="2600" b="1">
                <a:solidFill>
                  <a:srgbClr val="FF0000"/>
                </a:solidFill>
              </a:rPr>
              <a:t>MODELLO MATEMATICO PER </a:t>
            </a:r>
          </a:p>
          <a:p>
            <a:pPr algn="ctr"/>
            <a:r>
              <a:rPr lang="it-IT" sz="2600" b="1">
                <a:solidFill>
                  <a:srgbClr val="FF0000"/>
                </a:solidFill>
              </a:rPr>
              <a:t>IL TRASFERIMENTO DI O</a:t>
            </a:r>
            <a:r>
              <a:rPr lang="it-IT" sz="2600" b="1" baseline="-25000">
                <a:solidFill>
                  <a:srgbClr val="FF0000"/>
                </a:solidFill>
              </a:rPr>
              <a:t>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1779"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7D72EF34-16C6-4B3B-A23F-D536BD4DD971}" type="slidenum">
              <a:rPr lang="it-IT"/>
              <a:pPr/>
              <a:t>6</a:t>
            </a:fld>
            <a:endParaRPr lang="it-IT"/>
          </a:p>
        </p:txBody>
      </p:sp>
      <p:sp>
        <p:nvSpPr>
          <p:cNvPr id="971780" name="Rectangle 4"/>
          <p:cNvSpPr>
            <a:spLocks noChangeArrowheads="1"/>
          </p:cNvSpPr>
          <p:nvPr/>
        </p:nvSpPr>
        <p:spPr bwMode="auto">
          <a:xfrm>
            <a:off x="0" y="912813"/>
            <a:ext cx="9144000" cy="5487987"/>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Il termine C</a:t>
            </a:r>
            <a:r>
              <a:rPr lang="it-IT" sz="2000" b="1" u="sng"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000" b="1">
                <a:solidFill>
                  <a:srgbClr val="000000"/>
                </a:solidFill>
                <a:cs typeface="Times New Roman" pitchFamily="18" charset="0"/>
              </a:rPr>
              <a:t> rappresenta la massima concentrazione che l’ossigeno può raggiungere nella massa liquida del mezzo acquoso. </a:t>
            </a:r>
          </a:p>
          <a:p>
            <a:pPr algn="just"/>
            <a:r>
              <a:rPr lang="it-IT" sz="2000">
                <a:solidFill>
                  <a:srgbClr val="000000"/>
                </a:solidFill>
                <a:cs typeface="Times New Roman" pitchFamily="18" charset="0"/>
              </a:rPr>
              <a:t>se immaginiamo che, o per effetto dell’aumento di </a:t>
            </a:r>
            <a:r>
              <a:rPr lang="it-IT" sz="2000" b="1">
                <a:solidFill>
                  <a:srgbClr val="000000"/>
                </a:solidFill>
                <a:cs typeface="Times New Roman" pitchFamily="18" charset="0"/>
              </a:rPr>
              <a:t>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a:t>
            </a:r>
            <a:r>
              <a:rPr lang="it-IT" sz="2000">
                <a:solidFill>
                  <a:srgbClr val="000000"/>
                </a:solidFill>
                <a:cs typeface="Times New Roman" pitchFamily="18" charset="0"/>
              </a:rPr>
              <a:t> o, in assenza di agitazione, con l’aumentare del tempo la concentrazione dell’ossigeno disciolto aumenta, questa potrà avere un andamento del tipo rappresentato nella figura seguente (7.2):</a:t>
            </a:r>
          </a:p>
          <a:p>
            <a:pPr algn="just"/>
            <a:endParaRPr lang="it-IT" sz="2000">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600" b="1">
              <a:solidFill>
                <a:srgbClr val="000000"/>
              </a:solidFill>
              <a:cs typeface="Times New Roman" pitchFamily="18" charset="0"/>
            </a:endParaRPr>
          </a:p>
          <a:p>
            <a:pPr algn="just"/>
            <a:r>
              <a:rPr lang="it-IT" sz="2000" b="1">
                <a:solidFill>
                  <a:srgbClr val="000000"/>
                </a:solidFill>
                <a:cs typeface="Times New Roman" pitchFamily="18" charset="0"/>
              </a:rPr>
              <a:t>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O</a:t>
            </a:r>
            <a:r>
              <a:rPr lang="it-IT" sz="2800" b="1">
                <a:solidFill>
                  <a:srgbClr val="000000"/>
                </a:solidFill>
                <a:cs typeface="Times New Roman" pitchFamily="18" charset="0"/>
              </a:rPr>
              <a:t> è dato dalla legge di Henry: C</a:t>
            </a:r>
            <a:r>
              <a:rPr lang="it-IT" sz="2800" b="1" baseline="30000">
                <a:solidFill>
                  <a:srgbClr val="000000"/>
                </a:solidFill>
                <a:cs typeface="Times New Roman" pitchFamily="18" charset="0"/>
              </a:rPr>
              <a:t>*</a:t>
            </a:r>
            <a:r>
              <a:rPr lang="it-IT" sz="2800" b="1" baseline="-30000">
                <a:solidFill>
                  <a:srgbClr val="000000"/>
                </a:solidFill>
                <a:cs typeface="Times New Roman" pitchFamily="18" charset="0"/>
              </a:rPr>
              <a:t>O</a:t>
            </a:r>
            <a:r>
              <a:rPr lang="it-IT" sz="2800" b="1">
                <a:solidFill>
                  <a:srgbClr val="000000"/>
                </a:solidFill>
                <a:cs typeface="Times New Roman" pitchFamily="18" charset="0"/>
              </a:rPr>
              <a:t> = P</a:t>
            </a:r>
            <a:r>
              <a:rPr lang="it-IT" sz="2800" b="1" baseline="-30000">
                <a:solidFill>
                  <a:srgbClr val="000000"/>
                </a:solidFill>
                <a:cs typeface="Times New Roman" pitchFamily="18" charset="0"/>
              </a:rPr>
              <a:t>0</a:t>
            </a:r>
            <a:r>
              <a:rPr lang="it-IT" sz="2800" b="1">
                <a:solidFill>
                  <a:srgbClr val="000000"/>
                </a:solidFill>
                <a:cs typeface="Times New Roman" pitchFamily="18" charset="0"/>
              </a:rPr>
              <a:t>/H</a:t>
            </a:r>
            <a:r>
              <a:rPr lang="it-IT" sz="2800" b="1" baseline="-30000">
                <a:solidFill>
                  <a:srgbClr val="000000"/>
                </a:solidFill>
                <a:cs typeface="Times New Roman" pitchFamily="18" charset="0"/>
              </a:rPr>
              <a:t>0</a:t>
            </a:r>
            <a:r>
              <a:rPr lang="it-IT" sz="2000" b="1">
                <a:solidFill>
                  <a:srgbClr val="000000"/>
                </a:solidFill>
                <a:cs typeface="Times New Roman" pitchFamily="18" charset="0"/>
              </a:rPr>
              <a:t>, </a:t>
            </a:r>
          </a:p>
          <a:p>
            <a:pPr algn="just"/>
            <a:r>
              <a:rPr lang="it-IT" sz="2000" b="1">
                <a:solidFill>
                  <a:srgbClr val="000000"/>
                </a:solidFill>
                <a:cs typeface="Times New Roman" pitchFamily="18" charset="0"/>
              </a:rPr>
              <a:t>ove P</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è la pressione parziale dell’ossigeno nella fase gassosa (se la fase gassosa è aria a 1 atmosfera, P</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 0,22 atm), H</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è la costante di Henry.</a:t>
            </a:r>
          </a:p>
        </p:txBody>
      </p:sp>
      <p:pic>
        <p:nvPicPr>
          <p:cNvPr id="971781" name="Picture 5" descr="impianti biochimici 1"/>
          <p:cNvPicPr>
            <a:picLocks noChangeAspect="1" noChangeArrowheads="1"/>
          </p:cNvPicPr>
          <p:nvPr/>
        </p:nvPicPr>
        <p:blipFill>
          <a:blip r:embed="rId2" cstate="print"/>
          <a:srcRect/>
          <a:stretch>
            <a:fillRect/>
          </a:stretch>
        </p:blipFill>
        <p:spPr bwMode="auto">
          <a:xfrm>
            <a:off x="2484438" y="2478088"/>
            <a:ext cx="3886200" cy="2895600"/>
          </a:xfrm>
          <a:prstGeom prst="rect">
            <a:avLst/>
          </a:prstGeom>
          <a:noFill/>
          <a:ln w="9525">
            <a:noFill/>
            <a:miter lim="800000"/>
            <a:headEnd/>
            <a:tailEnd/>
          </a:ln>
        </p:spPr>
      </p:pic>
      <p:sp>
        <p:nvSpPr>
          <p:cNvPr id="971783" name="Text Box 7"/>
          <p:cNvSpPr txBox="1">
            <a:spLocks noChangeArrowheads="1"/>
          </p:cNvSpPr>
          <p:nvPr/>
        </p:nvSpPr>
        <p:spPr bwMode="auto">
          <a:xfrm>
            <a:off x="1979613" y="115888"/>
            <a:ext cx="5202237" cy="885825"/>
          </a:xfrm>
          <a:prstGeom prst="rect">
            <a:avLst/>
          </a:prstGeom>
          <a:noFill/>
          <a:ln w="9525">
            <a:noFill/>
            <a:miter lim="800000"/>
            <a:headEnd/>
            <a:tailEnd/>
          </a:ln>
          <a:effectLst/>
        </p:spPr>
        <p:txBody>
          <a:bodyPr wrap="none">
            <a:spAutoFit/>
          </a:bodyPr>
          <a:lstStyle/>
          <a:p>
            <a:pPr algn="ctr"/>
            <a:r>
              <a:rPr lang="it-IT" sz="2600" b="1">
                <a:solidFill>
                  <a:srgbClr val="FF0000"/>
                </a:solidFill>
              </a:rPr>
              <a:t>MODELLO MATEMATICO PER </a:t>
            </a:r>
          </a:p>
          <a:p>
            <a:pPr algn="ctr"/>
            <a:r>
              <a:rPr lang="it-IT" sz="2600" b="1">
                <a:solidFill>
                  <a:srgbClr val="FF0000"/>
                </a:solidFill>
              </a:rPr>
              <a:t>IL TRASFERIMENTO DI O</a:t>
            </a:r>
            <a:r>
              <a:rPr lang="it-IT" sz="2600" b="1" baseline="-25000">
                <a:solidFill>
                  <a:srgbClr val="FF0000"/>
                </a:solidFill>
              </a:rPr>
              <a:t>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02" name="Text Box 2"/>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4597AFA0-E178-4EA9-99BC-3AB6D8A31F8C}" type="slidenum">
              <a:rPr lang="it-IT"/>
              <a:pPr/>
              <a:t>7</a:t>
            </a:fld>
            <a:endParaRPr lang="it-IT"/>
          </a:p>
        </p:txBody>
      </p:sp>
      <p:sp>
        <p:nvSpPr>
          <p:cNvPr id="972803" name="Rectangle 3"/>
          <p:cNvSpPr>
            <a:spLocks noChangeArrowheads="1"/>
          </p:cNvSpPr>
          <p:nvPr/>
        </p:nvSpPr>
        <p:spPr bwMode="auto">
          <a:xfrm>
            <a:off x="0" y="912813"/>
            <a:ext cx="9144000" cy="5635625"/>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I parametri k</a:t>
            </a:r>
            <a:r>
              <a:rPr lang="it-IT" sz="2000" b="1" u="sng" baseline="-30000">
                <a:solidFill>
                  <a:srgbClr val="000000"/>
                </a:solidFill>
                <a:cs typeface="Times New Roman" pitchFamily="18" charset="0"/>
              </a:rPr>
              <a:t>L </a:t>
            </a:r>
            <a:r>
              <a:rPr lang="it-IT" sz="2000" b="1" u="sng">
                <a:solidFill>
                  <a:srgbClr val="000000"/>
                </a:solidFill>
                <a:cs typeface="Times New Roman" pitchFamily="18" charset="0"/>
              </a:rPr>
              <a:t>ed a</a:t>
            </a:r>
            <a:r>
              <a:rPr lang="it-IT" sz="2000" b="1">
                <a:solidFill>
                  <a:srgbClr val="000000"/>
                </a:solidFill>
                <a:cs typeface="Times New Roman" pitchFamily="18" charset="0"/>
              </a:rPr>
              <a:t>. Poiché è impossibile misurare accuratamente 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 ci si riferisce nella pratica al prodotto dei due termini  (k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 che ha le dimensioni di ore</a:t>
            </a:r>
            <a:r>
              <a:rPr lang="it-IT" sz="2000" b="1" baseline="30000">
                <a:solidFill>
                  <a:srgbClr val="000000"/>
                </a:solidFill>
                <a:cs typeface="Times New Roman" pitchFamily="18" charset="0"/>
              </a:rPr>
              <a:t>-1</a:t>
            </a:r>
            <a:r>
              <a:rPr lang="it-IT" sz="2800" b="1">
                <a:solidFill>
                  <a:srgbClr val="000000"/>
                </a:solidFill>
                <a:cs typeface="Times New Roman" pitchFamily="18" charset="0"/>
              </a:rPr>
              <a:t>. </a:t>
            </a:r>
            <a:r>
              <a:rPr lang="it-IT" sz="2000">
                <a:solidFill>
                  <a:srgbClr val="000000"/>
                </a:solidFill>
                <a:cs typeface="Times New Roman" pitchFamily="18" charset="0"/>
              </a:rPr>
              <a:t>Ne consegue, che</a:t>
            </a:r>
          </a:p>
          <a:p>
            <a:pPr algn="ctr"/>
            <a:r>
              <a:rPr lang="it-IT" sz="2800" b="1">
                <a:solidFill>
                  <a:srgbClr val="000000"/>
                </a:solidFill>
                <a:cs typeface="Times New Roman" pitchFamily="18" charset="0"/>
              </a:rPr>
              <a:t>1/k</a:t>
            </a:r>
            <a:r>
              <a:rPr lang="it-IT" sz="2800" b="1" baseline="-30000">
                <a:solidFill>
                  <a:srgbClr val="000000"/>
                </a:solidFill>
                <a:cs typeface="Times New Roman" pitchFamily="18" charset="0"/>
              </a:rPr>
              <a:t>L</a:t>
            </a:r>
            <a:r>
              <a:rPr lang="it-IT" sz="2800" b="1">
                <a:solidFill>
                  <a:srgbClr val="000000"/>
                </a:solidFill>
                <a:cs typeface="Times New Roman" pitchFamily="18" charset="0"/>
              </a:rPr>
              <a:t>a = ore = </a:t>
            </a:r>
            <a:r>
              <a:rPr lang="it-IT" sz="2800" b="1">
                <a:solidFill>
                  <a:srgbClr val="000000"/>
                </a:solidFill>
                <a:latin typeface="Symbol" pitchFamily="18" charset="2"/>
                <a:cs typeface="Times New Roman" pitchFamily="18" charset="0"/>
              </a:rPr>
              <a:t>t</a:t>
            </a:r>
            <a:r>
              <a:rPr lang="it-IT" sz="2800" b="1" baseline="-30000">
                <a:solidFill>
                  <a:srgbClr val="000000"/>
                </a:solidFill>
                <a:cs typeface="Times New Roman" pitchFamily="18" charset="0"/>
              </a:rPr>
              <a:t>ot</a:t>
            </a:r>
            <a:r>
              <a:rPr lang="it-IT" sz="2800" b="1">
                <a:solidFill>
                  <a:srgbClr val="000000"/>
                </a:solidFill>
                <a:latin typeface="Symbol" pitchFamily="18" charset="2"/>
                <a:cs typeface="Times New Roman" pitchFamily="18" charset="0"/>
              </a:rPr>
              <a:t> . </a:t>
            </a:r>
            <a:endParaRPr lang="it-IT" sz="2800" b="1">
              <a:solidFill>
                <a:srgbClr val="000000"/>
              </a:solidFill>
              <a:cs typeface="Times New Roman" pitchFamily="18" charset="0"/>
            </a:endParaRPr>
          </a:p>
          <a:p>
            <a:pPr algn="just"/>
            <a:r>
              <a:rPr lang="it-IT" sz="2000" b="1">
                <a:solidFill>
                  <a:srgbClr val="000000"/>
                </a:solidFill>
                <a:cs typeface="Times New Roman" pitchFamily="18" charset="0"/>
              </a:rPr>
              <a:t>In questo modo viene definito un nuovo parametro,  </a:t>
            </a:r>
            <a:r>
              <a:rPr lang="it-IT" sz="2000" b="1">
                <a:solidFill>
                  <a:srgbClr val="000000"/>
                </a:solidFill>
                <a:latin typeface="Symbol" pitchFamily="18" charset="2"/>
                <a:cs typeface="Times New Roman" pitchFamily="18" charset="0"/>
              </a:rPr>
              <a:t>t</a:t>
            </a:r>
            <a:r>
              <a:rPr lang="it-IT" sz="2000" b="1" baseline="-30000">
                <a:solidFill>
                  <a:srgbClr val="000000"/>
                </a:solidFill>
                <a:latin typeface="Symbol" pitchFamily="18" charset="2"/>
                <a:cs typeface="Times New Roman" pitchFamily="18" charset="0"/>
              </a:rPr>
              <a:t>ot</a:t>
            </a:r>
            <a:r>
              <a:rPr lang="it-IT" sz="2000" b="1">
                <a:solidFill>
                  <a:srgbClr val="000000"/>
                </a:solidFill>
                <a:cs typeface="Times New Roman" pitchFamily="18" charset="0"/>
              </a:rPr>
              <a:t>,</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che rappresenta il tempo di permanenza dell’ossigeno nell’interfaccia. </a:t>
            </a:r>
            <a:endParaRPr lang="it-IT" sz="2000" b="1" u="sng">
              <a:solidFill>
                <a:srgbClr val="000000"/>
              </a:solidFill>
              <a:cs typeface="Times New Roman" pitchFamily="18" charset="0"/>
            </a:endParaRPr>
          </a:p>
          <a:p>
            <a:pPr algn="ctr"/>
            <a:r>
              <a:rPr lang="it-IT" sz="2000" b="1" u="sng">
                <a:solidFill>
                  <a:srgbClr val="000000"/>
                </a:solidFill>
                <a:cs typeface="Times New Roman" pitchFamily="18" charset="0"/>
              </a:rPr>
              <a:t>Tempo Caratteristico</a:t>
            </a:r>
            <a:r>
              <a:rPr lang="it-IT" b="1">
                <a:solidFill>
                  <a:srgbClr val="000000"/>
                </a:solidFill>
                <a:cs typeface="Times New Roman" pitchFamily="18" charset="0"/>
              </a:rPr>
              <a:t>:</a:t>
            </a:r>
          </a:p>
          <a:p>
            <a:pPr algn="ctr"/>
            <a:r>
              <a:rPr lang="it-IT" b="1">
                <a:solidFill>
                  <a:srgbClr val="000000"/>
                </a:solidFill>
                <a:cs typeface="Times New Roman" pitchFamily="18" charset="0"/>
              </a:rPr>
              <a:t>del Trasferimento di Massa (</a:t>
            </a:r>
            <a:r>
              <a:rPr lang="it-IT" b="1">
                <a:solidFill>
                  <a:srgbClr val="000000"/>
                </a:solidFill>
                <a:latin typeface="Symbol" pitchFamily="18" charset="2"/>
                <a:cs typeface="Times New Roman" pitchFamily="18" charset="0"/>
              </a:rPr>
              <a:t>t</a:t>
            </a:r>
            <a:r>
              <a:rPr lang="it-IT" b="1" baseline="-30000">
                <a:solidFill>
                  <a:srgbClr val="000000"/>
                </a:solidFill>
                <a:cs typeface="Times New Roman" pitchFamily="18" charset="0"/>
              </a:rPr>
              <a:t>ot</a:t>
            </a:r>
            <a:r>
              <a:rPr lang="it-IT" b="1">
                <a:solidFill>
                  <a:srgbClr val="000000"/>
                </a:solidFill>
                <a:cs typeface="Times New Roman" pitchFamily="18" charset="0"/>
              </a:rPr>
              <a:t>) e della Reazione Chimica (</a:t>
            </a:r>
            <a:r>
              <a:rPr lang="it-IT" b="1">
                <a:solidFill>
                  <a:srgbClr val="000000"/>
                </a:solidFill>
                <a:latin typeface="Symbol" pitchFamily="18" charset="2"/>
                <a:cs typeface="Times New Roman" pitchFamily="18" charset="0"/>
              </a:rPr>
              <a:t>t)</a:t>
            </a:r>
            <a:endParaRPr lang="it-IT" b="1">
              <a:solidFill>
                <a:srgbClr val="000000"/>
              </a:solidFill>
              <a:cs typeface="Times New Roman" pitchFamily="18" charset="0"/>
            </a:endParaRPr>
          </a:p>
          <a:p>
            <a:pPr algn="just"/>
            <a:r>
              <a:rPr lang="it-IT" sz="2200">
                <a:solidFill>
                  <a:srgbClr val="000000"/>
                </a:solidFill>
                <a:cs typeface="Times New Roman" pitchFamily="18" charset="0"/>
              </a:rPr>
              <a:t>Finora, abbiamo chiamato</a:t>
            </a:r>
            <a:r>
              <a:rPr lang="it-IT" b="1">
                <a:solidFill>
                  <a:srgbClr val="000000"/>
                </a:solidFill>
                <a:cs typeface="Times New Roman" pitchFamily="18" charset="0"/>
              </a:rPr>
              <a:t> </a:t>
            </a:r>
            <a:r>
              <a:rPr lang="it-IT" sz="2000" b="1">
                <a:solidFill>
                  <a:srgbClr val="000000"/>
                </a:solidFill>
                <a:latin typeface="Symbol" pitchFamily="18" charset="2"/>
                <a:cs typeface="Times New Roman" pitchFamily="18" charset="0"/>
              </a:rPr>
              <a:t>t </a:t>
            </a:r>
            <a:r>
              <a:rPr lang="it-IT" sz="2000" b="1">
                <a:solidFill>
                  <a:srgbClr val="000000"/>
                </a:solidFill>
                <a:cs typeface="Times New Roman" pitchFamily="18" charset="0"/>
              </a:rPr>
              <a:t>il</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tempo di permanenza. </a:t>
            </a:r>
          </a:p>
          <a:p>
            <a:pPr algn="ctr">
              <a:buFont typeface="Symbol" pitchFamily="18" charset="2"/>
              <a:buNone/>
            </a:pPr>
            <a:r>
              <a:rPr lang="it-IT" sz="2000" b="1">
                <a:solidFill>
                  <a:srgbClr val="000000"/>
                </a:solidFill>
                <a:latin typeface="Symbol" pitchFamily="18" charset="2"/>
                <a:cs typeface="Times New Roman" pitchFamily="18" charset="0"/>
              </a:rPr>
              <a:t>t </a:t>
            </a:r>
            <a:r>
              <a:rPr lang="it-IT" sz="2000" b="1">
                <a:solidFill>
                  <a:srgbClr val="000000"/>
                </a:solidFill>
                <a:cs typeface="Times New Roman" pitchFamily="18" charset="0"/>
              </a:rPr>
              <a:t>in generale è un </a:t>
            </a:r>
            <a:r>
              <a:rPr lang="it-IT" sz="2000" b="1" u="sng">
                <a:solidFill>
                  <a:srgbClr val="000000"/>
                </a:solidFill>
                <a:cs typeface="Times New Roman" pitchFamily="18" charset="0"/>
              </a:rPr>
              <a:t>tempo caratteristico</a:t>
            </a:r>
            <a:r>
              <a:rPr lang="it-IT" sz="2000" b="1">
                <a:solidFill>
                  <a:srgbClr val="000000"/>
                </a:solidFill>
                <a:cs typeface="Times New Roman" pitchFamily="18" charset="0"/>
              </a:rPr>
              <a:t> del processo considerato </a:t>
            </a:r>
          </a:p>
          <a:p>
            <a:pPr algn="just">
              <a:buFont typeface="Symbol" pitchFamily="18" charset="2"/>
              <a:buNone/>
            </a:pPr>
            <a:r>
              <a:rPr lang="it-IT" sz="2000">
                <a:solidFill>
                  <a:srgbClr val="000000"/>
                </a:solidFill>
                <a:cs typeface="Times New Roman" pitchFamily="18" charset="0"/>
              </a:rPr>
              <a:t>bisogna distinguere tra </a:t>
            </a:r>
            <a:r>
              <a:rPr lang="it-IT">
                <a:solidFill>
                  <a:srgbClr val="000000"/>
                </a:solidFill>
                <a:latin typeface="Symbol" pitchFamily="18" charset="2"/>
                <a:cs typeface="Times New Roman" pitchFamily="18" charset="0"/>
              </a:rPr>
              <a:t>t</a:t>
            </a:r>
            <a:r>
              <a:rPr lang="it-IT" baseline="-30000">
                <a:solidFill>
                  <a:srgbClr val="000000"/>
                </a:solidFill>
                <a:cs typeface="Times New Roman" pitchFamily="18" charset="0"/>
              </a:rPr>
              <a:t>ot</a:t>
            </a:r>
            <a:r>
              <a:rPr lang="it-IT">
                <a:solidFill>
                  <a:srgbClr val="000000"/>
                </a:solidFill>
                <a:latin typeface="Symbol" pitchFamily="18" charset="2"/>
                <a:cs typeface="Times New Roman" pitchFamily="18" charset="0"/>
              </a:rPr>
              <a:t>  </a:t>
            </a:r>
            <a:r>
              <a:rPr lang="it-IT" sz="2000">
                <a:solidFill>
                  <a:srgbClr val="000000"/>
                </a:solidFill>
                <a:cs typeface="Times New Roman" pitchFamily="18" charset="0"/>
              </a:rPr>
              <a:t>che si riferisce al trasferimento dell’ossigeno dalla fase gassosa alla fase liquida, e </a:t>
            </a:r>
            <a:r>
              <a:rPr lang="it-IT">
                <a:solidFill>
                  <a:srgbClr val="000000"/>
                </a:solidFill>
                <a:latin typeface="Symbol" pitchFamily="18" charset="2"/>
                <a:cs typeface="Times New Roman" pitchFamily="18" charset="0"/>
              </a:rPr>
              <a:t>t </a:t>
            </a:r>
            <a:r>
              <a:rPr lang="it-IT" sz="2000">
                <a:solidFill>
                  <a:srgbClr val="000000"/>
                </a:solidFill>
                <a:cs typeface="Times New Roman" pitchFamily="18" charset="0"/>
              </a:rPr>
              <a:t>riferito ad una reazione chimica. </a:t>
            </a:r>
          </a:p>
          <a:p>
            <a:pPr algn="just">
              <a:buFont typeface="Symbol" pitchFamily="18" charset="2"/>
              <a:buNone/>
            </a:pPr>
            <a:r>
              <a:rPr lang="it-IT" sz="2000" b="1">
                <a:solidFill>
                  <a:srgbClr val="000000"/>
                </a:solidFill>
                <a:latin typeface="Symbol" pitchFamily="18" charset="2"/>
                <a:cs typeface="Times New Roman" pitchFamily="18" charset="0"/>
              </a:rPr>
              <a:t>t </a:t>
            </a:r>
            <a:r>
              <a:rPr lang="it-IT" sz="2000" b="1">
                <a:solidFill>
                  <a:srgbClr val="000000"/>
                </a:solidFill>
                <a:cs typeface="Times New Roman" pitchFamily="18" charset="0"/>
              </a:rPr>
              <a:t>riferito ad un fenomeno di trasporto di massa (come </a:t>
            </a:r>
            <a:r>
              <a:rPr lang="it-IT" b="1">
                <a:solidFill>
                  <a:srgbClr val="000000"/>
                </a:solidFill>
                <a:latin typeface="Symbol" pitchFamily="18" charset="2"/>
                <a:cs typeface="Times New Roman" pitchFamily="18" charset="0"/>
              </a:rPr>
              <a:t>t</a:t>
            </a:r>
            <a:r>
              <a:rPr lang="it-IT" b="1" baseline="-30000">
                <a:solidFill>
                  <a:srgbClr val="000000"/>
                </a:solidFill>
                <a:cs typeface="Times New Roman" pitchFamily="18" charset="0"/>
              </a:rPr>
              <a:t>ot</a:t>
            </a:r>
            <a:r>
              <a:rPr lang="it-IT" sz="2000" b="1">
                <a:solidFill>
                  <a:srgbClr val="000000"/>
                </a:solidFill>
                <a:cs typeface="Times New Roman" pitchFamily="18" charset="0"/>
              </a:rPr>
              <a:t>) </a:t>
            </a:r>
            <a:r>
              <a:rPr lang="it-IT" sz="2000" b="1" u="sng">
                <a:solidFill>
                  <a:srgbClr val="000000"/>
                </a:solidFill>
                <a:cs typeface="Times New Roman" pitchFamily="18" charset="0"/>
              </a:rPr>
              <a:t>dipende dal tipo di reattore</a:t>
            </a:r>
            <a:r>
              <a:rPr lang="it-IT" sz="2000" b="1">
                <a:solidFill>
                  <a:srgbClr val="000000"/>
                </a:solidFill>
                <a:cs typeface="Times New Roman" pitchFamily="18" charset="0"/>
              </a:rPr>
              <a:t> (ad esempio, un reattore continuo agitato o un reattore air-lift)</a:t>
            </a:r>
          </a:p>
          <a:p>
            <a:pPr algn="just">
              <a:buFont typeface="Symbol" pitchFamily="18" charset="2"/>
              <a:buNone/>
            </a:pPr>
            <a:r>
              <a:rPr lang="it-IT" b="1">
                <a:solidFill>
                  <a:srgbClr val="000000"/>
                </a:solidFill>
                <a:latin typeface="Symbol" pitchFamily="18" charset="2"/>
                <a:cs typeface="Times New Roman" pitchFamily="18" charset="0"/>
              </a:rPr>
              <a:t>t</a:t>
            </a:r>
            <a:r>
              <a:rPr lang="it-IT" sz="2000" b="1">
                <a:solidFill>
                  <a:srgbClr val="000000"/>
                </a:solidFill>
                <a:cs typeface="Times New Roman" pitchFamily="18" charset="0"/>
              </a:rPr>
              <a:t> riferito ad una reazione chimica è </a:t>
            </a:r>
            <a:r>
              <a:rPr lang="it-IT" sz="2000" b="1" u="sng">
                <a:solidFill>
                  <a:srgbClr val="000000"/>
                </a:solidFill>
                <a:cs typeface="Times New Roman" pitchFamily="18" charset="0"/>
              </a:rPr>
              <a:t>indipendente dal reattore</a:t>
            </a:r>
            <a:r>
              <a:rPr lang="it-IT" sz="2000" b="1">
                <a:solidFill>
                  <a:srgbClr val="000000"/>
                </a:solidFill>
                <a:cs typeface="Times New Roman" pitchFamily="18" charset="0"/>
              </a:rPr>
              <a:t> nel quale si svolge la reazione.</a:t>
            </a:r>
          </a:p>
        </p:txBody>
      </p:sp>
      <p:sp>
        <p:nvSpPr>
          <p:cNvPr id="972805" name="Text Box 5"/>
          <p:cNvSpPr txBox="1">
            <a:spLocks noChangeArrowheads="1"/>
          </p:cNvSpPr>
          <p:nvPr/>
        </p:nvSpPr>
        <p:spPr bwMode="auto">
          <a:xfrm>
            <a:off x="1979613" y="115888"/>
            <a:ext cx="5202237" cy="885825"/>
          </a:xfrm>
          <a:prstGeom prst="rect">
            <a:avLst/>
          </a:prstGeom>
          <a:noFill/>
          <a:ln w="9525">
            <a:noFill/>
            <a:miter lim="800000"/>
            <a:headEnd/>
            <a:tailEnd/>
          </a:ln>
          <a:effectLst/>
        </p:spPr>
        <p:txBody>
          <a:bodyPr wrap="none">
            <a:spAutoFit/>
          </a:bodyPr>
          <a:lstStyle/>
          <a:p>
            <a:pPr algn="ctr"/>
            <a:r>
              <a:rPr lang="it-IT" sz="2600" b="1">
                <a:solidFill>
                  <a:srgbClr val="FF0000"/>
                </a:solidFill>
              </a:rPr>
              <a:t>MODELLO MATEMATICO PER </a:t>
            </a:r>
          </a:p>
          <a:p>
            <a:pPr algn="ctr"/>
            <a:r>
              <a:rPr lang="it-IT" sz="2600" b="1">
                <a:solidFill>
                  <a:srgbClr val="FF0000"/>
                </a:solidFill>
              </a:rPr>
              <a:t>IL TRASFERIMENTO DI O</a:t>
            </a:r>
            <a:r>
              <a:rPr lang="it-IT" sz="2600" b="1" baseline="-25000">
                <a:solidFill>
                  <a:srgbClr val="FF0000"/>
                </a:solidFill>
              </a:rPr>
              <a:t>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826" name="Text Box 2"/>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23013938-86CE-4A38-BE86-440F8F5DEBC8}" type="slidenum">
              <a:rPr lang="it-IT"/>
              <a:pPr/>
              <a:t>8</a:t>
            </a:fld>
            <a:endParaRPr lang="it-IT"/>
          </a:p>
        </p:txBody>
      </p:sp>
      <p:sp>
        <p:nvSpPr>
          <p:cNvPr id="973827" name="Rectangle 3"/>
          <p:cNvSpPr>
            <a:spLocks noChangeArrowheads="1"/>
          </p:cNvSpPr>
          <p:nvPr/>
        </p:nvSpPr>
        <p:spPr bwMode="auto">
          <a:xfrm>
            <a:off x="0" y="912813"/>
            <a:ext cx="9144000" cy="5637212"/>
          </a:xfrm>
          <a:prstGeom prst="rect">
            <a:avLst/>
          </a:prstGeom>
          <a:noFill/>
          <a:ln w="9525">
            <a:noFill/>
            <a:miter lim="800000"/>
            <a:headEnd/>
            <a:tailEnd/>
          </a:ln>
          <a:effectLst/>
        </p:spPr>
        <p:txBody>
          <a:bodyPr>
            <a:spAutoFit/>
          </a:bodyPr>
          <a:lstStyle/>
          <a:p>
            <a:pPr algn="just"/>
            <a:r>
              <a:rPr lang="it-IT" b="1" u="sng">
                <a:solidFill>
                  <a:srgbClr val="000000"/>
                </a:solidFill>
                <a:cs typeface="Times New Roman" pitchFamily="18" charset="0"/>
              </a:rPr>
              <a:t>Effetti su k</a:t>
            </a:r>
            <a:r>
              <a:rPr lang="it-IT" b="1" u="sng" baseline="-30000">
                <a:solidFill>
                  <a:srgbClr val="000000"/>
                </a:solidFill>
                <a:cs typeface="Times New Roman" pitchFamily="18" charset="0"/>
              </a:rPr>
              <a:t>L </a:t>
            </a:r>
            <a:r>
              <a:rPr lang="it-IT" b="1" u="sng">
                <a:solidFill>
                  <a:srgbClr val="000000"/>
                </a:solidFill>
                <a:cs typeface="Times New Roman" pitchFamily="18" charset="0"/>
              </a:rPr>
              <a:t> ed a.</a:t>
            </a:r>
            <a:r>
              <a:rPr lang="it-IT" b="1">
                <a:solidFill>
                  <a:srgbClr val="000000"/>
                </a:solidFill>
                <a:cs typeface="Times New Roman" pitchFamily="18" charset="0"/>
              </a:rPr>
              <a:t> </a:t>
            </a:r>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i parametri che influenzano k</a:t>
            </a:r>
            <a:r>
              <a:rPr lang="it-IT" sz="2000" b="1" baseline="-30000">
                <a:solidFill>
                  <a:srgbClr val="000000"/>
                </a:solidFill>
                <a:cs typeface="Times New Roman" pitchFamily="18" charset="0"/>
              </a:rPr>
              <a:t>L </a:t>
            </a:r>
            <a:r>
              <a:rPr lang="it-IT" sz="2000" b="1">
                <a:solidFill>
                  <a:srgbClr val="000000"/>
                </a:solidFill>
                <a:cs typeface="Times New Roman" pitchFamily="18" charset="0"/>
              </a:rPr>
              <a:t> ed a, influenzeranno il tempo di permanenza dell’ossigeno nell’interfaccia  </a:t>
            </a:r>
          </a:p>
          <a:p>
            <a:pPr algn="just"/>
            <a:r>
              <a:rPr lang="it-IT" sz="2000" b="1">
                <a:solidFill>
                  <a:srgbClr val="000000"/>
                </a:solidFill>
                <a:cs typeface="Times New Roman" pitchFamily="18" charset="0"/>
              </a:rPr>
              <a:t>Gli effetti dei  parametri che influenzano k</a:t>
            </a:r>
            <a:r>
              <a:rPr lang="it-IT" sz="2000" b="1" baseline="-30000">
                <a:solidFill>
                  <a:srgbClr val="000000"/>
                </a:solidFill>
                <a:cs typeface="Times New Roman" pitchFamily="18" charset="0"/>
              </a:rPr>
              <a:t>L</a:t>
            </a:r>
            <a:endParaRPr lang="it-IT" sz="2000" b="1">
              <a:solidFill>
                <a:srgbClr val="000000"/>
              </a:solidFill>
              <a:cs typeface="Times New Roman" pitchFamily="18" charset="0"/>
            </a:endParaRPr>
          </a:p>
          <a:p>
            <a:pPr algn="just"/>
            <a:endParaRPr lang="it-IT" sz="800" b="1">
              <a:solidFill>
                <a:srgbClr val="000000"/>
              </a:solidFill>
              <a:cs typeface="Times New Roman" pitchFamily="18" charset="0"/>
            </a:endParaRPr>
          </a:p>
          <a:p>
            <a:pPr algn="just"/>
            <a:r>
              <a:rPr lang="it-IT" sz="2000" b="1">
                <a:solidFill>
                  <a:srgbClr val="000000"/>
                </a:solidFill>
                <a:cs typeface="Times New Roman" pitchFamily="18" charset="0"/>
              </a:rPr>
              <a:t>Il termine 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 aumenta se aumenta la superficie interfacciale a parità di volume:</a:t>
            </a:r>
            <a:endParaRPr lang="it-IT" sz="2000" b="1">
              <a:solidFill>
                <a:srgbClr val="000000"/>
              </a:solidFill>
              <a:latin typeface="Symbol" pitchFamily="18" charset="2"/>
              <a:cs typeface="Times New Roman" pitchFamily="18" charset="0"/>
            </a:endParaRPr>
          </a:p>
          <a:p>
            <a:pPr algn="ctr"/>
            <a:r>
              <a:rPr lang="it-IT" sz="2000"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superficie totale bolle gassose/volume totale gas </a:t>
            </a:r>
            <a:r>
              <a:rPr lang="it-IT" b="1">
                <a:solidFill>
                  <a:srgbClr val="000000"/>
                </a:solidFill>
                <a:latin typeface="Symbol" pitchFamily="18" charset="2"/>
                <a:cs typeface="Times New Roman" pitchFamily="18" charset="0"/>
              </a:rPr>
              <a:t>Þ ­</a:t>
            </a:r>
            <a:r>
              <a:rPr lang="it-IT" sz="2000" b="1">
                <a:solidFill>
                  <a:srgbClr val="000000"/>
                </a:solidFill>
                <a:cs typeface="Times New Roman" pitchFamily="18" charset="0"/>
              </a:rPr>
              <a:t> </a:t>
            </a:r>
            <a:r>
              <a:rPr lang="it-IT" b="1">
                <a:solidFill>
                  <a:srgbClr val="000000"/>
                </a:solidFill>
                <a:cs typeface="Times New Roman" pitchFamily="18" charset="0"/>
              </a:rPr>
              <a:t>k</a:t>
            </a:r>
            <a:r>
              <a:rPr lang="it-IT" b="1" baseline="-30000">
                <a:solidFill>
                  <a:srgbClr val="000000"/>
                </a:solidFill>
                <a:cs typeface="Times New Roman" pitchFamily="18" charset="0"/>
              </a:rPr>
              <a:t>L</a:t>
            </a:r>
            <a:r>
              <a:rPr lang="it-IT" b="1">
                <a:solidFill>
                  <a:srgbClr val="000000"/>
                </a:solidFill>
                <a:cs typeface="Times New Roman" pitchFamily="18" charset="0"/>
              </a:rPr>
              <a:t>a</a:t>
            </a:r>
            <a:r>
              <a:rPr lang="it-IT" sz="2000" b="1">
                <a:solidFill>
                  <a:srgbClr val="000000"/>
                </a:solidFill>
                <a:cs typeface="Times New Roman" pitchFamily="18" charset="0"/>
              </a:rPr>
              <a:t>.</a:t>
            </a:r>
          </a:p>
          <a:p>
            <a:pPr algn="just"/>
            <a:r>
              <a:rPr lang="it-IT" sz="2000">
                <a:solidFill>
                  <a:srgbClr val="000000"/>
                </a:solidFill>
                <a:cs typeface="Times New Roman" pitchFamily="18" charset="0"/>
              </a:rPr>
              <a:t>lo stesso volume di gas può essere presente come una singola particella di grande diametro o come una moltitudine di particelle di piccolo diametro.</a:t>
            </a:r>
            <a:r>
              <a:rPr lang="it-IT" sz="2000" b="1">
                <a:solidFill>
                  <a:srgbClr val="000000"/>
                </a:solidFill>
                <a:cs typeface="Times New Roman" pitchFamily="18" charset="0"/>
              </a:rPr>
              <a:t> </a:t>
            </a:r>
            <a:r>
              <a:rPr lang="it-IT" sz="2000">
                <a:solidFill>
                  <a:srgbClr val="000000"/>
                </a:solidFill>
                <a:cs typeface="Times New Roman" pitchFamily="18" charset="0"/>
              </a:rPr>
              <a:t>In quest’ultimo caso il rapporto superficie totale di bolle gassose/volume totale di gas aumenta, e quindi </a:t>
            </a:r>
            <a:r>
              <a:rPr lang="it-IT" sz="2000" b="1">
                <a:solidFill>
                  <a:srgbClr val="000000"/>
                </a:solidFill>
                <a:cs typeface="Times New Roman" pitchFamily="18" charset="0"/>
              </a:rPr>
              <a:t>a</a:t>
            </a:r>
            <a:r>
              <a:rPr lang="it-IT" sz="2000">
                <a:solidFill>
                  <a:srgbClr val="000000"/>
                </a:solidFill>
                <a:cs typeface="Times New Roman" pitchFamily="18" charset="0"/>
              </a:rPr>
              <a:t> aumenta</a:t>
            </a:r>
            <a:r>
              <a:rPr lang="it-IT" sz="2000" b="1">
                <a:solidFill>
                  <a:srgbClr val="000000"/>
                </a:solidFill>
                <a:cs typeface="Times New Roman" pitchFamily="18" charset="0"/>
              </a:rPr>
              <a:t>. Il parametro a aumenta se aumenta la velocità di agitazione</a:t>
            </a:r>
            <a:r>
              <a:rPr lang="it-IT" sz="2000" b="1">
                <a:solidFill>
                  <a:srgbClr val="000000"/>
                </a:solidFill>
                <a:latin typeface="Symbol" pitchFamily="18" charset="2"/>
                <a:cs typeface="Times New Roman" pitchFamily="18" charset="0"/>
              </a:rPr>
              <a:t>:</a:t>
            </a:r>
          </a:p>
          <a:p>
            <a:pPr algn="ct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velocità di agitazione </a:t>
            </a:r>
            <a:r>
              <a:rPr lang="it-IT" b="1">
                <a:solidFill>
                  <a:srgbClr val="000000"/>
                </a:solidFill>
                <a:latin typeface="Symbol" pitchFamily="18" charset="2"/>
                <a:cs typeface="Times New Roman" pitchFamily="18" charset="0"/>
              </a:rPr>
              <a:t>Þ ­</a:t>
            </a:r>
            <a:r>
              <a:rPr lang="it-IT" sz="2000" b="1">
                <a:solidFill>
                  <a:srgbClr val="000000"/>
                </a:solidFill>
                <a:cs typeface="Times New Roman" pitchFamily="18" charset="0"/>
              </a:rPr>
              <a:t> </a:t>
            </a:r>
            <a:r>
              <a:rPr lang="it-IT" b="1">
                <a:solidFill>
                  <a:srgbClr val="000000"/>
                </a:solidFill>
                <a:cs typeface="Times New Roman" pitchFamily="18" charset="0"/>
              </a:rPr>
              <a:t>a</a:t>
            </a:r>
            <a:r>
              <a:rPr lang="it-IT" sz="2000" b="1">
                <a:solidFill>
                  <a:srgbClr val="000000"/>
                </a:solidFill>
                <a:cs typeface="Times New Roman" pitchFamily="18" charset="0"/>
              </a:rPr>
              <a:t>. </a:t>
            </a:r>
          </a:p>
          <a:p>
            <a:pPr algn="just"/>
            <a:r>
              <a:rPr lang="it-IT" sz="2000" b="1">
                <a:solidFill>
                  <a:srgbClr val="000000"/>
                </a:solidFill>
                <a:cs typeface="Times New Roman" pitchFamily="18" charset="0"/>
              </a:rPr>
              <a:t>Particelle di piccolo diametro (</a:t>
            </a:r>
            <a:r>
              <a:rPr lang="it-IT" sz="2000" b="1">
                <a:solidFill>
                  <a:srgbClr val="000000"/>
                </a:solidFill>
                <a:latin typeface="Symbol" pitchFamily="18" charset="2"/>
                <a:cs typeface="Times New Roman" pitchFamily="18" charset="0"/>
              </a:rPr>
              <a:t>f</a:t>
            </a:r>
            <a:r>
              <a:rPr lang="it-IT" sz="2000" b="1" baseline="-30000">
                <a:solidFill>
                  <a:srgbClr val="000000"/>
                </a:solidFill>
                <a:cs typeface="Times New Roman" pitchFamily="18" charset="0"/>
              </a:rPr>
              <a:t>p</a:t>
            </a:r>
            <a:r>
              <a:rPr lang="it-IT" sz="2000" b="1">
                <a:solidFill>
                  <a:srgbClr val="000000"/>
                </a:solidFill>
                <a:cs typeface="Times New Roman" pitchFamily="18" charset="0"/>
              </a:rPr>
              <a:t>) si possono ottenere anche mediante l’ausilio di ugelli (diffusori) posti all’uscita del tubo di adduzione del gas appositamente disegnati:</a:t>
            </a:r>
          </a:p>
          <a:p>
            <a:pPr algn="ctr"/>
            <a:r>
              <a:rPr lang="it-IT" sz="2000" b="1">
                <a:solidFill>
                  <a:srgbClr val="000000"/>
                </a:solidFill>
                <a:cs typeface="Times New Roman" pitchFamily="18" charset="0"/>
              </a:rPr>
              <a:t>ugelli diffusori </a:t>
            </a:r>
            <a:r>
              <a:rPr lang="it-IT" b="1">
                <a:solidFill>
                  <a:srgbClr val="000000"/>
                </a:solidFill>
                <a:latin typeface="Symbol" pitchFamily="18" charset="2"/>
                <a:cs typeface="Times New Roman" pitchFamily="18" charset="0"/>
              </a:rPr>
              <a:t>Þ ­</a:t>
            </a:r>
            <a:r>
              <a:rPr lang="it-IT" sz="2000" b="1">
                <a:solidFill>
                  <a:srgbClr val="000000"/>
                </a:solidFill>
                <a:cs typeface="Times New Roman" pitchFamily="18" charset="0"/>
              </a:rPr>
              <a:t> </a:t>
            </a:r>
            <a:r>
              <a:rPr lang="it-IT" b="1">
                <a:solidFill>
                  <a:srgbClr val="000000"/>
                </a:solidFill>
                <a:cs typeface="Times New Roman" pitchFamily="18" charset="0"/>
              </a:rPr>
              <a:t>a</a:t>
            </a:r>
            <a:r>
              <a:rPr lang="it-IT" sz="2000" b="1">
                <a:solidFill>
                  <a:srgbClr val="000000"/>
                </a:solidFill>
                <a:cs typeface="Times New Roman" pitchFamily="18" charset="0"/>
              </a:rPr>
              <a:t>.</a:t>
            </a:r>
          </a:p>
          <a:p>
            <a:pPr algn="just"/>
            <a:r>
              <a:rPr lang="it-IT" sz="2000" b="1">
                <a:solidFill>
                  <a:srgbClr val="000000"/>
                </a:solidFill>
                <a:cs typeface="Times New Roman" pitchFamily="18" charset="0"/>
              </a:rPr>
              <a:t>Diminuendo la luce dei diffusori (</a:t>
            </a:r>
            <a:r>
              <a:rPr lang="it-IT" sz="2000" b="1">
                <a:solidFill>
                  <a:srgbClr val="000000"/>
                </a:solidFill>
                <a:latin typeface="Symbol" pitchFamily="18" charset="2"/>
                <a:cs typeface="Times New Roman" pitchFamily="18" charset="0"/>
              </a:rPr>
              <a:t>f</a:t>
            </a:r>
            <a:r>
              <a:rPr lang="it-IT" sz="2000" b="1" baseline="-30000">
                <a:solidFill>
                  <a:srgbClr val="000000"/>
                </a:solidFill>
                <a:cs typeface="Times New Roman" pitchFamily="18" charset="0"/>
              </a:rPr>
              <a:t>d</a:t>
            </a:r>
            <a:r>
              <a:rPr lang="it-IT" sz="2000" b="1">
                <a:solidFill>
                  <a:srgbClr val="000000"/>
                </a:solidFill>
                <a:cs typeface="Times New Roman" pitchFamily="18" charset="0"/>
              </a:rPr>
              <a:t>), diminuisce il diametro delle bolle gassose (</a:t>
            </a:r>
            <a:r>
              <a:rPr lang="it-IT" sz="2000" b="1">
                <a:solidFill>
                  <a:srgbClr val="000000"/>
                </a:solidFill>
                <a:latin typeface="Symbol" pitchFamily="18" charset="2"/>
                <a:cs typeface="Times New Roman" pitchFamily="18" charset="0"/>
              </a:rPr>
              <a:t>f</a:t>
            </a:r>
            <a:r>
              <a:rPr lang="it-IT" sz="2000" b="1" baseline="-30000">
                <a:solidFill>
                  <a:srgbClr val="000000"/>
                </a:solidFill>
                <a:cs typeface="Times New Roman" pitchFamily="18" charset="0"/>
              </a:rPr>
              <a:t>b</a:t>
            </a:r>
            <a:r>
              <a:rPr lang="it-IT" sz="2000" b="1">
                <a:solidFill>
                  <a:srgbClr val="000000"/>
                </a:solidFill>
                <a:cs typeface="Times New Roman" pitchFamily="18" charset="0"/>
              </a:rPr>
              <a:t>) che entrano nel reattore, e quindi aumenta la superficie per unità di volume di gas.</a:t>
            </a:r>
            <a:r>
              <a:rPr lang="it-IT" sz="2000" b="1" u="sng">
                <a:solidFill>
                  <a:srgbClr val="000000"/>
                </a:solidFill>
                <a:cs typeface="Times New Roman" pitchFamily="18" charset="0"/>
              </a:rPr>
              <a:t> </a:t>
            </a:r>
          </a:p>
        </p:txBody>
      </p:sp>
      <p:sp>
        <p:nvSpPr>
          <p:cNvPr id="973828" name="Text Box 4"/>
          <p:cNvSpPr txBox="1">
            <a:spLocks noChangeArrowheads="1"/>
          </p:cNvSpPr>
          <p:nvPr/>
        </p:nvSpPr>
        <p:spPr bwMode="auto">
          <a:xfrm>
            <a:off x="1979613" y="115888"/>
            <a:ext cx="5202237" cy="885825"/>
          </a:xfrm>
          <a:prstGeom prst="rect">
            <a:avLst/>
          </a:prstGeom>
          <a:noFill/>
          <a:ln w="9525">
            <a:noFill/>
            <a:miter lim="800000"/>
            <a:headEnd/>
            <a:tailEnd/>
          </a:ln>
          <a:effectLst/>
        </p:spPr>
        <p:txBody>
          <a:bodyPr wrap="none">
            <a:spAutoFit/>
          </a:bodyPr>
          <a:lstStyle/>
          <a:p>
            <a:pPr algn="ctr"/>
            <a:r>
              <a:rPr lang="it-IT" sz="2600" b="1">
                <a:solidFill>
                  <a:srgbClr val="FF0000"/>
                </a:solidFill>
              </a:rPr>
              <a:t>MODELLO MATEMATICO PER </a:t>
            </a:r>
          </a:p>
          <a:p>
            <a:pPr algn="ctr"/>
            <a:r>
              <a:rPr lang="it-IT" sz="2600" b="1">
                <a:solidFill>
                  <a:srgbClr val="FF0000"/>
                </a:solidFill>
              </a:rPr>
              <a:t>IL TRASFERIMENTO DI O</a:t>
            </a:r>
            <a:r>
              <a:rPr lang="it-IT" sz="2600" b="1" baseline="-25000">
                <a:solidFill>
                  <a:srgbClr val="FF0000"/>
                </a:solidFill>
              </a:rPr>
              <a:t>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4850" name="Text Box 2"/>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7137FF81-B792-4975-9425-9495BD5535AE}" type="slidenum">
              <a:rPr lang="it-IT"/>
              <a:pPr/>
              <a:t>9</a:t>
            </a:fld>
            <a:endParaRPr lang="it-IT"/>
          </a:p>
        </p:txBody>
      </p:sp>
      <p:sp>
        <p:nvSpPr>
          <p:cNvPr id="974851" name="Rectangle 3"/>
          <p:cNvSpPr>
            <a:spLocks noChangeArrowheads="1"/>
          </p:cNvSpPr>
          <p:nvPr/>
        </p:nvSpPr>
        <p:spPr bwMode="auto">
          <a:xfrm>
            <a:off x="0" y="1484313"/>
            <a:ext cx="9144000" cy="1311275"/>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Perciò,</a:t>
            </a:r>
            <a:endParaRPr lang="it-IT" b="1">
              <a:solidFill>
                <a:srgbClr val="000000"/>
              </a:solidFill>
              <a:latin typeface="Symbol" pitchFamily="18" charset="2"/>
              <a:cs typeface="Times New Roman" pitchFamily="18" charset="0"/>
            </a:endParaRPr>
          </a:p>
          <a:p>
            <a:pPr algn="ct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velocità di agitazione e/o </a:t>
            </a:r>
            <a:r>
              <a:rPr lang="it-IT" b="1">
                <a:solidFill>
                  <a:srgbClr val="000000"/>
                </a:solidFill>
                <a:latin typeface="Symbol" pitchFamily="18" charset="2"/>
                <a:cs typeface="Times New Roman" pitchFamily="18" charset="0"/>
              </a:rPr>
              <a:t>¯  f</a:t>
            </a:r>
            <a:r>
              <a:rPr lang="it-IT" b="1" baseline="-30000">
                <a:solidFill>
                  <a:srgbClr val="000000"/>
                </a:solidFill>
                <a:cs typeface="Times New Roman" pitchFamily="18" charset="0"/>
              </a:rPr>
              <a:t>d</a:t>
            </a:r>
            <a:r>
              <a:rPr lang="it-IT" b="1">
                <a:solidFill>
                  <a:srgbClr val="000000"/>
                </a:solidFill>
                <a:cs typeface="Times New Roman" pitchFamily="18" charset="0"/>
              </a:rPr>
              <a:t> ugelli diffusori </a:t>
            </a:r>
            <a:r>
              <a:rPr lang="it-IT" sz="2800" b="1">
                <a:solidFill>
                  <a:srgbClr val="000000"/>
                </a:solidFill>
                <a:latin typeface="Symbol" pitchFamily="18" charset="2"/>
                <a:cs typeface="Times New Roman" pitchFamily="18" charset="0"/>
              </a:rPr>
              <a:t>Þ </a:t>
            </a:r>
            <a:r>
              <a:rPr lang="it-IT" b="1">
                <a:solidFill>
                  <a:srgbClr val="000000"/>
                </a:solidFill>
                <a:latin typeface="Symbol" pitchFamily="18" charset="2"/>
                <a:cs typeface="Times New Roman" pitchFamily="18" charset="0"/>
              </a:rPr>
              <a:t>¯ f</a:t>
            </a:r>
            <a:r>
              <a:rPr lang="it-IT" b="1" baseline="-30000">
                <a:solidFill>
                  <a:srgbClr val="000000"/>
                </a:solidFill>
                <a:cs typeface="Times New Roman" pitchFamily="18" charset="0"/>
              </a:rPr>
              <a:t>b</a:t>
            </a:r>
            <a:r>
              <a:rPr lang="it-IT"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Þ</a:t>
            </a:r>
          </a:p>
          <a:p>
            <a:pPr algn="ctr"/>
            <a:r>
              <a:rPr lang="it-IT" sz="2800" b="1">
                <a:solidFill>
                  <a:srgbClr val="000000"/>
                </a:solidFill>
                <a:latin typeface="Symbol" pitchFamily="18" charset="2"/>
                <a:cs typeface="Times New Roman" pitchFamily="18" charset="0"/>
              </a:rPr>
              <a:t>Þ ­</a:t>
            </a:r>
            <a:r>
              <a:rPr lang="it-IT" b="1">
                <a:solidFill>
                  <a:srgbClr val="000000"/>
                </a:solidFill>
                <a:cs typeface="Times New Roman" pitchFamily="18" charset="0"/>
              </a:rPr>
              <a:t> superficie totale bolle gassose/volume totale gas</a:t>
            </a:r>
            <a:r>
              <a:rPr lang="it-IT" sz="2000" b="1">
                <a:solidFill>
                  <a:srgbClr val="000000"/>
                </a:solidFill>
                <a:cs typeface="Times New Roman" pitchFamily="18" charset="0"/>
              </a:rPr>
              <a:t>.</a:t>
            </a:r>
            <a:r>
              <a:rPr lang="it-IT" sz="2000" b="1" u="sng">
                <a:solidFill>
                  <a:srgbClr val="000000"/>
                </a:solidFill>
                <a:cs typeface="Times New Roman" pitchFamily="18" charset="0"/>
              </a:rPr>
              <a:t> </a:t>
            </a:r>
          </a:p>
        </p:txBody>
      </p:sp>
      <p:sp>
        <p:nvSpPr>
          <p:cNvPr id="974852" name="Text Box 4"/>
          <p:cNvSpPr txBox="1">
            <a:spLocks noChangeArrowheads="1"/>
          </p:cNvSpPr>
          <p:nvPr/>
        </p:nvSpPr>
        <p:spPr bwMode="auto">
          <a:xfrm>
            <a:off x="1979613" y="115888"/>
            <a:ext cx="5202237" cy="885825"/>
          </a:xfrm>
          <a:prstGeom prst="rect">
            <a:avLst/>
          </a:prstGeom>
          <a:noFill/>
          <a:ln w="9525">
            <a:noFill/>
            <a:miter lim="800000"/>
            <a:headEnd/>
            <a:tailEnd/>
          </a:ln>
          <a:effectLst/>
        </p:spPr>
        <p:txBody>
          <a:bodyPr wrap="none">
            <a:spAutoFit/>
          </a:bodyPr>
          <a:lstStyle/>
          <a:p>
            <a:pPr algn="ctr"/>
            <a:r>
              <a:rPr lang="it-IT" sz="2600" b="1">
                <a:solidFill>
                  <a:srgbClr val="FF0000"/>
                </a:solidFill>
              </a:rPr>
              <a:t>MODELLO MATEMATICO PER </a:t>
            </a:r>
          </a:p>
          <a:p>
            <a:pPr algn="ctr"/>
            <a:r>
              <a:rPr lang="it-IT" sz="2600" b="1">
                <a:solidFill>
                  <a:srgbClr val="FF0000"/>
                </a:solidFill>
              </a:rPr>
              <a:t>IL TRASFERIMENTO DI O</a:t>
            </a:r>
            <a:r>
              <a:rPr lang="it-IT" sz="2600" b="1" baseline="-25000">
                <a:solidFill>
                  <a:srgbClr val="FF0000"/>
                </a:solidFill>
              </a:rPr>
              <a:t>2</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7614</TotalTime>
  <Words>5798</Words>
  <Application>Microsoft Office PowerPoint</Application>
  <PresentationFormat>Presentazione su schermo (4:3)</PresentationFormat>
  <Paragraphs>487</Paragraphs>
  <Slides>39</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39</vt:i4>
      </vt:variant>
    </vt:vector>
  </HeadingPairs>
  <TitlesOfParts>
    <vt:vector size="42" baseType="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613</cp:revision>
  <dcterms:created xsi:type="dcterms:W3CDTF">2005-09-29T08:21:49Z</dcterms:created>
  <dcterms:modified xsi:type="dcterms:W3CDTF">2023-11-07T14:55:45Z</dcterms:modified>
</cp:coreProperties>
</file>