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99"/>
  </p:notesMasterIdLst>
  <p:handoutMasterIdLst>
    <p:handoutMasterId r:id="rId100"/>
  </p:handoutMasterIdLst>
  <p:sldIdLst>
    <p:sldId id="471" r:id="rId2"/>
    <p:sldId id="456" r:id="rId3"/>
    <p:sldId id="457" r:id="rId4"/>
    <p:sldId id="458" r:id="rId5"/>
    <p:sldId id="459" r:id="rId6"/>
    <p:sldId id="460" r:id="rId7"/>
    <p:sldId id="461" r:id="rId8"/>
    <p:sldId id="462" r:id="rId9"/>
    <p:sldId id="463" r:id="rId10"/>
    <p:sldId id="464" r:id="rId11"/>
    <p:sldId id="465" r:id="rId12"/>
    <p:sldId id="466" r:id="rId13"/>
    <p:sldId id="467" r:id="rId14"/>
    <p:sldId id="468" r:id="rId15"/>
    <p:sldId id="469" r:id="rId16"/>
    <p:sldId id="470" r:id="rId17"/>
    <p:sldId id="474" r:id="rId18"/>
    <p:sldId id="475" r:id="rId19"/>
    <p:sldId id="476" r:id="rId20"/>
    <p:sldId id="477" r:id="rId21"/>
    <p:sldId id="478" r:id="rId22"/>
    <p:sldId id="479" r:id="rId23"/>
    <p:sldId id="480" r:id="rId24"/>
    <p:sldId id="481" r:id="rId25"/>
    <p:sldId id="482" r:id="rId26"/>
    <p:sldId id="483" r:id="rId27"/>
    <p:sldId id="484" r:id="rId28"/>
    <p:sldId id="485" r:id="rId29"/>
    <p:sldId id="486" r:id="rId30"/>
    <p:sldId id="487" r:id="rId31"/>
    <p:sldId id="488" r:id="rId32"/>
    <p:sldId id="489" r:id="rId33"/>
    <p:sldId id="490" r:id="rId34"/>
    <p:sldId id="491" r:id="rId35"/>
    <p:sldId id="492" r:id="rId36"/>
    <p:sldId id="493" r:id="rId37"/>
    <p:sldId id="494" r:id="rId38"/>
    <p:sldId id="495" r:id="rId39"/>
    <p:sldId id="496" r:id="rId40"/>
    <p:sldId id="498" r:id="rId41"/>
    <p:sldId id="499" r:id="rId42"/>
    <p:sldId id="500" r:id="rId43"/>
    <p:sldId id="502" r:id="rId44"/>
    <p:sldId id="517" r:id="rId45"/>
    <p:sldId id="503" r:id="rId46"/>
    <p:sldId id="504" r:id="rId47"/>
    <p:sldId id="505" r:id="rId48"/>
    <p:sldId id="518" r:id="rId49"/>
    <p:sldId id="506" r:id="rId50"/>
    <p:sldId id="519" r:id="rId51"/>
    <p:sldId id="507" r:id="rId52"/>
    <p:sldId id="508" r:id="rId53"/>
    <p:sldId id="509" r:id="rId54"/>
    <p:sldId id="510" r:id="rId55"/>
    <p:sldId id="520" r:id="rId56"/>
    <p:sldId id="521" r:id="rId57"/>
    <p:sldId id="511" r:id="rId58"/>
    <p:sldId id="512" r:id="rId59"/>
    <p:sldId id="513" r:id="rId60"/>
    <p:sldId id="553" r:id="rId61"/>
    <p:sldId id="522" r:id="rId62"/>
    <p:sldId id="539" r:id="rId63"/>
    <p:sldId id="523" r:id="rId64"/>
    <p:sldId id="554" r:id="rId65"/>
    <p:sldId id="540" r:id="rId66"/>
    <p:sldId id="555" r:id="rId67"/>
    <p:sldId id="541" r:id="rId68"/>
    <p:sldId id="556" r:id="rId69"/>
    <p:sldId id="524" r:id="rId70"/>
    <p:sldId id="542" r:id="rId71"/>
    <p:sldId id="557" r:id="rId72"/>
    <p:sldId id="543" r:id="rId73"/>
    <p:sldId id="558" r:id="rId74"/>
    <p:sldId id="525" r:id="rId75"/>
    <p:sldId id="544" r:id="rId76"/>
    <p:sldId id="545" r:id="rId77"/>
    <p:sldId id="526" r:id="rId78"/>
    <p:sldId id="546" r:id="rId79"/>
    <p:sldId id="547" r:id="rId80"/>
    <p:sldId id="548" r:id="rId81"/>
    <p:sldId id="549" r:id="rId82"/>
    <p:sldId id="550" r:id="rId83"/>
    <p:sldId id="551" r:id="rId84"/>
    <p:sldId id="552" r:id="rId85"/>
    <p:sldId id="559" r:id="rId86"/>
    <p:sldId id="576" r:id="rId87"/>
    <p:sldId id="560" r:id="rId88"/>
    <p:sldId id="561" r:id="rId89"/>
    <p:sldId id="577" r:id="rId90"/>
    <p:sldId id="562" r:id="rId91"/>
    <p:sldId id="563" r:id="rId92"/>
    <p:sldId id="564" r:id="rId93"/>
    <p:sldId id="565" r:id="rId94"/>
    <p:sldId id="566" r:id="rId95"/>
    <p:sldId id="567" r:id="rId96"/>
    <p:sldId id="568" r:id="rId97"/>
    <p:sldId id="573" r:id="rId98"/>
  </p:sldIdLst>
  <p:sldSz cx="9144000" cy="6858000" type="screen4x3"/>
  <p:notesSz cx="6858000" cy="9144000"/>
  <p:defaultTextStyle>
    <a:defPPr>
      <a:defRPr lang="en-GB"/>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79772" autoAdjust="0"/>
  </p:normalViewPr>
  <p:slideViewPr>
    <p:cSldViewPr>
      <p:cViewPr varScale="1">
        <p:scale>
          <a:sx n="56" d="100"/>
          <a:sy n="56" d="100"/>
        </p:scale>
        <p:origin x="1861" y="3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0512"/>
    </p:cViewPr>
  </p:sorterViewPr>
  <p:notesViewPr>
    <p:cSldViewPr>
      <p:cViewPr>
        <p:scale>
          <a:sx n="75" d="100"/>
          <a:sy n="75" d="100"/>
        </p:scale>
        <p:origin x="-1320" y="11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notesMaster" Target="notesMasters/notesMaster1.xml"/><Relationship Id="rId10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675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675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675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0140396-38DD-41F6-9041-96EF92177A9F}" type="slidenum">
              <a:rPr lang="en-GB"/>
              <a:pPr/>
              <a:t>‹N›</a:t>
            </a:fld>
            <a:endParaRPr lang="en-GB"/>
          </a:p>
        </p:txBody>
      </p:sp>
    </p:spTree>
    <p:extLst>
      <p:ext uri="{BB962C8B-B14F-4D97-AF65-F5344CB8AC3E}">
        <p14:creationId xmlns:p14="http://schemas.microsoft.com/office/powerpoint/2010/main" val="8471555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it-IT"/>
          </a:p>
        </p:txBody>
      </p:sp>
      <p:sp>
        <p:nvSpPr>
          <p:cNvPr id="1843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it-IT"/>
          </a:p>
        </p:txBody>
      </p:sp>
      <p:sp>
        <p:nvSpPr>
          <p:cNvPr id="184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843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1843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it-IT"/>
          </a:p>
        </p:txBody>
      </p:sp>
      <p:sp>
        <p:nvSpPr>
          <p:cNvPr id="1843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16C2902-2768-4762-9D75-51F6B77B081E}" type="slidenum">
              <a:rPr lang="it-IT"/>
              <a:pPr/>
              <a:t>‹N›</a:t>
            </a:fld>
            <a:endParaRPr lang="it-IT"/>
          </a:p>
        </p:txBody>
      </p:sp>
    </p:spTree>
    <p:extLst>
      <p:ext uri="{BB962C8B-B14F-4D97-AF65-F5344CB8AC3E}">
        <p14:creationId xmlns:p14="http://schemas.microsoft.com/office/powerpoint/2010/main" val="14586619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A16C2902-2768-4762-9D75-51F6B77B081E}" type="slidenum">
              <a:rPr lang="it-IT" smtClean="0"/>
              <a:pPr/>
              <a:t>21</a:t>
            </a:fld>
            <a:endParaRPr lang="it-IT"/>
          </a:p>
        </p:txBody>
      </p:sp>
    </p:spTree>
    <p:extLst>
      <p:ext uri="{BB962C8B-B14F-4D97-AF65-F5344CB8AC3E}">
        <p14:creationId xmlns:p14="http://schemas.microsoft.com/office/powerpoint/2010/main" val="1816184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a:prstGeom prst="rect">
            <a:avLst/>
          </a:prstGeo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testo verticale 2"/>
          <p:cNvSpPr>
            <a:spLocks noGrp="1"/>
          </p:cNvSpPr>
          <p:nvPr>
            <p:ph type="body" orient="vert" idx="1"/>
          </p:nvPr>
        </p:nvSpPr>
        <p:spPr>
          <a:xfrm>
            <a:off x="457200" y="1600200"/>
            <a:ext cx="8229600" cy="4525963"/>
          </a:xfrm>
          <a:prstGeom prst="rect">
            <a:avLst/>
          </a:prstGeo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a:prstGeom prst="rect">
            <a:avLst/>
          </a:prstGeo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a:prstGeom prst="rect">
            <a:avLst/>
          </a:prstGeo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contenuto 2"/>
          <p:cNvSpPr>
            <a:spLocks noGrp="1"/>
          </p:cNvSpPr>
          <p:nvPr>
            <p:ph idx="1"/>
          </p:nvPr>
        </p:nvSpPr>
        <p:spPr>
          <a:xfrm>
            <a:off x="457200" y="1600200"/>
            <a:ext cx="8229600" cy="4525963"/>
          </a:xfrm>
          <a:prstGeom prst="rect">
            <a:avLst/>
          </a:prstGeo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a:prstGeom prst="rect">
            <a:avLst/>
          </a:prstGeo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8" name="Rectangle 14"/>
          <p:cNvSpPr>
            <a:spLocks noChangeArrowheads="1"/>
          </p:cNvSpPr>
          <p:nvPr/>
        </p:nvSpPr>
        <p:spPr bwMode="auto">
          <a:xfrm>
            <a:off x="0" y="6477000"/>
            <a:ext cx="9144000" cy="381000"/>
          </a:xfrm>
          <a:prstGeom prst="rect">
            <a:avLst/>
          </a:prstGeom>
          <a:solidFill>
            <a:srgbClr val="FFFF00"/>
          </a:solidFill>
          <a:ln w="9525">
            <a:noFill/>
            <a:miter lim="800000"/>
            <a:headEnd/>
            <a:tailEnd/>
          </a:ln>
          <a:effectLst/>
        </p:spPr>
        <p:txBody>
          <a:bodyPr wrap="none" anchor="ctr"/>
          <a:lstStyle/>
          <a:p>
            <a:endParaRPr lang="it-IT"/>
          </a:p>
        </p:txBody>
      </p:sp>
      <p:sp>
        <p:nvSpPr>
          <p:cNvPr id="1033" name="Text Box 9"/>
          <p:cNvSpPr txBox="1">
            <a:spLocks noChangeArrowheads="1"/>
          </p:cNvSpPr>
          <p:nvPr/>
        </p:nvSpPr>
        <p:spPr bwMode="auto">
          <a:xfrm>
            <a:off x="2123728" y="6524625"/>
            <a:ext cx="6140014" cy="307777"/>
          </a:xfrm>
          <a:prstGeom prst="rect">
            <a:avLst/>
          </a:prstGeom>
          <a:noFill/>
          <a:ln w="9525">
            <a:noFill/>
            <a:miter lim="800000"/>
            <a:headEnd/>
            <a:tailEnd/>
          </a:ln>
          <a:effectLst/>
        </p:spPr>
        <p:txBody>
          <a:bodyPr wrap="none">
            <a:spAutoFit/>
          </a:bodyPr>
          <a:lstStyle/>
          <a:p>
            <a:r>
              <a:rPr lang="it-IT" sz="1400" dirty="0"/>
              <a:t>Prof. Claudia Barolo &amp; Silvia </a:t>
            </a:r>
            <a:r>
              <a:rPr lang="it-IT" sz="1400" dirty="0" err="1"/>
              <a:t>Tabasso</a:t>
            </a:r>
            <a:r>
              <a:rPr lang="it-IT" sz="1400" dirty="0"/>
              <a:t> – Processi Industriali Chimici e Biochimici </a:t>
            </a:r>
            <a:endParaRPr lang="it-IT"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oleObject" Target="../embeddings/oleObject1.bin"/><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oleObject" Target="../embeddings/oleObject2.bin"/><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oleObject" Target="../embeddings/oleObject3.bin"/><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oleObject" Target="../embeddings/oleObject4.bin"/><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oleObject" Target="../embeddings/oleObject5.bin"/><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oleObject" Target="../embeddings/oleObject6.bin"/><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04" name="Rectangle 4"/>
          <p:cNvSpPr>
            <a:spLocks noChangeArrowheads="1"/>
          </p:cNvSpPr>
          <p:nvPr/>
        </p:nvSpPr>
        <p:spPr bwMode="auto">
          <a:xfrm>
            <a:off x="0" y="115888"/>
            <a:ext cx="9144000" cy="1143000"/>
          </a:xfrm>
          <a:prstGeom prst="rect">
            <a:avLst/>
          </a:prstGeom>
          <a:noFill/>
          <a:ln w="9525">
            <a:noFill/>
            <a:miter lim="800000"/>
            <a:headEnd/>
            <a:tailEnd/>
          </a:ln>
          <a:effectLst/>
        </p:spPr>
        <p:txBody>
          <a:bodyPr anchor="ctr"/>
          <a:lstStyle/>
          <a:p>
            <a:pPr algn="ctr"/>
            <a:r>
              <a:rPr lang="it-IT" sz="3600" b="1">
                <a:solidFill>
                  <a:srgbClr val="FF0000"/>
                </a:solidFill>
              </a:rPr>
              <a:t>PROCESSI INDUSTRIALI CHIMICI E BIOCHIMICI</a:t>
            </a:r>
            <a:endParaRPr lang="it-IT" sz="2800">
              <a:solidFill>
                <a:schemeClr val="tx2"/>
              </a:solidFill>
            </a:endParaRPr>
          </a:p>
        </p:txBody>
      </p:sp>
      <p:sp>
        <p:nvSpPr>
          <p:cNvPr id="563207" name="Text Box 7"/>
          <p:cNvSpPr txBox="1">
            <a:spLocks noChangeArrowheads="1"/>
          </p:cNvSpPr>
          <p:nvPr/>
        </p:nvSpPr>
        <p:spPr bwMode="auto">
          <a:xfrm>
            <a:off x="8675688" y="6400800"/>
            <a:ext cx="336550" cy="457200"/>
          </a:xfrm>
          <a:prstGeom prst="rect">
            <a:avLst/>
          </a:prstGeom>
          <a:noFill/>
          <a:ln w="9525">
            <a:noFill/>
            <a:miter lim="800000"/>
            <a:headEnd/>
            <a:tailEnd/>
          </a:ln>
          <a:effectLst/>
        </p:spPr>
        <p:txBody>
          <a:bodyPr wrap="none">
            <a:spAutoFit/>
          </a:bodyPr>
          <a:lstStyle/>
          <a:p>
            <a:fld id="{A3242263-6693-443A-BD6C-A143EF8F8543}" type="slidenum">
              <a:rPr lang="it-IT"/>
              <a:pPr/>
              <a:t>1</a:t>
            </a:fld>
            <a:endParaRPr lang="it-IT"/>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6034" name="Text Box 2"/>
          <p:cNvSpPr txBox="1">
            <a:spLocks noChangeArrowheads="1"/>
          </p:cNvSpPr>
          <p:nvPr/>
        </p:nvSpPr>
        <p:spPr bwMode="auto">
          <a:xfrm>
            <a:off x="468313" y="92075"/>
            <a:ext cx="8153400" cy="457200"/>
          </a:xfrm>
          <a:prstGeom prst="rect">
            <a:avLst/>
          </a:prstGeom>
          <a:noFill/>
          <a:ln w="9525">
            <a:noFill/>
            <a:miter lim="800000"/>
            <a:headEnd/>
            <a:tailEnd/>
          </a:ln>
          <a:effectLst/>
        </p:spPr>
        <p:txBody>
          <a:bodyPr wrap="none">
            <a:spAutoFit/>
          </a:bodyPr>
          <a:lstStyle/>
          <a:p>
            <a:r>
              <a:rPr lang="it-IT" b="1">
                <a:solidFill>
                  <a:srgbClr val="FF0000"/>
                </a:solidFill>
              </a:rPr>
              <a:t>SVILUPPO DI UN PROCESSO SU SCALA INDUSTRIALE</a:t>
            </a:r>
          </a:p>
        </p:txBody>
      </p:sp>
      <p:sp>
        <p:nvSpPr>
          <p:cNvPr id="556035" name="Rectangle 3"/>
          <p:cNvSpPr>
            <a:spLocks noChangeArrowheads="1"/>
          </p:cNvSpPr>
          <p:nvPr/>
        </p:nvSpPr>
        <p:spPr bwMode="auto">
          <a:xfrm>
            <a:off x="0" y="549275"/>
            <a:ext cx="9144000" cy="5843588"/>
          </a:xfrm>
          <a:prstGeom prst="rect">
            <a:avLst/>
          </a:prstGeom>
          <a:noFill/>
          <a:ln w="9525">
            <a:noFill/>
            <a:miter lim="800000"/>
            <a:headEnd/>
            <a:tailEnd/>
          </a:ln>
          <a:effectLst/>
        </p:spPr>
        <p:txBody>
          <a:bodyPr>
            <a:spAutoFit/>
          </a:bodyPr>
          <a:lstStyle/>
          <a:p>
            <a:r>
              <a:rPr lang="it-IT"/>
              <a:t>Nelle stesse condizioni, è possibile una seconda reazione </a:t>
            </a:r>
            <a:r>
              <a:rPr lang="it-IT" b="1"/>
              <a:t>non voluta</a:t>
            </a:r>
            <a:r>
              <a:rPr lang="it-IT"/>
              <a:t>:</a:t>
            </a:r>
            <a:endParaRPr lang="it-IT" b="1"/>
          </a:p>
          <a:p>
            <a:pPr algn="ctr"/>
            <a:r>
              <a:rPr lang="it-IT" b="1"/>
              <a:t>CO + 3H</a:t>
            </a:r>
            <a:r>
              <a:rPr lang="it-IT" b="1" baseline="-25000"/>
              <a:t>2</a:t>
            </a:r>
            <a:r>
              <a:rPr lang="it-IT" b="1"/>
              <a:t> </a:t>
            </a:r>
            <a:r>
              <a:rPr lang="it-IT" b="1">
                <a:sym typeface="Symbol" pitchFamily="18" charset="2"/>
              </a:rPr>
              <a:t></a:t>
            </a:r>
            <a:r>
              <a:rPr lang="it-IT" b="1"/>
              <a:t> CH</a:t>
            </a:r>
            <a:r>
              <a:rPr lang="it-IT" b="1" baseline="-25000"/>
              <a:t>4</a:t>
            </a:r>
            <a:r>
              <a:rPr lang="it-IT" b="1"/>
              <a:t> + H</a:t>
            </a:r>
            <a:r>
              <a:rPr lang="it-IT" b="1" baseline="-25000"/>
              <a:t>2</a:t>
            </a:r>
            <a:r>
              <a:rPr lang="it-IT" b="1"/>
              <a:t>O </a:t>
            </a:r>
            <a:r>
              <a:rPr lang="it-IT"/>
              <a:t>(2)</a:t>
            </a:r>
          </a:p>
          <a:p>
            <a:pPr algn="just"/>
            <a:r>
              <a:rPr lang="it-IT"/>
              <a:t>Effettuiamo delle analisi prelevando campioni di gas a pressione e volume noti in tempi diversi (t) durante il decorrere della reazione </a:t>
            </a:r>
          </a:p>
          <a:p>
            <a:pPr algn="just"/>
            <a:r>
              <a:rPr lang="it-IT"/>
              <a:t>riferiti a 10 moli iniziali di reagente</a:t>
            </a:r>
            <a:endParaRPr lang="it-IT" b="1"/>
          </a:p>
          <a:p>
            <a:r>
              <a:rPr lang="it-IT" b="1"/>
              <a:t>Tabella 1. Concentrazioni relative di reagenti e prodotti in funzione del tempo (t) durante il processo di sintesi di metanolo a partire da ossido di carbonio (10 moli iniziali di reagente)</a:t>
            </a:r>
          </a:p>
          <a:p>
            <a:endParaRPr lang="it-IT" sz="1000" b="1"/>
          </a:p>
          <a:p>
            <a:r>
              <a:rPr lang="it-IT" b="1"/>
              <a:t>                                          Concentrazione </a:t>
            </a:r>
          </a:p>
          <a:p>
            <a:r>
              <a:rPr lang="it-IT" b="1"/>
              <a:t>             	</a:t>
            </a:r>
            <a:r>
              <a:rPr lang="it-IT" b="1" u="sng"/>
              <a:t>t:	  0      1      2      3      4      </a:t>
            </a:r>
            <a:r>
              <a:rPr lang="it-IT" b="1"/>
              <a:t>________________________________________________</a:t>
            </a:r>
          </a:p>
          <a:p>
            <a:r>
              <a:rPr lang="it-IT" b="1"/>
              <a:t>	CO           	10    9.0   5.0   2.0    2.0</a:t>
            </a:r>
          </a:p>
          <a:p>
            <a:r>
              <a:rPr lang="it-IT" b="1"/>
              <a:t>	CH</a:t>
            </a:r>
            <a:r>
              <a:rPr lang="it-IT" b="1" baseline="-25000"/>
              <a:t>3</a:t>
            </a:r>
            <a:r>
              <a:rPr lang="it-IT" b="1"/>
              <a:t>OH  	  0    1.0   2.5   4.0    4.0</a:t>
            </a:r>
          </a:p>
          <a:p>
            <a:r>
              <a:rPr lang="it-IT" b="1"/>
              <a:t>	CH</a:t>
            </a:r>
            <a:r>
              <a:rPr lang="it-IT" b="1" baseline="-25000"/>
              <a:t>4</a:t>
            </a:r>
            <a:r>
              <a:rPr lang="it-IT" b="1"/>
              <a:t>      	  0    0.0   2.5   4.0    4.0</a:t>
            </a:r>
          </a:p>
          <a:p>
            <a:endParaRPr lang="it-IT" sz="800" b="1"/>
          </a:p>
          <a:p>
            <a:r>
              <a:rPr lang="it-IT"/>
              <a:t>		Conversione del reagente:</a:t>
            </a:r>
            <a:r>
              <a:rPr lang="it-IT" b="1"/>
              <a:t> </a:t>
            </a:r>
            <a:r>
              <a:rPr lang="el-GR" b="1">
                <a:cs typeface="Times New Roman" pitchFamily="18" charset="0"/>
              </a:rPr>
              <a:t>α</a:t>
            </a:r>
            <a:endParaRPr lang="el-GR">
              <a:cs typeface="Times New Roman" pitchFamily="18" charset="0"/>
            </a:endParaRPr>
          </a:p>
        </p:txBody>
      </p:sp>
      <p:sp>
        <p:nvSpPr>
          <p:cNvPr id="556036" name="Text Box 4"/>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FBFC7335-2F3A-415B-91F4-7B21BA1DBB00}" type="slidenum">
              <a:rPr lang="it-IT"/>
              <a:pPr/>
              <a:t>10</a:t>
            </a:fld>
            <a:endParaRPr lang="it-IT"/>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7058" name="Text Box 2"/>
          <p:cNvSpPr txBox="1">
            <a:spLocks noChangeArrowheads="1"/>
          </p:cNvSpPr>
          <p:nvPr/>
        </p:nvSpPr>
        <p:spPr bwMode="auto">
          <a:xfrm>
            <a:off x="468313" y="92075"/>
            <a:ext cx="8153400" cy="457200"/>
          </a:xfrm>
          <a:prstGeom prst="rect">
            <a:avLst/>
          </a:prstGeom>
          <a:noFill/>
          <a:ln w="9525">
            <a:noFill/>
            <a:miter lim="800000"/>
            <a:headEnd/>
            <a:tailEnd/>
          </a:ln>
          <a:effectLst/>
        </p:spPr>
        <p:txBody>
          <a:bodyPr wrap="none">
            <a:spAutoFit/>
          </a:bodyPr>
          <a:lstStyle/>
          <a:p>
            <a:r>
              <a:rPr lang="it-IT" b="1">
                <a:solidFill>
                  <a:srgbClr val="FF0000"/>
                </a:solidFill>
              </a:rPr>
              <a:t>SVILUPPO DI UN PROCESSO SU SCALA INDUSTRIALE</a:t>
            </a:r>
          </a:p>
        </p:txBody>
      </p:sp>
      <p:sp>
        <p:nvSpPr>
          <p:cNvPr id="557059" name="Rectangle 3"/>
          <p:cNvSpPr>
            <a:spLocks noChangeArrowheads="1"/>
          </p:cNvSpPr>
          <p:nvPr/>
        </p:nvSpPr>
        <p:spPr bwMode="auto">
          <a:xfrm>
            <a:off x="0" y="549275"/>
            <a:ext cx="9144000" cy="5903913"/>
          </a:xfrm>
          <a:prstGeom prst="rect">
            <a:avLst/>
          </a:prstGeom>
          <a:noFill/>
          <a:ln w="9525">
            <a:noFill/>
            <a:miter lim="800000"/>
            <a:headEnd/>
            <a:tailEnd/>
          </a:ln>
          <a:effectLst/>
        </p:spPr>
        <p:txBody>
          <a:bodyPr>
            <a:spAutoFit/>
          </a:bodyPr>
          <a:lstStyle/>
          <a:p>
            <a:endParaRPr lang="it-IT" sz="800" b="1"/>
          </a:p>
          <a:p>
            <a:pPr algn="ctr"/>
            <a:r>
              <a:rPr lang="it-IT" u="sng"/>
              <a:t>Conversione del reagente:</a:t>
            </a:r>
            <a:r>
              <a:rPr lang="it-IT" b="1" u="sng"/>
              <a:t> </a:t>
            </a:r>
            <a:r>
              <a:rPr lang="el-GR" b="1" u="sng">
                <a:cs typeface="Times New Roman" pitchFamily="18" charset="0"/>
              </a:rPr>
              <a:t>α</a:t>
            </a:r>
            <a:endParaRPr lang="it-IT" b="1" u="sng">
              <a:cs typeface="Times New Roman" pitchFamily="18" charset="0"/>
            </a:endParaRPr>
          </a:p>
          <a:p>
            <a:pPr algn="just"/>
            <a:r>
              <a:rPr lang="it-IT" b="1"/>
              <a:t>il numero di moli di reagente</a:t>
            </a:r>
            <a:r>
              <a:rPr lang="it-IT"/>
              <a:t> che hanno reagito (che sono cioè </a:t>
            </a:r>
            <a:r>
              <a:rPr lang="it-IT" b="1"/>
              <a:t>scomparse</a:t>
            </a:r>
            <a:r>
              <a:rPr lang="it-IT"/>
              <a:t> dall'ambiente di reazione) rispetto al numero di moli iniziali. </a:t>
            </a:r>
          </a:p>
          <a:p>
            <a:pPr algn="just"/>
            <a:endParaRPr lang="it-IT" sz="1400"/>
          </a:p>
          <a:p>
            <a:pPr algn="just"/>
            <a:r>
              <a:rPr lang="it-IT" b="1"/>
              <a:t>conversione di ossido di carbonio al tempo t: </a:t>
            </a:r>
          </a:p>
          <a:p>
            <a:pPr algn="just"/>
            <a:r>
              <a:rPr lang="it-IT"/>
              <a:t>	 </a:t>
            </a:r>
            <a:r>
              <a:rPr lang="el-GR" b="1"/>
              <a:t>α</a:t>
            </a:r>
            <a:r>
              <a:rPr lang="it-IT" b="1"/>
              <a:t>(CO)</a:t>
            </a:r>
            <a:r>
              <a:rPr lang="it-IT" b="1" baseline="-25000"/>
              <a:t>t</a:t>
            </a:r>
            <a:r>
              <a:rPr lang="it-IT" b="1"/>
              <a:t> = (CO</a:t>
            </a:r>
            <a:r>
              <a:rPr lang="it-IT" b="1" baseline="-25000"/>
              <a:t>t=0</a:t>
            </a:r>
            <a:r>
              <a:rPr lang="it-IT" b="1"/>
              <a:t> - CO</a:t>
            </a:r>
            <a:r>
              <a:rPr lang="it-IT" b="1" baseline="-25000"/>
              <a:t>t</a:t>
            </a:r>
            <a:r>
              <a:rPr lang="it-IT" b="1"/>
              <a:t>)/CO</a:t>
            </a:r>
            <a:r>
              <a:rPr lang="it-IT" b="1" baseline="-25000"/>
              <a:t>t=0</a:t>
            </a:r>
            <a:r>
              <a:rPr lang="it-IT" baseline="-25000"/>
              <a:t> </a:t>
            </a:r>
            <a:r>
              <a:rPr lang="it-IT"/>
              <a:t> (1), </a:t>
            </a:r>
          </a:p>
          <a:p>
            <a:pPr algn="just"/>
            <a:r>
              <a:rPr lang="it-IT"/>
              <a:t>ove 	CO</a:t>
            </a:r>
            <a:r>
              <a:rPr lang="it-IT" baseline="-25000"/>
              <a:t>t=0</a:t>
            </a:r>
            <a:r>
              <a:rPr lang="it-IT"/>
              <a:t> numero di moli iniziali al tempo t = 0 </a:t>
            </a:r>
          </a:p>
          <a:p>
            <a:pPr algn="just"/>
            <a:r>
              <a:rPr lang="it-IT"/>
              <a:t>	CO</a:t>
            </a:r>
            <a:r>
              <a:rPr lang="it-IT" baseline="-25000"/>
              <a:t>t</a:t>
            </a:r>
            <a:r>
              <a:rPr lang="it-IT"/>
              <a:t> è il numero di moli di CO ad un tempo t qualsiasi </a:t>
            </a:r>
          </a:p>
          <a:p>
            <a:pPr algn="just"/>
            <a:r>
              <a:rPr lang="it-IT"/>
              <a:t>numeratore: CO</a:t>
            </a:r>
            <a:r>
              <a:rPr lang="it-IT" baseline="-25000"/>
              <a:t>t=0</a:t>
            </a:r>
            <a:r>
              <a:rPr lang="it-IT"/>
              <a:t> – CO</a:t>
            </a:r>
            <a:r>
              <a:rPr lang="it-IT" baseline="-25000"/>
              <a:t>t</a:t>
            </a:r>
            <a:r>
              <a:rPr lang="it-IT"/>
              <a:t> : numero di moli di reagente scomparse nel tempo t dall'ambiente di reazione</a:t>
            </a:r>
          </a:p>
          <a:p>
            <a:pPr algn="just"/>
            <a:endParaRPr lang="it-IT" b="1"/>
          </a:p>
          <a:p>
            <a:pPr algn="just"/>
            <a:r>
              <a:rPr lang="it-IT" b="1"/>
              <a:t>conversione</a:t>
            </a:r>
            <a:r>
              <a:rPr lang="it-IT"/>
              <a:t> numero di moli di reagente scomparse nel tempo t per mole iniziale di reagente</a:t>
            </a:r>
          </a:p>
          <a:p>
            <a:pPr algn="ctr"/>
            <a:endParaRPr lang="it-IT"/>
          </a:p>
          <a:p>
            <a:pPr algn="ctr"/>
            <a:r>
              <a:rPr lang="it-IT"/>
              <a:t>  </a:t>
            </a:r>
            <a:r>
              <a:rPr lang="it-IT" b="1"/>
              <a:t>dice </a:t>
            </a:r>
            <a:r>
              <a:rPr lang="it-IT"/>
              <a:t>solamente che</a:t>
            </a:r>
            <a:r>
              <a:rPr lang="it-IT" b="1"/>
              <a:t> il reagente si è trasformato, ma non da alcuna informazione sui prodotti ottenuti</a:t>
            </a:r>
            <a:endParaRPr lang="el-GR"/>
          </a:p>
        </p:txBody>
      </p:sp>
      <p:sp>
        <p:nvSpPr>
          <p:cNvPr id="557060" name="Text Box 4"/>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DC72E1DB-7B8C-490C-A017-0FAA10D48C83}" type="slidenum">
              <a:rPr lang="it-IT"/>
              <a:pPr/>
              <a:t>11</a:t>
            </a:fld>
            <a:endParaRPr lang="it-IT"/>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8082" name="Text Box 2"/>
          <p:cNvSpPr txBox="1">
            <a:spLocks noChangeArrowheads="1"/>
          </p:cNvSpPr>
          <p:nvPr/>
        </p:nvSpPr>
        <p:spPr bwMode="auto">
          <a:xfrm>
            <a:off x="468313" y="92075"/>
            <a:ext cx="8153400" cy="457200"/>
          </a:xfrm>
          <a:prstGeom prst="rect">
            <a:avLst/>
          </a:prstGeom>
          <a:noFill/>
          <a:ln w="9525">
            <a:noFill/>
            <a:miter lim="800000"/>
            <a:headEnd/>
            <a:tailEnd/>
          </a:ln>
          <a:effectLst/>
        </p:spPr>
        <p:txBody>
          <a:bodyPr wrap="none">
            <a:spAutoFit/>
          </a:bodyPr>
          <a:lstStyle/>
          <a:p>
            <a:r>
              <a:rPr lang="it-IT" b="1">
                <a:solidFill>
                  <a:srgbClr val="FF0000"/>
                </a:solidFill>
              </a:rPr>
              <a:t>SVILUPPO DI UN PROCESSO SU SCALA INDUSTRIALE</a:t>
            </a:r>
          </a:p>
        </p:txBody>
      </p:sp>
      <p:sp>
        <p:nvSpPr>
          <p:cNvPr id="558083" name="Rectangle 3"/>
          <p:cNvSpPr>
            <a:spLocks noChangeArrowheads="1"/>
          </p:cNvSpPr>
          <p:nvPr/>
        </p:nvSpPr>
        <p:spPr bwMode="auto">
          <a:xfrm>
            <a:off x="0" y="549275"/>
            <a:ext cx="9144000" cy="5821363"/>
          </a:xfrm>
          <a:prstGeom prst="rect">
            <a:avLst/>
          </a:prstGeom>
          <a:noFill/>
          <a:ln w="9525">
            <a:noFill/>
            <a:miter lim="800000"/>
            <a:headEnd/>
            <a:tailEnd/>
          </a:ln>
          <a:effectLst/>
        </p:spPr>
        <p:txBody>
          <a:bodyPr>
            <a:spAutoFit/>
          </a:bodyPr>
          <a:lstStyle/>
          <a:p>
            <a:r>
              <a:rPr lang="it-IT" b="1">
                <a:solidFill>
                  <a:srgbClr val="000000"/>
                </a:solidFill>
                <a:ea typeface="Courier" charset="0"/>
                <a:cs typeface="Times New Roman" pitchFamily="18" charset="0"/>
              </a:rPr>
              <a:t>conversione specifica di reagente (A) in prodotti e sottoprodotti</a:t>
            </a:r>
          </a:p>
          <a:p>
            <a:pPr algn="ctr"/>
            <a:r>
              <a:rPr lang="it-IT">
                <a:solidFill>
                  <a:srgbClr val="000000"/>
                </a:solidFill>
                <a:ea typeface="Courier" charset="0"/>
                <a:cs typeface="Times New Roman" pitchFamily="18" charset="0"/>
              </a:rPr>
              <a:t>resa in prodotti e sottoprodotti     </a:t>
            </a:r>
            <a:r>
              <a:rPr lang="it-IT" sz="2800">
                <a:solidFill>
                  <a:srgbClr val="000000"/>
                </a:solidFill>
                <a:latin typeface="Symbol" pitchFamily="18" charset="2"/>
                <a:ea typeface="Courier" charset="0"/>
                <a:cs typeface="Times New Roman" pitchFamily="18" charset="0"/>
              </a:rPr>
              <a:t>b</a:t>
            </a:r>
            <a:r>
              <a:rPr lang="it-IT" sz="2800">
                <a:solidFill>
                  <a:srgbClr val="000000"/>
                </a:solidFill>
                <a:ea typeface="Courier" charset="0"/>
                <a:cs typeface="Times New Roman" pitchFamily="18" charset="0"/>
              </a:rPr>
              <a:t>(CH</a:t>
            </a:r>
            <a:r>
              <a:rPr lang="it-IT" sz="2800" baseline="-25000">
                <a:solidFill>
                  <a:srgbClr val="000000"/>
                </a:solidFill>
                <a:ea typeface="Courier" charset="0"/>
                <a:cs typeface="Times New Roman" pitchFamily="18" charset="0"/>
              </a:rPr>
              <a:t>3</a:t>
            </a:r>
            <a:r>
              <a:rPr lang="it-IT" sz="2800">
                <a:solidFill>
                  <a:srgbClr val="000000"/>
                </a:solidFill>
                <a:ea typeface="Courier" charset="0"/>
                <a:cs typeface="Times New Roman" pitchFamily="18" charset="0"/>
              </a:rPr>
              <a:t>OH)</a:t>
            </a:r>
            <a:r>
              <a:rPr lang="it-IT" sz="2800" baseline="-25000">
                <a:solidFill>
                  <a:srgbClr val="000000"/>
                </a:solidFill>
                <a:ea typeface="Courier" charset="0"/>
                <a:cs typeface="Times New Roman" pitchFamily="18" charset="0"/>
              </a:rPr>
              <a:t>t</a:t>
            </a:r>
            <a:r>
              <a:rPr lang="it-IT" sz="2800">
                <a:solidFill>
                  <a:srgbClr val="000000"/>
                </a:solidFill>
                <a:ea typeface="Courier" charset="0"/>
                <a:cs typeface="Times New Roman" pitchFamily="18" charset="0"/>
              </a:rPr>
              <a:t> e </a:t>
            </a:r>
            <a:r>
              <a:rPr lang="it-IT" sz="2800">
                <a:solidFill>
                  <a:srgbClr val="000000"/>
                </a:solidFill>
                <a:latin typeface="Symbol" pitchFamily="18" charset="2"/>
                <a:ea typeface="Courier" charset="0"/>
                <a:cs typeface="Times New Roman" pitchFamily="18" charset="0"/>
              </a:rPr>
              <a:t>b</a:t>
            </a:r>
            <a:r>
              <a:rPr lang="it-IT" sz="2800">
                <a:solidFill>
                  <a:srgbClr val="000000"/>
                </a:solidFill>
                <a:ea typeface="Courier" charset="0"/>
                <a:cs typeface="Times New Roman" pitchFamily="18" charset="0"/>
              </a:rPr>
              <a:t>(CH</a:t>
            </a:r>
            <a:r>
              <a:rPr lang="it-IT" sz="2800" baseline="-25000">
                <a:solidFill>
                  <a:srgbClr val="000000"/>
                </a:solidFill>
                <a:ea typeface="Courier" charset="0"/>
                <a:cs typeface="Times New Roman" pitchFamily="18" charset="0"/>
              </a:rPr>
              <a:t>4</a:t>
            </a:r>
            <a:r>
              <a:rPr lang="it-IT" sz="2800">
                <a:solidFill>
                  <a:srgbClr val="000000"/>
                </a:solidFill>
                <a:ea typeface="Courier" charset="0"/>
                <a:cs typeface="Times New Roman" pitchFamily="18" charset="0"/>
              </a:rPr>
              <a:t>)</a:t>
            </a:r>
            <a:r>
              <a:rPr lang="it-IT" sz="2800" baseline="-25000">
                <a:solidFill>
                  <a:srgbClr val="000000"/>
                </a:solidFill>
                <a:ea typeface="Courier" charset="0"/>
                <a:cs typeface="Times New Roman" pitchFamily="18" charset="0"/>
              </a:rPr>
              <a:t>t</a:t>
            </a:r>
          </a:p>
          <a:p>
            <a:pPr algn="ctr"/>
            <a:endParaRPr lang="it-IT">
              <a:solidFill>
                <a:srgbClr val="000000"/>
              </a:solidFill>
              <a:ea typeface="Courier" charset="0"/>
              <a:cs typeface="Times New Roman" pitchFamily="18" charset="0"/>
            </a:endParaRPr>
          </a:p>
          <a:p>
            <a:pPr algn="ctr"/>
            <a:r>
              <a:rPr lang="it-IT">
                <a:solidFill>
                  <a:srgbClr val="000000"/>
                </a:solidFill>
                <a:ea typeface="Courier" charset="0"/>
                <a:cs typeface="Times New Roman" pitchFamily="18" charset="0"/>
              </a:rPr>
              <a:t>esplicitate </a:t>
            </a:r>
            <a:r>
              <a:rPr lang="it-IT" sz="2800">
                <a:solidFill>
                  <a:srgbClr val="000000"/>
                </a:solidFill>
                <a:ea typeface="Courier" charset="0"/>
                <a:cs typeface="Times New Roman" pitchFamily="18" charset="0"/>
              </a:rPr>
              <a:t>in funzione</a:t>
            </a:r>
            <a:r>
              <a:rPr lang="it-IT">
                <a:solidFill>
                  <a:srgbClr val="000000"/>
                </a:solidFill>
                <a:ea typeface="Courier" charset="0"/>
                <a:cs typeface="Times New Roman" pitchFamily="18" charset="0"/>
              </a:rPr>
              <a:t> delle quantità relative </a:t>
            </a:r>
            <a:r>
              <a:rPr lang="it-IT" sz="2800">
                <a:solidFill>
                  <a:srgbClr val="000000"/>
                </a:solidFill>
                <a:ea typeface="Courier" charset="0"/>
                <a:cs typeface="Times New Roman" pitchFamily="18" charset="0"/>
              </a:rPr>
              <a:t>di reagenti iniziali </a:t>
            </a:r>
            <a:r>
              <a:rPr lang="it-IT">
                <a:solidFill>
                  <a:srgbClr val="000000"/>
                </a:solidFill>
                <a:ea typeface="Courier" charset="0"/>
                <a:cs typeface="Times New Roman" pitchFamily="18" charset="0"/>
              </a:rPr>
              <a:t>e di prodotti presenti nel sistema in ogni istante t </a:t>
            </a:r>
            <a:endParaRPr lang="it-IT">
              <a:solidFill>
                <a:srgbClr val="000000"/>
              </a:solidFill>
              <a:latin typeface="Symbol" pitchFamily="18" charset="2"/>
              <a:ea typeface="Courier" charset="0"/>
              <a:cs typeface="Times New Roman" pitchFamily="18" charset="0"/>
            </a:endParaRPr>
          </a:p>
          <a:p>
            <a:pPr algn="ctr"/>
            <a:r>
              <a:rPr lang="it-IT">
                <a:solidFill>
                  <a:srgbClr val="000000"/>
                </a:solidFill>
                <a:latin typeface="Symbol" pitchFamily="18" charset="2"/>
                <a:ea typeface="Courier" charset="0"/>
                <a:cs typeface="Times New Roman" pitchFamily="18" charset="0"/>
              </a:rPr>
              <a:t>b</a:t>
            </a:r>
            <a:r>
              <a:rPr lang="de-DE" sz="2800">
                <a:solidFill>
                  <a:srgbClr val="000000"/>
                </a:solidFill>
                <a:ea typeface="Courier" charset="0"/>
                <a:cs typeface="Times New Roman" pitchFamily="18" charset="0"/>
              </a:rPr>
              <a:t>(CH</a:t>
            </a:r>
            <a:r>
              <a:rPr lang="de-DE" sz="2800" baseline="-25000">
                <a:solidFill>
                  <a:srgbClr val="000000"/>
                </a:solidFill>
                <a:ea typeface="Courier" charset="0"/>
                <a:cs typeface="Times New Roman" pitchFamily="18" charset="0"/>
              </a:rPr>
              <a:t>3</a:t>
            </a:r>
            <a:r>
              <a:rPr lang="de-DE" sz="2800">
                <a:solidFill>
                  <a:srgbClr val="000000"/>
                </a:solidFill>
                <a:ea typeface="Courier" charset="0"/>
                <a:cs typeface="Times New Roman" pitchFamily="18" charset="0"/>
              </a:rPr>
              <a:t>OH)</a:t>
            </a:r>
            <a:r>
              <a:rPr lang="de-DE" sz="2800" baseline="-25000">
                <a:solidFill>
                  <a:srgbClr val="000000"/>
                </a:solidFill>
                <a:ea typeface="Courier" charset="0"/>
                <a:cs typeface="Times New Roman" pitchFamily="18" charset="0"/>
              </a:rPr>
              <a:t>t</a:t>
            </a:r>
            <a:r>
              <a:rPr lang="de-DE" sz="2800">
                <a:solidFill>
                  <a:srgbClr val="000000"/>
                </a:solidFill>
                <a:ea typeface="Courier" charset="0"/>
                <a:cs typeface="Times New Roman" pitchFamily="18" charset="0"/>
              </a:rPr>
              <a:t> = CH</a:t>
            </a:r>
            <a:r>
              <a:rPr lang="de-DE" sz="2800" baseline="-25000">
                <a:solidFill>
                  <a:srgbClr val="000000"/>
                </a:solidFill>
                <a:ea typeface="Courier" charset="0"/>
                <a:cs typeface="Times New Roman" pitchFamily="18" charset="0"/>
              </a:rPr>
              <a:t>3</a:t>
            </a:r>
            <a:r>
              <a:rPr lang="de-DE" sz="2800">
                <a:solidFill>
                  <a:srgbClr val="000000"/>
                </a:solidFill>
                <a:ea typeface="Courier" charset="0"/>
                <a:cs typeface="Times New Roman" pitchFamily="18" charset="0"/>
              </a:rPr>
              <a:t>OH</a:t>
            </a:r>
            <a:r>
              <a:rPr lang="de-DE" sz="2800" baseline="-25000">
                <a:solidFill>
                  <a:srgbClr val="000000"/>
                </a:solidFill>
                <a:ea typeface="Courier" charset="0"/>
                <a:cs typeface="Times New Roman" pitchFamily="18" charset="0"/>
              </a:rPr>
              <a:t>t</a:t>
            </a:r>
            <a:r>
              <a:rPr lang="de-DE" sz="2800">
                <a:solidFill>
                  <a:srgbClr val="000000"/>
                </a:solidFill>
                <a:ea typeface="Courier" charset="0"/>
                <a:cs typeface="Times New Roman" pitchFamily="18" charset="0"/>
              </a:rPr>
              <a:t>/CO</a:t>
            </a:r>
            <a:r>
              <a:rPr lang="de-DE" sz="2800" baseline="-25000">
                <a:solidFill>
                  <a:srgbClr val="000000"/>
                </a:solidFill>
                <a:ea typeface="Courier" charset="0"/>
                <a:cs typeface="Times New Roman" pitchFamily="18" charset="0"/>
              </a:rPr>
              <a:t>t=0</a:t>
            </a:r>
            <a:r>
              <a:rPr lang="de-DE" sz="2800">
                <a:solidFill>
                  <a:srgbClr val="000000"/>
                </a:solidFill>
                <a:ea typeface="Courier" charset="0"/>
                <a:cs typeface="Times New Roman" pitchFamily="18" charset="0"/>
              </a:rPr>
              <a:t> 	(2) </a:t>
            </a:r>
          </a:p>
          <a:p>
            <a:pPr algn="ctr"/>
            <a:r>
              <a:rPr lang="it-IT" sz="2800">
                <a:solidFill>
                  <a:srgbClr val="000000"/>
                </a:solidFill>
                <a:latin typeface="Symbol" pitchFamily="18" charset="2"/>
                <a:ea typeface="Courier" charset="0"/>
                <a:cs typeface="Times New Roman" pitchFamily="18" charset="0"/>
              </a:rPr>
              <a:t>b</a:t>
            </a:r>
            <a:r>
              <a:rPr lang="de-DE" sz="2800">
                <a:solidFill>
                  <a:srgbClr val="000000"/>
                </a:solidFill>
                <a:ea typeface="Courier" charset="0"/>
                <a:cs typeface="Times New Roman" pitchFamily="18" charset="0"/>
              </a:rPr>
              <a:t>(CH</a:t>
            </a:r>
            <a:r>
              <a:rPr lang="de-DE" sz="2800" baseline="-25000">
                <a:solidFill>
                  <a:srgbClr val="000000"/>
                </a:solidFill>
                <a:ea typeface="Courier" charset="0"/>
                <a:cs typeface="Times New Roman" pitchFamily="18" charset="0"/>
              </a:rPr>
              <a:t>4</a:t>
            </a:r>
            <a:r>
              <a:rPr lang="de-DE" sz="2800">
                <a:solidFill>
                  <a:srgbClr val="000000"/>
                </a:solidFill>
                <a:ea typeface="Courier" charset="0"/>
                <a:cs typeface="Times New Roman" pitchFamily="18" charset="0"/>
              </a:rPr>
              <a:t>)</a:t>
            </a:r>
            <a:r>
              <a:rPr lang="de-DE" sz="2800" baseline="-25000">
                <a:solidFill>
                  <a:srgbClr val="000000"/>
                </a:solidFill>
                <a:ea typeface="Courier" charset="0"/>
                <a:cs typeface="Times New Roman" pitchFamily="18" charset="0"/>
              </a:rPr>
              <a:t>t</a:t>
            </a:r>
            <a:r>
              <a:rPr lang="de-DE" sz="2800">
                <a:solidFill>
                  <a:srgbClr val="000000"/>
                </a:solidFill>
                <a:ea typeface="Courier" charset="0"/>
                <a:cs typeface="Times New Roman" pitchFamily="18" charset="0"/>
              </a:rPr>
              <a:t> = CH</a:t>
            </a:r>
            <a:r>
              <a:rPr lang="de-DE" sz="2800" baseline="-25000">
                <a:solidFill>
                  <a:srgbClr val="000000"/>
                </a:solidFill>
                <a:ea typeface="Courier" charset="0"/>
                <a:cs typeface="Times New Roman" pitchFamily="18" charset="0"/>
              </a:rPr>
              <a:t>4t</a:t>
            </a:r>
            <a:r>
              <a:rPr lang="de-DE" sz="2800">
                <a:solidFill>
                  <a:srgbClr val="000000"/>
                </a:solidFill>
                <a:ea typeface="Courier" charset="0"/>
                <a:cs typeface="Times New Roman" pitchFamily="18" charset="0"/>
              </a:rPr>
              <a:t>/CO</a:t>
            </a:r>
            <a:r>
              <a:rPr lang="de-DE" sz="2800" baseline="-25000">
                <a:solidFill>
                  <a:srgbClr val="000000"/>
                </a:solidFill>
                <a:ea typeface="Courier" charset="0"/>
                <a:cs typeface="Times New Roman" pitchFamily="18" charset="0"/>
              </a:rPr>
              <a:t>t=0</a:t>
            </a:r>
            <a:r>
              <a:rPr lang="de-DE" sz="2800">
                <a:solidFill>
                  <a:srgbClr val="000000"/>
                </a:solidFill>
                <a:ea typeface="Courier" charset="0"/>
                <a:cs typeface="Times New Roman" pitchFamily="18" charset="0"/>
              </a:rPr>
              <a:t> 	</a:t>
            </a:r>
            <a:r>
              <a:rPr lang="de-DE">
                <a:solidFill>
                  <a:srgbClr val="000000"/>
                </a:solidFill>
                <a:ea typeface="Courier" charset="0"/>
                <a:cs typeface="Times New Roman" pitchFamily="18" charset="0"/>
              </a:rPr>
              <a:t>(3)</a:t>
            </a:r>
            <a:endParaRPr lang="it-IT">
              <a:solidFill>
                <a:srgbClr val="000000"/>
              </a:solidFill>
              <a:ea typeface="Courier" charset="0"/>
              <a:cs typeface="Times New Roman" pitchFamily="18" charset="0"/>
            </a:endParaRPr>
          </a:p>
          <a:p>
            <a:pPr algn="ctr"/>
            <a:r>
              <a:rPr lang="it-IT" sz="2800" b="1">
                <a:solidFill>
                  <a:srgbClr val="000000"/>
                </a:solidFill>
                <a:latin typeface="Symbol" pitchFamily="18" charset="2"/>
                <a:ea typeface="Courier" charset="0"/>
                <a:cs typeface="Times New Roman" pitchFamily="18" charset="0"/>
              </a:rPr>
              <a:t>b</a:t>
            </a:r>
            <a:r>
              <a:rPr lang="it-IT" sz="2800" b="1">
                <a:solidFill>
                  <a:srgbClr val="000000"/>
                </a:solidFill>
                <a:ea typeface="Courier" charset="0"/>
                <a:cs typeface="Times New Roman" pitchFamily="18" charset="0"/>
              </a:rPr>
              <a:t>/</a:t>
            </a:r>
            <a:r>
              <a:rPr lang="it-IT" sz="2800" b="1">
                <a:solidFill>
                  <a:srgbClr val="000000"/>
                </a:solidFill>
                <a:latin typeface="Symbol" pitchFamily="18" charset="2"/>
                <a:ea typeface="Courier" charset="0"/>
                <a:cs typeface="Times New Roman" pitchFamily="18" charset="0"/>
              </a:rPr>
              <a:t>a</a:t>
            </a:r>
            <a:r>
              <a:rPr lang="it-IT" b="1">
                <a:solidFill>
                  <a:srgbClr val="000000"/>
                </a:solidFill>
                <a:ea typeface="Courier" charset="0"/>
                <a:cs typeface="Times New Roman" pitchFamily="18" charset="0"/>
              </a:rPr>
              <a:t>:  </a:t>
            </a:r>
            <a:r>
              <a:rPr lang="it-IT" sz="2800" b="1">
                <a:solidFill>
                  <a:srgbClr val="000000"/>
                </a:solidFill>
                <a:ea typeface="Courier" charset="0"/>
                <a:cs typeface="Times New Roman" pitchFamily="18" charset="0"/>
              </a:rPr>
              <a:t>numero di moli di prodotto per mole di reagente scomparso</a:t>
            </a:r>
            <a:endParaRPr lang="it-IT" b="1">
              <a:solidFill>
                <a:srgbClr val="000000"/>
              </a:solidFill>
              <a:ea typeface="Courier" charset="0"/>
              <a:cs typeface="Times New Roman" pitchFamily="18" charset="0"/>
            </a:endParaRPr>
          </a:p>
          <a:p>
            <a:pPr algn="ctr"/>
            <a:r>
              <a:rPr lang="it-IT" sz="2800" b="1">
                <a:solidFill>
                  <a:srgbClr val="000000"/>
                </a:solidFill>
                <a:latin typeface="Symbol" pitchFamily="18" charset="2"/>
                <a:ea typeface="Courier" charset="0"/>
                <a:cs typeface="Times New Roman" pitchFamily="18" charset="0"/>
              </a:rPr>
              <a:t>b</a:t>
            </a:r>
            <a:r>
              <a:rPr lang="it-IT" sz="2800" b="1">
                <a:solidFill>
                  <a:srgbClr val="000000"/>
                </a:solidFill>
                <a:ea typeface="Courier" charset="0"/>
                <a:cs typeface="Times New Roman" pitchFamily="18" charset="0"/>
              </a:rPr>
              <a:t>(CH</a:t>
            </a:r>
            <a:r>
              <a:rPr lang="it-IT" sz="2800" b="1" baseline="-25000">
                <a:solidFill>
                  <a:srgbClr val="000000"/>
                </a:solidFill>
                <a:ea typeface="Courier" charset="0"/>
                <a:cs typeface="Times New Roman" pitchFamily="18" charset="0"/>
              </a:rPr>
              <a:t>3</a:t>
            </a:r>
            <a:r>
              <a:rPr lang="it-IT" sz="2800" b="1">
                <a:solidFill>
                  <a:srgbClr val="000000"/>
                </a:solidFill>
                <a:ea typeface="Courier" charset="0"/>
                <a:cs typeface="Times New Roman" pitchFamily="18" charset="0"/>
              </a:rPr>
              <a:t>OH)</a:t>
            </a:r>
            <a:r>
              <a:rPr lang="it-IT" sz="2800" b="1" baseline="-25000">
                <a:solidFill>
                  <a:srgbClr val="000000"/>
                </a:solidFill>
                <a:ea typeface="Courier" charset="0"/>
                <a:cs typeface="Times New Roman" pitchFamily="18" charset="0"/>
              </a:rPr>
              <a:t>t</a:t>
            </a:r>
            <a:r>
              <a:rPr lang="it-IT" sz="2800" b="1">
                <a:solidFill>
                  <a:srgbClr val="000000"/>
                </a:solidFill>
                <a:ea typeface="Courier" charset="0"/>
                <a:cs typeface="Times New Roman" pitchFamily="18" charset="0"/>
              </a:rPr>
              <a:t>/</a:t>
            </a:r>
            <a:r>
              <a:rPr lang="it-IT" sz="2800" b="1">
                <a:solidFill>
                  <a:srgbClr val="000000"/>
                </a:solidFill>
                <a:latin typeface="Symbol" pitchFamily="18" charset="2"/>
                <a:ea typeface="Courier" charset="0"/>
                <a:cs typeface="Times New Roman" pitchFamily="18" charset="0"/>
              </a:rPr>
              <a:t> a</a:t>
            </a:r>
            <a:r>
              <a:rPr lang="it-IT" sz="2800" b="1">
                <a:solidFill>
                  <a:srgbClr val="000000"/>
                </a:solidFill>
                <a:ea typeface="Courier" charset="0"/>
                <a:cs typeface="Times New Roman" pitchFamily="18" charset="0"/>
              </a:rPr>
              <a:t>(CO)</a:t>
            </a:r>
            <a:r>
              <a:rPr lang="it-IT" sz="2800" b="1" baseline="-25000">
                <a:solidFill>
                  <a:srgbClr val="000000"/>
                </a:solidFill>
                <a:ea typeface="Courier" charset="0"/>
                <a:cs typeface="Times New Roman" pitchFamily="18" charset="0"/>
              </a:rPr>
              <a:t>t</a:t>
            </a:r>
            <a:r>
              <a:rPr lang="it-IT" sz="2800" b="1">
                <a:solidFill>
                  <a:srgbClr val="000000"/>
                </a:solidFill>
                <a:ea typeface="Courier" charset="0"/>
                <a:cs typeface="Times New Roman" pitchFamily="18" charset="0"/>
              </a:rPr>
              <a:t> = CH</a:t>
            </a:r>
            <a:r>
              <a:rPr lang="it-IT" sz="2800" b="1" baseline="-25000">
                <a:solidFill>
                  <a:srgbClr val="000000"/>
                </a:solidFill>
                <a:ea typeface="Courier" charset="0"/>
                <a:cs typeface="Times New Roman" pitchFamily="18" charset="0"/>
              </a:rPr>
              <a:t>3</a:t>
            </a:r>
            <a:r>
              <a:rPr lang="it-IT" sz="2800" b="1">
                <a:solidFill>
                  <a:srgbClr val="000000"/>
                </a:solidFill>
                <a:ea typeface="Courier" charset="0"/>
                <a:cs typeface="Times New Roman" pitchFamily="18" charset="0"/>
              </a:rPr>
              <a:t>OH</a:t>
            </a:r>
            <a:r>
              <a:rPr lang="it-IT" sz="2800" b="1" baseline="-25000">
                <a:solidFill>
                  <a:srgbClr val="000000"/>
                </a:solidFill>
                <a:ea typeface="Courier" charset="0"/>
                <a:cs typeface="Times New Roman" pitchFamily="18" charset="0"/>
              </a:rPr>
              <a:t>t</a:t>
            </a:r>
            <a:r>
              <a:rPr lang="it-IT" sz="2800" b="1">
                <a:solidFill>
                  <a:srgbClr val="000000"/>
                </a:solidFill>
                <a:ea typeface="Courier" charset="0"/>
                <a:cs typeface="Times New Roman" pitchFamily="18" charset="0"/>
              </a:rPr>
              <a:t>/(CO</a:t>
            </a:r>
            <a:r>
              <a:rPr lang="it-IT" sz="2800" b="1" baseline="-25000">
                <a:solidFill>
                  <a:srgbClr val="000000"/>
                </a:solidFill>
                <a:ea typeface="Courier" charset="0"/>
                <a:cs typeface="Times New Roman" pitchFamily="18" charset="0"/>
              </a:rPr>
              <a:t>t=0</a:t>
            </a:r>
            <a:r>
              <a:rPr lang="it-IT" sz="2800" b="1">
                <a:solidFill>
                  <a:srgbClr val="000000"/>
                </a:solidFill>
                <a:ea typeface="Courier" charset="0"/>
                <a:cs typeface="Times New Roman" pitchFamily="18" charset="0"/>
              </a:rPr>
              <a:t> - CO</a:t>
            </a:r>
            <a:r>
              <a:rPr lang="it-IT" sz="2800" b="1" baseline="-25000">
                <a:solidFill>
                  <a:srgbClr val="000000"/>
                </a:solidFill>
                <a:ea typeface="Courier" charset="0"/>
                <a:cs typeface="Times New Roman" pitchFamily="18" charset="0"/>
              </a:rPr>
              <a:t>t</a:t>
            </a:r>
            <a:r>
              <a:rPr lang="it-IT" sz="2800" b="1">
                <a:solidFill>
                  <a:srgbClr val="000000"/>
                </a:solidFill>
                <a:ea typeface="Courier" charset="0"/>
                <a:cs typeface="Times New Roman" pitchFamily="18" charset="0"/>
              </a:rPr>
              <a:t>)</a:t>
            </a:r>
            <a:r>
              <a:rPr lang="it-IT" b="1">
                <a:solidFill>
                  <a:srgbClr val="000000"/>
                </a:solidFill>
                <a:ea typeface="Courier" charset="0"/>
                <a:cs typeface="Times New Roman" pitchFamily="18" charset="0"/>
              </a:rPr>
              <a:t>  (4) </a:t>
            </a:r>
          </a:p>
          <a:p>
            <a:pPr algn="ctr"/>
            <a:r>
              <a:rPr lang="it-IT" sz="2800" b="1">
                <a:solidFill>
                  <a:srgbClr val="000000"/>
                </a:solidFill>
                <a:ea typeface="Courier" charset="0"/>
                <a:cs typeface="Times New Roman" pitchFamily="18" charset="0"/>
              </a:rPr>
              <a:t>selettività</a:t>
            </a:r>
            <a:r>
              <a:rPr lang="it-IT" b="1">
                <a:solidFill>
                  <a:srgbClr val="000000"/>
                </a:solidFill>
                <a:ea typeface="Courier" charset="0"/>
                <a:cs typeface="Times New Roman" pitchFamily="18" charset="0"/>
              </a:rPr>
              <a:t> del processo </a:t>
            </a:r>
          </a:p>
          <a:p>
            <a:pPr algn="ctr"/>
            <a:endParaRPr lang="it-IT" sz="800" b="1">
              <a:solidFill>
                <a:srgbClr val="000000"/>
              </a:solidFill>
              <a:ea typeface="Courier" charset="0"/>
              <a:cs typeface="Times New Roman" pitchFamily="18" charset="0"/>
            </a:endParaRPr>
          </a:p>
          <a:p>
            <a:pPr algn="ctr"/>
            <a:r>
              <a:rPr lang="it-IT" b="1" u="sng">
                <a:solidFill>
                  <a:srgbClr val="000000"/>
                </a:solidFill>
                <a:ea typeface="Courier" charset="0"/>
                <a:cs typeface="Times New Roman" pitchFamily="18" charset="0"/>
              </a:rPr>
              <a:t>al denominatore delle espressioni di </a:t>
            </a:r>
            <a:r>
              <a:rPr lang="it-IT" b="1" u="sng">
                <a:solidFill>
                  <a:srgbClr val="000000"/>
                </a:solidFill>
                <a:latin typeface="Symbol" pitchFamily="18" charset="2"/>
                <a:ea typeface="Courier" charset="0"/>
                <a:cs typeface="Times New Roman" pitchFamily="18" charset="0"/>
              </a:rPr>
              <a:t>a</a:t>
            </a:r>
            <a:r>
              <a:rPr lang="it-IT" b="1" u="sng">
                <a:solidFill>
                  <a:srgbClr val="000000"/>
                </a:solidFill>
                <a:ea typeface="Courier" charset="0"/>
                <a:cs typeface="Times New Roman" pitchFamily="18" charset="0"/>
              </a:rPr>
              <a:t> e </a:t>
            </a:r>
            <a:r>
              <a:rPr lang="it-IT" b="1" u="sng">
                <a:solidFill>
                  <a:srgbClr val="000000"/>
                </a:solidFill>
                <a:latin typeface="Symbol" pitchFamily="18" charset="2"/>
                <a:ea typeface="Courier" charset="0"/>
                <a:cs typeface="Times New Roman" pitchFamily="18" charset="0"/>
              </a:rPr>
              <a:t>b</a:t>
            </a:r>
            <a:r>
              <a:rPr lang="it-IT" b="1" u="sng">
                <a:solidFill>
                  <a:srgbClr val="000000"/>
                </a:solidFill>
                <a:ea typeface="Courier" charset="0"/>
                <a:cs typeface="Times New Roman" pitchFamily="18" charset="0"/>
              </a:rPr>
              <a:t> figurano le moli iniziali di reagente, nell'espressione di </a:t>
            </a:r>
            <a:r>
              <a:rPr lang="it-IT" b="1" u="sng">
                <a:solidFill>
                  <a:srgbClr val="000000"/>
                </a:solidFill>
                <a:latin typeface="Symbol" pitchFamily="18" charset="2"/>
                <a:ea typeface="Courier" charset="0"/>
                <a:cs typeface="Times New Roman" pitchFamily="18" charset="0"/>
              </a:rPr>
              <a:t>b</a:t>
            </a:r>
            <a:r>
              <a:rPr lang="it-IT" b="1" u="sng">
                <a:solidFill>
                  <a:srgbClr val="000000"/>
                </a:solidFill>
                <a:ea typeface="Courier" charset="0"/>
                <a:cs typeface="Times New Roman" pitchFamily="18" charset="0"/>
              </a:rPr>
              <a:t>/</a:t>
            </a:r>
            <a:r>
              <a:rPr lang="it-IT" b="1" u="sng">
                <a:solidFill>
                  <a:srgbClr val="000000"/>
                </a:solidFill>
                <a:latin typeface="Symbol" pitchFamily="18" charset="2"/>
                <a:ea typeface="Courier" charset="0"/>
                <a:cs typeface="Times New Roman" pitchFamily="18" charset="0"/>
              </a:rPr>
              <a:t>a </a:t>
            </a:r>
            <a:r>
              <a:rPr lang="it-IT" b="1" u="sng">
                <a:solidFill>
                  <a:srgbClr val="000000"/>
                </a:solidFill>
                <a:ea typeface="Courier" charset="0"/>
                <a:cs typeface="Times New Roman" pitchFamily="18" charset="0"/>
              </a:rPr>
              <a:t>il denominatore rappresenta le moli di reagente scomparse all'istante t</a:t>
            </a:r>
          </a:p>
        </p:txBody>
      </p:sp>
      <p:sp>
        <p:nvSpPr>
          <p:cNvPr id="558084" name="Text Box 4"/>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749856A8-8B79-499A-9DEA-47C337C93A4A}" type="slidenum">
              <a:rPr lang="it-IT"/>
              <a:pPr/>
              <a:t>12</a:t>
            </a:fld>
            <a:endParaRPr lang="it-IT"/>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9106" name="Text Box 2"/>
          <p:cNvSpPr txBox="1">
            <a:spLocks noChangeArrowheads="1"/>
          </p:cNvSpPr>
          <p:nvPr/>
        </p:nvSpPr>
        <p:spPr bwMode="auto">
          <a:xfrm>
            <a:off x="468313" y="92075"/>
            <a:ext cx="8153400" cy="457200"/>
          </a:xfrm>
          <a:prstGeom prst="rect">
            <a:avLst/>
          </a:prstGeom>
          <a:noFill/>
          <a:ln w="9525">
            <a:noFill/>
            <a:miter lim="800000"/>
            <a:headEnd/>
            <a:tailEnd/>
          </a:ln>
          <a:effectLst/>
        </p:spPr>
        <p:txBody>
          <a:bodyPr wrap="none">
            <a:spAutoFit/>
          </a:bodyPr>
          <a:lstStyle/>
          <a:p>
            <a:r>
              <a:rPr lang="it-IT" b="1">
                <a:solidFill>
                  <a:srgbClr val="FF0000"/>
                </a:solidFill>
              </a:rPr>
              <a:t>SVILUPPO DI UN PROCESSO SU SCALA INDUSTRIALE</a:t>
            </a:r>
          </a:p>
        </p:txBody>
      </p:sp>
      <p:sp>
        <p:nvSpPr>
          <p:cNvPr id="559107" name="Rectangle 3"/>
          <p:cNvSpPr>
            <a:spLocks noChangeArrowheads="1"/>
          </p:cNvSpPr>
          <p:nvPr/>
        </p:nvSpPr>
        <p:spPr bwMode="auto">
          <a:xfrm>
            <a:off x="0" y="549275"/>
            <a:ext cx="9144000" cy="5949950"/>
          </a:xfrm>
          <a:prstGeom prst="rect">
            <a:avLst/>
          </a:prstGeom>
          <a:noFill/>
          <a:ln w="9525">
            <a:noFill/>
            <a:miter lim="800000"/>
            <a:headEnd/>
            <a:tailEnd/>
          </a:ln>
          <a:effectLst/>
        </p:spPr>
        <p:txBody>
          <a:bodyPr>
            <a:spAutoFit/>
          </a:bodyPr>
          <a:lstStyle/>
          <a:p>
            <a:pPr algn="ctr"/>
            <a:r>
              <a:rPr lang="it-IT" b="1">
                <a:solidFill>
                  <a:srgbClr val="000000"/>
                </a:solidFill>
              </a:rPr>
              <a:t>conversione del reagente e la resa nel prodotto desiderato non coincidono (</a:t>
            </a:r>
            <a:r>
              <a:rPr lang="el-GR" b="1">
                <a:solidFill>
                  <a:srgbClr val="000000"/>
                </a:solidFill>
                <a:cs typeface="Times New Roman" pitchFamily="18" charset="0"/>
              </a:rPr>
              <a:t>β</a:t>
            </a:r>
            <a:r>
              <a:rPr lang="it-IT" b="1">
                <a:solidFill>
                  <a:srgbClr val="000000"/>
                </a:solidFill>
              </a:rPr>
              <a:t> &lt; </a:t>
            </a:r>
            <a:r>
              <a:rPr lang="el-GR" b="1">
                <a:solidFill>
                  <a:srgbClr val="000000"/>
                </a:solidFill>
                <a:cs typeface="Times New Roman" pitchFamily="18" charset="0"/>
              </a:rPr>
              <a:t>α</a:t>
            </a:r>
            <a:r>
              <a:rPr lang="it-IT" b="1">
                <a:solidFill>
                  <a:srgbClr val="000000"/>
                </a:solidFill>
              </a:rPr>
              <a:t>) se avvengono reazioni non desiderate</a:t>
            </a:r>
            <a:r>
              <a:rPr lang="it-IT" b="1" u="sng">
                <a:solidFill>
                  <a:srgbClr val="000000"/>
                </a:solidFill>
              </a:rPr>
              <a:t> </a:t>
            </a:r>
          </a:p>
          <a:p>
            <a:pPr algn="ctr"/>
            <a:r>
              <a:rPr lang="el-GR">
                <a:solidFill>
                  <a:srgbClr val="000000"/>
                </a:solidFill>
              </a:rPr>
              <a:t>β</a:t>
            </a:r>
            <a:r>
              <a:rPr lang="it-IT">
                <a:solidFill>
                  <a:srgbClr val="000000"/>
                </a:solidFill>
              </a:rPr>
              <a:t>/</a:t>
            </a:r>
            <a:r>
              <a:rPr lang="el-GR">
                <a:solidFill>
                  <a:srgbClr val="000000"/>
                </a:solidFill>
              </a:rPr>
              <a:t>α</a:t>
            </a:r>
            <a:r>
              <a:rPr lang="it-IT">
                <a:solidFill>
                  <a:srgbClr val="000000"/>
                </a:solidFill>
              </a:rPr>
              <a:t> &lt;</a:t>
            </a:r>
            <a:r>
              <a:rPr lang="it-IT"/>
              <a:t> </a:t>
            </a:r>
            <a:r>
              <a:rPr lang="it-IT">
                <a:solidFill>
                  <a:srgbClr val="000000"/>
                </a:solidFill>
              </a:rPr>
              <a:t> 1</a:t>
            </a:r>
            <a:endParaRPr lang="it-IT" b="1" u="sng">
              <a:solidFill>
                <a:srgbClr val="000000"/>
              </a:solidFill>
            </a:endParaRPr>
          </a:p>
          <a:p>
            <a:r>
              <a:rPr lang="it-IT">
                <a:solidFill>
                  <a:srgbClr val="000000"/>
                </a:solidFill>
              </a:rPr>
              <a:t>selettività massima: </a:t>
            </a:r>
            <a:r>
              <a:rPr lang="el-GR">
                <a:solidFill>
                  <a:srgbClr val="000000"/>
                </a:solidFill>
                <a:cs typeface="Times New Roman" pitchFamily="18" charset="0"/>
              </a:rPr>
              <a:t>β</a:t>
            </a:r>
            <a:r>
              <a:rPr lang="it-IT">
                <a:solidFill>
                  <a:srgbClr val="000000"/>
                </a:solidFill>
              </a:rPr>
              <a:t>/</a:t>
            </a:r>
            <a:r>
              <a:rPr lang="el-GR">
                <a:solidFill>
                  <a:srgbClr val="000000"/>
                </a:solidFill>
                <a:cs typeface="Times New Roman" pitchFamily="18" charset="0"/>
              </a:rPr>
              <a:t>α</a:t>
            </a:r>
            <a:r>
              <a:rPr lang="it-IT">
                <a:solidFill>
                  <a:srgbClr val="000000"/>
                </a:solidFill>
              </a:rPr>
              <a:t>= 1 </a:t>
            </a:r>
          </a:p>
          <a:p>
            <a:pPr algn="ctr"/>
            <a:endParaRPr lang="it-IT" sz="900">
              <a:solidFill>
                <a:srgbClr val="000000"/>
              </a:solidFill>
            </a:endParaRPr>
          </a:p>
          <a:p>
            <a:pPr algn="ctr"/>
            <a:r>
              <a:rPr lang="it-IT">
                <a:solidFill>
                  <a:srgbClr val="000000"/>
                </a:solidFill>
              </a:rPr>
              <a:t> reazione industriale: comporta un consumo di reagente per mole del prodotto desiderato ottenuto maggiore di quello calcolabile dalla stechiometria della reazione</a:t>
            </a:r>
          </a:p>
          <a:p>
            <a:pPr algn="ctr"/>
            <a:r>
              <a:rPr lang="it-IT" b="1">
                <a:solidFill>
                  <a:srgbClr val="000000"/>
                </a:solidFill>
              </a:rPr>
              <a:t>causa un basso valore del rapporto Kg/m</a:t>
            </a:r>
            <a:r>
              <a:rPr lang="it-IT" b="1" baseline="30000">
                <a:solidFill>
                  <a:srgbClr val="000000"/>
                </a:solidFill>
              </a:rPr>
              <a:t>3</a:t>
            </a:r>
            <a:r>
              <a:rPr lang="it-IT" b="1">
                <a:solidFill>
                  <a:srgbClr val="000000"/>
                </a:solidFill>
              </a:rPr>
              <a:t> nell'espressione di CP</a:t>
            </a:r>
          </a:p>
          <a:p>
            <a:pPr algn="ctr"/>
            <a:endParaRPr lang="it-IT" sz="800">
              <a:solidFill>
                <a:srgbClr val="000000"/>
              </a:solidFill>
            </a:endParaRPr>
          </a:p>
          <a:p>
            <a:pPr algn="ctr"/>
            <a:r>
              <a:rPr lang="it-IT">
                <a:solidFill>
                  <a:srgbClr val="000000"/>
                </a:solidFill>
              </a:rPr>
              <a:t>il profitto dell'impianto risulterà perciò penalizzato più volte:</a:t>
            </a:r>
          </a:p>
          <a:p>
            <a:pPr algn="ctr">
              <a:buFontTx/>
              <a:buChar char="•"/>
            </a:pPr>
            <a:r>
              <a:rPr lang="it-IT">
                <a:solidFill>
                  <a:srgbClr val="000000"/>
                </a:solidFill>
              </a:rPr>
              <a:t> aumento del costo del reagente consumato per quantità di prodotto</a:t>
            </a:r>
          </a:p>
          <a:p>
            <a:pPr algn="ctr">
              <a:buFontTx/>
              <a:buChar char="•"/>
            </a:pPr>
            <a:r>
              <a:rPr lang="it-IT">
                <a:solidFill>
                  <a:srgbClr val="000000"/>
                </a:solidFill>
              </a:rPr>
              <a:t>per la diminuzione di CP</a:t>
            </a:r>
          </a:p>
          <a:p>
            <a:pPr algn="ctr"/>
            <a:endParaRPr lang="it-IT" sz="800">
              <a:solidFill>
                <a:srgbClr val="000000"/>
              </a:solidFill>
            </a:endParaRPr>
          </a:p>
          <a:p>
            <a:pPr algn="ctr"/>
            <a:r>
              <a:rPr lang="it-IT">
                <a:solidFill>
                  <a:srgbClr val="000000"/>
                </a:solidFill>
              </a:rPr>
              <a:t>NB: il volume al denominatore dell'espressione di CP è riferito a tutto l'impianto</a:t>
            </a:r>
          </a:p>
          <a:p>
            <a:pPr algn="ctr">
              <a:buFont typeface="Symbol" pitchFamily="18" charset="2"/>
              <a:buChar char="®"/>
            </a:pPr>
            <a:r>
              <a:rPr lang="it-IT">
                <a:solidFill>
                  <a:srgbClr val="000000"/>
                </a:solidFill>
              </a:rPr>
              <a:t>la formazione di sottoprodotto comporta la necessità di aggiungere all'impianto una sezione di separazione del prodotto dal sottoprodotto</a:t>
            </a:r>
            <a:endParaRPr lang="el-GR">
              <a:solidFill>
                <a:srgbClr val="000000"/>
              </a:solidFill>
            </a:endParaRPr>
          </a:p>
        </p:txBody>
      </p:sp>
      <p:sp>
        <p:nvSpPr>
          <p:cNvPr id="559108" name="Text Box 4"/>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7695CD81-A4B4-4202-8A44-928AB54790B0}" type="slidenum">
              <a:rPr lang="it-IT"/>
              <a:pPr/>
              <a:t>13</a:t>
            </a:fld>
            <a:endParaRPr lang="it-IT"/>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0130" name="Text Box 2"/>
          <p:cNvSpPr txBox="1">
            <a:spLocks noChangeArrowheads="1"/>
          </p:cNvSpPr>
          <p:nvPr/>
        </p:nvSpPr>
        <p:spPr bwMode="auto">
          <a:xfrm>
            <a:off x="468313" y="92075"/>
            <a:ext cx="8153400" cy="457200"/>
          </a:xfrm>
          <a:prstGeom prst="rect">
            <a:avLst/>
          </a:prstGeom>
          <a:noFill/>
          <a:ln w="9525">
            <a:noFill/>
            <a:miter lim="800000"/>
            <a:headEnd/>
            <a:tailEnd/>
          </a:ln>
          <a:effectLst/>
        </p:spPr>
        <p:txBody>
          <a:bodyPr wrap="none">
            <a:spAutoFit/>
          </a:bodyPr>
          <a:lstStyle/>
          <a:p>
            <a:r>
              <a:rPr lang="it-IT" b="1">
                <a:solidFill>
                  <a:srgbClr val="FF0000"/>
                </a:solidFill>
              </a:rPr>
              <a:t>SVILUPPO DI UN PROCESSO SU SCALA INDUSTRIALE</a:t>
            </a:r>
          </a:p>
        </p:txBody>
      </p:sp>
      <p:sp>
        <p:nvSpPr>
          <p:cNvPr id="560131" name="Rectangle 3"/>
          <p:cNvSpPr>
            <a:spLocks noChangeArrowheads="1"/>
          </p:cNvSpPr>
          <p:nvPr/>
        </p:nvSpPr>
        <p:spPr bwMode="auto">
          <a:xfrm>
            <a:off x="0" y="692150"/>
            <a:ext cx="9144000" cy="5251450"/>
          </a:xfrm>
          <a:prstGeom prst="rect">
            <a:avLst/>
          </a:prstGeom>
          <a:noFill/>
          <a:ln w="9525">
            <a:noFill/>
            <a:miter lim="800000"/>
            <a:headEnd/>
            <a:tailEnd/>
          </a:ln>
          <a:effectLst/>
        </p:spPr>
        <p:txBody>
          <a:bodyPr>
            <a:spAutoFit/>
          </a:bodyPr>
          <a:lstStyle/>
          <a:p>
            <a:pPr algn="ctr"/>
            <a:r>
              <a:rPr lang="it-IT">
                <a:solidFill>
                  <a:srgbClr val="000000"/>
                </a:solidFill>
              </a:rPr>
              <a:t>diminuzione di CP:</a:t>
            </a:r>
          </a:p>
          <a:p>
            <a:pPr>
              <a:buFontTx/>
              <a:buChar char="•"/>
            </a:pPr>
            <a:r>
              <a:rPr lang="it-IT">
                <a:solidFill>
                  <a:srgbClr val="000000"/>
                </a:solidFill>
              </a:rPr>
              <a:t> diminuita concentrazione di prodotto nel reattore</a:t>
            </a:r>
          </a:p>
          <a:p>
            <a:pPr>
              <a:buFontTx/>
              <a:buChar char="•"/>
            </a:pPr>
            <a:r>
              <a:rPr lang="it-IT">
                <a:solidFill>
                  <a:srgbClr val="000000"/>
                </a:solidFill>
              </a:rPr>
              <a:t> aumento di volume dell'impianto (aggiunta sezione di separazione) </a:t>
            </a:r>
          </a:p>
          <a:p>
            <a:pPr algn="ctr"/>
            <a:r>
              <a:rPr lang="it-IT" b="1">
                <a:solidFill>
                  <a:srgbClr val="000000"/>
                </a:solidFill>
              </a:rPr>
              <a:t>diminuendo la selettività, diminuirà il profitto dell'impianto</a:t>
            </a:r>
          </a:p>
          <a:p>
            <a:pPr algn="ctr">
              <a:buFontTx/>
              <a:buChar char="•"/>
            </a:pPr>
            <a:endParaRPr lang="it-IT" sz="1200" b="1">
              <a:solidFill>
                <a:srgbClr val="000000"/>
              </a:solidFill>
            </a:endParaRPr>
          </a:p>
          <a:p>
            <a:pPr algn="ctr"/>
            <a:r>
              <a:rPr lang="it-IT">
                <a:solidFill>
                  <a:srgbClr val="000000"/>
                </a:solidFill>
              </a:rPr>
              <a:t>la penalizzazione di profitto causata dalla formazione di sottoprodotto è parzialmente recuperabile mediante la vendita del sottoprodotto stesso</a:t>
            </a:r>
          </a:p>
          <a:p>
            <a:endParaRPr lang="it-IT">
              <a:solidFill>
                <a:srgbClr val="000000"/>
              </a:solidFill>
            </a:endParaRPr>
          </a:p>
          <a:p>
            <a:pPr algn="ctr"/>
            <a:r>
              <a:rPr lang="it-IT" sz="2300" b="1" u="sng">
                <a:solidFill>
                  <a:srgbClr val="000000"/>
                </a:solidFill>
              </a:rPr>
              <a:t>analisi della variazione di composizione del sistema al variare del tempo</a:t>
            </a:r>
          </a:p>
          <a:p>
            <a:pPr algn="ctr"/>
            <a:r>
              <a:rPr lang="it-IT" sz="2000" u="sng">
                <a:solidFill>
                  <a:srgbClr val="000000"/>
                </a:solidFill>
              </a:rPr>
              <a:t>è uno strumento importantissimo per valutare il processo e progettare possibili modifiche che ne consentano il miglioramento</a:t>
            </a:r>
          </a:p>
          <a:p>
            <a:endParaRPr lang="it-IT">
              <a:solidFill>
                <a:srgbClr val="000000"/>
              </a:solidFill>
            </a:endParaRPr>
          </a:p>
          <a:p>
            <a:r>
              <a:rPr lang="it-IT">
                <a:solidFill>
                  <a:srgbClr val="000000"/>
                </a:solidFill>
              </a:rPr>
              <a:t>Con i valori in Tabella 1, e l'ausilio delle equazioni (1), (2), (3) e (4), si calcoleranno i valori di conversione, resa e selettività in Tabella 2.</a:t>
            </a:r>
            <a:endParaRPr lang="el-GR">
              <a:solidFill>
                <a:srgbClr val="000000"/>
              </a:solidFill>
            </a:endParaRPr>
          </a:p>
          <a:p>
            <a:endParaRPr lang="el-GR">
              <a:solidFill>
                <a:srgbClr val="000000"/>
              </a:solidFill>
            </a:endParaRPr>
          </a:p>
        </p:txBody>
      </p:sp>
      <p:sp>
        <p:nvSpPr>
          <p:cNvPr id="560132" name="Text Box 4"/>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F2498871-371C-491A-AF15-7FDF7B249B8A}" type="slidenum">
              <a:rPr lang="it-IT"/>
              <a:pPr/>
              <a:t>14</a:t>
            </a:fld>
            <a:endParaRPr lang="it-IT"/>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1154" name="Text Box 2"/>
          <p:cNvSpPr txBox="1">
            <a:spLocks noChangeArrowheads="1"/>
          </p:cNvSpPr>
          <p:nvPr/>
        </p:nvSpPr>
        <p:spPr bwMode="auto">
          <a:xfrm>
            <a:off x="468313" y="92075"/>
            <a:ext cx="8153400" cy="457200"/>
          </a:xfrm>
          <a:prstGeom prst="rect">
            <a:avLst/>
          </a:prstGeom>
          <a:noFill/>
          <a:ln w="9525">
            <a:noFill/>
            <a:miter lim="800000"/>
            <a:headEnd/>
            <a:tailEnd/>
          </a:ln>
          <a:effectLst/>
        </p:spPr>
        <p:txBody>
          <a:bodyPr wrap="none">
            <a:spAutoFit/>
          </a:bodyPr>
          <a:lstStyle/>
          <a:p>
            <a:r>
              <a:rPr lang="it-IT" b="1">
                <a:solidFill>
                  <a:srgbClr val="FF0000"/>
                </a:solidFill>
              </a:rPr>
              <a:t>SVILUPPO DI UN PROCESSO SU SCALA INDUSTRIALE</a:t>
            </a:r>
          </a:p>
        </p:txBody>
      </p:sp>
      <p:sp>
        <p:nvSpPr>
          <p:cNvPr id="561155" name="Rectangle 3"/>
          <p:cNvSpPr>
            <a:spLocks noChangeArrowheads="1"/>
          </p:cNvSpPr>
          <p:nvPr/>
        </p:nvSpPr>
        <p:spPr bwMode="auto">
          <a:xfrm>
            <a:off x="0" y="620713"/>
            <a:ext cx="9144000" cy="5751512"/>
          </a:xfrm>
          <a:prstGeom prst="rect">
            <a:avLst/>
          </a:prstGeom>
          <a:noFill/>
          <a:ln w="9525">
            <a:noFill/>
            <a:miter lim="800000"/>
            <a:headEnd/>
            <a:tailEnd/>
          </a:ln>
          <a:effectLst/>
        </p:spPr>
        <p:txBody>
          <a:bodyPr>
            <a:spAutoFit/>
          </a:bodyPr>
          <a:lstStyle/>
          <a:p>
            <a:pPr algn="just"/>
            <a:r>
              <a:rPr lang="it-IT" b="1"/>
              <a:t>Tabella 2. Conversione di reagente, rese in prodotti e selettività in funzione del tempo nella sintesi di metanolo a partire da ossido di carbonio.</a:t>
            </a:r>
            <a:endParaRPr lang="de-DE" b="1"/>
          </a:p>
          <a:p>
            <a:pPr algn="ctr"/>
            <a:r>
              <a:rPr lang="de-DE" b="1"/>
              <a:t>		Tempo (t) </a:t>
            </a:r>
          </a:p>
          <a:p>
            <a:r>
              <a:rPr lang="de-DE" b="1"/>
              <a:t>                     			0       1        2       3      4</a:t>
            </a:r>
          </a:p>
          <a:p>
            <a:r>
              <a:rPr lang="de-DE" b="1"/>
              <a:t>_________________________________________________________</a:t>
            </a:r>
            <a:endParaRPr lang="it-IT" b="1"/>
          </a:p>
          <a:p>
            <a:r>
              <a:rPr lang="it-IT" b="1">
                <a:cs typeface="Times New Roman" pitchFamily="18" charset="0"/>
              </a:rPr>
              <a:t>	</a:t>
            </a:r>
            <a:r>
              <a:rPr lang="el-GR" b="1">
                <a:cs typeface="Times New Roman" pitchFamily="18" charset="0"/>
              </a:rPr>
              <a:t>α</a:t>
            </a:r>
            <a:r>
              <a:rPr lang="it-IT" b="1">
                <a:cs typeface="Times New Roman" pitchFamily="18" charset="0"/>
              </a:rPr>
              <a:t> </a:t>
            </a:r>
            <a:r>
              <a:rPr lang="de-DE" b="1"/>
              <a:t>(CO)</a:t>
            </a:r>
            <a:r>
              <a:rPr lang="de-DE" b="1" baseline="-25000"/>
              <a:t>t</a:t>
            </a:r>
            <a:r>
              <a:rPr lang="de-DE" b="1"/>
              <a:t>             	0      0.1    0.5    0.8    0.8</a:t>
            </a:r>
            <a:endParaRPr lang="it-IT" b="1"/>
          </a:p>
          <a:p>
            <a:r>
              <a:rPr lang="it-IT" b="1">
                <a:cs typeface="Times New Roman" pitchFamily="18" charset="0"/>
              </a:rPr>
              <a:t>	</a:t>
            </a:r>
            <a:r>
              <a:rPr lang="el-GR" b="1">
                <a:cs typeface="Times New Roman" pitchFamily="18" charset="0"/>
              </a:rPr>
              <a:t>β</a:t>
            </a:r>
            <a:r>
              <a:rPr lang="it-IT" b="1"/>
              <a:t> </a:t>
            </a:r>
            <a:r>
              <a:rPr lang="de-DE" b="1"/>
              <a:t>(CH</a:t>
            </a:r>
            <a:r>
              <a:rPr lang="de-DE" b="1" baseline="-25000"/>
              <a:t>3</a:t>
            </a:r>
            <a:r>
              <a:rPr lang="de-DE" b="1"/>
              <a:t>OH)</a:t>
            </a:r>
            <a:r>
              <a:rPr lang="de-DE" b="1" baseline="-25000"/>
              <a:t>t</a:t>
            </a:r>
            <a:r>
              <a:rPr lang="de-DE" b="1"/>
              <a:t>           	0      0.1    0.25   0.4    0.4</a:t>
            </a:r>
            <a:endParaRPr lang="it-IT" b="1"/>
          </a:p>
          <a:p>
            <a:r>
              <a:rPr lang="it-IT" b="1"/>
              <a:t>	</a:t>
            </a:r>
            <a:r>
              <a:rPr lang="el-GR" b="1"/>
              <a:t>β</a:t>
            </a:r>
            <a:r>
              <a:rPr lang="it-IT" b="1"/>
              <a:t> </a:t>
            </a:r>
            <a:r>
              <a:rPr lang="de-DE" b="1"/>
              <a:t>(CH</a:t>
            </a:r>
            <a:r>
              <a:rPr lang="de-DE" b="1" baseline="-25000"/>
              <a:t>4</a:t>
            </a:r>
            <a:r>
              <a:rPr lang="de-DE" b="1"/>
              <a:t>)</a:t>
            </a:r>
            <a:r>
              <a:rPr lang="de-DE" b="1" baseline="-25000"/>
              <a:t>t</a:t>
            </a:r>
            <a:r>
              <a:rPr lang="de-DE" b="1"/>
              <a:t>             	0      0.0    0.25   0.4    0.4</a:t>
            </a:r>
            <a:endParaRPr lang="it-IT" b="1"/>
          </a:p>
          <a:p>
            <a:r>
              <a:rPr lang="it-IT" b="1"/>
              <a:t>	</a:t>
            </a:r>
            <a:r>
              <a:rPr lang="el-GR" b="1"/>
              <a:t>β</a:t>
            </a:r>
            <a:r>
              <a:rPr lang="de-DE" b="1"/>
              <a:t>(CH</a:t>
            </a:r>
            <a:r>
              <a:rPr lang="de-DE" b="1" baseline="-25000"/>
              <a:t>3</a:t>
            </a:r>
            <a:r>
              <a:rPr lang="de-DE" b="1"/>
              <a:t>OH)</a:t>
            </a:r>
            <a:r>
              <a:rPr lang="de-DE" b="1" baseline="-25000"/>
              <a:t>t</a:t>
            </a:r>
            <a:r>
              <a:rPr lang="de-DE" b="1"/>
              <a:t>/ </a:t>
            </a:r>
            <a:r>
              <a:rPr lang="el-GR" b="1"/>
              <a:t>α</a:t>
            </a:r>
            <a:r>
              <a:rPr lang="de-DE" b="1"/>
              <a:t>(CO)</a:t>
            </a:r>
            <a:r>
              <a:rPr lang="de-DE" b="1" baseline="-25000"/>
              <a:t>t</a:t>
            </a:r>
            <a:r>
              <a:rPr lang="de-DE" b="1"/>
              <a:t>   0      1.0    0.50   0.5    0.5</a:t>
            </a:r>
            <a:endParaRPr lang="it-IT" b="1"/>
          </a:p>
          <a:p>
            <a:endParaRPr lang="it-IT" sz="1200"/>
          </a:p>
          <a:p>
            <a:r>
              <a:rPr lang="it-IT"/>
              <a:t> </a:t>
            </a:r>
            <a:r>
              <a:rPr lang="it-IT" b="1"/>
              <a:t>t = 1</a:t>
            </a:r>
            <a:r>
              <a:rPr lang="it-IT"/>
              <a:t>, </a:t>
            </a:r>
            <a:r>
              <a:rPr lang="it-IT" b="1"/>
              <a:t>bassa conversione di reagente e bassa resa in metanolo</a:t>
            </a:r>
            <a:r>
              <a:rPr lang="it-IT"/>
              <a:t>, ma  </a:t>
            </a:r>
            <a:r>
              <a:rPr lang="it-IT" b="1"/>
              <a:t>selettività</a:t>
            </a:r>
            <a:r>
              <a:rPr lang="it-IT"/>
              <a:t> </a:t>
            </a:r>
            <a:r>
              <a:rPr lang="it-IT" b="1"/>
              <a:t>massima</a:t>
            </a:r>
            <a:r>
              <a:rPr lang="it-IT"/>
              <a:t>. </a:t>
            </a:r>
          </a:p>
          <a:p>
            <a:r>
              <a:rPr lang="it-IT"/>
              <a:t> </a:t>
            </a:r>
            <a:r>
              <a:rPr lang="it-IT" b="1"/>
              <a:t>t = 2</a:t>
            </a:r>
            <a:r>
              <a:rPr lang="it-IT"/>
              <a:t>, la </a:t>
            </a:r>
            <a:r>
              <a:rPr lang="it-IT" b="1"/>
              <a:t>conversione</a:t>
            </a:r>
            <a:r>
              <a:rPr lang="it-IT"/>
              <a:t> di reagente </a:t>
            </a:r>
            <a:r>
              <a:rPr lang="it-IT" b="1"/>
              <a:t>aumenta </a:t>
            </a:r>
            <a:r>
              <a:rPr lang="it-IT"/>
              <a:t>con un </a:t>
            </a:r>
            <a:r>
              <a:rPr lang="it-IT" b="1"/>
              <a:t>aumento di resa in metanolo</a:t>
            </a:r>
            <a:r>
              <a:rPr lang="it-IT"/>
              <a:t> ma </a:t>
            </a:r>
            <a:r>
              <a:rPr lang="it-IT" b="1"/>
              <a:t>selettività dimezzata</a:t>
            </a:r>
            <a:r>
              <a:rPr lang="it-IT"/>
              <a:t> (si è instaurata la reazione (2) con spreco di CO per la reazione concorrente di formazione di metano.</a:t>
            </a:r>
            <a:endParaRPr lang="el-GR">
              <a:solidFill>
                <a:srgbClr val="000000"/>
              </a:solidFill>
            </a:endParaRPr>
          </a:p>
        </p:txBody>
      </p:sp>
      <p:sp>
        <p:nvSpPr>
          <p:cNvPr id="561156" name="Text Box 4"/>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7CE19F96-D1F1-4551-AF7F-C888B4CB89EC}" type="slidenum">
              <a:rPr lang="it-IT"/>
              <a:pPr/>
              <a:t>15</a:t>
            </a:fld>
            <a:endParaRPr lang="it-IT"/>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2178" name="Text Box 2"/>
          <p:cNvSpPr txBox="1">
            <a:spLocks noChangeArrowheads="1"/>
          </p:cNvSpPr>
          <p:nvPr/>
        </p:nvSpPr>
        <p:spPr bwMode="auto">
          <a:xfrm>
            <a:off x="468313" y="92075"/>
            <a:ext cx="8153400" cy="457200"/>
          </a:xfrm>
          <a:prstGeom prst="rect">
            <a:avLst/>
          </a:prstGeom>
          <a:noFill/>
          <a:ln w="9525">
            <a:noFill/>
            <a:miter lim="800000"/>
            <a:headEnd/>
            <a:tailEnd/>
          </a:ln>
          <a:effectLst/>
        </p:spPr>
        <p:txBody>
          <a:bodyPr wrap="none">
            <a:spAutoFit/>
          </a:bodyPr>
          <a:lstStyle/>
          <a:p>
            <a:r>
              <a:rPr lang="it-IT" b="1">
                <a:solidFill>
                  <a:srgbClr val="FF0000"/>
                </a:solidFill>
              </a:rPr>
              <a:t>SVILUPPO DI UN PROCESSO SU SCALA INDUSTRIALE</a:t>
            </a:r>
          </a:p>
        </p:txBody>
      </p:sp>
      <p:sp>
        <p:nvSpPr>
          <p:cNvPr id="562179" name="Rectangle 3"/>
          <p:cNvSpPr>
            <a:spLocks noChangeArrowheads="1"/>
          </p:cNvSpPr>
          <p:nvPr/>
        </p:nvSpPr>
        <p:spPr bwMode="auto">
          <a:xfrm>
            <a:off x="0" y="620713"/>
            <a:ext cx="9144000" cy="5691187"/>
          </a:xfrm>
          <a:prstGeom prst="rect">
            <a:avLst/>
          </a:prstGeom>
          <a:noFill/>
          <a:ln w="9525">
            <a:noFill/>
            <a:miter lim="800000"/>
            <a:headEnd/>
            <a:tailEnd/>
          </a:ln>
          <a:effectLst/>
        </p:spPr>
        <p:txBody>
          <a:bodyPr>
            <a:spAutoFit/>
          </a:bodyPr>
          <a:lstStyle/>
          <a:p>
            <a:pPr marL="457200" indent="-457200"/>
            <a:endParaRPr lang="it-IT" sz="1200"/>
          </a:p>
          <a:p>
            <a:pPr marL="457200" indent="-457200"/>
            <a:r>
              <a:rPr lang="it-IT"/>
              <a:t> </a:t>
            </a:r>
            <a:r>
              <a:rPr lang="it-IT" b="1"/>
              <a:t>Per t = 3 e 4</a:t>
            </a:r>
            <a:r>
              <a:rPr lang="it-IT"/>
              <a:t> </a:t>
            </a:r>
            <a:r>
              <a:rPr lang="it-IT" b="1"/>
              <a:t>non si hanno variazioni di concentrazione</a:t>
            </a:r>
          </a:p>
          <a:p>
            <a:pPr marL="457200" indent="-457200" algn="ctr"/>
            <a:r>
              <a:rPr lang="it-IT" b="1">
                <a:sym typeface="Symbol" pitchFamily="18" charset="2"/>
              </a:rPr>
              <a:t></a:t>
            </a:r>
            <a:r>
              <a:rPr lang="it-IT"/>
              <a:t> </a:t>
            </a:r>
            <a:r>
              <a:rPr lang="it-IT" b="1"/>
              <a:t>non si hanno variazioni di conversione, rese e selettività</a:t>
            </a:r>
            <a:endParaRPr lang="it-IT"/>
          </a:p>
          <a:p>
            <a:pPr marL="457200" indent="-457200"/>
            <a:endParaRPr lang="it-IT" sz="1000"/>
          </a:p>
          <a:p>
            <a:pPr marL="457200" indent="-457200" algn="ctr"/>
            <a:r>
              <a:rPr lang="it-IT"/>
              <a:t>la </a:t>
            </a:r>
            <a:r>
              <a:rPr lang="it-IT" b="1"/>
              <a:t>reazione (1) è più veloce della (2)</a:t>
            </a:r>
            <a:endParaRPr lang="it-IT"/>
          </a:p>
          <a:p>
            <a:pPr marL="457200" indent="-457200"/>
            <a:r>
              <a:rPr lang="it-IT" b="1"/>
              <a:t>t = 1</a:t>
            </a:r>
            <a:r>
              <a:rPr lang="it-IT"/>
              <a:t>, la reazione (2) non procede e la </a:t>
            </a:r>
            <a:r>
              <a:rPr lang="it-IT" b="1"/>
              <a:t>selettività è massima</a:t>
            </a:r>
            <a:endParaRPr lang="it-IT"/>
          </a:p>
          <a:p>
            <a:pPr marL="457200" indent="-457200"/>
            <a:r>
              <a:rPr lang="it-IT" b="1"/>
              <a:t>t= 2</a:t>
            </a:r>
            <a:r>
              <a:rPr lang="it-IT"/>
              <a:t> </a:t>
            </a:r>
            <a:r>
              <a:rPr lang="it-IT" b="1"/>
              <a:t>anche la reazione (2) procede</a:t>
            </a:r>
            <a:r>
              <a:rPr lang="it-IT"/>
              <a:t> con </a:t>
            </a:r>
            <a:r>
              <a:rPr lang="it-IT" b="1"/>
              <a:t>diminuzione della selettività</a:t>
            </a:r>
          </a:p>
          <a:p>
            <a:pPr marL="457200" indent="-457200" algn="ctr"/>
            <a:r>
              <a:rPr lang="it-IT"/>
              <a:t>per tempi più lunghi, non avvengono variazioni</a:t>
            </a:r>
            <a:r>
              <a:rPr lang="it-IT" b="1"/>
              <a:t> </a:t>
            </a:r>
          </a:p>
          <a:p>
            <a:pPr marL="457200" indent="-457200" algn="ctr"/>
            <a:r>
              <a:rPr lang="it-IT"/>
              <a:t>le due reazioni a t = 2 hanno raggiunto il loro </a:t>
            </a:r>
          </a:p>
          <a:p>
            <a:pPr marL="457200" indent="-457200" algn="ctr"/>
            <a:r>
              <a:rPr lang="it-IT" b="1"/>
              <a:t>equilibrio termodinamico</a:t>
            </a:r>
          </a:p>
          <a:p>
            <a:pPr marL="457200" indent="-457200" algn="ctr"/>
            <a:r>
              <a:rPr lang="it-IT" b="1"/>
              <a:t>massime rese possibili nelle condizioni sperimentali</a:t>
            </a:r>
          </a:p>
          <a:p>
            <a:pPr marL="457200" indent="-457200"/>
            <a:endParaRPr lang="it-IT" sz="1000" b="1" u="sng"/>
          </a:p>
          <a:p>
            <a:pPr marL="457200" indent="-457200"/>
            <a:r>
              <a:rPr lang="it-IT" b="1" u="sng"/>
              <a:t>due alternative:</a:t>
            </a:r>
            <a:r>
              <a:rPr lang="it-IT" b="1"/>
              <a:t> </a:t>
            </a:r>
          </a:p>
          <a:p>
            <a:pPr marL="457200" indent="-457200">
              <a:buFontTx/>
              <a:buAutoNum type="arabicPeriod"/>
            </a:pPr>
            <a:r>
              <a:rPr lang="it-IT" b="1"/>
              <a:t>condurre la reazione fino al raggiungimento dell'equilibrio termodinamico: resa massima ed una bassa selettività</a:t>
            </a:r>
          </a:p>
          <a:p>
            <a:pPr marL="457200" indent="-457200">
              <a:buFontTx/>
              <a:buAutoNum type="arabicPeriod"/>
            </a:pPr>
            <a:r>
              <a:rPr lang="it-IT" b="1"/>
              <a:t>ridurre il tempo di reazione, ottenendo una resa minore, ma maggior selettività.</a:t>
            </a:r>
            <a:endParaRPr lang="el-GR" b="1"/>
          </a:p>
        </p:txBody>
      </p:sp>
      <p:sp>
        <p:nvSpPr>
          <p:cNvPr id="562180" name="Text Box 4"/>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CC4D0FF4-AE12-4722-A055-68F2791B578F}" type="slidenum">
              <a:rPr lang="it-IT"/>
              <a:pPr/>
              <a:t>16</a:t>
            </a:fld>
            <a:endParaRPr lang="it-IT"/>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6274" name="Text Box 2"/>
          <p:cNvSpPr txBox="1">
            <a:spLocks noChangeArrowheads="1"/>
          </p:cNvSpPr>
          <p:nvPr/>
        </p:nvSpPr>
        <p:spPr bwMode="auto">
          <a:xfrm>
            <a:off x="468313" y="92075"/>
            <a:ext cx="8153400" cy="457200"/>
          </a:xfrm>
          <a:prstGeom prst="rect">
            <a:avLst/>
          </a:prstGeom>
          <a:noFill/>
          <a:ln w="9525">
            <a:noFill/>
            <a:miter lim="800000"/>
            <a:headEnd/>
            <a:tailEnd/>
          </a:ln>
          <a:effectLst/>
        </p:spPr>
        <p:txBody>
          <a:bodyPr wrap="none">
            <a:spAutoFit/>
          </a:bodyPr>
          <a:lstStyle/>
          <a:p>
            <a:r>
              <a:rPr lang="it-IT" b="1">
                <a:solidFill>
                  <a:srgbClr val="FF0000"/>
                </a:solidFill>
              </a:rPr>
              <a:t>SVILUPPO DI UN PROCESSO SU SCALA INDUSTRIALE</a:t>
            </a:r>
          </a:p>
        </p:txBody>
      </p:sp>
      <p:sp>
        <p:nvSpPr>
          <p:cNvPr id="566275" name="Rectangle 3"/>
          <p:cNvSpPr>
            <a:spLocks noChangeArrowheads="1"/>
          </p:cNvSpPr>
          <p:nvPr/>
        </p:nvSpPr>
        <p:spPr bwMode="auto">
          <a:xfrm>
            <a:off x="0" y="476250"/>
            <a:ext cx="9144000" cy="6121400"/>
          </a:xfrm>
          <a:prstGeom prst="rect">
            <a:avLst/>
          </a:prstGeom>
          <a:noFill/>
          <a:ln w="9525">
            <a:noFill/>
            <a:miter lim="800000"/>
            <a:headEnd/>
            <a:tailEnd/>
          </a:ln>
          <a:effectLst/>
        </p:spPr>
        <p:txBody>
          <a:bodyPr>
            <a:spAutoFit/>
          </a:bodyPr>
          <a:lstStyle/>
          <a:p>
            <a:pPr marL="457200" indent="-457200"/>
            <a:r>
              <a:rPr lang="it-IT"/>
              <a:t> </a:t>
            </a:r>
            <a:r>
              <a:rPr lang="it-IT" b="1"/>
              <a:t>Il problema della selettività può condizionare fortemente le scelte operative del processo industriale</a:t>
            </a:r>
          </a:p>
          <a:p>
            <a:pPr marL="457200" indent="-457200" algn="ctr">
              <a:buFontTx/>
              <a:buChar char="•"/>
            </a:pPr>
            <a:r>
              <a:rPr lang="it-IT" b="1"/>
              <a:t> costi del processo </a:t>
            </a:r>
          </a:p>
          <a:p>
            <a:pPr marL="457200" indent="-457200" algn="ctr">
              <a:buFontTx/>
              <a:buChar char="•"/>
            </a:pPr>
            <a:r>
              <a:rPr lang="it-IT" b="1"/>
              <a:t> valore del prodotto</a:t>
            </a:r>
          </a:p>
          <a:p>
            <a:pPr marL="457200" indent="-457200" algn="ctr">
              <a:buFontTx/>
              <a:buChar char="•"/>
            </a:pPr>
            <a:r>
              <a:rPr lang="it-IT" b="1"/>
              <a:t> valore dei sottoprodotti</a:t>
            </a:r>
          </a:p>
          <a:p>
            <a:pPr marL="457200" indent="-457200" algn="ctr"/>
            <a:endParaRPr lang="it-IT" sz="800"/>
          </a:p>
          <a:p>
            <a:pPr marL="457200" indent="-457200" algn="ctr"/>
            <a:r>
              <a:rPr lang="it-IT" sz="2000"/>
              <a:t>Non sempre è conveniente condurre la reazione fino al raggiungimento del suo equilibrio termodinamico, ma può essere preferibile fermarla prima per non dover sopportare o per ridurre i costi di separazione del prodotto dal sottoprodotto e dello spreco di reagente oltre la stechiometria della reazione desiderata</a:t>
            </a:r>
            <a:r>
              <a:rPr lang="it-IT" b="1"/>
              <a:t>.</a:t>
            </a:r>
          </a:p>
          <a:p>
            <a:pPr marL="457200" indent="-457200" algn="ctr"/>
            <a:endParaRPr lang="it-IT" sz="800" b="1"/>
          </a:p>
          <a:p>
            <a:pPr marL="457200" indent="-457200" algn="ctr"/>
            <a:r>
              <a:rPr lang="it-IT" b="1"/>
              <a:t> </a:t>
            </a:r>
            <a:r>
              <a:rPr lang="it-IT"/>
              <a:t>alternativa migliore: raggiungere la resa più alta possibile nel prodotto desiderato con la massima selettività nel minor tempo possibile</a:t>
            </a:r>
          </a:p>
          <a:p>
            <a:pPr marL="457200" indent="-457200" algn="ctr"/>
            <a:r>
              <a:rPr lang="it-IT" b="1"/>
              <a:t>accelerare la reazione desiderata rispetto alle altre</a:t>
            </a:r>
          </a:p>
          <a:p>
            <a:pPr marL="457200" indent="-457200" algn="ctr"/>
            <a:r>
              <a:rPr lang="it-IT" b="1"/>
              <a:t>UTILIZZO DI UN CATALIZZATORE SELETTIVO</a:t>
            </a:r>
          </a:p>
          <a:p>
            <a:pPr marL="457200" indent="-457200" algn="ctr"/>
            <a:r>
              <a:rPr lang="it-IT" sz="2000" b="1"/>
              <a:t>componente da aggiungere al sistema di reazione al fine di accelerare solo la reazione desiderata, in modo che essa raggiunga il suo stato di equilibrio termodinamico, e quindi la massima resa in prodotto, prima che incominci a formarsi il sottoprodotto</a:t>
            </a:r>
            <a:endParaRPr lang="el-GR" b="1"/>
          </a:p>
        </p:txBody>
      </p:sp>
      <p:sp>
        <p:nvSpPr>
          <p:cNvPr id="566276" name="Text Box 4"/>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86B676DC-CE21-4E85-9C06-766898869105}" type="slidenum">
              <a:rPr lang="it-IT"/>
              <a:pPr/>
              <a:t>17</a:t>
            </a:fld>
            <a:endParaRPr lang="it-IT"/>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7298" name="Text Box 2"/>
          <p:cNvSpPr txBox="1">
            <a:spLocks noChangeArrowheads="1"/>
          </p:cNvSpPr>
          <p:nvPr/>
        </p:nvSpPr>
        <p:spPr bwMode="auto">
          <a:xfrm>
            <a:off x="468313" y="92075"/>
            <a:ext cx="8153400" cy="457200"/>
          </a:xfrm>
          <a:prstGeom prst="rect">
            <a:avLst/>
          </a:prstGeom>
          <a:noFill/>
          <a:ln w="9525">
            <a:noFill/>
            <a:miter lim="800000"/>
            <a:headEnd/>
            <a:tailEnd/>
          </a:ln>
          <a:effectLst/>
        </p:spPr>
        <p:txBody>
          <a:bodyPr wrap="none">
            <a:spAutoFit/>
          </a:bodyPr>
          <a:lstStyle/>
          <a:p>
            <a:r>
              <a:rPr lang="it-IT" b="1">
                <a:solidFill>
                  <a:srgbClr val="FF0000"/>
                </a:solidFill>
              </a:rPr>
              <a:t>SVILUPPO DI UN PROCESSO SU SCALA INDUSTRIALE</a:t>
            </a:r>
          </a:p>
        </p:txBody>
      </p:sp>
      <p:sp>
        <p:nvSpPr>
          <p:cNvPr id="567299" name="Rectangle 3"/>
          <p:cNvSpPr>
            <a:spLocks noChangeArrowheads="1"/>
          </p:cNvSpPr>
          <p:nvPr/>
        </p:nvSpPr>
        <p:spPr bwMode="auto">
          <a:xfrm>
            <a:off x="0" y="620713"/>
            <a:ext cx="9144000" cy="5751512"/>
          </a:xfrm>
          <a:prstGeom prst="rect">
            <a:avLst/>
          </a:prstGeom>
          <a:noFill/>
          <a:ln w="9525">
            <a:noFill/>
            <a:miter lim="800000"/>
            <a:headEnd/>
            <a:tailEnd/>
          </a:ln>
          <a:effectLst/>
        </p:spPr>
        <p:txBody>
          <a:bodyPr>
            <a:spAutoFit/>
          </a:bodyPr>
          <a:lstStyle/>
          <a:p>
            <a:pPr marL="457200" indent="-457200"/>
            <a:endParaRPr lang="it-IT" sz="1200"/>
          </a:p>
          <a:p>
            <a:pPr marL="457200" indent="-457200" algn="ctr"/>
            <a:r>
              <a:rPr lang="it-IT" b="1"/>
              <a:t>il catalizzatore può solo accelerare la velocità della reazione desiderata, ma non influire sul valore della resa massima</a:t>
            </a:r>
          </a:p>
          <a:p>
            <a:pPr marL="457200" indent="-457200" algn="ctr"/>
            <a:endParaRPr lang="it-IT" b="1"/>
          </a:p>
          <a:p>
            <a:pPr marL="457200" indent="-457200" algn="ctr"/>
            <a:r>
              <a:rPr lang="it-IT" b="1"/>
              <a:t>REAZIONI BIOCHIMICHE: lo sviluppo del processo in scala industriale comporta la coltivazione in larga scala di cellule, </a:t>
            </a:r>
          </a:p>
          <a:p>
            <a:pPr marL="457200" indent="-457200" algn="ctr"/>
            <a:r>
              <a:rPr lang="it-IT" b="1"/>
              <a:t>i microrganismi catalizzatori delle reazione biochimica</a:t>
            </a:r>
          </a:p>
          <a:p>
            <a:pPr marL="457200" indent="-457200"/>
            <a:endParaRPr lang="it-IT" b="1"/>
          </a:p>
          <a:p>
            <a:pPr marL="457200" indent="-457200"/>
            <a:r>
              <a:rPr lang="it-IT" b="1"/>
              <a:t>SERVONO:	equazioni cinetiche, </a:t>
            </a:r>
          </a:p>
          <a:p>
            <a:pPr marL="457200" indent="-457200"/>
            <a:r>
              <a:rPr lang="it-IT" b="1"/>
              <a:t>		modelli matematici,</a:t>
            </a:r>
          </a:p>
          <a:p>
            <a:pPr marL="457200" indent="-457200"/>
            <a:endParaRPr lang="it-IT" b="1"/>
          </a:p>
          <a:p>
            <a:pPr marL="457200" indent="-457200"/>
            <a:r>
              <a:rPr lang="it-IT" b="1"/>
              <a:t>per predire la resa e il tempo di reazione, e poter quindi </a:t>
            </a:r>
          </a:p>
          <a:p>
            <a:pPr marL="457200" indent="-457200" algn="ctr"/>
            <a:r>
              <a:rPr lang="it-IT" b="1"/>
              <a:t>DIMENSIONARE il bioreattore</a:t>
            </a:r>
          </a:p>
          <a:p>
            <a:pPr marL="457200" indent="-457200" algn="ctr"/>
            <a:endParaRPr lang="it-IT" b="1"/>
          </a:p>
          <a:p>
            <a:pPr marL="457200" indent="-457200" algn="ctr"/>
            <a:r>
              <a:rPr lang="it-IT" b="1"/>
              <a:t>come si determina la cinetica di fermentazione e come la si applica per la progettazione dell’impianto industriale?</a:t>
            </a:r>
            <a:endParaRPr lang="el-GR" b="1"/>
          </a:p>
        </p:txBody>
      </p:sp>
      <p:sp>
        <p:nvSpPr>
          <p:cNvPr id="567300" name="Text Box 4"/>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8C2F1308-B38D-4825-978F-60B2B53EB060}" type="slidenum">
              <a:rPr lang="it-IT"/>
              <a:pPr/>
              <a:t>18</a:t>
            </a:fld>
            <a:endParaRPr lang="it-IT"/>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8322" name="Text Box 2"/>
          <p:cNvSpPr txBox="1">
            <a:spLocks noChangeArrowheads="1"/>
          </p:cNvSpPr>
          <p:nvPr/>
        </p:nvSpPr>
        <p:spPr bwMode="auto">
          <a:xfrm>
            <a:off x="468313" y="92075"/>
            <a:ext cx="8555037" cy="457200"/>
          </a:xfrm>
          <a:prstGeom prst="rect">
            <a:avLst/>
          </a:prstGeom>
          <a:noFill/>
          <a:ln w="9525">
            <a:noFill/>
            <a:miter lim="800000"/>
            <a:headEnd/>
            <a:tailEnd/>
          </a:ln>
          <a:effectLst/>
        </p:spPr>
        <p:txBody>
          <a:bodyPr wrap="none">
            <a:spAutoFit/>
          </a:bodyPr>
          <a:lstStyle/>
          <a:p>
            <a:r>
              <a:rPr lang="it-IT" b="1">
                <a:solidFill>
                  <a:srgbClr val="FF0000"/>
                </a:solidFill>
              </a:rPr>
              <a:t>MODELLI MATEMATICI PER LA COLTURA DI CELLULE</a:t>
            </a:r>
          </a:p>
        </p:txBody>
      </p:sp>
      <p:sp>
        <p:nvSpPr>
          <p:cNvPr id="568323" name="Rectangle 3"/>
          <p:cNvSpPr>
            <a:spLocks noChangeArrowheads="1"/>
          </p:cNvSpPr>
          <p:nvPr/>
        </p:nvSpPr>
        <p:spPr bwMode="auto">
          <a:xfrm>
            <a:off x="0" y="404813"/>
            <a:ext cx="9144000" cy="1200329"/>
          </a:xfrm>
          <a:prstGeom prst="rect">
            <a:avLst/>
          </a:prstGeom>
          <a:noFill/>
          <a:ln w="9525">
            <a:noFill/>
            <a:miter lim="800000"/>
            <a:headEnd/>
            <a:tailEnd/>
          </a:ln>
          <a:effectLst/>
        </p:spPr>
        <p:txBody>
          <a:bodyPr>
            <a:spAutoFit/>
          </a:bodyPr>
          <a:lstStyle/>
          <a:p>
            <a:pPr marL="457200" indent="-457200" algn="ctr"/>
            <a:r>
              <a:rPr lang="it-IT" b="1" dirty="0"/>
              <a:t>trasformazione a </a:t>
            </a:r>
            <a:r>
              <a:rPr lang="it-IT" b="1" dirty="0" err="1"/>
              <a:t>T=cost</a:t>
            </a:r>
            <a:r>
              <a:rPr lang="it-IT" b="1" dirty="0"/>
              <a:t> di un reagente R in un prodotto P:  R = n P</a:t>
            </a:r>
          </a:p>
          <a:p>
            <a:pPr marL="457200" indent="-457200"/>
            <a:r>
              <a:rPr lang="it-IT" dirty="0"/>
              <a:t>ove n è il numero di moli di P che si formano per ogni mole di R</a:t>
            </a:r>
          </a:p>
          <a:p>
            <a:pPr marL="457200" indent="-457200"/>
            <a:r>
              <a:rPr lang="it-IT" dirty="0"/>
              <a:t>analisi della concentrazione di [R] e [P ]</a:t>
            </a:r>
          </a:p>
        </p:txBody>
      </p:sp>
      <p:sp>
        <p:nvSpPr>
          <p:cNvPr id="568324" name="Text Box 4"/>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BC12D78E-DB55-409C-AE15-56332F065E7B}" type="slidenum">
              <a:rPr lang="it-IT"/>
              <a:pPr/>
              <a:t>19</a:t>
            </a:fld>
            <a:endParaRPr lang="it-IT"/>
          </a:p>
        </p:txBody>
      </p:sp>
      <p:pic>
        <p:nvPicPr>
          <p:cNvPr id="568325" name="Picture 5" descr="Impianti biochimici Fig"/>
          <p:cNvPicPr>
            <a:picLocks noChangeAspect="1" noChangeArrowheads="1"/>
          </p:cNvPicPr>
          <p:nvPr/>
        </p:nvPicPr>
        <p:blipFill>
          <a:blip r:embed="rId2" cstate="print"/>
          <a:srcRect/>
          <a:stretch>
            <a:fillRect/>
          </a:stretch>
        </p:blipFill>
        <p:spPr bwMode="auto">
          <a:xfrm>
            <a:off x="539750" y="2565400"/>
            <a:ext cx="3600450" cy="3151188"/>
          </a:xfrm>
          <a:prstGeom prst="rect">
            <a:avLst/>
          </a:prstGeom>
          <a:noFill/>
          <a:ln w="9525">
            <a:noFill/>
            <a:miter lim="800000"/>
            <a:headEnd/>
            <a:tailEnd/>
          </a:ln>
        </p:spPr>
      </p:pic>
      <p:sp>
        <p:nvSpPr>
          <p:cNvPr id="568326" name="Text Box 6"/>
          <p:cNvSpPr txBox="1">
            <a:spLocks noChangeArrowheads="1"/>
          </p:cNvSpPr>
          <p:nvPr/>
        </p:nvSpPr>
        <p:spPr bwMode="auto">
          <a:xfrm>
            <a:off x="0" y="2781300"/>
            <a:ext cx="595035" cy="461665"/>
          </a:xfrm>
          <a:prstGeom prst="rect">
            <a:avLst/>
          </a:prstGeom>
          <a:noFill/>
          <a:ln w="9525">
            <a:noFill/>
            <a:miter lim="800000"/>
            <a:headEnd/>
            <a:tailEnd/>
          </a:ln>
          <a:effectLst/>
        </p:spPr>
        <p:txBody>
          <a:bodyPr wrap="none">
            <a:spAutoFit/>
          </a:bodyPr>
          <a:lstStyle/>
          <a:p>
            <a:r>
              <a:rPr lang="it-IT" dirty="0"/>
              <a:t>[R]</a:t>
            </a:r>
            <a:endParaRPr lang="it-IT" baseline="-25000" dirty="0"/>
          </a:p>
        </p:txBody>
      </p:sp>
      <p:sp>
        <p:nvSpPr>
          <p:cNvPr id="568327" name="Text Box 7"/>
          <p:cNvSpPr txBox="1">
            <a:spLocks noChangeArrowheads="1"/>
          </p:cNvSpPr>
          <p:nvPr/>
        </p:nvSpPr>
        <p:spPr bwMode="auto">
          <a:xfrm>
            <a:off x="1908175" y="6092825"/>
            <a:ext cx="268288" cy="457200"/>
          </a:xfrm>
          <a:prstGeom prst="rect">
            <a:avLst/>
          </a:prstGeom>
          <a:noFill/>
          <a:ln w="9525">
            <a:noFill/>
            <a:miter lim="800000"/>
            <a:headEnd/>
            <a:tailEnd/>
          </a:ln>
          <a:effectLst/>
        </p:spPr>
        <p:txBody>
          <a:bodyPr wrap="none">
            <a:spAutoFit/>
          </a:bodyPr>
          <a:lstStyle/>
          <a:p>
            <a:r>
              <a:rPr lang="it-IT"/>
              <a:t>t</a:t>
            </a:r>
          </a:p>
        </p:txBody>
      </p:sp>
      <p:sp>
        <p:nvSpPr>
          <p:cNvPr id="568328" name="Text Box 8"/>
          <p:cNvSpPr txBox="1">
            <a:spLocks noChangeArrowheads="1"/>
          </p:cNvSpPr>
          <p:nvPr/>
        </p:nvSpPr>
        <p:spPr bwMode="auto">
          <a:xfrm>
            <a:off x="3851275" y="5805488"/>
            <a:ext cx="358775" cy="457200"/>
          </a:xfrm>
          <a:prstGeom prst="rect">
            <a:avLst/>
          </a:prstGeom>
          <a:noFill/>
          <a:ln w="9525">
            <a:noFill/>
            <a:miter lim="800000"/>
            <a:headEnd/>
            <a:tailEnd/>
          </a:ln>
          <a:effectLst/>
        </p:spPr>
        <p:txBody>
          <a:bodyPr wrap="none">
            <a:spAutoFit/>
          </a:bodyPr>
          <a:lstStyle/>
          <a:p>
            <a:r>
              <a:rPr lang="it-IT"/>
              <a:t>t</a:t>
            </a:r>
            <a:r>
              <a:rPr lang="it-IT" baseline="-25000"/>
              <a:t>e</a:t>
            </a:r>
            <a:endParaRPr lang="it-IT"/>
          </a:p>
        </p:txBody>
      </p:sp>
      <p:sp>
        <p:nvSpPr>
          <p:cNvPr id="568329" name="Text Box 9"/>
          <p:cNvSpPr txBox="1">
            <a:spLocks noChangeArrowheads="1"/>
          </p:cNvSpPr>
          <p:nvPr/>
        </p:nvSpPr>
        <p:spPr bwMode="auto">
          <a:xfrm>
            <a:off x="4211638" y="1522413"/>
            <a:ext cx="4932362" cy="4968875"/>
          </a:xfrm>
          <a:prstGeom prst="rect">
            <a:avLst/>
          </a:prstGeom>
          <a:noFill/>
          <a:ln w="9525">
            <a:noFill/>
            <a:miter lim="800000"/>
            <a:headEnd/>
            <a:tailEnd/>
          </a:ln>
          <a:effectLst/>
        </p:spPr>
        <p:txBody>
          <a:bodyPr>
            <a:spAutoFit/>
          </a:bodyPr>
          <a:lstStyle/>
          <a:p>
            <a:r>
              <a:rPr lang="it-IT" sz="2000" dirty="0"/>
              <a:t>al variare del tempo la concentrazione di R diminuisce finché, oltre un certo t (t</a:t>
            </a:r>
            <a:r>
              <a:rPr lang="it-IT" sz="2000" baseline="-25000" dirty="0"/>
              <a:t>e</a:t>
            </a:r>
            <a:r>
              <a:rPr lang="it-IT" sz="2000" dirty="0"/>
              <a:t>) non si ha più variazione di concentrazione</a:t>
            </a:r>
          </a:p>
          <a:p>
            <a:r>
              <a:rPr lang="it-IT" sz="2000" dirty="0"/>
              <a:t>[P] aumenta  finché oltre un certo t (te), la sua concentrazione rimane costante</a:t>
            </a:r>
          </a:p>
          <a:p>
            <a:r>
              <a:rPr lang="it-IT" sz="2000" dirty="0"/>
              <a:t>La tangente ad ognuna delle due curve (VELOCITA’ DELLA REAZIONE) diminuisce fino a raggiungere un valore di zero. La velocità della reazione all’aumentare del tempo, e quindi al diminuire della concentrazione di reagente ed all’aumentare della concentrazione di prodotto, diminuisce fino ad annullarsi. Al tempo t</a:t>
            </a:r>
            <a:r>
              <a:rPr lang="it-IT" sz="2000" baseline="-25000" dirty="0"/>
              <a:t>e</a:t>
            </a:r>
            <a:r>
              <a:rPr lang="it-IT" sz="2000" dirty="0"/>
              <a:t>, in cui la velocità è nulla, il sistema ha raggiunto lo stato di equilibrio termodinamico, e quindi si è ottenuta la massima conversione di R in P</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6821" name="Text Box 5"/>
          <p:cNvSpPr txBox="1">
            <a:spLocks noChangeArrowheads="1"/>
          </p:cNvSpPr>
          <p:nvPr/>
        </p:nvSpPr>
        <p:spPr bwMode="auto">
          <a:xfrm>
            <a:off x="468313" y="92075"/>
            <a:ext cx="8153400" cy="457200"/>
          </a:xfrm>
          <a:prstGeom prst="rect">
            <a:avLst/>
          </a:prstGeom>
          <a:noFill/>
          <a:ln w="9525">
            <a:noFill/>
            <a:miter lim="800000"/>
            <a:headEnd/>
            <a:tailEnd/>
          </a:ln>
          <a:effectLst/>
        </p:spPr>
        <p:txBody>
          <a:bodyPr wrap="none">
            <a:spAutoFit/>
          </a:bodyPr>
          <a:lstStyle/>
          <a:p>
            <a:r>
              <a:rPr lang="it-IT" b="1">
                <a:solidFill>
                  <a:srgbClr val="FF0000"/>
                </a:solidFill>
              </a:rPr>
              <a:t>SVILUPPO DI UN PROCESSO SU SCALA INDUSTRIALE</a:t>
            </a:r>
          </a:p>
        </p:txBody>
      </p:sp>
      <p:sp>
        <p:nvSpPr>
          <p:cNvPr id="546822" name="Rectangle 6"/>
          <p:cNvSpPr>
            <a:spLocks noChangeArrowheads="1"/>
          </p:cNvSpPr>
          <p:nvPr/>
        </p:nvSpPr>
        <p:spPr bwMode="auto">
          <a:xfrm>
            <a:off x="0" y="538163"/>
            <a:ext cx="9144000" cy="5753100"/>
          </a:xfrm>
          <a:prstGeom prst="rect">
            <a:avLst/>
          </a:prstGeom>
          <a:noFill/>
          <a:ln w="9525">
            <a:noFill/>
            <a:miter lim="800000"/>
            <a:headEnd/>
            <a:tailEnd/>
          </a:ln>
          <a:effectLst/>
        </p:spPr>
        <p:txBody>
          <a:bodyPr anchor="ctr">
            <a:spAutoFit/>
          </a:bodyPr>
          <a:lstStyle/>
          <a:p>
            <a:pPr algn="ctr"/>
            <a:r>
              <a:rPr lang="it-IT"/>
              <a:t>Sviluppare un processo su scala industriale implica:</a:t>
            </a:r>
          </a:p>
          <a:p>
            <a:pPr algn="ctr">
              <a:buFontTx/>
              <a:buChar char="-"/>
            </a:pPr>
            <a:r>
              <a:rPr lang="it-IT"/>
              <a:t> commercializzare il prodotto ottenuto,</a:t>
            </a:r>
          </a:p>
          <a:p>
            <a:pPr algn="ctr">
              <a:buFontTx/>
              <a:buChar char="-"/>
            </a:pPr>
            <a:r>
              <a:rPr lang="it-IT"/>
              <a:t> trarre un profitto da tale attività</a:t>
            </a:r>
          </a:p>
          <a:p>
            <a:pPr algn="ctr"/>
            <a:endParaRPr lang="it-IT" sz="2000" b="1"/>
          </a:p>
          <a:p>
            <a:pPr algn="ctr"/>
            <a:r>
              <a:rPr lang="it-IT" b="1"/>
              <a:t>Profitto = Ricavo – Costo</a:t>
            </a:r>
            <a:endParaRPr lang="it-IT"/>
          </a:p>
          <a:p>
            <a:pPr algn="just"/>
            <a:endParaRPr lang="it-IT" sz="2000"/>
          </a:p>
          <a:p>
            <a:pPr algn="ctr"/>
            <a:r>
              <a:rPr lang="it-IT" b="1"/>
              <a:t>il valore assoluto del profitto dice poco</a:t>
            </a:r>
          </a:p>
          <a:p>
            <a:pPr algn="ctr"/>
            <a:endParaRPr lang="it-IT"/>
          </a:p>
          <a:p>
            <a:pPr algn="ctr"/>
            <a:r>
              <a:rPr lang="it-IT"/>
              <a:t>Investo denaro in una qualsiasi attività che comporta lavoro e rischio, se il </a:t>
            </a:r>
            <a:r>
              <a:rPr lang="it-IT" b="1"/>
              <a:t>profitto annuo al netto dei costi diviso il capitale investito</a:t>
            </a:r>
            <a:r>
              <a:rPr lang="it-IT"/>
              <a:t> nell'acquisto di impianti, terreno e fabbricati risulta maggiore di quanto sarebbero l’interesse bancario annuo percepito depositando lo stesso capitale presso un istituto di credito</a:t>
            </a:r>
          </a:p>
          <a:p>
            <a:pPr algn="ctr"/>
            <a:r>
              <a:rPr lang="it-IT" b="1"/>
              <a:t>assume significato se riferito al tempo</a:t>
            </a:r>
            <a:r>
              <a:rPr lang="it-IT"/>
              <a:t> </a:t>
            </a:r>
            <a:r>
              <a:rPr lang="it-IT" b="1"/>
              <a:t>ed al capitale investito</a:t>
            </a:r>
            <a:r>
              <a:rPr lang="it-IT"/>
              <a:t> </a:t>
            </a:r>
          </a:p>
          <a:p>
            <a:pPr algn="ctr"/>
            <a:endParaRPr lang="it-IT" sz="2000" b="1"/>
          </a:p>
          <a:p>
            <a:pPr algn="ctr"/>
            <a:r>
              <a:rPr lang="it-IT" b="1"/>
              <a:t>PR = (Ricavo - Costo)/(Tempo x Capitale Investito)</a:t>
            </a:r>
          </a:p>
        </p:txBody>
      </p:sp>
      <p:sp>
        <p:nvSpPr>
          <p:cNvPr id="546823" name="Text Box 7"/>
          <p:cNvSpPr txBox="1">
            <a:spLocks noChangeArrowheads="1"/>
          </p:cNvSpPr>
          <p:nvPr/>
        </p:nvSpPr>
        <p:spPr bwMode="auto">
          <a:xfrm>
            <a:off x="8675688" y="6400800"/>
            <a:ext cx="336550" cy="457200"/>
          </a:xfrm>
          <a:prstGeom prst="rect">
            <a:avLst/>
          </a:prstGeom>
          <a:noFill/>
          <a:ln w="9525">
            <a:noFill/>
            <a:miter lim="800000"/>
            <a:headEnd/>
            <a:tailEnd/>
          </a:ln>
          <a:effectLst/>
        </p:spPr>
        <p:txBody>
          <a:bodyPr wrap="none">
            <a:spAutoFit/>
          </a:bodyPr>
          <a:lstStyle/>
          <a:p>
            <a:fld id="{D0B0F5E4-D332-4BCA-9262-9FC4D7B8BD90}" type="slidenum">
              <a:rPr lang="it-IT"/>
              <a:pPr/>
              <a:t>2</a:t>
            </a:fld>
            <a:endParaRPr lang="it-IT"/>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9346" name="Text Box 2"/>
          <p:cNvSpPr txBox="1">
            <a:spLocks noChangeArrowheads="1"/>
          </p:cNvSpPr>
          <p:nvPr/>
        </p:nvSpPr>
        <p:spPr bwMode="auto">
          <a:xfrm>
            <a:off x="468313" y="92075"/>
            <a:ext cx="8555037" cy="457200"/>
          </a:xfrm>
          <a:prstGeom prst="rect">
            <a:avLst/>
          </a:prstGeom>
          <a:noFill/>
          <a:ln w="9525">
            <a:noFill/>
            <a:miter lim="800000"/>
            <a:headEnd/>
            <a:tailEnd/>
          </a:ln>
          <a:effectLst/>
        </p:spPr>
        <p:txBody>
          <a:bodyPr wrap="none">
            <a:spAutoFit/>
          </a:bodyPr>
          <a:lstStyle/>
          <a:p>
            <a:r>
              <a:rPr lang="it-IT" b="1">
                <a:solidFill>
                  <a:srgbClr val="FF0000"/>
                </a:solidFill>
              </a:rPr>
              <a:t>MODELLI MATEMATICI PER LA COLTURA DI CELLULE</a:t>
            </a:r>
          </a:p>
        </p:txBody>
      </p:sp>
      <p:sp>
        <p:nvSpPr>
          <p:cNvPr id="569347" name="Rectangle 3"/>
          <p:cNvSpPr>
            <a:spLocks noChangeArrowheads="1"/>
          </p:cNvSpPr>
          <p:nvPr/>
        </p:nvSpPr>
        <p:spPr bwMode="auto">
          <a:xfrm>
            <a:off x="0" y="404813"/>
            <a:ext cx="9144000" cy="6001643"/>
          </a:xfrm>
          <a:prstGeom prst="rect">
            <a:avLst/>
          </a:prstGeom>
          <a:noFill/>
          <a:ln w="9525">
            <a:noFill/>
            <a:miter lim="800000"/>
            <a:headEnd/>
            <a:tailEnd/>
          </a:ln>
          <a:effectLst/>
        </p:spPr>
        <p:txBody>
          <a:bodyPr>
            <a:spAutoFit/>
          </a:bodyPr>
          <a:lstStyle/>
          <a:p>
            <a:pPr marL="457200" indent="-457200" algn="ctr"/>
            <a:r>
              <a:rPr lang="it-IT" b="1" dirty="0"/>
              <a:t>Equazioni Termodinamiche</a:t>
            </a:r>
          </a:p>
          <a:p>
            <a:pPr marL="457200" indent="-457200" algn="ctr"/>
            <a:r>
              <a:rPr lang="it-IT" dirty="0"/>
              <a:t>Calcolo della composizione del sistema all’equilibrio</a:t>
            </a:r>
          </a:p>
          <a:p>
            <a:pPr marL="457200" indent="-457200"/>
            <a:r>
              <a:rPr lang="it-IT" dirty="0"/>
              <a:t> Per t </a:t>
            </a:r>
            <a:r>
              <a:rPr lang="it-IT" dirty="0" err="1"/>
              <a:t>=t</a:t>
            </a:r>
            <a:r>
              <a:rPr lang="it-IT" baseline="-25000" dirty="0" err="1"/>
              <a:t>e</a:t>
            </a:r>
            <a:r>
              <a:rPr lang="it-IT" dirty="0"/>
              <a:t>: dal valore della costante di equilibrio della reazione</a:t>
            </a:r>
          </a:p>
          <a:p>
            <a:pPr marL="457200" indent="-457200" algn="ctr"/>
            <a:r>
              <a:rPr lang="it-IT" dirty="0" err="1"/>
              <a:t>K</a:t>
            </a:r>
            <a:r>
              <a:rPr lang="it-IT" baseline="-25000" dirty="0" err="1"/>
              <a:t>e</a:t>
            </a:r>
            <a:r>
              <a:rPr lang="it-IT" dirty="0"/>
              <a:t> = [P]n  / [R]</a:t>
            </a:r>
            <a:endParaRPr lang="it-IT" baseline="-25000" dirty="0"/>
          </a:p>
          <a:p>
            <a:pPr marL="457200" indent="-457200"/>
            <a:r>
              <a:rPr lang="it-IT" dirty="0" err="1"/>
              <a:t>K</a:t>
            </a:r>
            <a:r>
              <a:rPr lang="it-IT" baseline="-25000" dirty="0" err="1"/>
              <a:t>e</a:t>
            </a:r>
            <a:r>
              <a:rPr lang="it-IT" dirty="0"/>
              <a:t> varia solo con la temperatura ed il suo valore ad ogni temperatura è calcolabile da dati termodinamici disponibili in letteratura.</a:t>
            </a:r>
          </a:p>
          <a:p>
            <a:pPr marL="457200" indent="-457200"/>
            <a:r>
              <a:rPr lang="it-IT" dirty="0"/>
              <a:t>Esempio:  R </a:t>
            </a:r>
            <a:r>
              <a:rPr lang="it-IT" dirty="0">
                <a:sym typeface="Symbol" pitchFamily="18" charset="2"/>
              </a:rPr>
              <a:t></a:t>
            </a:r>
            <a:r>
              <a:rPr lang="it-IT" dirty="0"/>
              <a:t> </a:t>
            </a:r>
            <a:r>
              <a:rPr lang="it-IT" dirty="0" err="1"/>
              <a:t>nP</a:t>
            </a:r>
            <a:r>
              <a:rPr lang="it-IT" dirty="0"/>
              <a:t>, posto V: volume della soluzione in litri</a:t>
            </a:r>
          </a:p>
          <a:p>
            <a:pPr marL="457200" indent="-457200"/>
            <a:r>
              <a:rPr lang="el-GR" dirty="0">
                <a:cs typeface="Times New Roman" pitchFamily="18" charset="0"/>
              </a:rPr>
              <a:t>α</a:t>
            </a:r>
            <a:r>
              <a:rPr lang="it-IT" baseline="-25000" dirty="0"/>
              <a:t>e</a:t>
            </a:r>
            <a:r>
              <a:rPr lang="it-IT" dirty="0"/>
              <a:t> = moli di reagente convertito all’equilibrio per mole iniziale, </a:t>
            </a:r>
          </a:p>
          <a:p>
            <a:pPr marL="457200" indent="-457200"/>
            <a:r>
              <a:rPr lang="it-IT" dirty="0"/>
              <a:t>1 - </a:t>
            </a:r>
            <a:r>
              <a:rPr lang="el-GR" dirty="0">
                <a:cs typeface="Times New Roman" pitchFamily="18" charset="0"/>
              </a:rPr>
              <a:t>α</a:t>
            </a:r>
            <a:r>
              <a:rPr lang="it-IT" baseline="-25000" dirty="0"/>
              <a:t>e</a:t>
            </a:r>
            <a:r>
              <a:rPr lang="it-IT" dirty="0"/>
              <a:t> = moli di reagente presente all’equilibrio termodinamico,  </a:t>
            </a:r>
          </a:p>
          <a:p>
            <a:pPr marL="457200" indent="-457200"/>
            <a:r>
              <a:rPr lang="it-IT" dirty="0"/>
              <a:t>n </a:t>
            </a:r>
            <a:r>
              <a:rPr lang="el-GR" dirty="0">
                <a:cs typeface="Times New Roman" pitchFamily="18" charset="0"/>
              </a:rPr>
              <a:t>α</a:t>
            </a:r>
            <a:r>
              <a:rPr lang="it-IT" baseline="-25000" dirty="0"/>
              <a:t>e</a:t>
            </a:r>
            <a:r>
              <a:rPr lang="it-IT" dirty="0"/>
              <a:t> = moli di prodotto presenti all’equilibro termodinamico.</a:t>
            </a:r>
          </a:p>
          <a:p>
            <a:pPr marL="457200" indent="-457200" algn="ctr"/>
            <a:r>
              <a:rPr lang="it-IT" dirty="0"/>
              <a:t>[R] =  (1 - </a:t>
            </a:r>
            <a:r>
              <a:rPr lang="el-GR" dirty="0">
                <a:cs typeface="Times New Roman" pitchFamily="18" charset="0"/>
              </a:rPr>
              <a:t>α</a:t>
            </a:r>
            <a:r>
              <a:rPr lang="it-IT" baseline="-25000" dirty="0"/>
              <a:t>e</a:t>
            </a:r>
            <a:r>
              <a:rPr lang="it-IT" dirty="0"/>
              <a:t> )/V,       [P] = n </a:t>
            </a:r>
            <a:r>
              <a:rPr lang="el-GR" dirty="0">
                <a:cs typeface="Times New Roman" pitchFamily="18" charset="0"/>
              </a:rPr>
              <a:t>α</a:t>
            </a:r>
            <a:r>
              <a:rPr lang="it-IT" baseline="-25000" dirty="0"/>
              <a:t>e</a:t>
            </a:r>
            <a:r>
              <a:rPr lang="it-IT" dirty="0"/>
              <a:t> /V ,</a:t>
            </a:r>
          </a:p>
          <a:p>
            <a:pPr marL="457200" indent="-457200"/>
            <a:r>
              <a:rPr lang="it-IT" dirty="0" err="1"/>
              <a:t>K</a:t>
            </a:r>
            <a:r>
              <a:rPr lang="it-IT" baseline="-25000" dirty="0" err="1"/>
              <a:t>e</a:t>
            </a:r>
            <a:r>
              <a:rPr lang="it-IT" dirty="0"/>
              <a:t> = [(n </a:t>
            </a:r>
            <a:r>
              <a:rPr lang="el-GR" dirty="0">
                <a:cs typeface="Times New Roman" pitchFamily="18" charset="0"/>
              </a:rPr>
              <a:t>α</a:t>
            </a:r>
            <a:r>
              <a:rPr lang="it-IT" baseline="-25000" dirty="0"/>
              <a:t>e</a:t>
            </a:r>
            <a:r>
              <a:rPr lang="it-IT" dirty="0"/>
              <a:t> /V)</a:t>
            </a:r>
            <a:r>
              <a:rPr lang="it-IT" baseline="30000" dirty="0"/>
              <a:t>n</a:t>
            </a:r>
            <a:r>
              <a:rPr lang="it-IT" dirty="0"/>
              <a:t>] /[(1 - </a:t>
            </a:r>
            <a:r>
              <a:rPr lang="el-GR" dirty="0">
                <a:cs typeface="Times New Roman" pitchFamily="18" charset="0"/>
              </a:rPr>
              <a:t>α</a:t>
            </a:r>
            <a:r>
              <a:rPr lang="it-IT" baseline="-25000" dirty="0"/>
              <a:t>e</a:t>
            </a:r>
            <a:r>
              <a:rPr lang="it-IT" dirty="0"/>
              <a:t> )/V] = (n </a:t>
            </a:r>
            <a:r>
              <a:rPr lang="el-GR" dirty="0">
                <a:cs typeface="Times New Roman" pitchFamily="18" charset="0"/>
              </a:rPr>
              <a:t>α</a:t>
            </a:r>
            <a:r>
              <a:rPr lang="it-IT" baseline="-25000" dirty="0"/>
              <a:t>e</a:t>
            </a:r>
            <a:r>
              <a:rPr lang="it-IT" dirty="0"/>
              <a:t> )</a:t>
            </a:r>
            <a:r>
              <a:rPr lang="it-IT" baseline="30000" dirty="0"/>
              <a:t>n</a:t>
            </a:r>
            <a:r>
              <a:rPr lang="it-IT" dirty="0"/>
              <a:t> /[(1 - </a:t>
            </a:r>
            <a:r>
              <a:rPr lang="el-GR" dirty="0">
                <a:cs typeface="Times New Roman" pitchFamily="18" charset="0"/>
              </a:rPr>
              <a:t>α</a:t>
            </a:r>
            <a:r>
              <a:rPr lang="it-IT" baseline="-25000" dirty="0"/>
              <a:t>e</a:t>
            </a:r>
            <a:r>
              <a:rPr lang="it-IT" dirty="0"/>
              <a:t> ) V</a:t>
            </a:r>
            <a:r>
              <a:rPr lang="it-IT" baseline="30000" dirty="0"/>
              <a:t>n-1</a:t>
            </a:r>
            <a:r>
              <a:rPr lang="it-IT" dirty="0"/>
              <a:t>].</a:t>
            </a:r>
          </a:p>
          <a:p>
            <a:pPr marL="457200" indent="-457200"/>
            <a:r>
              <a:rPr lang="it-IT" dirty="0"/>
              <a:t>Noto V e </a:t>
            </a:r>
            <a:r>
              <a:rPr lang="it-IT" dirty="0" err="1"/>
              <a:t>K</a:t>
            </a:r>
            <a:r>
              <a:rPr lang="it-IT" baseline="-25000" dirty="0" err="1"/>
              <a:t>e</a:t>
            </a:r>
            <a:r>
              <a:rPr lang="it-IT" dirty="0"/>
              <a:t>, rimane solo l’incognita </a:t>
            </a:r>
            <a:r>
              <a:rPr lang="el-GR" dirty="0">
                <a:cs typeface="Times New Roman" pitchFamily="18" charset="0"/>
              </a:rPr>
              <a:t>α</a:t>
            </a:r>
            <a:r>
              <a:rPr lang="it-IT" baseline="-25000" dirty="0"/>
              <a:t>e</a:t>
            </a:r>
            <a:r>
              <a:rPr lang="it-IT" dirty="0"/>
              <a:t> </a:t>
            </a:r>
          </a:p>
          <a:p>
            <a:pPr marL="457200" indent="-457200" algn="just"/>
            <a:r>
              <a:rPr lang="it-IT" dirty="0"/>
              <a:t>Se n = 1, </a:t>
            </a:r>
            <a:r>
              <a:rPr lang="it-IT" dirty="0" err="1"/>
              <a:t>K</a:t>
            </a:r>
            <a:r>
              <a:rPr lang="it-IT" baseline="-25000" dirty="0" err="1"/>
              <a:t>e</a:t>
            </a:r>
            <a:r>
              <a:rPr lang="it-IT" dirty="0"/>
              <a:t> (1 - </a:t>
            </a:r>
            <a:r>
              <a:rPr lang="el-GR" dirty="0">
                <a:cs typeface="Times New Roman" pitchFamily="18" charset="0"/>
              </a:rPr>
              <a:t>α</a:t>
            </a:r>
            <a:r>
              <a:rPr lang="it-IT" baseline="-25000" dirty="0"/>
              <a:t>e</a:t>
            </a:r>
            <a:r>
              <a:rPr lang="it-IT" dirty="0"/>
              <a:t> ) = </a:t>
            </a:r>
            <a:r>
              <a:rPr lang="el-GR" dirty="0">
                <a:cs typeface="Times New Roman" pitchFamily="18" charset="0"/>
              </a:rPr>
              <a:t>α</a:t>
            </a:r>
            <a:r>
              <a:rPr lang="it-IT" baseline="-25000" dirty="0"/>
              <a:t>e</a:t>
            </a:r>
            <a:r>
              <a:rPr lang="it-IT" dirty="0"/>
              <a:t> , </a:t>
            </a:r>
            <a:r>
              <a:rPr lang="el-GR" dirty="0">
                <a:cs typeface="Times New Roman" pitchFamily="18" charset="0"/>
              </a:rPr>
              <a:t>α</a:t>
            </a:r>
            <a:r>
              <a:rPr lang="it-IT" baseline="-25000" dirty="0"/>
              <a:t>e</a:t>
            </a:r>
            <a:r>
              <a:rPr lang="it-IT" dirty="0"/>
              <a:t> =  </a:t>
            </a:r>
            <a:r>
              <a:rPr lang="it-IT" dirty="0" err="1"/>
              <a:t>K</a:t>
            </a:r>
            <a:r>
              <a:rPr lang="it-IT" baseline="-25000" dirty="0" err="1"/>
              <a:t>e</a:t>
            </a:r>
            <a:r>
              <a:rPr lang="it-IT" dirty="0"/>
              <a:t>/(1 + </a:t>
            </a:r>
            <a:r>
              <a:rPr lang="it-IT" dirty="0" err="1"/>
              <a:t>K</a:t>
            </a:r>
            <a:r>
              <a:rPr lang="it-IT" baseline="-25000" dirty="0" err="1"/>
              <a:t>e</a:t>
            </a:r>
            <a:r>
              <a:rPr lang="it-IT" dirty="0"/>
              <a:t>). Dalla costante di equilibrio, si ottiene </a:t>
            </a:r>
            <a:r>
              <a:rPr lang="el-GR" dirty="0">
                <a:cs typeface="Times New Roman" pitchFamily="18" charset="0"/>
              </a:rPr>
              <a:t>α</a:t>
            </a:r>
            <a:r>
              <a:rPr lang="it-IT" baseline="-25000" dirty="0"/>
              <a:t>e</a:t>
            </a:r>
            <a:r>
              <a:rPr lang="it-IT" dirty="0"/>
              <a:t>, </a:t>
            </a:r>
            <a:r>
              <a:rPr lang="it-IT" dirty="0" err="1"/>
              <a:t>e</a:t>
            </a:r>
            <a:r>
              <a:rPr lang="it-IT" dirty="0"/>
              <a:t> noto il volume, si ottengono le concentrazioni del prodotto e del reagente all’equilibrio.</a:t>
            </a:r>
          </a:p>
        </p:txBody>
      </p:sp>
      <p:sp>
        <p:nvSpPr>
          <p:cNvPr id="569348" name="Text Box 4"/>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B2397B14-90E2-45C9-8CC7-09D361C040E2}" type="slidenum">
              <a:rPr lang="it-IT"/>
              <a:pPr/>
              <a:t>20</a:t>
            </a:fld>
            <a:endParaRPr lang="it-IT"/>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0370" name="Text Box 2"/>
          <p:cNvSpPr txBox="1">
            <a:spLocks noChangeArrowheads="1"/>
          </p:cNvSpPr>
          <p:nvPr/>
        </p:nvSpPr>
        <p:spPr bwMode="auto">
          <a:xfrm>
            <a:off x="468313" y="92075"/>
            <a:ext cx="8555037" cy="457200"/>
          </a:xfrm>
          <a:prstGeom prst="rect">
            <a:avLst/>
          </a:prstGeom>
          <a:noFill/>
          <a:ln w="9525">
            <a:noFill/>
            <a:miter lim="800000"/>
            <a:headEnd/>
            <a:tailEnd/>
          </a:ln>
          <a:effectLst/>
        </p:spPr>
        <p:txBody>
          <a:bodyPr wrap="none">
            <a:spAutoFit/>
          </a:bodyPr>
          <a:lstStyle/>
          <a:p>
            <a:r>
              <a:rPr lang="it-IT" b="1">
                <a:solidFill>
                  <a:srgbClr val="FF0000"/>
                </a:solidFill>
              </a:rPr>
              <a:t>MODELLI MATEMATICI PER LA COLTURA DI CELLULE</a:t>
            </a:r>
          </a:p>
        </p:txBody>
      </p:sp>
      <p:sp>
        <p:nvSpPr>
          <p:cNvPr id="570371" name="Rectangle 3"/>
          <p:cNvSpPr>
            <a:spLocks noChangeArrowheads="1"/>
          </p:cNvSpPr>
          <p:nvPr/>
        </p:nvSpPr>
        <p:spPr bwMode="auto">
          <a:xfrm>
            <a:off x="0" y="596900"/>
            <a:ext cx="9144000" cy="5755422"/>
          </a:xfrm>
          <a:prstGeom prst="rect">
            <a:avLst/>
          </a:prstGeom>
          <a:noFill/>
          <a:ln w="9525">
            <a:noFill/>
            <a:miter lim="800000"/>
            <a:headEnd/>
            <a:tailEnd/>
          </a:ln>
          <a:effectLst/>
        </p:spPr>
        <p:txBody>
          <a:bodyPr>
            <a:spAutoFit/>
          </a:bodyPr>
          <a:lstStyle/>
          <a:p>
            <a:pPr marL="457200" indent="-457200"/>
            <a:r>
              <a:rPr lang="it-IT" b="1" dirty="0"/>
              <a:t>Equazioni Cinetiche: </a:t>
            </a:r>
            <a:r>
              <a:rPr lang="it-IT" dirty="0"/>
              <a:t>Calcolo della composizione del sistema al variare del tempo, dall’istante iniziale (t = 0) fino all’equilibrio (t = t</a:t>
            </a:r>
            <a:r>
              <a:rPr lang="it-IT" baseline="-25000" dirty="0"/>
              <a:t>e</a:t>
            </a:r>
            <a:r>
              <a:rPr lang="it-IT" dirty="0"/>
              <a:t>).  Dal punto di vista industriale è necessario adesso ottenere un insieme di equazioni matematiche (modello matematico) che metta la concentrazione di [R] , e di [P], in relazione al tempo t.</a:t>
            </a:r>
          </a:p>
          <a:p>
            <a:pPr marL="457200" indent="-457200"/>
            <a:r>
              <a:rPr lang="it-IT" dirty="0"/>
              <a:t> Per far ciò, definiamo la velocità della reazione (</a:t>
            </a:r>
            <a:r>
              <a:rPr lang="it-IT" b="1" dirty="0"/>
              <a:t>v</a:t>
            </a:r>
            <a:r>
              <a:rPr lang="it-IT" dirty="0"/>
              <a:t>), o come variazione della concentrazione di R nell’unità di tempo, </a:t>
            </a:r>
            <a:r>
              <a:rPr lang="it-IT" b="1" dirty="0"/>
              <a:t>v</a:t>
            </a:r>
            <a:r>
              <a:rPr lang="it-IT" dirty="0"/>
              <a:t> = - d[R]/</a:t>
            </a:r>
            <a:r>
              <a:rPr lang="it-IT" dirty="0" err="1"/>
              <a:t>dt</a:t>
            </a:r>
            <a:r>
              <a:rPr lang="it-IT" dirty="0"/>
              <a:t>, o come variazione della concentrazione di P nell’unità di tempo, </a:t>
            </a:r>
            <a:r>
              <a:rPr lang="it-IT" b="1" dirty="0"/>
              <a:t>v</a:t>
            </a:r>
            <a:r>
              <a:rPr lang="it-IT" dirty="0"/>
              <a:t> = d[P]/</a:t>
            </a:r>
            <a:r>
              <a:rPr lang="it-IT" dirty="0" err="1"/>
              <a:t>dt</a:t>
            </a:r>
            <a:r>
              <a:rPr lang="it-IT" dirty="0"/>
              <a:t>. </a:t>
            </a:r>
            <a:r>
              <a:rPr lang="it-IT" u="sng" dirty="0"/>
              <a:t>Equazione cinetica di primo ordine:</a:t>
            </a:r>
          </a:p>
          <a:p>
            <a:pPr marL="457200" indent="-457200"/>
            <a:endParaRPr lang="it-IT" u="sng" dirty="0"/>
          </a:p>
          <a:p>
            <a:pPr marL="457200" indent="-457200" algn="ctr"/>
            <a:r>
              <a:rPr lang="it-IT" dirty="0"/>
              <a:t>D[P]/</a:t>
            </a:r>
            <a:r>
              <a:rPr lang="it-IT" dirty="0" err="1"/>
              <a:t>dt</a:t>
            </a:r>
            <a:r>
              <a:rPr lang="it-IT" dirty="0"/>
              <a:t>  = - K [R],</a:t>
            </a:r>
          </a:p>
          <a:p>
            <a:pPr marL="457200" indent="-457200" algn="ctr"/>
            <a:endParaRPr lang="it-IT" sz="800" dirty="0"/>
          </a:p>
          <a:p>
            <a:pPr marL="457200" indent="-457200" algn="just"/>
            <a:r>
              <a:rPr lang="it-IT" dirty="0"/>
              <a:t>ove K è una costante (</a:t>
            </a:r>
            <a:r>
              <a:rPr lang="it-IT" u="sng" dirty="0" err="1"/>
              <a:t>costante</a:t>
            </a:r>
            <a:r>
              <a:rPr lang="it-IT" u="sng" dirty="0"/>
              <a:t> di velocità</a:t>
            </a:r>
            <a:r>
              <a:rPr lang="it-IT" dirty="0"/>
              <a:t>; attenzione a non confonderla con la </a:t>
            </a:r>
            <a:r>
              <a:rPr lang="it-IT" i="1" u="sng" dirty="0"/>
              <a:t>costante di equilibrio</a:t>
            </a:r>
            <a:r>
              <a:rPr lang="it-IT" dirty="0"/>
              <a:t> della reazione </a:t>
            </a:r>
            <a:r>
              <a:rPr lang="it-IT" i="1" dirty="0" err="1"/>
              <a:t>K</a:t>
            </a:r>
            <a:r>
              <a:rPr lang="it-IT" i="1" baseline="-25000" dirty="0" err="1"/>
              <a:t>e</a:t>
            </a:r>
            <a:r>
              <a:rPr lang="it-IT" i="1" dirty="0"/>
              <a:t>)</a:t>
            </a:r>
            <a:r>
              <a:rPr lang="it-IT" dirty="0"/>
              <a:t> e [R] è la concentrazione  di R al tempo t.  Questa equazione viene chiamata di </a:t>
            </a:r>
            <a:r>
              <a:rPr lang="it-IT" b="1" u="sng" dirty="0"/>
              <a:t>primo ordine</a:t>
            </a:r>
            <a:r>
              <a:rPr lang="it-IT" dirty="0"/>
              <a:t> perché l’esponente della variabile [R] è 1.  </a:t>
            </a:r>
          </a:p>
        </p:txBody>
      </p:sp>
      <p:sp>
        <p:nvSpPr>
          <p:cNvPr id="570372" name="Text Box 4"/>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F80EA75E-79EA-4942-BFF6-02CFC074A016}" type="slidenum">
              <a:rPr lang="it-IT"/>
              <a:pPr/>
              <a:t>21</a:t>
            </a:fld>
            <a:endParaRPr lang="it-IT"/>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1394" name="Text Box 2"/>
          <p:cNvSpPr txBox="1">
            <a:spLocks noChangeArrowheads="1"/>
          </p:cNvSpPr>
          <p:nvPr/>
        </p:nvSpPr>
        <p:spPr bwMode="auto">
          <a:xfrm>
            <a:off x="468313" y="92075"/>
            <a:ext cx="8555037" cy="457200"/>
          </a:xfrm>
          <a:prstGeom prst="rect">
            <a:avLst/>
          </a:prstGeom>
          <a:noFill/>
          <a:ln w="9525">
            <a:noFill/>
            <a:miter lim="800000"/>
            <a:headEnd/>
            <a:tailEnd/>
          </a:ln>
          <a:effectLst/>
        </p:spPr>
        <p:txBody>
          <a:bodyPr wrap="none">
            <a:spAutoFit/>
          </a:bodyPr>
          <a:lstStyle/>
          <a:p>
            <a:r>
              <a:rPr lang="it-IT" b="1">
                <a:solidFill>
                  <a:srgbClr val="FF0000"/>
                </a:solidFill>
              </a:rPr>
              <a:t>MODELLI MATEMATICI PER LA COLTURA DI CELLULE</a:t>
            </a:r>
          </a:p>
        </p:txBody>
      </p:sp>
      <p:sp>
        <p:nvSpPr>
          <p:cNvPr id="571395" name="Rectangle 3"/>
          <p:cNvSpPr>
            <a:spLocks noChangeArrowheads="1"/>
          </p:cNvSpPr>
          <p:nvPr/>
        </p:nvSpPr>
        <p:spPr bwMode="auto">
          <a:xfrm>
            <a:off x="0" y="692150"/>
            <a:ext cx="9144000" cy="5416868"/>
          </a:xfrm>
          <a:prstGeom prst="rect">
            <a:avLst/>
          </a:prstGeom>
          <a:noFill/>
          <a:ln w="9525">
            <a:noFill/>
            <a:miter lim="800000"/>
            <a:headEnd/>
            <a:tailEnd/>
          </a:ln>
          <a:effectLst/>
        </p:spPr>
        <p:txBody>
          <a:bodyPr>
            <a:spAutoFit/>
          </a:bodyPr>
          <a:lstStyle/>
          <a:p>
            <a:r>
              <a:rPr lang="it-IT" b="1" dirty="0"/>
              <a:t>Equazioni Cinetiche: </a:t>
            </a:r>
          </a:p>
          <a:p>
            <a:pPr algn="ctr"/>
            <a:r>
              <a:rPr lang="it-IT" u="sng" dirty="0"/>
              <a:t>perché nell’equazione compare il segno negativo?</a:t>
            </a:r>
            <a:r>
              <a:rPr lang="it-IT" dirty="0"/>
              <a:t> </a:t>
            </a:r>
          </a:p>
          <a:p>
            <a:endParaRPr lang="it-IT" dirty="0"/>
          </a:p>
          <a:p>
            <a:r>
              <a:rPr lang="it-IT" dirty="0"/>
              <a:t>consideriamo i valori di [R] a due valori del tempo t, ad esempio al tempo t = 0 ([R]</a:t>
            </a:r>
            <a:r>
              <a:rPr lang="it-IT" baseline="-25000" dirty="0"/>
              <a:t>0</a:t>
            </a:r>
            <a:r>
              <a:rPr lang="it-IT" dirty="0"/>
              <a:t>) ed al tempo t = t</a:t>
            </a:r>
            <a:r>
              <a:rPr lang="it-IT" baseline="-25000" dirty="0"/>
              <a:t>1 </a:t>
            </a:r>
            <a:r>
              <a:rPr lang="it-IT" dirty="0"/>
              <a:t>([R]</a:t>
            </a:r>
            <a:r>
              <a:rPr lang="it-IT" baseline="-25000" dirty="0"/>
              <a:t>1</a:t>
            </a:r>
            <a:r>
              <a:rPr lang="it-IT" dirty="0"/>
              <a:t>). </a:t>
            </a:r>
          </a:p>
          <a:p>
            <a:r>
              <a:rPr lang="it-IT" b="1" u="sng" dirty="0"/>
              <a:t>valore della tangente</a:t>
            </a:r>
            <a:r>
              <a:rPr lang="it-IT" dirty="0"/>
              <a:t> alla curva al tempo t</a:t>
            </a:r>
            <a:endParaRPr lang="fr-FR" dirty="0"/>
          </a:p>
          <a:p>
            <a:pPr algn="ctr"/>
            <a:r>
              <a:rPr lang="fr-FR" dirty="0"/>
              <a:t>d[R]/</a:t>
            </a:r>
            <a:r>
              <a:rPr lang="fr-FR" dirty="0" err="1"/>
              <a:t>dt</a:t>
            </a:r>
            <a:r>
              <a:rPr lang="fr-FR" dirty="0"/>
              <a:t> = ([R]</a:t>
            </a:r>
            <a:r>
              <a:rPr lang="fr-FR" baseline="-25000" dirty="0"/>
              <a:t>1</a:t>
            </a:r>
            <a:r>
              <a:rPr lang="fr-FR" dirty="0"/>
              <a:t>- [R]</a:t>
            </a:r>
            <a:r>
              <a:rPr lang="fr-FR" baseline="-25000" dirty="0"/>
              <a:t>0</a:t>
            </a:r>
            <a:r>
              <a:rPr lang="fr-FR" dirty="0"/>
              <a:t>)/(t</a:t>
            </a:r>
            <a:r>
              <a:rPr lang="fr-FR" baseline="-25000" dirty="0"/>
              <a:t>1</a:t>
            </a:r>
            <a:r>
              <a:rPr lang="fr-FR" dirty="0"/>
              <a:t> – t</a:t>
            </a:r>
            <a:r>
              <a:rPr lang="fr-FR" baseline="-25000" dirty="0"/>
              <a:t>0</a:t>
            </a:r>
            <a:r>
              <a:rPr lang="fr-FR" dirty="0"/>
              <a:t>)</a:t>
            </a:r>
          </a:p>
          <a:p>
            <a:r>
              <a:rPr lang="it-IT" dirty="0"/>
              <a:t>				poiché  </a:t>
            </a:r>
            <a:r>
              <a:rPr lang="fr-FR" dirty="0"/>
              <a:t>[R]</a:t>
            </a:r>
            <a:r>
              <a:rPr lang="fr-FR" baseline="-25000" dirty="0"/>
              <a:t>1</a:t>
            </a:r>
            <a:r>
              <a:rPr lang="it-IT" dirty="0"/>
              <a:t>&lt; </a:t>
            </a:r>
            <a:r>
              <a:rPr lang="fr-FR" dirty="0"/>
              <a:t>[R]</a:t>
            </a:r>
            <a:r>
              <a:rPr lang="fr-FR" baseline="-25000" dirty="0"/>
              <a:t>0</a:t>
            </a:r>
            <a:r>
              <a:rPr lang="it-IT" dirty="0"/>
              <a:t>  </a:t>
            </a:r>
            <a:r>
              <a:rPr lang="it-IT" dirty="0">
                <a:sym typeface="Symbol" pitchFamily="18" charset="2"/>
              </a:rPr>
              <a:t> </a:t>
            </a:r>
            <a:r>
              <a:rPr lang="it-IT" dirty="0"/>
              <a:t>d</a:t>
            </a:r>
            <a:r>
              <a:rPr lang="fr-FR" dirty="0"/>
              <a:t>[R]</a:t>
            </a:r>
            <a:r>
              <a:rPr lang="it-IT" dirty="0"/>
              <a:t>/</a:t>
            </a:r>
            <a:r>
              <a:rPr lang="it-IT" dirty="0" err="1"/>
              <a:t>dt</a:t>
            </a:r>
            <a:r>
              <a:rPr lang="it-IT" dirty="0"/>
              <a:t> &lt; 0</a:t>
            </a:r>
          </a:p>
          <a:p>
            <a:endParaRPr lang="it-IT" dirty="0"/>
          </a:p>
          <a:p>
            <a:pPr algn="ctr"/>
            <a:r>
              <a:rPr lang="it-IT" u="sng" dirty="0"/>
              <a:t>man mano che diminuisce la concentrazione  </a:t>
            </a:r>
            <a:r>
              <a:rPr lang="fr-FR" dirty="0"/>
              <a:t>[R]</a:t>
            </a:r>
            <a:r>
              <a:rPr lang="it-IT" u="sng" dirty="0"/>
              <a:t>  il valore assoluto di d</a:t>
            </a:r>
            <a:r>
              <a:rPr lang="fr-FR" dirty="0"/>
              <a:t>[R]</a:t>
            </a:r>
            <a:r>
              <a:rPr lang="it-IT" u="sng" dirty="0"/>
              <a:t>/</a:t>
            </a:r>
            <a:r>
              <a:rPr lang="it-IT" u="sng" dirty="0" err="1"/>
              <a:t>dt</a:t>
            </a:r>
            <a:r>
              <a:rPr lang="it-IT" u="sng" dirty="0"/>
              <a:t> diminuisce</a:t>
            </a:r>
          </a:p>
          <a:p>
            <a:pPr algn="ctr"/>
            <a:endParaRPr lang="it-IT" sz="800" u="sng" dirty="0"/>
          </a:p>
          <a:p>
            <a:r>
              <a:rPr lang="it-IT" dirty="0"/>
              <a:t>In base all’equazione stechiometrica della reazione, a t</a:t>
            </a:r>
            <a:r>
              <a:rPr lang="it-IT" baseline="-25000" dirty="0"/>
              <a:t>1</a:t>
            </a:r>
            <a:endParaRPr lang="it-IT" dirty="0"/>
          </a:p>
          <a:p>
            <a:pPr algn="ctr"/>
            <a:r>
              <a:rPr lang="fr-FR" dirty="0"/>
              <a:t>[P]</a:t>
            </a:r>
            <a:r>
              <a:rPr lang="fr-FR" baseline="-25000" dirty="0"/>
              <a:t>1</a:t>
            </a:r>
            <a:r>
              <a:rPr lang="fr-FR" dirty="0"/>
              <a:t>- </a:t>
            </a:r>
            <a:r>
              <a:rPr lang="it-IT" dirty="0"/>
              <a:t> = - n (</a:t>
            </a:r>
            <a:r>
              <a:rPr lang="fr-FR" dirty="0"/>
              <a:t>[R]</a:t>
            </a:r>
            <a:r>
              <a:rPr lang="fr-FR" baseline="-25000" dirty="0"/>
              <a:t>1</a:t>
            </a:r>
            <a:r>
              <a:rPr lang="fr-FR" dirty="0"/>
              <a:t>- [R]</a:t>
            </a:r>
            <a:r>
              <a:rPr lang="fr-FR" baseline="-25000" dirty="0"/>
              <a:t>0</a:t>
            </a:r>
            <a:r>
              <a:rPr lang="it-IT" sz="2800" b="1" dirty="0"/>
              <a:t> </a:t>
            </a:r>
            <a:r>
              <a:rPr lang="it-IT" dirty="0"/>
              <a:t>)</a:t>
            </a:r>
          </a:p>
          <a:p>
            <a:r>
              <a:rPr lang="fr-FR" sz="2000" dirty="0"/>
              <a:t>[R]</a:t>
            </a:r>
            <a:r>
              <a:rPr lang="fr-FR" sz="2000" baseline="-25000" dirty="0"/>
              <a:t>1</a:t>
            </a:r>
            <a:r>
              <a:rPr lang="fr-FR" sz="2000" dirty="0"/>
              <a:t>- [R]</a:t>
            </a:r>
            <a:r>
              <a:rPr lang="fr-FR" sz="2000" baseline="-25000" dirty="0"/>
              <a:t>0</a:t>
            </a:r>
            <a:r>
              <a:rPr lang="it-IT" sz="2200" b="1" dirty="0"/>
              <a:t> = </a:t>
            </a:r>
            <a:r>
              <a:rPr lang="it-IT" sz="2200" b="1" u="sng" dirty="0"/>
              <a:t>moli di R scomparse per unità di volume che si trasformano in P</a:t>
            </a:r>
            <a:endParaRPr lang="it-IT" dirty="0"/>
          </a:p>
        </p:txBody>
      </p:sp>
      <p:sp>
        <p:nvSpPr>
          <p:cNvPr id="571396" name="Text Box 4"/>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F4AD21EB-DA39-47EC-8ABD-2B36CF635ED1}" type="slidenum">
              <a:rPr lang="it-IT"/>
              <a:pPr/>
              <a:t>22</a:t>
            </a:fld>
            <a:endParaRPr lang="it-IT"/>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2418" name="Text Box 2"/>
          <p:cNvSpPr txBox="1">
            <a:spLocks noChangeArrowheads="1"/>
          </p:cNvSpPr>
          <p:nvPr/>
        </p:nvSpPr>
        <p:spPr bwMode="auto">
          <a:xfrm>
            <a:off x="468313" y="92075"/>
            <a:ext cx="8555037" cy="457200"/>
          </a:xfrm>
          <a:prstGeom prst="rect">
            <a:avLst/>
          </a:prstGeom>
          <a:noFill/>
          <a:ln w="9525">
            <a:noFill/>
            <a:miter lim="800000"/>
            <a:headEnd/>
            <a:tailEnd/>
          </a:ln>
          <a:effectLst/>
        </p:spPr>
        <p:txBody>
          <a:bodyPr wrap="none">
            <a:spAutoFit/>
          </a:bodyPr>
          <a:lstStyle/>
          <a:p>
            <a:r>
              <a:rPr lang="it-IT" b="1">
                <a:solidFill>
                  <a:srgbClr val="FF0000"/>
                </a:solidFill>
              </a:rPr>
              <a:t>MODELLI MATEMATICI PER LA COLTURA DI CELLULE</a:t>
            </a:r>
          </a:p>
        </p:txBody>
      </p:sp>
      <p:sp>
        <p:nvSpPr>
          <p:cNvPr id="572419" name="Rectangle 3"/>
          <p:cNvSpPr>
            <a:spLocks noChangeArrowheads="1"/>
          </p:cNvSpPr>
          <p:nvPr/>
        </p:nvSpPr>
        <p:spPr bwMode="auto">
          <a:xfrm>
            <a:off x="0" y="404813"/>
            <a:ext cx="9144000" cy="6124754"/>
          </a:xfrm>
          <a:prstGeom prst="rect">
            <a:avLst/>
          </a:prstGeom>
          <a:noFill/>
          <a:ln w="9525">
            <a:noFill/>
            <a:miter lim="800000"/>
            <a:headEnd/>
            <a:tailEnd/>
          </a:ln>
          <a:effectLst/>
        </p:spPr>
        <p:txBody>
          <a:bodyPr>
            <a:spAutoFit/>
          </a:bodyPr>
          <a:lstStyle/>
          <a:p>
            <a:pPr marL="457200" indent="-457200"/>
            <a:r>
              <a:rPr lang="it-IT" b="1" dirty="0"/>
              <a:t>Equazioni Cinetiche: </a:t>
            </a:r>
          </a:p>
          <a:p>
            <a:pPr marL="457200" indent="-457200"/>
            <a:r>
              <a:rPr lang="it-IT" b="1" dirty="0"/>
              <a:t>valore della tangente </a:t>
            </a:r>
            <a:r>
              <a:rPr lang="it-IT" dirty="0"/>
              <a:t>alla curva al tempo t</a:t>
            </a:r>
            <a:r>
              <a:rPr lang="it-IT" baseline="-25000" dirty="0"/>
              <a:t>1</a:t>
            </a:r>
            <a:r>
              <a:rPr lang="it-IT" dirty="0"/>
              <a:t> in funzione delle moli di P</a:t>
            </a:r>
          </a:p>
          <a:p>
            <a:pPr marL="457200" indent="-457200" algn="ctr"/>
            <a:r>
              <a:rPr lang="it-IT" dirty="0"/>
              <a:t>D[P]/</a:t>
            </a:r>
            <a:r>
              <a:rPr lang="it-IT" dirty="0" err="1"/>
              <a:t>dt</a:t>
            </a:r>
            <a:r>
              <a:rPr lang="it-IT" dirty="0"/>
              <a:t> = ([P]</a:t>
            </a:r>
            <a:r>
              <a:rPr lang="it-IT" baseline="-25000" dirty="0"/>
              <a:t>1</a:t>
            </a:r>
            <a:r>
              <a:rPr lang="it-IT" dirty="0"/>
              <a:t>- [P]</a:t>
            </a:r>
            <a:r>
              <a:rPr lang="it-IT" baseline="-25000" dirty="0"/>
              <a:t>0</a:t>
            </a:r>
            <a:r>
              <a:rPr lang="it-IT" dirty="0"/>
              <a:t>)/(t</a:t>
            </a:r>
            <a:r>
              <a:rPr lang="it-IT" baseline="-25000" dirty="0"/>
              <a:t>1</a:t>
            </a:r>
            <a:r>
              <a:rPr lang="it-IT" dirty="0"/>
              <a:t> – t</a:t>
            </a:r>
            <a:r>
              <a:rPr lang="it-IT" baseline="-25000" dirty="0"/>
              <a:t>0</a:t>
            </a:r>
            <a:r>
              <a:rPr lang="it-IT" dirty="0"/>
              <a:t>)</a:t>
            </a:r>
          </a:p>
          <a:p>
            <a:pPr marL="457200" indent="-457200"/>
            <a:r>
              <a:rPr lang="it-IT" dirty="0"/>
              <a:t>- 	sostituendo l’equazione di [P] in funzione di [R]  </a:t>
            </a:r>
          </a:p>
          <a:p>
            <a:pPr marL="457200" indent="-457200">
              <a:buFontTx/>
              <a:buChar char="-"/>
            </a:pPr>
            <a:r>
              <a:rPr lang="it-IT" dirty="0"/>
              <a:t> tenendo conto che [P]</a:t>
            </a:r>
            <a:r>
              <a:rPr lang="it-IT" baseline="-25000" dirty="0"/>
              <a:t>0</a:t>
            </a:r>
            <a:r>
              <a:rPr lang="it-IT" dirty="0"/>
              <a:t> = 0, si avrà  </a:t>
            </a:r>
          </a:p>
          <a:p>
            <a:pPr marL="457200" indent="-457200"/>
            <a:r>
              <a:rPr lang="it-IT" dirty="0"/>
              <a:t>		d[P]/</a:t>
            </a:r>
            <a:r>
              <a:rPr lang="it-IT" dirty="0" err="1"/>
              <a:t>dt</a:t>
            </a:r>
            <a:r>
              <a:rPr lang="it-IT" dirty="0"/>
              <a:t> = - n ([R]</a:t>
            </a:r>
            <a:r>
              <a:rPr lang="it-IT" baseline="-25000" dirty="0"/>
              <a:t>1</a:t>
            </a:r>
            <a:r>
              <a:rPr lang="it-IT" dirty="0"/>
              <a:t>- [R]</a:t>
            </a:r>
            <a:r>
              <a:rPr lang="it-IT" baseline="-25000" dirty="0"/>
              <a:t>0</a:t>
            </a:r>
            <a:r>
              <a:rPr lang="it-IT" dirty="0"/>
              <a:t>)/(t</a:t>
            </a:r>
            <a:r>
              <a:rPr lang="it-IT" baseline="-25000" dirty="0"/>
              <a:t>1</a:t>
            </a:r>
            <a:r>
              <a:rPr lang="it-IT" dirty="0"/>
              <a:t> – t</a:t>
            </a:r>
            <a:r>
              <a:rPr lang="it-IT" baseline="-25000" dirty="0"/>
              <a:t>0</a:t>
            </a:r>
            <a:r>
              <a:rPr lang="it-IT" dirty="0"/>
              <a:t>) = - n d[R]/</a:t>
            </a:r>
            <a:r>
              <a:rPr lang="it-IT" dirty="0" err="1"/>
              <a:t>dt</a:t>
            </a:r>
            <a:endParaRPr lang="it-IT" b="1" dirty="0"/>
          </a:p>
          <a:p>
            <a:pPr marL="457200" indent="-457200"/>
            <a:endParaRPr lang="it-IT" sz="800" b="1" dirty="0"/>
          </a:p>
          <a:p>
            <a:pPr marL="457200" indent="-457200"/>
            <a:r>
              <a:rPr lang="it-IT" dirty="0"/>
              <a:t>Disponiamo a questo punto di due equazioni:</a:t>
            </a:r>
            <a:endParaRPr lang="it-IT" b="1" dirty="0"/>
          </a:p>
          <a:p>
            <a:pPr marL="457200" indent="-457200"/>
            <a:r>
              <a:rPr lang="it-IT" b="1" dirty="0"/>
              <a:t>		d[P]/</a:t>
            </a:r>
            <a:r>
              <a:rPr lang="it-IT" b="1" dirty="0" err="1"/>
              <a:t>dt</a:t>
            </a:r>
            <a:r>
              <a:rPr lang="it-IT" b="1" dirty="0"/>
              <a:t> = - n d[R]/</a:t>
            </a:r>
            <a:r>
              <a:rPr lang="it-IT" b="1" dirty="0" err="1"/>
              <a:t>dt</a:t>
            </a:r>
            <a:r>
              <a:rPr lang="it-IT" b="1" dirty="0"/>
              <a:t> 		d[R]/</a:t>
            </a:r>
            <a:r>
              <a:rPr lang="it-IT" b="1" dirty="0" err="1"/>
              <a:t>dt</a:t>
            </a:r>
            <a:r>
              <a:rPr lang="it-IT" b="1" dirty="0"/>
              <a:t>  = - K [R]</a:t>
            </a:r>
            <a:endParaRPr lang="it-IT" baseline="-25000" dirty="0"/>
          </a:p>
          <a:p>
            <a:pPr marL="457200" indent="-457200"/>
            <a:r>
              <a:rPr lang="it-IT" dirty="0"/>
              <a:t>Riscriviamo: d[R]/[</a:t>
            </a:r>
            <a:r>
              <a:rPr lang="it-IT" dirty="0" err="1"/>
              <a:t>R</a:t>
            </a:r>
            <a:r>
              <a:rPr lang="it-IT" dirty="0"/>
              <a:t>] = - K </a:t>
            </a:r>
            <a:r>
              <a:rPr lang="it-IT" dirty="0" err="1"/>
              <a:t>dt</a:t>
            </a:r>
            <a:r>
              <a:rPr lang="it-IT" dirty="0"/>
              <a:t>. Questa equazione si può integrare facilmente tra t = 0 e t = t</a:t>
            </a:r>
            <a:r>
              <a:rPr lang="it-IT" baseline="-25000" dirty="0"/>
              <a:t>1</a:t>
            </a:r>
            <a:r>
              <a:rPr lang="it-IT" dirty="0"/>
              <a:t>, e dà </a:t>
            </a:r>
            <a:endParaRPr lang="de-DE" b="1" dirty="0"/>
          </a:p>
          <a:p>
            <a:pPr marL="457200" indent="-457200"/>
            <a:r>
              <a:rPr lang="de-DE" b="1" dirty="0" err="1"/>
              <a:t>ln</a:t>
            </a:r>
            <a:r>
              <a:rPr lang="de-DE" b="1" dirty="0"/>
              <a:t> ([R]</a:t>
            </a:r>
            <a:r>
              <a:rPr lang="de-DE" b="1" baseline="-25000" dirty="0"/>
              <a:t>1</a:t>
            </a:r>
            <a:r>
              <a:rPr lang="de-DE" b="1" dirty="0"/>
              <a:t>/ [R]</a:t>
            </a:r>
            <a:r>
              <a:rPr lang="de-DE" b="1" baseline="-25000" dirty="0"/>
              <a:t>0</a:t>
            </a:r>
            <a:r>
              <a:rPr lang="de-DE" b="1" dirty="0"/>
              <a:t>) = - K (t</a:t>
            </a:r>
            <a:r>
              <a:rPr lang="de-DE" b="1" baseline="-25000" dirty="0"/>
              <a:t>1</a:t>
            </a:r>
            <a:r>
              <a:rPr lang="de-DE" b="1" dirty="0"/>
              <a:t>– t</a:t>
            </a:r>
            <a:r>
              <a:rPr lang="de-DE" b="1" baseline="-25000" dirty="0"/>
              <a:t>0</a:t>
            </a:r>
            <a:r>
              <a:rPr lang="de-DE" b="1" dirty="0"/>
              <a:t>) = - K t</a:t>
            </a:r>
            <a:r>
              <a:rPr lang="de-DE" b="1" baseline="-25000" dirty="0"/>
              <a:t>1</a:t>
            </a:r>
            <a:r>
              <a:rPr lang="de-DE" b="1" dirty="0"/>
              <a:t>,</a:t>
            </a:r>
            <a:endParaRPr lang="de-DE" dirty="0"/>
          </a:p>
          <a:p>
            <a:pPr marL="457200" indent="-457200"/>
            <a:r>
              <a:rPr lang="de-DE" dirty="0"/>
              <a:t> da </a:t>
            </a:r>
            <a:r>
              <a:rPr lang="de-DE" dirty="0" err="1"/>
              <a:t>cui</a:t>
            </a:r>
            <a:r>
              <a:rPr lang="de-DE" dirty="0"/>
              <a:t>  	</a:t>
            </a:r>
            <a:r>
              <a:rPr lang="it-IT" b="1" dirty="0"/>
              <a:t>[R]</a:t>
            </a:r>
            <a:r>
              <a:rPr lang="it-IT" b="1" baseline="-25000" dirty="0"/>
              <a:t>1</a:t>
            </a:r>
            <a:r>
              <a:rPr lang="it-IT" b="1" dirty="0"/>
              <a:t>= [R]</a:t>
            </a:r>
            <a:r>
              <a:rPr lang="it-IT" b="1" baseline="-25000" dirty="0"/>
              <a:t>0</a:t>
            </a:r>
            <a:r>
              <a:rPr lang="it-IT" b="1" dirty="0"/>
              <a:t> e</a:t>
            </a:r>
            <a:r>
              <a:rPr lang="it-IT" b="1" baseline="30000" dirty="0"/>
              <a:t>-Kt1</a:t>
            </a:r>
            <a:endParaRPr lang="it-IT" baseline="30000" dirty="0"/>
          </a:p>
          <a:p>
            <a:pPr marL="457200" indent="-457200"/>
            <a:r>
              <a:rPr lang="it-IT" dirty="0"/>
              <a:t>Calcolo la concentrazione di R in ogni istante della reazione</a:t>
            </a:r>
          </a:p>
          <a:p>
            <a:pPr marL="457200" indent="-457200"/>
            <a:r>
              <a:rPr lang="it-IT" dirty="0"/>
              <a:t>Sostituisco il valore di [R]</a:t>
            </a:r>
            <a:r>
              <a:rPr lang="it-IT" baseline="-25000" dirty="0"/>
              <a:t>1</a:t>
            </a:r>
            <a:r>
              <a:rPr lang="it-IT" dirty="0"/>
              <a:t> nell’equazione [P]</a:t>
            </a:r>
            <a:r>
              <a:rPr lang="it-IT" baseline="-25000" dirty="0"/>
              <a:t>1</a:t>
            </a:r>
            <a:r>
              <a:rPr lang="it-IT" dirty="0"/>
              <a:t> = - n ([R]</a:t>
            </a:r>
            <a:r>
              <a:rPr lang="it-IT" baseline="-25000" dirty="0"/>
              <a:t>1</a:t>
            </a:r>
            <a:r>
              <a:rPr lang="it-IT" dirty="0"/>
              <a:t>- [R]</a:t>
            </a:r>
            <a:r>
              <a:rPr lang="it-IT" baseline="-25000" dirty="0"/>
              <a:t>0</a:t>
            </a:r>
            <a:r>
              <a:rPr lang="it-IT" dirty="0"/>
              <a:t>)</a:t>
            </a:r>
          </a:p>
          <a:p>
            <a:pPr marL="457200" indent="-457200"/>
            <a:r>
              <a:rPr lang="it-IT" dirty="0"/>
              <a:t> calcolo la concentrazione di P in ogni istante:</a:t>
            </a:r>
            <a:endParaRPr lang="it-IT" b="1" dirty="0"/>
          </a:p>
          <a:p>
            <a:pPr marL="457200" indent="-457200" algn="ctr"/>
            <a:r>
              <a:rPr lang="it-IT" b="1" dirty="0"/>
              <a:t>[P]</a:t>
            </a:r>
            <a:r>
              <a:rPr lang="it-IT" b="1" baseline="-25000" dirty="0"/>
              <a:t>1</a:t>
            </a:r>
            <a:r>
              <a:rPr lang="it-IT" b="1" dirty="0"/>
              <a:t> = - n ([R]</a:t>
            </a:r>
            <a:r>
              <a:rPr lang="it-IT" b="1" baseline="-25000" dirty="0"/>
              <a:t>0</a:t>
            </a:r>
            <a:r>
              <a:rPr lang="it-IT" b="1" dirty="0"/>
              <a:t> e-</a:t>
            </a:r>
            <a:r>
              <a:rPr lang="it-IT" b="1" baseline="30000" dirty="0"/>
              <a:t>Kt1</a:t>
            </a:r>
            <a:r>
              <a:rPr lang="it-IT" b="1" dirty="0"/>
              <a:t>- [R]</a:t>
            </a:r>
            <a:r>
              <a:rPr lang="it-IT" b="1" baseline="-25000" dirty="0"/>
              <a:t>0</a:t>
            </a:r>
            <a:r>
              <a:rPr lang="it-IT" b="1" dirty="0"/>
              <a:t>) =  n [R]</a:t>
            </a:r>
            <a:r>
              <a:rPr lang="it-IT" b="1" baseline="-25000" dirty="0"/>
              <a:t>0</a:t>
            </a:r>
            <a:r>
              <a:rPr lang="it-IT" b="1" dirty="0"/>
              <a:t> (1- e-</a:t>
            </a:r>
            <a:r>
              <a:rPr lang="it-IT" b="1" baseline="30000" dirty="0"/>
              <a:t>Kt1</a:t>
            </a:r>
            <a:r>
              <a:rPr lang="it-IT" b="1" dirty="0"/>
              <a:t>)</a:t>
            </a:r>
          </a:p>
        </p:txBody>
      </p:sp>
      <p:sp>
        <p:nvSpPr>
          <p:cNvPr id="572420" name="Text Box 4"/>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D8041113-2A11-43DB-B953-3CD1F2686187}" type="slidenum">
              <a:rPr lang="it-IT"/>
              <a:pPr/>
              <a:t>23</a:t>
            </a:fld>
            <a:endParaRPr lang="it-IT"/>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42" name="Text Box 2"/>
          <p:cNvSpPr txBox="1">
            <a:spLocks noChangeArrowheads="1"/>
          </p:cNvSpPr>
          <p:nvPr/>
        </p:nvSpPr>
        <p:spPr bwMode="auto">
          <a:xfrm>
            <a:off x="468313" y="92075"/>
            <a:ext cx="8555037" cy="457200"/>
          </a:xfrm>
          <a:prstGeom prst="rect">
            <a:avLst/>
          </a:prstGeom>
          <a:noFill/>
          <a:ln w="9525">
            <a:noFill/>
            <a:miter lim="800000"/>
            <a:headEnd/>
            <a:tailEnd/>
          </a:ln>
          <a:effectLst/>
        </p:spPr>
        <p:txBody>
          <a:bodyPr wrap="none">
            <a:spAutoFit/>
          </a:bodyPr>
          <a:lstStyle/>
          <a:p>
            <a:r>
              <a:rPr lang="it-IT" b="1">
                <a:solidFill>
                  <a:srgbClr val="FF0000"/>
                </a:solidFill>
              </a:rPr>
              <a:t>MODELLI MATEMATICI PER LA COLTURA DI CELLULE</a:t>
            </a:r>
          </a:p>
        </p:txBody>
      </p:sp>
      <p:sp>
        <p:nvSpPr>
          <p:cNvPr id="573443" name="Rectangle 3"/>
          <p:cNvSpPr>
            <a:spLocks noChangeArrowheads="1"/>
          </p:cNvSpPr>
          <p:nvPr/>
        </p:nvSpPr>
        <p:spPr bwMode="auto">
          <a:xfrm>
            <a:off x="0" y="596900"/>
            <a:ext cx="9144000" cy="2282825"/>
          </a:xfrm>
          <a:prstGeom prst="rect">
            <a:avLst/>
          </a:prstGeom>
          <a:noFill/>
          <a:ln w="9525">
            <a:noFill/>
            <a:miter lim="800000"/>
            <a:headEnd/>
            <a:tailEnd/>
          </a:ln>
          <a:effectLst/>
        </p:spPr>
        <p:txBody>
          <a:bodyPr>
            <a:spAutoFit/>
          </a:bodyPr>
          <a:lstStyle/>
          <a:p>
            <a:r>
              <a:rPr lang="it-IT" b="1" i="1"/>
              <a:t>Esercizio 1. </a:t>
            </a:r>
          </a:p>
          <a:p>
            <a:pPr algn="just"/>
            <a:r>
              <a:rPr lang="it-IT" b="1" i="1"/>
              <a:t>Posto che per una reazione S </a:t>
            </a:r>
            <a:r>
              <a:rPr lang="it-IT" b="1" i="1">
                <a:sym typeface="Symbol" pitchFamily="18" charset="2"/>
              </a:rPr>
              <a:t> </a:t>
            </a:r>
            <a:r>
              <a:rPr lang="it-IT" b="1" i="1"/>
              <a:t>n P, la variazione di concentrazione di S è data dall’equazione d[S]/dt  = - K [S], derivare le funzioni [S] = f(t) e [P] = f(t). Successivamente, considerando che k = 0,1 s</a:t>
            </a:r>
            <a:r>
              <a:rPr lang="it-IT" b="1" i="1" baseline="30000"/>
              <a:t>-1</a:t>
            </a:r>
            <a:r>
              <a:rPr lang="it-IT" b="1" i="1"/>
              <a:t>, che n = 2, e che al tempo t</a:t>
            </a:r>
            <a:r>
              <a:rPr lang="it-IT" b="1" i="1" baseline="-25000"/>
              <a:t>1</a:t>
            </a:r>
            <a:r>
              <a:rPr lang="it-IT" b="1" i="1"/>
              <a:t> = 1 s, [S] = 3 gl</a:t>
            </a:r>
            <a:r>
              <a:rPr lang="it-IT" b="1" i="1" baseline="30000"/>
              <a:t>-1</a:t>
            </a:r>
            <a:r>
              <a:rPr lang="it-IT" b="1" i="1"/>
              <a:t> e [P] = 0 gl</a:t>
            </a:r>
            <a:r>
              <a:rPr lang="it-IT" b="1" i="1" baseline="30000"/>
              <a:t>-1</a:t>
            </a:r>
            <a:r>
              <a:rPr lang="it-IT" b="1" i="1"/>
              <a:t>, calcolare la concentrazione di S e P per t = 10 s.</a:t>
            </a:r>
          </a:p>
        </p:txBody>
      </p:sp>
      <p:sp>
        <p:nvSpPr>
          <p:cNvPr id="573444" name="Text Box 4"/>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CEE1E923-6159-45F2-8655-7B984F8E2DCC}" type="slidenum">
              <a:rPr lang="it-IT"/>
              <a:pPr/>
              <a:t>24</a:t>
            </a:fld>
            <a:endParaRPr lang="it-IT"/>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4466" name="Text Box 2"/>
          <p:cNvSpPr txBox="1">
            <a:spLocks noChangeArrowheads="1"/>
          </p:cNvSpPr>
          <p:nvPr/>
        </p:nvSpPr>
        <p:spPr bwMode="auto">
          <a:xfrm>
            <a:off x="468313" y="92075"/>
            <a:ext cx="8555037" cy="457200"/>
          </a:xfrm>
          <a:prstGeom prst="rect">
            <a:avLst/>
          </a:prstGeom>
          <a:noFill/>
          <a:ln w="9525">
            <a:noFill/>
            <a:miter lim="800000"/>
            <a:headEnd/>
            <a:tailEnd/>
          </a:ln>
          <a:effectLst/>
        </p:spPr>
        <p:txBody>
          <a:bodyPr wrap="none">
            <a:spAutoFit/>
          </a:bodyPr>
          <a:lstStyle/>
          <a:p>
            <a:r>
              <a:rPr lang="it-IT" b="1">
                <a:solidFill>
                  <a:srgbClr val="FF0000"/>
                </a:solidFill>
              </a:rPr>
              <a:t>MODELLI MATEMATICI PER LA COLTURA DI CELLULE</a:t>
            </a:r>
          </a:p>
        </p:txBody>
      </p:sp>
      <p:sp>
        <p:nvSpPr>
          <p:cNvPr id="574467" name="Rectangle 3"/>
          <p:cNvSpPr>
            <a:spLocks noChangeArrowheads="1"/>
          </p:cNvSpPr>
          <p:nvPr/>
        </p:nvSpPr>
        <p:spPr bwMode="auto">
          <a:xfrm>
            <a:off x="0" y="596900"/>
            <a:ext cx="9144000" cy="5692775"/>
          </a:xfrm>
          <a:prstGeom prst="rect">
            <a:avLst/>
          </a:prstGeom>
          <a:noFill/>
          <a:ln w="9525">
            <a:noFill/>
            <a:miter lim="800000"/>
            <a:headEnd/>
            <a:tailEnd/>
          </a:ln>
          <a:effectLst/>
        </p:spPr>
        <p:txBody>
          <a:bodyPr>
            <a:spAutoFit/>
          </a:bodyPr>
          <a:lstStyle/>
          <a:p>
            <a:pPr marL="457200" indent="-457200" algn="ctr"/>
            <a:r>
              <a:rPr lang="it-IT" b="1"/>
              <a:t>Michaelis-Menten</a:t>
            </a:r>
          </a:p>
          <a:p>
            <a:pPr marL="457200" indent="-457200"/>
            <a:r>
              <a:rPr lang="it-IT">
                <a:solidFill>
                  <a:srgbClr val="000000"/>
                </a:solidFill>
                <a:cs typeface="Times New Roman" pitchFamily="18" charset="0"/>
              </a:rPr>
              <a:t>Il modello di Michaelis Menten si applica in generale a molti sistemi enzimatici, e dà la dipendenza della velocità di reazione (V) dalla concentrazione del substrato. </a:t>
            </a:r>
          </a:p>
          <a:p>
            <a:pPr marL="457200" indent="-457200"/>
            <a:r>
              <a:rPr lang="it-IT">
                <a:solidFill>
                  <a:srgbClr val="000000"/>
                </a:solidFill>
                <a:cs typeface="Times New Roman" pitchFamily="18" charset="0"/>
              </a:rPr>
              <a:t>per una generica trasformazione  di un substrato (S) in un prodotto (P)</a:t>
            </a:r>
            <a:endParaRPr lang="en-GB">
              <a:solidFill>
                <a:srgbClr val="000000"/>
              </a:solidFill>
              <a:cs typeface="Times New Roman" pitchFamily="18" charset="0"/>
            </a:endParaRPr>
          </a:p>
          <a:p>
            <a:pPr marL="457200" indent="-457200" algn="ctr"/>
            <a:r>
              <a:rPr lang="en-GB">
                <a:solidFill>
                  <a:srgbClr val="000000"/>
                </a:solidFill>
                <a:cs typeface="Times New Roman" pitchFamily="18" charset="0"/>
              </a:rPr>
              <a:t>S </a:t>
            </a:r>
            <a:r>
              <a:rPr lang="it-IT">
                <a:solidFill>
                  <a:srgbClr val="000000"/>
                </a:solidFill>
                <a:latin typeface="Symbol" pitchFamily="18" charset="2"/>
                <a:cs typeface="Times New Roman" pitchFamily="18" charset="0"/>
              </a:rPr>
              <a:t>®</a:t>
            </a:r>
            <a:r>
              <a:rPr lang="en-GB">
                <a:solidFill>
                  <a:srgbClr val="000000"/>
                </a:solidFill>
                <a:cs typeface="Times New Roman" pitchFamily="18" charset="0"/>
              </a:rPr>
              <a:t>Y P</a:t>
            </a:r>
          </a:p>
          <a:p>
            <a:pPr marL="457200" indent="-457200" algn="ctr"/>
            <a:r>
              <a:rPr lang="en-GB">
                <a:solidFill>
                  <a:srgbClr val="000000"/>
                </a:solidFill>
                <a:cs typeface="Times New Roman" pitchFamily="18" charset="0"/>
              </a:rPr>
              <a:t>V = V</a:t>
            </a:r>
            <a:r>
              <a:rPr lang="en-GB" baseline="-25000">
                <a:solidFill>
                  <a:srgbClr val="000000"/>
                </a:solidFill>
                <a:cs typeface="Times New Roman" pitchFamily="18" charset="0"/>
              </a:rPr>
              <a:t>max</a:t>
            </a:r>
            <a:r>
              <a:rPr lang="en-GB">
                <a:solidFill>
                  <a:srgbClr val="000000"/>
                </a:solidFill>
                <a:cs typeface="Times New Roman" pitchFamily="18" charset="0"/>
              </a:rPr>
              <a:t> [S]/(K</a:t>
            </a:r>
            <a:r>
              <a:rPr lang="en-GB" sz="2800" baseline="-30000">
                <a:solidFill>
                  <a:srgbClr val="000000"/>
                </a:solidFill>
                <a:cs typeface="Times New Roman" pitchFamily="18" charset="0"/>
              </a:rPr>
              <a:t>m</a:t>
            </a:r>
            <a:r>
              <a:rPr lang="en-GB" sz="2800">
                <a:solidFill>
                  <a:srgbClr val="000000"/>
                </a:solidFill>
                <a:cs typeface="Times New Roman" pitchFamily="18" charset="0"/>
              </a:rPr>
              <a:t> + [S])  </a:t>
            </a:r>
            <a:r>
              <a:rPr lang="en-GB">
                <a:solidFill>
                  <a:srgbClr val="000000"/>
                </a:solidFill>
                <a:cs typeface="Times New Roman" pitchFamily="18" charset="0"/>
              </a:rPr>
              <a:t>(6)</a:t>
            </a:r>
            <a:endParaRPr lang="it-IT">
              <a:solidFill>
                <a:srgbClr val="000000"/>
              </a:solidFill>
              <a:cs typeface="Times New Roman" pitchFamily="18" charset="0"/>
            </a:endParaRPr>
          </a:p>
          <a:p>
            <a:pPr marL="457200" indent="-457200" algn="just"/>
            <a:r>
              <a:rPr lang="it-IT">
                <a:solidFill>
                  <a:srgbClr val="000000"/>
                </a:solidFill>
                <a:cs typeface="Times New Roman" pitchFamily="18" charset="0"/>
              </a:rPr>
              <a:t>[S] è la concentrazione del substrato</a:t>
            </a:r>
          </a:p>
          <a:p>
            <a:pPr marL="457200" indent="-457200" algn="just"/>
            <a:r>
              <a:rPr lang="it-IT">
                <a:solidFill>
                  <a:srgbClr val="000000"/>
                </a:solidFill>
                <a:cs typeface="Times New Roman" pitchFamily="18" charset="0"/>
              </a:rPr>
              <a:t>Y è il coefficiente stechiometrico della reazione (ossia le moli di prodotto che si formano per mole di substrato scomparso; Y corrisponde alla selettività </a:t>
            </a:r>
            <a:r>
              <a:rPr lang="it-IT">
                <a:solidFill>
                  <a:srgbClr val="000000"/>
                </a:solidFill>
                <a:latin typeface="Symbol" pitchFamily="18" charset="2"/>
                <a:cs typeface="Times New Roman" pitchFamily="18" charset="0"/>
              </a:rPr>
              <a:t>b</a:t>
            </a:r>
            <a:r>
              <a:rPr lang="it-IT">
                <a:solidFill>
                  <a:srgbClr val="000000"/>
                </a:solidFill>
                <a:latin typeface="Courier" charset="0"/>
                <a:cs typeface="Times New Roman" pitchFamily="18" charset="0"/>
              </a:rPr>
              <a:t>/</a:t>
            </a:r>
            <a:r>
              <a:rPr lang="it-IT">
                <a:solidFill>
                  <a:srgbClr val="000000"/>
                </a:solidFill>
                <a:latin typeface="Symbol" pitchFamily="18" charset="2"/>
                <a:cs typeface="Times New Roman" pitchFamily="18" charset="0"/>
              </a:rPr>
              <a:t>a</a:t>
            </a:r>
            <a:r>
              <a:rPr lang="it-IT">
                <a:solidFill>
                  <a:srgbClr val="000000"/>
                </a:solidFill>
                <a:cs typeface="Times New Roman" pitchFamily="18" charset="0"/>
              </a:rPr>
              <a:t>)</a:t>
            </a:r>
          </a:p>
          <a:p>
            <a:pPr marL="457200" indent="-457200" algn="just"/>
            <a:r>
              <a:rPr lang="it-IT">
                <a:solidFill>
                  <a:srgbClr val="000000"/>
                </a:solidFill>
                <a:cs typeface="Times New Roman" pitchFamily="18" charset="0"/>
              </a:rPr>
              <a:t>Vmax è la velocità massima della reazione</a:t>
            </a:r>
          </a:p>
          <a:p>
            <a:pPr marL="457200" indent="-457200" algn="just"/>
            <a:r>
              <a:rPr lang="it-IT">
                <a:solidFill>
                  <a:srgbClr val="000000"/>
                </a:solidFill>
                <a:cs typeface="Times New Roman" pitchFamily="18" charset="0"/>
              </a:rPr>
              <a:t>K</a:t>
            </a:r>
            <a:r>
              <a:rPr lang="it-IT" baseline="-30000">
                <a:solidFill>
                  <a:srgbClr val="000000"/>
                </a:solidFill>
                <a:cs typeface="Times New Roman" pitchFamily="18" charset="0"/>
              </a:rPr>
              <a:t>m</a:t>
            </a:r>
            <a:r>
              <a:rPr lang="it-IT">
                <a:solidFill>
                  <a:srgbClr val="000000"/>
                </a:solidFill>
                <a:cs typeface="Times New Roman" pitchFamily="18" charset="0"/>
              </a:rPr>
              <a:t> è la costante di saturazione. </a:t>
            </a:r>
          </a:p>
          <a:p>
            <a:pPr marL="457200" indent="-457200" algn="just"/>
            <a:r>
              <a:rPr lang="it-IT">
                <a:solidFill>
                  <a:srgbClr val="000000"/>
                </a:solidFill>
                <a:cs typeface="Times New Roman" pitchFamily="18" charset="0"/>
              </a:rPr>
              <a:t>la velocità di reazione (V) è lascompara di S nell’unità di tempo:  </a:t>
            </a:r>
            <a:endParaRPr lang="en-GB">
              <a:solidFill>
                <a:srgbClr val="000000"/>
              </a:solidFill>
              <a:cs typeface="Times New Roman" pitchFamily="18" charset="0"/>
            </a:endParaRPr>
          </a:p>
          <a:p>
            <a:pPr marL="457200" indent="-457200" algn="ctr"/>
            <a:r>
              <a:rPr lang="en-GB">
                <a:solidFill>
                  <a:srgbClr val="000000"/>
                </a:solidFill>
                <a:cs typeface="Times New Roman" pitchFamily="18" charset="0"/>
              </a:rPr>
              <a:t>d[S]/dt = </a:t>
            </a:r>
            <a:r>
              <a:rPr lang="en-GB" sz="2800">
                <a:solidFill>
                  <a:srgbClr val="000000"/>
                </a:solidFill>
                <a:cs typeface="Times New Roman" pitchFamily="18" charset="0"/>
              </a:rPr>
              <a:t>V</a:t>
            </a:r>
            <a:r>
              <a:rPr lang="en-GB" sz="2800" baseline="-25000">
                <a:solidFill>
                  <a:srgbClr val="000000"/>
                </a:solidFill>
                <a:cs typeface="Times New Roman" pitchFamily="18" charset="0"/>
              </a:rPr>
              <a:t>max </a:t>
            </a:r>
            <a:r>
              <a:rPr lang="en-GB" sz="2800">
                <a:solidFill>
                  <a:srgbClr val="000000"/>
                </a:solidFill>
                <a:cs typeface="Times New Roman" pitchFamily="18" charset="0"/>
              </a:rPr>
              <a:t>[S]/(K</a:t>
            </a:r>
            <a:r>
              <a:rPr lang="en-GB" sz="2800" baseline="-30000">
                <a:solidFill>
                  <a:srgbClr val="000000"/>
                </a:solidFill>
                <a:cs typeface="Times New Roman" pitchFamily="18" charset="0"/>
              </a:rPr>
              <a:t>m</a:t>
            </a:r>
            <a:r>
              <a:rPr lang="en-GB" sz="2800">
                <a:solidFill>
                  <a:srgbClr val="000000"/>
                </a:solidFill>
                <a:cs typeface="Times New Roman" pitchFamily="18" charset="0"/>
              </a:rPr>
              <a:t> + [S])  </a:t>
            </a:r>
            <a:r>
              <a:rPr lang="en-GB">
                <a:solidFill>
                  <a:srgbClr val="000000"/>
                </a:solidFill>
                <a:cs typeface="Times New Roman" pitchFamily="18" charset="0"/>
              </a:rPr>
              <a:t>(7)</a:t>
            </a:r>
            <a:endParaRPr lang="it-IT">
              <a:solidFill>
                <a:srgbClr val="000000"/>
              </a:solidFill>
              <a:cs typeface="Times New Roman" pitchFamily="18" charset="0"/>
            </a:endParaRPr>
          </a:p>
        </p:txBody>
      </p:sp>
      <p:sp>
        <p:nvSpPr>
          <p:cNvPr id="574468" name="Text Box 4"/>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CA2E35D2-AAB8-4B51-8114-30AEFD1582B3}" type="slidenum">
              <a:rPr lang="it-IT"/>
              <a:pPr/>
              <a:t>25</a:t>
            </a:fld>
            <a:endParaRPr lang="it-IT"/>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5490" name="Text Box 2"/>
          <p:cNvSpPr txBox="1">
            <a:spLocks noChangeArrowheads="1"/>
          </p:cNvSpPr>
          <p:nvPr/>
        </p:nvSpPr>
        <p:spPr bwMode="auto">
          <a:xfrm>
            <a:off x="468313" y="92075"/>
            <a:ext cx="8555037" cy="457200"/>
          </a:xfrm>
          <a:prstGeom prst="rect">
            <a:avLst/>
          </a:prstGeom>
          <a:noFill/>
          <a:ln w="9525">
            <a:noFill/>
            <a:miter lim="800000"/>
            <a:headEnd/>
            <a:tailEnd/>
          </a:ln>
          <a:effectLst/>
        </p:spPr>
        <p:txBody>
          <a:bodyPr wrap="none">
            <a:spAutoFit/>
          </a:bodyPr>
          <a:lstStyle/>
          <a:p>
            <a:r>
              <a:rPr lang="it-IT" b="1">
                <a:solidFill>
                  <a:srgbClr val="FF0000"/>
                </a:solidFill>
              </a:rPr>
              <a:t>MODELLI MATEMATICI PER LA COLTURA DI CELLULE</a:t>
            </a:r>
          </a:p>
        </p:txBody>
      </p:sp>
      <p:sp>
        <p:nvSpPr>
          <p:cNvPr id="575491" name="Rectangle 3"/>
          <p:cNvSpPr>
            <a:spLocks noChangeArrowheads="1"/>
          </p:cNvSpPr>
          <p:nvPr/>
        </p:nvSpPr>
        <p:spPr bwMode="auto">
          <a:xfrm>
            <a:off x="0" y="596900"/>
            <a:ext cx="9144000" cy="5875338"/>
          </a:xfrm>
          <a:prstGeom prst="rect">
            <a:avLst/>
          </a:prstGeom>
          <a:noFill/>
          <a:ln w="9525">
            <a:noFill/>
            <a:miter lim="800000"/>
            <a:headEnd/>
            <a:tailEnd/>
          </a:ln>
          <a:effectLst/>
        </p:spPr>
        <p:txBody>
          <a:bodyPr>
            <a:spAutoFit/>
          </a:bodyPr>
          <a:lstStyle/>
          <a:p>
            <a:pPr algn="ctr"/>
            <a:r>
              <a:rPr lang="it-IT" b="1"/>
              <a:t>Michaelis-Menten</a:t>
            </a:r>
          </a:p>
          <a:p>
            <a:pPr algn="ctr"/>
            <a:r>
              <a:rPr lang="it-IT">
                <a:solidFill>
                  <a:srgbClr val="000000"/>
                </a:solidFill>
              </a:rPr>
              <a:t>dC</a:t>
            </a:r>
            <a:r>
              <a:rPr lang="it-IT" baseline="-25000">
                <a:solidFill>
                  <a:srgbClr val="000000"/>
                </a:solidFill>
              </a:rPr>
              <a:t>R</a:t>
            </a:r>
            <a:r>
              <a:rPr lang="it-IT">
                <a:solidFill>
                  <a:srgbClr val="000000"/>
                </a:solidFill>
              </a:rPr>
              <a:t>/dt  = - K C</a:t>
            </a:r>
            <a:r>
              <a:rPr lang="it-IT" baseline="-25000">
                <a:solidFill>
                  <a:srgbClr val="000000"/>
                </a:solidFill>
              </a:rPr>
              <a:t>R</a:t>
            </a:r>
            <a:r>
              <a:rPr lang="it-IT">
                <a:solidFill>
                  <a:srgbClr val="000000"/>
                </a:solidFill>
              </a:rPr>
              <a:t> </a:t>
            </a:r>
          </a:p>
          <a:p>
            <a:r>
              <a:rPr lang="it-IT">
                <a:solidFill>
                  <a:srgbClr val="000000"/>
                </a:solidFill>
              </a:rPr>
              <a:t>questa equazione diviene uguale a</a:t>
            </a:r>
          </a:p>
          <a:p>
            <a:pPr algn="ctr"/>
            <a:r>
              <a:rPr lang="en-GB">
                <a:solidFill>
                  <a:srgbClr val="000000"/>
                </a:solidFill>
              </a:rPr>
              <a:t>d[S]/dt = V</a:t>
            </a:r>
            <a:r>
              <a:rPr lang="en-GB" baseline="-25000">
                <a:solidFill>
                  <a:srgbClr val="000000"/>
                </a:solidFill>
              </a:rPr>
              <a:t>max</a:t>
            </a:r>
            <a:r>
              <a:rPr lang="en-GB">
                <a:solidFill>
                  <a:srgbClr val="000000"/>
                </a:solidFill>
              </a:rPr>
              <a:t> [S]/(K</a:t>
            </a:r>
            <a:r>
              <a:rPr lang="en-GB" baseline="-25000">
                <a:solidFill>
                  <a:srgbClr val="000000"/>
                </a:solidFill>
              </a:rPr>
              <a:t>m</a:t>
            </a:r>
            <a:r>
              <a:rPr lang="en-GB">
                <a:solidFill>
                  <a:srgbClr val="000000"/>
                </a:solidFill>
              </a:rPr>
              <a:t> + [S])</a:t>
            </a:r>
            <a:endParaRPr lang="it-IT">
              <a:solidFill>
                <a:srgbClr val="000000"/>
              </a:solidFill>
            </a:endParaRPr>
          </a:p>
          <a:p>
            <a:endParaRPr lang="it-IT" sz="800">
              <a:solidFill>
                <a:srgbClr val="000000"/>
              </a:solidFill>
            </a:endParaRPr>
          </a:p>
          <a:p>
            <a:r>
              <a:rPr lang="it-IT">
                <a:solidFill>
                  <a:srgbClr val="000000"/>
                </a:solidFill>
              </a:rPr>
              <a:t>se sostituiamo a C</a:t>
            </a:r>
            <a:r>
              <a:rPr lang="it-IT" baseline="-25000">
                <a:solidFill>
                  <a:srgbClr val="000000"/>
                </a:solidFill>
              </a:rPr>
              <a:t>R</a:t>
            </a:r>
            <a:r>
              <a:rPr lang="it-IT">
                <a:solidFill>
                  <a:srgbClr val="000000"/>
                </a:solidFill>
              </a:rPr>
              <a:t> il termine C</a:t>
            </a:r>
            <a:r>
              <a:rPr lang="it-IT" baseline="-25000">
                <a:solidFill>
                  <a:srgbClr val="000000"/>
                </a:solidFill>
              </a:rPr>
              <a:t>R</a:t>
            </a:r>
            <a:r>
              <a:rPr lang="it-IT">
                <a:solidFill>
                  <a:srgbClr val="000000"/>
                </a:solidFill>
              </a:rPr>
              <a:t>/(K</a:t>
            </a:r>
            <a:r>
              <a:rPr lang="it-IT" baseline="-25000">
                <a:solidFill>
                  <a:srgbClr val="000000"/>
                </a:solidFill>
              </a:rPr>
              <a:t>m</a:t>
            </a:r>
            <a:r>
              <a:rPr lang="it-IT">
                <a:solidFill>
                  <a:srgbClr val="000000"/>
                </a:solidFill>
              </a:rPr>
              <a:t> + C</a:t>
            </a:r>
            <a:r>
              <a:rPr lang="it-IT" baseline="-25000">
                <a:solidFill>
                  <a:srgbClr val="000000"/>
                </a:solidFill>
              </a:rPr>
              <a:t>R</a:t>
            </a:r>
            <a:r>
              <a:rPr lang="it-IT">
                <a:solidFill>
                  <a:srgbClr val="000000"/>
                </a:solidFill>
              </a:rPr>
              <a:t>)</a:t>
            </a:r>
          </a:p>
          <a:p>
            <a:pPr>
              <a:buFontTx/>
              <a:buChar char="•"/>
            </a:pPr>
            <a:endParaRPr lang="it-IT" sz="800">
              <a:solidFill>
                <a:srgbClr val="000000"/>
              </a:solidFill>
            </a:endParaRPr>
          </a:p>
          <a:p>
            <a:pPr>
              <a:buFontTx/>
              <a:buChar char="•"/>
            </a:pPr>
            <a:r>
              <a:rPr lang="it-IT">
                <a:solidFill>
                  <a:srgbClr val="000000"/>
                </a:solidFill>
              </a:rPr>
              <a:t>la prima equazione dice che la velocità di scomparsa del substrato (R, S) è proporzionale alla sua concentrazione in ogni istante</a:t>
            </a:r>
          </a:p>
          <a:p>
            <a:pPr>
              <a:buFontTx/>
              <a:buChar char="•"/>
            </a:pPr>
            <a:r>
              <a:rPr lang="it-IT">
                <a:solidFill>
                  <a:srgbClr val="000000"/>
                </a:solidFill>
              </a:rPr>
              <a:t> la seconda è più specifica e dice che</a:t>
            </a:r>
          </a:p>
          <a:p>
            <a:pPr algn="ctr"/>
            <a:r>
              <a:rPr lang="it-IT" b="1">
                <a:solidFill>
                  <a:srgbClr val="000000"/>
                </a:solidFill>
              </a:rPr>
              <a:t>la velocità di scomparsa del substrato (S) dipende dalla concentrazione del substrato solo quando la sua concentrazione è al di sotto di un certo valore</a:t>
            </a:r>
            <a:r>
              <a:rPr lang="it-IT">
                <a:solidFill>
                  <a:srgbClr val="000000"/>
                </a:solidFill>
              </a:rPr>
              <a:t> </a:t>
            </a:r>
          </a:p>
          <a:p>
            <a:r>
              <a:rPr lang="it-IT">
                <a:solidFill>
                  <a:srgbClr val="000000"/>
                </a:solidFill>
              </a:rPr>
              <a:t>Per elevate concentrazioni di substrato </a:t>
            </a:r>
          </a:p>
          <a:p>
            <a:r>
              <a:rPr lang="it-IT">
                <a:solidFill>
                  <a:srgbClr val="000000"/>
                </a:solidFill>
              </a:rPr>
              <a:t>			 [S] &gt;&gt; K</a:t>
            </a:r>
            <a:r>
              <a:rPr lang="it-IT" baseline="-25000">
                <a:solidFill>
                  <a:srgbClr val="000000"/>
                </a:solidFill>
              </a:rPr>
              <a:t>m</a:t>
            </a:r>
            <a:r>
              <a:rPr lang="it-IT">
                <a:solidFill>
                  <a:srgbClr val="000000"/>
                </a:solidFill>
              </a:rPr>
              <a:t>,   K</a:t>
            </a:r>
            <a:r>
              <a:rPr lang="it-IT" baseline="-25000">
                <a:solidFill>
                  <a:srgbClr val="000000"/>
                </a:solidFill>
              </a:rPr>
              <a:t>m</a:t>
            </a:r>
            <a:r>
              <a:rPr lang="it-IT">
                <a:solidFill>
                  <a:srgbClr val="000000"/>
                </a:solidFill>
              </a:rPr>
              <a:t> + [S] </a:t>
            </a:r>
            <a:r>
              <a:rPr lang="it-IT">
                <a:solidFill>
                  <a:srgbClr val="000000"/>
                </a:solidFill>
                <a:cs typeface="Times New Roman" pitchFamily="18" charset="0"/>
              </a:rPr>
              <a:t>~</a:t>
            </a:r>
            <a:r>
              <a:rPr lang="it-IT">
                <a:solidFill>
                  <a:srgbClr val="000000"/>
                </a:solidFill>
              </a:rPr>
              <a:t> [S],</a:t>
            </a:r>
          </a:p>
          <a:p>
            <a:pPr algn="ctr"/>
            <a:endParaRPr lang="it-IT">
              <a:solidFill>
                <a:srgbClr val="000000"/>
              </a:solidFill>
            </a:endParaRPr>
          </a:p>
          <a:p>
            <a:pPr algn="ctr"/>
            <a:r>
              <a:rPr lang="it-IT" sz="2800" b="1">
                <a:solidFill>
                  <a:srgbClr val="000000"/>
                </a:solidFill>
              </a:rPr>
              <a:t>d[S]/dt = V</a:t>
            </a:r>
            <a:r>
              <a:rPr lang="it-IT" sz="2800" b="1" baseline="-25000">
                <a:solidFill>
                  <a:srgbClr val="000000"/>
                </a:solidFill>
              </a:rPr>
              <a:t>max</a:t>
            </a:r>
            <a:endParaRPr lang="it-IT" sz="2800" b="1" i="1"/>
          </a:p>
        </p:txBody>
      </p:sp>
      <p:sp>
        <p:nvSpPr>
          <p:cNvPr id="575492" name="Text Box 4"/>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2147FEA0-8C96-4126-B982-B78A27BC975A}" type="slidenum">
              <a:rPr lang="it-IT"/>
              <a:pPr/>
              <a:t>26</a:t>
            </a:fld>
            <a:endParaRPr lang="it-IT"/>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Text Box 2"/>
          <p:cNvSpPr txBox="1">
            <a:spLocks noChangeArrowheads="1"/>
          </p:cNvSpPr>
          <p:nvPr/>
        </p:nvSpPr>
        <p:spPr bwMode="auto">
          <a:xfrm>
            <a:off x="468313" y="92075"/>
            <a:ext cx="8555037" cy="457200"/>
          </a:xfrm>
          <a:prstGeom prst="rect">
            <a:avLst/>
          </a:prstGeom>
          <a:noFill/>
          <a:ln w="9525">
            <a:noFill/>
            <a:miter lim="800000"/>
            <a:headEnd/>
            <a:tailEnd/>
          </a:ln>
          <a:effectLst/>
        </p:spPr>
        <p:txBody>
          <a:bodyPr wrap="none">
            <a:spAutoFit/>
          </a:bodyPr>
          <a:lstStyle/>
          <a:p>
            <a:r>
              <a:rPr lang="it-IT" b="1">
                <a:solidFill>
                  <a:srgbClr val="FF0000"/>
                </a:solidFill>
              </a:rPr>
              <a:t>MODELLI MATEMATICI PER LA COLTURA DI CELLULE</a:t>
            </a:r>
          </a:p>
        </p:txBody>
      </p:sp>
      <p:sp>
        <p:nvSpPr>
          <p:cNvPr id="576515" name="Rectangle 3"/>
          <p:cNvSpPr>
            <a:spLocks noChangeArrowheads="1"/>
          </p:cNvSpPr>
          <p:nvPr/>
        </p:nvSpPr>
        <p:spPr bwMode="auto">
          <a:xfrm>
            <a:off x="0" y="596900"/>
            <a:ext cx="9144000" cy="5326063"/>
          </a:xfrm>
          <a:prstGeom prst="rect">
            <a:avLst/>
          </a:prstGeom>
          <a:noFill/>
          <a:ln w="9525">
            <a:noFill/>
            <a:miter lim="800000"/>
            <a:headEnd/>
            <a:tailEnd/>
          </a:ln>
          <a:effectLst/>
        </p:spPr>
        <p:txBody>
          <a:bodyPr>
            <a:spAutoFit/>
          </a:bodyPr>
          <a:lstStyle/>
          <a:p>
            <a:pPr marL="457200" indent="-457200" algn="ctr"/>
            <a:r>
              <a:rPr lang="it-IT" b="1"/>
              <a:t>Michaelis-Menten</a:t>
            </a:r>
          </a:p>
          <a:p>
            <a:pPr marL="457200" indent="-457200"/>
            <a:endParaRPr lang="it-IT">
              <a:solidFill>
                <a:srgbClr val="000000"/>
              </a:solidFill>
            </a:endParaRPr>
          </a:p>
          <a:p>
            <a:pPr marL="457200" indent="-457200"/>
            <a:r>
              <a:rPr lang="it-IT">
                <a:solidFill>
                  <a:srgbClr val="000000"/>
                </a:solidFill>
              </a:rPr>
              <a:t>A t = 0 con alto [S]</a:t>
            </a:r>
          </a:p>
          <a:p>
            <a:pPr marL="457200" indent="-457200" algn="ctr"/>
            <a:r>
              <a:rPr lang="it-IT" b="1">
                <a:solidFill>
                  <a:srgbClr val="000000"/>
                </a:solidFill>
              </a:rPr>
              <a:t>la velocità di scomparsa del substrato si mantiene al valore massimo</a:t>
            </a:r>
            <a:endParaRPr lang="it-IT">
              <a:solidFill>
                <a:srgbClr val="000000"/>
              </a:solidFill>
            </a:endParaRPr>
          </a:p>
          <a:p>
            <a:pPr marL="457200" indent="-457200" algn="ctr"/>
            <a:endParaRPr lang="it-IT" sz="800">
              <a:solidFill>
                <a:srgbClr val="000000"/>
              </a:solidFill>
            </a:endParaRPr>
          </a:p>
          <a:p>
            <a:pPr marL="457200" indent="-457200" algn="ctr"/>
            <a:r>
              <a:rPr lang="it-IT">
                <a:solidFill>
                  <a:srgbClr val="000000"/>
                </a:solidFill>
              </a:rPr>
              <a:t>finché  [S] &gt;&gt; K</a:t>
            </a:r>
            <a:r>
              <a:rPr lang="it-IT" baseline="-25000">
                <a:solidFill>
                  <a:srgbClr val="000000"/>
                </a:solidFill>
              </a:rPr>
              <a:t>m</a:t>
            </a:r>
          </a:p>
          <a:p>
            <a:pPr marL="457200" indent="-457200" algn="just"/>
            <a:r>
              <a:rPr lang="it-IT">
                <a:solidFill>
                  <a:srgbClr val="000000"/>
                </a:solidFill>
              </a:rPr>
              <a:t>man mano che la reazione procede [S] diminuisce</a:t>
            </a:r>
          </a:p>
          <a:p>
            <a:pPr marL="457200" indent="-457200" algn="just"/>
            <a:r>
              <a:rPr lang="it-IT">
                <a:solidFill>
                  <a:srgbClr val="000000"/>
                </a:solidFill>
              </a:rPr>
              <a:t>Quando:			 K</a:t>
            </a:r>
            <a:r>
              <a:rPr lang="it-IT" baseline="-25000">
                <a:solidFill>
                  <a:srgbClr val="000000"/>
                </a:solidFill>
              </a:rPr>
              <a:t>m</a:t>
            </a:r>
            <a:r>
              <a:rPr lang="it-IT">
                <a:solidFill>
                  <a:srgbClr val="000000"/>
                </a:solidFill>
              </a:rPr>
              <a:t> + [S] </a:t>
            </a:r>
            <a:r>
              <a:rPr lang="it-IT">
                <a:solidFill>
                  <a:srgbClr val="000000"/>
                </a:solidFill>
                <a:cs typeface="Times New Roman" pitchFamily="18" charset="0"/>
              </a:rPr>
              <a:t>≠</a:t>
            </a:r>
            <a:r>
              <a:rPr lang="it-IT">
                <a:solidFill>
                  <a:srgbClr val="000000"/>
                </a:solidFill>
              </a:rPr>
              <a:t> [S]</a:t>
            </a:r>
          </a:p>
          <a:p>
            <a:pPr marL="457200" indent="-457200" algn="ctr"/>
            <a:r>
              <a:rPr lang="it-IT">
                <a:solidFill>
                  <a:srgbClr val="000000"/>
                </a:solidFill>
              </a:rPr>
              <a:t> </a:t>
            </a:r>
            <a:r>
              <a:rPr lang="it-IT" b="1">
                <a:solidFill>
                  <a:srgbClr val="000000"/>
                </a:solidFill>
              </a:rPr>
              <a:t>la velocità della reazione diminuirà fino ad annullarsi</a:t>
            </a:r>
            <a:endParaRPr lang="it-IT">
              <a:solidFill>
                <a:srgbClr val="000000"/>
              </a:solidFill>
            </a:endParaRPr>
          </a:p>
          <a:p>
            <a:pPr marL="457200" indent="-457200" algn="just"/>
            <a:r>
              <a:rPr lang="it-IT">
                <a:solidFill>
                  <a:srgbClr val="000000"/>
                </a:solidFill>
              </a:rPr>
              <a:t>se riportassimo in grafico [S] contro t dovremmo ottenere:</a:t>
            </a:r>
          </a:p>
          <a:p>
            <a:pPr marL="457200" indent="-457200" algn="just">
              <a:buFontTx/>
              <a:buChar char="•"/>
            </a:pPr>
            <a:r>
              <a:rPr lang="it-IT">
                <a:solidFill>
                  <a:srgbClr val="000000"/>
                </a:solidFill>
              </a:rPr>
              <a:t> nel tratto iniziale (da t = 0 fino a t = t</a:t>
            </a:r>
            <a:r>
              <a:rPr lang="it-IT" baseline="-25000">
                <a:solidFill>
                  <a:srgbClr val="000000"/>
                </a:solidFill>
              </a:rPr>
              <a:t>x</a:t>
            </a:r>
            <a:r>
              <a:rPr lang="it-IT">
                <a:solidFill>
                  <a:srgbClr val="000000"/>
                </a:solidFill>
              </a:rPr>
              <a:t>) una retta con pendenza costante  uguale V</a:t>
            </a:r>
            <a:r>
              <a:rPr lang="it-IT" baseline="-25000">
                <a:solidFill>
                  <a:srgbClr val="000000"/>
                </a:solidFill>
              </a:rPr>
              <a:t>max</a:t>
            </a:r>
            <a:r>
              <a:rPr lang="it-IT">
                <a:solidFill>
                  <a:srgbClr val="000000"/>
                </a:solidFill>
              </a:rPr>
              <a:t>,</a:t>
            </a:r>
          </a:p>
          <a:p>
            <a:pPr marL="457200" indent="-457200" algn="just">
              <a:buFontTx/>
              <a:buChar char="•"/>
            </a:pPr>
            <a:r>
              <a:rPr lang="it-IT">
                <a:solidFill>
                  <a:srgbClr val="000000"/>
                </a:solidFill>
              </a:rPr>
              <a:t>per t &gt; t</a:t>
            </a:r>
            <a:r>
              <a:rPr lang="it-IT" baseline="-25000">
                <a:solidFill>
                  <a:srgbClr val="000000"/>
                </a:solidFill>
              </a:rPr>
              <a:t>x</a:t>
            </a:r>
            <a:r>
              <a:rPr lang="it-IT">
                <a:solidFill>
                  <a:srgbClr val="000000"/>
                </a:solidFill>
              </a:rPr>
              <a:t>  vale K</a:t>
            </a:r>
            <a:r>
              <a:rPr lang="it-IT" baseline="-25000">
                <a:solidFill>
                  <a:srgbClr val="000000"/>
                </a:solidFill>
              </a:rPr>
              <a:t>m</a:t>
            </a:r>
            <a:r>
              <a:rPr lang="it-IT">
                <a:solidFill>
                  <a:srgbClr val="000000"/>
                </a:solidFill>
              </a:rPr>
              <a:t> + [S] ≠ [S], quindi si ha una </a:t>
            </a:r>
          </a:p>
          <a:p>
            <a:pPr marL="457200" indent="-457200" algn="ctr"/>
            <a:r>
              <a:rPr lang="it-IT" b="1">
                <a:solidFill>
                  <a:srgbClr val="000000"/>
                </a:solidFill>
              </a:rPr>
              <a:t>diminuzione del valore assoluto della pendenza fino a zero</a:t>
            </a:r>
            <a:endParaRPr lang="it-IT" b="1" i="1"/>
          </a:p>
          <a:p>
            <a:pPr marL="457200" indent="-457200"/>
            <a:endParaRPr lang="it-IT" b="1" i="1"/>
          </a:p>
        </p:txBody>
      </p:sp>
      <p:sp>
        <p:nvSpPr>
          <p:cNvPr id="576516" name="Text Box 4"/>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FF3F905E-D4E4-4926-8B20-8B739A730DB6}" type="slidenum">
              <a:rPr lang="it-IT"/>
              <a:pPr/>
              <a:t>27</a:t>
            </a:fld>
            <a:endParaRPr lang="it-IT"/>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7538" name="Text Box 2"/>
          <p:cNvSpPr txBox="1">
            <a:spLocks noChangeArrowheads="1"/>
          </p:cNvSpPr>
          <p:nvPr/>
        </p:nvSpPr>
        <p:spPr bwMode="auto">
          <a:xfrm>
            <a:off x="468313" y="92075"/>
            <a:ext cx="8555037" cy="457200"/>
          </a:xfrm>
          <a:prstGeom prst="rect">
            <a:avLst/>
          </a:prstGeom>
          <a:noFill/>
          <a:ln w="9525">
            <a:noFill/>
            <a:miter lim="800000"/>
            <a:headEnd/>
            <a:tailEnd/>
          </a:ln>
          <a:effectLst/>
        </p:spPr>
        <p:txBody>
          <a:bodyPr wrap="none">
            <a:spAutoFit/>
          </a:bodyPr>
          <a:lstStyle/>
          <a:p>
            <a:r>
              <a:rPr lang="it-IT" b="1">
                <a:solidFill>
                  <a:srgbClr val="FF0000"/>
                </a:solidFill>
              </a:rPr>
              <a:t>MODELLI MATEMATICI PER LA COLTURA DI CELLULE</a:t>
            </a:r>
          </a:p>
        </p:txBody>
      </p:sp>
      <p:sp>
        <p:nvSpPr>
          <p:cNvPr id="577539" name="Rectangle 3"/>
          <p:cNvSpPr>
            <a:spLocks noChangeArrowheads="1"/>
          </p:cNvSpPr>
          <p:nvPr/>
        </p:nvSpPr>
        <p:spPr bwMode="auto">
          <a:xfrm>
            <a:off x="0" y="596900"/>
            <a:ext cx="9144000" cy="5813425"/>
          </a:xfrm>
          <a:prstGeom prst="rect">
            <a:avLst/>
          </a:prstGeom>
          <a:noFill/>
          <a:ln w="9525">
            <a:noFill/>
            <a:miter lim="800000"/>
            <a:headEnd/>
            <a:tailEnd/>
          </a:ln>
          <a:effectLst/>
        </p:spPr>
        <p:txBody>
          <a:bodyPr>
            <a:spAutoFit/>
          </a:bodyPr>
          <a:lstStyle/>
          <a:p>
            <a:pPr algn="ctr"/>
            <a:r>
              <a:rPr lang="it-IT" b="1"/>
              <a:t>Michaelis-Menten</a:t>
            </a:r>
          </a:p>
          <a:p>
            <a:r>
              <a:rPr lang="it-IT"/>
              <a:t>Per la stechiometria della reazione la velocità espressa come </a:t>
            </a:r>
          </a:p>
          <a:p>
            <a:pPr algn="ctr"/>
            <a:r>
              <a:rPr lang="it-IT" b="1"/>
              <a:t>comparsa di prodotto nell’unità di tempo</a:t>
            </a:r>
            <a:endParaRPr lang="en-GB" b="1"/>
          </a:p>
          <a:p>
            <a:r>
              <a:rPr lang="en-GB" b="1"/>
              <a:t>				d[P]/dt = Y d[S]/dt   (8)</a:t>
            </a:r>
          </a:p>
          <a:p>
            <a:r>
              <a:rPr lang="en-GB" b="1"/>
              <a:t>			d[P]/dt = Y V</a:t>
            </a:r>
            <a:r>
              <a:rPr lang="en-GB" b="1" baseline="-25000"/>
              <a:t>max</a:t>
            </a:r>
            <a:r>
              <a:rPr lang="en-GB" b="1"/>
              <a:t> [S]/(K</a:t>
            </a:r>
            <a:r>
              <a:rPr lang="en-GB" b="1" baseline="-25000"/>
              <a:t>m</a:t>
            </a:r>
            <a:r>
              <a:rPr lang="en-GB" b="1"/>
              <a:t> + [S])  (9)</a:t>
            </a:r>
            <a:endParaRPr lang="it-IT"/>
          </a:p>
          <a:p>
            <a:endParaRPr lang="it-IT" sz="800"/>
          </a:p>
          <a:p>
            <a:r>
              <a:rPr lang="it-IT"/>
              <a:t>[S] e [P] sono variabili (variano in funzione del tempo), espresse come concentrazioni (ad esempio g l</a:t>
            </a:r>
            <a:r>
              <a:rPr lang="it-IT" baseline="30000"/>
              <a:t>-1</a:t>
            </a:r>
            <a:r>
              <a:rPr lang="it-IT"/>
              <a:t>)</a:t>
            </a:r>
          </a:p>
          <a:p>
            <a:r>
              <a:rPr lang="it-IT"/>
              <a:t>V</a:t>
            </a:r>
            <a:r>
              <a:rPr lang="it-IT" baseline="-25000"/>
              <a:t>max</a:t>
            </a:r>
            <a:r>
              <a:rPr lang="it-IT"/>
              <a:t>, K</a:t>
            </a:r>
            <a:r>
              <a:rPr lang="it-IT" baseline="-25000"/>
              <a:t>m</a:t>
            </a:r>
            <a:r>
              <a:rPr lang="it-IT"/>
              <a:t> e Y sono parametri (costanti dell’equazione cinetica)</a:t>
            </a:r>
          </a:p>
          <a:p>
            <a:endParaRPr lang="it-IT" sz="800"/>
          </a:p>
          <a:p>
            <a:pPr algn="just"/>
            <a:r>
              <a:rPr lang="it-IT"/>
              <a:t>I parametri non variano al variare del tempo, ma possono variare variando altri parametri della reazione </a:t>
            </a:r>
          </a:p>
          <a:p>
            <a:pPr algn="just">
              <a:buFontTx/>
              <a:buChar char="•"/>
            </a:pPr>
            <a:r>
              <a:rPr lang="it-IT"/>
              <a:t> pH, la </a:t>
            </a:r>
          </a:p>
          <a:p>
            <a:pPr algn="just">
              <a:buFontTx/>
              <a:buChar char="•"/>
            </a:pPr>
            <a:r>
              <a:rPr lang="it-IT"/>
              <a:t> temperatura</a:t>
            </a:r>
          </a:p>
          <a:p>
            <a:pPr algn="just">
              <a:buFontTx/>
              <a:buChar char="•"/>
            </a:pPr>
            <a:r>
              <a:rPr lang="it-IT"/>
              <a:t> catalizzatore </a:t>
            </a:r>
          </a:p>
          <a:p>
            <a:pPr algn="just"/>
            <a:r>
              <a:rPr lang="it-IT" i="1"/>
              <a:t>per il momento assumeremo Y costante, in realtà si vedrà poi che Y può variare in funzione del tempo</a:t>
            </a:r>
            <a:endParaRPr lang="it-IT"/>
          </a:p>
        </p:txBody>
      </p:sp>
      <p:sp>
        <p:nvSpPr>
          <p:cNvPr id="577540" name="Text Box 4"/>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6999931C-1B0D-4D01-AEEC-BA02AE3E21C4}" type="slidenum">
              <a:rPr lang="it-IT"/>
              <a:pPr/>
              <a:t>28</a:t>
            </a:fld>
            <a:endParaRPr lang="it-IT"/>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8562" name="Text Box 2"/>
          <p:cNvSpPr txBox="1">
            <a:spLocks noChangeArrowheads="1"/>
          </p:cNvSpPr>
          <p:nvPr/>
        </p:nvSpPr>
        <p:spPr bwMode="auto">
          <a:xfrm>
            <a:off x="468313" y="92075"/>
            <a:ext cx="8555037" cy="457200"/>
          </a:xfrm>
          <a:prstGeom prst="rect">
            <a:avLst/>
          </a:prstGeom>
          <a:noFill/>
          <a:ln w="9525">
            <a:noFill/>
            <a:miter lim="800000"/>
            <a:headEnd/>
            <a:tailEnd/>
          </a:ln>
          <a:effectLst/>
        </p:spPr>
        <p:txBody>
          <a:bodyPr wrap="none">
            <a:spAutoFit/>
          </a:bodyPr>
          <a:lstStyle/>
          <a:p>
            <a:r>
              <a:rPr lang="it-IT" b="1">
                <a:solidFill>
                  <a:srgbClr val="FF0000"/>
                </a:solidFill>
              </a:rPr>
              <a:t>MODELLI MATEMATICI PER LA COLTURA DI CELLULE</a:t>
            </a:r>
          </a:p>
        </p:txBody>
      </p:sp>
      <p:sp>
        <p:nvSpPr>
          <p:cNvPr id="578563" name="Rectangle 3"/>
          <p:cNvSpPr>
            <a:spLocks noChangeArrowheads="1"/>
          </p:cNvSpPr>
          <p:nvPr/>
        </p:nvSpPr>
        <p:spPr bwMode="auto">
          <a:xfrm>
            <a:off x="0" y="596900"/>
            <a:ext cx="9144000" cy="5813425"/>
          </a:xfrm>
          <a:prstGeom prst="rect">
            <a:avLst/>
          </a:prstGeom>
          <a:noFill/>
          <a:ln w="9525">
            <a:noFill/>
            <a:miter lim="800000"/>
            <a:headEnd/>
            <a:tailEnd/>
          </a:ln>
          <a:effectLst/>
        </p:spPr>
        <p:txBody>
          <a:bodyPr>
            <a:spAutoFit/>
          </a:bodyPr>
          <a:lstStyle/>
          <a:p>
            <a:pPr marL="457200" indent="-457200" algn="ctr"/>
            <a:r>
              <a:rPr lang="it-IT" b="1"/>
              <a:t>Michaelis-Menten</a:t>
            </a:r>
          </a:p>
          <a:p>
            <a:pPr marL="457200" indent="-457200" algn="ctr"/>
            <a:r>
              <a:rPr lang="it-IT">
                <a:solidFill>
                  <a:srgbClr val="000000"/>
                </a:solidFill>
                <a:cs typeface="Times New Roman" pitchFamily="18" charset="0"/>
              </a:rPr>
              <a:t>	Coefficiente stechiometrico della reazione (Y)</a:t>
            </a:r>
          </a:p>
          <a:p>
            <a:pPr marL="457200" indent="-457200" algn="ctr"/>
            <a:r>
              <a:rPr lang="it-IT" b="1">
                <a:solidFill>
                  <a:srgbClr val="000000"/>
                </a:solidFill>
                <a:cs typeface="Times New Roman" pitchFamily="18" charset="0"/>
              </a:rPr>
              <a:t>Y</a:t>
            </a:r>
            <a:r>
              <a:rPr lang="it-IT">
                <a:solidFill>
                  <a:srgbClr val="000000"/>
                </a:solidFill>
                <a:cs typeface="Times New Roman" pitchFamily="18" charset="0"/>
              </a:rPr>
              <a:t> 	</a:t>
            </a:r>
            <a:r>
              <a:rPr lang="it-IT" b="1">
                <a:solidFill>
                  <a:srgbClr val="000000"/>
                </a:solidFill>
                <a:cs typeface="Times New Roman" pitchFamily="18" charset="0"/>
              </a:rPr>
              <a:t>quantità di prodotto in moli che si forma per mole di substrato che si trasforma in prodotto secondo la specifica reazione</a:t>
            </a:r>
          </a:p>
          <a:p>
            <a:pPr marL="457200" indent="-457200"/>
            <a:r>
              <a:rPr lang="it-IT" sz="800">
                <a:solidFill>
                  <a:srgbClr val="000000"/>
                </a:solidFill>
                <a:cs typeface="Times New Roman" pitchFamily="18" charset="0"/>
              </a:rPr>
              <a:t> </a:t>
            </a:r>
          </a:p>
          <a:p>
            <a:pPr marL="457200" indent="-457200" algn="just"/>
            <a:r>
              <a:rPr lang="it-IT">
                <a:solidFill>
                  <a:srgbClr val="000000"/>
                </a:solidFill>
                <a:cs typeface="Times New Roman" pitchFamily="18" charset="0"/>
              </a:rPr>
              <a:t>L’annotazione “secondo la specifica reazione” è importante, perché un substrato potrebbe trasformarsi in due o più prodotti, attraverso due o più reazioni contemporaneamente </a:t>
            </a:r>
          </a:p>
          <a:p>
            <a:pPr marL="457200" indent="-457200"/>
            <a:endParaRPr lang="it-IT" sz="800">
              <a:solidFill>
                <a:srgbClr val="000000"/>
              </a:solidFill>
              <a:cs typeface="Times New Roman" pitchFamily="18" charset="0"/>
            </a:endParaRPr>
          </a:p>
          <a:p>
            <a:pPr marL="457200" indent="-457200"/>
            <a:r>
              <a:rPr lang="it-IT">
                <a:solidFill>
                  <a:srgbClr val="000000"/>
                </a:solidFill>
                <a:cs typeface="Times New Roman" pitchFamily="18" charset="0"/>
              </a:rPr>
              <a:t>Il coefficiente stechiometrico può essere espresso anche in grammi di prodotto per grammo di substrato che si trasforma nel prodotto, con l’aiuto dei pesi molecolari. </a:t>
            </a:r>
          </a:p>
          <a:p>
            <a:pPr marL="457200" indent="-457200"/>
            <a:r>
              <a:rPr lang="it-IT">
                <a:solidFill>
                  <a:srgbClr val="000000"/>
                </a:solidFill>
                <a:cs typeface="Times New Roman" pitchFamily="18" charset="0"/>
              </a:rPr>
              <a:t>Per un’ipotetica trasformazione  </a:t>
            </a:r>
          </a:p>
          <a:p>
            <a:pPr marL="457200" indent="-457200"/>
            <a:r>
              <a:rPr lang="it-IT">
                <a:solidFill>
                  <a:srgbClr val="000000"/>
                </a:solidFill>
                <a:cs typeface="Times New Roman" pitchFamily="18" charset="0"/>
              </a:rPr>
              <a:t>				S  </a:t>
            </a:r>
            <a:r>
              <a:rPr lang="it-IT">
                <a:solidFill>
                  <a:srgbClr val="000000"/>
                </a:solidFill>
                <a:latin typeface="Wingdings 3" pitchFamily="18" charset="2"/>
                <a:cs typeface="Times New Roman" pitchFamily="18" charset="0"/>
              </a:rPr>
              <a:t>D</a:t>
            </a:r>
            <a:r>
              <a:rPr lang="it-IT">
                <a:solidFill>
                  <a:srgbClr val="000000"/>
                </a:solidFill>
                <a:latin typeface="Symbol" pitchFamily="18" charset="2"/>
                <a:cs typeface="Times New Roman" pitchFamily="18" charset="0"/>
              </a:rPr>
              <a:t>  </a:t>
            </a:r>
            <a:r>
              <a:rPr lang="it-IT">
                <a:solidFill>
                  <a:srgbClr val="000000"/>
                </a:solidFill>
                <a:cs typeface="Times New Roman" pitchFamily="18" charset="0"/>
              </a:rPr>
              <a:t>Y P</a:t>
            </a:r>
          </a:p>
          <a:p>
            <a:pPr marL="457200" indent="-457200"/>
            <a:r>
              <a:rPr lang="it-IT">
                <a:solidFill>
                  <a:srgbClr val="000000"/>
                </a:solidFill>
                <a:cs typeface="Times New Roman" pitchFamily="18" charset="0"/>
              </a:rPr>
              <a:t>se M</a:t>
            </a:r>
            <a:r>
              <a:rPr lang="it-IT" baseline="-30000">
                <a:solidFill>
                  <a:srgbClr val="000000"/>
                </a:solidFill>
                <a:cs typeface="Times New Roman" pitchFamily="18" charset="0"/>
              </a:rPr>
              <a:t>P</a:t>
            </a:r>
            <a:r>
              <a:rPr lang="it-IT">
                <a:solidFill>
                  <a:srgbClr val="000000"/>
                </a:solidFill>
                <a:cs typeface="Times New Roman" pitchFamily="18" charset="0"/>
              </a:rPr>
              <a:t> è il peso molecolare di P e M</a:t>
            </a:r>
            <a:r>
              <a:rPr lang="it-IT" baseline="-30000">
                <a:solidFill>
                  <a:srgbClr val="000000"/>
                </a:solidFill>
                <a:cs typeface="Times New Roman" pitchFamily="18" charset="0"/>
              </a:rPr>
              <a:t>S</a:t>
            </a:r>
            <a:r>
              <a:rPr lang="it-IT">
                <a:solidFill>
                  <a:srgbClr val="000000"/>
                </a:solidFill>
                <a:cs typeface="Times New Roman" pitchFamily="18" charset="0"/>
              </a:rPr>
              <a:t> è il peso molecolare di S, ed Y è espresso in moli/moli</a:t>
            </a:r>
          </a:p>
          <a:p>
            <a:pPr marL="457200" indent="-457200" algn="ctr"/>
            <a:r>
              <a:rPr lang="it-IT">
                <a:solidFill>
                  <a:srgbClr val="000000"/>
                </a:solidFill>
                <a:cs typeface="Times New Roman" pitchFamily="18" charset="0"/>
              </a:rPr>
              <a:t>Y M</a:t>
            </a:r>
            <a:r>
              <a:rPr lang="it-IT" baseline="-30000">
                <a:solidFill>
                  <a:srgbClr val="000000"/>
                </a:solidFill>
                <a:cs typeface="Times New Roman" pitchFamily="18" charset="0"/>
              </a:rPr>
              <a:t>P</a:t>
            </a:r>
            <a:r>
              <a:rPr lang="it-IT">
                <a:solidFill>
                  <a:srgbClr val="000000"/>
                </a:solidFill>
                <a:cs typeface="Times New Roman" pitchFamily="18" charset="0"/>
              </a:rPr>
              <a:t>/M</a:t>
            </a:r>
            <a:r>
              <a:rPr lang="it-IT" baseline="-30000">
                <a:solidFill>
                  <a:srgbClr val="000000"/>
                </a:solidFill>
                <a:cs typeface="Times New Roman" pitchFamily="18" charset="0"/>
              </a:rPr>
              <a:t>S</a:t>
            </a:r>
            <a:r>
              <a:rPr lang="it-IT">
                <a:solidFill>
                  <a:srgbClr val="000000"/>
                </a:solidFill>
                <a:cs typeface="Times New Roman" pitchFamily="18" charset="0"/>
              </a:rPr>
              <a:t> = Y’ sarà espresso in g/g</a:t>
            </a:r>
          </a:p>
        </p:txBody>
      </p:sp>
      <p:sp>
        <p:nvSpPr>
          <p:cNvPr id="578564" name="Text Box 4"/>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F6F3C704-FD7D-4801-8A00-130911BD2567}" type="slidenum">
              <a:rPr lang="it-IT"/>
              <a:pPr/>
              <a:t>29</a:t>
            </a:fld>
            <a:endParaRPr lang="it-IT"/>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8866" name="Text Box 2"/>
          <p:cNvSpPr txBox="1">
            <a:spLocks noChangeArrowheads="1"/>
          </p:cNvSpPr>
          <p:nvPr/>
        </p:nvSpPr>
        <p:spPr bwMode="auto">
          <a:xfrm>
            <a:off x="468313" y="92075"/>
            <a:ext cx="8153400" cy="457200"/>
          </a:xfrm>
          <a:prstGeom prst="rect">
            <a:avLst/>
          </a:prstGeom>
          <a:noFill/>
          <a:ln w="9525">
            <a:noFill/>
            <a:miter lim="800000"/>
            <a:headEnd/>
            <a:tailEnd/>
          </a:ln>
          <a:effectLst/>
        </p:spPr>
        <p:txBody>
          <a:bodyPr wrap="none">
            <a:spAutoFit/>
          </a:bodyPr>
          <a:lstStyle/>
          <a:p>
            <a:r>
              <a:rPr lang="it-IT" b="1">
                <a:solidFill>
                  <a:srgbClr val="FF0000"/>
                </a:solidFill>
              </a:rPr>
              <a:t>SVILUPPO DI UN PROCESSO SU SCALA INDUSTRIALE</a:t>
            </a:r>
          </a:p>
        </p:txBody>
      </p:sp>
      <p:sp>
        <p:nvSpPr>
          <p:cNvPr id="548867" name="Rectangle 3"/>
          <p:cNvSpPr>
            <a:spLocks noChangeArrowheads="1"/>
          </p:cNvSpPr>
          <p:nvPr/>
        </p:nvSpPr>
        <p:spPr bwMode="auto">
          <a:xfrm>
            <a:off x="0" y="447675"/>
            <a:ext cx="9144000" cy="5934075"/>
          </a:xfrm>
          <a:prstGeom prst="rect">
            <a:avLst/>
          </a:prstGeom>
          <a:noFill/>
          <a:ln w="9525">
            <a:noFill/>
            <a:miter lim="800000"/>
            <a:headEnd/>
            <a:tailEnd/>
          </a:ln>
          <a:effectLst/>
        </p:spPr>
        <p:txBody>
          <a:bodyPr anchor="ctr">
            <a:spAutoFit/>
          </a:bodyPr>
          <a:lstStyle/>
          <a:p>
            <a:pPr algn="just"/>
            <a:r>
              <a:rPr lang="it-IT"/>
              <a:t>Supponiamo che: </a:t>
            </a:r>
          </a:p>
          <a:p>
            <a:pPr algn="just"/>
            <a:r>
              <a:rPr lang="it-IT"/>
              <a:t>il numeratore riferito ad una quantità unitaria di prodotto sia &gt; 0</a:t>
            </a:r>
          </a:p>
          <a:p>
            <a:pPr algn="just"/>
            <a:endParaRPr lang="it-IT"/>
          </a:p>
          <a:p>
            <a:pPr algn="just"/>
            <a:r>
              <a:rPr lang="it-IT"/>
              <a:t>ciò che più conta in un processo industriale che si propone di trasformare una sostanza A in un prodotto B è la capacità produttiva (CP)</a:t>
            </a:r>
          </a:p>
          <a:p>
            <a:pPr algn="just"/>
            <a:endParaRPr lang="it-IT"/>
          </a:p>
          <a:p>
            <a:pPr algn="ctr"/>
            <a:r>
              <a:rPr lang="it-IT" b="1"/>
              <a:t>CP = Quantità di Prodotto/(Tempo x Volume)</a:t>
            </a:r>
            <a:endParaRPr lang="it-IT"/>
          </a:p>
          <a:p>
            <a:pPr algn="just"/>
            <a:r>
              <a:rPr lang="it-IT"/>
              <a:t>e, passando alle unità dimensionali,  in</a:t>
            </a:r>
          </a:p>
          <a:p>
            <a:pPr algn="ctr"/>
            <a:r>
              <a:rPr lang="it-IT" b="1"/>
              <a:t>CP = Kg/(h m3)</a:t>
            </a:r>
            <a:endParaRPr lang="it-IT"/>
          </a:p>
          <a:p>
            <a:pPr algn="just"/>
            <a:r>
              <a:rPr lang="it-IT"/>
              <a:t>quantità di prodotto per unità di tempo per unità di </a:t>
            </a:r>
            <a:r>
              <a:rPr lang="it-IT" b="1"/>
              <a:t>volume dell'impianto</a:t>
            </a:r>
          </a:p>
          <a:p>
            <a:pPr algn="ctr"/>
            <a:r>
              <a:rPr lang="it-IT"/>
              <a:t> ATTENZIONE all'analogia tra l'espressione di PR e CP </a:t>
            </a:r>
          </a:p>
          <a:p>
            <a:pPr algn="ctr"/>
            <a:endParaRPr lang="it-IT"/>
          </a:p>
          <a:p>
            <a:pPr algn="just"/>
            <a:r>
              <a:rPr lang="it-IT"/>
              <a:t>Di fatto, nell'espressione di CP, </a:t>
            </a:r>
            <a:r>
              <a:rPr lang="it-IT" b="1"/>
              <a:t>la quantità di prodotto concorre a formare il ricavo</a:t>
            </a:r>
            <a:r>
              <a:rPr lang="it-IT"/>
              <a:t> che appare nell'espressione di PR, ed il </a:t>
            </a:r>
            <a:r>
              <a:rPr lang="it-IT" b="1"/>
              <a:t>volume concorre a formare il capitale investito</a:t>
            </a:r>
            <a:endParaRPr lang="it-IT"/>
          </a:p>
        </p:txBody>
      </p:sp>
      <p:sp>
        <p:nvSpPr>
          <p:cNvPr id="548868" name="Text Box 4"/>
          <p:cNvSpPr txBox="1">
            <a:spLocks noChangeArrowheads="1"/>
          </p:cNvSpPr>
          <p:nvPr/>
        </p:nvSpPr>
        <p:spPr bwMode="auto">
          <a:xfrm>
            <a:off x="8675688" y="6400800"/>
            <a:ext cx="336550" cy="457200"/>
          </a:xfrm>
          <a:prstGeom prst="rect">
            <a:avLst/>
          </a:prstGeom>
          <a:noFill/>
          <a:ln w="9525">
            <a:noFill/>
            <a:miter lim="800000"/>
            <a:headEnd/>
            <a:tailEnd/>
          </a:ln>
          <a:effectLst/>
        </p:spPr>
        <p:txBody>
          <a:bodyPr wrap="none">
            <a:spAutoFit/>
          </a:bodyPr>
          <a:lstStyle/>
          <a:p>
            <a:fld id="{F8827F09-8DFE-434F-9498-8C484A50899E}" type="slidenum">
              <a:rPr lang="it-IT"/>
              <a:pPr/>
              <a:t>3</a:t>
            </a:fld>
            <a:endParaRPr lang="it-IT"/>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9586" name="Text Box 2"/>
          <p:cNvSpPr txBox="1">
            <a:spLocks noChangeArrowheads="1"/>
          </p:cNvSpPr>
          <p:nvPr/>
        </p:nvSpPr>
        <p:spPr bwMode="auto">
          <a:xfrm>
            <a:off x="468313" y="92075"/>
            <a:ext cx="8555037" cy="457200"/>
          </a:xfrm>
          <a:prstGeom prst="rect">
            <a:avLst/>
          </a:prstGeom>
          <a:noFill/>
          <a:ln w="9525">
            <a:noFill/>
            <a:miter lim="800000"/>
            <a:headEnd/>
            <a:tailEnd/>
          </a:ln>
          <a:effectLst/>
        </p:spPr>
        <p:txBody>
          <a:bodyPr wrap="none">
            <a:spAutoFit/>
          </a:bodyPr>
          <a:lstStyle/>
          <a:p>
            <a:r>
              <a:rPr lang="it-IT" b="1">
                <a:solidFill>
                  <a:srgbClr val="FF0000"/>
                </a:solidFill>
              </a:rPr>
              <a:t>MODELLI MATEMATICI PER LA COLTURA DI CELLULE</a:t>
            </a:r>
          </a:p>
        </p:txBody>
      </p:sp>
      <p:sp>
        <p:nvSpPr>
          <p:cNvPr id="579587" name="Rectangle 3"/>
          <p:cNvSpPr>
            <a:spLocks noChangeArrowheads="1"/>
          </p:cNvSpPr>
          <p:nvPr/>
        </p:nvSpPr>
        <p:spPr bwMode="auto">
          <a:xfrm>
            <a:off x="0" y="596900"/>
            <a:ext cx="9144000" cy="5934075"/>
          </a:xfrm>
          <a:prstGeom prst="rect">
            <a:avLst/>
          </a:prstGeom>
          <a:noFill/>
          <a:ln w="9525">
            <a:noFill/>
            <a:miter lim="800000"/>
            <a:headEnd/>
            <a:tailEnd/>
          </a:ln>
          <a:effectLst/>
        </p:spPr>
        <p:txBody>
          <a:bodyPr>
            <a:spAutoFit/>
          </a:bodyPr>
          <a:lstStyle/>
          <a:p>
            <a:pPr algn="ctr"/>
            <a:r>
              <a:rPr lang="it-IT" b="1"/>
              <a:t>Michaelis-Menten</a:t>
            </a:r>
          </a:p>
          <a:p>
            <a:r>
              <a:rPr lang="it-IT"/>
              <a:t>Vincoli del modello:  </a:t>
            </a:r>
          </a:p>
          <a:p>
            <a:pPr algn="ctr"/>
            <a:r>
              <a:rPr lang="it-IT" b="1" i="1"/>
              <a:t>Il modello di Michaelis Menten si applica solo a sistemi nei quali la temperatura ed il pH rimangono costanti durante la reazioni, e non avvenga denaturazione dell’enzima </a:t>
            </a:r>
          </a:p>
          <a:p>
            <a:r>
              <a:rPr lang="it-IT" b="1" i="1"/>
              <a:t>(cioè la temperatura è tale da non causare questo evento)</a:t>
            </a:r>
            <a:r>
              <a:rPr lang="it-IT"/>
              <a:t>.</a:t>
            </a:r>
            <a:endParaRPr lang="it-IT" i="1"/>
          </a:p>
          <a:p>
            <a:r>
              <a:rPr lang="it-IT" i="1"/>
              <a:t>Esercizio 2.</a:t>
            </a:r>
          </a:p>
          <a:p>
            <a:pPr marL="355600" lvl="1" indent="77788" algn="just">
              <a:buFontTx/>
              <a:buChar char="•"/>
            </a:pPr>
            <a:r>
              <a:rPr lang="it-IT" i="1"/>
              <a:t>Definire V</a:t>
            </a:r>
            <a:r>
              <a:rPr lang="it-IT" i="1" baseline="-25000"/>
              <a:t>max</a:t>
            </a:r>
            <a:r>
              <a:rPr lang="it-IT" i="1"/>
              <a:t> ed [S] nel modello di Michaelis Menten.</a:t>
            </a:r>
          </a:p>
          <a:p>
            <a:pPr marL="355600" lvl="1" indent="77788" algn="just">
              <a:buFontTx/>
              <a:buChar char="•"/>
            </a:pPr>
            <a:r>
              <a:rPr lang="it-IT" i="1"/>
              <a:t>Cosa rappresenta una condizione al di fuori della quale un modello non è più valido.</a:t>
            </a:r>
          </a:p>
          <a:p>
            <a:pPr marL="355600" lvl="1" indent="77788" algn="just">
              <a:buFontTx/>
              <a:buChar char="•"/>
            </a:pPr>
            <a:r>
              <a:rPr lang="it-IT" i="1"/>
              <a:t>Se l’attività di un enzima è costante a pH compreso tra 3 e 8, dovendo impostare un modello per l’attività dell’enzima a pH = 7, specificare quale delle seguenti assunzioni sono lecite: a) l’attività non dipende dalla temperatura, b) l’attività non dipende dalla concentrazione del substrato, c) l’attività non dipende dal pH, d) tutte e tre le assunzioni di sopra.</a:t>
            </a:r>
          </a:p>
        </p:txBody>
      </p:sp>
      <p:sp>
        <p:nvSpPr>
          <p:cNvPr id="579588" name="Text Box 4"/>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017DF68C-19F3-4A34-8FE6-536EC4098366}" type="slidenum">
              <a:rPr lang="it-IT"/>
              <a:pPr/>
              <a:t>30</a:t>
            </a:fld>
            <a:endParaRPr lang="it-IT"/>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0610" name="Text Box 2"/>
          <p:cNvSpPr txBox="1">
            <a:spLocks noChangeArrowheads="1"/>
          </p:cNvSpPr>
          <p:nvPr/>
        </p:nvSpPr>
        <p:spPr bwMode="auto">
          <a:xfrm>
            <a:off x="468313" y="92075"/>
            <a:ext cx="8555037" cy="457200"/>
          </a:xfrm>
          <a:prstGeom prst="rect">
            <a:avLst/>
          </a:prstGeom>
          <a:noFill/>
          <a:ln w="9525">
            <a:noFill/>
            <a:miter lim="800000"/>
            <a:headEnd/>
            <a:tailEnd/>
          </a:ln>
          <a:effectLst/>
        </p:spPr>
        <p:txBody>
          <a:bodyPr wrap="none">
            <a:spAutoFit/>
          </a:bodyPr>
          <a:lstStyle/>
          <a:p>
            <a:r>
              <a:rPr lang="it-IT" b="1">
                <a:solidFill>
                  <a:srgbClr val="FF0000"/>
                </a:solidFill>
              </a:rPr>
              <a:t>MODELLI MATEMATICI PER LA COLTURA DI CELLULE</a:t>
            </a:r>
          </a:p>
        </p:txBody>
      </p:sp>
      <p:sp>
        <p:nvSpPr>
          <p:cNvPr id="580611" name="Rectangle 3"/>
          <p:cNvSpPr>
            <a:spLocks noChangeArrowheads="1"/>
          </p:cNvSpPr>
          <p:nvPr/>
        </p:nvSpPr>
        <p:spPr bwMode="auto">
          <a:xfrm>
            <a:off x="0" y="558800"/>
            <a:ext cx="9144000" cy="5813425"/>
          </a:xfrm>
          <a:prstGeom prst="rect">
            <a:avLst/>
          </a:prstGeom>
          <a:noFill/>
          <a:ln w="9525">
            <a:noFill/>
            <a:miter lim="800000"/>
            <a:headEnd/>
            <a:tailEnd/>
          </a:ln>
          <a:effectLst/>
        </p:spPr>
        <p:txBody>
          <a:bodyPr>
            <a:spAutoFit/>
          </a:bodyPr>
          <a:lstStyle/>
          <a:p>
            <a:pPr algn="ctr"/>
            <a:r>
              <a:rPr lang="it-IT" b="1"/>
              <a:t>Considerazioni sul Modello di Michaelis Menten</a:t>
            </a:r>
            <a:endParaRPr lang="en-GB"/>
          </a:p>
          <a:p>
            <a:r>
              <a:rPr lang="en-GB"/>
              <a:t>In 				</a:t>
            </a:r>
            <a:r>
              <a:rPr lang="en-GB" b="1"/>
              <a:t>V = V</a:t>
            </a:r>
            <a:r>
              <a:rPr lang="en-GB" b="1" baseline="-25000"/>
              <a:t>max</a:t>
            </a:r>
            <a:r>
              <a:rPr lang="en-GB" b="1"/>
              <a:t> [S]/(K</a:t>
            </a:r>
            <a:r>
              <a:rPr lang="en-GB" b="1" baseline="-25000"/>
              <a:t>m</a:t>
            </a:r>
            <a:r>
              <a:rPr lang="en-GB" b="1"/>
              <a:t> + [S])  (6)</a:t>
            </a:r>
            <a:endParaRPr lang="it-IT"/>
          </a:p>
          <a:p>
            <a:pPr algn="just"/>
            <a:r>
              <a:rPr lang="it-IT"/>
              <a:t>non appare la concentrazione dell’enzima, che verrà introdotta più avanti con il simbolo X. Si assume che X sia costante. </a:t>
            </a:r>
          </a:p>
          <a:p>
            <a:pPr algn="just"/>
            <a:r>
              <a:rPr lang="it-IT"/>
              <a:t>è basata sul seguente meccanismo di reazione:</a:t>
            </a:r>
          </a:p>
          <a:p>
            <a:r>
              <a:rPr lang="it-IT"/>
              <a:t> </a:t>
            </a:r>
          </a:p>
          <a:p>
            <a:endParaRPr lang="it-IT"/>
          </a:p>
          <a:p>
            <a:endParaRPr lang="it-IT"/>
          </a:p>
          <a:p>
            <a:pPr algn="ctr"/>
            <a:r>
              <a:rPr lang="it-IT" sz="2000"/>
              <a:t>il substrato (S) si unisce all’enzima (E) per formare il complesso (ES) per un tempo piccolo, ma definito, prima di essere trasformato nel prodotto (P) </a:t>
            </a:r>
          </a:p>
          <a:p>
            <a:pPr algn="just"/>
            <a:r>
              <a:rPr lang="it-IT" b="1"/>
              <a:t>due stadi</a:t>
            </a:r>
            <a:r>
              <a:rPr lang="it-IT"/>
              <a:t> ognuno con una sua costante di velocità </a:t>
            </a:r>
            <a:r>
              <a:rPr lang="it-IT" b="1"/>
              <a:t>k</a:t>
            </a:r>
            <a:r>
              <a:rPr lang="it-IT" b="1" baseline="-25000"/>
              <a:t>1</a:t>
            </a:r>
            <a:r>
              <a:rPr lang="it-IT"/>
              <a:t> e </a:t>
            </a:r>
            <a:r>
              <a:rPr lang="it-IT" b="1"/>
              <a:t>k</a:t>
            </a:r>
            <a:r>
              <a:rPr lang="it-IT" b="1" baseline="-25000"/>
              <a:t>3</a:t>
            </a:r>
            <a:r>
              <a:rPr lang="it-IT"/>
              <a:t> </a:t>
            </a:r>
          </a:p>
          <a:p>
            <a:pPr algn="just"/>
            <a:r>
              <a:rPr lang="it-IT"/>
              <a:t>il primo stadio è reversibile (velocità di dissociazione del complesso: </a:t>
            </a:r>
            <a:r>
              <a:rPr lang="it-IT" b="1"/>
              <a:t>k</a:t>
            </a:r>
            <a:r>
              <a:rPr lang="it-IT" b="1" baseline="-25000"/>
              <a:t>2</a:t>
            </a:r>
            <a:r>
              <a:rPr lang="it-IT"/>
              <a:t>)  </a:t>
            </a:r>
            <a:r>
              <a:rPr lang="it-IT" u="sng"/>
              <a:t>Aumentando la concentrazione di S, aumenta la concentrazione di ES, ma quando tutto l’enzima è trasformato in ES (esso cioè è saturo di substrato), un ulteriore aumento di S resta senza effetto e l’enzima lavora al massimo consentitogli dalla costante k</a:t>
            </a:r>
            <a:r>
              <a:rPr lang="it-IT" u="sng" baseline="-25000"/>
              <a:t>3</a:t>
            </a:r>
            <a:endParaRPr lang="it-IT" u="sng"/>
          </a:p>
        </p:txBody>
      </p:sp>
      <p:sp>
        <p:nvSpPr>
          <p:cNvPr id="580612" name="Text Box 4"/>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FCFD70FA-8483-490C-A869-34C9634380DF}" type="slidenum">
              <a:rPr lang="it-IT"/>
              <a:pPr/>
              <a:t>31</a:t>
            </a:fld>
            <a:endParaRPr lang="it-IT"/>
          </a:p>
        </p:txBody>
      </p:sp>
      <p:graphicFrame>
        <p:nvGraphicFramePr>
          <p:cNvPr id="580613" name="Object 5"/>
          <p:cNvGraphicFramePr>
            <a:graphicFrameLocks noChangeAspect="1"/>
          </p:cNvGraphicFramePr>
          <p:nvPr/>
        </p:nvGraphicFramePr>
        <p:xfrm>
          <a:off x="2843213" y="2636838"/>
          <a:ext cx="3529012" cy="917575"/>
        </p:xfrm>
        <a:graphic>
          <a:graphicData uri="http://schemas.openxmlformats.org/presentationml/2006/ole">
            <mc:AlternateContent xmlns:mc="http://schemas.openxmlformats.org/markup-compatibility/2006">
              <mc:Choice xmlns:v="urn:schemas-microsoft-com:vml" Requires="v">
                <p:oleObj name="CS ChemDraw Drawing" r:id="rId2" imgW="2162175" imgH="561975" progId="ChemDraw.Document.6.0">
                  <p:embed/>
                </p:oleObj>
              </mc:Choice>
              <mc:Fallback>
                <p:oleObj name="CS ChemDraw Drawing" r:id="rId2" imgW="2162175" imgH="561975" progId="ChemDraw.Document.6.0">
                  <p:embed/>
                  <p:pic>
                    <p:nvPicPr>
                      <p:cNvPr id="0"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3213" y="2636838"/>
                        <a:ext cx="3529012" cy="917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1634" name="Text Box 2"/>
          <p:cNvSpPr txBox="1">
            <a:spLocks noChangeArrowheads="1"/>
          </p:cNvSpPr>
          <p:nvPr/>
        </p:nvSpPr>
        <p:spPr bwMode="auto">
          <a:xfrm>
            <a:off x="468313" y="92075"/>
            <a:ext cx="8555037" cy="457200"/>
          </a:xfrm>
          <a:prstGeom prst="rect">
            <a:avLst/>
          </a:prstGeom>
          <a:noFill/>
          <a:ln w="9525">
            <a:noFill/>
            <a:miter lim="800000"/>
            <a:headEnd/>
            <a:tailEnd/>
          </a:ln>
          <a:effectLst/>
        </p:spPr>
        <p:txBody>
          <a:bodyPr wrap="none">
            <a:spAutoFit/>
          </a:bodyPr>
          <a:lstStyle/>
          <a:p>
            <a:r>
              <a:rPr lang="it-IT" b="1">
                <a:solidFill>
                  <a:srgbClr val="FF0000"/>
                </a:solidFill>
              </a:rPr>
              <a:t>MODELLI MATEMATICI PER LA COLTURA DI CELLULE</a:t>
            </a:r>
          </a:p>
        </p:txBody>
      </p:sp>
      <p:sp>
        <p:nvSpPr>
          <p:cNvPr id="581635" name="Rectangle 3"/>
          <p:cNvSpPr>
            <a:spLocks noChangeArrowheads="1"/>
          </p:cNvSpPr>
          <p:nvPr/>
        </p:nvSpPr>
        <p:spPr bwMode="auto">
          <a:xfrm>
            <a:off x="0" y="596900"/>
            <a:ext cx="9144000" cy="5873750"/>
          </a:xfrm>
          <a:prstGeom prst="rect">
            <a:avLst/>
          </a:prstGeom>
          <a:noFill/>
          <a:ln w="9525">
            <a:noFill/>
            <a:miter lim="800000"/>
            <a:headEnd/>
            <a:tailEnd/>
          </a:ln>
          <a:effectLst/>
        </p:spPr>
        <p:txBody>
          <a:bodyPr>
            <a:spAutoFit/>
          </a:bodyPr>
          <a:lstStyle/>
          <a:p>
            <a:pPr algn="ctr">
              <a:tabLst>
                <a:tab pos="0" algn="l"/>
              </a:tabLst>
            </a:pPr>
            <a:r>
              <a:rPr lang="it-IT" b="1"/>
              <a:t>Considerazioni sul Modello di Michaelis Menten</a:t>
            </a:r>
            <a:endParaRPr lang="en-GB"/>
          </a:p>
          <a:p>
            <a:pPr>
              <a:tabLst>
                <a:tab pos="0" algn="l"/>
              </a:tabLst>
            </a:pPr>
            <a:r>
              <a:rPr lang="it-IT"/>
              <a:t>Riordinando l’equazione (6), possiamo ottenere il seguente risultato:</a:t>
            </a:r>
          </a:p>
          <a:p>
            <a:pPr algn="ctr">
              <a:tabLst>
                <a:tab pos="0" algn="l"/>
              </a:tabLst>
            </a:pPr>
            <a:r>
              <a:rPr lang="en-GB"/>
              <a:t>V = V</a:t>
            </a:r>
            <a:r>
              <a:rPr lang="en-GB" baseline="-25000"/>
              <a:t>max</a:t>
            </a:r>
            <a:r>
              <a:rPr lang="en-GB"/>
              <a:t> [S]/(K</a:t>
            </a:r>
            <a:r>
              <a:rPr lang="en-GB" baseline="-25000"/>
              <a:t>m</a:t>
            </a:r>
            <a:r>
              <a:rPr lang="en-GB"/>
              <a:t> + [S])</a:t>
            </a:r>
          </a:p>
          <a:p>
            <a:pPr algn="ctr">
              <a:tabLst>
                <a:tab pos="0" algn="l"/>
              </a:tabLst>
            </a:pPr>
            <a:r>
              <a:rPr lang="en-GB"/>
              <a:t> 1/V = K</a:t>
            </a:r>
            <a:r>
              <a:rPr lang="en-GB" baseline="-25000"/>
              <a:t>m</a:t>
            </a:r>
            <a:r>
              <a:rPr lang="en-GB"/>
              <a:t>/(V</a:t>
            </a:r>
            <a:r>
              <a:rPr lang="en-GB" baseline="-25000"/>
              <a:t>max</a:t>
            </a:r>
            <a:r>
              <a:rPr lang="en-GB"/>
              <a:t> [S]) + 1/V</a:t>
            </a:r>
            <a:r>
              <a:rPr lang="en-GB" baseline="-25000"/>
              <a:t>max</a:t>
            </a:r>
            <a:r>
              <a:rPr lang="en-GB"/>
              <a:t> (6a).</a:t>
            </a:r>
            <a:endParaRPr lang="it-IT"/>
          </a:p>
          <a:p>
            <a:pPr>
              <a:tabLst>
                <a:tab pos="0" algn="l"/>
              </a:tabLst>
            </a:pPr>
            <a:r>
              <a:rPr lang="it-IT"/>
              <a:t>Disponendo dei valori sperimentali di V ed S, e riportando in ordinate 1/V ed in ascisse 1/[S], </a:t>
            </a:r>
            <a:r>
              <a:rPr lang="it-IT" b="1"/>
              <a:t>si otterrà una retta</a:t>
            </a:r>
          </a:p>
          <a:p>
            <a:pPr>
              <a:tabLst>
                <a:tab pos="0" algn="l"/>
              </a:tabLst>
            </a:pPr>
            <a:r>
              <a:rPr lang="it-IT"/>
              <a:t>con pendenza 		</a:t>
            </a:r>
            <a:r>
              <a:rPr lang="it-IT" b="1"/>
              <a:t>K</a:t>
            </a:r>
            <a:r>
              <a:rPr lang="it-IT" b="1" baseline="-25000"/>
              <a:t>m</a:t>
            </a:r>
            <a:r>
              <a:rPr lang="it-IT" b="1"/>
              <a:t>/V</a:t>
            </a:r>
            <a:r>
              <a:rPr lang="it-IT" b="1" baseline="-25000"/>
              <a:t>max</a:t>
            </a:r>
            <a:r>
              <a:rPr lang="it-IT"/>
              <a:t> </a:t>
            </a:r>
          </a:p>
          <a:p>
            <a:pPr>
              <a:tabLst>
                <a:tab pos="0" algn="l"/>
              </a:tabLst>
            </a:pPr>
            <a:r>
              <a:rPr lang="it-IT"/>
              <a:t>ed intercetta 		</a:t>
            </a:r>
            <a:r>
              <a:rPr lang="it-IT" b="1"/>
              <a:t>1/V</a:t>
            </a:r>
            <a:r>
              <a:rPr lang="it-IT" b="1" baseline="-25000"/>
              <a:t>max  </a:t>
            </a:r>
            <a:r>
              <a:rPr lang="it-IT" baseline="-25000"/>
              <a:t> </a:t>
            </a:r>
          </a:p>
          <a:p>
            <a:pPr>
              <a:tabLst>
                <a:tab pos="0" algn="l"/>
              </a:tabLst>
            </a:pPr>
            <a:r>
              <a:rPr lang="it-IT" u="sng"/>
              <a:t>L’equazione di Michaelis non contempla l’effetto inibitorio del substrato</a:t>
            </a:r>
            <a:r>
              <a:rPr lang="it-IT"/>
              <a:t> Infatti, in base alla seguente reazione</a:t>
            </a:r>
          </a:p>
          <a:p>
            <a:pPr>
              <a:tabLst>
                <a:tab pos="0" algn="l"/>
              </a:tabLst>
            </a:pPr>
            <a:endParaRPr lang="it-IT"/>
          </a:p>
          <a:p>
            <a:pPr>
              <a:tabLst>
                <a:tab pos="0" algn="l"/>
              </a:tabLst>
            </a:pPr>
            <a:endParaRPr lang="it-IT"/>
          </a:p>
          <a:p>
            <a:pPr algn="ctr">
              <a:tabLst>
                <a:tab pos="0" algn="l"/>
              </a:tabLst>
            </a:pPr>
            <a:endParaRPr lang="it-IT" sz="2000"/>
          </a:p>
          <a:p>
            <a:pPr algn="ctr">
              <a:tabLst>
                <a:tab pos="0" algn="l"/>
              </a:tabLst>
            </a:pPr>
            <a:r>
              <a:rPr lang="it-IT" sz="2000"/>
              <a:t>l’inibitore I sottrae E dall’interazione con S, formando il complesso EI</a:t>
            </a:r>
            <a:r>
              <a:rPr lang="it-IT"/>
              <a:t> </a:t>
            </a:r>
          </a:p>
          <a:p>
            <a:pPr algn="just">
              <a:tabLst>
                <a:tab pos="0" algn="l"/>
              </a:tabLst>
            </a:pPr>
            <a:r>
              <a:rPr lang="it-IT"/>
              <a:t>si possono avere vari tipi di inibizione (irreversibile, competitiva, allosterica, e mista), l’equazione (6a) viene modificata in vari modi</a:t>
            </a:r>
          </a:p>
        </p:txBody>
      </p:sp>
      <p:sp>
        <p:nvSpPr>
          <p:cNvPr id="581636" name="Text Box 4"/>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B1FF0C94-C5D1-478F-82F9-EFDDA90313FE}" type="slidenum">
              <a:rPr lang="it-IT"/>
              <a:pPr/>
              <a:t>32</a:t>
            </a:fld>
            <a:endParaRPr lang="it-IT"/>
          </a:p>
        </p:txBody>
      </p:sp>
      <p:graphicFrame>
        <p:nvGraphicFramePr>
          <p:cNvPr id="581637" name="Object 5"/>
          <p:cNvGraphicFramePr>
            <a:graphicFrameLocks noChangeAspect="1"/>
          </p:cNvGraphicFramePr>
          <p:nvPr/>
        </p:nvGraphicFramePr>
        <p:xfrm>
          <a:off x="3492500" y="4365625"/>
          <a:ext cx="1871663" cy="922338"/>
        </p:xfrm>
        <a:graphic>
          <a:graphicData uri="http://schemas.openxmlformats.org/presentationml/2006/ole">
            <mc:AlternateContent xmlns:mc="http://schemas.openxmlformats.org/markup-compatibility/2006">
              <mc:Choice xmlns:v="urn:schemas-microsoft-com:vml" Requires="v">
                <p:oleObj name="CS ChemDraw Drawing" r:id="rId2" imgW="1139571" imgH="561975" progId="ChemDraw.Document.6.0">
                  <p:embed/>
                </p:oleObj>
              </mc:Choice>
              <mc:Fallback>
                <p:oleObj name="CS ChemDraw Drawing" r:id="rId2" imgW="1139571" imgH="561975" progId="ChemDraw.Document.6.0">
                  <p:embed/>
                  <p:pic>
                    <p:nvPicPr>
                      <p:cNvPr id="0"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2500" y="4365625"/>
                        <a:ext cx="1871663" cy="922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2659" name="Rectangle 3"/>
          <p:cNvSpPr>
            <a:spLocks noChangeArrowheads="1"/>
          </p:cNvSpPr>
          <p:nvPr/>
        </p:nvSpPr>
        <p:spPr bwMode="auto">
          <a:xfrm>
            <a:off x="0" y="812800"/>
            <a:ext cx="9144000" cy="5568950"/>
          </a:xfrm>
          <a:prstGeom prst="rect">
            <a:avLst/>
          </a:prstGeom>
          <a:noFill/>
          <a:ln w="9525">
            <a:noFill/>
            <a:miter lim="800000"/>
            <a:headEnd/>
            <a:tailEnd/>
          </a:ln>
          <a:effectLst/>
        </p:spPr>
        <p:txBody>
          <a:bodyPr>
            <a:spAutoFit/>
          </a:bodyPr>
          <a:lstStyle/>
          <a:p>
            <a:pPr algn="ctr"/>
            <a:r>
              <a:rPr lang="it-IT"/>
              <a:t>La coltivazione di cellule in scala industriale si compie in speciali reattori noti come bioreattori o fermentatori.  I bioreattori possono operare in tre modi, come rappresentato in Fig. 3:</a:t>
            </a:r>
          </a:p>
          <a:p>
            <a:endParaRPr lang="it-IT"/>
          </a:p>
          <a:p>
            <a:endParaRPr lang="it-IT" i="1"/>
          </a:p>
          <a:p>
            <a:endParaRPr lang="it-IT" i="1"/>
          </a:p>
          <a:p>
            <a:endParaRPr lang="it-IT" i="1"/>
          </a:p>
          <a:p>
            <a:endParaRPr lang="it-IT" i="1"/>
          </a:p>
          <a:p>
            <a:endParaRPr lang="it-IT" i="1"/>
          </a:p>
          <a:p>
            <a:endParaRPr lang="it-IT" i="1"/>
          </a:p>
          <a:p>
            <a:endParaRPr lang="it-IT" i="1"/>
          </a:p>
          <a:p>
            <a:endParaRPr lang="it-IT" i="1"/>
          </a:p>
          <a:p>
            <a:r>
              <a:rPr lang="it-IT"/>
              <a:t>I più frequentemente usati per la produzioni di prodotti biochimici sono i fermentatori </a:t>
            </a:r>
            <a:r>
              <a:rPr lang="it-IT" b="1"/>
              <a:t>fed-batch</a:t>
            </a:r>
            <a:r>
              <a:rPr lang="it-IT"/>
              <a:t>, seguiti dai </a:t>
            </a:r>
            <a:r>
              <a:rPr lang="it-IT" b="1"/>
              <a:t>batch</a:t>
            </a:r>
            <a:r>
              <a:rPr lang="it-IT"/>
              <a:t>, mentre i reattori </a:t>
            </a:r>
            <a:r>
              <a:rPr lang="it-IT" b="1"/>
              <a:t>continui</a:t>
            </a:r>
            <a:r>
              <a:rPr lang="it-IT"/>
              <a:t> sono molto usati per il trattamento di rifiuti.</a:t>
            </a:r>
          </a:p>
        </p:txBody>
      </p:sp>
      <p:sp>
        <p:nvSpPr>
          <p:cNvPr id="582660" name="Text Box 4"/>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4B7996F9-9047-41BB-907E-0EA03F6B9364}" type="slidenum">
              <a:rPr lang="it-IT"/>
              <a:pPr/>
              <a:t>33</a:t>
            </a:fld>
            <a:endParaRPr lang="it-IT"/>
          </a:p>
        </p:txBody>
      </p:sp>
      <p:pic>
        <p:nvPicPr>
          <p:cNvPr id="582661" name="Picture 5" descr="Senza nome-scandito-01"/>
          <p:cNvPicPr>
            <a:picLocks noChangeAspect="1" noChangeArrowheads="1"/>
          </p:cNvPicPr>
          <p:nvPr/>
        </p:nvPicPr>
        <p:blipFill>
          <a:blip r:embed="rId2" cstate="print"/>
          <a:srcRect/>
          <a:stretch>
            <a:fillRect/>
          </a:stretch>
        </p:blipFill>
        <p:spPr bwMode="auto">
          <a:xfrm>
            <a:off x="1692275" y="2349500"/>
            <a:ext cx="5495925" cy="2857500"/>
          </a:xfrm>
          <a:prstGeom prst="rect">
            <a:avLst/>
          </a:prstGeom>
          <a:noFill/>
          <a:ln w="9525">
            <a:noFill/>
            <a:miter lim="800000"/>
            <a:headEnd/>
            <a:tailEnd/>
          </a:ln>
        </p:spPr>
      </p:pic>
      <p:sp>
        <p:nvSpPr>
          <p:cNvPr id="582662" name="Text Box 6"/>
          <p:cNvSpPr txBox="1">
            <a:spLocks noChangeArrowheads="1"/>
          </p:cNvSpPr>
          <p:nvPr/>
        </p:nvSpPr>
        <p:spPr bwMode="auto">
          <a:xfrm>
            <a:off x="468313" y="92075"/>
            <a:ext cx="8064500" cy="822325"/>
          </a:xfrm>
          <a:prstGeom prst="rect">
            <a:avLst/>
          </a:prstGeom>
          <a:noFill/>
          <a:ln w="9525">
            <a:noFill/>
            <a:miter lim="800000"/>
            <a:headEnd/>
            <a:tailEnd/>
          </a:ln>
          <a:effectLst/>
        </p:spPr>
        <p:txBody>
          <a:bodyPr wrap="none">
            <a:spAutoFit/>
          </a:bodyPr>
          <a:lstStyle/>
          <a:p>
            <a:pPr algn="ctr"/>
            <a:r>
              <a:rPr lang="it-IT" b="1">
                <a:solidFill>
                  <a:srgbClr val="FF0000"/>
                </a:solidFill>
              </a:rPr>
              <a:t>BIOREATTORI PER LA COLTIVAZIONE DI CELLULE </a:t>
            </a:r>
          </a:p>
          <a:p>
            <a:pPr algn="ctr"/>
            <a:r>
              <a:rPr lang="it-IT" b="1">
                <a:solidFill>
                  <a:srgbClr val="FF0000"/>
                </a:solidFill>
              </a:rPr>
              <a:t>SU SCALA INDUSTRIALE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82" name="Text Box 2"/>
          <p:cNvSpPr txBox="1">
            <a:spLocks noChangeArrowheads="1"/>
          </p:cNvSpPr>
          <p:nvPr/>
        </p:nvSpPr>
        <p:spPr bwMode="auto">
          <a:xfrm>
            <a:off x="468313" y="92075"/>
            <a:ext cx="8064500" cy="822325"/>
          </a:xfrm>
          <a:prstGeom prst="rect">
            <a:avLst/>
          </a:prstGeom>
          <a:noFill/>
          <a:ln w="9525">
            <a:noFill/>
            <a:miter lim="800000"/>
            <a:headEnd/>
            <a:tailEnd/>
          </a:ln>
          <a:effectLst/>
        </p:spPr>
        <p:txBody>
          <a:bodyPr wrap="none">
            <a:spAutoFit/>
          </a:bodyPr>
          <a:lstStyle/>
          <a:p>
            <a:pPr algn="ctr"/>
            <a:r>
              <a:rPr lang="it-IT" b="1">
                <a:solidFill>
                  <a:srgbClr val="FF0000"/>
                </a:solidFill>
              </a:rPr>
              <a:t>BIOREATTORI PER LA COLTIVAZIONE DI CELLULE </a:t>
            </a:r>
          </a:p>
          <a:p>
            <a:pPr algn="ctr"/>
            <a:r>
              <a:rPr lang="it-IT" b="1">
                <a:solidFill>
                  <a:srgbClr val="FF0000"/>
                </a:solidFill>
              </a:rPr>
              <a:t>SU SCALA INDUSTRIALE</a:t>
            </a:r>
          </a:p>
        </p:txBody>
      </p:sp>
      <p:sp>
        <p:nvSpPr>
          <p:cNvPr id="583683" name="Rectangle 3"/>
          <p:cNvSpPr>
            <a:spLocks noChangeArrowheads="1"/>
          </p:cNvSpPr>
          <p:nvPr/>
        </p:nvSpPr>
        <p:spPr bwMode="auto">
          <a:xfrm>
            <a:off x="0" y="1125538"/>
            <a:ext cx="9144000" cy="5203825"/>
          </a:xfrm>
          <a:prstGeom prst="rect">
            <a:avLst/>
          </a:prstGeom>
          <a:noFill/>
          <a:ln w="9525">
            <a:noFill/>
            <a:miter lim="800000"/>
            <a:headEnd/>
            <a:tailEnd/>
          </a:ln>
          <a:effectLst/>
        </p:spPr>
        <p:txBody>
          <a:bodyPr>
            <a:spAutoFit/>
          </a:bodyPr>
          <a:lstStyle/>
          <a:p>
            <a:pPr marL="457200" indent="-457200" algn="just"/>
            <a:r>
              <a:rPr lang="it-IT" b="1"/>
              <a:t>reattore batch:</a:t>
            </a:r>
            <a:r>
              <a:rPr lang="it-IT" i="1"/>
              <a:t> </a:t>
            </a:r>
            <a:r>
              <a:rPr lang="it-IT"/>
              <a:t>si pone dapprima </a:t>
            </a:r>
            <a:r>
              <a:rPr lang="it-IT" b="1"/>
              <a:t>il terreno di coltura fresco</a:t>
            </a:r>
            <a:r>
              <a:rPr lang="it-IT"/>
              <a:t> e poi lo si </a:t>
            </a:r>
            <a:r>
              <a:rPr lang="it-IT" b="1"/>
              <a:t>inocula</a:t>
            </a:r>
            <a:r>
              <a:rPr lang="it-IT"/>
              <a:t>. Al termine della fermentazione, il reattore viene svuotato, pulito, sterilizzato e riempito con un altro lotto di terreno di terreno di coltura ed inoculo. Il contenuto rimosso da reattore viene inviato al processo di separazione.</a:t>
            </a:r>
          </a:p>
          <a:p>
            <a:pPr marL="457200" indent="-457200" algn="just"/>
            <a:endParaRPr lang="it-IT"/>
          </a:p>
          <a:p>
            <a:pPr marL="457200" indent="-457200" algn="just"/>
            <a:r>
              <a:rPr lang="it-IT" b="1"/>
              <a:t>reattore continuo</a:t>
            </a:r>
            <a:r>
              <a:rPr lang="it-IT"/>
              <a:t>: il terreno di coltura fresco è </a:t>
            </a:r>
            <a:r>
              <a:rPr lang="it-IT" b="1"/>
              <a:t>continuamente alimentato</a:t>
            </a:r>
            <a:r>
              <a:rPr lang="it-IT"/>
              <a:t> ed il prodotto di fermentazione è </a:t>
            </a:r>
            <a:r>
              <a:rPr lang="it-IT" b="1"/>
              <a:t>continuamente rimosso</a:t>
            </a:r>
            <a:r>
              <a:rPr lang="it-IT"/>
              <a:t> dal bioreattore. Le cellule di microrganismi vengono aggiunte immediatamente dopo la prima aggiunta di terreno di coltura e poi, durante la marcia del bioreattore continuano a moltiplicarsi nel mezzo fresco che entra continuamente ed allo stesso tempo </a:t>
            </a:r>
            <a:r>
              <a:rPr lang="it-IT" u="sng"/>
              <a:t>i prodotti del metabolismo e parte delle cellule</a:t>
            </a:r>
            <a:r>
              <a:rPr lang="it-IT"/>
              <a:t> escono con il flusso di materia uscente in continuo. </a:t>
            </a:r>
          </a:p>
        </p:txBody>
      </p:sp>
      <p:sp>
        <p:nvSpPr>
          <p:cNvPr id="583684" name="Text Box 4"/>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BB3FC4EB-7854-4D27-8111-2B0727D6D114}" type="slidenum">
              <a:rPr lang="it-IT"/>
              <a:pPr/>
              <a:t>34</a:t>
            </a:fld>
            <a:endParaRPr lang="it-IT"/>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7" name="Rectangle 3"/>
          <p:cNvSpPr>
            <a:spLocks noChangeArrowheads="1"/>
          </p:cNvSpPr>
          <p:nvPr/>
        </p:nvSpPr>
        <p:spPr bwMode="auto">
          <a:xfrm>
            <a:off x="0" y="1052513"/>
            <a:ext cx="9144000" cy="5295900"/>
          </a:xfrm>
          <a:prstGeom prst="rect">
            <a:avLst/>
          </a:prstGeom>
          <a:noFill/>
          <a:ln w="9525">
            <a:noFill/>
            <a:miter lim="800000"/>
            <a:headEnd/>
            <a:tailEnd/>
          </a:ln>
          <a:effectLst/>
        </p:spPr>
        <p:txBody>
          <a:bodyPr>
            <a:spAutoFit/>
          </a:bodyPr>
          <a:lstStyle/>
          <a:p>
            <a:pPr algn="ctr"/>
            <a:r>
              <a:rPr lang="it-IT"/>
              <a:t>i reattori continui vengono fermati meno frequentemente dei reattori batch </a:t>
            </a:r>
          </a:p>
          <a:p>
            <a:pPr algn="just"/>
            <a:endParaRPr lang="it-IT" sz="800"/>
          </a:p>
          <a:p>
            <a:pPr algn="ctr"/>
            <a:r>
              <a:rPr lang="it-IT" b="1"/>
              <a:t>Le cellule possono anche venire immobilizzate in fase gel</a:t>
            </a:r>
            <a:r>
              <a:rPr lang="it-IT"/>
              <a:t> nel reattore per </a:t>
            </a:r>
            <a:r>
              <a:rPr lang="it-IT" b="1"/>
              <a:t>aumentare il loro tempo di permanenza</a:t>
            </a:r>
            <a:r>
              <a:rPr lang="it-IT"/>
              <a:t> nel reattore e quindi la </a:t>
            </a:r>
            <a:r>
              <a:rPr lang="it-IT" b="1" i="1" u="sng">
                <a:solidFill>
                  <a:srgbClr val="FF0000"/>
                </a:solidFill>
              </a:rPr>
              <a:t>produttività</a:t>
            </a:r>
            <a:r>
              <a:rPr lang="it-IT" i="1" u="sng"/>
              <a:t> </a:t>
            </a:r>
          </a:p>
          <a:p>
            <a:pPr algn="just"/>
            <a:r>
              <a:rPr lang="it-IT"/>
              <a:t>Il tempo di permanenza (t) nel reattore continuo è dato da </a:t>
            </a:r>
          </a:p>
          <a:p>
            <a:pPr algn="just"/>
            <a:r>
              <a:rPr lang="it-IT"/>
              <a:t>			</a:t>
            </a:r>
            <a:r>
              <a:rPr lang="it-IT" b="1"/>
              <a:t>t = V/F</a:t>
            </a:r>
            <a:endParaRPr lang="it-IT"/>
          </a:p>
          <a:p>
            <a:pPr algn="just"/>
            <a:r>
              <a:rPr lang="it-IT"/>
              <a:t>V: volume del reattore (litri) </a:t>
            </a:r>
          </a:p>
          <a:p>
            <a:pPr algn="just"/>
            <a:r>
              <a:rPr lang="it-IT"/>
              <a:t>F: portata della materia che attraversa il reattore (litri/ora) </a:t>
            </a:r>
          </a:p>
          <a:p>
            <a:pPr algn="just"/>
            <a:endParaRPr lang="it-IT" sz="800"/>
          </a:p>
          <a:p>
            <a:pPr algn="just"/>
            <a:r>
              <a:rPr lang="it-IT"/>
              <a:t>Regolando la concentrazione di substrato in entrata ed il tempo T,  nel reattore continuo è possibile mantenere la variazione di [S] nel tempo T in un intervallo di concentrazione tale da operare sempre alla V</a:t>
            </a:r>
            <a:r>
              <a:rPr lang="it-IT" baseline="-25000"/>
              <a:t>max</a:t>
            </a:r>
            <a:r>
              <a:rPr lang="it-IT"/>
              <a:t> </a:t>
            </a:r>
          </a:p>
          <a:p>
            <a:pPr algn="just"/>
            <a:endParaRPr lang="it-IT" sz="1400"/>
          </a:p>
          <a:p>
            <a:pPr algn="just"/>
            <a:r>
              <a:rPr lang="it-IT"/>
              <a:t>L’intestino dell’uomo è assimilabile ad un fermentatore continuo</a:t>
            </a:r>
          </a:p>
        </p:txBody>
      </p:sp>
      <p:sp>
        <p:nvSpPr>
          <p:cNvPr id="584708" name="Text Box 4"/>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118CBC36-D756-4585-B76A-2F70793B9CAE}" type="slidenum">
              <a:rPr lang="it-IT"/>
              <a:pPr/>
              <a:t>35</a:t>
            </a:fld>
            <a:endParaRPr lang="it-IT"/>
          </a:p>
        </p:txBody>
      </p:sp>
      <p:sp>
        <p:nvSpPr>
          <p:cNvPr id="584709" name="Text Box 5"/>
          <p:cNvSpPr txBox="1">
            <a:spLocks noChangeArrowheads="1"/>
          </p:cNvSpPr>
          <p:nvPr/>
        </p:nvSpPr>
        <p:spPr bwMode="auto">
          <a:xfrm>
            <a:off x="468313" y="92075"/>
            <a:ext cx="8064500" cy="822325"/>
          </a:xfrm>
          <a:prstGeom prst="rect">
            <a:avLst/>
          </a:prstGeom>
          <a:noFill/>
          <a:ln w="9525">
            <a:noFill/>
            <a:miter lim="800000"/>
            <a:headEnd/>
            <a:tailEnd/>
          </a:ln>
          <a:effectLst/>
        </p:spPr>
        <p:txBody>
          <a:bodyPr wrap="none">
            <a:spAutoFit/>
          </a:bodyPr>
          <a:lstStyle/>
          <a:p>
            <a:pPr algn="ctr"/>
            <a:r>
              <a:rPr lang="it-IT" b="1">
                <a:solidFill>
                  <a:srgbClr val="FF0000"/>
                </a:solidFill>
              </a:rPr>
              <a:t>BIOREATTORI PER LA COLTIVAZIONE DI CELLULE </a:t>
            </a:r>
          </a:p>
          <a:p>
            <a:pPr algn="ctr"/>
            <a:r>
              <a:rPr lang="it-IT" b="1">
                <a:solidFill>
                  <a:srgbClr val="FF0000"/>
                </a:solidFill>
              </a:rPr>
              <a:t>SU SCALA INDUSTRIALE</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1" name="Rectangle 3"/>
          <p:cNvSpPr>
            <a:spLocks noChangeArrowheads="1"/>
          </p:cNvSpPr>
          <p:nvPr/>
        </p:nvSpPr>
        <p:spPr bwMode="auto">
          <a:xfrm>
            <a:off x="0" y="596900"/>
            <a:ext cx="9144000" cy="5568950"/>
          </a:xfrm>
          <a:prstGeom prst="rect">
            <a:avLst/>
          </a:prstGeom>
          <a:noFill/>
          <a:ln w="9525">
            <a:noFill/>
            <a:miter lim="800000"/>
            <a:headEnd/>
            <a:tailEnd/>
          </a:ln>
          <a:effectLst/>
        </p:spPr>
        <p:txBody>
          <a:bodyPr>
            <a:spAutoFit/>
          </a:bodyPr>
          <a:lstStyle/>
          <a:p>
            <a:pPr marL="457200" indent="-457200"/>
            <a:endParaRPr lang="it-IT" i="1"/>
          </a:p>
          <a:p>
            <a:pPr marL="457200" indent="-457200"/>
            <a:r>
              <a:rPr lang="it-IT" b="1"/>
              <a:t>reattore fed-batch</a:t>
            </a:r>
            <a:r>
              <a:rPr lang="it-IT"/>
              <a:t>: il mezzo di coltura fresco è continuamente aggiunto al bioreattore, alla portata di alimentazione desiderata, senza venire continuamente rimosso, finché il volume del reattore è parzialmente o completamente riempito dal biomassa; il reattore viene svuotato e preparato per una nuova fermentazione.</a:t>
            </a:r>
          </a:p>
          <a:p>
            <a:pPr marL="457200" indent="-457200"/>
            <a:endParaRPr lang="it-IT"/>
          </a:p>
          <a:p>
            <a:pPr marL="457200" indent="-457200" algn="just"/>
            <a:r>
              <a:rPr lang="it-IT"/>
              <a:t> lo studio della cinetica di fermentazione che avviene in un reattore batch è molto più semplice di quello di una fermentazione che avviene negli altri due reattori, perché negli ultimi due casi si dovrà tenere conto anche del flusso di materia  in entrata e/o  in uscita.</a:t>
            </a:r>
            <a:endParaRPr lang="it-IT" i="1"/>
          </a:p>
          <a:p>
            <a:pPr marL="457200" indent="-457200"/>
            <a:endParaRPr lang="it-IT" i="1"/>
          </a:p>
          <a:p>
            <a:pPr marL="457200" indent="-457200"/>
            <a:r>
              <a:rPr lang="it-IT" i="1"/>
              <a:t>Esercizio 3. Effettuare in internet una ricerca sotto la voce batch bioreactors, fed batch bioreactors, continuous bioreactors e trovare almeno una applicazione. Fare un riassunto.</a:t>
            </a:r>
          </a:p>
        </p:txBody>
      </p:sp>
      <p:sp>
        <p:nvSpPr>
          <p:cNvPr id="585732" name="Text Box 4"/>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AAD661B3-1557-4D23-BA54-00995CF0A0FC}" type="slidenum">
              <a:rPr lang="it-IT"/>
              <a:pPr/>
              <a:t>36</a:t>
            </a:fld>
            <a:endParaRPr lang="it-IT"/>
          </a:p>
        </p:txBody>
      </p:sp>
      <p:sp>
        <p:nvSpPr>
          <p:cNvPr id="585733" name="Text Box 5"/>
          <p:cNvSpPr txBox="1">
            <a:spLocks noChangeArrowheads="1"/>
          </p:cNvSpPr>
          <p:nvPr/>
        </p:nvSpPr>
        <p:spPr bwMode="auto">
          <a:xfrm>
            <a:off x="468313" y="92075"/>
            <a:ext cx="8064500" cy="822325"/>
          </a:xfrm>
          <a:prstGeom prst="rect">
            <a:avLst/>
          </a:prstGeom>
          <a:noFill/>
          <a:ln w="9525">
            <a:noFill/>
            <a:miter lim="800000"/>
            <a:headEnd/>
            <a:tailEnd/>
          </a:ln>
          <a:effectLst/>
        </p:spPr>
        <p:txBody>
          <a:bodyPr wrap="none">
            <a:spAutoFit/>
          </a:bodyPr>
          <a:lstStyle/>
          <a:p>
            <a:pPr algn="ctr"/>
            <a:r>
              <a:rPr lang="it-IT" b="1">
                <a:solidFill>
                  <a:srgbClr val="FF0000"/>
                </a:solidFill>
              </a:rPr>
              <a:t>BIOREATTORI PER LA COLTIVAZIONE DI CELLULE </a:t>
            </a:r>
          </a:p>
          <a:p>
            <a:pPr algn="ctr"/>
            <a:r>
              <a:rPr lang="it-IT" b="1">
                <a:solidFill>
                  <a:srgbClr val="FF0000"/>
                </a:solidFill>
              </a:rPr>
              <a:t>SU SCALA INDUSTRIALE</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Text Box 2"/>
          <p:cNvSpPr txBox="1">
            <a:spLocks noChangeArrowheads="1"/>
          </p:cNvSpPr>
          <p:nvPr/>
        </p:nvSpPr>
        <p:spPr bwMode="auto">
          <a:xfrm>
            <a:off x="539750" y="0"/>
            <a:ext cx="7797800" cy="457200"/>
          </a:xfrm>
          <a:prstGeom prst="rect">
            <a:avLst/>
          </a:prstGeom>
          <a:noFill/>
          <a:ln w="9525">
            <a:noFill/>
            <a:miter lim="800000"/>
            <a:headEnd/>
            <a:tailEnd/>
          </a:ln>
          <a:effectLst/>
        </p:spPr>
        <p:txBody>
          <a:bodyPr wrap="none">
            <a:spAutoFit/>
          </a:bodyPr>
          <a:lstStyle/>
          <a:p>
            <a:r>
              <a:rPr lang="it-IT" b="1">
                <a:solidFill>
                  <a:srgbClr val="FF0000"/>
                </a:solidFill>
              </a:rPr>
              <a:t>CURVA DI CRESCITA CELLULARE ESPONENZIALE</a:t>
            </a:r>
          </a:p>
        </p:txBody>
      </p:sp>
      <p:sp>
        <p:nvSpPr>
          <p:cNvPr id="586755" name="Rectangle 3"/>
          <p:cNvSpPr>
            <a:spLocks noChangeArrowheads="1"/>
          </p:cNvSpPr>
          <p:nvPr/>
        </p:nvSpPr>
        <p:spPr bwMode="auto">
          <a:xfrm>
            <a:off x="0" y="596900"/>
            <a:ext cx="9144000" cy="1187450"/>
          </a:xfrm>
          <a:prstGeom prst="rect">
            <a:avLst/>
          </a:prstGeom>
          <a:noFill/>
          <a:ln w="9525">
            <a:noFill/>
            <a:miter lim="800000"/>
            <a:headEnd/>
            <a:tailEnd/>
          </a:ln>
          <a:effectLst/>
        </p:spPr>
        <p:txBody>
          <a:bodyPr>
            <a:spAutoFit/>
          </a:bodyPr>
          <a:lstStyle/>
          <a:p>
            <a:pPr algn="just"/>
            <a:r>
              <a:rPr lang="it-IT"/>
              <a:t>Una tipica curva di crescita cellulare (numero di cellule vive in funzione del tempo di permanenza nel reattore) in un bioreattore batch è rappresentata in Fig. 4:</a:t>
            </a:r>
          </a:p>
        </p:txBody>
      </p:sp>
      <p:sp>
        <p:nvSpPr>
          <p:cNvPr id="586756" name="Text Box 4"/>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DE55261B-BC0A-4C60-A373-43FC7EA87A70}" type="slidenum">
              <a:rPr lang="it-IT"/>
              <a:pPr/>
              <a:t>37</a:t>
            </a:fld>
            <a:endParaRPr lang="it-IT"/>
          </a:p>
        </p:txBody>
      </p:sp>
      <p:pic>
        <p:nvPicPr>
          <p:cNvPr id="586757" name="Picture 5" descr="Senza nome-scandito-01"/>
          <p:cNvPicPr>
            <a:picLocks noChangeAspect="1" noChangeArrowheads="1"/>
          </p:cNvPicPr>
          <p:nvPr/>
        </p:nvPicPr>
        <p:blipFill>
          <a:blip r:embed="rId2" cstate="print"/>
          <a:srcRect/>
          <a:stretch>
            <a:fillRect/>
          </a:stretch>
        </p:blipFill>
        <p:spPr bwMode="auto">
          <a:xfrm>
            <a:off x="2987675" y="1773238"/>
            <a:ext cx="5616575" cy="4560887"/>
          </a:xfrm>
          <a:prstGeom prst="rect">
            <a:avLst/>
          </a:prstGeom>
          <a:noFill/>
          <a:ln w="9525">
            <a:noFill/>
            <a:miter lim="800000"/>
            <a:headEnd/>
            <a:tailEnd/>
          </a:ln>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7779" name="Rectangle 3"/>
          <p:cNvSpPr>
            <a:spLocks noChangeArrowheads="1"/>
          </p:cNvSpPr>
          <p:nvPr/>
        </p:nvSpPr>
        <p:spPr bwMode="auto">
          <a:xfrm>
            <a:off x="0" y="476250"/>
            <a:ext cx="9144000" cy="5935663"/>
          </a:xfrm>
          <a:prstGeom prst="rect">
            <a:avLst/>
          </a:prstGeom>
          <a:noFill/>
          <a:ln w="9525">
            <a:noFill/>
            <a:miter lim="800000"/>
            <a:headEnd/>
            <a:tailEnd/>
          </a:ln>
          <a:effectLst/>
        </p:spPr>
        <p:txBody>
          <a:bodyPr>
            <a:spAutoFit/>
          </a:bodyPr>
          <a:lstStyle/>
          <a:p>
            <a:pPr marL="84138" indent="-84138"/>
            <a:r>
              <a:rPr lang="it-IT"/>
              <a:t>Si distinguono</a:t>
            </a:r>
          </a:p>
          <a:p>
            <a:pPr marL="84138" indent="-84138"/>
            <a:r>
              <a:rPr lang="it-IT"/>
              <a:t> una fase di	</a:t>
            </a:r>
            <a:r>
              <a:rPr lang="it-IT" b="1"/>
              <a:t>quiescenza (lag)</a:t>
            </a:r>
            <a:endParaRPr lang="it-IT"/>
          </a:p>
          <a:p>
            <a:pPr marL="84138" indent="-84138" algn="ctr"/>
            <a:r>
              <a:rPr lang="it-IT" b="1"/>
              <a:t>non</a:t>
            </a:r>
            <a:r>
              <a:rPr lang="it-IT"/>
              <a:t> c’è </a:t>
            </a:r>
            <a:r>
              <a:rPr lang="it-IT" b="1"/>
              <a:t>significativa variazione della popolazione cellulare</a:t>
            </a:r>
            <a:r>
              <a:rPr lang="it-IT"/>
              <a:t>  </a:t>
            </a:r>
          </a:p>
          <a:p>
            <a:pPr marL="84138" indent="-84138"/>
            <a:r>
              <a:rPr lang="it-IT" sz="800"/>
              <a:t> </a:t>
            </a:r>
          </a:p>
          <a:p>
            <a:pPr marL="84138" indent="-84138"/>
            <a:r>
              <a:rPr lang="it-IT"/>
              <a:t>seguita da una fase di </a:t>
            </a:r>
            <a:r>
              <a:rPr lang="it-IT" b="1"/>
              <a:t>crescita esponenziale</a:t>
            </a:r>
            <a:endParaRPr lang="it-IT"/>
          </a:p>
          <a:p>
            <a:pPr marL="84138" indent="-84138" algn="ctr"/>
            <a:r>
              <a:rPr lang="it-IT"/>
              <a:t> </a:t>
            </a:r>
            <a:r>
              <a:rPr lang="it-IT" b="1"/>
              <a:t>fino ad un massimo di popolazione cellulare</a:t>
            </a:r>
          </a:p>
          <a:p>
            <a:pPr marL="84138" indent="-84138" algn="ctr"/>
            <a:endParaRPr lang="it-IT" sz="800" b="1"/>
          </a:p>
          <a:p>
            <a:pPr marL="84138" indent="-84138"/>
            <a:r>
              <a:rPr lang="it-IT"/>
              <a:t>da una fase </a:t>
            </a:r>
            <a:r>
              <a:rPr lang="it-IT" b="1"/>
              <a:t>stazionaria</a:t>
            </a:r>
            <a:endParaRPr lang="it-IT"/>
          </a:p>
          <a:p>
            <a:pPr marL="84138" indent="-84138" algn="ctr"/>
            <a:r>
              <a:rPr lang="it-IT"/>
              <a:t> la </a:t>
            </a:r>
            <a:r>
              <a:rPr lang="it-IT" b="1"/>
              <a:t>popolazione</a:t>
            </a:r>
            <a:r>
              <a:rPr lang="it-IT"/>
              <a:t> cellulare resta al </a:t>
            </a:r>
            <a:r>
              <a:rPr lang="it-IT" b="1"/>
              <a:t>massimo valore</a:t>
            </a:r>
          </a:p>
          <a:p>
            <a:pPr marL="84138" indent="-84138" algn="ctr"/>
            <a:endParaRPr lang="it-IT" sz="800"/>
          </a:p>
          <a:p>
            <a:pPr marL="84138" indent="-84138"/>
            <a:r>
              <a:rPr lang="it-IT"/>
              <a:t>dalla </a:t>
            </a:r>
            <a:r>
              <a:rPr lang="it-IT" b="1"/>
              <a:t>morte delle cellule (death</a:t>
            </a:r>
            <a:r>
              <a:rPr lang="it-IT"/>
              <a:t>)</a:t>
            </a:r>
          </a:p>
          <a:p>
            <a:pPr marL="84138" indent="-84138" algn="ctr"/>
            <a:r>
              <a:rPr lang="it-IT" b="1"/>
              <a:t>la popolazione cellulare diminuisce</a:t>
            </a:r>
            <a:r>
              <a:rPr lang="it-IT"/>
              <a:t> </a:t>
            </a:r>
          </a:p>
          <a:p>
            <a:pPr marL="84138" indent="-84138"/>
            <a:endParaRPr lang="it-IT"/>
          </a:p>
          <a:p>
            <a:pPr marL="84138" indent="-84138"/>
            <a:r>
              <a:rPr lang="it-IT"/>
              <a:t>Il </a:t>
            </a:r>
            <a:r>
              <a:rPr lang="it-IT" b="1"/>
              <a:t>tratto esponenziale della curva è rappresentabile con l’equazione</a:t>
            </a:r>
          </a:p>
          <a:p>
            <a:pPr marL="84138" indent="-84138"/>
            <a:r>
              <a:rPr lang="it-IT" b="1"/>
              <a:t>					[NC] = e </a:t>
            </a:r>
            <a:r>
              <a:rPr lang="it-IT" b="1" baseline="30000"/>
              <a:t>k t</a:t>
            </a:r>
            <a:r>
              <a:rPr lang="it-IT" baseline="30000"/>
              <a:t>,</a:t>
            </a:r>
            <a:endParaRPr lang="it-IT" b="1" baseline="30000"/>
          </a:p>
          <a:p>
            <a:pPr marL="84138" indent="-84138"/>
            <a:r>
              <a:rPr lang="it-IT" b="1"/>
              <a:t>[NC] = numero di cellule vive, k = costante, t = tempo</a:t>
            </a:r>
          </a:p>
          <a:p>
            <a:pPr marL="84138" indent="-84138"/>
            <a:r>
              <a:rPr lang="it-IT"/>
              <a:t>riportando in grafico ln [NC] contro t, si otterrebbe una relazione lineare in accordo con l’equazione </a:t>
            </a:r>
            <a:r>
              <a:rPr lang="it-IT" b="1"/>
              <a:t>ln [NC] = k t</a:t>
            </a:r>
            <a:r>
              <a:rPr lang="it-IT"/>
              <a:t>.</a:t>
            </a:r>
          </a:p>
        </p:txBody>
      </p:sp>
      <p:sp>
        <p:nvSpPr>
          <p:cNvPr id="587780" name="Text Box 4"/>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F58035C7-37E7-4EF6-8C27-77A1E9DC8250}" type="slidenum">
              <a:rPr lang="it-IT"/>
              <a:pPr/>
              <a:t>38</a:t>
            </a:fld>
            <a:endParaRPr lang="it-IT"/>
          </a:p>
        </p:txBody>
      </p:sp>
      <p:sp>
        <p:nvSpPr>
          <p:cNvPr id="587782" name="Text Box 6"/>
          <p:cNvSpPr txBox="1">
            <a:spLocks noChangeArrowheads="1"/>
          </p:cNvSpPr>
          <p:nvPr/>
        </p:nvSpPr>
        <p:spPr bwMode="auto">
          <a:xfrm>
            <a:off x="590550" y="0"/>
            <a:ext cx="7797800" cy="457200"/>
          </a:xfrm>
          <a:prstGeom prst="rect">
            <a:avLst/>
          </a:prstGeom>
          <a:noFill/>
          <a:ln w="9525">
            <a:noFill/>
            <a:miter lim="800000"/>
            <a:headEnd/>
            <a:tailEnd/>
          </a:ln>
          <a:effectLst/>
        </p:spPr>
        <p:txBody>
          <a:bodyPr wrap="none">
            <a:spAutoFit/>
          </a:bodyPr>
          <a:lstStyle/>
          <a:p>
            <a:r>
              <a:rPr lang="it-IT" b="1">
                <a:solidFill>
                  <a:srgbClr val="FF0000"/>
                </a:solidFill>
              </a:rPr>
              <a:t>CURVA DI CRESCITA CELLULARE ESPONENZIALE</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8802" name="Text Box 2"/>
          <p:cNvSpPr txBox="1">
            <a:spLocks noChangeArrowheads="1"/>
          </p:cNvSpPr>
          <p:nvPr/>
        </p:nvSpPr>
        <p:spPr bwMode="auto">
          <a:xfrm>
            <a:off x="468313" y="92075"/>
            <a:ext cx="8555037" cy="457200"/>
          </a:xfrm>
          <a:prstGeom prst="rect">
            <a:avLst/>
          </a:prstGeom>
          <a:noFill/>
          <a:ln w="9525">
            <a:noFill/>
            <a:miter lim="800000"/>
            <a:headEnd/>
            <a:tailEnd/>
          </a:ln>
          <a:effectLst/>
        </p:spPr>
        <p:txBody>
          <a:bodyPr wrap="none">
            <a:spAutoFit/>
          </a:bodyPr>
          <a:lstStyle/>
          <a:p>
            <a:r>
              <a:rPr lang="it-IT" b="1">
                <a:solidFill>
                  <a:srgbClr val="FF0000"/>
                </a:solidFill>
              </a:rPr>
              <a:t>MODELLI MATEMATICI PER LA COLTURA DI CELLULE</a:t>
            </a:r>
          </a:p>
        </p:txBody>
      </p:sp>
      <p:sp>
        <p:nvSpPr>
          <p:cNvPr id="588804" name="Text Box 4"/>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2CD9AA74-6988-4A2D-B0CB-72394D1AB21E}" type="slidenum">
              <a:rPr lang="it-IT"/>
              <a:pPr/>
              <a:t>39</a:t>
            </a:fld>
            <a:endParaRPr lang="it-IT"/>
          </a:p>
        </p:txBody>
      </p:sp>
      <p:sp>
        <p:nvSpPr>
          <p:cNvPr id="588805" name="Rectangle 5"/>
          <p:cNvSpPr>
            <a:spLocks noChangeArrowheads="1"/>
          </p:cNvSpPr>
          <p:nvPr/>
        </p:nvSpPr>
        <p:spPr bwMode="auto">
          <a:xfrm>
            <a:off x="0" y="404813"/>
            <a:ext cx="9144000" cy="3867150"/>
          </a:xfrm>
          <a:prstGeom prst="rect">
            <a:avLst/>
          </a:prstGeom>
          <a:noFill/>
          <a:ln w="9525">
            <a:noFill/>
            <a:miter lim="800000"/>
            <a:headEnd/>
            <a:tailEnd/>
          </a:ln>
          <a:effectLst/>
        </p:spPr>
        <p:txBody>
          <a:bodyPr anchor="ctr">
            <a:spAutoFit/>
          </a:bodyPr>
          <a:lstStyle/>
          <a:p>
            <a:pPr algn="ctr"/>
            <a:r>
              <a:rPr lang="it-IT" b="1"/>
              <a:t>la crescita esponenziale si differenzia da una crescita lineare</a:t>
            </a:r>
          </a:p>
          <a:p>
            <a:pPr algn="just"/>
            <a:endParaRPr lang="it-IT" sz="800" b="1"/>
          </a:p>
          <a:p>
            <a:pPr algn="just"/>
            <a:r>
              <a:rPr lang="it-IT" u="sng"/>
              <a:t>Esponenziale</a:t>
            </a:r>
            <a:r>
              <a:rPr lang="it-IT"/>
              <a:t>: la </a:t>
            </a:r>
            <a:r>
              <a:rPr lang="it-IT" b="1"/>
              <a:t>velocità di crescita</a:t>
            </a:r>
            <a:r>
              <a:rPr lang="it-IT"/>
              <a:t> </a:t>
            </a:r>
            <a:r>
              <a:rPr lang="it-IT" b="1"/>
              <a:t>aumenta all’aumentare di t </a:t>
            </a:r>
            <a:r>
              <a:rPr lang="it-IT"/>
              <a:t>(cioè la tangente alla curva in ogni punto) </a:t>
            </a:r>
            <a:endParaRPr lang="it-IT" b="1"/>
          </a:p>
          <a:p>
            <a:pPr algn="just"/>
            <a:r>
              <a:rPr lang="it-IT" u="sng"/>
              <a:t>Lineare</a:t>
            </a:r>
            <a:r>
              <a:rPr lang="it-IT"/>
              <a:t>: la velocità di crescita è costante</a:t>
            </a:r>
          </a:p>
          <a:p>
            <a:pPr algn="just"/>
            <a:endParaRPr lang="it-IT" sz="800"/>
          </a:p>
          <a:p>
            <a:pPr algn="just"/>
            <a:r>
              <a:rPr lang="it-IT" b="1"/>
              <a:t>al massimo della crescita</a:t>
            </a:r>
            <a:r>
              <a:rPr lang="it-IT"/>
              <a:t>, la tangente alla curva </a:t>
            </a:r>
            <a:r>
              <a:rPr lang="it-IT" b="1"/>
              <a:t>si annulla</a:t>
            </a:r>
            <a:r>
              <a:rPr lang="it-IT"/>
              <a:t> (nessuna crescita nella fase stazionaria)</a:t>
            </a:r>
          </a:p>
          <a:p>
            <a:pPr algn="just"/>
            <a:endParaRPr lang="it-IT" sz="800"/>
          </a:p>
          <a:p>
            <a:pPr algn="just"/>
            <a:r>
              <a:rPr lang="it-IT"/>
              <a:t>assume </a:t>
            </a:r>
            <a:r>
              <a:rPr lang="it-IT" b="1"/>
              <a:t>valori negativi nella fase della morte</a:t>
            </a:r>
          </a:p>
          <a:p>
            <a:pPr algn="just"/>
            <a:endParaRPr lang="it-IT" sz="800" b="1"/>
          </a:p>
          <a:p>
            <a:pPr algn="just"/>
            <a:r>
              <a:rPr lang="it-IT"/>
              <a:t> le cellule sono </a:t>
            </a:r>
            <a:r>
              <a:rPr lang="it-IT" b="1"/>
              <a:t>autocatalizzatori</a:t>
            </a:r>
            <a:r>
              <a:rPr lang="it-IT"/>
              <a:t>, esse </a:t>
            </a:r>
            <a:r>
              <a:rPr lang="it-IT" b="1"/>
              <a:t>catalizzano la trasformazione del substrato, ma anche la loro riproduzione</a:t>
            </a:r>
          </a:p>
        </p:txBody>
      </p:sp>
      <p:graphicFrame>
        <p:nvGraphicFramePr>
          <p:cNvPr id="588923" name="Group 123"/>
          <p:cNvGraphicFramePr>
            <a:graphicFrameLocks noGrp="1"/>
          </p:cNvGraphicFramePr>
          <p:nvPr/>
        </p:nvGraphicFramePr>
        <p:xfrm>
          <a:off x="1331913" y="4221163"/>
          <a:ext cx="6488112" cy="2287906"/>
        </p:xfrm>
        <a:graphic>
          <a:graphicData uri="http://schemas.openxmlformats.org/drawingml/2006/table">
            <a:tbl>
              <a:tblPr/>
              <a:tblGrid>
                <a:gridCol w="901700">
                  <a:extLst>
                    <a:ext uri="{9D8B030D-6E8A-4147-A177-3AD203B41FA5}">
                      <a16:colId xmlns:a16="http://schemas.microsoft.com/office/drawing/2014/main" val="20000"/>
                    </a:ext>
                  </a:extLst>
                </a:gridCol>
                <a:gridCol w="898525">
                  <a:extLst>
                    <a:ext uri="{9D8B030D-6E8A-4147-A177-3AD203B41FA5}">
                      <a16:colId xmlns:a16="http://schemas.microsoft.com/office/drawing/2014/main" val="20001"/>
                    </a:ext>
                  </a:extLst>
                </a:gridCol>
                <a:gridCol w="387350">
                  <a:extLst>
                    <a:ext uri="{9D8B030D-6E8A-4147-A177-3AD203B41FA5}">
                      <a16:colId xmlns:a16="http://schemas.microsoft.com/office/drawing/2014/main" val="20002"/>
                    </a:ext>
                  </a:extLst>
                </a:gridCol>
                <a:gridCol w="614362">
                  <a:extLst>
                    <a:ext uri="{9D8B030D-6E8A-4147-A177-3AD203B41FA5}">
                      <a16:colId xmlns:a16="http://schemas.microsoft.com/office/drawing/2014/main" val="20003"/>
                    </a:ext>
                  </a:extLst>
                </a:gridCol>
                <a:gridCol w="614363">
                  <a:extLst>
                    <a:ext uri="{9D8B030D-6E8A-4147-A177-3AD203B41FA5}">
                      <a16:colId xmlns:a16="http://schemas.microsoft.com/office/drawing/2014/main" val="20004"/>
                    </a:ext>
                  </a:extLst>
                </a:gridCol>
                <a:gridCol w="614362">
                  <a:extLst>
                    <a:ext uri="{9D8B030D-6E8A-4147-A177-3AD203B41FA5}">
                      <a16:colId xmlns:a16="http://schemas.microsoft.com/office/drawing/2014/main" val="20005"/>
                    </a:ext>
                  </a:extLst>
                </a:gridCol>
                <a:gridCol w="614363">
                  <a:extLst>
                    <a:ext uri="{9D8B030D-6E8A-4147-A177-3AD203B41FA5}">
                      <a16:colId xmlns:a16="http://schemas.microsoft.com/office/drawing/2014/main" val="20006"/>
                    </a:ext>
                  </a:extLst>
                </a:gridCol>
                <a:gridCol w="614362">
                  <a:extLst>
                    <a:ext uri="{9D8B030D-6E8A-4147-A177-3AD203B41FA5}">
                      <a16:colId xmlns:a16="http://schemas.microsoft.com/office/drawing/2014/main" val="20007"/>
                    </a:ext>
                  </a:extLst>
                </a:gridCol>
                <a:gridCol w="614363">
                  <a:extLst>
                    <a:ext uri="{9D8B030D-6E8A-4147-A177-3AD203B41FA5}">
                      <a16:colId xmlns:a16="http://schemas.microsoft.com/office/drawing/2014/main" val="20008"/>
                    </a:ext>
                  </a:extLst>
                </a:gridCol>
                <a:gridCol w="614362">
                  <a:extLst>
                    <a:ext uri="{9D8B030D-6E8A-4147-A177-3AD203B41FA5}">
                      <a16:colId xmlns:a16="http://schemas.microsoft.com/office/drawing/2014/main" val="20009"/>
                    </a:ext>
                  </a:extLst>
                </a:gridCol>
              </a:tblGrid>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Tempo</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Numero Cellule</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8">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Raffigurazione della Riproduzione</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0"/>
                  </a:ext>
                </a:extLst>
              </a:tr>
              <a:tr h="3667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1</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1</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800" b="0" i="0" u="none" strike="noStrike" cap="none" normalizeH="0" baseline="0">
                          <a:ln>
                            <a:noFill/>
                          </a:ln>
                          <a:solidFill>
                            <a:schemeClr val="tx1"/>
                          </a:solidFill>
                          <a:effectLst/>
                          <a:latin typeface="Symbol" pitchFamily="18" charset="2"/>
                          <a:cs typeface="Times New Roman" pitchFamily="18" charset="0"/>
                        </a:rPr>
                        <a:t>·</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hMerge="1">
                  <a:txBody>
                    <a:bodyPr/>
                    <a:lstStyle/>
                    <a:p>
                      <a:endParaRPr lang="it-IT"/>
                    </a:p>
                  </a:txBody>
                  <a:tcPr/>
                </a:tc>
                <a:tc hMerge="1">
                  <a:txBody>
                    <a:bodyPr/>
                    <a:lstStyle/>
                    <a:p>
                      <a:endParaRPr lang="it-IT"/>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67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2</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2</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800" b="0" i="0" u="none" strike="noStrike" cap="none" normalizeH="0" baseline="0">
                          <a:ln>
                            <a:noFill/>
                          </a:ln>
                          <a:solidFill>
                            <a:schemeClr val="tx1"/>
                          </a:solidFill>
                          <a:effectLst/>
                          <a:latin typeface="Symbol" pitchFamily="18" charset="2"/>
                          <a:cs typeface="Times New Roman" pitchFamily="18" charset="0"/>
                        </a:rPr>
                        <a:t>·</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800" b="0" i="0" u="none" strike="noStrike" cap="none" normalizeH="0" baseline="0">
                          <a:ln>
                            <a:noFill/>
                          </a:ln>
                          <a:solidFill>
                            <a:schemeClr val="tx1"/>
                          </a:solidFill>
                          <a:effectLst/>
                          <a:latin typeface="Symbol" pitchFamily="18" charset="2"/>
                          <a:cs typeface="Times New Roman" pitchFamily="18" charset="0"/>
                        </a:rPr>
                        <a:t>·</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67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3</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4</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800" b="0" i="0" u="none" strike="noStrike" cap="none" normalizeH="0" baseline="0">
                          <a:ln>
                            <a:noFill/>
                          </a:ln>
                          <a:solidFill>
                            <a:schemeClr val="tx1"/>
                          </a:solidFill>
                          <a:effectLst/>
                          <a:latin typeface="Symbol" pitchFamily="18" charset="2"/>
                          <a:cs typeface="Times New Roman" pitchFamily="18" charset="0"/>
                        </a:rPr>
                        <a:t>·</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800" b="0" i="0" u="none" strike="noStrike" cap="none" normalizeH="0" baseline="0">
                          <a:ln>
                            <a:noFill/>
                          </a:ln>
                          <a:solidFill>
                            <a:schemeClr val="tx1"/>
                          </a:solidFill>
                          <a:effectLst/>
                          <a:latin typeface="Symbol" pitchFamily="18" charset="2"/>
                          <a:cs typeface="Times New Roman" pitchFamily="18" charset="0"/>
                        </a:rPr>
                        <a:t>·</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800" b="0" i="0" u="none" strike="noStrike" cap="none" normalizeH="0" baseline="0">
                          <a:ln>
                            <a:noFill/>
                          </a:ln>
                          <a:solidFill>
                            <a:schemeClr val="tx1"/>
                          </a:solidFill>
                          <a:effectLst/>
                          <a:latin typeface="Symbol" pitchFamily="18" charset="2"/>
                          <a:cs typeface="Times New Roman" pitchFamily="18" charset="0"/>
                        </a:rPr>
                        <a:t>·</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800" b="0" i="0" u="none" strike="noStrike" cap="none" normalizeH="0" baseline="0">
                          <a:ln>
                            <a:noFill/>
                          </a:ln>
                          <a:solidFill>
                            <a:schemeClr val="tx1"/>
                          </a:solidFill>
                          <a:effectLst/>
                          <a:latin typeface="Symbol" pitchFamily="18" charset="2"/>
                          <a:cs typeface="Times New Roman" pitchFamily="18" charset="0"/>
                        </a:rPr>
                        <a:t>·</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extLst>
                  <a:ext uri="{0D108BD9-81ED-4DB2-BD59-A6C34878D82A}">
                    <a16:rowId xmlns:a16="http://schemas.microsoft.com/office/drawing/2014/main" val="10003"/>
                  </a:ext>
                </a:extLst>
              </a:tr>
              <a:tr h="3667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4</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8</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800" b="0" i="0" u="none" strike="noStrike" cap="none" normalizeH="0" baseline="0">
                          <a:ln>
                            <a:noFill/>
                          </a:ln>
                          <a:solidFill>
                            <a:schemeClr val="tx1"/>
                          </a:solidFill>
                          <a:effectLst/>
                          <a:latin typeface="Symbol" pitchFamily="18" charset="2"/>
                          <a:cs typeface="Times New Roman" pitchFamily="18" charset="0"/>
                        </a:rPr>
                        <a:t>·</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800" b="0" i="0" u="none" strike="noStrike" cap="none" normalizeH="0" baseline="0">
                          <a:ln>
                            <a:noFill/>
                          </a:ln>
                          <a:solidFill>
                            <a:schemeClr val="tx1"/>
                          </a:solidFill>
                          <a:effectLst/>
                          <a:latin typeface="Symbol" pitchFamily="18" charset="2"/>
                          <a:cs typeface="Times New Roman" pitchFamily="18" charset="0"/>
                        </a:rPr>
                        <a:t>·</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800" b="0" i="0" u="none" strike="noStrike" cap="none" normalizeH="0" baseline="0">
                          <a:ln>
                            <a:noFill/>
                          </a:ln>
                          <a:solidFill>
                            <a:schemeClr val="tx1"/>
                          </a:solidFill>
                          <a:effectLst/>
                          <a:latin typeface="Symbol" pitchFamily="18" charset="2"/>
                          <a:cs typeface="Times New Roman" pitchFamily="18" charset="0"/>
                        </a:rPr>
                        <a:t>·</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800" b="0" i="0" u="none" strike="noStrike" cap="none" normalizeH="0" baseline="0">
                          <a:ln>
                            <a:noFill/>
                          </a:ln>
                          <a:solidFill>
                            <a:schemeClr val="tx1"/>
                          </a:solidFill>
                          <a:effectLst/>
                          <a:latin typeface="Symbol" pitchFamily="18" charset="2"/>
                          <a:cs typeface="Times New Roman" pitchFamily="18" charset="0"/>
                        </a:rPr>
                        <a:t>·</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800" b="0" i="0" u="none" strike="noStrike" cap="none" normalizeH="0" baseline="0">
                          <a:ln>
                            <a:noFill/>
                          </a:ln>
                          <a:solidFill>
                            <a:schemeClr val="tx1"/>
                          </a:solidFill>
                          <a:effectLst/>
                          <a:latin typeface="Symbol" pitchFamily="18" charset="2"/>
                          <a:cs typeface="Times New Roman" pitchFamily="18" charset="0"/>
                        </a:rPr>
                        <a:t>·</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800" b="0" i="0" u="none" strike="noStrike" cap="none" normalizeH="0" baseline="0">
                          <a:ln>
                            <a:noFill/>
                          </a:ln>
                          <a:solidFill>
                            <a:schemeClr val="tx1"/>
                          </a:solidFill>
                          <a:effectLst/>
                          <a:latin typeface="Symbol" pitchFamily="18" charset="2"/>
                          <a:cs typeface="Times New Roman" pitchFamily="18" charset="0"/>
                        </a:rPr>
                        <a:t>·</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800" b="0" i="0" u="none" strike="noStrike" cap="none" normalizeH="0" baseline="0">
                          <a:ln>
                            <a:noFill/>
                          </a:ln>
                          <a:solidFill>
                            <a:schemeClr val="tx1"/>
                          </a:solidFill>
                          <a:effectLst/>
                          <a:latin typeface="Symbol" pitchFamily="18" charset="2"/>
                          <a:cs typeface="Times New Roman" pitchFamily="18" charset="0"/>
                        </a:rPr>
                        <a:t>·</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800" b="0" i="0" u="none" strike="noStrike" cap="none" normalizeH="0" baseline="0">
                          <a:ln>
                            <a:noFill/>
                          </a:ln>
                          <a:solidFill>
                            <a:schemeClr val="tx1"/>
                          </a:solidFill>
                          <a:effectLst/>
                          <a:latin typeface="Symbol" pitchFamily="18" charset="2"/>
                          <a:cs typeface="Times New Roman" pitchFamily="18" charset="0"/>
                        </a:rPr>
                        <a:t>·</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588924" name="Text Box 124"/>
          <p:cNvSpPr txBox="1">
            <a:spLocks noChangeArrowheads="1"/>
          </p:cNvSpPr>
          <p:nvPr/>
        </p:nvSpPr>
        <p:spPr bwMode="auto">
          <a:xfrm>
            <a:off x="7956550" y="4508500"/>
            <a:ext cx="914400" cy="1663700"/>
          </a:xfrm>
          <a:prstGeom prst="rect">
            <a:avLst/>
          </a:prstGeom>
          <a:noFill/>
          <a:ln w="9525">
            <a:noFill/>
            <a:miter lim="800000"/>
            <a:headEnd/>
            <a:tailEnd/>
          </a:ln>
          <a:effectLst/>
        </p:spPr>
        <p:txBody>
          <a:bodyPr vert="eaVert" wrap="none">
            <a:spAutoFit/>
          </a:bodyPr>
          <a:lstStyle/>
          <a:p>
            <a:r>
              <a:rPr lang="it-IT"/>
              <a:t>Crescita </a:t>
            </a:r>
          </a:p>
          <a:p>
            <a:r>
              <a:rPr lang="it-IT"/>
              <a:t>esponenziale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9890" name="Text Box 2"/>
          <p:cNvSpPr txBox="1">
            <a:spLocks noChangeArrowheads="1"/>
          </p:cNvSpPr>
          <p:nvPr/>
        </p:nvSpPr>
        <p:spPr bwMode="auto">
          <a:xfrm>
            <a:off x="468313" y="92075"/>
            <a:ext cx="8153400" cy="457200"/>
          </a:xfrm>
          <a:prstGeom prst="rect">
            <a:avLst/>
          </a:prstGeom>
          <a:noFill/>
          <a:ln w="9525">
            <a:noFill/>
            <a:miter lim="800000"/>
            <a:headEnd/>
            <a:tailEnd/>
          </a:ln>
          <a:effectLst/>
        </p:spPr>
        <p:txBody>
          <a:bodyPr wrap="none">
            <a:spAutoFit/>
          </a:bodyPr>
          <a:lstStyle/>
          <a:p>
            <a:r>
              <a:rPr lang="it-IT" b="1">
                <a:solidFill>
                  <a:srgbClr val="FF0000"/>
                </a:solidFill>
              </a:rPr>
              <a:t>SVILUPPO DI UN PROCESSO SU SCALA INDUSTRIALE</a:t>
            </a:r>
          </a:p>
        </p:txBody>
      </p:sp>
      <p:sp>
        <p:nvSpPr>
          <p:cNvPr id="549891" name="Rectangle 3"/>
          <p:cNvSpPr>
            <a:spLocks noChangeArrowheads="1"/>
          </p:cNvSpPr>
          <p:nvPr/>
        </p:nvSpPr>
        <p:spPr bwMode="auto">
          <a:xfrm>
            <a:off x="0" y="650875"/>
            <a:ext cx="9144000" cy="5873750"/>
          </a:xfrm>
          <a:prstGeom prst="rect">
            <a:avLst/>
          </a:prstGeom>
          <a:noFill/>
          <a:ln w="9525">
            <a:noFill/>
            <a:miter lim="800000"/>
            <a:headEnd/>
            <a:tailEnd/>
          </a:ln>
          <a:effectLst/>
        </p:spPr>
        <p:txBody>
          <a:bodyPr anchor="ctr">
            <a:spAutoFit/>
          </a:bodyPr>
          <a:lstStyle/>
          <a:p>
            <a:pPr algn="just"/>
            <a:r>
              <a:rPr lang="it-IT"/>
              <a:t>In entrambi i casi al denominatore figurano due variabili: </a:t>
            </a:r>
          </a:p>
          <a:p>
            <a:pPr algn="just"/>
            <a:r>
              <a:rPr lang="it-IT"/>
              <a:t>omettere una delle due variabili ha poco o nessun significato</a:t>
            </a:r>
          </a:p>
          <a:p>
            <a:pPr algn="just"/>
            <a:endParaRPr lang="it-IT" sz="1000"/>
          </a:p>
          <a:p>
            <a:pPr algn="just"/>
            <a:r>
              <a:rPr lang="it-IT" b="1"/>
              <a:t>un elevato valore in Kg/h potrebbe significare sia un processo chimico molto veloce oppure un processo lento condotto con un impianto di grandi dimensioni</a:t>
            </a:r>
            <a:r>
              <a:rPr lang="it-IT"/>
              <a:t>, codesto secondo caso comportando un basso valore di CP. </a:t>
            </a:r>
          </a:p>
          <a:p>
            <a:pPr algn="just"/>
            <a:r>
              <a:rPr lang="it-IT"/>
              <a:t>Analogamente, avviene per un impianto caratterizzato da </a:t>
            </a:r>
            <a:r>
              <a:rPr lang="it-IT" b="1"/>
              <a:t>un elevato valore di produttività espressa in Kg/m3, che potrebbe risultare sia per un processo veloce che per un processo lento</a:t>
            </a:r>
            <a:r>
              <a:rPr lang="it-IT"/>
              <a:t>, conducendo a valori molto diversi di CP, e quindi di profitto.</a:t>
            </a:r>
          </a:p>
          <a:p>
            <a:pPr algn="just"/>
            <a:endParaRPr lang="it-IT"/>
          </a:p>
          <a:p>
            <a:pPr algn="ctr"/>
            <a:r>
              <a:rPr lang="it-IT"/>
              <a:t>  </a:t>
            </a:r>
            <a:r>
              <a:rPr lang="it-IT" b="1"/>
              <a:t>lo scopo primario del chimico o del biochimico industriale è determinare e/o ottimizzare la capacità produttiva dell'impianto nel quale viene condotta la reazione chimica desiderata</a:t>
            </a:r>
          </a:p>
          <a:p>
            <a:pPr algn="ctr"/>
            <a:endParaRPr lang="it-IT" sz="1000" b="1"/>
          </a:p>
          <a:p>
            <a:pPr algn="ctr"/>
            <a:r>
              <a:rPr lang="it-IT" b="1"/>
              <a:t>INDIVIDUAZIONE DEGLI STRUMENTI NECESSARI</a:t>
            </a:r>
            <a:endParaRPr lang="it-IT"/>
          </a:p>
        </p:txBody>
      </p:sp>
      <p:sp>
        <p:nvSpPr>
          <p:cNvPr id="549892" name="Text Box 4"/>
          <p:cNvSpPr txBox="1">
            <a:spLocks noChangeArrowheads="1"/>
          </p:cNvSpPr>
          <p:nvPr/>
        </p:nvSpPr>
        <p:spPr bwMode="auto">
          <a:xfrm>
            <a:off x="8675688" y="6400800"/>
            <a:ext cx="336550" cy="457200"/>
          </a:xfrm>
          <a:prstGeom prst="rect">
            <a:avLst/>
          </a:prstGeom>
          <a:noFill/>
          <a:ln w="9525">
            <a:noFill/>
            <a:miter lim="800000"/>
            <a:headEnd/>
            <a:tailEnd/>
          </a:ln>
          <a:effectLst/>
        </p:spPr>
        <p:txBody>
          <a:bodyPr wrap="none">
            <a:spAutoFit/>
          </a:bodyPr>
          <a:lstStyle/>
          <a:p>
            <a:fld id="{4AE342BE-7098-4505-BECD-B046E6F494F9}" type="slidenum">
              <a:rPr lang="it-IT"/>
              <a:pPr/>
              <a:t>4</a:t>
            </a:fld>
            <a:endParaRPr lang="it-IT"/>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0850" name="Text Box 2"/>
          <p:cNvSpPr txBox="1">
            <a:spLocks noChangeArrowheads="1"/>
          </p:cNvSpPr>
          <p:nvPr/>
        </p:nvSpPr>
        <p:spPr bwMode="auto">
          <a:xfrm>
            <a:off x="468313" y="92075"/>
            <a:ext cx="8555037" cy="457200"/>
          </a:xfrm>
          <a:prstGeom prst="rect">
            <a:avLst/>
          </a:prstGeom>
          <a:noFill/>
          <a:ln w="9525">
            <a:noFill/>
            <a:miter lim="800000"/>
            <a:headEnd/>
            <a:tailEnd/>
          </a:ln>
          <a:effectLst/>
        </p:spPr>
        <p:txBody>
          <a:bodyPr wrap="none">
            <a:spAutoFit/>
          </a:bodyPr>
          <a:lstStyle/>
          <a:p>
            <a:r>
              <a:rPr lang="it-IT" b="1">
                <a:solidFill>
                  <a:srgbClr val="FF0000"/>
                </a:solidFill>
              </a:rPr>
              <a:t>MODELLI MATEMATICI PER LA COLTURA DI CELLULE</a:t>
            </a:r>
          </a:p>
        </p:txBody>
      </p:sp>
      <p:sp>
        <p:nvSpPr>
          <p:cNvPr id="590851"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BF42AFB0-FF5E-4D99-A8F3-D7625EDF1D90}" type="slidenum">
              <a:rPr lang="it-IT"/>
              <a:pPr/>
              <a:t>40</a:t>
            </a:fld>
            <a:endParaRPr lang="it-IT"/>
          </a:p>
        </p:txBody>
      </p:sp>
      <p:sp>
        <p:nvSpPr>
          <p:cNvPr id="590852" name="Rectangle 4"/>
          <p:cNvSpPr>
            <a:spLocks noChangeArrowheads="1"/>
          </p:cNvSpPr>
          <p:nvPr/>
        </p:nvSpPr>
        <p:spPr bwMode="auto">
          <a:xfrm>
            <a:off x="0" y="400050"/>
            <a:ext cx="9144000" cy="4108450"/>
          </a:xfrm>
          <a:prstGeom prst="rect">
            <a:avLst/>
          </a:prstGeom>
          <a:noFill/>
          <a:ln w="9525">
            <a:noFill/>
            <a:miter lim="800000"/>
            <a:headEnd/>
            <a:tailEnd/>
          </a:ln>
          <a:effectLst/>
        </p:spPr>
        <p:txBody>
          <a:bodyPr anchor="ctr">
            <a:spAutoFit/>
          </a:bodyPr>
          <a:lstStyle/>
          <a:p>
            <a:pPr algn="ctr"/>
            <a:r>
              <a:rPr lang="it-IT"/>
              <a:t> Ad </a:t>
            </a:r>
            <a:r>
              <a:rPr lang="it-IT" b="1"/>
              <a:t>ogni generazione</a:t>
            </a:r>
            <a:r>
              <a:rPr lang="it-IT"/>
              <a:t> il </a:t>
            </a:r>
            <a:r>
              <a:rPr lang="it-IT" b="1"/>
              <a:t>numero di cellule raddoppia</a:t>
            </a:r>
            <a:r>
              <a:rPr lang="it-IT"/>
              <a:t>.</a:t>
            </a:r>
          </a:p>
          <a:p>
            <a:pPr algn="just"/>
            <a:r>
              <a:rPr lang="it-IT"/>
              <a:t>Il numero di cellule ad ogni generazione è dato da:</a:t>
            </a:r>
          </a:p>
          <a:p>
            <a:pPr algn="ctr"/>
            <a:r>
              <a:rPr lang="it-IT"/>
              <a:t> N = N</a:t>
            </a:r>
            <a:r>
              <a:rPr lang="it-IT" baseline="-25000"/>
              <a:t>0</a:t>
            </a:r>
            <a:r>
              <a:rPr lang="it-IT"/>
              <a:t> 2</a:t>
            </a:r>
            <a:r>
              <a:rPr lang="it-IT" baseline="30000"/>
              <a:t>n</a:t>
            </a:r>
            <a:endParaRPr lang="it-IT"/>
          </a:p>
          <a:p>
            <a:pPr algn="just"/>
            <a:r>
              <a:rPr lang="it-IT"/>
              <a:t>N</a:t>
            </a:r>
            <a:r>
              <a:rPr lang="it-IT" baseline="-25000"/>
              <a:t>0</a:t>
            </a:r>
            <a:r>
              <a:rPr lang="it-IT"/>
              <a:t> è il numero di cellule inziali, per n = 0</a:t>
            </a:r>
          </a:p>
          <a:p>
            <a:pPr algn="just"/>
            <a:r>
              <a:rPr lang="it-IT"/>
              <a:t>n è il numero della generazione (n = 1 prima generazione, tempo t = 2)</a:t>
            </a:r>
          </a:p>
          <a:p>
            <a:pPr algn="just"/>
            <a:r>
              <a:rPr lang="it-IT"/>
              <a:t>N è il numero di cellule della generazione. </a:t>
            </a:r>
          </a:p>
          <a:p>
            <a:pPr algn="ctr"/>
            <a:endParaRPr lang="it-IT"/>
          </a:p>
          <a:p>
            <a:pPr algn="ctr"/>
            <a:r>
              <a:rPr lang="it-IT"/>
              <a:t>la </a:t>
            </a:r>
            <a:r>
              <a:rPr lang="it-IT" b="1"/>
              <a:t>velocità di riproduzione</a:t>
            </a:r>
            <a:r>
              <a:rPr lang="it-IT"/>
              <a:t> </a:t>
            </a:r>
            <a:r>
              <a:rPr lang="it-IT" b="1"/>
              <a:t>aumenta</a:t>
            </a:r>
            <a:r>
              <a:rPr lang="it-IT"/>
              <a:t> all’aumentare della popolazione cellulare e può essere rappresentata dall’equazione</a:t>
            </a:r>
            <a:endParaRPr lang="it-IT" b="1"/>
          </a:p>
          <a:p>
            <a:pPr algn="ctr"/>
            <a:r>
              <a:rPr lang="it-IT" b="1"/>
              <a:t>dX/dt = </a:t>
            </a:r>
            <a:r>
              <a:rPr lang="el-GR" b="1">
                <a:cs typeface="Times New Roman" pitchFamily="18" charset="0"/>
              </a:rPr>
              <a:t>μ</a:t>
            </a:r>
            <a:r>
              <a:rPr lang="it-IT" b="1"/>
              <a:t> X  (13)</a:t>
            </a:r>
          </a:p>
          <a:p>
            <a:pPr algn="just"/>
            <a:endParaRPr lang="it-IT"/>
          </a:p>
        </p:txBody>
      </p:sp>
      <p:sp>
        <p:nvSpPr>
          <p:cNvPr id="590853" name="Rectangle 5"/>
          <p:cNvSpPr>
            <a:spLocks noChangeArrowheads="1"/>
          </p:cNvSpPr>
          <p:nvPr/>
        </p:nvSpPr>
        <p:spPr bwMode="auto">
          <a:xfrm>
            <a:off x="0" y="4076700"/>
            <a:ext cx="9144000" cy="2282825"/>
          </a:xfrm>
          <a:prstGeom prst="rect">
            <a:avLst/>
          </a:prstGeom>
          <a:noFill/>
          <a:ln w="9525">
            <a:noFill/>
            <a:miter lim="800000"/>
            <a:headEnd/>
            <a:tailEnd/>
          </a:ln>
          <a:effectLst/>
        </p:spPr>
        <p:txBody>
          <a:bodyPr>
            <a:spAutoFit/>
          </a:bodyPr>
          <a:lstStyle/>
          <a:p>
            <a:r>
              <a:rPr lang="it-IT"/>
              <a:t>X = concentrazione delle cellule presenti nel reattore in g/l </a:t>
            </a:r>
          </a:p>
          <a:p>
            <a:r>
              <a:rPr lang="it-IT"/>
              <a:t>(peso= peso secco*)</a:t>
            </a:r>
          </a:p>
          <a:p>
            <a:r>
              <a:rPr lang="el-GR" b="1"/>
              <a:t>μ</a:t>
            </a:r>
            <a:r>
              <a:rPr lang="it-IT" b="1"/>
              <a:t> = velocità specifica di crescita</a:t>
            </a:r>
            <a:endParaRPr lang="it-IT"/>
          </a:p>
          <a:p>
            <a:pPr algn="just"/>
            <a:r>
              <a:rPr lang="it-IT"/>
              <a:t>Notare l’</a:t>
            </a:r>
            <a:r>
              <a:rPr lang="it-IT" b="1"/>
              <a:t>analogia con</a:t>
            </a:r>
            <a:r>
              <a:rPr lang="it-IT"/>
              <a:t> l’equazione generale </a:t>
            </a:r>
            <a:r>
              <a:rPr lang="it-IT" b="1"/>
              <a:t>dC</a:t>
            </a:r>
            <a:r>
              <a:rPr lang="it-IT" b="1" baseline="-25000"/>
              <a:t>R</a:t>
            </a:r>
            <a:r>
              <a:rPr lang="it-IT" b="1"/>
              <a:t>/dt  = - K C</a:t>
            </a:r>
            <a:r>
              <a:rPr lang="it-IT" b="1" baseline="-25000"/>
              <a:t>R</a:t>
            </a:r>
            <a:r>
              <a:rPr lang="it-IT"/>
              <a:t> che descrive la variazione di concentrazione del generico reagente R in funzione del tempo.</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1874" name="Text Box 2"/>
          <p:cNvSpPr txBox="1">
            <a:spLocks noChangeArrowheads="1"/>
          </p:cNvSpPr>
          <p:nvPr/>
        </p:nvSpPr>
        <p:spPr bwMode="auto">
          <a:xfrm>
            <a:off x="468313" y="92075"/>
            <a:ext cx="8555037" cy="457200"/>
          </a:xfrm>
          <a:prstGeom prst="rect">
            <a:avLst/>
          </a:prstGeom>
          <a:noFill/>
          <a:ln w="9525">
            <a:noFill/>
            <a:miter lim="800000"/>
            <a:headEnd/>
            <a:tailEnd/>
          </a:ln>
          <a:effectLst/>
        </p:spPr>
        <p:txBody>
          <a:bodyPr wrap="none">
            <a:spAutoFit/>
          </a:bodyPr>
          <a:lstStyle/>
          <a:p>
            <a:r>
              <a:rPr lang="it-IT" b="1">
                <a:solidFill>
                  <a:srgbClr val="FF0000"/>
                </a:solidFill>
              </a:rPr>
              <a:t>MODELLI MATEMATICI PER LA COLTURA DI CELLULE</a:t>
            </a:r>
          </a:p>
        </p:txBody>
      </p:sp>
      <p:sp>
        <p:nvSpPr>
          <p:cNvPr id="591875"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B22A4F3B-72CB-43C0-8A3E-A0590FCFD2A4}" type="slidenum">
              <a:rPr lang="it-IT"/>
              <a:pPr/>
              <a:t>41</a:t>
            </a:fld>
            <a:endParaRPr lang="it-IT"/>
          </a:p>
        </p:txBody>
      </p:sp>
      <p:sp>
        <p:nvSpPr>
          <p:cNvPr id="591876" name="Rectangle 4"/>
          <p:cNvSpPr>
            <a:spLocks noChangeArrowheads="1"/>
          </p:cNvSpPr>
          <p:nvPr/>
        </p:nvSpPr>
        <p:spPr bwMode="auto">
          <a:xfrm>
            <a:off x="0" y="447675"/>
            <a:ext cx="9144000" cy="5934075"/>
          </a:xfrm>
          <a:prstGeom prst="rect">
            <a:avLst/>
          </a:prstGeom>
          <a:noFill/>
          <a:ln w="9525">
            <a:noFill/>
            <a:miter lim="800000"/>
            <a:headEnd/>
            <a:tailEnd/>
          </a:ln>
          <a:effectLst/>
        </p:spPr>
        <p:txBody>
          <a:bodyPr anchor="ctr">
            <a:spAutoFit/>
          </a:bodyPr>
          <a:lstStyle/>
          <a:p>
            <a:pPr algn="just"/>
            <a:r>
              <a:rPr lang="it-IT"/>
              <a:t>Le due equazioni si differenziano per il </a:t>
            </a:r>
            <a:r>
              <a:rPr lang="it-IT" b="1"/>
              <a:t>segno posto davanti al termine di destra dell’equazione</a:t>
            </a:r>
            <a:r>
              <a:rPr lang="it-IT"/>
              <a:t>, il quale per </a:t>
            </a:r>
            <a:r>
              <a:rPr lang="it-IT" b="1"/>
              <a:t>dX/dt </a:t>
            </a:r>
            <a:r>
              <a:rPr lang="it-IT"/>
              <a:t>esprime </a:t>
            </a:r>
            <a:r>
              <a:rPr lang="it-IT" b="1"/>
              <a:t>aumento </a:t>
            </a:r>
            <a:r>
              <a:rPr lang="it-IT"/>
              <a:t>di  cellule, mentre per </a:t>
            </a:r>
            <a:r>
              <a:rPr lang="it-IT" b="1"/>
              <a:t>dC</a:t>
            </a:r>
            <a:r>
              <a:rPr lang="it-IT" b="1" baseline="-25000"/>
              <a:t>R</a:t>
            </a:r>
            <a:r>
              <a:rPr lang="it-IT" b="1"/>
              <a:t>/dt </a:t>
            </a:r>
            <a:r>
              <a:rPr lang="it-IT"/>
              <a:t>esprime</a:t>
            </a:r>
            <a:r>
              <a:rPr lang="it-IT" b="1"/>
              <a:t> diminuzione </a:t>
            </a:r>
            <a:r>
              <a:rPr lang="it-IT"/>
              <a:t>di reagente.</a:t>
            </a:r>
          </a:p>
          <a:p>
            <a:pPr algn="just"/>
            <a:endParaRPr lang="it-IT"/>
          </a:p>
          <a:p>
            <a:pPr algn="just"/>
            <a:r>
              <a:rPr lang="it-IT"/>
              <a:t> Analogamente, si noterà che l’andamento della Fig. 2 e opposto all’andamento della fase esponenziale rappresentato nella Fig. 4. </a:t>
            </a:r>
          </a:p>
          <a:p>
            <a:pPr algn="just"/>
            <a:r>
              <a:rPr lang="it-IT"/>
              <a:t>Per la generica reazione R </a:t>
            </a:r>
            <a:r>
              <a:rPr lang="it-IT">
                <a:sym typeface="Symbol" pitchFamily="18" charset="2"/>
              </a:rPr>
              <a:t></a:t>
            </a:r>
            <a:r>
              <a:rPr lang="it-IT"/>
              <a:t> X, si avrebbe 		</a:t>
            </a:r>
            <a:r>
              <a:rPr lang="it-IT" b="1"/>
              <a:t>dC</a:t>
            </a:r>
            <a:r>
              <a:rPr lang="it-IT" b="1" baseline="-25000"/>
              <a:t>R</a:t>
            </a:r>
            <a:r>
              <a:rPr lang="it-IT" b="1"/>
              <a:t>/dt  = - dX/dt</a:t>
            </a:r>
          </a:p>
          <a:p>
            <a:pPr algn="ctr"/>
            <a:endParaRPr lang="it-IT" b="1"/>
          </a:p>
          <a:p>
            <a:pPr algn="just"/>
            <a:r>
              <a:rPr lang="it-IT" b="1"/>
              <a:t>velocità specifica di crescita</a:t>
            </a:r>
            <a:r>
              <a:rPr lang="it-IT"/>
              <a:t> (</a:t>
            </a:r>
            <a:r>
              <a:rPr lang="el-GR" b="1">
                <a:cs typeface="Times New Roman" pitchFamily="18" charset="0"/>
              </a:rPr>
              <a:t>μ</a:t>
            </a:r>
            <a:r>
              <a:rPr lang="it-IT"/>
              <a:t>): velocità alla quale le singole cellule si dividono (es.: ogni 30 minuti), essa ha le dimensioni di un tempo</a:t>
            </a:r>
            <a:r>
              <a:rPr lang="it-IT" baseline="30000"/>
              <a:t>-1</a:t>
            </a:r>
            <a:r>
              <a:rPr lang="it-IT"/>
              <a:t> perché risulta </a:t>
            </a:r>
            <a:endParaRPr lang="it-IT" b="1"/>
          </a:p>
          <a:p>
            <a:pPr algn="ctr"/>
            <a:r>
              <a:rPr lang="el-GR" b="1"/>
              <a:t>μ</a:t>
            </a:r>
            <a:r>
              <a:rPr lang="it-IT"/>
              <a:t> = dX/(Xdt)</a:t>
            </a:r>
          </a:p>
          <a:p>
            <a:pPr algn="ctr"/>
            <a:r>
              <a:rPr lang="it-IT" b="1"/>
              <a:t>incremento del numero di cellule per </a:t>
            </a:r>
            <a:r>
              <a:rPr lang="it-IT" b="1" u="sng"/>
              <a:t>singola</a:t>
            </a:r>
            <a:r>
              <a:rPr lang="it-IT" b="1"/>
              <a:t> cellula al secondo</a:t>
            </a:r>
            <a:r>
              <a:rPr lang="it-IT"/>
              <a:t> </a:t>
            </a:r>
          </a:p>
          <a:p>
            <a:pPr algn="ctr"/>
            <a:r>
              <a:rPr lang="it-IT"/>
              <a:t>(se t è dato in secondi)</a:t>
            </a:r>
          </a:p>
          <a:p>
            <a:pPr algn="ctr"/>
            <a:r>
              <a:rPr lang="it-IT" b="1"/>
              <a:t>dX/dt: variazione del </a:t>
            </a:r>
            <a:r>
              <a:rPr lang="it-IT" b="1" u="sng"/>
              <a:t>numero totale</a:t>
            </a:r>
            <a:r>
              <a:rPr lang="it-IT" b="1"/>
              <a:t> di cellule al secondo </a:t>
            </a:r>
          </a:p>
          <a:p>
            <a:pPr algn="ctr"/>
            <a:r>
              <a:rPr lang="it-IT"/>
              <a:t> rappresenta la velocità alla quale la biomassa totale aumenta nel rettore</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2898" name="Text Box 2"/>
          <p:cNvSpPr txBox="1">
            <a:spLocks noChangeArrowheads="1"/>
          </p:cNvSpPr>
          <p:nvPr/>
        </p:nvSpPr>
        <p:spPr bwMode="auto">
          <a:xfrm>
            <a:off x="468313" y="92075"/>
            <a:ext cx="8555037" cy="457200"/>
          </a:xfrm>
          <a:prstGeom prst="rect">
            <a:avLst/>
          </a:prstGeom>
          <a:noFill/>
          <a:ln w="9525">
            <a:noFill/>
            <a:miter lim="800000"/>
            <a:headEnd/>
            <a:tailEnd/>
          </a:ln>
          <a:effectLst/>
        </p:spPr>
        <p:txBody>
          <a:bodyPr wrap="none">
            <a:spAutoFit/>
          </a:bodyPr>
          <a:lstStyle/>
          <a:p>
            <a:r>
              <a:rPr lang="it-IT" b="1">
                <a:solidFill>
                  <a:srgbClr val="FF0000"/>
                </a:solidFill>
              </a:rPr>
              <a:t>MODELLI MATEMATICI PER LA COLTURA DI CELLULE</a:t>
            </a:r>
          </a:p>
        </p:txBody>
      </p:sp>
      <p:sp>
        <p:nvSpPr>
          <p:cNvPr id="592899"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4CA8FAB6-945E-46C3-98EC-F4901012C4AC}" type="slidenum">
              <a:rPr lang="it-IT"/>
              <a:pPr/>
              <a:t>42</a:t>
            </a:fld>
            <a:endParaRPr lang="it-IT"/>
          </a:p>
        </p:txBody>
      </p:sp>
      <p:sp>
        <p:nvSpPr>
          <p:cNvPr id="592900" name="Rectangle 4"/>
          <p:cNvSpPr>
            <a:spLocks noChangeArrowheads="1"/>
          </p:cNvSpPr>
          <p:nvPr/>
        </p:nvSpPr>
        <p:spPr bwMode="auto">
          <a:xfrm>
            <a:off x="0" y="434975"/>
            <a:ext cx="9144000" cy="6056313"/>
          </a:xfrm>
          <a:prstGeom prst="rect">
            <a:avLst/>
          </a:prstGeom>
          <a:noFill/>
          <a:ln w="9525">
            <a:noFill/>
            <a:miter lim="800000"/>
            <a:headEnd/>
            <a:tailEnd/>
          </a:ln>
          <a:effectLst/>
        </p:spPr>
        <p:txBody>
          <a:bodyPr anchor="ctr">
            <a:spAutoFit/>
          </a:bodyPr>
          <a:lstStyle/>
          <a:p>
            <a:pPr algn="just"/>
            <a:r>
              <a:rPr lang="it-IT" u="sng"/>
              <a:t>tratto esponenziale:</a:t>
            </a:r>
            <a:r>
              <a:rPr lang="it-IT"/>
              <a:t> </a:t>
            </a:r>
            <a:r>
              <a:rPr lang="el-GR" b="1">
                <a:cs typeface="Times New Roman" pitchFamily="18" charset="0"/>
              </a:rPr>
              <a:t>μ</a:t>
            </a:r>
            <a:r>
              <a:rPr lang="it-IT" b="1"/>
              <a:t> è costante</a:t>
            </a:r>
          </a:p>
          <a:p>
            <a:pPr algn="just"/>
            <a:r>
              <a:rPr lang="it-IT"/>
              <a:t>la velocità di crescita data dall’equazione (13) è il prodotto di:</a:t>
            </a:r>
          </a:p>
          <a:p>
            <a:pPr algn="just"/>
            <a:r>
              <a:rPr lang="it-IT"/>
              <a:t>- un termine costante (</a:t>
            </a:r>
            <a:r>
              <a:rPr lang="el-GR" b="1">
                <a:cs typeface="Times New Roman" pitchFamily="18" charset="0"/>
              </a:rPr>
              <a:t>μ</a:t>
            </a:r>
            <a:r>
              <a:rPr lang="it-IT" b="1"/>
              <a:t>, </a:t>
            </a:r>
            <a:r>
              <a:rPr lang="it-IT"/>
              <a:t>velocità specifica di crescita) </a:t>
            </a:r>
          </a:p>
          <a:p>
            <a:pPr algn="just">
              <a:buFontTx/>
              <a:buChar char="-"/>
            </a:pPr>
            <a:r>
              <a:rPr lang="it-IT"/>
              <a:t>un termine che aumenta continuamente (X, concentrazione di cellule)</a:t>
            </a:r>
          </a:p>
          <a:p>
            <a:pPr algn="just"/>
            <a:endParaRPr lang="it-IT" sz="800"/>
          </a:p>
          <a:p>
            <a:pPr algn="just"/>
            <a:r>
              <a:rPr lang="it-IT"/>
              <a:t>RISULTATO FINALE: aumento della velocità totale di crescita </a:t>
            </a:r>
          </a:p>
          <a:p>
            <a:pPr algn="ctr"/>
            <a:r>
              <a:rPr lang="it-IT" u="sng"/>
              <a:t>modello di crescita esponenziale</a:t>
            </a:r>
          </a:p>
          <a:p>
            <a:pPr algn="just"/>
            <a:r>
              <a:rPr lang="it-IT"/>
              <a:t>è valido solo nella fase di crescita esponenziale, perché non tiene conto dei fattori che causano il rallentamento e la fermata della crescita</a:t>
            </a:r>
          </a:p>
          <a:p>
            <a:pPr algn="just"/>
            <a:r>
              <a:rPr lang="it-IT" b="1"/>
              <a:t>nella fase di crescita esponenziale </a:t>
            </a:r>
            <a:r>
              <a:rPr lang="el-GR" b="1"/>
              <a:t>μ</a:t>
            </a:r>
            <a:r>
              <a:rPr lang="it-IT" b="1"/>
              <a:t> è costante</a:t>
            </a:r>
            <a:r>
              <a:rPr lang="it-IT"/>
              <a:t> </a:t>
            </a:r>
          </a:p>
          <a:p>
            <a:pPr algn="just"/>
            <a:endParaRPr lang="it-IT"/>
          </a:p>
          <a:p>
            <a:pPr algn="just"/>
            <a:r>
              <a:rPr lang="it-IT"/>
              <a:t>Non si riferisce alle altre fasi della fermentazione! Infatti dalla Fig. 4: </a:t>
            </a:r>
            <a:r>
              <a:rPr lang="it-IT" b="1"/>
              <a:t>lungo la durata dell’intero processo di fermentazione </a:t>
            </a:r>
            <a:r>
              <a:rPr lang="el-GR" b="1"/>
              <a:t>μ</a:t>
            </a:r>
            <a:r>
              <a:rPr lang="it-IT" b="1"/>
              <a:t> varia</a:t>
            </a:r>
            <a:r>
              <a:rPr lang="it-IT"/>
              <a:t> </a:t>
            </a:r>
          </a:p>
          <a:p>
            <a:pPr algn="just"/>
            <a:r>
              <a:rPr lang="el-GR" b="1"/>
              <a:t>μ</a:t>
            </a:r>
            <a:r>
              <a:rPr lang="it-IT"/>
              <a:t> = 0 nella fase di quiescenza</a:t>
            </a:r>
          </a:p>
          <a:p>
            <a:pPr algn="just"/>
            <a:r>
              <a:rPr lang="el-GR" b="1"/>
              <a:t>μ</a:t>
            </a:r>
            <a:r>
              <a:rPr lang="it-IT"/>
              <a:t> &gt; 0 nella fase esponenziale</a:t>
            </a:r>
          </a:p>
          <a:p>
            <a:pPr algn="just"/>
            <a:r>
              <a:rPr lang="el-GR" b="1"/>
              <a:t>μ</a:t>
            </a:r>
            <a:r>
              <a:rPr lang="it-IT"/>
              <a:t> = 0 nella fase stazionaria</a:t>
            </a:r>
          </a:p>
          <a:p>
            <a:pPr algn="just"/>
            <a:r>
              <a:rPr lang="el-GR" b="1"/>
              <a:t>μ</a:t>
            </a:r>
            <a:r>
              <a:rPr lang="it-IT"/>
              <a:t> &lt; 0 nella fase della morte cellulare</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946" name="Text Box 2"/>
          <p:cNvSpPr txBox="1">
            <a:spLocks noChangeArrowheads="1"/>
          </p:cNvSpPr>
          <p:nvPr/>
        </p:nvSpPr>
        <p:spPr bwMode="auto">
          <a:xfrm>
            <a:off x="468313" y="92075"/>
            <a:ext cx="8555037" cy="457200"/>
          </a:xfrm>
          <a:prstGeom prst="rect">
            <a:avLst/>
          </a:prstGeom>
          <a:noFill/>
          <a:ln w="9525">
            <a:noFill/>
            <a:miter lim="800000"/>
            <a:headEnd/>
            <a:tailEnd/>
          </a:ln>
          <a:effectLst/>
        </p:spPr>
        <p:txBody>
          <a:bodyPr wrap="none">
            <a:spAutoFit/>
          </a:bodyPr>
          <a:lstStyle/>
          <a:p>
            <a:r>
              <a:rPr lang="it-IT" b="1">
                <a:solidFill>
                  <a:srgbClr val="FF0000"/>
                </a:solidFill>
              </a:rPr>
              <a:t>MODELLI MATEMATICI PER LA COLTURA DI CELLULE</a:t>
            </a:r>
          </a:p>
        </p:txBody>
      </p:sp>
      <p:sp>
        <p:nvSpPr>
          <p:cNvPr id="594947"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B757C186-CC1E-4EE8-AA2B-D0CC4CAC5FB0}" type="slidenum">
              <a:rPr lang="it-IT"/>
              <a:pPr/>
              <a:t>43</a:t>
            </a:fld>
            <a:endParaRPr lang="it-IT"/>
          </a:p>
        </p:txBody>
      </p:sp>
      <p:sp>
        <p:nvSpPr>
          <p:cNvPr id="594948" name="Rectangle 4"/>
          <p:cNvSpPr>
            <a:spLocks noChangeArrowheads="1"/>
          </p:cNvSpPr>
          <p:nvPr/>
        </p:nvSpPr>
        <p:spPr bwMode="auto">
          <a:xfrm>
            <a:off x="0" y="765175"/>
            <a:ext cx="9144000" cy="5203825"/>
          </a:xfrm>
          <a:prstGeom prst="rect">
            <a:avLst/>
          </a:prstGeom>
          <a:noFill/>
          <a:ln w="9525">
            <a:noFill/>
            <a:miter lim="800000"/>
            <a:headEnd/>
            <a:tailEnd/>
          </a:ln>
          <a:effectLst/>
        </p:spPr>
        <p:txBody>
          <a:bodyPr anchor="ctr">
            <a:spAutoFit/>
          </a:bodyPr>
          <a:lstStyle/>
          <a:p>
            <a:pPr algn="just"/>
            <a:r>
              <a:rPr lang="it-IT" baseline="30000">
                <a:solidFill>
                  <a:srgbClr val="000000"/>
                </a:solidFill>
                <a:cs typeface="Times New Roman" pitchFamily="18" charset="0"/>
              </a:rPr>
              <a:t>*</a:t>
            </a:r>
            <a:r>
              <a:rPr lang="it-IT">
                <a:solidFill>
                  <a:srgbClr val="000000"/>
                </a:solidFill>
                <a:cs typeface="Times New Roman" pitchFamily="18" charset="0"/>
              </a:rPr>
              <a:t>Peso secco: peso della cellula dopo essiccamento</a:t>
            </a:r>
          </a:p>
          <a:p>
            <a:pPr algn="just"/>
            <a:r>
              <a:rPr lang="it-IT">
                <a:solidFill>
                  <a:srgbClr val="000000"/>
                </a:solidFill>
                <a:cs typeface="Times New Roman" pitchFamily="18" charset="0"/>
              </a:rPr>
              <a:t>Determinazione: la cellula deve essere prima separata dal mezzo di fermentazione per </a:t>
            </a:r>
            <a:r>
              <a:rPr lang="it-IT" b="1">
                <a:solidFill>
                  <a:srgbClr val="000000"/>
                </a:solidFill>
                <a:cs typeface="Times New Roman" pitchFamily="18" charset="0"/>
              </a:rPr>
              <a:t>centrifugazione o filtrazione</a:t>
            </a:r>
            <a:r>
              <a:rPr lang="it-IT">
                <a:solidFill>
                  <a:srgbClr val="000000"/>
                </a:solidFill>
                <a:cs typeface="Times New Roman" pitchFamily="18" charset="0"/>
              </a:rPr>
              <a:t> usando una membrana (es: acetato di cellulosa con porosità di 0,45 </a:t>
            </a:r>
            <a:r>
              <a:rPr lang="it-IT">
                <a:solidFill>
                  <a:srgbClr val="000000"/>
                </a:solidFill>
                <a:latin typeface="Symbol" pitchFamily="18" charset="2"/>
                <a:cs typeface="Times New Roman" pitchFamily="18" charset="0"/>
              </a:rPr>
              <a:t>m</a:t>
            </a:r>
            <a:r>
              <a:rPr lang="it-IT">
                <a:solidFill>
                  <a:srgbClr val="000000"/>
                </a:solidFill>
                <a:cs typeface="Times New Roman" pitchFamily="18" charset="0"/>
              </a:rPr>
              <a:t>m e diametro di 47 mm) che trattiene le cellule, ma lascia passare il brodo liquido.</a:t>
            </a:r>
          </a:p>
          <a:p>
            <a:pPr algn="just"/>
            <a:r>
              <a:rPr lang="it-IT">
                <a:solidFill>
                  <a:srgbClr val="000000"/>
                </a:solidFill>
                <a:cs typeface="Times New Roman" pitchFamily="18" charset="0"/>
              </a:rPr>
              <a:t>1. Peso membrana secca</a:t>
            </a:r>
          </a:p>
          <a:p>
            <a:pPr algn="just"/>
            <a:r>
              <a:rPr lang="it-IT">
                <a:solidFill>
                  <a:srgbClr val="000000"/>
                </a:solidFill>
                <a:cs typeface="Times New Roman" pitchFamily="18" charset="0"/>
              </a:rPr>
              <a:t>2. Permeazione del brodo</a:t>
            </a:r>
          </a:p>
          <a:p>
            <a:pPr algn="just"/>
            <a:r>
              <a:rPr lang="it-IT">
                <a:solidFill>
                  <a:srgbClr val="000000"/>
                </a:solidFill>
                <a:cs typeface="Times New Roman" pitchFamily="18" charset="0"/>
              </a:rPr>
              <a:t>3. Lavaggio Membrana per rimuovere i componenti residui di brodo </a:t>
            </a:r>
          </a:p>
          <a:p>
            <a:pPr algn="just"/>
            <a:r>
              <a:rPr lang="it-IT">
                <a:solidFill>
                  <a:srgbClr val="000000"/>
                </a:solidFill>
                <a:cs typeface="Times New Roman" pitchFamily="18" charset="0"/>
              </a:rPr>
              <a:t>4. Essiccamento e peso della memebrana.</a:t>
            </a:r>
          </a:p>
          <a:p>
            <a:pPr algn="just"/>
            <a:r>
              <a:rPr lang="it-IT">
                <a:solidFill>
                  <a:srgbClr val="000000"/>
                </a:solidFill>
                <a:cs typeface="Times New Roman" pitchFamily="18" charset="0"/>
              </a:rPr>
              <a:t>La concentrazione di peso secco di cellule (X) si ottiene:</a:t>
            </a:r>
          </a:p>
          <a:p>
            <a:pPr algn="ctr"/>
            <a:r>
              <a:rPr lang="it-IT">
                <a:solidFill>
                  <a:srgbClr val="000000"/>
                </a:solidFill>
                <a:cs typeface="Times New Roman" pitchFamily="18" charset="0"/>
              </a:rPr>
              <a:t>1000 (W</a:t>
            </a:r>
            <a:r>
              <a:rPr lang="it-IT" baseline="-30000">
                <a:solidFill>
                  <a:srgbClr val="000000"/>
                </a:solidFill>
                <a:cs typeface="Times New Roman" pitchFamily="18" charset="0"/>
              </a:rPr>
              <a:t>df</a:t>
            </a:r>
            <a:r>
              <a:rPr lang="it-IT">
                <a:solidFill>
                  <a:srgbClr val="000000"/>
                </a:solidFill>
                <a:cs typeface="Times New Roman" pitchFamily="18" charset="0"/>
              </a:rPr>
              <a:t> – W</a:t>
            </a:r>
            <a:r>
              <a:rPr lang="it-IT" baseline="-30000">
                <a:solidFill>
                  <a:srgbClr val="000000"/>
                </a:solidFill>
                <a:cs typeface="Times New Roman" pitchFamily="18" charset="0"/>
              </a:rPr>
              <a:t>pf</a:t>
            </a:r>
            <a:r>
              <a:rPr lang="it-IT">
                <a:solidFill>
                  <a:srgbClr val="000000"/>
                </a:solidFill>
                <a:cs typeface="Times New Roman" pitchFamily="18" charset="0"/>
              </a:rPr>
              <a:t>)/Volume del campione alimentato al filtro</a:t>
            </a:r>
          </a:p>
          <a:p>
            <a:pPr algn="just"/>
            <a:r>
              <a:rPr lang="it-IT">
                <a:solidFill>
                  <a:srgbClr val="000000"/>
                </a:solidFill>
                <a:cs typeface="Times New Roman" pitchFamily="18" charset="0"/>
              </a:rPr>
              <a:t>W</a:t>
            </a:r>
            <a:r>
              <a:rPr lang="it-IT" baseline="-30000">
                <a:solidFill>
                  <a:srgbClr val="000000"/>
                </a:solidFill>
                <a:cs typeface="Times New Roman" pitchFamily="18" charset="0"/>
              </a:rPr>
              <a:t>df</a:t>
            </a:r>
            <a:r>
              <a:rPr lang="it-IT">
                <a:solidFill>
                  <a:srgbClr val="000000"/>
                </a:solidFill>
                <a:cs typeface="Times New Roman" pitchFamily="18" charset="0"/>
              </a:rPr>
              <a:t> = peso in grammi della membrana dopo filtrazione </a:t>
            </a:r>
          </a:p>
          <a:p>
            <a:pPr algn="just"/>
            <a:r>
              <a:rPr lang="it-IT">
                <a:solidFill>
                  <a:srgbClr val="000000"/>
                </a:solidFill>
                <a:cs typeface="Times New Roman" pitchFamily="18" charset="0"/>
              </a:rPr>
              <a:t>W</a:t>
            </a:r>
            <a:r>
              <a:rPr lang="it-IT" baseline="-30000">
                <a:solidFill>
                  <a:srgbClr val="000000"/>
                </a:solidFill>
                <a:cs typeface="Times New Roman" pitchFamily="18" charset="0"/>
              </a:rPr>
              <a:t>pf</a:t>
            </a:r>
            <a:r>
              <a:rPr lang="it-IT">
                <a:solidFill>
                  <a:srgbClr val="000000"/>
                </a:solidFill>
                <a:cs typeface="Times New Roman" pitchFamily="18" charset="0"/>
              </a:rPr>
              <a:t> = peso in grammi della membrana prima della filtrazione</a:t>
            </a:r>
          </a:p>
          <a:p>
            <a:pPr algn="just"/>
            <a:r>
              <a:rPr lang="it-IT">
                <a:solidFill>
                  <a:srgbClr val="000000"/>
                </a:solidFill>
                <a:cs typeface="Times New Roman" pitchFamily="18" charset="0"/>
              </a:rPr>
              <a:t>Volume: espresso in ml</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0306" name="Text Box 2"/>
          <p:cNvSpPr txBox="1">
            <a:spLocks noChangeArrowheads="1"/>
          </p:cNvSpPr>
          <p:nvPr/>
        </p:nvSpPr>
        <p:spPr bwMode="auto">
          <a:xfrm>
            <a:off x="468313" y="92075"/>
            <a:ext cx="8555037" cy="457200"/>
          </a:xfrm>
          <a:prstGeom prst="rect">
            <a:avLst/>
          </a:prstGeom>
          <a:noFill/>
          <a:ln w="9525">
            <a:noFill/>
            <a:miter lim="800000"/>
            <a:headEnd/>
            <a:tailEnd/>
          </a:ln>
          <a:effectLst/>
        </p:spPr>
        <p:txBody>
          <a:bodyPr wrap="none">
            <a:spAutoFit/>
          </a:bodyPr>
          <a:lstStyle/>
          <a:p>
            <a:r>
              <a:rPr lang="it-IT" b="1">
                <a:solidFill>
                  <a:srgbClr val="FF0000"/>
                </a:solidFill>
              </a:rPr>
              <a:t>MODELLI MATEMATICI PER LA COLTURA DI CELLULE</a:t>
            </a:r>
          </a:p>
        </p:txBody>
      </p:sp>
      <p:sp>
        <p:nvSpPr>
          <p:cNvPr id="610307"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D36DB0BE-36E0-4E48-AF80-AEC2CD70C2C2}" type="slidenum">
              <a:rPr lang="it-IT"/>
              <a:pPr/>
              <a:t>44</a:t>
            </a:fld>
            <a:endParaRPr lang="it-IT"/>
          </a:p>
        </p:txBody>
      </p:sp>
      <p:sp>
        <p:nvSpPr>
          <p:cNvPr id="610308" name="Rectangle 4"/>
          <p:cNvSpPr>
            <a:spLocks noChangeArrowheads="1"/>
          </p:cNvSpPr>
          <p:nvPr/>
        </p:nvSpPr>
        <p:spPr bwMode="auto">
          <a:xfrm>
            <a:off x="0" y="519113"/>
            <a:ext cx="9144000" cy="5934075"/>
          </a:xfrm>
          <a:prstGeom prst="rect">
            <a:avLst/>
          </a:prstGeom>
          <a:noFill/>
          <a:ln w="9525">
            <a:noFill/>
            <a:miter lim="800000"/>
            <a:headEnd/>
            <a:tailEnd/>
          </a:ln>
          <a:effectLst/>
        </p:spPr>
        <p:txBody>
          <a:bodyPr anchor="ctr">
            <a:spAutoFit/>
          </a:bodyPr>
          <a:lstStyle/>
          <a:p>
            <a:pPr algn="just"/>
            <a:r>
              <a:rPr lang="it-IT" baseline="30000">
                <a:solidFill>
                  <a:srgbClr val="000000"/>
                </a:solidFill>
                <a:cs typeface="Times New Roman" pitchFamily="18" charset="0"/>
              </a:rPr>
              <a:t>*</a:t>
            </a:r>
            <a:r>
              <a:rPr lang="it-IT">
                <a:solidFill>
                  <a:srgbClr val="000000"/>
                </a:solidFill>
                <a:cs typeface="Times New Roman" pitchFamily="18" charset="0"/>
              </a:rPr>
              <a:t>Peso secco: peso della cellula dopo essiccamento</a:t>
            </a:r>
          </a:p>
          <a:p>
            <a:pPr algn="just"/>
            <a:r>
              <a:rPr lang="it-IT" b="1">
                <a:solidFill>
                  <a:srgbClr val="000000"/>
                </a:solidFill>
              </a:rPr>
              <a:t>Centrifugazione:</a:t>
            </a:r>
            <a:endParaRPr lang="it-IT">
              <a:solidFill>
                <a:srgbClr val="000000"/>
              </a:solidFill>
            </a:endParaRPr>
          </a:p>
          <a:p>
            <a:pPr algn="just"/>
            <a:r>
              <a:rPr lang="it-IT">
                <a:solidFill>
                  <a:srgbClr val="000000"/>
                </a:solidFill>
              </a:rPr>
              <a:t>il brodo di fermentazione si </a:t>
            </a:r>
          </a:p>
          <a:p>
            <a:pPr algn="just"/>
            <a:r>
              <a:rPr lang="it-IT">
                <a:solidFill>
                  <a:srgbClr val="000000"/>
                </a:solidFill>
              </a:rPr>
              <a:t>1. centrifuga usando una provetta  da centrifuga previamente essiccata e pesata</a:t>
            </a:r>
          </a:p>
          <a:p>
            <a:pPr algn="just"/>
            <a:r>
              <a:rPr lang="it-IT">
                <a:solidFill>
                  <a:srgbClr val="000000"/>
                </a:solidFill>
              </a:rPr>
              <a:t>2. aspira il liquido surnatante</a:t>
            </a:r>
          </a:p>
          <a:p>
            <a:pPr algn="just"/>
            <a:r>
              <a:rPr lang="it-IT">
                <a:solidFill>
                  <a:srgbClr val="000000"/>
                </a:solidFill>
              </a:rPr>
              <a:t>3. aggiunge acqua al  residuo depositato al fondo della provetta</a:t>
            </a:r>
          </a:p>
          <a:p>
            <a:pPr algn="just"/>
            <a:r>
              <a:rPr lang="it-IT">
                <a:solidFill>
                  <a:srgbClr val="000000"/>
                </a:solidFill>
              </a:rPr>
              <a:t>4. centrifuga nuovamente, </a:t>
            </a:r>
          </a:p>
          <a:p>
            <a:pPr algn="just"/>
            <a:r>
              <a:rPr lang="it-IT">
                <a:solidFill>
                  <a:srgbClr val="000000"/>
                </a:solidFill>
              </a:rPr>
              <a:t>5. aspira nuovamente il surnatante</a:t>
            </a:r>
          </a:p>
          <a:p>
            <a:pPr algn="just"/>
            <a:r>
              <a:rPr lang="it-IT">
                <a:solidFill>
                  <a:srgbClr val="000000"/>
                </a:solidFill>
              </a:rPr>
              <a:t>6. secca il tubo contenete il residuo solido e si pesa</a:t>
            </a:r>
          </a:p>
          <a:p>
            <a:pPr algn="just"/>
            <a:r>
              <a:rPr lang="it-IT">
                <a:solidFill>
                  <a:srgbClr val="000000"/>
                </a:solidFill>
              </a:rPr>
              <a:t>Il calcolo si fa sostituendo al peso della membrana il peso della provetta.  </a:t>
            </a:r>
          </a:p>
          <a:p>
            <a:pPr algn="just"/>
            <a:endParaRPr lang="it-IT">
              <a:solidFill>
                <a:srgbClr val="000000"/>
              </a:solidFill>
            </a:endParaRPr>
          </a:p>
          <a:p>
            <a:pPr algn="just"/>
            <a:r>
              <a:rPr lang="it-IT">
                <a:solidFill>
                  <a:srgbClr val="000000"/>
                </a:solidFill>
              </a:rPr>
              <a:t>La scelta tra le tecniche da usare dipende dal tipo di brodo e dalla presenza eventuale di sostanze che possono interferire con la determinazione perché ad esempio possono essere trattenute dalla membrana insieme alle cellule.</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5970" name="Text Box 2"/>
          <p:cNvSpPr txBox="1">
            <a:spLocks noChangeArrowheads="1"/>
          </p:cNvSpPr>
          <p:nvPr/>
        </p:nvSpPr>
        <p:spPr bwMode="auto">
          <a:xfrm>
            <a:off x="468313" y="92075"/>
            <a:ext cx="8555037" cy="457200"/>
          </a:xfrm>
          <a:prstGeom prst="rect">
            <a:avLst/>
          </a:prstGeom>
          <a:noFill/>
          <a:ln w="9525">
            <a:noFill/>
            <a:miter lim="800000"/>
            <a:headEnd/>
            <a:tailEnd/>
          </a:ln>
          <a:effectLst/>
        </p:spPr>
        <p:txBody>
          <a:bodyPr wrap="none">
            <a:spAutoFit/>
          </a:bodyPr>
          <a:lstStyle/>
          <a:p>
            <a:r>
              <a:rPr lang="it-IT" b="1">
                <a:solidFill>
                  <a:srgbClr val="FF0000"/>
                </a:solidFill>
              </a:rPr>
              <a:t>MODELLI MATEMATICI PER LA COLTURA DI CELLULE</a:t>
            </a:r>
          </a:p>
        </p:txBody>
      </p:sp>
      <p:sp>
        <p:nvSpPr>
          <p:cNvPr id="595971"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45C48BCC-03FC-41C7-A458-9DA94C3A32FB}" type="slidenum">
              <a:rPr lang="it-IT"/>
              <a:pPr/>
              <a:t>45</a:t>
            </a:fld>
            <a:endParaRPr lang="it-IT"/>
          </a:p>
        </p:txBody>
      </p:sp>
      <p:sp>
        <p:nvSpPr>
          <p:cNvPr id="595972" name="Rectangle 4"/>
          <p:cNvSpPr>
            <a:spLocks noChangeArrowheads="1"/>
          </p:cNvSpPr>
          <p:nvPr/>
        </p:nvSpPr>
        <p:spPr bwMode="auto">
          <a:xfrm>
            <a:off x="0" y="692150"/>
            <a:ext cx="9144000" cy="2282825"/>
          </a:xfrm>
          <a:prstGeom prst="rect">
            <a:avLst/>
          </a:prstGeom>
          <a:noFill/>
          <a:ln w="9525">
            <a:noFill/>
            <a:miter lim="800000"/>
            <a:headEnd/>
            <a:tailEnd/>
          </a:ln>
          <a:effectLst/>
        </p:spPr>
        <p:txBody>
          <a:bodyPr anchor="ctr">
            <a:spAutoFit/>
          </a:bodyPr>
          <a:lstStyle/>
          <a:p>
            <a:pPr algn="just"/>
            <a:r>
              <a:rPr lang="it-IT" i="1"/>
              <a:t>Esercizio 4. Un particolare ceppo di batteri si divide ogni 30 minuti. Se si inizia con 100 cellule per ml al tempo 0, calcolare quante cellule sono presenti dopo i seguenti tempi di fermentazione: t (ore) = 2, 4, 6, 8, 10. Fare una rappresentazione grafica riportando il ln della concentrazione di cellule contro il tempo. Commentare il grafico. Dire quale modello di crescita si è usato.</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6994" name="Text Box 2"/>
          <p:cNvSpPr txBox="1">
            <a:spLocks noChangeArrowheads="1"/>
          </p:cNvSpPr>
          <p:nvPr/>
        </p:nvSpPr>
        <p:spPr bwMode="auto">
          <a:xfrm>
            <a:off x="468313" y="92075"/>
            <a:ext cx="8555037" cy="457200"/>
          </a:xfrm>
          <a:prstGeom prst="rect">
            <a:avLst/>
          </a:prstGeom>
          <a:noFill/>
          <a:ln w="9525">
            <a:noFill/>
            <a:miter lim="800000"/>
            <a:headEnd/>
            <a:tailEnd/>
          </a:ln>
          <a:effectLst/>
        </p:spPr>
        <p:txBody>
          <a:bodyPr wrap="none">
            <a:spAutoFit/>
          </a:bodyPr>
          <a:lstStyle/>
          <a:p>
            <a:r>
              <a:rPr lang="it-IT" b="1">
                <a:solidFill>
                  <a:srgbClr val="FF0000"/>
                </a:solidFill>
              </a:rPr>
              <a:t>MODELLI MATEMATICI PER LA COLTURA DI CELLULE</a:t>
            </a:r>
          </a:p>
        </p:txBody>
      </p:sp>
      <p:sp>
        <p:nvSpPr>
          <p:cNvPr id="596995"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C707275B-4520-4F86-95C9-C4E1125B08F1}" type="slidenum">
              <a:rPr lang="it-IT"/>
              <a:pPr/>
              <a:t>46</a:t>
            </a:fld>
            <a:endParaRPr lang="it-IT"/>
          </a:p>
        </p:txBody>
      </p:sp>
      <p:sp>
        <p:nvSpPr>
          <p:cNvPr id="596996" name="Rectangle 4"/>
          <p:cNvSpPr>
            <a:spLocks noChangeArrowheads="1"/>
          </p:cNvSpPr>
          <p:nvPr/>
        </p:nvSpPr>
        <p:spPr bwMode="auto">
          <a:xfrm>
            <a:off x="0" y="746125"/>
            <a:ext cx="9144000" cy="5203825"/>
          </a:xfrm>
          <a:prstGeom prst="rect">
            <a:avLst/>
          </a:prstGeom>
          <a:noFill/>
          <a:ln w="9525">
            <a:noFill/>
            <a:miter lim="800000"/>
            <a:headEnd/>
            <a:tailEnd/>
          </a:ln>
          <a:effectLst/>
        </p:spPr>
        <p:txBody>
          <a:bodyPr anchor="ctr">
            <a:spAutoFit/>
          </a:bodyPr>
          <a:lstStyle/>
          <a:p>
            <a:pPr algn="just"/>
            <a:r>
              <a:rPr lang="it-IT"/>
              <a:t>L’integrazione dell’equazione 13 darà:</a:t>
            </a:r>
          </a:p>
          <a:p>
            <a:pPr algn="ctr"/>
            <a:r>
              <a:rPr lang="it-IT"/>
              <a:t>ln (X</a:t>
            </a:r>
            <a:r>
              <a:rPr lang="it-IT" baseline="-25000"/>
              <a:t>1</a:t>
            </a:r>
            <a:r>
              <a:rPr lang="it-IT"/>
              <a:t>/X</a:t>
            </a:r>
            <a:r>
              <a:rPr lang="it-IT" baseline="-25000"/>
              <a:t>0</a:t>
            </a:r>
            <a:r>
              <a:rPr lang="it-IT"/>
              <a:t>) = </a:t>
            </a:r>
            <a:r>
              <a:rPr lang="el-GR">
                <a:cs typeface="Times New Roman" pitchFamily="18" charset="0"/>
              </a:rPr>
              <a:t>μ</a:t>
            </a:r>
            <a:r>
              <a:rPr lang="it-IT"/>
              <a:t> (t</a:t>
            </a:r>
            <a:r>
              <a:rPr lang="it-IT" baseline="-25000"/>
              <a:t>1</a:t>
            </a:r>
            <a:r>
              <a:rPr lang="it-IT"/>
              <a:t> – t</a:t>
            </a:r>
            <a:r>
              <a:rPr lang="it-IT" baseline="-25000"/>
              <a:t>0</a:t>
            </a:r>
            <a:r>
              <a:rPr lang="it-IT"/>
              <a:t>)    (18)</a:t>
            </a:r>
          </a:p>
          <a:p>
            <a:pPr algn="just"/>
            <a:r>
              <a:rPr lang="it-IT"/>
              <a:t> da cui 			X</a:t>
            </a:r>
            <a:r>
              <a:rPr lang="it-IT" baseline="-25000"/>
              <a:t>1</a:t>
            </a:r>
            <a:r>
              <a:rPr lang="it-IT"/>
              <a:t> = X</a:t>
            </a:r>
            <a:r>
              <a:rPr lang="it-IT" baseline="-25000"/>
              <a:t>0 </a:t>
            </a:r>
            <a:r>
              <a:rPr lang="it-IT"/>
              <a:t>e </a:t>
            </a:r>
            <a:r>
              <a:rPr lang="el-GR" baseline="30000"/>
              <a:t>μ</a:t>
            </a:r>
            <a:r>
              <a:rPr lang="it-IT" baseline="30000"/>
              <a:t> (t1 – t0)</a:t>
            </a:r>
            <a:r>
              <a:rPr lang="it-IT"/>
              <a:t> 	(19) </a:t>
            </a:r>
          </a:p>
          <a:p>
            <a:pPr algn="just"/>
            <a:r>
              <a:rPr lang="it-IT"/>
              <a:t>X</a:t>
            </a:r>
            <a:r>
              <a:rPr lang="it-IT" baseline="-25000"/>
              <a:t>1</a:t>
            </a:r>
            <a:r>
              <a:rPr lang="it-IT"/>
              <a:t> e X</a:t>
            </a:r>
            <a:r>
              <a:rPr lang="it-IT" baseline="-25000"/>
              <a:t>0</a:t>
            </a:r>
            <a:r>
              <a:rPr lang="it-IT"/>
              <a:t> sono la concentrazioni di biomassa al tempo t</a:t>
            </a:r>
            <a:r>
              <a:rPr lang="it-IT" baseline="-25000"/>
              <a:t>1</a:t>
            </a:r>
            <a:r>
              <a:rPr lang="it-IT"/>
              <a:t> e t</a:t>
            </a:r>
            <a:r>
              <a:rPr lang="it-IT" baseline="-25000"/>
              <a:t>0</a:t>
            </a:r>
            <a:r>
              <a:rPr lang="it-IT"/>
              <a:t> </a:t>
            </a:r>
          </a:p>
          <a:p>
            <a:pPr algn="just"/>
            <a:r>
              <a:rPr lang="it-IT"/>
              <a:t>Graficamente, riportando in ordinata ln X</a:t>
            </a:r>
            <a:r>
              <a:rPr lang="it-IT" baseline="-25000"/>
              <a:t>1</a:t>
            </a:r>
            <a:r>
              <a:rPr lang="it-IT"/>
              <a:t> e t</a:t>
            </a:r>
            <a:r>
              <a:rPr lang="it-IT" baseline="-25000"/>
              <a:t>1</a:t>
            </a:r>
            <a:r>
              <a:rPr lang="it-IT"/>
              <a:t>-t</a:t>
            </a:r>
            <a:r>
              <a:rPr lang="it-IT" baseline="-25000"/>
              <a:t>0</a:t>
            </a:r>
            <a:r>
              <a:rPr lang="it-IT"/>
              <a:t>  in ascissa  si otterrà una retta con coefficiente angolare </a:t>
            </a:r>
            <a:r>
              <a:rPr lang="el-GR" b="1"/>
              <a:t>μ</a:t>
            </a:r>
            <a:r>
              <a:rPr lang="it-IT" b="1"/>
              <a:t> </a:t>
            </a:r>
            <a:r>
              <a:rPr lang="it-IT"/>
              <a:t>, secondo l'equazione</a:t>
            </a:r>
          </a:p>
          <a:p>
            <a:pPr algn="ctr"/>
            <a:r>
              <a:rPr lang="it-IT"/>
              <a:t> ln X</a:t>
            </a:r>
            <a:r>
              <a:rPr lang="it-IT" baseline="-25000"/>
              <a:t>1 </a:t>
            </a:r>
            <a:r>
              <a:rPr lang="it-IT"/>
              <a:t>= ln X</a:t>
            </a:r>
            <a:r>
              <a:rPr lang="it-IT" baseline="-25000"/>
              <a:t>0</a:t>
            </a:r>
            <a:r>
              <a:rPr lang="it-IT"/>
              <a:t> + </a:t>
            </a:r>
            <a:r>
              <a:rPr lang="el-GR"/>
              <a:t>μ</a:t>
            </a:r>
            <a:r>
              <a:rPr lang="it-IT"/>
              <a:t> (t</a:t>
            </a:r>
            <a:r>
              <a:rPr lang="it-IT" baseline="-25000"/>
              <a:t>1</a:t>
            </a:r>
            <a:r>
              <a:rPr lang="it-IT"/>
              <a:t> – t</a:t>
            </a:r>
            <a:r>
              <a:rPr lang="it-IT" baseline="-25000"/>
              <a:t>0</a:t>
            </a:r>
            <a:r>
              <a:rPr lang="it-IT"/>
              <a:t>) derivata dalla (18)</a:t>
            </a:r>
          </a:p>
          <a:p>
            <a:pPr algn="just"/>
            <a:r>
              <a:rPr lang="it-IT"/>
              <a:t>ove per t</a:t>
            </a:r>
            <a:r>
              <a:rPr lang="it-IT" baseline="-25000"/>
              <a:t>1</a:t>
            </a:r>
            <a:r>
              <a:rPr lang="it-IT"/>
              <a:t> = t</a:t>
            </a:r>
            <a:r>
              <a:rPr lang="it-IT" baseline="-25000"/>
              <a:t>0</a:t>
            </a:r>
            <a:endParaRPr lang="it-IT"/>
          </a:p>
          <a:p>
            <a:pPr algn="just"/>
            <a:r>
              <a:rPr lang="it-IT"/>
              <a:t>il valore dell’ascissa è zero </a:t>
            </a:r>
          </a:p>
          <a:p>
            <a:pPr algn="just"/>
            <a:r>
              <a:rPr lang="it-IT"/>
              <a:t>il valore dell’ordinata è ln X</a:t>
            </a:r>
            <a:r>
              <a:rPr lang="it-IT" baseline="-25000"/>
              <a:t>0</a:t>
            </a:r>
            <a:endParaRPr lang="it-IT"/>
          </a:p>
          <a:p>
            <a:pPr algn="just"/>
            <a:r>
              <a:rPr lang="it-IT"/>
              <a:t>Questa retta si applica alla fase esponenziale della crescita (vedi Fig. 4), che inizia al tempo t</a:t>
            </a:r>
            <a:r>
              <a:rPr lang="it-IT" baseline="-25000"/>
              <a:t>0</a:t>
            </a:r>
            <a:r>
              <a:rPr lang="it-IT"/>
              <a:t>. Nel grafico di Fig. 4, il tempo t</a:t>
            </a:r>
            <a:r>
              <a:rPr lang="it-IT" baseline="-25000"/>
              <a:t>0</a:t>
            </a:r>
            <a:r>
              <a:rPr lang="it-IT"/>
              <a:t> sarà perciò il valore dell’ordinata al quale termina la fase di quiescenza ed inizia la fase di crescita esponenziale.</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18" name="Text Box 2"/>
          <p:cNvSpPr txBox="1">
            <a:spLocks noChangeArrowheads="1"/>
          </p:cNvSpPr>
          <p:nvPr/>
        </p:nvSpPr>
        <p:spPr bwMode="auto">
          <a:xfrm>
            <a:off x="468313" y="92075"/>
            <a:ext cx="8555037" cy="457200"/>
          </a:xfrm>
          <a:prstGeom prst="rect">
            <a:avLst/>
          </a:prstGeom>
          <a:noFill/>
          <a:ln w="9525">
            <a:noFill/>
            <a:miter lim="800000"/>
            <a:headEnd/>
            <a:tailEnd/>
          </a:ln>
          <a:effectLst/>
        </p:spPr>
        <p:txBody>
          <a:bodyPr wrap="none">
            <a:spAutoFit/>
          </a:bodyPr>
          <a:lstStyle/>
          <a:p>
            <a:r>
              <a:rPr lang="it-IT" b="1">
                <a:solidFill>
                  <a:srgbClr val="FF0000"/>
                </a:solidFill>
              </a:rPr>
              <a:t>MODELLI MATEMATICI PER LA COLTURA DI CELLULE</a:t>
            </a:r>
          </a:p>
        </p:txBody>
      </p:sp>
      <p:sp>
        <p:nvSpPr>
          <p:cNvPr id="598019"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4D5C440D-612F-4E95-9F3C-F30B40BFE4BB}" type="slidenum">
              <a:rPr lang="it-IT"/>
              <a:pPr/>
              <a:t>47</a:t>
            </a:fld>
            <a:endParaRPr lang="it-IT"/>
          </a:p>
        </p:txBody>
      </p:sp>
      <p:sp>
        <p:nvSpPr>
          <p:cNvPr id="598020" name="Rectangle 4"/>
          <p:cNvSpPr>
            <a:spLocks noChangeArrowheads="1"/>
          </p:cNvSpPr>
          <p:nvPr/>
        </p:nvSpPr>
        <p:spPr bwMode="auto">
          <a:xfrm>
            <a:off x="0" y="620713"/>
            <a:ext cx="9144000" cy="5568950"/>
          </a:xfrm>
          <a:prstGeom prst="rect">
            <a:avLst/>
          </a:prstGeom>
          <a:noFill/>
          <a:ln w="9525">
            <a:noFill/>
            <a:miter lim="800000"/>
            <a:headEnd/>
            <a:tailEnd/>
          </a:ln>
          <a:effectLst/>
        </p:spPr>
        <p:txBody>
          <a:bodyPr anchor="ctr">
            <a:spAutoFit/>
          </a:bodyPr>
          <a:lstStyle/>
          <a:p>
            <a:pPr algn="just"/>
            <a:r>
              <a:rPr lang="it-IT" i="1"/>
              <a:t>Esercizio 5. Durante la fase di esponenziale di crescita in una fermentazione batch, si sono ottenuti  i seguenti risultati</a:t>
            </a:r>
          </a:p>
          <a:p>
            <a:pPr algn="just"/>
            <a:endParaRPr lang="it-IT" i="1"/>
          </a:p>
          <a:p>
            <a:pPr algn="just"/>
            <a:endParaRPr lang="it-IT" i="1"/>
          </a:p>
          <a:p>
            <a:pPr algn="just"/>
            <a:endParaRPr lang="it-IT" i="1"/>
          </a:p>
          <a:p>
            <a:pPr algn="just"/>
            <a:endParaRPr lang="it-IT" i="1"/>
          </a:p>
          <a:p>
            <a:pPr algn="ctr"/>
            <a:endParaRPr lang="it-IT" i="1"/>
          </a:p>
          <a:p>
            <a:pPr algn="just"/>
            <a:r>
              <a:rPr lang="it-IT" i="1"/>
              <a:t>Considerando che la fase di quiescenza termina per t =3, ricavare l’equazione che si adatta ai dati sperimentali, e calcolare il valore della velocità specifica di crescita dell’organismo. Calcolare il numero di cellule per cellula per ora. Trasformare l’equazione in forma esponenziale. Calcolare la concentrazione di biomassa nel reattore per i valori di t nella seguente tabella. Riportare i valori ottenuti in un grafico X</a:t>
            </a:r>
            <a:r>
              <a:rPr lang="it-IT" i="1" baseline="-25000"/>
              <a:t>t(t&gt;3)</a:t>
            </a:r>
            <a:r>
              <a:rPr lang="it-IT" i="1"/>
              <a:t> contro t. C’è qualche problema con il valore di X</a:t>
            </a:r>
            <a:r>
              <a:rPr lang="it-IT" i="1" baseline="-25000"/>
              <a:t>t</a:t>
            </a:r>
            <a:r>
              <a:rPr lang="it-IT" i="1"/>
              <a:t> per t =16 ore? Se c’è, che vuol dire il valore ottenuto? </a:t>
            </a:r>
            <a:endParaRPr lang="fr-FR" i="1"/>
          </a:p>
        </p:txBody>
      </p:sp>
      <p:graphicFrame>
        <p:nvGraphicFramePr>
          <p:cNvPr id="598055" name="Group 39"/>
          <p:cNvGraphicFramePr>
            <a:graphicFrameLocks noGrp="1"/>
          </p:cNvGraphicFramePr>
          <p:nvPr/>
        </p:nvGraphicFramePr>
        <p:xfrm>
          <a:off x="142875" y="1481138"/>
          <a:ext cx="8893175" cy="1524000"/>
        </p:xfrm>
        <a:graphic>
          <a:graphicData uri="http://schemas.openxmlformats.org/drawingml/2006/table">
            <a:tbl>
              <a:tblPr/>
              <a:tblGrid>
                <a:gridCol w="2436813">
                  <a:extLst>
                    <a:ext uri="{9D8B030D-6E8A-4147-A177-3AD203B41FA5}">
                      <a16:colId xmlns:a16="http://schemas.microsoft.com/office/drawing/2014/main" val="20000"/>
                    </a:ext>
                  </a:extLst>
                </a:gridCol>
                <a:gridCol w="2436812">
                  <a:extLst>
                    <a:ext uri="{9D8B030D-6E8A-4147-A177-3AD203B41FA5}">
                      <a16:colId xmlns:a16="http://schemas.microsoft.com/office/drawing/2014/main" val="20001"/>
                    </a:ext>
                  </a:extLst>
                </a:gridCol>
                <a:gridCol w="4019550">
                  <a:extLst>
                    <a:ext uri="{9D8B030D-6E8A-4147-A177-3AD203B41FA5}">
                      <a16:colId xmlns:a16="http://schemas.microsoft.com/office/drawing/2014/main" val="20002"/>
                    </a:ext>
                  </a:extLst>
                </a:gridCol>
              </a:tblGrid>
              <a:tr h="2889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rPr>
                        <a:t>t (ore)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rPr>
                        <a:t>Peso secco (Xt), g/l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rPr>
                        <a:t>Ln Xt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0161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rPr>
                        <a:t>0,016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it-IT" sz="1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876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rPr>
                        <a:t>0,256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it-IT" sz="1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428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rPr>
                        <a:t>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rPr>
                        <a:t>4,1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it-IT" sz="1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809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rPr>
                        <a:t>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rPr>
                        <a:t>65,63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it-IT" sz="1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1330" name="Text Box 2"/>
          <p:cNvSpPr txBox="1">
            <a:spLocks noChangeArrowheads="1"/>
          </p:cNvSpPr>
          <p:nvPr/>
        </p:nvSpPr>
        <p:spPr bwMode="auto">
          <a:xfrm>
            <a:off x="468313" y="92075"/>
            <a:ext cx="8555037" cy="457200"/>
          </a:xfrm>
          <a:prstGeom prst="rect">
            <a:avLst/>
          </a:prstGeom>
          <a:noFill/>
          <a:ln w="9525">
            <a:noFill/>
            <a:miter lim="800000"/>
            <a:headEnd/>
            <a:tailEnd/>
          </a:ln>
          <a:effectLst/>
        </p:spPr>
        <p:txBody>
          <a:bodyPr wrap="none">
            <a:spAutoFit/>
          </a:bodyPr>
          <a:lstStyle/>
          <a:p>
            <a:r>
              <a:rPr lang="it-IT" b="1">
                <a:solidFill>
                  <a:srgbClr val="FF0000"/>
                </a:solidFill>
              </a:rPr>
              <a:t>MODELLI MATEMATICI PER LA COLTURA DI CELLULE</a:t>
            </a:r>
          </a:p>
        </p:txBody>
      </p:sp>
      <p:sp>
        <p:nvSpPr>
          <p:cNvPr id="611331"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D3FBE259-F219-4DB1-9B97-5027F50FE2A1}" type="slidenum">
              <a:rPr lang="it-IT"/>
              <a:pPr/>
              <a:t>48</a:t>
            </a:fld>
            <a:endParaRPr lang="it-IT"/>
          </a:p>
        </p:txBody>
      </p:sp>
      <p:graphicFrame>
        <p:nvGraphicFramePr>
          <p:cNvPr id="611397" name="Group 69"/>
          <p:cNvGraphicFramePr>
            <a:graphicFrameLocks noGrp="1"/>
          </p:cNvGraphicFramePr>
          <p:nvPr/>
        </p:nvGraphicFramePr>
        <p:xfrm>
          <a:off x="142875" y="3249613"/>
          <a:ext cx="8893175" cy="2560320"/>
        </p:xfrm>
        <a:graphic>
          <a:graphicData uri="http://schemas.openxmlformats.org/drawingml/2006/table">
            <a:tbl>
              <a:tblPr/>
              <a:tblGrid>
                <a:gridCol w="2436813">
                  <a:extLst>
                    <a:ext uri="{9D8B030D-6E8A-4147-A177-3AD203B41FA5}">
                      <a16:colId xmlns:a16="http://schemas.microsoft.com/office/drawing/2014/main" val="20000"/>
                    </a:ext>
                  </a:extLst>
                </a:gridCol>
                <a:gridCol w="6456362">
                  <a:extLst>
                    <a:ext uri="{9D8B030D-6E8A-4147-A177-3AD203B41FA5}">
                      <a16:colId xmlns:a16="http://schemas.microsoft.com/office/drawing/2014/main" val="20001"/>
                    </a:ext>
                  </a:extLst>
                </a:gridCol>
              </a:tblGrid>
              <a:tr h="3635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it-IT" sz="1800" b="0" i="0" u="none" strike="noStrike" cap="none" normalizeH="0" baseline="0">
                          <a:ln>
                            <a:noFill/>
                          </a:ln>
                          <a:solidFill>
                            <a:schemeClr val="tx1"/>
                          </a:solidFill>
                          <a:effectLst/>
                          <a:latin typeface="Times New Roman" pitchFamily="18" charset="0"/>
                        </a:rPr>
                        <a:t>t (ore)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it-IT" sz="1800" b="0" i="0" u="none" strike="noStrike" cap="none" normalizeH="0" baseline="0">
                          <a:ln>
                            <a:noFill/>
                          </a:ln>
                          <a:solidFill>
                            <a:schemeClr val="tx1"/>
                          </a:solidFill>
                          <a:effectLst/>
                          <a:latin typeface="Times New Roman" pitchFamily="18" charset="0"/>
                        </a:rPr>
                        <a:t>Peso secco (Xt), g/l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0161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it-IT" sz="1800" b="0" i="0" u="none" strike="noStrike" cap="none" normalizeH="0" baseline="0">
                          <a:ln>
                            <a:noFill/>
                          </a:ln>
                          <a:solidFill>
                            <a:schemeClr val="tx1"/>
                          </a:solidFill>
                          <a:effectLst/>
                          <a:latin typeface="Times New Roman" pitchFamily="18" charset="0"/>
                        </a:rPr>
                        <a:t>14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it-IT"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876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it-IT" sz="1800" b="0" i="0" u="none" strike="noStrike" cap="none" normalizeH="0" baseline="0">
                          <a:ln>
                            <a:noFill/>
                          </a:ln>
                          <a:solidFill>
                            <a:schemeClr val="tx1"/>
                          </a:solidFill>
                          <a:effectLst/>
                          <a:latin typeface="Times New Roman" pitchFamily="18" charset="0"/>
                        </a:rPr>
                        <a:t>14,3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it-IT"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428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it-IT" sz="1800" b="0" i="0" u="none" strike="noStrike" cap="none" normalizeH="0" baseline="0">
                          <a:ln>
                            <a:noFill/>
                          </a:ln>
                          <a:solidFill>
                            <a:schemeClr val="tx1"/>
                          </a:solidFill>
                          <a:effectLst/>
                          <a:latin typeface="Times New Roman" pitchFamily="18" charset="0"/>
                        </a:rPr>
                        <a:t>14,5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it-IT"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809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it-IT" sz="1800" b="0" i="0" u="none" strike="noStrike" cap="none" normalizeH="0" baseline="0">
                          <a:ln>
                            <a:noFill/>
                          </a:ln>
                          <a:solidFill>
                            <a:schemeClr val="tx1"/>
                          </a:solidFill>
                          <a:effectLst/>
                          <a:latin typeface="Times New Roman" pitchFamily="18" charset="0"/>
                        </a:rPr>
                        <a:t>14,8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it-IT"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809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it-IT" sz="1800" b="0" i="0" u="none" strike="noStrike" cap="none" normalizeH="0" baseline="0">
                          <a:ln>
                            <a:noFill/>
                          </a:ln>
                          <a:solidFill>
                            <a:schemeClr val="tx1"/>
                          </a:solidFill>
                          <a:effectLst/>
                          <a:latin typeface="Times New Roman" pitchFamily="18" charset="0"/>
                        </a:rPr>
                        <a:t>15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it-IT"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809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it-IT" sz="1800" b="0" i="0" u="none" strike="noStrike" cap="none" normalizeH="0" baseline="0">
                          <a:ln>
                            <a:noFill/>
                          </a:ln>
                          <a:solidFill>
                            <a:schemeClr val="tx1"/>
                          </a:solidFill>
                          <a:effectLst/>
                          <a:latin typeface="Times New Roman" pitchFamily="18" charset="0"/>
                        </a:rPr>
                        <a:t>16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it-IT"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611398" name="Rectangle 70"/>
          <p:cNvSpPr>
            <a:spLocks noChangeArrowheads="1"/>
          </p:cNvSpPr>
          <p:nvPr/>
        </p:nvSpPr>
        <p:spPr bwMode="auto">
          <a:xfrm>
            <a:off x="0" y="790575"/>
            <a:ext cx="9144000" cy="1917700"/>
          </a:xfrm>
          <a:prstGeom prst="rect">
            <a:avLst/>
          </a:prstGeom>
          <a:noFill/>
          <a:ln w="9525">
            <a:noFill/>
            <a:miter lim="800000"/>
            <a:headEnd/>
            <a:tailEnd/>
          </a:ln>
          <a:effectLst/>
        </p:spPr>
        <p:txBody>
          <a:bodyPr>
            <a:spAutoFit/>
          </a:bodyPr>
          <a:lstStyle/>
          <a:p>
            <a:r>
              <a:rPr lang="it-IT" i="1"/>
              <a:t>Trasformare l’equazione in forma esponenziale. Calcolare la concentrazione di biomassa nel reattore per i valori di t nella seguente tabella. Riportare i valori ottenuti in un grafico X</a:t>
            </a:r>
            <a:r>
              <a:rPr lang="it-IT" i="1" baseline="-25000"/>
              <a:t>t(t&gt;3)</a:t>
            </a:r>
            <a:r>
              <a:rPr lang="it-IT" i="1"/>
              <a:t> contro t. C’è qualche problema con il valore di X</a:t>
            </a:r>
            <a:r>
              <a:rPr lang="it-IT" i="1" baseline="-25000"/>
              <a:t>t</a:t>
            </a:r>
            <a:r>
              <a:rPr lang="it-IT" i="1"/>
              <a:t> per t =16 ore? Se c’è, che vuol dire il valore ottenuto?</a:t>
            </a:r>
            <a:r>
              <a:rPr lang="it-IT"/>
              <a:t> </a:t>
            </a:r>
            <a:endParaRPr lang="fr-F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9042" name="Text Box 2"/>
          <p:cNvSpPr txBox="1">
            <a:spLocks noChangeArrowheads="1"/>
          </p:cNvSpPr>
          <p:nvPr/>
        </p:nvSpPr>
        <p:spPr bwMode="auto">
          <a:xfrm>
            <a:off x="468313" y="92075"/>
            <a:ext cx="8555037" cy="457200"/>
          </a:xfrm>
          <a:prstGeom prst="rect">
            <a:avLst/>
          </a:prstGeom>
          <a:noFill/>
          <a:ln w="9525">
            <a:noFill/>
            <a:miter lim="800000"/>
            <a:headEnd/>
            <a:tailEnd/>
          </a:ln>
          <a:effectLst/>
        </p:spPr>
        <p:txBody>
          <a:bodyPr wrap="none">
            <a:spAutoFit/>
          </a:bodyPr>
          <a:lstStyle/>
          <a:p>
            <a:r>
              <a:rPr lang="it-IT" b="1">
                <a:solidFill>
                  <a:srgbClr val="FF0000"/>
                </a:solidFill>
              </a:rPr>
              <a:t>MODELLI MATEMATICI PER LA COLTURA DI CELLULE</a:t>
            </a:r>
          </a:p>
        </p:txBody>
      </p:sp>
      <p:sp>
        <p:nvSpPr>
          <p:cNvPr id="599043"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DF29DBE9-0648-45B8-948E-373A8F7C45F9}" type="slidenum">
              <a:rPr lang="it-IT"/>
              <a:pPr/>
              <a:t>49</a:t>
            </a:fld>
            <a:endParaRPr lang="it-IT"/>
          </a:p>
        </p:txBody>
      </p:sp>
      <p:sp>
        <p:nvSpPr>
          <p:cNvPr id="599044" name="Rectangle 4"/>
          <p:cNvSpPr>
            <a:spLocks noChangeArrowheads="1"/>
          </p:cNvSpPr>
          <p:nvPr/>
        </p:nvSpPr>
        <p:spPr bwMode="auto">
          <a:xfrm>
            <a:off x="0" y="765175"/>
            <a:ext cx="9144000" cy="5327650"/>
          </a:xfrm>
          <a:prstGeom prst="rect">
            <a:avLst/>
          </a:prstGeom>
          <a:noFill/>
          <a:ln w="9525">
            <a:noFill/>
            <a:miter lim="800000"/>
            <a:headEnd/>
            <a:tailEnd/>
          </a:ln>
          <a:effectLst/>
        </p:spPr>
        <p:txBody>
          <a:bodyPr anchor="ctr">
            <a:spAutoFit/>
          </a:bodyPr>
          <a:lstStyle/>
          <a:p>
            <a:pPr algn="just"/>
            <a:r>
              <a:rPr lang="it-IT">
                <a:solidFill>
                  <a:srgbClr val="000000"/>
                </a:solidFill>
                <a:cs typeface="Times New Roman" pitchFamily="18" charset="0"/>
              </a:rPr>
              <a:t>Nell’ottenimento dell’equazione </a:t>
            </a:r>
            <a:endParaRPr lang="it-IT" b="1">
              <a:solidFill>
                <a:srgbClr val="000000"/>
              </a:solidFill>
              <a:cs typeface="Times New Roman" pitchFamily="18" charset="0"/>
            </a:endParaRPr>
          </a:p>
          <a:p>
            <a:pPr algn="ctr"/>
            <a:r>
              <a:rPr lang="it-IT" b="1">
                <a:solidFill>
                  <a:srgbClr val="000000"/>
                </a:solidFill>
                <a:cs typeface="Times New Roman" pitchFamily="18" charset="0"/>
              </a:rPr>
              <a:t>X</a:t>
            </a:r>
            <a:r>
              <a:rPr lang="it-IT" sz="2800" b="1" baseline="-30000">
                <a:solidFill>
                  <a:srgbClr val="000000"/>
                </a:solidFill>
                <a:cs typeface="Times New Roman" pitchFamily="18" charset="0"/>
              </a:rPr>
              <a:t>1</a:t>
            </a:r>
            <a:r>
              <a:rPr lang="it-IT" sz="2800" b="1">
                <a:solidFill>
                  <a:srgbClr val="000000"/>
                </a:solidFill>
                <a:cs typeface="Times New Roman" pitchFamily="18" charset="0"/>
              </a:rPr>
              <a:t> = X</a:t>
            </a:r>
            <a:r>
              <a:rPr lang="it-IT" sz="2800" b="1" baseline="-30000">
                <a:solidFill>
                  <a:srgbClr val="000000"/>
                </a:solidFill>
                <a:cs typeface="Times New Roman" pitchFamily="18" charset="0"/>
              </a:rPr>
              <a:t>0</a:t>
            </a:r>
            <a:r>
              <a:rPr lang="it-IT" sz="2800" b="1">
                <a:solidFill>
                  <a:srgbClr val="000000"/>
                </a:solidFill>
                <a:cs typeface="Times New Roman" pitchFamily="18" charset="0"/>
              </a:rPr>
              <a:t> e</a:t>
            </a:r>
            <a:r>
              <a:rPr lang="fr-FR" sz="2800" b="1" baseline="30000">
                <a:solidFill>
                  <a:srgbClr val="000000"/>
                </a:solidFill>
                <a:latin typeface="Symbol" pitchFamily="18" charset="2"/>
                <a:cs typeface="Times New Roman" pitchFamily="18" charset="0"/>
              </a:rPr>
              <a:t>m</a:t>
            </a:r>
            <a:r>
              <a:rPr lang="it-IT" sz="2800" b="1" baseline="30000">
                <a:solidFill>
                  <a:srgbClr val="000000"/>
                </a:solidFill>
                <a:cs typeface="Times New Roman" pitchFamily="18" charset="0"/>
              </a:rPr>
              <a:t> (t1 – t0)  </a:t>
            </a:r>
            <a:r>
              <a:rPr lang="it-IT" sz="2800" b="1">
                <a:solidFill>
                  <a:srgbClr val="000000"/>
                </a:solidFill>
                <a:cs typeface="Times New Roman" pitchFamily="18" charset="0"/>
              </a:rPr>
              <a:t>(19)</a:t>
            </a:r>
            <a:r>
              <a:rPr lang="it-IT">
                <a:solidFill>
                  <a:srgbClr val="000000"/>
                </a:solidFill>
                <a:cs typeface="Times New Roman" pitchFamily="18" charset="0"/>
              </a:rPr>
              <a:t>,</a:t>
            </a:r>
            <a:endParaRPr lang="it-IT" b="1">
              <a:solidFill>
                <a:srgbClr val="000000"/>
              </a:solidFill>
              <a:latin typeface="Symbol" pitchFamily="18" charset="2"/>
              <a:cs typeface="Times New Roman" pitchFamily="18" charset="0"/>
            </a:endParaRPr>
          </a:p>
          <a:p>
            <a:pPr algn="just">
              <a:buFont typeface="Symbol" pitchFamily="18" charset="2"/>
              <a:buNone/>
            </a:pPr>
            <a:r>
              <a:rPr lang="it-IT" sz="2800" b="1">
                <a:solidFill>
                  <a:srgbClr val="000000"/>
                </a:solidFill>
                <a:latin typeface="Symbol" pitchFamily="18" charset="2"/>
                <a:cs typeface="Times New Roman" pitchFamily="18" charset="0"/>
              </a:rPr>
              <a:t>m</a:t>
            </a:r>
            <a:r>
              <a:rPr lang="it-IT">
                <a:solidFill>
                  <a:srgbClr val="000000"/>
                </a:solidFill>
                <a:cs typeface="Times New Roman" pitchFamily="18" charset="0"/>
              </a:rPr>
              <a:t> è stato </a:t>
            </a:r>
            <a:r>
              <a:rPr lang="it-IT" sz="2800" b="1">
                <a:solidFill>
                  <a:srgbClr val="000000"/>
                </a:solidFill>
                <a:cs typeface="Times New Roman" pitchFamily="18" charset="0"/>
              </a:rPr>
              <a:t>assunto costante</a:t>
            </a:r>
            <a:endParaRPr lang="it-IT">
              <a:solidFill>
                <a:srgbClr val="000000"/>
              </a:solidFill>
              <a:cs typeface="Times New Roman" pitchFamily="18" charset="0"/>
            </a:endParaRPr>
          </a:p>
          <a:p>
            <a:pPr algn="ctr">
              <a:buFont typeface="Symbol" pitchFamily="18" charset="2"/>
              <a:buNone/>
            </a:pPr>
            <a:r>
              <a:rPr lang="it-IT">
                <a:solidFill>
                  <a:srgbClr val="000000"/>
                </a:solidFill>
                <a:cs typeface="Times New Roman" pitchFamily="18" charset="0"/>
              </a:rPr>
              <a:t>Questa assunzione è </a:t>
            </a:r>
            <a:r>
              <a:rPr lang="it-IT" b="1">
                <a:solidFill>
                  <a:srgbClr val="000000"/>
                </a:solidFill>
                <a:cs typeface="Times New Roman" pitchFamily="18" charset="0"/>
              </a:rPr>
              <a:t>valida solo nella fase di crescita esponenziale</a:t>
            </a:r>
            <a:endParaRPr lang="it-IT">
              <a:solidFill>
                <a:srgbClr val="000000"/>
              </a:solidFill>
              <a:cs typeface="Times New Roman" pitchFamily="18" charset="0"/>
            </a:endParaRPr>
          </a:p>
          <a:p>
            <a:pPr algn="just">
              <a:buFont typeface="Symbol" pitchFamily="18" charset="2"/>
              <a:buNone/>
            </a:pPr>
            <a:r>
              <a:rPr lang="it-IT">
                <a:solidFill>
                  <a:srgbClr val="000000"/>
                </a:solidFill>
                <a:cs typeface="Times New Roman" pitchFamily="18" charset="0"/>
              </a:rPr>
              <a:t>Il fatto che nell’esercizio precedente, si sia ottenuto un valore assurdo di X</a:t>
            </a:r>
            <a:r>
              <a:rPr lang="it-IT" baseline="-30000">
                <a:solidFill>
                  <a:srgbClr val="000000"/>
                </a:solidFill>
                <a:cs typeface="Times New Roman" pitchFamily="18" charset="0"/>
              </a:rPr>
              <a:t>t</a:t>
            </a:r>
            <a:r>
              <a:rPr lang="it-IT">
                <a:solidFill>
                  <a:srgbClr val="000000"/>
                </a:solidFill>
                <a:cs typeface="Times New Roman" pitchFamily="18" charset="0"/>
              </a:rPr>
              <a:t> per t = 16, ne è la controprova. </a:t>
            </a:r>
          </a:p>
          <a:p>
            <a:pPr algn="just">
              <a:buFont typeface="Symbol" pitchFamily="18" charset="2"/>
              <a:buNone/>
            </a:pPr>
            <a:endParaRPr lang="it-IT">
              <a:solidFill>
                <a:srgbClr val="000000"/>
              </a:solidFill>
              <a:cs typeface="Times New Roman" pitchFamily="18" charset="0"/>
            </a:endParaRPr>
          </a:p>
          <a:p>
            <a:pPr algn="just">
              <a:buFont typeface="Symbol" pitchFamily="18" charset="2"/>
              <a:buNone/>
            </a:pPr>
            <a:r>
              <a:rPr lang="it-IT">
                <a:solidFill>
                  <a:srgbClr val="000000"/>
                </a:solidFill>
                <a:cs typeface="Times New Roman" pitchFamily="18" charset="0"/>
              </a:rPr>
              <a:t>Il valore di </a:t>
            </a:r>
            <a:r>
              <a:rPr lang="it-IT">
                <a:solidFill>
                  <a:srgbClr val="000000"/>
                </a:solidFill>
                <a:latin typeface="Symbol" pitchFamily="18" charset="2"/>
                <a:cs typeface="Times New Roman" pitchFamily="18" charset="0"/>
              </a:rPr>
              <a:t>m </a:t>
            </a:r>
            <a:r>
              <a:rPr lang="it-IT">
                <a:solidFill>
                  <a:srgbClr val="000000"/>
                </a:solidFill>
                <a:cs typeface="Times New Roman" pitchFamily="18" charset="0"/>
              </a:rPr>
              <a:t>è costante anche nella fase stazionaria, che segue la fase esponenziale, ma:</a:t>
            </a:r>
          </a:p>
          <a:p>
            <a:pPr algn="just">
              <a:buFont typeface="Symbol" pitchFamily="18" charset="2"/>
              <a:buNone/>
            </a:pPr>
            <a:r>
              <a:rPr lang="it-IT">
                <a:solidFill>
                  <a:srgbClr val="000000"/>
                </a:solidFill>
                <a:cs typeface="Times New Roman" pitchFamily="18" charset="0"/>
              </a:rPr>
              <a:t>-nella fase esponenziale dell’esercizio precedente si è calcolato un valore di </a:t>
            </a:r>
            <a:r>
              <a:rPr lang="it-IT">
                <a:solidFill>
                  <a:srgbClr val="000000"/>
                </a:solidFill>
                <a:latin typeface="Symbol" pitchFamily="18" charset="2"/>
                <a:cs typeface="Times New Roman" pitchFamily="18" charset="0"/>
              </a:rPr>
              <a:t>m </a:t>
            </a:r>
            <a:r>
              <a:rPr lang="it-IT">
                <a:solidFill>
                  <a:srgbClr val="000000"/>
                </a:solidFill>
                <a:cs typeface="Times New Roman" pitchFamily="18" charset="0"/>
              </a:rPr>
              <a:t>= 0, 92</a:t>
            </a:r>
          </a:p>
          <a:p>
            <a:pPr algn="just">
              <a:buFontTx/>
              <a:buChar char="-"/>
            </a:pPr>
            <a:r>
              <a:rPr lang="it-IT">
                <a:solidFill>
                  <a:srgbClr val="000000"/>
                </a:solidFill>
                <a:cs typeface="Times New Roman" pitchFamily="18" charset="0"/>
              </a:rPr>
              <a:t>nella fase stazionaria </a:t>
            </a:r>
            <a:r>
              <a:rPr lang="it-IT">
                <a:solidFill>
                  <a:srgbClr val="000000"/>
                </a:solidFill>
                <a:latin typeface="Symbol" pitchFamily="18" charset="2"/>
                <a:cs typeface="Times New Roman" pitchFamily="18" charset="0"/>
              </a:rPr>
              <a:t>m</a:t>
            </a:r>
            <a:r>
              <a:rPr lang="it-IT">
                <a:solidFill>
                  <a:srgbClr val="000000"/>
                </a:solidFill>
                <a:cs typeface="Times New Roman" pitchFamily="18" charset="0"/>
              </a:rPr>
              <a:t> = 0 per tutta la sua durata</a:t>
            </a:r>
          </a:p>
          <a:p>
            <a:pPr algn="just"/>
            <a:r>
              <a:rPr lang="it-IT">
                <a:solidFill>
                  <a:srgbClr val="000000"/>
                </a:solidFill>
                <a:cs typeface="Times New Roman" pitchFamily="18" charset="0"/>
              </a:rPr>
              <a:t>La fermata della crescita (</a:t>
            </a:r>
            <a:r>
              <a:rPr lang="it-IT">
                <a:solidFill>
                  <a:srgbClr val="000000"/>
                </a:solidFill>
                <a:latin typeface="Symbol" pitchFamily="18" charset="2"/>
                <a:cs typeface="Times New Roman" pitchFamily="18" charset="0"/>
              </a:rPr>
              <a:t>m</a:t>
            </a:r>
            <a:r>
              <a:rPr lang="it-IT">
                <a:solidFill>
                  <a:srgbClr val="000000"/>
                </a:solidFill>
                <a:cs typeface="Times New Roman" pitchFamily="18" charset="0"/>
              </a:rPr>
              <a:t> = 0) è dovuta all’esaurimento del substrato nutritivo della cellula. </a:t>
            </a:r>
            <a:endParaRPr lang="it-IT"/>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0914" name="Text Box 2"/>
          <p:cNvSpPr txBox="1">
            <a:spLocks noChangeArrowheads="1"/>
          </p:cNvSpPr>
          <p:nvPr/>
        </p:nvSpPr>
        <p:spPr bwMode="auto">
          <a:xfrm>
            <a:off x="468313" y="92075"/>
            <a:ext cx="8153400" cy="457200"/>
          </a:xfrm>
          <a:prstGeom prst="rect">
            <a:avLst/>
          </a:prstGeom>
          <a:noFill/>
          <a:ln w="9525">
            <a:noFill/>
            <a:miter lim="800000"/>
            <a:headEnd/>
            <a:tailEnd/>
          </a:ln>
          <a:effectLst/>
        </p:spPr>
        <p:txBody>
          <a:bodyPr wrap="none">
            <a:spAutoFit/>
          </a:bodyPr>
          <a:lstStyle/>
          <a:p>
            <a:r>
              <a:rPr lang="it-IT" b="1">
                <a:solidFill>
                  <a:srgbClr val="FF0000"/>
                </a:solidFill>
              </a:rPr>
              <a:t>SVILUPPO DI UN PROCESSO SU SCALA INDUSTRIALE</a:t>
            </a:r>
          </a:p>
        </p:txBody>
      </p:sp>
      <p:sp>
        <p:nvSpPr>
          <p:cNvPr id="550915" name="Text Box 3"/>
          <p:cNvSpPr txBox="1">
            <a:spLocks noChangeArrowheads="1"/>
          </p:cNvSpPr>
          <p:nvPr/>
        </p:nvSpPr>
        <p:spPr bwMode="auto">
          <a:xfrm>
            <a:off x="0" y="558800"/>
            <a:ext cx="9144000" cy="5934075"/>
          </a:xfrm>
          <a:prstGeom prst="rect">
            <a:avLst/>
          </a:prstGeom>
          <a:noFill/>
          <a:ln w="9525">
            <a:noFill/>
            <a:miter lim="800000"/>
            <a:headEnd/>
            <a:tailEnd/>
          </a:ln>
          <a:effectLst/>
        </p:spPr>
        <p:txBody>
          <a:bodyPr>
            <a:spAutoFit/>
          </a:bodyPr>
          <a:lstStyle/>
          <a:p>
            <a:r>
              <a:rPr lang="it-IT" b="1"/>
              <a:t>Determinazione della capacità produttiva di un impianto:</a:t>
            </a:r>
          </a:p>
          <a:p>
            <a:r>
              <a:rPr lang="it-IT"/>
              <a:t>concorrono numerosi fattori valutabili </a:t>
            </a:r>
            <a:r>
              <a:rPr lang="it-IT" b="1"/>
              <a:t>mediante </a:t>
            </a:r>
          </a:p>
          <a:p>
            <a:r>
              <a:rPr lang="it-IT" b="1"/>
              <a:t>l'analisi termodinamica e </a:t>
            </a:r>
          </a:p>
          <a:p>
            <a:r>
              <a:rPr lang="it-IT" b="1"/>
              <a:t>lo studio della cinetica della reazione</a:t>
            </a:r>
            <a:endParaRPr lang="it-IT"/>
          </a:p>
          <a:p>
            <a:pPr algn="just"/>
            <a:r>
              <a:rPr lang="it-IT"/>
              <a:t>TERMODINAMICA: </a:t>
            </a:r>
          </a:p>
          <a:p>
            <a:pPr algn="just"/>
            <a:r>
              <a:rPr lang="it-IT"/>
              <a:t>consente di calcolare la </a:t>
            </a:r>
            <a:r>
              <a:rPr lang="it-IT" b="1"/>
              <a:t>resa massima in prodotto</a:t>
            </a:r>
            <a:r>
              <a:rPr lang="it-IT"/>
              <a:t> (all’equilibrio termodinamico)</a:t>
            </a:r>
          </a:p>
          <a:p>
            <a:pPr algn="just"/>
            <a:r>
              <a:rPr lang="it-IT"/>
              <a:t>(valore adimensionale corrispondente a </a:t>
            </a:r>
            <a:r>
              <a:rPr lang="it-IT" b="1"/>
              <a:t>moli di B ottenibili per mole iniziale di A</a:t>
            </a:r>
            <a:r>
              <a:rPr lang="it-IT"/>
              <a:t>, in funzione della temperatura, della pressione e della composizione iniziale del sistema di reazione)</a:t>
            </a:r>
          </a:p>
          <a:p>
            <a:pPr algn="just"/>
            <a:r>
              <a:rPr lang="it-IT" b="1"/>
              <a:t>non fornisce alcuna informazione sul tempo occorrente per una simile trasformazione</a:t>
            </a:r>
            <a:r>
              <a:rPr lang="it-IT"/>
              <a:t>. </a:t>
            </a:r>
          </a:p>
          <a:p>
            <a:pPr algn="ctr"/>
            <a:r>
              <a:rPr lang="it-IT" u="sng"/>
              <a:t>la resa in prodotto varia in funzione del tempo</a:t>
            </a:r>
          </a:p>
          <a:p>
            <a:pPr algn="just"/>
            <a:r>
              <a:rPr lang="it-IT"/>
              <a:t> </a:t>
            </a:r>
            <a:r>
              <a:rPr lang="it-IT" b="1"/>
              <a:t>La resa in ogni istante</a:t>
            </a:r>
            <a:r>
              <a:rPr lang="it-IT"/>
              <a:t>, e quindi l'equazione che da la resa in funzione del tempo di reazione, </a:t>
            </a:r>
            <a:r>
              <a:rPr lang="it-IT" b="1"/>
              <a:t>non è calcolabile mediante la sola analisi termodinamica</a:t>
            </a:r>
            <a:endParaRPr lang="it-IT"/>
          </a:p>
        </p:txBody>
      </p:sp>
      <p:sp>
        <p:nvSpPr>
          <p:cNvPr id="550916" name="Text Box 4"/>
          <p:cNvSpPr txBox="1">
            <a:spLocks noChangeArrowheads="1"/>
          </p:cNvSpPr>
          <p:nvPr/>
        </p:nvSpPr>
        <p:spPr bwMode="auto">
          <a:xfrm>
            <a:off x="8675688" y="6400800"/>
            <a:ext cx="336550" cy="457200"/>
          </a:xfrm>
          <a:prstGeom prst="rect">
            <a:avLst/>
          </a:prstGeom>
          <a:noFill/>
          <a:ln w="9525">
            <a:noFill/>
            <a:miter lim="800000"/>
            <a:headEnd/>
            <a:tailEnd/>
          </a:ln>
          <a:effectLst/>
        </p:spPr>
        <p:txBody>
          <a:bodyPr wrap="none">
            <a:spAutoFit/>
          </a:bodyPr>
          <a:lstStyle/>
          <a:p>
            <a:fld id="{8BE23074-1BDF-46DC-A5D5-F4A8A80F4C10}" type="slidenum">
              <a:rPr lang="it-IT"/>
              <a:pPr/>
              <a:t>5</a:t>
            </a:fld>
            <a:endParaRPr lang="it-IT"/>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2354" name="Text Box 2"/>
          <p:cNvSpPr txBox="1">
            <a:spLocks noChangeArrowheads="1"/>
          </p:cNvSpPr>
          <p:nvPr/>
        </p:nvSpPr>
        <p:spPr bwMode="auto">
          <a:xfrm>
            <a:off x="468313" y="92075"/>
            <a:ext cx="8555037" cy="457200"/>
          </a:xfrm>
          <a:prstGeom prst="rect">
            <a:avLst/>
          </a:prstGeom>
          <a:noFill/>
          <a:ln w="9525">
            <a:noFill/>
            <a:miter lim="800000"/>
            <a:headEnd/>
            <a:tailEnd/>
          </a:ln>
          <a:effectLst/>
        </p:spPr>
        <p:txBody>
          <a:bodyPr wrap="none">
            <a:spAutoFit/>
          </a:bodyPr>
          <a:lstStyle/>
          <a:p>
            <a:r>
              <a:rPr lang="it-IT" b="1">
                <a:solidFill>
                  <a:srgbClr val="FF0000"/>
                </a:solidFill>
              </a:rPr>
              <a:t>MODELLI MATEMATICI PER LA COLTURA DI CELLULE</a:t>
            </a:r>
          </a:p>
        </p:txBody>
      </p:sp>
      <p:sp>
        <p:nvSpPr>
          <p:cNvPr id="612355"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2E257462-0B18-44C0-A6E6-416080930B80}" type="slidenum">
              <a:rPr lang="it-IT"/>
              <a:pPr/>
              <a:t>50</a:t>
            </a:fld>
            <a:endParaRPr lang="it-IT"/>
          </a:p>
        </p:txBody>
      </p:sp>
      <p:sp>
        <p:nvSpPr>
          <p:cNvPr id="612356" name="Rectangle 4"/>
          <p:cNvSpPr>
            <a:spLocks noChangeArrowheads="1"/>
          </p:cNvSpPr>
          <p:nvPr/>
        </p:nvSpPr>
        <p:spPr bwMode="auto">
          <a:xfrm>
            <a:off x="0" y="1773238"/>
            <a:ext cx="9144000" cy="2833687"/>
          </a:xfrm>
          <a:prstGeom prst="rect">
            <a:avLst/>
          </a:prstGeom>
          <a:noFill/>
          <a:ln w="9525">
            <a:noFill/>
            <a:miter lim="800000"/>
            <a:headEnd/>
            <a:tailEnd/>
          </a:ln>
          <a:effectLst/>
        </p:spPr>
        <p:txBody>
          <a:bodyPr anchor="ctr">
            <a:spAutoFit/>
          </a:bodyPr>
          <a:lstStyle/>
          <a:p>
            <a:pPr algn="just"/>
            <a:r>
              <a:rPr lang="it-IT">
                <a:solidFill>
                  <a:srgbClr val="000000"/>
                </a:solidFill>
                <a:cs typeface="Times New Roman" pitchFamily="18" charset="0"/>
              </a:rPr>
              <a:t>Durante la fase di crescita le cellule producono anche </a:t>
            </a:r>
            <a:r>
              <a:rPr lang="it-IT" u="sng">
                <a:solidFill>
                  <a:srgbClr val="000000"/>
                </a:solidFill>
                <a:cs typeface="Times New Roman" pitchFamily="18" charset="0"/>
              </a:rPr>
              <a:t>metaboliti</a:t>
            </a:r>
            <a:r>
              <a:rPr lang="it-IT">
                <a:solidFill>
                  <a:srgbClr val="000000"/>
                </a:solidFill>
                <a:cs typeface="Times New Roman" pitchFamily="18" charset="0"/>
              </a:rPr>
              <a:t>, che hanno la proprietà di inibire la crescita delle cellule. </a:t>
            </a:r>
          </a:p>
          <a:p>
            <a:pPr algn="ctr"/>
            <a:r>
              <a:rPr lang="it-IT">
                <a:solidFill>
                  <a:srgbClr val="000000"/>
                </a:solidFill>
                <a:cs typeface="Times New Roman" pitchFamily="18" charset="0"/>
              </a:rPr>
              <a:t>Quando la </a:t>
            </a:r>
            <a:r>
              <a:rPr lang="it-IT" sz="2800" b="1">
                <a:solidFill>
                  <a:srgbClr val="000000"/>
                </a:solidFill>
                <a:cs typeface="Times New Roman" pitchFamily="18" charset="0"/>
              </a:rPr>
              <a:t>concentrazione di substrato nutritivo</a:t>
            </a:r>
            <a:r>
              <a:rPr lang="it-IT">
                <a:solidFill>
                  <a:srgbClr val="000000"/>
                </a:solidFill>
                <a:cs typeface="Times New Roman" pitchFamily="18" charset="0"/>
              </a:rPr>
              <a:t> diventa </a:t>
            </a:r>
            <a:r>
              <a:rPr lang="it-IT" sz="2800" b="1">
                <a:solidFill>
                  <a:srgbClr val="000000"/>
                </a:solidFill>
                <a:cs typeface="Times New Roman" pitchFamily="18" charset="0"/>
              </a:rPr>
              <a:t>bassa</a:t>
            </a:r>
            <a:r>
              <a:rPr lang="it-IT">
                <a:solidFill>
                  <a:srgbClr val="000000"/>
                </a:solidFill>
                <a:cs typeface="Times New Roman" pitchFamily="18" charset="0"/>
              </a:rPr>
              <a:t>, in prossimità dell’inizio della  fase stazionaria, </a:t>
            </a:r>
          </a:p>
          <a:p>
            <a:pPr algn="just"/>
            <a:r>
              <a:rPr lang="it-IT">
                <a:solidFill>
                  <a:srgbClr val="000000"/>
                </a:solidFill>
                <a:cs typeface="Times New Roman" pitchFamily="18" charset="0"/>
              </a:rPr>
              <a:t>la concentrazione dei </a:t>
            </a:r>
            <a:r>
              <a:rPr lang="it-IT" sz="2800" b="1">
                <a:solidFill>
                  <a:srgbClr val="000000"/>
                </a:solidFill>
                <a:cs typeface="Times New Roman" pitchFamily="18" charset="0"/>
              </a:rPr>
              <a:t>metaboliti</a:t>
            </a:r>
            <a:r>
              <a:rPr lang="it-IT">
                <a:solidFill>
                  <a:srgbClr val="000000"/>
                </a:solidFill>
                <a:cs typeface="Times New Roman" pitchFamily="18" charset="0"/>
              </a:rPr>
              <a:t> prevale ed il suo </a:t>
            </a:r>
            <a:r>
              <a:rPr lang="it-IT" sz="2800" b="1">
                <a:solidFill>
                  <a:srgbClr val="000000"/>
                </a:solidFill>
                <a:cs typeface="Times New Roman" pitchFamily="18" charset="0"/>
              </a:rPr>
              <a:t>effetto inibitorio</a:t>
            </a:r>
            <a:r>
              <a:rPr lang="it-IT">
                <a:solidFill>
                  <a:srgbClr val="000000"/>
                </a:solidFill>
                <a:cs typeface="Times New Roman" pitchFamily="18" charset="0"/>
              </a:rPr>
              <a:t> incomincia a farsi sentire, provocando una rallentamento della velocità di crescita (</a:t>
            </a:r>
            <a:r>
              <a:rPr lang="it-IT" sz="2800" b="1">
                <a:solidFill>
                  <a:srgbClr val="000000"/>
                </a:solidFill>
                <a:latin typeface="Symbol" pitchFamily="18" charset="2"/>
                <a:cs typeface="Times New Roman" pitchFamily="18" charset="0"/>
              </a:rPr>
              <a:t>m</a:t>
            </a:r>
            <a:r>
              <a:rPr lang="it-IT">
                <a:solidFill>
                  <a:srgbClr val="000000"/>
                </a:solidFill>
                <a:cs typeface="Times New Roman" pitchFamily="18" charset="0"/>
              </a:rPr>
              <a:t> inizia a </a:t>
            </a:r>
            <a:r>
              <a:rPr lang="it-IT" sz="2800" b="1">
                <a:solidFill>
                  <a:srgbClr val="000000"/>
                </a:solidFill>
                <a:cs typeface="Times New Roman" pitchFamily="18" charset="0"/>
              </a:rPr>
              <a:t>diminuire</a:t>
            </a:r>
            <a:r>
              <a:rPr lang="it-IT">
                <a:solidFill>
                  <a:srgbClr val="000000"/>
                </a:solidFill>
                <a:cs typeface="Times New Roman" pitchFamily="18" charset="0"/>
              </a:rPr>
              <a:t>) fino alla completa fermata (</a:t>
            </a:r>
            <a:r>
              <a:rPr lang="it-IT" sz="2800" b="1">
                <a:solidFill>
                  <a:srgbClr val="000000"/>
                </a:solidFill>
                <a:latin typeface="Symbol" pitchFamily="18" charset="2"/>
                <a:cs typeface="Times New Roman" pitchFamily="18" charset="0"/>
              </a:rPr>
              <a:t>m = 0</a:t>
            </a:r>
            <a:r>
              <a:rPr lang="it-IT">
                <a:solidFill>
                  <a:srgbClr val="000000"/>
                </a:solidFill>
                <a:latin typeface="Symbol" pitchFamily="18" charset="2"/>
                <a:cs typeface="Times New Roman" pitchFamily="18" charset="0"/>
              </a:rPr>
              <a:t>)</a:t>
            </a:r>
            <a:r>
              <a:rPr lang="it-IT">
                <a:solidFill>
                  <a:srgbClr val="000000"/>
                </a:solidFill>
                <a:cs typeface="Times New Roman" pitchFamily="18" charset="0"/>
              </a:rPr>
              <a:t>.</a:t>
            </a:r>
            <a:r>
              <a:rPr lang="it-IT"/>
              <a:t>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0066" name="Text Box 2"/>
          <p:cNvSpPr txBox="1">
            <a:spLocks noChangeArrowheads="1"/>
          </p:cNvSpPr>
          <p:nvPr/>
        </p:nvSpPr>
        <p:spPr bwMode="auto">
          <a:xfrm>
            <a:off x="468313" y="92075"/>
            <a:ext cx="8555037" cy="457200"/>
          </a:xfrm>
          <a:prstGeom prst="rect">
            <a:avLst/>
          </a:prstGeom>
          <a:noFill/>
          <a:ln w="9525">
            <a:noFill/>
            <a:miter lim="800000"/>
            <a:headEnd/>
            <a:tailEnd/>
          </a:ln>
          <a:effectLst/>
        </p:spPr>
        <p:txBody>
          <a:bodyPr wrap="none">
            <a:spAutoFit/>
          </a:bodyPr>
          <a:lstStyle/>
          <a:p>
            <a:r>
              <a:rPr lang="it-IT" b="1">
                <a:solidFill>
                  <a:srgbClr val="FF0000"/>
                </a:solidFill>
              </a:rPr>
              <a:t>MODELLI MATEMATICI PER LA COLTURA DI CELLULE</a:t>
            </a:r>
          </a:p>
        </p:txBody>
      </p:sp>
      <p:sp>
        <p:nvSpPr>
          <p:cNvPr id="600067"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3BA61477-B618-4FC7-8082-053668B0620B}" type="slidenum">
              <a:rPr lang="it-IT"/>
              <a:pPr/>
              <a:t>51</a:t>
            </a:fld>
            <a:endParaRPr lang="it-IT"/>
          </a:p>
        </p:txBody>
      </p:sp>
      <p:sp>
        <p:nvSpPr>
          <p:cNvPr id="600068" name="Rectangle 4"/>
          <p:cNvSpPr>
            <a:spLocks noChangeArrowheads="1"/>
          </p:cNvSpPr>
          <p:nvPr/>
        </p:nvSpPr>
        <p:spPr bwMode="auto">
          <a:xfrm>
            <a:off x="0" y="549275"/>
            <a:ext cx="9144000" cy="5934075"/>
          </a:xfrm>
          <a:prstGeom prst="rect">
            <a:avLst/>
          </a:prstGeom>
          <a:noFill/>
          <a:ln w="9525">
            <a:noFill/>
            <a:miter lim="800000"/>
            <a:headEnd/>
            <a:tailEnd/>
          </a:ln>
          <a:effectLst/>
        </p:spPr>
        <p:txBody>
          <a:bodyPr anchor="ctr">
            <a:spAutoFit/>
          </a:bodyPr>
          <a:lstStyle/>
          <a:p>
            <a:pPr algn="just"/>
            <a:r>
              <a:rPr lang="it-IT">
                <a:solidFill>
                  <a:srgbClr val="000000"/>
                </a:solidFill>
                <a:cs typeface="Times New Roman" pitchFamily="18" charset="0"/>
              </a:rPr>
              <a:t>Un </a:t>
            </a:r>
            <a:r>
              <a:rPr lang="it-IT" b="1">
                <a:solidFill>
                  <a:srgbClr val="000000"/>
                </a:solidFill>
                <a:cs typeface="Times New Roman" pitchFamily="18" charset="0"/>
              </a:rPr>
              <a:t>requisito fondamentale della crescita cellulare</a:t>
            </a:r>
            <a:r>
              <a:rPr lang="it-IT">
                <a:solidFill>
                  <a:srgbClr val="000000"/>
                </a:solidFill>
                <a:cs typeface="Times New Roman" pitchFamily="18" charset="0"/>
              </a:rPr>
              <a:t> è anche la</a:t>
            </a:r>
            <a:endParaRPr lang="it-IT" b="1">
              <a:solidFill>
                <a:srgbClr val="000000"/>
              </a:solidFill>
              <a:cs typeface="Times New Roman" pitchFamily="18" charset="0"/>
            </a:endParaRPr>
          </a:p>
          <a:p>
            <a:pPr algn="ctr"/>
            <a:r>
              <a:rPr lang="it-IT" b="1">
                <a:solidFill>
                  <a:srgbClr val="000000"/>
                </a:solidFill>
                <a:cs typeface="Times New Roman" pitchFamily="18" charset="0"/>
              </a:rPr>
              <a:t>disponibilità di ossigeno</a:t>
            </a:r>
            <a:endParaRPr lang="it-IT">
              <a:solidFill>
                <a:srgbClr val="000000"/>
              </a:solidFill>
              <a:cs typeface="Times New Roman" pitchFamily="18" charset="0"/>
            </a:endParaRPr>
          </a:p>
          <a:p>
            <a:pPr algn="just"/>
            <a:r>
              <a:rPr lang="it-IT">
                <a:solidFill>
                  <a:srgbClr val="000000"/>
                </a:solidFill>
                <a:cs typeface="Times New Roman" pitchFamily="18" charset="0"/>
              </a:rPr>
              <a:t>Per avere una sufficiente quantità di ossigeno, bisogna che la fase liquida della biomassa riesca ad assorbire l’ossigeno presente in fase gassosa.</a:t>
            </a:r>
          </a:p>
          <a:p>
            <a:pPr algn="ctr"/>
            <a:r>
              <a:rPr lang="it-IT">
                <a:solidFill>
                  <a:srgbClr val="000000"/>
                </a:solidFill>
                <a:cs typeface="Times New Roman" pitchFamily="18" charset="0"/>
              </a:rPr>
              <a:t> </a:t>
            </a:r>
            <a:r>
              <a:rPr lang="it-IT" b="1">
                <a:solidFill>
                  <a:srgbClr val="000000"/>
                </a:solidFill>
                <a:cs typeface="Times New Roman" pitchFamily="18" charset="0"/>
              </a:rPr>
              <a:t>trasferimento di massa</a:t>
            </a:r>
            <a:r>
              <a:rPr lang="it-IT">
                <a:solidFill>
                  <a:srgbClr val="000000"/>
                </a:solidFill>
                <a:cs typeface="Times New Roman" pitchFamily="18" charset="0"/>
              </a:rPr>
              <a:t>: </a:t>
            </a:r>
          </a:p>
          <a:p>
            <a:pPr algn="just"/>
            <a:r>
              <a:rPr lang="it-IT">
                <a:solidFill>
                  <a:srgbClr val="000000"/>
                </a:solidFill>
                <a:cs typeface="Times New Roman" pitchFamily="18" charset="0"/>
              </a:rPr>
              <a:t>della massa di ossigeno dalla fase gassosa alla fase liquida</a:t>
            </a:r>
          </a:p>
          <a:p>
            <a:pPr algn="just"/>
            <a:r>
              <a:rPr lang="it-IT">
                <a:solidFill>
                  <a:srgbClr val="000000"/>
                </a:solidFill>
                <a:cs typeface="Times New Roman" pitchFamily="18" charset="0"/>
              </a:rPr>
              <a:t>La cinetica della crescita cellulare implica perciò due eventi fondamentali:</a:t>
            </a:r>
            <a:endParaRPr lang="it-IT" b="1" u="sng">
              <a:solidFill>
                <a:srgbClr val="000000"/>
              </a:solidFill>
              <a:cs typeface="Times New Roman" pitchFamily="18" charset="0"/>
            </a:endParaRPr>
          </a:p>
          <a:p>
            <a:pPr algn="ctr"/>
            <a:r>
              <a:rPr lang="it-IT" b="1" u="sng">
                <a:solidFill>
                  <a:srgbClr val="000000"/>
                </a:solidFill>
                <a:cs typeface="Times New Roman" pitchFamily="18" charset="0"/>
              </a:rPr>
              <a:t>Trasferimento Di Massa</a:t>
            </a:r>
            <a:endParaRPr lang="it-IT" b="1">
              <a:solidFill>
                <a:srgbClr val="000000"/>
              </a:solidFill>
              <a:cs typeface="Times New Roman" pitchFamily="18" charset="0"/>
            </a:endParaRPr>
          </a:p>
          <a:p>
            <a:pPr algn="ctr"/>
            <a:r>
              <a:rPr lang="it-IT" b="1">
                <a:solidFill>
                  <a:srgbClr val="000000"/>
                </a:solidFill>
                <a:cs typeface="Times New Roman" pitchFamily="18" charset="0"/>
              </a:rPr>
              <a:t>O</a:t>
            </a:r>
            <a:r>
              <a:rPr lang="it-IT" b="1" baseline="-30000">
                <a:solidFill>
                  <a:srgbClr val="000000"/>
                </a:solidFill>
                <a:cs typeface="Times New Roman" pitchFamily="18" charset="0"/>
              </a:rPr>
              <a:t>2</a:t>
            </a:r>
            <a:r>
              <a:rPr lang="it-IT" b="1">
                <a:solidFill>
                  <a:srgbClr val="000000"/>
                </a:solidFill>
                <a:cs typeface="Times New Roman" pitchFamily="18" charset="0"/>
              </a:rPr>
              <a:t> gas  </a:t>
            </a:r>
            <a:r>
              <a:rPr lang="it-IT" b="1">
                <a:solidFill>
                  <a:srgbClr val="000000"/>
                </a:solidFill>
                <a:latin typeface="Wingdings 3" pitchFamily="18" charset="2"/>
                <a:cs typeface="Times New Roman" pitchFamily="18" charset="0"/>
              </a:rPr>
              <a:t>D </a:t>
            </a:r>
            <a:r>
              <a:rPr lang="it-IT" b="1">
                <a:solidFill>
                  <a:srgbClr val="000000"/>
                </a:solidFill>
                <a:cs typeface="Times New Roman" pitchFamily="18" charset="0"/>
              </a:rPr>
              <a:t> O</a:t>
            </a:r>
            <a:r>
              <a:rPr lang="it-IT" b="1" baseline="-30000">
                <a:solidFill>
                  <a:srgbClr val="000000"/>
                </a:solidFill>
                <a:cs typeface="Times New Roman" pitchFamily="18" charset="0"/>
              </a:rPr>
              <a:t>2</a:t>
            </a:r>
            <a:r>
              <a:rPr lang="it-IT" b="1">
                <a:solidFill>
                  <a:srgbClr val="000000"/>
                </a:solidFill>
                <a:cs typeface="Times New Roman" pitchFamily="18" charset="0"/>
              </a:rPr>
              <a:t> in fase liquida della biomassa</a:t>
            </a:r>
            <a:endParaRPr lang="it-IT" b="1" u="sng">
              <a:solidFill>
                <a:srgbClr val="000000"/>
              </a:solidFill>
              <a:cs typeface="Times New Roman" pitchFamily="18" charset="0"/>
            </a:endParaRPr>
          </a:p>
          <a:p>
            <a:pPr algn="ctr"/>
            <a:r>
              <a:rPr lang="it-IT" b="1" u="sng">
                <a:solidFill>
                  <a:srgbClr val="000000"/>
                </a:solidFill>
                <a:cs typeface="Times New Roman" pitchFamily="18" charset="0"/>
              </a:rPr>
              <a:t>Reazione Biochimica</a:t>
            </a:r>
            <a:endParaRPr lang="it-IT" b="1">
              <a:solidFill>
                <a:srgbClr val="000000"/>
              </a:solidFill>
              <a:cs typeface="Times New Roman" pitchFamily="18" charset="0"/>
            </a:endParaRPr>
          </a:p>
          <a:p>
            <a:pPr algn="ctr"/>
            <a:r>
              <a:rPr lang="it-IT" b="1">
                <a:solidFill>
                  <a:srgbClr val="000000"/>
                </a:solidFill>
                <a:cs typeface="Times New Roman" pitchFamily="18" charset="0"/>
              </a:rPr>
              <a:t>Substrato Nutritivo + Enzima +  O</a:t>
            </a:r>
            <a:r>
              <a:rPr lang="it-IT" b="1" baseline="-30000">
                <a:solidFill>
                  <a:srgbClr val="000000"/>
                </a:solidFill>
                <a:cs typeface="Times New Roman" pitchFamily="18" charset="0"/>
              </a:rPr>
              <a:t>2</a:t>
            </a:r>
            <a:r>
              <a:rPr lang="it-IT" b="1">
                <a:solidFill>
                  <a:srgbClr val="000000"/>
                </a:solidFill>
                <a:cs typeface="Times New Roman" pitchFamily="18" charset="0"/>
              </a:rPr>
              <a:t> in fase liquida   </a:t>
            </a:r>
            <a:r>
              <a:rPr lang="it-IT" b="1">
                <a:solidFill>
                  <a:srgbClr val="000000"/>
                </a:solidFill>
                <a:latin typeface="Wingdings 3" pitchFamily="18" charset="2"/>
                <a:cs typeface="Times New Roman" pitchFamily="18" charset="0"/>
              </a:rPr>
              <a:t>D </a:t>
            </a:r>
            <a:r>
              <a:rPr lang="it-IT" b="1">
                <a:solidFill>
                  <a:srgbClr val="000000"/>
                </a:solidFill>
                <a:cs typeface="Times New Roman" pitchFamily="18" charset="0"/>
              </a:rPr>
              <a:t>Prodotti</a:t>
            </a:r>
            <a:endParaRPr lang="it-IT">
              <a:solidFill>
                <a:srgbClr val="000000"/>
              </a:solidFill>
              <a:cs typeface="Times New Roman" pitchFamily="18" charset="0"/>
            </a:endParaRPr>
          </a:p>
          <a:p>
            <a:pPr algn="just"/>
            <a:r>
              <a:rPr lang="it-IT">
                <a:solidFill>
                  <a:srgbClr val="000000"/>
                </a:solidFill>
                <a:cs typeface="Times New Roman" pitchFamily="18" charset="0"/>
              </a:rPr>
              <a:t>Ciascuno di questi stadi ha una sua velocità, e si parlerà quindi di</a:t>
            </a:r>
            <a:endParaRPr lang="it-IT" b="1">
              <a:solidFill>
                <a:srgbClr val="000000"/>
              </a:solidFill>
              <a:cs typeface="Times New Roman" pitchFamily="18" charset="0"/>
            </a:endParaRPr>
          </a:p>
          <a:p>
            <a:pPr algn="ctr"/>
            <a:r>
              <a:rPr lang="it-IT" b="1">
                <a:solidFill>
                  <a:srgbClr val="000000"/>
                </a:solidFill>
                <a:cs typeface="Times New Roman" pitchFamily="18" charset="0"/>
              </a:rPr>
              <a:t>cinetica di diffusione</a:t>
            </a:r>
            <a:endParaRPr lang="it-IT">
              <a:solidFill>
                <a:srgbClr val="000000"/>
              </a:solidFill>
              <a:cs typeface="Times New Roman" pitchFamily="18" charset="0"/>
            </a:endParaRPr>
          </a:p>
          <a:p>
            <a:pPr algn="just"/>
            <a:r>
              <a:rPr lang="it-IT">
                <a:solidFill>
                  <a:srgbClr val="000000"/>
                </a:solidFill>
                <a:cs typeface="Times New Roman" pitchFamily="18" charset="0"/>
              </a:rPr>
              <a:t> (o di trasferimento di massa)  dell’ossigeno dalla fase gas alla fase liquida, e </a:t>
            </a:r>
            <a:r>
              <a:rPr lang="it-IT" b="1">
                <a:solidFill>
                  <a:srgbClr val="000000"/>
                </a:solidFill>
                <a:cs typeface="Times New Roman" pitchFamily="18" charset="0"/>
              </a:rPr>
              <a:t>cinetica della reazione biochimica</a:t>
            </a:r>
            <a:r>
              <a:rPr lang="it-IT"/>
              <a:t> </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1090" name="Text Box 2"/>
          <p:cNvSpPr txBox="1">
            <a:spLocks noChangeArrowheads="1"/>
          </p:cNvSpPr>
          <p:nvPr/>
        </p:nvSpPr>
        <p:spPr bwMode="auto">
          <a:xfrm>
            <a:off x="468313" y="92075"/>
            <a:ext cx="8555037" cy="457200"/>
          </a:xfrm>
          <a:prstGeom prst="rect">
            <a:avLst/>
          </a:prstGeom>
          <a:noFill/>
          <a:ln w="9525">
            <a:noFill/>
            <a:miter lim="800000"/>
            <a:headEnd/>
            <a:tailEnd/>
          </a:ln>
          <a:effectLst/>
        </p:spPr>
        <p:txBody>
          <a:bodyPr wrap="none">
            <a:spAutoFit/>
          </a:bodyPr>
          <a:lstStyle/>
          <a:p>
            <a:r>
              <a:rPr lang="it-IT" b="1">
                <a:solidFill>
                  <a:srgbClr val="FF0000"/>
                </a:solidFill>
              </a:rPr>
              <a:t>MODELLI MATEMATICI PER LA COLTURA DI CELLULE</a:t>
            </a:r>
          </a:p>
        </p:txBody>
      </p:sp>
      <p:sp>
        <p:nvSpPr>
          <p:cNvPr id="601091"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B4DB9DA0-3689-4ECA-86EE-0BDAD146EB4A}" type="slidenum">
              <a:rPr lang="it-IT"/>
              <a:pPr/>
              <a:t>52</a:t>
            </a:fld>
            <a:endParaRPr lang="it-IT"/>
          </a:p>
        </p:txBody>
      </p:sp>
      <p:sp>
        <p:nvSpPr>
          <p:cNvPr id="601092" name="Rectangle 4"/>
          <p:cNvSpPr>
            <a:spLocks noChangeArrowheads="1"/>
          </p:cNvSpPr>
          <p:nvPr/>
        </p:nvSpPr>
        <p:spPr bwMode="auto">
          <a:xfrm>
            <a:off x="0" y="509588"/>
            <a:ext cx="9144000" cy="5934075"/>
          </a:xfrm>
          <a:prstGeom prst="rect">
            <a:avLst/>
          </a:prstGeom>
          <a:noFill/>
          <a:ln w="9525">
            <a:noFill/>
            <a:miter lim="800000"/>
            <a:headEnd/>
            <a:tailEnd/>
          </a:ln>
          <a:effectLst/>
        </p:spPr>
        <p:txBody>
          <a:bodyPr anchor="ctr">
            <a:spAutoFit/>
          </a:bodyPr>
          <a:lstStyle/>
          <a:p>
            <a:pPr algn="ctr"/>
            <a:r>
              <a:rPr lang="it-IT"/>
              <a:t>La cinetica di </a:t>
            </a:r>
            <a:r>
              <a:rPr lang="it-IT" b="1"/>
              <a:t>diffusione </a:t>
            </a:r>
            <a:r>
              <a:rPr lang="it-IT"/>
              <a:t>è fortemente </a:t>
            </a:r>
            <a:r>
              <a:rPr lang="it-IT" b="1"/>
              <a:t>dipendente dalla</a:t>
            </a:r>
          </a:p>
          <a:p>
            <a:pPr algn="ctr"/>
            <a:r>
              <a:rPr lang="it-IT" b="1"/>
              <a:t>velocità di agitazione e di miscelazione della fase liquida</a:t>
            </a:r>
            <a:endParaRPr lang="it-IT"/>
          </a:p>
          <a:p>
            <a:pPr algn="ctr"/>
            <a:endParaRPr lang="it-IT" b="1"/>
          </a:p>
          <a:p>
            <a:pPr algn="just"/>
            <a:r>
              <a:rPr lang="it-IT"/>
              <a:t>In condizioni di insufficiente miscelazione, la velocità di diffusione potrebbe essere tanto bassa da rappresentare lo </a:t>
            </a:r>
            <a:r>
              <a:rPr lang="it-IT" b="1"/>
              <a:t>stadio limitante</a:t>
            </a:r>
            <a:r>
              <a:rPr lang="it-IT"/>
              <a:t> la velocità globale del processo. </a:t>
            </a:r>
          </a:p>
          <a:p>
            <a:pPr algn="ctr"/>
            <a:r>
              <a:rPr lang="it-IT" b="1"/>
              <a:t>la velocità di diffusione è un fattore di massima importanza  nei bioreattori in scala industriale</a:t>
            </a:r>
          </a:p>
          <a:p>
            <a:pPr algn="just"/>
            <a:r>
              <a:rPr lang="it-IT" i="1"/>
              <a:t>Esercizio 6. </a:t>
            </a:r>
          </a:p>
          <a:p>
            <a:pPr algn="just"/>
            <a:r>
              <a:rPr lang="it-IT" i="1"/>
              <a:t>Rispondere sì o no alle seguenti domande riguardanti il modello di crescita esponenziale:</a:t>
            </a:r>
          </a:p>
          <a:p>
            <a:pPr algn="just">
              <a:buFontTx/>
              <a:buChar char="-"/>
            </a:pPr>
            <a:r>
              <a:rPr lang="it-IT" i="1"/>
              <a:t> La crescita della biomassa è legata alla disponibilità di nutrienti?</a:t>
            </a:r>
          </a:p>
          <a:p>
            <a:pPr algn="just">
              <a:buFontTx/>
              <a:buChar char="-"/>
            </a:pPr>
            <a:r>
              <a:rPr lang="it-IT" i="1"/>
              <a:t> Il modello prevede quando si arresta la crescita cellulare?</a:t>
            </a:r>
          </a:p>
          <a:p>
            <a:pPr algn="just">
              <a:buFontTx/>
              <a:buChar char="-"/>
            </a:pPr>
            <a:r>
              <a:rPr lang="it-IT" i="1"/>
              <a:t> Il modello prevede che tutti i tipi di cellule crescono esponenzialmente?</a:t>
            </a:r>
          </a:p>
          <a:p>
            <a:pPr algn="just">
              <a:buFontTx/>
              <a:buChar char="-"/>
            </a:pPr>
            <a:r>
              <a:rPr lang="it-IT" i="1"/>
              <a:t> Quali risposte alle domande di cui sopra rappresentano un limite del modello?</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2114" name="Text Box 2"/>
          <p:cNvSpPr txBox="1">
            <a:spLocks noChangeArrowheads="1"/>
          </p:cNvSpPr>
          <p:nvPr/>
        </p:nvSpPr>
        <p:spPr bwMode="auto">
          <a:xfrm>
            <a:off x="468313" y="92075"/>
            <a:ext cx="8555037" cy="457200"/>
          </a:xfrm>
          <a:prstGeom prst="rect">
            <a:avLst/>
          </a:prstGeom>
          <a:noFill/>
          <a:ln w="9525">
            <a:noFill/>
            <a:miter lim="800000"/>
            <a:headEnd/>
            <a:tailEnd/>
          </a:ln>
          <a:effectLst/>
        </p:spPr>
        <p:txBody>
          <a:bodyPr wrap="none">
            <a:spAutoFit/>
          </a:bodyPr>
          <a:lstStyle/>
          <a:p>
            <a:r>
              <a:rPr lang="it-IT" b="1">
                <a:solidFill>
                  <a:srgbClr val="FF0000"/>
                </a:solidFill>
              </a:rPr>
              <a:t>MODELLI MATEMATICI PER LA COLTURA DI CELLULE</a:t>
            </a:r>
          </a:p>
        </p:txBody>
      </p:sp>
      <p:sp>
        <p:nvSpPr>
          <p:cNvPr id="602115"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85AB32FF-7EAA-4425-9BC6-FD8F10E32261}" type="slidenum">
              <a:rPr lang="it-IT"/>
              <a:pPr/>
              <a:t>53</a:t>
            </a:fld>
            <a:endParaRPr lang="it-IT"/>
          </a:p>
        </p:txBody>
      </p:sp>
      <p:sp>
        <p:nvSpPr>
          <p:cNvPr id="602116" name="Rectangle 4"/>
          <p:cNvSpPr>
            <a:spLocks noChangeArrowheads="1"/>
          </p:cNvSpPr>
          <p:nvPr/>
        </p:nvSpPr>
        <p:spPr bwMode="auto">
          <a:xfrm>
            <a:off x="0" y="457200"/>
            <a:ext cx="9144000" cy="5995988"/>
          </a:xfrm>
          <a:prstGeom prst="rect">
            <a:avLst/>
          </a:prstGeom>
          <a:noFill/>
          <a:ln w="9525">
            <a:noFill/>
            <a:miter lim="800000"/>
            <a:headEnd/>
            <a:tailEnd/>
          </a:ln>
          <a:effectLst/>
        </p:spPr>
        <p:txBody>
          <a:bodyPr anchor="ctr">
            <a:spAutoFit/>
          </a:bodyPr>
          <a:lstStyle/>
          <a:p>
            <a:pPr algn="ctr"/>
            <a:r>
              <a:rPr lang="it-IT" b="1">
                <a:solidFill>
                  <a:srgbClr val="000000"/>
                </a:solidFill>
                <a:cs typeface="Times New Roman" pitchFamily="18" charset="0"/>
              </a:rPr>
              <a:t>Relazione tra il tempo di raddoppio (t</a:t>
            </a:r>
            <a:r>
              <a:rPr lang="it-IT" b="1" baseline="-30000">
                <a:solidFill>
                  <a:srgbClr val="000000"/>
                </a:solidFill>
                <a:cs typeface="Times New Roman" pitchFamily="18" charset="0"/>
              </a:rPr>
              <a:t>D</a:t>
            </a:r>
            <a:r>
              <a:rPr lang="it-IT" b="1">
                <a:solidFill>
                  <a:srgbClr val="000000"/>
                </a:solidFill>
                <a:cs typeface="Times New Roman" pitchFamily="18" charset="0"/>
              </a:rPr>
              <a:t>) e </a:t>
            </a:r>
            <a:r>
              <a:rPr lang="it-IT" b="1">
                <a:solidFill>
                  <a:srgbClr val="000000"/>
                </a:solidFill>
                <a:latin typeface="Symbol" pitchFamily="18" charset="2"/>
                <a:cs typeface="Times New Roman" pitchFamily="18" charset="0"/>
              </a:rPr>
              <a:t>m</a:t>
            </a:r>
            <a:endParaRPr lang="it-IT">
              <a:solidFill>
                <a:srgbClr val="000000"/>
              </a:solidFill>
              <a:cs typeface="Times New Roman" pitchFamily="18" charset="0"/>
            </a:endParaRPr>
          </a:p>
          <a:p>
            <a:pPr algn="just"/>
            <a:r>
              <a:rPr lang="it-IT">
                <a:solidFill>
                  <a:srgbClr val="000000"/>
                </a:solidFill>
                <a:cs typeface="Times New Roman" pitchFamily="18" charset="0"/>
              </a:rPr>
              <a:t>t</a:t>
            </a:r>
            <a:r>
              <a:rPr lang="it-IT" baseline="-30000">
                <a:solidFill>
                  <a:srgbClr val="000000"/>
                </a:solidFill>
                <a:cs typeface="Times New Roman" pitchFamily="18" charset="0"/>
              </a:rPr>
              <a:t>D</a:t>
            </a:r>
            <a:r>
              <a:rPr lang="it-IT">
                <a:solidFill>
                  <a:srgbClr val="000000"/>
                </a:solidFill>
                <a:cs typeface="Times New Roman" pitchFamily="18" charset="0"/>
              </a:rPr>
              <a:t> = tempo nel quale la popolazione cellulare si raddoppia</a:t>
            </a:r>
          </a:p>
          <a:p>
            <a:pPr algn="just"/>
            <a:r>
              <a:rPr lang="it-IT">
                <a:solidFill>
                  <a:srgbClr val="000000"/>
                </a:solidFill>
                <a:cs typeface="Times New Roman" pitchFamily="18" charset="0"/>
              </a:rPr>
              <a:t>Nella fase di </a:t>
            </a:r>
            <a:r>
              <a:rPr lang="it-IT" b="1">
                <a:solidFill>
                  <a:srgbClr val="000000"/>
                </a:solidFill>
                <a:cs typeface="Times New Roman" pitchFamily="18" charset="0"/>
              </a:rPr>
              <a:t>crescita esponenziale, t</a:t>
            </a:r>
            <a:r>
              <a:rPr lang="it-IT" b="1" baseline="-30000">
                <a:solidFill>
                  <a:srgbClr val="000000"/>
                </a:solidFill>
                <a:cs typeface="Times New Roman" pitchFamily="18" charset="0"/>
              </a:rPr>
              <a:t>D</a:t>
            </a:r>
            <a:r>
              <a:rPr lang="it-IT" b="1">
                <a:solidFill>
                  <a:srgbClr val="000000"/>
                </a:solidFill>
                <a:cs typeface="Times New Roman" pitchFamily="18" charset="0"/>
              </a:rPr>
              <a:t> è costante</a:t>
            </a:r>
          </a:p>
          <a:p>
            <a:pPr algn="just"/>
            <a:r>
              <a:rPr lang="it-IT">
                <a:solidFill>
                  <a:srgbClr val="000000"/>
                </a:solidFill>
                <a:cs typeface="Times New Roman" pitchFamily="18" charset="0"/>
              </a:rPr>
              <a:t>La relazione tra t</a:t>
            </a:r>
            <a:r>
              <a:rPr lang="it-IT" baseline="-30000">
                <a:solidFill>
                  <a:srgbClr val="000000"/>
                </a:solidFill>
                <a:cs typeface="Times New Roman" pitchFamily="18" charset="0"/>
              </a:rPr>
              <a:t>D</a:t>
            </a:r>
            <a:r>
              <a:rPr lang="it-IT">
                <a:solidFill>
                  <a:srgbClr val="000000"/>
                </a:solidFill>
                <a:cs typeface="Times New Roman" pitchFamily="18" charset="0"/>
              </a:rPr>
              <a:t> è </a:t>
            </a:r>
            <a:r>
              <a:rPr lang="it-IT">
                <a:solidFill>
                  <a:srgbClr val="000000"/>
                </a:solidFill>
                <a:latin typeface="Symbol" pitchFamily="18" charset="2"/>
                <a:cs typeface="Times New Roman" pitchFamily="18" charset="0"/>
              </a:rPr>
              <a:t>m </a:t>
            </a:r>
            <a:r>
              <a:rPr lang="it-IT">
                <a:solidFill>
                  <a:srgbClr val="000000"/>
                </a:solidFill>
                <a:cs typeface="Times New Roman" pitchFamily="18" charset="0"/>
              </a:rPr>
              <a:t>si ricava dall’equazione</a:t>
            </a:r>
          </a:p>
          <a:p>
            <a:pPr algn="ctr"/>
            <a:r>
              <a:rPr lang="it-IT">
                <a:solidFill>
                  <a:srgbClr val="000000"/>
                </a:solidFill>
                <a:cs typeface="Times New Roman" pitchFamily="18" charset="0"/>
              </a:rPr>
              <a:t>ln (X</a:t>
            </a:r>
            <a:r>
              <a:rPr lang="it-IT" baseline="-30000">
                <a:solidFill>
                  <a:srgbClr val="000000"/>
                </a:solidFill>
                <a:cs typeface="Times New Roman" pitchFamily="18" charset="0"/>
              </a:rPr>
              <a:t>1</a:t>
            </a:r>
            <a:r>
              <a:rPr lang="it-IT">
                <a:solidFill>
                  <a:srgbClr val="000000"/>
                </a:solidFill>
                <a:cs typeface="Times New Roman" pitchFamily="18" charset="0"/>
              </a:rPr>
              <a:t>/X</a:t>
            </a:r>
            <a:r>
              <a:rPr lang="it-IT" baseline="-30000">
                <a:solidFill>
                  <a:srgbClr val="000000"/>
                </a:solidFill>
                <a:cs typeface="Times New Roman" pitchFamily="18" charset="0"/>
              </a:rPr>
              <a:t>0</a:t>
            </a:r>
            <a:r>
              <a:rPr lang="it-IT">
                <a:solidFill>
                  <a:srgbClr val="000000"/>
                </a:solidFill>
                <a:cs typeface="Times New Roman" pitchFamily="18" charset="0"/>
              </a:rPr>
              <a:t>)</a:t>
            </a:r>
            <a:r>
              <a:rPr lang="it-IT" baseline="-30000">
                <a:solidFill>
                  <a:srgbClr val="000000"/>
                </a:solidFill>
                <a:cs typeface="Times New Roman" pitchFamily="18" charset="0"/>
              </a:rPr>
              <a:t> </a:t>
            </a:r>
            <a:r>
              <a:rPr lang="it-IT">
                <a:solidFill>
                  <a:srgbClr val="000000"/>
                </a:solidFill>
                <a:cs typeface="Times New Roman" pitchFamily="18" charset="0"/>
              </a:rPr>
              <a:t>= </a:t>
            </a:r>
            <a:r>
              <a:rPr lang="fr-FR">
                <a:solidFill>
                  <a:srgbClr val="000000"/>
                </a:solidFill>
                <a:latin typeface="Symbol" pitchFamily="18" charset="2"/>
                <a:cs typeface="Times New Roman" pitchFamily="18" charset="0"/>
              </a:rPr>
              <a:t>m</a:t>
            </a:r>
            <a:r>
              <a:rPr lang="it-IT">
                <a:solidFill>
                  <a:srgbClr val="000000"/>
                </a:solidFill>
                <a:cs typeface="Times New Roman" pitchFamily="18" charset="0"/>
              </a:rPr>
              <a:t> (t</a:t>
            </a:r>
            <a:r>
              <a:rPr lang="it-IT" baseline="-30000">
                <a:solidFill>
                  <a:srgbClr val="000000"/>
                </a:solidFill>
                <a:cs typeface="Times New Roman" pitchFamily="18" charset="0"/>
              </a:rPr>
              <a:t>1</a:t>
            </a:r>
            <a:r>
              <a:rPr lang="it-IT">
                <a:solidFill>
                  <a:srgbClr val="000000"/>
                </a:solidFill>
                <a:cs typeface="Times New Roman" pitchFamily="18" charset="0"/>
              </a:rPr>
              <a:t> – t</a:t>
            </a:r>
            <a:r>
              <a:rPr lang="it-IT" baseline="-30000">
                <a:solidFill>
                  <a:srgbClr val="000000"/>
                </a:solidFill>
                <a:cs typeface="Times New Roman" pitchFamily="18" charset="0"/>
              </a:rPr>
              <a:t>0</a:t>
            </a:r>
            <a:r>
              <a:rPr lang="it-IT">
                <a:solidFill>
                  <a:srgbClr val="000000"/>
                </a:solidFill>
                <a:cs typeface="Times New Roman" pitchFamily="18" charset="0"/>
              </a:rPr>
              <a:t>)     (18)</a:t>
            </a:r>
          </a:p>
          <a:p>
            <a:pPr algn="ctr"/>
            <a:r>
              <a:rPr lang="it-IT">
                <a:solidFill>
                  <a:srgbClr val="000000"/>
                </a:solidFill>
                <a:cs typeface="Times New Roman" pitchFamily="18" charset="0"/>
              </a:rPr>
              <a:t>considerando che:</a:t>
            </a:r>
          </a:p>
          <a:p>
            <a:pPr algn="ctr"/>
            <a:r>
              <a:rPr lang="it-IT">
                <a:solidFill>
                  <a:srgbClr val="000000"/>
                </a:solidFill>
                <a:cs typeface="Times New Roman" pitchFamily="18" charset="0"/>
              </a:rPr>
              <a:t> la popolazione cellulare </a:t>
            </a:r>
            <a:r>
              <a:rPr lang="it-IT" b="1">
                <a:solidFill>
                  <a:srgbClr val="000000"/>
                </a:solidFill>
                <a:cs typeface="Times New Roman" pitchFamily="18" charset="0"/>
              </a:rPr>
              <a:t>X</a:t>
            </a:r>
            <a:r>
              <a:rPr lang="it-IT" b="1" baseline="-30000">
                <a:solidFill>
                  <a:srgbClr val="000000"/>
                </a:solidFill>
                <a:cs typeface="Times New Roman" pitchFamily="18" charset="0"/>
              </a:rPr>
              <a:t>1</a:t>
            </a:r>
            <a:r>
              <a:rPr lang="it-IT">
                <a:solidFill>
                  <a:srgbClr val="000000"/>
                </a:solidFill>
                <a:cs typeface="Times New Roman" pitchFamily="18" charset="0"/>
              </a:rPr>
              <a:t> al tempo t</a:t>
            </a:r>
            <a:r>
              <a:rPr lang="it-IT" baseline="-30000">
                <a:solidFill>
                  <a:srgbClr val="000000"/>
                </a:solidFill>
                <a:cs typeface="Times New Roman" pitchFamily="18" charset="0"/>
              </a:rPr>
              <a:t>1</a:t>
            </a:r>
            <a:r>
              <a:rPr lang="it-IT" b="1">
                <a:solidFill>
                  <a:srgbClr val="000000"/>
                </a:solidFill>
                <a:cs typeface="Times New Roman" pitchFamily="18" charset="0"/>
              </a:rPr>
              <a:t> </a:t>
            </a:r>
            <a:r>
              <a:rPr lang="it-IT">
                <a:solidFill>
                  <a:srgbClr val="000000"/>
                </a:solidFill>
                <a:cs typeface="Times New Roman" pitchFamily="18" charset="0"/>
              </a:rPr>
              <a:t>diventa il </a:t>
            </a:r>
            <a:r>
              <a:rPr lang="it-IT" b="1">
                <a:solidFill>
                  <a:srgbClr val="000000"/>
                </a:solidFill>
                <a:cs typeface="Times New Roman" pitchFamily="18" charset="0"/>
              </a:rPr>
              <a:t>doppio</a:t>
            </a:r>
            <a:r>
              <a:rPr lang="it-IT">
                <a:solidFill>
                  <a:srgbClr val="000000"/>
                </a:solidFill>
                <a:cs typeface="Times New Roman" pitchFamily="18" charset="0"/>
              </a:rPr>
              <a:t> della popolazione </a:t>
            </a:r>
            <a:r>
              <a:rPr lang="it-IT" b="1">
                <a:solidFill>
                  <a:srgbClr val="000000"/>
                </a:solidFill>
                <a:cs typeface="Times New Roman" pitchFamily="18" charset="0"/>
              </a:rPr>
              <a:t>X</a:t>
            </a:r>
            <a:r>
              <a:rPr lang="it-IT" b="1" baseline="-30000">
                <a:solidFill>
                  <a:srgbClr val="000000"/>
                </a:solidFill>
                <a:cs typeface="Times New Roman" pitchFamily="18" charset="0"/>
              </a:rPr>
              <a:t>0</a:t>
            </a:r>
            <a:r>
              <a:rPr lang="it-IT">
                <a:solidFill>
                  <a:srgbClr val="000000"/>
                </a:solidFill>
                <a:cs typeface="Times New Roman" pitchFamily="18" charset="0"/>
              </a:rPr>
              <a:t> al tempo t</a:t>
            </a:r>
            <a:r>
              <a:rPr lang="it-IT" baseline="-30000">
                <a:solidFill>
                  <a:srgbClr val="000000"/>
                </a:solidFill>
                <a:cs typeface="Times New Roman" pitchFamily="18" charset="0"/>
              </a:rPr>
              <a:t>0</a:t>
            </a:r>
            <a:endParaRPr lang="it-IT">
              <a:solidFill>
                <a:srgbClr val="000000"/>
              </a:solidFill>
              <a:cs typeface="Times New Roman" pitchFamily="18" charset="0"/>
            </a:endParaRPr>
          </a:p>
          <a:p>
            <a:pPr algn="just"/>
            <a:r>
              <a:rPr lang="it-IT">
                <a:solidFill>
                  <a:srgbClr val="000000"/>
                </a:solidFill>
                <a:cs typeface="Times New Roman" pitchFamily="18" charset="0"/>
              </a:rPr>
              <a:t>Se </a:t>
            </a:r>
            <a:r>
              <a:rPr lang="it-IT" b="1">
                <a:solidFill>
                  <a:srgbClr val="000000"/>
                </a:solidFill>
                <a:cs typeface="Times New Roman" pitchFamily="18" charset="0"/>
              </a:rPr>
              <a:t>t</a:t>
            </a:r>
            <a:r>
              <a:rPr lang="it-IT" b="1" baseline="-30000">
                <a:solidFill>
                  <a:srgbClr val="000000"/>
                </a:solidFill>
                <a:cs typeface="Times New Roman" pitchFamily="18" charset="0"/>
              </a:rPr>
              <a:t>1</a:t>
            </a:r>
            <a:r>
              <a:rPr lang="it-IT" b="1">
                <a:solidFill>
                  <a:srgbClr val="000000"/>
                </a:solidFill>
                <a:cs typeface="Times New Roman" pitchFamily="18" charset="0"/>
              </a:rPr>
              <a:t> – t</a:t>
            </a:r>
            <a:r>
              <a:rPr lang="it-IT" b="1" baseline="-30000">
                <a:solidFill>
                  <a:srgbClr val="000000"/>
                </a:solidFill>
                <a:cs typeface="Times New Roman" pitchFamily="18" charset="0"/>
              </a:rPr>
              <a:t>0</a:t>
            </a:r>
            <a:r>
              <a:rPr lang="it-IT" b="1">
                <a:solidFill>
                  <a:srgbClr val="000000"/>
                </a:solidFill>
                <a:cs typeface="Times New Roman" pitchFamily="18" charset="0"/>
              </a:rPr>
              <a:t> = t</a:t>
            </a:r>
            <a:r>
              <a:rPr lang="it-IT" b="1" baseline="-30000">
                <a:solidFill>
                  <a:srgbClr val="000000"/>
                </a:solidFill>
                <a:cs typeface="Times New Roman" pitchFamily="18" charset="0"/>
              </a:rPr>
              <a:t>D</a:t>
            </a:r>
            <a:r>
              <a:rPr lang="it-IT" b="1">
                <a:solidFill>
                  <a:srgbClr val="000000"/>
                </a:solidFill>
                <a:cs typeface="Times New Roman" pitchFamily="18" charset="0"/>
              </a:rPr>
              <a:t> e  </a:t>
            </a:r>
            <a:r>
              <a:rPr lang="it-IT" b="1" baseline="-30000">
                <a:solidFill>
                  <a:srgbClr val="000000"/>
                </a:solidFill>
                <a:cs typeface="Times New Roman" pitchFamily="18" charset="0"/>
              </a:rPr>
              <a:t> </a:t>
            </a:r>
            <a:r>
              <a:rPr lang="it-IT" b="1">
                <a:solidFill>
                  <a:srgbClr val="000000"/>
                </a:solidFill>
                <a:cs typeface="Times New Roman" pitchFamily="18" charset="0"/>
              </a:rPr>
              <a:t>X</a:t>
            </a:r>
            <a:r>
              <a:rPr lang="it-IT" b="1" baseline="-30000">
                <a:solidFill>
                  <a:srgbClr val="000000"/>
                </a:solidFill>
                <a:cs typeface="Times New Roman" pitchFamily="18" charset="0"/>
              </a:rPr>
              <a:t>1</a:t>
            </a:r>
            <a:r>
              <a:rPr lang="it-IT" b="1">
                <a:solidFill>
                  <a:srgbClr val="000000"/>
                </a:solidFill>
                <a:cs typeface="Times New Roman" pitchFamily="18" charset="0"/>
              </a:rPr>
              <a:t>= 2 X</a:t>
            </a:r>
            <a:r>
              <a:rPr lang="it-IT" b="1" baseline="-30000">
                <a:solidFill>
                  <a:srgbClr val="000000"/>
                </a:solidFill>
                <a:cs typeface="Times New Roman" pitchFamily="18" charset="0"/>
              </a:rPr>
              <a:t>0</a:t>
            </a:r>
            <a:r>
              <a:rPr lang="it-IT" baseline="-30000">
                <a:solidFill>
                  <a:srgbClr val="000000"/>
                </a:solidFill>
                <a:cs typeface="Times New Roman" pitchFamily="18" charset="0"/>
              </a:rPr>
              <a:t> </a:t>
            </a:r>
            <a:r>
              <a:rPr lang="it-IT">
                <a:solidFill>
                  <a:srgbClr val="000000"/>
                </a:solidFill>
                <a:cs typeface="Times New Roman" pitchFamily="18" charset="0"/>
              </a:rPr>
              <a:t>nell’equazione 18, si avrà </a:t>
            </a:r>
            <a:endParaRPr lang="it-IT" b="1">
              <a:solidFill>
                <a:srgbClr val="000000"/>
              </a:solidFill>
              <a:cs typeface="Times New Roman" pitchFamily="18" charset="0"/>
            </a:endParaRPr>
          </a:p>
          <a:p>
            <a:pPr algn="ctr"/>
            <a:r>
              <a:rPr lang="it-IT" b="1">
                <a:solidFill>
                  <a:srgbClr val="000000"/>
                </a:solidFill>
                <a:cs typeface="Times New Roman" pitchFamily="18" charset="0"/>
              </a:rPr>
              <a:t>ln (2 X</a:t>
            </a:r>
            <a:r>
              <a:rPr lang="it-IT" b="1" baseline="-30000">
                <a:solidFill>
                  <a:srgbClr val="000000"/>
                </a:solidFill>
                <a:cs typeface="Times New Roman" pitchFamily="18" charset="0"/>
              </a:rPr>
              <a:t>0</a:t>
            </a:r>
            <a:r>
              <a:rPr lang="it-IT" b="1">
                <a:solidFill>
                  <a:srgbClr val="000000"/>
                </a:solidFill>
                <a:cs typeface="Times New Roman" pitchFamily="18" charset="0"/>
              </a:rPr>
              <a:t>/X</a:t>
            </a:r>
            <a:r>
              <a:rPr lang="it-IT" b="1" baseline="-30000">
                <a:solidFill>
                  <a:srgbClr val="000000"/>
                </a:solidFill>
                <a:cs typeface="Times New Roman" pitchFamily="18" charset="0"/>
              </a:rPr>
              <a:t>0</a:t>
            </a:r>
            <a:r>
              <a:rPr lang="it-IT" b="1">
                <a:solidFill>
                  <a:srgbClr val="000000"/>
                </a:solidFill>
                <a:cs typeface="Times New Roman" pitchFamily="18" charset="0"/>
              </a:rPr>
              <a:t>)</a:t>
            </a:r>
            <a:r>
              <a:rPr lang="it-IT" b="1" baseline="-30000">
                <a:solidFill>
                  <a:srgbClr val="000000"/>
                </a:solidFill>
                <a:cs typeface="Times New Roman" pitchFamily="18" charset="0"/>
              </a:rPr>
              <a:t> </a:t>
            </a:r>
            <a:r>
              <a:rPr lang="it-IT" b="1">
                <a:solidFill>
                  <a:srgbClr val="000000"/>
                </a:solidFill>
                <a:cs typeface="Times New Roman" pitchFamily="18" charset="0"/>
              </a:rPr>
              <a:t>= </a:t>
            </a:r>
            <a:r>
              <a:rPr lang="fr-FR" b="1">
                <a:solidFill>
                  <a:srgbClr val="000000"/>
                </a:solidFill>
                <a:latin typeface="Symbol" pitchFamily="18" charset="2"/>
                <a:cs typeface="Times New Roman" pitchFamily="18" charset="0"/>
              </a:rPr>
              <a:t>m</a:t>
            </a:r>
            <a:r>
              <a:rPr lang="it-IT" b="1">
                <a:solidFill>
                  <a:srgbClr val="000000"/>
                </a:solidFill>
                <a:cs typeface="Times New Roman" pitchFamily="18" charset="0"/>
              </a:rPr>
              <a:t> t</a:t>
            </a:r>
            <a:r>
              <a:rPr lang="it-IT" b="1" baseline="-30000">
                <a:solidFill>
                  <a:srgbClr val="000000"/>
                </a:solidFill>
                <a:cs typeface="Times New Roman" pitchFamily="18" charset="0"/>
              </a:rPr>
              <a:t>D </a:t>
            </a:r>
            <a:r>
              <a:rPr lang="it-IT" b="1">
                <a:solidFill>
                  <a:srgbClr val="000000"/>
                </a:solidFill>
                <a:cs typeface="Times New Roman" pitchFamily="18" charset="0"/>
              </a:rPr>
              <a:t>  (20), da cui t</a:t>
            </a:r>
            <a:r>
              <a:rPr lang="it-IT" b="1" baseline="-30000">
                <a:solidFill>
                  <a:srgbClr val="000000"/>
                </a:solidFill>
                <a:cs typeface="Times New Roman" pitchFamily="18" charset="0"/>
              </a:rPr>
              <a:t>D</a:t>
            </a:r>
            <a:r>
              <a:rPr lang="it-IT" b="1">
                <a:solidFill>
                  <a:srgbClr val="000000"/>
                </a:solidFill>
                <a:cs typeface="Times New Roman" pitchFamily="18" charset="0"/>
              </a:rPr>
              <a:t> = (ln 2)/</a:t>
            </a:r>
            <a:r>
              <a:rPr lang="it-IT" b="1" baseline="-30000">
                <a:solidFill>
                  <a:srgbClr val="000000"/>
                </a:solidFill>
                <a:cs typeface="Times New Roman" pitchFamily="18" charset="0"/>
              </a:rPr>
              <a:t> </a:t>
            </a:r>
            <a:r>
              <a:rPr lang="it-IT" b="1">
                <a:solidFill>
                  <a:srgbClr val="000000"/>
                </a:solidFill>
                <a:latin typeface="Symbol" pitchFamily="18" charset="2"/>
                <a:cs typeface="Times New Roman" pitchFamily="18" charset="0"/>
              </a:rPr>
              <a:t>m = </a:t>
            </a:r>
            <a:r>
              <a:rPr lang="it-IT" b="1">
                <a:solidFill>
                  <a:srgbClr val="000000"/>
                </a:solidFill>
                <a:cs typeface="Times New Roman" pitchFamily="18" charset="0"/>
              </a:rPr>
              <a:t>0,6931/</a:t>
            </a:r>
            <a:r>
              <a:rPr lang="it-IT" b="1">
                <a:solidFill>
                  <a:srgbClr val="000000"/>
                </a:solidFill>
                <a:latin typeface="Symbol" pitchFamily="18" charset="2"/>
                <a:cs typeface="Times New Roman" pitchFamily="18" charset="0"/>
              </a:rPr>
              <a:t>m  </a:t>
            </a:r>
            <a:r>
              <a:rPr lang="it-IT" b="1">
                <a:solidFill>
                  <a:srgbClr val="000000"/>
                </a:solidFill>
                <a:cs typeface="Times New Roman" pitchFamily="18" charset="0"/>
              </a:rPr>
              <a:t>(22)</a:t>
            </a:r>
            <a:endParaRPr lang="it-IT" i="1">
              <a:solidFill>
                <a:srgbClr val="000000"/>
              </a:solidFill>
              <a:cs typeface="Times New Roman" pitchFamily="18" charset="0"/>
            </a:endParaRPr>
          </a:p>
          <a:p>
            <a:pPr algn="just"/>
            <a:r>
              <a:rPr lang="it-IT" i="1">
                <a:solidFill>
                  <a:srgbClr val="000000"/>
                </a:solidFill>
                <a:cs typeface="Times New Roman" pitchFamily="18" charset="0"/>
              </a:rPr>
              <a:t>Esercizio 7. Scrivere l’equazione di</a:t>
            </a:r>
            <a:r>
              <a:rPr lang="it-IT" sz="2800" i="1">
                <a:solidFill>
                  <a:srgbClr val="000000"/>
                </a:solidFill>
                <a:cs typeface="Times New Roman" pitchFamily="18" charset="0"/>
              </a:rPr>
              <a:t> </a:t>
            </a:r>
            <a:r>
              <a:rPr lang="it-IT" i="1">
                <a:solidFill>
                  <a:srgbClr val="000000"/>
                </a:solidFill>
                <a:latin typeface="Symbol" pitchFamily="18" charset="2"/>
                <a:cs typeface="Times New Roman" pitchFamily="18" charset="0"/>
              </a:rPr>
              <a:t>m </a:t>
            </a:r>
            <a:r>
              <a:rPr lang="it-IT" i="1">
                <a:solidFill>
                  <a:srgbClr val="000000"/>
                </a:solidFill>
                <a:cs typeface="Times New Roman" pitchFamily="18" charset="0"/>
              </a:rPr>
              <a:t>in funzione di t</a:t>
            </a:r>
            <a:r>
              <a:rPr lang="it-IT" i="1" baseline="-30000">
                <a:solidFill>
                  <a:srgbClr val="000000"/>
                </a:solidFill>
                <a:cs typeface="Times New Roman" pitchFamily="18" charset="0"/>
              </a:rPr>
              <a:t>D</a:t>
            </a:r>
            <a:r>
              <a:rPr lang="it-IT" i="1">
                <a:solidFill>
                  <a:srgbClr val="000000"/>
                </a:solidFill>
                <a:cs typeface="Times New Roman" pitchFamily="18" charset="0"/>
              </a:rPr>
              <a:t>. Scrivere l’equazione di t</a:t>
            </a:r>
            <a:r>
              <a:rPr lang="it-IT" i="1" baseline="-30000">
                <a:solidFill>
                  <a:srgbClr val="000000"/>
                </a:solidFill>
                <a:cs typeface="Times New Roman" pitchFamily="18" charset="0"/>
              </a:rPr>
              <a:t>D</a:t>
            </a:r>
            <a:r>
              <a:rPr lang="it-IT" i="1">
                <a:solidFill>
                  <a:srgbClr val="000000"/>
                </a:solidFill>
                <a:cs typeface="Times New Roman" pitchFamily="18" charset="0"/>
              </a:rPr>
              <a:t> in funzione di </a:t>
            </a:r>
            <a:r>
              <a:rPr lang="it-IT" i="1">
                <a:solidFill>
                  <a:srgbClr val="000000"/>
                </a:solidFill>
                <a:latin typeface="Symbol" pitchFamily="18" charset="2"/>
                <a:cs typeface="Times New Roman" pitchFamily="18" charset="0"/>
              </a:rPr>
              <a:t>m</a:t>
            </a:r>
            <a:r>
              <a:rPr lang="it-IT" i="1">
                <a:solidFill>
                  <a:srgbClr val="000000"/>
                </a:solidFill>
                <a:cs typeface="Times New Roman" pitchFamily="18" charset="0"/>
              </a:rPr>
              <a:t>. Se durante la fase esponenziale, la popolazione cellulare si raddoppia ogni 2 ore, quant’è il valore della velocità specifica di crescita esponenziale? La velocità specifica di crescita esponenziale tra t = 5 ore e t = 10 ore è 0,5 ore</a:t>
            </a:r>
            <a:r>
              <a:rPr lang="it-IT" i="1" baseline="30000">
                <a:solidFill>
                  <a:srgbClr val="000000"/>
                </a:solidFill>
                <a:cs typeface="Times New Roman" pitchFamily="18" charset="0"/>
              </a:rPr>
              <a:t>-1</a:t>
            </a:r>
            <a:r>
              <a:rPr lang="it-IT" i="1">
                <a:solidFill>
                  <a:srgbClr val="000000"/>
                </a:solidFill>
                <a:cs typeface="Times New Roman" pitchFamily="18" charset="0"/>
              </a:rPr>
              <a:t>. Qual’è il valore del tempo di raddoppio.</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3138" name="Text Box 2"/>
          <p:cNvSpPr txBox="1">
            <a:spLocks noChangeArrowheads="1"/>
          </p:cNvSpPr>
          <p:nvPr/>
        </p:nvSpPr>
        <p:spPr bwMode="auto">
          <a:xfrm>
            <a:off x="468313" y="92075"/>
            <a:ext cx="8555037" cy="457200"/>
          </a:xfrm>
          <a:prstGeom prst="rect">
            <a:avLst/>
          </a:prstGeom>
          <a:noFill/>
          <a:ln w="9525">
            <a:noFill/>
            <a:miter lim="800000"/>
            <a:headEnd/>
            <a:tailEnd/>
          </a:ln>
          <a:effectLst/>
        </p:spPr>
        <p:txBody>
          <a:bodyPr wrap="none">
            <a:spAutoFit/>
          </a:bodyPr>
          <a:lstStyle/>
          <a:p>
            <a:r>
              <a:rPr lang="it-IT" b="1">
                <a:solidFill>
                  <a:srgbClr val="FF0000"/>
                </a:solidFill>
              </a:rPr>
              <a:t>MODELLI MATEMATICI PER LA COLTURA DI CELLULE</a:t>
            </a:r>
          </a:p>
        </p:txBody>
      </p:sp>
      <p:sp>
        <p:nvSpPr>
          <p:cNvPr id="603139"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38EA3A52-67B7-4DD2-9ABF-C21E0101414B}" type="slidenum">
              <a:rPr lang="it-IT"/>
              <a:pPr/>
              <a:t>54</a:t>
            </a:fld>
            <a:endParaRPr lang="it-IT"/>
          </a:p>
        </p:txBody>
      </p:sp>
      <p:sp>
        <p:nvSpPr>
          <p:cNvPr id="603140" name="Rectangle 4"/>
          <p:cNvSpPr>
            <a:spLocks noChangeArrowheads="1"/>
          </p:cNvSpPr>
          <p:nvPr/>
        </p:nvSpPr>
        <p:spPr bwMode="auto">
          <a:xfrm>
            <a:off x="0" y="549275"/>
            <a:ext cx="9144000" cy="6057900"/>
          </a:xfrm>
          <a:prstGeom prst="rect">
            <a:avLst/>
          </a:prstGeom>
          <a:noFill/>
          <a:ln w="9525">
            <a:noFill/>
            <a:miter lim="800000"/>
            <a:headEnd/>
            <a:tailEnd/>
          </a:ln>
          <a:effectLst/>
        </p:spPr>
        <p:txBody>
          <a:bodyPr anchor="ctr">
            <a:spAutoFit/>
          </a:bodyPr>
          <a:lstStyle/>
          <a:p>
            <a:pPr algn="ctr"/>
            <a:r>
              <a:rPr lang="it-IT" sz="2800" b="1">
                <a:solidFill>
                  <a:srgbClr val="000000"/>
                </a:solidFill>
                <a:cs typeface="Times New Roman" pitchFamily="18" charset="0"/>
              </a:rPr>
              <a:t>Il substrato nutritivo come fattore limitante e motivazioni per il suo uso</a:t>
            </a:r>
            <a:endParaRPr lang="it-IT">
              <a:solidFill>
                <a:srgbClr val="000000"/>
              </a:solidFill>
              <a:cs typeface="Times New Roman" pitchFamily="18" charset="0"/>
            </a:endParaRPr>
          </a:p>
          <a:p>
            <a:pPr algn="ctr"/>
            <a:r>
              <a:rPr lang="it-IT">
                <a:solidFill>
                  <a:srgbClr val="000000"/>
                </a:solidFill>
                <a:cs typeface="Times New Roman" pitchFamily="18" charset="0"/>
              </a:rPr>
              <a:t>Se la concentrazione di substrato nutritivo nel brodo di coltura è bassa tanto da limitare la crescita cellulare, ed esso è la principale fonte di carbonio, di azoto, e di energia per le cellule, il substrato nutritivo diviene il </a:t>
            </a:r>
            <a:r>
              <a:rPr lang="it-IT" b="1" u="sng">
                <a:solidFill>
                  <a:srgbClr val="000000"/>
                </a:solidFill>
                <a:cs typeface="Times New Roman" pitchFamily="18" charset="0"/>
              </a:rPr>
              <a:t>fattore limitante</a:t>
            </a:r>
            <a:r>
              <a:rPr lang="it-IT">
                <a:solidFill>
                  <a:srgbClr val="000000"/>
                </a:solidFill>
                <a:cs typeface="Times New Roman" pitchFamily="18" charset="0"/>
              </a:rPr>
              <a:t> della cinetica di reazione</a:t>
            </a:r>
          </a:p>
          <a:p>
            <a:pPr algn="ctr"/>
            <a:endParaRPr lang="it-IT">
              <a:solidFill>
                <a:srgbClr val="000000"/>
              </a:solidFill>
              <a:cs typeface="Times New Roman" pitchFamily="18" charset="0"/>
            </a:endParaRPr>
          </a:p>
          <a:p>
            <a:pPr algn="just"/>
            <a:r>
              <a:rPr lang="it-IT">
                <a:solidFill>
                  <a:srgbClr val="000000"/>
                </a:solidFill>
                <a:cs typeface="Times New Roman" pitchFamily="18" charset="0"/>
              </a:rPr>
              <a:t> Alcuni mezzi di fermentazione  sono concepiti in modo che, alla fine della fermentazione, il mezzo rimanga povero di carbonio; altri sono fatti in modo che il mezzo rimanga povero di azoto (es.: la produzione di polibutirrato).  </a:t>
            </a:r>
          </a:p>
          <a:p>
            <a:pPr algn="just"/>
            <a:r>
              <a:rPr lang="it-IT">
                <a:solidFill>
                  <a:srgbClr val="000000"/>
                </a:solidFill>
                <a:cs typeface="Times New Roman" pitchFamily="18" charset="0"/>
              </a:rPr>
              <a:t>Nelle fermentazioni in scala industriale, la concentrazione di O</a:t>
            </a:r>
            <a:r>
              <a:rPr lang="it-IT" baseline="-30000">
                <a:solidFill>
                  <a:srgbClr val="000000"/>
                </a:solidFill>
                <a:cs typeface="Times New Roman" pitchFamily="18" charset="0"/>
              </a:rPr>
              <a:t>2</a:t>
            </a:r>
            <a:r>
              <a:rPr lang="it-IT">
                <a:solidFill>
                  <a:srgbClr val="000000"/>
                </a:solidFill>
                <a:cs typeface="Times New Roman" pitchFamily="18" charset="0"/>
              </a:rPr>
              <a:t> in fase liquida può costituire il fattore limitante. </a:t>
            </a:r>
          </a:p>
          <a:p>
            <a:pPr algn="just"/>
            <a:r>
              <a:rPr lang="it-IT">
                <a:solidFill>
                  <a:srgbClr val="000000"/>
                </a:solidFill>
                <a:cs typeface="Times New Roman" pitchFamily="18" charset="0"/>
              </a:rPr>
              <a:t>A volte, la concentrazione di altri principi nutritivi (diversi da C e N) è tenuta sotto controllo intenzionalmente per rallentare o inibire la crescita delle cellule.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3378" name="Text Box 2"/>
          <p:cNvSpPr txBox="1">
            <a:spLocks noChangeArrowheads="1"/>
          </p:cNvSpPr>
          <p:nvPr/>
        </p:nvSpPr>
        <p:spPr bwMode="auto">
          <a:xfrm>
            <a:off x="588963" y="0"/>
            <a:ext cx="8555037" cy="457200"/>
          </a:xfrm>
          <a:prstGeom prst="rect">
            <a:avLst/>
          </a:prstGeom>
          <a:noFill/>
          <a:ln w="9525">
            <a:noFill/>
            <a:miter lim="800000"/>
            <a:headEnd/>
            <a:tailEnd/>
          </a:ln>
          <a:effectLst/>
        </p:spPr>
        <p:txBody>
          <a:bodyPr wrap="none">
            <a:spAutoFit/>
          </a:bodyPr>
          <a:lstStyle/>
          <a:p>
            <a:r>
              <a:rPr lang="it-IT" b="1">
                <a:solidFill>
                  <a:srgbClr val="FF0000"/>
                </a:solidFill>
              </a:rPr>
              <a:t>MODELLI MATEMATICI PER LA COLTURA DI CELLULE</a:t>
            </a:r>
          </a:p>
        </p:txBody>
      </p:sp>
      <p:sp>
        <p:nvSpPr>
          <p:cNvPr id="613379"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D54B23AA-4A26-4B5C-AFE0-5AD07F903952}" type="slidenum">
              <a:rPr lang="it-IT"/>
              <a:pPr/>
              <a:t>55</a:t>
            </a:fld>
            <a:endParaRPr lang="it-IT"/>
          </a:p>
        </p:txBody>
      </p:sp>
      <p:sp>
        <p:nvSpPr>
          <p:cNvPr id="613380" name="Rectangle 4"/>
          <p:cNvSpPr>
            <a:spLocks noChangeArrowheads="1"/>
          </p:cNvSpPr>
          <p:nvPr/>
        </p:nvSpPr>
        <p:spPr bwMode="auto">
          <a:xfrm>
            <a:off x="0" y="404813"/>
            <a:ext cx="9144000" cy="3136900"/>
          </a:xfrm>
          <a:prstGeom prst="rect">
            <a:avLst/>
          </a:prstGeom>
          <a:noFill/>
          <a:ln w="9525">
            <a:noFill/>
            <a:miter lim="800000"/>
            <a:headEnd/>
            <a:tailEnd/>
          </a:ln>
          <a:effectLst/>
        </p:spPr>
        <p:txBody>
          <a:bodyPr anchor="ctr">
            <a:spAutoFit/>
          </a:bodyPr>
          <a:lstStyle/>
          <a:p>
            <a:pPr algn="ctr"/>
            <a:r>
              <a:rPr lang="it-IT" sz="2800" b="1">
                <a:solidFill>
                  <a:srgbClr val="000000"/>
                </a:solidFill>
                <a:cs typeface="Times New Roman" pitchFamily="18" charset="0"/>
              </a:rPr>
              <a:t>Il substrato nutritivo come fattore limitante e motivazioni per il suo uso</a:t>
            </a:r>
            <a:endParaRPr lang="it-IT">
              <a:solidFill>
                <a:srgbClr val="000000"/>
              </a:solidFill>
              <a:cs typeface="Times New Roman" pitchFamily="18" charset="0"/>
            </a:endParaRPr>
          </a:p>
          <a:p>
            <a:pPr algn="just"/>
            <a:r>
              <a:rPr lang="it-IT">
                <a:solidFill>
                  <a:srgbClr val="000000"/>
                </a:solidFill>
              </a:rPr>
              <a:t>Questo </a:t>
            </a:r>
            <a:r>
              <a:rPr lang="it-IT" b="1">
                <a:solidFill>
                  <a:srgbClr val="000000"/>
                </a:solidFill>
              </a:rPr>
              <a:t>espediente</a:t>
            </a:r>
            <a:r>
              <a:rPr lang="it-IT">
                <a:solidFill>
                  <a:srgbClr val="000000"/>
                </a:solidFill>
              </a:rPr>
              <a:t> è usato quando si vuole che la cellula funzioni esclusivamente come catalizzatore della trasformazione del substrato nel prodotto desiderato, e quindi </a:t>
            </a:r>
            <a:r>
              <a:rPr lang="it-IT" b="1">
                <a:solidFill>
                  <a:srgbClr val="000000"/>
                </a:solidFill>
              </a:rPr>
              <a:t>massimizzare la selettività della reazione nel prodotto desiderato,</a:t>
            </a:r>
            <a:r>
              <a:rPr lang="it-IT">
                <a:solidFill>
                  <a:srgbClr val="000000"/>
                </a:solidFill>
              </a:rPr>
              <a:t> e fare in modo che essa non consumi substrato per la sua moltiplicazione.</a:t>
            </a:r>
          </a:p>
          <a:p>
            <a:pPr algn="ctr"/>
            <a:endParaRPr lang="it-IT">
              <a:solidFill>
                <a:srgbClr val="000000"/>
              </a:solidFill>
              <a:cs typeface="Times New Roman" pitchFamily="18"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02" name="Text Box 2"/>
          <p:cNvSpPr txBox="1">
            <a:spLocks noChangeArrowheads="1"/>
          </p:cNvSpPr>
          <p:nvPr/>
        </p:nvSpPr>
        <p:spPr bwMode="auto">
          <a:xfrm>
            <a:off x="588963" y="0"/>
            <a:ext cx="8555037" cy="457200"/>
          </a:xfrm>
          <a:prstGeom prst="rect">
            <a:avLst/>
          </a:prstGeom>
          <a:noFill/>
          <a:ln w="9525">
            <a:noFill/>
            <a:miter lim="800000"/>
            <a:headEnd/>
            <a:tailEnd/>
          </a:ln>
          <a:effectLst/>
        </p:spPr>
        <p:txBody>
          <a:bodyPr wrap="none">
            <a:spAutoFit/>
          </a:bodyPr>
          <a:lstStyle/>
          <a:p>
            <a:r>
              <a:rPr lang="it-IT" b="1">
                <a:solidFill>
                  <a:srgbClr val="FF0000"/>
                </a:solidFill>
              </a:rPr>
              <a:t>MODELLI MATEMATICI PER LA COLTURA DI CELLULE</a:t>
            </a:r>
          </a:p>
        </p:txBody>
      </p:sp>
      <p:sp>
        <p:nvSpPr>
          <p:cNvPr id="614403"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DDD3FBC0-9E62-4A39-8AF0-6AAD8462667B}" type="slidenum">
              <a:rPr lang="it-IT"/>
              <a:pPr/>
              <a:t>56</a:t>
            </a:fld>
            <a:endParaRPr lang="it-IT"/>
          </a:p>
        </p:txBody>
      </p:sp>
      <p:graphicFrame>
        <p:nvGraphicFramePr>
          <p:cNvPr id="614405" name="Object 5"/>
          <p:cNvGraphicFramePr>
            <a:graphicFrameLocks noChangeAspect="1"/>
          </p:cNvGraphicFramePr>
          <p:nvPr/>
        </p:nvGraphicFramePr>
        <p:xfrm>
          <a:off x="0" y="765175"/>
          <a:ext cx="8785225" cy="4364038"/>
        </p:xfrm>
        <a:graphic>
          <a:graphicData uri="http://schemas.openxmlformats.org/presentationml/2006/ole">
            <mc:AlternateContent xmlns:mc="http://schemas.openxmlformats.org/markup-compatibility/2006">
              <mc:Choice xmlns:v="urn:schemas-microsoft-com:vml" Requires="v">
                <p:oleObj name="Documento" r:id="rId2" imgW="6251961" imgH="3105824" progId="Word.Document.8">
                  <p:embed/>
                </p:oleObj>
              </mc:Choice>
              <mc:Fallback>
                <p:oleObj name="Documento" r:id="rId2" imgW="6251961" imgH="3105824" progId="Word.Document.8">
                  <p:embed/>
                  <p:pic>
                    <p:nvPicPr>
                      <p:cNvPr id="0"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65175"/>
                        <a:ext cx="8785225" cy="436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62" name="Text Box 2"/>
          <p:cNvSpPr txBox="1">
            <a:spLocks noChangeArrowheads="1"/>
          </p:cNvSpPr>
          <p:nvPr/>
        </p:nvSpPr>
        <p:spPr bwMode="auto">
          <a:xfrm>
            <a:off x="1352550" y="0"/>
            <a:ext cx="6388100" cy="822325"/>
          </a:xfrm>
          <a:prstGeom prst="rect">
            <a:avLst/>
          </a:prstGeom>
          <a:noFill/>
          <a:ln w="9525">
            <a:noFill/>
            <a:miter lim="800000"/>
            <a:headEnd/>
            <a:tailEnd/>
          </a:ln>
          <a:effectLst/>
        </p:spPr>
        <p:txBody>
          <a:bodyPr wrap="none">
            <a:spAutoFit/>
          </a:bodyPr>
          <a:lstStyle/>
          <a:p>
            <a:pPr algn="ctr"/>
            <a:r>
              <a:rPr lang="it-IT" b="1">
                <a:solidFill>
                  <a:srgbClr val="FF0000"/>
                </a:solidFill>
              </a:rPr>
              <a:t>IL MODELLO DI MONOD </a:t>
            </a:r>
          </a:p>
          <a:p>
            <a:pPr algn="ctr"/>
            <a:r>
              <a:rPr lang="it-IT" b="1">
                <a:solidFill>
                  <a:srgbClr val="FF0000"/>
                </a:solidFill>
              </a:rPr>
              <a:t>PER L’EFFETTO DEL SUBSTRATO (S) SU </a:t>
            </a:r>
            <a:r>
              <a:rPr lang="el-GR" b="1">
                <a:solidFill>
                  <a:srgbClr val="FF0000"/>
                </a:solidFill>
                <a:cs typeface="Times New Roman" pitchFamily="18" charset="0"/>
              </a:rPr>
              <a:t>μ</a:t>
            </a:r>
          </a:p>
        </p:txBody>
      </p:sp>
      <p:sp>
        <p:nvSpPr>
          <p:cNvPr id="604163"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54754ACF-DD88-457D-8797-76DBE7369A14}" type="slidenum">
              <a:rPr lang="it-IT"/>
              <a:pPr/>
              <a:t>57</a:t>
            </a:fld>
            <a:endParaRPr lang="it-IT"/>
          </a:p>
        </p:txBody>
      </p:sp>
      <p:sp>
        <p:nvSpPr>
          <p:cNvPr id="604164" name="Rectangle 4"/>
          <p:cNvSpPr>
            <a:spLocks noChangeArrowheads="1"/>
          </p:cNvSpPr>
          <p:nvPr/>
        </p:nvSpPr>
        <p:spPr bwMode="auto">
          <a:xfrm>
            <a:off x="0" y="765175"/>
            <a:ext cx="9144000" cy="1552575"/>
          </a:xfrm>
          <a:prstGeom prst="rect">
            <a:avLst/>
          </a:prstGeom>
          <a:noFill/>
          <a:ln w="9525">
            <a:noFill/>
            <a:miter lim="800000"/>
            <a:headEnd/>
            <a:tailEnd/>
          </a:ln>
          <a:effectLst/>
        </p:spPr>
        <p:txBody>
          <a:bodyPr anchor="ctr">
            <a:spAutoFit/>
          </a:bodyPr>
          <a:lstStyle/>
          <a:p>
            <a:pPr algn="just"/>
            <a:r>
              <a:rPr lang="it-IT"/>
              <a:t>Al di sotto di una certa concentrazione,  il substrato diventa fattore limitante della cinetica di reazione, perché fa diminuire il valore di m come rappresentato in Fig. 5 che riporta in ordinata m ed in ascissa la concentrazione del substrato:</a:t>
            </a:r>
          </a:p>
        </p:txBody>
      </p:sp>
      <p:pic>
        <p:nvPicPr>
          <p:cNvPr id="604165" name="Picture 5" descr="Senza nome-scandito-02"/>
          <p:cNvPicPr>
            <a:picLocks noChangeAspect="1" noChangeArrowheads="1"/>
          </p:cNvPicPr>
          <p:nvPr/>
        </p:nvPicPr>
        <p:blipFill>
          <a:blip r:embed="rId2" cstate="print"/>
          <a:srcRect/>
          <a:stretch>
            <a:fillRect/>
          </a:stretch>
        </p:blipFill>
        <p:spPr bwMode="auto">
          <a:xfrm>
            <a:off x="3238500" y="2432050"/>
            <a:ext cx="5365750" cy="3805238"/>
          </a:xfrm>
          <a:prstGeom prst="rect">
            <a:avLst/>
          </a:prstGeom>
          <a:noFill/>
          <a:ln w="9525">
            <a:noFill/>
            <a:miter lim="800000"/>
            <a:headEnd/>
            <a:tailEnd/>
          </a:ln>
        </p:spPr>
      </p:pic>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5187"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003625A3-A012-489A-9BF2-72C834BE5E49}" type="slidenum">
              <a:rPr lang="it-IT"/>
              <a:pPr/>
              <a:t>58</a:t>
            </a:fld>
            <a:endParaRPr lang="it-IT"/>
          </a:p>
        </p:txBody>
      </p:sp>
      <p:sp>
        <p:nvSpPr>
          <p:cNvPr id="605188" name="Rectangle 4"/>
          <p:cNvSpPr>
            <a:spLocks noChangeArrowheads="1"/>
          </p:cNvSpPr>
          <p:nvPr/>
        </p:nvSpPr>
        <p:spPr bwMode="auto">
          <a:xfrm>
            <a:off x="0" y="579438"/>
            <a:ext cx="9144000" cy="5816600"/>
          </a:xfrm>
          <a:prstGeom prst="rect">
            <a:avLst/>
          </a:prstGeom>
          <a:noFill/>
          <a:ln w="9525">
            <a:noFill/>
            <a:miter lim="800000"/>
            <a:headEnd/>
            <a:tailEnd/>
          </a:ln>
          <a:effectLst/>
        </p:spPr>
        <p:txBody>
          <a:bodyPr anchor="ctr">
            <a:spAutoFit/>
          </a:bodyPr>
          <a:lstStyle/>
          <a:p>
            <a:pPr algn="just"/>
            <a:r>
              <a:rPr lang="it-IT">
                <a:solidFill>
                  <a:srgbClr val="000000"/>
                </a:solidFill>
                <a:cs typeface="Times New Roman" pitchFamily="18" charset="0"/>
              </a:rPr>
              <a:t>L’equazione matematica che si adatta a questo andamento è quella di Monod:</a:t>
            </a:r>
            <a:endParaRPr lang="it-IT">
              <a:solidFill>
                <a:srgbClr val="000000"/>
              </a:solidFill>
              <a:latin typeface="Symbol" pitchFamily="18" charset="2"/>
              <a:cs typeface="Times New Roman" pitchFamily="18" charset="0"/>
            </a:endParaRPr>
          </a:p>
          <a:p>
            <a:pPr algn="ctr"/>
            <a:r>
              <a:rPr lang="it-IT">
                <a:solidFill>
                  <a:srgbClr val="000000"/>
                </a:solidFill>
                <a:latin typeface="Symbol" pitchFamily="18" charset="2"/>
                <a:cs typeface="Times New Roman" pitchFamily="18" charset="0"/>
              </a:rPr>
              <a:t>m </a:t>
            </a:r>
            <a:r>
              <a:rPr lang="it-IT" sz="2800">
                <a:solidFill>
                  <a:srgbClr val="000000"/>
                </a:solidFill>
                <a:cs typeface="Times New Roman" pitchFamily="18" charset="0"/>
              </a:rPr>
              <a:t>=</a:t>
            </a:r>
            <a:r>
              <a:rPr lang="it-IT" sz="2800">
                <a:solidFill>
                  <a:srgbClr val="000000"/>
                </a:solidFill>
                <a:latin typeface="Symbol" pitchFamily="18" charset="2"/>
                <a:cs typeface="Times New Roman" pitchFamily="18" charset="0"/>
              </a:rPr>
              <a:t> m</a:t>
            </a:r>
            <a:r>
              <a:rPr lang="it-IT" sz="2800" baseline="-30000">
                <a:solidFill>
                  <a:srgbClr val="000000"/>
                </a:solidFill>
                <a:cs typeface="Times New Roman" pitchFamily="18" charset="0"/>
              </a:rPr>
              <a:t>m</a:t>
            </a:r>
            <a:r>
              <a:rPr lang="it-IT" sz="2800">
                <a:solidFill>
                  <a:srgbClr val="000000"/>
                </a:solidFill>
                <a:cs typeface="Times New Roman" pitchFamily="18" charset="0"/>
              </a:rPr>
              <a:t> S/(K</a:t>
            </a:r>
            <a:r>
              <a:rPr lang="it-IT" sz="2800" baseline="-30000">
                <a:solidFill>
                  <a:srgbClr val="000000"/>
                </a:solidFill>
                <a:cs typeface="Times New Roman" pitchFamily="18" charset="0"/>
              </a:rPr>
              <a:t>S</a:t>
            </a:r>
            <a:r>
              <a:rPr lang="it-IT" sz="2800">
                <a:solidFill>
                  <a:srgbClr val="000000"/>
                </a:solidFill>
                <a:cs typeface="Times New Roman" pitchFamily="18" charset="0"/>
              </a:rPr>
              <a:t> + S)        (23)</a:t>
            </a:r>
          </a:p>
          <a:p>
            <a:pPr algn="just"/>
            <a:r>
              <a:rPr lang="it-IT" sz="2800">
                <a:solidFill>
                  <a:srgbClr val="000000"/>
                </a:solidFill>
                <a:cs typeface="Times New Roman" pitchFamily="18" charset="0"/>
              </a:rPr>
              <a:t>ove </a:t>
            </a:r>
            <a:r>
              <a:rPr lang="it-IT">
                <a:solidFill>
                  <a:srgbClr val="000000"/>
                </a:solidFill>
                <a:latin typeface="Symbol" pitchFamily="18" charset="2"/>
                <a:cs typeface="Times New Roman" pitchFamily="18" charset="0"/>
              </a:rPr>
              <a:t>m</a:t>
            </a:r>
            <a:r>
              <a:rPr lang="it-IT" baseline="-30000">
                <a:solidFill>
                  <a:srgbClr val="000000"/>
                </a:solidFill>
                <a:cs typeface="Times New Roman" pitchFamily="18" charset="0"/>
              </a:rPr>
              <a:t>m</a:t>
            </a:r>
            <a:r>
              <a:rPr lang="it-IT">
                <a:solidFill>
                  <a:srgbClr val="000000"/>
                </a:solidFill>
                <a:cs typeface="Times New Roman" pitchFamily="18" charset="0"/>
              </a:rPr>
              <a:t> = velocità specifica di crescita massima,  S = concentrazione del substrato, K</a:t>
            </a:r>
            <a:r>
              <a:rPr lang="it-IT" baseline="-30000">
                <a:solidFill>
                  <a:srgbClr val="000000"/>
                </a:solidFill>
                <a:cs typeface="Times New Roman" pitchFamily="18" charset="0"/>
              </a:rPr>
              <a:t>S</a:t>
            </a:r>
            <a:r>
              <a:rPr lang="it-IT">
                <a:solidFill>
                  <a:srgbClr val="000000"/>
                </a:solidFill>
                <a:cs typeface="Times New Roman" pitchFamily="18" charset="0"/>
              </a:rPr>
              <a:t> = costante di saturazione di Monod. L’equazione di Monod perciò</a:t>
            </a:r>
            <a:r>
              <a:rPr lang="it-IT" sz="2800">
                <a:solidFill>
                  <a:srgbClr val="000000"/>
                </a:solidFill>
                <a:cs typeface="Times New Roman" pitchFamily="18" charset="0"/>
              </a:rPr>
              <a:t> </a:t>
            </a:r>
            <a:r>
              <a:rPr lang="it-IT">
                <a:solidFill>
                  <a:srgbClr val="000000"/>
                </a:solidFill>
                <a:cs typeface="Times New Roman" pitchFamily="18" charset="0"/>
              </a:rPr>
              <a:t>prevede che la velocità specifica di crescita aumenta all’aumentare della concentrazione del substrato fino ad un massimo, oltre il quale non può aumentare più.</a:t>
            </a:r>
          </a:p>
          <a:p>
            <a:pPr algn="just"/>
            <a:r>
              <a:rPr lang="it-IT">
                <a:solidFill>
                  <a:srgbClr val="000000"/>
                </a:solidFill>
                <a:cs typeface="Times New Roman" pitchFamily="18" charset="0"/>
              </a:rPr>
              <a:t>Se ora si prende l’equazione già vista che descrive la velocità di crescita esponenziale delle cellule, dX/dt = </a:t>
            </a:r>
            <a:r>
              <a:rPr lang="it-IT">
                <a:solidFill>
                  <a:srgbClr val="000000"/>
                </a:solidFill>
                <a:latin typeface="Symbol" pitchFamily="18" charset="2"/>
                <a:cs typeface="Times New Roman" pitchFamily="18" charset="0"/>
              </a:rPr>
              <a:t>m </a:t>
            </a:r>
            <a:r>
              <a:rPr lang="it-IT">
                <a:solidFill>
                  <a:srgbClr val="000000"/>
                </a:solidFill>
                <a:cs typeface="Times New Roman" pitchFamily="18" charset="0"/>
              </a:rPr>
              <a:t>X  </a:t>
            </a:r>
            <a:r>
              <a:rPr lang="it-IT" sz="1800">
                <a:solidFill>
                  <a:srgbClr val="000000"/>
                </a:solidFill>
                <a:cs typeface="Times New Roman" pitchFamily="18" charset="0"/>
              </a:rPr>
              <a:t>(13), ove X è la concentrazione della popolazione cellulare, e si </a:t>
            </a:r>
            <a:r>
              <a:rPr lang="it-IT">
                <a:solidFill>
                  <a:srgbClr val="000000"/>
                </a:solidFill>
                <a:cs typeface="Times New Roman" pitchFamily="18" charset="0"/>
              </a:rPr>
              <a:t>sostituisce a </a:t>
            </a:r>
            <a:r>
              <a:rPr lang="it-IT">
                <a:solidFill>
                  <a:srgbClr val="000000"/>
                </a:solidFill>
                <a:latin typeface="Symbol" pitchFamily="18" charset="2"/>
                <a:cs typeface="Times New Roman" pitchFamily="18" charset="0"/>
              </a:rPr>
              <a:t>m</a:t>
            </a:r>
            <a:r>
              <a:rPr lang="it-IT">
                <a:solidFill>
                  <a:srgbClr val="000000"/>
                </a:solidFill>
                <a:cs typeface="Times New Roman" pitchFamily="18" charset="0"/>
              </a:rPr>
              <a:t> la sua funzione di S (23), si ottiene</a:t>
            </a:r>
            <a:endParaRPr lang="en-GB">
              <a:solidFill>
                <a:srgbClr val="000000"/>
              </a:solidFill>
              <a:cs typeface="Times New Roman" pitchFamily="18" charset="0"/>
            </a:endParaRPr>
          </a:p>
          <a:p>
            <a:pPr algn="ctr"/>
            <a:r>
              <a:rPr lang="en-GB">
                <a:solidFill>
                  <a:srgbClr val="000000"/>
                </a:solidFill>
                <a:cs typeface="Times New Roman" pitchFamily="18" charset="0"/>
              </a:rPr>
              <a:t>dX/dt = [</a:t>
            </a:r>
            <a:r>
              <a:rPr lang="it-IT" sz="2800">
                <a:solidFill>
                  <a:srgbClr val="000000"/>
                </a:solidFill>
                <a:latin typeface="Symbol" pitchFamily="18" charset="2"/>
                <a:cs typeface="Times New Roman" pitchFamily="18" charset="0"/>
              </a:rPr>
              <a:t>m</a:t>
            </a:r>
            <a:r>
              <a:rPr lang="en-GB" sz="2800" baseline="-30000">
                <a:solidFill>
                  <a:srgbClr val="000000"/>
                </a:solidFill>
                <a:cs typeface="Times New Roman" pitchFamily="18" charset="0"/>
              </a:rPr>
              <a:t>m</a:t>
            </a:r>
            <a:r>
              <a:rPr lang="en-GB" sz="2800">
                <a:solidFill>
                  <a:srgbClr val="000000"/>
                </a:solidFill>
                <a:cs typeface="Times New Roman" pitchFamily="18" charset="0"/>
              </a:rPr>
              <a:t> S/( K</a:t>
            </a:r>
            <a:r>
              <a:rPr lang="en-GB" sz="2800" baseline="-30000">
                <a:solidFill>
                  <a:srgbClr val="000000"/>
                </a:solidFill>
                <a:cs typeface="Times New Roman" pitchFamily="18" charset="0"/>
              </a:rPr>
              <a:t>S</a:t>
            </a:r>
            <a:r>
              <a:rPr lang="en-GB" sz="2800">
                <a:solidFill>
                  <a:srgbClr val="000000"/>
                </a:solidFill>
                <a:cs typeface="Times New Roman" pitchFamily="18" charset="0"/>
              </a:rPr>
              <a:t> + S)]</a:t>
            </a:r>
            <a:r>
              <a:rPr lang="it-IT" sz="2800">
                <a:solidFill>
                  <a:srgbClr val="000000"/>
                </a:solidFill>
                <a:latin typeface="Symbol" pitchFamily="18" charset="2"/>
                <a:cs typeface="Times New Roman" pitchFamily="18" charset="0"/>
              </a:rPr>
              <a:t> </a:t>
            </a:r>
            <a:r>
              <a:rPr lang="en-GB" sz="2800">
                <a:solidFill>
                  <a:srgbClr val="000000"/>
                </a:solidFill>
                <a:cs typeface="Times New Roman" pitchFamily="18" charset="0"/>
              </a:rPr>
              <a:t>X  (24)</a:t>
            </a:r>
          </a:p>
          <a:p>
            <a:pPr algn="ctr"/>
            <a:r>
              <a:rPr lang="it-IT"/>
              <a:t>Le equazioni (23) e (24) costituiscono il modello di Monod. Questo modello descrive la relazione tra la velocità di crescita delle cellule e la concentrazione del substrato limitante. </a:t>
            </a:r>
          </a:p>
        </p:txBody>
      </p:sp>
      <p:sp>
        <p:nvSpPr>
          <p:cNvPr id="605189" name="Text Box 5"/>
          <p:cNvSpPr txBox="1">
            <a:spLocks noChangeArrowheads="1"/>
          </p:cNvSpPr>
          <p:nvPr/>
        </p:nvSpPr>
        <p:spPr bwMode="auto">
          <a:xfrm>
            <a:off x="1352550" y="0"/>
            <a:ext cx="6388100" cy="822325"/>
          </a:xfrm>
          <a:prstGeom prst="rect">
            <a:avLst/>
          </a:prstGeom>
          <a:noFill/>
          <a:ln w="9525">
            <a:noFill/>
            <a:miter lim="800000"/>
            <a:headEnd/>
            <a:tailEnd/>
          </a:ln>
          <a:effectLst/>
        </p:spPr>
        <p:txBody>
          <a:bodyPr wrap="none">
            <a:spAutoFit/>
          </a:bodyPr>
          <a:lstStyle/>
          <a:p>
            <a:pPr algn="ctr"/>
            <a:r>
              <a:rPr lang="it-IT" b="1">
                <a:solidFill>
                  <a:srgbClr val="FF0000"/>
                </a:solidFill>
              </a:rPr>
              <a:t>IL MODELLO DI MONOD </a:t>
            </a:r>
          </a:p>
          <a:p>
            <a:pPr algn="ctr"/>
            <a:r>
              <a:rPr lang="it-IT" b="1">
                <a:solidFill>
                  <a:srgbClr val="FF0000"/>
                </a:solidFill>
              </a:rPr>
              <a:t>PER L’EFFETTO DEL SUBSTRATO (S) SU </a:t>
            </a:r>
            <a:r>
              <a:rPr lang="el-GR" b="1">
                <a:solidFill>
                  <a:srgbClr val="FF0000"/>
                </a:solidFill>
                <a:cs typeface="Times New Roman" pitchFamily="18" charset="0"/>
              </a:rPr>
              <a:t>μ</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6211"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C850B102-BF65-4AFA-A5AD-AFF652BC143F}" type="slidenum">
              <a:rPr lang="it-IT"/>
              <a:pPr/>
              <a:t>59</a:t>
            </a:fld>
            <a:endParaRPr lang="it-IT"/>
          </a:p>
        </p:txBody>
      </p:sp>
      <p:sp>
        <p:nvSpPr>
          <p:cNvPr id="606212" name="Rectangle 4"/>
          <p:cNvSpPr>
            <a:spLocks noChangeArrowheads="1"/>
          </p:cNvSpPr>
          <p:nvPr/>
        </p:nvSpPr>
        <p:spPr bwMode="auto">
          <a:xfrm>
            <a:off x="0" y="1052513"/>
            <a:ext cx="9144000" cy="5451475"/>
          </a:xfrm>
          <a:prstGeom prst="rect">
            <a:avLst/>
          </a:prstGeom>
          <a:noFill/>
          <a:ln w="9525">
            <a:noFill/>
            <a:miter lim="800000"/>
            <a:headEnd/>
            <a:tailEnd/>
          </a:ln>
          <a:effectLst/>
        </p:spPr>
        <p:txBody>
          <a:bodyPr anchor="ctr">
            <a:spAutoFit/>
          </a:bodyPr>
          <a:lstStyle/>
          <a:p>
            <a:pPr algn="just"/>
            <a:r>
              <a:rPr lang="it-IT">
                <a:solidFill>
                  <a:srgbClr val="000000"/>
                </a:solidFill>
                <a:cs typeface="Times New Roman" pitchFamily="18" charset="0"/>
              </a:rPr>
              <a:t>Quando la concentrazione è tanto elevato che </a:t>
            </a:r>
          </a:p>
          <a:p>
            <a:pPr algn="ctr"/>
            <a:r>
              <a:rPr lang="it-IT">
                <a:solidFill>
                  <a:srgbClr val="000000"/>
                </a:solidFill>
                <a:cs typeface="Times New Roman" pitchFamily="18" charset="0"/>
              </a:rPr>
              <a:t>S &gt;&gt; K</a:t>
            </a:r>
            <a:r>
              <a:rPr lang="it-IT" baseline="-30000">
                <a:solidFill>
                  <a:srgbClr val="000000"/>
                </a:solidFill>
                <a:cs typeface="Times New Roman" pitchFamily="18" charset="0"/>
              </a:rPr>
              <a:t>S		</a:t>
            </a:r>
            <a:r>
              <a:rPr lang="it-IT">
                <a:solidFill>
                  <a:srgbClr val="000000"/>
                </a:solidFill>
                <a:cs typeface="Times New Roman" pitchFamily="18" charset="0"/>
              </a:rPr>
              <a:t> il temine K</a:t>
            </a:r>
            <a:r>
              <a:rPr lang="it-IT" baseline="-30000">
                <a:solidFill>
                  <a:srgbClr val="000000"/>
                </a:solidFill>
                <a:cs typeface="Times New Roman" pitchFamily="18" charset="0"/>
              </a:rPr>
              <a:t>S</a:t>
            </a:r>
            <a:r>
              <a:rPr lang="it-IT">
                <a:solidFill>
                  <a:srgbClr val="000000"/>
                </a:solidFill>
                <a:cs typeface="Times New Roman" pitchFamily="18" charset="0"/>
              </a:rPr>
              <a:t> + S </a:t>
            </a:r>
            <a:r>
              <a:rPr lang="it-IT" sz="2800">
                <a:solidFill>
                  <a:srgbClr val="000000"/>
                </a:solidFill>
                <a:latin typeface="Symbol" pitchFamily="18" charset="2"/>
                <a:cs typeface="Times New Roman" pitchFamily="18" charset="0"/>
              </a:rPr>
              <a:t>@</a:t>
            </a:r>
            <a:r>
              <a:rPr lang="it-IT">
                <a:solidFill>
                  <a:srgbClr val="000000"/>
                </a:solidFill>
                <a:cs typeface="Times New Roman" pitchFamily="18" charset="0"/>
              </a:rPr>
              <a:t> S</a:t>
            </a:r>
            <a:endParaRPr lang="it-IT">
              <a:solidFill>
                <a:srgbClr val="000000"/>
              </a:solidFill>
              <a:latin typeface="Symbol" pitchFamily="18" charset="2"/>
              <a:cs typeface="Times New Roman" pitchFamily="18" charset="0"/>
            </a:endParaRPr>
          </a:p>
          <a:p>
            <a:pPr algn="ctr"/>
            <a:r>
              <a:rPr lang="it-IT">
                <a:solidFill>
                  <a:srgbClr val="000000"/>
                </a:solidFill>
                <a:latin typeface="Symbol" pitchFamily="18" charset="2"/>
                <a:cs typeface="Times New Roman" pitchFamily="18" charset="0"/>
              </a:rPr>
              <a:t>m</a:t>
            </a:r>
            <a:r>
              <a:rPr lang="it-IT" sz="2800" baseline="-30000">
                <a:solidFill>
                  <a:srgbClr val="000000"/>
                </a:solidFill>
                <a:cs typeface="Times New Roman" pitchFamily="18" charset="0"/>
              </a:rPr>
              <a:t>m</a:t>
            </a:r>
            <a:r>
              <a:rPr lang="it-IT" sz="2800">
                <a:solidFill>
                  <a:srgbClr val="000000"/>
                </a:solidFill>
                <a:cs typeface="Times New Roman" pitchFamily="18" charset="0"/>
              </a:rPr>
              <a:t> S/(K</a:t>
            </a:r>
            <a:r>
              <a:rPr lang="it-IT" sz="2800" baseline="-30000">
                <a:solidFill>
                  <a:srgbClr val="000000"/>
                </a:solidFill>
                <a:cs typeface="Times New Roman" pitchFamily="18" charset="0"/>
              </a:rPr>
              <a:t>S</a:t>
            </a:r>
            <a:r>
              <a:rPr lang="it-IT" sz="2800">
                <a:solidFill>
                  <a:srgbClr val="000000"/>
                </a:solidFill>
                <a:cs typeface="Times New Roman" pitchFamily="18" charset="0"/>
              </a:rPr>
              <a:t> + S)] </a:t>
            </a:r>
            <a:r>
              <a:rPr lang="it-IT" sz="2800">
                <a:solidFill>
                  <a:srgbClr val="000000"/>
                </a:solidFill>
                <a:latin typeface="Symbol" pitchFamily="18" charset="2"/>
                <a:cs typeface="Times New Roman" pitchFamily="18" charset="0"/>
              </a:rPr>
              <a:t>@ m</a:t>
            </a:r>
            <a:r>
              <a:rPr lang="it-IT" sz="2800" baseline="-30000">
                <a:solidFill>
                  <a:srgbClr val="000000"/>
                </a:solidFill>
                <a:cs typeface="Times New Roman" pitchFamily="18" charset="0"/>
              </a:rPr>
              <a:t>m</a:t>
            </a:r>
            <a:r>
              <a:rPr lang="it-IT" sz="2800">
                <a:solidFill>
                  <a:srgbClr val="000000"/>
                </a:solidFill>
                <a:cs typeface="Times New Roman" pitchFamily="18" charset="0"/>
              </a:rPr>
              <a:t> S/S </a:t>
            </a:r>
            <a:r>
              <a:rPr lang="it-IT" sz="2800">
                <a:solidFill>
                  <a:srgbClr val="000000"/>
                </a:solidFill>
                <a:latin typeface="Symbol" pitchFamily="18" charset="2"/>
                <a:cs typeface="Times New Roman" pitchFamily="18" charset="0"/>
              </a:rPr>
              <a:t>@ m</a:t>
            </a:r>
            <a:r>
              <a:rPr lang="it-IT" sz="2800" baseline="-30000">
                <a:solidFill>
                  <a:srgbClr val="000000"/>
                </a:solidFill>
                <a:cs typeface="Times New Roman" pitchFamily="18" charset="0"/>
              </a:rPr>
              <a:t>m</a:t>
            </a:r>
            <a:endParaRPr lang="it-IT" sz="2800">
              <a:solidFill>
                <a:srgbClr val="000000"/>
              </a:solidFill>
              <a:cs typeface="Times New Roman" pitchFamily="18" charset="0"/>
            </a:endParaRPr>
          </a:p>
          <a:p>
            <a:pPr algn="just"/>
            <a:endParaRPr lang="it-IT" sz="2800">
              <a:solidFill>
                <a:srgbClr val="000000"/>
              </a:solidFill>
              <a:cs typeface="Times New Roman" pitchFamily="18" charset="0"/>
            </a:endParaRPr>
          </a:p>
          <a:p>
            <a:pPr algn="just"/>
            <a:r>
              <a:rPr lang="it-IT">
                <a:solidFill>
                  <a:srgbClr val="000000"/>
                </a:solidFill>
                <a:cs typeface="Times New Roman" pitchFamily="18" charset="0"/>
              </a:rPr>
              <a:t>DIFFERENZE:</a:t>
            </a:r>
          </a:p>
          <a:p>
            <a:pPr algn="ctr"/>
            <a:r>
              <a:rPr lang="it-IT" b="1"/>
              <a:t>dX/dt = </a:t>
            </a:r>
            <a:r>
              <a:rPr lang="el-GR" b="1">
                <a:cs typeface="Times New Roman" pitchFamily="18" charset="0"/>
              </a:rPr>
              <a:t>μ</a:t>
            </a:r>
            <a:r>
              <a:rPr lang="it-IT" b="1"/>
              <a:t> X  (13)</a:t>
            </a:r>
          </a:p>
          <a:p>
            <a:pPr algn="ctr"/>
            <a:r>
              <a:rPr lang="en-GB">
                <a:solidFill>
                  <a:srgbClr val="000000"/>
                </a:solidFill>
                <a:cs typeface="Times New Roman" pitchFamily="18" charset="0"/>
              </a:rPr>
              <a:t>dX/dt = [</a:t>
            </a:r>
            <a:r>
              <a:rPr lang="it-IT" sz="2800">
                <a:solidFill>
                  <a:srgbClr val="000000"/>
                </a:solidFill>
                <a:latin typeface="Symbol" pitchFamily="18" charset="2"/>
                <a:cs typeface="Times New Roman" pitchFamily="18" charset="0"/>
              </a:rPr>
              <a:t>m</a:t>
            </a:r>
            <a:r>
              <a:rPr lang="en-GB" sz="2800" baseline="-30000">
                <a:solidFill>
                  <a:srgbClr val="000000"/>
                </a:solidFill>
                <a:cs typeface="Times New Roman" pitchFamily="18" charset="0"/>
              </a:rPr>
              <a:t>m</a:t>
            </a:r>
            <a:r>
              <a:rPr lang="en-GB" sz="2800">
                <a:solidFill>
                  <a:srgbClr val="000000"/>
                </a:solidFill>
                <a:cs typeface="Times New Roman" pitchFamily="18" charset="0"/>
              </a:rPr>
              <a:t> S/( K</a:t>
            </a:r>
            <a:r>
              <a:rPr lang="en-GB" sz="2800" baseline="-30000">
                <a:solidFill>
                  <a:srgbClr val="000000"/>
                </a:solidFill>
                <a:cs typeface="Times New Roman" pitchFamily="18" charset="0"/>
              </a:rPr>
              <a:t>S</a:t>
            </a:r>
            <a:r>
              <a:rPr lang="en-GB" sz="2800">
                <a:solidFill>
                  <a:srgbClr val="000000"/>
                </a:solidFill>
                <a:cs typeface="Times New Roman" pitchFamily="18" charset="0"/>
              </a:rPr>
              <a:t> + S)]</a:t>
            </a:r>
            <a:r>
              <a:rPr lang="it-IT" sz="2800">
                <a:solidFill>
                  <a:srgbClr val="000000"/>
                </a:solidFill>
                <a:latin typeface="Symbol" pitchFamily="18" charset="2"/>
                <a:cs typeface="Times New Roman" pitchFamily="18" charset="0"/>
              </a:rPr>
              <a:t> </a:t>
            </a:r>
            <a:r>
              <a:rPr lang="en-GB" sz="2800">
                <a:solidFill>
                  <a:srgbClr val="000000"/>
                </a:solidFill>
                <a:cs typeface="Times New Roman" pitchFamily="18" charset="0"/>
              </a:rPr>
              <a:t>X  (24)</a:t>
            </a:r>
          </a:p>
          <a:p>
            <a:pPr algn="ctr"/>
            <a:endParaRPr lang="it-IT">
              <a:solidFill>
                <a:srgbClr val="000000"/>
              </a:solidFill>
              <a:cs typeface="Times New Roman" pitchFamily="18" charset="0"/>
            </a:endParaRPr>
          </a:p>
          <a:p>
            <a:pPr algn="ctr"/>
            <a:r>
              <a:rPr lang="it-IT">
                <a:solidFill>
                  <a:srgbClr val="000000"/>
                </a:solidFill>
                <a:cs typeface="Times New Roman" pitchFamily="18" charset="0"/>
              </a:rPr>
              <a:t>la prima è valida solo per </a:t>
            </a:r>
            <a:r>
              <a:rPr lang="it-IT">
                <a:solidFill>
                  <a:srgbClr val="000000"/>
                </a:solidFill>
                <a:latin typeface="Symbol" pitchFamily="18" charset="2"/>
                <a:cs typeface="Times New Roman" pitchFamily="18" charset="0"/>
              </a:rPr>
              <a:t>m</a:t>
            </a:r>
            <a:r>
              <a:rPr lang="it-IT">
                <a:solidFill>
                  <a:srgbClr val="000000"/>
                </a:solidFill>
                <a:cs typeface="Times New Roman" pitchFamily="18" charset="0"/>
              </a:rPr>
              <a:t> costante </a:t>
            </a:r>
          </a:p>
          <a:p>
            <a:pPr algn="ctr"/>
            <a:r>
              <a:rPr lang="it-IT">
                <a:solidFill>
                  <a:srgbClr val="000000"/>
                </a:solidFill>
                <a:cs typeface="Times New Roman" pitchFamily="18" charset="0"/>
              </a:rPr>
              <a:t>(non tiene conto dell’effetto della concentrazione del substrato) </a:t>
            </a:r>
          </a:p>
          <a:p>
            <a:pPr algn="ctr"/>
            <a:r>
              <a:rPr lang="it-IT" b="1">
                <a:solidFill>
                  <a:srgbClr val="000000"/>
                </a:solidFill>
                <a:cs typeface="Times New Roman" pitchFamily="18" charset="0"/>
              </a:rPr>
              <a:t>esprime la dipendenza della popolazione cellulare in funzione del tempo quando la concentrazione del substrato è sufficientemente alta da non costituire un fattore limitante</a:t>
            </a:r>
          </a:p>
          <a:p>
            <a:pPr algn="just"/>
            <a:r>
              <a:rPr lang="it-IT">
                <a:solidFill>
                  <a:srgbClr val="000000"/>
                </a:solidFill>
                <a:cs typeface="Times New Roman" pitchFamily="18" charset="0"/>
              </a:rPr>
              <a:t> </a:t>
            </a:r>
          </a:p>
        </p:txBody>
      </p:sp>
      <p:sp>
        <p:nvSpPr>
          <p:cNvPr id="606213" name="Text Box 5"/>
          <p:cNvSpPr txBox="1">
            <a:spLocks noChangeArrowheads="1"/>
          </p:cNvSpPr>
          <p:nvPr/>
        </p:nvSpPr>
        <p:spPr bwMode="auto">
          <a:xfrm>
            <a:off x="1352550" y="0"/>
            <a:ext cx="6388100" cy="822325"/>
          </a:xfrm>
          <a:prstGeom prst="rect">
            <a:avLst/>
          </a:prstGeom>
          <a:noFill/>
          <a:ln w="9525">
            <a:noFill/>
            <a:miter lim="800000"/>
            <a:headEnd/>
            <a:tailEnd/>
          </a:ln>
          <a:effectLst/>
        </p:spPr>
        <p:txBody>
          <a:bodyPr wrap="none">
            <a:spAutoFit/>
          </a:bodyPr>
          <a:lstStyle/>
          <a:p>
            <a:pPr algn="ctr"/>
            <a:r>
              <a:rPr lang="it-IT" b="1">
                <a:solidFill>
                  <a:srgbClr val="FF0000"/>
                </a:solidFill>
              </a:rPr>
              <a:t>IL MODELLO DI MONOD </a:t>
            </a:r>
          </a:p>
          <a:p>
            <a:pPr algn="ctr"/>
            <a:r>
              <a:rPr lang="it-IT" b="1">
                <a:solidFill>
                  <a:srgbClr val="FF0000"/>
                </a:solidFill>
              </a:rPr>
              <a:t>PER L’EFFETTO DEL SUBSTRATO (S) SU </a:t>
            </a:r>
            <a:r>
              <a:rPr lang="el-GR" b="1">
                <a:solidFill>
                  <a:srgbClr val="FF0000"/>
                </a:solidFill>
                <a:cs typeface="Times New Roman" pitchFamily="18" charset="0"/>
              </a:rPr>
              <a:t>μ</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1938" name="Text Box 2"/>
          <p:cNvSpPr txBox="1">
            <a:spLocks noChangeArrowheads="1"/>
          </p:cNvSpPr>
          <p:nvPr/>
        </p:nvSpPr>
        <p:spPr bwMode="auto">
          <a:xfrm>
            <a:off x="468313" y="92075"/>
            <a:ext cx="8153400" cy="457200"/>
          </a:xfrm>
          <a:prstGeom prst="rect">
            <a:avLst/>
          </a:prstGeom>
          <a:noFill/>
          <a:ln w="9525">
            <a:noFill/>
            <a:miter lim="800000"/>
            <a:headEnd/>
            <a:tailEnd/>
          </a:ln>
          <a:effectLst/>
        </p:spPr>
        <p:txBody>
          <a:bodyPr wrap="none">
            <a:spAutoFit/>
          </a:bodyPr>
          <a:lstStyle/>
          <a:p>
            <a:r>
              <a:rPr lang="it-IT" b="1">
                <a:solidFill>
                  <a:srgbClr val="FF0000"/>
                </a:solidFill>
              </a:rPr>
              <a:t>SVILUPPO DI UN PROCESSO SU SCALA INDUSTRIALE</a:t>
            </a:r>
          </a:p>
        </p:txBody>
      </p:sp>
      <p:sp>
        <p:nvSpPr>
          <p:cNvPr id="551939" name="Rectangle 3"/>
          <p:cNvSpPr>
            <a:spLocks noChangeArrowheads="1"/>
          </p:cNvSpPr>
          <p:nvPr/>
        </p:nvSpPr>
        <p:spPr bwMode="auto">
          <a:xfrm>
            <a:off x="0" y="1412875"/>
            <a:ext cx="9144000" cy="3743325"/>
          </a:xfrm>
          <a:prstGeom prst="rect">
            <a:avLst/>
          </a:prstGeom>
          <a:noFill/>
          <a:ln w="9525">
            <a:noFill/>
            <a:miter lim="800000"/>
            <a:headEnd/>
            <a:tailEnd/>
          </a:ln>
          <a:effectLst/>
        </p:spPr>
        <p:txBody>
          <a:bodyPr>
            <a:spAutoFit/>
          </a:bodyPr>
          <a:lstStyle/>
          <a:p>
            <a:r>
              <a:rPr lang="it-IT"/>
              <a:t>Attenzione alle unità dimensionali che esprimono la resa. </a:t>
            </a:r>
          </a:p>
          <a:p>
            <a:endParaRPr lang="it-IT"/>
          </a:p>
          <a:p>
            <a:pPr algn="just"/>
            <a:r>
              <a:rPr lang="it-IT"/>
              <a:t>Dire che la resa è 10 od un altro numero, non ha alcun significato, se non si sa quante moli di reagente sono state immesse nel reattore. </a:t>
            </a:r>
          </a:p>
          <a:p>
            <a:pPr algn="just"/>
            <a:r>
              <a:rPr lang="it-IT"/>
              <a:t>Al contrario dire che la resa è 0.9 moli di B per mole iniziale di A è un'informazione esauriente, che prescinde dal numero reale di moli immesse nel reattore, ma che precisa che, in ogni caso, per ogni mole di A si otterranno 0.9 moli di B. Mediante codesta seconda informazione, ognuno potrà decidere il numero di moli di reagente da usare in funzione del numero di moli di prodotto che vuole ottenere.</a:t>
            </a:r>
          </a:p>
        </p:txBody>
      </p:sp>
      <p:sp>
        <p:nvSpPr>
          <p:cNvPr id="551940" name="Text Box 4"/>
          <p:cNvSpPr txBox="1">
            <a:spLocks noChangeArrowheads="1"/>
          </p:cNvSpPr>
          <p:nvPr/>
        </p:nvSpPr>
        <p:spPr bwMode="auto">
          <a:xfrm>
            <a:off x="8675688" y="6400800"/>
            <a:ext cx="336550" cy="457200"/>
          </a:xfrm>
          <a:prstGeom prst="rect">
            <a:avLst/>
          </a:prstGeom>
          <a:noFill/>
          <a:ln w="9525">
            <a:noFill/>
            <a:miter lim="800000"/>
            <a:headEnd/>
            <a:tailEnd/>
          </a:ln>
          <a:effectLst/>
        </p:spPr>
        <p:txBody>
          <a:bodyPr wrap="none">
            <a:spAutoFit/>
          </a:bodyPr>
          <a:lstStyle/>
          <a:p>
            <a:fld id="{8DC373AC-0467-4184-9C68-8915D82F605A}" type="slidenum">
              <a:rPr lang="it-IT"/>
              <a:pPr/>
              <a:t>6</a:t>
            </a:fld>
            <a:endParaRPr lang="it-IT"/>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7170"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12105F02-9735-470D-975B-C9A4C8253FA2}" type="slidenum">
              <a:rPr lang="it-IT"/>
              <a:pPr/>
              <a:t>60</a:t>
            </a:fld>
            <a:endParaRPr lang="it-IT"/>
          </a:p>
        </p:txBody>
      </p:sp>
      <p:sp>
        <p:nvSpPr>
          <p:cNvPr id="647172" name="Text Box 4"/>
          <p:cNvSpPr txBox="1">
            <a:spLocks noChangeArrowheads="1"/>
          </p:cNvSpPr>
          <p:nvPr/>
        </p:nvSpPr>
        <p:spPr bwMode="auto">
          <a:xfrm>
            <a:off x="1352550" y="0"/>
            <a:ext cx="6388100" cy="822325"/>
          </a:xfrm>
          <a:prstGeom prst="rect">
            <a:avLst/>
          </a:prstGeom>
          <a:noFill/>
          <a:ln w="9525">
            <a:noFill/>
            <a:miter lim="800000"/>
            <a:headEnd/>
            <a:tailEnd/>
          </a:ln>
          <a:effectLst/>
        </p:spPr>
        <p:txBody>
          <a:bodyPr wrap="none">
            <a:spAutoFit/>
          </a:bodyPr>
          <a:lstStyle/>
          <a:p>
            <a:pPr algn="ctr"/>
            <a:r>
              <a:rPr lang="it-IT" b="1">
                <a:solidFill>
                  <a:srgbClr val="FF0000"/>
                </a:solidFill>
              </a:rPr>
              <a:t>IL MODELLO DI MONOD </a:t>
            </a:r>
          </a:p>
          <a:p>
            <a:pPr algn="ctr"/>
            <a:r>
              <a:rPr lang="it-IT" b="1">
                <a:solidFill>
                  <a:srgbClr val="FF0000"/>
                </a:solidFill>
              </a:rPr>
              <a:t>PER L’EFFETTO DEL SUBSTRATO (S) SU </a:t>
            </a:r>
            <a:r>
              <a:rPr lang="el-GR" b="1">
                <a:solidFill>
                  <a:srgbClr val="FF0000"/>
                </a:solidFill>
                <a:cs typeface="Times New Roman" pitchFamily="18" charset="0"/>
              </a:rPr>
              <a:t>μ</a:t>
            </a:r>
          </a:p>
        </p:txBody>
      </p:sp>
      <p:sp>
        <p:nvSpPr>
          <p:cNvPr id="647174" name="Rectangle 6"/>
          <p:cNvSpPr>
            <a:spLocks noChangeArrowheads="1"/>
          </p:cNvSpPr>
          <p:nvPr/>
        </p:nvSpPr>
        <p:spPr bwMode="auto">
          <a:xfrm>
            <a:off x="250825" y="765175"/>
            <a:ext cx="8642350" cy="5389563"/>
          </a:xfrm>
          <a:prstGeom prst="rect">
            <a:avLst/>
          </a:prstGeom>
          <a:noFill/>
          <a:ln w="9525">
            <a:noFill/>
            <a:miter lim="800000"/>
            <a:headEnd/>
            <a:tailEnd/>
          </a:ln>
          <a:effectLst/>
        </p:spPr>
        <p:txBody>
          <a:bodyPr>
            <a:spAutoFit/>
          </a:bodyPr>
          <a:lstStyle/>
          <a:p>
            <a:pPr algn="just"/>
            <a:r>
              <a:rPr lang="it-IT">
                <a:solidFill>
                  <a:srgbClr val="000000"/>
                </a:solidFill>
                <a:cs typeface="Times New Roman" pitchFamily="18" charset="0"/>
              </a:rPr>
              <a:t>Con l’equazione  </a:t>
            </a:r>
          </a:p>
          <a:p>
            <a:pPr algn="ctr"/>
            <a:r>
              <a:rPr lang="en-GB">
                <a:solidFill>
                  <a:srgbClr val="000000"/>
                </a:solidFill>
                <a:cs typeface="Times New Roman" pitchFamily="18" charset="0"/>
              </a:rPr>
              <a:t>dX/dt = [</a:t>
            </a:r>
            <a:r>
              <a:rPr lang="it-IT" sz="2800">
                <a:solidFill>
                  <a:srgbClr val="000000"/>
                </a:solidFill>
                <a:latin typeface="Symbol" pitchFamily="18" charset="2"/>
                <a:cs typeface="Times New Roman" pitchFamily="18" charset="0"/>
              </a:rPr>
              <a:t>m</a:t>
            </a:r>
            <a:r>
              <a:rPr lang="en-GB" sz="2800" baseline="-30000">
                <a:solidFill>
                  <a:srgbClr val="000000"/>
                </a:solidFill>
                <a:cs typeface="Times New Roman" pitchFamily="18" charset="0"/>
              </a:rPr>
              <a:t>m</a:t>
            </a:r>
            <a:r>
              <a:rPr lang="en-GB" sz="2800">
                <a:solidFill>
                  <a:srgbClr val="000000"/>
                </a:solidFill>
                <a:cs typeface="Times New Roman" pitchFamily="18" charset="0"/>
              </a:rPr>
              <a:t> S/( K</a:t>
            </a:r>
            <a:r>
              <a:rPr lang="en-GB" sz="2800" baseline="-30000">
                <a:solidFill>
                  <a:srgbClr val="000000"/>
                </a:solidFill>
                <a:cs typeface="Times New Roman" pitchFamily="18" charset="0"/>
              </a:rPr>
              <a:t>S</a:t>
            </a:r>
            <a:r>
              <a:rPr lang="en-GB" sz="2800">
                <a:solidFill>
                  <a:srgbClr val="000000"/>
                </a:solidFill>
                <a:cs typeface="Times New Roman" pitchFamily="18" charset="0"/>
              </a:rPr>
              <a:t> + S)]</a:t>
            </a:r>
            <a:r>
              <a:rPr lang="it-IT" sz="2800">
                <a:solidFill>
                  <a:srgbClr val="000000"/>
                </a:solidFill>
                <a:latin typeface="Symbol" pitchFamily="18" charset="2"/>
                <a:cs typeface="Times New Roman" pitchFamily="18" charset="0"/>
              </a:rPr>
              <a:t> </a:t>
            </a:r>
            <a:r>
              <a:rPr lang="en-GB" sz="2800">
                <a:solidFill>
                  <a:srgbClr val="000000"/>
                </a:solidFill>
                <a:cs typeface="Times New Roman" pitchFamily="18" charset="0"/>
              </a:rPr>
              <a:t>X  (24)</a:t>
            </a:r>
          </a:p>
          <a:p>
            <a:pPr algn="just"/>
            <a:endParaRPr lang="it-IT">
              <a:solidFill>
                <a:srgbClr val="000000"/>
              </a:solidFill>
              <a:cs typeface="Times New Roman" pitchFamily="18" charset="0"/>
            </a:endParaRPr>
          </a:p>
          <a:p>
            <a:pPr algn="just"/>
            <a:r>
              <a:rPr lang="it-IT">
                <a:solidFill>
                  <a:srgbClr val="000000"/>
                </a:solidFill>
                <a:cs typeface="Times New Roman" pitchFamily="18" charset="0"/>
              </a:rPr>
              <a:t>si ottiene la dipendenza della popolazione cellulare </a:t>
            </a:r>
          </a:p>
          <a:p>
            <a:pPr algn="just">
              <a:buFontTx/>
              <a:buChar char="•"/>
            </a:pPr>
            <a:r>
              <a:rPr lang="it-IT">
                <a:solidFill>
                  <a:srgbClr val="000000"/>
                </a:solidFill>
                <a:cs typeface="Times New Roman" pitchFamily="18" charset="0"/>
              </a:rPr>
              <a:t> dal tempo </a:t>
            </a:r>
          </a:p>
          <a:p>
            <a:pPr algn="just">
              <a:buFontTx/>
              <a:buChar char="•"/>
            </a:pPr>
            <a:r>
              <a:rPr lang="it-IT">
                <a:solidFill>
                  <a:srgbClr val="000000"/>
                </a:solidFill>
                <a:cs typeface="Times New Roman" pitchFamily="18" charset="0"/>
              </a:rPr>
              <a:t> dalla concentrazione del substrato.</a:t>
            </a:r>
          </a:p>
          <a:p>
            <a:pPr algn="just"/>
            <a:endParaRPr lang="it-IT">
              <a:solidFill>
                <a:srgbClr val="000000"/>
              </a:solidFill>
              <a:cs typeface="Times New Roman" pitchFamily="18" charset="0"/>
            </a:endParaRPr>
          </a:p>
          <a:p>
            <a:pPr algn="ctr"/>
            <a:r>
              <a:rPr lang="it-IT">
                <a:solidFill>
                  <a:srgbClr val="000000"/>
                </a:solidFill>
                <a:cs typeface="Times New Roman" pitchFamily="18" charset="0"/>
              </a:rPr>
              <a:t>l’integrazione dell’equazione 13 rispetto al tempo dà </a:t>
            </a:r>
          </a:p>
          <a:p>
            <a:pPr algn="ctr"/>
            <a:r>
              <a:rPr lang="it-IT">
                <a:solidFill>
                  <a:srgbClr val="000000"/>
                </a:solidFill>
                <a:cs typeface="Times New Roman" pitchFamily="18" charset="0"/>
              </a:rPr>
              <a:t>ln (X</a:t>
            </a:r>
            <a:r>
              <a:rPr lang="it-IT" baseline="-30000">
                <a:solidFill>
                  <a:srgbClr val="000000"/>
                </a:solidFill>
                <a:cs typeface="Times New Roman" pitchFamily="18" charset="0"/>
              </a:rPr>
              <a:t>1</a:t>
            </a:r>
            <a:r>
              <a:rPr lang="it-IT">
                <a:solidFill>
                  <a:srgbClr val="000000"/>
                </a:solidFill>
                <a:cs typeface="Times New Roman" pitchFamily="18" charset="0"/>
              </a:rPr>
              <a:t>/X</a:t>
            </a:r>
            <a:r>
              <a:rPr lang="it-IT" baseline="-30000">
                <a:solidFill>
                  <a:srgbClr val="000000"/>
                </a:solidFill>
                <a:cs typeface="Times New Roman" pitchFamily="18" charset="0"/>
              </a:rPr>
              <a:t>o</a:t>
            </a:r>
            <a:r>
              <a:rPr lang="it-IT">
                <a:solidFill>
                  <a:srgbClr val="000000"/>
                </a:solidFill>
                <a:cs typeface="Times New Roman" pitchFamily="18" charset="0"/>
              </a:rPr>
              <a:t>)</a:t>
            </a:r>
            <a:r>
              <a:rPr lang="it-IT" baseline="-30000">
                <a:solidFill>
                  <a:srgbClr val="000000"/>
                </a:solidFill>
                <a:cs typeface="Times New Roman" pitchFamily="18" charset="0"/>
              </a:rPr>
              <a:t> </a:t>
            </a:r>
            <a:r>
              <a:rPr lang="it-IT">
                <a:solidFill>
                  <a:srgbClr val="000000"/>
                </a:solidFill>
                <a:cs typeface="Times New Roman" pitchFamily="18" charset="0"/>
              </a:rPr>
              <a:t>= </a:t>
            </a:r>
            <a:r>
              <a:rPr lang="fr-FR">
                <a:solidFill>
                  <a:srgbClr val="000000"/>
                </a:solidFill>
                <a:latin typeface="Symbol" pitchFamily="18" charset="2"/>
                <a:cs typeface="Times New Roman" pitchFamily="18" charset="0"/>
              </a:rPr>
              <a:t>m</a:t>
            </a:r>
            <a:r>
              <a:rPr lang="it-IT">
                <a:solidFill>
                  <a:srgbClr val="000000"/>
                </a:solidFill>
                <a:cs typeface="Times New Roman" pitchFamily="18" charset="0"/>
              </a:rPr>
              <a:t> (t</a:t>
            </a:r>
            <a:r>
              <a:rPr lang="it-IT" baseline="-30000">
                <a:solidFill>
                  <a:srgbClr val="000000"/>
                </a:solidFill>
                <a:cs typeface="Times New Roman" pitchFamily="18" charset="0"/>
              </a:rPr>
              <a:t>1</a:t>
            </a:r>
            <a:r>
              <a:rPr lang="it-IT">
                <a:solidFill>
                  <a:srgbClr val="000000"/>
                </a:solidFill>
                <a:cs typeface="Times New Roman" pitchFamily="18" charset="0"/>
              </a:rPr>
              <a:t> – t</a:t>
            </a:r>
            <a:r>
              <a:rPr lang="it-IT" baseline="-30000">
                <a:solidFill>
                  <a:srgbClr val="000000"/>
                </a:solidFill>
                <a:cs typeface="Times New Roman" pitchFamily="18" charset="0"/>
              </a:rPr>
              <a:t>0</a:t>
            </a:r>
            <a:r>
              <a:rPr lang="it-IT">
                <a:solidFill>
                  <a:srgbClr val="000000"/>
                </a:solidFill>
                <a:cs typeface="Times New Roman" pitchFamily="18" charset="0"/>
              </a:rPr>
              <a:t>)    </a:t>
            </a:r>
            <a:r>
              <a:rPr lang="it-IT" sz="2000">
                <a:solidFill>
                  <a:srgbClr val="000000"/>
                </a:solidFill>
                <a:cs typeface="Times New Roman" pitchFamily="18" charset="0"/>
              </a:rPr>
              <a:t>(18)</a:t>
            </a:r>
          </a:p>
          <a:p>
            <a:pPr algn="ctr"/>
            <a:r>
              <a:rPr lang="it-IT" sz="2000">
                <a:solidFill>
                  <a:srgbClr val="000000"/>
                </a:solidFill>
                <a:cs typeface="Times New Roman" pitchFamily="18" charset="0"/>
              </a:rPr>
              <a:t>da cui </a:t>
            </a:r>
            <a:r>
              <a:rPr lang="it-IT">
                <a:solidFill>
                  <a:srgbClr val="000000"/>
                </a:solidFill>
                <a:cs typeface="Times New Roman" pitchFamily="18" charset="0"/>
              </a:rPr>
              <a:t>X</a:t>
            </a:r>
            <a:r>
              <a:rPr lang="it-IT" baseline="-30000">
                <a:solidFill>
                  <a:srgbClr val="000000"/>
                </a:solidFill>
                <a:cs typeface="Times New Roman" pitchFamily="18" charset="0"/>
              </a:rPr>
              <a:t>1</a:t>
            </a:r>
            <a:r>
              <a:rPr lang="it-IT">
                <a:solidFill>
                  <a:srgbClr val="000000"/>
                </a:solidFill>
                <a:cs typeface="Times New Roman" pitchFamily="18" charset="0"/>
              </a:rPr>
              <a:t> = X</a:t>
            </a:r>
            <a:r>
              <a:rPr lang="it-IT" baseline="-30000">
                <a:solidFill>
                  <a:srgbClr val="000000"/>
                </a:solidFill>
                <a:cs typeface="Times New Roman" pitchFamily="18" charset="0"/>
              </a:rPr>
              <a:t>0</a:t>
            </a:r>
            <a:r>
              <a:rPr lang="it-IT">
                <a:solidFill>
                  <a:srgbClr val="000000"/>
                </a:solidFill>
                <a:cs typeface="Times New Roman" pitchFamily="18" charset="0"/>
              </a:rPr>
              <a:t> e</a:t>
            </a:r>
            <a:r>
              <a:rPr lang="fr-FR" baseline="30000">
                <a:solidFill>
                  <a:srgbClr val="000000"/>
                </a:solidFill>
                <a:latin typeface="Symbol" pitchFamily="18" charset="2"/>
                <a:cs typeface="Times New Roman" pitchFamily="18" charset="0"/>
              </a:rPr>
              <a:t>m</a:t>
            </a:r>
            <a:r>
              <a:rPr lang="it-IT" baseline="30000">
                <a:solidFill>
                  <a:srgbClr val="000000"/>
                </a:solidFill>
                <a:cs typeface="Times New Roman" pitchFamily="18" charset="0"/>
              </a:rPr>
              <a:t> (t1 – t0)  </a:t>
            </a:r>
            <a:r>
              <a:rPr lang="it-IT" sz="2000">
                <a:solidFill>
                  <a:srgbClr val="000000"/>
                </a:solidFill>
                <a:cs typeface="Times New Roman" pitchFamily="18" charset="0"/>
              </a:rPr>
              <a:t>(19)</a:t>
            </a:r>
          </a:p>
          <a:p>
            <a:pPr algn="ctr"/>
            <a:r>
              <a:rPr lang="it-IT">
                <a:solidFill>
                  <a:srgbClr val="000000"/>
                </a:solidFill>
                <a:cs typeface="Times New Roman" pitchFamily="18" charset="0"/>
              </a:rPr>
              <a:t>Sostituendo:</a:t>
            </a:r>
          </a:p>
          <a:p>
            <a:pPr algn="ctr"/>
            <a:r>
              <a:rPr lang="it-IT" sz="2000">
                <a:solidFill>
                  <a:srgbClr val="000000"/>
                </a:solidFill>
                <a:cs typeface="Times New Roman" pitchFamily="18" charset="0"/>
              </a:rPr>
              <a:t>ln (X</a:t>
            </a:r>
            <a:r>
              <a:rPr lang="it-IT" baseline="-30000">
                <a:solidFill>
                  <a:srgbClr val="000000"/>
                </a:solidFill>
                <a:cs typeface="Times New Roman" pitchFamily="18" charset="0"/>
              </a:rPr>
              <a:t>1</a:t>
            </a:r>
            <a:r>
              <a:rPr lang="it-IT">
                <a:solidFill>
                  <a:srgbClr val="000000"/>
                </a:solidFill>
                <a:cs typeface="Times New Roman" pitchFamily="18" charset="0"/>
              </a:rPr>
              <a:t>/X</a:t>
            </a:r>
            <a:r>
              <a:rPr lang="it-IT" baseline="-30000">
                <a:solidFill>
                  <a:srgbClr val="000000"/>
                </a:solidFill>
                <a:cs typeface="Times New Roman" pitchFamily="18" charset="0"/>
              </a:rPr>
              <a:t>o</a:t>
            </a:r>
            <a:r>
              <a:rPr lang="it-IT">
                <a:solidFill>
                  <a:srgbClr val="000000"/>
                </a:solidFill>
                <a:cs typeface="Times New Roman" pitchFamily="18" charset="0"/>
              </a:rPr>
              <a:t>)</a:t>
            </a:r>
            <a:r>
              <a:rPr lang="it-IT" baseline="-30000">
                <a:solidFill>
                  <a:srgbClr val="000000"/>
                </a:solidFill>
                <a:cs typeface="Times New Roman" pitchFamily="18" charset="0"/>
              </a:rPr>
              <a:t> </a:t>
            </a:r>
            <a:r>
              <a:rPr lang="it-IT">
                <a:solidFill>
                  <a:srgbClr val="000000"/>
                </a:solidFill>
                <a:cs typeface="Times New Roman" pitchFamily="18" charset="0"/>
              </a:rPr>
              <a:t>= [</a:t>
            </a:r>
            <a:r>
              <a:rPr lang="it-IT" sz="2800">
                <a:solidFill>
                  <a:srgbClr val="000000"/>
                </a:solidFill>
                <a:latin typeface="Symbol" pitchFamily="18" charset="2"/>
                <a:cs typeface="Times New Roman" pitchFamily="18" charset="0"/>
              </a:rPr>
              <a:t>m</a:t>
            </a:r>
            <a:r>
              <a:rPr lang="it-IT" sz="2800" baseline="-30000">
                <a:solidFill>
                  <a:srgbClr val="000000"/>
                </a:solidFill>
                <a:cs typeface="Times New Roman" pitchFamily="18" charset="0"/>
              </a:rPr>
              <a:t>m</a:t>
            </a:r>
            <a:r>
              <a:rPr lang="it-IT" sz="2800">
                <a:solidFill>
                  <a:srgbClr val="000000"/>
                </a:solidFill>
                <a:cs typeface="Times New Roman" pitchFamily="18" charset="0"/>
              </a:rPr>
              <a:t> S/(K</a:t>
            </a:r>
            <a:r>
              <a:rPr lang="it-IT" sz="2800" baseline="-30000">
                <a:solidFill>
                  <a:srgbClr val="000000"/>
                </a:solidFill>
                <a:cs typeface="Times New Roman" pitchFamily="18" charset="0"/>
              </a:rPr>
              <a:t>S</a:t>
            </a:r>
            <a:r>
              <a:rPr lang="it-IT" sz="2800">
                <a:solidFill>
                  <a:srgbClr val="000000"/>
                </a:solidFill>
                <a:cs typeface="Times New Roman" pitchFamily="18" charset="0"/>
              </a:rPr>
              <a:t> + S)]</a:t>
            </a:r>
            <a:r>
              <a:rPr lang="it-IT" sz="2800">
                <a:solidFill>
                  <a:srgbClr val="000000"/>
                </a:solidFill>
                <a:latin typeface="Symbol" pitchFamily="18" charset="2"/>
                <a:cs typeface="Times New Roman" pitchFamily="18" charset="0"/>
              </a:rPr>
              <a:t> </a:t>
            </a:r>
            <a:r>
              <a:rPr lang="it-IT">
                <a:solidFill>
                  <a:srgbClr val="000000"/>
                </a:solidFill>
                <a:cs typeface="Times New Roman" pitchFamily="18" charset="0"/>
              </a:rPr>
              <a:t> (t</a:t>
            </a:r>
            <a:r>
              <a:rPr lang="it-IT" baseline="-30000">
                <a:solidFill>
                  <a:srgbClr val="000000"/>
                </a:solidFill>
                <a:cs typeface="Times New Roman" pitchFamily="18" charset="0"/>
              </a:rPr>
              <a:t>1</a:t>
            </a:r>
            <a:r>
              <a:rPr lang="it-IT">
                <a:solidFill>
                  <a:srgbClr val="000000"/>
                </a:solidFill>
                <a:cs typeface="Times New Roman" pitchFamily="18" charset="0"/>
              </a:rPr>
              <a:t> – t</a:t>
            </a:r>
            <a:r>
              <a:rPr lang="it-IT" baseline="-30000">
                <a:solidFill>
                  <a:srgbClr val="000000"/>
                </a:solidFill>
                <a:cs typeface="Times New Roman" pitchFamily="18" charset="0"/>
              </a:rPr>
              <a:t>0</a:t>
            </a:r>
            <a:r>
              <a:rPr lang="it-IT">
                <a:solidFill>
                  <a:srgbClr val="000000"/>
                </a:solidFill>
                <a:cs typeface="Times New Roman" pitchFamily="18" charset="0"/>
              </a:rPr>
              <a:t>)  (23a)</a:t>
            </a:r>
            <a:r>
              <a:rPr lang="it-IT" sz="2000">
                <a:solidFill>
                  <a:srgbClr val="000000"/>
                </a:solidFill>
                <a:cs typeface="Times New Roman" pitchFamily="18" charset="0"/>
              </a:rPr>
              <a:t> </a:t>
            </a:r>
            <a:endParaRPr lang="it-IT" sz="2000" b="1">
              <a:solidFill>
                <a:srgbClr val="000000"/>
              </a:solidFill>
              <a:cs typeface="Times New Roman" pitchFamily="18" charset="0"/>
            </a:endParaRPr>
          </a:p>
          <a:p>
            <a:pPr algn="ctr"/>
            <a:r>
              <a:rPr lang="it-IT" sz="2000" b="1">
                <a:solidFill>
                  <a:srgbClr val="000000"/>
                </a:solidFill>
                <a:cs typeface="Times New Roman" pitchFamily="18" charset="0"/>
              </a:rPr>
              <a:t>X</a:t>
            </a:r>
            <a:r>
              <a:rPr lang="it-IT" b="1" baseline="-30000">
                <a:solidFill>
                  <a:srgbClr val="000000"/>
                </a:solidFill>
                <a:cs typeface="Times New Roman" pitchFamily="18" charset="0"/>
              </a:rPr>
              <a:t>1</a:t>
            </a:r>
            <a:r>
              <a:rPr lang="it-IT" b="1">
                <a:solidFill>
                  <a:srgbClr val="000000"/>
                </a:solidFill>
                <a:cs typeface="Times New Roman" pitchFamily="18" charset="0"/>
              </a:rPr>
              <a:t> = X</a:t>
            </a:r>
            <a:r>
              <a:rPr lang="it-IT" b="1" baseline="-30000">
                <a:solidFill>
                  <a:srgbClr val="000000"/>
                </a:solidFill>
                <a:cs typeface="Times New Roman" pitchFamily="18" charset="0"/>
              </a:rPr>
              <a:t>0</a:t>
            </a:r>
            <a:r>
              <a:rPr lang="it-IT" b="1">
                <a:solidFill>
                  <a:srgbClr val="000000"/>
                </a:solidFill>
                <a:cs typeface="Times New Roman" pitchFamily="18" charset="0"/>
              </a:rPr>
              <a:t> e </a:t>
            </a:r>
            <a:r>
              <a:rPr lang="it-IT" sz="2800" b="1" baseline="30000">
                <a:solidFill>
                  <a:srgbClr val="000000"/>
                </a:solidFill>
                <a:cs typeface="Times New Roman" pitchFamily="18" charset="0"/>
              </a:rPr>
              <a:t>[</a:t>
            </a:r>
            <a:r>
              <a:rPr lang="de-DE" sz="2800" b="1" baseline="30000">
                <a:solidFill>
                  <a:srgbClr val="000000"/>
                </a:solidFill>
                <a:latin typeface="Symbol" pitchFamily="18" charset="2"/>
                <a:cs typeface="Times New Roman" pitchFamily="18" charset="0"/>
              </a:rPr>
              <a:t>m</a:t>
            </a:r>
            <a:r>
              <a:rPr lang="it-IT" sz="2000" b="1" baseline="30000">
                <a:solidFill>
                  <a:srgbClr val="000000"/>
                </a:solidFill>
                <a:cs typeface="Times New Roman" pitchFamily="18" charset="0"/>
              </a:rPr>
              <a:t>m</a:t>
            </a:r>
            <a:r>
              <a:rPr lang="it-IT" sz="2800" b="1" baseline="30000">
                <a:solidFill>
                  <a:srgbClr val="000000"/>
                </a:solidFill>
                <a:cs typeface="Times New Roman" pitchFamily="18" charset="0"/>
              </a:rPr>
              <a:t>S/(K</a:t>
            </a:r>
            <a:r>
              <a:rPr lang="it-IT" sz="2000" b="1" baseline="30000">
                <a:solidFill>
                  <a:srgbClr val="000000"/>
                </a:solidFill>
                <a:cs typeface="Times New Roman" pitchFamily="18" charset="0"/>
              </a:rPr>
              <a:t>S</a:t>
            </a:r>
            <a:r>
              <a:rPr lang="it-IT" sz="2800" b="1" baseline="30000">
                <a:solidFill>
                  <a:srgbClr val="000000"/>
                </a:solidFill>
                <a:cs typeface="Times New Roman" pitchFamily="18" charset="0"/>
              </a:rPr>
              <a:t> + S)] (t</a:t>
            </a:r>
            <a:r>
              <a:rPr lang="it-IT" sz="2000" b="1" baseline="30000">
                <a:solidFill>
                  <a:srgbClr val="000000"/>
                </a:solidFill>
                <a:cs typeface="Times New Roman" pitchFamily="18" charset="0"/>
              </a:rPr>
              <a:t>1</a:t>
            </a:r>
            <a:r>
              <a:rPr lang="it-IT" sz="2800" b="1" baseline="30000">
                <a:solidFill>
                  <a:srgbClr val="000000"/>
                </a:solidFill>
                <a:cs typeface="Times New Roman" pitchFamily="18" charset="0"/>
              </a:rPr>
              <a:t> – t</a:t>
            </a:r>
            <a:r>
              <a:rPr lang="it-IT" sz="2000" b="1" baseline="30000">
                <a:solidFill>
                  <a:srgbClr val="000000"/>
                </a:solidFill>
                <a:cs typeface="Times New Roman" pitchFamily="18" charset="0"/>
              </a:rPr>
              <a:t>0</a:t>
            </a:r>
            <a:r>
              <a:rPr lang="it-IT" sz="2800" b="1" baseline="30000">
                <a:solidFill>
                  <a:srgbClr val="000000"/>
                </a:solidFill>
                <a:cs typeface="Times New Roman" pitchFamily="18" charset="0"/>
              </a:rPr>
              <a:t>)</a:t>
            </a:r>
            <a:r>
              <a:rPr lang="it-IT" sz="2800">
                <a:solidFill>
                  <a:srgbClr val="000000"/>
                </a:solidFill>
                <a:latin typeface="Symbol" pitchFamily="18" charset="2"/>
                <a:cs typeface="Times New Roman" pitchFamily="18" charset="0"/>
              </a:rPr>
              <a:t>   </a:t>
            </a:r>
            <a:r>
              <a:rPr lang="it-IT">
                <a:solidFill>
                  <a:srgbClr val="000000"/>
                </a:solidFill>
                <a:cs typeface="Times New Roman" pitchFamily="18" charset="0"/>
              </a:rPr>
              <a:t>(23b) </a:t>
            </a:r>
          </a:p>
          <a:p>
            <a:pPr algn="ctr"/>
            <a:r>
              <a:rPr lang="it-IT">
                <a:solidFill>
                  <a:srgbClr val="000000"/>
                </a:solidFill>
                <a:cs typeface="Times New Roman" pitchFamily="18" charset="0"/>
              </a:rPr>
              <a:t>S &gt;&gt; K</a:t>
            </a:r>
            <a:r>
              <a:rPr lang="it-IT" baseline="-30000">
                <a:solidFill>
                  <a:srgbClr val="000000"/>
                </a:solidFill>
                <a:cs typeface="Times New Roman" pitchFamily="18" charset="0"/>
              </a:rPr>
              <a:t>S</a:t>
            </a:r>
            <a:r>
              <a:rPr lang="it-IT">
                <a:solidFill>
                  <a:srgbClr val="000000"/>
                </a:solidFill>
                <a:cs typeface="Times New Roman" pitchFamily="18" charset="0"/>
              </a:rPr>
              <a:t>, la (23b) diventa uguale alla (19)</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7"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5C4BC0D2-B0C4-4956-9F40-CFB7498B4A73}" type="slidenum">
              <a:rPr lang="it-IT"/>
              <a:pPr/>
              <a:t>61</a:t>
            </a:fld>
            <a:endParaRPr lang="it-IT"/>
          </a:p>
        </p:txBody>
      </p:sp>
      <p:sp>
        <p:nvSpPr>
          <p:cNvPr id="615429" name="Text Box 5"/>
          <p:cNvSpPr txBox="1">
            <a:spLocks noChangeArrowheads="1"/>
          </p:cNvSpPr>
          <p:nvPr/>
        </p:nvSpPr>
        <p:spPr bwMode="auto">
          <a:xfrm>
            <a:off x="0" y="765175"/>
            <a:ext cx="9144000" cy="5630863"/>
          </a:xfrm>
          <a:prstGeom prst="rect">
            <a:avLst/>
          </a:prstGeom>
          <a:noFill/>
          <a:ln w="9525">
            <a:noFill/>
            <a:miter lim="800000"/>
            <a:headEnd/>
            <a:tailEnd/>
          </a:ln>
          <a:effectLst/>
        </p:spPr>
        <p:txBody>
          <a:bodyPr>
            <a:spAutoFit/>
          </a:bodyPr>
          <a:lstStyle/>
          <a:p>
            <a:pPr algn="just"/>
            <a:r>
              <a:rPr lang="it-IT">
                <a:solidFill>
                  <a:srgbClr val="000000"/>
                </a:solidFill>
                <a:cs typeface="Times New Roman" pitchFamily="18" charset="0"/>
              </a:rPr>
              <a:t>Tornando a:</a:t>
            </a:r>
          </a:p>
          <a:p>
            <a:pPr algn="ctr"/>
            <a:r>
              <a:rPr lang="it-IT">
                <a:solidFill>
                  <a:srgbClr val="000000"/>
                </a:solidFill>
                <a:latin typeface="Symbol" pitchFamily="18" charset="2"/>
                <a:cs typeface="Times New Roman" pitchFamily="18" charset="0"/>
              </a:rPr>
              <a:t>m </a:t>
            </a:r>
            <a:r>
              <a:rPr lang="it-IT" sz="2800">
                <a:solidFill>
                  <a:srgbClr val="000000"/>
                </a:solidFill>
                <a:cs typeface="Times New Roman" pitchFamily="18" charset="0"/>
              </a:rPr>
              <a:t>=</a:t>
            </a:r>
            <a:r>
              <a:rPr lang="it-IT" sz="2800">
                <a:solidFill>
                  <a:srgbClr val="000000"/>
                </a:solidFill>
                <a:latin typeface="Symbol" pitchFamily="18" charset="2"/>
                <a:cs typeface="Times New Roman" pitchFamily="18" charset="0"/>
              </a:rPr>
              <a:t> m</a:t>
            </a:r>
            <a:r>
              <a:rPr lang="it-IT" sz="2800" baseline="-30000">
                <a:solidFill>
                  <a:srgbClr val="000000"/>
                </a:solidFill>
                <a:cs typeface="Times New Roman" pitchFamily="18" charset="0"/>
              </a:rPr>
              <a:t>m</a:t>
            </a:r>
            <a:r>
              <a:rPr lang="it-IT" sz="2800">
                <a:solidFill>
                  <a:srgbClr val="000000"/>
                </a:solidFill>
                <a:cs typeface="Times New Roman" pitchFamily="18" charset="0"/>
              </a:rPr>
              <a:t> S/(K</a:t>
            </a:r>
            <a:r>
              <a:rPr lang="it-IT" sz="2800" baseline="-30000">
                <a:solidFill>
                  <a:srgbClr val="000000"/>
                </a:solidFill>
                <a:cs typeface="Times New Roman" pitchFamily="18" charset="0"/>
              </a:rPr>
              <a:t>S</a:t>
            </a:r>
            <a:r>
              <a:rPr lang="it-IT" sz="2800">
                <a:solidFill>
                  <a:srgbClr val="000000"/>
                </a:solidFill>
                <a:cs typeface="Times New Roman" pitchFamily="18" charset="0"/>
              </a:rPr>
              <a:t> + S)        (23)</a:t>
            </a:r>
          </a:p>
          <a:p>
            <a:pPr algn="just"/>
            <a:endParaRPr lang="it-IT">
              <a:solidFill>
                <a:srgbClr val="000000"/>
              </a:solidFill>
              <a:cs typeface="Times New Roman" pitchFamily="18" charset="0"/>
            </a:endParaRPr>
          </a:p>
          <a:p>
            <a:pPr algn="ctr"/>
            <a:r>
              <a:rPr lang="it-IT">
                <a:solidFill>
                  <a:srgbClr val="000000"/>
                </a:solidFill>
                <a:cs typeface="Times New Roman" pitchFamily="18" charset="0"/>
              </a:rPr>
              <a:t>si osserva che, per S = K</a:t>
            </a:r>
            <a:r>
              <a:rPr lang="it-IT" baseline="-30000">
                <a:solidFill>
                  <a:srgbClr val="000000"/>
                </a:solidFill>
                <a:cs typeface="Times New Roman" pitchFamily="18" charset="0"/>
              </a:rPr>
              <a:t>S</a:t>
            </a:r>
            <a:r>
              <a:rPr lang="it-IT">
                <a:solidFill>
                  <a:srgbClr val="000000"/>
                </a:solidFill>
                <a:cs typeface="Times New Roman" pitchFamily="18" charset="0"/>
              </a:rPr>
              <a:t>, </a:t>
            </a:r>
            <a:r>
              <a:rPr lang="it-IT">
                <a:solidFill>
                  <a:srgbClr val="000000"/>
                </a:solidFill>
                <a:latin typeface="Symbol" pitchFamily="18" charset="2"/>
                <a:cs typeface="Times New Roman" pitchFamily="18" charset="0"/>
              </a:rPr>
              <a:t>m</a:t>
            </a:r>
            <a:r>
              <a:rPr lang="it-IT">
                <a:solidFill>
                  <a:srgbClr val="000000"/>
                </a:solidFill>
                <a:cs typeface="Times New Roman" pitchFamily="18" charset="0"/>
              </a:rPr>
              <a:t> = </a:t>
            </a:r>
            <a:r>
              <a:rPr lang="it-IT">
                <a:solidFill>
                  <a:srgbClr val="000000"/>
                </a:solidFill>
                <a:latin typeface="Symbol" pitchFamily="18" charset="2"/>
                <a:cs typeface="Times New Roman" pitchFamily="18" charset="0"/>
              </a:rPr>
              <a:t>m</a:t>
            </a:r>
            <a:r>
              <a:rPr lang="it-IT" baseline="-30000">
                <a:solidFill>
                  <a:srgbClr val="000000"/>
                </a:solidFill>
                <a:cs typeface="Times New Roman" pitchFamily="18" charset="0"/>
              </a:rPr>
              <a:t>m</a:t>
            </a:r>
            <a:r>
              <a:rPr lang="it-IT">
                <a:solidFill>
                  <a:srgbClr val="000000"/>
                </a:solidFill>
                <a:cs typeface="Times New Roman" pitchFamily="18" charset="0"/>
              </a:rPr>
              <a:t> S/2S =  </a:t>
            </a:r>
            <a:r>
              <a:rPr lang="it-IT">
                <a:solidFill>
                  <a:srgbClr val="000000"/>
                </a:solidFill>
                <a:latin typeface="Symbol" pitchFamily="18" charset="2"/>
                <a:cs typeface="Times New Roman" pitchFamily="18" charset="0"/>
              </a:rPr>
              <a:t>m</a:t>
            </a:r>
            <a:r>
              <a:rPr lang="it-IT" baseline="-30000">
                <a:solidFill>
                  <a:srgbClr val="000000"/>
                </a:solidFill>
                <a:cs typeface="Times New Roman" pitchFamily="18" charset="0"/>
              </a:rPr>
              <a:t>m</a:t>
            </a:r>
            <a:r>
              <a:rPr lang="it-IT">
                <a:solidFill>
                  <a:srgbClr val="000000"/>
                </a:solidFill>
                <a:cs typeface="Times New Roman" pitchFamily="18" charset="0"/>
              </a:rPr>
              <a:t>/2</a:t>
            </a:r>
          </a:p>
          <a:p>
            <a:pPr algn="just"/>
            <a:endParaRPr lang="it-IT">
              <a:solidFill>
                <a:srgbClr val="000000"/>
              </a:solidFill>
              <a:cs typeface="Times New Roman" pitchFamily="18" charset="0"/>
            </a:endParaRPr>
          </a:p>
          <a:p>
            <a:pPr algn="just"/>
            <a:r>
              <a:rPr lang="it-IT">
                <a:solidFill>
                  <a:srgbClr val="000000"/>
                </a:solidFill>
                <a:cs typeface="Times New Roman" pitchFamily="18" charset="0"/>
              </a:rPr>
              <a:t>K</a:t>
            </a:r>
            <a:r>
              <a:rPr lang="it-IT" baseline="-30000">
                <a:solidFill>
                  <a:srgbClr val="000000"/>
                </a:solidFill>
                <a:cs typeface="Times New Roman" pitchFamily="18" charset="0"/>
              </a:rPr>
              <a:t>S</a:t>
            </a:r>
            <a:r>
              <a:rPr lang="it-IT">
                <a:solidFill>
                  <a:srgbClr val="000000"/>
                </a:solidFill>
                <a:cs typeface="Times New Roman" pitchFamily="18" charset="0"/>
              </a:rPr>
              <a:t> (costante di saturazione di Monod):</a:t>
            </a:r>
          </a:p>
          <a:p>
            <a:pPr algn="just"/>
            <a:r>
              <a:rPr lang="it-IT">
                <a:solidFill>
                  <a:srgbClr val="000000"/>
                </a:solidFill>
                <a:cs typeface="Times New Roman" pitchFamily="18" charset="0"/>
              </a:rPr>
              <a:t>la concentrazione di substrato alla quale la velocità specifica di crescita è pari a metà del suo valore massimo. </a:t>
            </a:r>
          </a:p>
          <a:p>
            <a:pPr algn="ctr"/>
            <a:r>
              <a:rPr lang="it-IT">
                <a:solidFill>
                  <a:srgbClr val="000000"/>
                </a:solidFill>
                <a:cs typeface="Times New Roman" pitchFamily="18" charset="0"/>
              </a:rPr>
              <a:t>è una misura dell’affinità dell’organismo nei riguardi del nutriente</a:t>
            </a:r>
          </a:p>
          <a:p>
            <a:pPr algn="ctr"/>
            <a:r>
              <a:rPr lang="it-IT">
                <a:solidFill>
                  <a:srgbClr val="000000"/>
                </a:solidFill>
                <a:cs typeface="Times New Roman" pitchFamily="18" charset="0"/>
              </a:rPr>
              <a:t>K</a:t>
            </a:r>
            <a:r>
              <a:rPr lang="it-IT" baseline="-30000">
                <a:solidFill>
                  <a:srgbClr val="000000"/>
                </a:solidFill>
                <a:cs typeface="Times New Roman" pitchFamily="18" charset="0"/>
              </a:rPr>
              <a:t>S</a:t>
            </a:r>
            <a:r>
              <a:rPr lang="it-IT">
                <a:solidFill>
                  <a:srgbClr val="000000"/>
                </a:solidFill>
                <a:cs typeface="Times New Roman" pitchFamily="18" charset="0"/>
              </a:rPr>
              <a:t>, e </a:t>
            </a:r>
            <a:r>
              <a:rPr lang="it-IT">
                <a:solidFill>
                  <a:srgbClr val="000000"/>
                </a:solidFill>
                <a:latin typeface="Symbol" pitchFamily="18" charset="2"/>
                <a:cs typeface="Times New Roman" pitchFamily="18" charset="0"/>
              </a:rPr>
              <a:t>m</a:t>
            </a:r>
            <a:r>
              <a:rPr lang="it-IT" baseline="-30000">
                <a:solidFill>
                  <a:srgbClr val="000000"/>
                </a:solidFill>
                <a:cs typeface="Times New Roman" pitchFamily="18" charset="0"/>
              </a:rPr>
              <a:t>m</a:t>
            </a:r>
            <a:r>
              <a:rPr lang="it-IT">
                <a:solidFill>
                  <a:srgbClr val="000000"/>
                </a:solidFill>
                <a:cs typeface="Times New Roman" pitchFamily="18" charset="0"/>
              </a:rPr>
              <a:t> dipendono da:</a:t>
            </a:r>
          </a:p>
          <a:p>
            <a:pPr algn="just">
              <a:buFontTx/>
              <a:buChar char="•"/>
            </a:pPr>
            <a:r>
              <a:rPr lang="it-IT">
                <a:solidFill>
                  <a:srgbClr val="000000"/>
                </a:solidFill>
                <a:cs typeface="Times New Roman" pitchFamily="18" charset="0"/>
              </a:rPr>
              <a:t> tipo di microrganismo, </a:t>
            </a:r>
          </a:p>
          <a:p>
            <a:pPr algn="just">
              <a:buFontTx/>
              <a:buChar char="•"/>
            </a:pPr>
            <a:r>
              <a:rPr lang="it-IT">
                <a:solidFill>
                  <a:srgbClr val="000000"/>
                </a:solidFill>
                <a:cs typeface="Times New Roman" pitchFamily="18" charset="0"/>
              </a:rPr>
              <a:t> nutriente</a:t>
            </a:r>
          </a:p>
          <a:p>
            <a:pPr algn="just">
              <a:buFontTx/>
              <a:buChar char="•"/>
            </a:pPr>
            <a:r>
              <a:rPr lang="it-IT">
                <a:solidFill>
                  <a:srgbClr val="000000"/>
                </a:solidFill>
                <a:cs typeface="Times New Roman" pitchFamily="18" charset="0"/>
              </a:rPr>
              <a:t> mezzo di fermentazione </a:t>
            </a:r>
          </a:p>
          <a:p>
            <a:pPr algn="just">
              <a:buFontTx/>
              <a:buChar char="•"/>
            </a:pPr>
            <a:r>
              <a:rPr lang="it-IT">
                <a:solidFill>
                  <a:srgbClr val="000000"/>
                </a:solidFill>
                <a:cs typeface="Times New Roman" pitchFamily="18" charset="0"/>
              </a:rPr>
              <a:t> altri parametri (pH e la temperatura)</a:t>
            </a:r>
          </a:p>
          <a:p>
            <a:pPr algn="just"/>
            <a:r>
              <a:rPr lang="it-IT">
                <a:solidFill>
                  <a:srgbClr val="000000"/>
                </a:solidFill>
                <a:cs typeface="Times New Roman" pitchFamily="18" charset="0"/>
              </a:rPr>
              <a:t>Tipici valori sono: 	0,01 ore</a:t>
            </a:r>
            <a:r>
              <a:rPr lang="it-IT" baseline="30000">
                <a:solidFill>
                  <a:srgbClr val="000000"/>
                </a:solidFill>
                <a:cs typeface="Times New Roman" pitchFamily="18" charset="0"/>
              </a:rPr>
              <a:t>-1</a:t>
            </a:r>
            <a:r>
              <a:rPr lang="it-IT">
                <a:solidFill>
                  <a:srgbClr val="000000"/>
                </a:solidFill>
                <a:cs typeface="Times New Roman" pitchFamily="18" charset="0"/>
              </a:rPr>
              <a:t> </a:t>
            </a:r>
            <a:r>
              <a:rPr lang="it-IT">
                <a:solidFill>
                  <a:srgbClr val="000000"/>
                </a:solidFill>
                <a:latin typeface="Symbol" pitchFamily="18" charset="2"/>
                <a:cs typeface="Times New Roman" pitchFamily="18" charset="0"/>
              </a:rPr>
              <a:t>£ m</a:t>
            </a:r>
            <a:r>
              <a:rPr lang="it-IT" baseline="-30000">
                <a:solidFill>
                  <a:srgbClr val="000000"/>
                </a:solidFill>
                <a:cs typeface="Times New Roman" pitchFamily="18" charset="0"/>
              </a:rPr>
              <a:t>m</a:t>
            </a:r>
            <a:r>
              <a:rPr lang="it-IT">
                <a:solidFill>
                  <a:srgbClr val="000000"/>
                </a:solidFill>
                <a:cs typeface="Times New Roman" pitchFamily="18" charset="0"/>
              </a:rPr>
              <a:t> </a:t>
            </a:r>
            <a:r>
              <a:rPr lang="it-IT">
                <a:solidFill>
                  <a:srgbClr val="000000"/>
                </a:solidFill>
                <a:latin typeface="Symbol" pitchFamily="18" charset="2"/>
                <a:cs typeface="Times New Roman" pitchFamily="18" charset="0"/>
              </a:rPr>
              <a:t>£ 3 </a:t>
            </a:r>
            <a:r>
              <a:rPr lang="it-IT">
                <a:solidFill>
                  <a:srgbClr val="000000"/>
                </a:solidFill>
                <a:cs typeface="Times New Roman" pitchFamily="18" charset="0"/>
              </a:rPr>
              <a:t>ore</a:t>
            </a:r>
            <a:r>
              <a:rPr lang="it-IT" baseline="30000">
                <a:solidFill>
                  <a:srgbClr val="000000"/>
                </a:solidFill>
                <a:cs typeface="Times New Roman" pitchFamily="18" charset="0"/>
              </a:rPr>
              <a:t>-1</a:t>
            </a:r>
            <a:r>
              <a:rPr lang="it-IT">
                <a:solidFill>
                  <a:srgbClr val="000000"/>
                </a:solidFill>
                <a:cs typeface="Times New Roman" pitchFamily="18" charset="0"/>
              </a:rPr>
              <a:t>, e  K</a:t>
            </a:r>
            <a:r>
              <a:rPr lang="it-IT" baseline="-30000">
                <a:solidFill>
                  <a:srgbClr val="000000"/>
                </a:solidFill>
                <a:cs typeface="Times New Roman" pitchFamily="18" charset="0"/>
              </a:rPr>
              <a:t>S</a:t>
            </a:r>
            <a:r>
              <a:rPr lang="it-IT">
                <a:solidFill>
                  <a:srgbClr val="000000"/>
                </a:solidFill>
                <a:cs typeface="Times New Roman" pitchFamily="18" charset="0"/>
              </a:rPr>
              <a:t> </a:t>
            </a:r>
            <a:r>
              <a:rPr lang="it-IT">
                <a:solidFill>
                  <a:srgbClr val="000000"/>
                </a:solidFill>
                <a:latin typeface="Symbol" pitchFamily="18" charset="2"/>
                <a:cs typeface="Times New Roman" pitchFamily="18" charset="0"/>
              </a:rPr>
              <a:t>£ </a:t>
            </a:r>
            <a:r>
              <a:rPr lang="it-IT">
                <a:solidFill>
                  <a:srgbClr val="000000"/>
                </a:solidFill>
                <a:cs typeface="Times New Roman" pitchFamily="18" charset="0"/>
              </a:rPr>
              <a:t>0,1 g/l</a:t>
            </a:r>
            <a:endParaRPr lang="it-IT"/>
          </a:p>
        </p:txBody>
      </p:sp>
      <p:sp>
        <p:nvSpPr>
          <p:cNvPr id="615430" name="Text Box 6"/>
          <p:cNvSpPr txBox="1">
            <a:spLocks noChangeArrowheads="1"/>
          </p:cNvSpPr>
          <p:nvPr/>
        </p:nvSpPr>
        <p:spPr bwMode="auto">
          <a:xfrm>
            <a:off x="1352550" y="0"/>
            <a:ext cx="6388100" cy="822325"/>
          </a:xfrm>
          <a:prstGeom prst="rect">
            <a:avLst/>
          </a:prstGeom>
          <a:noFill/>
          <a:ln w="9525">
            <a:noFill/>
            <a:miter lim="800000"/>
            <a:headEnd/>
            <a:tailEnd/>
          </a:ln>
          <a:effectLst/>
        </p:spPr>
        <p:txBody>
          <a:bodyPr wrap="none">
            <a:spAutoFit/>
          </a:bodyPr>
          <a:lstStyle/>
          <a:p>
            <a:pPr algn="ctr"/>
            <a:r>
              <a:rPr lang="it-IT" b="1">
                <a:solidFill>
                  <a:srgbClr val="FF0000"/>
                </a:solidFill>
              </a:rPr>
              <a:t>IL MODELLO DI MONOD </a:t>
            </a:r>
          </a:p>
          <a:p>
            <a:pPr algn="ctr"/>
            <a:r>
              <a:rPr lang="it-IT" b="1">
                <a:solidFill>
                  <a:srgbClr val="FF0000"/>
                </a:solidFill>
              </a:rPr>
              <a:t>PER L’EFFETTO DEL SUBSTRATO (S) SU </a:t>
            </a:r>
            <a:r>
              <a:rPr lang="el-GR" b="1">
                <a:solidFill>
                  <a:srgbClr val="FF0000"/>
                </a:solidFill>
                <a:cs typeface="Times New Roman" pitchFamily="18" charset="0"/>
              </a:rPr>
              <a:t>μ</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2835"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6C59E989-9892-4765-94A1-11C5BD862EB2}" type="slidenum">
              <a:rPr lang="it-IT"/>
              <a:pPr/>
              <a:t>62</a:t>
            </a:fld>
            <a:endParaRPr lang="it-IT"/>
          </a:p>
        </p:txBody>
      </p:sp>
      <p:sp>
        <p:nvSpPr>
          <p:cNvPr id="632836" name="Text Box 4"/>
          <p:cNvSpPr txBox="1">
            <a:spLocks noChangeArrowheads="1"/>
          </p:cNvSpPr>
          <p:nvPr/>
        </p:nvSpPr>
        <p:spPr bwMode="auto">
          <a:xfrm>
            <a:off x="0" y="620713"/>
            <a:ext cx="9144000" cy="5145087"/>
          </a:xfrm>
          <a:prstGeom prst="rect">
            <a:avLst/>
          </a:prstGeom>
          <a:noFill/>
          <a:ln w="9525">
            <a:noFill/>
            <a:miter lim="800000"/>
            <a:headEnd/>
            <a:tailEnd/>
          </a:ln>
          <a:effectLst/>
        </p:spPr>
        <p:txBody>
          <a:bodyPr>
            <a:spAutoFit/>
          </a:bodyPr>
          <a:lstStyle/>
          <a:p>
            <a:pPr algn="just"/>
            <a:r>
              <a:rPr lang="it-IT" i="1">
                <a:solidFill>
                  <a:srgbClr val="000000"/>
                </a:solidFill>
                <a:cs typeface="Times New Roman" pitchFamily="18" charset="0"/>
              </a:rPr>
              <a:t>Esercizio 9.  Calcolare la velocità specifica di crescita di un microrganismo,  la cui crescita su un mezzo nutriente di glucosio è caratterizzata da  </a:t>
            </a:r>
            <a:r>
              <a:rPr lang="it-IT" i="1">
                <a:solidFill>
                  <a:srgbClr val="000000"/>
                </a:solidFill>
                <a:latin typeface="Symbol" pitchFamily="18" charset="2"/>
                <a:cs typeface="Times New Roman" pitchFamily="18" charset="0"/>
              </a:rPr>
              <a:t>m</a:t>
            </a:r>
            <a:r>
              <a:rPr lang="it-IT" i="1" baseline="-30000">
                <a:solidFill>
                  <a:srgbClr val="000000"/>
                </a:solidFill>
                <a:cs typeface="Times New Roman" pitchFamily="18" charset="0"/>
              </a:rPr>
              <a:t>m</a:t>
            </a:r>
            <a:r>
              <a:rPr lang="it-IT">
                <a:solidFill>
                  <a:srgbClr val="000000"/>
                </a:solidFill>
                <a:cs typeface="Times New Roman" pitchFamily="18" charset="0"/>
              </a:rPr>
              <a:t> </a:t>
            </a:r>
            <a:r>
              <a:rPr lang="it-IT" i="1">
                <a:solidFill>
                  <a:srgbClr val="000000"/>
                </a:solidFill>
                <a:cs typeface="Times New Roman" pitchFamily="18" charset="0"/>
              </a:rPr>
              <a:t>= 0,65 ore</a:t>
            </a:r>
            <a:r>
              <a:rPr lang="it-IT" i="1" baseline="30000">
                <a:solidFill>
                  <a:srgbClr val="000000"/>
                </a:solidFill>
                <a:cs typeface="Times New Roman" pitchFamily="18" charset="0"/>
              </a:rPr>
              <a:t>-1</a:t>
            </a:r>
            <a:r>
              <a:rPr lang="it-IT" i="1">
                <a:solidFill>
                  <a:srgbClr val="000000"/>
                </a:solidFill>
                <a:cs typeface="Times New Roman" pitchFamily="18" charset="0"/>
              </a:rPr>
              <a:t> e  K</a:t>
            </a:r>
            <a:r>
              <a:rPr lang="it-IT" i="1" baseline="-30000">
                <a:solidFill>
                  <a:srgbClr val="000000"/>
                </a:solidFill>
                <a:cs typeface="Times New Roman" pitchFamily="18" charset="0"/>
              </a:rPr>
              <a:t>S</a:t>
            </a:r>
            <a:r>
              <a:rPr lang="it-IT" i="1">
                <a:solidFill>
                  <a:srgbClr val="000000"/>
                </a:solidFill>
                <a:cs typeface="Times New Roman" pitchFamily="18" charset="0"/>
              </a:rPr>
              <a:t> = 0,05 g/l, alle seguenti concentrazioni di glucosio:</a:t>
            </a:r>
          </a:p>
          <a:p>
            <a:pPr algn="ctr"/>
            <a:r>
              <a:rPr lang="it-IT" i="1">
                <a:solidFill>
                  <a:srgbClr val="000000"/>
                </a:solidFill>
                <a:cs typeface="Times New Roman" pitchFamily="18" charset="0"/>
              </a:rPr>
              <a:t>Concentrazione di glucosio, g/l</a:t>
            </a:r>
          </a:p>
          <a:p>
            <a:pPr algn="ctr"/>
            <a:r>
              <a:rPr lang="it-IT">
                <a:solidFill>
                  <a:srgbClr val="000000"/>
                </a:solidFill>
                <a:cs typeface="Times New Roman" pitchFamily="18" charset="0"/>
              </a:rPr>
              <a:t>0,01	0,1	0,5	1	20	90</a:t>
            </a:r>
          </a:p>
          <a:p>
            <a:pPr algn="just"/>
            <a:r>
              <a:rPr lang="it-IT" i="1">
                <a:solidFill>
                  <a:srgbClr val="000000"/>
                </a:solidFill>
                <a:latin typeface="Symbol" pitchFamily="18" charset="2"/>
                <a:cs typeface="Times New Roman" pitchFamily="18" charset="0"/>
              </a:rPr>
              <a:t>m</a:t>
            </a:r>
            <a:r>
              <a:rPr lang="it-IT" i="1">
                <a:solidFill>
                  <a:srgbClr val="000000"/>
                </a:solidFill>
                <a:cs typeface="Times New Roman" pitchFamily="18" charset="0"/>
              </a:rPr>
              <a:t>, ore</a:t>
            </a:r>
            <a:r>
              <a:rPr lang="it-IT" i="1" baseline="30000">
                <a:solidFill>
                  <a:srgbClr val="000000"/>
                </a:solidFill>
                <a:cs typeface="Times New Roman" pitchFamily="18" charset="0"/>
              </a:rPr>
              <a:t>-1</a:t>
            </a:r>
          </a:p>
          <a:p>
            <a:pPr algn="just"/>
            <a:endParaRPr lang="it-IT" i="1" baseline="30000">
              <a:solidFill>
                <a:srgbClr val="000000"/>
              </a:solidFill>
              <a:cs typeface="Times New Roman" pitchFamily="18" charset="0"/>
            </a:endParaRPr>
          </a:p>
          <a:p>
            <a:pPr algn="just"/>
            <a:r>
              <a:rPr lang="it-IT" i="1">
                <a:solidFill>
                  <a:srgbClr val="000000"/>
                </a:solidFill>
                <a:cs typeface="Times New Roman" pitchFamily="18" charset="0"/>
              </a:rPr>
              <a:t>Qual’è la concentrazione di glucosio alla quale si raggiunge un valore di </a:t>
            </a:r>
            <a:r>
              <a:rPr lang="it-IT" i="1">
                <a:solidFill>
                  <a:srgbClr val="000000"/>
                </a:solidFill>
                <a:latin typeface="Symbol" pitchFamily="18" charset="2"/>
                <a:cs typeface="Times New Roman" pitchFamily="18" charset="0"/>
              </a:rPr>
              <a:t>m =</a:t>
            </a:r>
            <a:r>
              <a:rPr lang="it-IT">
                <a:solidFill>
                  <a:srgbClr val="000000"/>
                </a:solidFill>
                <a:latin typeface="Symbol" pitchFamily="18" charset="2"/>
                <a:cs typeface="Times New Roman" pitchFamily="18" charset="0"/>
              </a:rPr>
              <a:t> </a:t>
            </a:r>
            <a:r>
              <a:rPr lang="it-IT" i="1">
                <a:solidFill>
                  <a:srgbClr val="000000"/>
                </a:solidFill>
                <a:latin typeface="Symbol" pitchFamily="18" charset="2"/>
                <a:cs typeface="Times New Roman" pitchFamily="18" charset="0"/>
              </a:rPr>
              <a:t>m</a:t>
            </a:r>
            <a:r>
              <a:rPr lang="it-IT" i="1" baseline="-30000">
                <a:solidFill>
                  <a:srgbClr val="000000"/>
                </a:solidFill>
                <a:cs typeface="Times New Roman" pitchFamily="18" charset="0"/>
              </a:rPr>
              <a:t>m</a:t>
            </a:r>
            <a:r>
              <a:rPr lang="it-IT" i="1">
                <a:solidFill>
                  <a:srgbClr val="000000"/>
                </a:solidFill>
                <a:cs typeface="Times New Roman" pitchFamily="18" charset="0"/>
              </a:rPr>
              <a:t>/2?</a:t>
            </a:r>
          </a:p>
          <a:p>
            <a:pPr algn="just"/>
            <a:r>
              <a:rPr lang="it-IT" i="1">
                <a:solidFill>
                  <a:srgbClr val="000000"/>
                </a:solidFill>
                <a:cs typeface="Times New Roman" pitchFamily="18" charset="0"/>
              </a:rPr>
              <a:t>Fare un grafico riportando in ordinata</a:t>
            </a:r>
            <a:r>
              <a:rPr lang="it-IT" i="1">
                <a:solidFill>
                  <a:srgbClr val="000000"/>
                </a:solidFill>
                <a:latin typeface="Symbol" pitchFamily="18" charset="2"/>
                <a:cs typeface="Times New Roman" pitchFamily="18" charset="0"/>
              </a:rPr>
              <a:t> m  </a:t>
            </a:r>
            <a:r>
              <a:rPr lang="it-IT" i="1">
                <a:solidFill>
                  <a:srgbClr val="000000"/>
                </a:solidFill>
                <a:cs typeface="Times New Roman" pitchFamily="18" charset="0"/>
              </a:rPr>
              <a:t>e in ascissa la concentrazione di glucosio.</a:t>
            </a:r>
          </a:p>
          <a:p>
            <a:pPr algn="just"/>
            <a:r>
              <a:rPr lang="it-IT" i="1">
                <a:solidFill>
                  <a:srgbClr val="000000"/>
                </a:solidFill>
                <a:cs typeface="Times New Roman" pitchFamily="18" charset="0"/>
              </a:rPr>
              <a:t>Scrivere l’equazione che descrive la velocità di crescita esponenziale in funzione del tempo e della concentrazione del substrato</a:t>
            </a:r>
            <a:r>
              <a:rPr lang="it-IT" sz="2800" i="1">
                <a:solidFill>
                  <a:srgbClr val="000000"/>
                </a:solidFill>
                <a:cs typeface="Times New Roman" pitchFamily="18" charset="0"/>
              </a:rPr>
              <a:t>.</a:t>
            </a:r>
          </a:p>
        </p:txBody>
      </p:sp>
      <p:sp>
        <p:nvSpPr>
          <p:cNvPr id="632837" name="Text Box 5"/>
          <p:cNvSpPr txBox="1">
            <a:spLocks noChangeArrowheads="1"/>
          </p:cNvSpPr>
          <p:nvPr/>
        </p:nvSpPr>
        <p:spPr bwMode="auto">
          <a:xfrm>
            <a:off x="1352550" y="0"/>
            <a:ext cx="6388100" cy="822325"/>
          </a:xfrm>
          <a:prstGeom prst="rect">
            <a:avLst/>
          </a:prstGeom>
          <a:noFill/>
          <a:ln w="9525">
            <a:noFill/>
            <a:miter lim="800000"/>
            <a:headEnd/>
            <a:tailEnd/>
          </a:ln>
          <a:effectLst/>
        </p:spPr>
        <p:txBody>
          <a:bodyPr wrap="none">
            <a:spAutoFit/>
          </a:bodyPr>
          <a:lstStyle/>
          <a:p>
            <a:pPr algn="ctr"/>
            <a:r>
              <a:rPr lang="it-IT" b="1">
                <a:solidFill>
                  <a:srgbClr val="FF0000"/>
                </a:solidFill>
              </a:rPr>
              <a:t>IL MODELLO DI MONOD </a:t>
            </a:r>
          </a:p>
          <a:p>
            <a:pPr algn="ctr"/>
            <a:r>
              <a:rPr lang="it-IT" b="1">
                <a:solidFill>
                  <a:srgbClr val="FF0000"/>
                </a:solidFill>
              </a:rPr>
              <a:t>PER L’EFFETTO DEL SUBSTRATO (S) SU </a:t>
            </a:r>
            <a:r>
              <a:rPr lang="el-GR" b="1">
                <a:solidFill>
                  <a:srgbClr val="FF0000"/>
                </a:solidFill>
                <a:cs typeface="Times New Roman" pitchFamily="18" charset="0"/>
              </a:rPr>
              <a:t>μ</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451"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A29CCD80-DA46-4DDD-A7D3-1DA31C24EE30}" type="slidenum">
              <a:rPr lang="it-IT"/>
              <a:pPr/>
              <a:t>63</a:t>
            </a:fld>
            <a:endParaRPr lang="it-IT"/>
          </a:p>
        </p:txBody>
      </p:sp>
      <p:sp>
        <p:nvSpPr>
          <p:cNvPr id="616453" name="Text Box 5"/>
          <p:cNvSpPr txBox="1">
            <a:spLocks noChangeArrowheads="1"/>
          </p:cNvSpPr>
          <p:nvPr/>
        </p:nvSpPr>
        <p:spPr bwMode="auto">
          <a:xfrm>
            <a:off x="1352550" y="0"/>
            <a:ext cx="6388100" cy="822325"/>
          </a:xfrm>
          <a:prstGeom prst="rect">
            <a:avLst/>
          </a:prstGeom>
          <a:noFill/>
          <a:ln w="9525">
            <a:noFill/>
            <a:miter lim="800000"/>
            <a:headEnd/>
            <a:tailEnd/>
          </a:ln>
          <a:effectLst/>
        </p:spPr>
        <p:txBody>
          <a:bodyPr wrap="none">
            <a:spAutoFit/>
          </a:bodyPr>
          <a:lstStyle/>
          <a:p>
            <a:pPr algn="ctr"/>
            <a:r>
              <a:rPr lang="it-IT" b="1">
                <a:solidFill>
                  <a:srgbClr val="FF0000"/>
                </a:solidFill>
              </a:rPr>
              <a:t>IL MODELLO DI MONOD </a:t>
            </a:r>
          </a:p>
          <a:p>
            <a:pPr algn="ctr"/>
            <a:r>
              <a:rPr lang="it-IT" b="1">
                <a:solidFill>
                  <a:srgbClr val="FF0000"/>
                </a:solidFill>
              </a:rPr>
              <a:t>PER L’EFFETTO DEL SUBSTRATO (S) SU </a:t>
            </a:r>
            <a:r>
              <a:rPr lang="el-GR" b="1">
                <a:solidFill>
                  <a:srgbClr val="FF0000"/>
                </a:solidFill>
                <a:cs typeface="Times New Roman" pitchFamily="18" charset="0"/>
              </a:rPr>
              <a:t>μ</a:t>
            </a:r>
          </a:p>
        </p:txBody>
      </p:sp>
      <p:sp>
        <p:nvSpPr>
          <p:cNvPr id="616454" name="Text Box 6"/>
          <p:cNvSpPr txBox="1">
            <a:spLocks noChangeArrowheads="1"/>
          </p:cNvSpPr>
          <p:nvPr/>
        </p:nvSpPr>
        <p:spPr bwMode="auto">
          <a:xfrm>
            <a:off x="0" y="836613"/>
            <a:ext cx="9144000" cy="5268912"/>
          </a:xfrm>
          <a:prstGeom prst="rect">
            <a:avLst/>
          </a:prstGeom>
          <a:noFill/>
          <a:ln w="9525">
            <a:noFill/>
            <a:miter lim="800000"/>
            <a:headEnd/>
            <a:tailEnd/>
          </a:ln>
          <a:effectLst/>
        </p:spPr>
        <p:txBody>
          <a:bodyPr>
            <a:spAutoFit/>
          </a:bodyPr>
          <a:lstStyle/>
          <a:p>
            <a:r>
              <a:rPr lang="it-IT">
                <a:solidFill>
                  <a:srgbClr val="000000"/>
                </a:solidFill>
                <a:cs typeface="Times New Roman" pitchFamily="18" charset="0"/>
              </a:rPr>
              <a:t>Paragone tra:</a:t>
            </a:r>
          </a:p>
          <a:p>
            <a:pPr algn="ctr"/>
            <a:r>
              <a:rPr lang="it-IT">
                <a:solidFill>
                  <a:srgbClr val="000000"/>
                </a:solidFill>
                <a:cs typeface="Times New Roman" pitchFamily="18" charset="0"/>
              </a:rPr>
              <a:t> </a:t>
            </a:r>
            <a:r>
              <a:rPr lang="it-IT" u="sng">
                <a:solidFill>
                  <a:srgbClr val="000000"/>
                </a:solidFill>
                <a:cs typeface="Times New Roman" pitchFamily="18" charset="0"/>
              </a:rPr>
              <a:t>il modello di Monod</a:t>
            </a:r>
            <a:r>
              <a:rPr lang="it-IT">
                <a:solidFill>
                  <a:srgbClr val="000000"/>
                </a:solidFill>
                <a:cs typeface="Times New Roman" pitchFamily="18" charset="0"/>
              </a:rPr>
              <a:t>   </a:t>
            </a:r>
            <a:r>
              <a:rPr lang="it-IT">
                <a:solidFill>
                  <a:srgbClr val="000000"/>
                </a:solidFill>
                <a:latin typeface="Symbol" pitchFamily="18" charset="2"/>
                <a:cs typeface="Times New Roman" pitchFamily="18" charset="0"/>
              </a:rPr>
              <a:t>m </a:t>
            </a:r>
            <a:r>
              <a:rPr lang="it-IT">
                <a:solidFill>
                  <a:srgbClr val="000000"/>
                </a:solidFill>
                <a:cs typeface="Times New Roman" pitchFamily="18" charset="0"/>
              </a:rPr>
              <a:t>=</a:t>
            </a:r>
            <a:r>
              <a:rPr lang="it-IT">
                <a:solidFill>
                  <a:srgbClr val="000000"/>
                </a:solidFill>
                <a:latin typeface="Symbol" pitchFamily="18" charset="2"/>
                <a:cs typeface="Times New Roman" pitchFamily="18" charset="0"/>
              </a:rPr>
              <a:t> m</a:t>
            </a:r>
            <a:r>
              <a:rPr lang="it-IT" baseline="-30000">
                <a:solidFill>
                  <a:srgbClr val="000000"/>
                </a:solidFill>
                <a:cs typeface="Times New Roman" pitchFamily="18" charset="0"/>
              </a:rPr>
              <a:t>m</a:t>
            </a:r>
            <a:r>
              <a:rPr lang="it-IT">
                <a:solidFill>
                  <a:srgbClr val="000000"/>
                </a:solidFill>
                <a:cs typeface="Times New Roman" pitchFamily="18" charset="0"/>
              </a:rPr>
              <a:t> S/(K</a:t>
            </a:r>
            <a:r>
              <a:rPr lang="it-IT" baseline="-30000">
                <a:solidFill>
                  <a:srgbClr val="000000"/>
                </a:solidFill>
                <a:cs typeface="Times New Roman" pitchFamily="18" charset="0"/>
              </a:rPr>
              <a:t>S</a:t>
            </a:r>
            <a:r>
              <a:rPr lang="it-IT">
                <a:solidFill>
                  <a:srgbClr val="000000"/>
                </a:solidFill>
                <a:cs typeface="Times New Roman" pitchFamily="18" charset="0"/>
              </a:rPr>
              <a:t> + S) </a:t>
            </a:r>
            <a:r>
              <a:rPr lang="it-IT" sz="2800">
                <a:solidFill>
                  <a:srgbClr val="000000"/>
                </a:solidFill>
                <a:cs typeface="Times New Roman" pitchFamily="18" charset="0"/>
              </a:rPr>
              <a:t> </a:t>
            </a:r>
            <a:r>
              <a:rPr lang="it-IT" sz="2000">
                <a:solidFill>
                  <a:srgbClr val="000000"/>
                </a:solidFill>
                <a:cs typeface="Times New Roman" pitchFamily="18" charset="0"/>
              </a:rPr>
              <a:t>(23)</a:t>
            </a:r>
            <a:endParaRPr lang="it-IT">
              <a:solidFill>
                <a:srgbClr val="000000"/>
              </a:solidFill>
              <a:cs typeface="Times New Roman" pitchFamily="18" charset="0"/>
            </a:endParaRPr>
          </a:p>
          <a:p>
            <a:r>
              <a:rPr lang="it-IT" u="sng">
                <a:solidFill>
                  <a:srgbClr val="000000"/>
                </a:solidFill>
                <a:cs typeface="Times New Roman" pitchFamily="18" charset="0"/>
              </a:rPr>
              <a:t>il modello di Michaelis Menten</a:t>
            </a:r>
            <a:r>
              <a:rPr lang="it-IT">
                <a:solidFill>
                  <a:srgbClr val="000000"/>
                </a:solidFill>
                <a:cs typeface="Times New Roman" pitchFamily="18" charset="0"/>
              </a:rPr>
              <a:t>    d[S]/dt = Vmax [S]/(K</a:t>
            </a:r>
            <a:r>
              <a:rPr lang="it-IT" baseline="-30000">
                <a:solidFill>
                  <a:srgbClr val="000000"/>
                </a:solidFill>
                <a:cs typeface="Times New Roman" pitchFamily="18" charset="0"/>
              </a:rPr>
              <a:t>m</a:t>
            </a:r>
            <a:r>
              <a:rPr lang="it-IT">
                <a:solidFill>
                  <a:srgbClr val="000000"/>
                </a:solidFill>
                <a:cs typeface="Times New Roman" pitchFamily="18" charset="0"/>
              </a:rPr>
              <a:t> + [S])  </a:t>
            </a:r>
            <a:r>
              <a:rPr lang="it-IT" sz="2000">
                <a:solidFill>
                  <a:srgbClr val="000000"/>
                </a:solidFill>
                <a:cs typeface="Times New Roman" pitchFamily="18" charset="0"/>
              </a:rPr>
              <a:t>(6)</a:t>
            </a:r>
          </a:p>
          <a:p>
            <a:endParaRPr lang="it-IT" sz="800">
              <a:solidFill>
                <a:srgbClr val="000000"/>
              </a:solidFill>
              <a:cs typeface="Times New Roman" pitchFamily="18" charset="0"/>
            </a:endParaRPr>
          </a:p>
          <a:p>
            <a:r>
              <a:rPr lang="it-IT" u="sng">
                <a:solidFill>
                  <a:srgbClr val="000000"/>
                </a:solidFill>
                <a:cs typeface="Times New Roman" pitchFamily="18" charset="0"/>
              </a:rPr>
              <a:t>le equazioni sono identiche, se formalmente si pone:  </a:t>
            </a:r>
            <a:r>
              <a:rPr lang="it-IT" u="sng">
                <a:solidFill>
                  <a:srgbClr val="000000"/>
                </a:solidFill>
                <a:latin typeface="Symbol" pitchFamily="18" charset="2"/>
                <a:cs typeface="Times New Roman" pitchFamily="18" charset="0"/>
              </a:rPr>
              <a:t>m = </a:t>
            </a:r>
            <a:r>
              <a:rPr lang="it-IT" u="sng">
                <a:solidFill>
                  <a:srgbClr val="000000"/>
                </a:solidFill>
                <a:cs typeface="Times New Roman" pitchFamily="18" charset="0"/>
              </a:rPr>
              <a:t>d[S]/</a:t>
            </a:r>
            <a:r>
              <a:rPr lang="it-IT">
                <a:solidFill>
                  <a:srgbClr val="000000"/>
                </a:solidFill>
                <a:cs typeface="Times New Roman" pitchFamily="18" charset="0"/>
              </a:rPr>
              <a:t>dt</a:t>
            </a:r>
          </a:p>
          <a:p>
            <a:r>
              <a:rPr lang="it-IT" sz="800">
                <a:solidFill>
                  <a:srgbClr val="000000"/>
                </a:solidFill>
                <a:cs typeface="Times New Roman" pitchFamily="18" charset="0"/>
              </a:rPr>
              <a:t> </a:t>
            </a:r>
          </a:p>
          <a:p>
            <a:r>
              <a:rPr lang="it-IT">
                <a:solidFill>
                  <a:srgbClr val="000000"/>
                </a:solidFill>
                <a:latin typeface="Symbol" pitchFamily="18" charset="2"/>
                <a:cs typeface="Times New Roman" pitchFamily="18" charset="0"/>
              </a:rPr>
              <a:t>			m</a:t>
            </a:r>
            <a:r>
              <a:rPr lang="it-IT" baseline="-30000">
                <a:solidFill>
                  <a:srgbClr val="000000"/>
                </a:solidFill>
                <a:cs typeface="Times New Roman" pitchFamily="18" charset="0"/>
              </a:rPr>
              <a:t>m</a:t>
            </a:r>
            <a:r>
              <a:rPr lang="it-IT">
                <a:solidFill>
                  <a:srgbClr val="000000"/>
                </a:solidFill>
                <a:cs typeface="Times New Roman" pitchFamily="18" charset="0"/>
              </a:rPr>
              <a:t> = V</a:t>
            </a:r>
            <a:r>
              <a:rPr lang="it-IT" baseline="-25000">
                <a:solidFill>
                  <a:srgbClr val="000000"/>
                </a:solidFill>
                <a:cs typeface="Times New Roman" pitchFamily="18" charset="0"/>
              </a:rPr>
              <a:t>max</a:t>
            </a:r>
            <a:r>
              <a:rPr lang="it-IT">
                <a:solidFill>
                  <a:srgbClr val="000000"/>
                </a:solidFill>
                <a:cs typeface="Times New Roman" pitchFamily="18" charset="0"/>
              </a:rPr>
              <a:t> e K</a:t>
            </a:r>
            <a:r>
              <a:rPr lang="it-IT" baseline="-30000">
                <a:solidFill>
                  <a:srgbClr val="000000"/>
                </a:solidFill>
                <a:cs typeface="Times New Roman" pitchFamily="18" charset="0"/>
              </a:rPr>
              <a:t>S</a:t>
            </a:r>
            <a:r>
              <a:rPr lang="it-IT">
                <a:solidFill>
                  <a:srgbClr val="000000"/>
                </a:solidFill>
                <a:cs typeface="Times New Roman" pitchFamily="18" charset="0"/>
              </a:rPr>
              <a:t> = K</a:t>
            </a:r>
            <a:r>
              <a:rPr lang="it-IT" baseline="-30000">
                <a:solidFill>
                  <a:srgbClr val="000000"/>
                </a:solidFill>
                <a:cs typeface="Times New Roman" pitchFamily="18" charset="0"/>
              </a:rPr>
              <a:t>m</a:t>
            </a:r>
          </a:p>
          <a:p>
            <a:r>
              <a:rPr lang="it-IT">
                <a:solidFill>
                  <a:srgbClr val="000000"/>
                </a:solidFill>
                <a:cs typeface="Times New Roman" pitchFamily="18" charset="0"/>
              </a:rPr>
              <a:t>In:</a:t>
            </a:r>
          </a:p>
          <a:p>
            <a:pPr algn="ctr"/>
            <a:r>
              <a:rPr lang="it-IT">
                <a:solidFill>
                  <a:srgbClr val="000000"/>
                </a:solidFill>
                <a:cs typeface="Times New Roman" pitchFamily="18" charset="0"/>
              </a:rPr>
              <a:t>dX/dt = [</a:t>
            </a:r>
            <a:r>
              <a:rPr lang="it-IT" sz="2800">
                <a:solidFill>
                  <a:srgbClr val="000000"/>
                </a:solidFill>
                <a:latin typeface="Symbol" pitchFamily="18" charset="2"/>
                <a:cs typeface="Times New Roman" pitchFamily="18" charset="0"/>
              </a:rPr>
              <a:t>m</a:t>
            </a:r>
            <a:r>
              <a:rPr lang="it-IT" sz="2800" baseline="-30000">
                <a:solidFill>
                  <a:srgbClr val="000000"/>
                </a:solidFill>
                <a:cs typeface="Times New Roman" pitchFamily="18" charset="0"/>
              </a:rPr>
              <a:t>m</a:t>
            </a:r>
            <a:r>
              <a:rPr lang="it-IT" sz="2800">
                <a:solidFill>
                  <a:srgbClr val="000000"/>
                </a:solidFill>
                <a:cs typeface="Times New Roman" pitchFamily="18" charset="0"/>
              </a:rPr>
              <a:t> S/( K</a:t>
            </a:r>
            <a:r>
              <a:rPr lang="it-IT" sz="2800" baseline="-30000">
                <a:solidFill>
                  <a:srgbClr val="000000"/>
                </a:solidFill>
                <a:cs typeface="Times New Roman" pitchFamily="18" charset="0"/>
              </a:rPr>
              <a:t>S</a:t>
            </a:r>
            <a:r>
              <a:rPr lang="it-IT" sz="2800">
                <a:solidFill>
                  <a:srgbClr val="000000"/>
                </a:solidFill>
                <a:cs typeface="Times New Roman" pitchFamily="18" charset="0"/>
              </a:rPr>
              <a:t> + S)]</a:t>
            </a:r>
            <a:r>
              <a:rPr lang="it-IT" sz="2800">
                <a:solidFill>
                  <a:srgbClr val="000000"/>
                </a:solidFill>
                <a:latin typeface="Symbol" pitchFamily="18" charset="2"/>
                <a:cs typeface="Times New Roman" pitchFamily="18" charset="0"/>
              </a:rPr>
              <a:t> </a:t>
            </a:r>
            <a:r>
              <a:rPr lang="it-IT" sz="2800">
                <a:solidFill>
                  <a:srgbClr val="000000"/>
                </a:solidFill>
                <a:cs typeface="Times New Roman" pitchFamily="18" charset="0"/>
              </a:rPr>
              <a:t>X  (24) </a:t>
            </a:r>
          </a:p>
          <a:p>
            <a:r>
              <a:rPr lang="it-IT">
                <a:solidFill>
                  <a:srgbClr val="000000"/>
                </a:solidFill>
                <a:cs typeface="Times New Roman" pitchFamily="18" charset="0"/>
              </a:rPr>
              <a:t>si osserva che:</a:t>
            </a:r>
          </a:p>
          <a:p>
            <a:pPr>
              <a:buFontTx/>
              <a:buChar char="•"/>
            </a:pPr>
            <a:r>
              <a:rPr lang="it-IT">
                <a:solidFill>
                  <a:srgbClr val="000000"/>
                </a:solidFill>
                <a:cs typeface="Times New Roman" pitchFamily="18" charset="0"/>
              </a:rPr>
              <a:t> la velocità di crescita esponenziale cellulare dipende dalla velocità di scomparsa del substrato</a:t>
            </a:r>
          </a:p>
          <a:p>
            <a:pPr>
              <a:buFontTx/>
              <a:buChar char="•"/>
            </a:pPr>
            <a:r>
              <a:rPr lang="it-IT">
                <a:solidFill>
                  <a:srgbClr val="000000"/>
                </a:solidFill>
                <a:cs typeface="Times New Roman" pitchFamily="18" charset="0"/>
              </a:rPr>
              <a:t> </a:t>
            </a:r>
            <a:r>
              <a:rPr lang="it-IT">
                <a:solidFill>
                  <a:srgbClr val="000000"/>
                </a:solidFill>
              </a:rPr>
              <a:t>la velocità di scomparsa del substrato </a:t>
            </a:r>
            <a:r>
              <a:rPr lang="it-IT">
                <a:solidFill>
                  <a:srgbClr val="000000"/>
                </a:solidFill>
                <a:cs typeface="Times New Roman" pitchFamily="18" charset="0"/>
              </a:rPr>
              <a:t>dipendere</a:t>
            </a:r>
            <a:r>
              <a:rPr lang="it-IT" sz="2800">
                <a:solidFill>
                  <a:srgbClr val="000000"/>
                </a:solidFill>
                <a:cs typeface="Times New Roman" pitchFamily="18" charset="0"/>
              </a:rPr>
              <a:t> </a:t>
            </a:r>
            <a:r>
              <a:rPr lang="it-IT">
                <a:solidFill>
                  <a:srgbClr val="000000"/>
                </a:solidFill>
                <a:cs typeface="Times New Roman" pitchFamily="18" charset="0"/>
              </a:rPr>
              <a:t>dalla concentrazione del substrato stesso</a:t>
            </a:r>
            <a:r>
              <a:rPr lang="it-IT">
                <a:solidFill>
                  <a:srgbClr val="000000"/>
                </a:solidFill>
              </a:rPr>
              <a:t>, </a:t>
            </a:r>
            <a:r>
              <a:rPr lang="it-IT">
                <a:solidFill>
                  <a:srgbClr val="000000"/>
                </a:solidFill>
                <a:cs typeface="Times New Roman" pitchFamily="18" charset="0"/>
              </a:rPr>
              <a:t>quando la concentrazione del substrato cade sotto un certo valore </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8194"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2C22C8E2-33C6-4CAB-A422-96BAC31B05AB}" type="slidenum">
              <a:rPr lang="it-IT"/>
              <a:pPr/>
              <a:t>64</a:t>
            </a:fld>
            <a:endParaRPr lang="it-IT"/>
          </a:p>
        </p:txBody>
      </p:sp>
      <p:sp>
        <p:nvSpPr>
          <p:cNvPr id="648195" name="Text Box 3"/>
          <p:cNvSpPr txBox="1">
            <a:spLocks noChangeArrowheads="1"/>
          </p:cNvSpPr>
          <p:nvPr/>
        </p:nvSpPr>
        <p:spPr bwMode="auto">
          <a:xfrm>
            <a:off x="1352550" y="0"/>
            <a:ext cx="6388100" cy="822325"/>
          </a:xfrm>
          <a:prstGeom prst="rect">
            <a:avLst/>
          </a:prstGeom>
          <a:noFill/>
          <a:ln w="9525">
            <a:noFill/>
            <a:miter lim="800000"/>
            <a:headEnd/>
            <a:tailEnd/>
          </a:ln>
          <a:effectLst/>
        </p:spPr>
        <p:txBody>
          <a:bodyPr wrap="none">
            <a:spAutoFit/>
          </a:bodyPr>
          <a:lstStyle/>
          <a:p>
            <a:pPr algn="ctr"/>
            <a:r>
              <a:rPr lang="it-IT" b="1">
                <a:solidFill>
                  <a:srgbClr val="FF0000"/>
                </a:solidFill>
              </a:rPr>
              <a:t>IL MODELLO DI MONOD </a:t>
            </a:r>
          </a:p>
          <a:p>
            <a:pPr algn="ctr"/>
            <a:r>
              <a:rPr lang="it-IT" b="1">
                <a:solidFill>
                  <a:srgbClr val="FF0000"/>
                </a:solidFill>
              </a:rPr>
              <a:t>PER L’EFFETTO DEL SUBSTRATO (S) SU </a:t>
            </a:r>
            <a:r>
              <a:rPr lang="el-GR" b="1">
                <a:solidFill>
                  <a:srgbClr val="FF0000"/>
                </a:solidFill>
                <a:cs typeface="Times New Roman" pitchFamily="18" charset="0"/>
              </a:rPr>
              <a:t>μ</a:t>
            </a:r>
          </a:p>
        </p:txBody>
      </p:sp>
      <p:sp>
        <p:nvSpPr>
          <p:cNvPr id="648198" name="Rectangle 6"/>
          <p:cNvSpPr>
            <a:spLocks noChangeArrowheads="1"/>
          </p:cNvSpPr>
          <p:nvPr/>
        </p:nvSpPr>
        <p:spPr bwMode="auto">
          <a:xfrm>
            <a:off x="0" y="908050"/>
            <a:ext cx="9144000" cy="3622675"/>
          </a:xfrm>
          <a:prstGeom prst="rect">
            <a:avLst/>
          </a:prstGeom>
          <a:noFill/>
          <a:ln w="9525">
            <a:noFill/>
            <a:miter lim="800000"/>
            <a:headEnd/>
            <a:tailEnd/>
          </a:ln>
          <a:effectLst/>
        </p:spPr>
        <p:txBody>
          <a:bodyPr>
            <a:spAutoFit/>
          </a:bodyPr>
          <a:lstStyle/>
          <a:p>
            <a:pPr algn="ctr"/>
            <a:r>
              <a:rPr lang="it-IT" b="1">
                <a:solidFill>
                  <a:srgbClr val="000000"/>
                </a:solidFill>
                <a:cs typeface="Times New Roman" pitchFamily="18" charset="0"/>
              </a:rPr>
              <a:t>La velocità di crescita esponenziale della popolazione cellulare dipende solo dalla concentrazione della popolazione cellulare </a:t>
            </a:r>
          </a:p>
          <a:p>
            <a:pPr algn="ctr"/>
            <a:endParaRPr lang="it-IT" b="1">
              <a:solidFill>
                <a:srgbClr val="000000"/>
              </a:solidFill>
              <a:cs typeface="Times New Roman" pitchFamily="18" charset="0"/>
            </a:endParaRPr>
          </a:p>
          <a:p>
            <a:pPr algn="ctr"/>
            <a:r>
              <a:rPr lang="it-IT" b="1">
                <a:solidFill>
                  <a:srgbClr val="000000"/>
                </a:solidFill>
                <a:cs typeface="Times New Roman" pitchFamily="18" charset="0"/>
              </a:rPr>
              <a:t>se la concentrazione di substrato (S) è tale che d[S]/dt è massima, </a:t>
            </a:r>
          </a:p>
          <a:p>
            <a:pPr algn="ctr"/>
            <a:r>
              <a:rPr lang="it-IT" b="1">
                <a:solidFill>
                  <a:srgbClr val="000000"/>
                </a:solidFill>
                <a:cs typeface="Times New Roman" pitchFamily="18" charset="0"/>
              </a:rPr>
              <a:t>cioè [S] &gt;&gt; K</a:t>
            </a:r>
            <a:r>
              <a:rPr lang="it-IT" b="1" baseline="-30000">
                <a:solidFill>
                  <a:srgbClr val="000000"/>
                </a:solidFill>
                <a:cs typeface="Times New Roman" pitchFamily="18" charset="0"/>
              </a:rPr>
              <a:t>m </a:t>
            </a:r>
          </a:p>
          <a:p>
            <a:pPr algn="ctr"/>
            <a:endParaRPr lang="it-IT" b="1" baseline="-30000">
              <a:solidFill>
                <a:srgbClr val="000000"/>
              </a:solidFill>
              <a:cs typeface="Times New Roman" pitchFamily="18" charset="0"/>
            </a:endParaRPr>
          </a:p>
          <a:p>
            <a:pPr algn="ctr"/>
            <a:r>
              <a:rPr lang="it-IT">
                <a:solidFill>
                  <a:srgbClr val="000000"/>
                </a:solidFill>
                <a:cs typeface="Times New Roman" pitchFamily="18" charset="0"/>
              </a:rPr>
              <a:t>quando la concentrazione del substrato scende sotto il valore critico </a:t>
            </a:r>
          </a:p>
          <a:p>
            <a:pPr algn="ctr"/>
            <a:r>
              <a:rPr lang="it-IT">
                <a:solidFill>
                  <a:srgbClr val="000000"/>
                </a:solidFill>
                <a:cs typeface="Times New Roman" pitchFamily="18" charset="0"/>
              </a:rPr>
              <a:t> S  DIPENDE DA:</a:t>
            </a:r>
          </a:p>
          <a:p>
            <a:pPr algn="ctr">
              <a:buFontTx/>
              <a:buChar char="•"/>
            </a:pPr>
            <a:r>
              <a:rPr lang="it-IT">
                <a:solidFill>
                  <a:srgbClr val="000000"/>
                </a:solidFill>
                <a:cs typeface="Times New Roman" pitchFamily="18" charset="0"/>
              </a:rPr>
              <a:t> concentrazione della popolazione cellulare (X) </a:t>
            </a:r>
          </a:p>
          <a:p>
            <a:pPr algn="ctr">
              <a:buFontTx/>
              <a:buChar char="•"/>
            </a:pPr>
            <a:r>
              <a:rPr lang="it-IT">
                <a:solidFill>
                  <a:srgbClr val="000000"/>
                </a:solidFill>
                <a:cs typeface="Times New Roman" pitchFamily="18" charset="0"/>
              </a:rPr>
              <a:t> concentrazione del substrato nutritivo (S) </a:t>
            </a:r>
          </a:p>
        </p:txBody>
      </p:sp>
      <p:sp>
        <p:nvSpPr>
          <p:cNvPr id="648199" name="AutoShape 7"/>
          <p:cNvSpPr>
            <a:spLocks noChangeArrowheads="1"/>
          </p:cNvSpPr>
          <p:nvPr/>
        </p:nvSpPr>
        <p:spPr bwMode="auto">
          <a:xfrm>
            <a:off x="4284663" y="1700213"/>
            <a:ext cx="647700" cy="431800"/>
          </a:xfrm>
          <a:prstGeom prst="downArrow">
            <a:avLst>
              <a:gd name="adj1" fmla="val 50000"/>
              <a:gd name="adj2" fmla="val 25000"/>
            </a:avLst>
          </a:prstGeom>
          <a:solidFill>
            <a:schemeClr val="accent1"/>
          </a:solidFill>
          <a:ln w="9525">
            <a:solidFill>
              <a:schemeClr val="tx1"/>
            </a:solidFill>
            <a:miter lim="800000"/>
            <a:headEnd/>
            <a:tailEnd/>
          </a:ln>
          <a:effectLst/>
        </p:spPr>
        <p:txBody>
          <a:bodyPr vert="eaVert" wrap="none" anchor="ctr"/>
          <a:lstStyle/>
          <a:p>
            <a:endParaRPr lang="it-IT"/>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3858"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1034BB62-8DF5-4C9C-A193-324E0CEEB132}" type="slidenum">
              <a:rPr lang="it-IT"/>
              <a:pPr/>
              <a:t>65</a:t>
            </a:fld>
            <a:endParaRPr lang="it-IT"/>
          </a:p>
        </p:txBody>
      </p:sp>
      <p:sp>
        <p:nvSpPr>
          <p:cNvPr id="633859" name="Text Box 3"/>
          <p:cNvSpPr txBox="1">
            <a:spLocks noChangeArrowheads="1"/>
          </p:cNvSpPr>
          <p:nvPr/>
        </p:nvSpPr>
        <p:spPr bwMode="auto">
          <a:xfrm>
            <a:off x="1352550" y="0"/>
            <a:ext cx="6388100" cy="822325"/>
          </a:xfrm>
          <a:prstGeom prst="rect">
            <a:avLst/>
          </a:prstGeom>
          <a:noFill/>
          <a:ln w="9525">
            <a:noFill/>
            <a:miter lim="800000"/>
            <a:headEnd/>
            <a:tailEnd/>
          </a:ln>
          <a:effectLst/>
        </p:spPr>
        <p:txBody>
          <a:bodyPr wrap="none">
            <a:spAutoFit/>
          </a:bodyPr>
          <a:lstStyle/>
          <a:p>
            <a:pPr algn="ctr"/>
            <a:r>
              <a:rPr lang="it-IT" b="1">
                <a:solidFill>
                  <a:srgbClr val="FF0000"/>
                </a:solidFill>
              </a:rPr>
              <a:t>IL MODELLO DI MONOD </a:t>
            </a:r>
          </a:p>
          <a:p>
            <a:pPr algn="ctr"/>
            <a:r>
              <a:rPr lang="it-IT" b="1">
                <a:solidFill>
                  <a:srgbClr val="FF0000"/>
                </a:solidFill>
              </a:rPr>
              <a:t>PER L’EFFETTO DEL SUBSTRATO (S) SU </a:t>
            </a:r>
            <a:r>
              <a:rPr lang="el-GR" b="1">
                <a:solidFill>
                  <a:srgbClr val="FF0000"/>
                </a:solidFill>
                <a:cs typeface="Times New Roman" pitchFamily="18" charset="0"/>
              </a:rPr>
              <a:t>μ</a:t>
            </a:r>
          </a:p>
        </p:txBody>
      </p:sp>
      <p:sp>
        <p:nvSpPr>
          <p:cNvPr id="633860" name="Text Box 4"/>
          <p:cNvSpPr txBox="1">
            <a:spLocks noChangeArrowheads="1"/>
          </p:cNvSpPr>
          <p:nvPr/>
        </p:nvSpPr>
        <p:spPr bwMode="auto">
          <a:xfrm>
            <a:off x="0" y="1557338"/>
            <a:ext cx="9144000" cy="3135312"/>
          </a:xfrm>
          <a:prstGeom prst="rect">
            <a:avLst/>
          </a:prstGeom>
          <a:noFill/>
          <a:ln w="9525">
            <a:noFill/>
            <a:miter lim="800000"/>
            <a:headEnd/>
            <a:tailEnd/>
          </a:ln>
          <a:effectLst/>
        </p:spPr>
        <p:txBody>
          <a:bodyPr>
            <a:spAutoFit/>
          </a:bodyPr>
          <a:lstStyle/>
          <a:p>
            <a:pPr algn="ctr"/>
            <a:r>
              <a:rPr lang="it-IT">
                <a:solidFill>
                  <a:srgbClr val="000000"/>
                </a:solidFill>
                <a:cs typeface="Times New Roman" pitchFamily="18" charset="0"/>
              </a:rPr>
              <a:t>ALL’INIZIO: il brodo di coltura è fatto in modo da contenere </a:t>
            </a:r>
          </a:p>
          <a:p>
            <a:pPr algn="ctr"/>
            <a:r>
              <a:rPr lang="it-IT">
                <a:solidFill>
                  <a:srgbClr val="000000"/>
                </a:solidFill>
                <a:cs typeface="Times New Roman" pitchFamily="18" charset="0"/>
              </a:rPr>
              <a:t>una </a:t>
            </a:r>
            <a:r>
              <a:rPr lang="it-IT" u="sng">
                <a:solidFill>
                  <a:srgbClr val="000000"/>
                </a:solidFill>
                <a:cs typeface="Times New Roman" pitchFamily="18" charset="0"/>
              </a:rPr>
              <a:t>concentrazione di substrato nutritivo oltre il valore critico</a:t>
            </a:r>
          </a:p>
          <a:p>
            <a:endParaRPr lang="it-IT" sz="800">
              <a:solidFill>
                <a:srgbClr val="000000"/>
              </a:solidFill>
              <a:cs typeface="Times New Roman" pitchFamily="18" charset="0"/>
            </a:endParaRPr>
          </a:p>
          <a:p>
            <a:pPr algn="just"/>
            <a:r>
              <a:rPr lang="it-IT">
                <a:solidFill>
                  <a:srgbClr val="000000"/>
                </a:solidFill>
                <a:cs typeface="Times New Roman" pitchFamily="18" charset="0"/>
              </a:rPr>
              <a:t>la velocità di crescita esponenziale dipende:</a:t>
            </a:r>
          </a:p>
          <a:p>
            <a:pPr algn="ctr"/>
            <a:r>
              <a:rPr lang="it-IT">
                <a:solidFill>
                  <a:srgbClr val="000000"/>
                </a:solidFill>
                <a:cs typeface="Times New Roman" pitchFamily="18" charset="0"/>
              </a:rPr>
              <a:t> 	dalla concentrazione della popolazione cellulare</a:t>
            </a:r>
          </a:p>
          <a:p>
            <a:r>
              <a:rPr lang="it-IT">
                <a:solidFill>
                  <a:srgbClr val="000000"/>
                </a:solidFill>
                <a:cs typeface="Times New Roman" pitchFamily="18" charset="0"/>
              </a:rPr>
              <a:t>la concentrazione di cellule dipende:	 </a:t>
            </a:r>
          </a:p>
          <a:p>
            <a:r>
              <a:rPr lang="it-IT">
                <a:solidFill>
                  <a:srgbClr val="000000"/>
                </a:solidFill>
                <a:cs typeface="Times New Roman" pitchFamily="18" charset="0"/>
              </a:rPr>
              <a:t>		dal tempo </a:t>
            </a:r>
          </a:p>
          <a:p>
            <a:r>
              <a:rPr lang="it-IT">
                <a:solidFill>
                  <a:srgbClr val="000000"/>
                </a:solidFill>
                <a:cs typeface="Times New Roman" pitchFamily="18" charset="0"/>
              </a:rPr>
              <a:t>		dalla concentrazione iniziale di popolazione cellulare</a:t>
            </a:r>
          </a:p>
          <a:p>
            <a:pPr algn="ctr"/>
            <a:r>
              <a:rPr lang="it-IT">
                <a:solidFill>
                  <a:srgbClr val="000000"/>
                </a:solidFill>
                <a:cs typeface="Times New Roman" pitchFamily="18" charset="0"/>
              </a:rPr>
              <a:t>X</a:t>
            </a:r>
            <a:r>
              <a:rPr lang="it-IT" baseline="-30000">
                <a:solidFill>
                  <a:srgbClr val="000000"/>
                </a:solidFill>
                <a:cs typeface="Times New Roman" pitchFamily="18" charset="0"/>
              </a:rPr>
              <a:t>1</a:t>
            </a:r>
            <a:r>
              <a:rPr lang="it-IT">
                <a:solidFill>
                  <a:srgbClr val="000000"/>
                </a:solidFill>
                <a:cs typeface="Times New Roman" pitchFamily="18" charset="0"/>
              </a:rPr>
              <a:t> = X</a:t>
            </a:r>
            <a:r>
              <a:rPr lang="it-IT" baseline="-30000">
                <a:solidFill>
                  <a:srgbClr val="000000"/>
                </a:solidFill>
                <a:cs typeface="Times New Roman" pitchFamily="18" charset="0"/>
              </a:rPr>
              <a:t>0</a:t>
            </a:r>
            <a:r>
              <a:rPr lang="it-IT">
                <a:solidFill>
                  <a:srgbClr val="000000"/>
                </a:solidFill>
                <a:cs typeface="Times New Roman" pitchFamily="18" charset="0"/>
              </a:rPr>
              <a:t> e</a:t>
            </a:r>
            <a:r>
              <a:rPr lang="fr-FR" baseline="30000">
                <a:solidFill>
                  <a:srgbClr val="000000"/>
                </a:solidFill>
                <a:latin typeface="Symbol" pitchFamily="18" charset="2"/>
                <a:cs typeface="Times New Roman" pitchFamily="18" charset="0"/>
              </a:rPr>
              <a:t>m</a:t>
            </a:r>
            <a:r>
              <a:rPr lang="it-IT" baseline="30000">
                <a:solidFill>
                  <a:srgbClr val="000000"/>
                </a:solidFill>
                <a:cs typeface="Times New Roman" pitchFamily="18" charset="0"/>
              </a:rPr>
              <a:t> (t1 – t0)  </a:t>
            </a:r>
            <a:r>
              <a:rPr lang="it-IT">
                <a:solidFill>
                  <a:srgbClr val="000000"/>
                </a:solidFill>
                <a:cs typeface="Times New Roman" pitchFamily="18" charset="0"/>
              </a:rPr>
              <a:t>(19)</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8"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C9CDA248-D9C5-4E5F-AA4B-CCA8E83B5372}" type="slidenum">
              <a:rPr lang="it-IT"/>
              <a:pPr/>
              <a:t>66</a:t>
            </a:fld>
            <a:endParaRPr lang="it-IT"/>
          </a:p>
        </p:txBody>
      </p:sp>
      <p:sp>
        <p:nvSpPr>
          <p:cNvPr id="649219" name="Text Box 3"/>
          <p:cNvSpPr txBox="1">
            <a:spLocks noChangeArrowheads="1"/>
          </p:cNvSpPr>
          <p:nvPr/>
        </p:nvSpPr>
        <p:spPr bwMode="auto">
          <a:xfrm>
            <a:off x="1352550" y="0"/>
            <a:ext cx="6388100" cy="822325"/>
          </a:xfrm>
          <a:prstGeom prst="rect">
            <a:avLst/>
          </a:prstGeom>
          <a:noFill/>
          <a:ln w="9525">
            <a:noFill/>
            <a:miter lim="800000"/>
            <a:headEnd/>
            <a:tailEnd/>
          </a:ln>
          <a:effectLst/>
        </p:spPr>
        <p:txBody>
          <a:bodyPr wrap="none">
            <a:spAutoFit/>
          </a:bodyPr>
          <a:lstStyle/>
          <a:p>
            <a:pPr algn="ctr"/>
            <a:r>
              <a:rPr lang="it-IT" b="1">
                <a:solidFill>
                  <a:srgbClr val="FF0000"/>
                </a:solidFill>
              </a:rPr>
              <a:t>IL MODELLO DI MONOD </a:t>
            </a:r>
          </a:p>
          <a:p>
            <a:pPr algn="ctr"/>
            <a:r>
              <a:rPr lang="it-IT" b="1">
                <a:solidFill>
                  <a:srgbClr val="FF0000"/>
                </a:solidFill>
              </a:rPr>
              <a:t>PER L’EFFETTO DEL SUBSTRATO (S) SU </a:t>
            </a:r>
            <a:r>
              <a:rPr lang="el-GR" b="1">
                <a:solidFill>
                  <a:srgbClr val="FF0000"/>
                </a:solidFill>
                <a:cs typeface="Times New Roman" pitchFamily="18" charset="0"/>
              </a:rPr>
              <a:t>μ</a:t>
            </a:r>
          </a:p>
        </p:txBody>
      </p:sp>
      <p:sp>
        <p:nvSpPr>
          <p:cNvPr id="649220" name="Text Box 4"/>
          <p:cNvSpPr txBox="1">
            <a:spLocks noChangeArrowheads="1"/>
          </p:cNvSpPr>
          <p:nvPr/>
        </p:nvSpPr>
        <p:spPr bwMode="auto">
          <a:xfrm>
            <a:off x="0" y="1196975"/>
            <a:ext cx="9144000" cy="4962525"/>
          </a:xfrm>
          <a:prstGeom prst="rect">
            <a:avLst/>
          </a:prstGeom>
          <a:noFill/>
          <a:ln w="9525">
            <a:noFill/>
            <a:miter lim="800000"/>
            <a:headEnd/>
            <a:tailEnd/>
          </a:ln>
          <a:effectLst/>
        </p:spPr>
        <p:txBody>
          <a:bodyPr>
            <a:spAutoFit/>
          </a:bodyPr>
          <a:lstStyle/>
          <a:p>
            <a:r>
              <a:rPr lang="it-IT">
                <a:solidFill>
                  <a:srgbClr val="000000"/>
                </a:solidFill>
                <a:cs typeface="Times New Roman" pitchFamily="18" charset="0"/>
              </a:rPr>
              <a:t>ALLA FINE: </a:t>
            </a:r>
          </a:p>
          <a:p>
            <a:pPr algn="ctr"/>
            <a:r>
              <a:rPr lang="it-IT">
                <a:solidFill>
                  <a:srgbClr val="000000"/>
                </a:solidFill>
                <a:cs typeface="Times New Roman" pitchFamily="18" charset="0"/>
              </a:rPr>
              <a:t> </a:t>
            </a:r>
            <a:r>
              <a:rPr lang="it-IT" u="sng">
                <a:solidFill>
                  <a:srgbClr val="000000"/>
                </a:solidFill>
                <a:cs typeface="Times New Roman" pitchFamily="18" charset="0"/>
              </a:rPr>
              <a:t>la concentrazione del substrato nutritivo scende sotto il valore critico</a:t>
            </a:r>
          </a:p>
          <a:p>
            <a:r>
              <a:rPr lang="it-IT">
                <a:solidFill>
                  <a:srgbClr val="000000"/>
                </a:solidFill>
                <a:cs typeface="Times New Roman" pitchFamily="18" charset="0"/>
              </a:rPr>
              <a:t> la velocità di crescita esponenziale delle cellule dipende:</a:t>
            </a:r>
          </a:p>
          <a:p>
            <a:r>
              <a:rPr lang="it-IT">
                <a:solidFill>
                  <a:srgbClr val="000000"/>
                </a:solidFill>
                <a:cs typeface="Times New Roman" pitchFamily="18" charset="0"/>
              </a:rPr>
              <a:t>		dalla</a:t>
            </a:r>
            <a:r>
              <a:rPr lang="it-IT" sz="2800">
                <a:solidFill>
                  <a:srgbClr val="000000"/>
                </a:solidFill>
                <a:cs typeface="Times New Roman" pitchFamily="18" charset="0"/>
              </a:rPr>
              <a:t> </a:t>
            </a:r>
            <a:r>
              <a:rPr lang="it-IT">
                <a:solidFill>
                  <a:srgbClr val="000000"/>
                </a:solidFill>
                <a:cs typeface="Times New Roman" pitchFamily="18" charset="0"/>
              </a:rPr>
              <a:t>concentrazione della popolazione cellulare</a:t>
            </a:r>
          </a:p>
          <a:p>
            <a:r>
              <a:rPr lang="it-IT">
                <a:solidFill>
                  <a:srgbClr val="000000"/>
                </a:solidFill>
                <a:cs typeface="Times New Roman" pitchFamily="18" charset="0"/>
              </a:rPr>
              <a:t>		dalla concentrazione di substrato</a:t>
            </a:r>
          </a:p>
          <a:p>
            <a:r>
              <a:rPr lang="it-IT">
                <a:solidFill>
                  <a:srgbClr val="000000"/>
                </a:solidFill>
                <a:cs typeface="Times New Roman" pitchFamily="18" charset="0"/>
              </a:rPr>
              <a:t>la concentrazione di cellule dipende:</a:t>
            </a:r>
          </a:p>
          <a:p>
            <a:r>
              <a:rPr lang="it-IT">
                <a:solidFill>
                  <a:srgbClr val="000000"/>
                </a:solidFill>
                <a:cs typeface="Times New Roman" pitchFamily="18" charset="0"/>
              </a:rPr>
              <a:t>		dalla concentrazione iniziale di cellule</a:t>
            </a:r>
          </a:p>
          <a:p>
            <a:r>
              <a:rPr lang="it-IT">
                <a:solidFill>
                  <a:srgbClr val="000000"/>
                </a:solidFill>
                <a:cs typeface="Times New Roman" pitchFamily="18" charset="0"/>
              </a:rPr>
              <a:t>		dalla concentrazione di substrato</a:t>
            </a:r>
          </a:p>
          <a:p>
            <a:pPr algn="ctr"/>
            <a:r>
              <a:rPr lang="it-IT" sz="2000" b="1">
                <a:solidFill>
                  <a:srgbClr val="000000"/>
                </a:solidFill>
                <a:cs typeface="Times New Roman" pitchFamily="18" charset="0"/>
              </a:rPr>
              <a:t>X</a:t>
            </a:r>
            <a:r>
              <a:rPr lang="it-IT" sz="2000" b="1" baseline="-30000">
                <a:solidFill>
                  <a:srgbClr val="000000"/>
                </a:solidFill>
                <a:cs typeface="Times New Roman" pitchFamily="18" charset="0"/>
              </a:rPr>
              <a:t>1</a:t>
            </a:r>
            <a:r>
              <a:rPr lang="it-IT" sz="2000" b="1">
                <a:solidFill>
                  <a:srgbClr val="000000"/>
                </a:solidFill>
                <a:cs typeface="Times New Roman" pitchFamily="18" charset="0"/>
              </a:rPr>
              <a:t> = X</a:t>
            </a:r>
            <a:r>
              <a:rPr lang="it-IT" sz="2000" b="1" baseline="-30000">
                <a:solidFill>
                  <a:srgbClr val="000000"/>
                </a:solidFill>
                <a:cs typeface="Times New Roman" pitchFamily="18" charset="0"/>
              </a:rPr>
              <a:t>0</a:t>
            </a:r>
            <a:r>
              <a:rPr lang="it-IT" sz="2000" b="1">
                <a:solidFill>
                  <a:srgbClr val="000000"/>
                </a:solidFill>
                <a:cs typeface="Times New Roman" pitchFamily="18" charset="0"/>
              </a:rPr>
              <a:t> e </a:t>
            </a:r>
            <a:r>
              <a:rPr lang="it-IT" sz="2800" b="1" baseline="30000">
                <a:solidFill>
                  <a:srgbClr val="000000"/>
                </a:solidFill>
                <a:cs typeface="Times New Roman" pitchFamily="18" charset="0"/>
              </a:rPr>
              <a:t>[</a:t>
            </a:r>
            <a:r>
              <a:rPr lang="de-DE" sz="2800" b="1" baseline="30000">
                <a:solidFill>
                  <a:srgbClr val="000000"/>
                </a:solidFill>
                <a:latin typeface="Symbol" pitchFamily="18" charset="2"/>
                <a:cs typeface="Times New Roman" pitchFamily="18" charset="0"/>
              </a:rPr>
              <a:t>m</a:t>
            </a:r>
            <a:r>
              <a:rPr lang="it-IT" sz="2000" b="1" baseline="30000">
                <a:solidFill>
                  <a:srgbClr val="000000"/>
                </a:solidFill>
                <a:cs typeface="Times New Roman" pitchFamily="18" charset="0"/>
              </a:rPr>
              <a:t>m</a:t>
            </a:r>
            <a:r>
              <a:rPr lang="it-IT" sz="2800" b="1" baseline="30000">
                <a:solidFill>
                  <a:srgbClr val="000000"/>
                </a:solidFill>
                <a:cs typeface="Times New Roman" pitchFamily="18" charset="0"/>
              </a:rPr>
              <a:t>S/(K</a:t>
            </a:r>
            <a:r>
              <a:rPr lang="it-IT" sz="2000" b="1" baseline="30000">
                <a:solidFill>
                  <a:srgbClr val="000000"/>
                </a:solidFill>
                <a:cs typeface="Times New Roman" pitchFamily="18" charset="0"/>
              </a:rPr>
              <a:t>S</a:t>
            </a:r>
            <a:r>
              <a:rPr lang="it-IT" sz="2800" b="1" baseline="30000">
                <a:solidFill>
                  <a:srgbClr val="000000"/>
                </a:solidFill>
                <a:cs typeface="Times New Roman" pitchFamily="18" charset="0"/>
              </a:rPr>
              <a:t> + S)] (t</a:t>
            </a:r>
            <a:r>
              <a:rPr lang="it-IT" sz="2000" b="1" baseline="30000">
                <a:solidFill>
                  <a:srgbClr val="000000"/>
                </a:solidFill>
                <a:cs typeface="Times New Roman" pitchFamily="18" charset="0"/>
              </a:rPr>
              <a:t>1</a:t>
            </a:r>
            <a:r>
              <a:rPr lang="it-IT" sz="2800" b="1" baseline="30000">
                <a:solidFill>
                  <a:srgbClr val="000000"/>
                </a:solidFill>
                <a:cs typeface="Times New Roman" pitchFamily="18" charset="0"/>
              </a:rPr>
              <a:t> – t</a:t>
            </a:r>
            <a:r>
              <a:rPr lang="it-IT" sz="2000" b="1" baseline="30000">
                <a:solidFill>
                  <a:srgbClr val="000000"/>
                </a:solidFill>
                <a:cs typeface="Times New Roman" pitchFamily="18" charset="0"/>
              </a:rPr>
              <a:t>0</a:t>
            </a:r>
            <a:r>
              <a:rPr lang="it-IT" sz="2800" b="1" baseline="30000">
                <a:solidFill>
                  <a:srgbClr val="000000"/>
                </a:solidFill>
                <a:cs typeface="Times New Roman" pitchFamily="18" charset="0"/>
              </a:rPr>
              <a:t>)</a:t>
            </a:r>
            <a:r>
              <a:rPr lang="it-IT" sz="2800" b="1">
                <a:solidFill>
                  <a:srgbClr val="000000"/>
                </a:solidFill>
                <a:cs typeface="Times New Roman" pitchFamily="18" charset="0"/>
              </a:rPr>
              <a:t>  </a:t>
            </a:r>
            <a:r>
              <a:rPr lang="it-IT">
                <a:solidFill>
                  <a:srgbClr val="000000"/>
                </a:solidFill>
                <a:cs typeface="Times New Roman" pitchFamily="18" charset="0"/>
              </a:rPr>
              <a:t>(23b)</a:t>
            </a:r>
          </a:p>
          <a:p>
            <a:r>
              <a:rPr lang="it-IT">
                <a:solidFill>
                  <a:srgbClr val="000000"/>
                </a:solidFill>
                <a:cs typeface="Times New Roman" pitchFamily="18" charset="0"/>
              </a:rPr>
              <a:t>		la quale ultima a sua volta è funzione del tempo</a:t>
            </a:r>
            <a:r>
              <a:rPr lang="it-IT">
                <a:solidFill>
                  <a:srgbClr val="000000"/>
                </a:solidFill>
                <a:latin typeface="Symbol" pitchFamily="18" charset="2"/>
                <a:cs typeface="Times New Roman" pitchFamily="18" charset="0"/>
              </a:rPr>
              <a:t> </a:t>
            </a:r>
            <a:r>
              <a:rPr lang="it-IT">
                <a:solidFill>
                  <a:srgbClr val="000000"/>
                </a:solidFill>
                <a:cs typeface="Times New Roman" pitchFamily="18" charset="0"/>
              </a:rPr>
              <a:t> </a:t>
            </a:r>
          </a:p>
          <a:p>
            <a:endParaRPr lang="it-IT">
              <a:solidFill>
                <a:srgbClr val="000000"/>
              </a:solidFill>
              <a:cs typeface="Times New Roman" pitchFamily="18" charset="0"/>
            </a:endParaRPr>
          </a:p>
          <a:p>
            <a:pPr algn="ctr"/>
            <a:r>
              <a:rPr lang="it-IT">
                <a:solidFill>
                  <a:srgbClr val="000000"/>
                </a:solidFill>
                <a:cs typeface="Times New Roman" pitchFamily="18" charset="0"/>
              </a:rPr>
              <a:t>SI VA VERSO LA </a:t>
            </a:r>
            <a:r>
              <a:rPr lang="it-IT" b="1">
                <a:solidFill>
                  <a:srgbClr val="000000"/>
                </a:solidFill>
                <a:cs typeface="Times New Roman" pitchFamily="18" charset="0"/>
              </a:rPr>
              <a:t>FASE STAZIONARIA</a:t>
            </a:r>
          </a:p>
          <a:p>
            <a:endParaRPr lang="it-IT">
              <a:solidFill>
                <a:srgbClr val="000000"/>
              </a:solidFill>
              <a:cs typeface="Times New Roman" pitchFamily="18" charset="0"/>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82"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9DE975B4-9A44-415B-830C-C6302EAE65C6}" type="slidenum">
              <a:rPr lang="it-IT"/>
              <a:pPr/>
              <a:t>67</a:t>
            </a:fld>
            <a:endParaRPr lang="it-IT"/>
          </a:p>
        </p:txBody>
      </p:sp>
      <p:sp>
        <p:nvSpPr>
          <p:cNvPr id="634883" name="Text Box 3"/>
          <p:cNvSpPr txBox="1">
            <a:spLocks noChangeArrowheads="1"/>
          </p:cNvSpPr>
          <p:nvPr/>
        </p:nvSpPr>
        <p:spPr bwMode="auto">
          <a:xfrm>
            <a:off x="1352550" y="0"/>
            <a:ext cx="6388100" cy="822325"/>
          </a:xfrm>
          <a:prstGeom prst="rect">
            <a:avLst/>
          </a:prstGeom>
          <a:noFill/>
          <a:ln w="9525">
            <a:noFill/>
            <a:miter lim="800000"/>
            <a:headEnd/>
            <a:tailEnd/>
          </a:ln>
          <a:effectLst/>
        </p:spPr>
        <p:txBody>
          <a:bodyPr wrap="none">
            <a:spAutoFit/>
          </a:bodyPr>
          <a:lstStyle/>
          <a:p>
            <a:pPr algn="ctr"/>
            <a:r>
              <a:rPr lang="it-IT" b="1">
                <a:solidFill>
                  <a:srgbClr val="FF0000"/>
                </a:solidFill>
              </a:rPr>
              <a:t>IL MODELLO DI MONOD </a:t>
            </a:r>
          </a:p>
          <a:p>
            <a:pPr algn="ctr"/>
            <a:r>
              <a:rPr lang="it-IT" b="1">
                <a:solidFill>
                  <a:srgbClr val="FF0000"/>
                </a:solidFill>
              </a:rPr>
              <a:t>PER L’EFFETTO DEL SUBSTRATO (S) SU </a:t>
            </a:r>
            <a:r>
              <a:rPr lang="el-GR" b="1">
                <a:solidFill>
                  <a:srgbClr val="FF0000"/>
                </a:solidFill>
                <a:cs typeface="Times New Roman" pitchFamily="18" charset="0"/>
              </a:rPr>
              <a:t>μ</a:t>
            </a:r>
          </a:p>
        </p:txBody>
      </p:sp>
      <p:sp>
        <p:nvSpPr>
          <p:cNvPr id="634884" name="Text Box 4"/>
          <p:cNvSpPr txBox="1">
            <a:spLocks noChangeArrowheads="1"/>
          </p:cNvSpPr>
          <p:nvPr/>
        </p:nvSpPr>
        <p:spPr bwMode="auto">
          <a:xfrm>
            <a:off x="0" y="1268413"/>
            <a:ext cx="9144000" cy="4049712"/>
          </a:xfrm>
          <a:prstGeom prst="rect">
            <a:avLst/>
          </a:prstGeom>
          <a:noFill/>
          <a:ln w="9525">
            <a:noFill/>
            <a:miter lim="800000"/>
            <a:headEnd/>
            <a:tailEnd/>
          </a:ln>
          <a:effectLst/>
        </p:spPr>
        <p:txBody>
          <a:bodyPr>
            <a:spAutoFit/>
          </a:bodyPr>
          <a:lstStyle/>
          <a:p>
            <a:pPr marL="457200" indent="-457200" algn="ctr"/>
            <a:r>
              <a:rPr lang="it-IT" b="1">
                <a:solidFill>
                  <a:srgbClr val="000000"/>
                </a:solidFill>
                <a:cs typeface="Times New Roman" pitchFamily="18" charset="0"/>
              </a:rPr>
              <a:t>Differenza tra l’equazione di Monod e quella di Michaelis Menten:</a:t>
            </a:r>
          </a:p>
          <a:p>
            <a:pPr marL="457200" indent="-457200" algn="ctr"/>
            <a:endParaRPr lang="it-IT" sz="800" b="1">
              <a:solidFill>
                <a:srgbClr val="000000"/>
              </a:solidFill>
              <a:cs typeface="Times New Roman" pitchFamily="18" charset="0"/>
            </a:endParaRPr>
          </a:p>
          <a:p>
            <a:pPr marL="457200" indent="-457200"/>
            <a:r>
              <a:rPr lang="it-IT">
                <a:solidFill>
                  <a:srgbClr val="000000"/>
                </a:solidFill>
                <a:cs typeface="Times New Roman" pitchFamily="18" charset="0"/>
              </a:rPr>
              <a:t>MONOD: è nota come un’equazione empirica (cioè un’equazione che si adatta ai dati sperimentali)</a:t>
            </a:r>
          </a:p>
          <a:p>
            <a:pPr marL="457200" indent="-457200"/>
            <a:r>
              <a:rPr lang="it-IT">
                <a:solidFill>
                  <a:srgbClr val="000000"/>
                </a:solidFill>
                <a:cs typeface="Times New Roman" pitchFamily="18" charset="0"/>
              </a:rPr>
              <a:t>MICHAELIS-MENTEN: è</a:t>
            </a:r>
            <a:r>
              <a:rPr lang="it-IT" sz="2800">
                <a:solidFill>
                  <a:srgbClr val="000000"/>
                </a:solidFill>
                <a:cs typeface="Times New Roman" pitchFamily="18" charset="0"/>
              </a:rPr>
              <a:t> </a:t>
            </a:r>
            <a:r>
              <a:rPr lang="it-IT">
                <a:solidFill>
                  <a:srgbClr val="000000"/>
                </a:solidFill>
                <a:cs typeface="Times New Roman" pitchFamily="18" charset="0"/>
              </a:rPr>
              <a:t>stata derivata in base alla conoscenza del meccanismo di azione dell’enzima </a:t>
            </a:r>
          </a:p>
          <a:p>
            <a:pPr marL="457200" indent="-457200"/>
            <a:endParaRPr lang="it-IT" sz="800" u="sng">
              <a:solidFill>
                <a:srgbClr val="000000"/>
              </a:solidFill>
              <a:cs typeface="Times New Roman" pitchFamily="18" charset="0"/>
            </a:endParaRPr>
          </a:p>
          <a:p>
            <a:pPr marL="457200" indent="-457200"/>
            <a:r>
              <a:rPr lang="it-IT" u="sng">
                <a:solidFill>
                  <a:srgbClr val="000000"/>
                </a:solidFill>
                <a:cs typeface="Times New Roman" pitchFamily="18" charset="0"/>
              </a:rPr>
              <a:t>Modello empirico:</a:t>
            </a:r>
            <a:r>
              <a:rPr lang="it-IT">
                <a:solidFill>
                  <a:srgbClr val="000000"/>
                </a:solidFill>
                <a:cs typeface="Times New Roman" pitchFamily="18" charset="0"/>
              </a:rPr>
              <a:t> descrive matematicamente un fenomeno senza interpretarlo </a:t>
            </a:r>
          </a:p>
          <a:p>
            <a:pPr marL="457200" indent="-457200"/>
            <a:r>
              <a:rPr lang="it-IT" u="sng">
                <a:solidFill>
                  <a:srgbClr val="000000"/>
                </a:solidFill>
                <a:cs typeface="Times New Roman" pitchFamily="18" charset="0"/>
              </a:rPr>
              <a:t>Modello meccanicistico</a:t>
            </a:r>
            <a:r>
              <a:rPr lang="it-IT">
                <a:solidFill>
                  <a:srgbClr val="000000"/>
                </a:solidFill>
                <a:cs typeface="Times New Roman" pitchFamily="18" charset="0"/>
              </a:rPr>
              <a:t>:  nasce dalla conoscenza di un meccanismo di reazione, è una controprova della validità del meccanismo di reazione</a:t>
            </a:r>
          </a:p>
          <a:p>
            <a:pPr marL="457200" indent="-457200" algn="ctr"/>
            <a:endParaRPr lang="it-IT"/>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0242"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B65D0F03-B51A-4928-BA82-266D7D969D66}" type="slidenum">
              <a:rPr lang="it-IT"/>
              <a:pPr/>
              <a:t>68</a:t>
            </a:fld>
            <a:endParaRPr lang="it-IT"/>
          </a:p>
        </p:txBody>
      </p:sp>
      <p:sp>
        <p:nvSpPr>
          <p:cNvPr id="650243" name="Text Box 3"/>
          <p:cNvSpPr txBox="1">
            <a:spLocks noChangeArrowheads="1"/>
          </p:cNvSpPr>
          <p:nvPr/>
        </p:nvSpPr>
        <p:spPr bwMode="auto">
          <a:xfrm>
            <a:off x="1352550" y="0"/>
            <a:ext cx="6388100" cy="822325"/>
          </a:xfrm>
          <a:prstGeom prst="rect">
            <a:avLst/>
          </a:prstGeom>
          <a:noFill/>
          <a:ln w="9525">
            <a:noFill/>
            <a:miter lim="800000"/>
            <a:headEnd/>
            <a:tailEnd/>
          </a:ln>
          <a:effectLst/>
        </p:spPr>
        <p:txBody>
          <a:bodyPr wrap="none">
            <a:spAutoFit/>
          </a:bodyPr>
          <a:lstStyle/>
          <a:p>
            <a:pPr algn="ctr"/>
            <a:r>
              <a:rPr lang="it-IT" b="1">
                <a:solidFill>
                  <a:srgbClr val="FF0000"/>
                </a:solidFill>
              </a:rPr>
              <a:t>IL MODELLO DI MONOD </a:t>
            </a:r>
          </a:p>
          <a:p>
            <a:pPr algn="ctr"/>
            <a:r>
              <a:rPr lang="it-IT" b="1">
                <a:solidFill>
                  <a:srgbClr val="FF0000"/>
                </a:solidFill>
              </a:rPr>
              <a:t>PER L’EFFETTO DEL SUBSTRATO (S) SU </a:t>
            </a:r>
            <a:r>
              <a:rPr lang="el-GR" b="1">
                <a:solidFill>
                  <a:srgbClr val="FF0000"/>
                </a:solidFill>
                <a:cs typeface="Times New Roman" pitchFamily="18" charset="0"/>
              </a:rPr>
              <a:t>μ</a:t>
            </a:r>
          </a:p>
        </p:txBody>
      </p:sp>
      <p:sp>
        <p:nvSpPr>
          <p:cNvPr id="650244" name="Text Box 4"/>
          <p:cNvSpPr txBox="1">
            <a:spLocks noChangeArrowheads="1"/>
          </p:cNvSpPr>
          <p:nvPr/>
        </p:nvSpPr>
        <p:spPr bwMode="auto">
          <a:xfrm>
            <a:off x="0" y="1196975"/>
            <a:ext cx="9144000" cy="3135313"/>
          </a:xfrm>
          <a:prstGeom prst="rect">
            <a:avLst/>
          </a:prstGeom>
          <a:noFill/>
          <a:ln w="9525">
            <a:noFill/>
            <a:miter lim="800000"/>
            <a:headEnd/>
            <a:tailEnd/>
          </a:ln>
          <a:effectLst/>
        </p:spPr>
        <p:txBody>
          <a:bodyPr>
            <a:spAutoFit/>
          </a:bodyPr>
          <a:lstStyle/>
          <a:p>
            <a:pPr marL="457200" indent="-457200" algn="ctr"/>
            <a:endParaRPr lang="it-IT" sz="800" b="1">
              <a:solidFill>
                <a:srgbClr val="000000"/>
              </a:solidFill>
              <a:cs typeface="Times New Roman" pitchFamily="18" charset="0"/>
            </a:endParaRPr>
          </a:p>
          <a:p>
            <a:pPr marL="457200" indent="-457200" algn="ctr"/>
            <a:r>
              <a:rPr lang="it-IT" u="sng"/>
              <a:t>Il modello di Monod può prevedere che:</a:t>
            </a:r>
          </a:p>
          <a:p>
            <a:pPr marL="457200" indent="-457200" algn="ctr">
              <a:buFontTx/>
              <a:buAutoNum type="arabicParenBoth"/>
            </a:pPr>
            <a:r>
              <a:rPr lang="it-IT"/>
              <a:t>la velocità di crescita della popolazione cellulare decada per effetto della diminuzione della velocità di scomparsa del substrato</a:t>
            </a:r>
          </a:p>
          <a:p>
            <a:pPr marL="457200" indent="-457200" algn="ctr">
              <a:buFontTx/>
              <a:buAutoNum type="arabicParenBoth"/>
            </a:pPr>
            <a:r>
              <a:rPr lang="it-IT"/>
              <a:t> la concentrazione della popolazione cellulare può essere influenzata dalla diminuzione della concentrazione del substrato verso la fine della fase di crescita esponenziale</a:t>
            </a:r>
          </a:p>
          <a:p>
            <a:pPr marL="457200" indent="-457200" algn="ctr"/>
            <a:r>
              <a:rPr lang="it-IT"/>
              <a:t> </a:t>
            </a:r>
            <a:r>
              <a:rPr lang="it-IT" b="1"/>
              <a:t>effetto riconducibile ad una carenza di substrato</a:t>
            </a:r>
            <a:endParaRPr lang="it-IT" b="1">
              <a:solidFill>
                <a:srgbClr val="000000"/>
              </a:solidFill>
              <a:cs typeface="Times New Roman" pitchFamily="18" charset="0"/>
            </a:endParaRPr>
          </a:p>
          <a:p>
            <a:pPr marL="457200" indent="-457200" algn="ctr"/>
            <a:endParaRPr lang="it-IT"/>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7474" name="Text Box 2"/>
          <p:cNvSpPr txBox="1">
            <a:spLocks noChangeArrowheads="1"/>
          </p:cNvSpPr>
          <p:nvPr/>
        </p:nvSpPr>
        <p:spPr bwMode="auto">
          <a:xfrm>
            <a:off x="468313" y="92075"/>
            <a:ext cx="8299450" cy="457200"/>
          </a:xfrm>
          <a:prstGeom prst="rect">
            <a:avLst/>
          </a:prstGeom>
          <a:noFill/>
          <a:ln w="9525">
            <a:noFill/>
            <a:miter lim="800000"/>
            <a:headEnd/>
            <a:tailEnd/>
          </a:ln>
          <a:effectLst/>
        </p:spPr>
        <p:txBody>
          <a:bodyPr wrap="none">
            <a:spAutoFit/>
          </a:bodyPr>
          <a:lstStyle/>
          <a:p>
            <a:r>
              <a:rPr lang="it-IT" b="1">
                <a:solidFill>
                  <a:srgbClr val="FF0000"/>
                </a:solidFill>
              </a:rPr>
              <a:t>MODIFICA DI LEVENSPIEN DEL MODELLO DI MONOD</a:t>
            </a:r>
          </a:p>
        </p:txBody>
      </p:sp>
      <p:sp>
        <p:nvSpPr>
          <p:cNvPr id="617475"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D64686DC-A90C-4767-827E-6AEF6F4C930C}" type="slidenum">
              <a:rPr lang="it-IT"/>
              <a:pPr/>
              <a:t>69</a:t>
            </a:fld>
            <a:endParaRPr lang="it-IT"/>
          </a:p>
        </p:txBody>
      </p:sp>
      <p:sp>
        <p:nvSpPr>
          <p:cNvPr id="617476" name="Rectangle 4"/>
          <p:cNvSpPr>
            <a:spLocks noChangeArrowheads="1"/>
          </p:cNvSpPr>
          <p:nvPr/>
        </p:nvSpPr>
        <p:spPr bwMode="auto">
          <a:xfrm>
            <a:off x="0" y="549275"/>
            <a:ext cx="9144000" cy="5876925"/>
          </a:xfrm>
          <a:prstGeom prst="rect">
            <a:avLst/>
          </a:prstGeom>
          <a:noFill/>
          <a:ln w="9525">
            <a:noFill/>
            <a:miter lim="800000"/>
            <a:headEnd/>
            <a:tailEnd/>
          </a:ln>
          <a:effectLst/>
        </p:spPr>
        <p:txBody>
          <a:bodyPr anchor="ctr">
            <a:spAutoFit/>
          </a:bodyPr>
          <a:lstStyle/>
          <a:p>
            <a:pPr algn="ctr"/>
            <a:r>
              <a:rPr lang="it-IT"/>
              <a:t>il substrato può avere un </a:t>
            </a:r>
            <a:r>
              <a:rPr lang="it-IT" b="1" u="sng"/>
              <a:t>effetto inibitorio</a:t>
            </a:r>
            <a:r>
              <a:rPr lang="it-IT"/>
              <a:t> della crescita della popolazione cellulare </a:t>
            </a:r>
          </a:p>
          <a:p>
            <a:pPr algn="just"/>
            <a:endParaRPr lang="it-IT"/>
          </a:p>
          <a:p>
            <a:pPr algn="just"/>
            <a:r>
              <a:rPr lang="it-IT">
                <a:solidFill>
                  <a:srgbClr val="000000"/>
                </a:solidFill>
                <a:cs typeface="Times New Roman" pitchFamily="18" charset="0"/>
              </a:rPr>
              <a:t>La modifica apportata da Levenspiel all’equazione </a:t>
            </a:r>
          </a:p>
          <a:p>
            <a:pPr algn="ctr"/>
            <a:r>
              <a:rPr lang="it-IT">
                <a:solidFill>
                  <a:srgbClr val="000000"/>
                </a:solidFill>
                <a:cs typeface="Times New Roman" pitchFamily="18" charset="0"/>
              </a:rPr>
              <a:t>dX/dt = [</a:t>
            </a:r>
            <a:r>
              <a:rPr lang="it-IT" sz="2800">
                <a:solidFill>
                  <a:srgbClr val="000000"/>
                </a:solidFill>
                <a:latin typeface="Symbol" pitchFamily="18" charset="2"/>
                <a:cs typeface="Times New Roman" pitchFamily="18" charset="0"/>
              </a:rPr>
              <a:t>m</a:t>
            </a:r>
            <a:r>
              <a:rPr lang="it-IT" sz="2800" baseline="-30000">
                <a:solidFill>
                  <a:srgbClr val="000000"/>
                </a:solidFill>
                <a:cs typeface="Times New Roman" pitchFamily="18" charset="0"/>
              </a:rPr>
              <a:t>m</a:t>
            </a:r>
            <a:r>
              <a:rPr lang="it-IT" sz="2800">
                <a:solidFill>
                  <a:srgbClr val="000000"/>
                </a:solidFill>
                <a:cs typeface="Times New Roman" pitchFamily="18" charset="0"/>
              </a:rPr>
              <a:t> S/( K</a:t>
            </a:r>
            <a:r>
              <a:rPr lang="it-IT" sz="2800" baseline="-30000">
                <a:solidFill>
                  <a:srgbClr val="000000"/>
                </a:solidFill>
                <a:cs typeface="Times New Roman" pitchFamily="18" charset="0"/>
              </a:rPr>
              <a:t>S</a:t>
            </a:r>
            <a:r>
              <a:rPr lang="it-IT" sz="2800">
                <a:solidFill>
                  <a:srgbClr val="000000"/>
                </a:solidFill>
                <a:cs typeface="Times New Roman" pitchFamily="18" charset="0"/>
              </a:rPr>
              <a:t> + S)]</a:t>
            </a:r>
            <a:r>
              <a:rPr lang="it-IT" sz="2800">
                <a:solidFill>
                  <a:srgbClr val="000000"/>
                </a:solidFill>
                <a:latin typeface="Symbol" pitchFamily="18" charset="2"/>
                <a:cs typeface="Times New Roman" pitchFamily="18" charset="0"/>
              </a:rPr>
              <a:t> </a:t>
            </a:r>
            <a:r>
              <a:rPr lang="it-IT" sz="2800">
                <a:solidFill>
                  <a:srgbClr val="000000"/>
                </a:solidFill>
                <a:cs typeface="Times New Roman" pitchFamily="18" charset="0"/>
              </a:rPr>
              <a:t>X  (24) </a:t>
            </a:r>
          </a:p>
          <a:p>
            <a:pPr algn="just"/>
            <a:endParaRPr lang="it-IT">
              <a:solidFill>
                <a:srgbClr val="000000"/>
              </a:solidFill>
              <a:cs typeface="Times New Roman" pitchFamily="18" charset="0"/>
            </a:endParaRPr>
          </a:p>
          <a:p>
            <a:pPr algn="just"/>
            <a:r>
              <a:rPr lang="it-IT" u="sng">
                <a:solidFill>
                  <a:srgbClr val="000000"/>
                </a:solidFill>
                <a:cs typeface="Times New Roman" pitchFamily="18" charset="0"/>
              </a:rPr>
              <a:t>consente di includere nel modello di Monod anche l’effetto inibitorio</a:t>
            </a:r>
            <a:r>
              <a:rPr lang="it-IT">
                <a:solidFill>
                  <a:srgbClr val="000000"/>
                </a:solidFill>
                <a:cs typeface="Times New Roman" pitchFamily="18" charset="0"/>
              </a:rPr>
              <a:t> Partendo dall’equazione:</a:t>
            </a:r>
          </a:p>
          <a:p>
            <a:pPr algn="ctr"/>
            <a:r>
              <a:rPr lang="it-IT">
                <a:solidFill>
                  <a:srgbClr val="000000"/>
                </a:solidFill>
                <a:latin typeface="Symbol" pitchFamily="18" charset="2"/>
                <a:cs typeface="Times New Roman" pitchFamily="18" charset="0"/>
              </a:rPr>
              <a:t>m </a:t>
            </a:r>
            <a:r>
              <a:rPr lang="it-IT">
                <a:solidFill>
                  <a:srgbClr val="000000"/>
                </a:solidFill>
                <a:cs typeface="Times New Roman" pitchFamily="18" charset="0"/>
              </a:rPr>
              <a:t>=</a:t>
            </a:r>
            <a:r>
              <a:rPr lang="it-IT">
                <a:solidFill>
                  <a:srgbClr val="000000"/>
                </a:solidFill>
                <a:latin typeface="Symbol" pitchFamily="18" charset="2"/>
                <a:cs typeface="Times New Roman" pitchFamily="18" charset="0"/>
              </a:rPr>
              <a:t> m</a:t>
            </a:r>
            <a:r>
              <a:rPr lang="it-IT" baseline="-30000">
                <a:solidFill>
                  <a:srgbClr val="000000"/>
                </a:solidFill>
                <a:cs typeface="Times New Roman" pitchFamily="18" charset="0"/>
              </a:rPr>
              <a:t>m</a:t>
            </a:r>
            <a:r>
              <a:rPr lang="it-IT">
                <a:solidFill>
                  <a:srgbClr val="000000"/>
                </a:solidFill>
                <a:cs typeface="Times New Roman" pitchFamily="18" charset="0"/>
              </a:rPr>
              <a:t> S/(K</a:t>
            </a:r>
            <a:r>
              <a:rPr lang="it-IT" baseline="-30000">
                <a:solidFill>
                  <a:srgbClr val="000000"/>
                </a:solidFill>
                <a:cs typeface="Times New Roman" pitchFamily="18" charset="0"/>
              </a:rPr>
              <a:t>S</a:t>
            </a:r>
            <a:r>
              <a:rPr lang="it-IT">
                <a:solidFill>
                  <a:srgbClr val="000000"/>
                </a:solidFill>
                <a:cs typeface="Times New Roman" pitchFamily="18" charset="0"/>
              </a:rPr>
              <a:t> + S) </a:t>
            </a:r>
            <a:r>
              <a:rPr lang="it-IT" sz="2800">
                <a:solidFill>
                  <a:srgbClr val="000000"/>
                </a:solidFill>
                <a:cs typeface="Times New Roman" pitchFamily="18" charset="0"/>
              </a:rPr>
              <a:t> </a:t>
            </a:r>
            <a:r>
              <a:rPr lang="it-IT">
                <a:solidFill>
                  <a:srgbClr val="000000"/>
                </a:solidFill>
                <a:cs typeface="Times New Roman" pitchFamily="18" charset="0"/>
              </a:rPr>
              <a:t>(23) </a:t>
            </a:r>
          </a:p>
          <a:p>
            <a:pPr algn="just"/>
            <a:r>
              <a:rPr lang="it-IT">
                <a:solidFill>
                  <a:srgbClr val="000000"/>
                </a:solidFill>
                <a:cs typeface="Times New Roman" pitchFamily="18" charset="0"/>
              </a:rPr>
              <a:t>e inserendo il termine</a:t>
            </a:r>
          </a:p>
          <a:p>
            <a:pPr algn="ctr"/>
            <a:r>
              <a:rPr lang="it-IT">
                <a:solidFill>
                  <a:srgbClr val="000000"/>
                </a:solidFill>
                <a:cs typeface="Times New Roman" pitchFamily="18" charset="0"/>
              </a:rPr>
              <a:t>[1 – S/S</a:t>
            </a:r>
            <a:r>
              <a:rPr lang="it-IT" baseline="-30000">
                <a:solidFill>
                  <a:srgbClr val="000000"/>
                </a:solidFill>
                <a:cs typeface="Times New Roman" pitchFamily="18" charset="0"/>
              </a:rPr>
              <a:t>max</a:t>
            </a:r>
            <a:r>
              <a:rPr lang="it-IT">
                <a:solidFill>
                  <a:srgbClr val="000000"/>
                </a:solidFill>
                <a:cs typeface="Times New Roman" pitchFamily="18" charset="0"/>
              </a:rPr>
              <a:t>]</a:t>
            </a:r>
            <a:r>
              <a:rPr lang="it-IT" baseline="30000">
                <a:solidFill>
                  <a:srgbClr val="000000"/>
                </a:solidFill>
                <a:cs typeface="Times New Roman" pitchFamily="18" charset="0"/>
              </a:rPr>
              <a:t>n</a:t>
            </a:r>
          </a:p>
          <a:p>
            <a:pPr algn="just"/>
            <a:r>
              <a:rPr lang="it-IT">
                <a:solidFill>
                  <a:srgbClr val="000000"/>
                </a:solidFill>
                <a:cs typeface="Times New Roman" pitchFamily="18" charset="0"/>
              </a:rPr>
              <a:t>S</a:t>
            </a:r>
            <a:r>
              <a:rPr lang="it-IT" baseline="-30000">
                <a:solidFill>
                  <a:srgbClr val="000000"/>
                </a:solidFill>
                <a:cs typeface="Times New Roman" pitchFamily="18" charset="0"/>
              </a:rPr>
              <a:t>max</a:t>
            </a:r>
            <a:r>
              <a:rPr lang="it-IT">
                <a:solidFill>
                  <a:srgbClr val="000000"/>
                </a:solidFill>
                <a:cs typeface="Times New Roman" pitchFamily="18" charset="0"/>
              </a:rPr>
              <a:t> = concentrazione del substrato alla quale la crescita cessa </a:t>
            </a:r>
          </a:p>
          <a:p>
            <a:pPr algn="just"/>
            <a:r>
              <a:rPr lang="it-IT">
                <a:solidFill>
                  <a:srgbClr val="000000"/>
                </a:solidFill>
                <a:cs typeface="Times New Roman" pitchFamily="18" charset="0"/>
              </a:rPr>
              <a:t>n = esponente </a:t>
            </a:r>
          </a:p>
          <a:p>
            <a:pPr algn="just"/>
            <a:r>
              <a:rPr lang="it-IT">
                <a:solidFill>
                  <a:srgbClr val="000000"/>
                </a:solidFill>
                <a:cs typeface="Times New Roman" pitchFamily="18" charset="0"/>
              </a:rPr>
              <a:t>si ottiene:</a:t>
            </a:r>
          </a:p>
          <a:p>
            <a:pPr algn="just"/>
            <a:endParaRPr lang="it-IT" sz="800">
              <a:solidFill>
                <a:srgbClr val="000000"/>
              </a:solidFill>
              <a:latin typeface="Symbol" pitchFamily="18" charset="2"/>
              <a:cs typeface="Times New Roman" pitchFamily="18" charset="0"/>
            </a:endParaRPr>
          </a:p>
          <a:p>
            <a:pPr algn="ctr"/>
            <a:r>
              <a:rPr lang="it-IT">
                <a:solidFill>
                  <a:srgbClr val="000000"/>
                </a:solidFill>
                <a:latin typeface="Symbol" pitchFamily="18" charset="2"/>
                <a:cs typeface="Times New Roman" pitchFamily="18" charset="0"/>
              </a:rPr>
              <a:t>m </a:t>
            </a:r>
            <a:r>
              <a:rPr lang="en-GB" sz="2800">
                <a:solidFill>
                  <a:srgbClr val="000000"/>
                </a:solidFill>
                <a:cs typeface="Times New Roman" pitchFamily="18" charset="0"/>
              </a:rPr>
              <a:t>=</a:t>
            </a:r>
            <a:r>
              <a:rPr lang="it-IT" sz="2800">
                <a:solidFill>
                  <a:srgbClr val="000000"/>
                </a:solidFill>
                <a:latin typeface="Symbol" pitchFamily="18" charset="2"/>
                <a:cs typeface="Times New Roman" pitchFamily="18" charset="0"/>
              </a:rPr>
              <a:t> </a:t>
            </a:r>
            <a:r>
              <a:rPr lang="en-GB" sz="2800">
                <a:solidFill>
                  <a:srgbClr val="000000"/>
                </a:solidFill>
                <a:cs typeface="Times New Roman" pitchFamily="18" charset="0"/>
              </a:rPr>
              <a:t>[1 – S/S</a:t>
            </a:r>
            <a:r>
              <a:rPr lang="en-GB" sz="2800" baseline="-30000">
                <a:solidFill>
                  <a:srgbClr val="000000"/>
                </a:solidFill>
                <a:cs typeface="Times New Roman" pitchFamily="18" charset="0"/>
              </a:rPr>
              <a:t>max</a:t>
            </a:r>
            <a:r>
              <a:rPr lang="en-GB" sz="2800">
                <a:solidFill>
                  <a:srgbClr val="000000"/>
                </a:solidFill>
                <a:cs typeface="Times New Roman" pitchFamily="18" charset="0"/>
              </a:rPr>
              <a:t>]</a:t>
            </a:r>
            <a:r>
              <a:rPr lang="en-GB" sz="2800" baseline="30000">
                <a:solidFill>
                  <a:srgbClr val="000000"/>
                </a:solidFill>
                <a:cs typeface="Times New Roman" pitchFamily="18" charset="0"/>
              </a:rPr>
              <a:t>n</a:t>
            </a:r>
            <a:r>
              <a:rPr lang="it-IT" sz="2800">
                <a:solidFill>
                  <a:srgbClr val="000000"/>
                </a:solidFill>
                <a:latin typeface="Symbol" pitchFamily="18" charset="2"/>
                <a:cs typeface="Times New Roman" pitchFamily="18" charset="0"/>
              </a:rPr>
              <a:t> m</a:t>
            </a:r>
            <a:r>
              <a:rPr lang="en-GB" sz="2800" baseline="-30000">
                <a:solidFill>
                  <a:srgbClr val="000000"/>
                </a:solidFill>
                <a:cs typeface="Times New Roman" pitchFamily="18" charset="0"/>
              </a:rPr>
              <a:t>m</a:t>
            </a:r>
            <a:r>
              <a:rPr lang="en-GB" sz="2800">
                <a:solidFill>
                  <a:srgbClr val="000000"/>
                </a:solidFill>
                <a:cs typeface="Times New Roman" pitchFamily="18" charset="0"/>
              </a:rPr>
              <a:t> S/(K</a:t>
            </a:r>
            <a:r>
              <a:rPr lang="en-GB" sz="2800" baseline="-30000">
                <a:solidFill>
                  <a:srgbClr val="000000"/>
                </a:solidFill>
                <a:cs typeface="Times New Roman" pitchFamily="18" charset="0"/>
              </a:rPr>
              <a:t>S</a:t>
            </a:r>
            <a:r>
              <a:rPr lang="en-GB" sz="2800">
                <a:solidFill>
                  <a:srgbClr val="000000"/>
                </a:solidFill>
                <a:cs typeface="Times New Roman" pitchFamily="18" charset="0"/>
              </a:rPr>
              <a:t> + S)  (25)</a:t>
            </a:r>
            <a:endParaRPr lang="it-IT" sz="2800">
              <a:solidFill>
                <a:srgbClr val="000000"/>
              </a:solidFill>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62" name="Text Box 2"/>
          <p:cNvSpPr txBox="1">
            <a:spLocks noChangeArrowheads="1"/>
          </p:cNvSpPr>
          <p:nvPr/>
        </p:nvSpPr>
        <p:spPr bwMode="auto">
          <a:xfrm>
            <a:off x="468313" y="92075"/>
            <a:ext cx="8153400" cy="457200"/>
          </a:xfrm>
          <a:prstGeom prst="rect">
            <a:avLst/>
          </a:prstGeom>
          <a:noFill/>
          <a:ln w="9525">
            <a:noFill/>
            <a:miter lim="800000"/>
            <a:headEnd/>
            <a:tailEnd/>
          </a:ln>
          <a:effectLst/>
        </p:spPr>
        <p:txBody>
          <a:bodyPr wrap="none">
            <a:spAutoFit/>
          </a:bodyPr>
          <a:lstStyle/>
          <a:p>
            <a:r>
              <a:rPr lang="it-IT" b="1">
                <a:solidFill>
                  <a:srgbClr val="FF0000"/>
                </a:solidFill>
              </a:rPr>
              <a:t>SVILUPPO DI UN PROCESSO SU SCALA INDUSTRIALE</a:t>
            </a:r>
          </a:p>
        </p:txBody>
      </p:sp>
      <p:sp>
        <p:nvSpPr>
          <p:cNvPr id="552963" name="Rectangle 3"/>
          <p:cNvSpPr>
            <a:spLocks noChangeArrowheads="1"/>
          </p:cNvSpPr>
          <p:nvPr/>
        </p:nvSpPr>
        <p:spPr bwMode="auto">
          <a:xfrm>
            <a:off x="0" y="966788"/>
            <a:ext cx="9144000" cy="4838700"/>
          </a:xfrm>
          <a:prstGeom prst="rect">
            <a:avLst/>
          </a:prstGeom>
          <a:noFill/>
          <a:ln w="9525">
            <a:noFill/>
            <a:miter lim="800000"/>
            <a:headEnd/>
            <a:tailEnd/>
          </a:ln>
          <a:effectLst/>
        </p:spPr>
        <p:txBody>
          <a:bodyPr>
            <a:spAutoFit/>
          </a:bodyPr>
          <a:lstStyle/>
          <a:p>
            <a:r>
              <a:rPr lang="it-IT"/>
              <a:t>ANALISI CINETICA</a:t>
            </a:r>
          </a:p>
          <a:p>
            <a:pPr algn="just"/>
            <a:r>
              <a:rPr lang="it-IT"/>
              <a:t>consente di </a:t>
            </a:r>
            <a:r>
              <a:rPr lang="it-IT" b="1"/>
              <a:t>determinare il tempo occorrente perché si formi la quantità massima di prodotto </a:t>
            </a:r>
            <a:r>
              <a:rPr lang="it-IT"/>
              <a:t>ovvero si raggiunga lo stato di equilibrio del sistema a partire dallo stato iniziale. </a:t>
            </a:r>
          </a:p>
          <a:p>
            <a:pPr algn="just"/>
            <a:endParaRPr lang="it-IT"/>
          </a:p>
          <a:p>
            <a:pPr algn="ctr"/>
            <a:r>
              <a:rPr lang="it-IT" b="1"/>
              <a:t>valori di resa in prodotto determinati sperimentalmente in funzione del tempo di reazione</a:t>
            </a:r>
            <a:endParaRPr lang="it-IT"/>
          </a:p>
          <a:p>
            <a:pPr algn="just"/>
            <a:endParaRPr lang="it-IT"/>
          </a:p>
          <a:p>
            <a:pPr algn="just"/>
            <a:r>
              <a:rPr lang="it-IT" b="1"/>
              <a:t>Individuazione </a:t>
            </a:r>
            <a:r>
              <a:rPr lang="it-IT"/>
              <a:t>a posteriori una o più </a:t>
            </a:r>
            <a:r>
              <a:rPr lang="it-IT" b="1"/>
              <a:t>equazione matematiche</a:t>
            </a:r>
            <a:r>
              <a:rPr lang="it-IT"/>
              <a:t> (</a:t>
            </a:r>
            <a:r>
              <a:rPr lang="it-IT" b="1"/>
              <a:t>modello matematico</a:t>
            </a:r>
            <a:r>
              <a:rPr lang="it-IT"/>
              <a:t>),</a:t>
            </a:r>
          </a:p>
          <a:p>
            <a:pPr algn="just"/>
            <a:r>
              <a:rPr lang="it-IT"/>
              <a:t>le quali </a:t>
            </a:r>
            <a:r>
              <a:rPr lang="it-IT" b="1"/>
              <a:t>descrivono la resa in funzione del tempo</a:t>
            </a:r>
            <a:r>
              <a:rPr lang="it-IT"/>
              <a:t> (e delle altre variabili) e consentono di calcolarne il valore in qualsiasi istante della reazione entro l'arco dei valori sperimentali. </a:t>
            </a:r>
          </a:p>
        </p:txBody>
      </p:sp>
      <p:sp>
        <p:nvSpPr>
          <p:cNvPr id="552964" name="Text Box 4"/>
          <p:cNvSpPr txBox="1">
            <a:spLocks noChangeArrowheads="1"/>
          </p:cNvSpPr>
          <p:nvPr/>
        </p:nvSpPr>
        <p:spPr bwMode="auto">
          <a:xfrm>
            <a:off x="8675688" y="6400800"/>
            <a:ext cx="336550" cy="457200"/>
          </a:xfrm>
          <a:prstGeom prst="rect">
            <a:avLst/>
          </a:prstGeom>
          <a:noFill/>
          <a:ln w="9525">
            <a:noFill/>
            <a:miter lim="800000"/>
            <a:headEnd/>
            <a:tailEnd/>
          </a:ln>
          <a:effectLst/>
        </p:spPr>
        <p:txBody>
          <a:bodyPr wrap="none">
            <a:spAutoFit/>
          </a:bodyPr>
          <a:lstStyle/>
          <a:p>
            <a:fld id="{DC758581-100D-4DB2-9EA3-74C711DF84BC}" type="slidenum">
              <a:rPr lang="it-IT"/>
              <a:pPr/>
              <a:t>7</a:t>
            </a:fld>
            <a:endParaRPr lang="it-IT"/>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5906" name="Text Box 2"/>
          <p:cNvSpPr txBox="1">
            <a:spLocks noChangeArrowheads="1"/>
          </p:cNvSpPr>
          <p:nvPr/>
        </p:nvSpPr>
        <p:spPr bwMode="auto">
          <a:xfrm>
            <a:off x="468313" y="92075"/>
            <a:ext cx="8299450" cy="457200"/>
          </a:xfrm>
          <a:prstGeom prst="rect">
            <a:avLst/>
          </a:prstGeom>
          <a:noFill/>
          <a:ln w="9525">
            <a:noFill/>
            <a:miter lim="800000"/>
            <a:headEnd/>
            <a:tailEnd/>
          </a:ln>
          <a:effectLst/>
        </p:spPr>
        <p:txBody>
          <a:bodyPr wrap="none">
            <a:spAutoFit/>
          </a:bodyPr>
          <a:lstStyle/>
          <a:p>
            <a:r>
              <a:rPr lang="it-IT" b="1">
                <a:solidFill>
                  <a:srgbClr val="FF0000"/>
                </a:solidFill>
              </a:rPr>
              <a:t>MODIFICA DI LEVENSPIEN DEL MODELLO DI MONOD</a:t>
            </a:r>
          </a:p>
        </p:txBody>
      </p:sp>
      <p:sp>
        <p:nvSpPr>
          <p:cNvPr id="635907"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A565E836-A584-432D-98F3-39E68C35C414}" type="slidenum">
              <a:rPr lang="it-IT"/>
              <a:pPr/>
              <a:t>70</a:t>
            </a:fld>
            <a:endParaRPr lang="it-IT"/>
          </a:p>
        </p:txBody>
      </p:sp>
      <p:sp>
        <p:nvSpPr>
          <p:cNvPr id="635908" name="Rectangle 4"/>
          <p:cNvSpPr>
            <a:spLocks noChangeArrowheads="1"/>
          </p:cNvSpPr>
          <p:nvPr/>
        </p:nvSpPr>
        <p:spPr bwMode="auto">
          <a:xfrm>
            <a:off x="0" y="985838"/>
            <a:ext cx="9144000" cy="4595812"/>
          </a:xfrm>
          <a:prstGeom prst="rect">
            <a:avLst/>
          </a:prstGeom>
          <a:noFill/>
          <a:ln w="9525">
            <a:noFill/>
            <a:miter lim="800000"/>
            <a:headEnd/>
            <a:tailEnd/>
          </a:ln>
          <a:effectLst/>
        </p:spPr>
        <p:txBody>
          <a:bodyPr anchor="ctr">
            <a:spAutoFit/>
          </a:bodyPr>
          <a:lstStyle/>
          <a:p>
            <a:pPr algn="ctr"/>
            <a:r>
              <a:rPr lang="it-IT">
                <a:solidFill>
                  <a:srgbClr val="000000"/>
                </a:solidFill>
                <a:cs typeface="Times New Roman" pitchFamily="18" charset="0"/>
              </a:rPr>
              <a:t>dX/dt = [</a:t>
            </a:r>
            <a:r>
              <a:rPr lang="it-IT">
                <a:solidFill>
                  <a:srgbClr val="000000"/>
                </a:solidFill>
                <a:latin typeface="Symbol" pitchFamily="18" charset="2"/>
                <a:cs typeface="Times New Roman" pitchFamily="18" charset="0"/>
              </a:rPr>
              <a:t>m</a:t>
            </a:r>
            <a:r>
              <a:rPr lang="it-IT" baseline="-30000">
                <a:solidFill>
                  <a:srgbClr val="000000"/>
                </a:solidFill>
                <a:cs typeface="Times New Roman" pitchFamily="18" charset="0"/>
              </a:rPr>
              <a:t>m</a:t>
            </a:r>
            <a:r>
              <a:rPr lang="it-IT">
                <a:solidFill>
                  <a:srgbClr val="000000"/>
                </a:solidFill>
                <a:cs typeface="Times New Roman" pitchFamily="18" charset="0"/>
              </a:rPr>
              <a:t> S/( K</a:t>
            </a:r>
            <a:r>
              <a:rPr lang="it-IT" baseline="-30000">
                <a:solidFill>
                  <a:srgbClr val="000000"/>
                </a:solidFill>
                <a:cs typeface="Times New Roman" pitchFamily="18" charset="0"/>
              </a:rPr>
              <a:t>S</a:t>
            </a:r>
            <a:r>
              <a:rPr lang="it-IT">
                <a:solidFill>
                  <a:srgbClr val="000000"/>
                </a:solidFill>
                <a:cs typeface="Times New Roman" pitchFamily="18" charset="0"/>
              </a:rPr>
              <a:t> + S)]</a:t>
            </a:r>
            <a:r>
              <a:rPr lang="it-IT">
                <a:solidFill>
                  <a:srgbClr val="000000"/>
                </a:solidFill>
                <a:latin typeface="Symbol" pitchFamily="18" charset="2"/>
                <a:cs typeface="Times New Roman" pitchFamily="18" charset="0"/>
              </a:rPr>
              <a:t> </a:t>
            </a:r>
            <a:r>
              <a:rPr lang="it-IT">
                <a:solidFill>
                  <a:srgbClr val="000000"/>
                </a:solidFill>
                <a:cs typeface="Times New Roman" pitchFamily="18" charset="0"/>
              </a:rPr>
              <a:t>X  (24) </a:t>
            </a:r>
          </a:p>
          <a:p>
            <a:pPr algn="ctr"/>
            <a:r>
              <a:rPr lang="it-IT">
                <a:solidFill>
                  <a:srgbClr val="000000"/>
                </a:solidFill>
                <a:cs typeface="Times New Roman" pitchFamily="18" charset="0"/>
              </a:rPr>
              <a:t>diviene </a:t>
            </a:r>
            <a:endParaRPr lang="en-GB">
              <a:solidFill>
                <a:srgbClr val="000000"/>
              </a:solidFill>
              <a:cs typeface="Times New Roman" pitchFamily="18" charset="0"/>
            </a:endParaRPr>
          </a:p>
          <a:p>
            <a:pPr algn="ctr"/>
            <a:r>
              <a:rPr lang="en-GB">
                <a:solidFill>
                  <a:srgbClr val="000000"/>
                </a:solidFill>
                <a:cs typeface="Times New Roman" pitchFamily="18" charset="0"/>
              </a:rPr>
              <a:t>dX/dt = [1 – S/S</a:t>
            </a:r>
            <a:r>
              <a:rPr lang="en-GB" baseline="-30000">
                <a:solidFill>
                  <a:srgbClr val="000000"/>
                </a:solidFill>
                <a:cs typeface="Times New Roman" pitchFamily="18" charset="0"/>
              </a:rPr>
              <a:t>max</a:t>
            </a:r>
            <a:r>
              <a:rPr lang="en-GB">
                <a:solidFill>
                  <a:srgbClr val="000000"/>
                </a:solidFill>
                <a:cs typeface="Times New Roman" pitchFamily="18" charset="0"/>
              </a:rPr>
              <a:t>]</a:t>
            </a:r>
            <a:r>
              <a:rPr lang="en-GB" baseline="30000">
                <a:solidFill>
                  <a:srgbClr val="000000"/>
                </a:solidFill>
                <a:cs typeface="Times New Roman" pitchFamily="18" charset="0"/>
              </a:rPr>
              <a:t>n</a:t>
            </a:r>
            <a:r>
              <a:rPr lang="en-GB">
                <a:solidFill>
                  <a:srgbClr val="000000"/>
                </a:solidFill>
                <a:cs typeface="Times New Roman" pitchFamily="18" charset="0"/>
              </a:rPr>
              <a:t> [</a:t>
            </a:r>
            <a:r>
              <a:rPr lang="it-IT">
                <a:solidFill>
                  <a:srgbClr val="000000"/>
                </a:solidFill>
                <a:latin typeface="Symbol" pitchFamily="18" charset="2"/>
                <a:cs typeface="Times New Roman" pitchFamily="18" charset="0"/>
              </a:rPr>
              <a:t>m</a:t>
            </a:r>
            <a:r>
              <a:rPr lang="en-GB" baseline="-30000">
                <a:solidFill>
                  <a:srgbClr val="000000"/>
                </a:solidFill>
                <a:cs typeface="Times New Roman" pitchFamily="18" charset="0"/>
              </a:rPr>
              <a:t>m</a:t>
            </a:r>
            <a:r>
              <a:rPr lang="en-GB">
                <a:solidFill>
                  <a:srgbClr val="000000"/>
                </a:solidFill>
                <a:cs typeface="Times New Roman" pitchFamily="18" charset="0"/>
              </a:rPr>
              <a:t> S/( K</a:t>
            </a:r>
            <a:r>
              <a:rPr lang="en-GB" baseline="-30000">
                <a:solidFill>
                  <a:srgbClr val="000000"/>
                </a:solidFill>
                <a:cs typeface="Times New Roman" pitchFamily="18" charset="0"/>
              </a:rPr>
              <a:t>S</a:t>
            </a:r>
            <a:r>
              <a:rPr lang="en-GB">
                <a:solidFill>
                  <a:srgbClr val="000000"/>
                </a:solidFill>
                <a:cs typeface="Times New Roman" pitchFamily="18" charset="0"/>
              </a:rPr>
              <a:t> + S)]</a:t>
            </a:r>
            <a:r>
              <a:rPr lang="it-IT">
                <a:solidFill>
                  <a:srgbClr val="000000"/>
                </a:solidFill>
                <a:latin typeface="Symbol" pitchFamily="18" charset="2"/>
                <a:cs typeface="Times New Roman" pitchFamily="18" charset="0"/>
              </a:rPr>
              <a:t> </a:t>
            </a:r>
            <a:r>
              <a:rPr lang="en-GB">
                <a:solidFill>
                  <a:srgbClr val="000000"/>
                </a:solidFill>
                <a:cs typeface="Times New Roman" pitchFamily="18" charset="0"/>
              </a:rPr>
              <a:t>X  (26)</a:t>
            </a:r>
          </a:p>
          <a:p>
            <a:pPr algn="ctr"/>
            <a:r>
              <a:rPr lang="it-IT"/>
              <a:t>Substrati aventi effetti inibitorio sono:</a:t>
            </a:r>
          </a:p>
          <a:p>
            <a:pPr algn="ctr"/>
            <a:r>
              <a:rPr lang="it-IT"/>
              <a:t> etanolo, fenolo, benzene, idrocarburi</a:t>
            </a:r>
          </a:p>
          <a:p>
            <a:pPr algn="ctr"/>
            <a:r>
              <a:rPr lang="it-IT"/>
              <a:t> </a:t>
            </a:r>
          </a:p>
          <a:p>
            <a:pPr algn="ctr"/>
            <a:r>
              <a:rPr lang="it-IT"/>
              <a:t> quando la concentrazione del substrato raggiunge un certo valore (S</a:t>
            </a:r>
            <a:r>
              <a:rPr lang="it-IT" baseline="-25000"/>
              <a:t>max</a:t>
            </a:r>
            <a:r>
              <a:rPr lang="it-IT"/>
              <a:t>) la crescita si ferma</a:t>
            </a:r>
          </a:p>
          <a:p>
            <a:pPr algn="ctr"/>
            <a:endParaRPr lang="it-IT" sz="800"/>
          </a:p>
          <a:p>
            <a:pPr algn="ctr"/>
            <a:r>
              <a:rPr lang="it-IT"/>
              <a:t>quando S = S</a:t>
            </a:r>
            <a:r>
              <a:rPr lang="it-IT" baseline="-25000"/>
              <a:t>max</a:t>
            </a:r>
            <a:r>
              <a:rPr lang="it-IT"/>
              <a:t>	 il termine di Levenspiel si annulla,  </a:t>
            </a:r>
          </a:p>
          <a:p>
            <a:pPr algn="ctr"/>
            <a:r>
              <a:rPr lang="el-GR">
                <a:cs typeface="Times New Roman" pitchFamily="18" charset="0"/>
              </a:rPr>
              <a:t>μ</a:t>
            </a:r>
            <a:r>
              <a:rPr lang="it-IT"/>
              <a:t> = 0 e dX/dt = 0</a:t>
            </a:r>
          </a:p>
          <a:p>
            <a:pPr algn="ctr"/>
            <a:endParaRPr lang="it-IT"/>
          </a:p>
          <a:p>
            <a:pPr algn="ctr"/>
            <a:endParaRPr lang="it-IT"/>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1266" name="Text Box 2"/>
          <p:cNvSpPr txBox="1">
            <a:spLocks noChangeArrowheads="1"/>
          </p:cNvSpPr>
          <p:nvPr/>
        </p:nvSpPr>
        <p:spPr bwMode="auto">
          <a:xfrm>
            <a:off x="468313" y="92075"/>
            <a:ext cx="8299450" cy="457200"/>
          </a:xfrm>
          <a:prstGeom prst="rect">
            <a:avLst/>
          </a:prstGeom>
          <a:noFill/>
          <a:ln w="9525">
            <a:noFill/>
            <a:miter lim="800000"/>
            <a:headEnd/>
            <a:tailEnd/>
          </a:ln>
          <a:effectLst/>
        </p:spPr>
        <p:txBody>
          <a:bodyPr wrap="none">
            <a:spAutoFit/>
          </a:bodyPr>
          <a:lstStyle/>
          <a:p>
            <a:r>
              <a:rPr lang="it-IT" b="1">
                <a:solidFill>
                  <a:srgbClr val="FF0000"/>
                </a:solidFill>
              </a:rPr>
              <a:t>MODIFICA DI LEVENSPIEN DEL MODELLO DI MONOD</a:t>
            </a:r>
          </a:p>
        </p:txBody>
      </p:sp>
      <p:sp>
        <p:nvSpPr>
          <p:cNvPr id="651267"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C0384AEC-B9C5-4562-815B-D71DDDFF9254}" type="slidenum">
              <a:rPr lang="it-IT"/>
              <a:pPr/>
              <a:t>71</a:t>
            </a:fld>
            <a:endParaRPr lang="it-IT"/>
          </a:p>
        </p:txBody>
      </p:sp>
      <p:sp>
        <p:nvSpPr>
          <p:cNvPr id="651268" name="Rectangle 4"/>
          <p:cNvSpPr>
            <a:spLocks noChangeArrowheads="1"/>
          </p:cNvSpPr>
          <p:nvPr/>
        </p:nvSpPr>
        <p:spPr bwMode="auto">
          <a:xfrm>
            <a:off x="0" y="1052513"/>
            <a:ext cx="9144000" cy="4108450"/>
          </a:xfrm>
          <a:prstGeom prst="rect">
            <a:avLst/>
          </a:prstGeom>
          <a:noFill/>
          <a:ln w="9525">
            <a:noFill/>
            <a:miter lim="800000"/>
            <a:headEnd/>
            <a:tailEnd/>
          </a:ln>
          <a:effectLst/>
        </p:spPr>
        <p:txBody>
          <a:bodyPr anchor="ctr">
            <a:spAutoFit/>
          </a:bodyPr>
          <a:lstStyle/>
          <a:p>
            <a:pPr algn="ctr"/>
            <a:r>
              <a:rPr lang="it-IT"/>
              <a:t> ESEMPIO</a:t>
            </a:r>
          </a:p>
          <a:p>
            <a:pPr algn="ctr"/>
            <a:r>
              <a:rPr lang="it-IT"/>
              <a:t>l’effetto inibitorio del substrato si osserva nei terreni contaminati da idrocarburi o fenolo</a:t>
            </a:r>
          </a:p>
          <a:p>
            <a:pPr algn="ctr"/>
            <a:r>
              <a:rPr lang="it-IT"/>
              <a:t> per bonificare questi terreni si usano enzimi</a:t>
            </a:r>
          </a:p>
          <a:p>
            <a:pPr algn="ctr"/>
            <a:endParaRPr lang="it-IT"/>
          </a:p>
          <a:p>
            <a:pPr algn="ctr"/>
            <a:r>
              <a:rPr lang="it-IT"/>
              <a:t>A livello di contaminazione alto: </a:t>
            </a:r>
          </a:p>
          <a:p>
            <a:pPr algn="ctr"/>
            <a:r>
              <a:rPr lang="it-IT"/>
              <a:t>S &gt; S</a:t>
            </a:r>
            <a:r>
              <a:rPr lang="it-IT" baseline="-25000"/>
              <a:t>max</a:t>
            </a:r>
          </a:p>
          <a:p>
            <a:pPr algn="ctr"/>
            <a:r>
              <a:rPr lang="it-IT"/>
              <a:t>gli enzimi non sono più efficaci, ed allora bisogna riccorrere ad altre tecniche di bonifica basate su metodi fisici:</a:t>
            </a:r>
          </a:p>
          <a:p>
            <a:pPr algn="ctr">
              <a:buFontTx/>
              <a:buChar char="•"/>
            </a:pPr>
            <a:r>
              <a:rPr lang="it-IT"/>
              <a:t> la rimozione del terreno e trasporto in altro sito appositamente adibito </a:t>
            </a:r>
          </a:p>
          <a:p>
            <a:pPr algn="ctr">
              <a:buFontTx/>
              <a:buChar char="•"/>
            </a:pPr>
            <a:r>
              <a:rPr lang="it-IT"/>
              <a:t> l’evaporazione sotto vuoto (Soil Vapor Extraction)</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6930" name="Text Box 2"/>
          <p:cNvSpPr txBox="1">
            <a:spLocks noChangeArrowheads="1"/>
          </p:cNvSpPr>
          <p:nvPr/>
        </p:nvSpPr>
        <p:spPr bwMode="auto">
          <a:xfrm>
            <a:off x="468313" y="92075"/>
            <a:ext cx="8299450" cy="457200"/>
          </a:xfrm>
          <a:prstGeom prst="rect">
            <a:avLst/>
          </a:prstGeom>
          <a:noFill/>
          <a:ln w="9525">
            <a:noFill/>
            <a:miter lim="800000"/>
            <a:headEnd/>
            <a:tailEnd/>
          </a:ln>
          <a:effectLst/>
        </p:spPr>
        <p:txBody>
          <a:bodyPr wrap="none">
            <a:spAutoFit/>
          </a:bodyPr>
          <a:lstStyle/>
          <a:p>
            <a:r>
              <a:rPr lang="it-IT" b="1">
                <a:solidFill>
                  <a:srgbClr val="FF0000"/>
                </a:solidFill>
              </a:rPr>
              <a:t>MODIFICA DI LEVENSPIEN DEL MODELLO DI MONOD</a:t>
            </a:r>
          </a:p>
        </p:txBody>
      </p:sp>
      <p:sp>
        <p:nvSpPr>
          <p:cNvPr id="636931"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C73BA50E-FE96-40A3-BDE8-543D5C3E71D6}" type="slidenum">
              <a:rPr lang="it-IT"/>
              <a:pPr/>
              <a:t>72</a:t>
            </a:fld>
            <a:endParaRPr lang="it-IT"/>
          </a:p>
        </p:txBody>
      </p:sp>
      <p:sp>
        <p:nvSpPr>
          <p:cNvPr id="636932" name="Rectangle 4"/>
          <p:cNvSpPr>
            <a:spLocks noChangeArrowheads="1"/>
          </p:cNvSpPr>
          <p:nvPr/>
        </p:nvSpPr>
        <p:spPr bwMode="auto">
          <a:xfrm>
            <a:off x="0" y="1268413"/>
            <a:ext cx="9144000" cy="4110037"/>
          </a:xfrm>
          <a:prstGeom prst="rect">
            <a:avLst/>
          </a:prstGeom>
          <a:noFill/>
          <a:ln w="9525">
            <a:noFill/>
            <a:miter lim="800000"/>
            <a:headEnd/>
            <a:tailEnd/>
          </a:ln>
          <a:effectLst/>
        </p:spPr>
        <p:txBody>
          <a:bodyPr anchor="ctr">
            <a:spAutoFit/>
          </a:bodyPr>
          <a:lstStyle/>
          <a:p>
            <a:pPr algn="ctr"/>
            <a:r>
              <a:rPr lang="it-IT"/>
              <a:t>dall’equazione:</a:t>
            </a:r>
          </a:p>
          <a:p>
            <a:pPr algn="ctr"/>
            <a:r>
              <a:rPr lang="en-GB">
                <a:solidFill>
                  <a:srgbClr val="000000"/>
                </a:solidFill>
                <a:cs typeface="Times New Roman" pitchFamily="18" charset="0"/>
              </a:rPr>
              <a:t>dX/dt = [1 – S/S</a:t>
            </a:r>
            <a:r>
              <a:rPr lang="en-GB" baseline="-30000">
                <a:solidFill>
                  <a:srgbClr val="000000"/>
                </a:solidFill>
                <a:cs typeface="Times New Roman" pitchFamily="18" charset="0"/>
              </a:rPr>
              <a:t>max</a:t>
            </a:r>
            <a:r>
              <a:rPr lang="en-GB">
                <a:solidFill>
                  <a:srgbClr val="000000"/>
                </a:solidFill>
                <a:cs typeface="Times New Roman" pitchFamily="18" charset="0"/>
              </a:rPr>
              <a:t>]</a:t>
            </a:r>
            <a:r>
              <a:rPr lang="en-GB" baseline="30000">
                <a:solidFill>
                  <a:srgbClr val="000000"/>
                </a:solidFill>
                <a:cs typeface="Times New Roman" pitchFamily="18" charset="0"/>
              </a:rPr>
              <a:t>n</a:t>
            </a:r>
            <a:r>
              <a:rPr lang="en-GB">
                <a:solidFill>
                  <a:srgbClr val="000000"/>
                </a:solidFill>
                <a:cs typeface="Times New Roman" pitchFamily="18" charset="0"/>
              </a:rPr>
              <a:t> [</a:t>
            </a:r>
            <a:r>
              <a:rPr lang="it-IT">
                <a:solidFill>
                  <a:srgbClr val="000000"/>
                </a:solidFill>
                <a:latin typeface="Symbol" pitchFamily="18" charset="2"/>
                <a:cs typeface="Times New Roman" pitchFamily="18" charset="0"/>
              </a:rPr>
              <a:t>m</a:t>
            </a:r>
            <a:r>
              <a:rPr lang="en-GB" baseline="-30000">
                <a:solidFill>
                  <a:srgbClr val="000000"/>
                </a:solidFill>
                <a:cs typeface="Times New Roman" pitchFamily="18" charset="0"/>
              </a:rPr>
              <a:t>m</a:t>
            </a:r>
            <a:r>
              <a:rPr lang="en-GB">
                <a:solidFill>
                  <a:srgbClr val="000000"/>
                </a:solidFill>
                <a:cs typeface="Times New Roman" pitchFamily="18" charset="0"/>
              </a:rPr>
              <a:t> S/( K</a:t>
            </a:r>
            <a:r>
              <a:rPr lang="en-GB" baseline="-30000">
                <a:solidFill>
                  <a:srgbClr val="000000"/>
                </a:solidFill>
                <a:cs typeface="Times New Roman" pitchFamily="18" charset="0"/>
              </a:rPr>
              <a:t>S</a:t>
            </a:r>
            <a:r>
              <a:rPr lang="en-GB">
                <a:solidFill>
                  <a:srgbClr val="000000"/>
                </a:solidFill>
                <a:cs typeface="Times New Roman" pitchFamily="18" charset="0"/>
              </a:rPr>
              <a:t> + S)]</a:t>
            </a:r>
            <a:r>
              <a:rPr lang="it-IT">
                <a:solidFill>
                  <a:srgbClr val="000000"/>
                </a:solidFill>
                <a:latin typeface="Symbol" pitchFamily="18" charset="2"/>
                <a:cs typeface="Times New Roman" pitchFamily="18" charset="0"/>
              </a:rPr>
              <a:t> </a:t>
            </a:r>
            <a:r>
              <a:rPr lang="en-GB">
                <a:solidFill>
                  <a:srgbClr val="000000"/>
                </a:solidFill>
                <a:cs typeface="Times New Roman" pitchFamily="18" charset="0"/>
              </a:rPr>
              <a:t>X  (26)</a:t>
            </a:r>
          </a:p>
          <a:p>
            <a:pPr algn="ctr"/>
            <a:endParaRPr lang="it-IT" sz="800"/>
          </a:p>
          <a:p>
            <a:pPr algn="ctr"/>
            <a:endParaRPr lang="it-IT" sz="800"/>
          </a:p>
          <a:p>
            <a:pPr algn="ctr"/>
            <a:r>
              <a:rPr lang="it-IT"/>
              <a:t>la velocità di crescita esponenziale delle cellule in un substrato diminuisce se: </a:t>
            </a:r>
          </a:p>
          <a:p>
            <a:pPr algn="ctr"/>
            <a:r>
              <a:rPr lang="it-IT"/>
              <a:t>- la concentrazione del substrato è inferiore ad un valore critico </a:t>
            </a:r>
          </a:p>
          <a:p>
            <a:pPr algn="ctr">
              <a:buFontTx/>
              <a:buChar char="-"/>
            </a:pPr>
            <a:r>
              <a:rPr lang="it-IT"/>
              <a:t> S è prossimo ad S</a:t>
            </a:r>
            <a:r>
              <a:rPr lang="it-IT" baseline="-25000"/>
              <a:t>max</a:t>
            </a:r>
            <a:r>
              <a:rPr lang="it-IT"/>
              <a:t> (per l’effetto inibitorio del substrato) </a:t>
            </a:r>
          </a:p>
          <a:p>
            <a:pPr algn="ctr"/>
            <a:endParaRPr lang="it-IT" sz="800"/>
          </a:p>
          <a:p>
            <a:pPr algn="ctr"/>
            <a:r>
              <a:rPr lang="it-IT"/>
              <a:t>l’inibizione si può avere sia a bassa che ad alta concentrazione di S </a:t>
            </a:r>
          </a:p>
          <a:p>
            <a:pPr algn="ctr"/>
            <a:r>
              <a:rPr lang="it-IT"/>
              <a:t>dipende dal tipo di substrato:</a:t>
            </a:r>
          </a:p>
          <a:p>
            <a:pPr algn="ctr"/>
            <a:r>
              <a:rPr lang="it-IT"/>
              <a:t>S</a:t>
            </a:r>
            <a:r>
              <a:rPr lang="it-IT" baseline="-25000"/>
              <a:t>max</a:t>
            </a:r>
            <a:r>
              <a:rPr lang="it-IT"/>
              <a:t> molto basso (substrato fortemente inibitorio) </a:t>
            </a:r>
          </a:p>
          <a:p>
            <a:pPr algn="ctr"/>
            <a:r>
              <a:rPr lang="it-IT"/>
              <a:t>S</a:t>
            </a:r>
            <a:r>
              <a:rPr lang="it-IT" baseline="-25000"/>
              <a:t>max</a:t>
            </a:r>
            <a:r>
              <a:rPr lang="it-IT"/>
              <a:t> molto alto (substrato con minor effetto inibitorio) </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2290" name="Text Box 2"/>
          <p:cNvSpPr txBox="1">
            <a:spLocks noChangeArrowheads="1"/>
          </p:cNvSpPr>
          <p:nvPr/>
        </p:nvSpPr>
        <p:spPr bwMode="auto">
          <a:xfrm>
            <a:off x="468313" y="92075"/>
            <a:ext cx="8299450" cy="457200"/>
          </a:xfrm>
          <a:prstGeom prst="rect">
            <a:avLst/>
          </a:prstGeom>
          <a:noFill/>
          <a:ln w="9525">
            <a:noFill/>
            <a:miter lim="800000"/>
            <a:headEnd/>
            <a:tailEnd/>
          </a:ln>
          <a:effectLst/>
        </p:spPr>
        <p:txBody>
          <a:bodyPr wrap="none">
            <a:spAutoFit/>
          </a:bodyPr>
          <a:lstStyle/>
          <a:p>
            <a:r>
              <a:rPr lang="it-IT" b="1">
                <a:solidFill>
                  <a:srgbClr val="FF0000"/>
                </a:solidFill>
              </a:rPr>
              <a:t>MODIFICA DI LEVENSPIEN DEL MODELLO DI MONOD</a:t>
            </a:r>
          </a:p>
        </p:txBody>
      </p:sp>
      <p:sp>
        <p:nvSpPr>
          <p:cNvPr id="652291"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E6B3DF2D-9FE6-4DC8-8DE2-8AA5A87282AD}" type="slidenum">
              <a:rPr lang="it-IT"/>
              <a:pPr/>
              <a:t>73</a:t>
            </a:fld>
            <a:endParaRPr lang="it-IT"/>
          </a:p>
        </p:txBody>
      </p:sp>
      <p:sp>
        <p:nvSpPr>
          <p:cNvPr id="652292" name="Rectangle 4"/>
          <p:cNvSpPr>
            <a:spLocks noChangeArrowheads="1"/>
          </p:cNvSpPr>
          <p:nvPr/>
        </p:nvSpPr>
        <p:spPr bwMode="auto">
          <a:xfrm>
            <a:off x="0" y="620713"/>
            <a:ext cx="9144000" cy="5448300"/>
          </a:xfrm>
          <a:prstGeom prst="rect">
            <a:avLst/>
          </a:prstGeom>
          <a:noFill/>
          <a:ln w="9525">
            <a:noFill/>
            <a:miter lim="800000"/>
            <a:headEnd/>
            <a:tailEnd/>
          </a:ln>
          <a:effectLst/>
        </p:spPr>
        <p:txBody>
          <a:bodyPr anchor="ctr">
            <a:spAutoFit/>
          </a:bodyPr>
          <a:lstStyle/>
          <a:p>
            <a:pPr algn="ctr"/>
            <a:r>
              <a:rPr lang="it-IT"/>
              <a:t>dall’equazione:</a:t>
            </a:r>
          </a:p>
          <a:p>
            <a:pPr algn="ctr"/>
            <a:r>
              <a:rPr lang="en-GB">
                <a:solidFill>
                  <a:srgbClr val="000000"/>
                </a:solidFill>
                <a:cs typeface="Times New Roman" pitchFamily="18" charset="0"/>
              </a:rPr>
              <a:t>dX/dt = [1 – S/S</a:t>
            </a:r>
            <a:r>
              <a:rPr lang="en-GB" baseline="-30000">
                <a:solidFill>
                  <a:srgbClr val="000000"/>
                </a:solidFill>
                <a:cs typeface="Times New Roman" pitchFamily="18" charset="0"/>
              </a:rPr>
              <a:t>max</a:t>
            </a:r>
            <a:r>
              <a:rPr lang="en-GB">
                <a:solidFill>
                  <a:srgbClr val="000000"/>
                </a:solidFill>
                <a:cs typeface="Times New Roman" pitchFamily="18" charset="0"/>
              </a:rPr>
              <a:t>]</a:t>
            </a:r>
            <a:r>
              <a:rPr lang="en-GB" baseline="30000">
                <a:solidFill>
                  <a:srgbClr val="000000"/>
                </a:solidFill>
                <a:cs typeface="Times New Roman" pitchFamily="18" charset="0"/>
              </a:rPr>
              <a:t>n</a:t>
            </a:r>
            <a:r>
              <a:rPr lang="en-GB">
                <a:solidFill>
                  <a:srgbClr val="000000"/>
                </a:solidFill>
                <a:cs typeface="Times New Roman" pitchFamily="18" charset="0"/>
              </a:rPr>
              <a:t> [</a:t>
            </a:r>
            <a:r>
              <a:rPr lang="it-IT">
                <a:solidFill>
                  <a:srgbClr val="000000"/>
                </a:solidFill>
                <a:latin typeface="Symbol" pitchFamily="18" charset="2"/>
                <a:cs typeface="Times New Roman" pitchFamily="18" charset="0"/>
              </a:rPr>
              <a:t>m</a:t>
            </a:r>
            <a:r>
              <a:rPr lang="en-GB" baseline="-30000">
                <a:solidFill>
                  <a:srgbClr val="000000"/>
                </a:solidFill>
                <a:cs typeface="Times New Roman" pitchFamily="18" charset="0"/>
              </a:rPr>
              <a:t>m</a:t>
            </a:r>
            <a:r>
              <a:rPr lang="en-GB">
                <a:solidFill>
                  <a:srgbClr val="000000"/>
                </a:solidFill>
                <a:cs typeface="Times New Roman" pitchFamily="18" charset="0"/>
              </a:rPr>
              <a:t> S/( K</a:t>
            </a:r>
            <a:r>
              <a:rPr lang="en-GB" baseline="-30000">
                <a:solidFill>
                  <a:srgbClr val="000000"/>
                </a:solidFill>
                <a:cs typeface="Times New Roman" pitchFamily="18" charset="0"/>
              </a:rPr>
              <a:t>S</a:t>
            </a:r>
            <a:r>
              <a:rPr lang="en-GB">
                <a:solidFill>
                  <a:srgbClr val="000000"/>
                </a:solidFill>
                <a:cs typeface="Times New Roman" pitchFamily="18" charset="0"/>
              </a:rPr>
              <a:t> + S)]</a:t>
            </a:r>
            <a:r>
              <a:rPr lang="it-IT">
                <a:solidFill>
                  <a:srgbClr val="000000"/>
                </a:solidFill>
                <a:latin typeface="Symbol" pitchFamily="18" charset="2"/>
                <a:cs typeface="Times New Roman" pitchFamily="18" charset="0"/>
              </a:rPr>
              <a:t> </a:t>
            </a:r>
            <a:r>
              <a:rPr lang="en-GB">
                <a:solidFill>
                  <a:srgbClr val="000000"/>
                </a:solidFill>
                <a:cs typeface="Times New Roman" pitchFamily="18" charset="0"/>
              </a:rPr>
              <a:t>X  (26)</a:t>
            </a:r>
          </a:p>
          <a:p>
            <a:pPr algn="ctr"/>
            <a:endParaRPr lang="it-IT" sz="800"/>
          </a:p>
          <a:p>
            <a:pPr algn="ctr"/>
            <a:endParaRPr lang="it-IT" sz="800"/>
          </a:p>
          <a:p>
            <a:pPr algn="ctr"/>
            <a:r>
              <a:rPr lang="it-IT"/>
              <a:t>quanto più alta è K</a:t>
            </a:r>
            <a:r>
              <a:rPr lang="it-IT" baseline="-25000"/>
              <a:t>S</a:t>
            </a:r>
            <a:r>
              <a:rPr lang="it-IT"/>
              <a:t>, tanto maggiore sarà la concentrazione di substrato per raggiungere </a:t>
            </a:r>
            <a:r>
              <a:rPr lang="it-IT">
                <a:solidFill>
                  <a:srgbClr val="000000"/>
                </a:solidFill>
                <a:latin typeface="Symbol" pitchFamily="18" charset="2"/>
                <a:cs typeface="Times New Roman" pitchFamily="18" charset="0"/>
              </a:rPr>
              <a:t>m</a:t>
            </a:r>
            <a:r>
              <a:rPr lang="en-GB" baseline="-30000">
                <a:solidFill>
                  <a:srgbClr val="000000"/>
                </a:solidFill>
                <a:cs typeface="Times New Roman" pitchFamily="18" charset="0"/>
              </a:rPr>
              <a:t>m</a:t>
            </a:r>
            <a:r>
              <a:rPr lang="en-GB">
                <a:solidFill>
                  <a:srgbClr val="000000"/>
                </a:solidFill>
                <a:cs typeface="Times New Roman" pitchFamily="18" charset="0"/>
              </a:rPr>
              <a:t> </a:t>
            </a:r>
          </a:p>
          <a:p>
            <a:pPr algn="ctr"/>
            <a:r>
              <a:rPr lang="it-IT"/>
              <a:t>tanto più alta è S</a:t>
            </a:r>
            <a:r>
              <a:rPr lang="it-IT" baseline="-25000"/>
              <a:t>max</a:t>
            </a:r>
            <a:r>
              <a:rPr lang="it-IT"/>
              <a:t>, tanto minore sarà l’effetto inibitorio del substrato</a:t>
            </a:r>
          </a:p>
          <a:p>
            <a:pPr algn="ctr"/>
            <a:endParaRPr lang="it-IT"/>
          </a:p>
          <a:p>
            <a:pPr algn="ctr"/>
            <a:r>
              <a:rPr lang="it-IT"/>
              <a:t>  Per raggiungere </a:t>
            </a:r>
            <a:r>
              <a:rPr lang="it-IT">
                <a:solidFill>
                  <a:srgbClr val="000000"/>
                </a:solidFill>
                <a:latin typeface="Symbol" pitchFamily="18" charset="2"/>
                <a:cs typeface="Times New Roman" pitchFamily="18" charset="0"/>
              </a:rPr>
              <a:t>m</a:t>
            </a:r>
            <a:r>
              <a:rPr lang="en-GB" baseline="-30000">
                <a:solidFill>
                  <a:srgbClr val="000000"/>
                </a:solidFill>
                <a:cs typeface="Times New Roman" pitchFamily="18" charset="0"/>
              </a:rPr>
              <a:t>m</a:t>
            </a:r>
            <a:r>
              <a:rPr lang="en-GB">
                <a:solidFill>
                  <a:srgbClr val="000000"/>
                </a:solidFill>
                <a:cs typeface="Times New Roman" pitchFamily="18" charset="0"/>
              </a:rPr>
              <a:t> </a:t>
            </a:r>
            <a:r>
              <a:rPr lang="it-IT"/>
              <a:t>, occorrono due condizioni:</a:t>
            </a:r>
          </a:p>
          <a:p>
            <a:pPr algn="ctr"/>
            <a:r>
              <a:rPr lang="it-IT"/>
              <a:t>  S &gt; &gt; K</a:t>
            </a:r>
            <a:r>
              <a:rPr lang="it-IT" baseline="-25000"/>
              <a:t>S</a:t>
            </a:r>
            <a:endParaRPr lang="it-IT"/>
          </a:p>
          <a:p>
            <a:pPr algn="ctr"/>
            <a:r>
              <a:rPr lang="it-IT"/>
              <a:t>S &lt; &lt; S</a:t>
            </a:r>
            <a:r>
              <a:rPr lang="it-IT" baseline="-25000"/>
              <a:t>max</a:t>
            </a:r>
            <a:endParaRPr lang="it-IT"/>
          </a:p>
          <a:p>
            <a:pPr algn="ctr"/>
            <a:r>
              <a:rPr lang="it-IT"/>
              <a:t>(1) l’enzima deve avere una costante di saturazione bassa </a:t>
            </a:r>
          </a:p>
          <a:p>
            <a:pPr algn="ctr"/>
            <a:r>
              <a:rPr lang="it-IT"/>
              <a:t>(2) il substrato deve avere scarso effetto inibitorio </a:t>
            </a:r>
          </a:p>
          <a:p>
            <a:pPr algn="ctr"/>
            <a:r>
              <a:rPr lang="it-IT"/>
              <a:t>Se K</a:t>
            </a:r>
            <a:r>
              <a:rPr lang="it-IT" baseline="-25000"/>
              <a:t>S</a:t>
            </a:r>
            <a:r>
              <a:rPr lang="it-IT"/>
              <a:t> alta, </a:t>
            </a:r>
            <a:r>
              <a:rPr lang="it-IT">
                <a:solidFill>
                  <a:srgbClr val="000000"/>
                </a:solidFill>
                <a:latin typeface="Symbol" pitchFamily="18" charset="2"/>
                <a:cs typeface="Times New Roman" pitchFamily="18" charset="0"/>
              </a:rPr>
              <a:t>m</a:t>
            </a:r>
            <a:r>
              <a:rPr lang="en-GB" baseline="-30000">
                <a:solidFill>
                  <a:srgbClr val="000000"/>
                </a:solidFill>
                <a:cs typeface="Times New Roman" pitchFamily="18" charset="0"/>
              </a:rPr>
              <a:t>m</a:t>
            </a:r>
            <a:r>
              <a:rPr lang="it-IT"/>
              <a:t> si raggiungere per alti valori di S, purché S &lt; &lt; S</a:t>
            </a:r>
            <a:r>
              <a:rPr lang="it-IT" baseline="-25000"/>
              <a:t>max</a:t>
            </a:r>
            <a:r>
              <a:rPr lang="it-IT"/>
              <a:t>, cioè purchè il substrato abbia scarso potere inibitorio. </a:t>
            </a:r>
          </a:p>
          <a:p>
            <a:pPr algn="ctr"/>
            <a:r>
              <a:rPr lang="it-IT"/>
              <a:t>se per S &gt; &gt; K</a:t>
            </a:r>
            <a:r>
              <a:rPr lang="it-IT" baseline="-25000"/>
              <a:t>S</a:t>
            </a:r>
            <a:r>
              <a:rPr lang="it-IT"/>
              <a:t>, avviene anche che  S = S</a:t>
            </a:r>
            <a:r>
              <a:rPr lang="it-IT" baseline="-25000"/>
              <a:t>max</a:t>
            </a:r>
            <a:r>
              <a:rPr lang="it-IT"/>
              <a:t>, </a:t>
            </a:r>
            <a:r>
              <a:rPr lang="it-IT">
                <a:solidFill>
                  <a:srgbClr val="000000"/>
                </a:solidFill>
                <a:latin typeface="Symbol" pitchFamily="18" charset="2"/>
                <a:cs typeface="Times New Roman" pitchFamily="18" charset="0"/>
              </a:rPr>
              <a:t>m</a:t>
            </a:r>
            <a:r>
              <a:rPr lang="en-GB" baseline="-30000">
                <a:solidFill>
                  <a:srgbClr val="000000"/>
                </a:solidFill>
                <a:cs typeface="Times New Roman" pitchFamily="18" charset="0"/>
              </a:rPr>
              <a:t>m</a:t>
            </a:r>
            <a:r>
              <a:rPr lang="it-IT"/>
              <a:t> non si raggiungerà mai </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8498" name="Text Box 2"/>
          <p:cNvSpPr txBox="1">
            <a:spLocks noChangeArrowheads="1"/>
          </p:cNvSpPr>
          <p:nvPr/>
        </p:nvSpPr>
        <p:spPr bwMode="auto">
          <a:xfrm>
            <a:off x="1220788" y="85725"/>
            <a:ext cx="6664325" cy="457200"/>
          </a:xfrm>
          <a:prstGeom prst="rect">
            <a:avLst/>
          </a:prstGeom>
          <a:noFill/>
          <a:ln w="9525">
            <a:noFill/>
            <a:miter lim="800000"/>
            <a:headEnd/>
            <a:tailEnd/>
          </a:ln>
          <a:effectLst/>
        </p:spPr>
        <p:txBody>
          <a:bodyPr wrap="none">
            <a:spAutoFit/>
          </a:bodyPr>
          <a:lstStyle/>
          <a:p>
            <a:r>
              <a:rPr lang="it-IT" b="1">
                <a:solidFill>
                  <a:srgbClr val="FF0000"/>
                </a:solidFill>
              </a:rPr>
              <a:t>CALCOLO DI </a:t>
            </a:r>
            <a:r>
              <a:rPr lang="it-IT" b="1" i="1">
                <a:solidFill>
                  <a:srgbClr val="FF0000"/>
                </a:solidFill>
                <a:latin typeface="Symbol" pitchFamily="18" charset="2"/>
                <a:cs typeface="Times New Roman" pitchFamily="18" charset="0"/>
              </a:rPr>
              <a:t>m</a:t>
            </a:r>
            <a:r>
              <a:rPr lang="it-IT" b="1" i="1" baseline="-30000">
                <a:solidFill>
                  <a:srgbClr val="FF0000"/>
                </a:solidFill>
                <a:cs typeface="Times New Roman" pitchFamily="18" charset="0"/>
              </a:rPr>
              <a:t>max</a:t>
            </a:r>
            <a:r>
              <a:rPr lang="it-IT" b="1" i="1">
                <a:solidFill>
                  <a:srgbClr val="000000"/>
                </a:solidFill>
                <a:cs typeface="Times New Roman" pitchFamily="18" charset="0"/>
              </a:rPr>
              <a:t> </a:t>
            </a:r>
            <a:r>
              <a:rPr lang="it-IT" b="1">
                <a:solidFill>
                  <a:srgbClr val="FF0000"/>
                </a:solidFill>
              </a:rPr>
              <a:t>DAI DATI SPERIMENTALI</a:t>
            </a:r>
          </a:p>
        </p:txBody>
      </p:sp>
      <p:sp>
        <p:nvSpPr>
          <p:cNvPr id="618499"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83EF8FB5-F20D-41AC-888E-BEE4CC8185D8}" type="slidenum">
              <a:rPr lang="it-IT"/>
              <a:pPr/>
              <a:t>74</a:t>
            </a:fld>
            <a:endParaRPr lang="it-IT"/>
          </a:p>
        </p:txBody>
      </p:sp>
      <p:sp>
        <p:nvSpPr>
          <p:cNvPr id="618501" name="Text Box 5"/>
          <p:cNvSpPr txBox="1">
            <a:spLocks noChangeArrowheads="1"/>
          </p:cNvSpPr>
          <p:nvPr/>
        </p:nvSpPr>
        <p:spPr bwMode="auto">
          <a:xfrm>
            <a:off x="0" y="692150"/>
            <a:ext cx="9144000" cy="5568950"/>
          </a:xfrm>
          <a:prstGeom prst="rect">
            <a:avLst/>
          </a:prstGeom>
          <a:noFill/>
          <a:ln w="9525">
            <a:noFill/>
            <a:miter lim="800000"/>
            <a:headEnd/>
            <a:tailEnd/>
          </a:ln>
          <a:effectLst/>
        </p:spPr>
        <p:txBody>
          <a:bodyPr>
            <a:spAutoFit/>
          </a:bodyPr>
          <a:lstStyle/>
          <a:p>
            <a:pPr algn="just"/>
            <a:r>
              <a:rPr lang="it-IT">
                <a:solidFill>
                  <a:srgbClr val="000000"/>
                </a:solidFill>
                <a:cs typeface="Times New Roman" pitchFamily="18" charset="0"/>
              </a:rPr>
              <a:t>la concentrazione di nutriente (S) può divenire limitante della cinetica di crescita verso la fine della fermentazione. </a:t>
            </a:r>
          </a:p>
          <a:p>
            <a:pPr algn="just"/>
            <a:r>
              <a:rPr lang="it-IT" b="1" u="sng">
                <a:solidFill>
                  <a:srgbClr val="000000"/>
                </a:solidFill>
                <a:cs typeface="Times New Roman" pitchFamily="18" charset="0"/>
              </a:rPr>
              <a:t>colture batch</a:t>
            </a:r>
            <a:r>
              <a:rPr lang="it-IT" b="1">
                <a:solidFill>
                  <a:srgbClr val="000000"/>
                </a:solidFill>
                <a:cs typeface="Times New Roman" pitchFamily="18" charset="0"/>
              </a:rPr>
              <a:t>: </a:t>
            </a:r>
            <a:r>
              <a:rPr lang="it-IT">
                <a:solidFill>
                  <a:srgbClr val="000000"/>
                </a:solidFill>
                <a:cs typeface="Times New Roman" pitchFamily="18" charset="0"/>
              </a:rPr>
              <a:t>non c’è immissione continua</a:t>
            </a:r>
            <a:r>
              <a:rPr lang="it-IT" b="1">
                <a:solidFill>
                  <a:srgbClr val="000000"/>
                </a:solidFill>
                <a:cs typeface="Times New Roman" pitchFamily="18" charset="0"/>
              </a:rPr>
              <a:t> </a:t>
            </a:r>
            <a:r>
              <a:rPr lang="it-IT">
                <a:solidFill>
                  <a:srgbClr val="000000"/>
                </a:solidFill>
                <a:cs typeface="Times New Roman" pitchFamily="18" charset="0"/>
              </a:rPr>
              <a:t>di substrato, e quindi man mano che il microrganismo si riproduce, consuma substrato e causa una continua diminuzione di concentrazione del substrato, finché verso la fine della crescita la concentrazione di substrato scende al di sotto della concentrazione critica</a:t>
            </a:r>
          </a:p>
          <a:p>
            <a:pPr algn="just"/>
            <a:endParaRPr lang="it-IT">
              <a:solidFill>
                <a:srgbClr val="000000"/>
              </a:solidFill>
              <a:cs typeface="Times New Roman" pitchFamily="18" charset="0"/>
            </a:endParaRPr>
          </a:p>
          <a:p>
            <a:pPr algn="ctr"/>
            <a:r>
              <a:rPr lang="it-IT">
                <a:solidFill>
                  <a:srgbClr val="000000"/>
                </a:solidFill>
                <a:cs typeface="Times New Roman" pitchFamily="18" charset="0"/>
              </a:rPr>
              <a:t>i metaboliti prodotti durante la fase di crescita </a:t>
            </a:r>
            <a:r>
              <a:rPr lang="it-IT" u="sng">
                <a:solidFill>
                  <a:srgbClr val="000000"/>
                </a:solidFill>
                <a:cs typeface="Times New Roman" pitchFamily="18" charset="0"/>
              </a:rPr>
              <a:t>si accumulano</a:t>
            </a:r>
            <a:r>
              <a:rPr lang="it-IT">
                <a:solidFill>
                  <a:srgbClr val="000000"/>
                </a:solidFill>
                <a:cs typeface="Times New Roman" pitchFamily="18" charset="0"/>
              </a:rPr>
              <a:t> nel brodo di coltura </a:t>
            </a:r>
          </a:p>
          <a:p>
            <a:pPr algn="ctr"/>
            <a:r>
              <a:rPr lang="it-IT">
                <a:solidFill>
                  <a:srgbClr val="000000"/>
                </a:solidFill>
                <a:cs typeface="Times New Roman" pitchFamily="18" charset="0"/>
              </a:rPr>
              <a:t>essi possono esercitare un effetto inibitorio sulla crescita alla fine </a:t>
            </a:r>
          </a:p>
          <a:p>
            <a:pPr algn="just"/>
            <a:r>
              <a:rPr lang="it-IT">
                <a:solidFill>
                  <a:srgbClr val="000000"/>
                </a:solidFill>
                <a:cs typeface="Times New Roman" pitchFamily="18" charset="0"/>
              </a:rPr>
              <a:t>quando la loro concentrazione diventa relativamente elevata </a:t>
            </a:r>
          </a:p>
          <a:p>
            <a:pPr algn="ctr"/>
            <a:r>
              <a:rPr lang="it-IT">
                <a:solidFill>
                  <a:srgbClr val="000000"/>
                </a:solidFill>
                <a:cs typeface="Times New Roman" pitchFamily="18" charset="0"/>
              </a:rPr>
              <a:t>Nelle fermentazioni batch industriali si usano concentrazioni di zuccheri di 100-200 g/l e K</a:t>
            </a:r>
            <a:r>
              <a:rPr lang="it-IT" baseline="-30000">
                <a:solidFill>
                  <a:srgbClr val="000000"/>
                </a:solidFill>
                <a:cs typeface="Times New Roman" pitchFamily="18" charset="0"/>
              </a:rPr>
              <a:t>S</a:t>
            </a:r>
            <a:r>
              <a:rPr lang="it-IT">
                <a:solidFill>
                  <a:srgbClr val="000000"/>
                </a:solidFill>
                <a:cs typeface="Times New Roman" pitchFamily="18" charset="0"/>
              </a:rPr>
              <a:t> &lt; 0,05 g/l</a:t>
            </a:r>
          </a:p>
          <a:p>
            <a:pPr algn="ctr"/>
            <a:r>
              <a:rPr lang="it-IT">
                <a:solidFill>
                  <a:srgbClr val="000000"/>
                </a:solidFill>
                <a:cs typeface="Times New Roman" pitchFamily="18" charset="0"/>
              </a:rPr>
              <a:t>In queste condizioni		 [S] &gt; &gt; K</a:t>
            </a:r>
            <a:r>
              <a:rPr lang="it-IT" baseline="-30000">
                <a:solidFill>
                  <a:srgbClr val="000000"/>
                </a:solidFill>
                <a:cs typeface="Times New Roman" pitchFamily="18" charset="0"/>
              </a:rPr>
              <a:t>S</a:t>
            </a:r>
            <a:r>
              <a:rPr lang="it-IT">
                <a:solidFill>
                  <a:srgbClr val="000000"/>
                </a:solidFill>
                <a:cs typeface="Times New Roman" pitchFamily="18" charset="0"/>
              </a:rPr>
              <a:t>, </a:t>
            </a:r>
            <a:r>
              <a:rPr lang="it-IT">
                <a:solidFill>
                  <a:srgbClr val="000000"/>
                </a:solidFill>
                <a:latin typeface="Symbol" pitchFamily="18" charset="2"/>
                <a:cs typeface="Times New Roman" pitchFamily="18" charset="0"/>
              </a:rPr>
              <a:t>m </a:t>
            </a:r>
            <a:r>
              <a:rPr lang="it-IT">
                <a:solidFill>
                  <a:srgbClr val="000000"/>
                </a:solidFill>
                <a:cs typeface="Times New Roman" pitchFamily="18" charset="0"/>
              </a:rPr>
              <a:t> = </a:t>
            </a:r>
            <a:r>
              <a:rPr lang="it-IT">
                <a:solidFill>
                  <a:srgbClr val="000000"/>
                </a:solidFill>
                <a:latin typeface="Symbol" pitchFamily="18" charset="2"/>
                <a:cs typeface="Times New Roman" pitchFamily="18" charset="0"/>
              </a:rPr>
              <a:t>m</a:t>
            </a:r>
            <a:r>
              <a:rPr lang="it-IT" baseline="-30000">
                <a:solidFill>
                  <a:srgbClr val="000000"/>
                </a:solidFill>
                <a:cs typeface="Times New Roman" pitchFamily="18" charset="0"/>
              </a:rPr>
              <a:t>max</a:t>
            </a:r>
            <a:r>
              <a:rPr lang="it-IT" baseline="30000">
                <a:solidFill>
                  <a:srgbClr val="000000"/>
                </a:solidFill>
                <a:cs typeface="Times New Roman" pitchFamily="18" charset="0"/>
              </a:rPr>
              <a:t>.</a:t>
            </a:r>
            <a:r>
              <a:rPr lang="it-IT"/>
              <a:t> </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7954" name="Text Box 2"/>
          <p:cNvSpPr txBox="1">
            <a:spLocks noChangeArrowheads="1"/>
          </p:cNvSpPr>
          <p:nvPr/>
        </p:nvSpPr>
        <p:spPr bwMode="auto">
          <a:xfrm>
            <a:off x="468313" y="92075"/>
            <a:ext cx="7824787" cy="457200"/>
          </a:xfrm>
          <a:prstGeom prst="rect">
            <a:avLst/>
          </a:prstGeom>
          <a:noFill/>
          <a:ln w="9525">
            <a:noFill/>
            <a:miter lim="800000"/>
            <a:headEnd/>
            <a:tailEnd/>
          </a:ln>
          <a:effectLst/>
        </p:spPr>
        <p:txBody>
          <a:bodyPr wrap="none">
            <a:spAutoFit/>
          </a:bodyPr>
          <a:lstStyle/>
          <a:p>
            <a:r>
              <a:rPr lang="it-IT" b="1">
                <a:solidFill>
                  <a:srgbClr val="FF0000"/>
                </a:solidFill>
              </a:rPr>
              <a:t>STIMA DEI PARAMETRI DEL MODELLO DI MONOD</a:t>
            </a:r>
          </a:p>
        </p:txBody>
      </p:sp>
      <p:sp>
        <p:nvSpPr>
          <p:cNvPr id="637955"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B36BF76A-B45C-4498-93D9-E9A5E7246E53}" type="slidenum">
              <a:rPr lang="it-IT"/>
              <a:pPr/>
              <a:t>75</a:t>
            </a:fld>
            <a:endParaRPr lang="it-IT"/>
          </a:p>
        </p:txBody>
      </p:sp>
      <p:sp>
        <p:nvSpPr>
          <p:cNvPr id="637956" name="Text Box 4"/>
          <p:cNvSpPr txBox="1">
            <a:spLocks noChangeArrowheads="1"/>
          </p:cNvSpPr>
          <p:nvPr/>
        </p:nvSpPr>
        <p:spPr bwMode="auto">
          <a:xfrm>
            <a:off x="0" y="620713"/>
            <a:ext cx="9144000" cy="457200"/>
          </a:xfrm>
          <a:prstGeom prst="rect">
            <a:avLst/>
          </a:prstGeom>
          <a:noFill/>
          <a:ln w="9525">
            <a:noFill/>
            <a:miter lim="800000"/>
            <a:headEnd/>
            <a:tailEnd/>
          </a:ln>
          <a:effectLst/>
        </p:spPr>
        <p:txBody>
          <a:bodyPr>
            <a:spAutoFit/>
          </a:bodyPr>
          <a:lstStyle/>
          <a:p>
            <a:pPr algn="ctr"/>
            <a:r>
              <a:rPr lang="it-IT" b="1" i="1">
                <a:solidFill>
                  <a:srgbClr val="000000"/>
                </a:solidFill>
                <a:cs typeface="Times New Roman" pitchFamily="18" charset="0"/>
              </a:rPr>
              <a:t>Calcolo di </a:t>
            </a:r>
            <a:r>
              <a:rPr lang="it-IT" b="1" i="1">
                <a:solidFill>
                  <a:srgbClr val="000000"/>
                </a:solidFill>
                <a:latin typeface="Symbol" pitchFamily="18" charset="2"/>
                <a:cs typeface="Times New Roman" pitchFamily="18" charset="0"/>
              </a:rPr>
              <a:t>m</a:t>
            </a:r>
            <a:r>
              <a:rPr lang="it-IT" b="1" i="1" baseline="-30000">
                <a:solidFill>
                  <a:srgbClr val="000000"/>
                </a:solidFill>
                <a:cs typeface="Times New Roman" pitchFamily="18" charset="0"/>
              </a:rPr>
              <a:t>max</a:t>
            </a:r>
            <a:r>
              <a:rPr lang="it-IT" b="1" i="1">
                <a:solidFill>
                  <a:srgbClr val="000000"/>
                </a:solidFill>
                <a:cs typeface="Times New Roman" pitchFamily="18" charset="0"/>
              </a:rPr>
              <a:t> dai dati sperimentali</a:t>
            </a:r>
            <a:endParaRPr lang="it-IT">
              <a:solidFill>
                <a:srgbClr val="000000"/>
              </a:solidFill>
              <a:cs typeface="Times New Roman" pitchFamily="18" charset="0"/>
            </a:endParaRPr>
          </a:p>
        </p:txBody>
      </p:sp>
      <p:graphicFrame>
        <p:nvGraphicFramePr>
          <p:cNvPr id="637957" name="Object 5"/>
          <p:cNvGraphicFramePr>
            <a:graphicFrameLocks noChangeAspect="1"/>
          </p:cNvGraphicFramePr>
          <p:nvPr/>
        </p:nvGraphicFramePr>
        <p:xfrm>
          <a:off x="0" y="1104900"/>
          <a:ext cx="9144000" cy="3530600"/>
        </p:xfrm>
        <a:graphic>
          <a:graphicData uri="http://schemas.openxmlformats.org/presentationml/2006/ole">
            <mc:AlternateContent xmlns:mc="http://schemas.openxmlformats.org/markup-compatibility/2006">
              <mc:Choice xmlns:v="urn:schemas-microsoft-com:vml" Requires="v">
                <p:oleObj name="Documento" r:id="rId2" imgW="6251961" imgH="2412801" progId="Word.Document.8">
                  <p:embed/>
                </p:oleObj>
              </mc:Choice>
              <mc:Fallback>
                <p:oleObj name="Documento" r:id="rId2" imgW="6251961" imgH="2412801" progId="Word.Document.8">
                  <p:embed/>
                  <p:pic>
                    <p:nvPicPr>
                      <p:cNvPr id="0"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04900"/>
                        <a:ext cx="9144000" cy="353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8" name="Text Box 2"/>
          <p:cNvSpPr txBox="1">
            <a:spLocks noChangeArrowheads="1"/>
          </p:cNvSpPr>
          <p:nvPr/>
        </p:nvSpPr>
        <p:spPr bwMode="auto">
          <a:xfrm>
            <a:off x="468313" y="92075"/>
            <a:ext cx="7824787" cy="457200"/>
          </a:xfrm>
          <a:prstGeom prst="rect">
            <a:avLst/>
          </a:prstGeom>
          <a:noFill/>
          <a:ln w="9525">
            <a:noFill/>
            <a:miter lim="800000"/>
            <a:headEnd/>
            <a:tailEnd/>
          </a:ln>
          <a:effectLst/>
        </p:spPr>
        <p:txBody>
          <a:bodyPr wrap="none">
            <a:spAutoFit/>
          </a:bodyPr>
          <a:lstStyle/>
          <a:p>
            <a:r>
              <a:rPr lang="it-IT" b="1">
                <a:solidFill>
                  <a:srgbClr val="FF0000"/>
                </a:solidFill>
              </a:rPr>
              <a:t>STIMA DEI PARAMETRI DEL MODELLO DI MONOD</a:t>
            </a:r>
          </a:p>
        </p:txBody>
      </p:sp>
      <p:sp>
        <p:nvSpPr>
          <p:cNvPr id="638979"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E077ACEE-3367-4891-A93B-436FF1F248CE}" type="slidenum">
              <a:rPr lang="it-IT"/>
              <a:pPr/>
              <a:t>76</a:t>
            </a:fld>
            <a:endParaRPr lang="it-IT"/>
          </a:p>
        </p:txBody>
      </p:sp>
      <p:sp>
        <p:nvSpPr>
          <p:cNvPr id="638980" name="Text Box 4"/>
          <p:cNvSpPr txBox="1">
            <a:spLocks noChangeArrowheads="1"/>
          </p:cNvSpPr>
          <p:nvPr/>
        </p:nvSpPr>
        <p:spPr bwMode="auto">
          <a:xfrm>
            <a:off x="0" y="404813"/>
            <a:ext cx="9144000" cy="1917700"/>
          </a:xfrm>
          <a:prstGeom prst="rect">
            <a:avLst/>
          </a:prstGeom>
          <a:noFill/>
          <a:ln w="9525">
            <a:noFill/>
            <a:miter lim="800000"/>
            <a:headEnd/>
            <a:tailEnd/>
          </a:ln>
          <a:effectLst/>
        </p:spPr>
        <p:txBody>
          <a:bodyPr>
            <a:spAutoFit/>
          </a:bodyPr>
          <a:lstStyle/>
          <a:p>
            <a:pPr algn="just"/>
            <a:r>
              <a:rPr lang="it-IT" i="1">
                <a:solidFill>
                  <a:srgbClr val="000000"/>
                </a:solidFill>
                <a:cs typeface="Times New Roman" pitchFamily="18" charset="0"/>
              </a:rPr>
              <a:t>Esercizio 11. Per determinare l’effetto della concentrazione di siero fetale di bovino (S) sulla velocità di crescita di cellule ibride (HBD1) si è condotto un esperimento con due diverse concentrazioni di siero al 10 e 20 %  nel mezzo di coltura, e si è misurata la concentrazione cellulare al variare del tempo di coltura,  ottenendo i seguenti risultati:</a:t>
            </a:r>
            <a:r>
              <a:rPr lang="it-IT">
                <a:solidFill>
                  <a:srgbClr val="000000"/>
                </a:solidFill>
                <a:cs typeface="Times New Roman" pitchFamily="18" charset="0"/>
              </a:rPr>
              <a:t> </a:t>
            </a:r>
          </a:p>
        </p:txBody>
      </p:sp>
      <p:graphicFrame>
        <p:nvGraphicFramePr>
          <p:cNvPr id="638982" name="Object 6"/>
          <p:cNvGraphicFramePr>
            <a:graphicFrameLocks noChangeAspect="1"/>
          </p:cNvGraphicFramePr>
          <p:nvPr/>
        </p:nvGraphicFramePr>
        <p:xfrm>
          <a:off x="539750" y="2349500"/>
          <a:ext cx="7667625" cy="3309938"/>
        </p:xfrm>
        <a:graphic>
          <a:graphicData uri="http://schemas.openxmlformats.org/presentationml/2006/ole">
            <mc:AlternateContent xmlns:mc="http://schemas.openxmlformats.org/markup-compatibility/2006">
              <mc:Choice xmlns:v="urn:schemas-microsoft-com:vml" Requires="v">
                <p:oleObj name="Documento" r:id="rId2" imgW="6251961" imgH="2698290" progId="Word.Document.8">
                  <p:embed/>
                </p:oleObj>
              </mc:Choice>
              <mc:Fallback>
                <p:oleObj name="Documento" r:id="rId2" imgW="6251961" imgH="2698290" progId="Word.Document.8">
                  <p:embed/>
                  <p:pic>
                    <p:nvPicPr>
                      <p:cNvPr id="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750" y="2349500"/>
                        <a:ext cx="7667625" cy="3309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38983" name="Rectangle 7"/>
          <p:cNvSpPr>
            <a:spLocks noChangeArrowheads="1"/>
          </p:cNvSpPr>
          <p:nvPr/>
        </p:nvSpPr>
        <p:spPr bwMode="auto">
          <a:xfrm>
            <a:off x="0" y="5589588"/>
            <a:ext cx="9144000" cy="822325"/>
          </a:xfrm>
          <a:prstGeom prst="rect">
            <a:avLst/>
          </a:prstGeom>
          <a:noFill/>
          <a:ln w="9525">
            <a:noFill/>
            <a:miter lim="800000"/>
            <a:headEnd/>
            <a:tailEnd/>
          </a:ln>
          <a:effectLst/>
        </p:spPr>
        <p:txBody>
          <a:bodyPr anchor="ctr">
            <a:spAutoFit/>
          </a:bodyPr>
          <a:lstStyle/>
          <a:p>
            <a:pPr algn="just"/>
            <a:r>
              <a:rPr lang="it-IT"/>
              <a:t> </a:t>
            </a:r>
            <a:r>
              <a:rPr lang="it-IT" i="1"/>
              <a:t>Mostrando lo sviluppo del  procedimento di analisi dei dati, determinare  in quale mezzo le cellule crescono più velocemente.</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9522" name="Text Box 2"/>
          <p:cNvSpPr txBox="1">
            <a:spLocks noChangeArrowheads="1"/>
          </p:cNvSpPr>
          <p:nvPr/>
        </p:nvSpPr>
        <p:spPr bwMode="auto">
          <a:xfrm>
            <a:off x="323850" y="92075"/>
            <a:ext cx="8936101" cy="461665"/>
          </a:xfrm>
          <a:prstGeom prst="rect">
            <a:avLst/>
          </a:prstGeom>
          <a:noFill/>
          <a:ln w="9525">
            <a:noFill/>
            <a:miter lim="800000"/>
            <a:headEnd/>
            <a:tailEnd/>
          </a:ln>
          <a:effectLst/>
        </p:spPr>
        <p:txBody>
          <a:bodyPr wrap="none">
            <a:spAutoFit/>
          </a:bodyPr>
          <a:lstStyle/>
          <a:p>
            <a:r>
              <a:rPr lang="it-IT" b="1" dirty="0">
                <a:solidFill>
                  <a:srgbClr val="FF0000"/>
                </a:solidFill>
              </a:rPr>
              <a:t>COEFFICIENTE STECHIOMETRICO DELLA REAZIONE (Y) </a:t>
            </a:r>
          </a:p>
        </p:txBody>
      </p:sp>
      <p:sp>
        <p:nvSpPr>
          <p:cNvPr id="619523"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0EB5D8F2-5BF1-46F2-99EC-A8399284EAE6}" type="slidenum">
              <a:rPr lang="it-IT"/>
              <a:pPr/>
              <a:t>77</a:t>
            </a:fld>
            <a:endParaRPr lang="it-IT"/>
          </a:p>
        </p:txBody>
      </p:sp>
      <p:sp>
        <p:nvSpPr>
          <p:cNvPr id="619524" name="Rectangle 4"/>
          <p:cNvSpPr>
            <a:spLocks noChangeArrowheads="1"/>
          </p:cNvSpPr>
          <p:nvPr/>
        </p:nvSpPr>
        <p:spPr bwMode="auto">
          <a:xfrm>
            <a:off x="-36513" y="476250"/>
            <a:ext cx="9144001" cy="5934075"/>
          </a:xfrm>
          <a:prstGeom prst="rect">
            <a:avLst/>
          </a:prstGeom>
          <a:noFill/>
          <a:ln w="9525">
            <a:noFill/>
            <a:miter lim="800000"/>
            <a:headEnd/>
            <a:tailEnd/>
          </a:ln>
          <a:effectLst/>
        </p:spPr>
        <p:txBody>
          <a:bodyPr anchor="ctr">
            <a:spAutoFit/>
          </a:bodyPr>
          <a:lstStyle/>
          <a:p>
            <a:pPr algn="ctr"/>
            <a:r>
              <a:rPr lang="it-IT"/>
              <a:t> Tale coefficiente si riferisce ad una singola specifica reazione</a:t>
            </a:r>
          </a:p>
          <a:p>
            <a:pPr algn="just"/>
            <a:endParaRPr lang="it-IT"/>
          </a:p>
          <a:p>
            <a:pPr algn="just"/>
            <a:r>
              <a:rPr lang="it-IT"/>
              <a:t>bisognerebbe individuare le singole reazioni, considerare i coefficienti stechiometrici di ogni singola reazione e le costanti di equilibrio di ogni singola reazione, e risolvere il sistema di n equazioni in n incognite. </a:t>
            </a:r>
          </a:p>
          <a:p>
            <a:pPr algn="ctr"/>
            <a:r>
              <a:rPr lang="it-IT" b="1" i="1"/>
              <a:t>valutare la resa della fermentazione all’equilibrio termodinamico</a:t>
            </a:r>
          </a:p>
          <a:p>
            <a:pPr algn="just"/>
            <a:r>
              <a:rPr lang="it-IT" u="sng"/>
              <a:t>nella pratica:</a:t>
            </a:r>
          </a:p>
          <a:p>
            <a:pPr algn="just"/>
            <a:r>
              <a:rPr lang="it-IT"/>
              <a:t> si usa il </a:t>
            </a:r>
            <a:r>
              <a:rPr lang="it-IT" b="1"/>
              <a:t>coefficiente di resa della fermentazione</a:t>
            </a:r>
            <a:r>
              <a:rPr lang="it-IT"/>
              <a:t>, espresso come grammi di prodotto per grammo di biomassa alimentata al reattore</a:t>
            </a:r>
          </a:p>
          <a:p>
            <a:pPr algn="just"/>
            <a:endParaRPr lang="it-IT"/>
          </a:p>
          <a:p>
            <a:pPr algn="just"/>
            <a:r>
              <a:rPr lang="it-IT"/>
              <a:t>si determina sperimentalmente ed è un </a:t>
            </a:r>
            <a:r>
              <a:rPr lang="it-IT" b="1"/>
              <a:t>parametro empirico</a:t>
            </a:r>
            <a:r>
              <a:rPr lang="it-IT"/>
              <a:t>, che non necessariamente coincide con il coefficiente stechiometrico di nessuna singola reazione</a:t>
            </a:r>
          </a:p>
          <a:p>
            <a:pPr algn="just"/>
            <a:endParaRPr lang="it-IT"/>
          </a:p>
          <a:p>
            <a:pPr algn="just"/>
            <a:r>
              <a:rPr lang="it-IT"/>
              <a:t> esso risulta dalla </a:t>
            </a:r>
            <a:r>
              <a:rPr lang="it-IT" b="1"/>
              <a:t>media ponderata dei </a:t>
            </a:r>
            <a:r>
              <a:rPr lang="it-IT" b="1" i="1"/>
              <a:t>coefficienti stechiometrici</a:t>
            </a:r>
            <a:r>
              <a:rPr lang="it-IT" b="1"/>
              <a:t> delle singole reazioni tenuto conto delle loro velocità relative</a:t>
            </a:r>
            <a:endParaRPr lang="it-IT"/>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0002" name="Text Box 2"/>
          <p:cNvSpPr txBox="1">
            <a:spLocks noChangeArrowheads="1"/>
          </p:cNvSpPr>
          <p:nvPr/>
        </p:nvSpPr>
        <p:spPr bwMode="auto">
          <a:xfrm>
            <a:off x="646113" y="92075"/>
            <a:ext cx="7742237" cy="457200"/>
          </a:xfrm>
          <a:prstGeom prst="rect">
            <a:avLst/>
          </a:prstGeom>
          <a:noFill/>
          <a:ln w="9525">
            <a:noFill/>
            <a:miter lim="800000"/>
            <a:headEnd/>
            <a:tailEnd/>
          </a:ln>
          <a:effectLst/>
        </p:spPr>
        <p:txBody>
          <a:bodyPr wrap="none">
            <a:spAutoFit/>
          </a:bodyPr>
          <a:lstStyle/>
          <a:p>
            <a:r>
              <a:rPr lang="it-IT" b="1">
                <a:solidFill>
                  <a:srgbClr val="FF0000"/>
                </a:solidFill>
              </a:rPr>
              <a:t>COEFFICIENTE DI RESA DELLA FERMENTAZIONE</a:t>
            </a:r>
          </a:p>
        </p:txBody>
      </p:sp>
      <p:sp>
        <p:nvSpPr>
          <p:cNvPr id="640003"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64D2247E-7C45-433E-870C-B9CD273587AA}" type="slidenum">
              <a:rPr lang="it-IT"/>
              <a:pPr/>
              <a:t>78</a:t>
            </a:fld>
            <a:endParaRPr lang="it-IT"/>
          </a:p>
        </p:txBody>
      </p:sp>
      <p:sp>
        <p:nvSpPr>
          <p:cNvPr id="640004" name="Rectangle 4"/>
          <p:cNvSpPr>
            <a:spLocks noChangeArrowheads="1"/>
          </p:cNvSpPr>
          <p:nvPr/>
        </p:nvSpPr>
        <p:spPr bwMode="auto">
          <a:xfrm>
            <a:off x="0" y="1046163"/>
            <a:ext cx="9144000" cy="4838700"/>
          </a:xfrm>
          <a:prstGeom prst="rect">
            <a:avLst/>
          </a:prstGeom>
          <a:noFill/>
          <a:ln w="9525">
            <a:noFill/>
            <a:miter lim="800000"/>
            <a:headEnd/>
            <a:tailEnd/>
          </a:ln>
          <a:effectLst/>
        </p:spPr>
        <p:txBody>
          <a:bodyPr anchor="ctr">
            <a:spAutoFit/>
          </a:bodyPr>
          <a:lstStyle/>
          <a:p>
            <a:pPr algn="ctr"/>
            <a:r>
              <a:rPr lang="it-IT"/>
              <a:t>VALUTAZIONE SPERIMENTALE DEL COEFFICIENTE</a:t>
            </a:r>
          </a:p>
          <a:p>
            <a:pPr algn="just"/>
            <a:r>
              <a:rPr lang="it-IT"/>
              <a:t> Supponiamo ad esempio che, nella fermentazione del maltosio, alimentando al reattore 1 grammo di maltosio si ottengano 0,6 g di lattato, 0,2 g di acetato e 0,2 g di cellule. Il coefficiente di resa della fermentazione in acetato sarà 0,2 g/g. Se alimentiamo 100 g di maltosio e otteniamo 60 g di lattato, 20 g di acetato e 20 g di cellule, il coefficiente di resa in acetato sarà 20 %, che riferito ad un grammo di maltosio è sempre 0,2 g/g (20 g/100 g = 0,2 g/g).</a:t>
            </a:r>
          </a:p>
          <a:p>
            <a:pPr algn="just"/>
            <a:endParaRPr lang="it-IT"/>
          </a:p>
          <a:p>
            <a:pPr algn="ctr"/>
            <a:r>
              <a:rPr lang="it-IT" b="1"/>
              <a:t> il coefficiente di resa è di grande importanza nella pratica industriale</a:t>
            </a:r>
            <a:r>
              <a:rPr lang="it-IT"/>
              <a:t> </a:t>
            </a:r>
          </a:p>
          <a:p>
            <a:pPr algn="ctr"/>
            <a:r>
              <a:rPr lang="it-IT" b="1"/>
              <a:t>MA</a:t>
            </a:r>
          </a:p>
          <a:p>
            <a:pPr algn="just"/>
            <a:r>
              <a:rPr lang="it-IT" b="1"/>
              <a:t>un alto coefficiente di resa non necessariamente indica alto profitto</a:t>
            </a:r>
            <a:endParaRPr lang="it-IT"/>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1026" name="Text Box 2"/>
          <p:cNvSpPr txBox="1">
            <a:spLocks noChangeArrowheads="1"/>
          </p:cNvSpPr>
          <p:nvPr/>
        </p:nvSpPr>
        <p:spPr bwMode="auto">
          <a:xfrm>
            <a:off x="646113" y="92075"/>
            <a:ext cx="7742237" cy="457200"/>
          </a:xfrm>
          <a:prstGeom prst="rect">
            <a:avLst/>
          </a:prstGeom>
          <a:noFill/>
          <a:ln w="9525">
            <a:noFill/>
            <a:miter lim="800000"/>
            <a:headEnd/>
            <a:tailEnd/>
          </a:ln>
          <a:effectLst/>
        </p:spPr>
        <p:txBody>
          <a:bodyPr wrap="none">
            <a:spAutoFit/>
          </a:bodyPr>
          <a:lstStyle/>
          <a:p>
            <a:r>
              <a:rPr lang="it-IT" b="1">
                <a:solidFill>
                  <a:srgbClr val="FF0000"/>
                </a:solidFill>
              </a:rPr>
              <a:t>COEFFICIENTE DI RESA DELLA FERMENTAZIONE</a:t>
            </a:r>
          </a:p>
        </p:txBody>
      </p:sp>
      <p:sp>
        <p:nvSpPr>
          <p:cNvPr id="641027"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1FD9D896-F582-48C4-86D8-5467CE58281B}" type="slidenum">
              <a:rPr lang="it-IT"/>
              <a:pPr/>
              <a:t>79</a:t>
            </a:fld>
            <a:endParaRPr lang="it-IT"/>
          </a:p>
        </p:txBody>
      </p:sp>
      <p:sp>
        <p:nvSpPr>
          <p:cNvPr id="641028" name="Rectangle 4"/>
          <p:cNvSpPr>
            <a:spLocks noChangeArrowheads="1"/>
          </p:cNvSpPr>
          <p:nvPr/>
        </p:nvSpPr>
        <p:spPr bwMode="auto">
          <a:xfrm>
            <a:off x="0" y="498475"/>
            <a:ext cx="9144000" cy="5934075"/>
          </a:xfrm>
          <a:prstGeom prst="rect">
            <a:avLst/>
          </a:prstGeom>
          <a:noFill/>
          <a:ln w="9525">
            <a:noFill/>
            <a:miter lim="800000"/>
            <a:headEnd/>
            <a:tailEnd/>
          </a:ln>
          <a:effectLst/>
        </p:spPr>
        <p:txBody>
          <a:bodyPr anchor="ctr">
            <a:spAutoFit/>
          </a:bodyPr>
          <a:lstStyle/>
          <a:p>
            <a:pPr algn="just"/>
            <a:r>
              <a:rPr lang="it-IT">
                <a:solidFill>
                  <a:srgbClr val="000000"/>
                </a:solidFill>
                <a:cs typeface="Times New Roman" pitchFamily="18" charset="0"/>
              </a:rPr>
              <a:t>Tutto dipende da:</a:t>
            </a:r>
          </a:p>
          <a:p>
            <a:pPr lvl="1" algn="just">
              <a:buFontTx/>
              <a:buChar char="•"/>
            </a:pPr>
            <a:r>
              <a:rPr lang="it-IT">
                <a:solidFill>
                  <a:srgbClr val="000000"/>
                </a:solidFill>
                <a:cs typeface="Times New Roman" pitchFamily="18" charset="0"/>
              </a:rPr>
              <a:t> velocità di reazione</a:t>
            </a:r>
          </a:p>
          <a:p>
            <a:pPr lvl="1" algn="just">
              <a:buFontTx/>
              <a:buChar char="•"/>
            </a:pPr>
            <a:r>
              <a:rPr lang="it-IT">
                <a:solidFill>
                  <a:srgbClr val="000000"/>
                </a:solidFill>
                <a:cs typeface="Times New Roman" pitchFamily="18" charset="0"/>
              </a:rPr>
              <a:t> dimensione e costo dell’impianto</a:t>
            </a:r>
          </a:p>
          <a:p>
            <a:pPr lvl="1" algn="just">
              <a:buFontTx/>
              <a:buChar char="•"/>
            </a:pPr>
            <a:r>
              <a:rPr lang="it-IT">
                <a:solidFill>
                  <a:srgbClr val="000000"/>
                </a:solidFill>
                <a:cs typeface="Times New Roman" pitchFamily="18" charset="0"/>
              </a:rPr>
              <a:t> costo del processo</a:t>
            </a:r>
          </a:p>
          <a:p>
            <a:pPr algn="just"/>
            <a:r>
              <a:rPr lang="it-IT">
                <a:solidFill>
                  <a:srgbClr val="000000"/>
                </a:solidFill>
                <a:cs typeface="Times New Roman" pitchFamily="18" charset="0"/>
              </a:rPr>
              <a:t>ESEMPIO: </a:t>
            </a:r>
            <a:r>
              <a:rPr lang="it-IT" b="1" i="1">
                <a:solidFill>
                  <a:srgbClr val="000000"/>
                </a:solidFill>
                <a:cs typeface="Times New Roman" pitchFamily="18" charset="0"/>
              </a:rPr>
              <a:t>fermentazione aerobica</a:t>
            </a:r>
            <a:r>
              <a:rPr lang="it-IT">
                <a:solidFill>
                  <a:srgbClr val="000000"/>
                </a:solidFill>
                <a:cs typeface="Times New Roman" pitchFamily="18" charset="0"/>
              </a:rPr>
              <a:t> </a:t>
            </a:r>
          </a:p>
          <a:p>
            <a:pPr algn="just"/>
            <a:r>
              <a:rPr lang="it-IT">
                <a:solidFill>
                  <a:srgbClr val="000000"/>
                </a:solidFill>
                <a:cs typeface="Times New Roman" pitchFamily="18" charset="0"/>
              </a:rPr>
              <a:t>(la diffusione dell’ossigeno nella biomassa è lo stadio limitante della cinetica, cioè lo stadio più lento). </a:t>
            </a:r>
          </a:p>
          <a:p>
            <a:pPr algn="just"/>
            <a:r>
              <a:rPr lang="it-IT">
                <a:solidFill>
                  <a:srgbClr val="000000"/>
                </a:solidFill>
                <a:cs typeface="Times New Roman" pitchFamily="18" charset="0"/>
              </a:rPr>
              <a:t>Per aumentare la resa in prodotto, potrebbe essere necessario aumentare il flusso di aerazione. Il costo del potenziamento e di esercizio dell’impianto di aerazione potrebbe incidere tanto sul processo da essere superiore al vantaggio di una maggiore resa, e perciò sarebbe antieconomico. Inoltre, una resa elevata non vuol dire necessariamente una elevata produttività. Né basterebbe che l’aumento di resa coincidesse con un’elevata produzione oraria. Il miglioramento della conversione sarebbe giustificato solo nel caso in cui aumentasse</a:t>
            </a:r>
          </a:p>
          <a:p>
            <a:pPr algn="ctr"/>
            <a:r>
              <a:rPr lang="it-IT">
                <a:solidFill>
                  <a:srgbClr val="000000"/>
                </a:solidFill>
                <a:cs typeface="Times New Roman" pitchFamily="18" charset="0"/>
              </a:rPr>
              <a:t>CP = Quantità di Prodotto/(Tempo x Volume) = Kg/(h m</a:t>
            </a:r>
            <a:r>
              <a:rPr lang="it-IT" baseline="30000">
                <a:solidFill>
                  <a:srgbClr val="000000"/>
                </a:solidFill>
                <a:cs typeface="Times New Roman" pitchFamily="18" charset="0"/>
              </a:rPr>
              <a:t>3</a:t>
            </a:r>
            <a:r>
              <a:rPr lang="it-IT">
                <a:solidFill>
                  <a:srgbClr val="000000"/>
                </a:solidFill>
                <a:cs typeface="Times New Roman" pitchFamily="18" charset="0"/>
              </a:rPr>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986" name="Text Box 2"/>
          <p:cNvSpPr txBox="1">
            <a:spLocks noChangeArrowheads="1"/>
          </p:cNvSpPr>
          <p:nvPr/>
        </p:nvSpPr>
        <p:spPr bwMode="auto">
          <a:xfrm>
            <a:off x="468313" y="92075"/>
            <a:ext cx="8153400" cy="457200"/>
          </a:xfrm>
          <a:prstGeom prst="rect">
            <a:avLst/>
          </a:prstGeom>
          <a:noFill/>
          <a:ln w="9525">
            <a:noFill/>
            <a:miter lim="800000"/>
            <a:headEnd/>
            <a:tailEnd/>
          </a:ln>
          <a:effectLst/>
        </p:spPr>
        <p:txBody>
          <a:bodyPr wrap="none">
            <a:spAutoFit/>
          </a:bodyPr>
          <a:lstStyle/>
          <a:p>
            <a:r>
              <a:rPr lang="it-IT" b="1">
                <a:solidFill>
                  <a:srgbClr val="FF0000"/>
                </a:solidFill>
              </a:rPr>
              <a:t>SVILUPPO DI UN PROCESSO SU SCALA INDUSTRIALE</a:t>
            </a:r>
          </a:p>
        </p:txBody>
      </p:sp>
      <p:sp>
        <p:nvSpPr>
          <p:cNvPr id="553987" name="Rectangle 3"/>
          <p:cNvSpPr>
            <a:spLocks noChangeArrowheads="1"/>
          </p:cNvSpPr>
          <p:nvPr/>
        </p:nvSpPr>
        <p:spPr bwMode="auto">
          <a:xfrm>
            <a:off x="0" y="549275"/>
            <a:ext cx="9144000" cy="5934075"/>
          </a:xfrm>
          <a:prstGeom prst="rect">
            <a:avLst/>
          </a:prstGeom>
          <a:noFill/>
          <a:ln w="9525">
            <a:noFill/>
            <a:miter lim="800000"/>
            <a:headEnd/>
            <a:tailEnd/>
          </a:ln>
          <a:effectLst/>
        </p:spPr>
        <p:txBody>
          <a:bodyPr>
            <a:spAutoFit/>
          </a:bodyPr>
          <a:lstStyle/>
          <a:p>
            <a:pPr algn="ctr"/>
            <a:r>
              <a:rPr lang="it-IT" b="1"/>
              <a:t>Resa massima e tempo impiegato concorrono entrambi a formare il valore di CP</a:t>
            </a:r>
            <a:r>
              <a:rPr lang="it-IT"/>
              <a:t>. </a:t>
            </a:r>
          </a:p>
          <a:p>
            <a:pPr algn="just"/>
            <a:r>
              <a:rPr lang="it-IT"/>
              <a:t>Il valore della </a:t>
            </a:r>
            <a:r>
              <a:rPr lang="it-IT" b="1"/>
              <a:t>resa massima determina il rapporto Kg/m</a:t>
            </a:r>
            <a:r>
              <a:rPr lang="it-IT" b="1" baseline="30000"/>
              <a:t>3</a:t>
            </a:r>
            <a:r>
              <a:rPr lang="it-IT"/>
              <a:t> nell'espressione di CP. </a:t>
            </a:r>
          </a:p>
          <a:p>
            <a:pPr algn="just"/>
            <a:r>
              <a:rPr lang="it-IT"/>
              <a:t>il numeratore si riferisce solo al prodotto di reazione</a:t>
            </a:r>
          </a:p>
          <a:p>
            <a:pPr algn="just"/>
            <a:r>
              <a:rPr lang="it-IT"/>
              <a:t>il denominatore a tutto il sistema (reagenti e prodotto)</a:t>
            </a:r>
          </a:p>
          <a:p>
            <a:pPr algn="just"/>
            <a:endParaRPr lang="it-IT" sz="1200"/>
          </a:p>
          <a:p>
            <a:pPr algn="ctr"/>
            <a:r>
              <a:rPr lang="it-IT"/>
              <a:t>aumentando la resa massima, aumenterà la concentrazione di prodotto nel volume di reazione, e quindi aumenterà il rapporto Kg/m</a:t>
            </a:r>
            <a:r>
              <a:rPr lang="it-IT" baseline="30000"/>
              <a:t>3</a:t>
            </a:r>
          </a:p>
          <a:p>
            <a:pPr algn="just"/>
            <a:endParaRPr lang="it-IT" sz="1200"/>
          </a:p>
          <a:p>
            <a:pPr algn="just"/>
            <a:r>
              <a:rPr lang="it-IT"/>
              <a:t>una reazione molto veloce (t piccolo) che avviene con bassa resa all'equilibrio, ed una reazione che avviene con elevata resa all'equilibrio, ma in un tempo molto lungo, potranno essere caratterizzate entrambi da un basso valore di CP</a:t>
            </a:r>
          </a:p>
          <a:p>
            <a:pPr algn="ctr"/>
            <a:r>
              <a:rPr lang="it-IT" b="1"/>
              <a:t>scopo</a:t>
            </a:r>
            <a:r>
              <a:rPr lang="it-IT"/>
              <a:t> del lavoro di ottimizzazione di un processo chimico è </a:t>
            </a:r>
            <a:r>
              <a:rPr lang="it-IT" b="1"/>
              <a:t>massimizzare la resa in prodotto e minimizzare il tempo di reazione necessario al raggiungimento della resa desiderata</a:t>
            </a:r>
            <a:r>
              <a:rPr lang="it-IT"/>
              <a:t>.</a:t>
            </a:r>
          </a:p>
        </p:txBody>
      </p:sp>
      <p:sp>
        <p:nvSpPr>
          <p:cNvPr id="553988" name="Text Box 4"/>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ECE86331-8B22-41CD-BE7E-DCDF074CAC2E}" type="slidenum">
              <a:rPr lang="it-IT"/>
              <a:pPr/>
              <a:t>8</a:t>
            </a:fld>
            <a:endParaRPr lang="it-IT"/>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2050" name="Text Box 2"/>
          <p:cNvSpPr txBox="1">
            <a:spLocks noChangeArrowheads="1"/>
          </p:cNvSpPr>
          <p:nvPr/>
        </p:nvSpPr>
        <p:spPr bwMode="auto">
          <a:xfrm>
            <a:off x="646113" y="92075"/>
            <a:ext cx="7742237" cy="457200"/>
          </a:xfrm>
          <a:prstGeom prst="rect">
            <a:avLst/>
          </a:prstGeom>
          <a:noFill/>
          <a:ln w="9525">
            <a:noFill/>
            <a:miter lim="800000"/>
            <a:headEnd/>
            <a:tailEnd/>
          </a:ln>
          <a:effectLst/>
        </p:spPr>
        <p:txBody>
          <a:bodyPr wrap="none">
            <a:spAutoFit/>
          </a:bodyPr>
          <a:lstStyle/>
          <a:p>
            <a:r>
              <a:rPr lang="it-IT" b="1">
                <a:solidFill>
                  <a:srgbClr val="FF0000"/>
                </a:solidFill>
              </a:rPr>
              <a:t>COEFFICIENTE DI RESA DELLA FERMENTAZIONE</a:t>
            </a:r>
          </a:p>
        </p:txBody>
      </p:sp>
      <p:sp>
        <p:nvSpPr>
          <p:cNvPr id="642051"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231A6C6C-FB12-4B57-A63A-3017B9885663}" type="slidenum">
              <a:rPr lang="it-IT"/>
              <a:pPr/>
              <a:t>80</a:t>
            </a:fld>
            <a:endParaRPr lang="it-IT"/>
          </a:p>
        </p:txBody>
      </p:sp>
      <p:sp>
        <p:nvSpPr>
          <p:cNvPr id="642052" name="Rectangle 4"/>
          <p:cNvSpPr>
            <a:spLocks noChangeArrowheads="1"/>
          </p:cNvSpPr>
          <p:nvPr/>
        </p:nvSpPr>
        <p:spPr bwMode="auto">
          <a:xfrm>
            <a:off x="0" y="981075"/>
            <a:ext cx="9144000" cy="4108450"/>
          </a:xfrm>
          <a:prstGeom prst="rect">
            <a:avLst/>
          </a:prstGeom>
          <a:noFill/>
          <a:ln w="9525">
            <a:noFill/>
            <a:miter lim="800000"/>
            <a:headEnd/>
            <a:tailEnd/>
          </a:ln>
          <a:effectLst/>
        </p:spPr>
        <p:txBody>
          <a:bodyPr anchor="ctr">
            <a:spAutoFit/>
          </a:bodyPr>
          <a:lstStyle/>
          <a:p>
            <a:pPr algn="just"/>
            <a:r>
              <a:rPr lang="it-IT" i="1"/>
              <a:t>Esercizio 12. </a:t>
            </a:r>
          </a:p>
          <a:p>
            <a:pPr algn="just"/>
            <a:r>
              <a:rPr lang="it-IT" i="1"/>
              <a:t>Durante una fermentazione, la velocità di crescita di un ceppo batteriologico è 0,1 g di cellule secche l</a:t>
            </a:r>
            <a:r>
              <a:rPr lang="it-IT" i="1" baseline="30000"/>
              <a:t>-1</a:t>
            </a:r>
            <a:r>
              <a:rPr lang="it-IT" i="1"/>
              <a:t>ore</a:t>
            </a:r>
            <a:r>
              <a:rPr lang="it-IT" i="1" baseline="30000"/>
              <a:t>-1</a:t>
            </a:r>
            <a:r>
              <a:rPr lang="it-IT" i="1"/>
              <a:t>. La resa in lisina è 1 mg/ g cellule secche. </a:t>
            </a:r>
          </a:p>
          <a:p>
            <a:pPr algn="just"/>
            <a:r>
              <a:rPr lang="it-IT" i="1"/>
              <a:t>Calcolare la produttività in lisina espressa in mg lisina l</a:t>
            </a:r>
            <a:r>
              <a:rPr lang="it-IT" i="1" baseline="30000"/>
              <a:t>-1</a:t>
            </a:r>
            <a:r>
              <a:rPr lang="it-IT" i="1"/>
              <a:t>ore</a:t>
            </a:r>
            <a:r>
              <a:rPr lang="it-IT" i="1" baseline="30000"/>
              <a:t>-1</a:t>
            </a:r>
            <a:r>
              <a:rPr lang="it-IT" i="1"/>
              <a:t>.</a:t>
            </a:r>
          </a:p>
          <a:p>
            <a:pPr algn="just"/>
            <a:r>
              <a:rPr lang="it-IT" i="1"/>
              <a:t>A causa di mutazioni, un altro ceppo diverso si sviluppa. Codesto secondo ceppo dà una resa in lisine di 1,2 mg/g cellule secche ed ha una velocità media di crescita di 0,06 g di cellule secche l-1ore-1 Calcolare la velocità media di produzione di lisina dal secondo ceppo espressa in mg lisina l</a:t>
            </a:r>
            <a:r>
              <a:rPr lang="it-IT" i="1" baseline="30000"/>
              <a:t>-1</a:t>
            </a:r>
            <a:r>
              <a:rPr lang="it-IT" i="1"/>
              <a:t>ore</a:t>
            </a:r>
            <a:r>
              <a:rPr lang="it-IT" i="1" baseline="30000"/>
              <a:t>-1</a:t>
            </a:r>
            <a:r>
              <a:rPr lang="it-IT" i="1"/>
              <a:t>. Raffrontare le produttività in lisina dei due batteri e commentare.</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3074" name="Text Box 2"/>
          <p:cNvSpPr txBox="1">
            <a:spLocks noChangeArrowheads="1"/>
          </p:cNvSpPr>
          <p:nvPr/>
        </p:nvSpPr>
        <p:spPr bwMode="auto">
          <a:xfrm>
            <a:off x="2051050" y="0"/>
            <a:ext cx="4930775" cy="457200"/>
          </a:xfrm>
          <a:prstGeom prst="rect">
            <a:avLst/>
          </a:prstGeom>
          <a:noFill/>
          <a:ln w="9525">
            <a:noFill/>
            <a:miter lim="800000"/>
            <a:headEnd/>
            <a:tailEnd/>
          </a:ln>
          <a:effectLst/>
        </p:spPr>
        <p:txBody>
          <a:bodyPr wrap="none">
            <a:spAutoFit/>
          </a:bodyPr>
          <a:lstStyle/>
          <a:p>
            <a:r>
              <a:rPr lang="it-IT" b="1">
                <a:solidFill>
                  <a:srgbClr val="FF0000"/>
                </a:solidFill>
              </a:rPr>
              <a:t>TIPI DI COEFFICIENTE DI RESA</a:t>
            </a:r>
          </a:p>
        </p:txBody>
      </p:sp>
      <p:sp>
        <p:nvSpPr>
          <p:cNvPr id="643075"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6547FD79-9BFD-4AD0-9018-57EEB35C175A}" type="slidenum">
              <a:rPr lang="it-IT"/>
              <a:pPr/>
              <a:t>81</a:t>
            </a:fld>
            <a:endParaRPr lang="it-IT"/>
          </a:p>
        </p:txBody>
      </p:sp>
      <p:sp>
        <p:nvSpPr>
          <p:cNvPr id="643076" name="Rectangle 4"/>
          <p:cNvSpPr>
            <a:spLocks noChangeArrowheads="1"/>
          </p:cNvSpPr>
          <p:nvPr/>
        </p:nvSpPr>
        <p:spPr bwMode="auto">
          <a:xfrm>
            <a:off x="0" y="908050"/>
            <a:ext cx="9144000" cy="4567238"/>
          </a:xfrm>
          <a:prstGeom prst="rect">
            <a:avLst/>
          </a:prstGeom>
          <a:noFill/>
          <a:ln w="9525">
            <a:noFill/>
            <a:miter lim="800000"/>
            <a:headEnd/>
            <a:tailEnd/>
          </a:ln>
          <a:effectLst/>
        </p:spPr>
        <p:txBody>
          <a:bodyPr anchor="ctr">
            <a:spAutoFit/>
          </a:bodyPr>
          <a:lstStyle/>
          <a:p>
            <a:pPr algn="just"/>
            <a:r>
              <a:rPr lang="it-IT" sz="2000">
                <a:solidFill>
                  <a:srgbClr val="000000"/>
                </a:solidFill>
                <a:cs typeface="Times New Roman" pitchFamily="18" charset="0"/>
              </a:rPr>
              <a:t>Principalmente due tipi di coefficienti di resa interessano ai fini industriali:</a:t>
            </a:r>
          </a:p>
          <a:p>
            <a:pPr algn="just"/>
            <a:r>
              <a:rPr lang="it-IT" sz="2000">
                <a:solidFill>
                  <a:srgbClr val="000000"/>
                </a:solidFill>
                <a:cs typeface="Times New Roman" pitchFamily="18" charset="0"/>
              </a:rPr>
              <a:t>Coefficiente di Resa in </a:t>
            </a:r>
            <a:r>
              <a:rPr lang="it-IT" b="1" u="sng">
                <a:solidFill>
                  <a:srgbClr val="000000"/>
                </a:solidFill>
                <a:cs typeface="Times New Roman" pitchFamily="18" charset="0"/>
              </a:rPr>
              <a:t>Biomassa</a:t>
            </a:r>
            <a:r>
              <a:rPr lang="it-IT" u="sng">
                <a:solidFill>
                  <a:srgbClr val="000000"/>
                </a:solidFill>
                <a:cs typeface="Times New Roman" pitchFamily="18" charset="0"/>
              </a:rPr>
              <a:t> </a:t>
            </a:r>
            <a:r>
              <a:rPr lang="it-IT">
                <a:solidFill>
                  <a:srgbClr val="000000"/>
                </a:solidFill>
                <a:cs typeface="Times New Roman" pitchFamily="18" charset="0"/>
              </a:rPr>
              <a:t> = peso medio di biomassa prodotta </a:t>
            </a:r>
            <a:r>
              <a:rPr lang="it-IT" u="sng">
                <a:solidFill>
                  <a:srgbClr val="000000"/>
                </a:solidFill>
                <a:cs typeface="Times New Roman" pitchFamily="18" charset="0"/>
              </a:rPr>
              <a:t>per peso unitario di substrato</a:t>
            </a:r>
            <a:endParaRPr lang="it-IT" b="1">
              <a:solidFill>
                <a:srgbClr val="000000"/>
              </a:solidFill>
              <a:cs typeface="Times New Roman" pitchFamily="18" charset="0"/>
            </a:endParaRPr>
          </a:p>
          <a:p>
            <a:pPr algn="ctr"/>
            <a:r>
              <a:rPr lang="it-IT" b="1">
                <a:solidFill>
                  <a:srgbClr val="000000"/>
                </a:solidFill>
                <a:cs typeface="Times New Roman" pitchFamily="18" charset="0"/>
              </a:rPr>
              <a:t>Y</a:t>
            </a:r>
            <a:r>
              <a:rPr lang="it-IT" b="1" baseline="-30000">
                <a:solidFill>
                  <a:srgbClr val="000000"/>
                </a:solidFill>
                <a:cs typeface="Times New Roman" pitchFamily="18" charset="0"/>
              </a:rPr>
              <a:t>XS </a:t>
            </a:r>
            <a:r>
              <a:rPr lang="it-IT" b="1">
                <a:solidFill>
                  <a:srgbClr val="000000"/>
                </a:solidFill>
                <a:cs typeface="Times New Roman" pitchFamily="18" charset="0"/>
              </a:rPr>
              <a:t> = (X</a:t>
            </a:r>
            <a:r>
              <a:rPr lang="it-IT" b="1" baseline="-30000">
                <a:solidFill>
                  <a:srgbClr val="000000"/>
                </a:solidFill>
                <a:cs typeface="Times New Roman" pitchFamily="18" charset="0"/>
              </a:rPr>
              <a:t>1</a:t>
            </a:r>
            <a:r>
              <a:rPr lang="it-IT" b="1">
                <a:solidFill>
                  <a:srgbClr val="000000"/>
                </a:solidFill>
                <a:cs typeface="Times New Roman" pitchFamily="18" charset="0"/>
              </a:rPr>
              <a:t> – X</a:t>
            </a:r>
            <a:r>
              <a:rPr lang="it-IT" b="1" baseline="-30000">
                <a:solidFill>
                  <a:srgbClr val="000000"/>
                </a:solidFill>
                <a:cs typeface="Times New Roman" pitchFamily="18" charset="0"/>
              </a:rPr>
              <a:t>0</a:t>
            </a:r>
            <a:r>
              <a:rPr lang="it-IT" b="1">
                <a:solidFill>
                  <a:srgbClr val="000000"/>
                </a:solidFill>
                <a:cs typeface="Times New Roman" pitchFamily="18" charset="0"/>
              </a:rPr>
              <a:t>)/(S</a:t>
            </a:r>
            <a:r>
              <a:rPr lang="it-IT" b="1" baseline="-30000">
                <a:solidFill>
                  <a:srgbClr val="000000"/>
                </a:solidFill>
                <a:cs typeface="Times New Roman" pitchFamily="18" charset="0"/>
              </a:rPr>
              <a:t>0</a:t>
            </a:r>
            <a:r>
              <a:rPr lang="it-IT" b="1">
                <a:solidFill>
                  <a:srgbClr val="000000"/>
                </a:solidFill>
                <a:cs typeface="Times New Roman" pitchFamily="18" charset="0"/>
              </a:rPr>
              <a:t> – S</a:t>
            </a:r>
            <a:r>
              <a:rPr lang="it-IT" b="1" baseline="-30000">
                <a:solidFill>
                  <a:srgbClr val="000000"/>
                </a:solidFill>
                <a:cs typeface="Times New Roman" pitchFamily="18" charset="0"/>
              </a:rPr>
              <a:t>1</a:t>
            </a:r>
            <a:r>
              <a:rPr lang="it-IT" b="1">
                <a:solidFill>
                  <a:srgbClr val="000000"/>
                </a:solidFill>
                <a:cs typeface="Times New Roman" pitchFamily="18" charset="0"/>
              </a:rPr>
              <a:t>)   </a:t>
            </a:r>
            <a:r>
              <a:rPr lang="it-IT" sz="2000">
                <a:solidFill>
                  <a:srgbClr val="000000"/>
                </a:solidFill>
                <a:cs typeface="Times New Roman" pitchFamily="18" charset="0"/>
              </a:rPr>
              <a:t>(29)  </a:t>
            </a:r>
            <a:r>
              <a:rPr lang="it-IT" sz="1800">
                <a:solidFill>
                  <a:srgbClr val="000000"/>
                </a:solidFill>
                <a:cs typeface="Times New Roman" pitchFamily="18" charset="0"/>
              </a:rPr>
              <a:t>e</a:t>
            </a:r>
          </a:p>
          <a:p>
            <a:pPr algn="just"/>
            <a:r>
              <a:rPr lang="it-IT" sz="1800">
                <a:solidFill>
                  <a:srgbClr val="000000"/>
                </a:solidFill>
                <a:cs typeface="Times New Roman" pitchFamily="18" charset="0"/>
              </a:rPr>
              <a:t>Coefficiente di Resa in </a:t>
            </a:r>
            <a:r>
              <a:rPr lang="it-IT" b="1" u="sng">
                <a:solidFill>
                  <a:srgbClr val="000000"/>
                </a:solidFill>
                <a:cs typeface="Times New Roman" pitchFamily="18" charset="0"/>
              </a:rPr>
              <a:t>Prodotto</a:t>
            </a:r>
            <a:r>
              <a:rPr lang="it-IT">
                <a:solidFill>
                  <a:srgbClr val="000000"/>
                </a:solidFill>
                <a:cs typeface="Times New Roman" pitchFamily="18" charset="0"/>
              </a:rPr>
              <a:t> = peso medio di prodotto ottenuto </a:t>
            </a:r>
            <a:r>
              <a:rPr lang="it-IT" u="sng">
                <a:solidFill>
                  <a:srgbClr val="000000"/>
                </a:solidFill>
                <a:cs typeface="Times New Roman" pitchFamily="18" charset="0"/>
              </a:rPr>
              <a:t>per peso unitario di substrato</a:t>
            </a:r>
            <a:endParaRPr lang="it-IT" b="1">
              <a:solidFill>
                <a:srgbClr val="000000"/>
              </a:solidFill>
              <a:cs typeface="Times New Roman" pitchFamily="18" charset="0"/>
            </a:endParaRPr>
          </a:p>
          <a:p>
            <a:pPr algn="just"/>
            <a:r>
              <a:rPr lang="it-IT" b="1">
                <a:solidFill>
                  <a:srgbClr val="000000"/>
                </a:solidFill>
                <a:cs typeface="Times New Roman" pitchFamily="18" charset="0"/>
              </a:rPr>
              <a:t>                                  Y</a:t>
            </a:r>
            <a:r>
              <a:rPr lang="it-IT" b="1" baseline="-30000">
                <a:solidFill>
                  <a:srgbClr val="000000"/>
                </a:solidFill>
                <a:cs typeface="Times New Roman" pitchFamily="18" charset="0"/>
              </a:rPr>
              <a:t>PS</a:t>
            </a:r>
            <a:r>
              <a:rPr lang="it-IT" b="1">
                <a:solidFill>
                  <a:srgbClr val="000000"/>
                </a:solidFill>
                <a:cs typeface="Times New Roman" pitchFamily="18" charset="0"/>
              </a:rPr>
              <a:t> = (P</a:t>
            </a:r>
            <a:r>
              <a:rPr lang="it-IT" b="1" baseline="-30000">
                <a:solidFill>
                  <a:srgbClr val="000000"/>
                </a:solidFill>
                <a:cs typeface="Times New Roman" pitchFamily="18" charset="0"/>
              </a:rPr>
              <a:t>1</a:t>
            </a:r>
            <a:r>
              <a:rPr lang="it-IT" b="1">
                <a:solidFill>
                  <a:srgbClr val="000000"/>
                </a:solidFill>
                <a:cs typeface="Times New Roman" pitchFamily="18" charset="0"/>
              </a:rPr>
              <a:t> – P</a:t>
            </a:r>
            <a:r>
              <a:rPr lang="it-IT" b="1" baseline="-30000">
                <a:solidFill>
                  <a:srgbClr val="000000"/>
                </a:solidFill>
                <a:cs typeface="Times New Roman" pitchFamily="18" charset="0"/>
              </a:rPr>
              <a:t>0</a:t>
            </a:r>
            <a:r>
              <a:rPr lang="it-IT" b="1">
                <a:solidFill>
                  <a:srgbClr val="000000"/>
                </a:solidFill>
                <a:cs typeface="Times New Roman" pitchFamily="18" charset="0"/>
              </a:rPr>
              <a:t>)/(S</a:t>
            </a:r>
            <a:r>
              <a:rPr lang="it-IT" b="1" baseline="-30000">
                <a:solidFill>
                  <a:srgbClr val="000000"/>
                </a:solidFill>
                <a:cs typeface="Times New Roman" pitchFamily="18" charset="0"/>
              </a:rPr>
              <a:t>0</a:t>
            </a:r>
            <a:r>
              <a:rPr lang="it-IT" b="1">
                <a:solidFill>
                  <a:srgbClr val="000000"/>
                </a:solidFill>
                <a:cs typeface="Times New Roman" pitchFamily="18" charset="0"/>
              </a:rPr>
              <a:t> – S</a:t>
            </a:r>
            <a:r>
              <a:rPr lang="it-IT" b="1" baseline="-30000">
                <a:solidFill>
                  <a:srgbClr val="000000"/>
                </a:solidFill>
                <a:cs typeface="Times New Roman" pitchFamily="18" charset="0"/>
              </a:rPr>
              <a:t>1</a:t>
            </a:r>
            <a:r>
              <a:rPr lang="it-IT" b="1">
                <a:solidFill>
                  <a:srgbClr val="000000"/>
                </a:solidFill>
                <a:cs typeface="Times New Roman" pitchFamily="18" charset="0"/>
              </a:rPr>
              <a:t>) </a:t>
            </a:r>
            <a:r>
              <a:rPr lang="it-IT" sz="2000">
                <a:solidFill>
                  <a:srgbClr val="000000"/>
                </a:solidFill>
                <a:cs typeface="Times New Roman" pitchFamily="18" charset="0"/>
              </a:rPr>
              <a:t>  </a:t>
            </a:r>
            <a:r>
              <a:rPr lang="it-IT" sz="1800">
                <a:solidFill>
                  <a:srgbClr val="000000"/>
                </a:solidFill>
                <a:cs typeface="Times New Roman" pitchFamily="18" charset="0"/>
              </a:rPr>
              <a:t>(30)</a:t>
            </a:r>
          </a:p>
          <a:p>
            <a:pPr algn="just"/>
            <a:r>
              <a:rPr lang="it-IT" sz="1800">
                <a:solidFill>
                  <a:srgbClr val="000000"/>
                </a:solidFill>
                <a:cs typeface="Times New Roman" pitchFamily="18" charset="0"/>
              </a:rPr>
              <a:t>Ove X = concentrazione di biomassa, S = concentrazione di substrato, </a:t>
            </a:r>
          </a:p>
          <a:p>
            <a:pPr algn="just"/>
            <a:r>
              <a:rPr lang="it-IT" sz="1800">
                <a:solidFill>
                  <a:srgbClr val="000000"/>
                </a:solidFill>
                <a:cs typeface="Times New Roman" pitchFamily="18" charset="0"/>
              </a:rPr>
              <a:t>P = concentrazione di prodotto, e gli indici al piede significano 0 al tempo zero e 1 al tempo t</a:t>
            </a:r>
            <a:r>
              <a:rPr lang="it-IT" sz="2000" baseline="-30000">
                <a:solidFill>
                  <a:srgbClr val="000000"/>
                </a:solidFill>
                <a:cs typeface="Times New Roman" pitchFamily="18" charset="0"/>
              </a:rPr>
              <a:t>1</a:t>
            </a:r>
            <a:r>
              <a:rPr lang="it-IT" sz="2000">
                <a:solidFill>
                  <a:srgbClr val="000000"/>
                </a:solidFill>
                <a:cs typeface="Times New Roman" pitchFamily="18" charset="0"/>
              </a:rPr>
              <a:t> (normalmente alla fine della fermentazione)</a:t>
            </a:r>
            <a:r>
              <a:rPr lang="it-IT" sz="1800">
                <a:solidFill>
                  <a:srgbClr val="000000"/>
                </a:solidFill>
                <a:cs typeface="Times New Roman" pitchFamily="18" charset="0"/>
              </a:rPr>
              <a:t>.</a:t>
            </a:r>
          </a:p>
          <a:p>
            <a:pPr algn="just"/>
            <a:r>
              <a:rPr lang="it-IT" sz="1800">
                <a:solidFill>
                  <a:srgbClr val="000000"/>
                </a:solidFill>
                <a:cs typeface="Times New Roman" pitchFamily="18" charset="0"/>
              </a:rPr>
              <a:t>Un </a:t>
            </a:r>
            <a:r>
              <a:rPr lang="it-IT" sz="2000" b="1">
                <a:solidFill>
                  <a:srgbClr val="000000"/>
                </a:solidFill>
                <a:cs typeface="Times New Roman" pitchFamily="18" charset="0"/>
              </a:rPr>
              <a:t>terzo coefficiente</a:t>
            </a:r>
            <a:r>
              <a:rPr lang="it-IT" sz="1800">
                <a:solidFill>
                  <a:srgbClr val="000000"/>
                </a:solidFill>
                <a:cs typeface="Times New Roman" pitchFamily="18" charset="0"/>
              </a:rPr>
              <a:t> viene anche usato: </a:t>
            </a:r>
            <a:r>
              <a:rPr lang="it-IT" u="sng">
                <a:solidFill>
                  <a:srgbClr val="000000"/>
                </a:solidFill>
                <a:cs typeface="Times New Roman" pitchFamily="18" charset="0"/>
              </a:rPr>
              <a:t>peso medio di prodotto ottenuto per peso unitario di cellule prodotta</a:t>
            </a:r>
            <a:endParaRPr lang="it-IT" b="1">
              <a:solidFill>
                <a:srgbClr val="000000"/>
              </a:solidFill>
              <a:cs typeface="Times New Roman" pitchFamily="18" charset="0"/>
            </a:endParaRPr>
          </a:p>
          <a:p>
            <a:pPr algn="ctr"/>
            <a:r>
              <a:rPr lang="it-IT" b="1">
                <a:solidFill>
                  <a:srgbClr val="000000"/>
                </a:solidFill>
                <a:cs typeface="Times New Roman" pitchFamily="18" charset="0"/>
              </a:rPr>
              <a:t>Y</a:t>
            </a:r>
            <a:r>
              <a:rPr lang="it-IT" b="1" baseline="-30000">
                <a:solidFill>
                  <a:srgbClr val="000000"/>
                </a:solidFill>
                <a:cs typeface="Times New Roman" pitchFamily="18" charset="0"/>
              </a:rPr>
              <a:t>PX</a:t>
            </a:r>
            <a:r>
              <a:rPr lang="it-IT" b="1">
                <a:solidFill>
                  <a:srgbClr val="000000"/>
                </a:solidFill>
                <a:cs typeface="Times New Roman" pitchFamily="18" charset="0"/>
              </a:rPr>
              <a:t> = Y</a:t>
            </a:r>
            <a:r>
              <a:rPr lang="it-IT" b="1" baseline="-30000">
                <a:solidFill>
                  <a:srgbClr val="000000"/>
                </a:solidFill>
                <a:cs typeface="Times New Roman" pitchFamily="18" charset="0"/>
              </a:rPr>
              <a:t>PS</a:t>
            </a:r>
            <a:r>
              <a:rPr lang="it-IT" b="1">
                <a:solidFill>
                  <a:srgbClr val="000000"/>
                </a:solidFill>
                <a:cs typeface="Times New Roman" pitchFamily="18" charset="0"/>
              </a:rPr>
              <a:t>/ Y</a:t>
            </a:r>
            <a:r>
              <a:rPr lang="it-IT" b="1" baseline="-30000">
                <a:solidFill>
                  <a:srgbClr val="000000"/>
                </a:solidFill>
                <a:cs typeface="Times New Roman" pitchFamily="18" charset="0"/>
              </a:rPr>
              <a:t>XS</a:t>
            </a:r>
            <a:r>
              <a:rPr lang="it-IT" b="1">
                <a:solidFill>
                  <a:srgbClr val="000000"/>
                </a:solidFill>
                <a:cs typeface="Times New Roman" pitchFamily="18" charset="0"/>
              </a:rPr>
              <a:t> = (P</a:t>
            </a:r>
            <a:r>
              <a:rPr lang="it-IT" b="1" baseline="-30000">
                <a:solidFill>
                  <a:srgbClr val="000000"/>
                </a:solidFill>
                <a:cs typeface="Times New Roman" pitchFamily="18" charset="0"/>
              </a:rPr>
              <a:t>1</a:t>
            </a:r>
            <a:r>
              <a:rPr lang="it-IT" b="1">
                <a:solidFill>
                  <a:srgbClr val="000000"/>
                </a:solidFill>
                <a:cs typeface="Times New Roman" pitchFamily="18" charset="0"/>
              </a:rPr>
              <a:t> – P</a:t>
            </a:r>
            <a:r>
              <a:rPr lang="it-IT" b="1" baseline="-30000">
                <a:solidFill>
                  <a:srgbClr val="000000"/>
                </a:solidFill>
                <a:cs typeface="Times New Roman" pitchFamily="18" charset="0"/>
              </a:rPr>
              <a:t>0</a:t>
            </a:r>
            <a:r>
              <a:rPr lang="it-IT" b="1">
                <a:solidFill>
                  <a:srgbClr val="000000"/>
                </a:solidFill>
                <a:cs typeface="Times New Roman" pitchFamily="18" charset="0"/>
              </a:rPr>
              <a:t>)/(X</a:t>
            </a:r>
            <a:r>
              <a:rPr lang="it-IT" b="1" baseline="-30000">
                <a:solidFill>
                  <a:srgbClr val="000000"/>
                </a:solidFill>
                <a:cs typeface="Times New Roman" pitchFamily="18" charset="0"/>
              </a:rPr>
              <a:t>1</a:t>
            </a:r>
            <a:r>
              <a:rPr lang="it-IT" b="1">
                <a:solidFill>
                  <a:srgbClr val="000000"/>
                </a:solidFill>
                <a:cs typeface="Times New Roman" pitchFamily="18" charset="0"/>
              </a:rPr>
              <a:t> – X</a:t>
            </a:r>
            <a:r>
              <a:rPr lang="it-IT" b="1" baseline="-30000">
                <a:solidFill>
                  <a:srgbClr val="000000"/>
                </a:solidFill>
                <a:cs typeface="Times New Roman" pitchFamily="18" charset="0"/>
              </a:rPr>
              <a:t>0</a:t>
            </a:r>
            <a:r>
              <a:rPr lang="it-IT" b="1">
                <a:solidFill>
                  <a:srgbClr val="000000"/>
                </a:solidFill>
                <a:cs typeface="Times New Roman" pitchFamily="18" charset="0"/>
              </a:rPr>
              <a:t>)</a:t>
            </a:r>
            <a:r>
              <a:rPr lang="it-IT" sz="2000">
                <a:solidFill>
                  <a:srgbClr val="000000"/>
                </a:solidFill>
                <a:cs typeface="Times New Roman" pitchFamily="18" charset="0"/>
              </a:rPr>
              <a:t>   </a:t>
            </a:r>
            <a:r>
              <a:rPr lang="it-IT" sz="1800">
                <a:solidFill>
                  <a:srgbClr val="000000"/>
                </a:solidFill>
                <a:cs typeface="Times New Roman" pitchFamily="18" charset="0"/>
              </a:rPr>
              <a:t>(31)</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8" name="Text Box 2"/>
          <p:cNvSpPr txBox="1">
            <a:spLocks noChangeArrowheads="1"/>
          </p:cNvSpPr>
          <p:nvPr/>
        </p:nvSpPr>
        <p:spPr bwMode="auto">
          <a:xfrm>
            <a:off x="2051050" y="0"/>
            <a:ext cx="4930775" cy="457200"/>
          </a:xfrm>
          <a:prstGeom prst="rect">
            <a:avLst/>
          </a:prstGeom>
          <a:noFill/>
          <a:ln w="9525">
            <a:noFill/>
            <a:miter lim="800000"/>
            <a:headEnd/>
            <a:tailEnd/>
          </a:ln>
          <a:effectLst/>
        </p:spPr>
        <p:txBody>
          <a:bodyPr wrap="none">
            <a:spAutoFit/>
          </a:bodyPr>
          <a:lstStyle/>
          <a:p>
            <a:r>
              <a:rPr lang="it-IT" b="1">
                <a:solidFill>
                  <a:srgbClr val="FF0000"/>
                </a:solidFill>
              </a:rPr>
              <a:t>TIPI DI COEFFICIENTE DI RESA</a:t>
            </a:r>
          </a:p>
        </p:txBody>
      </p:sp>
      <p:sp>
        <p:nvSpPr>
          <p:cNvPr id="644099"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D228B390-537D-4E42-BF7D-A52523072648}" type="slidenum">
              <a:rPr lang="it-IT"/>
              <a:pPr/>
              <a:t>82</a:t>
            </a:fld>
            <a:endParaRPr lang="it-IT"/>
          </a:p>
        </p:txBody>
      </p:sp>
      <p:sp>
        <p:nvSpPr>
          <p:cNvPr id="644100" name="Rectangle 4"/>
          <p:cNvSpPr>
            <a:spLocks noChangeArrowheads="1"/>
          </p:cNvSpPr>
          <p:nvPr/>
        </p:nvSpPr>
        <p:spPr bwMode="auto">
          <a:xfrm>
            <a:off x="0" y="620713"/>
            <a:ext cx="9144000" cy="2647950"/>
          </a:xfrm>
          <a:prstGeom prst="rect">
            <a:avLst/>
          </a:prstGeom>
          <a:noFill/>
          <a:ln w="9525">
            <a:noFill/>
            <a:miter lim="800000"/>
            <a:headEnd/>
            <a:tailEnd/>
          </a:ln>
          <a:effectLst/>
        </p:spPr>
        <p:txBody>
          <a:bodyPr anchor="ctr">
            <a:spAutoFit/>
          </a:bodyPr>
          <a:lstStyle/>
          <a:p>
            <a:pPr algn="just"/>
            <a:r>
              <a:rPr lang="it-IT" b="1" i="1" u="sng"/>
              <a:t>Esercizio 13.</a:t>
            </a:r>
            <a:r>
              <a:rPr lang="it-IT" i="1"/>
              <a:t> In una fermentazione per produrre acido lattico da glucosio viene impiegato un ceppo di lattobacillo casei. La resa media di lattato rispetto al glucosio è 0,9 g/g. Il reattore ha un volume di 1000 litri che viene completamento riempito con il brodo di fermentazione e la fermentazione decorre per 20 ore. In base ai seguenti dati, calcolare la concentrazione finale e la massa di lattato prodotto dall’organismo nel reattore. Qual è la capacità produttiva del reattore ?</a:t>
            </a:r>
          </a:p>
        </p:txBody>
      </p:sp>
      <p:graphicFrame>
        <p:nvGraphicFramePr>
          <p:cNvPr id="644101" name="Object 5"/>
          <p:cNvGraphicFramePr>
            <a:graphicFrameLocks noChangeAspect="1"/>
          </p:cNvGraphicFramePr>
          <p:nvPr/>
        </p:nvGraphicFramePr>
        <p:xfrm>
          <a:off x="0" y="3933825"/>
          <a:ext cx="9144000" cy="1608138"/>
        </p:xfrm>
        <a:graphic>
          <a:graphicData uri="http://schemas.openxmlformats.org/presentationml/2006/ole">
            <mc:AlternateContent xmlns:mc="http://schemas.openxmlformats.org/markup-compatibility/2006">
              <mc:Choice xmlns:v="urn:schemas-microsoft-com:vml" Requires="v">
                <p:oleObj name="Documento" r:id="rId2" imgW="6251961" imgH="1024594" progId="Word.Document.8">
                  <p:embed/>
                </p:oleObj>
              </mc:Choice>
              <mc:Fallback>
                <p:oleObj name="Documento" r:id="rId2" imgW="6251961" imgH="1024594" progId="Word.Document.8">
                  <p:embed/>
                  <p:pic>
                    <p:nvPicPr>
                      <p:cNvPr id="0"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933825"/>
                        <a:ext cx="9144000" cy="1608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22" name="Text Box 2"/>
          <p:cNvSpPr txBox="1">
            <a:spLocks noChangeArrowheads="1"/>
          </p:cNvSpPr>
          <p:nvPr/>
        </p:nvSpPr>
        <p:spPr bwMode="auto">
          <a:xfrm>
            <a:off x="2051050" y="0"/>
            <a:ext cx="4930775" cy="457200"/>
          </a:xfrm>
          <a:prstGeom prst="rect">
            <a:avLst/>
          </a:prstGeom>
          <a:noFill/>
          <a:ln w="9525">
            <a:noFill/>
            <a:miter lim="800000"/>
            <a:headEnd/>
            <a:tailEnd/>
          </a:ln>
          <a:effectLst/>
        </p:spPr>
        <p:txBody>
          <a:bodyPr wrap="none">
            <a:spAutoFit/>
          </a:bodyPr>
          <a:lstStyle/>
          <a:p>
            <a:r>
              <a:rPr lang="it-IT" b="1">
                <a:solidFill>
                  <a:srgbClr val="FF0000"/>
                </a:solidFill>
              </a:rPr>
              <a:t>TIPI DI COEFFICIENTE DI RESA</a:t>
            </a:r>
          </a:p>
        </p:txBody>
      </p:sp>
      <p:sp>
        <p:nvSpPr>
          <p:cNvPr id="645123"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494BD3F4-E083-4FDE-9023-72A2A14D975E}" type="slidenum">
              <a:rPr lang="it-IT"/>
              <a:pPr/>
              <a:t>83</a:t>
            </a:fld>
            <a:endParaRPr lang="it-IT"/>
          </a:p>
        </p:txBody>
      </p:sp>
      <p:sp>
        <p:nvSpPr>
          <p:cNvPr id="645124" name="Rectangle 4"/>
          <p:cNvSpPr>
            <a:spLocks noChangeArrowheads="1"/>
          </p:cNvSpPr>
          <p:nvPr/>
        </p:nvSpPr>
        <p:spPr bwMode="auto">
          <a:xfrm>
            <a:off x="0" y="457200"/>
            <a:ext cx="9144000" cy="5995988"/>
          </a:xfrm>
          <a:prstGeom prst="rect">
            <a:avLst/>
          </a:prstGeom>
          <a:noFill/>
          <a:ln w="9525">
            <a:noFill/>
            <a:miter lim="800000"/>
            <a:headEnd/>
            <a:tailEnd/>
          </a:ln>
          <a:effectLst/>
        </p:spPr>
        <p:txBody>
          <a:bodyPr anchor="ctr">
            <a:spAutoFit/>
          </a:bodyPr>
          <a:lstStyle/>
          <a:p>
            <a:pPr algn="just"/>
            <a:r>
              <a:rPr lang="it-IT">
                <a:solidFill>
                  <a:srgbClr val="000000"/>
                </a:solidFill>
                <a:cs typeface="Times New Roman" pitchFamily="18" charset="0"/>
              </a:rPr>
              <a:t>MODELLO: mette in relazione la velocità di crescita cellulare o di formazione della biomassa con la concentrazione del substrato nutritivo </a:t>
            </a:r>
          </a:p>
          <a:p>
            <a:pPr algn="ctr"/>
            <a:r>
              <a:rPr lang="it-IT" sz="2800">
                <a:solidFill>
                  <a:srgbClr val="000000"/>
                </a:solidFill>
                <a:cs typeface="Times New Roman" pitchFamily="18" charset="0"/>
              </a:rPr>
              <a:t>dX/dt = [</a:t>
            </a:r>
            <a:r>
              <a:rPr lang="it-IT" sz="2800">
                <a:solidFill>
                  <a:srgbClr val="000000"/>
                </a:solidFill>
                <a:latin typeface="Symbol" pitchFamily="18" charset="2"/>
                <a:cs typeface="Times New Roman" pitchFamily="18" charset="0"/>
              </a:rPr>
              <a:t>m</a:t>
            </a:r>
            <a:r>
              <a:rPr lang="it-IT" sz="2800" baseline="-30000">
                <a:solidFill>
                  <a:srgbClr val="000000"/>
                </a:solidFill>
                <a:cs typeface="Times New Roman" pitchFamily="18" charset="0"/>
              </a:rPr>
              <a:t>m</a:t>
            </a:r>
            <a:r>
              <a:rPr lang="it-IT" sz="2800">
                <a:solidFill>
                  <a:srgbClr val="000000"/>
                </a:solidFill>
                <a:cs typeface="Times New Roman" pitchFamily="18" charset="0"/>
              </a:rPr>
              <a:t> S/( K</a:t>
            </a:r>
            <a:r>
              <a:rPr lang="it-IT" sz="2800" baseline="-30000">
                <a:solidFill>
                  <a:srgbClr val="000000"/>
                </a:solidFill>
                <a:cs typeface="Times New Roman" pitchFamily="18" charset="0"/>
              </a:rPr>
              <a:t>S</a:t>
            </a:r>
            <a:r>
              <a:rPr lang="it-IT" sz="2800">
                <a:solidFill>
                  <a:srgbClr val="000000"/>
                </a:solidFill>
                <a:cs typeface="Times New Roman" pitchFamily="18" charset="0"/>
              </a:rPr>
              <a:t> + S)]</a:t>
            </a:r>
            <a:r>
              <a:rPr lang="it-IT" sz="2800">
                <a:solidFill>
                  <a:srgbClr val="000000"/>
                </a:solidFill>
                <a:latin typeface="Symbol" pitchFamily="18" charset="2"/>
                <a:cs typeface="Times New Roman" pitchFamily="18" charset="0"/>
              </a:rPr>
              <a:t> </a:t>
            </a:r>
            <a:r>
              <a:rPr lang="it-IT" sz="2800">
                <a:solidFill>
                  <a:srgbClr val="000000"/>
                </a:solidFill>
                <a:cs typeface="Times New Roman" pitchFamily="18" charset="0"/>
              </a:rPr>
              <a:t>X  </a:t>
            </a:r>
            <a:r>
              <a:rPr lang="it-IT">
                <a:solidFill>
                  <a:srgbClr val="000000"/>
                </a:solidFill>
                <a:cs typeface="Times New Roman" pitchFamily="18" charset="0"/>
              </a:rPr>
              <a:t>(24)</a:t>
            </a:r>
          </a:p>
          <a:p>
            <a:pPr algn="just"/>
            <a:r>
              <a:rPr lang="it-IT" b="1">
                <a:solidFill>
                  <a:srgbClr val="000000"/>
                </a:solidFill>
                <a:cs typeface="Times New Roman" pitchFamily="18" charset="0"/>
              </a:rPr>
              <a:t>S è funzione del tempo</a:t>
            </a:r>
          </a:p>
          <a:p>
            <a:pPr algn="just"/>
            <a:r>
              <a:rPr lang="it-IT">
                <a:solidFill>
                  <a:srgbClr val="000000"/>
                </a:solidFill>
                <a:cs typeface="Times New Roman" pitchFamily="18" charset="0"/>
              </a:rPr>
              <a:t>Dobbiamo </a:t>
            </a:r>
            <a:r>
              <a:rPr lang="it-IT" b="1">
                <a:solidFill>
                  <a:srgbClr val="000000"/>
                </a:solidFill>
                <a:cs typeface="Times New Roman" pitchFamily="18" charset="0"/>
              </a:rPr>
              <a:t>sviluppare un’equazione</a:t>
            </a:r>
            <a:r>
              <a:rPr lang="it-IT">
                <a:solidFill>
                  <a:srgbClr val="000000"/>
                </a:solidFill>
                <a:cs typeface="Times New Roman" pitchFamily="18" charset="0"/>
              </a:rPr>
              <a:t> che ci dia la </a:t>
            </a:r>
            <a:r>
              <a:rPr lang="it-IT" b="1" u="sng">
                <a:solidFill>
                  <a:srgbClr val="000000"/>
                </a:solidFill>
                <a:cs typeface="Times New Roman" pitchFamily="18" charset="0"/>
              </a:rPr>
              <a:t>concentrazione di S al variare del tempo</a:t>
            </a:r>
            <a:endParaRPr lang="it-IT">
              <a:solidFill>
                <a:srgbClr val="000000"/>
              </a:solidFill>
              <a:cs typeface="Times New Roman" pitchFamily="18" charset="0"/>
            </a:endParaRPr>
          </a:p>
          <a:p>
            <a:pPr algn="ctr"/>
            <a:r>
              <a:rPr lang="it-IT" b="1">
                <a:solidFill>
                  <a:srgbClr val="000000"/>
                </a:solidFill>
                <a:cs typeface="Times New Roman" pitchFamily="18" charset="0"/>
              </a:rPr>
              <a:t>occorre l’equazione differenziale relativa alla velocità di consumo del substrato</a:t>
            </a:r>
            <a:endParaRPr lang="it-IT">
              <a:solidFill>
                <a:srgbClr val="000000"/>
              </a:solidFill>
              <a:cs typeface="Times New Roman" pitchFamily="18" charset="0"/>
            </a:endParaRPr>
          </a:p>
          <a:p>
            <a:pPr algn="just"/>
            <a:r>
              <a:rPr lang="it-IT">
                <a:solidFill>
                  <a:srgbClr val="000000"/>
                </a:solidFill>
                <a:cs typeface="Times New Roman" pitchFamily="18" charset="0"/>
              </a:rPr>
              <a:t>Es.: nell’esercizio 13 abbiamo calcolato la produttività in acido lattico in modo semplice, disponendo dei dati al tempo 0 ed al tempo 20. </a:t>
            </a:r>
          </a:p>
          <a:p>
            <a:pPr algn="ctr"/>
            <a:r>
              <a:rPr lang="it-IT" u="sng">
                <a:solidFill>
                  <a:srgbClr val="000000"/>
                </a:solidFill>
                <a:cs typeface="Times New Roman" pitchFamily="18" charset="0"/>
              </a:rPr>
              <a:t>In questo calcolo assumiamo implicitamente che la velocità di produzione di acido lattico tra 0 e 20 ore è costante, il che non necessariamente è vero</a:t>
            </a:r>
          </a:p>
          <a:p>
            <a:pPr algn="ctr"/>
            <a:endParaRPr lang="it-IT" u="sng">
              <a:solidFill>
                <a:srgbClr val="000000"/>
              </a:solidFill>
              <a:cs typeface="Times New Roman" pitchFamily="18" charset="0"/>
            </a:endParaRPr>
          </a:p>
          <a:p>
            <a:pPr algn="ctr"/>
            <a:r>
              <a:rPr lang="it-IT" b="1">
                <a:solidFill>
                  <a:srgbClr val="000000"/>
                </a:solidFill>
                <a:cs typeface="Times New Roman" pitchFamily="18" charset="0"/>
              </a:rPr>
              <a:t>L’equazione cinetica invece ci consentirebbe di calcolare la velocità di reazione in ogni istante tra 0 e 20 ore</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6146" name="Text Box 2"/>
          <p:cNvSpPr txBox="1">
            <a:spLocks noChangeArrowheads="1"/>
          </p:cNvSpPr>
          <p:nvPr/>
        </p:nvSpPr>
        <p:spPr bwMode="auto">
          <a:xfrm>
            <a:off x="2051050" y="0"/>
            <a:ext cx="5133975" cy="457200"/>
          </a:xfrm>
          <a:prstGeom prst="rect">
            <a:avLst/>
          </a:prstGeom>
          <a:noFill/>
          <a:ln w="9525">
            <a:noFill/>
            <a:miter lim="800000"/>
            <a:headEnd/>
            <a:tailEnd/>
          </a:ln>
          <a:effectLst/>
        </p:spPr>
        <p:txBody>
          <a:bodyPr wrap="none">
            <a:spAutoFit/>
          </a:bodyPr>
          <a:lstStyle/>
          <a:p>
            <a:r>
              <a:rPr lang="it-IT" b="1">
                <a:solidFill>
                  <a:srgbClr val="FF0000"/>
                </a:solidFill>
              </a:rPr>
              <a:t>USO DEI COEFFICIENTE DI RESA</a:t>
            </a:r>
          </a:p>
        </p:txBody>
      </p:sp>
      <p:sp>
        <p:nvSpPr>
          <p:cNvPr id="646147"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9670D404-E380-4E2C-BDED-75889C516F46}" type="slidenum">
              <a:rPr lang="it-IT"/>
              <a:pPr/>
              <a:t>84</a:t>
            </a:fld>
            <a:endParaRPr lang="it-IT"/>
          </a:p>
        </p:txBody>
      </p:sp>
      <p:sp>
        <p:nvSpPr>
          <p:cNvPr id="646148" name="Rectangle 4"/>
          <p:cNvSpPr>
            <a:spLocks noChangeArrowheads="1"/>
          </p:cNvSpPr>
          <p:nvPr/>
        </p:nvSpPr>
        <p:spPr bwMode="auto">
          <a:xfrm>
            <a:off x="0" y="609600"/>
            <a:ext cx="9144000" cy="5818188"/>
          </a:xfrm>
          <a:prstGeom prst="rect">
            <a:avLst/>
          </a:prstGeom>
          <a:noFill/>
          <a:ln w="9525">
            <a:noFill/>
            <a:miter lim="800000"/>
            <a:headEnd/>
            <a:tailEnd/>
          </a:ln>
          <a:effectLst/>
        </p:spPr>
        <p:txBody>
          <a:bodyPr anchor="ctr">
            <a:spAutoFit/>
          </a:bodyPr>
          <a:lstStyle/>
          <a:p>
            <a:pPr algn="ctr"/>
            <a:r>
              <a:rPr lang="it-IT" sz="2800" b="1">
                <a:solidFill>
                  <a:srgbClr val="000000"/>
                </a:solidFill>
                <a:cs typeface="Times New Roman" pitchFamily="18" charset="0"/>
              </a:rPr>
              <a:t>per lo sviluppo delle equazioni cinetiche relative al consumo di substrato e di formazione del prodotto</a:t>
            </a:r>
            <a:endParaRPr lang="it-IT" sz="2800">
              <a:solidFill>
                <a:srgbClr val="000000"/>
              </a:solidFill>
              <a:cs typeface="Times New Roman" pitchFamily="18" charset="0"/>
            </a:endParaRPr>
          </a:p>
          <a:p>
            <a:pPr algn="just"/>
            <a:r>
              <a:rPr lang="it-IT">
                <a:solidFill>
                  <a:srgbClr val="000000"/>
                </a:solidFill>
                <a:cs typeface="Times New Roman" pitchFamily="18" charset="0"/>
              </a:rPr>
              <a:t>Assumiamo che: </a:t>
            </a:r>
          </a:p>
          <a:p>
            <a:pPr algn="just">
              <a:buFontTx/>
              <a:buChar char="-"/>
            </a:pPr>
            <a:r>
              <a:rPr lang="it-IT">
                <a:solidFill>
                  <a:srgbClr val="000000"/>
                </a:solidFill>
                <a:cs typeface="Times New Roman" pitchFamily="18" charset="0"/>
              </a:rPr>
              <a:t> la velocità di crescita cellulare o di formazione della biomassa (il ceppo batterico) dX/dt</a:t>
            </a:r>
          </a:p>
          <a:p>
            <a:pPr algn="just">
              <a:buFontTx/>
              <a:buChar char="-"/>
            </a:pPr>
            <a:r>
              <a:rPr lang="it-IT">
                <a:solidFill>
                  <a:srgbClr val="000000"/>
                </a:solidFill>
                <a:cs typeface="Times New Roman" pitchFamily="18" charset="0"/>
              </a:rPr>
              <a:t> la velocità di formazione del prodotto di fermentazione  (ad esempio l’acido lattico)  dP/dt</a:t>
            </a:r>
          </a:p>
          <a:p>
            <a:pPr algn="just"/>
            <a:r>
              <a:rPr lang="it-IT">
                <a:solidFill>
                  <a:srgbClr val="000000"/>
                </a:solidFill>
                <a:cs typeface="Times New Roman" pitchFamily="18" charset="0"/>
              </a:rPr>
              <a:t>siano dipendenti dalla velocità di consumo del substrato (es.: glucosio): </a:t>
            </a:r>
            <a:endParaRPr lang="it-IT" b="1">
              <a:solidFill>
                <a:srgbClr val="000000"/>
              </a:solidFill>
              <a:cs typeface="Times New Roman" pitchFamily="18" charset="0"/>
            </a:endParaRPr>
          </a:p>
          <a:p>
            <a:pPr algn="ctr"/>
            <a:r>
              <a:rPr lang="it-IT" b="1">
                <a:solidFill>
                  <a:srgbClr val="000000"/>
                </a:solidFill>
                <a:cs typeface="Times New Roman" pitchFamily="18" charset="0"/>
              </a:rPr>
              <a:t>dX/dt = - Y</a:t>
            </a:r>
            <a:r>
              <a:rPr lang="it-IT" b="1" baseline="-30000">
                <a:solidFill>
                  <a:srgbClr val="000000"/>
                </a:solidFill>
                <a:cs typeface="Times New Roman" pitchFamily="18" charset="0"/>
              </a:rPr>
              <a:t>XS</a:t>
            </a:r>
            <a:r>
              <a:rPr lang="it-IT" b="1">
                <a:solidFill>
                  <a:srgbClr val="000000"/>
                </a:solidFill>
                <a:cs typeface="Times New Roman" pitchFamily="18" charset="0"/>
              </a:rPr>
              <a:t> dS/dt</a:t>
            </a:r>
            <a:r>
              <a:rPr lang="it-IT">
                <a:solidFill>
                  <a:srgbClr val="000000"/>
                </a:solidFill>
                <a:cs typeface="Times New Roman" pitchFamily="18" charset="0"/>
              </a:rPr>
              <a:t>  (33) </a:t>
            </a:r>
          </a:p>
          <a:p>
            <a:pPr algn="ctr"/>
            <a:r>
              <a:rPr lang="it-IT">
                <a:solidFill>
                  <a:srgbClr val="000000"/>
                </a:solidFill>
                <a:cs typeface="Times New Roman" pitchFamily="18" charset="0"/>
              </a:rPr>
              <a:t> </a:t>
            </a:r>
            <a:r>
              <a:rPr lang="it-IT" b="1">
                <a:solidFill>
                  <a:srgbClr val="000000"/>
                </a:solidFill>
                <a:cs typeface="Times New Roman" pitchFamily="18" charset="0"/>
              </a:rPr>
              <a:t>dP/dt = - Y</a:t>
            </a:r>
            <a:r>
              <a:rPr lang="it-IT" b="1" baseline="-30000">
                <a:solidFill>
                  <a:srgbClr val="000000"/>
                </a:solidFill>
                <a:cs typeface="Times New Roman" pitchFamily="18" charset="0"/>
              </a:rPr>
              <a:t>PS</a:t>
            </a:r>
            <a:r>
              <a:rPr lang="it-IT" b="1">
                <a:solidFill>
                  <a:srgbClr val="000000"/>
                </a:solidFill>
                <a:cs typeface="Times New Roman" pitchFamily="18" charset="0"/>
              </a:rPr>
              <a:t> dS/dt</a:t>
            </a:r>
            <a:r>
              <a:rPr lang="it-IT">
                <a:solidFill>
                  <a:srgbClr val="000000"/>
                </a:solidFill>
                <a:cs typeface="Times New Roman" pitchFamily="18" charset="0"/>
              </a:rPr>
              <a:t>  (34)</a:t>
            </a:r>
          </a:p>
          <a:p>
            <a:pPr algn="ctr"/>
            <a:endParaRPr lang="it-IT" sz="800">
              <a:solidFill>
                <a:srgbClr val="000000"/>
              </a:solidFill>
              <a:cs typeface="Times New Roman" pitchFamily="18" charset="0"/>
            </a:endParaRPr>
          </a:p>
          <a:p>
            <a:pPr algn="ctr"/>
            <a:r>
              <a:rPr lang="it-IT" sz="2000">
                <a:solidFill>
                  <a:srgbClr val="000000"/>
                </a:solidFill>
                <a:cs typeface="Times New Roman" pitchFamily="18" charset="0"/>
              </a:rPr>
              <a:t>ove </a:t>
            </a:r>
            <a:r>
              <a:rPr lang="en-GB" sz="2000" b="1">
                <a:solidFill>
                  <a:srgbClr val="000000"/>
                </a:solidFill>
                <a:cs typeface="Times New Roman" pitchFamily="18" charset="0"/>
              </a:rPr>
              <a:t>Y</a:t>
            </a:r>
            <a:r>
              <a:rPr lang="en-GB" sz="2000" b="1" baseline="-30000">
                <a:solidFill>
                  <a:srgbClr val="000000"/>
                </a:solidFill>
                <a:cs typeface="Times New Roman" pitchFamily="18" charset="0"/>
              </a:rPr>
              <a:t>XS </a:t>
            </a:r>
            <a:r>
              <a:rPr lang="en-GB" sz="2000" b="1">
                <a:solidFill>
                  <a:srgbClr val="000000"/>
                </a:solidFill>
                <a:cs typeface="Times New Roman" pitchFamily="18" charset="0"/>
              </a:rPr>
              <a:t> = (X</a:t>
            </a:r>
            <a:r>
              <a:rPr lang="en-GB" sz="2000" b="1" baseline="-30000">
                <a:solidFill>
                  <a:srgbClr val="000000"/>
                </a:solidFill>
                <a:cs typeface="Times New Roman" pitchFamily="18" charset="0"/>
              </a:rPr>
              <a:t>1</a:t>
            </a:r>
            <a:r>
              <a:rPr lang="en-GB" sz="2000" b="1">
                <a:solidFill>
                  <a:srgbClr val="000000"/>
                </a:solidFill>
                <a:cs typeface="Times New Roman" pitchFamily="18" charset="0"/>
              </a:rPr>
              <a:t> – X</a:t>
            </a:r>
            <a:r>
              <a:rPr lang="en-GB" sz="2000" b="1" baseline="-30000">
                <a:solidFill>
                  <a:srgbClr val="000000"/>
                </a:solidFill>
                <a:cs typeface="Times New Roman" pitchFamily="18" charset="0"/>
              </a:rPr>
              <a:t>0</a:t>
            </a:r>
            <a:r>
              <a:rPr lang="en-GB" sz="2000" b="1">
                <a:solidFill>
                  <a:srgbClr val="000000"/>
                </a:solidFill>
                <a:cs typeface="Times New Roman" pitchFamily="18" charset="0"/>
              </a:rPr>
              <a:t>)/(S</a:t>
            </a:r>
            <a:r>
              <a:rPr lang="en-GB" sz="2000" b="1" baseline="-30000">
                <a:solidFill>
                  <a:srgbClr val="000000"/>
                </a:solidFill>
                <a:cs typeface="Times New Roman" pitchFamily="18" charset="0"/>
              </a:rPr>
              <a:t>0</a:t>
            </a:r>
            <a:r>
              <a:rPr lang="en-GB" sz="2000" b="1">
                <a:solidFill>
                  <a:srgbClr val="000000"/>
                </a:solidFill>
                <a:cs typeface="Times New Roman" pitchFamily="18" charset="0"/>
              </a:rPr>
              <a:t> – S</a:t>
            </a:r>
            <a:r>
              <a:rPr lang="en-GB" sz="2000" b="1" baseline="-30000">
                <a:solidFill>
                  <a:srgbClr val="000000"/>
                </a:solidFill>
                <a:cs typeface="Times New Roman" pitchFamily="18" charset="0"/>
              </a:rPr>
              <a:t>1</a:t>
            </a:r>
            <a:r>
              <a:rPr lang="en-GB" sz="2000" b="1">
                <a:solidFill>
                  <a:srgbClr val="000000"/>
                </a:solidFill>
                <a:cs typeface="Times New Roman" pitchFamily="18" charset="0"/>
              </a:rPr>
              <a:t>) </a:t>
            </a:r>
            <a:r>
              <a:rPr lang="en-GB" sz="2000">
                <a:solidFill>
                  <a:srgbClr val="000000"/>
                </a:solidFill>
                <a:cs typeface="Times New Roman" pitchFamily="18" charset="0"/>
              </a:rPr>
              <a:t>  (29)  e </a:t>
            </a:r>
            <a:r>
              <a:rPr lang="en-GB" sz="2000" b="1">
                <a:solidFill>
                  <a:srgbClr val="000000"/>
                </a:solidFill>
                <a:cs typeface="Times New Roman" pitchFamily="18" charset="0"/>
              </a:rPr>
              <a:t>Y</a:t>
            </a:r>
            <a:r>
              <a:rPr lang="en-GB" sz="2000" b="1" baseline="-30000">
                <a:solidFill>
                  <a:srgbClr val="000000"/>
                </a:solidFill>
                <a:cs typeface="Times New Roman" pitchFamily="18" charset="0"/>
              </a:rPr>
              <a:t>PS</a:t>
            </a:r>
            <a:r>
              <a:rPr lang="en-GB" sz="2000" b="1">
                <a:solidFill>
                  <a:srgbClr val="000000"/>
                </a:solidFill>
                <a:cs typeface="Times New Roman" pitchFamily="18" charset="0"/>
              </a:rPr>
              <a:t> = (P</a:t>
            </a:r>
            <a:r>
              <a:rPr lang="en-GB" sz="2000" b="1" baseline="-30000">
                <a:solidFill>
                  <a:srgbClr val="000000"/>
                </a:solidFill>
                <a:cs typeface="Times New Roman" pitchFamily="18" charset="0"/>
              </a:rPr>
              <a:t>1</a:t>
            </a:r>
            <a:r>
              <a:rPr lang="en-GB" sz="2000" b="1">
                <a:solidFill>
                  <a:srgbClr val="000000"/>
                </a:solidFill>
                <a:cs typeface="Times New Roman" pitchFamily="18" charset="0"/>
              </a:rPr>
              <a:t> – P</a:t>
            </a:r>
            <a:r>
              <a:rPr lang="en-GB" sz="2000" b="1" baseline="-30000">
                <a:solidFill>
                  <a:srgbClr val="000000"/>
                </a:solidFill>
                <a:cs typeface="Times New Roman" pitchFamily="18" charset="0"/>
              </a:rPr>
              <a:t>0</a:t>
            </a:r>
            <a:r>
              <a:rPr lang="en-GB" sz="2000" b="1">
                <a:solidFill>
                  <a:srgbClr val="000000"/>
                </a:solidFill>
                <a:cs typeface="Times New Roman" pitchFamily="18" charset="0"/>
              </a:rPr>
              <a:t>)/(S</a:t>
            </a:r>
            <a:r>
              <a:rPr lang="en-GB" sz="2000" b="1" baseline="-30000">
                <a:solidFill>
                  <a:srgbClr val="000000"/>
                </a:solidFill>
                <a:cs typeface="Times New Roman" pitchFamily="18" charset="0"/>
              </a:rPr>
              <a:t>0</a:t>
            </a:r>
            <a:r>
              <a:rPr lang="en-GB" sz="2000" b="1">
                <a:solidFill>
                  <a:srgbClr val="000000"/>
                </a:solidFill>
                <a:cs typeface="Times New Roman" pitchFamily="18" charset="0"/>
              </a:rPr>
              <a:t> – S</a:t>
            </a:r>
            <a:r>
              <a:rPr lang="en-GB" sz="2000" b="1" baseline="-30000">
                <a:solidFill>
                  <a:srgbClr val="000000"/>
                </a:solidFill>
                <a:cs typeface="Times New Roman" pitchFamily="18" charset="0"/>
              </a:rPr>
              <a:t>1</a:t>
            </a:r>
            <a:r>
              <a:rPr lang="en-GB" sz="2000" b="1">
                <a:solidFill>
                  <a:srgbClr val="000000"/>
                </a:solidFill>
                <a:cs typeface="Times New Roman" pitchFamily="18" charset="0"/>
              </a:rPr>
              <a:t>)  </a:t>
            </a:r>
            <a:r>
              <a:rPr lang="en-GB" sz="2000">
                <a:solidFill>
                  <a:srgbClr val="000000"/>
                </a:solidFill>
                <a:cs typeface="Times New Roman" pitchFamily="18" charset="0"/>
              </a:rPr>
              <a:t> (30). </a:t>
            </a:r>
          </a:p>
          <a:p>
            <a:pPr algn="just"/>
            <a:endParaRPr lang="it-IT" sz="2000" b="1">
              <a:solidFill>
                <a:srgbClr val="000000"/>
              </a:solidFill>
              <a:cs typeface="Times New Roman" pitchFamily="18" charset="0"/>
            </a:endParaRPr>
          </a:p>
          <a:p>
            <a:pPr algn="just"/>
            <a:r>
              <a:rPr lang="it-IT" sz="2000" b="1">
                <a:solidFill>
                  <a:srgbClr val="000000"/>
                </a:solidFill>
                <a:cs typeface="Times New Roman" pitchFamily="18" charset="0"/>
              </a:rPr>
              <a:t>segno negativo:</a:t>
            </a:r>
            <a:r>
              <a:rPr lang="it-IT" sz="2000">
                <a:solidFill>
                  <a:srgbClr val="000000"/>
                </a:solidFill>
                <a:cs typeface="Times New Roman" pitchFamily="18" charset="0"/>
              </a:rPr>
              <a:t> perchè dS/dt è una diminuzione di concentrazione (dS = S</a:t>
            </a:r>
            <a:r>
              <a:rPr lang="it-IT" sz="2000" baseline="-30000">
                <a:solidFill>
                  <a:srgbClr val="000000"/>
                </a:solidFill>
                <a:cs typeface="Times New Roman" pitchFamily="18" charset="0"/>
              </a:rPr>
              <a:t>1</a:t>
            </a:r>
            <a:r>
              <a:rPr lang="it-IT" sz="2000">
                <a:solidFill>
                  <a:srgbClr val="000000"/>
                </a:solidFill>
                <a:cs typeface="Times New Roman" pitchFamily="18" charset="0"/>
              </a:rPr>
              <a:t> – S</a:t>
            </a:r>
            <a:r>
              <a:rPr lang="it-IT" sz="2000" baseline="-30000">
                <a:solidFill>
                  <a:srgbClr val="000000"/>
                </a:solidFill>
                <a:cs typeface="Times New Roman" pitchFamily="18" charset="0"/>
              </a:rPr>
              <a:t>0</a:t>
            </a:r>
            <a:r>
              <a:rPr lang="it-IT" sz="2000">
                <a:solidFill>
                  <a:srgbClr val="000000"/>
                </a:solidFill>
                <a:cs typeface="Times New Roman" pitchFamily="18" charset="0"/>
              </a:rPr>
              <a:t>,  S</a:t>
            </a:r>
            <a:r>
              <a:rPr lang="it-IT" sz="2000" baseline="-30000">
                <a:solidFill>
                  <a:srgbClr val="000000"/>
                </a:solidFill>
                <a:cs typeface="Times New Roman" pitchFamily="18" charset="0"/>
              </a:rPr>
              <a:t>1</a:t>
            </a:r>
            <a:r>
              <a:rPr lang="it-IT" sz="2000">
                <a:solidFill>
                  <a:srgbClr val="000000"/>
                </a:solidFill>
                <a:cs typeface="Times New Roman" pitchFamily="18" charset="0"/>
              </a:rPr>
              <a:t> &lt; S</a:t>
            </a:r>
            <a:r>
              <a:rPr lang="it-IT" sz="2000" baseline="-30000">
                <a:solidFill>
                  <a:srgbClr val="000000"/>
                </a:solidFill>
                <a:cs typeface="Times New Roman" pitchFamily="18" charset="0"/>
              </a:rPr>
              <a:t>0</a:t>
            </a:r>
            <a:r>
              <a:rPr lang="it-IT" sz="2000">
                <a:solidFill>
                  <a:srgbClr val="000000"/>
                </a:solidFill>
                <a:cs typeface="Times New Roman" pitchFamily="18" charset="0"/>
              </a:rPr>
              <a:t>,), mentre dX/dt è un aumento di concentrazione nel tempo. </a:t>
            </a:r>
          </a:p>
          <a:p>
            <a:pPr algn="just"/>
            <a:r>
              <a:rPr lang="it-IT" sz="2000">
                <a:solidFill>
                  <a:srgbClr val="000000"/>
                </a:solidFill>
                <a:cs typeface="Times New Roman" pitchFamily="18" charset="0"/>
              </a:rPr>
              <a:t>non abbiamo fatto altro che moltiplicare la resa (Y) in biomassa o in prodotto con la velocità di reazione (espressa come scomparsa del substrato)</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3314" name="Text Box 2"/>
          <p:cNvSpPr txBox="1">
            <a:spLocks noChangeArrowheads="1"/>
          </p:cNvSpPr>
          <p:nvPr/>
        </p:nvSpPr>
        <p:spPr bwMode="auto">
          <a:xfrm>
            <a:off x="2051050" y="0"/>
            <a:ext cx="5133975" cy="457200"/>
          </a:xfrm>
          <a:prstGeom prst="rect">
            <a:avLst/>
          </a:prstGeom>
          <a:noFill/>
          <a:ln w="9525">
            <a:noFill/>
            <a:miter lim="800000"/>
            <a:headEnd/>
            <a:tailEnd/>
          </a:ln>
          <a:effectLst/>
        </p:spPr>
        <p:txBody>
          <a:bodyPr wrap="none">
            <a:spAutoFit/>
          </a:bodyPr>
          <a:lstStyle/>
          <a:p>
            <a:r>
              <a:rPr lang="it-IT" b="1">
                <a:solidFill>
                  <a:srgbClr val="FF0000"/>
                </a:solidFill>
              </a:rPr>
              <a:t>USO DEI COEFFICIENTE DI RESA</a:t>
            </a:r>
          </a:p>
        </p:txBody>
      </p:sp>
      <p:sp>
        <p:nvSpPr>
          <p:cNvPr id="653315"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43E1E3E2-8AC4-4EE7-B56F-980A985DE420}" type="slidenum">
              <a:rPr lang="it-IT"/>
              <a:pPr/>
              <a:t>85</a:t>
            </a:fld>
            <a:endParaRPr lang="it-IT"/>
          </a:p>
        </p:txBody>
      </p:sp>
      <p:sp>
        <p:nvSpPr>
          <p:cNvPr id="653316" name="Rectangle 4"/>
          <p:cNvSpPr>
            <a:spLocks noChangeArrowheads="1"/>
          </p:cNvSpPr>
          <p:nvPr/>
        </p:nvSpPr>
        <p:spPr bwMode="auto">
          <a:xfrm>
            <a:off x="0" y="722313"/>
            <a:ext cx="9144000" cy="5272087"/>
          </a:xfrm>
          <a:prstGeom prst="rect">
            <a:avLst/>
          </a:prstGeom>
          <a:noFill/>
          <a:ln w="9525">
            <a:noFill/>
            <a:miter lim="800000"/>
            <a:headEnd/>
            <a:tailEnd/>
          </a:ln>
          <a:effectLst/>
        </p:spPr>
        <p:txBody>
          <a:bodyPr anchor="ctr">
            <a:spAutoFit/>
          </a:bodyPr>
          <a:lstStyle/>
          <a:p>
            <a:pPr algn="just"/>
            <a:r>
              <a:rPr lang="it-IT">
                <a:solidFill>
                  <a:srgbClr val="000000"/>
                </a:solidFill>
                <a:cs typeface="Times New Roman" pitchFamily="18" charset="0"/>
              </a:rPr>
              <a:t>L’insieme delle equazioni</a:t>
            </a:r>
          </a:p>
          <a:p>
            <a:pPr algn="ctr"/>
            <a:r>
              <a:rPr lang="it-IT" b="1">
                <a:solidFill>
                  <a:srgbClr val="000000"/>
                </a:solidFill>
                <a:cs typeface="Times New Roman" pitchFamily="18" charset="0"/>
              </a:rPr>
              <a:t>dX/dt = - Y</a:t>
            </a:r>
            <a:r>
              <a:rPr lang="it-IT" b="1" baseline="-30000">
                <a:solidFill>
                  <a:srgbClr val="000000"/>
                </a:solidFill>
                <a:cs typeface="Times New Roman" pitchFamily="18" charset="0"/>
              </a:rPr>
              <a:t>XS</a:t>
            </a:r>
            <a:r>
              <a:rPr lang="it-IT" b="1">
                <a:solidFill>
                  <a:srgbClr val="000000"/>
                </a:solidFill>
                <a:cs typeface="Times New Roman" pitchFamily="18" charset="0"/>
              </a:rPr>
              <a:t> dS/dt</a:t>
            </a:r>
            <a:r>
              <a:rPr lang="it-IT">
                <a:solidFill>
                  <a:srgbClr val="000000"/>
                </a:solidFill>
                <a:cs typeface="Times New Roman" pitchFamily="18" charset="0"/>
              </a:rPr>
              <a:t>  (33) </a:t>
            </a:r>
          </a:p>
          <a:p>
            <a:pPr algn="ctr"/>
            <a:r>
              <a:rPr lang="it-IT">
                <a:solidFill>
                  <a:srgbClr val="000000"/>
                </a:solidFill>
                <a:cs typeface="Times New Roman" pitchFamily="18" charset="0"/>
              </a:rPr>
              <a:t> </a:t>
            </a:r>
            <a:r>
              <a:rPr lang="it-IT" b="1">
                <a:solidFill>
                  <a:srgbClr val="000000"/>
                </a:solidFill>
                <a:cs typeface="Times New Roman" pitchFamily="18" charset="0"/>
              </a:rPr>
              <a:t>dP/dt = - Y</a:t>
            </a:r>
            <a:r>
              <a:rPr lang="it-IT" b="1" baseline="-30000">
                <a:solidFill>
                  <a:srgbClr val="000000"/>
                </a:solidFill>
                <a:cs typeface="Times New Roman" pitchFamily="18" charset="0"/>
              </a:rPr>
              <a:t>PS</a:t>
            </a:r>
            <a:r>
              <a:rPr lang="it-IT" b="1">
                <a:solidFill>
                  <a:srgbClr val="000000"/>
                </a:solidFill>
                <a:cs typeface="Times New Roman" pitchFamily="18" charset="0"/>
              </a:rPr>
              <a:t> dS/dt</a:t>
            </a:r>
            <a:r>
              <a:rPr lang="it-IT">
                <a:solidFill>
                  <a:srgbClr val="000000"/>
                </a:solidFill>
                <a:cs typeface="Times New Roman" pitchFamily="18" charset="0"/>
              </a:rPr>
              <a:t>  (34)</a:t>
            </a:r>
          </a:p>
          <a:p>
            <a:pPr algn="ctr"/>
            <a:r>
              <a:rPr lang="it-IT" b="1">
                <a:solidFill>
                  <a:srgbClr val="000000"/>
                </a:solidFill>
                <a:cs typeface="Times New Roman" pitchFamily="18" charset="0"/>
              </a:rPr>
              <a:t>dX/dt = [</a:t>
            </a:r>
            <a:r>
              <a:rPr lang="it-IT" sz="2800" b="1">
                <a:solidFill>
                  <a:srgbClr val="000000"/>
                </a:solidFill>
                <a:latin typeface="Symbol" pitchFamily="18" charset="2"/>
                <a:cs typeface="Times New Roman" pitchFamily="18" charset="0"/>
              </a:rPr>
              <a:t>m</a:t>
            </a:r>
            <a:r>
              <a:rPr lang="it-IT" sz="2800" b="1" baseline="-30000">
                <a:solidFill>
                  <a:srgbClr val="000000"/>
                </a:solidFill>
                <a:cs typeface="Times New Roman" pitchFamily="18" charset="0"/>
              </a:rPr>
              <a:t>m</a:t>
            </a:r>
            <a:r>
              <a:rPr lang="it-IT" sz="2800" b="1">
                <a:solidFill>
                  <a:srgbClr val="000000"/>
                </a:solidFill>
                <a:cs typeface="Times New Roman" pitchFamily="18" charset="0"/>
              </a:rPr>
              <a:t> S/( K</a:t>
            </a:r>
            <a:r>
              <a:rPr lang="it-IT" sz="2800" b="1" baseline="-30000">
                <a:solidFill>
                  <a:srgbClr val="000000"/>
                </a:solidFill>
                <a:cs typeface="Times New Roman" pitchFamily="18" charset="0"/>
              </a:rPr>
              <a:t>S</a:t>
            </a:r>
            <a:r>
              <a:rPr lang="it-IT" sz="2800" b="1">
                <a:solidFill>
                  <a:srgbClr val="000000"/>
                </a:solidFill>
                <a:cs typeface="Times New Roman" pitchFamily="18" charset="0"/>
              </a:rPr>
              <a:t> + S)]</a:t>
            </a:r>
            <a:r>
              <a:rPr lang="it-IT" sz="2800" b="1">
                <a:solidFill>
                  <a:srgbClr val="000000"/>
                </a:solidFill>
                <a:latin typeface="Symbol" pitchFamily="18" charset="2"/>
                <a:cs typeface="Times New Roman" pitchFamily="18" charset="0"/>
              </a:rPr>
              <a:t> </a:t>
            </a:r>
            <a:r>
              <a:rPr lang="it-IT" sz="2800" b="1">
                <a:solidFill>
                  <a:srgbClr val="000000"/>
                </a:solidFill>
                <a:cs typeface="Times New Roman" pitchFamily="18" charset="0"/>
              </a:rPr>
              <a:t>X  (24)</a:t>
            </a:r>
            <a:r>
              <a:rPr lang="it-IT">
                <a:solidFill>
                  <a:srgbClr val="000000"/>
                </a:solidFill>
                <a:cs typeface="Times New Roman" pitchFamily="18" charset="0"/>
              </a:rPr>
              <a:t>,</a:t>
            </a:r>
          </a:p>
          <a:p>
            <a:pPr algn="just"/>
            <a:endParaRPr lang="it-IT">
              <a:solidFill>
                <a:srgbClr val="000000"/>
              </a:solidFill>
              <a:cs typeface="Times New Roman" pitchFamily="18" charset="0"/>
            </a:endParaRPr>
          </a:p>
          <a:p>
            <a:pPr algn="just"/>
            <a:r>
              <a:rPr lang="it-IT">
                <a:solidFill>
                  <a:srgbClr val="000000"/>
                </a:solidFill>
                <a:cs typeface="Times New Roman" pitchFamily="18" charset="0"/>
              </a:rPr>
              <a:t>costituisce un modello di tre equazioni che ci permette di </a:t>
            </a:r>
          </a:p>
          <a:p>
            <a:pPr algn="ctr"/>
            <a:r>
              <a:rPr lang="it-IT" sz="2800" b="1">
                <a:solidFill>
                  <a:srgbClr val="000000"/>
                </a:solidFill>
                <a:cs typeface="Times New Roman" pitchFamily="18" charset="0"/>
              </a:rPr>
              <a:t>esprimere tutte le velocità:</a:t>
            </a:r>
          </a:p>
          <a:p>
            <a:pPr algn="just">
              <a:buFontTx/>
              <a:buChar char="•"/>
            </a:pPr>
            <a:r>
              <a:rPr lang="it-IT" sz="2800" b="1">
                <a:solidFill>
                  <a:srgbClr val="000000"/>
                </a:solidFill>
                <a:cs typeface="Times New Roman" pitchFamily="18" charset="0"/>
              </a:rPr>
              <a:t> scomparsa del substrato (dS/dt)</a:t>
            </a:r>
          </a:p>
          <a:p>
            <a:pPr algn="just">
              <a:buFontTx/>
              <a:buChar char="•"/>
            </a:pPr>
            <a:r>
              <a:rPr lang="it-IT" sz="2800" b="1">
                <a:solidFill>
                  <a:srgbClr val="000000"/>
                </a:solidFill>
                <a:cs typeface="Times New Roman" pitchFamily="18" charset="0"/>
              </a:rPr>
              <a:t> crescita cellulare (dX/dt)</a:t>
            </a:r>
          </a:p>
          <a:p>
            <a:pPr algn="just">
              <a:buFontTx/>
              <a:buChar char="•"/>
            </a:pPr>
            <a:r>
              <a:rPr lang="it-IT" sz="2800" b="1">
                <a:solidFill>
                  <a:srgbClr val="000000"/>
                </a:solidFill>
                <a:cs typeface="Times New Roman" pitchFamily="18" charset="0"/>
              </a:rPr>
              <a:t> formazione del prodotto (dP/dt)</a:t>
            </a:r>
          </a:p>
          <a:p>
            <a:pPr algn="ctr"/>
            <a:r>
              <a:rPr lang="it-IT" sz="2800" b="1" u="sng">
                <a:solidFill>
                  <a:srgbClr val="000000"/>
                </a:solidFill>
                <a:cs typeface="Times New Roman" pitchFamily="18" charset="0"/>
              </a:rPr>
              <a:t>in funzione della concentrazione di substrato (S) e della concentrazione di cellule (X)</a:t>
            </a:r>
            <a:endParaRPr lang="it-IT" sz="2800" b="1">
              <a:solidFill>
                <a:srgbClr val="000000"/>
              </a:solidFill>
              <a:cs typeface="Times New Roman" pitchFamily="18" charset="0"/>
            </a:endParaRPr>
          </a:p>
          <a:p>
            <a:pPr algn="just"/>
            <a:r>
              <a:rPr lang="it-IT">
                <a:solidFill>
                  <a:srgbClr val="000000"/>
                </a:solidFill>
                <a:cs typeface="Times New Roman" pitchFamily="18" charset="0"/>
              </a:rPr>
              <a:t> </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0722" name="Text Box 2"/>
          <p:cNvSpPr txBox="1">
            <a:spLocks noChangeArrowheads="1"/>
          </p:cNvSpPr>
          <p:nvPr/>
        </p:nvSpPr>
        <p:spPr bwMode="auto">
          <a:xfrm>
            <a:off x="2051050" y="0"/>
            <a:ext cx="5133975" cy="457200"/>
          </a:xfrm>
          <a:prstGeom prst="rect">
            <a:avLst/>
          </a:prstGeom>
          <a:noFill/>
          <a:ln w="9525">
            <a:noFill/>
            <a:miter lim="800000"/>
            <a:headEnd/>
            <a:tailEnd/>
          </a:ln>
          <a:effectLst/>
        </p:spPr>
        <p:txBody>
          <a:bodyPr wrap="none">
            <a:spAutoFit/>
          </a:bodyPr>
          <a:lstStyle/>
          <a:p>
            <a:r>
              <a:rPr lang="it-IT" b="1">
                <a:solidFill>
                  <a:srgbClr val="FF0000"/>
                </a:solidFill>
              </a:rPr>
              <a:t>USO DEI COEFFICIENTE DI RESA</a:t>
            </a:r>
          </a:p>
        </p:txBody>
      </p:sp>
      <p:sp>
        <p:nvSpPr>
          <p:cNvPr id="670723"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69CB4B6C-6666-4424-AEA5-015EAA2E66FE}" type="slidenum">
              <a:rPr lang="it-IT"/>
              <a:pPr/>
              <a:t>86</a:t>
            </a:fld>
            <a:endParaRPr lang="it-IT"/>
          </a:p>
        </p:txBody>
      </p:sp>
      <p:sp>
        <p:nvSpPr>
          <p:cNvPr id="670724" name="Rectangle 4"/>
          <p:cNvSpPr>
            <a:spLocks noChangeArrowheads="1"/>
          </p:cNvSpPr>
          <p:nvPr/>
        </p:nvSpPr>
        <p:spPr bwMode="auto">
          <a:xfrm>
            <a:off x="0" y="509588"/>
            <a:ext cx="9144000" cy="5695950"/>
          </a:xfrm>
          <a:prstGeom prst="rect">
            <a:avLst/>
          </a:prstGeom>
          <a:noFill/>
          <a:ln w="9525">
            <a:noFill/>
            <a:miter lim="800000"/>
            <a:headEnd/>
            <a:tailEnd/>
          </a:ln>
          <a:effectLst/>
        </p:spPr>
        <p:txBody>
          <a:bodyPr anchor="ctr">
            <a:spAutoFit/>
          </a:bodyPr>
          <a:lstStyle/>
          <a:p>
            <a:pPr algn="just"/>
            <a:r>
              <a:rPr lang="it-IT">
                <a:solidFill>
                  <a:srgbClr val="000000"/>
                </a:solidFill>
                <a:cs typeface="Times New Roman" pitchFamily="18" charset="0"/>
              </a:rPr>
              <a:t>Infatti, partendo da</a:t>
            </a:r>
            <a:endParaRPr lang="it-IT" b="1">
              <a:solidFill>
                <a:srgbClr val="000000"/>
              </a:solidFill>
              <a:cs typeface="Times New Roman" pitchFamily="18" charset="0"/>
            </a:endParaRPr>
          </a:p>
          <a:p>
            <a:pPr algn="ctr"/>
            <a:r>
              <a:rPr lang="it-IT" b="1">
                <a:solidFill>
                  <a:srgbClr val="000000"/>
                </a:solidFill>
                <a:cs typeface="Times New Roman" pitchFamily="18" charset="0"/>
              </a:rPr>
              <a:t>dX/dt = [</a:t>
            </a:r>
            <a:r>
              <a:rPr lang="it-IT" sz="2800" b="1">
                <a:solidFill>
                  <a:srgbClr val="000000"/>
                </a:solidFill>
                <a:latin typeface="Symbol" pitchFamily="18" charset="2"/>
                <a:cs typeface="Times New Roman" pitchFamily="18" charset="0"/>
              </a:rPr>
              <a:t>m</a:t>
            </a:r>
            <a:r>
              <a:rPr lang="it-IT" sz="2800" b="1" baseline="-30000">
                <a:solidFill>
                  <a:srgbClr val="000000"/>
                </a:solidFill>
                <a:cs typeface="Times New Roman" pitchFamily="18" charset="0"/>
              </a:rPr>
              <a:t>m</a:t>
            </a:r>
            <a:r>
              <a:rPr lang="it-IT" sz="2800" b="1">
                <a:solidFill>
                  <a:srgbClr val="000000"/>
                </a:solidFill>
                <a:cs typeface="Times New Roman" pitchFamily="18" charset="0"/>
              </a:rPr>
              <a:t> S/( K</a:t>
            </a:r>
            <a:r>
              <a:rPr lang="it-IT" sz="2800" b="1" baseline="-30000">
                <a:solidFill>
                  <a:srgbClr val="000000"/>
                </a:solidFill>
                <a:cs typeface="Times New Roman" pitchFamily="18" charset="0"/>
              </a:rPr>
              <a:t>S</a:t>
            </a:r>
            <a:r>
              <a:rPr lang="it-IT" sz="2800" b="1">
                <a:solidFill>
                  <a:srgbClr val="000000"/>
                </a:solidFill>
                <a:cs typeface="Times New Roman" pitchFamily="18" charset="0"/>
              </a:rPr>
              <a:t> + S)]</a:t>
            </a:r>
            <a:r>
              <a:rPr lang="it-IT" sz="2800" b="1">
                <a:solidFill>
                  <a:srgbClr val="000000"/>
                </a:solidFill>
                <a:latin typeface="Symbol" pitchFamily="18" charset="2"/>
                <a:cs typeface="Times New Roman" pitchFamily="18" charset="0"/>
              </a:rPr>
              <a:t> </a:t>
            </a:r>
            <a:r>
              <a:rPr lang="it-IT" sz="2800" b="1">
                <a:solidFill>
                  <a:srgbClr val="000000"/>
                </a:solidFill>
                <a:cs typeface="Times New Roman" pitchFamily="18" charset="0"/>
              </a:rPr>
              <a:t>X  (24)</a:t>
            </a:r>
            <a:endParaRPr lang="it-IT">
              <a:solidFill>
                <a:srgbClr val="000000"/>
              </a:solidFill>
              <a:cs typeface="Times New Roman" pitchFamily="18" charset="0"/>
            </a:endParaRPr>
          </a:p>
          <a:p>
            <a:pPr algn="ctr"/>
            <a:endParaRPr lang="it-IT">
              <a:solidFill>
                <a:srgbClr val="000000"/>
              </a:solidFill>
              <a:cs typeface="Times New Roman" pitchFamily="18" charset="0"/>
            </a:endParaRPr>
          </a:p>
          <a:p>
            <a:pPr algn="just"/>
            <a:r>
              <a:rPr lang="it-IT">
                <a:solidFill>
                  <a:srgbClr val="000000"/>
                </a:solidFill>
                <a:cs typeface="Times New Roman" pitchFamily="18" charset="0"/>
              </a:rPr>
              <a:t>isolando dS/dt in</a:t>
            </a:r>
          </a:p>
          <a:p>
            <a:pPr algn="ctr"/>
            <a:r>
              <a:rPr lang="it-IT" b="1">
                <a:solidFill>
                  <a:srgbClr val="000000"/>
                </a:solidFill>
                <a:cs typeface="Times New Roman" pitchFamily="18" charset="0"/>
              </a:rPr>
              <a:t>dX/dt = - Y</a:t>
            </a:r>
            <a:r>
              <a:rPr lang="it-IT" b="1" baseline="-30000">
                <a:solidFill>
                  <a:srgbClr val="000000"/>
                </a:solidFill>
                <a:cs typeface="Times New Roman" pitchFamily="18" charset="0"/>
              </a:rPr>
              <a:t>XS</a:t>
            </a:r>
            <a:r>
              <a:rPr lang="it-IT" b="1">
                <a:solidFill>
                  <a:srgbClr val="000000"/>
                </a:solidFill>
                <a:cs typeface="Times New Roman" pitchFamily="18" charset="0"/>
              </a:rPr>
              <a:t> dS/dt</a:t>
            </a:r>
            <a:r>
              <a:rPr lang="it-IT">
                <a:solidFill>
                  <a:srgbClr val="000000"/>
                </a:solidFill>
                <a:cs typeface="Times New Roman" pitchFamily="18" charset="0"/>
              </a:rPr>
              <a:t>  (33) </a:t>
            </a:r>
          </a:p>
          <a:p>
            <a:pPr algn="just"/>
            <a:r>
              <a:rPr lang="it-IT">
                <a:solidFill>
                  <a:srgbClr val="000000"/>
                </a:solidFill>
                <a:cs typeface="Times New Roman" pitchFamily="18" charset="0"/>
              </a:rPr>
              <a:t>si ottiene </a:t>
            </a:r>
          </a:p>
          <a:p>
            <a:pPr algn="just"/>
            <a:r>
              <a:rPr lang="it-IT">
                <a:solidFill>
                  <a:srgbClr val="000000"/>
                </a:solidFill>
                <a:cs typeface="Times New Roman" pitchFamily="18" charset="0"/>
              </a:rPr>
              <a:t>			dS/dt  = (- 1/Y</a:t>
            </a:r>
            <a:r>
              <a:rPr lang="it-IT" baseline="-30000">
                <a:solidFill>
                  <a:srgbClr val="000000"/>
                </a:solidFill>
                <a:cs typeface="Times New Roman" pitchFamily="18" charset="0"/>
              </a:rPr>
              <a:t>XS</a:t>
            </a:r>
            <a:r>
              <a:rPr lang="it-IT">
                <a:solidFill>
                  <a:srgbClr val="000000"/>
                </a:solidFill>
                <a:cs typeface="Times New Roman" pitchFamily="18" charset="0"/>
              </a:rPr>
              <a:t>) dX/dt</a:t>
            </a:r>
          </a:p>
          <a:p>
            <a:pPr algn="ctr"/>
            <a:endParaRPr lang="it-IT">
              <a:solidFill>
                <a:srgbClr val="000000"/>
              </a:solidFill>
              <a:cs typeface="Times New Roman" pitchFamily="18" charset="0"/>
            </a:endParaRPr>
          </a:p>
          <a:p>
            <a:pPr algn="ctr"/>
            <a:r>
              <a:rPr lang="it-IT">
                <a:solidFill>
                  <a:srgbClr val="000000"/>
                </a:solidFill>
                <a:cs typeface="Times New Roman" pitchFamily="18" charset="0"/>
              </a:rPr>
              <a:t>e sostituendovi la (24) si avrà  </a:t>
            </a:r>
            <a:endParaRPr lang="en-GB" b="1">
              <a:solidFill>
                <a:srgbClr val="000000"/>
              </a:solidFill>
              <a:cs typeface="Times New Roman" pitchFamily="18" charset="0"/>
            </a:endParaRPr>
          </a:p>
          <a:p>
            <a:pPr algn="ctr"/>
            <a:r>
              <a:rPr lang="en-GB" b="1">
                <a:solidFill>
                  <a:srgbClr val="000000"/>
                </a:solidFill>
                <a:cs typeface="Times New Roman" pitchFamily="18" charset="0"/>
              </a:rPr>
              <a:t>dS/dt  = (- 1/Y</a:t>
            </a:r>
            <a:r>
              <a:rPr lang="en-GB" sz="2800" b="1" baseline="-30000">
                <a:solidFill>
                  <a:srgbClr val="000000"/>
                </a:solidFill>
                <a:cs typeface="Times New Roman" pitchFamily="18" charset="0"/>
              </a:rPr>
              <a:t>XS</a:t>
            </a:r>
            <a:r>
              <a:rPr lang="en-GB" sz="2800" b="1">
                <a:solidFill>
                  <a:srgbClr val="000000"/>
                </a:solidFill>
                <a:cs typeface="Times New Roman" pitchFamily="18" charset="0"/>
              </a:rPr>
              <a:t>) [</a:t>
            </a:r>
            <a:r>
              <a:rPr lang="it-IT" sz="2800" b="1">
                <a:solidFill>
                  <a:srgbClr val="000000"/>
                </a:solidFill>
                <a:latin typeface="Symbol" pitchFamily="18" charset="2"/>
                <a:cs typeface="Times New Roman" pitchFamily="18" charset="0"/>
              </a:rPr>
              <a:t>m</a:t>
            </a:r>
            <a:r>
              <a:rPr lang="en-GB" sz="2800" b="1" baseline="-30000">
                <a:solidFill>
                  <a:srgbClr val="000000"/>
                </a:solidFill>
                <a:cs typeface="Times New Roman" pitchFamily="18" charset="0"/>
              </a:rPr>
              <a:t>m</a:t>
            </a:r>
            <a:r>
              <a:rPr lang="en-GB" sz="2800" b="1">
                <a:solidFill>
                  <a:srgbClr val="000000"/>
                </a:solidFill>
                <a:cs typeface="Times New Roman" pitchFamily="18" charset="0"/>
              </a:rPr>
              <a:t> S/( K</a:t>
            </a:r>
            <a:r>
              <a:rPr lang="en-GB" sz="2800" b="1" baseline="-30000">
                <a:solidFill>
                  <a:srgbClr val="000000"/>
                </a:solidFill>
                <a:cs typeface="Times New Roman" pitchFamily="18" charset="0"/>
              </a:rPr>
              <a:t>S</a:t>
            </a:r>
            <a:r>
              <a:rPr lang="en-GB" sz="2800" b="1">
                <a:solidFill>
                  <a:srgbClr val="000000"/>
                </a:solidFill>
                <a:cs typeface="Times New Roman" pitchFamily="18" charset="0"/>
              </a:rPr>
              <a:t> + S)]</a:t>
            </a:r>
            <a:r>
              <a:rPr lang="it-IT" sz="2800" b="1">
                <a:solidFill>
                  <a:srgbClr val="000000"/>
                </a:solidFill>
                <a:latin typeface="Symbol" pitchFamily="18" charset="2"/>
                <a:cs typeface="Times New Roman" pitchFamily="18" charset="0"/>
              </a:rPr>
              <a:t> </a:t>
            </a:r>
            <a:r>
              <a:rPr lang="en-GB" sz="2800" b="1">
                <a:solidFill>
                  <a:srgbClr val="000000"/>
                </a:solidFill>
                <a:cs typeface="Times New Roman" pitchFamily="18" charset="0"/>
              </a:rPr>
              <a:t>X  (36)</a:t>
            </a:r>
            <a:r>
              <a:rPr lang="en-GB">
                <a:solidFill>
                  <a:srgbClr val="000000"/>
                </a:solidFill>
                <a:cs typeface="Times New Roman" pitchFamily="18" charset="0"/>
              </a:rPr>
              <a:t>;</a:t>
            </a:r>
          </a:p>
          <a:p>
            <a:pPr algn="ctr"/>
            <a:endParaRPr lang="en-GB" sz="800">
              <a:solidFill>
                <a:srgbClr val="000000"/>
              </a:solidFill>
              <a:cs typeface="Times New Roman" pitchFamily="18" charset="0"/>
            </a:endParaRPr>
          </a:p>
          <a:p>
            <a:pPr algn="ctr"/>
            <a:r>
              <a:rPr lang="en-GB">
                <a:solidFill>
                  <a:srgbClr val="000000"/>
                </a:solidFill>
                <a:cs typeface="Times New Roman" pitchFamily="18" charset="0"/>
              </a:rPr>
              <a:t>sostituendo poi la (36) nella </a:t>
            </a:r>
          </a:p>
          <a:p>
            <a:pPr algn="ctr"/>
            <a:r>
              <a:rPr lang="it-IT" b="1">
                <a:solidFill>
                  <a:srgbClr val="000000"/>
                </a:solidFill>
                <a:cs typeface="Times New Roman" pitchFamily="18" charset="0"/>
              </a:rPr>
              <a:t>dP/dt = - Y</a:t>
            </a:r>
            <a:r>
              <a:rPr lang="it-IT" b="1" baseline="-30000">
                <a:solidFill>
                  <a:srgbClr val="000000"/>
                </a:solidFill>
                <a:cs typeface="Times New Roman" pitchFamily="18" charset="0"/>
              </a:rPr>
              <a:t>PS</a:t>
            </a:r>
            <a:r>
              <a:rPr lang="it-IT" b="1">
                <a:solidFill>
                  <a:srgbClr val="000000"/>
                </a:solidFill>
                <a:cs typeface="Times New Roman" pitchFamily="18" charset="0"/>
              </a:rPr>
              <a:t> dS/dt</a:t>
            </a:r>
            <a:r>
              <a:rPr lang="it-IT">
                <a:solidFill>
                  <a:srgbClr val="000000"/>
                </a:solidFill>
                <a:cs typeface="Times New Roman" pitchFamily="18" charset="0"/>
              </a:rPr>
              <a:t>  (34)</a:t>
            </a:r>
            <a:endParaRPr lang="en-GB">
              <a:solidFill>
                <a:srgbClr val="000000"/>
              </a:solidFill>
              <a:cs typeface="Times New Roman" pitchFamily="18" charset="0"/>
            </a:endParaRPr>
          </a:p>
          <a:p>
            <a:pPr algn="ctr"/>
            <a:r>
              <a:rPr lang="en-GB">
                <a:solidFill>
                  <a:srgbClr val="000000"/>
                </a:solidFill>
                <a:cs typeface="Times New Roman" pitchFamily="18" charset="0"/>
              </a:rPr>
              <a:t>dP/dt = - Y</a:t>
            </a:r>
            <a:r>
              <a:rPr lang="en-GB" baseline="-30000">
                <a:solidFill>
                  <a:srgbClr val="000000"/>
                </a:solidFill>
                <a:cs typeface="Times New Roman" pitchFamily="18" charset="0"/>
              </a:rPr>
              <a:t>PS</a:t>
            </a:r>
            <a:r>
              <a:rPr lang="en-GB">
                <a:solidFill>
                  <a:srgbClr val="000000"/>
                </a:solidFill>
                <a:cs typeface="Times New Roman" pitchFamily="18" charset="0"/>
              </a:rPr>
              <a:t> (- 1/Y</a:t>
            </a:r>
            <a:r>
              <a:rPr lang="en-GB" baseline="-30000">
                <a:solidFill>
                  <a:srgbClr val="000000"/>
                </a:solidFill>
                <a:cs typeface="Times New Roman" pitchFamily="18" charset="0"/>
              </a:rPr>
              <a:t>XS</a:t>
            </a:r>
            <a:r>
              <a:rPr lang="en-GB">
                <a:solidFill>
                  <a:srgbClr val="000000"/>
                </a:solidFill>
                <a:cs typeface="Times New Roman" pitchFamily="18" charset="0"/>
              </a:rPr>
              <a:t>) [</a:t>
            </a:r>
            <a:r>
              <a:rPr lang="it-IT">
                <a:solidFill>
                  <a:srgbClr val="000000"/>
                </a:solidFill>
                <a:latin typeface="Symbol" pitchFamily="18" charset="2"/>
                <a:cs typeface="Times New Roman" pitchFamily="18" charset="0"/>
              </a:rPr>
              <a:t>m</a:t>
            </a:r>
            <a:r>
              <a:rPr lang="en-GB" baseline="-30000">
                <a:solidFill>
                  <a:srgbClr val="000000"/>
                </a:solidFill>
                <a:cs typeface="Times New Roman" pitchFamily="18" charset="0"/>
              </a:rPr>
              <a:t>m</a:t>
            </a:r>
            <a:r>
              <a:rPr lang="en-GB">
                <a:solidFill>
                  <a:srgbClr val="000000"/>
                </a:solidFill>
                <a:cs typeface="Times New Roman" pitchFamily="18" charset="0"/>
              </a:rPr>
              <a:t> S/( K</a:t>
            </a:r>
            <a:r>
              <a:rPr lang="en-GB" baseline="-30000">
                <a:solidFill>
                  <a:srgbClr val="000000"/>
                </a:solidFill>
                <a:cs typeface="Times New Roman" pitchFamily="18" charset="0"/>
              </a:rPr>
              <a:t>S</a:t>
            </a:r>
            <a:r>
              <a:rPr lang="en-GB">
                <a:solidFill>
                  <a:srgbClr val="000000"/>
                </a:solidFill>
                <a:cs typeface="Times New Roman" pitchFamily="18" charset="0"/>
              </a:rPr>
              <a:t> + S)]</a:t>
            </a:r>
            <a:r>
              <a:rPr lang="it-IT">
                <a:solidFill>
                  <a:srgbClr val="000000"/>
                </a:solidFill>
                <a:latin typeface="Symbol" pitchFamily="18" charset="2"/>
                <a:cs typeface="Times New Roman" pitchFamily="18" charset="0"/>
              </a:rPr>
              <a:t> </a:t>
            </a:r>
            <a:r>
              <a:rPr lang="en-GB">
                <a:solidFill>
                  <a:srgbClr val="000000"/>
                </a:solidFill>
                <a:cs typeface="Times New Roman" pitchFamily="18" charset="0"/>
              </a:rPr>
              <a:t>X</a:t>
            </a:r>
            <a:r>
              <a:rPr lang="en-GB" sz="2800" b="1">
                <a:solidFill>
                  <a:srgbClr val="000000"/>
                </a:solidFill>
                <a:cs typeface="Times New Roman" pitchFamily="18" charset="0"/>
              </a:rPr>
              <a:t> </a:t>
            </a:r>
          </a:p>
          <a:p>
            <a:pPr algn="ctr"/>
            <a:endParaRPr lang="en-GB" sz="800">
              <a:solidFill>
                <a:srgbClr val="000000"/>
              </a:solidFill>
              <a:cs typeface="Times New Roman" pitchFamily="18" charset="0"/>
            </a:endParaRPr>
          </a:p>
          <a:p>
            <a:pPr algn="ctr"/>
            <a:r>
              <a:rPr lang="en-GB" sz="2800" b="1">
                <a:solidFill>
                  <a:srgbClr val="000000"/>
                </a:solidFill>
                <a:cs typeface="Times New Roman" pitchFamily="18" charset="0"/>
              </a:rPr>
              <a:t> dP/dt</a:t>
            </a:r>
            <a:r>
              <a:rPr lang="en-GB">
                <a:solidFill>
                  <a:srgbClr val="000000"/>
                </a:solidFill>
                <a:cs typeface="Times New Roman" pitchFamily="18" charset="0"/>
              </a:rPr>
              <a:t> </a:t>
            </a:r>
            <a:r>
              <a:rPr lang="en-GB" sz="2800" b="1">
                <a:solidFill>
                  <a:srgbClr val="000000"/>
                </a:solidFill>
                <a:cs typeface="Times New Roman" pitchFamily="18" charset="0"/>
              </a:rPr>
              <a:t>= (Y</a:t>
            </a:r>
            <a:r>
              <a:rPr lang="en-GB" sz="2800" b="1" baseline="-30000">
                <a:solidFill>
                  <a:srgbClr val="000000"/>
                </a:solidFill>
                <a:cs typeface="Times New Roman" pitchFamily="18" charset="0"/>
              </a:rPr>
              <a:t>PS</a:t>
            </a:r>
            <a:r>
              <a:rPr lang="en-GB" sz="2800" b="1">
                <a:solidFill>
                  <a:srgbClr val="000000"/>
                </a:solidFill>
                <a:cs typeface="Times New Roman" pitchFamily="18" charset="0"/>
              </a:rPr>
              <a:t>/Y</a:t>
            </a:r>
            <a:r>
              <a:rPr lang="en-GB" sz="2800" b="1" baseline="-30000">
                <a:solidFill>
                  <a:srgbClr val="000000"/>
                </a:solidFill>
                <a:cs typeface="Times New Roman" pitchFamily="18" charset="0"/>
              </a:rPr>
              <a:t>XS</a:t>
            </a:r>
            <a:r>
              <a:rPr lang="en-GB" sz="2800" b="1">
                <a:solidFill>
                  <a:srgbClr val="000000"/>
                </a:solidFill>
                <a:cs typeface="Times New Roman" pitchFamily="18" charset="0"/>
              </a:rPr>
              <a:t>) [</a:t>
            </a:r>
            <a:r>
              <a:rPr lang="it-IT" sz="2800" b="1">
                <a:solidFill>
                  <a:srgbClr val="000000"/>
                </a:solidFill>
                <a:latin typeface="Symbol" pitchFamily="18" charset="2"/>
                <a:cs typeface="Times New Roman" pitchFamily="18" charset="0"/>
              </a:rPr>
              <a:t>m</a:t>
            </a:r>
            <a:r>
              <a:rPr lang="en-GB" sz="2800" b="1" baseline="-30000">
                <a:solidFill>
                  <a:srgbClr val="000000"/>
                </a:solidFill>
                <a:cs typeface="Times New Roman" pitchFamily="18" charset="0"/>
              </a:rPr>
              <a:t>m</a:t>
            </a:r>
            <a:r>
              <a:rPr lang="en-GB" sz="2800" b="1">
                <a:solidFill>
                  <a:srgbClr val="000000"/>
                </a:solidFill>
                <a:cs typeface="Times New Roman" pitchFamily="18" charset="0"/>
              </a:rPr>
              <a:t> S/( K</a:t>
            </a:r>
            <a:r>
              <a:rPr lang="en-GB" sz="2800" b="1" baseline="-30000">
                <a:solidFill>
                  <a:srgbClr val="000000"/>
                </a:solidFill>
                <a:cs typeface="Times New Roman" pitchFamily="18" charset="0"/>
              </a:rPr>
              <a:t>S</a:t>
            </a:r>
            <a:r>
              <a:rPr lang="en-GB" sz="2800" b="1">
                <a:solidFill>
                  <a:srgbClr val="000000"/>
                </a:solidFill>
                <a:cs typeface="Times New Roman" pitchFamily="18" charset="0"/>
              </a:rPr>
              <a:t> + S)]</a:t>
            </a:r>
            <a:r>
              <a:rPr lang="it-IT" sz="2800" b="1">
                <a:solidFill>
                  <a:srgbClr val="000000"/>
                </a:solidFill>
                <a:latin typeface="Symbol" pitchFamily="18" charset="2"/>
                <a:cs typeface="Times New Roman" pitchFamily="18" charset="0"/>
              </a:rPr>
              <a:t> </a:t>
            </a:r>
            <a:r>
              <a:rPr lang="en-GB" sz="2800" b="1">
                <a:solidFill>
                  <a:srgbClr val="000000"/>
                </a:solidFill>
                <a:cs typeface="Times New Roman" pitchFamily="18" charset="0"/>
              </a:rPr>
              <a:t>X (37)</a:t>
            </a:r>
            <a:endParaRPr lang="it-IT" sz="2800" b="1">
              <a:solidFill>
                <a:srgbClr val="000000"/>
              </a:solidFill>
              <a:cs typeface="Times New Roman" pitchFamily="18" charset="0"/>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4338" name="Text Box 2"/>
          <p:cNvSpPr txBox="1">
            <a:spLocks noChangeArrowheads="1"/>
          </p:cNvSpPr>
          <p:nvPr/>
        </p:nvSpPr>
        <p:spPr bwMode="auto">
          <a:xfrm>
            <a:off x="2051050" y="0"/>
            <a:ext cx="5133975" cy="457200"/>
          </a:xfrm>
          <a:prstGeom prst="rect">
            <a:avLst/>
          </a:prstGeom>
          <a:noFill/>
          <a:ln w="9525">
            <a:noFill/>
            <a:miter lim="800000"/>
            <a:headEnd/>
            <a:tailEnd/>
          </a:ln>
          <a:effectLst/>
        </p:spPr>
        <p:txBody>
          <a:bodyPr wrap="none">
            <a:spAutoFit/>
          </a:bodyPr>
          <a:lstStyle/>
          <a:p>
            <a:r>
              <a:rPr lang="it-IT" b="1">
                <a:solidFill>
                  <a:srgbClr val="FF0000"/>
                </a:solidFill>
              </a:rPr>
              <a:t>USO DEI COEFFICIENTE DI RESA</a:t>
            </a:r>
          </a:p>
        </p:txBody>
      </p:sp>
      <p:sp>
        <p:nvSpPr>
          <p:cNvPr id="654339"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7594087D-ABE9-400F-9FB3-142D5BFC0E58}" type="slidenum">
              <a:rPr lang="it-IT"/>
              <a:pPr/>
              <a:t>87</a:t>
            </a:fld>
            <a:endParaRPr lang="it-IT"/>
          </a:p>
        </p:txBody>
      </p:sp>
      <p:sp>
        <p:nvSpPr>
          <p:cNvPr id="654340" name="Rectangle 4"/>
          <p:cNvSpPr>
            <a:spLocks noChangeArrowheads="1"/>
          </p:cNvSpPr>
          <p:nvPr/>
        </p:nvSpPr>
        <p:spPr bwMode="auto">
          <a:xfrm>
            <a:off x="0" y="404813"/>
            <a:ext cx="9144000" cy="6070600"/>
          </a:xfrm>
          <a:prstGeom prst="rect">
            <a:avLst/>
          </a:prstGeom>
          <a:noFill/>
          <a:ln w="9525">
            <a:noFill/>
            <a:miter lim="800000"/>
            <a:headEnd/>
            <a:tailEnd/>
          </a:ln>
          <a:effectLst/>
        </p:spPr>
        <p:txBody>
          <a:bodyPr anchor="ctr">
            <a:spAutoFit/>
          </a:bodyPr>
          <a:lstStyle/>
          <a:p>
            <a:pPr algn="just"/>
            <a:r>
              <a:rPr lang="it-IT" sz="2800" b="1" i="1">
                <a:solidFill>
                  <a:srgbClr val="000000"/>
                </a:solidFill>
                <a:cs typeface="Times New Roman" pitchFamily="18" charset="0"/>
              </a:rPr>
              <a:t>RISULTATO:</a:t>
            </a:r>
            <a:r>
              <a:rPr lang="it-IT" sz="2800">
                <a:solidFill>
                  <a:srgbClr val="000000"/>
                </a:solidFill>
                <a:cs typeface="Times New Roman" pitchFamily="18" charset="0"/>
              </a:rPr>
              <a:t>  </a:t>
            </a:r>
          </a:p>
          <a:p>
            <a:pPr algn="ctr"/>
            <a:r>
              <a:rPr lang="it-IT" sz="2800">
                <a:solidFill>
                  <a:srgbClr val="000000"/>
                </a:solidFill>
                <a:cs typeface="Times New Roman" pitchFamily="18" charset="0"/>
              </a:rPr>
              <a:t>abbiamo espresso la velocità di scomparsa del substrato e la velocità di formazione del prodotto in funzione della velocità di crescita delle cellule</a:t>
            </a:r>
          </a:p>
          <a:p>
            <a:pPr algn="ctr"/>
            <a:endParaRPr lang="it-IT" sz="2800">
              <a:solidFill>
                <a:srgbClr val="000000"/>
              </a:solidFill>
              <a:cs typeface="Times New Roman" pitchFamily="18" charset="0"/>
            </a:endParaRPr>
          </a:p>
          <a:p>
            <a:pPr algn="just"/>
            <a:r>
              <a:rPr lang="it-IT" sz="2800">
                <a:solidFill>
                  <a:srgbClr val="000000"/>
                </a:solidFill>
                <a:cs typeface="Times New Roman" pitchFamily="18" charset="0"/>
              </a:rPr>
              <a:t>per il substrato la dipendenza della velocità della sua scomparsa dalla velocità di crescita delle cellule è un fatto generale</a:t>
            </a:r>
          </a:p>
          <a:p>
            <a:pPr algn="ctr"/>
            <a:r>
              <a:rPr lang="it-IT" sz="2800" b="1">
                <a:solidFill>
                  <a:srgbClr val="000000"/>
                </a:solidFill>
                <a:cs typeface="Times New Roman" pitchFamily="18" charset="0"/>
              </a:rPr>
              <a:t>per il prodotto di reazione ciò può non essere necessariamente vero</a:t>
            </a:r>
          </a:p>
          <a:p>
            <a:pPr algn="ctr"/>
            <a:endParaRPr lang="it-IT" sz="2800">
              <a:solidFill>
                <a:srgbClr val="000000"/>
              </a:solidFill>
              <a:cs typeface="Times New Roman" pitchFamily="18" charset="0"/>
            </a:endParaRPr>
          </a:p>
          <a:p>
            <a:pPr algn="just"/>
            <a:r>
              <a:rPr lang="it-IT" sz="2800">
                <a:solidFill>
                  <a:srgbClr val="000000"/>
                </a:solidFill>
                <a:cs typeface="Times New Roman" pitchFamily="18" charset="0"/>
              </a:rPr>
              <a:t>la (37) sarà valida solo quando la velocità di formazione del prodotto è effettivamente proporzionale alla velocità di crescita cellulare.</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62" name="Text Box 2"/>
          <p:cNvSpPr txBox="1">
            <a:spLocks noChangeArrowheads="1"/>
          </p:cNvSpPr>
          <p:nvPr/>
        </p:nvSpPr>
        <p:spPr bwMode="auto">
          <a:xfrm>
            <a:off x="2051050" y="0"/>
            <a:ext cx="4367213" cy="457200"/>
          </a:xfrm>
          <a:prstGeom prst="rect">
            <a:avLst/>
          </a:prstGeom>
          <a:noFill/>
          <a:ln w="9525">
            <a:noFill/>
            <a:miter lim="800000"/>
            <a:headEnd/>
            <a:tailEnd/>
          </a:ln>
          <a:effectLst/>
        </p:spPr>
        <p:txBody>
          <a:bodyPr wrap="none">
            <a:spAutoFit/>
          </a:bodyPr>
          <a:lstStyle/>
          <a:p>
            <a:r>
              <a:rPr lang="it-IT" b="1">
                <a:solidFill>
                  <a:srgbClr val="FF0000"/>
                </a:solidFill>
              </a:rPr>
              <a:t>SOLUZIONE DEL MODELLO</a:t>
            </a:r>
          </a:p>
        </p:txBody>
      </p:sp>
      <p:sp>
        <p:nvSpPr>
          <p:cNvPr id="655363"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BC24B3EA-BCE3-423C-9395-1D6E73697334}" type="slidenum">
              <a:rPr lang="it-IT"/>
              <a:pPr/>
              <a:t>88</a:t>
            </a:fld>
            <a:endParaRPr lang="it-IT"/>
          </a:p>
        </p:txBody>
      </p:sp>
      <p:sp>
        <p:nvSpPr>
          <p:cNvPr id="655364" name="Rectangle 4"/>
          <p:cNvSpPr>
            <a:spLocks noChangeArrowheads="1"/>
          </p:cNvSpPr>
          <p:nvPr/>
        </p:nvSpPr>
        <p:spPr bwMode="auto">
          <a:xfrm>
            <a:off x="0" y="981075"/>
            <a:ext cx="9144000" cy="2955925"/>
          </a:xfrm>
          <a:prstGeom prst="rect">
            <a:avLst/>
          </a:prstGeom>
          <a:noFill/>
          <a:ln w="9525">
            <a:noFill/>
            <a:miter lim="800000"/>
            <a:headEnd/>
            <a:tailEnd/>
          </a:ln>
          <a:effectLst/>
        </p:spPr>
        <p:txBody>
          <a:bodyPr anchor="ctr">
            <a:spAutoFit/>
          </a:bodyPr>
          <a:lstStyle/>
          <a:p>
            <a:pPr algn="ctr"/>
            <a:r>
              <a:rPr lang="it-IT" b="1">
                <a:solidFill>
                  <a:srgbClr val="FF0000"/>
                </a:solidFill>
                <a:cs typeface="Times New Roman" pitchFamily="18" charset="0"/>
              </a:rPr>
              <a:t>ovvero del sistema di equazioni (24), (36) e (37)</a:t>
            </a:r>
          </a:p>
          <a:p>
            <a:pPr algn="ctr"/>
            <a:r>
              <a:rPr lang="it-IT" b="1">
                <a:solidFill>
                  <a:srgbClr val="000000"/>
                </a:solidFill>
                <a:cs typeface="Times New Roman" pitchFamily="18" charset="0"/>
              </a:rPr>
              <a:t>dX/dt = [</a:t>
            </a:r>
            <a:r>
              <a:rPr lang="it-IT" sz="2800" b="1">
                <a:solidFill>
                  <a:srgbClr val="000000"/>
                </a:solidFill>
                <a:latin typeface="Symbol" pitchFamily="18" charset="2"/>
                <a:cs typeface="Times New Roman" pitchFamily="18" charset="0"/>
              </a:rPr>
              <a:t>m</a:t>
            </a:r>
            <a:r>
              <a:rPr lang="it-IT" sz="2800" b="1" baseline="-30000">
                <a:solidFill>
                  <a:srgbClr val="000000"/>
                </a:solidFill>
                <a:cs typeface="Times New Roman" pitchFamily="18" charset="0"/>
              </a:rPr>
              <a:t>m</a:t>
            </a:r>
            <a:r>
              <a:rPr lang="it-IT" sz="2800" b="1">
                <a:solidFill>
                  <a:srgbClr val="000000"/>
                </a:solidFill>
                <a:cs typeface="Times New Roman" pitchFamily="18" charset="0"/>
              </a:rPr>
              <a:t> S/( K</a:t>
            </a:r>
            <a:r>
              <a:rPr lang="it-IT" sz="2800" b="1" baseline="-30000">
                <a:solidFill>
                  <a:srgbClr val="000000"/>
                </a:solidFill>
                <a:cs typeface="Times New Roman" pitchFamily="18" charset="0"/>
              </a:rPr>
              <a:t>S</a:t>
            </a:r>
            <a:r>
              <a:rPr lang="it-IT" sz="2800" b="1">
                <a:solidFill>
                  <a:srgbClr val="000000"/>
                </a:solidFill>
                <a:cs typeface="Times New Roman" pitchFamily="18" charset="0"/>
              </a:rPr>
              <a:t> + S)]</a:t>
            </a:r>
            <a:r>
              <a:rPr lang="it-IT" sz="2800" b="1">
                <a:solidFill>
                  <a:srgbClr val="000000"/>
                </a:solidFill>
                <a:latin typeface="Symbol" pitchFamily="18" charset="2"/>
                <a:cs typeface="Times New Roman" pitchFamily="18" charset="0"/>
              </a:rPr>
              <a:t> </a:t>
            </a:r>
            <a:r>
              <a:rPr lang="it-IT" sz="2800" b="1">
                <a:solidFill>
                  <a:srgbClr val="000000"/>
                </a:solidFill>
                <a:cs typeface="Times New Roman" pitchFamily="18" charset="0"/>
              </a:rPr>
              <a:t>X  (24)</a:t>
            </a:r>
            <a:endParaRPr lang="it-IT">
              <a:solidFill>
                <a:srgbClr val="000000"/>
              </a:solidFill>
              <a:cs typeface="Times New Roman" pitchFamily="18" charset="0"/>
            </a:endParaRPr>
          </a:p>
          <a:p>
            <a:pPr algn="ctr"/>
            <a:r>
              <a:rPr lang="en-GB" b="1">
                <a:solidFill>
                  <a:srgbClr val="000000"/>
                </a:solidFill>
                <a:cs typeface="Times New Roman" pitchFamily="18" charset="0"/>
              </a:rPr>
              <a:t>dS/dt  = (- 1/Y</a:t>
            </a:r>
            <a:r>
              <a:rPr lang="en-GB" sz="2800" b="1" baseline="-30000">
                <a:solidFill>
                  <a:srgbClr val="000000"/>
                </a:solidFill>
                <a:cs typeface="Times New Roman" pitchFamily="18" charset="0"/>
              </a:rPr>
              <a:t>XS</a:t>
            </a:r>
            <a:r>
              <a:rPr lang="en-GB" sz="2800" b="1">
                <a:solidFill>
                  <a:srgbClr val="000000"/>
                </a:solidFill>
                <a:cs typeface="Times New Roman" pitchFamily="18" charset="0"/>
              </a:rPr>
              <a:t>) [</a:t>
            </a:r>
            <a:r>
              <a:rPr lang="it-IT" sz="2800" b="1">
                <a:solidFill>
                  <a:srgbClr val="000000"/>
                </a:solidFill>
                <a:latin typeface="Symbol" pitchFamily="18" charset="2"/>
                <a:cs typeface="Times New Roman" pitchFamily="18" charset="0"/>
              </a:rPr>
              <a:t>m</a:t>
            </a:r>
            <a:r>
              <a:rPr lang="en-GB" sz="2800" b="1" baseline="-30000">
                <a:solidFill>
                  <a:srgbClr val="000000"/>
                </a:solidFill>
                <a:cs typeface="Times New Roman" pitchFamily="18" charset="0"/>
              </a:rPr>
              <a:t>m</a:t>
            </a:r>
            <a:r>
              <a:rPr lang="en-GB" sz="2800" b="1">
                <a:solidFill>
                  <a:srgbClr val="000000"/>
                </a:solidFill>
                <a:cs typeface="Times New Roman" pitchFamily="18" charset="0"/>
              </a:rPr>
              <a:t> S/( K</a:t>
            </a:r>
            <a:r>
              <a:rPr lang="en-GB" sz="2800" b="1" baseline="-30000">
                <a:solidFill>
                  <a:srgbClr val="000000"/>
                </a:solidFill>
                <a:cs typeface="Times New Roman" pitchFamily="18" charset="0"/>
              </a:rPr>
              <a:t>S</a:t>
            </a:r>
            <a:r>
              <a:rPr lang="en-GB" sz="2800" b="1">
                <a:solidFill>
                  <a:srgbClr val="000000"/>
                </a:solidFill>
                <a:cs typeface="Times New Roman" pitchFamily="18" charset="0"/>
              </a:rPr>
              <a:t> + S)]</a:t>
            </a:r>
            <a:r>
              <a:rPr lang="it-IT" sz="2800" b="1">
                <a:solidFill>
                  <a:srgbClr val="000000"/>
                </a:solidFill>
                <a:latin typeface="Symbol" pitchFamily="18" charset="2"/>
                <a:cs typeface="Times New Roman" pitchFamily="18" charset="0"/>
              </a:rPr>
              <a:t> </a:t>
            </a:r>
            <a:r>
              <a:rPr lang="en-GB" sz="2800" b="1">
                <a:solidFill>
                  <a:srgbClr val="000000"/>
                </a:solidFill>
                <a:cs typeface="Times New Roman" pitchFamily="18" charset="0"/>
              </a:rPr>
              <a:t>X  (36)</a:t>
            </a:r>
          </a:p>
          <a:p>
            <a:pPr algn="ctr"/>
            <a:endParaRPr lang="en-GB" sz="800">
              <a:solidFill>
                <a:srgbClr val="000000"/>
              </a:solidFill>
              <a:cs typeface="Times New Roman" pitchFamily="18" charset="0"/>
            </a:endParaRPr>
          </a:p>
          <a:p>
            <a:pPr algn="ctr"/>
            <a:r>
              <a:rPr lang="en-GB" sz="2800" b="1">
                <a:solidFill>
                  <a:srgbClr val="000000"/>
                </a:solidFill>
                <a:cs typeface="Times New Roman" pitchFamily="18" charset="0"/>
              </a:rPr>
              <a:t> dP/dt</a:t>
            </a:r>
            <a:r>
              <a:rPr lang="en-GB">
                <a:solidFill>
                  <a:srgbClr val="000000"/>
                </a:solidFill>
                <a:cs typeface="Times New Roman" pitchFamily="18" charset="0"/>
              </a:rPr>
              <a:t> </a:t>
            </a:r>
            <a:r>
              <a:rPr lang="en-GB" sz="2800" b="1">
                <a:solidFill>
                  <a:srgbClr val="000000"/>
                </a:solidFill>
                <a:cs typeface="Times New Roman" pitchFamily="18" charset="0"/>
              </a:rPr>
              <a:t>= (Y</a:t>
            </a:r>
            <a:r>
              <a:rPr lang="en-GB" sz="2800" b="1" baseline="-30000">
                <a:solidFill>
                  <a:srgbClr val="000000"/>
                </a:solidFill>
                <a:cs typeface="Times New Roman" pitchFamily="18" charset="0"/>
              </a:rPr>
              <a:t>PS</a:t>
            </a:r>
            <a:r>
              <a:rPr lang="en-GB" sz="2800" b="1">
                <a:solidFill>
                  <a:srgbClr val="000000"/>
                </a:solidFill>
                <a:cs typeface="Times New Roman" pitchFamily="18" charset="0"/>
              </a:rPr>
              <a:t>/Y</a:t>
            </a:r>
            <a:r>
              <a:rPr lang="en-GB" sz="2800" b="1" baseline="-30000">
                <a:solidFill>
                  <a:srgbClr val="000000"/>
                </a:solidFill>
                <a:cs typeface="Times New Roman" pitchFamily="18" charset="0"/>
              </a:rPr>
              <a:t>XS</a:t>
            </a:r>
            <a:r>
              <a:rPr lang="en-GB" sz="2800" b="1">
                <a:solidFill>
                  <a:srgbClr val="000000"/>
                </a:solidFill>
                <a:cs typeface="Times New Roman" pitchFamily="18" charset="0"/>
              </a:rPr>
              <a:t>) [</a:t>
            </a:r>
            <a:r>
              <a:rPr lang="it-IT" sz="2800" b="1">
                <a:solidFill>
                  <a:srgbClr val="000000"/>
                </a:solidFill>
                <a:latin typeface="Symbol" pitchFamily="18" charset="2"/>
                <a:cs typeface="Times New Roman" pitchFamily="18" charset="0"/>
              </a:rPr>
              <a:t>m</a:t>
            </a:r>
            <a:r>
              <a:rPr lang="en-GB" sz="2800" b="1" baseline="-30000">
                <a:solidFill>
                  <a:srgbClr val="000000"/>
                </a:solidFill>
                <a:cs typeface="Times New Roman" pitchFamily="18" charset="0"/>
              </a:rPr>
              <a:t>m</a:t>
            </a:r>
            <a:r>
              <a:rPr lang="en-GB" sz="2800" b="1">
                <a:solidFill>
                  <a:srgbClr val="000000"/>
                </a:solidFill>
                <a:cs typeface="Times New Roman" pitchFamily="18" charset="0"/>
              </a:rPr>
              <a:t> S/( K</a:t>
            </a:r>
            <a:r>
              <a:rPr lang="en-GB" sz="2800" b="1" baseline="-30000">
                <a:solidFill>
                  <a:srgbClr val="000000"/>
                </a:solidFill>
                <a:cs typeface="Times New Roman" pitchFamily="18" charset="0"/>
              </a:rPr>
              <a:t>S</a:t>
            </a:r>
            <a:r>
              <a:rPr lang="en-GB" sz="2800" b="1">
                <a:solidFill>
                  <a:srgbClr val="000000"/>
                </a:solidFill>
                <a:cs typeface="Times New Roman" pitchFamily="18" charset="0"/>
              </a:rPr>
              <a:t> + S)]</a:t>
            </a:r>
            <a:r>
              <a:rPr lang="it-IT" sz="2800" b="1">
                <a:solidFill>
                  <a:srgbClr val="000000"/>
                </a:solidFill>
                <a:latin typeface="Symbol" pitchFamily="18" charset="2"/>
                <a:cs typeface="Times New Roman" pitchFamily="18" charset="0"/>
              </a:rPr>
              <a:t> </a:t>
            </a:r>
            <a:r>
              <a:rPr lang="en-GB" sz="2800" b="1">
                <a:solidFill>
                  <a:srgbClr val="000000"/>
                </a:solidFill>
                <a:cs typeface="Times New Roman" pitchFamily="18" charset="0"/>
              </a:rPr>
              <a:t>X (37)</a:t>
            </a:r>
            <a:endParaRPr lang="it-IT" sz="2800" b="1">
              <a:solidFill>
                <a:srgbClr val="000000"/>
              </a:solidFill>
              <a:cs typeface="Times New Roman" pitchFamily="18" charset="0"/>
            </a:endParaRPr>
          </a:p>
          <a:p>
            <a:pPr algn="ctr"/>
            <a:endParaRPr lang="it-IT">
              <a:solidFill>
                <a:srgbClr val="FF0000"/>
              </a:solidFill>
              <a:cs typeface="Times New Roman" pitchFamily="18" charset="0"/>
            </a:endParaRPr>
          </a:p>
          <a:p>
            <a:pPr algn="ctr"/>
            <a:r>
              <a:rPr lang="it-IT" b="1">
                <a:solidFill>
                  <a:srgbClr val="000000"/>
                </a:solidFill>
                <a:cs typeface="Times New Roman" pitchFamily="18" charset="0"/>
              </a:rPr>
              <a:t>La soluzione dei modelli cinetici è necessaria per calcolare la durata dell’intero processo di fermentazione</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1746" name="Text Box 2"/>
          <p:cNvSpPr txBox="1">
            <a:spLocks noChangeArrowheads="1"/>
          </p:cNvSpPr>
          <p:nvPr/>
        </p:nvSpPr>
        <p:spPr bwMode="auto">
          <a:xfrm>
            <a:off x="2051050" y="0"/>
            <a:ext cx="4367213" cy="457200"/>
          </a:xfrm>
          <a:prstGeom prst="rect">
            <a:avLst/>
          </a:prstGeom>
          <a:noFill/>
          <a:ln w="9525">
            <a:noFill/>
            <a:miter lim="800000"/>
            <a:headEnd/>
            <a:tailEnd/>
          </a:ln>
          <a:effectLst/>
        </p:spPr>
        <p:txBody>
          <a:bodyPr wrap="none">
            <a:spAutoFit/>
          </a:bodyPr>
          <a:lstStyle/>
          <a:p>
            <a:r>
              <a:rPr lang="it-IT" b="1">
                <a:solidFill>
                  <a:srgbClr val="FF0000"/>
                </a:solidFill>
              </a:rPr>
              <a:t>SOLUZIONE DEL MODELLO</a:t>
            </a:r>
          </a:p>
        </p:txBody>
      </p:sp>
      <p:sp>
        <p:nvSpPr>
          <p:cNvPr id="671747"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4D079D17-40BC-410E-8926-7622F673C725}" type="slidenum">
              <a:rPr lang="it-IT"/>
              <a:pPr/>
              <a:t>89</a:t>
            </a:fld>
            <a:endParaRPr lang="it-IT"/>
          </a:p>
        </p:txBody>
      </p:sp>
      <p:sp>
        <p:nvSpPr>
          <p:cNvPr id="671748" name="Rectangle 4"/>
          <p:cNvSpPr>
            <a:spLocks noChangeArrowheads="1"/>
          </p:cNvSpPr>
          <p:nvPr/>
        </p:nvSpPr>
        <p:spPr bwMode="auto">
          <a:xfrm>
            <a:off x="0" y="688975"/>
            <a:ext cx="9144000" cy="5448300"/>
          </a:xfrm>
          <a:prstGeom prst="rect">
            <a:avLst/>
          </a:prstGeom>
          <a:noFill/>
          <a:ln w="9525">
            <a:noFill/>
            <a:miter lim="800000"/>
            <a:headEnd/>
            <a:tailEnd/>
          </a:ln>
          <a:effectLst/>
        </p:spPr>
        <p:txBody>
          <a:bodyPr anchor="ctr">
            <a:spAutoFit/>
          </a:bodyPr>
          <a:lstStyle/>
          <a:p>
            <a:pPr algn="just"/>
            <a:r>
              <a:rPr lang="it-IT">
                <a:solidFill>
                  <a:srgbClr val="000000"/>
                </a:solidFill>
              </a:rPr>
              <a:t>IL MODELLO DEVE:</a:t>
            </a:r>
          </a:p>
          <a:p>
            <a:pPr algn="ctr"/>
            <a:r>
              <a:rPr lang="it-IT">
                <a:solidFill>
                  <a:srgbClr val="000000"/>
                </a:solidFill>
              </a:rPr>
              <a:t>essere </a:t>
            </a:r>
            <a:r>
              <a:rPr lang="it-IT" b="1">
                <a:solidFill>
                  <a:srgbClr val="000000"/>
                </a:solidFill>
              </a:rPr>
              <a:t>capace di prevedere</a:t>
            </a:r>
          </a:p>
          <a:p>
            <a:pPr algn="just"/>
            <a:r>
              <a:rPr lang="it-IT">
                <a:solidFill>
                  <a:srgbClr val="000000"/>
                </a:solidFill>
              </a:rPr>
              <a:t>non solo l’andamento della </a:t>
            </a:r>
            <a:r>
              <a:rPr lang="it-IT" b="1">
                <a:solidFill>
                  <a:srgbClr val="000000"/>
                </a:solidFill>
              </a:rPr>
              <a:t>fase esponenziale</a:t>
            </a:r>
            <a:r>
              <a:rPr lang="it-IT">
                <a:solidFill>
                  <a:srgbClr val="000000"/>
                </a:solidFill>
              </a:rPr>
              <a:t>, ma anche quello di </a:t>
            </a:r>
            <a:r>
              <a:rPr lang="it-IT" b="1">
                <a:solidFill>
                  <a:srgbClr val="000000"/>
                </a:solidFill>
              </a:rPr>
              <a:t>tutte le altre fasi</a:t>
            </a:r>
            <a:endParaRPr lang="it-IT">
              <a:solidFill>
                <a:srgbClr val="000000"/>
              </a:solidFill>
            </a:endParaRPr>
          </a:p>
          <a:p>
            <a:pPr algn="just"/>
            <a:r>
              <a:rPr lang="it-IT">
                <a:solidFill>
                  <a:srgbClr val="000000"/>
                </a:solidFill>
              </a:rPr>
              <a:t>Lo sviluppo di tali modelli richiede:</a:t>
            </a:r>
          </a:p>
          <a:p>
            <a:pPr algn="just">
              <a:buFontTx/>
              <a:buChar char="•"/>
            </a:pPr>
            <a:r>
              <a:rPr lang="it-IT">
                <a:solidFill>
                  <a:srgbClr val="000000"/>
                </a:solidFill>
              </a:rPr>
              <a:t> la disponibilità di dati sperimentali</a:t>
            </a:r>
          </a:p>
          <a:p>
            <a:pPr algn="just">
              <a:buFontTx/>
              <a:buChar char="•"/>
            </a:pPr>
            <a:r>
              <a:rPr lang="it-IT">
                <a:solidFill>
                  <a:srgbClr val="000000"/>
                </a:solidFill>
              </a:rPr>
              <a:t> l’ipotesi di meccanismi di reazioni </a:t>
            </a:r>
            <a:r>
              <a:rPr lang="it-IT" sz="2000">
                <a:solidFill>
                  <a:srgbClr val="000000"/>
                </a:solidFill>
              </a:rPr>
              <a:t>(per i vari stadi del processo, cioè una serie di reazioni stechiometriche che coinvolgono il substrato, i prodotti di reazioni  ed i microrganismi)</a:t>
            </a:r>
            <a:r>
              <a:rPr lang="it-IT">
                <a:solidFill>
                  <a:srgbClr val="000000"/>
                </a:solidFill>
              </a:rPr>
              <a:t> </a:t>
            </a:r>
          </a:p>
          <a:p>
            <a:pPr algn="just">
              <a:buFontTx/>
              <a:buChar char="•"/>
            </a:pPr>
            <a:r>
              <a:rPr lang="it-IT">
                <a:solidFill>
                  <a:srgbClr val="000000"/>
                </a:solidFill>
              </a:rPr>
              <a:t> l’impostazione di una serie di equazioni matematiche che legano le concentrazioni delle specie e le costanti di velocità delle singole reazioni </a:t>
            </a:r>
          </a:p>
          <a:p>
            <a:pPr algn="just">
              <a:buFontTx/>
              <a:buChar char="•"/>
            </a:pPr>
            <a:r>
              <a:rPr lang="it-IT">
                <a:solidFill>
                  <a:srgbClr val="000000"/>
                </a:solidFill>
              </a:rPr>
              <a:t> la soluzione matematica del sistema di equazioni </a:t>
            </a:r>
            <a:r>
              <a:rPr lang="it-IT" sz="2000">
                <a:solidFill>
                  <a:srgbClr val="000000"/>
                </a:solidFill>
              </a:rPr>
              <a:t>per ottenere equazioni che mettono in relazione la concentrazione dei vari componenti del sistema con il tempo</a:t>
            </a:r>
          </a:p>
          <a:p>
            <a:pPr algn="just">
              <a:buFontTx/>
              <a:buChar char="•"/>
            </a:pPr>
            <a:r>
              <a:rPr lang="it-IT">
                <a:solidFill>
                  <a:srgbClr val="000000"/>
                </a:solidFill>
              </a:rPr>
              <a:t> la verifica che il modello, al variare del tempo, fornisca valori di concentrazioni calcolati in accordo con i valori sperimentali</a:t>
            </a:r>
            <a:endParaRPr lang="it-IT"/>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5010" name="Text Box 2"/>
          <p:cNvSpPr txBox="1">
            <a:spLocks noChangeArrowheads="1"/>
          </p:cNvSpPr>
          <p:nvPr/>
        </p:nvSpPr>
        <p:spPr bwMode="auto">
          <a:xfrm>
            <a:off x="468313" y="92075"/>
            <a:ext cx="8153400" cy="457200"/>
          </a:xfrm>
          <a:prstGeom prst="rect">
            <a:avLst/>
          </a:prstGeom>
          <a:noFill/>
          <a:ln w="9525">
            <a:noFill/>
            <a:miter lim="800000"/>
            <a:headEnd/>
            <a:tailEnd/>
          </a:ln>
          <a:effectLst/>
        </p:spPr>
        <p:txBody>
          <a:bodyPr wrap="none">
            <a:spAutoFit/>
          </a:bodyPr>
          <a:lstStyle/>
          <a:p>
            <a:r>
              <a:rPr lang="it-IT" b="1">
                <a:solidFill>
                  <a:srgbClr val="FF0000"/>
                </a:solidFill>
              </a:rPr>
              <a:t>SVILUPPO DI UN PROCESSO SU SCALA INDUSTRIALE</a:t>
            </a:r>
          </a:p>
        </p:txBody>
      </p:sp>
      <p:sp>
        <p:nvSpPr>
          <p:cNvPr id="555011" name="Rectangle 3"/>
          <p:cNvSpPr>
            <a:spLocks noChangeArrowheads="1"/>
          </p:cNvSpPr>
          <p:nvPr/>
        </p:nvSpPr>
        <p:spPr bwMode="auto">
          <a:xfrm>
            <a:off x="0" y="476250"/>
            <a:ext cx="9144000" cy="5934075"/>
          </a:xfrm>
          <a:prstGeom prst="rect">
            <a:avLst/>
          </a:prstGeom>
          <a:noFill/>
          <a:ln w="9525">
            <a:noFill/>
            <a:miter lim="800000"/>
            <a:headEnd/>
            <a:tailEnd/>
          </a:ln>
          <a:effectLst/>
        </p:spPr>
        <p:txBody>
          <a:bodyPr>
            <a:spAutoFit/>
          </a:bodyPr>
          <a:lstStyle/>
          <a:p>
            <a:pPr algn="ctr"/>
            <a:r>
              <a:rPr lang="it-IT" b="1"/>
              <a:t>Complicazione:</a:t>
            </a:r>
            <a:r>
              <a:rPr lang="it-IT"/>
              <a:t> </a:t>
            </a:r>
          </a:p>
          <a:p>
            <a:pPr algn="ctr"/>
            <a:r>
              <a:rPr lang="it-IT"/>
              <a:t>il processo può avvenire secondo la reazione desiderata oppure dar luogo ad una o </a:t>
            </a:r>
            <a:r>
              <a:rPr lang="it-IT" b="1"/>
              <a:t>più reazioni indesiderate oltre a quella voluta con formazione di sottoprodotti</a:t>
            </a:r>
            <a:endParaRPr lang="it-IT"/>
          </a:p>
          <a:p>
            <a:pPr algn="just"/>
            <a:r>
              <a:rPr lang="it-IT" b="1"/>
              <a:t>DEFINIZIONI: </a:t>
            </a:r>
            <a:r>
              <a:rPr lang="it-IT"/>
              <a:t>grandezze che esprimono la misura di quanto avviene</a:t>
            </a:r>
          </a:p>
          <a:p>
            <a:pPr algn="just">
              <a:buFontTx/>
              <a:buChar char="•"/>
            </a:pPr>
            <a:r>
              <a:rPr lang="it-IT" b="1"/>
              <a:t> conversione totale</a:t>
            </a:r>
            <a:r>
              <a:rPr lang="it-IT"/>
              <a:t> di A</a:t>
            </a:r>
          </a:p>
          <a:p>
            <a:pPr algn="just">
              <a:buFontTx/>
              <a:buChar char="•"/>
            </a:pPr>
            <a:r>
              <a:rPr lang="it-IT"/>
              <a:t> le conversione specifiche o </a:t>
            </a:r>
            <a:r>
              <a:rPr lang="it-IT" b="1"/>
              <a:t>rese</a:t>
            </a:r>
            <a:r>
              <a:rPr lang="it-IT"/>
              <a:t> di A in B ed in ognuno dei sottoprodotti, </a:t>
            </a:r>
          </a:p>
          <a:p>
            <a:pPr algn="just">
              <a:buFontTx/>
              <a:buChar char="•"/>
            </a:pPr>
            <a:r>
              <a:rPr lang="it-IT"/>
              <a:t> la </a:t>
            </a:r>
            <a:r>
              <a:rPr lang="it-IT" b="1"/>
              <a:t>selettività</a:t>
            </a:r>
            <a:r>
              <a:rPr lang="it-IT"/>
              <a:t> nella formazione di B</a:t>
            </a:r>
          </a:p>
          <a:p>
            <a:pPr algn="just">
              <a:buFontTx/>
              <a:buChar char="•"/>
            </a:pPr>
            <a:r>
              <a:rPr lang="it-IT"/>
              <a:t> la </a:t>
            </a:r>
            <a:r>
              <a:rPr lang="it-IT" b="1"/>
              <a:t>velocità</a:t>
            </a:r>
            <a:r>
              <a:rPr lang="it-IT"/>
              <a:t> </a:t>
            </a:r>
            <a:r>
              <a:rPr lang="it-IT" b="1"/>
              <a:t>della reazione di conversione di A in B e delle altre eventuali reazioni indesiderate</a:t>
            </a:r>
            <a:r>
              <a:rPr lang="it-IT"/>
              <a:t>. </a:t>
            </a:r>
          </a:p>
          <a:p>
            <a:r>
              <a:rPr lang="it-IT"/>
              <a:t>Si supponga ad esempio che A sia CO e B sia CH</a:t>
            </a:r>
            <a:r>
              <a:rPr lang="it-IT" baseline="-25000"/>
              <a:t>3</a:t>
            </a:r>
            <a:r>
              <a:rPr lang="it-IT"/>
              <a:t>OH, e che si voglia far avvenire la reazione</a:t>
            </a:r>
            <a:endParaRPr lang="it-IT" b="1"/>
          </a:p>
          <a:p>
            <a:pPr algn="ctr"/>
            <a:r>
              <a:rPr lang="it-IT" b="1"/>
              <a:t>CO + 2 H</a:t>
            </a:r>
            <a:r>
              <a:rPr lang="it-IT" b="1" baseline="-25000"/>
              <a:t>2</a:t>
            </a:r>
            <a:r>
              <a:rPr lang="it-IT" b="1"/>
              <a:t> ---</a:t>
            </a:r>
            <a:r>
              <a:rPr lang="it-IT" b="1">
                <a:sym typeface="Symbol" pitchFamily="18" charset="2"/>
              </a:rPr>
              <a:t></a:t>
            </a:r>
            <a:r>
              <a:rPr lang="it-IT" b="1"/>
              <a:t> CH</a:t>
            </a:r>
            <a:r>
              <a:rPr lang="it-IT" b="1" baseline="-25000"/>
              <a:t>3</a:t>
            </a:r>
            <a:r>
              <a:rPr lang="it-IT" b="1"/>
              <a:t>OH</a:t>
            </a:r>
            <a:r>
              <a:rPr lang="it-IT"/>
              <a:t> (1)</a:t>
            </a:r>
          </a:p>
          <a:p>
            <a:r>
              <a:rPr lang="it-IT"/>
              <a:t>in un reattore di volume V, a una certa temperatura (T) e pressione (P), alla quale reagenti e prodotti sono allo stato gassoso. </a:t>
            </a:r>
          </a:p>
        </p:txBody>
      </p:sp>
      <p:sp>
        <p:nvSpPr>
          <p:cNvPr id="555012" name="Text Box 4"/>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5CD902B8-92DC-4B17-B1DA-A7B5F53AEAD2}" type="slidenum">
              <a:rPr lang="it-IT"/>
              <a:pPr/>
              <a:t>9</a:t>
            </a:fld>
            <a:endParaRPr lang="it-IT"/>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6387"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9AFB2D44-B305-4D26-BC64-837285BF0F70}" type="slidenum">
              <a:rPr lang="it-IT"/>
              <a:pPr/>
              <a:t>90</a:t>
            </a:fld>
            <a:endParaRPr lang="it-IT"/>
          </a:p>
        </p:txBody>
      </p:sp>
      <p:sp>
        <p:nvSpPr>
          <p:cNvPr id="656388" name="Rectangle 4"/>
          <p:cNvSpPr>
            <a:spLocks noChangeArrowheads="1"/>
          </p:cNvSpPr>
          <p:nvPr/>
        </p:nvSpPr>
        <p:spPr bwMode="auto">
          <a:xfrm>
            <a:off x="0" y="765175"/>
            <a:ext cx="9144000" cy="3743325"/>
          </a:xfrm>
          <a:prstGeom prst="rect">
            <a:avLst/>
          </a:prstGeom>
          <a:noFill/>
          <a:ln w="9525">
            <a:noFill/>
            <a:miter lim="800000"/>
            <a:headEnd/>
            <a:tailEnd/>
          </a:ln>
          <a:effectLst/>
        </p:spPr>
        <p:txBody>
          <a:bodyPr anchor="ctr">
            <a:spAutoFit/>
          </a:bodyPr>
          <a:lstStyle/>
          <a:p>
            <a:pPr algn="ctr"/>
            <a:r>
              <a:rPr lang="it-IT" b="1"/>
              <a:t>per la progettazione di un reattore industriale occorrono sia dati sperimentali di laboratorio che la capacità di sviluppare modelli matematici</a:t>
            </a:r>
            <a:endParaRPr lang="it-IT"/>
          </a:p>
          <a:p>
            <a:pPr algn="just"/>
            <a:r>
              <a:rPr lang="it-IT" b="1"/>
              <a:t>Modello di Monod: </a:t>
            </a:r>
            <a:r>
              <a:rPr lang="it-IT"/>
              <a:t>fu sviluppato solo empiricamente, interpretando matematicamente l’andamento delle curve concentrazione tempo ottenute sperimentalmente, a prescindere da qualsiasi ipotesi di meccanismo di reazione. </a:t>
            </a:r>
            <a:endParaRPr lang="it-IT" b="1"/>
          </a:p>
          <a:p>
            <a:pPr algn="just"/>
            <a:r>
              <a:rPr lang="it-IT" b="1"/>
              <a:t>Equazione di Michaelis Menten</a:t>
            </a:r>
            <a:r>
              <a:rPr lang="it-IT"/>
              <a:t>. fu impostata una serie di reazioni che si adattasse al modello matematico, e perciò fu comprovata la validità del meccanismo di reazione ipotizzato.</a:t>
            </a:r>
          </a:p>
        </p:txBody>
      </p:sp>
      <p:sp>
        <p:nvSpPr>
          <p:cNvPr id="656389" name="Text Box 5"/>
          <p:cNvSpPr txBox="1">
            <a:spLocks noChangeArrowheads="1"/>
          </p:cNvSpPr>
          <p:nvPr/>
        </p:nvSpPr>
        <p:spPr bwMode="auto">
          <a:xfrm>
            <a:off x="2051050" y="0"/>
            <a:ext cx="4367213" cy="457200"/>
          </a:xfrm>
          <a:prstGeom prst="rect">
            <a:avLst/>
          </a:prstGeom>
          <a:noFill/>
          <a:ln w="9525">
            <a:noFill/>
            <a:miter lim="800000"/>
            <a:headEnd/>
            <a:tailEnd/>
          </a:ln>
          <a:effectLst/>
        </p:spPr>
        <p:txBody>
          <a:bodyPr wrap="none">
            <a:spAutoFit/>
          </a:bodyPr>
          <a:lstStyle/>
          <a:p>
            <a:r>
              <a:rPr lang="it-IT" b="1">
                <a:solidFill>
                  <a:srgbClr val="FF0000"/>
                </a:solidFill>
              </a:rPr>
              <a:t>SOLUZIONE DEL MODELLO</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7411"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E7A5685D-FE0D-4229-B5D1-26FDEF94DB2A}" type="slidenum">
              <a:rPr lang="it-IT"/>
              <a:pPr/>
              <a:t>91</a:t>
            </a:fld>
            <a:endParaRPr lang="it-IT"/>
          </a:p>
        </p:txBody>
      </p:sp>
      <p:sp>
        <p:nvSpPr>
          <p:cNvPr id="657412" name="Rectangle 4"/>
          <p:cNvSpPr>
            <a:spLocks noChangeArrowheads="1"/>
          </p:cNvSpPr>
          <p:nvPr/>
        </p:nvSpPr>
        <p:spPr bwMode="auto">
          <a:xfrm>
            <a:off x="0" y="333375"/>
            <a:ext cx="9144000" cy="5999163"/>
          </a:xfrm>
          <a:prstGeom prst="rect">
            <a:avLst/>
          </a:prstGeom>
          <a:noFill/>
          <a:ln w="9525">
            <a:noFill/>
            <a:miter lim="800000"/>
            <a:headEnd/>
            <a:tailEnd/>
          </a:ln>
          <a:effectLst/>
        </p:spPr>
        <p:txBody>
          <a:bodyPr anchor="ctr">
            <a:spAutoFit/>
          </a:bodyPr>
          <a:lstStyle/>
          <a:p>
            <a:pPr algn="ctr"/>
            <a:r>
              <a:rPr lang="it-IT"/>
              <a:t> </a:t>
            </a:r>
            <a:r>
              <a:rPr lang="it-IT" b="1">
                <a:solidFill>
                  <a:srgbClr val="000000"/>
                </a:solidFill>
                <a:cs typeface="Times New Roman" pitchFamily="18" charset="0"/>
              </a:rPr>
              <a:t>dX/dt = [</a:t>
            </a:r>
            <a:r>
              <a:rPr lang="it-IT" sz="2800" b="1">
                <a:solidFill>
                  <a:srgbClr val="000000"/>
                </a:solidFill>
                <a:latin typeface="Symbol" pitchFamily="18" charset="2"/>
                <a:cs typeface="Times New Roman" pitchFamily="18" charset="0"/>
              </a:rPr>
              <a:t>m</a:t>
            </a:r>
            <a:r>
              <a:rPr lang="it-IT" sz="2800" b="1" baseline="-30000">
                <a:solidFill>
                  <a:srgbClr val="000000"/>
                </a:solidFill>
                <a:cs typeface="Times New Roman" pitchFamily="18" charset="0"/>
              </a:rPr>
              <a:t>m</a:t>
            </a:r>
            <a:r>
              <a:rPr lang="it-IT" sz="2800" b="1">
                <a:solidFill>
                  <a:srgbClr val="000000"/>
                </a:solidFill>
                <a:cs typeface="Times New Roman" pitchFamily="18" charset="0"/>
              </a:rPr>
              <a:t> S/( K</a:t>
            </a:r>
            <a:r>
              <a:rPr lang="it-IT" sz="2800" b="1" baseline="-30000">
                <a:solidFill>
                  <a:srgbClr val="000000"/>
                </a:solidFill>
                <a:cs typeface="Times New Roman" pitchFamily="18" charset="0"/>
              </a:rPr>
              <a:t>S</a:t>
            </a:r>
            <a:r>
              <a:rPr lang="it-IT" sz="2800" b="1">
                <a:solidFill>
                  <a:srgbClr val="000000"/>
                </a:solidFill>
                <a:cs typeface="Times New Roman" pitchFamily="18" charset="0"/>
              </a:rPr>
              <a:t> + S)]</a:t>
            </a:r>
            <a:r>
              <a:rPr lang="it-IT" sz="2800" b="1">
                <a:solidFill>
                  <a:srgbClr val="000000"/>
                </a:solidFill>
                <a:latin typeface="Symbol" pitchFamily="18" charset="2"/>
                <a:cs typeface="Times New Roman" pitchFamily="18" charset="0"/>
              </a:rPr>
              <a:t> </a:t>
            </a:r>
            <a:r>
              <a:rPr lang="it-IT" sz="2800" b="1">
                <a:solidFill>
                  <a:srgbClr val="000000"/>
                </a:solidFill>
                <a:cs typeface="Times New Roman" pitchFamily="18" charset="0"/>
              </a:rPr>
              <a:t>X  (24)</a:t>
            </a:r>
            <a:endParaRPr lang="it-IT">
              <a:solidFill>
                <a:srgbClr val="000000"/>
              </a:solidFill>
              <a:cs typeface="Times New Roman" pitchFamily="18" charset="0"/>
            </a:endParaRPr>
          </a:p>
          <a:p>
            <a:pPr algn="ctr"/>
            <a:r>
              <a:rPr lang="en-GB" b="1">
                <a:solidFill>
                  <a:srgbClr val="000000"/>
                </a:solidFill>
                <a:cs typeface="Times New Roman" pitchFamily="18" charset="0"/>
              </a:rPr>
              <a:t>dS/dt  = (- 1/Y</a:t>
            </a:r>
            <a:r>
              <a:rPr lang="en-GB" sz="2800" b="1" baseline="-30000">
                <a:solidFill>
                  <a:srgbClr val="000000"/>
                </a:solidFill>
                <a:cs typeface="Times New Roman" pitchFamily="18" charset="0"/>
              </a:rPr>
              <a:t>XS</a:t>
            </a:r>
            <a:r>
              <a:rPr lang="en-GB" sz="2800" b="1">
                <a:solidFill>
                  <a:srgbClr val="000000"/>
                </a:solidFill>
                <a:cs typeface="Times New Roman" pitchFamily="18" charset="0"/>
              </a:rPr>
              <a:t>) [</a:t>
            </a:r>
            <a:r>
              <a:rPr lang="it-IT" sz="2800" b="1">
                <a:solidFill>
                  <a:srgbClr val="000000"/>
                </a:solidFill>
                <a:latin typeface="Symbol" pitchFamily="18" charset="2"/>
                <a:cs typeface="Times New Roman" pitchFamily="18" charset="0"/>
              </a:rPr>
              <a:t>m</a:t>
            </a:r>
            <a:r>
              <a:rPr lang="en-GB" sz="2800" b="1" baseline="-30000">
                <a:solidFill>
                  <a:srgbClr val="000000"/>
                </a:solidFill>
                <a:cs typeface="Times New Roman" pitchFamily="18" charset="0"/>
              </a:rPr>
              <a:t>m</a:t>
            </a:r>
            <a:r>
              <a:rPr lang="en-GB" sz="2800" b="1">
                <a:solidFill>
                  <a:srgbClr val="000000"/>
                </a:solidFill>
                <a:cs typeface="Times New Roman" pitchFamily="18" charset="0"/>
              </a:rPr>
              <a:t> S/( K</a:t>
            </a:r>
            <a:r>
              <a:rPr lang="en-GB" sz="2800" b="1" baseline="-30000">
                <a:solidFill>
                  <a:srgbClr val="000000"/>
                </a:solidFill>
                <a:cs typeface="Times New Roman" pitchFamily="18" charset="0"/>
              </a:rPr>
              <a:t>S</a:t>
            </a:r>
            <a:r>
              <a:rPr lang="en-GB" sz="2800" b="1">
                <a:solidFill>
                  <a:srgbClr val="000000"/>
                </a:solidFill>
                <a:cs typeface="Times New Roman" pitchFamily="18" charset="0"/>
              </a:rPr>
              <a:t> + S)]</a:t>
            </a:r>
            <a:r>
              <a:rPr lang="it-IT" sz="2800" b="1">
                <a:solidFill>
                  <a:srgbClr val="000000"/>
                </a:solidFill>
                <a:latin typeface="Symbol" pitchFamily="18" charset="2"/>
                <a:cs typeface="Times New Roman" pitchFamily="18" charset="0"/>
              </a:rPr>
              <a:t> </a:t>
            </a:r>
            <a:r>
              <a:rPr lang="en-GB" sz="2800" b="1">
                <a:solidFill>
                  <a:srgbClr val="000000"/>
                </a:solidFill>
                <a:cs typeface="Times New Roman" pitchFamily="18" charset="0"/>
              </a:rPr>
              <a:t>X  (36)</a:t>
            </a:r>
          </a:p>
          <a:p>
            <a:pPr algn="ctr"/>
            <a:endParaRPr lang="en-GB" sz="800">
              <a:solidFill>
                <a:srgbClr val="000000"/>
              </a:solidFill>
              <a:cs typeface="Times New Roman" pitchFamily="18" charset="0"/>
            </a:endParaRPr>
          </a:p>
          <a:p>
            <a:pPr algn="ctr"/>
            <a:r>
              <a:rPr lang="en-GB" sz="2800" b="1">
                <a:solidFill>
                  <a:srgbClr val="000000"/>
                </a:solidFill>
                <a:cs typeface="Times New Roman" pitchFamily="18" charset="0"/>
              </a:rPr>
              <a:t> dP/dt</a:t>
            </a:r>
            <a:r>
              <a:rPr lang="en-GB">
                <a:solidFill>
                  <a:srgbClr val="000000"/>
                </a:solidFill>
                <a:cs typeface="Times New Roman" pitchFamily="18" charset="0"/>
              </a:rPr>
              <a:t> </a:t>
            </a:r>
            <a:r>
              <a:rPr lang="en-GB" sz="2800" b="1">
                <a:solidFill>
                  <a:srgbClr val="000000"/>
                </a:solidFill>
                <a:cs typeface="Times New Roman" pitchFamily="18" charset="0"/>
              </a:rPr>
              <a:t>= (Y</a:t>
            </a:r>
            <a:r>
              <a:rPr lang="en-GB" sz="2800" b="1" baseline="-30000">
                <a:solidFill>
                  <a:srgbClr val="000000"/>
                </a:solidFill>
                <a:cs typeface="Times New Roman" pitchFamily="18" charset="0"/>
              </a:rPr>
              <a:t>PS</a:t>
            </a:r>
            <a:r>
              <a:rPr lang="en-GB" sz="2800" b="1">
                <a:solidFill>
                  <a:srgbClr val="000000"/>
                </a:solidFill>
                <a:cs typeface="Times New Roman" pitchFamily="18" charset="0"/>
              </a:rPr>
              <a:t>/Y</a:t>
            </a:r>
            <a:r>
              <a:rPr lang="en-GB" sz="2800" b="1" baseline="-30000">
                <a:solidFill>
                  <a:srgbClr val="000000"/>
                </a:solidFill>
                <a:cs typeface="Times New Roman" pitchFamily="18" charset="0"/>
              </a:rPr>
              <a:t>XS</a:t>
            </a:r>
            <a:r>
              <a:rPr lang="en-GB" sz="2800" b="1">
                <a:solidFill>
                  <a:srgbClr val="000000"/>
                </a:solidFill>
                <a:cs typeface="Times New Roman" pitchFamily="18" charset="0"/>
              </a:rPr>
              <a:t>) [</a:t>
            </a:r>
            <a:r>
              <a:rPr lang="it-IT" sz="2800" b="1">
                <a:solidFill>
                  <a:srgbClr val="000000"/>
                </a:solidFill>
                <a:latin typeface="Symbol" pitchFamily="18" charset="2"/>
                <a:cs typeface="Times New Roman" pitchFamily="18" charset="0"/>
              </a:rPr>
              <a:t>m</a:t>
            </a:r>
            <a:r>
              <a:rPr lang="en-GB" sz="2800" b="1" baseline="-30000">
                <a:solidFill>
                  <a:srgbClr val="000000"/>
                </a:solidFill>
                <a:cs typeface="Times New Roman" pitchFamily="18" charset="0"/>
              </a:rPr>
              <a:t>m</a:t>
            </a:r>
            <a:r>
              <a:rPr lang="en-GB" sz="2800" b="1">
                <a:solidFill>
                  <a:srgbClr val="000000"/>
                </a:solidFill>
                <a:cs typeface="Times New Roman" pitchFamily="18" charset="0"/>
              </a:rPr>
              <a:t> S/( K</a:t>
            </a:r>
            <a:r>
              <a:rPr lang="en-GB" sz="2800" b="1" baseline="-30000">
                <a:solidFill>
                  <a:srgbClr val="000000"/>
                </a:solidFill>
                <a:cs typeface="Times New Roman" pitchFamily="18" charset="0"/>
              </a:rPr>
              <a:t>S</a:t>
            </a:r>
            <a:r>
              <a:rPr lang="en-GB" sz="2800" b="1">
                <a:solidFill>
                  <a:srgbClr val="000000"/>
                </a:solidFill>
                <a:cs typeface="Times New Roman" pitchFamily="18" charset="0"/>
              </a:rPr>
              <a:t> + S)]</a:t>
            </a:r>
            <a:r>
              <a:rPr lang="it-IT" sz="2800" b="1">
                <a:solidFill>
                  <a:srgbClr val="000000"/>
                </a:solidFill>
                <a:latin typeface="Symbol" pitchFamily="18" charset="2"/>
                <a:cs typeface="Times New Roman" pitchFamily="18" charset="0"/>
              </a:rPr>
              <a:t> </a:t>
            </a:r>
            <a:r>
              <a:rPr lang="en-GB" sz="2800" b="1">
                <a:solidFill>
                  <a:srgbClr val="000000"/>
                </a:solidFill>
                <a:cs typeface="Times New Roman" pitchFamily="18" charset="0"/>
              </a:rPr>
              <a:t>X (37)</a:t>
            </a:r>
            <a:endParaRPr lang="it-IT" sz="2800" b="1">
              <a:solidFill>
                <a:srgbClr val="000000"/>
              </a:solidFill>
              <a:cs typeface="Times New Roman" pitchFamily="18" charset="0"/>
            </a:endParaRPr>
          </a:p>
          <a:p>
            <a:pPr algn="ctr"/>
            <a:endParaRPr lang="it-IT" sz="800">
              <a:solidFill>
                <a:srgbClr val="FF0000"/>
              </a:solidFill>
              <a:cs typeface="Times New Roman" pitchFamily="18" charset="0"/>
            </a:endParaRPr>
          </a:p>
          <a:p>
            <a:pPr algn="ctr"/>
            <a:r>
              <a:rPr lang="it-IT"/>
              <a:t>IN (24) per S &gt;&gt; K</a:t>
            </a:r>
            <a:r>
              <a:rPr lang="it-IT" baseline="-25000"/>
              <a:t>S</a:t>
            </a:r>
            <a:r>
              <a:rPr lang="it-IT"/>
              <a:t>, e quindi per K</a:t>
            </a:r>
            <a:r>
              <a:rPr lang="it-IT" baseline="-25000"/>
              <a:t>S</a:t>
            </a:r>
            <a:r>
              <a:rPr lang="it-IT"/>
              <a:t> = S</a:t>
            </a:r>
          </a:p>
          <a:p>
            <a:pPr algn="ctr"/>
            <a:r>
              <a:rPr lang="it-IT"/>
              <a:t>la velocità di crescita dX/dt non dipende da S, e quindi la (24) è risolvibile facilmente dando l’equazione X</a:t>
            </a:r>
            <a:r>
              <a:rPr lang="it-IT" baseline="-25000"/>
              <a:t>1</a:t>
            </a:r>
            <a:r>
              <a:rPr lang="it-IT"/>
              <a:t> = X</a:t>
            </a:r>
            <a:r>
              <a:rPr lang="it-IT" baseline="-25000"/>
              <a:t>0</a:t>
            </a:r>
            <a:r>
              <a:rPr lang="it-IT"/>
              <a:t> e </a:t>
            </a:r>
            <a:r>
              <a:rPr lang="fr-FR" baseline="30000">
                <a:latin typeface="Symbol" pitchFamily="18" charset="2"/>
              </a:rPr>
              <a:t>m</a:t>
            </a:r>
            <a:r>
              <a:rPr lang="it-IT" baseline="30000"/>
              <a:t> (t1 – t0)</a:t>
            </a:r>
            <a:r>
              <a:rPr lang="it-IT"/>
              <a:t>  (19)</a:t>
            </a:r>
          </a:p>
          <a:p>
            <a:pPr algn="ctr"/>
            <a:r>
              <a:rPr lang="it-IT" b="1"/>
              <a:t>non così per (36) e (37)</a:t>
            </a:r>
            <a:r>
              <a:rPr lang="it-IT"/>
              <a:t> </a:t>
            </a:r>
          </a:p>
          <a:p>
            <a:pPr algn="ctr"/>
            <a:r>
              <a:rPr lang="it-IT"/>
              <a:t>per S &gt;&gt; K</a:t>
            </a:r>
            <a:r>
              <a:rPr lang="it-IT" baseline="-25000"/>
              <a:t>S</a:t>
            </a:r>
            <a:r>
              <a:rPr lang="it-IT"/>
              <a:t>, il termine  [</a:t>
            </a:r>
            <a:r>
              <a:rPr lang="it-IT">
                <a:latin typeface="Symbol" pitchFamily="18" charset="2"/>
              </a:rPr>
              <a:t>m</a:t>
            </a:r>
            <a:r>
              <a:rPr lang="it-IT" baseline="-25000"/>
              <a:t>m </a:t>
            </a:r>
            <a:r>
              <a:rPr lang="it-IT"/>
              <a:t>S/( K</a:t>
            </a:r>
            <a:r>
              <a:rPr lang="it-IT" baseline="-25000"/>
              <a:t>S</a:t>
            </a:r>
            <a:r>
              <a:rPr lang="it-IT"/>
              <a:t> + S)] X</a:t>
            </a:r>
            <a:r>
              <a:rPr lang="it-IT" b="1"/>
              <a:t> </a:t>
            </a:r>
            <a:r>
              <a:rPr lang="it-IT"/>
              <a:t>è sostituibile con (19)</a:t>
            </a:r>
          </a:p>
          <a:p>
            <a:pPr algn="ctr"/>
            <a:r>
              <a:rPr lang="it-IT" b="1"/>
              <a:t>MA</a:t>
            </a:r>
          </a:p>
          <a:p>
            <a:pPr algn="ctr"/>
            <a:r>
              <a:rPr lang="it-IT"/>
              <a:t>i coefficienti Y sono funzioni del tempo perché contengono ancora il termine S , o il termine P, entrambi funzioni del tempo</a:t>
            </a:r>
          </a:p>
          <a:p>
            <a:pPr algn="ctr"/>
            <a:r>
              <a:rPr lang="it-IT" b="1"/>
              <a:t>la risoluzione resta in ogni caso molto più complessa</a:t>
            </a:r>
            <a:r>
              <a:rPr lang="it-IT"/>
              <a:t> </a:t>
            </a:r>
          </a:p>
          <a:p>
            <a:pPr algn="ctr"/>
            <a:r>
              <a:rPr lang="it-IT"/>
              <a:t>metodo numerico di Runge Kufta e l’uso di programmi computerizzati di calcolo (Polymath, tra i più usati) che consentono di ottenere curve simili alla seguente (Fig. 6).</a:t>
            </a:r>
          </a:p>
        </p:txBody>
      </p:sp>
      <p:sp>
        <p:nvSpPr>
          <p:cNvPr id="657413" name="Text Box 5"/>
          <p:cNvSpPr txBox="1">
            <a:spLocks noChangeArrowheads="1"/>
          </p:cNvSpPr>
          <p:nvPr/>
        </p:nvSpPr>
        <p:spPr bwMode="auto">
          <a:xfrm>
            <a:off x="2268538" y="0"/>
            <a:ext cx="4367212" cy="457200"/>
          </a:xfrm>
          <a:prstGeom prst="rect">
            <a:avLst/>
          </a:prstGeom>
          <a:noFill/>
          <a:ln w="9525">
            <a:noFill/>
            <a:miter lim="800000"/>
            <a:headEnd/>
            <a:tailEnd/>
          </a:ln>
          <a:effectLst/>
        </p:spPr>
        <p:txBody>
          <a:bodyPr wrap="none">
            <a:spAutoFit/>
          </a:bodyPr>
          <a:lstStyle/>
          <a:p>
            <a:r>
              <a:rPr lang="it-IT" b="1">
                <a:solidFill>
                  <a:srgbClr val="FF0000"/>
                </a:solidFill>
              </a:rPr>
              <a:t>SOLUZIONE DEL MODELLO</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8435"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C1C3EA97-BB69-4E8A-A3CC-912161B8726C}" type="slidenum">
              <a:rPr lang="it-IT"/>
              <a:pPr/>
              <a:t>92</a:t>
            </a:fld>
            <a:endParaRPr lang="it-IT"/>
          </a:p>
        </p:txBody>
      </p:sp>
      <p:sp>
        <p:nvSpPr>
          <p:cNvPr id="658436" name="Rectangle 4"/>
          <p:cNvSpPr>
            <a:spLocks noChangeArrowheads="1"/>
          </p:cNvSpPr>
          <p:nvPr/>
        </p:nvSpPr>
        <p:spPr bwMode="auto">
          <a:xfrm>
            <a:off x="0" y="4292600"/>
            <a:ext cx="9144000" cy="1917700"/>
          </a:xfrm>
          <a:prstGeom prst="rect">
            <a:avLst/>
          </a:prstGeom>
          <a:noFill/>
          <a:ln w="9525">
            <a:noFill/>
            <a:miter lim="800000"/>
            <a:headEnd/>
            <a:tailEnd/>
          </a:ln>
          <a:effectLst/>
        </p:spPr>
        <p:txBody>
          <a:bodyPr anchor="ctr">
            <a:spAutoFit/>
          </a:bodyPr>
          <a:lstStyle/>
          <a:p>
            <a:pPr algn="just"/>
            <a:r>
              <a:rPr lang="it-IT">
                <a:solidFill>
                  <a:srgbClr val="000000"/>
                </a:solidFill>
                <a:cs typeface="Times New Roman" pitchFamily="18" charset="0"/>
              </a:rPr>
              <a:t>Il grafico rappresenta la variazione della concentrazioni, S (substrato), P (prodotto) e X (cellule) nel tempo. Le velocità in ogni istante, dS/dt, dP/dt, dX/dt sono date dai valori delle tangenti alle curve in ogni punto. Si può osservare che in tutte e tre i casi le velocità non sono costanti nel tempo ed alla fine si annullano.</a:t>
            </a:r>
          </a:p>
        </p:txBody>
      </p:sp>
      <p:pic>
        <p:nvPicPr>
          <p:cNvPr id="658437" name="Picture 5" descr="Senza nome-scandito-01"/>
          <p:cNvPicPr>
            <a:picLocks noChangeAspect="1" noChangeArrowheads="1"/>
          </p:cNvPicPr>
          <p:nvPr/>
        </p:nvPicPr>
        <p:blipFill>
          <a:blip r:embed="rId2" cstate="print"/>
          <a:srcRect/>
          <a:stretch>
            <a:fillRect/>
          </a:stretch>
        </p:blipFill>
        <p:spPr bwMode="auto">
          <a:xfrm>
            <a:off x="2268538" y="765175"/>
            <a:ext cx="5111750" cy="3213100"/>
          </a:xfrm>
          <a:prstGeom prst="rect">
            <a:avLst/>
          </a:prstGeom>
          <a:noFill/>
          <a:ln w="9525">
            <a:noFill/>
            <a:miter lim="800000"/>
            <a:headEnd/>
            <a:tailEnd/>
          </a:ln>
        </p:spPr>
      </p:pic>
      <p:sp>
        <p:nvSpPr>
          <p:cNvPr id="658438" name="Text Box 6"/>
          <p:cNvSpPr txBox="1">
            <a:spLocks noChangeArrowheads="1"/>
          </p:cNvSpPr>
          <p:nvPr/>
        </p:nvSpPr>
        <p:spPr bwMode="auto">
          <a:xfrm>
            <a:off x="2051050" y="0"/>
            <a:ext cx="4367213" cy="457200"/>
          </a:xfrm>
          <a:prstGeom prst="rect">
            <a:avLst/>
          </a:prstGeom>
          <a:noFill/>
          <a:ln w="9525">
            <a:noFill/>
            <a:miter lim="800000"/>
            <a:headEnd/>
            <a:tailEnd/>
          </a:ln>
          <a:effectLst/>
        </p:spPr>
        <p:txBody>
          <a:bodyPr wrap="none">
            <a:spAutoFit/>
          </a:bodyPr>
          <a:lstStyle/>
          <a:p>
            <a:r>
              <a:rPr lang="it-IT" b="1">
                <a:solidFill>
                  <a:srgbClr val="FF0000"/>
                </a:solidFill>
              </a:rPr>
              <a:t>SOLUZIONE DEL MODELLO</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9459"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FE8E0C98-73C1-4607-80D6-030C2256141B}" type="slidenum">
              <a:rPr lang="it-IT"/>
              <a:pPr/>
              <a:t>93</a:t>
            </a:fld>
            <a:endParaRPr lang="it-IT"/>
          </a:p>
        </p:txBody>
      </p:sp>
      <p:sp>
        <p:nvSpPr>
          <p:cNvPr id="659460" name="Rectangle 4"/>
          <p:cNvSpPr>
            <a:spLocks noChangeArrowheads="1"/>
          </p:cNvSpPr>
          <p:nvPr/>
        </p:nvSpPr>
        <p:spPr bwMode="auto">
          <a:xfrm>
            <a:off x="0" y="568325"/>
            <a:ext cx="9144000" cy="5813425"/>
          </a:xfrm>
          <a:prstGeom prst="rect">
            <a:avLst/>
          </a:prstGeom>
          <a:noFill/>
          <a:ln w="9525">
            <a:noFill/>
            <a:miter lim="800000"/>
            <a:headEnd/>
            <a:tailEnd/>
          </a:ln>
          <a:effectLst/>
        </p:spPr>
        <p:txBody>
          <a:bodyPr anchor="ctr">
            <a:spAutoFit/>
          </a:bodyPr>
          <a:lstStyle/>
          <a:p>
            <a:pPr marL="457200" indent="-457200" algn="ctr"/>
            <a:r>
              <a:rPr lang="it-IT" b="1">
                <a:solidFill>
                  <a:srgbClr val="000000"/>
                </a:solidFill>
                <a:cs typeface="Times New Roman" pitchFamily="18" charset="0"/>
              </a:rPr>
              <a:t>Assunzioni e vincoli del modello </a:t>
            </a:r>
          </a:p>
          <a:p>
            <a:pPr marL="457200" indent="-457200" algn="ctr"/>
            <a:r>
              <a:rPr lang="it-IT">
                <a:solidFill>
                  <a:srgbClr val="000000"/>
                </a:solidFill>
                <a:cs typeface="Times New Roman" pitchFamily="18" charset="0"/>
              </a:rPr>
              <a:t>I processi di fermentazione sono spesso ancora più complessi di quanto rappresentato </a:t>
            </a:r>
          </a:p>
          <a:p>
            <a:pPr marL="457200" indent="-457200" algn="just"/>
            <a:endParaRPr lang="it-IT" sz="800">
              <a:solidFill>
                <a:srgbClr val="000000"/>
              </a:solidFill>
              <a:cs typeface="Times New Roman" pitchFamily="18" charset="0"/>
            </a:endParaRPr>
          </a:p>
          <a:p>
            <a:pPr marL="457200" indent="-457200" algn="just"/>
            <a:r>
              <a:rPr lang="it-IT">
                <a:solidFill>
                  <a:srgbClr val="000000"/>
                </a:solidFill>
                <a:cs typeface="Times New Roman" pitchFamily="18" charset="0"/>
              </a:rPr>
              <a:t>Il modello si basa sulle un certo numero di assunzioni e può divenire più complicato in taluni casi:</a:t>
            </a:r>
          </a:p>
          <a:p>
            <a:pPr marL="457200" indent="-457200" algn="just"/>
            <a:endParaRPr lang="it-IT" b="1" i="1">
              <a:solidFill>
                <a:srgbClr val="000000"/>
              </a:solidFill>
              <a:cs typeface="Times New Roman" pitchFamily="18" charset="0"/>
            </a:endParaRPr>
          </a:p>
          <a:p>
            <a:pPr marL="457200" indent="-457200" algn="just">
              <a:buFontTx/>
              <a:buAutoNum type="arabicPeriod"/>
            </a:pPr>
            <a:r>
              <a:rPr lang="it-IT">
                <a:solidFill>
                  <a:srgbClr val="000000"/>
                </a:solidFill>
                <a:cs typeface="Times New Roman" pitchFamily="18" charset="0"/>
              </a:rPr>
              <a:t>Si assume che sia presente </a:t>
            </a:r>
            <a:r>
              <a:rPr lang="it-IT" b="1" i="1">
                <a:solidFill>
                  <a:srgbClr val="000000"/>
                </a:solidFill>
                <a:cs typeface="Times New Roman" pitchFamily="18" charset="0"/>
              </a:rPr>
              <a:t>un solo tipo di microrganismo, un solo susbstrato e si forma un solo prodotto</a:t>
            </a:r>
            <a:r>
              <a:rPr lang="it-IT">
                <a:solidFill>
                  <a:srgbClr val="000000"/>
                </a:solidFill>
                <a:cs typeface="Times New Roman" pitchFamily="18" charset="0"/>
              </a:rPr>
              <a:t>. Questo è una situazione relativamente semplice. In realtà, in molti processi di fermentazione industriali si  formano più prodotti e sono presenti più tipi di microrganismi. In tali circostanze occorre aggiungere altre equazione, che complicano notevolmente il modello.</a:t>
            </a:r>
          </a:p>
          <a:p>
            <a:pPr marL="457200" indent="-457200" algn="just">
              <a:buFontTx/>
              <a:buAutoNum type="arabicPeriod"/>
            </a:pPr>
            <a:endParaRPr lang="it-IT" sz="800" b="1" i="1">
              <a:solidFill>
                <a:srgbClr val="000000"/>
              </a:solidFill>
              <a:cs typeface="Times New Roman" pitchFamily="18" charset="0"/>
            </a:endParaRPr>
          </a:p>
          <a:p>
            <a:pPr marL="457200" indent="-457200" algn="just"/>
            <a:r>
              <a:rPr lang="it-IT" b="1" i="1">
                <a:solidFill>
                  <a:srgbClr val="000000"/>
                </a:solidFill>
                <a:cs typeface="Times New Roman" pitchFamily="18" charset="0"/>
              </a:rPr>
              <a:t>2.</a:t>
            </a:r>
            <a:r>
              <a:rPr lang="it-IT">
                <a:solidFill>
                  <a:srgbClr val="000000"/>
                </a:solidFill>
                <a:cs typeface="Times New Roman" pitchFamily="18" charset="0"/>
              </a:rPr>
              <a:t> Si assume che </a:t>
            </a:r>
            <a:r>
              <a:rPr lang="it-IT" b="1" i="1">
                <a:solidFill>
                  <a:srgbClr val="000000"/>
                </a:solidFill>
                <a:cs typeface="Times New Roman" pitchFamily="18" charset="0"/>
              </a:rPr>
              <a:t>la velocità di formazione del prodotto (dP/dt) dipende dalla velocità di crescita cellulare (dX/dt)</a:t>
            </a:r>
            <a:r>
              <a:rPr lang="it-IT">
                <a:solidFill>
                  <a:srgbClr val="000000"/>
                </a:solidFill>
                <a:cs typeface="Times New Roman" pitchFamily="18" charset="0"/>
              </a:rPr>
              <a:t>, ma ciò non è sempre vero.</a:t>
            </a:r>
          </a:p>
        </p:txBody>
      </p:sp>
      <p:sp>
        <p:nvSpPr>
          <p:cNvPr id="659461" name="Text Box 5"/>
          <p:cNvSpPr txBox="1">
            <a:spLocks noChangeArrowheads="1"/>
          </p:cNvSpPr>
          <p:nvPr/>
        </p:nvSpPr>
        <p:spPr bwMode="auto">
          <a:xfrm>
            <a:off x="2365375" y="0"/>
            <a:ext cx="4367213" cy="457200"/>
          </a:xfrm>
          <a:prstGeom prst="rect">
            <a:avLst/>
          </a:prstGeom>
          <a:noFill/>
          <a:ln w="9525">
            <a:noFill/>
            <a:miter lim="800000"/>
            <a:headEnd/>
            <a:tailEnd/>
          </a:ln>
          <a:effectLst/>
        </p:spPr>
        <p:txBody>
          <a:bodyPr wrap="none">
            <a:spAutoFit/>
          </a:bodyPr>
          <a:lstStyle/>
          <a:p>
            <a:r>
              <a:rPr lang="it-IT" b="1">
                <a:solidFill>
                  <a:srgbClr val="FF0000"/>
                </a:solidFill>
              </a:rPr>
              <a:t>SOLUZIONE DEL MODELLO</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0483"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BD2A7B86-A447-49A2-8469-390FDCF62B5C}" type="slidenum">
              <a:rPr lang="it-IT"/>
              <a:pPr/>
              <a:t>94</a:t>
            </a:fld>
            <a:endParaRPr lang="it-IT"/>
          </a:p>
        </p:txBody>
      </p:sp>
      <p:sp>
        <p:nvSpPr>
          <p:cNvPr id="660484" name="Rectangle 4"/>
          <p:cNvSpPr>
            <a:spLocks noChangeArrowheads="1"/>
          </p:cNvSpPr>
          <p:nvPr/>
        </p:nvSpPr>
        <p:spPr bwMode="auto">
          <a:xfrm>
            <a:off x="0" y="917575"/>
            <a:ext cx="9144000" cy="5203825"/>
          </a:xfrm>
          <a:prstGeom prst="rect">
            <a:avLst/>
          </a:prstGeom>
          <a:noFill/>
          <a:ln w="9525">
            <a:noFill/>
            <a:miter lim="800000"/>
            <a:headEnd/>
            <a:tailEnd/>
          </a:ln>
          <a:effectLst/>
        </p:spPr>
        <p:txBody>
          <a:bodyPr anchor="ctr">
            <a:spAutoFit/>
          </a:bodyPr>
          <a:lstStyle/>
          <a:p>
            <a:pPr algn="just"/>
            <a:r>
              <a:rPr lang="it-IT" b="1" i="1">
                <a:solidFill>
                  <a:srgbClr val="000000"/>
                </a:solidFill>
                <a:cs typeface="Times New Roman" pitchFamily="18" charset="0"/>
              </a:rPr>
              <a:t>3.</a:t>
            </a:r>
            <a:r>
              <a:rPr lang="it-IT">
                <a:solidFill>
                  <a:srgbClr val="000000"/>
                </a:solidFill>
                <a:cs typeface="Times New Roman" pitchFamily="18" charset="0"/>
              </a:rPr>
              <a:t> Si assume che la biomassa (X) ed il prodotto (P) siano rappresentati da </a:t>
            </a:r>
            <a:r>
              <a:rPr lang="it-IT" b="1" i="1">
                <a:solidFill>
                  <a:srgbClr val="000000"/>
                </a:solidFill>
                <a:cs typeface="Times New Roman" pitchFamily="18" charset="0"/>
              </a:rPr>
              <a:t>coefficienti di resa medi</a:t>
            </a:r>
            <a:r>
              <a:rPr lang="it-IT">
                <a:solidFill>
                  <a:srgbClr val="000000"/>
                </a:solidFill>
                <a:cs typeface="Times New Roman" pitchFamily="18" charset="0"/>
              </a:rPr>
              <a:t> che sono calcolati dai dati ottenuti nell’ intervalli t</a:t>
            </a:r>
            <a:r>
              <a:rPr lang="it-IT" baseline="-30000">
                <a:solidFill>
                  <a:srgbClr val="000000"/>
                </a:solidFill>
                <a:cs typeface="Times New Roman" pitchFamily="18" charset="0"/>
              </a:rPr>
              <a:t>1</a:t>
            </a:r>
            <a:r>
              <a:rPr lang="it-IT">
                <a:solidFill>
                  <a:srgbClr val="000000"/>
                </a:solidFill>
                <a:cs typeface="Times New Roman" pitchFamily="18" charset="0"/>
              </a:rPr>
              <a:t> - t</a:t>
            </a:r>
            <a:r>
              <a:rPr lang="it-IT" baseline="-30000">
                <a:solidFill>
                  <a:srgbClr val="000000"/>
                </a:solidFill>
                <a:cs typeface="Times New Roman" pitchFamily="18" charset="0"/>
              </a:rPr>
              <a:t>0</a:t>
            </a:r>
            <a:r>
              <a:rPr lang="it-IT">
                <a:solidFill>
                  <a:srgbClr val="000000"/>
                </a:solidFill>
                <a:cs typeface="Times New Roman" pitchFamily="18" charset="0"/>
              </a:rPr>
              <a:t>. Orbene, per quanto detto sopra riguardo alla variazione di S, P e X nel tempo, quanto più ampio è codesto intervallo, tanto meno tali coefficienti possono rappresentare la situazione reale. </a:t>
            </a:r>
          </a:p>
          <a:p>
            <a:pPr algn="just"/>
            <a:endParaRPr lang="it-IT" b="1" i="1">
              <a:solidFill>
                <a:srgbClr val="000000"/>
              </a:solidFill>
              <a:cs typeface="Times New Roman" pitchFamily="18" charset="0"/>
            </a:endParaRPr>
          </a:p>
          <a:p>
            <a:pPr algn="just"/>
            <a:r>
              <a:rPr lang="it-IT" b="1" i="1">
                <a:solidFill>
                  <a:srgbClr val="000000"/>
                </a:solidFill>
                <a:cs typeface="Times New Roman" pitchFamily="18" charset="0"/>
              </a:rPr>
              <a:t>4.</a:t>
            </a:r>
            <a:r>
              <a:rPr lang="it-IT">
                <a:solidFill>
                  <a:srgbClr val="000000"/>
                </a:solidFill>
                <a:cs typeface="Times New Roman" pitchFamily="18" charset="0"/>
              </a:rPr>
              <a:t> Una ulteriore complicazione deriva dal fatto che nell’equazione della velocità di crescita specifica delle cellule potrebbe essere necessario includere </a:t>
            </a:r>
            <a:r>
              <a:rPr lang="it-IT" b="1">
                <a:solidFill>
                  <a:srgbClr val="000000"/>
                </a:solidFill>
                <a:cs typeface="Times New Roman" pitchFamily="18" charset="0"/>
              </a:rPr>
              <a:t>l’effetto inibitorio</a:t>
            </a:r>
            <a:r>
              <a:rPr lang="it-IT">
                <a:solidFill>
                  <a:srgbClr val="000000"/>
                </a:solidFill>
                <a:cs typeface="Times New Roman" pitchFamily="18" charset="0"/>
              </a:rPr>
              <a:t> della crescita cellulare dovuto al substrato, e che quindi l’equazione di Monod</a:t>
            </a:r>
            <a:endParaRPr lang="it-IT">
              <a:solidFill>
                <a:srgbClr val="000000"/>
              </a:solidFill>
              <a:latin typeface="Symbol" pitchFamily="18" charset="2"/>
              <a:cs typeface="Times New Roman" pitchFamily="18" charset="0"/>
            </a:endParaRPr>
          </a:p>
          <a:p>
            <a:pPr algn="just"/>
            <a:r>
              <a:rPr lang="it-IT">
                <a:solidFill>
                  <a:srgbClr val="000000"/>
                </a:solidFill>
                <a:latin typeface="Symbol" pitchFamily="18" charset="2"/>
                <a:cs typeface="Times New Roman" pitchFamily="18" charset="0"/>
              </a:rPr>
              <a:t>m </a:t>
            </a:r>
            <a:r>
              <a:rPr lang="it-IT">
                <a:solidFill>
                  <a:srgbClr val="000000"/>
                </a:solidFill>
                <a:cs typeface="Times New Roman" pitchFamily="18" charset="0"/>
              </a:rPr>
              <a:t>=</a:t>
            </a:r>
            <a:r>
              <a:rPr lang="it-IT">
                <a:solidFill>
                  <a:srgbClr val="000000"/>
                </a:solidFill>
                <a:latin typeface="Symbol" pitchFamily="18" charset="2"/>
                <a:cs typeface="Times New Roman" pitchFamily="18" charset="0"/>
              </a:rPr>
              <a:t> m</a:t>
            </a:r>
            <a:r>
              <a:rPr lang="it-IT" baseline="-30000">
                <a:solidFill>
                  <a:srgbClr val="000000"/>
                </a:solidFill>
                <a:cs typeface="Times New Roman" pitchFamily="18" charset="0"/>
              </a:rPr>
              <a:t>m</a:t>
            </a:r>
            <a:r>
              <a:rPr lang="it-IT">
                <a:solidFill>
                  <a:srgbClr val="000000"/>
                </a:solidFill>
                <a:cs typeface="Times New Roman" pitchFamily="18" charset="0"/>
              </a:rPr>
              <a:t> S/(K</a:t>
            </a:r>
            <a:r>
              <a:rPr lang="it-IT" baseline="-30000">
                <a:solidFill>
                  <a:srgbClr val="000000"/>
                </a:solidFill>
                <a:cs typeface="Times New Roman" pitchFamily="18" charset="0"/>
              </a:rPr>
              <a:t>S</a:t>
            </a:r>
            <a:r>
              <a:rPr lang="it-IT">
                <a:solidFill>
                  <a:srgbClr val="000000"/>
                </a:solidFill>
                <a:cs typeface="Times New Roman" pitchFamily="18" charset="0"/>
              </a:rPr>
              <a:t> + S)  (23) debba essere modificata secondo Levenspiel nell’equazione </a:t>
            </a:r>
            <a:r>
              <a:rPr lang="it-IT">
                <a:solidFill>
                  <a:srgbClr val="000000"/>
                </a:solidFill>
                <a:latin typeface="Symbol" pitchFamily="18" charset="2"/>
                <a:cs typeface="Times New Roman" pitchFamily="18" charset="0"/>
              </a:rPr>
              <a:t>m </a:t>
            </a:r>
            <a:r>
              <a:rPr lang="it-IT">
                <a:solidFill>
                  <a:srgbClr val="000000"/>
                </a:solidFill>
                <a:cs typeface="Times New Roman" pitchFamily="18" charset="0"/>
              </a:rPr>
              <a:t>=</a:t>
            </a:r>
            <a:r>
              <a:rPr lang="it-IT">
                <a:solidFill>
                  <a:srgbClr val="000000"/>
                </a:solidFill>
                <a:latin typeface="Symbol" pitchFamily="18" charset="2"/>
                <a:cs typeface="Times New Roman" pitchFamily="18" charset="0"/>
              </a:rPr>
              <a:t> </a:t>
            </a:r>
            <a:r>
              <a:rPr lang="it-IT">
                <a:solidFill>
                  <a:srgbClr val="000000"/>
                </a:solidFill>
                <a:cs typeface="Times New Roman" pitchFamily="18" charset="0"/>
              </a:rPr>
              <a:t>[1 – S/S</a:t>
            </a:r>
            <a:r>
              <a:rPr lang="it-IT" baseline="-30000">
                <a:solidFill>
                  <a:srgbClr val="000000"/>
                </a:solidFill>
                <a:cs typeface="Times New Roman" pitchFamily="18" charset="0"/>
              </a:rPr>
              <a:t>max</a:t>
            </a:r>
            <a:r>
              <a:rPr lang="it-IT">
                <a:solidFill>
                  <a:srgbClr val="000000"/>
                </a:solidFill>
                <a:cs typeface="Times New Roman" pitchFamily="18" charset="0"/>
              </a:rPr>
              <a:t>]</a:t>
            </a:r>
            <a:r>
              <a:rPr lang="it-IT" baseline="30000">
                <a:solidFill>
                  <a:srgbClr val="000000"/>
                </a:solidFill>
                <a:cs typeface="Times New Roman" pitchFamily="18" charset="0"/>
              </a:rPr>
              <a:t>n</a:t>
            </a:r>
            <a:r>
              <a:rPr lang="it-IT">
                <a:solidFill>
                  <a:srgbClr val="000000"/>
                </a:solidFill>
                <a:latin typeface="Symbol" pitchFamily="18" charset="2"/>
                <a:cs typeface="Times New Roman" pitchFamily="18" charset="0"/>
              </a:rPr>
              <a:t> m</a:t>
            </a:r>
            <a:r>
              <a:rPr lang="it-IT" baseline="-30000">
                <a:solidFill>
                  <a:srgbClr val="000000"/>
                </a:solidFill>
                <a:cs typeface="Times New Roman" pitchFamily="18" charset="0"/>
              </a:rPr>
              <a:t>m</a:t>
            </a:r>
            <a:r>
              <a:rPr lang="it-IT">
                <a:solidFill>
                  <a:srgbClr val="000000"/>
                </a:solidFill>
                <a:cs typeface="Times New Roman" pitchFamily="18" charset="0"/>
              </a:rPr>
              <a:t> S/(K</a:t>
            </a:r>
            <a:r>
              <a:rPr lang="it-IT" baseline="-30000">
                <a:solidFill>
                  <a:srgbClr val="000000"/>
                </a:solidFill>
                <a:cs typeface="Times New Roman" pitchFamily="18" charset="0"/>
              </a:rPr>
              <a:t>S</a:t>
            </a:r>
            <a:r>
              <a:rPr lang="it-IT">
                <a:solidFill>
                  <a:srgbClr val="000000"/>
                </a:solidFill>
                <a:cs typeface="Times New Roman" pitchFamily="18" charset="0"/>
              </a:rPr>
              <a:t> + S)  (25). La seguente Fig. 7 fa vedere un esempio di differenza tra crescita cellulare in assenza ed in presenza di effetto inibitorio da parte del substrato.</a:t>
            </a:r>
          </a:p>
        </p:txBody>
      </p:sp>
      <p:sp>
        <p:nvSpPr>
          <p:cNvPr id="660485" name="Text Box 5"/>
          <p:cNvSpPr txBox="1">
            <a:spLocks noChangeArrowheads="1"/>
          </p:cNvSpPr>
          <p:nvPr/>
        </p:nvSpPr>
        <p:spPr bwMode="auto">
          <a:xfrm>
            <a:off x="2365375" y="0"/>
            <a:ext cx="4367213" cy="457200"/>
          </a:xfrm>
          <a:prstGeom prst="rect">
            <a:avLst/>
          </a:prstGeom>
          <a:noFill/>
          <a:ln w="9525">
            <a:noFill/>
            <a:miter lim="800000"/>
            <a:headEnd/>
            <a:tailEnd/>
          </a:ln>
          <a:effectLst/>
        </p:spPr>
        <p:txBody>
          <a:bodyPr wrap="none">
            <a:spAutoFit/>
          </a:bodyPr>
          <a:lstStyle/>
          <a:p>
            <a:r>
              <a:rPr lang="it-IT" b="1">
                <a:solidFill>
                  <a:srgbClr val="FF0000"/>
                </a:solidFill>
              </a:rPr>
              <a:t>SOLUZIONE DEL MODELLO</a:t>
            </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1507"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5986EFBA-716B-4BCD-8019-6B2B15C8F5B1}" type="slidenum">
              <a:rPr lang="it-IT"/>
              <a:pPr/>
              <a:t>95</a:t>
            </a:fld>
            <a:endParaRPr lang="it-IT"/>
          </a:p>
        </p:txBody>
      </p:sp>
      <p:sp>
        <p:nvSpPr>
          <p:cNvPr id="661508" name="Rectangle 4"/>
          <p:cNvSpPr>
            <a:spLocks noChangeArrowheads="1"/>
          </p:cNvSpPr>
          <p:nvPr/>
        </p:nvSpPr>
        <p:spPr bwMode="auto">
          <a:xfrm>
            <a:off x="0" y="476250"/>
            <a:ext cx="9144000" cy="822325"/>
          </a:xfrm>
          <a:prstGeom prst="rect">
            <a:avLst/>
          </a:prstGeom>
          <a:noFill/>
          <a:ln w="9525">
            <a:noFill/>
            <a:miter lim="800000"/>
            <a:headEnd/>
            <a:tailEnd/>
          </a:ln>
          <a:effectLst/>
        </p:spPr>
        <p:txBody>
          <a:bodyPr anchor="ctr">
            <a:spAutoFit/>
          </a:bodyPr>
          <a:lstStyle/>
          <a:p>
            <a:pPr algn="just"/>
            <a:r>
              <a:rPr lang="it-IT"/>
              <a:t>Fig. 7: </a:t>
            </a:r>
            <a:r>
              <a:rPr lang="it-IT" b="1"/>
              <a:t>crescita cellulare in </a:t>
            </a:r>
            <a:r>
              <a:rPr lang="it-IT" b="1" u="sng"/>
              <a:t>assenza</a:t>
            </a:r>
            <a:r>
              <a:rPr lang="it-IT" b="1"/>
              <a:t> ed in </a:t>
            </a:r>
            <a:r>
              <a:rPr lang="it-IT" b="1" u="sng"/>
              <a:t>presenza</a:t>
            </a:r>
            <a:r>
              <a:rPr lang="it-IT" b="1"/>
              <a:t> di effetto inibitorio da parte del substrato</a:t>
            </a:r>
            <a:r>
              <a:rPr lang="it-IT"/>
              <a:t>:</a:t>
            </a:r>
          </a:p>
        </p:txBody>
      </p:sp>
      <p:pic>
        <p:nvPicPr>
          <p:cNvPr id="661509" name="Picture 5" descr="Senza nome-scandito-01"/>
          <p:cNvPicPr>
            <a:picLocks noChangeAspect="1" noChangeArrowheads="1"/>
          </p:cNvPicPr>
          <p:nvPr/>
        </p:nvPicPr>
        <p:blipFill>
          <a:blip r:embed="rId2" cstate="print"/>
          <a:srcRect/>
          <a:stretch>
            <a:fillRect/>
          </a:stretch>
        </p:blipFill>
        <p:spPr bwMode="auto">
          <a:xfrm>
            <a:off x="160338" y="1412875"/>
            <a:ext cx="2324100" cy="1943100"/>
          </a:xfrm>
          <a:prstGeom prst="rect">
            <a:avLst/>
          </a:prstGeom>
          <a:noFill/>
          <a:ln w="9525">
            <a:noFill/>
            <a:miter lim="800000"/>
            <a:headEnd/>
            <a:tailEnd/>
          </a:ln>
        </p:spPr>
      </p:pic>
      <p:sp>
        <p:nvSpPr>
          <p:cNvPr id="661510" name="Rectangle 6"/>
          <p:cNvSpPr>
            <a:spLocks noChangeArrowheads="1"/>
          </p:cNvSpPr>
          <p:nvPr/>
        </p:nvSpPr>
        <p:spPr bwMode="auto">
          <a:xfrm>
            <a:off x="2411413" y="1341438"/>
            <a:ext cx="4291012" cy="884237"/>
          </a:xfrm>
          <a:prstGeom prst="rect">
            <a:avLst/>
          </a:prstGeom>
          <a:noFill/>
          <a:ln w="9525">
            <a:noFill/>
            <a:miter lim="800000"/>
            <a:headEnd/>
            <a:tailEnd/>
          </a:ln>
          <a:effectLst/>
        </p:spPr>
        <p:txBody>
          <a:bodyPr wrap="none" anchor="ctr">
            <a:spAutoFit/>
          </a:bodyPr>
          <a:lstStyle/>
          <a:p>
            <a:r>
              <a:rPr lang="it-IT">
                <a:solidFill>
                  <a:srgbClr val="000000"/>
                </a:solidFill>
                <a:cs typeface="Times New Roman" pitchFamily="18" charset="0"/>
              </a:rPr>
              <a:t>a) in </a:t>
            </a:r>
            <a:r>
              <a:rPr lang="it-IT" u="sng">
                <a:solidFill>
                  <a:srgbClr val="000000"/>
                </a:solidFill>
                <a:cs typeface="Times New Roman" pitchFamily="18" charset="0"/>
              </a:rPr>
              <a:t>assenza</a:t>
            </a:r>
            <a:r>
              <a:rPr lang="it-IT">
                <a:solidFill>
                  <a:srgbClr val="000000"/>
                </a:solidFill>
                <a:cs typeface="Times New Roman" pitchFamily="18" charset="0"/>
              </a:rPr>
              <a:t> di effetto inibitorio: </a:t>
            </a:r>
          </a:p>
          <a:p>
            <a:r>
              <a:rPr lang="it-IT">
                <a:solidFill>
                  <a:srgbClr val="000000"/>
                </a:solidFill>
                <a:latin typeface="Symbol" pitchFamily="18" charset="2"/>
                <a:cs typeface="Times New Roman" pitchFamily="18" charset="0"/>
              </a:rPr>
              <a:t>m </a:t>
            </a:r>
            <a:r>
              <a:rPr lang="it-IT">
                <a:solidFill>
                  <a:srgbClr val="000000"/>
                </a:solidFill>
                <a:cs typeface="Times New Roman" pitchFamily="18" charset="0"/>
              </a:rPr>
              <a:t>=</a:t>
            </a:r>
            <a:r>
              <a:rPr lang="it-IT">
                <a:solidFill>
                  <a:srgbClr val="000000"/>
                </a:solidFill>
                <a:latin typeface="Symbol" pitchFamily="18" charset="2"/>
                <a:cs typeface="Times New Roman" pitchFamily="18" charset="0"/>
              </a:rPr>
              <a:t> m</a:t>
            </a:r>
            <a:r>
              <a:rPr lang="it-IT" baseline="-30000">
                <a:solidFill>
                  <a:srgbClr val="000000"/>
                </a:solidFill>
                <a:cs typeface="Times New Roman" pitchFamily="18" charset="0"/>
              </a:rPr>
              <a:t>m</a:t>
            </a:r>
            <a:r>
              <a:rPr lang="it-IT">
                <a:solidFill>
                  <a:srgbClr val="000000"/>
                </a:solidFill>
                <a:cs typeface="Times New Roman" pitchFamily="18" charset="0"/>
              </a:rPr>
              <a:t> S/(K</a:t>
            </a:r>
            <a:r>
              <a:rPr lang="it-IT" baseline="-30000">
                <a:solidFill>
                  <a:srgbClr val="000000"/>
                </a:solidFill>
                <a:cs typeface="Times New Roman" pitchFamily="18" charset="0"/>
              </a:rPr>
              <a:t>S</a:t>
            </a:r>
            <a:r>
              <a:rPr lang="it-IT">
                <a:solidFill>
                  <a:srgbClr val="000000"/>
                </a:solidFill>
                <a:cs typeface="Times New Roman" pitchFamily="18" charset="0"/>
              </a:rPr>
              <a:t> + S) </a:t>
            </a:r>
            <a:r>
              <a:rPr lang="it-IT" sz="2800">
                <a:solidFill>
                  <a:srgbClr val="000000"/>
                </a:solidFill>
                <a:cs typeface="Times New Roman" pitchFamily="18" charset="0"/>
              </a:rPr>
              <a:t> </a:t>
            </a:r>
            <a:r>
              <a:rPr lang="it-IT">
                <a:solidFill>
                  <a:srgbClr val="000000"/>
                </a:solidFill>
                <a:cs typeface="Times New Roman" pitchFamily="18" charset="0"/>
              </a:rPr>
              <a:t>(23)</a:t>
            </a:r>
          </a:p>
        </p:txBody>
      </p:sp>
      <p:pic>
        <p:nvPicPr>
          <p:cNvPr id="661511" name="Picture 7" descr="Senza nome-scandito-01"/>
          <p:cNvPicPr>
            <a:picLocks noChangeAspect="1" noChangeArrowheads="1"/>
          </p:cNvPicPr>
          <p:nvPr/>
        </p:nvPicPr>
        <p:blipFill>
          <a:blip r:embed="rId3" cstate="print"/>
          <a:srcRect/>
          <a:stretch>
            <a:fillRect/>
          </a:stretch>
        </p:blipFill>
        <p:spPr bwMode="auto">
          <a:xfrm>
            <a:off x="6732588" y="1484313"/>
            <a:ext cx="2314575" cy="1866900"/>
          </a:xfrm>
          <a:prstGeom prst="rect">
            <a:avLst/>
          </a:prstGeom>
          <a:noFill/>
          <a:ln w="9525">
            <a:noFill/>
            <a:miter lim="800000"/>
            <a:headEnd/>
            <a:tailEnd/>
          </a:ln>
        </p:spPr>
      </p:pic>
      <p:sp>
        <p:nvSpPr>
          <p:cNvPr id="661513" name="Rectangle 9"/>
          <p:cNvSpPr>
            <a:spLocks noChangeArrowheads="1"/>
          </p:cNvSpPr>
          <p:nvPr/>
        </p:nvSpPr>
        <p:spPr bwMode="auto">
          <a:xfrm>
            <a:off x="2439988" y="2852738"/>
            <a:ext cx="4652962" cy="1187450"/>
          </a:xfrm>
          <a:prstGeom prst="rect">
            <a:avLst/>
          </a:prstGeom>
          <a:noFill/>
          <a:ln w="9525">
            <a:noFill/>
            <a:miter lim="800000"/>
            <a:headEnd/>
            <a:tailEnd/>
          </a:ln>
          <a:effectLst/>
        </p:spPr>
        <p:txBody>
          <a:bodyPr wrap="none" anchor="ctr">
            <a:spAutoFit/>
          </a:bodyPr>
          <a:lstStyle/>
          <a:p>
            <a:r>
              <a:rPr lang="it-IT">
                <a:cs typeface="Times New Roman" pitchFamily="18" charset="0"/>
              </a:rPr>
              <a:t>b)</a:t>
            </a:r>
            <a:r>
              <a:rPr lang="it-IT" sz="2000">
                <a:cs typeface="Times New Roman" pitchFamily="18" charset="0"/>
              </a:rPr>
              <a:t> </a:t>
            </a:r>
            <a:r>
              <a:rPr lang="it-IT">
                <a:cs typeface="Times New Roman" pitchFamily="18" charset="0"/>
              </a:rPr>
              <a:t>in </a:t>
            </a:r>
            <a:r>
              <a:rPr lang="it-IT" u="sng">
                <a:cs typeface="Times New Roman" pitchFamily="18" charset="0"/>
              </a:rPr>
              <a:t>presenza</a:t>
            </a:r>
            <a:r>
              <a:rPr lang="it-IT">
                <a:cs typeface="Times New Roman" pitchFamily="18" charset="0"/>
              </a:rPr>
              <a:t> di effetto inibitorio: </a:t>
            </a:r>
            <a:endParaRPr lang="it-IT"/>
          </a:p>
          <a:p>
            <a:r>
              <a:rPr lang="it-IT">
                <a:latin typeface="Symbol" pitchFamily="18" charset="2"/>
                <a:cs typeface="Times New Roman" pitchFamily="18" charset="0"/>
              </a:rPr>
              <a:t>m </a:t>
            </a:r>
            <a:r>
              <a:rPr lang="en-GB">
                <a:cs typeface="Times New Roman" pitchFamily="18" charset="0"/>
              </a:rPr>
              <a:t>=</a:t>
            </a:r>
            <a:r>
              <a:rPr lang="it-IT">
                <a:latin typeface="Symbol" pitchFamily="18" charset="2"/>
                <a:cs typeface="Times New Roman" pitchFamily="18" charset="0"/>
              </a:rPr>
              <a:t> </a:t>
            </a:r>
            <a:r>
              <a:rPr lang="en-GB">
                <a:cs typeface="Times New Roman" pitchFamily="18" charset="0"/>
              </a:rPr>
              <a:t>[1 – S/S</a:t>
            </a:r>
            <a:r>
              <a:rPr lang="en-GB" baseline="-30000">
                <a:cs typeface="Times New Roman" pitchFamily="18" charset="0"/>
              </a:rPr>
              <a:t>max</a:t>
            </a:r>
            <a:r>
              <a:rPr lang="en-GB">
                <a:cs typeface="Times New Roman" pitchFamily="18" charset="0"/>
              </a:rPr>
              <a:t>]</a:t>
            </a:r>
            <a:r>
              <a:rPr lang="en-GB" baseline="30000">
                <a:cs typeface="Times New Roman" pitchFamily="18" charset="0"/>
              </a:rPr>
              <a:t>n</a:t>
            </a:r>
            <a:r>
              <a:rPr lang="it-IT">
                <a:latin typeface="Symbol" pitchFamily="18" charset="2"/>
                <a:cs typeface="Times New Roman" pitchFamily="18" charset="0"/>
              </a:rPr>
              <a:t> m</a:t>
            </a:r>
            <a:r>
              <a:rPr lang="en-GB" baseline="-30000">
                <a:cs typeface="Times New Roman" pitchFamily="18" charset="0"/>
              </a:rPr>
              <a:t>m</a:t>
            </a:r>
            <a:r>
              <a:rPr lang="en-GB">
                <a:cs typeface="Times New Roman" pitchFamily="18" charset="0"/>
              </a:rPr>
              <a:t> S/(K</a:t>
            </a:r>
            <a:r>
              <a:rPr lang="en-GB" baseline="-30000">
                <a:cs typeface="Times New Roman" pitchFamily="18" charset="0"/>
              </a:rPr>
              <a:t>S</a:t>
            </a:r>
            <a:r>
              <a:rPr lang="en-GB">
                <a:cs typeface="Times New Roman" pitchFamily="18" charset="0"/>
              </a:rPr>
              <a:t> + S)  (25)</a:t>
            </a:r>
          </a:p>
          <a:p>
            <a:r>
              <a:rPr lang="en-GB">
                <a:cs typeface="Times New Roman" pitchFamily="18" charset="0"/>
              </a:rPr>
              <a:t> S</a:t>
            </a:r>
            <a:r>
              <a:rPr lang="en-GB" baseline="-25000">
                <a:cs typeface="Times New Roman" pitchFamily="18" charset="0"/>
              </a:rPr>
              <a:t>max</a:t>
            </a:r>
            <a:r>
              <a:rPr lang="en-GB">
                <a:cs typeface="Times New Roman" pitchFamily="18" charset="0"/>
              </a:rPr>
              <a:t> = 12 g l</a:t>
            </a:r>
            <a:r>
              <a:rPr lang="en-GB" baseline="30000">
                <a:cs typeface="Times New Roman" pitchFamily="18" charset="0"/>
              </a:rPr>
              <a:t>-1</a:t>
            </a:r>
            <a:endParaRPr lang="it-IT"/>
          </a:p>
        </p:txBody>
      </p:sp>
      <p:sp>
        <p:nvSpPr>
          <p:cNvPr id="661514" name="Rectangle 10"/>
          <p:cNvSpPr>
            <a:spLocks noChangeArrowheads="1"/>
          </p:cNvSpPr>
          <p:nvPr/>
        </p:nvSpPr>
        <p:spPr bwMode="auto">
          <a:xfrm>
            <a:off x="0" y="4221163"/>
            <a:ext cx="9144000" cy="2282825"/>
          </a:xfrm>
          <a:prstGeom prst="rect">
            <a:avLst/>
          </a:prstGeom>
          <a:noFill/>
          <a:ln w="9525">
            <a:noFill/>
            <a:miter lim="800000"/>
            <a:headEnd/>
            <a:tailEnd/>
          </a:ln>
          <a:effectLst/>
        </p:spPr>
        <p:txBody>
          <a:bodyPr anchor="ctr">
            <a:spAutoFit/>
          </a:bodyPr>
          <a:lstStyle/>
          <a:p>
            <a:pPr algn="just"/>
            <a:r>
              <a:rPr lang="it-IT">
                <a:solidFill>
                  <a:srgbClr val="000000"/>
                </a:solidFill>
                <a:cs typeface="Times New Roman" pitchFamily="18" charset="0"/>
              </a:rPr>
              <a:t>In ordinata S (curva discendente) e X (curva ascendente), in ascissa t. </a:t>
            </a:r>
          </a:p>
          <a:p>
            <a:pPr algn="ctr"/>
            <a:r>
              <a:rPr lang="it-IT">
                <a:solidFill>
                  <a:srgbClr val="000000"/>
                </a:solidFill>
                <a:cs typeface="Times New Roman" pitchFamily="18" charset="0"/>
              </a:rPr>
              <a:t>In </a:t>
            </a:r>
            <a:r>
              <a:rPr lang="it-IT" b="1">
                <a:solidFill>
                  <a:srgbClr val="000000"/>
                </a:solidFill>
                <a:cs typeface="Times New Roman" pitchFamily="18" charset="0"/>
              </a:rPr>
              <a:t>presenza di effetto inibitorio</a:t>
            </a:r>
            <a:r>
              <a:rPr lang="it-IT">
                <a:solidFill>
                  <a:srgbClr val="000000"/>
                </a:solidFill>
                <a:cs typeface="Times New Roman" pitchFamily="18" charset="0"/>
              </a:rPr>
              <a:t>, la fase di </a:t>
            </a:r>
            <a:r>
              <a:rPr lang="it-IT" b="1">
                <a:solidFill>
                  <a:srgbClr val="000000"/>
                </a:solidFill>
                <a:cs typeface="Times New Roman" pitchFamily="18" charset="0"/>
              </a:rPr>
              <a:t>quiescenza</a:t>
            </a:r>
            <a:r>
              <a:rPr lang="it-IT">
                <a:solidFill>
                  <a:srgbClr val="000000"/>
                </a:solidFill>
                <a:cs typeface="Times New Roman" pitchFamily="18" charset="0"/>
              </a:rPr>
              <a:t> si al</a:t>
            </a:r>
            <a:r>
              <a:rPr lang="it-IT" b="1">
                <a:solidFill>
                  <a:srgbClr val="000000"/>
                </a:solidFill>
                <a:cs typeface="Times New Roman" pitchFamily="18" charset="0"/>
              </a:rPr>
              <a:t>lunga</a:t>
            </a:r>
            <a:endParaRPr lang="it-IT">
              <a:solidFill>
                <a:srgbClr val="000000"/>
              </a:solidFill>
              <a:cs typeface="Times New Roman" pitchFamily="18" charset="0"/>
            </a:endParaRPr>
          </a:p>
          <a:p>
            <a:pPr algn="just"/>
            <a:r>
              <a:rPr lang="it-IT">
                <a:solidFill>
                  <a:srgbClr val="000000"/>
                </a:solidFill>
                <a:cs typeface="Times New Roman" pitchFamily="18" charset="0"/>
              </a:rPr>
              <a:t>Nella grafico b), finchè S </a:t>
            </a:r>
            <a:r>
              <a:rPr lang="it-IT">
                <a:solidFill>
                  <a:srgbClr val="000000"/>
                </a:solidFill>
                <a:latin typeface="Symbol" pitchFamily="18" charset="2"/>
                <a:cs typeface="Times New Roman" pitchFamily="18" charset="0"/>
              </a:rPr>
              <a:t>³</a:t>
            </a:r>
            <a:r>
              <a:rPr lang="it-IT">
                <a:solidFill>
                  <a:srgbClr val="000000"/>
                </a:solidFill>
                <a:cs typeface="Times New Roman" pitchFamily="18" charset="0"/>
              </a:rPr>
              <a:t> S</a:t>
            </a:r>
            <a:r>
              <a:rPr lang="it-IT" baseline="-30000">
                <a:solidFill>
                  <a:srgbClr val="000000"/>
                </a:solidFill>
                <a:cs typeface="Times New Roman" pitchFamily="18" charset="0"/>
              </a:rPr>
              <a:t>max</a:t>
            </a:r>
            <a:r>
              <a:rPr lang="it-IT">
                <a:solidFill>
                  <a:srgbClr val="000000"/>
                </a:solidFill>
                <a:cs typeface="Times New Roman" pitchFamily="18" charset="0"/>
              </a:rPr>
              <a:t>, </a:t>
            </a:r>
            <a:r>
              <a:rPr lang="it-IT">
                <a:solidFill>
                  <a:srgbClr val="000000"/>
                </a:solidFill>
                <a:latin typeface="Symbol" pitchFamily="18" charset="2"/>
                <a:cs typeface="Times New Roman" pitchFamily="18" charset="0"/>
              </a:rPr>
              <a:t>m </a:t>
            </a:r>
            <a:r>
              <a:rPr lang="it-IT">
                <a:solidFill>
                  <a:srgbClr val="000000"/>
                </a:solidFill>
                <a:cs typeface="Times New Roman" pitchFamily="18" charset="0"/>
              </a:rPr>
              <a:t> = 0. La fase di crescita esponenziale inizia quando S </a:t>
            </a:r>
            <a:r>
              <a:rPr lang="it-IT">
                <a:solidFill>
                  <a:srgbClr val="000000"/>
                </a:solidFill>
                <a:latin typeface="Symbol" pitchFamily="18" charset="2"/>
                <a:cs typeface="Times New Roman" pitchFamily="18" charset="0"/>
              </a:rPr>
              <a:t>&lt;</a:t>
            </a:r>
            <a:r>
              <a:rPr lang="it-IT">
                <a:solidFill>
                  <a:srgbClr val="000000"/>
                </a:solidFill>
                <a:cs typeface="Times New Roman" pitchFamily="18" charset="0"/>
              </a:rPr>
              <a:t> S</a:t>
            </a:r>
            <a:r>
              <a:rPr lang="it-IT" baseline="-30000">
                <a:solidFill>
                  <a:srgbClr val="000000"/>
                </a:solidFill>
                <a:cs typeface="Times New Roman" pitchFamily="18" charset="0"/>
              </a:rPr>
              <a:t>max</a:t>
            </a:r>
            <a:r>
              <a:rPr lang="it-IT">
                <a:solidFill>
                  <a:srgbClr val="000000"/>
                </a:solidFill>
                <a:cs typeface="Times New Roman" pitchFamily="18" charset="0"/>
              </a:rPr>
              <a:t> in accordo con l’equazione (25). </a:t>
            </a:r>
            <a:r>
              <a:rPr lang="it-IT" b="1">
                <a:solidFill>
                  <a:srgbClr val="000000"/>
                </a:solidFill>
                <a:cs typeface="Times New Roman" pitchFamily="18" charset="0"/>
              </a:rPr>
              <a:t>Più piccolo è il valore di S</a:t>
            </a:r>
            <a:r>
              <a:rPr lang="it-IT" b="1" baseline="-30000">
                <a:solidFill>
                  <a:srgbClr val="000000"/>
                </a:solidFill>
                <a:cs typeface="Times New Roman" pitchFamily="18" charset="0"/>
              </a:rPr>
              <a:t>max</a:t>
            </a:r>
            <a:r>
              <a:rPr lang="it-IT" b="1">
                <a:solidFill>
                  <a:srgbClr val="000000"/>
                </a:solidFill>
                <a:cs typeface="Times New Roman" pitchFamily="18" charset="0"/>
              </a:rPr>
              <a:t>, più tardi inizia la fase di crescita esponenziale, più forte è l’effetto inibitorio</a:t>
            </a:r>
            <a:r>
              <a:rPr lang="it-IT">
                <a:solidFill>
                  <a:srgbClr val="000000"/>
                </a:solidFill>
                <a:cs typeface="Times New Roman" pitchFamily="18" charset="0"/>
              </a:rPr>
              <a:t>.</a:t>
            </a:r>
          </a:p>
        </p:txBody>
      </p:sp>
      <p:sp>
        <p:nvSpPr>
          <p:cNvPr id="661515" name="Text Box 11"/>
          <p:cNvSpPr txBox="1">
            <a:spLocks noChangeArrowheads="1"/>
          </p:cNvSpPr>
          <p:nvPr/>
        </p:nvSpPr>
        <p:spPr bwMode="auto">
          <a:xfrm>
            <a:off x="2365375" y="0"/>
            <a:ext cx="4367213" cy="457200"/>
          </a:xfrm>
          <a:prstGeom prst="rect">
            <a:avLst/>
          </a:prstGeom>
          <a:noFill/>
          <a:ln w="9525">
            <a:noFill/>
            <a:miter lim="800000"/>
            <a:headEnd/>
            <a:tailEnd/>
          </a:ln>
          <a:effectLst/>
        </p:spPr>
        <p:txBody>
          <a:bodyPr wrap="none">
            <a:spAutoFit/>
          </a:bodyPr>
          <a:lstStyle/>
          <a:p>
            <a:r>
              <a:rPr lang="it-IT" b="1">
                <a:solidFill>
                  <a:srgbClr val="FF0000"/>
                </a:solidFill>
              </a:rPr>
              <a:t>SOLUZIONE DEL MODELLO</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2531"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83F4F4A4-C31C-49E5-B909-BC5E29287D07}" type="slidenum">
              <a:rPr lang="it-IT"/>
              <a:pPr/>
              <a:t>96</a:t>
            </a:fld>
            <a:endParaRPr lang="it-IT"/>
          </a:p>
        </p:txBody>
      </p:sp>
      <p:sp>
        <p:nvSpPr>
          <p:cNvPr id="662532" name="Rectangle 4"/>
          <p:cNvSpPr>
            <a:spLocks noChangeArrowheads="1"/>
          </p:cNvSpPr>
          <p:nvPr/>
        </p:nvSpPr>
        <p:spPr bwMode="auto">
          <a:xfrm>
            <a:off x="0" y="466725"/>
            <a:ext cx="9144000" cy="5934075"/>
          </a:xfrm>
          <a:prstGeom prst="rect">
            <a:avLst/>
          </a:prstGeom>
          <a:noFill/>
          <a:ln w="9525">
            <a:noFill/>
            <a:miter lim="800000"/>
            <a:headEnd/>
            <a:tailEnd/>
          </a:ln>
          <a:effectLst/>
        </p:spPr>
        <p:txBody>
          <a:bodyPr anchor="ctr">
            <a:spAutoFit/>
          </a:bodyPr>
          <a:lstStyle/>
          <a:p>
            <a:pPr marL="457200" indent="-457200" algn="just"/>
            <a:r>
              <a:rPr lang="it-IT" i="1">
                <a:solidFill>
                  <a:srgbClr val="000000"/>
                </a:solidFill>
                <a:cs typeface="Times New Roman" pitchFamily="18" charset="0"/>
              </a:rPr>
              <a:t>Esercizio 14. Rispondere alle seguenti domande.</a:t>
            </a:r>
          </a:p>
          <a:p>
            <a:pPr marL="914400" lvl="1" indent="-457200" algn="just">
              <a:buFontTx/>
              <a:buAutoNum type="arabicPeriod"/>
            </a:pPr>
            <a:r>
              <a:rPr lang="it-IT" i="1">
                <a:solidFill>
                  <a:srgbClr val="000000"/>
                </a:solidFill>
                <a:cs typeface="Times New Roman" pitchFamily="18" charset="0"/>
              </a:rPr>
              <a:t>Cosa avviene durante la fase di quiescenza nel processo di crescita cellulare?</a:t>
            </a:r>
          </a:p>
          <a:p>
            <a:pPr marL="914400" lvl="1" indent="-457200" algn="just">
              <a:buFontTx/>
              <a:buAutoNum type="arabicPeriod"/>
            </a:pPr>
            <a:r>
              <a:rPr lang="it-IT" i="1">
                <a:solidFill>
                  <a:srgbClr val="000000"/>
                </a:solidFill>
                <a:cs typeface="Times New Roman" pitchFamily="18" charset="0"/>
              </a:rPr>
              <a:t>Cosa avviene durante la fase esponenziale nel processo di crescita cellulare?</a:t>
            </a:r>
          </a:p>
          <a:p>
            <a:pPr marL="914400" lvl="1" indent="-457200" algn="just">
              <a:buFontTx/>
              <a:buAutoNum type="arabicPeriod"/>
            </a:pPr>
            <a:r>
              <a:rPr lang="it-IT" i="1">
                <a:solidFill>
                  <a:srgbClr val="000000"/>
                </a:solidFill>
                <a:cs typeface="Times New Roman" pitchFamily="18" charset="0"/>
              </a:rPr>
              <a:t>Fare un esempio di modello matematico che si applica alla crescita cellulare.</a:t>
            </a:r>
          </a:p>
          <a:p>
            <a:pPr marL="914400" lvl="1" indent="-457200" algn="just">
              <a:buFontTx/>
              <a:buAutoNum type="arabicPeriod"/>
            </a:pPr>
            <a:r>
              <a:rPr lang="it-IT" i="1">
                <a:solidFill>
                  <a:srgbClr val="000000"/>
                </a:solidFill>
                <a:cs typeface="Times New Roman" pitchFamily="18" charset="0"/>
              </a:rPr>
              <a:t>Quali sono i limiti del modello di crescita esponenziale?</a:t>
            </a:r>
          </a:p>
          <a:p>
            <a:pPr marL="914400" lvl="1" indent="-457200" algn="just">
              <a:buFontTx/>
              <a:buAutoNum type="arabicPeriod"/>
            </a:pPr>
            <a:r>
              <a:rPr lang="it-IT" i="1">
                <a:solidFill>
                  <a:srgbClr val="000000"/>
                </a:solidFill>
                <a:cs typeface="Times New Roman" pitchFamily="18" charset="0"/>
              </a:rPr>
              <a:t>Qual è la relazione tra la velocità specifica di crescita e il tempo di raddoppio?</a:t>
            </a:r>
          </a:p>
          <a:p>
            <a:pPr marL="914400" lvl="1" indent="-457200" algn="just">
              <a:buFontTx/>
              <a:buAutoNum type="arabicPeriod"/>
            </a:pPr>
            <a:r>
              <a:rPr lang="it-IT" i="1">
                <a:solidFill>
                  <a:srgbClr val="000000"/>
                </a:solidFill>
                <a:cs typeface="Times New Roman" pitchFamily="18" charset="0"/>
              </a:rPr>
              <a:t>Quando la concentrazione del substrato rappresenta il fattore limitante della cinetica?</a:t>
            </a:r>
          </a:p>
          <a:p>
            <a:pPr marL="914400" lvl="1" indent="-457200" algn="just">
              <a:buFontTx/>
              <a:buAutoNum type="arabicPeriod"/>
            </a:pPr>
            <a:r>
              <a:rPr lang="it-IT" i="1">
                <a:solidFill>
                  <a:srgbClr val="000000"/>
                </a:solidFill>
              </a:rPr>
              <a:t>Quali parametri mette in relazione il modello di Monod? Quali dei seguenti fattori possono determinare la massima velocità specifica di crescita di un microrganismo: il pH, la composizione del mezzo di coltura, la temperatura, tutti e tre?</a:t>
            </a:r>
            <a:endParaRPr lang="it-IT" i="1">
              <a:solidFill>
                <a:srgbClr val="000000"/>
              </a:solidFill>
              <a:cs typeface="Times New Roman" pitchFamily="18" charset="0"/>
            </a:endParaRPr>
          </a:p>
        </p:txBody>
      </p:sp>
      <p:sp>
        <p:nvSpPr>
          <p:cNvPr id="662533" name="Text Box 5"/>
          <p:cNvSpPr txBox="1">
            <a:spLocks noChangeArrowheads="1"/>
          </p:cNvSpPr>
          <p:nvPr/>
        </p:nvSpPr>
        <p:spPr bwMode="auto">
          <a:xfrm>
            <a:off x="2365375" y="0"/>
            <a:ext cx="4367213" cy="457200"/>
          </a:xfrm>
          <a:prstGeom prst="rect">
            <a:avLst/>
          </a:prstGeom>
          <a:noFill/>
          <a:ln w="9525">
            <a:noFill/>
            <a:miter lim="800000"/>
            <a:headEnd/>
            <a:tailEnd/>
          </a:ln>
          <a:effectLst/>
        </p:spPr>
        <p:txBody>
          <a:bodyPr wrap="none">
            <a:spAutoFit/>
          </a:bodyPr>
          <a:lstStyle/>
          <a:p>
            <a:r>
              <a:rPr lang="it-IT" b="1">
                <a:solidFill>
                  <a:srgbClr val="FF0000"/>
                </a:solidFill>
              </a:rPr>
              <a:t>SOLUZIONE DEL MODELLO</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7651" name="Text Box 3"/>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11F13FAE-EEBA-4D7C-B262-392FC2B19FF4}" type="slidenum">
              <a:rPr lang="it-IT"/>
              <a:pPr/>
              <a:t>97</a:t>
            </a:fld>
            <a:endParaRPr lang="it-IT"/>
          </a:p>
        </p:txBody>
      </p:sp>
      <p:sp>
        <p:nvSpPr>
          <p:cNvPr id="667652" name="Rectangle 4"/>
          <p:cNvSpPr>
            <a:spLocks noChangeArrowheads="1"/>
          </p:cNvSpPr>
          <p:nvPr/>
        </p:nvSpPr>
        <p:spPr bwMode="auto">
          <a:xfrm>
            <a:off x="0" y="466725"/>
            <a:ext cx="9144000" cy="5934075"/>
          </a:xfrm>
          <a:prstGeom prst="rect">
            <a:avLst/>
          </a:prstGeom>
          <a:noFill/>
          <a:ln w="9525">
            <a:noFill/>
            <a:miter lim="800000"/>
            <a:headEnd/>
            <a:tailEnd/>
          </a:ln>
          <a:effectLst/>
        </p:spPr>
        <p:txBody>
          <a:bodyPr anchor="ctr">
            <a:spAutoFit/>
          </a:bodyPr>
          <a:lstStyle/>
          <a:p>
            <a:pPr marL="457200" indent="-457200" algn="just"/>
            <a:r>
              <a:rPr lang="it-IT" i="1">
                <a:solidFill>
                  <a:srgbClr val="000000"/>
                </a:solidFill>
                <a:cs typeface="Times New Roman" pitchFamily="18" charset="0"/>
              </a:rPr>
              <a:t>Esercizio 14b. Rispondere alle seguenti domande.</a:t>
            </a:r>
          </a:p>
          <a:p>
            <a:pPr marL="914400" lvl="1" indent="-457200" algn="just">
              <a:buFontTx/>
              <a:buAutoNum type="arabicPeriod"/>
            </a:pPr>
            <a:r>
              <a:rPr lang="it-IT" i="1">
                <a:solidFill>
                  <a:srgbClr val="000000"/>
                </a:solidFill>
                <a:cs typeface="Times New Roman" pitchFamily="18" charset="0"/>
              </a:rPr>
              <a:t>La concentrazione di substrato può influenzare la velocità specifica di crescita del substrato? Sempre? Quando non la influenza?</a:t>
            </a:r>
          </a:p>
          <a:p>
            <a:pPr marL="914400" lvl="1" indent="-457200" algn="just">
              <a:buFontTx/>
              <a:buAutoNum type="arabicPeriod"/>
            </a:pPr>
            <a:r>
              <a:rPr lang="it-IT" i="1">
                <a:solidFill>
                  <a:srgbClr val="000000"/>
                </a:solidFill>
                <a:cs typeface="Times New Roman" pitchFamily="18" charset="0"/>
              </a:rPr>
              <a:t>Come si determinala velocità specifica massima di crescita di un microrganismo?</a:t>
            </a:r>
          </a:p>
          <a:p>
            <a:pPr marL="914400" lvl="1" indent="-457200" algn="just">
              <a:buFontTx/>
              <a:buAutoNum type="arabicPeriod"/>
            </a:pPr>
            <a:r>
              <a:rPr lang="it-IT" i="1">
                <a:solidFill>
                  <a:srgbClr val="000000"/>
                </a:solidFill>
                <a:cs typeface="Times New Roman" pitchFamily="18" charset="0"/>
              </a:rPr>
              <a:t>E’ più sicuro determinare </a:t>
            </a:r>
            <a:r>
              <a:rPr lang="it-IT" i="1">
                <a:solidFill>
                  <a:srgbClr val="000000"/>
                </a:solidFill>
                <a:latin typeface="Symbol" pitchFamily="18" charset="2"/>
                <a:cs typeface="Times New Roman" pitchFamily="18" charset="0"/>
              </a:rPr>
              <a:t>m</a:t>
            </a:r>
            <a:r>
              <a:rPr lang="it-IT" i="1" baseline="-30000">
                <a:solidFill>
                  <a:srgbClr val="000000"/>
                </a:solidFill>
                <a:cs typeface="Times New Roman" pitchFamily="18" charset="0"/>
              </a:rPr>
              <a:t>max</a:t>
            </a:r>
            <a:r>
              <a:rPr lang="it-IT" i="1">
                <a:solidFill>
                  <a:srgbClr val="000000"/>
                </a:solidFill>
                <a:cs typeface="Times New Roman" pitchFamily="18" charset="0"/>
              </a:rPr>
              <a:t> in un reattore batch o in un reattore continuo?</a:t>
            </a:r>
          </a:p>
          <a:p>
            <a:pPr marL="914400" lvl="1" indent="-457200" algn="just">
              <a:buFontTx/>
              <a:buAutoNum type="arabicPeriod"/>
            </a:pPr>
            <a:r>
              <a:rPr lang="it-IT" i="1">
                <a:solidFill>
                  <a:srgbClr val="000000"/>
                </a:solidFill>
                <a:cs typeface="Times New Roman" pitchFamily="18" charset="0"/>
              </a:rPr>
              <a:t>Qual è la differenza tra la velocità specifica di crescita, la velocità massima di crescita specifica e la velocità di crescita cellulare?</a:t>
            </a:r>
          </a:p>
          <a:p>
            <a:pPr marL="914400" lvl="1" indent="-457200" algn="just">
              <a:buFontTx/>
              <a:buAutoNum type="arabicPeriod"/>
            </a:pPr>
            <a:r>
              <a:rPr lang="it-IT" i="1">
                <a:solidFill>
                  <a:srgbClr val="000000"/>
                </a:solidFill>
                <a:cs typeface="Times New Roman" pitchFamily="18" charset="0"/>
              </a:rPr>
              <a:t>Qual’e il modello che tiene conto della variazione della concentrazione del substrato, del prodotto di fermentazione e della concentrazione delle cellule?</a:t>
            </a:r>
          </a:p>
          <a:p>
            <a:pPr marL="914400" lvl="1" indent="-457200" algn="just">
              <a:buFontTx/>
              <a:buAutoNum type="arabicPeriod"/>
            </a:pPr>
            <a:r>
              <a:rPr lang="it-IT" i="1">
                <a:solidFill>
                  <a:srgbClr val="000000"/>
                </a:solidFill>
                <a:cs typeface="Times New Roman" pitchFamily="18" charset="0"/>
              </a:rPr>
              <a:t>Quali sono i limiti del modello al quale si riferisce la domanda 5?</a:t>
            </a:r>
          </a:p>
        </p:txBody>
      </p:sp>
      <p:sp>
        <p:nvSpPr>
          <p:cNvPr id="667653" name="Text Box 5"/>
          <p:cNvSpPr txBox="1">
            <a:spLocks noChangeArrowheads="1"/>
          </p:cNvSpPr>
          <p:nvPr/>
        </p:nvSpPr>
        <p:spPr bwMode="auto">
          <a:xfrm>
            <a:off x="2365375" y="0"/>
            <a:ext cx="4367213" cy="457200"/>
          </a:xfrm>
          <a:prstGeom prst="rect">
            <a:avLst/>
          </a:prstGeom>
          <a:noFill/>
          <a:ln w="9525">
            <a:noFill/>
            <a:miter lim="800000"/>
            <a:headEnd/>
            <a:tailEnd/>
          </a:ln>
          <a:effectLst/>
        </p:spPr>
        <p:txBody>
          <a:bodyPr wrap="none">
            <a:spAutoFit/>
          </a:bodyPr>
          <a:lstStyle/>
          <a:p>
            <a:r>
              <a:rPr lang="it-IT" b="1">
                <a:solidFill>
                  <a:srgbClr val="FF0000"/>
                </a:solidFill>
              </a:rPr>
              <a:t>SOLUZIONE DEL MODELLO</a:t>
            </a:r>
          </a:p>
        </p:txBody>
      </p:sp>
    </p:spTree>
  </p:cSld>
  <p:clrMapOvr>
    <a:masterClrMapping/>
  </p:clrMapOvr>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truttura predefinit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6341</TotalTime>
  <Words>12556</Words>
  <Application>Microsoft Office PowerPoint</Application>
  <PresentationFormat>Presentazione su schermo (4:3)</PresentationFormat>
  <Paragraphs>1132</Paragraphs>
  <Slides>97</Slides>
  <Notes>1</Notes>
  <HiddenSlides>0</HiddenSlides>
  <MMClips>0</MMClips>
  <ScaleCrop>false</ScaleCrop>
  <HeadingPairs>
    <vt:vector size="8" baseType="variant">
      <vt:variant>
        <vt:lpstr>Caratteri utilizzati</vt:lpstr>
      </vt:variant>
      <vt:variant>
        <vt:i4>4</vt:i4>
      </vt:variant>
      <vt:variant>
        <vt:lpstr>Tema</vt:lpstr>
      </vt:variant>
      <vt:variant>
        <vt:i4>1</vt:i4>
      </vt:variant>
      <vt:variant>
        <vt:lpstr>Server OLE incorporati</vt:lpstr>
      </vt:variant>
      <vt:variant>
        <vt:i4>2</vt:i4>
      </vt:variant>
      <vt:variant>
        <vt:lpstr>Titoli diapositive</vt:lpstr>
      </vt:variant>
      <vt:variant>
        <vt:i4>97</vt:i4>
      </vt:variant>
    </vt:vector>
  </HeadingPairs>
  <TitlesOfParts>
    <vt:vector size="104" baseType="lpstr">
      <vt:lpstr>Courier</vt:lpstr>
      <vt:lpstr>Symbol</vt:lpstr>
      <vt:lpstr>Times New Roman</vt:lpstr>
      <vt:lpstr>Wingdings 3</vt:lpstr>
      <vt:lpstr>Struttura predefinita</vt:lpstr>
      <vt:lpstr>CS ChemDraw Drawing</vt:lpstr>
      <vt:lpstr>Documento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Barolo Claudia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Nessun titolo diapositiva</dc:title>
  <dc:creator>Barolo Claudia</dc:creator>
  <cp:lastModifiedBy>Claudia Barolo</cp:lastModifiedBy>
  <cp:revision>470</cp:revision>
  <dcterms:created xsi:type="dcterms:W3CDTF">2005-09-29T08:21:49Z</dcterms:created>
  <dcterms:modified xsi:type="dcterms:W3CDTF">2024-11-04T09:39:18Z</dcterms:modified>
</cp:coreProperties>
</file>