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7" r:id="rId2"/>
    <p:sldId id="458" r:id="rId3"/>
    <p:sldId id="459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479" r:id="rId24"/>
    <p:sldId id="480" r:id="rId25"/>
    <p:sldId id="481" r:id="rId26"/>
    <p:sldId id="482" r:id="rId27"/>
    <p:sldId id="483" r:id="rId28"/>
    <p:sldId id="484" r:id="rId29"/>
    <p:sldId id="485" r:id="rId30"/>
    <p:sldId id="486" r:id="rId31"/>
    <p:sldId id="487" r:id="rId32"/>
    <p:sldId id="488" r:id="rId33"/>
    <p:sldId id="489" r:id="rId34"/>
    <p:sldId id="490" r:id="rId35"/>
    <p:sldId id="491" r:id="rId36"/>
    <p:sldId id="492" r:id="rId37"/>
    <p:sldId id="493" r:id="rId38"/>
    <p:sldId id="494" r:id="rId39"/>
    <p:sldId id="495" r:id="rId40"/>
    <p:sldId id="496" r:id="rId41"/>
    <p:sldId id="497" r:id="rId4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67" d="100"/>
          <a:sy n="67" d="100"/>
        </p:scale>
        <p:origin x="54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088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1C29B7-FCEB-4BEB-9601-E99401931032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670309-A3DA-4B0B-B4B4-137CA73C5BE7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268538" y="6524625"/>
            <a:ext cx="56975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dirty="0"/>
              <a:t>Claudia Barolo &amp; Silvia </a:t>
            </a:r>
            <a:r>
              <a:rPr lang="it-IT" sz="1400" dirty="0" err="1"/>
              <a:t>Tabasso</a:t>
            </a:r>
            <a:r>
              <a:rPr lang="it-IT" sz="1400" dirty="0"/>
              <a:t> – Processi Industriali Chimici e Biochimici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newablematter.eu/rifiuti-organici-italia-raccolti-725-milioni-tonnellate-cala-qualita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hyperlink" Target="https://www.isprambiente.gov.it/it/pubblicazioni/rapporti/rapporto-rifiuti-urbani-edizione-2023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eur-lex.europa.eu/IT/legal-content/summary/eu-waste-management-law.html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reteambiente.it/normativa/45990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1</a:t>
            </a:fld>
            <a:endParaRPr lang="it-IT" sz="24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DIGESTIONE ANAEROBICA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67154"/>
            <a:ext cx="9118790" cy="491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1626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0F5963-766C-4DAE-8A47-32F0163F9D2F}" type="slidenum">
              <a:rPr lang="it-IT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sz="2400" dirty="0">
              <a:solidFill>
                <a:srgbClr val="00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495300"/>
            <a:ext cx="7696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2804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0F5963-766C-4DAE-8A47-32F0163F9D2F}" type="slidenum">
              <a:rPr lang="it-IT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sz="2400" dirty="0">
              <a:solidFill>
                <a:srgbClr val="00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410743" cy="508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BIOGAS: IMPIANTI</a:t>
            </a:r>
          </a:p>
        </p:txBody>
      </p:sp>
    </p:spTree>
    <p:extLst>
      <p:ext uri="{BB962C8B-B14F-4D97-AF65-F5344CB8AC3E}">
        <p14:creationId xmlns:p14="http://schemas.microsoft.com/office/powerpoint/2010/main" val="3824869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0F5963-766C-4DAE-8A47-32F0163F9D2F}" type="slidenum">
              <a:rPr lang="it-IT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BIOGAS: IMPIANTI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998" y="548680"/>
            <a:ext cx="832946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77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0F5963-766C-4DAE-8A47-32F0163F9D2F}" type="slidenum">
              <a:rPr lang="it-IT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BIOGAS: IMPIANTI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581025"/>
            <a:ext cx="833437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7275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0F5963-766C-4DAE-8A47-32F0163F9D2F}" type="slidenum">
              <a:rPr lang="it-IT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BIOGAS: IMPIANTI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548680"/>
            <a:ext cx="8676456" cy="583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015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0F5963-766C-4DAE-8A47-32F0163F9D2F}" type="slidenum">
              <a:rPr lang="it-IT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BIOGAS: IMPIANTI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1323975"/>
            <a:ext cx="80676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1618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0F5963-766C-4DAE-8A47-32F0163F9D2F}" type="slidenum">
              <a:rPr lang="it-IT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BIOGAS: IMPIANTI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468" y="620688"/>
            <a:ext cx="868506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3782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0F5963-766C-4DAE-8A47-32F0163F9D2F}" type="slidenum">
              <a:rPr lang="it-IT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BIOGAS: IMPIANTI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3" y="638174"/>
            <a:ext cx="6948437" cy="579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527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0F5963-766C-4DAE-8A47-32F0163F9D2F}" type="slidenum">
              <a:rPr lang="it-IT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BIOGAS: IMPIANTI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8553" y="620689"/>
            <a:ext cx="653015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8549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0F5963-766C-4DAE-8A47-32F0163F9D2F}" type="slidenum">
              <a:rPr lang="it-IT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BIOGAS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34" y="836712"/>
            <a:ext cx="887013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651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2</a:t>
            </a:fld>
            <a:endParaRPr lang="it-IT" sz="24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BIOGAS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643" y="476672"/>
            <a:ext cx="795455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4094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620688"/>
            <a:ext cx="79914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</a:t>
            </a:r>
          </a:p>
          <a:p>
            <a:pPr algn="ctr"/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20</a:t>
            </a:fld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56959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</a:t>
            </a:r>
          </a:p>
          <a:p>
            <a:pPr algn="ctr"/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524594"/>
            <a:ext cx="79819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21</a:t>
            </a:fld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94451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</a:t>
            </a:r>
          </a:p>
          <a:p>
            <a:pPr algn="ctr"/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22</a:t>
            </a:fld>
            <a:endParaRPr lang="it-IT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82458"/>
            <a:ext cx="7733611" cy="597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901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</a:t>
            </a:r>
          </a:p>
          <a:p>
            <a:pPr algn="ctr"/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23</a:t>
            </a:fld>
            <a:endParaRPr lang="it-IT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581744"/>
            <a:ext cx="75533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3718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</a:t>
            </a:r>
          </a:p>
          <a:p>
            <a:pPr algn="ctr"/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24</a:t>
            </a:fld>
            <a:endParaRPr lang="it-IT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528786"/>
            <a:ext cx="79819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1312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</a:t>
            </a:r>
          </a:p>
          <a:p>
            <a:pPr algn="ctr"/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25</a:t>
            </a:fld>
            <a:endParaRPr lang="it-IT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4" y="552450"/>
            <a:ext cx="7952519" cy="590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6778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26</a:t>
            </a:fld>
            <a:endParaRPr lang="it-IT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16632"/>
            <a:ext cx="817245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682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27</a:t>
            </a:fld>
            <a:endParaRPr lang="it-IT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293136" cy="5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</a:t>
            </a:r>
          </a:p>
          <a:p>
            <a:pPr algn="ctr"/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0324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28</a:t>
            </a:fld>
            <a:endParaRPr lang="it-IT" sz="24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soluzioni tecnologiche</a:t>
            </a:r>
          </a:p>
          <a:p>
            <a:pPr algn="ctr"/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69660"/>
            <a:ext cx="3973204" cy="258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344391" cy="244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Immagine che contiene ruota, pneumatico, trasporto, carrello&#10;&#10;Descrizione generata automaticamente">
            <a:extLst>
              <a:ext uri="{FF2B5EF4-FFF2-40B4-BE49-F238E27FC236}">
                <a16:creationId xmlns:a16="http://schemas.microsoft.com/office/drawing/2014/main" id="{FCD987F1-6EEE-E0A2-3CF7-A4718C64F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" y="4043661"/>
            <a:ext cx="4818112" cy="248935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D24BBC-0782-F9F9-3B6C-A11EE2279F99}"/>
              </a:ext>
            </a:extLst>
          </p:cNvPr>
          <p:cNvSpPr txBox="1"/>
          <p:nvPr/>
        </p:nvSpPr>
        <p:spPr>
          <a:xfrm>
            <a:off x="4932040" y="4147189"/>
            <a:ext cx="4009438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000" dirty="0"/>
              <a:t>Il processo di rivoltamento deve migliorare la ventilazione, assicurare la corretta miscelazione delle diverse frazioni organiche per creare un rapporto C/N omogeneo e attraverso la zona “calda” uccidere i patogeni, uova di insetti, larve e semi.</a:t>
            </a:r>
          </a:p>
        </p:txBody>
      </p:sp>
    </p:spTree>
    <p:extLst>
      <p:ext uri="{BB962C8B-B14F-4D97-AF65-F5344CB8AC3E}">
        <p14:creationId xmlns:p14="http://schemas.microsoft.com/office/powerpoint/2010/main" val="3450130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29</a:t>
            </a:fld>
            <a:endParaRPr lang="it-IT" sz="24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soluzioni tecnologiche</a:t>
            </a:r>
          </a:p>
          <a:p>
            <a:pPr algn="ctr"/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47688"/>
            <a:ext cx="72009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88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3</a:t>
            </a:fld>
            <a:endParaRPr lang="it-IT" sz="24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BIOGAS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542924"/>
            <a:ext cx="7636519" cy="588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8558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30</a:t>
            </a:fld>
            <a:endParaRPr lang="it-IT" sz="24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460" y="620688"/>
            <a:ext cx="7636972" cy="564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3239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31</a:t>
            </a:fld>
            <a:endParaRPr lang="it-IT" sz="24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820472" cy="589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417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32</a:t>
            </a:fld>
            <a:endParaRPr lang="it-IT" sz="24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07" y="836712"/>
            <a:ext cx="85411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5894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33</a:t>
            </a:fld>
            <a:endParaRPr lang="it-IT" sz="24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b="24331"/>
          <a:stretch/>
        </p:blipFill>
        <p:spPr bwMode="auto">
          <a:xfrm>
            <a:off x="0" y="748529"/>
            <a:ext cx="9013006" cy="507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031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EF2792A-4A5B-99D8-D60A-A4ABE9053110}"/>
              </a:ext>
            </a:extLst>
          </p:cNvPr>
          <p:cNvSpPr txBox="1"/>
          <p:nvPr/>
        </p:nvSpPr>
        <p:spPr>
          <a:xfrm>
            <a:off x="0" y="620688"/>
            <a:ext cx="9144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dirty="0"/>
              <a:t>In Italia, nel 2022, sono stati raccolti meno rifiuti organici (144.000 tonnellate in meno) rispetto al 2021: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/>
              <a:t>7,25 milioni di tonnellate: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200" b="1" dirty="0"/>
              <a:t>frazione umida</a:t>
            </a:r>
            <a:r>
              <a:rPr lang="it-IT" sz="2200" dirty="0"/>
              <a:t> (5,46 milioni di tonnellate)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200" b="1" dirty="0"/>
              <a:t>verde</a:t>
            </a:r>
            <a:r>
              <a:rPr lang="it-IT" sz="2200" dirty="0"/>
              <a:t> (1,79 milioni di tonnellate) </a:t>
            </a:r>
          </a:p>
          <a:p>
            <a:pPr marL="0" lvl="1" algn="just"/>
            <a:r>
              <a:rPr lang="it-IT" sz="2200" dirty="0"/>
              <a:t>Dalla trasformazione dei rifiuti a matrice organica, sono state ottenute circa 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it-IT" sz="2200" b="1" dirty="0"/>
              <a:t>1,9 milioni di tonnellate di compost</a:t>
            </a:r>
            <a:r>
              <a:rPr lang="it-IT" sz="2200" dirty="0"/>
              <a:t> (e 409 milioni di metri cubi di </a:t>
            </a:r>
            <a:r>
              <a:rPr lang="it-IT" sz="2200" b="1" dirty="0"/>
              <a:t>biogas)</a:t>
            </a:r>
          </a:p>
          <a:p>
            <a:pPr marL="0" lvl="1" algn="just"/>
            <a:endParaRPr lang="it-IT" sz="2200" dirty="0"/>
          </a:p>
          <a:p>
            <a:pPr marL="0" lvl="1" algn="just"/>
            <a:r>
              <a:rPr lang="it-IT" sz="2200" dirty="0"/>
              <a:t>Considerando il totale di rifiuti a matrice organica (frazione umida, verde, fanghi civili ed agroindustriali e altro) e complessivamente trattati negli impianti italiani, si stimano invece 8,35 milioni di tonnellate di rifiuti, circa 55.000 tonnellate in più dell’anno precedente: 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it-IT" sz="2200" dirty="0"/>
              <a:t>il 60% è costituito da frazione umida, 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it-IT" sz="2200" dirty="0"/>
              <a:t>il 20% da verde, 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it-IT" sz="2200" dirty="0"/>
              <a:t>il 14% da </a:t>
            </a:r>
            <a:r>
              <a:rPr lang="it-IT" sz="2200" b="1" dirty="0"/>
              <a:t>fanghi di depurazione</a:t>
            </a:r>
            <a:r>
              <a:rPr lang="it-IT" sz="2200" dirty="0"/>
              <a:t> 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it-IT" sz="2200" dirty="0"/>
              <a:t>il restante 8% da rifiuti dell’</a:t>
            </a:r>
            <a:r>
              <a:rPr lang="it-IT" sz="2200" b="1" dirty="0"/>
              <a:t>agroindustria</a:t>
            </a:r>
            <a:endParaRPr lang="it-IT" sz="2200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229C05C-DF18-AD2D-912E-BA0EE4B1C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05CAF7D-680B-8216-91AB-E69413F54720}"/>
              </a:ext>
            </a:extLst>
          </p:cNvPr>
          <p:cNvSpPr txBox="1"/>
          <p:nvPr/>
        </p:nvSpPr>
        <p:spPr>
          <a:xfrm>
            <a:off x="179512" y="6201598"/>
            <a:ext cx="89644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hlinkClick r:id="rId2"/>
              </a:rPr>
              <a:t>https://www.renewablematter.eu/rifiuti-organici-italia-raccolti-725-milioni-tonnellate-cala-qualita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069231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35</a:t>
            </a:fld>
            <a:endParaRPr lang="it-IT" sz="24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 rot="16200000">
            <a:off x="-2295767" y="2799224"/>
            <a:ext cx="6093976" cy="4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"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DABB19-4EDC-EE92-1FCC-FA43EDE3668B}"/>
              </a:ext>
            </a:extLst>
          </p:cNvPr>
          <p:cNvSpPr txBox="1"/>
          <p:nvPr/>
        </p:nvSpPr>
        <p:spPr>
          <a:xfrm>
            <a:off x="90068" y="6228020"/>
            <a:ext cx="8963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hlinkClick r:id="rId2"/>
              </a:rPr>
              <a:t>https://www.isprambiente.gov.it/it/pubblicazioni/rapporti/rapporto-rifiuti-urbani-edizione-2023</a:t>
            </a:r>
            <a:r>
              <a:rPr lang="it-IT" sz="1800" dirty="0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6367F04-7872-9AD7-310B-0BC814BE86F1}"/>
              </a:ext>
            </a:extLst>
          </p:cNvPr>
          <p:cNvSpPr txBox="1"/>
          <p:nvPr/>
        </p:nvSpPr>
        <p:spPr>
          <a:xfrm>
            <a:off x="1684784" y="5751006"/>
            <a:ext cx="6264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0" u="none" strike="noStrike" baseline="0" dirty="0">
                <a:latin typeface="MyriadPro-Bold"/>
              </a:rPr>
              <a:t>Tabella 3.2.1 – Compostaggio dei rifiuti, per regione (tonnellate), anno 2022</a:t>
            </a:r>
            <a:endParaRPr lang="it-IT" sz="14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F35D3D4-65D4-8330-44CE-A68F5AE0E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527" y="100292"/>
            <a:ext cx="7134905" cy="61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80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36</a:t>
            </a:fld>
            <a:endParaRPr lang="it-IT" sz="24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59632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COMPOSTAGGIO: norme di legge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8C1E87-E356-7C50-2AAC-58AB8B805E61}"/>
              </a:ext>
            </a:extLst>
          </p:cNvPr>
          <p:cNvSpPr txBox="1"/>
          <p:nvPr/>
        </p:nvSpPr>
        <p:spPr>
          <a:xfrm>
            <a:off x="323528" y="4283380"/>
            <a:ext cx="864096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000" b="1" dirty="0"/>
              <a:t>Il regolamento (Ue) 2019/1009</a:t>
            </a:r>
            <a:r>
              <a:rPr lang="it-IT" sz="2000" dirty="0"/>
              <a:t> stabilisce per la prima volta norme di armonizzazione per il compost e il digestato come materiali costituenti nei prodotti fertilizzanti dell'Ue. Tuttavia tali materiali sono presenti sul mercato ai sensi delle norme nazionali.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DC7A758-1883-85B8-FFF3-7D6B624F3612}"/>
              </a:ext>
            </a:extLst>
          </p:cNvPr>
          <p:cNvSpPr txBox="1"/>
          <p:nvPr/>
        </p:nvSpPr>
        <p:spPr>
          <a:xfrm>
            <a:off x="2339752" y="6101160"/>
            <a:ext cx="65049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hlinkClick r:id="rId2"/>
              </a:rPr>
              <a:t>https://eur-lex.europa.eu/IT/legal-content/summary/eu-waste-management-law.html</a:t>
            </a:r>
            <a:r>
              <a:rPr lang="it-IT" sz="1400" dirty="0"/>
              <a:t>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4651944-BD6D-2BA4-8B3F-09AB76F65D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951" t="40200" r="7476" b="17801"/>
          <a:stretch/>
        </p:blipFill>
        <p:spPr>
          <a:xfrm>
            <a:off x="118866" y="692696"/>
            <a:ext cx="846334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46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E2154-7824-3E09-C956-D6FE27244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5BF82DCB-B62E-48B6-1053-BA045DA1A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37</a:t>
            </a:fld>
            <a:endParaRPr lang="it-IT" sz="24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5409EAB-7156-CCD7-7939-06713F6FA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COMPOSTAGGIO: norme di legge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8EEB7C7-1303-0022-D533-225A246C0F7A}"/>
              </a:ext>
            </a:extLst>
          </p:cNvPr>
          <p:cNvSpPr txBox="1"/>
          <p:nvPr/>
        </p:nvSpPr>
        <p:spPr>
          <a:xfrm>
            <a:off x="2339752" y="6101160"/>
            <a:ext cx="65049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hlinkClick r:id="rId2"/>
              </a:rPr>
              <a:t>https://www.reteambiente.it/normativa/45990/</a:t>
            </a:r>
            <a:r>
              <a:rPr lang="it-IT" sz="1400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BD75AB9-DDA6-9F4A-DA79-15066E6366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791" r="36613" b="12201"/>
          <a:stretch/>
        </p:blipFill>
        <p:spPr>
          <a:xfrm>
            <a:off x="0" y="584775"/>
            <a:ext cx="7524328" cy="414036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32D31E-82FA-4FF3-65A5-E4E882EB3DBB}"/>
              </a:ext>
            </a:extLst>
          </p:cNvPr>
          <p:cNvSpPr txBox="1"/>
          <p:nvPr/>
        </p:nvSpPr>
        <p:spPr>
          <a:xfrm>
            <a:off x="132724" y="4725144"/>
            <a:ext cx="90112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(1) Un prodotto fertilizzante che soddisfa i requisiti stabiliti dagli allegati I e II del regolamento (Ue) 2019/1009, rispettivamente, per la pertinente categoria funzionale del prodotto ("</a:t>
            </a:r>
            <a:r>
              <a:rPr lang="it-IT" sz="1600" dirty="0" err="1"/>
              <a:t>Pfc</a:t>
            </a:r>
            <a:r>
              <a:rPr lang="it-IT" sz="1600" dirty="0"/>
              <a:t>") e per la categoria di materiali costituenti ("</a:t>
            </a:r>
            <a:r>
              <a:rPr lang="it-IT" sz="1600" dirty="0" err="1"/>
              <a:t>Cmc</a:t>
            </a:r>
            <a:r>
              <a:rPr lang="it-IT" sz="1600" dirty="0"/>
              <a:t>"), è etichettato in conformità dell'allegato III di tale regolamento e ha superato la procedura di valutazione della conformità di cui all'allegato IV del regolamento (Ue) 2019/1009, può essere contrassegnato con la marcatura Ce e circolare liberamente nel mercato interno come prodotto fertilizzante dell'Ue.</a:t>
            </a:r>
          </a:p>
        </p:txBody>
      </p:sp>
    </p:spTree>
    <p:extLst>
      <p:ext uri="{BB962C8B-B14F-4D97-AF65-F5344CB8AC3E}">
        <p14:creationId xmlns:p14="http://schemas.microsoft.com/office/powerpoint/2010/main" val="17227944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38</a:t>
            </a:fld>
            <a:endParaRPr lang="it-IT" sz="24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2CE48F1-2EC3-C1A7-F1DF-AAA9645207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63" t="38987" r="10828" b="5201"/>
          <a:stretch/>
        </p:blipFill>
        <p:spPr>
          <a:xfrm>
            <a:off x="1187624" y="476672"/>
            <a:ext cx="6471161" cy="327627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786792A-18FD-6FB1-7AD7-4E1B40CC62CB}"/>
              </a:ext>
            </a:extLst>
          </p:cNvPr>
          <p:cNvSpPr txBox="1"/>
          <p:nvPr/>
        </p:nvSpPr>
        <p:spPr>
          <a:xfrm>
            <a:off x="416422" y="4121895"/>
            <a:ext cx="87275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/>
              <a:t>ad oggi, trattare una tonnellata di rifiuto organico in un impianto di compostaggio costa dai </a:t>
            </a:r>
            <a:r>
              <a:rPr lang="it-IT" sz="2000" b="1" i="1" dirty="0"/>
              <a:t>90/95,00 €</a:t>
            </a:r>
            <a:r>
              <a:rPr lang="it-IT" sz="2000" b="1" dirty="0"/>
              <a:t> fino a 130-150 </a:t>
            </a:r>
            <a:r>
              <a:rPr lang="it-IT" sz="2000" b="1" i="1" dirty="0"/>
              <a:t>€</a:t>
            </a:r>
            <a:r>
              <a:rPr lang="it-IT" sz="2000" b="1" dirty="0"/>
              <a:t>  a tonnellata</a:t>
            </a:r>
          </a:p>
          <a:p>
            <a:pPr algn="just"/>
            <a:endParaRPr lang="it-IT" sz="2000" b="1" dirty="0"/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Il vantaggio non sta nel prezzo di cessione, ma nel guadagno nel non dover pagare per il rifiuto</a:t>
            </a:r>
          </a:p>
          <a:p>
            <a:pPr algn="just"/>
            <a:endParaRPr lang="it-IT" sz="2000" b="1" dirty="0">
              <a:solidFill>
                <a:srgbClr val="FF0000"/>
              </a:solidFill>
            </a:endParaRPr>
          </a:p>
          <a:p>
            <a:pPr algn="just"/>
            <a:r>
              <a:rPr lang="it-IT" sz="2000" b="1" dirty="0">
                <a:solidFill>
                  <a:srgbClr val="18AC04"/>
                </a:solidFill>
              </a:rPr>
              <a:t>Il costo di produzione del COMPOST è maggiore del prezzo a cui è CEDUTO!</a:t>
            </a:r>
          </a:p>
        </p:txBody>
      </p:sp>
    </p:spTree>
    <p:extLst>
      <p:ext uri="{BB962C8B-B14F-4D97-AF65-F5344CB8AC3E}">
        <p14:creationId xmlns:p14="http://schemas.microsoft.com/office/powerpoint/2010/main" val="18397949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39</a:t>
            </a:fld>
            <a:endParaRPr lang="it-IT" sz="24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27584" y="0"/>
            <a:ext cx="748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COMPOSTAGGIO: i prezzi di cessione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4FC9D8-657E-81E9-6C5C-25B9B38D4E18}"/>
              </a:ext>
            </a:extLst>
          </p:cNvPr>
          <p:cNvSpPr txBox="1"/>
          <p:nvPr/>
        </p:nvSpPr>
        <p:spPr>
          <a:xfrm>
            <a:off x="88273" y="600332"/>
            <a:ext cx="563585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La tendenza principale delle aziende è quella di un </a:t>
            </a:r>
            <a:r>
              <a:rPr lang="it-IT" sz="1800" b="1" dirty="0"/>
              <a:t>prevalente ricorso alla cessione diretta all’utilizzatore finale, </a:t>
            </a:r>
            <a:r>
              <a:rPr lang="it-IT" sz="1800" dirty="0"/>
              <a:t>soprattutto per quanto riguarda l’ACM e l’ACF.</a:t>
            </a:r>
          </a:p>
          <a:p>
            <a:pPr algn="just"/>
            <a:r>
              <a:rPr lang="it-IT" sz="1800" dirty="0"/>
              <a:t>Nel caso specifico dell’</a:t>
            </a:r>
            <a:r>
              <a:rPr lang="it-IT" sz="1800" b="1" dirty="0"/>
              <a:t>ACV</a:t>
            </a:r>
            <a:r>
              <a:rPr lang="it-IT" sz="1800" dirty="0"/>
              <a:t>, si rileva invece un ricorso parziale (25% dei casi) o totale (17% dei casi) all’i</a:t>
            </a:r>
            <a:r>
              <a:rPr lang="it-IT" sz="1800" b="1" dirty="0"/>
              <a:t>ntermediazione da parte di soggetti terzi</a:t>
            </a:r>
            <a:r>
              <a:rPr lang="it-IT" sz="1800" dirty="0"/>
              <a:t>.</a:t>
            </a:r>
          </a:p>
          <a:p>
            <a:pPr algn="just"/>
            <a:r>
              <a:rPr lang="it-IT" sz="1800" dirty="0"/>
              <a:t>L’immissione al consumo degli ammendanti è effettuata principalmente mediante caricamento del prodotto sfuso nei mezzi deputati al trasporto presso i clienti.</a:t>
            </a:r>
          </a:p>
          <a:p>
            <a:pPr algn="just"/>
            <a:r>
              <a:rPr lang="it-IT" sz="1800" dirty="0"/>
              <a:t>Gli ammendanti vengono </a:t>
            </a:r>
            <a:r>
              <a:rPr lang="it-IT" sz="1800" b="1" dirty="0"/>
              <a:t>collocati</a:t>
            </a:r>
            <a:r>
              <a:rPr lang="it-IT" sz="1800" dirty="0"/>
              <a:t> sul </a:t>
            </a:r>
            <a:r>
              <a:rPr lang="it-IT" sz="1800" b="1" dirty="0"/>
              <a:t>mercato</a:t>
            </a:r>
            <a:r>
              <a:rPr lang="it-IT" sz="1800" dirty="0"/>
              <a:t> </a:t>
            </a:r>
            <a:r>
              <a:rPr lang="it-IT" sz="1800" b="1" dirty="0"/>
              <a:t>a</a:t>
            </a:r>
            <a:r>
              <a:rPr lang="it-IT" sz="1800" dirty="0"/>
              <a:t> </a:t>
            </a:r>
            <a:r>
              <a:rPr lang="it-IT" sz="1800" b="1" dirty="0"/>
              <a:t>prezzi differenti in base alla loro tipologia e alle modalità di cessione:</a:t>
            </a:r>
            <a:endParaRPr lang="it-IT" sz="1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800" dirty="0"/>
              <a:t> </a:t>
            </a:r>
            <a:r>
              <a:rPr lang="it-IT" sz="1800" b="1" dirty="0"/>
              <a:t>l’ACM</a:t>
            </a:r>
            <a:r>
              <a:rPr lang="it-IT" sz="1800" dirty="0"/>
              <a:t> in media ha un prezzo medio di vendita che varia </a:t>
            </a:r>
            <a:r>
              <a:rPr lang="it-IT" sz="1800" b="1" dirty="0"/>
              <a:t>tra i 6 €/ton</a:t>
            </a:r>
            <a:r>
              <a:rPr lang="it-IT" sz="1800" dirty="0"/>
              <a:t> per il prodotto sfuso e i </a:t>
            </a:r>
            <a:r>
              <a:rPr lang="it-IT" sz="1800" b="1" dirty="0"/>
              <a:t>150  €/ton</a:t>
            </a:r>
            <a:r>
              <a:rPr lang="it-IT" sz="1800" dirty="0"/>
              <a:t> per il prodotto confezionato;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800" b="1" dirty="0"/>
              <a:t>l’ACV</a:t>
            </a:r>
            <a:r>
              <a:rPr lang="it-IT" sz="1800" dirty="0"/>
              <a:t> ha un prezzo medio che parte dai </a:t>
            </a:r>
            <a:r>
              <a:rPr lang="it-IT" sz="1800" b="1" dirty="0"/>
              <a:t>17 €/ton</a:t>
            </a:r>
            <a:r>
              <a:rPr lang="it-IT" sz="1800" dirty="0"/>
              <a:t> per il prodotto sfuso e può arrivare fino a </a:t>
            </a:r>
            <a:r>
              <a:rPr lang="it-IT" sz="1800" b="1" dirty="0"/>
              <a:t>91 €/ton</a:t>
            </a:r>
            <a:r>
              <a:rPr lang="it-IT" sz="1800" dirty="0"/>
              <a:t> per quello confezionato;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800" b="1" dirty="0"/>
              <a:t>l’ACF </a:t>
            </a:r>
            <a:r>
              <a:rPr lang="it-IT" sz="1800" dirty="0"/>
              <a:t>parte da una prezzo  minimo di</a:t>
            </a:r>
            <a:r>
              <a:rPr lang="it-IT" sz="1800" b="1" dirty="0"/>
              <a:t> 7 €/ton </a:t>
            </a:r>
            <a:r>
              <a:rPr lang="it-IT" sz="1800" dirty="0"/>
              <a:t>per lo sfuso e arriva a</a:t>
            </a:r>
            <a:r>
              <a:rPr lang="it-IT" sz="1800" b="1" dirty="0"/>
              <a:t> 48 €/ton </a:t>
            </a:r>
            <a:r>
              <a:rPr lang="it-IT" sz="1800" dirty="0"/>
              <a:t>per il prodotto commercializzato in big </a:t>
            </a:r>
            <a:r>
              <a:rPr lang="it-IT" sz="1800" dirty="0" err="1"/>
              <a:t>bag</a:t>
            </a:r>
            <a:r>
              <a:rPr lang="it-IT" sz="1800" dirty="0"/>
              <a:t>.</a:t>
            </a:r>
          </a:p>
        </p:txBody>
      </p:sp>
      <p:pic>
        <p:nvPicPr>
          <p:cNvPr id="7" name="Immagine 6" descr="Immagine che contiene testo, schermata, Policromia, Parallelo&#10;&#10;Descrizione generata automaticamente">
            <a:extLst>
              <a:ext uri="{FF2B5EF4-FFF2-40B4-BE49-F238E27FC236}">
                <a16:creationId xmlns:a16="http://schemas.microsoft.com/office/drawing/2014/main" id="{99DFF059-3903-1DFD-10A4-72D151B120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20" y="2374952"/>
            <a:ext cx="3506680" cy="210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48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0F5963-766C-4DAE-8A47-32F0163F9D2F}" type="slidenum">
              <a:rPr lang="it-IT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BIOGAS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933450"/>
            <a:ext cx="76104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8832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40</a:t>
            </a:fld>
            <a:endParaRPr lang="it-IT" sz="24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99592" y="0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COMPOSTAGGIO: mercati e impieghi</a:t>
            </a:r>
          </a:p>
        </p:txBody>
      </p:sp>
      <p:pic>
        <p:nvPicPr>
          <p:cNvPr id="5" name="Immagine 4" descr="Immagine che contiene schermata, testo, Parallelo, Rettangolo&#10;&#10;Descrizione generata automaticamente">
            <a:extLst>
              <a:ext uri="{FF2B5EF4-FFF2-40B4-BE49-F238E27FC236}">
                <a16:creationId xmlns:a16="http://schemas.microsoft.com/office/drawing/2014/main" id="{3AEFFE53-43F5-632A-2F71-43725DBE2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66" y="3429000"/>
            <a:ext cx="5463740" cy="297695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A02AB52-E78F-FCA2-F338-2C4C2967D5E9}"/>
              </a:ext>
            </a:extLst>
          </p:cNvPr>
          <p:cNvSpPr txBox="1"/>
          <p:nvPr/>
        </p:nvSpPr>
        <p:spPr>
          <a:xfrm>
            <a:off x="310507" y="548680"/>
            <a:ext cx="85819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1" dirty="0"/>
              <a:t>Il mercato degli ammendanti è prevalentemente locale o regionale per l’ACF (69%) e l’ACM (71%)</a:t>
            </a:r>
            <a:r>
              <a:rPr lang="it-IT" sz="1800" dirty="0"/>
              <a:t>, con una </a:t>
            </a:r>
            <a:r>
              <a:rPr lang="it-IT" sz="1800" b="1" dirty="0"/>
              <a:t>diffusione nazionale significativa</a:t>
            </a:r>
            <a:r>
              <a:rPr lang="it-IT" sz="1800" dirty="0"/>
              <a:t> (vicina al 20%) solo per l’</a:t>
            </a:r>
            <a:r>
              <a:rPr lang="it-IT" sz="1800" b="1" dirty="0"/>
              <a:t>ACV</a:t>
            </a:r>
            <a:r>
              <a:rPr lang="it-IT" sz="1800" dirty="0"/>
              <a:t>. Diversamente, prodotti come il </a:t>
            </a:r>
            <a:r>
              <a:rPr lang="it-IT" sz="1800" b="1" dirty="0"/>
              <a:t>cippato o la biomassa filtrante sono oggetto di commercializzazione su scala nazionale</a:t>
            </a:r>
            <a:r>
              <a:rPr lang="it-IT" sz="1800" dirty="0"/>
              <a:t> per oltre il 20% (Cippato) e per l’88% (Biomassa Filtrante).</a:t>
            </a:r>
          </a:p>
          <a:p>
            <a:pPr algn="just"/>
            <a:r>
              <a:rPr lang="it-IT" sz="1800" dirty="0"/>
              <a:t>L’</a:t>
            </a:r>
            <a:r>
              <a:rPr lang="it-IT" sz="1800" b="1" dirty="0"/>
              <a:t>ambito di impiego</a:t>
            </a:r>
            <a:r>
              <a:rPr lang="it-IT" sz="1800" dirty="0"/>
              <a:t> degli ammendanti immessi in consumo dalle aziende </a:t>
            </a:r>
            <a:r>
              <a:rPr lang="it-IT" sz="1800" b="1" dirty="0"/>
              <a:t>dipende sensibilmente dalla tipologia</a:t>
            </a:r>
            <a:r>
              <a:rPr lang="it-IT" sz="1800" dirty="0"/>
              <a:t> di prodotto: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800" dirty="0"/>
              <a:t>per </a:t>
            </a:r>
            <a:r>
              <a:rPr lang="it-IT" sz="1800" b="1" dirty="0"/>
              <a:t>l’ACF</a:t>
            </a:r>
            <a:r>
              <a:rPr lang="it-IT" sz="1800" dirty="0"/>
              <a:t> l’</a:t>
            </a:r>
            <a:r>
              <a:rPr lang="it-IT" sz="1800" b="1" dirty="0"/>
              <a:t>agricoltura di pieno campo</a:t>
            </a:r>
            <a:r>
              <a:rPr lang="it-IT" sz="1800" dirty="0"/>
              <a:t> rappresenta quasi il 95% del mercato;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1800" dirty="0"/>
              <a:t>per </a:t>
            </a:r>
            <a:r>
              <a:rPr lang="it-IT" sz="1800" b="1" dirty="0"/>
              <a:t>l’ACM</a:t>
            </a:r>
            <a:r>
              <a:rPr lang="it-IT" sz="1800" dirty="0"/>
              <a:t> la destinazione di </a:t>
            </a:r>
            <a:r>
              <a:rPr lang="it-IT" sz="1800" b="1" dirty="0"/>
              <a:t>pieno campo</a:t>
            </a:r>
            <a:r>
              <a:rPr lang="it-IT" sz="1800" dirty="0"/>
              <a:t> scende a poco meno del 78% e tale prodotto  trova impieghi significativi in </a:t>
            </a:r>
            <a:r>
              <a:rPr lang="it-IT" sz="1800" b="1" dirty="0"/>
              <a:t>terricci</a:t>
            </a:r>
            <a:r>
              <a:rPr lang="it-IT" sz="1800" dirty="0"/>
              <a:t> (9%) ed </a:t>
            </a:r>
            <a:r>
              <a:rPr lang="it-IT" sz="1800" b="1" dirty="0"/>
              <a:t>altri settori</a:t>
            </a:r>
            <a:r>
              <a:rPr lang="it-IT" sz="1800" dirty="0"/>
              <a:t> (13%);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7CBD128-D2B5-53FF-ED89-9DD59E20281F}"/>
              </a:ext>
            </a:extLst>
          </p:cNvPr>
          <p:cNvSpPr txBox="1"/>
          <p:nvPr/>
        </p:nvSpPr>
        <p:spPr>
          <a:xfrm>
            <a:off x="310507" y="3284984"/>
            <a:ext cx="28584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it-IT" sz="1800" dirty="0"/>
              <a:t>per </a:t>
            </a:r>
            <a:r>
              <a:rPr lang="it-IT" sz="1800" b="1" dirty="0"/>
              <a:t>l’ACV</a:t>
            </a:r>
            <a:r>
              <a:rPr lang="it-IT" sz="1800" dirty="0"/>
              <a:t>  l</a:t>
            </a:r>
            <a:r>
              <a:rPr lang="it-IT" sz="1800" b="1" dirty="0"/>
              <a:t>‘agricoltura</a:t>
            </a:r>
            <a:r>
              <a:rPr lang="it-IT" sz="1800" dirty="0"/>
              <a:t> è sempre il principale sbocco, ma risulta inferiore ai due precedenti (62%), in quanto la produzione di </a:t>
            </a:r>
            <a:r>
              <a:rPr lang="it-IT" sz="1800" b="1" dirty="0"/>
              <a:t>terricci</a:t>
            </a:r>
            <a:r>
              <a:rPr lang="it-IT" sz="1800" dirty="0"/>
              <a:t> per il florovivaismo (18%) e la </a:t>
            </a:r>
            <a:r>
              <a:rPr lang="it-IT" sz="1800" b="1" dirty="0"/>
              <a:t>manutenzione del verde</a:t>
            </a:r>
            <a:r>
              <a:rPr lang="it-IT" sz="1800" dirty="0"/>
              <a:t> (10%)  sono due importanti sbocchi di mercato alternativi.</a:t>
            </a:r>
          </a:p>
        </p:txBody>
      </p:sp>
    </p:spTree>
    <p:extLst>
      <p:ext uri="{BB962C8B-B14F-4D97-AF65-F5344CB8AC3E}">
        <p14:creationId xmlns:p14="http://schemas.microsoft.com/office/powerpoint/2010/main" val="59526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9EEF1-5408-3E84-DF0E-433F03944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A9C80B5-DB1A-84C4-45C2-FEEA9EC05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120F5963-766C-4DAE-8A47-32F0163F9D2F}" type="slidenum">
              <a:rPr lang="it-IT" sz="2400"/>
              <a:pPr/>
              <a:t>41</a:t>
            </a:fld>
            <a:endParaRPr lang="it-IT" sz="2400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90E8F5D3-3725-7A62-90E3-E9A61F930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0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COMPOSTAGGIO: mercati e impieghi</a:t>
            </a:r>
          </a:p>
        </p:txBody>
      </p:sp>
      <p:pic>
        <p:nvPicPr>
          <p:cNvPr id="6" name="Immagine 5" descr="Immagine che contiene testo, schermata, cerchio, design&#10;&#10;Descrizione generata automaticamente">
            <a:extLst>
              <a:ext uri="{FF2B5EF4-FFF2-40B4-BE49-F238E27FC236}">
                <a16:creationId xmlns:a16="http://schemas.microsoft.com/office/drawing/2014/main" id="{DA64EB4D-36ED-CA44-7982-C53055645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" y="836712"/>
            <a:ext cx="7524328" cy="434312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60F062-133A-AECC-A328-CC465B9B72A8}"/>
              </a:ext>
            </a:extLst>
          </p:cNvPr>
          <p:cNvSpPr txBox="1"/>
          <p:nvPr/>
        </p:nvSpPr>
        <p:spPr>
          <a:xfrm>
            <a:off x="288032" y="5301208"/>
            <a:ext cx="86044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Per quanto riguarda le </a:t>
            </a:r>
            <a:r>
              <a:rPr lang="it-IT" sz="1800" b="1" dirty="0"/>
              <a:t>colture di destino degli ammendanti</a:t>
            </a:r>
            <a:r>
              <a:rPr lang="it-IT" sz="18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b="1" dirty="0"/>
              <a:t>Cerealicoltura</a:t>
            </a:r>
            <a:r>
              <a:rPr lang="it-IT" sz="1800" dirty="0"/>
              <a:t> – è il settore principale, che assorbe il </a:t>
            </a:r>
            <a:r>
              <a:rPr lang="it-IT" sz="1800" b="1" dirty="0"/>
              <a:t>58%</a:t>
            </a:r>
            <a:r>
              <a:rPr lang="it-IT" sz="1800" dirty="0"/>
              <a:t> dell’ammendante prodotto;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b="1" dirty="0"/>
              <a:t>Frutticoltura</a:t>
            </a:r>
            <a:r>
              <a:rPr lang="it-IT" sz="1800" dirty="0"/>
              <a:t> – importante soprattutto per l’ACM (</a:t>
            </a:r>
            <a:r>
              <a:rPr lang="it-IT" sz="1800" b="1" dirty="0"/>
              <a:t>21%</a:t>
            </a:r>
            <a:r>
              <a:rPr lang="it-IT" sz="1800" dirty="0"/>
              <a:t>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b="1" dirty="0"/>
              <a:t>Orticoltura</a:t>
            </a:r>
            <a:r>
              <a:rPr lang="it-IT" sz="1800" dirty="0"/>
              <a:t> – è il terzo settore rilevante, nonostante sia molto meno rappresentato (</a:t>
            </a:r>
            <a:r>
              <a:rPr lang="it-IT" sz="1800" b="1" dirty="0"/>
              <a:t>3%</a:t>
            </a:r>
            <a:r>
              <a:rPr lang="it-IT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7039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0F5963-766C-4DAE-8A47-32F0163F9D2F}" type="slidenum">
              <a:rPr lang="it-IT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sz="2400" dirty="0">
              <a:solidFill>
                <a:srgbClr val="00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6632"/>
            <a:ext cx="741045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958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0F5963-766C-4DAE-8A47-32F0163F9D2F}" type="slidenum">
              <a:rPr lang="it-IT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sz="2400" dirty="0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332656"/>
            <a:ext cx="7667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32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0F5963-766C-4DAE-8A47-32F0163F9D2F}" type="slidenum">
              <a:rPr lang="it-IT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sz="2400" dirty="0">
              <a:solidFill>
                <a:srgbClr val="00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647699"/>
            <a:ext cx="7637660" cy="589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BIOGAS</a:t>
            </a:r>
          </a:p>
        </p:txBody>
      </p:sp>
    </p:spTree>
    <p:extLst>
      <p:ext uri="{BB962C8B-B14F-4D97-AF65-F5344CB8AC3E}">
        <p14:creationId xmlns:p14="http://schemas.microsoft.com/office/powerpoint/2010/main" val="120292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0F5963-766C-4DAE-8A47-32F0163F9D2F}" type="slidenum">
              <a:rPr lang="it-IT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sz="2400" dirty="0">
              <a:solidFill>
                <a:srgbClr val="00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7624" y="0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BIOGAS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90" y="476672"/>
            <a:ext cx="845802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348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76456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0F5963-766C-4DAE-8A47-32F0163F9D2F}" type="slidenum">
              <a:rPr lang="it-IT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sz="2400" dirty="0">
              <a:solidFill>
                <a:srgbClr val="00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260648"/>
            <a:ext cx="464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0760156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983</Words>
  <Application>Microsoft Office PowerPoint</Application>
  <PresentationFormat>Presentazione su schermo (4:3)</PresentationFormat>
  <Paragraphs>119</Paragraphs>
  <Slides>41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5" baseType="lpstr">
      <vt:lpstr>Arial</vt:lpstr>
      <vt:lpstr>MyriadPro-Bold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Barolo Claudia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Barolo Claudia</dc:creator>
  <cp:lastModifiedBy>Claudia Barolo</cp:lastModifiedBy>
  <cp:revision>299</cp:revision>
  <dcterms:created xsi:type="dcterms:W3CDTF">2005-09-29T08:21:49Z</dcterms:created>
  <dcterms:modified xsi:type="dcterms:W3CDTF">2024-12-13T09:15:32Z</dcterms:modified>
</cp:coreProperties>
</file>