
<file path=[Content_Types].xml><?xml version="1.0" encoding="utf-8"?>
<Types xmlns="http://schemas.openxmlformats.org/package/2006/content-types">
  <Default Extension="jpg" ContentType="image/jpeg"/>
  <Default Extension="xml" ContentType="application/xml"/>
  <Default Extension="jpeg" ContentType="image/jpeg"/>
  <Default Extension="vml" ContentType="application/vnd.openxmlformats-officedocument.vmlDrawing"/>
  <Default Extension="png" ContentType="image/pn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1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30.xml" ContentType="application/vnd.openxmlformats-officedocument.presentationml.notesSlide+xml"/>
  <Override PartName="/ppt/embeddings/oleObject4.bin" ContentType="application/vnd.openxmlformats-officedocument.oleObject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7"/>
  </p:notesMasterIdLst>
  <p:sldIdLst>
    <p:sldId id="272" r:id="rId2"/>
    <p:sldId id="325" r:id="rId3"/>
    <p:sldId id="257" r:id="rId4"/>
    <p:sldId id="326" r:id="rId5"/>
    <p:sldId id="294" r:id="rId6"/>
    <p:sldId id="275" r:id="rId7"/>
    <p:sldId id="310" r:id="rId8"/>
    <p:sldId id="311" r:id="rId9"/>
    <p:sldId id="273" r:id="rId10"/>
    <p:sldId id="274" r:id="rId11"/>
    <p:sldId id="258" r:id="rId12"/>
    <p:sldId id="259" r:id="rId13"/>
    <p:sldId id="260" r:id="rId14"/>
    <p:sldId id="290" r:id="rId15"/>
    <p:sldId id="316" r:id="rId16"/>
    <p:sldId id="301" r:id="rId17"/>
    <p:sldId id="293" r:id="rId18"/>
    <p:sldId id="261" r:id="rId19"/>
    <p:sldId id="292" r:id="rId20"/>
    <p:sldId id="277" r:id="rId21"/>
    <p:sldId id="302" r:id="rId22"/>
    <p:sldId id="317" r:id="rId23"/>
    <p:sldId id="296" r:id="rId24"/>
    <p:sldId id="289" r:id="rId25"/>
    <p:sldId id="304" r:id="rId26"/>
    <p:sldId id="280" r:id="rId27"/>
    <p:sldId id="281" r:id="rId28"/>
    <p:sldId id="282" r:id="rId29"/>
    <p:sldId id="283" r:id="rId30"/>
    <p:sldId id="284" r:id="rId31"/>
    <p:sldId id="285" r:id="rId32"/>
    <p:sldId id="309" r:id="rId33"/>
    <p:sldId id="288" r:id="rId34"/>
    <p:sldId id="322" r:id="rId35"/>
    <p:sldId id="286" r:id="rId36"/>
    <p:sldId id="287" r:id="rId37"/>
    <p:sldId id="266" r:id="rId38"/>
    <p:sldId id="315" r:id="rId39"/>
    <p:sldId id="312" r:id="rId40"/>
    <p:sldId id="313" r:id="rId41"/>
    <p:sldId id="314" r:id="rId42"/>
    <p:sldId id="278" r:id="rId43"/>
    <p:sldId id="267" r:id="rId44"/>
    <p:sldId id="269" r:id="rId45"/>
    <p:sldId id="268" r:id="rId46"/>
    <p:sldId id="270" r:id="rId47"/>
    <p:sldId id="308" r:id="rId48"/>
    <p:sldId id="318" r:id="rId49"/>
    <p:sldId id="319" r:id="rId50"/>
    <p:sldId id="291" r:id="rId51"/>
    <p:sldId id="271" r:id="rId52"/>
    <p:sldId id="320" r:id="rId53"/>
    <p:sldId id="323" r:id="rId54"/>
    <p:sldId id="321" r:id="rId55"/>
    <p:sldId id="324" r:id="rId56"/>
  </p:sldIdLst>
  <p:sldSz cx="10167938" cy="7616825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000099"/>
    <a:srgbClr val="FFC100"/>
    <a:srgbClr val="D9F3D0"/>
    <a:srgbClr val="FFE9A7"/>
    <a:srgbClr val="EB9F26"/>
    <a:srgbClr val="FFA776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howGuides="1">
      <p:cViewPr varScale="1">
        <p:scale>
          <a:sx n="101" d="100"/>
          <a:sy n="101" d="100"/>
        </p:scale>
        <p:origin x="-2056" y="-112"/>
      </p:cViewPr>
      <p:guideLst>
        <p:guide orient="horz" pos="2352"/>
        <p:guide pos="32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0" d="100"/>
          <a:sy n="80" d="100"/>
        </p:scale>
        <p:origin x="-163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60" Type="http://schemas.openxmlformats.org/officeDocument/2006/relationships/viewProps" Target="viewProps.xml"/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printerSettings" Target="printerSettings/printerSettings1.bin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59" Type="http://schemas.openxmlformats.org/officeDocument/2006/relationships/presProps" Target="presProps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tableStyles" Target="tableStyles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theme" Target="theme/theme1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1413" y="685800"/>
            <a:ext cx="457517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" charset="0"/>
              </a:defRPr>
            </a:lvl1pPr>
          </a:lstStyle>
          <a:p>
            <a:pPr>
              <a:defRPr/>
            </a:pPr>
            <a:fld id="{C930D15A-D5A6-9248-9F3A-F0EABD0D2067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793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46D8BF8-8055-3844-9AC6-E047774766DD}" type="slidenum">
              <a:rPr lang="en-US" sz="1200">
                <a:latin typeface="Times" charset="0"/>
              </a:rPr>
              <a:pPr/>
              <a:t>1</a:t>
            </a:fld>
            <a:endParaRPr lang="en-US" sz="1200">
              <a:latin typeface="Times" charset="0"/>
            </a:endParaRPr>
          </a:p>
        </p:txBody>
      </p:sp>
      <p:sp>
        <p:nvSpPr>
          <p:cNvPr id="153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C677732-BF5D-7B4C-8E2E-B7FE59251470}" type="slidenum">
              <a:rPr lang="en-US" sz="1200">
                <a:latin typeface="Times" charset="0"/>
              </a:rPr>
              <a:pPr/>
              <a:t>12</a:t>
            </a:fld>
            <a:endParaRPr lang="en-US" sz="1200">
              <a:latin typeface="Times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33E3306-8761-0346-8186-FB8B0B535FB7}" type="slidenum">
              <a:rPr lang="en-US" sz="1200">
                <a:latin typeface="Times" charset="0"/>
              </a:rPr>
              <a:pPr/>
              <a:t>13</a:t>
            </a:fld>
            <a:endParaRPr lang="en-US" sz="1200">
              <a:latin typeface="Times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827A650-5125-174A-8BAD-5B50AA21E68C}" type="slidenum">
              <a:rPr lang="en-US" sz="1200">
                <a:latin typeface="Times" charset="0"/>
              </a:rPr>
              <a:pPr/>
              <a:t>14</a:t>
            </a:fld>
            <a:endParaRPr lang="en-US" sz="1200">
              <a:latin typeface="Times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0DAEF92-9070-B749-8FD1-62A67059909B}" type="slidenum">
              <a:rPr lang="en-US" sz="1200">
                <a:latin typeface="Times" charset="0"/>
              </a:rPr>
              <a:pPr/>
              <a:t>15</a:t>
            </a:fld>
            <a:endParaRPr lang="en-US" sz="1200">
              <a:latin typeface="Times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6E83FA7-AFCB-1A47-B274-81240A50E32C}" type="slidenum">
              <a:rPr lang="en-US" sz="1200">
                <a:latin typeface="Times" charset="0"/>
              </a:rPr>
              <a:pPr/>
              <a:t>16</a:t>
            </a:fld>
            <a:endParaRPr lang="en-US" sz="1200">
              <a:latin typeface="Times" charset="0"/>
            </a:endParaRPr>
          </a:p>
        </p:txBody>
      </p:sp>
      <p:sp>
        <p:nvSpPr>
          <p:cNvPr id="430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B51B03A-1C81-494E-9919-7B9182E40010}" type="slidenum">
              <a:rPr lang="en-US" sz="1200">
                <a:latin typeface="Times" charset="0"/>
              </a:rPr>
              <a:pPr/>
              <a:t>17</a:t>
            </a:fld>
            <a:endParaRPr lang="en-US" sz="1200">
              <a:latin typeface="Times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7EB8241-1703-CA43-8F91-280C8607F26E}" type="slidenum">
              <a:rPr lang="en-US" sz="1200">
                <a:latin typeface="Times" charset="0"/>
              </a:rPr>
              <a:pPr/>
              <a:t>18</a:t>
            </a:fld>
            <a:endParaRPr lang="en-US" sz="1200">
              <a:latin typeface="Times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F3DA19-EB7D-1C42-AF6D-5FF3A7C7ADED}" type="slidenum">
              <a:rPr lang="en-US" sz="1200">
                <a:latin typeface="Times" charset="0"/>
              </a:rPr>
              <a:pPr/>
              <a:t>19</a:t>
            </a:fld>
            <a:endParaRPr lang="en-US" sz="1200">
              <a:latin typeface="Times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1FFA33-F9BE-E34B-84A5-778E610B71A7}" type="slidenum">
              <a:rPr lang="en-US" sz="1200">
                <a:latin typeface="Times" charset="0"/>
              </a:rPr>
              <a:pPr/>
              <a:t>20</a:t>
            </a:fld>
            <a:endParaRPr lang="en-US" sz="1200">
              <a:latin typeface="Times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8ABE137-40B8-E842-85AA-BF870DCA6628}" type="slidenum">
              <a:rPr lang="en-US" sz="1200">
                <a:latin typeface="Times" charset="0"/>
              </a:rPr>
              <a:pPr/>
              <a:t>21</a:t>
            </a:fld>
            <a:endParaRPr lang="en-US" sz="1200">
              <a:latin typeface="Times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D688D05-AB4F-F04C-A4AF-EC9C6E68FEE6}" type="slidenum">
              <a:rPr lang="en-US" sz="1200">
                <a:latin typeface="Times" charset="0"/>
              </a:rPr>
              <a:pPr/>
              <a:t>3</a:t>
            </a:fld>
            <a:endParaRPr lang="en-US" sz="1200">
              <a:latin typeface="Times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7B918E-F9CA-0E4C-98AE-08D92C5320DB}" type="slidenum">
              <a:rPr lang="en-US" sz="1200">
                <a:latin typeface="Times" charset="0"/>
              </a:rPr>
              <a:pPr/>
              <a:t>22</a:t>
            </a:fld>
            <a:endParaRPr lang="en-US" sz="1200">
              <a:latin typeface="Times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F3A32D8-21DA-5B4E-9C1C-88A2091FA8EE}" type="slidenum">
              <a:rPr lang="en-US" sz="1200">
                <a:latin typeface="Times" charset="0"/>
              </a:rPr>
              <a:pPr/>
              <a:t>23</a:t>
            </a:fld>
            <a:endParaRPr lang="en-US" sz="1200">
              <a:latin typeface="Times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B711680-F6F8-D449-8237-43BA2A4C39F3}" type="slidenum">
              <a:rPr lang="en-US" sz="1200">
                <a:latin typeface="Times" charset="0"/>
              </a:rPr>
              <a:pPr/>
              <a:t>24</a:t>
            </a:fld>
            <a:endParaRPr lang="en-US" sz="1200">
              <a:latin typeface="Times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C68477-C5AA-3E48-B8D0-C6CFAD126991}" type="slidenum">
              <a:rPr lang="en-US" sz="1200">
                <a:latin typeface="Times" charset="0"/>
              </a:rPr>
              <a:pPr/>
              <a:t>25</a:t>
            </a:fld>
            <a:endParaRPr lang="en-US" sz="1200">
              <a:latin typeface="Times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003F64F-4173-EC40-B742-99B691FD7A07}" type="slidenum">
              <a:rPr lang="en-US" sz="1200">
                <a:latin typeface="Times" charset="0"/>
              </a:rPr>
              <a:pPr/>
              <a:t>26</a:t>
            </a:fld>
            <a:endParaRPr lang="en-US" sz="1200">
              <a:latin typeface="Times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41DF3E2-4ACF-DE4A-9306-794EE712ED6E}" type="slidenum">
              <a:rPr lang="en-US" sz="1200">
                <a:latin typeface="Times" charset="0"/>
              </a:rPr>
              <a:pPr/>
              <a:t>27</a:t>
            </a:fld>
            <a:endParaRPr lang="en-US" sz="1200">
              <a:latin typeface="Times" charset="0"/>
            </a:endParaRPr>
          </a:p>
        </p:txBody>
      </p:sp>
      <p:sp>
        <p:nvSpPr>
          <p:cNvPr id="6553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6C8A026-ED53-CF41-BC04-E2DC565FA386}" type="slidenum">
              <a:rPr lang="en-US" sz="1200">
                <a:latin typeface="Times" charset="0"/>
              </a:rPr>
              <a:pPr/>
              <a:t>28</a:t>
            </a:fld>
            <a:endParaRPr lang="en-US" sz="1200">
              <a:latin typeface="Times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2C9CDC-709D-6745-91C3-5748CA3BA1F7}" type="slidenum">
              <a:rPr lang="en-US" sz="1200">
                <a:latin typeface="Times" charset="0"/>
              </a:rPr>
              <a:pPr/>
              <a:t>29</a:t>
            </a:fld>
            <a:endParaRPr lang="en-US" sz="1200">
              <a:latin typeface="Times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4D5B0A5-A121-DC44-AA0E-F35C746C22CB}" type="slidenum">
              <a:rPr lang="en-US" sz="1200">
                <a:latin typeface="Times" charset="0"/>
              </a:rPr>
              <a:pPr/>
              <a:t>30</a:t>
            </a:fld>
            <a:endParaRPr lang="en-US" sz="1200">
              <a:latin typeface="Times" charset="0"/>
            </a:endParaRPr>
          </a:p>
        </p:txBody>
      </p:sp>
      <p:sp>
        <p:nvSpPr>
          <p:cNvPr id="71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220828E-EB4F-C948-A45A-EEA3BF38C2B2}" type="slidenum">
              <a:rPr lang="en-US" sz="1200">
                <a:latin typeface="Times" charset="0"/>
              </a:rPr>
              <a:pPr/>
              <a:t>31</a:t>
            </a:fld>
            <a:endParaRPr lang="en-US" sz="1200">
              <a:latin typeface="Times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BAB43FD-E685-3F46-8BCB-DD976272E2CE}" type="slidenum">
              <a:rPr lang="en-US" sz="1200">
                <a:latin typeface="Times" charset="0"/>
              </a:rPr>
              <a:pPr/>
              <a:t>5</a:t>
            </a:fld>
            <a:endParaRPr lang="en-US" sz="1200">
              <a:latin typeface="Times" charset="0"/>
            </a:endParaRPr>
          </a:p>
        </p:txBody>
      </p:sp>
      <p:sp>
        <p:nvSpPr>
          <p:cNvPr id="204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E8D5B4A-F449-E54C-9AD3-3A308C8A592A}" type="slidenum">
              <a:rPr lang="en-US" sz="1200">
                <a:latin typeface="Times" charset="0"/>
              </a:rPr>
              <a:pPr/>
              <a:t>32</a:t>
            </a:fld>
            <a:endParaRPr lang="en-US" sz="1200">
              <a:latin typeface="Times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AD78BEB-412C-544E-83CC-8D4363CA7439}" type="slidenum">
              <a:rPr lang="en-US" sz="1200">
                <a:latin typeface="Times" charset="0"/>
              </a:rPr>
              <a:pPr/>
              <a:t>33</a:t>
            </a:fld>
            <a:endParaRPr lang="en-US" sz="1200">
              <a:latin typeface="Times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1FA4DB-B398-3E47-B648-6953DED069BE}" type="slidenum">
              <a:rPr lang="en-US" sz="1200">
                <a:latin typeface="Times" charset="0"/>
              </a:rPr>
              <a:pPr/>
              <a:t>34</a:t>
            </a:fld>
            <a:endParaRPr lang="en-US" sz="1200">
              <a:latin typeface="Times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61BDA51-869E-424A-B06A-A5ACEB4FB826}" type="slidenum">
              <a:rPr lang="en-US" sz="1200">
                <a:latin typeface="Times" charset="0"/>
              </a:rPr>
              <a:pPr/>
              <a:t>35</a:t>
            </a:fld>
            <a:endParaRPr lang="en-US" sz="1200">
              <a:latin typeface="Times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93D38D3-7C08-8A49-B1CC-09465F842639}" type="slidenum">
              <a:rPr lang="en-US" sz="1200">
                <a:latin typeface="Times" charset="0"/>
              </a:rPr>
              <a:pPr/>
              <a:t>36</a:t>
            </a:fld>
            <a:endParaRPr lang="en-US" sz="1200">
              <a:latin typeface="Times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E4CCBC0-4325-AB43-8EAB-04F4421BFD89}" type="slidenum">
              <a:rPr lang="en-US" sz="1200">
                <a:latin typeface="Times" charset="0"/>
              </a:rPr>
              <a:pPr/>
              <a:t>37</a:t>
            </a:fld>
            <a:endParaRPr lang="en-US" sz="1200">
              <a:latin typeface="Times" charset="0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9792AEF-014D-C244-B439-2AE6285BF771}" type="slidenum">
              <a:rPr lang="en-US" sz="1200">
                <a:latin typeface="Times" charset="0"/>
              </a:rPr>
              <a:pPr/>
              <a:t>38</a:t>
            </a:fld>
            <a:endParaRPr lang="en-US" sz="1200">
              <a:latin typeface="Times" charset="0"/>
            </a:endParaRPr>
          </a:p>
        </p:txBody>
      </p:sp>
      <p:sp>
        <p:nvSpPr>
          <p:cNvPr id="9216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B628B1E-EF08-BC45-8500-82ADDFF8D951}" type="slidenum">
              <a:rPr lang="en-US" sz="1200">
                <a:latin typeface="Times" charset="0"/>
              </a:rPr>
              <a:pPr/>
              <a:t>39</a:t>
            </a:fld>
            <a:endParaRPr lang="en-US" sz="1200">
              <a:latin typeface="Times" charset="0"/>
            </a:endParaRPr>
          </a:p>
        </p:txBody>
      </p:sp>
      <p:sp>
        <p:nvSpPr>
          <p:cNvPr id="9421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1D399E1-92A9-D345-A6F5-5C7AA3324A07}" type="slidenum">
              <a:rPr lang="en-US" sz="1200">
                <a:latin typeface="Times" charset="0"/>
              </a:rPr>
              <a:pPr/>
              <a:t>40</a:t>
            </a:fld>
            <a:endParaRPr lang="en-US" sz="1200">
              <a:latin typeface="Times" charset="0"/>
            </a:endParaRPr>
          </a:p>
        </p:txBody>
      </p:sp>
      <p:sp>
        <p:nvSpPr>
          <p:cNvPr id="9625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5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6A0202D-693D-DA42-9038-A665B2100595}" type="slidenum">
              <a:rPr lang="en-US" sz="1200">
                <a:latin typeface="Times" charset="0"/>
              </a:rPr>
              <a:pPr/>
              <a:t>41</a:t>
            </a:fld>
            <a:endParaRPr lang="en-US" sz="1200">
              <a:latin typeface="Times" charset="0"/>
            </a:endParaRPr>
          </a:p>
        </p:txBody>
      </p:sp>
      <p:sp>
        <p:nvSpPr>
          <p:cNvPr id="9830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C3A5AB-3B91-8441-A1D2-DB14E058B61D}" type="slidenum">
              <a:rPr lang="en-US" sz="1200">
                <a:latin typeface="Times" charset="0"/>
              </a:rPr>
              <a:pPr/>
              <a:t>6</a:t>
            </a:fld>
            <a:endParaRPr lang="en-US" sz="1200">
              <a:latin typeface="Times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71BA69-18EC-144C-A541-84088BD15A73}" type="slidenum">
              <a:rPr lang="en-US" sz="1200">
                <a:latin typeface="Times" charset="0"/>
              </a:rPr>
              <a:pPr/>
              <a:t>42</a:t>
            </a:fld>
            <a:endParaRPr lang="en-US" sz="1200">
              <a:latin typeface="Times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7F8D802-91DF-8F4E-8791-AC2169B4B20A}" type="slidenum">
              <a:rPr lang="en-US" sz="1200">
                <a:latin typeface="Times" charset="0"/>
              </a:rPr>
              <a:pPr/>
              <a:t>43</a:t>
            </a:fld>
            <a:endParaRPr lang="en-US" sz="1200">
              <a:latin typeface="Times" charset="0"/>
            </a:endParaRPr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2DB4F80-61FA-9845-882F-556A0A16BD2B}" type="slidenum">
              <a:rPr lang="en-US" sz="1200">
                <a:latin typeface="Times" charset="0"/>
              </a:rPr>
              <a:pPr/>
              <a:t>44</a:t>
            </a:fld>
            <a:endParaRPr lang="en-US" sz="1200">
              <a:latin typeface="Times" charset="0"/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27DC35D-4893-3243-9C05-8FABECFC205D}" type="slidenum">
              <a:rPr lang="en-US" sz="1200">
                <a:latin typeface="Times" charset="0"/>
              </a:rPr>
              <a:pPr/>
              <a:t>45</a:t>
            </a:fld>
            <a:endParaRPr lang="en-US" sz="1200">
              <a:latin typeface="Times" charset="0"/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972BD0-C6AF-194A-9696-E349AC5DC8C5}" type="slidenum">
              <a:rPr lang="en-US" sz="1200">
                <a:latin typeface="Times" charset="0"/>
              </a:rPr>
              <a:pPr/>
              <a:t>46</a:t>
            </a:fld>
            <a:endParaRPr lang="en-US" sz="1200">
              <a:latin typeface="Times" charset="0"/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EAB8D7F-F495-3E4A-ABC9-BC639863D574}" type="slidenum">
              <a:rPr lang="en-US" sz="1200">
                <a:latin typeface="Times" charset="0"/>
              </a:rPr>
              <a:pPr/>
              <a:t>47</a:t>
            </a:fld>
            <a:endParaRPr lang="en-US" sz="1200">
              <a:latin typeface="Times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89DB4E8-2C2D-0942-88CA-F6E6B52A9F6F}" type="slidenum">
              <a:rPr lang="en-US" sz="1200">
                <a:latin typeface="Times" charset="0"/>
              </a:rPr>
              <a:pPr/>
              <a:t>48</a:t>
            </a:fld>
            <a:endParaRPr lang="en-US" sz="1200">
              <a:latin typeface="Times" charset="0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8F9944-BF04-7842-B2A3-565F87F07061}" type="slidenum">
              <a:rPr lang="en-US" sz="1200">
                <a:latin typeface="Times" charset="0"/>
              </a:rPr>
              <a:pPr/>
              <a:t>49</a:t>
            </a:fld>
            <a:endParaRPr lang="en-US" sz="1200">
              <a:latin typeface="Times" charset="0"/>
            </a:endParaRPr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52A6D3E-5F8C-B64B-9A45-E051D742E971}" type="slidenum">
              <a:rPr lang="en-US" sz="1200">
                <a:latin typeface="Times" charset="0"/>
              </a:rPr>
              <a:pPr/>
              <a:t>50</a:t>
            </a:fld>
            <a:endParaRPr lang="en-US" sz="1200">
              <a:latin typeface="Times" charset="0"/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7A206E8-AEFF-8B46-8004-FC8AD4C2095E}" type="slidenum">
              <a:rPr lang="en-US" sz="1200">
                <a:latin typeface="Times" charset="0"/>
              </a:rPr>
              <a:pPr/>
              <a:t>51</a:t>
            </a:fld>
            <a:endParaRPr lang="en-US" sz="1200">
              <a:latin typeface="Times" charset="0"/>
            </a:endParaRPr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Geneva" charset="0"/>
                <a:ea typeface="ＭＳ Ｐゴシック" charset="0"/>
                <a:cs typeface="ＭＳ Ｐゴシック" charset="0"/>
              </a:rPr>
              <a:t>Figure: 13-17</a:t>
            </a:r>
          </a:p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  <a:ea typeface="ＭＳ Ｐゴシック" charset="0"/>
                <a:cs typeface="ＭＳ Ｐゴシック" charset="0"/>
              </a:rPr>
              <a:t>Caption: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  <a:ea typeface="ＭＳ Ｐゴシック" charset="0"/>
                <a:cs typeface="ＭＳ Ｐゴシック" charset="0"/>
              </a:rPr>
              <a:t>Electron micrograph of a thin section. </a:t>
            </a:r>
          </a:p>
          <a:p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55F6299-AF75-0A41-88B3-42E3685532F1}" type="slidenum">
              <a:rPr lang="en-US" sz="1200">
                <a:latin typeface="Times" charset="0"/>
              </a:rPr>
              <a:pPr/>
              <a:t>7</a:t>
            </a:fld>
            <a:endParaRPr lang="en-US" sz="1200">
              <a:latin typeface="Times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CB6328D-471A-1B45-9A28-A24B8F76235B}" type="slidenum">
              <a:rPr lang="en-US" sz="1200">
                <a:latin typeface="Times" charset="0"/>
              </a:rPr>
              <a:pPr/>
              <a:t>52</a:t>
            </a:fld>
            <a:endParaRPr lang="en-US" sz="1200">
              <a:latin typeface="Times" charset="0"/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2133B09-EDB1-B740-933B-3CC1BFD72679}" type="slidenum">
              <a:rPr lang="en-US" sz="1200">
                <a:latin typeface="Times" charset="0"/>
              </a:rPr>
              <a:pPr/>
              <a:t>54</a:t>
            </a:fld>
            <a:endParaRPr lang="en-US" sz="1200">
              <a:latin typeface="Times" charset="0"/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F569933-8F3E-4340-8C76-97DE8E00EE6F}" type="slidenum">
              <a:rPr lang="en-US" sz="1200">
                <a:latin typeface="Times" charset="0"/>
              </a:rPr>
              <a:pPr/>
              <a:t>8</a:t>
            </a:fld>
            <a:endParaRPr lang="en-US" sz="1200">
              <a:latin typeface="Times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6085548-1B4A-7346-BFD2-6D37D933F979}" type="slidenum">
              <a:rPr lang="en-US" sz="1200">
                <a:latin typeface="Times" charset="0"/>
              </a:rPr>
              <a:pPr/>
              <a:t>9</a:t>
            </a:fld>
            <a:endParaRPr lang="en-US" sz="1200">
              <a:latin typeface="Times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1FB18F2-0CF9-8B4F-9591-01C31EADB9C0}" type="slidenum">
              <a:rPr lang="en-US" sz="1200">
                <a:latin typeface="Times" charset="0"/>
              </a:rPr>
              <a:pPr/>
              <a:t>10</a:t>
            </a:fld>
            <a:endParaRPr lang="en-US" sz="1200">
              <a:latin typeface="Times" charset="0"/>
            </a:endParaRPr>
          </a:p>
        </p:txBody>
      </p:sp>
      <p:sp>
        <p:nvSpPr>
          <p:cNvPr id="307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5202273-2753-F94F-A745-49DCF0C61B91}" type="slidenum">
              <a:rPr lang="en-US" sz="1200">
                <a:latin typeface="Times" charset="0"/>
              </a:rPr>
              <a:pPr/>
              <a:t>11</a:t>
            </a:fld>
            <a:endParaRPr lang="en-US" sz="1200">
              <a:latin typeface="Times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62000" y="2365375"/>
            <a:ext cx="8643938" cy="1633538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5588" y="4316413"/>
            <a:ext cx="7116762" cy="19462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0FA03-8E37-0440-9FD1-D1A927FDAA6B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9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E8E9E-41C8-8C45-9E77-A9EC9624F99F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42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245350" y="676275"/>
            <a:ext cx="2160588" cy="6094413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62000" y="676275"/>
            <a:ext cx="6330950" cy="6094413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A3C73-6A9F-C14A-83D9-C3EECF64E718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86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64918-BB92-0C41-961B-485A0F0B7A6C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3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3275" y="4894263"/>
            <a:ext cx="8642350" cy="15128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42350" cy="16652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BF6FB-EDB2-D944-9912-03FAF8F2ECED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0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62000" y="2200275"/>
            <a:ext cx="4244975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59375" y="2200275"/>
            <a:ext cx="424656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CEA4B-7AB6-F042-8D10-C807E3622F7D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12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51938" cy="1270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92625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92625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65725" y="1704975"/>
            <a:ext cx="4494213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65725" y="2416175"/>
            <a:ext cx="4494213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0F067-74AB-C741-A575-D473FD5BDF79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66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DF04C-ECE1-4A4A-8744-5333F10A8316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50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B2749-A769-E343-B936-3F0886764C70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07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4863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75100" y="303213"/>
            <a:ext cx="5684838" cy="65008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4863" cy="52101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64043-1A13-C348-814C-0CA598294A1C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15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2313" y="5332413"/>
            <a:ext cx="6100762" cy="628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92313" y="681038"/>
            <a:ext cx="6100762" cy="45704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92313" y="5961063"/>
            <a:ext cx="6100762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D082E-7EF2-EA45-96E7-AAFD85C7D3CA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93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676275"/>
            <a:ext cx="8643938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01626" tIns="50813" rIns="101626" bIns="508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2200275"/>
            <a:ext cx="8643938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01626" tIns="50813" rIns="101626" bIns="508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940550"/>
            <a:ext cx="2119313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626" tIns="50813" rIns="101626" bIns="50813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73450" y="6940550"/>
            <a:ext cx="3221038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626" tIns="50813" rIns="101626" bIns="50813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86625" y="6940550"/>
            <a:ext cx="2119313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626" tIns="50813" rIns="101626" bIns="50813" numCol="1" anchor="t" anchorCtr="0" compatLnSpc="1">
            <a:prstTxWarp prst="textNoShape">
              <a:avLst/>
            </a:prstTxWarp>
          </a:bodyPr>
          <a:lstStyle>
            <a:lvl1pPr algn="r">
              <a:defRPr sz="1600" smtClean="0">
                <a:latin typeface="Times" charset="0"/>
              </a:defRPr>
            </a:lvl1pPr>
          </a:lstStyle>
          <a:p>
            <a:pPr>
              <a:defRPr/>
            </a:pPr>
            <a:fld id="{44B79E7F-60D0-0C45-A0B5-88FF256CAF40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2pPr>
      <a:lvl3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3pPr>
      <a:lvl4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4pPr>
      <a:lvl5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 pitchFamily="-106" charset="0"/>
        </a:defRPr>
      </a:lvl6pPr>
      <a:lvl7pPr marL="914400"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 pitchFamily="-106" charset="0"/>
        </a:defRPr>
      </a:lvl7pPr>
      <a:lvl8pPr marL="1371600"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 pitchFamily="-106" charset="0"/>
        </a:defRPr>
      </a:lvl8pPr>
      <a:lvl9pPr marL="1828800"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" pitchFamily="-106" charset="0"/>
        </a:defRPr>
      </a:lvl9pPr>
    </p:titleStyle>
    <p:bodyStyle>
      <a:lvl1pPr marL="381000" indent="-381000" algn="l" defTabSz="1016000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825500" indent="-317500" algn="l" defTabSz="1016000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ea typeface="ＭＳ Ｐゴシック" pitchFamily="-106" charset="-128"/>
        </a:defRPr>
      </a:lvl2pPr>
      <a:lvl3pPr marL="1270000" indent="-254000" algn="l" defTabSz="1016000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ＭＳ Ｐゴシック" pitchFamily="-106" charset="-128"/>
        </a:defRPr>
      </a:lvl3pPr>
      <a:lvl4pPr marL="1778000" indent="-254000" algn="l" defTabSz="1016000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ＭＳ Ｐゴシック" pitchFamily="-106" charset="-128"/>
        </a:defRPr>
      </a:lvl4pPr>
      <a:lvl5pPr marL="22860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pitchFamily="-106" charset="-128"/>
        </a:defRPr>
      </a:lvl5pPr>
      <a:lvl6pPr marL="27432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pitchFamily="-106" charset="-128"/>
        </a:defRPr>
      </a:lvl6pPr>
      <a:lvl7pPr marL="32004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pitchFamily="-106" charset="-128"/>
        </a:defRPr>
      </a:lvl7pPr>
      <a:lvl8pPr marL="36576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pitchFamily="-106" charset="-128"/>
        </a:defRPr>
      </a:lvl8pPr>
      <a:lvl9pPr marL="41148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5.xml"/><Relationship Id="rId5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2.bin"/><Relationship Id="rId5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9.xml"/><Relationship Id="rId6" Type="http://schemas.openxmlformats.org/officeDocument/2006/relationships/oleObject" Target="../embeddings/oleObject3.bin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4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30.xml"/><Relationship Id="rId5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5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016000"/>
            <a:ext cx="9067800" cy="1268413"/>
          </a:xfrm>
        </p:spPr>
        <p:txBody>
          <a:bodyPr/>
          <a:lstStyle/>
          <a:p>
            <a:r>
              <a:rPr lang="it-IT"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MICROBIOLOGIA GENERALE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68575" y="3327400"/>
            <a:ext cx="5051425" cy="939800"/>
          </a:xfrm>
          <a:solidFill>
            <a:schemeClr val="accent1"/>
          </a:solidFill>
        </p:spPr>
        <p:txBody>
          <a:bodyPr/>
          <a:lstStyle/>
          <a:p>
            <a:r>
              <a:rPr lang="it-IT" sz="4800" b="1">
                <a:solidFill>
                  <a:srgbClr val="FF5050"/>
                </a:solidFill>
                <a:latin typeface="Arial" charset="0"/>
                <a:ea typeface="ＭＳ Ｐゴシック" charset="0"/>
                <a:cs typeface="ＭＳ Ｐゴシック" charset="0"/>
              </a:rPr>
              <a:t>The Archaea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173" name="Group 285"/>
          <p:cNvGraphicFramePr>
            <a:graphicFrameLocks noGrp="1"/>
          </p:cNvGraphicFramePr>
          <p:nvPr/>
        </p:nvGraphicFramePr>
        <p:xfrm>
          <a:off x="358775" y="896938"/>
          <a:ext cx="9448800" cy="6283811"/>
        </p:xfrm>
        <a:graphic>
          <a:graphicData uri="http://schemas.openxmlformats.org/drawingml/2006/table">
            <a:tbl>
              <a:tblPr/>
              <a:tblGrid>
                <a:gridCol w="1622425"/>
                <a:gridCol w="2157413"/>
                <a:gridCol w="1271587"/>
                <a:gridCol w="2286000"/>
                <a:gridCol w="2111375"/>
              </a:tblGrid>
              <a:tr h="579061"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776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Concentration (g/l)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77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066692"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Ion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7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Great Salt Lake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7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Dead Sea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7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Soda lake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7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Seawater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776"/>
                    </a:solidFill>
                  </a:tcPr>
                </a:tc>
              </a:tr>
              <a:tr h="584141"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Na</a:t>
                      </a:r>
                      <a:r>
                        <a:rPr kumimoji="0" lang="it-IT" sz="3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105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401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142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10.6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</a:tr>
              <a:tr h="579061"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K</a:t>
                      </a:r>
                      <a:r>
                        <a:rPr kumimoji="0" lang="it-IT" sz="3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6.7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7.7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2.3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0.38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</a:tr>
              <a:tr h="579061"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Mg</a:t>
                      </a:r>
                      <a:r>
                        <a:rPr kumimoji="0" lang="it-IT" sz="3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2+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11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44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&lt;0.1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1.27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</a:tr>
              <a:tr h="579061"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Ca</a:t>
                      </a:r>
                      <a:r>
                        <a:rPr kumimoji="0" lang="it-IT" sz="3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2+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0.3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17.2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&lt;0.1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0.40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</a:tr>
              <a:tr h="579061"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Cl</a:t>
                      </a:r>
                      <a:r>
                        <a:rPr kumimoji="0" lang="it-IT" sz="3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181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225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155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18.9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</a:tr>
              <a:tr h="579061"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SO</a:t>
                      </a:r>
                      <a:r>
                        <a:rPr kumimoji="0" lang="it-IT" sz="3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</a:t>
                      </a:r>
                      <a:r>
                        <a:rPr kumimoji="0" lang="it-IT" sz="3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2-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27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0.5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23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2.65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</a:tr>
              <a:tr h="579061"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HCO3</a:t>
                      </a:r>
                      <a:r>
                        <a:rPr kumimoji="0" lang="it-IT" sz="3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0.7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0.2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67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0.14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</a:tr>
              <a:tr h="579061"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pH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7.7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6.1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11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8.1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</a:tr>
            </a:tbl>
          </a:graphicData>
        </a:graphic>
      </p:graphicFrame>
      <p:sp>
        <p:nvSpPr>
          <p:cNvPr id="29745" name="Text Box 153"/>
          <p:cNvSpPr txBox="1">
            <a:spLocks noChangeArrowheads="1"/>
          </p:cNvSpPr>
          <p:nvPr/>
        </p:nvSpPr>
        <p:spPr bwMode="auto">
          <a:xfrm>
            <a:off x="212725" y="106363"/>
            <a:ext cx="9785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200"/>
              <a:t>Ionic composition of some highly saline environments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-1588"/>
            <a:ext cx="7075488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5"/>
          <p:cNvSpPr>
            <a:spLocks noChangeArrowheads="1"/>
          </p:cNvSpPr>
          <p:nvPr/>
        </p:nvSpPr>
        <p:spPr bwMode="auto">
          <a:xfrm>
            <a:off x="533400" y="7162800"/>
            <a:ext cx="8915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626" tIns="50813" rIns="101626" bIns="50813"/>
          <a:lstStyle/>
          <a:p>
            <a:pPr marL="381000" indent="-381000" defTabSz="1016000">
              <a:spcBef>
                <a:spcPct val="20000"/>
              </a:spcBef>
            </a:pPr>
            <a:r>
              <a:rPr lang="en-US"/>
              <a:t>Hypersaline habitats for halophilic Archaea : the Great Salt Lake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0163175" cy="702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0" y="6705600"/>
            <a:ext cx="1981200" cy="606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914400" y="6781800"/>
            <a:ext cx="8377238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626" tIns="50813" rIns="101626" bIns="50813"/>
          <a:lstStyle/>
          <a:p>
            <a:pPr marL="381000" indent="-381000" algn="ctr" defTabSz="1016000">
              <a:spcBef>
                <a:spcPct val="20000"/>
              </a:spcBef>
            </a:pPr>
            <a:r>
              <a:rPr lang="en-US"/>
              <a:t>Hypersaline habitats for halophilic Archaea : the salter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-1588"/>
            <a:ext cx="9971088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152400" y="7010400"/>
            <a:ext cx="9686925" cy="530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626" tIns="50813" rIns="101626" bIns="50813"/>
          <a:lstStyle/>
          <a:p>
            <a:pPr marL="381000" indent="-381000" algn="ctr" defTabSz="1016000">
              <a:spcBef>
                <a:spcPct val="20000"/>
              </a:spcBef>
            </a:pPr>
            <a:r>
              <a:rPr lang="en-US"/>
              <a:t>Hypersaline habitats for halophilic Archaea : Lake Hamara, Egypt 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Halobacter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17613"/>
            <a:ext cx="3906838" cy="388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533400" y="5484813"/>
            <a:ext cx="9144000" cy="1917700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buFontTx/>
              <a:buChar char="•"/>
            </a:pPr>
            <a:r>
              <a:rPr lang="it-IT" i="1"/>
              <a:t>Halobacterium salinarium</a:t>
            </a:r>
            <a:r>
              <a:rPr lang="it-IT"/>
              <a:t>is an extreme halophile that grows at</a:t>
            </a:r>
          </a:p>
          <a:p>
            <a:pPr algn="just"/>
            <a:r>
              <a:rPr lang="it-IT"/>
              <a:t>4 to 5 M NaCl. </a:t>
            </a:r>
          </a:p>
          <a:p>
            <a:pPr algn="just">
              <a:buFontTx/>
              <a:buChar char="•"/>
            </a:pPr>
            <a:r>
              <a:rPr lang="it-IT"/>
              <a:t>The freeze etched preparation shows the surface structure of the cell membrane and reveals smooth patches of"purple membrane" (bacteriorhodopsin). </a:t>
            </a:r>
          </a:p>
        </p:txBody>
      </p:sp>
      <p:pic>
        <p:nvPicPr>
          <p:cNvPr id="37891" name="Picture 4" descr="bacteri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1446213"/>
            <a:ext cx="4165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7938" cy="76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0" y="7315200"/>
            <a:ext cx="10167938" cy="301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3046413" y="6934200"/>
            <a:ext cx="41163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2800" i="1"/>
              <a:t>Halobacterium salinarum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74"/>
          <p:cNvSpPr txBox="1">
            <a:spLocks noChangeArrowheads="1"/>
          </p:cNvSpPr>
          <p:nvPr/>
        </p:nvSpPr>
        <p:spPr bwMode="auto">
          <a:xfrm>
            <a:off x="457200" y="319088"/>
            <a:ext cx="93297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it-IT" sz="2800"/>
              <a:t>Concentration of ions in cells of </a:t>
            </a:r>
            <a:r>
              <a:rPr lang="it-IT" sz="2800" i="1"/>
              <a:t>Halobacterium salinarum</a:t>
            </a:r>
            <a:endParaRPr lang="it-IT" sz="2800">
              <a:latin typeface="Times" charset="0"/>
            </a:endParaRPr>
          </a:p>
        </p:txBody>
      </p:sp>
      <p:graphicFrame>
        <p:nvGraphicFramePr>
          <p:cNvPr id="74920" name="Group 168"/>
          <p:cNvGraphicFramePr>
            <a:graphicFrameLocks noGrp="1"/>
          </p:cNvGraphicFramePr>
          <p:nvPr/>
        </p:nvGraphicFramePr>
        <p:xfrm>
          <a:off x="1143000" y="1185863"/>
          <a:ext cx="7848600" cy="5959848"/>
        </p:xfrm>
        <a:graphic>
          <a:graphicData uri="http://schemas.openxmlformats.org/drawingml/2006/table">
            <a:tbl>
              <a:tblPr/>
              <a:tblGrid>
                <a:gridCol w="1139825"/>
                <a:gridCol w="2784475"/>
                <a:gridCol w="2928938"/>
                <a:gridCol w="995362"/>
              </a:tblGrid>
              <a:tr h="5959475"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Na</a:t>
                      </a:r>
                      <a:r>
                        <a:rPr kumimoji="0" lang="it-IT" sz="2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</a:t>
                      </a:r>
                      <a:endParaRPr kumimoji="0" lang="it-IT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K</a:t>
                      </a:r>
                      <a:r>
                        <a:rPr kumimoji="0" lang="it-IT" sz="2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</a:t>
                      </a: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Mg</a:t>
                      </a:r>
                      <a:r>
                        <a:rPr kumimoji="0" lang="it-IT" sz="2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2+</a:t>
                      </a:r>
                      <a:endParaRPr kumimoji="0" lang="it-IT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Cl</a:t>
                      </a:r>
                      <a:r>
                        <a:rPr kumimoji="0" lang="it-IT" sz="2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1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1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4000" b="1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1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1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40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3.3</a:t>
                      </a: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4000" b="1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40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0.05</a:t>
                      </a: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4000" b="1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40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0.13</a:t>
                      </a: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4000" b="1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40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3.3</a:t>
                      </a: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1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0.8</a:t>
                      </a: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5.3</a:t>
                      </a: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0.12</a:t>
                      </a: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3.3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</a:tr>
            </a:tbl>
          </a:graphicData>
        </a:graphic>
      </p:graphicFrame>
      <p:sp>
        <p:nvSpPr>
          <p:cNvPr id="41991" name="Rectangle 161"/>
          <p:cNvSpPr>
            <a:spLocks noChangeArrowheads="1"/>
          </p:cNvSpPr>
          <p:nvPr/>
        </p:nvSpPr>
        <p:spPr bwMode="auto">
          <a:xfrm>
            <a:off x="1158875" y="1143000"/>
            <a:ext cx="7848600" cy="1295400"/>
          </a:xfrm>
          <a:prstGeom prst="rect">
            <a:avLst/>
          </a:prstGeom>
          <a:solidFill>
            <a:srgbClr val="FFA7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endParaRPr lang="it-IT" sz="2800" b="1"/>
          </a:p>
          <a:p>
            <a:pPr algn="just"/>
            <a:endParaRPr lang="it-IT" sz="2800" b="1"/>
          </a:p>
          <a:p>
            <a:pPr algn="just"/>
            <a:r>
              <a:rPr lang="it-IT" sz="2800" b="1"/>
              <a:t>Ion	       </a:t>
            </a:r>
            <a:r>
              <a:rPr lang="it-IT" sz="4000" b="1" baseline="-25000"/>
              <a:t>Concentration</a:t>
            </a:r>
            <a:r>
              <a:rPr lang="it-IT" sz="3600" b="1" baseline="-25000"/>
              <a:t> 	</a:t>
            </a:r>
            <a:r>
              <a:rPr lang="it-IT" sz="2800" b="1"/>
              <a:t>Concentration</a:t>
            </a:r>
            <a:endParaRPr lang="it-IT" sz="3600" b="1" baseline="-25000"/>
          </a:p>
          <a:p>
            <a:pPr algn="just"/>
            <a:r>
              <a:rPr lang="it-IT" sz="3600" b="1" baseline="-25000"/>
              <a:t> 	       </a:t>
            </a:r>
            <a:r>
              <a:rPr lang="it-IT" sz="4000" b="1" baseline="-25000"/>
              <a:t> in medium (M)</a:t>
            </a:r>
            <a:r>
              <a:rPr lang="it-IT" sz="3600" b="1" baseline="-25000"/>
              <a:t> 	</a:t>
            </a:r>
            <a:r>
              <a:rPr lang="it-IT" sz="2800" b="1"/>
              <a:t>in cells (M)</a:t>
            </a:r>
            <a:endParaRPr lang="it-IT" sz="3600" b="1" baseline="-25000"/>
          </a:p>
          <a:p>
            <a:pPr algn="just">
              <a:spcBef>
                <a:spcPct val="20000"/>
              </a:spcBef>
            </a:pPr>
            <a:endParaRPr lang="it-IT" b="1"/>
          </a:p>
          <a:p>
            <a:pPr algn="just"/>
            <a:endParaRPr lang="it-IT" sz="2800" b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3" name="Object 2"/>
          <p:cNvGraphicFramePr>
            <a:graphicFrameLocks noChangeAspect="1"/>
          </p:cNvGraphicFramePr>
          <p:nvPr/>
        </p:nvGraphicFramePr>
        <p:xfrm>
          <a:off x="2286000" y="152400"/>
          <a:ext cx="5632450" cy="723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7" name="Image" r:id="rId4" imgW="4434849" imgH="5701295" progId="Photoshop.Image.6">
                  <p:embed/>
                </p:oleObj>
              </mc:Choice>
              <mc:Fallback>
                <p:oleObj name="Image" r:id="rId4" imgW="4434849" imgH="5701295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52400"/>
                        <a:ext cx="5632450" cy="723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5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7938" cy="76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2301875" y="227013"/>
            <a:ext cx="560546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Mechanism of bacteriorhodopsin activity</a:t>
            </a:r>
            <a:endParaRPr lang="it-IT"/>
          </a:p>
        </p:txBody>
      </p:sp>
      <p:sp>
        <p:nvSpPr>
          <p:cNvPr id="46083" name="Rectangle 6"/>
          <p:cNvSpPr>
            <a:spLocks noChangeArrowheads="1"/>
          </p:cNvSpPr>
          <p:nvPr/>
        </p:nvSpPr>
        <p:spPr bwMode="auto">
          <a:xfrm>
            <a:off x="0" y="7391400"/>
            <a:ext cx="10167938" cy="225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3" descr="406569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7004050" cy="745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4"/>
          <p:cNvSpPr>
            <a:spLocks noChangeArrowheads="1"/>
          </p:cNvSpPr>
          <p:nvPr/>
        </p:nvSpPr>
        <p:spPr bwMode="auto">
          <a:xfrm>
            <a:off x="38100" y="1128713"/>
            <a:ext cx="10083800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2947" tIns="56474" rIns="112947" bIns="56474" anchor="ctr"/>
          <a:lstStyle/>
          <a:p>
            <a:pPr algn="ctr"/>
            <a:r>
              <a:rPr lang="it-IT" sz="4400">
                <a:latin typeface="Calibri" charset="0"/>
              </a:rPr>
              <a:t>MICROBIOLOGIA GENERALE</a:t>
            </a:r>
          </a:p>
        </p:txBody>
      </p:sp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1320800" y="2962275"/>
            <a:ext cx="7519988" cy="1776413"/>
          </a:xfrm>
          <a:prstGeom prst="rect">
            <a:avLst/>
          </a:prstGeom>
          <a:solidFill>
            <a:srgbClr val="BC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2947" tIns="56474" rIns="112947" bIns="56474" anchor="ctr"/>
          <a:lstStyle/>
          <a:p>
            <a:pPr algn="ctr">
              <a:spcBef>
                <a:spcPct val="20000"/>
              </a:spcBef>
            </a:pPr>
            <a:r>
              <a:rPr lang="it-IT" sz="4400" b="1">
                <a:solidFill>
                  <a:srgbClr val="FF0000"/>
                </a:solidFill>
                <a:cs typeface="Arial" charset="0"/>
              </a:rPr>
              <a:t>Prokaryotic diversity:</a:t>
            </a:r>
          </a:p>
          <a:p>
            <a:pPr algn="ctr">
              <a:spcBef>
                <a:spcPct val="20000"/>
              </a:spcBef>
            </a:pPr>
            <a:r>
              <a:rPr lang="it-IT" sz="4400" b="1">
                <a:solidFill>
                  <a:srgbClr val="FF0000"/>
                </a:solidFill>
                <a:cs typeface="Arial" charset="0"/>
              </a:rPr>
              <a:t>The</a:t>
            </a:r>
            <a:r>
              <a:rPr lang="it-IT" sz="4400" b="1" i="1">
                <a:solidFill>
                  <a:srgbClr val="FF0000"/>
                </a:solidFill>
                <a:cs typeface="Arial" charset="0"/>
              </a:rPr>
              <a:t> Archea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ChangeArrowheads="1"/>
          </p:cNvSpPr>
          <p:nvPr/>
        </p:nvSpPr>
        <p:spPr bwMode="auto">
          <a:xfrm>
            <a:off x="1066800" y="2971800"/>
            <a:ext cx="8077200" cy="1752600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619" tIns="50809" rIns="101619" bIns="50809"/>
          <a:lstStyle/>
          <a:p>
            <a:pPr marL="342900" indent="-342900" algn="ctr">
              <a:spcBef>
                <a:spcPct val="20000"/>
              </a:spcBef>
            </a:pPr>
            <a:r>
              <a:rPr lang="it-IT" sz="4400" b="1">
                <a:solidFill>
                  <a:schemeClr val="bg2"/>
                </a:solidFill>
              </a:rPr>
              <a:t>The Euryarchaeota:</a:t>
            </a:r>
          </a:p>
          <a:p>
            <a:pPr marL="342900" indent="-342900" algn="ctr">
              <a:spcBef>
                <a:spcPct val="20000"/>
              </a:spcBef>
            </a:pPr>
            <a:r>
              <a:rPr lang="it-IT" sz="4400" b="1">
                <a:solidFill>
                  <a:srgbClr val="FF0000"/>
                </a:solidFill>
              </a:rPr>
              <a:t>methanogens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2"/>
          <p:cNvSpPr txBox="1">
            <a:spLocks noChangeArrowheads="1"/>
          </p:cNvSpPr>
          <p:nvPr/>
        </p:nvSpPr>
        <p:spPr bwMode="auto">
          <a:xfrm>
            <a:off x="2514600" y="349250"/>
            <a:ext cx="52673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600"/>
              <a:t>Habitats of Methanogens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457200" y="1473200"/>
            <a:ext cx="8839200" cy="519113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AutoNum type="arabicPeriod"/>
            </a:pPr>
            <a:r>
              <a:rPr lang="it-IT" sz="2800"/>
              <a:t>Anoxic sediments: bogs, marshs, rice fields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457200" y="2362200"/>
            <a:ext cx="8839200" cy="1800225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/>
              <a:t>2. Animal digestive tracts: rumen of ruminants, cecum of cecal animals (horse, rabbits), large intestine of monogastric animals (humans), hindgut of cellolytic insects (termites)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457200" y="4510088"/>
            <a:ext cx="8861425" cy="519112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/>
              <a:t>3. Geothermal sources of H</a:t>
            </a:r>
            <a:r>
              <a:rPr lang="it-IT" sz="2800" baseline="-25000"/>
              <a:t>2</a:t>
            </a:r>
            <a:r>
              <a:rPr lang="it-IT" sz="2800"/>
              <a:t> +CO</a:t>
            </a:r>
            <a:r>
              <a:rPr lang="it-IT" sz="2800" baseline="-25000"/>
              <a:t>2</a:t>
            </a:r>
            <a:r>
              <a:rPr lang="it-IT" sz="2800"/>
              <a:t>: hydrothermal vents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449263" y="5321300"/>
            <a:ext cx="8883650" cy="946150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/>
              <a:t>4. Artificial biodegradation facilities: sewage sludge digestors</a:t>
            </a:r>
          </a:p>
        </p:txBody>
      </p:sp>
      <p:sp>
        <p:nvSpPr>
          <p:cNvPr id="75783" name="Text Box 7"/>
          <p:cNvSpPr txBox="1">
            <a:spLocks noChangeArrowheads="1"/>
          </p:cNvSpPr>
          <p:nvPr/>
        </p:nvSpPr>
        <p:spPr bwMode="auto">
          <a:xfrm>
            <a:off x="476250" y="6502400"/>
            <a:ext cx="8928100" cy="519113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/>
              <a:t>5. Endosymbionts of various anaerobic protozoa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animBg="1"/>
      <p:bldP spid="75780" grpId="0" animBg="1"/>
      <p:bldP spid="75781" grpId="0" animBg="1"/>
      <p:bldP spid="75782" grpId="0" animBg="1"/>
      <p:bldP spid="7578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7938" cy="76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Rectangle 3"/>
          <p:cNvSpPr>
            <a:spLocks noChangeArrowheads="1"/>
          </p:cNvSpPr>
          <p:nvPr/>
        </p:nvSpPr>
        <p:spPr bwMode="auto">
          <a:xfrm>
            <a:off x="0" y="7239000"/>
            <a:ext cx="10167938" cy="377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3627438" y="1676400"/>
            <a:ext cx="29543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600"/>
              <a:t>Methanogens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Food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76200"/>
            <a:ext cx="6434138" cy="754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AutoShape 7"/>
          <p:cNvSpPr>
            <a:spLocks noChangeArrowheads="1"/>
          </p:cNvSpPr>
          <p:nvPr/>
        </p:nvSpPr>
        <p:spPr bwMode="auto">
          <a:xfrm rot="3886815">
            <a:off x="-39688" y="4605338"/>
            <a:ext cx="4797425" cy="1987550"/>
          </a:xfrm>
          <a:prstGeom prst="curvedUpArrow">
            <a:avLst>
              <a:gd name="adj1" fmla="val 22383"/>
              <a:gd name="adj2" fmla="val 70658"/>
              <a:gd name="adj3" fmla="val 33333"/>
            </a:avLst>
          </a:prstGeom>
          <a:solidFill>
            <a:srgbClr val="FFC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6323" name="Text Box 6"/>
          <p:cNvSpPr txBox="1">
            <a:spLocks noChangeArrowheads="1"/>
          </p:cNvSpPr>
          <p:nvPr/>
        </p:nvSpPr>
        <p:spPr bwMode="auto">
          <a:xfrm>
            <a:off x="228600" y="1816100"/>
            <a:ext cx="3810000" cy="1917700"/>
          </a:xfrm>
          <a:prstGeom prst="rect">
            <a:avLst/>
          </a:prstGeom>
          <a:solidFill>
            <a:srgbClr val="EB9F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b="1">
                <a:solidFill>
                  <a:schemeClr val="bg1"/>
                </a:solidFill>
              </a:rPr>
              <a:t>Methanogenesis is the terminal step in the biodegradation of the</a:t>
            </a:r>
          </a:p>
          <a:p>
            <a:pPr algn="ctr"/>
            <a:r>
              <a:rPr lang="it-IT" b="1">
                <a:solidFill>
                  <a:schemeClr val="bg1"/>
                </a:solidFill>
              </a:rPr>
              <a:t>organic matter in anoxic habitats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Methanococc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200"/>
            <a:ext cx="6537325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Text Box 3"/>
          <p:cNvSpPr txBox="1">
            <a:spLocks noChangeArrowheads="1"/>
          </p:cNvSpPr>
          <p:nvPr/>
        </p:nvSpPr>
        <p:spPr bwMode="auto">
          <a:xfrm>
            <a:off x="533400" y="5334000"/>
            <a:ext cx="9144000" cy="2092325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buFontTx/>
              <a:buChar char="•"/>
            </a:pPr>
            <a:r>
              <a:rPr lang="it-IT" i="1"/>
              <a:t>Methanococcus jannischii  </a:t>
            </a:r>
            <a:r>
              <a:rPr lang="it-IT"/>
              <a:t>was originally isolated from a "white smoker" chimney at an oceanic depth of 2,600 meters on the East Pacific Rise. </a:t>
            </a:r>
          </a:p>
          <a:p>
            <a:pPr algn="just">
              <a:buFontTx/>
              <a:buChar char="•"/>
            </a:pPr>
            <a:endParaRPr lang="it-IT" sz="1000"/>
          </a:p>
          <a:p>
            <a:pPr algn="just">
              <a:buFontTx/>
              <a:buChar char="•"/>
            </a:pPr>
            <a:r>
              <a:rPr lang="it-IT"/>
              <a:t>It can be grown in a mineral medium containing only H2 and CO2 as sources of energy and carbon for growth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2"/>
          <p:cNvSpPr txBox="1">
            <a:spLocks noChangeArrowheads="1"/>
          </p:cNvSpPr>
          <p:nvPr/>
        </p:nvSpPr>
        <p:spPr bwMode="auto">
          <a:xfrm>
            <a:off x="998538" y="0"/>
            <a:ext cx="82486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/>
              <a:t>Substrates converted to methane by various </a:t>
            </a:r>
          </a:p>
          <a:p>
            <a:pPr algn="ctr"/>
            <a:r>
              <a:rPr lang="en-US" sz="3200"/>
              <a:t>methanogenic Archaea</a:t>
            </a:r>
            <a:endParaRPr lang="it-IT" sz="3200"/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914400" y="1066800"/>
            <a:ext cx="8305800" cy="2227263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AutoNum type="arabicPeriod"/>
            </a:pPr>
            <a:r>
              <a:rPr lang="it-IT" sz="2800"/>
              <a:t>CO</a:t>
            </a:r>
            <a:r>
              <a:rPr lang="it-IT" sz="2800" baseline="-25000"/>
              <a:t>2</a:t>
            </a:r>
            <a:r>
              <a:rPr lang="it-IT" sz="2800"/>
              <a:t>-type substrates</a:t>
            </a:r>
          </a:p>
          <a:p>
            <a:r>
              <a:rPr lang="it-IT" sz="2800"/>
              <a:t>	CO</a:t>
            </a:r>
            <a:r>
              <a:rPr lang="it-IT" sz="2800" baseline="-25000"/>
              <a:t>2</a:t>
            </a:r>
            <a:r>
              <a:rPr lang="it-IT" sz="2800"/>
              <a:t> (with electrons derived from H</a:t>
            </a:r>
            <a:r>
              <a:rPr lang="it-IT" sz="2800" baseline="-25000"/>
              <a:t>2</a:t>
            </a:r>
            <a:r>
              <a:rPr lang="it-IT" sz="2800"/>
              <a:t>, alcohols or pyruvate)</a:t>
            </a:r>
          </a:p>
          <a:p>
            <a:r>
              <a:rPr lang="it-IT" sz="2800"/>
              <a:t>	Formate, HCOO</a:t>
            </a:r>
            <a:r>
              <a:rPr lang="it-IT" sz="2800" baseline="30000"/>
              <a:t>-</a:t>
            </a:r>
            <a:endParaRPr lang="it-IT" sz="2800"/>
          </a:p>
          <a:p>
            <a:r>
              <a:rPr lang="it-IT" sz="2800"/>
              <a:t>	Carbon monoxide, CO</a:t>
            </a:r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914400" y="3352800"/>
            <a:ext cx="8305800" cy="2654300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/>
              <a:t>2.  Methyl-substrates</a:t>
            </a:r>
          </a:p>
          <a:p>
            <a:r>
              <a:rPr lang="it-IT" sz="2800"/>
              <a:t>	Methanol, CH</a:t>
            </a:r>
            <a:r>
              <a:rPr lang="it-IT" sz="2800" baseline="-25000"/>
              <a:t>3</a:t>
            </a:r>
            <a:r>
              <a:rPr lang="it-IT" sz="2800"/>
              <a:t>OH</a:t>
            </a:r>
          </a:p>
          <a:p>
            <a:r>
              <a:rPr lang="it-IT" sz="2800"/>
              <a:t>	Methylamine, CH</a:t>
            </a:r>
            <a:r>
              <a:rPr lang="it-IT" sz="2800" baseline="-25000"/>
              <a:t>3</a:t>
            </a:r>
            <a:r>
              <a:rPr lang="it-IT" sz="2800"/>
              <a:t>NH</a:t>
            </a:r>
            <a:r>
              <a:rPr lang="it-IT" sz="2800" baseline="-25000"/>
              <a:t>3</a:t>
            </a:r>
            <a:r>
              <a:rPr lang="it-IT" sz="2800" baseline="30000"/>
              <a:t>+</a:t>
            </a:r>
            <a:endParaRPr lang="it-IT" sz="2800"/>
          </a:p>
          <a:p>
            <a:r>
              <a:rPr lang="it-IT" sz="2800"/>
              <a:t>	Dimethylamine, (CH</a:t>
            </a:r>
            <a:r>
              <a:rPr lang="it-IT" sz="2800" baseline="-25000"/>
              <a:t>3</a:t>
            </a:r>
            <a:r>
              <a:rPr lang="it-IT" sz="2800"/>
              <a:t>)</a:t>
            </a:r>
            <a:r>
              <a:rPr lang="it-IT" sz="2800" baseline="-25000"/>
              <a:t>2</a:t>
            </a:r>
            <a:r>
              <a:rPr lang="it-IT" sz="2800"/>
              <a:t>NH</a:t>
            </a:r>
            <a:r>
              <a:rPr lang="it-IT" sz="2800" baseline="-25000"/>
              <a:t>2</a:t>
            </a:r>
            <a:r>
              <a:rPr lang="it-IT" sz="2800" baseline="30000"/>
              <a:t>+</a:t>
            </a:r>
            <a:endParaRPr lang="it-IT" sz="2800"/>
          </a:p>
          <a:p>
            <a:r>
              <a:rPr lang="it-IT" sz="2800"/>
              <a:t>	Methylmercaptan, CH</a:t>
            </a:r>
            <a:r>
              <a:rPr lang="it-IT" sz="2800" baseline="-25000"/>
              <a:t>3</a:t>
            </a:r>
            <a:r>
              <a:rPr lang="it-IT" sz="2800"/>
              <a:t>SH</a:t>
            </a:r>
          </a:p>
          <a:p>
            <a:r>
              <a:rPr lang="it-IT" sz="2800"/>
              <a:t>	Dimethylsulfide, (CH</a:t>
            </a:r>
            <a:r>
              <a:rPr lang="it-IT" sz="2800" baseline="-25000"/>
              <a:t>3</a:t>
            </a:r>
            <a:r>
              <a:rPr lang="it-IT" sz="2800"/>
              <a:t>)</a:t>
            </a:r>
            <a:r>
              <a:rPr lang="it-IT" sz="2800" baseline="-25000"/>
              <a:t>2</a:t>
            </a:r>
            <a:r>
              <a:rPr lang="it-IT" sz="2800"/>
              <a:t>S</a:t>
            </a: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927100" y="6051550"/>
            <a:ext cx="8293100" cy="1373188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/>
              <a:t>3.  Acetotrophic substrates</a:t>
            </a:r>
          </a:p>
          <a:p>
            <a:r>
              <a:rPr lang="it-IT" sz="2800"/>
              <a:t>	Acetate, CH</a:t>
            </a:r>
            <a:r>
              <a:rPr lang="it-IT" sz="2800" baseline="-25000"/>
              <a:t>3</a:t>
            </a:r>
            <a:r>
              <a:rPr lang="it-IT" sz="2800"/>
              <a:t>COO</a:t>
            </a:r>
            <a:r>
              <a:rPr lang="it-IT" sz="2800" baseline="30000"/>
              <a:t>-</a:t>
            </a:r>
          </a:p>
          <a:p>
            <a:r>
              <a:rPr lang="it-IT" sz="2800"/>
              <a:t>	Pyruvate, CH</a:t>
            </a:r>
            <a:r>
              <a:rPr lang="it-IT" sz="2800" baseline="-25000"/>
              <a:t>3</a:t>
            </a:r>
            <a:r>
              <a:rPr lang="it-IT" sz="2800"/>
              <a:t>COCOO</a:t>
            </a:r>
            <a:r>
              <a:rPr lang="it-IT" sz="2800" baseline="30000"/>
              <a:t>-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animBg="1"/>
      <p:bldP spid="77828" grpId="0" animBg="1"/>
      <p:bldP spid="778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065213"/>
            <a:ext cx="9752013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Text Box 3"/>
          <p:cNvSpPr txBox="1">
            <a:spLocks noChangeArrowheads="1"/>
          </p:cNvSpPr>
          <p:nvPr/>
        </p:nvSpPr>
        <p:spPr bwMode="auto">
          <a:xfrm>
            <a:off x="250825" y="228600"/>
            <a:ext cx="9655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Coenzymes of methanogenic Archaea: C1 carriers in methanogenesis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81075"/>
            <a:ext cx="9882188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Text Box 5"/>
          <p:cNvSpPr txBox="1">
            <a:spLocks noChangeArrowheads="1"/>
          </p:cNvSpPr>
          <p:nvPr/>
        </p:nvSpPr>
        <p:spPr bwMode="auto">
          <a:xfrm>
            <a:off x="277813" y="228600"/>
            <a:ext cx="9655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Coenzymes of methanogenic Archaea: C1 carriers in methanogenesis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303213"/>
            <a:ext cx="6451600" cy="731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Text Box 4"/>
          <p:cNvSpPr txBox="1">
            <a:spLocks noChangeArrowheads="1"/>
          </p:cNvSpPr>
          <p:nvPr/>
        </p:nvSpPr>
        <p:spPr bwMode="auto">
          <a:xfrm>
            <a:off x="4156075" y="4435475"/>
            <a:ext cx="55213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Coenzymes of methanogenic Archaea: </a:t>
            </a:r>
          </a:p>
          <a:p>
            <a:pPr algn="ctr"/>
            <a:r>
              <a:rPr lang="en-US"/>
              <a:t>electron donors in methanogenesis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227888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Text Box 4"/>
          <p:cNvSpPr txBox="1">
            <a:spLocks noChangeArrowheads="1"/>
          </p:cNvSpPr>
          <p:nvPr/>
        </p:nvSpPr>
        <p:spPr bwMode="auto">
          <a:xfrm>
            <a:off x="4495800" y="25908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it-IT">
              <a:latin typeface="Times" charset="0"/>
            </a:endParaRPr>
          </a:p>
        </p:txBody>
      </p:sp>
      <p:sp>
        <p:nvSpPr>
          <p:cNvPr id="68611" name="Rectangle 5"/>
          <p:cNvSpPr>
            <a:spLocks noChangeArrowheads="1"/>
          </p:cNvSpPr>
          <p:nvPr/>
        </p:nvSpPr>
        <p:spPr bwMode="auto">
          <a:xfrm>
            <a:off x="8382000" y="5181600"/>
            <a:ext cx="5334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303213" y="6729413"/>
            <a:ext cx="9536112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 indent="-457200" algn="ctr">
              <a:buFont typeface="Times" charset="0"/>
              <a:buNone/>
            </a:pPr>
            <a:r>
              <a:rPr lang="en-US"/>
              <a:t>Autofluorescence in cells of the methanogen </a:t>
            </a:r>
            <a:r>
              <a:rPr lang="en-US" i="1"/>
              <a:t>Methanosarcina barkeri</a:t>
            </a:r>
            <a:r>
              <a:rPr lang="en-US"/>
              <a:t> </a:t>
            </a:r>
          </a:p>
          <a:p>
            <a:pPr marL="457200" indent="-457200" algn="ctr">
              <a:buFont typeface="Times" charset="0"/>
              <a:buNone/>
            </a:pPr>
            <a:r>
              <a:rPr lang="en-US"/>
              <a:t>due to the presence of the unique electron carrier F</a:t>
            </a:r>
            <a:r>
              <a:rPr lang="en-US" baseline="-25000"/>
              <a:t>420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5"/>
          <p:cNvSpPr>
            <a:spLocks noChangeArrowheads="1"/>
          </p:cNvSpPr>
          <p:nvPr/>
        </p:nvSpPr>
        <p:spPr bwMode="auto">
          <a:xfrm>
            <a:off x="0" y="7391400"/>
            <a:ext cx="10167938" cy="225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7410" name="Immagine 4" descr="ASM.img1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1011238"/>
            <a:ext cx="10167938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61938" y="303213"/>
            <a:ext cx="9699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dirty="0"/>
              <a:t>The </a:t>
            </a:r>
            <a:r>
              <a:rPr lang="it-IT" dirty="0" err="1"/>
              <a:t>phylogenetic</a:t>
            </a:r>
            <a:r>
              <a:rPr lang="it-IT" dirty="0"/>
              <a:t> </a:t>
            </a:r>
            <a:r>
              <a:rPr lang="it-IT" dirty="0" err="1"/>
              <a:t>tree</a:t>
            </a:r>
            <a:r>
              <a:rPr lang="it-IT" dirty="0"/>
              <a:t> of </a:t>
            </a:r>
            <a:r>
              <a:rPr lang="it-IT" dirty="0" err="1"/>
              <a:t>Archaea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on 16S </a:t>
            </a:r>
            <a:r>
              <a:rPr lang="it-IT" dirty="0" err="1"/>
              <a:t>rRNA</a:t>
            </a:r>
            <a:r>
              <a:rPr lang="it-IT" dirty="0"/>
              <a:t> gene </a:t>
            </a:r>
            <a:r>
              <a:rPr lang="it-IT" dirty="0" err="1"/>
              <a:t>sequence</a:t>
            </a:r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-1588"/>
            <a:ext cx="7227887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Rectangle 3"/>
          <p:cNvSpPr>
            <a:spLocks noChangeArrowheads="1"/>
          </p:cNvSpPr>
          <p:nvPr/>
        </p:nvSpPr>
        <p:spPr bwMode="auto">
          <a:xfrm>
            <a:off x="1752600" y="6753225"/>
            <a:ext cx="6781800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 algn="ctr">
              <a:buFont typeface="Times" charset="0"/>
              <a:buNone/>
            </a:pPr>
            <a:r>
              <a:rPr lang="en-US"/>
              <a:t>F</a:t>
            </a:r>
            <a:r>
              <a:rPr lang="en-US" baseline="-25000"/>
              <a:t>420 </a:t>
            </a:r>
            <a:r>
              <a:rPr lang="en-US"/>
              <a:t>fluorescence in cells of the methanogen </a:t>
            </a:r>
          </a:p>
          <a:p>
            <a:pPr marL="457200" indent="-457200" algn="ctr">
              <a:buFont typeface="Times" charset="0"/>
              <a:buNone/>
            </a:pPr>
            <a:r>
              <a:rPr lang="en-US"/>
              <a:t>Methanobacterium formicum</a:t>
            </a:r>
            <a:endParaRPr lang="it-IT"/>
          </a:p>
        </p:txBody>
      </p:sp>
      <p:sp>
        <p:nvSpPr>
          <p:cNvPr id="70659" name="Rectangle 4"/>
          <p:cNvSpPr>
            <a:spLocks noChangeArrowheads="1"/>
          </p:cNvSpPr>
          <p:nvPr/>
        </p:nvSpPr>
        <p:spPr bwMode="auto">
          <a:xfrm>
            <a:off x="8610600" y="5257800"/>
            <a:ext cx="5334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449388" y="609600"/>
            <a:ext cx="6932612" cy="1460500"/>
            <a:chOff x="913" y="384"/>
            <a:chExt cx="4367" cy="920"/>
          </a:xfrm>
        </p:grpSpPr>
        <p:graphicFrame>
          <p:nvGraphicFramePr>
            <p:cNvPr id="72710" name="Object 3"/>
            <p:cNvGraphicFramePr>
              <a:graphicFrameLocks noChangeAspect="1"/>
            </p:cNvGraphicFramePr>
            <p:nvPr/>
          </p:nvGraphicFramePr>
          <p:xfrm>
            <a:off x="1201" y="384"/>
            <a:ext cx="4079" cy="9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717" name="Image" r:id="rId4" imgW="6476190" imgH="1460317" progId="Photoshop.Image.6">
                    <p:embed/>
                  </p:oleObj>
                </mc:Choice>
                <mc:Fallback>
                  <p:oleObj name="Image" r:id="rId4" imgW="6476190" imgH="1460317" progId="Photoshop.Image.6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1" y="384"/>
                          <a:ext cx="4079" cy="9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2711" name="Text Box 5"/>
            <p:cNvSpPr txBox="1">
              <a:spLocks noChangeArrowheads="1"/>
            </p:cNvSpPr>
            <p:nvPr/>
          </p:nvSpPr>
          <p:spPr bwMode="auto">
            <a:xfrm>
              <a:off x="913" y="593"/>
              <a:ext cx="25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3200"/>
                <a:t>1</a:t>
              </a:r>
            </a:p>
          </p:txBody>
        </p:sp>
      </p:grpSp>
      <p:sp>
        <p:nvSpPr>
          <p:cNvPr id="72706" name="Text Box 3"/>
          <p:cNvSpPr txBox="1">
            <a:spLocks noChangeArrowheads="1"/>
          </p:cNvSpPr>
          <p:nvPr/>
        </p:nvSpPr>
        <p:spPr bwMode="auto">
          <a:xfrm>
            <a:off x="6672263" y="379413"/>
            <a:ext cx="3081337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/>
              <a:t>Pathway of methanogenesis from CO</a:t>
            </a:r>
            <a:r>
              <a:rPr lang="en-US" sz="2800" baseline="-25000"/>
              <a:t>2</a:t>
            </a:r>
            <a:endParaRPr lang="it-IT" sz="2800" baseline="-25000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420813" y="2590800"/>
            <a:ext cx="6961187" cy="4038600"/>
            <a:chOff x="895" y="1632"/>
            <a:chExt cx="4385" cy="2544"/>
          </a:xfrm>
        </p:grpSpPr>
        <p:graphicFrame>
          <p:nvGraphicFramePr>
            <p:cNvPr id="72708" name="Object 2"/>
            <p:cNvGraphicFramePr>
              <a:graphicFrameLocks noChangeAspect="1"/>
            </p:cNvGraphicFramePr>
            <p:nvPr/>
          </p:nvGraphicFramePr>
          <p:xfrm>
            <a:off x="1201" y="1632"/>
            <a:ext cx="4079" cy="25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718" name="Image" r:id="rId6" imgW="6476190" imgH="4038095" progId="Photoshop.Image.6">
                    <p:embed/>
                  </p:oleObj>
                </mc:Choice>
                <mc:Fallback>
                  <p:oleObj name="Image" r:id="rId6" imgW="6476190" imgH="4038095" progId="Photoshop.Image.6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1" y="1632"/>
                          <a:ext cx="4079" cy="25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2709" name="Text Box 7"/>
            <p:cNvSpPr txBox="1">
              <a:spLocks noChangeArrowheads="1"/>
            </p:cNvSpPr>
            <p:nvPr/>
          </p:nvSpPr>
          <p:spPr bwMode="auto">
            <a:xfrm>
              <a:off x="895" y="2400"/>
              <a:ext cx="25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3200"/>
                <a:t>2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 Box 3"/>
          <p:cNvSpPr txBox="1">
            <a:spLocks noChangeArrowheads="1"/>
          </p:cNvSpPr>
          <p:nvPr/>
        </p:nvSpPr>
        <p:spPr bwMode="auto">
          <a:xfrm>
            <a:off x="6672263" y="379413"/>
            <a:ext cx="3081337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/>
              <a:t>Pathway of methanogenesis from CO</a:t>
            </a:r>
            <a:r>
              <a:rPr lang="en-US" sz="2800" baseline="-25000"/>
              <a:t>2</a:t>
            </a:r>
            <a:endParaRPr lang="it-IT" sz="2800" baseline="-2500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420813" y="1752600"/>
            <a:ext cx="6961187" cy="4381500"/>
            <a:chOff x="895" y="1104"/>
            <a:chExt cx="4385" cy="2760"/>
          </a:xfrm>
        </p:grpSpPr>
        <p:graphicFrame>
          <p:nvGraphicFramePr>
            <p:cNvPr id="74755" name="Object 2"/>
            <p:cNvGraphicFramePr>
              <a:graphicFrameLocks noChangeAspect="1"/>
            </p:cNvGraphicFramePr>
            <p:nvPr/>
          </p:nvGraphicFramePr>
          <p:xfrm>
            <a:off x="1201" y="1104"/>
            <a:ext cx="4079" cy="27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760" name="Image" r:id="rId4" imgW="6476190" imgH="4380952" progId="Photoshop.Image.6">
                    <p:embed/>
                  </p:oleObj>
                </mc:Choice>
                <mc:Fallback>
                  <p:oleObj name="Image" r:id="rId4" imgW="6476190" imgH="4380952" progId="Photoshop.Image.6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1" y="1104"/>
                          <a:ext cx="4079" cy="27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4756" name="Text Box 4"/>
            <p:cNvSpPr txBox="1">
              <a:spLocks noChangeArrowheads="1"/>
            </p:cNvSpPr>
            <p:nvPr/>
          </p:nvSpPr>
          <p:spPr bwMode="auto">
            <a:xfrm>
              <a:off x="895" y="1824"/>
              <a:ext cx="25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3200"/>
                <a:t>3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-1588"/>
            <a:ext cx="6821488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Text Box 3"/>
          <p:cNvSpPr txBox="1">
            <a:spLocks noChangeArrowheads="1"/>
          </p:cNvSpPr>
          <p:nvPr/>
        </p:nvSpPr>
        <p:spPr bwMode="auto">
          <a:xfrm>
            <a:off x="381000" y="269875"/>
            <a:ext cx="35242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/>
              <a:t>Energy conservation </a:t>
            </a:r>
          </a:p>
          <a:p>
            <a:r>
              <a:rPr lang="en-US" sz="2800"/>
              <a:t>in methanogenesis</a:t>
            </a:r>
            <a:endParaRPr lang="it-IT" sz="2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7938" cy="76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Rectangle 3"/>
          <p:cNvSpPr>
            <a:spLocks noChangeArrowheads="1"/>
          </p:cNvSpPr>
          <p:nvPr/>
        </p:nvSpPr>
        <p:spPr bwMode="auto">
          <a:xfrm>
            <a:off x="0" y="7391400"/>
            <a:ext cx="10167938" cy="225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3" y="-1588"/>
            <a:ext cx="6161087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Text Box 3"/>
          <p:cNvSpPr txBox="1">
            <a:spLocks noChangeArrowheads="1"/>
          </p:cNvSpPr>
          <p:nvPr/>
        </p:nvSpPr>
        <p:spPr bwMode="auto">
          <a:xfrm>
            <a:off x="212725" y="152400"/>
            <a:ext cx="38258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Utilization of reactions of the acetyl-CoA pathway during growth on methanol by methanogenic Archaea  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4763"/>
            <a:ext cx="6110288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Text Box 3"/>
          <p:cNvSpPr txBox="1">
            <a:spLocks noChangeArrowheads="1"/>
          </p:cNvSpPr>
          <p:nvPr/>
        </p:nvSpPr>
        <p:spPr bwMode="auto">
          <a:xfrm>
            <a:off x="4351338" y="184150"/>
            <a:ext cx="5707062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Utilization of reactions of the acetyl-CoA pathway during growth on acetate by methanogenic Archaea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6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736600"/>
            <a:ext cx="91821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Text Box 5"/>
          <p:cNvSpPr txBox="1">
            <a:spLocks noChangeArrowheads="1"/>
          </p:cNvSpPr>
          <p:nvPr/>
        </p:nvSpPr>
        <p:spPr bwMode="auto">
          <a:xfrm>
            <a:off x="228600" y="457200"/>
            <a:ext cx="97615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Methanopyrus grows optimally at 100°C and can make CH</a:t>
            </a:r>
            <a:r>
              <a:rPr lang="en-US" baseline="-25000"/>
              <a:t>4</a:t>
            </a:r>
            <a:r>
              <a:rPr lang="en-US"/>
              <a:t> only from CO</a:t>
            </a:r>
            <a:r>
              <a:rPr lang="en-US" baseline="-25000"/>
              <a:t>2</a:t>
            </a:r>
            <a:r>
              <a:rPr lang="en-US"/>
              <a:t> + H</a:t>
            </a:r>
            <a:r>
              <a:rPr lang="en-US" baseline="-25000"/>
              <a:t>2</a:t>
            </a:r>
            <a:r>
              <a:rPr lang="en-US"/>
              <a:t>. Here is shown the structure of the lipid of M. kandleri.</a:t>
            </a:r>
            <a:endParaRPr lang="it-IT"/>
          </a:p>
        </p:txBody>
      </p:sp>
      <p:sp>
        <p:nvSpPr>
          <p:cNvPr id="89091" name="Rectangle 7"/>
          <p:cNvSpPr>
            <a:spLocks noChangeArrowheads="1"/>
          </p:cNvSpPr>
          <p:nvPr/>
        </p:nvSpPr>
        <p:spPr bwMode="auto">
          <a:xfrm>
            <a:off x="152400" y="7391400"/>
            <a:ext cx="10015538" cy="225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026"/>
          <p:cNvSpPr>
            <a:spLocks noChangeArrowheads="1"/>
          </p:cNvSpPr>
          <p:nvPr/>
        </p:nvSpPr>
        <p:spPr bwMode="auto">
          <a:xfrm>
            <a:off x="1066800" y="2971800"/>
            <a:ext cx="8077200" cy="1752600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619" tIns="50809" rIns="101619" bIns="50809"/>
          <a:lstStyle/>
          <a:p>
            <a:pPr marL="342900" indent="-342900" algn="ctr">
              <a:spcBef>
                <a:spcPct val="20000"/>
              </a:spcBef>
            </a:pPr>
            <a:r>
              <a:rPr lang="it-IT" sz="4400" b="1">
                <a:solidFill>
                  <a:schemeClr val="bg2"/>
                </a:solidFill>
              </a:rPr>
              <a:t>The Euryarchaeota:</a:t>
            </a:r>
          </a:p>
          <a:p>
            <a:pPr marL="342900" indent="-342900" algn="ctr">
              <a:spcBef>
                <a:spcPct val="20000"/>
              </a:spcBef>
            </a:pPr>
            <a:r>
              <a:rPr lang="it-IT" sz="4400" b="1">
                <a:solidFill>
                  <a:srgbClr val="FF0000"/>
                </a:solidFill>
              </a:rPr>
              <a:t>Thermoplasma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5" name="Group 10"/>
          <p:cNvGrpSpPr>
            <a:grpSpLocks/>
          </p:cNvGrpSpPr>
          <p:nvPr/>
        </p:nvGrpSpPr>
        <p:grpSpPr bwMode="auto">
          <a:xfrm>
            <a:off x="0" y="0"/>
            <a:ext cx="10167938" cy="7620000"/>
            <a:chOff x="0" y="0"/>
            <a:chExt cx="6405" cy="4800"/>
          </a:xfrm>
        </p:grpSpPr>
        <p:pic>
          <p:nvPicPr>
            <p:cNvPr id="93186" name="Picture 5" descr="Fi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"/>
              <a:ext cx="6357" cy="4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0"/>
              <a:ext cx="2677" cy="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188" name="Rectangle 7"/>
            <p:cNvSpPr>
              <a:spLocks noChangeArrowheads="1"/>
            </p:cNvSpPr>
            <p:nvPr/>
          </p:nvSpPr>
          <p:spPr bwMode="auto">
            <a:xfrm>
              <a:off x="0" y="4656"/>
              <a:ext cx="6405" cy="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3189" name="Text Box 3"/>
            <p:cNvSpPr txBox="1">
              <a:spLocks noChangeArrowheads="1"/>
            </p:cNvSpPr>
            <p:nvPr/>
          </p:nvSpPr>
          <p:spPr bwMode="auto">
            <a:xfrm>
              <a:off x="480" y="4234"/>
              <a:ext cx="5472" cy="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i="1"/>
                <a:t>Thermoplasma acidophilum</a:t>
              </a:r>
              <a:r>
                <a:rPr lang="en-US"/>
                <a:t>, an acidophilic, thermophilic </a:t>
              </a:r>
            </a:p>
            <a:p>
              <a:pPr algn="ctr"/>
              <a:r>
                <a:rPr lang="en-US" b="1"/>
                <a:t>mycoplasma-like</a:t>
              </a:r>
              <a:r>
                <a:rPr lang="en-US"/>
                <a:t> archaeon</a:t>
              </a:r>
              <a:endParaRPr lang="it-IT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1903" y="208012"/>
            <a:ext cx="86869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dirty="0" err="1" smtClean="0"/>
              <a:t>Detailed</a:t>
            </a:r>
            <a:r>
              <a:rPr lang="it-IT" dirty="0" smtClean="0"/>
              <a:t> </a:t>
            </a:r>
            <a:r>
              <a:rPr lang="it-IT" dirty="0" err="1" smtClean="0"/>
              <a:t>phylogenetic</a:t>
            </a:r>
            <a:r>
              <a:rPr lang="it-IT" dirty="0" smtClean="0"/>
              <a:t> </a:t>
            </a:r>
            <a:r>
              <a:rPr lang="it-IT" dirty="0" err="1"/>
              <a:t>tree</a:t>
            </a:r>
            <a:r>
              <a:rPr lang="it-IT" dirty="0"/>
              <a:t> of </a:t>
            </a:r>
            <a:r>
              <a:rPr lang="it-IT" dirty="0" err="1"/>
              <a:t>Archaea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on </a:t>
            </a:r>
            <a:r>
              <a:rPr lang="it-IT" dirty="0" err="1" smtClean="0"/>
              <a:t>comparison</a:t>
            </a:r>
            <a:r>
              <a:rPr lang="it-IT" dirty="0" smtClean="0"/>
              <a:t> of </a:t>
            </a:r>
          </a:p>
          <a:p>
            <a:pPr algn="ctr"/>
            <a:r>
              <a:rPr lang="it-IT" dirty="0" err="1" smtClean="0"/>
              <a:t>ribosomal</a:t>
            </a:r>
            <a:r>
              <a:rPr lang="it-IT" dirty="0" smtClean="0"/>
              <a:t> </a:t>
            </a:r>
            <a:r>
              <a:rPr lang="it-IT" dirty="0" err="1" smtClean="0"/>
              <a:t>proteins</a:t>
            </a:r>
            <a:r>
              <a:rPr lang="it-IT" dirty="0" smtClean="0"/>
              <a:t> from </a:t>
            </a:r>
            <a:r>
              <a:rPr lang="it-IT" dirty="0" err="1" smtClean="0"/>
              <a:t>sequenced</a:t>
            </a:r>
            <a:r>
              <a:rPr lang="it-IT" dirty="0" smtClean="0"/>
              <a:t> </a:t>
            </a:r>
            <a:r>
              <a:rPr lang="it-IT" dirty="0" err="1" smtClean="0"/>
              <a:t>genomes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3" name="Immagine 2" descr="23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9697" y="-1096418"/>
            <a:ext cx="4896546" cy="980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726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71475"/>
            <a:ext cx="10163175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Text Box 3"/>
          <p:cNvSpPr txBox="1">
            <a:spLocks noChangeArrowheads="1"/>
          </p:cNvSpPr>
          <p:nvPr/>
        </p:nvSpPr>
        <p:spPr bwMode="auto">
          <a:xfrm>
            <a:off x="0" y="6781800"/>
            <a:ext cx="9753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A typical self-heating coal refuse pile, habitat of </a:t>
            </a:r>
            <a:r>
              <a:rPr lang="en-US" i="1"/>
              <a:t>Thermoplasma</a:t>
            </a:r>
            <a:endParaRPr lang="it-IT" i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922463"/>
            <a:ext cx="10163175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2" name="Text Box 1027"/>
          <p:cNvSpPr txBox="1">
            <a:spLocks noChangeArrowheads="1"/>
          </p:cNvSpPr>
          <p:nvPr/>
        </p:nvSpPr>
        <p:spPr bwMode="auto">
          <a:xfrm>
            <a:off x="533400" y="609600"/>
            <a:ext cx="9264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Structure of the tetraether lipoglycan of </a:t>
            </a:r>
            <a:r>
              <a:rPr lang="en-US" i="1"/>
              <a:t>Thermoplasma acidophilum</a:t>
            </a:r>
            <a:endParaRPr lang="it-IT" i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ChangeArrowheads="1"/>
          </p:cNvSpPr>
          <p:nvPr/>
        </p:nvSpPr>
        <p:spPr bwMode="auto">
          <a:xfrm>
            <a:off x="1066800" y="2819400"/>
            <a:ext cx="8077200" cy="1752600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619" tIns="50809" rIns="101619" bIns="50809"/>
          <a:lstStyle/>
          <a:p>
            <a:pPr marL="342900" indent="-342900" algn="ctr">
              <a:spcBef>
                <a:spcPct val="20000"/>
              </a:spcBef>
            </a:pPr>
            <a:r>
              <a:rPr lang="it-IT" sz="4400" b="1">
                <a:solidFill>
                  <a:schemeClr val="bg2"/>
                </a:solidFill>
              </a:rPr>
              <a:t>The Crenarcaeota:</a:t>
            </a:r>
          </a:p>
          <a:p>
            <a:pPr marL="342900" indent="-342900" algn="ctr">
              <a:spcBef>
                <a:spcPct val="20000"/>
              </a:spcBef>
            </a:pPr>
            <a:r>
              <a:rPr lang="it-IT" sz="4400" b="1">
                <a:solidFill>
                  <a:srgbClr val="FF0000"/>
                </a:solidFill>
              </a:rPr>
              <a:t>hyperthermophilic Archaea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1588"/>
            <a:ext cx="10163175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Text Box 4"/>
          <p:cNvSpPr txBox="1">
            <a:spLocks noChangeArrowheads="1"/>
          </p:cNvSpPr>
          <p:nvPr/>
        </p:nvSpPr>
        <p:spPr bwMode="auto">
          <a:xfrm>
            <a:off x="60325" y="6721475"/>
            <a:ext cx="9769475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Habitats of hyperthermophilic Archaea: A typical solfatara in </a:t>
            </a:r>
          </a:p>
          <a:p>
            <a:pPr algn="ctr"/>
            <a:r>
              <a:rPr lang="en-US"/>
              <a:t>Yellowstone National Park</a:t>
            </a:r>
            <a:endParaRPr lang="it-IT"/>
          </a:p>
        </p:txBody>
      </p:sp>
      <p:sp>
        <p:nvSpPr>
          <p:cNvPr id="101379" name="Rectangle 5"/>
          <p:cNvSpPr>
            <a:spLocks noChangeArrowheads="1"/>
          </p:cNvSpPr>
          <p:nvPr/>
        </p:nvSpPr>
        <p:spPr bwMode="auto">
          <a:xfrm>
            <a:off x="9829800" y="5791200"/>
            <a:ext cx="261938" cy="1219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1588"/>
            <a:ext cx="10163175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6" name="Rectangle 4"/>
          <p:cNvSpPr>
            <a:spLocks noChangeArrowheads="1"/>
          </p:cNvSpPr>
          <p:nvPr/>
        </p:nvSpPr>
        <p:spPr bwMode="auto">
          <a:xfrm>
            <a:off x="9829800" y="5791200"/>
            <a:ext cx="261938" cy="1219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3427" name="Text Box 5"/>
          <p:cNvSpPr txBox="1">
            <a:spLocks noChangeArrowheads="1"/>
          </p:cNvSpPr>
          <p:nvPr/>
        </p:nvSpPr>
        <p:spPr bwMode="auto">
          <a:xfrm>
            <a:off x="60325" y="6705600"/>
            <a:ext cx="9769475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Habitats of hyperthermophilic Archaea: A typical boiling spring of neutral pH in Yellowstone Park; Imperial Geyser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1588"/>
            <a:ext cx="10163175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4" name="Text Box 4"/>
          <p:cNvSpPr txBox="1">
            <a:spLocks noChangeArrowheads="1"/>
          </p:cNvSpPr>
          <p:nvPr/>
        </p:nvSpPr>
        <p:spPr bwMode="auto">
          <a:xfrm>
            <a:off x="76200" y="5927725"/>
            <a:ext cx="10091738" cy="1616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2000"/>
              <a:t>Habitats of hyperthermophilic Archaea: Sulfur-rich hot spring, a habitat containing dense populations of </a:t>
            </a:r>
            <a:r>
              <a:rPr lang="en-US" sz="2000" i="1"/>
              <a:t>Sulfolobus.</a:t>
            </a:r>
            <a:r>
              <a:rPr lang="en-US" sz="2000"/>
              <a:t> </a:t>
            </a:r>
          </a:p>
          <a:p>
            <a:pPr>
              <a:buFontTx/>
              <a:buChar char="•"/>
            </a:pPr>
            <a:r>
              <a:rPr lang="en-US" sz="2000"/>
              <a:t>The acidity in solfataras and sulfur springs comes from the oxidation of  H</a:t>
            </a:r>
            <a:r>
              <a:rPr lang="en-US" sz="2000" baseline="-25000"/>
              <a:t>2</a:t>
            </a:r>
            <a:r>
              <a:rPr lang="en-US" sz="2000"/>
              <a:t>S and S0 </a:t>
            </a:r>
          </a:p>
          <a:p>
            <a:r>
              <a:rPr lang="en-US" sz="2000"/>
              <a:t>to  H</a:t>
            </a:r>
            <a:r>
              <a:rPr lang="en-US" sz="2000" baseline="-25000"/>
              <a:t>2</a:t>
            </a:r>
            <a:r>
              <a:rPr lang="en-US" sz="2000"/>
              <a:t>SO</a:t>
            </a:r>
            <a:r>
              <a:rPr lang="en-US" sz="2000" baseline="-25000"/>
              <a:t>4</a:t>
            </a:r>
            <a:r>
              <a:rPr lang="en-US" sz="2000"/>
              <a:t> by Sulfolobus and related prokaryotes </a:t>
            </a:r>
          </a:p>
          <a:p>
            <a:endParaRPr lang="it-IT" sz="2000"/>
          </a:p>
        </p:txBody>
      </p:sp>
      <p:sp>
        <p:nvSpPr>
          <p:cNvPr id="105475" name="Rectangle 5"/>
          <p:cNvSpPr>
            <a:spLocks noChangeArrowheads="1"/>
          </p:cNvSpPr>
          <p:nvPr/>
        </p:nvSpPr>
        <p:spPr bwMode="auto">
          <a:xfrm>
            <a:off x="9829800" y="5791200"/>
            <a:ext cx="261938" cy="1219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-1588"/>
            <a:ext cx="8650288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2" name="Text Box 4"/>
          <p:cNvSpPr txBox="1">
            <a:spLocks noChangeArrowheads="1"/>
          </p:cNvSpPr>
          <p:nvPr/>
        </p:nvSpPr>
        <p:spPr bwMode="auto">
          <a:xfrm>
            <a:off x="762000" y="6705600"/>
            <a:ext cx="8229600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Habitats of hyperthermophilic Archaea: An acidic iron-rich geothermal spring, another </a:t>
            </a:r>
            <a:r>
              <a:rPr lang="en-US" i="1"/>
              <a:t>Sulfolobus</a:t>
            </a:r>
            <a:r>
              <a:rPr lang="en-US"/>
              <a:t> habitat</a:t>
            </a:r>
            <a:endParaRPr lang="it-IT"/>
          </a:p>
        </p:txBody>
      </p:sp>
      <p:sp>
        <p:nvSpPr>
          <p:cNvPr id="107523" name="Rectangle 5"/>
          <p:cNvSpPr>
            <a:spLocks noChangeArrowheads="1"/>
          </p:cNvSpPr>
          <p:nvPr/>
        </p:nvSpPr>
        <p:spPr bwMode="auto">
          <a:xfrm>
            <a:off x="9067800" y="5486400"/>
            <a:ext cx="304800" cy="1447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ext Box 2"/>
          <p:cNvSpPr txBox="1">
            <a:spLocks noChangeArrowheads="1"/>
          </p:cNvSpPr>
          <p:nvPr/>
        </p:nvSpPr>
        <p:spPr bwMode="auto">
          <a:xfrm>
            <a:off x="1203325" y="1936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6" rIns="91434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it-IT">
              <a:latin typeface="Times" charset="0"/>
            </a:endParaRPr>
          </a:p>
        </p:txBody>
      </p:sp>
      <p:sp>
        <p:nvSpPr>
          <p:cNvPr id="109570" name="Rectangle 43"/>
          <p:cNvSpPr>
            <a:spLocks noChangeArrowheads="1"/>
          </p:cNvSpPr>
          <p:nvPr/>
        </p:nvSpPr>
        <p:spPr bwMode="auto">
          <a:xfrm>
            <a:off x="-290513" y="26908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6" rIns="91434" bIns="45716">
            <a:spAutoFit/>
          </a:bodyPr>
          <a:lstStyle/>
          <a:p>
            <a:endParaRPr lang="it-IT">
              <a:latin typeface="Times" charset="0"/>
            </a:endParaRPr>
          </a:p>
        </p:txBody>
      </p:sp>
      <p:sp>
        <p:nvSpPr>
          <p:cNvPr id="109571" name="Rectangle 44"/>
          <p:cNvSpPr>
            <a:spLocks noChangeArrowheads="1"/>
          </p:cNvSpPr>
          <p:nvPr/>
        </p:nvSpPr>
        <p:spPr bwMode="auto">
          <a:xfrm>
            <a:off x="2606675" y="33734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graphicFrame>
        <p:nvGraphicFramePr>
          <p:cNvPr id="85219" name="Group 227"/>
          <p:cNvGraphicFramePr>
            <a:graphicFrameLocks noGrp="1"/>
          </p:cNvGraphicFramePr>
          <p:nvPr/>
        </p:nvGraphicFramePr>
        <p:xfrm>
          <a:off x="152400" y="1219200"/>
          <a:ext cx="9863138" cy="5926140"/>
        </p:xfrm>
        <a:graphic>
          <a:graphicData uri="http://schemas.openxmlformats.org/drawingml/2006/table">
            <a:tbl>
              <a:tblPr/>
              <a:tblGrid>
                <a:gridCol w="2895600"/>
                <a:gridCol w="3444875"/>
                <a:gridCol w="1409700"/>
                <a:gridCol w="2112963"/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Nutritional class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7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Energy-yielding reaction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7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Metabolic type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7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Example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776"/>
                    </a:solidFill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Chemoorganotrophic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Organic+ S</a:t>
                      </a:r>
                      <a:r>
                        <a:rPr kumimoji="0" lang="it-IT" sz="2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= H</a:t>
                      </a:r>
                      <a:r>
                        <a:rPr kumimoji="0" lang="it-IT" sz="2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S+CO</a:t>
                      </a:r>
                      <a:r>
                        <a:rPr kumimoji="0" lang="it-IT" sz="2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it-IT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AnRespir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Thermoproteus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Organic+SO</a:t>
                      </a:r>
                      <a:r>
                        <a:rPr kumimoji="0" lang="it-IT" sz="2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</a:t>
                      </a:r>
                      <a:r>
                        <a:rPr kumimoji="0" lang="it-IT" sz="2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2-</a:t>
                      </a: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= H</a:t>
                      </a:r>
                      <a:r>
                        <a:rPr kumimoji="0" lang="it-IT" sz="2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S+CO</a:t>
                      </a:r>
                      <a:r>
                        <a:rPr kumimoji="0" lang="it-IT" sz="2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it-IT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AnRespir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Archaeoglobus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Organic+O</a:t>
                      </a:r>
                      <a:r>
                        <a:rPr kumimoji="0" lang="it-IT" sz="2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= H</a:t>
                      </a:r>
                      <a:r>
                        <a:rPr kumimoji="0" lang="it-IT" sz="2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O+CO</a:t>
                      </a:r>
                      <a:r>
                        <a:rPr kumimoji="0" lang="it-IT" sz="2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it-IT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AeRespir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Sulfolobus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Pyruvate= CO</a:t>
                      </a:r>
                      <a:r>
                        <a:rPr kumimoji="0" lang="it-IT" sz="2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+H</a:t>
                      </a:r>
                      <a:r>
                        <a:rPr kumimoji="0" lang="it-IT" sz="2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+FA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Ferment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Pyrococcus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Chemolithotrophic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</a:t>
                      </a:r>
                      <a:r>
                        <a:rPr kumimoji="0" lang="it-IT" sz="2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+S</a:t>
                      </a:r>
                      <a:r>
                        <a:rPr kumimoji="0" lang="it-IT" sz="2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= H</a:t>
                      </a:r>
                      <a:r>
                        <a:rPr kumimoji="0" lang="it-IT" sz="2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AnRespir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Pyrodyctium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</a:t>
                      </a:r>
                      <a:r>
                        <a:rPr kumimoji="0" lang="it-IT" sz="2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+2Fe</a:t>
                      </a:r>
                      <a:r>
                        <a:rPr kumimoji="0" lang="it-IT" sz="2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3+</a:t>
                      </a: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= 2Fe</a:t>
                      </a:r>
                      <a:r>
                        <a:rPr kumimoji="0" lang="it-IT" sz="2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2+</a:t>
                      </a: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+2H</a:t>
                      </a:r>
                      <a:r>
                        <a:rPr kumimoji="0" lang="it-IT" sz="2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</a:t>
                      </a:r>
                      <a:endParaRPr kumimoji="0" lang="it-IT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AnRespir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Pyrodyctium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2H</a:t>
                      </a:r>
                      <a:r>
                        <a:rPr kumimoji="0" lang="it-IT" sz="2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+O</a:t>
                      </a:r>
                      <a:r>
                        <a:rPr kumimoji="0" lang="it-IT" sz="2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= 2H</a:t>
                      </a:r>
                      <a:r>
                        <a:rPr kumimoji="0" lang="it-IT" sz="2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AeRespir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Sulfolobus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2S</a:t>
                      </a:r>
                      <a:r>
                        <a:rPr kumimoji="0" lang="it-IT" sz="2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+3O</a:t>
                      </a:r>
                      <a:r>
                        <a:rPr kumimoji="0" lang="it-IT" sz="2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+2H</a:t>
                      </a:r>
                      <a:r>
                        <a:rPr kumimoji="0" lang="it-IT" sz="2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O= 2H</a:t>
                      </a:r>
                      <a:r>
                        <a:rPr kumimoji="0" lang="it-IT" sz="2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SO</a:t>
                      </a:r>
                      <a:r>
                        <a:rPr kumimoji="0" lang="it-IT" sz="2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</a:t>
                      </a:r>
                      <a:endParaRPr kumimoji="0" lang="it-IT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AeRespir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6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Sulfolobus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9A7"/>
                    </a:solidFill>
                  </a:tcPr>
                </a:tc>
              </a:tr>
            </a:tbl>
          </a:graphicData>
        </a:graphic>
      </p:graphicFrame>
      <p:sp>
        <p:nvSpPr>
          <p:cNvPr id="109609" name="Text Box 88"/>
          <p:cNvSpPr txBox="1">
            <a:spLocks noChangeArrowheads="1"/>
          </p:cNvSpPr>
          <p:nvPr/>
        </p:nvSpPr>
        <p:spPr bwMode="auto">
          <a:xfrm>
            <a:off x="679450" y="254000"/>
            <a:ext cx="8880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/>
              <a:t>Energy yielding reactions of hyperthermophilic Archaea</a:t>
            </a:r>
            <a:endParaRPr lang="it-IT" sz="2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2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7938" cy="76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8" name="Rectangle 3"/>
          <p:cNvSpPr>
            <a:spLocks noChangeArrowheads="1"/>
          </p:cNvSpPr>
          <p:nvPr/>
        </p:nvSpPr>
        <p:spPr bwMode="auto">
          <a:xfrm>
            <a:off x="0" y="7239000"/>
            <a:ext cx="10167938" cy="377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1619" name="Text Box 4"/>
          <p:cNvSpPr txBox="1">
            <a:spLocks noChangeArrowheads="1"/>
          </p:cNvSpPr>
          <p:nvPr/>
        </p:nvSpPr>
        <p:spPr bwMode="auto">
          <a:xfrm>
            <a:off x="881063" y="6096000"/>
            <a:ext cx="2928937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i="1"/>
              <a:t>Thermococcus celer</a:t>
            </a:r>
          </a:p>
        </p:txBody>
      </p:sp>
      <p:sp>
        <p:nvSpPr>
          <p:cNvPr id="111620" name="Text Box 5"/>
          <p:cNvSpPr txBox="1">
            <a:spLocks noChangeArrowheads="1"/>
          </p:cNvSpPr>
          <p:nvPr/>
        </p:nvSpPr>
        <p:spPr bwMode="auto">
          <a:xfrm>
            <a:off x="5453063" y="6096000"/>
            <a:ext cx="29114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i="1"/>
              <a:t>Pyrococcus furiosus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7938" cy="76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6" name="Rectangle 3"/>
          <p:cNvSpPr>
            <a:spLocks noChangeArrowheads="1"/>
          </p:cNvSpPr>
          <p:nvPr/>
        </p:nvSpPr>
        <p:spPr bwMode="auto">
          <a:xfrm>
            <a:off x="0" y="7315200"/>
            <a:ext cx="10167938" cy="301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Slide3-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10167938" cy="762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 descr="Sulfolob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457200"/>
            <a:ext cx="8001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4" name="Text Box 3"/>
          <p:cNvSpPr txBox="1">
            <a:spLocks noChangeArrowheads="1"/>
          </p:cNvSpPr>
          <p:nvPr/>
        </p:nvSpPr>
        <p:spPr bwMode="auto">
          <a:xfrm>
            <a:off x="436563" y="5761038"/>
            <a:ext cx="9248775" cy="1704975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buFontTx/>
              <a:buChar char="•"/>
            </a:pPr>
            <a:r>
              <a:rPr lang="it-IT" i="1"/>
              <a:t>Sulfolobus acidocaldarius </a:t>
            </a:r>
            <a:r>
              <a:rPr lang="it-IT"/>
              <a:t>is an extreme thermophile that has</a:t>
            </a:r>
          </a:p>
          <a:p>
            <a:pPr algn="just"/>
            <a:r>
              <a:rPr lang="it-IT"/>
              <a:t> been found in geothermally-heated acid springs, mud pots</a:t>
            </a:r>
          </a:p>
          <a:p>
            <a:pPr algn="just"/>
            <a:r>
              <a:rPr lang="it-IT"/>
              <a:t>and surface soils 60 to 95 degrees C, and a pH of 1 to 5.</a:t>
            </a:r>
          </a:p>
          <a:p>
            <a:pPr algn="just"/>
            <a:endParaRPr lang="it-IT" sz="1000"/>
          </a:p>
          <a:p>
            <a:pPr algn="just">
              <a:buFontTx/>
              <a:buChar char="•"/>
            </a:pPr>
            <a:r>
              <a:rPr lang="it-IT"/>
              <a:t>Fluorescent photomicrograph of cells attached to a sulfur crystal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588"/>
            <a:ext cx="7126288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2" name="Rectangle 6"/>
          <p:cNvSpPr>
            <a:spLocks noChangeArrowheads="1"/>
          </p:cNvSpPr>
          <p:nvPr/>
        </p:nvSpPr>
        <p:spPr bwMode="auto">
          <a:xfrm>
            <a:off x="8305800" y="6096000"/>
            <a:ext cx="381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7763" name="Text Box 5"/>
          <p:cNvSpPr txBox="1">
            <a:spLocks noChangeArrowheads="1"/>
          </p:cNvSpPr>
          <p:nvPr/>
        </p:nvSpPr>
        <p:spPr bwMode="auto">
          <a:xfrm>
            <a:off x="4140200" y="6416675"/>
            <a:ext cx="6064250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Acidophilic hyperthermophilic Archaea, </a:t>
            </a:r>
          </a:p>
          <a:p>
            <a:r>
              <a:rPr lang="en-US"/>
              <a:t>the Sulfolobales: </a:t>
            </a:r>
            <a:r>
              <a:rPr lang="en-US" i="1"/>
              <a:t>Sulfolobus acidocaldarius</a:t>
            </a:r>
            <a:r>
              <a:rPr lang="en-US"/>
              <a:t> 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7938" cy="76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0" name="Rectangle 3"/>
          <p:cNvSpPr>
            <a:spLocks noChangeArrowheads="1"/>
          </p:cNvSpPr>
          <p:nvPr/>
        </p:nvSpPr>
        <p:spPr bwMode="auto">
          <a:xfrm>
            <a:off x="0" y="7312025"/>
            <a:ext cx="10167938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9811" name="Text Box 4"/>
          <p:cNvSpPr txBox="1">
            <a:spLocks noChangeArrowheads="1"/>
          </p:cNvSpPr>
          <p:nvPr/>
        </p:nvSpPr>
        <p:spPr bwMode="auto">
          <a:xfrm>
            <a:off x="6324600" y="1981200"/>
            <a:ext cx="3081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i="1"/>
              <a:t>Pyrodictium occultum</a:t>
            </a:r>
            <a:endParaRPr lang="it-IT"/>
          </a:p>
        </p:txBody>
      </p:sp>
      <p:sp>
        <p:nvSpPr>
          <p:cNvPr id="119812" name="Text Box 5"/>
          <p:cNvSpPr txBox="1">
            <a:spLocks noChangeArrowheads="1"/>
          </p:cNvSpPr>
          <p:nvPr/>
        </p:nvSpPr>
        <p:spPr bwMode="auto">
          <a:xfrm>
            <a:off x="6248400" y="5029200"/>
            <a:ext cx="2538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i="1"/>
              <a:t>Pyrolobus fumarii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Immagine 1" descr="ASM.img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52600" y="277813"/>
            <a:ext cx="6553200" cy="71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8" name="Rettangolo 3"/>
          <p:cNvSpPr>
            <a:spLocks noChangeArrowheads="1"/>
          </p:cNvSpPr>
          <p:nvPr/>
        </p:nvSpPr>
        <p:spPr bwMode="auto">
          <a:xfrm>
            <a:off x="1274763" y="74613"/>
            <a:ext cx="74676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1859" name="CasellaDiTesto 2"/>
          <p:cNvSpPr txBox="1">
            <a:spLocks noChangeArrowheads="1"/>
          </p:cNvSpPr>
          <p:nvPr/>
        </p:nvSpPr>
        <p:spPr bwMode="auto">
          <a:xfrm>
            <a:off x="1814513" y="379413"/>
            <a:ext cx="6429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/>
              <a:t>Some representatives thermophilic organisms</a:t>
            </a:r>
          </a:p>
        </p:txBody>
      </p:sp>
      <p:sp>
        <p:nvSpPr>
          <p:cNvPr id="121860" name="Rettangolo 4"/>
          <p:cNvSpPr>
            <a:spLocks noChangeArrowheads="1"/>
          </p:cNvSpPr>
          <p:nvPr/>
        </p:nvSpPr>
        <p:spPr bwMode="auto">
          <a:xfrm>
            <a:off x="1655763" y="3275013"/>
            <a:ext cx="6705600" cy="1981200"/>
          </a:xfrm>
          <a:prstGeom prst="rect">
            <a:avLst/>
          </a:prstGeom>
          <a:noFill/>
          <a:ln w="31750">
            <a:solidFill>
              <a:srgbClr val="EB9F2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5" y="0"/>
            <a:ext cx="7218363" cy="541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2" name="Rectangle 3"/>
          <p:cNvSpPr>
            <a:spLocks noChangeArrowheads="1"/>
          </p:cNvSpPr>
          <p:nvPr/>
        </p:nvSpPr>
        <p:spPr bwMode="auto">
          <a:xfrm>
            <a:off x="3941763" y="5180013"/>
            <a:ext cx="6096000" cy="301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22883" name="Immagine 3" descr="ASM.img15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3286125"/>
            <a:ext cx="3989388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Immagine 1" descr="ASM.img0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150813"/>
            <a:ext cx="5715000" cy="748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0" name="CasellaDiTesto 2"/>
          <p:cNvSpPr txBox="1">
            <a:spLocks noChangeArrowheads="1"/>
          </p:cNvSpPr>
          <p:nvPr/>
        </p:nvSpPr>
        <p:spPr bwMode="auto">
          <a:xfrm>
            <a:off x="317500" y="-1588"/>
            <a:ext cx="9850438" cy="70802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it-IT" sz="2000"/>
          </a:p>
          <a:p>
            <a:r>
              <a:rPr lang="it-IT" sz="2000"/>
              <a:t>Some potentail and real biotechnological applications of thermophilic microorganisms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523875" y="1600200"/>
            <a:ext cx="9182100" cy="1066800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6" rIns="91434" bIns="45716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AutoNum type="arabicPeriod"/>
            </a:pPr>
            <a:r>
              <a:rPr lang="it-IT" sz="3200"/>
              <a:t>The cell wall of Archaea: pseudopeptidoglycan, polysaccharide, glycoprotein</a:t>
            </a:r>
          </a:p>
        </p:txBody>
      </p:sp>
      <p:sp>
        <p:nvSpPr>
          <p:cNvPr id="21506" name="Rectangle 7"/>
          <p:cNvSpPr>
            <a:spLocks noChangeArrowheads="1"/>
          </p:cNvSpPr>
          <p:nvPr/>
        </p:nvSpPr>
        <p:spPr bwMode="auto">
          <a:xfrm>
            <a:off x="7037388" y="7213600"/>
            <a:ext cx="327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6" rIns="91434" bIns="45716">
            <a:spAutoFit/>
          </a:bodyPr>
          <a:lstStyle/>
          <a:p>
            <a:pPr>
              <a:buFontTx/>
              <a:buChar char="•"/>
            </a:pPr>
            <a:endParaRPr lang="it-IT" sz="3200"/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501650" y="3124200"/>
            <a:ext cx="9217025" cy="1066800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6" rIns="91434" bIns="45716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200"/>
              <a:t>2. The cytoplasmic membrane of Archaea: ether linkage, glycerol diethers and tetraethers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501650" y="4668838"/>
            <a:ext cx="9199563" cy="579437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6" rIns="91434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200"/>
              <a:t>3. Transcription and translation in Archaea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501650" y="5715000"/>
            <a:ext cx="9228138" cy="1066800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6" rIns="91434" bIns="45716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200"/>
              <a:t>4. Energy metabolism and metabolic pathways in Archaea</a:t>
            </a:r>
          </a:p>
        </p:txBody>
      </p:sp>
      <p:sp>
        <p:nvSpPr>
          <p:cNvPr id="21510" name="Text Box 11"/>
          <p:cNvSpPr txBox="1">
            <a:spLocks noChangeArrowheads="1"/>
          </p:cNvSpPr>
          <p:nvPr/>
        </p:nvSpPr>
        <p:spPr bwMode="auto">
          <a:xfrm>
            <a:off x="2990850" y="473075"/>
            <a:ext cx="42497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600"/>
              <a:t>The Archaea’s traits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8" grpId="0" animBg="1"/>
      <p:bldP spid="38920" grpId="0" animBg="1"/>
      <p:bldP spid="38921" grpId="0" animBg="1"/>
      <p:bldP spid="389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FG11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1384300"/>
            <a:ext cx="8564562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1773238" y="457200"/>
            <a:ext cx="66087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/>
              <a:t>Lipids in Bacteria, Eukarya, and Archaea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dna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358232" y="2358231"/>
            <a:ext cx="5529262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3009900" y="1143000"/>
            <a:ext cx="457200" cy="6248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03" name="AutoShape 5"/>
          <p:cNvSpPr>
            <a:spLocks noChangeArrowheads="1"/>
          </p:cNvSpPr>
          <p:nvPr/>
        </p:nvSpPr>
        <p:spPr bwMode="auto">
          <a:xfrm>
            <a:off x="2679700" y="1066800"/>
            <a:ext cx="12192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3048000" y="6680200"/>
            <a:ext cx="3962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05" name="Text Box 7"/>
          <p:cNvSpPr txBox="1">
            <a:spLocks noChangeArrowheads="1"/>
          </p:cNvSpPr>
          <p:nvPr/>
        </p:nvSpPr>
        <p:spPr bwMode="auto">
          <a:xfrm>
            <a:off x="622300" y="457200"/>
            <a:ext cx="89789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/>
              <a:t>RNA polymerases from Bacteria, Eukarya, and Archaea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ChangeArrowheads="1"/>
          </p:cNvSpPr>
          <p:nvPr/>
        </p:nvSpPr>
        <p:spPr bwMode="auto">
          <a:xfrm>
            <a:off x="1066800" y="2971800"/>
            <a:ext cx="8077200" cy="1752600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619" tIns="50809" rIns="101619" bIns="50809"/>
          <a:lstStyle/>
          <a:p>
            <a:pPr marL="342900" indent="-342900" algn="ctr">
              <a:spcBef>
                <a:spcPct val="20000"/>
              </a:spcBef>
            </a:pPr>
            <a:r>
              <a:rPr lang="it-IT" sz="4400" b="1">
                <a:solidFill>
                  <a:schemeClr val="bg2"/>
                </a:solidFill>
              </a:rPr>
              <a:t>The Euryarchaeota:</a:t>
            </a:r>
          </a:p>
          <a:p>
            <a:pPr marL="342900" indent="-342900" algn="ctr">
              <a:spcBef>
                <a:spcPct val="20000"/>
              </a:spcBef>
            </a:pPr>
            <a:r>
              <a:rPr lang="it-IT" sz="4400" b="1">
                <a:solidFill>
                  <a:srgbClr val="FF0000"/>
                </a:solidFill>
              </a:rPr>
              <a:t>extremely halophilic Archaea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98:Templates:Blank Presentation</Template>
  <TotalTime>642</TotalTime>
  <Words>925</Words>
  <Application>Microsoft Macintosh PowerPoint</Application>
  <PresentationFormat>Personalizzato</PresentationFormat>
  <Paragraphs>288</Paragraphs>
  <Slides>55</Slides>
  <Notes>51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57" baseType="lpstr">
      <vt:lpstr>Blank Presentation</vt:lpstr>
      <vt:lpstr>Image</vt:lpstr>
      <vt:lpstr>MICROBIOLOGIA GENERALE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Simon &amp; Schuster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Erik Unhjem</dc:creator>
  <cp:lastModifiedBy>Giorgio Gribaudo</cp:lastModifiedBy>
  <cp:revision>53</cp:revision>
  <dcterms:created xsi:type="dcterms:W3CDTF">2010-04-27T12:50:52Z</dcterms:created>
  <dcterms:modified xsi:type="dcterms:W3CDTF">2016-05-05T09:01:40Z</dcterms:modified>
</cp:coreProperties>
</file>