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vml" ContentType="application/vnd.openxmlformats-officedocument.vmlDrawing"/>
  <Default Extension="png" ContentType="image/png"/>
  <Default Extension="bin" ContentType="application/vnd.openxmlformats-officedocument.presentationml.printerSettings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oleObject1.bin" ContentType="application/vnd.openxmlformats-officedocument.oleObject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embeddings/oleObject2.bin" ContentType="application/vnd.openxmlformats-officedocument.oleObject"/>
  <Override PartName="/ppt/notesSlides/notesSlide11.xml" ContentType="application/vnd.openxmlformats-officedocument.presentationml.notesSlide+xml"/>
  <Override PartName="/ppt/embeddings/oleObject3.bin" ContentType="application/vnd.openxmlformats-officedocument.oleObject"/>
  <Override PartName="/ppt/notesSlides/notesSlide12.xml" ContentType="application/vnd.openxmlformats-officedocument.presentationml.notesSlide+xml"/>
  <Override PartName="/ppt/embeddings/oleObject4.bin" ContentType="application/vnd.openxmlformats-officedocument.oleObject"/>
  <Override PartName="/ppt/notesSlides/notesSlide13.xml" ContentType="application/vnd.openxmlformats-officedocument.presentationml.notesSlide+xml"/>
  <Override PartName="/ppt/embeddings/oleObject5.bin" ContentType="application/vnd.openxmlformats-officedocument.oleObject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65"/>
  </p:notesMasterIdLst>
  <p:sldIdLst>
    <p:sldId id="306" r:id="rId2"/>
    <p:sldId id="307" r:id="rId3"/>
    <p:sldId id="268" r:id="rId4"/>
    <p:sldId id="269" r:id="rId5"/>
    <p:sldId id="315" r:id="rId6"/>
    <p:sldId id="316" r:id="rId7"/>
    <p:sldId id="373" r:id="rId8"/>
    <p:sldId id="395" r:id="rId9"/>
    <p:sldId id="374" r:id="rId10"/>
    <p:sldId id="376" r:id="rId11"/>
    <p:sldId id="372" r:id="rId12"/>
    <p:sldId id="342" r:id="rId13"/>
    <p:sldId id="270" r:id="rId14"/>
    <p:sldId id="394" r:id="rId15"/>
    <p:sldId id="375" r:id="rId16"/>
    <p:sldId id="344" r:id="rId17"/>
    <p:sldId id="397" r:id="rId18"/>
    <p:sldId id="341" r:id="rId19"/>
    <p:sldId id="361" r:id="rId20"/>
    <p:sldId id="333" r:id="rId21"/>
    <p:sldId id="330" r:id="rId22"/>
    <p:sldId id="317" r:id="rId23"/>
    <p:sldId id="388" r:id="rId24"/>
    <p:sldId id="359" r:id="rId25"/>
    <p:sldId id="389" r:id="rId26"/>
    <p:sldId id="318" r:id="rId27"/>
    <p:sldId id="273" r:id="rId28"/>
    <p:sldId id="382" r:id="rId29"/>
    <p:sldId id="348" r:id="rId30"/>
    <p:sldId id="346" r:id="rId31"/>
    <p:sldId id="347" r:id="rId32"/>
    <p:sldId id="381" r:id="rId33"/>
    <p:sldId id="384" r:id="rId34"/>
    <p:sldId id="355" r:id="rId35"/>
    <p:sldId id="366" r:id="rId36"/>
    <p:sldId id="327" r:id="rId37"/>
    <p:sldId id="349" r:id="rId38"/>
    <p:sldId id="350" r:id="rId39"/>
    <p:sldId id="351" r:id="rId40"/>
    <p:sldId id="385" r:id="rId41"/>
    <p:sldId id="367" r:id="rId42"/>
    <p:sldId id="325" r:id="rId43"/>
    <p:sldId id="326" r:id="rId44"/>
    <p:sldId id="324" r:id="rId45"/>
    <p:sldId id="352" r:id="rId46"/>
    <p:sldId id="393" r:id="rId47"/>
    <p:sldId id="353" r:id="rId48"/>
    <p:sldId id="391" r:id="rId49"/>
    <p:sldId id="354" r:id="rId50"/>
    <p:sldId id="371" r:id="rId51"/>
    <p:sldId id="398" r:id="rId52"/>
    <p:sldId id="378" r:id="rId53"/>
    <p:sldId id="400" r:id="rId54"/>
    <p:sldId id="399" r:id="rId55"/>
    <p:sldId id="338" r:id="rId56"/>
    <p:sldId id="345" r:id="rId57"/>
    <p:sldId id="370" r:id="rId58"/>
    <p:sldId id="401" r:id="rId59"/>
    <p:sldId id="336" r:id="rId60"/>
    <p:sldId id="402" r:id="rId61"/>
    <p:sldId id="337" r:id="rId62"/>
    <p:sldId id="365" r:id="rId63"/>
    <p:sldId id="403" r:id="rId64"/>
  </p:sldIdLst>
  <p:sldSz cx="10167938" cy="7616825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FF0000"/>
    <a:srgbClr val="000099"/>
    <a:srgbClr val="BBE0E3"/>
    <a:srgbClr val="FEE5C6"/>
    <a:srgbClr val="D9F3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03" d="100"/>
          <a:sy n="103" d="100"/>
        </p:scale>
        <p:origin x="-2072" y="-96"/>
      </p:cViewPr>
      <p:guideLst>
        <p:guide orient="horz" pos="2355"/>
        <p:guide pos="32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664"/>
    </p:cViewPr>
  </p:sorterViewPr>
  <p:notesViewPr>
    <p:cSldViewPr showGuides="1">
      <p:cViewPr varScale="1">
        <p:scale>
          <a:sx n="80" d="100"/>
          <a:sy n="80" d="100"/>
        </p:scale>
        <p:origin x="-1632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64" Type="http://schemas.openxmlformats.org/officeDocument/2006/relationships/slide" Target="slides/slide63.xml"/><Relationship Id="rId60" Type="http://schemas.openxmlformats.org/officeDocument/2006/relationships/slide" Target="slides/slide59.xml"/><Relationship Id="rId39" Type="http://schemas.openxmlformats.org/officeDocument/2006/relationships/slide" Target="slides/slide38.xml"/><Relationship Id="rId70" Type="http://schemas.openxmlformats.org/officeDocument/2006/relationships/tableStyles" Target="tableStyles.xml"/><Relationship Id="rId7" Type="http://schemas.openxmlformats.org/officeDocument/2006/relationships/slide" Target="slides/slide6.xml"/><Relationship Id="rId43" Type="http://schemas.openxmlformats.org/officeDocument/2006/relationships/slide" Target="slides/slide42.xml"/><Relationship Id="rId25" Type="http://schemas.openxmlformats.org/officeDocument/2006/relationships/slide" Target="slides/slide24.xml"/><Relationship Id="rId10" Type="http://schemas.openxmlformats.org/officeDocument/2006/relationships/slide" Target="slides/slide9.xml"/><Relationship Id="rId50" Type="http://schemas.openxmlformats.org/officeDocument/2006/relationships/slide" Target="slides/slide49.xml"/><Relationship Id="rId63" Type="http://schemas.openxmlformats.org/officeDocument/2006/relationships/slide" Target="slides/slide62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slide" Target="slides/slide44.xml"/><Relationship Id="rId58" Type="http://schemas.openxmlformats.org/officeDocument/2006/relationships/slide" Target="slides/slide57.xml"/><Relationship Id="rId42" Type="http://schemas.openxmlformats.org/officeDocument/2006/relationships/slide" Target="slides/slide41.xml"/><Relationship Id="rId6" Type="http://schemas.openxmlformats.org/officeDocument/2006/relationships/slide" Target="slides/slide5.xml"/><Relationship Id="rId49" Type="http://schemas.openxmlformats.org/officeDocument/2006/relationships/slide" Target="slides/slide48.xml"/><Relationship Id="rId44" Type="http://schemas.openxmlformats.org/officeDocument/2006/relationships/slide" Target="slides/slide43.xml"/><Relationship Id="rId69" Type="http://schemas.openxmlformats.org/officeDocument/2006/relationships/theme" Target="theme/theme1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46" Type="http://schemas.openxmlformats.org/officeDocument/2006/relationships/slide" Target="slides/slide45.xml"/><Relationship Id="rId57" Type="http://schemas.openxmlformats.org/officeDocument/2006/relationships/slide" Target="slides/slide56.xml"/><Relationship Id="rId59" Type="http://schemas.openxmlformats.org/officeDocument/2006/relationships/slide" Target="slides/slide58.xml"/><Relationship Id="rId35" Type="http://schemas.openxmlformats.org/officeDocument/2006/relationships/slide" Target="slides/slide34.xml"/><Relationship Id="rId51" Type="http://schemas.openxmlformats.org/officeDocument/2006/relationships/slide" Target="slides/slide50.xml"/><Relationship Id="rId55" Type="http://schemas.openxmlformats.org/officeDocument/2006/relationships/slide" Target="slides/slide54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40" Type="http://schemas.openxmlformats.org/officeDocument/2006/relationships/slide" Target="slides/slide39.xml"/><Relationship Id="rId62" Type="http://schemas.openxmlformats.org/officeDocument/2006/relationships/slide" Target="slides/slide61.xml"/><Relationship Id="rId66" Type="http://schemas.openxmlformats.org/officeDocument/2006/relationships/printerSettings" Target="printerSettings/printerSettings1.bin"/><Relationship Id="rId36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slide" Target="slides/slide46.xml"/><Relationship Id="rId56" Type="http://schemas.openxmlformats.org/officeDocument/2006/relationships/slide" Target="slides/slide55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2" Type="http://schemas.openxmlformats.org/officeDocument/2006/relationships/slide" Target="slides/slide51.xml"/><Relationship Id="rId65" Type="http://schemas.openxmlformats.org/officeDocument/2006/relationships/notesMaster" Target="notesMasters/notesMaster1.xml"/><Relationship Id="rId67" Type="http://schemas.openxmlformats.org/officeDocument/2006/relationships/presProps" Target="presProps.xml"/><Relationship Id="rId54" Type="http://schemas.openxmlformats.org/officeDocument/2006/relationships/slide" Target="slides/slide53.xml"/><Relationship Id="rId12" Type="http://schemas.openxmlformats.org/officeDocument/2006/relationships/slide" Target="slides/slide11.xml"/><Relationship Id="rId3" Type="http://schemas.openxmlformats.org/officeDocument/2006/relationships/slide" Target="slides/slide2.xml"/><Relationship Id="rId23" Type="http://schemas.openxmlformats.org/officeDocument/2006/relationships/slide" Target="slides/slide22.xml"/><Relationship Id="rId61" Type="http://schemas.openxmlformats.org/officeDocument/2006/relationships/slide" Target="slides/slide60.xml"/><Relationship Id="rId53" Type="http://schemas.openxmlformats.org/officeDocument/2006/relationships/slide" Target="slides/slide52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68" Type="http://schemas.openxmlformats.org/officeDocument/2006/relationships/viewProps" Target="viewProps.xml"/><Relationship Id="rId29" Type="http://schemas.openxmlformats.org/officeDocument/2006/relationships/slide" Target="slides/slide28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2" Type="http://schemas.openxmlformats.org/officeDocument/2006/relationships/slide" Target="slides/slide21.xml"/><Relationship Id="rId21" Type="http://schemas.openxmlformats.org/officeDocument/2006/relationships/slide" Target="slides/slide2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3316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1413" y="685800"/>
            <a:ext cx="4575175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6F9F021-CFAC-E144-9E41-507C946EA129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12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07" charset="-128"/>
        <a:cs typeface="ＭＳ Ｐゴシック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89087BD-660C-8A4D-B1E4-18E4160F3130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5362" name="Rectangle 1026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4DD90A6-3A50-FB48-BD4A-3E13AE4663DE}" type="slidenum">
              <a:rPr lang="en-US" sz="1200"/>
              <a:pPr/>
              <a:t>16</a:t>
            </a:fld>
            <a:endParaRPr lang="en-US" sz="1200"/>
          </a:p>
        </p:txBody>
      </p:sp>
      <p:sp>
        <p:nvSpPr>
          <p:cNvPr id="3993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399AE39-2EC3-4D47-96BB-786B14C470E3}" type="slidenum">
              <a:rPr lang="en-US" sz="1200"/>
              <a:pPr/>
              <a:t>18</a:t>
            </a:fld>
            <a:endParaRPr lang="en-US" sz="1200"/>
          </a:p>
        </p:txBody>
      </p:sp>
      <p:sp>
        <p:nvSpPr>
          <p:cNvPr id="4301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91005A0-AA31-B648-8C45-3AB6D2EBA4DE}" type="slidenum">
              <a:rPr lang="en-US" sz="1200"/>
              <a:pPr/>
              <a:t>19</a:t>
            </a:fld>
            <a:endParaRPr lang="en-US" sz="1200"/>
          </a:p>
        </p:txBody>
      </p:sp>
      <p:sp>
        <p:nvSpPr>
          <p:cNvPr id="4505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3B37F9C-48D3-A64F-9040-57175E45378F}" type="slidenum">
              <a:rPr lang="en-US" sz="1200"/>
              <a:pPr/>
              <a:t>20</a:t>
            </a:fld>
            <a:endParaRPr lang="en-US" sz="1200"/>
          </a:p>
        </p:txBody>
      </p:sp>
      <p:sp>
        <p:nvSpPr>
          <p:cNvPr id="4710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7A523A0-D59E-754B-AFFE-A108BD83283F}" type="slidenum">
              <a:rPr lang="en-US" sz="1200"/>
              <a:pPr/>
              <a:t>21</a:t>
            </a:fld>
            <a:endParaRPr lang="en-US" sz="1200"/>
          </a:p>
        </p:txBody>
      </p:sp>
      <p:sp>
        <p:nvSpPr>
          <p:cNvPr id="4915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D8FA146-CEA9-C047-94D0-E8EE1E01FB97}" type="slidenum">
              <a:rPr lang="en-US" sz="1200"/>
              <a:pPr/>
              <a:t>22</a:t>
            </a:fld>
            <a:endParaRPr lang="en-US" sz="1200"/>
          </a:p>
        </p:txBody>
      </p:sp>
      <p:sp>
        <p:nvSpPr>
          <p:cNvPr id="5120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64677C2A-A4FC-EC42-B05B-7F28D8904DB4}" type="slidenum">
              <a:rPr lang="en-US" sz="1200"/>
              <a:pPr/>
              <a:t>24</a:t>
            </a:fld>
            <a:endParaRPr lang="en-US" sz="1200"/>
          </a:p>
        </p:txBody>
      </p:sp>
      <p:sp>
        <p:nvSpPr>
          <p:cNvPr id="5427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1129F0A8-EC91-E249-B443-B0BFE4E8D9DE}" type="slidenum">
              <a:rPr lang="en-US" sz="1200"/>
              <a:pPr/>
              <a:t>26</a:t>
            </a:fld>
            <a:endParaRPr lang="en-US" sz="1200"/>
          </a:p>
        </p:txBody>
      </p:sp>
      <p:sp>
        <p:nvSpPr>
          <p:cNvPr id="5734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92A3CCD-1948-8049-AC8C-7FB3D56CE4FF}" type="slidenum">
              <a:rPr lang="en-US" sz="1200"/>
              <a:pPr/>
              <a:t>27</a:t>
            </a:fld>
            <a:endParaRPr lang="en-US" sz="1200"/>
          </a:p>
        </p:txBody>
      </p:sp>
      <p:sp>
        <p:nvSpPr>
          <p:cNvPr id="5939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70D35D0-8488-2848-8B01-211EE1F59957}" type="slidenum">
              <a:rPr lang="en-US" sz="1200"/>
              <a:pPr/>
              <a:t>29</a:t>
            </a:fld>
            <a:endParaRPr lang="en-US" sz="1200"/>
          </a:p>
        </p:txBody>
      </p:sp>
      <p:sp>
        <p:nvSpPr>
          <p:cNvPr id="62466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7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Genev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solidFill>
                  <a:srgbClr val="000000"/>
                </a:solidFill>
                <a:latin typeface="Geneva" charset="0"/>
                <a:ea typeface="ＭＳ Ｐゴシック" charset="0"/>
                <a:cs typeface="ＭＳ Ｐゴシック" charset="0"/>
              </a:rPr>
              <a:t>. </a:t>
            </a:r>
          </a:p>
          <a:p>
            <a:endParaRPr lang="en-US">
              <a:solidFill>
                <a:srgbClr val="000000"/>
              </a:solidFill>
              <a:latin typeface="Genev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DB1D25FC-8D25-D445-BB38-490110378B1E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17410" name="Rectangle 1026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2DC3193-A9AD-FF49-A00F-53EFCF1494EA}" type="slidenum">
              <a:rPr lang="en-US" sz="1200"/>
              <a:pPr/>
              <a:t>30</a:t>
            </a:fld>
            <a:endParaRPr lang="en-US" sz="1200"/>
          </a:p>
        </p:txBody>
      </p:sp>
      <p:sp>
        <p:nvSpPr>
          <p:cNvPr id="64514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5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01B6BD0-52C6-6D4A-B265-E3D6118CD2E8}" type="slidenum">
              <a:rPr lang="en-US" sz="1200"/>
              <a:pPr/>
              <a:t>31</a:t>
            </a:fld>
            <a:endParaRPr lang="en-US" sz="1200"/>
          </a:p>
        </p:txBody>
      </p:sp>
      <p:sp>
        <p:nvSpPr>
          <p:cNvPr id="66562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6563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Geneva" charset="0"/>
              <a:ea typeface="ＭＳ Ｐゴシック" charset="0"/>
              <a:cs typeface="ＭＳ Ｐゴシック" charset="0"/>
            </a:endParaRPr>
          </a:p>
          <a:p>
            <a:endParaRPr lang="en-US">
              <a:solidFill>
                <a:srgbClr val="000000"/>
              </a:solidFill>
              <a:latin typeface="Genev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71AB965-9B96-2541-B845-D096F6474B15}" type="slidenum">
              <a:rPr lang="en-US" sz="1200"/>
              <a:pPr/>
              <a:t>34</a:t>
            </a:fld>
            <a:endParaRPr lang="en-US" sz="1200"/>
          </a:p>
        </p:txBody>
      </p:sp>
      <p:sp>
        <p:nvSpPr>
          <p:cNvPr id="7065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F00A103-3B69-1B43-830B-7D03E9FA46E4}" type="slidenum">
              <a:rPr lang="en-US" sz="1200"/>
              <a:pPr/>
              <a:t>35</a:t>
            </a:fld>
            <a:endParaRPr lang="en-US" sz="1200"/>
          </a:p>
        </p:txBody>
      </p:sp>
      <p:sp>
        <p:nvSpPr>
          <p:cNvPr id="72706" name="Rectangle 1026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12163667-C656-8948-A157-C27C796741F8}" type="slidenum">
              <a:rPr lang="en-US" sz="1200"/>
              <a:pPr/>
              <a:t>36</a:t>
            </a:fld>
            <a:endParaRPr lang="en-US" sz="1200"/>
          </a:p>
        </p:txBody>
      </p:sp>
      <p:sp>
        <p:nvSpPr>
          <p:cNvPr id="7475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0442BDA-492F-5245-BDA7-DD0A356D0528}" type="slidenum">
              <a:rPr lang="en-US" sz="1200"/>
              <a:pPr/>
              <a:t>37</a:t>
            </a:fld>
            <a:endParaRPr lang="en-US" sz="1200"/>
          </a:p>
        </p:txBody>
      </p:sp>
      <p:sp>
        <p:nvSpPr>
          <p:cNvPr id="76802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6803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Geneva" charset="0"/>
              <a:ea typeface="ＭＳ Ｐゴシック" charset="0"/>
              <a:cs typeface="ＭＳ Ｐゴシック" charset="0"/>
            </a:endParaRPr>
          </a:p>
          <a:p>
            <a:endParaRPr lang="en-US">
              <a:solidFill>
                <a:srgbClr val="000000"/>
              </a:solidFill>
              <a:latin typeface="Genev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A53102B-EC6F-E44D-BC41-06836FFFEC6B}" type="slidenum">
              <a:rPr lang="en-US" sz="1200"/>
              <a:pPr/>
              <a:t>38</a:t>
            </a:fld>
            <a:endParaRPr lang="en-US" sz="1200"/>
          </a:p>
        </p:txBody>
      </p:sp>
      <p:sp>
        <p:nvSpPr>
          <p:cNvPr id="78850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1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Genev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D6249FDE-CAAA-614D-8410-B72584367220}" type="slidenum">
              <a:rPr lang="en-US" sz="1200"/>
              <a:pPr/>
              <a:t>39</a:t>
            </a:fld>
            <a:endParaRPr lang="en-US" sz="1200"/>
          </a:p>
        </p:txBody>
      </p:sp>
      <p:sp>
        <p:nvSpPr>
          <p:cNvPr id="80898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0899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Geneva" charset="0"/>
              <a:ea typeface="ＭＳ Ｐゴシック" charset="0"/>
              <a:cs typeface="ＭＳ Ｐゴシック" charset="0"/>
            </a:endParaRPr>
          </a:p>
          <a:p>
            <a:endParaRPr lang="en-US">
              <a:solidFill>
                <a:srgbClr val="000000"/>
              </a:solidFill>
              <a:latin typeface="Genev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BD697A6-1FB8-C848-9198-12A34E0A30F4}" type="slidenum">
              <a:rPr lang="en-US" sz="1200"/>
              <a:pPr/>
              <a:t>41</a:t>
            </a:fld>
            <a:endParaRPr lang="en-US" sz="1200"/>
          </a:p>
        </p:txBody>
      </p:sp>
      <p:sp>
        <p:nvSpPr>
          <p:cNvPr id="83970" name="Rectangle 1026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6EE224E-C87B-F640-B782-9D86CFC58096}" type="slidenum">
              <a:rPr lang="en-US" sz="1200"/>
              <a:pPr/>
              <a:t>42</a:t>
            </a:fld>
            <a:endParaRPr lang="en-US" sz="1200"/>
          </a:p>
        </p:txBody>
      </p:sp>
      <p:sp>
        <p:nvSpPr>
          <p:cNvPr id="8601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60A24CDE-2F0B-9D47-8388-C821A6FDD247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1945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Genev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1292CFC2-5D97-6D49-878E-77995A1C42F7}" type="slidenum">
              <a:rPr lang="en-US" sz="1200"/>
              <a:pPr/>
              <a:t>43</a:t>
            </a:fld>
            <a:endParaRPr lang="en-US" sz="1200"/>
          </a:p>
        </p:txBody>
      </p:sp>
      <p:sp>
        <p:nvSpPr>
          <p:cNvPr id="8806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AF93998-605B-9A45-B313-791CD4696069}" type="slidenum">
              <a:rPr lang="en-US" sz="1200"/>
              <a:pPr/>
              <a:t>44</a:t>
            </a:fld>
            <a:endParaRPr lang="en-US" sz="1200"/>
          </a:p>
        </p:txBody>
      </p:sp>
      <p:sp>
        <p:nvSpPr>
          <p:cNvPr id="9011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A199841-7052-EB40-A998-A8D8DEBA2E5E}" type="slidenum">
              <a:rPr lang="en-US" sz="1200"/>
              <a:pPr/>
              <a:t>45</a:t>
            </a:fld>
            <a:endParaRPr lang="en-US" sz="1200"/>
          </a:p>
        </p:txBody>
      </p:sp>
      <p:sp>
        <p:nvSpPr>
          <p:cNvPr id="92162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2163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AE8803D-7A9C-5A40-8E8E-0A0A75394062}" type="slidenum">
              <a:rPr lang="en-US" sz="1200"/>
              <a:pPr/>
              <a:t>47</a:t>
            </a:fld>
            <a:endParaRPr lang="en-US" sz="1200"/>
          </a:p>
        </p:txBody>
      </p:sp>
      <p:sp>
        <p:nvSpPr>
          <p:cNvPr id="95234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Geneva" charset="0"/>
              <a:ea typeface="ＭＳ Ｐゴシック" charset="0"/>
              <a:cs typeface="ＭＳ Ｐゴシック" charset="0"/>
            </a:endParaRPr>
          </a:p>
          <a:p>
            <a:endParaRPr lang="en-US">
              <a:solidFill>
                <a:srgbClr val="000000"/>
              </a:solidFill>
              <a:latin typeface="Genev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64762FAD-4C57-D249-8E5E-7A73CAB15343}" type="slidenum">
              <a:rPr lang="en-US" sz="1200"/>
              <a:pPr/>
              <a:t>49</a:t>
            </a:fld>
            <a:endParaRPr lang="en-US" sz="1200"/>
          </a:p>
        </p:txBody>
      </p:sp>
      <p:sp>
        <p:nvSpPr>
          <p:cNvPr id="98306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8307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1F665EB1-30FC-9044-8FDF-D16244A9E6FC}" type="slidenum">
              <a:rPr lang="en-US" sz="1200"/>
              <a:pPr/>
              <a:t>50</a:t>
            </a:fld>
            <a:endParaRPr lang="en-US" sz="1200"/>
          </a:p>
        </p:txBody>
      </p:sp>
      <p:sp>
        <p:nvSpPr>
          <p:cNvPr id="10035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B4D6CB1-EA09-894E-AEC4-EE23C8802012}" type="slidenum">
              <a:rPr lang="en-US" sz="1200"/>
              <a:pPr/>
              <a:t>55</a:t>
            </a:fld>
            <a:endParaRPr lang="en-US" sz="1200"/>
          </a:p>
        </p:txBody>
      </p:sp>
      <p:sp>
        <p:nvSpPr>
          <p:cNvPr id="10649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5A52D4F-3EEB-BF47-9F29-4635DA491522}" type="slidenum">
              <a:rPr lang="en-US" sz="1200"/>
              <a:pPr/>
              <a:t>56</a:t>
            </a:fld>
            <a:endParaRPr lang="en-US" sz="1200"/>
          </a:p>
        </p:txBody>
      </p:sp>
      <p:sp>
        <p:nvSpPr>
          <p:cNvPr id="10854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639EE1C-003E-DE45-8894-5F5E77DF9E30}" type="slidenum">
              <a:rPr lang="en-US" sz="1200"/>
              <a:pPr/>
              <a:t>57</a:t>
            </a:fld>
            <a:endParaRPr lang="en-US" sz="1200"/>
          </a:p>
        </p:txBody>
      </p:sp>
      <p:sp>
        <p:nvSpPr>
          <p:cNvPr id="11059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5E6770D-43F0-5D47-80E4-2EF87127A780}" type="slidenum">
              <a:rPr lang="en-US" sz="1200"/>
              <a:pPr/>
              <a:t>59</a:t>
            </a:fld>
            <a:endParaRPr lang="en-US" sz="1200"/>
          </a:p>
        </p:txBody>
      </p:sp>
      <p:sp>
        <p:nvSpPr>
          <p:cNvPr id="113666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3667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Genev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90791C57-6D17-C84D-8A66-8DB9720E79DD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2150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6A8EBD0D-AEA5-3F44-A2A8-8CF809737D82}" type="slidenum">
              <a:rPr lang="en-US" sz="1200"/>
              <a:pPr/>
              <a:t>61</a:t>
            </a:fld>
            <a:endParaRPr lang="en-US" sz="1200"/>
          </a:p>
        </p:txBody>
      </p:sp>
      <p:sp>
        <p:nvSpPr>
          <p:cNvPr id="115714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5715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Genev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935A390-7D4F-CB4B-BF2E-7145E928442E}" type="slidenum">
              <a:rPr lang="en-US" sz="1200"/>
              <a:pPr/>
              <a:t>62</a:t>
            </a:fld>
            <a:endParaRPr lang="en-US" sz="1200"/>
          </a:p>
        </p:txBody>
      </p:sp>
      <p:sp>
        <p:nvSpPr>
          <p:cNvPr id="117762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7763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Genev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D5C5C9E-9BE5-1B48-A536-8307BE58D5DB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2355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1FD558D-68E7-2F4E-A871-6F0A6BEA9D93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25602" name="Rectangle 1026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0AE3714-D3B2-CB41-B4A9-CC8AC1C760AD}" type="slidenum">
              <a:rPr lang="en-US" sz="1200"/>
              <a:pPr/>
              <a:t>11</a:t>
            </a:fld>
            <a:endParaRPr lang="en-US" sz="1200"/>
          </a:p>
        </p:txBody>
      </p:sp>
      <p:sp>
        <p:nvSpPr>
          <p:cNvPr id="31746" name="Rectangle 1026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02424F0-7F66-2849-93AC-FA7F76040406}" type="slidenum">
              <a:rPr lang="en-US" sz="1200"/>
              <a:pPr/>
              <a:t>12</a:t>
            </a:fld>
            <a:endParaRPr lang="en-US" sz="1200"/>
          </a:p>
        </p:txBody>
      </p:sp>
      <p:sp>
        <p:nvSpPr>
          <p:cNvPr id="33794" name="Rectangle 1026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B760A01-9E98-3F42-8A6B-C70F709E9B85}" type="slidenum">
              <a:rPr lang="en-US" sz="1200"/>
              <a:pPr/>
              <a:t>13</a:t>
            </a:fld>
            <a:endParaRPr lang="en-US" sz="1200"/>
          </a:p>
        </p:txBody>
      </p:sp>
      <p:sp>
        <p:nvSpPr>
          <p:cNvPr id="3584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62000" y="2365375"/>
            <a:ext cx="8643938" cy="1633538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5588" y="4316413"/>
            <a:ext cx="7116762" cy="19462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1552E-5057-A542-9C48-0D140D7F9AFA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883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A7DF98-943E-C54C-9F8C-A5CAEF3C52DA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317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245350" y="676275"/>
            <a:ext cx="2160588" cy="6094413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762000" y="676275"/>
            <a:ext cx="6330950" cy="6094413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3F3712-B06F-C141-A533-785F78FA37E6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094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CAE88D-BA0B-B049-865E-7E132E59E8A7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156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03275" y="4894263"/>
            <a:ext cx="8642350" cy="151288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42350" cy="166528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3C596E-DE52-124F-9E2A-579A8391B341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08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762000" y="2200275"/>
            <a:ext cx="4244975" cy="457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159375" y="2200275"/>
            <a:ext cx="4246563" cy="457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DD94E0-1966-1144-9442-31F5B30343D6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444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51938" cy="1270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92625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92625" cy="43878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165725" y="1704975"/>
            <a:ext cx="4494213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165725" y="2416175"/>
            <a:ext cx="4494213" cy="43878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0FA7CB-96C9-D14C-91D4-B5EFC311EA1A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28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44CDB0-D20F-8D42-9F69-3FBD08368EA5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079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2548AC-5307-0444-ACE8-4840EEBB11C4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936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4863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75100" y="303213"/>
            <a:ext cx="5684838" cy="65008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4863" cy="52101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DCAAA1-ECDC-324F-ADE1-4F75B19BF971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458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92313" y="5332413"/>
            <a:ext cx="6100762" cy="6286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992313" y="681038"/>
            <a:ext cx="6100762" cy="45704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992313" y="5961063"/>
            <a:ext cx="6100762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6B5455-27F4-3D48-B9ED-10A2E6199592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215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676275"/>
            <a:ext cx="8643938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01626" tIns="50813" rIns="101626" bIns="508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2200275"/>
            <a:ext cx="8643938" cy="457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01626" tIns="50813" rIns="101626" bIns="508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0" y="6940550"/>
            <a:ext cx="2119313" cy="50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626" tIns="50813" rIns="101626" bIns="50813" numCol="1" anchor="t" anchorCtr="0" compatLnSpc="1">
            <a:prstTxWarp prst="textNoShape">
              <a:avLst/>
            </a:prstTxWarp>
          </a:bodyPr>
          <a:lstStyle>
            <a:lvl1pPr algn="l">
              <a:defRPr sz="16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73450" y="6940550"/>
            <a:ext cx="3221038" cy="50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626" tIns="50813" rIns="101626" bIns="50813" numCol="1" anchor="t" anchorCtr="0" compatLnSpc="1">
            <a:prstTxWarp prst="textNoShape">
              <a:avLst/>
            </a:prstTxWarp>
          </a:bodyPr>
          <a:lstStyle>
            <a:lvl1pPr>
              <a:defRPr sz="16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86625" y="6940550"/>
            <a:ext cx="2119313" cy="50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626" tIns="50813" rIns="101626" bIns="50813" numCol="1" anchor="t" anchorCtr="0" compatLnSpc="1">
            <a:prstTxWarp prst="textNoShape">
              <a:avLst/>
            </a:prstTxWarp>
          </a:bodyPr>
          <a:lstStyle>
            <a:lvl1pPr algn="r">
              <a:defRPr sz="1600"/>
            </a:lvl1pPr>
          </a:lstStyle>
          <a:p>
            <a:pPr>
              <a:defRPr/>
            </a:pPr>
            <a:fld id="{D2432DBB-BC86-3941-B6D0-F686E5174021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1600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ctr" defTabSz="101600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" pitchFamily="-111" charset="0"/>
          <a:ea typeface="ＭＳ Ｐゴシック" pitchFamily="-107" charset="-128"/>
          <a:cs typeface="ＭＳ Ｐゴシック" pitchFamily="-107" charset="-128"/>
        </a:defRPr>
      </a:lvl2pPr>
      <a:lvl3pPr algn="ctr" defTabSz="101600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" pitchFamily="-111" charset="0"/>
          <a:ea typeface="ＭＳ Ｐゴシック" pitchFamily="-107" charset="-128"/>
          <a:cs typeface="ＭＳ Ｐゴシック" pitchFamily="-107" charset="-128"/>
        </a:defRPr>
      </a:lvl3pPr>
      <a:lvl4pPr algn="ctr" defTabSz="101600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" pitchFamily="-111" charset="0"/>
          <a:ea typeface="ＭＳ Ｐゴシック" pitchFamily="-107" charset="-128"/>
          <a:cs typeface="ＭＳ Ｐゴシック" pitchFamily="-107" charset="-128"/>
        </a:defRPr>
      </a:lvl4pPr>
      <a:lvl5pPr algn="ctr" defTabSz="101600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" pitchFamily="-111" charset="0"/>
          <a:ea typeface="ＭＳ Ｐゴシック" pitchFamily="-107" charset="-128"/>
          <a:cs typeface="ＭＳ Ｐゴシック" pitchFamily="-107" charset="-128"/>
        </a:defRPr>
      </a:lvl5pPr>
      <a:lvl6pPr marL="457200" algn="ctr" defTabSz="101600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" pitchFamily="-111" charset="0"/>
        </a:defRPr>
      </a:lvl6pPr>
      <a:lvl7pPr marL="914400" algn="ctr" defTabSz="101600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" pitchFamily="-111" charset="0"/>
        </a:defRPr>
      </a:lvl7pPr>
      <a:lvl8pPr marL="1371600" algn="ctr" defTabSz="101600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" pitchFamily="-111" charset="0"/>
        </a:defRPr>
      </a:lvl8pPr>
      <a:lvl9pPr marL="1828800" algn="ctr" defTabSz="101600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" pitchFamily="-111" charset="0"/>
        </a:defRPr>
      </a:lvl9pPr>
    </p:titleStyle>
    <p:bodyStyle>
      <a:lvl1pPr marL="381000" indent="-381000" algn="l" defTabSz="1016000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825500" indent="-317500" algn="l" defTabSz="1016000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  <a:ea typeface="ＭＳ Ｐゴシック" pitchFamily="-111" charset="-128"/>
        </a:defRPr>
      </a:lvl2pPr>
      <a:lvl3pPr marL="1270000" indent="-254000" algn="l" defTabSz="1016000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tx1"/>
          </a:solidFill>
          <a:latin typeface="+mn-lt"/>
          <a:ea typeface="ＭＳ Ｐゴシック" pitchFamily="-111" charset="-128"/>
        </a:defRPr>
      </a:lvl3pPr>
      <a:lvl4pPr marL="1778000" indent="-254000" algn="l" defTabSz="1016000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ＭＳ Ｐゴシック" pitchFamily="-111" charset="-128"/>
        </a:defRPr>
      </a:lvl4pPr>
      <a:lvl5pPr marL="2286000" indent="-254000" algn="l" defTabSz="1016000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ＭＳ Ｐゴシック" pitchFamily="-111" charset="-128"/>
        </a:defRPr>
      </a:lvl5pPr>
      <a:lvl6pPr marL="2743200" indent="-254000" algn="l" defTabSz="1016000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ＭＳ Ｐゴシック" pitchFamily="-111" charset="-128"/>
        </a:defRPr>
      </a:lvl6pPr>
      <a:lvl7pPr marL="3200400" indent="-254000" algn="l" defTabSz="1016000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ＭＳ Ｐゴシック" pitchFamily="-111" charset="-128"/>
        </a:defRPr>
      </a:lvl7pPr>
      <a:lvl8pPr marL="3657600" indent="-254000" algn="l" defTabSz="1016000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ＭＳ Ｐゴシック" pitchFamily="-111" charset="-128"/>
        </a:defRPr>
      </a:lvl8pPr>
      <a:lvl9pPr marL="4114800" indent="-254000" algn="l" defTabSz="1016000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oleObject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8.xml"/><Relationship Id="rId5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oleObject2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0.xml"/><Relationship Id="rId5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oleObject3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1.xml"/><Relationship Id="rId5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oleObject4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2.xml"/><Relationship Id="rId5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oleObject5.bin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3.xml"/><Relationship Id="rId5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jpeg"/><Relationship Id="rId5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oleObject6.bin"/><Relationship Id="rId5" Type="http://schemas.openxmlformats.org/officeDocument/2006/relationships/image" Target="../media/image33.png"/><Relationship Id="rId7" Type="http://schemas.openxmlformats.org/officeDocument/2006/relationships/image" Target="../media/image34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22.xml"/><Relationship Id="rId6" Type="http://schemas.openxmlformats.org/officeDocument/2006/relationships/oleObject" Target="../embeddings/oleObject7.bin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3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3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oleObject8.bin"/><Relationship Id="rId5" Type="http://schemas.openxmlformats.org/officeDocument/2006/relationships/image" Target="../media/image57.png"/><Relationship Id="rId7" Type="http://schemas.openxmlformats.org/officeDocument/2006/relationships/image" Target="../media/image58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37.xml"/><Relationship Id="rId6" Type="http://schemas.openxmlformats.org/officeDocument/2006/relationships/oleObject" Target="../embeddings/oleObject9.bin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3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1016000"/>
            <a:ext cx="9067800" cy="1268413"/>
          </a:xfrm>
        </p:spPr>
        <p:txBody>
          <a:bodyPr/>
          <a:lstStyle/>
          <a:p>
            <a:r>
              <a:rPr lang="it-IT"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MICROBIOLOGIA GENERALE</a:t>
            </a:r>
          </a:p>
        </p:txBody>
      </p:sp>
      <p:sp>
        <p:nvSpPr>
          <p:cNvPr id="1433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58975" y="3275013"/>
            <a:ext cx="6326188" cy="1066800"/>
          </a:xfrm>
          <a:solidFill>
            <a:schemeClr val="accent1"/>
          </a:solidFill>
        </p:spPr>
        <p:txBody>
          <a:bodyPr anchor="ctr"/>
          <a:lstStyle/>
          <a:p>
            <a:r>
              <a:rPr lang="it-IT" sz="4000" b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Microbial genetics 1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1029"/>
          <p:cNvSpPr txBox="1">
            <a:spLocks noChangeArrowheads="1"/>
          </p:cNvSpPr>
          <p:nvPr/>
        </p:nvSpPr>
        <p:spPr bwMode="auto">
          <a:xfrm>
            <a:off x="663575" y="215900"/>
            <a:ext cx="8858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>
                <a:solidFill>
                  <a:srgbClr val="000099"/>
                </a:solidFill>
                <a:latin typeface="Arial" charset="0"/>
              </a:rPr>
              <a:t>Using a selective medium to detect rare genetic recombinants</a:t>
            </a:r>
          </a:p>
        </p:txBody>
      </p:sp>
      <p:pic>
        <p:nvPicPr>
          <p:cNvPr id="29698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3" y="989013"/>
            <a:ext cx="8994775" cy="625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1" name="Group 1038"/>
          <p:cNvGrpSpPr>
            <a:grpSpLocks/>
          </p:cNvGrpSpPr>
          <p:nvPr/>
        </p:nvGrpSpPr>
        <p:grpSpPr bwMode="auto">
          <a:xfrm>
            <a:off x="206375" y="215900"/>
            <a:ext cx="9772650" cy="7400925"/>
            <a:chOff x="130" y="136"/>
            <a:chExt cx="6156" cy="4662"/>
          </a:xfrm>
        </p:grpSpPr>
        <p:pic>
          <p:nvPicPr>
            <p:cNvPr id="30722" name="Picture 1026" descr="Fi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" y="416"/>
              <a:ext cx="5784" cy="4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23" name="Rectangle 1027"/>
            <p:cNvSpPr>
              <a:spLocks noChangeArrowheads="1"/>
            </p:cNvSpPr>
            <p:nvPr/>
          </p:nvSpPr>
          <p:spPr bwMode="auto">
            <a:xfrm>
              <a:off x="240" y="4608"/>
              <a:ext cx="5904" cy="1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0724" name="Rectangle 1028"/>
            <p:cNvSpPr>
              <a:spLocks noChangeArrowheads="1"/>
            </p:cNvSpPr>
            <p:nvPr/>
          </p:nvSpPr>
          <p:spPr bwMode="auto">
            <a:xfrm>
              <a:off x="3984" y="2064"/>
              <a:ext cx="1200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0725" name="Text Box 1029"/>
            <p:cNvSpPr txBox="1">
              <a:spLocks noChangeArrowheads="1"/>
            </p:cNvSpPr>
            <p:nvPr/>
          </p:nvSpPr>
          <p:spPr bwMode="auto">
            <a:xfrm>
              <a:off x="130" y="136"/>
              <a:ext cx="615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it-IT">
                  <a:solidFill>
                    <a:srgbClr val="000099"/>
                  </a:solidFill>
                  <a:latin typeface="Arial" charset="0"/>
                </a:rPr>
                <a:t>The control of gene expression by a two-component regulatory system </a:t>
              </a:r>
            </a:p>
          </p:txBody>
        </p:sp>
        <p:sp>
          <p:nvSpPr>
            <p:cNvPr id="30726" name="Text Box 1030"/>
            <p:cNvSpPr txBox="1">
              <a:spLocks noChangeArrowheads="1"/>
            </p:cNvSpPr>
            <p:nvPr/>
          </p:nvSpPr>
          <p:spPr bwMode="auto">
            <a:xfrm>
              <a:off x="2016" y="1680"/>
              <a:ext cx="649" cy="288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it-IT">
                  <a:latin typeface="Arial" charset="0"/>
                </a:rPr>
                <a:t>ComP</a:t>
              </a:r>
            </a:p>
          </p:txBody>
        </p:sp>
        <p:sp>
          <p:nvSpPr>
            <p:cNvPr id="30727" name="Text Box 1031"/>
            <p:cNvSpPr txBox="1">
              <a:spLocks noChangeArrowheads="1"/>
            </p:cNvSpPr>
            <p:nvPr/>
          </p:nvSpPr>
          <p:spPr bwMode="auto">
            <a:xfrm>
              <a:off x="2544" y="3024"/>
              <a:ext cx="649" cy="288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it-IT">
                  <a:latin typeface="Arial" charset="0"/>
                </a:rPr>
                <a:t>ComA</a:t>
              </a:r>
            </a:p>
          </p:txBody>
        </p:sp>
        <p:sp>
          <p:nvSpPr>
            <p:cNvPr id="30728" name="Rectangle 1032"/>
            <p:cNvSpPr>
              <a:spLocks noChangeArrowheads="1"/>
            </p:cNvSpPr>
            <p:nvPr/>
          </p:nvSpPr>
          <p:spPr bwMode="auto">
            <a:xfrm>
              <a:off x="3198" y="4032"/>
              <a:ext cx="1536" cy="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0729" name="Rectangle 1033"/>
            <p:cNvSpPr>
              <a:spLocks noChangeArrowheads="1"/>
            </p:cNvSpPr>
            <p:nvPr/>
          </p:nvSpPr>
          <p:spPr bwMode="auto">
            <a:xfrm>
              <a:off x="2256" y="4368"/>
              <a:ext cx="624" cy="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0730" name="Rectangle 1034"/>
            <p:cNvSpPr>
              <a:spLocks noChangeArrowheads="1"/>
            </p:cNvSpPr>
            <p:nvPr/>
          </p:nvSpPr>
          <p:spPr bwMode="auto">
            <a:xfrm>
              <a:off x="2564" y="4080"/>
              <a:ext cx="384" cy="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0731" name="Line 1036"/>
            <p:cNvSpPr>
              <a:spLocks noChangeShapeType="1"/>
            </p:cNvSpPr>
            <p:nvPr/>
          </p:nvSpPr>
          <p:spPr bwMode="auto">
            <a:xfrm flipV="1">
              <a:off x="2944" y="4112"/>
              <a:ext cx="0" cy="144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0732" name="Text Box 1037"/>
            <p:cNvSpPr txBox="1">
              <a:spLocks noChangeArrowheads="1"/>
            </p:cNvSpPr>
            <p:nvPr/>
          </p:nvSpPr>
          <p:spPr bwMode="auto">
            <a:xfrm>
              <a:off x="3153" y="4005"/>
              <a:ext cx="493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it-IT" sz="1600">
                  <a:latin typeface="Arial" charset="0"/>
                </a:rPr>
                <a:t>mRNA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769" name="Object 2"/>
          <p:cNvGraphicFramePr>
            <a:graphicFrameLocks noChangeAspect="1"/>
          </p:cNvGraphicFramePr>
          <p:nvPr/>
        </p:nvGraphicFramePr>
        <p:xfrm>
          <a:off x="0" y="673100"/>
          <a:ext cx="10167938" cy="6035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3" name="Image" r:id="rId4" imgW="3511006" imgH="2084307" progId="Photoshop.Image.6">
                  <p:embed/>
                </p:oleObj>
              </mc:Choice>
              <mc:Fallback>
                <p:oleObj name="Image" r:id="rId4" imgW="3511006" imgH="2084307" progId="Photoshop.Image.6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73100"/>
                        <a:ext cx="10167938" cy="6035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0" name="Rectangle 3"/>
          <p:cNvSpPr>
            <a:spLocks noChangeArrowheads="1"/>
          </p:cNvSpPr>
          <p:nvPr/>
        </p:nvSpPr>
        <p:spPr bwMode="auto">
          <a:xfrm>
            <a:off x="0" y="4114800"/>
            <a:ext cx="152400" cy="1600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2771" name="Rectangle 4"/>
          <p:cNvSpPr>
            <a:spLocks noChangeArrowheads="1"/>
          </p:cNvSpPr>
          <p:nvPr/>
        </p:nvSpPr>
        <p:spPr bwMode="auto">
          <a:xfrm>
            <a:off x="0" y="5486400"/>
            <a:ext cx="1066800" cy="1752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2772" name="Text Box 5"/>
          <p:cNvSpPr txBox="1">
            <a:spLocks noChangeArrowheads="1"/>
          </p:cNvSpPr>
          <p:nvPr/>
        </p:nvSpPr>
        <p:spPr bwMode="auto">
          <a:xfrm>
            <a:off x="439738" y="395288"/>
            <a:ext cx="933608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800">
                <a:solidFill>
                  <a:srgbClr val="000099"/>
                </a:solidFill>
                <a:latin typeface="Arial" charset="0"/>
              </a:rPr>
              <a:t>Regulation of competence development in </a:t>
            </a:r>
            <a:r>
              <a:rPr lang="it-IT" sz="2800" i="1">
                <a:solidFill>
                  <a:srgbClr val="000099"/>
                </a:solidFill>
                <a:latin typeface="Arial" charset="0"/>
              </a:rPr>
              <a:t>Bacillus subtilis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154113"/>
            <a:ext cx="10163175" cy="631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Text Box 4"/>
          <p:cNvSpPr txBox="1">
            <a:spLocks noChangeArrowheads="1"/>
          </p:cNvSpPr>
          <p:nvPr/>
        </p:nvSpPr>
        <p:spPr bwMode="auto">
          <a:xfrm>
            <a:off x="400050" y="395288"/>
            <a:ext cx="94138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/>
            <a:r>
              <a:rPr lang="en-US" sz="2800">
                <a:solidFill>
                  <a:srgbClr val="000099"/>
                </a:solidFill>
                <a:latin typeface="Arial" charset="0"/>
              </a:rPr>
              <a:t>Mechanism of transformation in a Gram-positive bacterium</a:t>
            </a:r>
            <a:endParaRPr lang="it-IT" sz="2800">
              <a:solidFill>
                <a:srgbClr val="000099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288" y="292100"/>
            <a:ext cx="6118225" cy="703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350" y="74613"/>
            <a:ext cx="5064125" cy="754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Text Box 4"/>
          <p:cNvSpPr txBox="1">
            <a:spLocks noChangeArrowheads="1"/>
          </p:cNvSpPr>
          <p:nvPr/>
        </p:nvSpPr>
        <p:spPr bwMode="auto">
          <a:xfrm>
            <a:off x="400050" y="395288"/>
            <a:ext cx="42275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99"/>
                </a:solidFill>
                <a:latin typeface="Arial" charset="0"/>
              </a:rPr>
              <a:t>Molecular Events in Homologous Recombinantion</a:t>
            </a:r>
            <a:endParaRPr lang="it-IT">
              <a:solidFill>
                <a:srgbClr val="000099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13" name="Object 2"/>
          <p:cNvGraphicFramePr>
            <a:graphicFrameLocks noChangeAspect="1"/>
          </p:cNvGraphicFramePr>
          <p:nvPr/>
        </p:nvGraphicFramePr>
        <p:xfrm>
          <a:off x="1116013" y="0"/>
          <a:ext cx="6580187" cy="7616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15" name="Image" r:id="rId4" imgW="3254995" imgH="3766379" progId="Photoshop.Image.6">
                  <p:embed/>
                </p:oleObj>
              </mc:Choice>
              <mc:Fallback>
                <p:oleObj name="Image" r:id="rId4" imgW="3254995" imgH="3766379" progId="Photoshop.Image.6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0"/>
                        <a:ext cx="6580187" cy="7616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14" name="Text Box 3"/>
          <p:cNvSpPr txBox="1">
            <a:spLocks noChangeArrowheads="1"/>
          </p:cNvSpPr>
          <p:nvPr/>
        </p:nvSpPr>
        <p:spPr bwMode="auto">
          <a:xfrm>
            <a:off x="4286250" y="1752600"/>
            <a:ext cx="58769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800">
                <a:solidFill>
                  <a:srgbClr val="000099"/>
                </a:solidFill>
                <a:latin typeface="Arial" charset="0"/>
              </a:rPr>
              <a:t>Trasformation in the Gram negative </a:t>
            </a:r>
          </a:p>
          <a:p>
            <a:r>
              <a:rPr lang="it-IT" sz="2800" i="1">
                <a:solidFill>
                  <a:srgbClr val="000099"/>
                </a:solidFill>
                <a:latin typeface="Arial" charset="0"/>
              </a:rPr>
              <a:t>Haemophilus influenzae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888" y="301625"/>
            <a:ext cx="6423025" cy="701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85" name="Object 2"/>
          <p:cNvGraphicFramePr>
            <a:graphicFrameLocks noChangeAspect="1"/>
          </p:cNvGraphicFramePr>
          <p:nvPr/>
        </p:nvGraphicFramePr>
        <p:xfrm>
          <a:off x="1371600" y="76200"/>
          <a:ext cx="8305800" cy="758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89" name="Image" r:id="rId4" imgW="6650186" imgH="6071114" progId="Photoshop.Image.6">
                  <p:embed/>
                </p:oleObj>
              </mc:Choice>
              <mc:Fallback>
                <p:oleObj name="Image" r:id="rId4" imgW="6650186" imgH="6071114" progId="Photoshop.Image.6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76200"/>
                        <a:ext cx="8305800" cy="7581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86" name="Text Box 3"/>
          <p:cNvSpPr txBox="1">
            <a:spLocks noChangeArrowheads="1"/>
          </p:cNvSpPr>
          <p:nvPr/>
        </p:nvSpPr>
        <p:spPr bwMode="auto">
          <a:xfrm>
            <a:off x="144463" y="2909888"/>
            <a:ext cx="157638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800" b="1">
                <a:solidFill>
                  <a:srgbClr val="000099"/>
                </a:solidFill>
                <a:latin typeface="Arial" charset="0"/>
              </a:rPr>
              <a:t>GRAM +</a:t>
            </a:r>
          </a:p>
        </p:txBody>
      </p:sp>
      <p:sp>
        <p:nvSpPr>
          <p:cNvPr id="41987" name="Text Box 4"/>
          <p:cNvSpPr txBox="1">
            <a:spLocks noChangeArrowheads="1"/>
          </p:cNvSpPr>
          <p:nvPr/>
        </p:nvSpPr>
        <p:spPr bwMode="auto">
          <a:xfrm>
            <a:off x="144463" y="6643688"/>
            <a:ext cx="148748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800" b="1">
                <a:solidFill>
                  <a:srgbClr val="000099"/>
                </a:solidFill>
                <a:latin typeface="Arial" charset="0"/>
              </a:rPr>
              <a:t>GRAM -</a:t>
            </a:r>
          </a:p>
        </p:txBody>
      </p:sp>
      <p:sp>
        <p:nvSpPr>
          <p:cNvPr id="41988" name="Text Box 5"/>
          <p:cNvSpPr txBox="1">
            <a:spLocks noChangeArrowheads="1"/>
          </p:cNvSpPr>
          <p:nvPr/>
        </p:nvSpPr>
        <p:spPr bwMode="auto">
          <a:xfrm>
            <a:off x="5029200" y="182563"/>
            <a:ext cx="23749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3200">
                <a:solidFill>
                  <a:srgbClr val="000099"/>
                </a:solidFill>
                <a:latin typeface="Arial" charset="0"/>
              </a:rPr>
              <a:t>DNA uptake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033" name="Object 2"/>
          <p:cNvGraphicFramePr>
            <a:graphicFrameLocks noChangeAspect="1"/>
          </p:cNvGraphicFramePr>
          <p:nvPr/>
        </p:nvGraphicFramePr>
        <p:xfrm>
          <a:off x="457200" y="754063"/>
          <a:ext cx="9296400" cy="6103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34" name="Image" r:id="rId4" imgW="6796478" imgH="4461903" progId="Photoshop.Image.6">
                  <p:embed/>
                </p:oleObj>
              </mc:Choice>
              <mc:Fallback>
                <p:oleObj name="Image" r:id="rId4" imgW="6796478" imgH="4461903" progId="Photoshop.Image.6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754063"/>
                        <a:ext cx="9296400" cy="6103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ChangeArrowheads="1"/>
          </p:cNvSpPr>
          <p:nvPr/>
        </p:nvSpPr>
        <p:spPr bwMode="auto">
          <a:xfrm>
            <a:off x="1295400" y="2933700"/>
            <a:ext cx="7618413" cy="1752600"/>
          </a:xfrm>
          <a:prstGeom prst="rect">
            <a:avLst/>
          </a:prstGeom>
          <a:solidFill>
            <a:srgbClr val="BB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619" tIns="50809" rIns="101619" bIns="50809"/>
          <a:lstStyle/>
          <a:p>
            <a:pPr marL="342900" indent="-342900">
              <a:spcBef>
                <a:spcPct val="20000"/>
              </a:spcBef>
            </a:pPr>
            <a:r>
              <a:rPr lang="it-IT" sz="4400" b="1">
                <a:solidFill>
                  <a:schemeClr val="bg2"/>
                </a:solidFill>
                <a:latin typeface="Arial" charset="0"/>
              </a:rPr>
              <a:t>Microbial genetics:</a:t>
            </a:r>
          </a:p>
          <a:p>
            <a:pPr marL="342900" indent="-342900">
              <a:spcBef>
                <a:spcPct val="20000"/>
              </a:spcBef>
            </a:pPr>
            <a:r>
              <a:rPr lang="it-IT" sz="4400" b="1">
                <a:solidFill>
                  <a:srgbClr val="FF0000"/>
                </a:solidFill>
                <a:latin typeface="Arial" charset="0"/>
              </a:rPr>
              <a:t>the horizontal gene transfer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Text Box 2"/>
          <p:cNvSpPr txBox="1">
            <a:spLocks noChangeArrowheads="1"/>
          </p:cNvSpPr>
          <p:nvPr/>
        </p:nvSpPr>
        <p:spPr bwMode="auto">
          <a:xfrm>
            <a:off x="3429000" y="5105400"/>
            <a:ext cx="5181600" cy="641350"/>
          </a:xfrm>
          <a:prstGeom prst="rect">
            <a:avLst/>
          </a:prstGeom>
          <a:solidFill>
            <a:srgbClr val="D9F3D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6" rIns="91434" bIns="45716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/>
            <a:r>
              <a:rPr lang="it-IT" sz="3600">
                <a:latin typeface="Arial" charset="0"/>
              </a:rPr>
              <a:t>3. RECOMBINATION ?</a:t>
            </a:r>
          </a:p>
        </p:txBody>
      </p:sp>
      <p:sp>
        <p:nvSpPr>
          <p:cNvPr id="46082" name="Text Box 6"/>
          <p:cNvSpPr txBox="1">
            <a:spLocks noChangeArrowheads="1"/>
          </p:cNvSpPr>
          <p:nvPr/>
        </p:nvSpPr>
        <p:spPr bwMode="auto">
          <a:xfrm>
            <a:off x="1066800" y="519113"/>
            <a:ext cx="80772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6" rIns="91434" bIns="45716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3200">
                <a:solidFill>
                  <a:srgbClr val="000099"/>
                </a:solidFill>
                <a:latin typeface="Arial" charset="0"/>
              </a:rPr>
              <a:t>The role of natural transformation</a:t>
            </a:r>
          </a:p>
        </p:txBody>
      </p:sp>
      <p:sp>
        <p:nvSpPr>
          <p:cNvPr id="46083" name="Rectangle 7"/>
          <p:cNvSpPr>
            <a:spLocks noChangeArrowheads="1"/>
          </p:cNvSpPr>
          <p:nvPr/>
        </p:nvSpPr>
        <p:spPr bwMode="auto">
          <a:xfrm>
            <a:off x="7037388" y="7213600"/>
            <a:ext cx="3270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4" tIns="45716" rIns="91434" bIns="45716">
            <a:spAutoFit/>
          </a:bodyPr>
          <a:lstStyle/>
          <a:p>
            <a:pPr algn="l">
              <a:buFontTx/>
              <a:buChar char="•"/>
            </a:pPr>
            <a:endParaRPr lang="it-IT" sz="3200">
              <a:latin typeface="Arial" charset="0"/>
            </a:endParaRPr>
          </a:p>
        </p:txBody>
      </p:sp>
      <p:sp>
        <p:nvSpPr>
          <p:cNvPr id="142345" name="Text Box 9"/>
          <p:cNvSpPr txBox="1">
            <a:spLocks noChangeArrowheads="1"/>
          </p:cNvSpPr>
          <p:nvPr/>
        </p:nvSpPr>
        <p:spPr bwMode="auto">
          <a:xfrm>
            <a:off x="3354388" y="1930400"/>
            <a:ext cx="3511550" cy="641350"/>
          </a:xfrm>
          <a:prstGeom prst="rect">
            <a:avLst/>
          </a:prstGeom>
          <a:solidFill>
            <a:srgbClr val="D9F3D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buFontTx/>
              <a:buAutoNum type="arabicPeriod"/>
            </a:pPr>
            <a:r>
              <a:rPr lang="it-IT" sz="3600">
                <a:latin typeface="Arial" charset="0"/>
              </a:rPr>
              <a:t>NUTRITION ?</a:t>
            </a:r>
            <a:endParaRPr lang="it-IT" sz="3600"/>
          </a:p>
        </p:txBody>
      </p:sp>
      <p:sp>
        <p:nvSpPr>
          <p:cNvPr id="142346" name="Text Box 10"/>
          <p:cNvSpPr txBox="1">
            <a:spLocks noChangeArrowheads="1"/>
          </p:cNvSpPr>
          <p:nvPr/>
        </p:nvSpPr>
        <p:spPr bwMode="auto">
          <a:xfrm>
            <a:off x="3370263" y="3486150"/>
            <a:ext cx="3995737" cy="641350"/>
          </a:xfrm>
          <a:prstGeom prst="rect">
            <a:avLst/>
          </a:prstGeom>
          <a:solidFill>
            <a:srgbClr val="D9F3D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3600">
                <a:latin typeface="Arial" charset="0"/>
              </a:rPr>
              <a:t>2. DNA REPAIR ? </a:t>
            </a:r>
          </a:p>
        </p:txBody>
      </p:sp>
      <p:graphicFrame>
        <p:nvGraphicFramePr>
          <p:cNvPr id="142347" name="Object 2"/>
          <p:cNvGraphicFramePr>
            <a:graphicFrameLocks noChangeAspect="1"/>
          </p:cNvGraphicFramePr>
          <p:nvPr/>
        </p:nvGraphicFramePr>
        <p:xfrm>
          <a:off x="1295400" y="1371600"/>
          <a:ext cx="7696200" cy="5684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87" name="Image" r:id="rId4" imgW="3474433" imgH="2566204" progId="Photoshop.Image.6">
                  <p:embed/>
                </p:oleObj>
              </mc:Choice>
              <mc:Fallback>
                <p:oleObj name="Image" r:id="rId4" imgW="3474433" imgH="2566204" progId="Photoshop.Image.6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1371600"/>
                        <a:ext cx="7696200" cy="5684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2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2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2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2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2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2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2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42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38" grpId="0" animBg="1" autoUpdateAnimBg="0"/>
      <p:bldP spid="142345" grpId="0" animBg="1" autoUpdateAnimBg="0"/>
      <p:bldP spid="142346" grpId="0" animBg="1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ChangeArrowheads="1"/>
          </p:cNvSpPr>
          <p:nvPr/>
        </p:nvSpPr>
        <p:spPr bwMode="auto">
          <a:xfrm>
            <a:off x="2076450" y="2933700"/>
            <a:ext cx="6019800" cy="1752600"/>
          </a:xfrm>
          <a:prstGeom prst="rect">
            <a:avLst/>
          </a:prstGeom>
          <a:solidFill>
            <a:srgbClr val="BB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619" tIns="50809" rIns="101619" bIns="50809"/>
          <a:lstStyle/>
          <a:p>
            <a:pPr marL="342900" indent="-342900">
              <a:spcBef>
                <a:spcPct val="20000"/>
              </a:spcBef>
            </a:pPr>
            <a:r>
              <a:rPr lang="it-IT" sz="4400" b="1">
                <a:solidFill>
                  <a:schemeClr val="bg2"/>
                </a:solidFill>
                <a:latin typeface="Arial" charset="0"/>
              </a:rPr>
              <a:t>Microbial genetics:</a:t>
            </a:r>
          </a:p>
          <a:p>
            <a:pPr marL="342900" indent="-342900">
              <a:spcBef>
                <a:spcPct val="20000"/>
              </a:spcBef>
            </a:pPr>
            <a:r>
              <a:rPr lang="it-IT" sz="4400" b="1">
                <a:solidFill>
                  <a:srgbClr val="FF0000"/>
                </a:solidFill>
                <a:latin typeface="Arial" charset="0"/>
              </a:rPr>
              <a:t>conjugation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G10-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025" y="0"/>
            <a:ext cx="6251575" cy="701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0178" name="Group 8"/>
          <p:cNvGrpSpPr>
            <a:grpSpLocks/>
          </p:cNvGrpSpPr>
          <p:nvPr/>
        </p:nvGrpSpPr>
        <p:grpSpPr bwMode="auto">
          <a:xfrm>
            <a:off x="304800" y="381000"/>
            <a:ext cx="4038600" cy="3825875"/>
            <a:chOff x="192" y="240"/>
            <a:chExt cx="2544" cy="2410"/>
          </a:xfrm>
        </p:grpSpPr>
        <p:sp>
          <p:nvSpPr>
            <p:cNvPr id="50179" name="Text Box 5"/>
            <p:cNvSpPr txBox="1">
              <a:spLocks noChangeArrowheads="1"/>
            </p:cNvSpPr>
            <p:nvPr/>
          </p:nvSpPr>
          <p:spPr bwMode="auto">
            <a:xfrm>
              <a:off x="241" y="240"/>
              <a:ext cx="2304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it-IT">
                  <a:solidFill>
                    <a:srgbClr val="000099"/>
                  </a:solidFill>
                  <a:latin typeface="Arial" charset="0"/>
                </a:rPr>
                <a:t>The discovery of bacterial</a:t>
              </a:r>
            </a:p>
            <a:p>
              <a:r>
                <a:rPr lang="it-IT">
                  <a:solidFill>
                    <a:srgbClr val="000099"/>
                  </a:solidFill>
                  <a:latin typeface="Arial" charset="0"/>
                </a:rPr>
                <a:t> conjugation (1946)</a:t>
              </a:r>
            </a:p>
          </p:txBody>
        </p:sp>
        <p:grpSp>
          <p:nvGrpSpPr>
            <p:cNvPr id="50180" name="Group 7"/>
            <p:cNvGrpSpPr>
              <a:grpSpLocks/>
            </p:cNvGrpSpPr>
            <p:nvPr/>
          </p:nvGrpSpPr>
          <p:grpSpPr bwMode="auto">
            <a:xfrm>
              <a:off x="192" y="864"/>
              <a:ext cx="2544" cy="1786"/>
              <a:chOff x="192" y="1440"/>
              <a:chExt cx="2544" cy="1786"/>
            </a:xfrm>
          </p:grpSpPr>
          <p:pic>
            <p:nvPicPr>
              <p:cNvPr id="50181" name="Picture 3" descr="tatum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2" y="1536"/>
                <a:ext cx="1021" cy="14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0182" name="Picture 4" descr="lederber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00" y="1440"/>
                <a:ext cx="1536" cy="16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183" name="Text Box 6"/>
              <p:cNvSpPr txBox="1">
                <a:spLocks noChangeArrowheads="1"/>
              </p:cNvSpPr>
              <p:nvPr/>
            </p:nvSpPr>
            <p:spPr bwMode="auto">
              <a:xfrm>
                <a:off x="299" y="2976"/>
                <a:ext cx="2152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r>
                  <a:rPr lang="it-IT" sz="2000">
                    <a:latin typeface="Arial" charset="0"/>
                  </a:rPr>
                  <a:t>E.L. Tatum        J. Lederberg</a:t>
                </a:r>
              </a:p>
            </p:txBody>
          </p:sp>
        </p:grp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0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09538"/>
            <a:ext cx="6783388" cy="663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 descr="fig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4450"/>
            <a:ext cx="8839200" cy="748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0" name="Text Box 3"/>
          <p:cNvSpPr txBox="1">
            <a:spLocks noChangeArrowheads="1"/>
          </p:cNvSpPr>
          <p:nvPr/>
        </p:nvSpPr>
        <p:spPr bwMode="auto">
          <a:xfrm>
            <a:off x="304800" y="228600"/>
            <a:ext cx="9294813" cy="519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800">
                <a:solidFill>
                  <a:srgbClr val="000099"/>
                </a:solidFill>
                <a:latin typeface="Arial" charset="0"/>
              </a:rPr>
              <a:t>The unusual properties of  conjugation in </a:t>
            </a:r>
            <a:r>
              <a:rPr lang="it-IT" sz="2800" i="1">
                <a:solidFill>
                  <a:srgbClr val="000099"/>
                </a:solidFill>
                <a:latin typeface="Arial" charset="0"/>
              </a:rPr>
              <a:t>Escherichia coli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925" y="1011238"/>
            <a:ext cx="6523038" cy="492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 descr="fig10_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175" y="228600"/>
            <a:ext cx="5057775" cy="716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-1588"/>
            <a:ext cx="8142287" cy="762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0" name="Text Box 4"/>
          <p:cNvSpPr txBox="1">
            <a:spLocks noChangeArrowheads="1"/>
          </p:cNvSpPr>
          <p:nvPr/>
        </p:nvSpPr>
        <p:spPr bwMode="auto">
          <a:xfrm>
            <a:off x="76200" y="152400"/>
            <a:ext cx="3367088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99"/>
                </a:solidFill>
                <a:latin typeface="Arial" charset="0"/>
              </a:rPr>
              <a:t>Genetic map of the </a:t>
            </a:r>
            <a:r>
              <a:rPr lang="en-US" sz="3200" b="1">
                <a:solidFill>
                  <a:srgbClr val="000099"/>
                </a:solidFill>
                <a:latin typeface="Arial" charset="0"/>
              </a:rPr>
              <a:t>F</a:t>
            </a:r>
            <a:r>
              <a:rPr lang="en-US">
                <a:solidFill>
                  <a:srgbClr val="000099"/>
                </a:solidFill>
                <a:latin typeface="Arial" charset="0"/>
              </a:rPr>
              <a:t> (fertility) plasmid of </a:t>
            </a:r>
            <a:r>
              <a:rPr lang="en-US" i="1">
                <a:solidFill>
                  <a:srgbClr val="000099"/>
                </a:solidFill>
                <a:latin typeface="Arial" charset="0"/>
              </a:rPr>
              <a:t>Escherichia coli</a:t>
            </a:r>
            <a:r>
              <a:rPr lang="en-US">
                <a:solidFill>
                  <a:srgbClr val="000099"/>
                </a:solidFill>
                <a:latin typeface="Arial" charset="0"/>
              </a:rPr>
              <a:t>.</a:t>
            </a:r>
            <a:endParaRPr lang="it-IT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58371" name="Text Box 5"/>
          <p:cNvSpPr txBox="1">
            <a:spLocks noChangeArrowheads="1"/>
          </p:cNvSpPr>
          <p:nvPr/>
        </p:nvSpPr>
        <p:spPr bwMode="auto">
          <a:xfrm>
            <a:off x="5246688" y="3810000"/>
            <a:ext cx="16589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b="1">
                <a:latin typeface="Arial" charset="0"/>
              </a:rPr>
              <a:t>99, 159 bp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888" y="1300163"/>
            <a:ext cx="5915025" cy="501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2811463"/>
            <a:ext cx="10163175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2" name="Text Box 3"/>
          <p:cNvSpPr txBox="1">
            <a:spLocks noChangeArrowheads="1"/>
          </p:cNvSpPr>
          <p:nvPr/>
        </p:nvSpPr>
        <p:spPr bwMode="auto">
          <a:xfrm>
            <a:off x="990600" y="1016000"/>
            <a:ext cx="82280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800">
                <a:solidFill>
                  <a:srgbClr val="000099"/>
                </a:solidFill>
                <a:latin typeface="Arial" charset="0"/>
              </a:rPr>
              <a:t>Plasmid transfer from cell to cell during conjugation</a:t>
            </a:r>
            <a:endParaRPr lang="it-IT" sz="2800">
              <a:solidFill>
                <a:srgbClr val="000099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2133600"/>
            <a:ext cx="10163175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Rectangle 5"/>
          <p:cNvSpPr>
            <a:spLocks noChangeArrowheads="1"/>
          </p:cNvSpPr>
          <p:nvPr/>
        </p:nvSpPr>
        <p:spPr bwMode="auto">
          <a:xfrm>
            <a:off x="228600" y="228600"/>
            <a:ext cx="9786938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619" tIns="50809" rIns="101619" bIns="50809"/>
          <a:lstStyle/>
          <a:p>
            <a:pPr marL="342900" indent="-342900">
              <a:spcBef>
                <a:spcPct val="20000"/>
              </a:spcBef>
            </a:pPr>
            <a:r>
              <a:rPr lang="en-US" sz="2800">
                <a:latin typeface="Arial" charset="0"/>
              </a:rPr>
              <a:t>Overview of the processes by which DNA is  transferred from donor to recipient bacterial cell: </a:t>
            </a:r>
          </a:p>
          <a:p>
            <a:pPr marL="342900" indent="-342900">
              <a:spcBef>
                <a:spcPct val="20000"/>
              </a:spcBef>
            </a:pPr>
            <a:r>
              <a:rPr lang="en-US" sz="2800" b="1">
                <a:solidFill>
                  <a:srgbClr val="FF0000"/>
                </a:solidFill>
                <a:latin typeface="Arial" charset="0"/>
              </a:rPr>
              <a:t>transformation</a:t>
            </a:r>
            <a:r>
              <a:rPr lang="en-US" sz="2800">
                <a:latin typeface="Arial" charset="0"/>
              </a:rPr>
              <a:t> and </a:t>
            </a:r>
            <a:r>
              <a:rPr lang="en-US" sz="2800" b="1">
                <a:solidFill>
                  <a:srgbClr val="FF0000"/>
                </a:solidFill>
                <a:latin typeface="Arial" charset="0"/>
              </a:rPr>
              <a:t>transduction</a:t>
            </a:r>
            <a:endParaRPr lang="it-IT" sz="2800" b="1"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295400"/>
            <a:ext cx="10163175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0" name="Text Box 3"/>
          <p:cNvSpPr txBox="1">
            <a:spLocks noChangeArrowheads="1"/>
          </p:cNvSpPr>
          <p:nvPr/>
        </p:nvSpPr>
        <p:spPr bwMode="auto">
          <a:xfrm>
            <a:off x="1816100" y="609600"/>
            <a:ext cx="65674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/>
            <a:r>
              <a:rPr lang="en-US" sz="2800">
                <a:solidFill>
                  <a:srgbClr val="000099"/>
                </a:solidFill>
                <a:latin typeface="Arial" charset="0"/>
              </a:rPr>
              <a:t>Transfer of plasmid DNA by conjugation.</a:t>
            </a:r>
            <a:endParaRPr lang="it-IT" sz="2800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63491" name="Text Box 4"/>
          <p:cNvSpPr txBox="1">
            <a:spLocks noChangeArrowheads="1"/>
          </p:cNvSpPr>
          <p:nvPr/>
        </p:nvSpPr>
        <p:spPr bwMode="auto">
          <a:xfrm>
            <a:off x="1398588" y="6292850"/>
            <a:ext cx="74136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800">
                <a:solidFill>
                  <a:srgbClr val="000099"/>
                </a:solidFill>
                <a:latin typeface="Arial" charset="0"/>
              </a:rPr>
              <a:t>In this example, the </a:t>
            </a:r>
            <a:r>
              <a:rPr lang="en-US" sz="2800" b="1">
                <a:solidFill>
                  <a:srgbClr val="000099"/>
                </a:solidFill>
                <a:latin typeface="Arial" charset="0"/>
              </a:rPr>
              <a:t>F</a:t>
            </a:r>
            <a:r>
              <a:rPr lang="en-US" sz="2800">
                <a:solidFill>
                  <a:srgbClr val="000099"/>
                </a:solidFill>
                <a:latin typeface="Arial" charset="0"/>
              </a:rPr>
              <a:t> plasmid of an  </a:t>
            </a:r>
            <a:r>
              <a:rPr lang="en-US" sz="2800" b="1">
                <a:solidFill>
                  <a:srgbClr val="000099"/>
                </a:solidFill>
                <a:latin typeface="Arial" charset="0"/>
              </a:rPr>
              <a:t>F</a:t>
            </a:r>
            <a:r>
              <a:rPr lang="en-US" sz="2800" b="1" baseline="30000">
                <a:solidFill>
                  <a:srgbClr val="000099"/>
                </a:solidFill>
                <a:latin typeface="Arial" charset="0"/>
              </a:rPr>
              <a:t>+</a:t>
            </a:r>
            <a:r>
              <a:rPr lang="en-US" sz="2800">
                <a:solidFill>
                  <a:srgbClr val="000099"/>
                </a:solidFill>
                <a:latin typeface="Arial" charset="0"/>
              </a:rPr>
              <a:t> cell is being transferred to an  </a:t>
            </a:r>
            <a:r>
              <a:rPr lang="en-US" sz="2800" b="1">
                <a:solidFill>
                  <a:srgbClr val="000099"/>
                </a:solidFill>
                <a:latin typeface="Arial" charset="0"/>
              </a:rPr>
              <a:t>F</a:t>
            </a:r>
            <a:r>
              <a:rPr lang="en-US" sz="2800" b="1" baseline="30000">
                <a:solidFill>
                  <a:srgbClr val="000099"/>
                </a:solidFill>
                <a:latin typeface="Arial" charset="0"/>
              </a:rPr>
              <a:t>-</a:t>
            </a:r>
            <a:r>
              <a:rPr lang="en-US" sz="2800">
                <a:solidFill>
                  <a:srgbClr val="000099"/>
                </a:solidFill>
                <a:latin typeface="Arial" charset="0"/>
              </a:rPr>
              <a:t> recipient cell</a:t>
            </a:r>
            <a:endParaRPr lang="it-IT" sz="2800">
              <a:solidFill>
                <a:srgbClr val="000099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-1588"/>
            <a:ext cx="7380288" cy="762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8" name="Text Box 3"/>
          <p:cNvSpPr txBox="1">
            <a:spLocks noChangeArrowheads="1"/>
          </p:cNvSpPr>
          <p:nvPr/>
        </p:nvSpPr>
        <p:spPr bwMode="auto">
          <a:xfrm>
            <a:off x="304800" y="762000"/>
            <a:ext cx="37338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800">
                <a:solidFill>
                  <a:srgbClr val="000099"/>
                </a:solidFill>
                <a:latin typeface="Arial" charset="0"/>
              </a:rPr>
              <a:t>Transfer of plasmid DNA by conjugation</a:t>
            </a:r>
            <a:endParaRPr lang="it-IT" sz="2800">
              <a:solidFill>
                <a:srgbClr val="000099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463" y="712788"/>
            <a:ext cx="5621337" cy="669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6" name="Text Box 4"/>
          <p:cNvSpPr txBox="1">
            <a:spLocks noChangeArrowheads="1"/>
          </p:cNvSpPr>
          <p:nvPr/>
        </p:nvSpPr>
        <p:spPr bwMode="auto">
          <a:xfrm>
            <a:off x="0" y="76200"/>
            <a:ext cx="10167938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800">
                <a:solidFill>
                  <a:srgbClr val="000099"/>
                </a:solidFill>
                <a:latin typeface="Arial" charset="0"/>
              </a:rPr>
              <a:t>The Mating-Pair Formation (Mpf) components in conjugation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928688"/>
            <a:ext cx="10074275" cy="669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0" name="Text Box 4"/>
          <p:cNvSpPr txBox="1">
            <a:spLocks noChangeArrowheads="1"/>
          </p:cNvSpPr>
          <p:nvPr/>
        </p:nvSpPr>
        <p:spPr bwMode="auto">
          <a:xfrm>
            <a:off x="619125" y="63500"/>
            <a:ext cx="9510713" cy="9540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800">
                <a:solidFill>
                  <a:srgbClr val="000099"/>
                </a:solidFill>
                <a:latin typeface="Arial" charset="0"/>
              </a:rPr>
              <a:t>The DNA Transfer and Replication (Dtr) components and the DNA transfer during conjugation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633" name="Object 2"/>
          <p:cNvGraphicFramePr>
            <a:graphicFrameLocks noChangeAspect="1"/>
          </p:cNvGraphicFramePr>
          <p:nvPr/>
        </p:nvGraphicFramePr>
        <p:xfrm>
          <a:off x="762000" y="80963"/>
          <a:ext cx="3290888" cy="745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36" name="Image" r:id="rId4" imgW="3291568" imgH="7454792" progId="Photoshop.Image.6">
                  <p:embed/>
                </p:oleObj>
              </mc:Choice>
              <mc:Fallback>
                <p:oleObj name="Image" r:id="rId4" imgW="3291568" imgH="7454792" progId="Photoshop.Image.6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80963"/>
                        <a:ext cx="3290888" cy="7454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8179" name="Object 3"/>
          <p:cNvGraphicFramePr>
            <a:graphicFrameLocks noChangeAspect="1"/>
          </p:cNvGraphicFramePr>
          <p:nvPr/>
        </p:nvGraphicFramePr>
        <p:xfrm>
          <a:off x="4800600" y="838200"/>
          <a:ext cx="4510088" cy="671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37" name="Image" r:id="rId6" imgW="3291568" imgH="4900779" progId="Photoshop.Image.6">
                  <p:embed/>
                </p:oleObj>
              </mc:Choice>
              <mc:Fallback>
                <p:oleObj name="Image" r:id="rId6" imgW="3291568" imgH="4900779" progId="Photoshop.Image.6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838200"/>
                        <a:ext cx="4510088" cy="6716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635" name="Text Box 4"/>
          <p:cNvSpPr txBox="1">
            <a:spLocks noChangeArrowheads="1"/>
          </p:cNvSpPr>
          <p:nvPr/>
        </p:nvSpPr>
        <p:spPr bwMode="auto">
          <a:xfrm>
            <a:off x="3905250" y="76200"/>
            <a:ext cx="6153150" cy="946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800">
                <a:solidFill>
                  <a:srgbClr val="000099"/>
                </a:solidFill>
                <a:latin typeface="Arial" charset="0"/>
              </a:rPr>
              <a:t>The MpF and Dtr components and the DNA transfer during conjugation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8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ext Box 3"/>
          <p:cNvSpPr txBox="1">
            <a:spLocks noChangeArrowheads="1"/>
          </p:cNvSpPr>
          <p:nvPr/>
        </p:nvSpPr>
        <p:spPr bwMode="auto">
          <a:xfrm>
            <a:off x="5800725" y="152400"/>
            <a:ext cx="4257675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/>
            <a:r>
              <a:rPr lang="it-IT" sz="2800">
                <a:solidFill>
                  <a:srgbClr val="000099"/>
                </a:solidFill>
                <a:latin typeface="Arial" charset="0"/>
              </a:rPr>
              <a:t>Transfer of chromosomal DNA by an integrated plasmid</a:t>
            </a:r>
          </a:p>
        </p:txBody>
      </p:sp>
      <p:pic>
        <p:nvPicPr>
          <p:cNvPr id="71682" name="Picture 4" descr="Untitled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90600" y="-1588"/>
            <a:ext cx="4587875" cy="762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2" descr="Stryer_F32-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0" y="990600"/>
            <a:ext cx="5549900" cy="647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0" name="Text Box 3"/>
          <p:cNvSpPr txBox="1">
            <a:spLocks noChangeArrowheads="1"/>
          </p:cNvSpPr>
          <p:nvPr/>
        </p:nvSpPr>
        <p:spPr bwMode="auto">
          <a:xfrm>
            <a:off x="898525" y="293688"/>
            <a:ext cx="846613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800">
                <a:solidFill>
                  <a:srgbClr val="000099"/>
                </a:solidFill>
                <a:latin typeface="Arial" charset="0"/>
              </a:rPr>
              <a:t>Integration of F plasmid in the bacterial chromosome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1588"/>
            <a:ext cx="8853488" cy="762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8" name="Text Box 3"/>
          <p:cNvSpPr txBox="1">
            <a:spLocks noChangeArrowheads="1"/>
          </p:cNvSpPr>
          <p:nvPr/>
        </p:nvSpPr>
        <p:spPr bwMode="auto">
          <a:xfrm>
            <a:off x="5267325" y="152400"/>
            <a:ext cx="479107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800">
                <a:solidFill>
                  <a:srgbClr val="000099"/>
                </a:solidFill>
                <a:latin typeface="Arial" charset="0"/>
              </a:rPr>
              <a:t>Integration of F plasmid in the bacterial chromosome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225" y="-1588"/>
            <a:ext cx="6821488" cy="762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6" name="Text Box 3"/>
          <p:cNvSpPr txBox="1">
            <a:spLocks noChangeArrowheads="1"/>
          </p:cNvSpPr>
          <p:nvPr/>
        </p:nvSpPr>
        <p:spPr bwMode="auto">
          <a:xfrm>
            <a:off x="5267325" y="152400"/>
            <a:ext cx="479107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800">
                <a:solidFill>
                  <a:srgbClr val="000099"/>
                </a:solidFill>
                <a:latin typeface="Arial" charset="0"/>
              </a:rPr>
              <a:t>Integration of F plasmid in the bacterial chromosome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825" y="-1588"/>
            <a:ext cx="5602288" cy="762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4" name="Text Box 3"/>
          <p:cNvSpPr txBox="1">
            <a:spLocks noChangeArrowheads="1"/>
          </p:cNvSpPr>
          <p:nvPr/>
        </p:nvSpPr>
        <p:spPr bwMode="auto">
          <a:xfrm>
            <a:off x="982663" y="404813"/>
            <a:ext cx="180498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800">
                <a:solidFill>
                  <a:srgbClr val="000099"/>
                </a:solidFill>
                <a:latin typeface="Arial" charset="0"/>
              </a:rPr>
              <a:t>Hfr strains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8" y="1368425"/>
            <a:ext cx="8685212" cy="617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Rectangle 6"/>
          <p:cNvSpPr>
            <a:spLocks noChangeArrowheads="1"/>
          </p:cNvSpPr>
          <p:nvPr/>
        </p:nvSpPr>
        <p:spPr bwMode="auto">
          <a:xfrm>
            <a:off x="228600" y="228600"/>
            <a:ext cx="9786938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619" tIns="50809" rIns="101619" bIns="50809"/>
          <a:lstStyle/>
          <a:p>
            <a:pPr marL="342900" indent="-342900">
              <a:spcBef>
                <a:spcPct val="20000"/>
              </a:spcBef>
            </a:pPr>
            <a:r>
              <a:rPr lang="en-US" sz="2800">
                <a:latin typeface="Arial" charset="0"/>
              </a:rPr>
              <a:t>Overview of the processes by which DNA is  transferred from donor to recipient bacterial cell:</a:t>
            </a:r>
            <a:r>
              <a:rPr lang="en-US" sz="280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2800" b="1">
                <a:solidFill>
                  <a:srgbClr val="FF0000"/>
                </a:solidFill>
                <a:latin typeface="Arial" charset="0"/>
              </a:rPr>
              <a:t>conjugation</a:t>
            </a:r>
            <a:endParaRPr lang="en-US" sz="2800" b="1">
              <a:solidFill>
                <a:srgbClr val="000099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475" y="525463"/>
            <a:ext cx="8143875" cy="548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Freeform 5"/>
          <p:cNvSpPr>
            <a:spLocks/>
          </p:cNvSpPr>
          <p:nvPr/>
        </p:nvSpPr>
        <p:spPr bwMode="auto">
          <a:xfrm>
            <a:off x="3952875" y="536575"/>
            <a:ext cx="182563" cy="238125"/>
          </a:xfrm>
          <a:custGeom>
            <a:avLst/>
            <a:gdLst>
              <a:gd name="T0" fmla="*/ 2147483647 w 115"/>
              <a:gd name="T1" fmla="*/ 2147483647 h 150"/>
              <a:gd name="T2" fmla="*/ 2147483647 w 115"/>
              <a:gd name="T3" fmla="*/ 2147483647 h 150"/>
              <a:gd name="T4" fmla="*/ 2147483647 w 115"/>
              <a:gd name="T5" fmla="*/ 2147483647 h 150"/>
              <a:gd name="T6" fmla="*/ 2147483647 w 115"/>
              <a:gd name="T7" fmla="*/ 2147483647 h 150"/>
              <a:gd name="T8" fmla="*/ 2147483647 w 115"/>
              <a:gd name="T9" fmla="*/ 2147483647 h 150"/>
              <a:gd name="T10" fmla="*/ 2147483647 w 115"/>
              <a:gd name="T11" fmla="*/ 2147483647 h 150"/>
              <a:gd name="T12" fmla="*/ 2147483647 w 115"/>
              <a:gd name="T13" fmla="*/ 2147483647 h 150"/>
              <a:gd name="T14" fmla="*/ 2147483647 w 115"/>
              <a:gd name="T15" fmla="*/ 2147483647 h 150"/>
              <a:gd name="T16" fmla="*/ 2147483647 w 115"/>
              <a:gd name="T17" fmla="*/ 2147483647 h 150"/>
              <a:gd name="T18" fmla="*/ 2147483647 w 115"/>
              <a:gd name="T19" fmla="*/ 2147483647 h 150"/>
              <a:gd name="T20" fmla="*/ 2147483647 w 115"/>
              <a:gd name="T21" fmla="*/ 2147483647 h 150"/>
              <a:gd name="T22" fmla="*/ 2147483647 w 115"/>
              <a:gd name="T23" fmla="*/ 2147483647 h 15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15"/>
              <a:gd name="T37" fmla="*/ 0 h 150"/>
              <a:gd name="T38" fmla="*/ 115 w 115"/>
              <a:gd name="T39" fmla="*/ 150 h 15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15" h="150">
                <a:moveTo>
                  <a:pt x="38" y="8"/>
                </a:moveTo>
                <a:cubicBezTo>
                  <a:pt x="58" y="8"/>
                  <a:pt x="78" y="8"/>
                  <a:pt x="98" y="10"/>
                </a:cubicBezTo>
                <a:cubicBezTo>
                  <a:pt x="102" y="10"/>
                  <a:pt x="110" y="7"/>
                  <a:pt x="112" y="12"/>
                </a:cubicBezTo>
                <a:cubicBezTo>
                  <a:pt x="115" y="19"/>
                  <a:pt x="110" y="28"/>
                  <a:pt x="110" y="36"/>
                </a:cubicBezTo>
                <a:cubicBezTo>
                  <a:pt x="107" y="56"/>
                  <a:pt x="101" y="77"/>
                  <a:pt x="92" y="96"/>
                </a:cubicBezTo>
                <a:cubicBezTo>
                  <a:pt x="90" y="98"/>
                  <a:pt x="78" y="117"/>
                  <a:pt x="78" y="118"/>
                </a:cubicBezTo>
                <a:cubicBezTo>
                  <a:pt x="64" y="122"/>
                  <a:pt x="55" y="135"/>
                  <a:pt x="42" y="140"/>
                </a:cubicBezTo>
                <a:cubicBezTo>
                  <a:pt x="35" y="142"/>
                  <a:pt x="24" y="150"/>
                  <a:pt x="24" y="150"/>
                </a:cubicBezTo>
                <a:cubicBezTo>
                  <a:pt x="10" y="142"/>
                  <a:pt x="10" y="132"/>
                  <a:pt x="4" y="120"/>
                </a:cubicBezTo>
                <a:cubicBezTo>
                  <a:pt x="3" y="83"/>
                  <a:pt x="0" y="46"/>
                  <a:pt x="2" y="10"/>
                </a:cubicBezTo>
                <a:cubicBezTo>
                  <a:pt x="2" y="0"/>
                  <a:pt x="30" y="12"/>
                  <a:pt x="30" y="12"/>
                </a:cubicBezTo>
                <a:cubicBezTo>
                  <a:pt x="43" y="9"/>
                  <a:pt x="45" y="11"/>
                  <a:pt x="38" y="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82946" name="Freeform 6"/>
          <p:cNvSpPr>
            <a:spLocks/>
          </p:cNvSpPr>
          <p:nvPr/>
        </p:nvSpPr>
        <p:spPr bwMode="auto">
          <a:xfrm>
            <a:off x="3998913" y="157163"/>
            <a:ext cx="119062" cy="330200"/>
          </a:xfrm>
          <a:custGeom>
            <a:avLst/>
            <a:gdLst>
              <a:gd name="T0" fmla="*/ 2147483647 w 75"/>
              <a:gd name="T1" fmla="*/ 2147483647 h 208"/>
              <a:gd name="T2" fmla="*/ 2147483647 w 75"/>
              <a:gd name="T3" fmla="*/ 2147483647 h 208"/>
              <a:gd name="T4" fmla="*/ 2147483647 w 75"/>
              <a:gd name="T5" fmla="*/ 2147483647 h 208"/>
              <a:gd name="T6" fmla="*/ 2147483647 w 75"/>
              <a:gd name="T7" fmla="*/ 2147483647 h 208"/>
              <a:gd name="T8" fmla="*/ 2147483647 w 75"/>
              <a:gd name="T9" fmla="*/ 2147483647 h 208"/>
              <a:gd name="T10" fmla="*/ 2147483647 w 75"/>
              <a:gd name="T11" fmla="*/ 2147483647 h 208"/>
              <a:gd name="T12" fmla="*/ 2147483647 w 75"/>
              <a:gd name="T13" fmla="*/ 2147483647 h 208"/>
              <a:gd name="T14" fmla="*/ 2147483647 w 75"/>
              <a:gd name="T15" fmla="*/ 2147483647 h 208"/>
              <a:gd name="T16" fmla="*/ 2147483647 w 75"/>
              <a:gd name="T17" fmla="*/ 2147483647 h 20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5"/>
              <a:gd name="T28" fmla="*/ 0 h 208"/>
              <a:gd name="T29" fmla="*/ 75 w 75"/>
              <a:gd name="T30" fmla="*/ 208 h 20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75" h="208">
                <a:moveTo>
                  <a:pt x="5" y="9"/>
                </a:moveTo>
                <a:cubicBezTo>
                  <a:pt x="75" y="11"/>
                  <a:pt x="69" y="0"/>
                  <a:pt x="75" y="49"/>
                </a:cubicBezTo>
                <a:cubicBezTo>
                  <a:pt x="70" y="63"/>
                  <a:pt x="53" y="48"/>
                  <a:pt x="49" y="63"/>
                </a:cubicBezTo>
                <a:cubicBezTo>
                  <a:pt x="49" y="88"/>
                  <a:pt x="48" y="113"/>
                  <a:pt x="51" y="139"/>
                </a:cubicBezTo>
                <a:cubicBezTo>
                  <a:pt x="51" y="143"/>
                  <a:pt x="59" y="151"/>
                  <a:pt x="59" y="151"/>
                </a:cubicBezTo>
                <a:cubicBezTo>
                  <a:pt x="56" y="208"/>
                  <a:pt x="66" y="197"/>
                  <a:pt x="13" y="189"/>
                </a:cubicBezTo>
                <a:cubicBezTo>
                  <a:pt x="12" y="133"/>
                  <a:pt x="12" y="78"/>
                  <a:pt x="11" y="23"/>
                </a:cubicBezTo>
                <a:cubicBezTo>
                  <a:pt x="10" y="18"/>
                  <a:pt x="0" y="12"/>
                  <a:pt x="5" y="11"/>
                </a:cubicBezTo>
                <a:cubicBezTo>
                  <a:pt x="9" y="8"/>
                  <a:pt x="15" y="11"/>
                  <a:pt x="21" y="11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82947" name="Freeform 7"/>
          <p:cNvSpPr>
            <a:spLocks/>
          </p:cNvSpPr>
          <p:nvPr/>
        </p:nvSpPr>
        <p:spPr bwMode="auto">
          <a:xfrm>
            <a:off x="3976688" y="742950"/>
            <a:ext cx="141287" cy="142875"/>
          </a:xfrm>
          <a:custGeom>
            <a:avLst/>
            <a:gdLst>
              <a:gd name="T0" fmla="*/ 2147483647 w 89"/>
              <a:gd name="T1" fmla="*/ 0 h 90"/>
              <a:gd name="T2" fmla="*/ 2147483647 w 89"/>
              <a:gd name="T3" fmla="*/ 2147483647 h 90"/>
              <a:gd name="T4" fmla="*/ 2147483647 w 89"/>
              <a:gd name="T5" fmla="*/ 2147483647 h 90"/>
              <a:gd name="T6" fmla="*/ 2147483647 w 89"/>
              <a:gd name="T7" fmla="*/ 2147483647 h 90"/>
              <a:gd name="T8" fmla="*/ 2147483647 w 89"/>
              <a:gd name="T9" fmla="*/ 2147483647 h 90"/>
              <a:gd name="T10" fmla="*/ 2147483647 w 89"/>
              <a:gd name="T11" fmla="*/ 2147483647 h 90"/>
              <a:gd name="T12" fmla="*/ 2147483647 w 89"/>
              <a:gd name="T13" fmla="*/ 2147483647 h 90"/>
              <a:gd name="T14" fmla="*/ 2147483647 w 89"/>
              <a:gd name="T15" fmla="*/ 2147483647 h 90"/>
              <a:gd name="T16" fmla="*/ 2147483647 w 89"/>
              <a:gd name="T17" fmla="*/ 2147483647 h 90"/>
              <a:gd name="T18" fmla="*/ 2147483647 w 89"/>
              <a:gd name="T19" fmla="*/ 2147483647 h 90"/>
              <a:gd name="T20" fmla="*/ 2147483647 w 89"/>
              <a:gd name="T21" fmla="*/ 2147483647 h 90"/>
              <a:gd name="T22" fmla="*/ 2147483647 w 89"/>
              <a:gd name="T23" fmla="*/ 2147483647 h 90"/>
              <a:gd name="T24" fmla="*/ 2147483647 w 89"/>
              <a:gd name="T25" fmla="*/ 0 h 9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89"/>
              <a:gd name="T40" fmla="*/ 0 h 90"/>
              <a:gd name="T41" fmla="*/ 89 w 89"/>
              <a:gd name="T42" fmla="*/ 90 h 9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89" h="90">
                <a:moveTo>
                  <a:pt x="79" y="0"/>
                </a:moveTo>
                <a:cubicBezTo>
                  <a:pt x="85" y="9"/>
                  <a:pt x="86" y="12"/>
                  <a:pt x="89" y="24"/>
                </a:cubicBezTo>
                <a:cubicBezTo>
                  <a:pt x="85" y="25"/>
                  <a:pt x="80" y="25"/>
                  <a:pt x="77" y="28"/>
                </a:cubicBezTo>
                <a:cubicBezTo>
                  <a:pt x="73" y="30"/>
                  <a:pt x="65" y="36"/>
                  <a:pt x="65" y="36"/>
                </a:cubicBezTo>
                <a:cubicBezTo>
                  <a:pt x="57" y="46"/>
                  <a:pt x="48" y="60"/>
                  <a:pt x="37" y="68"/>
                </a:cubicBezTo>
                <a:cubicBezTo>
                  <a:pt x="33" y="77"/>
                  <a:pt x="29" y="84"/>
                  <a:pt x="21" y="90"/>
                </a:cubicBezTo>
                <a:cubicBezTo>
                  <a:pt x="17" y="89"/>
                  <a:pt x="12" y="90"/>
                  <a:pt x="9" y="88"/>
                </a:cubicBezTo>
                <a:cubicBezTo>
                  <a:pt x="5" y="85"/>
                  <a:pt x="5" y="76"/>
                  <a:pt x="5" y="76"/>
                </a:cubicBezTo>
                <a:cubicBezTo>
                  <a:pt x="11" y="56"/>
                  <a:pt x="0" y="84"/>
                  <a:pt x="13" y="66"/>
                </a:cubicBezTo>
                <a:cubicBezTo>
                  <a:pt x="23" y="49"/>
                  <a:pt x="17" y="38"/>
                  <a:pt x="39" y="24"/>
                </a:cubicBezTo>
                <a:cubicBezTo>
                  <a:pt x="44" y="15"/>
                  <a:pt x="51" y="15"/>
                  <a:pt x="61" y="12"/>
                </a:cubicBezTo>
                <a:cubicBezTo>
                  <a:pt x="65" y="10"/>
                  <a:pt x="73" y="8"/>
                  <a:pt x="73" y="8"/>
                </a:cubicBezTo>
                <a:cubicBezTo>
                  <a:pt x="75" y="0"/>
                  <a:pt x="73" y="2"/>
                  <a:pt x="7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82948" name="Freeform 8"/>
          <p:cNvSpPr>
            <a:spLocks/>
          </p:cNvSpPr>
          <p:nvPr/>
        </p:nvSpPr>
        <p:spPr bwMode="auto">
          <a:xfrm>
            <a:off x="4040188" y="857250"/>
            <a:ext cx="109537" cy="146050"/>
          </a:xfrm>
          <a:custGeom>
            <a:avLst/>
            <a:gdLst>
              <a:gd name="T0" fmla="*/ 2147483647 w 69"/>
              <a:gd name="T1" fmla="*/ 0 h 92"/>
              <a:gd name="T2" fmla="*/ 2147483647 w 69"/>
              <a:gd name="T3" fmla="*/ 2147483647 h 92"/>
              <a:gd name="T4" fmla="*/ 2147483647 w 69"/>
              <a:gd name="T5" fmla="*/ 2147483647 h 92"/>
              <a:gd name="T6" fmla="*/ 2147483647 w 69"/>
              <a:gd name="T7" fmla="*/ 2147483647 h 92"/>
              <a:gd name="T8" fmla="*/ 2147483647 w 69"/>
              <a:gd name="T9" fmla="*/ 2147483647 h 92"/>
              <a:gd name="T10" fmla="*/ 2147483647 w 69"/>
              <a:gd name="T11" fmla="*/ 2147483647 h 92"/>
              <a:gd name="T12" fmla="*/ 2147483647 w 69"/>
              <a:gd name="T13" fmla="*/ 2147483647 h 92"/>
              <a:gd name="T14" fmla="*/ 2147483647 w 69"/>
              <a:gd name="T15" fmla="*/ 0 h 9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69"/>
              <a:gd name="T25" fmla="*/ 0 h 92"/>
              <a:gd name="T26" fmla="*/ 69 w 69"/>
              <a:gd name="T27" fmla="*/ 92 h 9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69" h="92">
                <a:moveTo>
                  <a:pt x="23" y="0"/>
                </a:moveTo>
                <a:cubicBezTo>
                  <a:pt x="12" y="2"/>
                  <a:pt x="9" y="10"/>
                  <a:pt x="5" y="20"/>
                </a:cubicBezTo>
                <a:cubicBezTo>
                  <a:pt x="3" y="23"/>
                  <a:pt x="1" y="32"/>
                  <a:pt x="1" y="32"/>
                </a:cubicBezTo>
                <a:cubicBezTo>
                  <a:pt x="1" y="44"/>
                  <a:pt x="0" y="74"/>
                  <a:pt x="17" y="80"/>
                </a:cubicBezTo>
                <a:cubicBezTo>
                  <a:pt x="25" y="92"/>
                  <a:pt x="31" y="89"/>
                  <a:pt x="47" y="88"/>
                </a:cubicBezTo>
                <a:cubicBezTo>
                  <a:pt x="50" y="70"/>
                  <a:pt x="50" y="56"/>
                  <a:pt x="47" y="38"/>
                </a:cubicBezTo>
                <a:cubicBezTo>
                  <a:pt x="51" y="30"/>
                  <a:pt x="56" y="30"/>
                  <a:pt x="63" y="24"/>
                </a:cubicBezTo>
                <a:cubicBezTo>
                  <a:pt x="69" y="5"/>
                  <a:pt x="36" y="0"/>
                  <a:pt x="2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82949" name="Picture 9" descr="Untitled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6003925" cy="761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50" name="Text Box 3"/>
          <p:cNvSpPr txBox="1">
            <a:spLocks noChangeArrowheads="1"/>
          </p:cNvSpPr>
          <p:nvPr/>
        </p:nvSpPr>
        <p:spPr bwMode="auto">
          <a:xfrm>
            <a:off x="5105400" y="228600"/>
            <a:ext cx="4257675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/>
            <a:r>
              <a:rPr lang="it-IT" sz="2800">
                <a:solidFill>
                  <a:srgbClr val="000099"/>
                </a:solidFill>
                <a:latin typeface="Arial" charset="0"/>
              </a:rPr>
              <a:t>Formation of recombinant types after DNA transfer by an Hfr strain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2" descr="G10-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088"/>
            <a:ext cx="10167938" cy="748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2" descr="G10-3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25" y="0"/>
            <a:ext cx="5811838" cy="754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2" descr="G10-6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275" y="430213"/>
            <a:ext cx="6527800" cy="675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" y="-1588"/>
            <a:ext cx="8142288" cy="762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298575"/>
            <a:ext cx="9423400" cy="439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425" y="-1588"/>
            <a:ext cx="7685088" cy="762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88" y="614363"/>
            <a:ext cx="8102600" cy="587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113" y="-1588"/>
            <a:ext cx="7634287" cy="762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2" name="Text Box 3"/>
          <p:cNvSpPr txBox="1">
            <a:spLocks noChangeArrowheads="1"/>
          </p:cNvSpPr>
          <p:nvPr/>
        </p:nvSpPr>
        <p:spPr bwMode="auto">
          <a:xfrm>
            <a:off x="358775" y="425450"/>
            <a:ext cx="21558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800" i="1">
                <a:solidFill>
                  <a:srgbClr val="000099"/>
                </a:solidFill>
                <a:latin typeface="Arial" charset="0"/>
              </a:rPr>
              <a:t>E.coli</a:t>
            </a:r>
            <a:r>
              <a:rPr lang="it-IT" sz="2800">
                <a:solidFill>
                  <a:srgbClr val="000099"/>
                </a:solidFill>
                <a:latin typeface="Arial" charset="0"/>
              </a:rPr>
              <a:t> map in minutes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ChangeArrowheads="1"/>
          </p:cNvSpPr>
          <p:nvPr/>
        </p:nvSpPr>
        <p:spPr bwMode="auto">
          <a:xfrm>
            <a:off x="1981200" y="2933700"/>
            <a:ext cx="6324600" cy="1752600"/>
          </a:xfrm>
          <a:prstGeom prst="rect">
            <a:avLst/>
          </a:prstGeom>
          <a:solidFill>
            <a:srgbClr val="BB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619" tIns="50809" rIns="101619" bIns="50809"/>
          <a:lstStyle/>
          <a:p>
            <a:pPr marL="342900" indent="-342900">
              <a:spcBef>
                <a:spcPct val="20000"/>
              </a:spcBef>
            </a:pPr>
            <a:r>
              <a:rPr lang="it-IT" sz="4400" b="1">
                <a:solidFill>
                  <a:schemeClr val="bg2"/>
                </a:solidFill>
                <a:latin typeface="Arial" charset="0"/>
              </a:rPr>
              <a:t>Microbial genetics:</a:t>
            </a:r>
          </a:p>
          <a:p>
            <a:pPr marL="342900" indent="-342900">
              <a:spcBef>
                <a:spcPct val="20000"/>
              </a:spcBef>
            </a:pPr>
            <a:r>
              <a:rPr lang="it-IT" sz="4400" b="1">
                <a:solidFill>
                  <a:srgbClr val="FF0000"/>
                </a:solidFill>
                <a:latin typeface="Arial" charset="0"/>
              </a:rPr>
              <a:t>transformation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2" descr="F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7938" cy="762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0" name="Text Box 4"/>
          <p:cNvSpPr txBox="1">
            <a:spLocks noChangeArrowheads="1"/>
          </p:cNvSpPr>
          <p:nvPr/>
        </p:nvSpPr>
        <p:spPr bwMode="auto">
          <a:xfrm>
            <a:off x="152400" y="228600"/>
            <a:ext cx="21558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800" i="1">
                <a:solidFill>
                  <a:srgbClr val="000099"/>
                </a:solidFill>
                <a:latin typeface="Arial" charset="0"/>
              </a:rPr>
              <a:t>E.coli</a:t>
            </a:r>
            <a:r>
              <a:rPr lang="it-IT" sz="2800">
                <a:solidFill>
                  <a:srgbClr val="000099"/>
                </a:solidFill>
                <a:latin typeface="Arial" charset="0"/>
              </a:rPr>
              <a:t> map in minutes</a:t>
            </a:r>
          </a:p>
        </p:txBody>
      </p:sp>
      <p:sp>
        <p:nvSpPr>
          <p:cNvPr id="99331" name="Rectangle 5"/>
          <p:cNvSpPr>
            <a:spLocks noChangeArrowheads="1"/>
          </p:cNvSpPr>
          <p:nvPr/>
        </p:nvSpPr>
        <p:spPr bwMode="auto">
          <a:xfrm>
            <a:off x="0" y="7315200"/>
            <a:ext cx="10167938" cy="3016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Immagine 4" descr="crowngall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3275013"/>
            <a:ext cx="8890000" cy="42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78" name="Immagine 3" descr="350px-Ti_plasmid.sv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915988"/>
            <a:ext cx="4122738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9" name="Text Box 4"/>
          <p:cNvSpPr txBox="1">
            <a:spLocks noChangeArrowheads="1"/>
          </p:cNvSpPr>
          <p:nvPr/>
        </p:nvSpPr>
        <p:spPr bwMode="auto">
          <a:xfrm>
            <a:off x="96838" y="227013"/>
            <a:ext cx="100171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800">
                <a:solidFill>
                  <a:srgbClr val="000099"/>
                </a:solidFill>
                <a:latin typeface="Arial" charset="0"/>
              </a:rPr>
              <a:t>Transfer of a bacterial plasmid into eukaryotes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3" y="692150"/>
            <a:ext cx="9707562" cy="692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2" name="Text Box 4"/>
          <p:cNvSpPr txBox="1">
            <a:spLocks noChangeArrowheads="1"/>
          </p:cNvSpPr>
          <p:nvPr/>
        </p:nvSpPr>
        <p:spPr bwMode="auto">
          <a:xfrm>
            <a:off x="96838" y="136525"/>
            <a:ext cx="100171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800">
                <a:solidFill>
                  <a:srgbClr val="000099"/>
                </a:solidFill>
                <a:latin typeface="Arial" charset="0"/>
              </a:rPr>
              <a:t>Gene transfer between </a:t>
            </a:r>
            <a:r>
              <a:rPr lang="it-IT" sz="2800" i="1">
                <a:solidFill>
                  <a:srgbClr val="000099"/>
                </a:solidFill>
                <a:latin typeface="Arial" charset="0"/>
              </a:rPr>
              <a:t>Agrobacterium</a:t>
            </a:r>
            <a:r>
              <a:rPr lang="it-IT" sz="2800">
                <a:solidFill>
                  <a:srgbClr val="000099"/>
                </a:solidFill>
                <a:latin typeface="Arial" charset="0"/>
              </a:rPr>
              <a:t> and a host plant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ext Box 4"/>
          <p:cNvSpPr txBox="1">
            <a:spLocks noChangeArrowheads="1"/>
          </p:cNvSpPr>
          <p:nvPr/>
        </p:nvSpPr>
        <p:spPr bwMode="auto">
          <a:xfrm>
            <a:off x="6380163" y="136525"/>
            <a:ext cx="3671887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800">
                <a:solidFill>
                  <a:srgbClr val="000099"/>
                </a:solidFill>
                <a:latin typeface="Arial" charset="0"/>
              </a:rPr>
              <a:t>Gene transfer between </a:t>
            </a:r>
            <a:r>
              <a:rPr lang="it-IT" sz="2800" i="1">
                <a:solidFill>
                  <a:srgbClr val="000099"/>
                </a:solidFill>
                <a:latin typeface="Arial" charset="0"/>
              </a:rPr>
              <a:t>Agrobacterium</a:t>
            </a:r>
            <a:r>
              <a:rPr lang="it-IT" sz="2800">
                <a:solidFill>
                  <a:srgbClr val="000099"/>
                </a:solidFill>
                <a:latin typeface="Arial" charset="0"/>
              </a:rPr>
              <a:t> and a host plant</a:t>
            </a:r>
          </a:p>
        </p:txBody>
      </p:sp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63500"/>
            <a:ext cx="6354763" cy="756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0" y="2944813"/>
            <a:ext cx="3309938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Immagine 3" descr="wt2107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1635125"/>
            <a:ext cx="8591550" cy="575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0" name="Text Box 4"/>
          <p:cNvSpPr txBox="1">
            <a:spLocks noChangeArrowheads="1"/>
          </p:cNvSpPr>
          <p:nvPr/>
        </p:nvSpPr>
        <p:spPr bwMode="auto">
          <a:xfrm>
            <a:off x="96838" y="379413"/>
            <a:ext cx="100171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800">
                <a:solidFill>
                  <a:srgbClr val="000099"/>
                </a:solidFill>
                <a:latin typeface="Arial" charset="0"/>
              </a:rPr>
              <a:t>Use of </a:t>
            </a:r>
            <a:r>
              <a:rPr lang="it-IT" sz="2800" i="1">
                <a:solidFill>
                  <a:srgbClr val="000099"/>
                </a:solidFill>
                <a:latin typeface="Arial" charset="0"/>
              </a:rPr>
              <a:t>Agrobacterium</a:t>
            </a:r>
            <a:r>
              <a:rPr lang="it-IT" sz="2800">
                <a:solidFill>
                  <a:srgbClr val="000099"/>
                </a:solidFill>
                <a:latin typeface="Arial" charset="0"/>
              </a:rPr>
              <a:t> to genetically engineer plants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/>
          <p:cNvSpPr>
            <a:spLocks noChangeArrowheads="1"/>
          </p:cNvSpPr>
          <p:nvPr/>
        </p:nvSpPr>
        <p:spPr bwMode="auto">
          <a:xfrm>
            <a:off x="1905000" y="2933700"/>
            <a:ext cx="6324600" cy="1752600"/>
          </a:xfrm>
          <a:prstGeom prst="rect">
            <a:avLst/>
          </a:prstGeom>
          <a:solidFill>
            <a:srgbClr val="BB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619" tIns="50809" rIns="101619" bIns="50809"/>
          <a:lstStyle/>
          <a:p>
            <a:pPr marL="342900" indent="-342900">
              <a:spcBef>
                <a:spcPct val="20000"/>
              </a:spcBef>
            </a:pPr>
            <a:r>
              <a:rPr lang="it-IT" sz="4400" b="1">
                <a:solidFill>
                  <a:schemeClr val="bg2"/>
                </a:solidFill>
                <a:latin typeface="Arial" charset="0"/>
              </a:rPr>
              <a:t>Microbial genetics:</a:t>
            </a:r>
          </a:p>
          <a:p>
            <a:pPr marL="342900" indent="-342900">
              <a:spcBef>
                <a:spcPct val="20000"/>
              </a:spcBef>
            </a:pPr>
            <a:r>
              <a:rPr lang="it-IT" sz="4400" b="1">
                <a:solidFill>
                  <a:srgbClr val="FF0000"/>
                </a:solidFill>
                <a:latin typeface="Arial" charset="0"/>
              </a:rPr>
              <a:t>plasmids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7521" name="Object 2"/>
          <p:cNvGraphicFramePr>
            <a:graphicFrameLocks noChangeAspect="1"/>
          </p:cNvGraphicFramePr>
          <p:nvPr/>
        </p:nvGraphicFramePr>
        <p:xfrm>
          <a:off x="20638" y="304800"/>
          <a:ext cx="10167937" cy="396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23" name="Image" r:id="rId4" imgW="4784964" imgH="1615033" progId="Photoshop.Image.6">
                  <p:embed/>
                </p:oleObj>
              </mc:Choice>
              <mc:Fallback>
                <p:oleObj name="Image" r:id="rId4" imgW="4784964" imgH="1615033" progId="Photoshop.Image.6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8" y="304800"/>
                        <a:ext cx="10167937" cy="396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7522" name="Object 3"/>
          <p:cNvGraphicFramePr>
            <a:graphicFrameLocks noChangeAspect="1"/>
          </p:cNvGraphicFramePr>
          <p:nvPr/>
        </p:nvGraphicFramePr>
        <p:xfrm>
          <a:off x="1371600" y="4294188"/>
          <a:ext cx="7467600" cy="3249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24" name="Image" r:id="rId6" imgW="3291568" imgH="1432442" progId="Photoshop.Image.6">
                  <p:embed/>
                </p:oleObj>
              </mc:Choice>
              <mc:Fallback>
                <p:oleObj name="Image" r:id="rId6" imgW="3291568" imgH="1432442" progId="Photoshop.Image.6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4294188"/>
                        <a:ext cx="7467600" cy="3249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2" descr="Ta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7938" cy="762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0" name="Rectangle 3"/>
          <p:cNvSpPr>
            <a:spLocks noChangeArrowheads="1"/>
          </p:cNvSpPr>
          <p:nvPr/>
        </p:nvSpPr>
        <p:spPr bwMode="auto">
          <a:xfrm>
            <a:off x="0" y="7315200"/>
            <a:ext cx="10167938" cy="3016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1476375"/>
            <a:ext cx="10137775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3" y="-1588"/>
            <a:ext cx="7278687" cy="762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2" name="Text Box 3"/>
          <p:cNvSpPr txBox="1">
            <a:spLocks noChangeArrowheads="1"/>
          </p:cNvSpPr>
          <p:nvPr/>
        </p:nvSpPr>
        <p:spPr bwMode="auto">
          <a:xfrm>
            <a:off x="404813" y="330200"/>
            <a:ext cx="2595562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800">
                <a:solidFill>
                  <a:srgbClr val="000099"/>
                </a:solidFill>
                <a:latin typeface="Arial" charset="0"/>
              </a:rPr>
              <a:t>Genetic map of</a:t>
            </a:r>
          </a:p>
          <a:p>
            <a:r>
              <a:rPr lang="en-US" sz="2800">
                <a:solidFill>
                  <a:srgbClr val="000099"/>
                </a:solidFill>
                <a:latin typeface="Arial" charset="0"/>
              </a:rPr>
              <a:t> the resistance</a:t>
            </a:r>
          </a:p>
          <a:p>
            <a:r>
              <a:rPr lang="en-US" sz="2800">
                <a:solidFill>
                  <a:srgbClr val="000099"/>
                </a:solidFill>
                <a:latin typeface="Arial" charset="0"/>
              </a:rPr>
              <a:t> plasmid R100</a:t>
            </a:r>
            <a:endParaRPr lang="it-IT" sz="2800">
              <a:solidFill>
                <a:srgbClr val="000099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fig16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66900"/>
            <a:ext cx="10160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Text Box 3"/>
          <p:cNvSpPr txBox="1">
            <a:spLocks noChangeArrowheads="1"/>
          </p:cNvSpPr>
          <p:nvPr/>
        </p:nvSpPr>
        <p:spPr bwMode="auto">
          <a:xfrm>
            <a:off x="669925" y="7270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/>
            <a:endParaRPr lang="it-IT"/>
          </a:p>
        </p:txBody>
      </p:sp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609600" y="457200"/>
            <a:ext cx="898366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800">
                <a:latin typeface="Arial" charset="0"/>
              </a:rPr>
              <a:t>1928: Frederick Griffith discovered phenomenon of </a:t>
            </a:r>
          </a:p>
          <a:p>
            <a:r>
              <a:rPr lang="it-IT" sz="2800">
                <a:latin typeface="Arial" charset="0"/>
              </a:rPr>
              <a:t>transformation in </a:t>
            </a:r>
            <a:r>
              <a:rPr lang="it-IT" sz="2800" i="1">
                <a:latin typeface="Arial" charset="0"/>
              </a:rPr>
              <a:t>Streptococcus pneumoniae</a:t>
            </a:r>
            <a:endParaRPr lang="it-IT" sz="2800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24580" name="Rectangle 6"/>
          <p:cNvSpPr>
            <a:spLocks noChangeArrowheads="1"/>
          </p:cNvSpPr>
          <p:nvPr/>
        </p:nvSpPr>
        <p:spPr bwMode="auto">
          <a:xfrm>
            <a:off x="0" y="6553200"/>
            <a:ext cx="21336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5" name="Immagine 1" descr="ColE1_Colicin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5" y="1287463"/>
            <a:ext cx="6115050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6" name="CasellaDiTesto 2"/>
          <p:cNvSpPr txBox="1">
            <a:spLocks noChangeArrowheads="1"/>
          </p:cNvSpPr>
          <p:nvPr/>
        </p:nvSpPr>
        <p:spPr bwMode="auto">
          <a:xfrm>
            <a:off x="2378075" y="352425"/>
            <a:ext cx="54546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800">
                <a:solidFill>
                  <a:srgbClr val="000090"/>
                </a:solidFill>
                <a:latin typeface="Arial" charset="0"/>
                <a:cs typeface="Arial" charset="0"/>
              </a:rPr>
              <a:t>Plasmid map of ColE1/Colicin E1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9525"/>
            <a:ext cx="10125075" cy="759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0" name="Text Box 3"/>
          <p:cNvSpPr txBox="1">
            <a:spLocks noChangeArrowheads="1"/>
          </p:cNvSpPr>
          <p:nvPr/>
        </p:nvSpPr>
        <p:spPr bwMode="auto">
          <a:xfrm>
            <a:off x="7165975" y="101600"/>
            <a:ext cx="2794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800">
                <a:solidFill>
                  <a:srgbClr val="000099"/>
                </a:solidFill>
                <a:latin typeface="Arial" charset="0"/>
              </a:rPr>
              <a:t>The structure of </a:t>
            </a:r>
          </a:p>
          <a:p>
            <a:r>
              <a:rPr lang="en-US" sz="2800">
                <a:solidFill>
                  <a:srgbClr val="000099"/>
                </a:solidFill>
                <a:latin typeface="Arial" charset="0"/>
              </a:rPr>
              <a:t>plasmid pBR322</a:t>
            </a:r>
            <a:endParaRPr lang="it-IT" sz="2800">
              <a:solidFill>
                <a:srgbClr val="000099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-1588"/>
            <a:ext cx="5348288" cy="762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38" name="Text Box 3"/>
          <p:cNvSpPr txBox="1">
            <a:spLocks noChangeArrowheads="1"/>
          </p:cNvSpPr>
          <p:nvPr/>
        </p:nvSpPr>
        <p:spPr bwMode="auto">
          <a:xfrm>
            <a:off x="5257800" y="152400"/>
            <a:ext cx="47244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800">
                <a:solidFill>
                  <a:srgbClr val="000099"/>
                </a:solidFill>
                <a:latin typeface="Arial" charset="0"/>
              </a:rPr>
              <a:t>Molecular cloning of a DNA segment into pBR322 plasmid vector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09" name="Immagine 2" descr="pET-30a(+)_1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3" y="0"/>
            <a:ext cx="9680575" cy="761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CasellaDiTesto 1"/>
          <p:cNvSpPr txBox="1">
            <a:spLocks noChangeArrowheads="1"/>
          </p:cNvSpPr>
          <p:nvPr/>
        </p:nvSpPr>
        <p:spPr bwMode="auto">
          <a:xfrm>
            <a:off x="962025" y="146050"/>
            <a:ext cx="8286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>
                <a:latin typeface="Arial" charset="0"/>
                <a:cs typeface="Arial" charset="0"/>
              </a:rPr>
              <a:t>Frederick Griffith Discovers Bacterial Transformation (1928)</a:t>
            </a:r>
          </a:p>
        </p:txBody>
      </p:sp>
      <p:sp>
        <p:nvSpPr>
          <p:cNvPr id="26626" name="CasellaDiTesto 3"/>
          <p:cNvSpPr txBox="1">
            <a:spLocks noChangeArrowheads="1"/>
          </p:cNvSpPr>
          <p:nvPr/>
        </p:nvSpPr>
        <p:spPr bwMode="auto">
          <a:xfrm>
            <a:off x="6240463" y="7154863"/>
            <a:ext cx="3686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just"/>
            <a:r>
              <a:rPr lang="it-IT" b="1">
                <a:latin typeface="Arial" charset="0"/>
                <a:cs typeface="Arial" charset="0"/>
              </a:rPr>
              <a:t>R                        S</a:t>
            </a:r>
          </a:p>
        </p:txBody>
      </p:sp>
      <p:pic>
        <p:nvPicPr>
          <p:cNvPr id="26627" name="Immagine 4" descr="sadava_11_1_large_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963" y="708025"/>
            <a:ext cx="7543800" cy="454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Immagine 2" descr="avery_plate1_1944_jem_mid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763" y="4873625"/>
            <a:ext cx="4254500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3" y="633413"/>
            <a:ext cx="8934450" cy="635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CasellaDiTesto 1"/>
          <p:cNvSpPr txBox="1">
            <a:spLocks noChangeArrowheads="1"/>
          </p:cNvSpPr>
          <p:nvPr/>
        </p:nvSpPr>
        <p:spPr bwMode="auto">
          <a:xfrm>
            <a:off x="360363" y="227013"/>
            <a:ext cx="4572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>
                <a:latin typeface="Arial" charset="0"/>
                <a:cs typeface="Arial" charset="0"/>
              </a:rPr>
              <a:t>Avery et al. Identify DNA as the “Transforming Principle” (1944)</a:t>
            </a:r>
          </a:p>
        </p:txBody>
      </p:sp>
      <p:pic>
        <p:nvPicPr>
          <p:cNvPr id="28674" name="Immagine 2" descr="sadava_11_2_FULL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0"/>
            <a:ext cx="3633788" cy="761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1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98:Templates:Blank Presentation</Template>
  <TotalTime>1250</TotalTime>
  <Words>451</Words>
  <Application>Microsoft Macintosh PowerPoint</Application>
  <PresentationFormat>Personalizzato</PresentationFormat>
  <Paragraphs>114</Paragraphs>
  <Slides>63</Slides>
  <Notes>41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63</vt:i4>
      </vt:variant>
    </vt:vector>
  </HeadingPairs>
  <TitlesOfParts>
    <vt:vector size="69" baseType="lpstr">
      <vt:lpstr>Times</vt:lpstr>
      <vt:lpstr>ＭＳ Ｐゴシック</vt:lpstr>
      <vt:lpstr>Arial</vt:lpstr>
      <vt:lpstr>Geneva</vt:lpstr>
      <vt:lpstr>Blank Presentation</vt:lpstr>
      <vt:lpstr>Adobe Photoshop Image</vt:lpstr>
      <vt:lpstr>MICROBIOLOGIA GENERALE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>Simon &amp; Schuster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Erik Unhjem</dc:creator>
  <cp:lastModifiedBy>Giorgio Gribaudo</cp:lastModifiedBy>
  <cp:revision>71</cp:revision>
  <dcterms:created xsi:type="dcterms:W3CDTF">2012-04-12T07:30:49Z</dcterms:created>
  <dcterms:modified xsi:type="dcterms:W3CDTF">2016-04-15T07:33:32Z</dcterms:modified>
</cp:coreProperties>
</file>