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48" r:id="rId1"/>
  </p:sldMasterIdLst>
  <p:notesMasterIdLst>
    <p:notesMasterId r:id="rId24"/>
  </p:notesMasterIdLst>
  <p:handoutMasterIdLst>
    <p:handoutMasterId r:id="rId25"/>
  </p:handoutMasterIdLst>
  <p:sldIdLst>
    <p:sldId id="471" r:id="rId2"/>
    <p:sldId id="569" r:id="rId3"/>
    <p:sldId id="570" r:id="rId4"/>
    <p:sldId id="572" r:id="rId5"/>
    <p:sldId id="573" r:id="rId6"/>
    <p:sldId id="574" r:id="rId7"/>
    <p:sldId id="575" r:id="rId8"/>
    <p:sldId id="576" r:id="rId9"/>
    <p:sldId id="577" r:id="rId10"/>
    <p:sldId id="578" r:id="rId11"/>
    <p:sldId id="579" r:id="rId12"/>
    <p:sldId id="580" r:id="rId13"/>
    <p:sldId id="581" r:id="rId14"/>
    <p:sldId id="582" r:id="rId15"/>
    <p:sldId id="583" r:id="rId16"/>
    <p:sldId id="584" r:id="rId17"/>
    <p:sldId id="585" r:id="rId18"/>
    <p:sldId id="586" r:id="rId19"/>
    <p:sldId id="587" r:id="rId20"/>
    <p:sldId id="588" r:id="rId21"/>
    <p:sldId id="589" r:id="rId22"/>
    <p:sldId id="590" r:id="rId23"/>
  </p:sldIdLst>
  <p:sldSz cx="9144000" cy="6858000" type="screen4x3"/>
  <p:notesSz cx="6858000" cy="9144000"/>
  <p:defaultTextStyle>
    <a:defPPr>
      <a:defRPr lang="en-GB"/>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79772" autoAdjust="0"/>
  </p:normalViewPr>
  <p:slideViewPr>
    <p:cSldViewPr>
      <p:cViewPr varScale="1">
        <p:scale>
          <a:sx n="63" d="100"/>
          <a:sy n="63" d="100"/>
        </p:scale>
        <p:origin x="1954" y="3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p:scale>
          <a:sx n="75" d="100"/>
          <a:sy n="75" d="100"/>
        </p:scale>
        <p:origin x="-1320" y="11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GB"/>
          </a:p>
        </p:txBody>
      </p:sp>
      <p:sp>
        <p:nvSpPr>
          <p:cNvPr id="67587" name="Rectangle 3"/>
          <p:cNvSpPr>
            <a:spLocks noGrp="1" noChangeArrowheads="1"/>
          </p:cNvSpPr>
          <p:nvPr>
            <p:ph type="dt" sz="quarter"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GB"/>
          </a:p>
        </p:txBody>
      </p:sp>
      <p:sp>
        <p:nvSpPr>
          <p:cNvPr id="67588" name="Rectangle 4"/>
          <p:cNvSpPr>
            <a:spLocks noGrp="1" noChangeArrowheads="1"/>
          </p:cNvSpPr>
          <p:nvPr>
            <p:ph type="ftr" sz="quarter" idx="2"/>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GB"/>
          </a:p>
        </p:txBody>
      </p:sp>
      <p:sp>
        <p:nvSpPr>
          <p:cNvPr id="67589" name="Rectangle 5"/>
          <p:cNvSpPr>
            <a:spLocks noGrp="1" noChangeArrowheads="1"/>
          </p:cNvSpPr>
          <p:nvPr>
            <p:ph type="sldNum" sz="quarter" idx="3"/>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87B27390-14FD-4FEF-AA9D-03B6DB2A3840}" type="slidenum">
              <a:rPr lang="en-GB"/>
              <a:pPr>
                <a:defRPr/>
              </a:pPr>
              <a:t>‹N›</a:t>
            </a:fld>
            <a:endParaRPr lang="en-GB"/>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it-IT"/>
          </a:p>
        </p:txBody>
      </p:sp>
      <p:sp>
        <p:nvSpPr>
          <p:cNvPr id="18435" name="Rectangle 3"/>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it-IT"/>
          </a:p>
        </p:txBody>
      </p:sp>
      <p:sp>
        <p:nvSpPr>
          <p:cNvPr id="24580"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18437"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it-IT" noProof="0"/>
              <a:t>Fare clic per modificare gli stili del testo dello schema</a:t>
            </a:r>
          </a:p>
          <a:p>
            <a:pPr lvl="1"/>
            <a:r>
              <a:rPr lang="it-IT" noProof="0"/>
              <a:t>Secondo livello</a:t>
            </a:r>
          </a:p>
          <a:p>
            <a:pPr lvl="2"/>
            <a:r>
              <a:rPr lang="it-IT" noProof="0"/>
              <a:t>Terzo livello</a:t>
            </a:r>
          </a:p>
          <a:p>
            <a:pPr lvl="3"/>
            <a:r>
              <a:rPr lang="it-IT" noProof="0"/>
              <a:t>Quarto livello</a:t>
            </a:r>
          </a:p>
          <a:p>
            <a:pPr lvl="4"/>
            <a:r>
              <a:rPr lang="it-IT" noProof="0"/>
              <a:t>Quinto livello</a:t>
            </a:r>
          </a:p>
        </p:txBody>
      </p:sp>
      <p:sp>
        <p:nvSpPr>
          <p:cNvPr id="18438"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it-IT"/>
          </a:p>
        </p:txBody>
      </p:sp>
      <p:sp>
        <p:nvSpPr>
          <p:cNvPr id="18439"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4675297D-93E8-4B52-AEAD-B77660665C65}" type="slidenum">
              <a:rPr lang="it-IT"/>
              <a:pPr>
                <a:defRPr/>
              </a:pPr>
              <a:t>‹N›</a:t>
            </a:fld>
            <a:endParaRPr lang="it-IT"/>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a:prstGeom prst="rect">
            <a:avLst/>
          </a:prstGeom>
        </p:spPr>
        <p:txBody>
          <a:bodyPr/>
          <a:lstStyle/>
          <a:p>
            <a:r>
              <a:rPr lang="it-IT"/>
              <a:t>Fare clic per modificare lo stile del titolo</a:t>
            </a:r>
          </a:p>
        </p:txBody>
      </p:sp>
      <p:sp>
        <p:nvSpPr>
          <p:cNvPr id="3" name="Sottotitolo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it-IT"/>
              <a:t>Fare clic per modificare lo stile del sottotitolo dello schema</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1143000"/>
          </a:xfrm>
          <a:prstGeom prst="rect">
            <a:avLst/>
          </a:prstGeom>
        </p:spPr>
        <p:txBody>
          <a:bodyPr/>
          <a:lstStyle/>
          <a:p>
            <a:r>
              <a:rPr lang="it-IT"/>
              <a:t>Fare clic per modificare lo stile del titolo</a:t>
            </a:r>
          </a:p>
        </p:txBody>
      </p:sp>
      <p:sp>
        <p:nvSpPr>
          <p:cNvPr id="3" name="Segnaposto testo verticale 2"/>
          <p:cNvSpPr>
            <a:spLocks noGrp="1"/>
          </p:cNvSpPr>
          <p:nvPr>
            <p:ph type="body" orient="vert" idx="1"/>
          </p:nvPr>
        </p:nvSpPr>
        <p:spPr>
          <a:xfrm>
            <a:off x="457200" y="1600200"/>
            <a:ext cx="8229600" cy="4525963"/>
          </a:xfrm>
          <a:prstGeom prst="rect">
            <a:avLst/>
          </a:prstGeom>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a:prstGeom prst="rect">
            <a:avLst/>
          </a:prstGeom>
        </p:spPr>
        <p:txBody>
          <a:bodyPr vert="eaVert"/>
          <a:lstStyle/>
          <a:p>
            <a:r>
              <a:rPr lang="it-IT"/>
              <a:t>Fare clic per modificare lo stile del titolo</a:t>
            </a:r>
          </a:p>
        </p:txBody>
      </p:sp>
      <p:sp>
        <p:nvSpPr>
          <p:cNvPr id="3" name="Segnaposto testo verticale 2"/>
          <p:cNvSpPr>
            <a:spLocks noGrp="1"/>
          </p:cNvSpPr>
          <p:nvPr>
            <p:ph type="body" orient="vert" idx="1"/>
          </p:nvPr>
        </p:nvSpPr>
        <p:spPr>
          <a:xfrm>
            <a:off x="457200" y="274638"/>
            <a:ext cx="6019800" cy="5851525"/>
          </a:xfrm>
          <a:prstGeom prst="rect">
            <a:avLst/>
          </a:prstGeom>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Contenuto">
    <p:spTree>
      <p:nvGrpSpPr>
        <p:cNvPr id="1" name=""/>
        <p:cNvGrpSpPr/>
        <p:nvPr/>
      </p:nvGrpSpPr>
      <p:grpSpPr>
        <a:xfrm>
          <a:off x="0" y="0"/>
          <a:ext cx="0" cy="0"/>
          <a:chOff x="0" y="0"/>
          <a:chExt cx="0" cy="0"/>
        </a:xfrm>
      </p:grpSpPr>
      <p:sp>
        <p:nvSpPr>
          <p:cNvPr id="2" name="Segnaposto contenuto 1"/>
          <p:cNvSpPr>
            <a:spLocks noGrp="1"/>
          </p:cNvSpPr>
          <p:nvPr>
            <p:ph/>
          </p:nvPr>
        </p:nvSpPr>
        <p:spPr>
          <a:xfrm>
            <a:off x="457200" y="274638"/>
            <a:ext cx="8229600" cy="5851525"/>
          </a:xfrm>
          <a:prstGeom prst="rect">
            <a:avLst/>
          </a:prstGeo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1143000"/>
          </a:xfrm>
          <a:prstGeom prst="rect">
            <a:avLst/>
          </a:prstGeom>
        </p:spPr>
        <p:txBody>
          <a:bodyPr/>
          <a:lstStyle/>
          <a:p>
            <a:r>
              <a:rPr lang="it-IT"/>
              <a:t>Fare clic per modificare lo stile del titolo</a:t>
            </a:r>
          </a:p>
        </p:txBody>
      </p:sp>
      <p:sp>
        <p:nvSpPr>
          <p:cNvPr id="3" name="Segnaposto contenuto 2"/>
          <p:cNvSpPr>
            <a:spLocks noGrp="1"/>
          </p:cNvSpPr>
          <p:nvPr>
            <p:ph idx="1"/>
          </p:nvPr>
        </p:nvSpPr>
        <p:spPr>
          <a:xfrm>
            <a:off x="457200" y="1600200"/>
            <a:ext cx="8229600" cy="4525963"/>
          </a:xfrm>
          <a:prstGeom prst="rect">
            <a:avLst/>
          </a:prstGeo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it-IT"/>
              <a:t>Fare clic per modificare lo stile del titolo</a:t>
            </a:r>
          </a:p>
        </p:txBody>
      </p:sp>
      <p:sp>
        <p:nvSpPr>
          <p:cNvPr id="3" name="Segnaposto testo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it-IT"/>
              <a:t>Fare clic per modificare stili del testo dello schema</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1143000"/>
          </a:xfrm>
          <a:prstGeom prst="rect">
            <a:avLst/>
          </a:prstGeom>
        </p:spPr>
        <p:txBody>
          <a:bodyPr/>
          <a:lstStyle/>
          <a:p>
            <a:r>
              <a:rPr lang="it-IT"/>
              <a:t>Fare clic per modificare lo stile del titolo</a:t>
            </a:r>
          </a:p>
        </p:txBody>
      </p:sp>
      <p:sp>
        <p:nvSpPr>
          <p:cNvPr id="3" name="Segnaposto contenuto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1143000"/>
          </a:xfrm>
          <a:prstGeom prst="rect">
            <a:avLst/>
          </a:prstGeom>
        </p:spPr>
        <p:txBody>
          <a:bodyPr/>
          <a:lstStyle>
            <a:lvl1pPr>
              <a:defRPr/>
            </a:lvl1pPr>
          </a:lstStyle>
          <a:p>
            <a:r>
              <a:rPr lang="it-IT"/>
              <a:t>Fare clic per modificare lo stile del titolo</a:t>
            </a:r>
          </a:p>
        </p:txBody>
      </p:sp>
      <p:sp>
        <p:nvSpPr>
          <p:cNvPr id="3" name="Segnaposto testo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4" name="Segnaposto contenuto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6" name="Segnaposto contenuto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1143000"/>
          </a:xfrm>
          <a:prstGeom prst="rect">
            <a:avLst/>
          </a:prstGeom>
        </p:spPr>
        <p:txBody>
          <a:bodyPr/>
          <a:lstStyle/>
          <a:p>
            <a:r>
              <a:rPr lang="it-IT"/>
              <a:t>Fare clic per modificare lo stile del titolo</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a:prstGeom prst="rect">
            <a:avLst/>
          </a:prstGeom>
        </p:spPr>
        <p:txBody>
          <a:bodyPr anchor="b"/>
          <a:lstStyle>
            <a:lvl1pPr algn="l">
              <a:defRPr sz="2000" b="1"/>
            </a:lvl1pPr>
          </a:lstStyle>
          <a:p>
            <a:r>
              <a:rPr lang="it-IT"/>
              <a:t>Fare clic per modificare lo stile del titolo</a:t>
            </a:r>
          </a:p>
        </p:txBody>
      </p:sp>
      <p:sp>
        <p:nvSpPr>
          <p:cNvPr id="3" name="Segnaposto contenuto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a:prstGeom prst="rect">
            <a:avLst/>
          </a:prstGeom>
        </p:spPr>
        <p:txBody>
          <a:bodyPr anchor="b"/>
          <a:lstStyle>
            <a:lvl1pPr algn="l">
              <a:defRPr sz="2000" b="1"/>
            </a:lvl1pPr>
          </a:lstStyle>
          <a:p>
            <a:r>
              <a:rPr lang="it-IT"/>
              <a:t>Fare clic per modificare lo stile del titolo</a:t>
            </a:r>
          </a:p>
        </p:txBody>
      </p:sp>
      <p:sp>
        <p:nvSpPr>
          <p:cNvPr id="3" name="Segnaposto immagine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it-IT" noProof="0"/>
          </a:p>
        </p:txBody>
      </p:sp>
      <p:sp>
        <p:nvSpPr>
          <p:cNvPr id="4" name="Segnaposto testo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38" name="Rectangle 14"/>
          <p:cNvSpPr>
            <a:spLocks noChangeArrowheads="1"/>
          </p:cNvSpPr>
          <p:nvPr/>
        </p:nvSpPr>
        <p:spPr bwMode="auto">
          <a:xfrm>
            <a:off x="0" y="6477000"/>
            <a:ext cx="9144000" cy="381000"/>
          </a:xfrm>
          <a:prstGeom prst="rect">
            <a:avLst/>
          </a:prstGeom>
          <a:solidFill>
            <a:srgbClr val="FFFF00"/>
          </a:solidFill>
          <a:ln w="9525">
            <a:noFill/>
            <a:miter lim="800000"/>
            <a:headEnd/>
            <a:tailEnd/>
          </a:ln>
          <a:effectLst/>
        </p:spPr>
        <p:txBody>
          <a:bodyPr wrap="none" anchor="ctr"/>
          <a:lstStyle/>
          <a:p>
            <a:pPr>
              <a:defRPr/>
            </a:pPr>
            <a:endParaRPr lang="it-IT"/>
          </a:p>
        </p:txBody>
      </p:sp>
      <p:sp>
        <p:nvSpPr>
          <p:cNvPr id="1033" name="Text Box 9"/>
          <p:cNvSpPr txBox="1">
            <a:spLocks noChangeArrowheads="1"/>
          </p:cNvSpPr>
          <p:nvPr/>
        </p:nvSpPr>
        <p:spPr bwMode="auto">
          <a:xfrm>
            <a:off x="2351745" y="6550223"/>
            <a:ext cx="5787354" cy="307777"/>
          </a:xfrm>
          <a:prstGeom prst="rect">
            <a:avLst/>
          </a:prstGeom>
          <a:noFill/>
          <a:ln w="9525">
            <a:noFill/>
            <a:miter lim="800000"/>
            <a:headEnd/>
            <a:tailEnd/>
          </a:ln>
          <a:effectLst/>
        </p:spPr>
        <p:txBody>
          <a:bodyPr wrap="none">
            <a:spAutoFit/>
          </a:bodyPr>
          <a:lstStyle/>
          <a:p>
            <a:pPr>
              <a:defRPr/>
            </a:pPr>
            <a:r>
              <a:rPr lang="it-IT" sz="1400" dirty="0"/>
              <a:t> Claudia Barolo &amp; Silvia </a:t>
            </a:r>
            <a:r>
              <a:rPr lang="it-IT" sz="1400" dirty="0" err="1"/>
              <a:t>Tabasso</a:t>
            </a:r>
            <a:r>
              <a:rPr lang="it-IT" sz="1400" dirty="0"/>
              <a:t> – Processi Industriali Chimici e Biochimici </a:t>
            </a:r>
            <a:endParaRPr lang="it-IT"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eaLnBrk="0" fontAlgn="base" hangingPunct="0">
        <a:spcBef>
          <a:spcPct val="0"/>
        </a:spcBef>
        <a:spcAft>
          <a:spcPct val="0"/>
        </a:spcAft>
        <a:defRPr sz="4400">
          <a:solidFill>
            <a:schemeClr val="tx2"/>
          </a:solidFill>
          <a:latin typeface="Times New Roman" pitchFamily="18" charset="0"/>
        </a:defRPr>
      </a:lvl6pPr>
      <a:lvl7pPr marL="914400" algn="ctr" rtl="0" eaLnBrk="0" fontAlgn="base" hangingPunct="0">
        <a:spcBef>
          <a:spcPct val="0"/>
        </a:spcBef>
        <a:spcAft>
          <a:spcPct val="0"/>
        </a:spcAft>
        <a:defRPr sz="4400">
          <a:solidFill>
            <a:schemeClr val="tx2"/>
          </a:solidFill>
          <a:latin typeface="Times New Roman" pitchFamily="18" charset="0"/>
        </a:defRPr>
      </a:lvl7pPr>
      <a:lvl8pPr marL="1371600" algn="ctr" rtl="0" eaLnBrk="0" fontAlgn="base" hangingPunct="0">
        <a:spcBef>
          <a:spcPct val="0"/>
        </a:spcBef>
        <a:spcAft>
          <a:spcPct val="0"/>
        </a:spcAft>
        <a:defRPr sz="4400">
          <a:solidFill>
            <a:schemeClr val="tx2"/>
          </a:solidFill>
          <a:latin typeface="Times New Roman" pitchFamily="18" charset="0"/>
        </a:defRPr>
      </a:lvl8pPr>
      <a:lvl9pPr marL="1828800" algn="ctr" rtl="0" eaLnBrk="0" fontAlgn="base" hangingPunct="0">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3" Type="http://schemas.openxmlformats.org/officeDocument/2006/relationships/image" Target="file:///C:\WINDOWS\Desktop\Testi%20Enzo\impianti%20biochimici%201.jpg" TargetMode="External"/><Relationship Id="rId2" Type="http://schemas.openxmlformats.org/officeDocument/2006/relationships/image" Target="../media/image11.jpeg"/><Relationship Id="rId1" Type="http://schemas.openxmlformats.org/officeDocument/2006/relationships/slideLayout" Target="../slideLayouts/slideLayout12.xml"/><Relationship Id="rId4" Type="http://schemas.openxmlformats.org/officeDocument/2006/relationships/image" Target="../media/image12.jpeg"/></Relationships>
</file>

<file path=ppt/slides/_rels/slide21.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image" Target="../media/image13.jpeg"/><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8" Type="http://schemas.openxmlformats.org/officeDocument/2006/relationships/image" Target="../media/image4.jpeg"/><Relationship Id="rId3" Type="http://schemas.openxmlformats.org/officeDocument/2006/relationships/image" Target="file:///C:\WINDOWS\Desktop\Testi%20Enzo\impianti%20biochimici%202.jpg" TargetMode="External"/><Relationship Id="rId7" Type="http://schemas.openxmlformats.org/officeDocument/2006/relationships/image" Target="file:///C:\WINDOWS\Desktop\Testi%20Enzo\impianti%20biochimici%203.jpg" TargetMode="External"/><Relationship Id="rId2" Type="http://schemas.openxmlformats.org/officeDocument/2006/relationships/image" Target="../media/image1.jpeg"/><Relationship Id="rId1" Type="http://schemas.openxmlformats.org/officeDocument/2006/relationships/slideLayout" Target="../slideLayouts/slideLayout12.xml"/><Relationship Id="rId6" Type="http://schemas.openxmlformats.org/officeDocument/2006/relationships/image" Target="../media/image3.jpeg"/><Relationship Id="rId5" Type="http://schemas.openxmlformats.org/officeDocument/2006/relationships/image" Target="file:///C:\WINDOWS\Desktop\Testi%20Enzo\impianti%20biochimici%201.jpg" TargetMode="External"/><Relationship Id="rId4" Type="http://schemas.openxmlformats.org/officeDocument/2006/relationships/image" Target="../media/image2.jpeg"/><Relationship Id="rId9" Type="http://schemas.openxmlformats.org/officeDocument/2006/relationships/image" Target="file:///C:\WINDOWS\Desktop\Testi%20Enzo\impianti%20biochimici%204.jpg" TargetMode="External"/></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4"/>
          <p:cNvSpPr>
            <a:spLocks noChangeArrowheads="1"/>
          </p:cNvSpPr>
          <p:nvPr/>
        </p:nvSpPr>
        <p:spPr bwMode="auto">
          <a:xfrm>
            <a:off x="0" y="115888"/>
            <a:ext cx="9144000" cy="1143000"/>
          </a:xfrm>
          <a:prstGeom prst="rect">
            <a:avLst/>
          </a:prstGeom>
          <a:noFill/>
          <a:ln w="9525">
            <a:noFill/>
            <a:miter lim="800000"/>
            <a:headEnd/>
            <a:tailEnd/>
          </a:ln>
        </p:spPr>
        <p:txBody>
          <a:bodyPr anchor="ctr"/>
          <a:lstStyle/>
          <a:p>
            <a:pPr algn="ctr"/>
            <a:r>
              <a:rPr lang="it-IT" sz="3600" b="1">
                <a:solidFill>
                  <a:srgbClr val="FF0000"/>
                </a:solidFill>
              </a:rPr>
              <a:t>PROCESSI INDUSTRIALI CHIMICI E BIOCHIMICI</a:t>
            </a:r>
            <a:endParaRPr lang="it-IT" sz="2800">
              <a:solidFill>
                <a:schemeClr val="tx2"/>
              </a:solidFill>
            </a:endParaRPr>
          </a:p>
        </p:txBody>
      </p:sp>
      <p:sp>
        <p:nvSpPr>
          <p:cNvPr id="2051" name="Text Box 7"/>
          <p:cNvSpPr txBox="1">
            <a:spLocks noChangeArrowheads="1"/>
          </p:cNvSpPr>
          <p:nvPr/>
        </p:nvSpPr>
        <p:spPr bwMode="auto">
          <a:xfrm>
            <a:off x="8675688" y="6400800"/>
            <a:ext cx="336550" cy="457200"/>
          </a:xfrm>
          <a:prstGeom prst="rect">
            <a:avLst/>
          </a:prstGeom>
          <a:noFill/>
          <a:ln w="9525">
            <a:noFill/>
            <a:miter lim="800000"/>
            <a:headEnd/>
            <a:tailEnd/>
          </a:ln>
        </p:spPr>
        <p:txBody>
          <a:bodyPr wrap="none">
            <a:spAutoFit/>
          </a:bodyPr>
          <a:lstStyle/>
          <a:p>
            <a:fld id="{D583A359-8004-4EB7-8699-5BA2D8F4413A}" type="slidenum">
              <a:rPr lang="it-IT"/>
              <a:pPr/>
              <a:t>1</a:t>
            </a:fld>
            <a:endParaRPr lang="it-IT"/>
          </a:p>
        </p:txBody>
      </p:sp>
      <p:sp>
        <p:nvSpPr>
          <p:cNvPr id="2052" name="Text Box 8"/>
          <p:cNvSpPr txBox="1">
            <a:spLocks noChangeArrowheads="1"/>
          </p:cNvSpPr>
          <p:nvPr/>
        </p:nvSpPr>
        <p:spPr bwMode="auto">
          <a:xfrm>
            <a:off x="1482725" y="2565400"/>
            <a:ext cx="6575425" cy="1754188"/>
          </a:xfrm>
          <a:prstGeom prst="rect">
            <a:avLst/>
          </a:prstGeom>
          <a:noFill/>
          <a:ln w="9525">
            <a:noFill/>
            <a:miter lim="800000"/>
            <a:headEnd/>
            <a:tailEnd/>
          </a:ln>
        </p:spPr>
        <p:txBody>
          <a:bodyPr wrap="none">
            <a:spAutoFit/>
          </a:bodyPr>
          <a:lstStyle/>
          <a:p>
            <a:pPr algn="ctr"/>
            <a:r>
              <a:rPr lang="it-IT" sz="3600" b="1"/>
              <a:t>AERAZIONE E AGITAZIONE </a:t>
            </a:r>
          </a:p>
          <a:p>
            <a:pPr algn="ctr"/>
            <a:r>
              <a:rPr lang="it-IT" sz="3600" b="1"/>
              <a:t>IN BIOREATTORI </a:t>
            </a:r>
          </a:p>
          <a:p>
            <a:pPr algn="ctr"/>
            <a:r>
              <a:rPr lang="it-IT" sz="3600" b="1"/>
              <a:t>PER CELLULE ANIMALI</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 Box 2"/>
          <p:cNvSpPr txBox="1">
            <a:spLocks noChangeArrowheads="1"/>
          </p:cNvSpPr>
          <p:nvPr/>
        </p:nvSpPr>
        <p:spPr bwMode="auto">
          <a:xfrm>
            <a:off x="1104900" y="0"/>
            <a:ext cx="6780213" cy="492125"/>
          </a:xfrm>
          <a:prstGeom prst="rect">
            <a:avLst/>
          </a:prstGeom>
          <a:noFill/>
          <a:ln w="9525">
            <a:noFill/>
            <a:miter lim="800000"/>
            <a:headEnd/>
            <a:tailEnd/>
          </a:ln>
        </p:spPr>
        <p:txBody>
          <a:bodyPr wrap="none">
            <a:spAutoFit/>
          </a:bodyPr>
          <a:lstStyle/>
          <a:p>
            <a:r>
              <a:rPr lang="it-IT" sz="2600" b="1">
                <a:solidFill>
                  <a:srgbClr val="FF0000"/>
                </a:solidFill>
              </a:rPr>
              <a:t>BIOREATTORI PER CELLULE ANIMALI</a:t>
            </a:r>
          </a:p>
        </p:txBody>
      </p:sp>
      <p:sp>
        <p:nvSpPr>
          <p:cNvPr id="11267" name="Text Box 3"/>
          <p:cNvSpPr txBox="1">
            <a:spLocks noChangeArrowheads="1"/>
          </p:cNvSpPr>
          <p:nvPr/>
        </p:nvSpPr>
        <p:spPr bwMode="auto">
          <a:xfrm>
            <a:off x="8459788" y="6400800"/>
            <a:ext cx="336550" cy="457200"/>
          </a:xfrm>
          <a:prstGeom prst="rect">
            <a:avLst/>
          </a:prstGeom>
          <a:noFill/>
          <a:ln w="9525">
            <a:noFill/>
            <a:miter lim="800000"/>
            <a:headEnd/>
            <a:tailEnd/>
          </a:ln>
        </p:spPr>
        <p:txBody>
          <a:bodyPr wrap="none">
            <a:spAutoFit/>
          </a:bodyPr>
          <a:lstStyle/>
          <a:p>
            <a:fld id="{385480A0-010F-4C61-957B-3E87B4E1D5AD}" type="slidenum">
              <a:rPr lang="it-IT"/>
              <a:pPr/>
              <a:t>10</a:t>
            </a:fld>
            <a:endParaRPr lang="it-IT"/>
          </a:p>
        </p:txBody>
      </p:sp>
      <p:sp>
        <p:nvSpPr>
          <p:cNvPr id="11268" name="Rectangle 17"/>
          <p:cNvSpPr>
            <a:spLocks noChangeArrowheads="1"/>
          </p:cNvSpPr>
          <p:nvPr/>
        </p:nvSpPr>
        <p:spPr bwMode="auto">
          <a:xfrm>
            <a:off x="0" y="503238"/>
            <a:ext cx="9144000" cy="5878512"/>
          </a:xfrm>
          <a:prstGeom prst="rect">
            <a:avLst/>
          </a:prstGeom>
          <a:noFill/>
          <a:ln w="9525">
            <a:noFill/>
            <a:miter lim="800000"/>
            <a:headEnd/>
            <a:tailEnd/>
          </a:ln>
        </p:spPr>
        <p:txBody>
          <a:bodyPr anchor="ctr">
            <a:spAutoFit/>
          </a:bodyPr>
          <a:lstStyle/>
          <a:p>
            <a:pPr algn="ctr"/>
            <a:r>
              <a:rPr lang="it-IT" b="1"/>
              <a:t>Natura della cellula e del mezzo di crescita</a:t>
            </a:r>
            <a:endParaRPr lang="it-IT"/>
          </a:p>
          <a:p>
            <a:pPr algn="just"/>
            <a:r>
              <a:rPr lang="it-IT" sz="2200"/>
              <a:t>Per coltivazioni in larga scala, le cellule devono essere </a:t>
            </a:r>
            <a:r>
              <a:rPr lang="it-IT" sz="2200" b="1"/>
              <a:t>selezionate in base alla capacità di resistere</a:t>
            </a:r>
            <a:r>
              <a:rPr lang="it-IT" sz="2200"/>
              <a:t> in un ambiente soggetto </a:t>
            </a:r>
            <a:r>
              <a:rPr lang="it-IT" sz="2200" b="1"/>
              <a:t>a stress meccanico</a:t>
            </a:r>
            <a:r>
              <a:rPr lang="it-IT" sz="2200"/>
              <a:t>. Ciò implica in primo luogo che le cellule si devono </a:t>
            </a:r>
            <a:r>
              <a:rPr lang="it-IT" sz="2200" b="1"/>
              <a:t>adattare </a:t>
            </a:r>
            <a:r>
              <a:rPr lang="it-IT" sz="2200"/>
              <a:t>al mezzo di cultura. In difetto di ciò, le cellule crescerebbero troppo deboli e non sane, e sarebbero più sensibili allo sforzo meccanico. La composizione del mezzo per questo può richiedere un contenuto maggiore di componenti nutritivi, come ad esempio amminoacidi e steroidi. Pertanto, il primo fattore è che il </a:t>
            </a:r>
            <a:r>
              <a:rPr lang="it-IT" sz="2200" b="1"/>
              <a:t>mezzo</a:t>
            </a:r>
            <a:r>
              <a:rPr lang="it-IT" sz="2200"/>
              <a:t> abbia i </a:t>
            </a:r>
            <a:r>
              <a:rPr lang="it-IT" sz="2200" b="1"/>
              <a:t>requisiti nutrizionali necessari</a:t>
            </a:r>
            <a:r>
              <a:rPr lang="it-IT" sz="2200"/>
              <a:t>. Oltre a ciò, si possono </a:t>
            </a:r>
            <a:r>
              <a:rPr lang="it-IT" sz="2200" b="1"/>
              <a:t>aggiungere</a:t>
            </a:r>
            <a:r>
              <a:rPr lang="it-IT" sz="2200"/>
              <a:t> al mezzo </a:t>
            </a:r>
            <a:r>
              <a:rPr lang="it-IT" sz="2200" b="1"/>
              <a:t>composti chimici che aumentano la resistenza meccanica della cellula</a:t>
            </a:r>
            <a:r>
              <a:rPr lang="it-IT" sz="2200"/>
              <a:t>. Uno di questi è  un tensioattivo non ionico, come ad esempio il </a:t>
            </a:r>
            <a:r>
              <a:rPr lang="it-IT" sz="2200" b="1"/>
              <a:t>Pluronic F68</a:t>
            </a:r>
            <a:r>
              <a:rPr lang="it-IT" sz="2200"/>
              <a:t> che è una miscela di </a:t>
            </a:r>
            <a:r>
              <a:rPr lang="it-IT" sz="2200" b="1"/>
              <a:t>poliossietilene, -(CH</a:t>
            </a:r>
            <a:r>
              <a:rPr lang="it-IT" sz="2200" b="1" baseline="-25000"/>
              <a:t>2</a:t>
            </a:r>
            <a:r>
              <a:rPr lang="it-IT" sz="2200" b="1"/>
              <a:t>CH</a:t>
            </a:r>
            <a:r>
              <a:rPr lang="it-IT" sz="2200" b="1" baseline="-25000"/>
              <a:t>2</a:t>
            </a:r>
            <a:r>
              <a:rPr lang="it-IT" sz="2200" b="1"/>
              <a:t>-O)</a:t>
            </a:r>
            <a:r>
              <a:rPr lang="it-IT" sz="2200" b="1" baseline="-25000"/>
              <a:t>n</a:t>
            </a:r>
            <a:r>
              <a:rPr lang="it-IT" sz="2200" b="1"/>
              <a:t>-, e poliossipropilene, </a:t>
            </a:r>
            <a:endParaRPr lang="it-IT" sz="2200"/>
          </a:p>
          <a:p>
            <a:pPr algn="just"/>
            <a:r>
              <a:rPr lang="it-IT" sz="2200" b="1"/>
              <a:t>-(CH</a:t>
            </a:r>
            <a:r>
              <a:rPr lang="it-IT" sz="2200" b="1" baseline="-25000"/>
              <a:t>2</a:t>
            </a:r>
            <a:r>
              <a:rPr lang="it-IT" sz="2200" b="1"/>
              <a:t>CH</a:t>
            </a:r>
            <a:r>
              <a:rPr lang="it-IT" sz="2200" b="1" baseline="-25000"/>
              <a:t>2</a:t>
            </a:r>
            <a:r>
              <a:rPr lang="it-IT" sz="2200" b="1"/>
              <a:t>CH</a:t>
            </a:r>
            <a:r>
              <a:rPr lang="it-IT" sz="2200" b="1" baseline="-25000"/>
              <a:t>2</a:t>
            </a:r>
            <a:r>
              <a:rPr lang="it-IT" sz="2200" b="1"/>
              <a:t>-O)</a:t>
            </a:r>
            <a:r>
              <a:rPr lang="it-IT" sz="2200" b="1" baseline="-25000"/>
              <a:t>n</a:t>
            </a:r>
            <a:r>
              <a:rPr lang="it-IT" sz="2200" b="1"/>
              <a:t>-.</a:t>
            </a:r>
            <a:r>
              <a:rPr lang="it-IT" sz="2200"/>
              <a:t> Questi polimeri sono hanno proprietà tensioattive. Pur non avendo gruppi ionici idrofili, essi hanno il legame etereo polare e la catena di atomi di carbonio alifatici lipofila. </a:t>
            </a:r>
          </a:p>
          <a:p>
            <a:pPr algn="ctr"/>
            <a:r>
              <a:rPr lang="it-IT" sz="2200"/>
              <a:t>Il meccanismo d’azione di questo tensioattivi per quanto riguarda la protezione delle cellule animali non è noto. </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ext Box 2"/>
          <p:cNvSpPr txBox="1">
            <a:spLocks noChangeArrowheads="1"/>
          </p:cNvSpPr>
          <p:nvPr/>
        </p:nvSpPr>
        <p:spPr bwMode="auto">
          <a:xfrm>
            <a:off x="1104900" y="0"/>
            <a:ext cx="6780213" cy="492125"/>
          </a:xfrm>
          <a:prstGeom prst="rect">
            <a:avLst/>
          </a:prstGeom>
          <a:noFill/>
          <a:ln w="9525">
            <a:noFill/>
            <a:miter lim="800000"/>
            <a:headEnd/>
            <a:tailEnd/>
          </a:ln>
        </p:spPr>
        <p:txBody>
          <a:bodyPr wrap="none">
            <a:spAutoFit/>
          </a:bodyPr>
          <a:lstStyle/>
          <a:p>
            <a:r>
              <a:rPr lang="it-IT" sz="2600" b="1">
                <a:solidFill>
                  <a:srgbClr val="FF0000"/>
                </a:solidFill>
              </a:rPr>
              <a:t>BIOREATTORI PER CELLULE ANIMALI</a:t>
            </a:r>
          </a:p>
        </p:txBody>
      </p:sp>
      <p:sp>
        <p:nvSpPr>
          <p:cNvPr id="12291" name="Text Box 3"/>
          <p:cNvSpPr txBox="1">
            <a:spLocks noChangeArrowheads="1"/>
          </p:cNvSpPr>
          <p:nvPr/>
        </p:nvSpPr>
        <p:spPr bwMode="auto">
          <a:xfrm>
            <a:off x="8459788" y="6400800"/>
            <a:ext cx="336550" cy="457200"/>
          </a:xfrm>
          <a:prstGeom prst="rect">
            <a:avLst/>
          </a:prstGeom>
          <a:noFill/>
          <a:ln w="9525">
            <a:noFill/>
            <a:miter lim="800000"/>
            <a:headEnd/>
            <a:tailEnd/>
          </a:ln>
        </p:spPr>
        <p:txBody>
          <a:bodyPr wrap="none">
            <a:spAutoFit/>
          </a:bodyPr>
          <a:lstStyle/>
          <a:p>
            <a:fld id="{3EFBCB81-C485-4A20-90C9-A3C08F929A3A}" type="slidenum">
              <a:rPr lang="it-IT"/>
              <a:pPr/>
              <a:t>11</a:t>
            </a:fld>
            <a:endParaRPr lang="it-IT"/>
          </a:p>
        </p:txBody>
      </p:sp>
      <p:sp>
        <p:nvSpPr>
          <p:cNvPr id="12292" name="Rectangle 17"/>
          <p:cNvSpPr>
            <a:spLocks noChangeArrowheads="1"/>
          </p:cNvSpPr>
          <p:nvPr/>
        </p:nvSpPr>
        <p:spPr bwMode="auto">
          <a:xfrm>
            <a:off x="0" y="473075"/>
            <a:ext cx="9144000" cy="5938838"/>
          </a:xfrm>
          <a:prstGeom prst="rect">
            <a:avLst/>
          </a:prstGeom>
          <a:noFill/>
          <a:ln w="9525">
            <a:noFill/>
            <a:miter lim="800000"/>
            <a:headEnd/>
            <a:tailEnd/>
          </a:ln>
        </p:spPr>
        <p:txBody>
          <a:bodyPr anchor="ctr">
            <a:spAutoFit/>
          </a:bodyPr>
          <a:lstStyle/>
          <a:p>
            <a:pPr algn="ctr"/>
            <a:r>
              <a:rPr lang="it-IT" b="1"/>
              <a:t>Natura della cellula e del mezzo di crescita</a:t>
            </a:r>
          </a:p>
          <a:p>
            <a:pPr algn="ctr"/>
            <a:endParaRPr lang="it-IT" sz="1600"/>
          </a:p>
          <a:p>
            <a:pPr algn="just"/>
            <a:r>
              <a:rPr lang="it-IT" b="1" u="sng">
                <a:cs typeface="Times New Roman" pitchFamily="18" charset="0"/>
              </a:rPr>
              <a:t>Ipotesi 1:</a:t>
            </a:r>
            <a:r>
              <a:rPr lang="it-IT" b="1">
                <a:cs typeface="Times New Roman" pitchFamily="18" charset="0"/>
              </a:rPr>
              <a:t> </a:t>
            </a:r>
            <a:r>
              <a:rPr lang="it-IT">
                <a:cs typeface="Times New Roman" pitchFamily="18" charset="0"/>
              </a:rPr>
              <a:t>il polimero si </a:t>
            </a:r>
            <a:r>
              <a:rPr lang="it-IT" b="1">
                <a:cs typeface="Times New Roman" pitchFamily="18" charset="0"/>
              </a:rPr>
              <a:t>deposita sulla faccia esterna della membrana cellulare</a:t>
            </a:r>
            <a:r>
              <a:rPr lang="it-IT">
                <a:cs typeface="Times New Roman" pitchFamily="18" charset="0"/>
              </a:rPr>
              <a:t> e forma una parete cellulare esterna che migliora la resistenza meccanica della cellula agli sforzi meccanici durante l’agitazione e il passaggio della corrente gassosa nel brodo di fermentazione .</a:t>
            </a:r>
          </a:p>
          <a:p>
            <a:endParaRPr lang="it-IT" sz="1400">
              <a:cs typeface="Times New Roman" pitchFamily="18" charset="0"/>
            </a:endParaRPr>
          </a:p>
          <a:p>
            <a:pPr algn="just"/>
            <a:r>
              <a:rPr lang="it-IT" b="1" u="sng">
                <a:cs typeface="Times New Roman" pitchFamily="18" charset="0"/>
              </a:rPr>
              <a:t>Ipotesi 2:</a:t>
            </a:r>
            <a:r>
              <a:rPr lang="it-IT" b="1">
                <a:cs typeface="Times New Roman" pitchFamily="18" charset="0"/>
              </a:rPr>
              <a:t> </a:t>
            </a:r>
            <a:r>
              <a:rPr lang="it-IT">
                <a:cs typeface="Times New Roman" pitchFamily="18" charset="0"/>
              </a:rPr>
              <a:t>il tensioattivo </a:t>
            </a:r>
            <a:r>
              <a:rPr lang="it-IT" b="1">
                <a:cs typeface="Times New Roman" pitchFamily="18" charset="0"/>
              </a:rPr>
              <a:t>si deposita sulla superficie della bolla gass</a:t>
            </a:r>
            <a:r>
              <a:rPr lang="it-IT">
                <a:cs typeface="Times New Roman" pitchFamily="18" charset="0"/>
              </a:rPr>
              <a:t>osa, rendendola più stabile e ritardando la sua esplosione. In tal modo la cellula avrebbe il tempo di staccarsi dalle bolla prima della sua esplosione in superficie.</a:t>
            </a:r>
          </a:p>
          <a:p>
            <a:pPr algn="just"/>
            <a:endParaRPr lang="it-IT" sz="1400">
              <a:cs typeface="Times New Roman" pitchFamily="18" charset="0"/>
            </a:endParaRPr>
          </a:p>
          <a:p>
            <a:pPr algn="just"/>
            <a:r>
              <a:rPr lang="it-IT" b="1" u="sng">
                <a:cs typeface="Times New Roman" pitchFamily="18" charset="0"/>
              </a:rPr>
              <a:t>Ipotesi 3:</a:t>
            </a:r>
            <a:r>
              <a:rPr lang="it-IT" b="1">
                <a:cs typeface="Times New Roman" pitchFamily="18" charset="0"/>
              </a:rPr>
              <a:t> </a:t>
            </a:r>
            <a:r>
              <a:rPr lang="it-IT">
                <a:cs typeface="Times New Roman" pitchFamily="18" charset="0"/>
              </a:rPr>
              <a:t>il tensioattivo rende la </a:t>
            </a:r>
            <a:r>
              <a:rPr lang="it-IT" b="1">
                <a:cs typeface="Times New Roman" pitchFamily="18" charset="0"/>
              </a:rPr>
              <a:t>bolla scivolosa</a:t>
            </a:r>
            <a:r>
              <a:rPr lang="it-IT">
                <a:cs typeface="Times New Roman" pitchFamily="18" charset="0"/>
              </a:rPr>
              <a:t>, in modo che le </a:t>
            </a:r>
            <a:r>
              <a:rPr lang="it-IT" b="1">
                <a:cs typeface="Times New Roman" pitchFamily="18" charset="0"/>
              </a:rPr>
              <a:t>cellule non</a:t>
            </a:r>
            <a:r>
              <a:rPr lang="it-IT">
                <a:cs typeface="Times New Roman" pitchFamily="18" charset="0"/>
              </a:rPr>
              <a:t> sono </a:t>
            </a:r>
            <a:r>
              <a:rPr lang="it-IT" b="1">
                <a:cs typeface="Times New Roman" pitchFamily="18" charset="0"/>
              </a:rPr>
              <a:t>attratte dalle bolle</a:t>
            </a:r>
            <a:r>
              <a:rPr lang="it-IT">
                <a:cs typeface="Times New Roman" pitchFamily="18" charset="0"/>
              </a:rPr>
              <a:t> e quindi </a:t>
            </a:r>
            <a:r>
              <a:rPr lang="it-IT" b="1">
                <a:cs typeface="Times New Roman" pitchFamily="18" charset="0"/>
              </a:rPr>
              <a:t>non seguono la bolla</a:t>
            </a:r>
            <a:r>
              <a:rPr lang="it-IT">
                <a:cs typeface="Times New Roman" pitchFamily="18" charset="0"/>
              </a:rPr>
              <a:t> nel suo viaggio </a:t>
            </a:r>
            <a:r>
              <a:rPr lang="it-IT" b="1">
                <a:cs typeface="Times New Roman" pitchFamily="18" charset="0"/>
              </a:rPr>
              <a:t>verso la superficie. Anche l’albumina e le sieroproteine </a:t>
            </a:r>
            <a:r>
              <a:rPr lang="it-IT">
                <a:cs typeface="Times New Roman" pitchFamily="18" charset="0"/>
              </a:rPr>
              <a:t>sembrano che abbiano effetto protettore delle cellule animali in modo simile al Pluronic F68.</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ext Box 2"/>
          <p:cNvSpPr txBox="1">
            <a:spLocks noChangeArrowheads="1"/>
          </p:cNvSpPr>
          <p:nvPr/>
        </p:nvSpPr>
        <p:spPr bwMode="auto">
          <a:xfrm>
            <a:off x="2189163" y="0"/>
            <a:ext cx="4398962" cy="492125"/>
          </a:xfrm>
          <a:prstGeom prst="rect">
            <a:avLst/>
          </a:prstGeom>
          <a:noFill/>
          <a:ln w="9525">
            <a:noFill/>
            <a:miter lim="800000"/>
            <a:headEnd/>
            <a:tailEnd/>
          </a:ln>
        </p:spPr>
        <p:txBody>
          <a:bodyPr wrap="none">
            <a:spAutoFit/>
          </a:bodyPr>
          <a:lstStyle/>
          <a:p>
            <a:r>
              <a:rPr lang="it-IT" sz="2600" b="1">
                <a:solidFill>
                  <a:srgbClr val="FF0000"/>
                </a:solidFill>
              </a:rPr>
              <a:t>DISEGNO DEL REATTORE</a:t>
            </a:r>
          </a:p>
        </p:txBody>
      </p:sp>
      <p:sp>
        <p:nvSpPr>
          <p:cNvPr id="13315" name="Text Box 3"/>
          <p:cNvSpPr txBox="1">
            <a:spLocks noChangeArrowheads="1"/>
          </p:cNvSpPr>
          <p:nvPr/>
        </p:nvSpPr>
        <p:spPr bwMode="auto">
          <a:xfrm>
            <a:off x="8459788" y="6400800"/>
            <a:ext cx="336550" cy="457200"/>
          </a:xfrm>
          <a:prstGeom prst="rect">
            <a:avLst/>
          </a:prstGeom>
          <a:noFill/>
          <a:ln w="9525">
            <a:noFill/>
            <a:miter lim="800000"/>
            <a:headEnd/>
            <a:tailEnd/>
          </a:ln>
        </p:spPr>
        <p:txBody>
          <a:bodyPr wrap="none">
            <a:spAutoFit/>
          </a:bodyPr>
          <a:lstStyle/>
          <a:p>
            <a:fld id="{0D5752FD-B5B3-44EE-9443-6ABCD63646D0}" type="slidenum">
              <a:rPr lang="it-IT"/>
              <a:pPr/>
              <a:t>12</a:t>
            </a:fld>
            <a:endParaRPr lang="it-IT"/>
          </a:p>
        </p:txBody>
      </p:sp>
      <p:sp>
        <p:nvSpPr>
          <p:cNvPr id="13316" name="Rectangle 17"/>
          <p:cNvSpPr>
            <a:spLocks noChangeArrowheads="1"/>
          </p:cNvSpPr>
          <p:nvPr/>
        </p:nvSpPr>
        <p:spPr bwMode="auto">
          <a:xfrm>
            <a:off x="0" y="355600"/>
            <a:ext cx="9144000" cy="6648450"/>
          </a:xfrm>
          <a:prstGeom prst="rect">
            <a:avLst/>
          </a:prstGeom>
          <a:noFill/>
          <a:ln w="9525">
            <a:noFill/>
            <a:miter lim="800000"/>
            <a:headEnd/>
            <a:tailEnd/>
          </a:ln>
        </p:spPr>
        <p:txBody>
          <a:bodyPr anchor="ctr">
            <a:spAutoFit/>
          </a:bodyPr>
          <a:lstStyle/>
          <a:p>
            <a:pPr algn="just"/>
            <a:r>
              <a:rPr lang="it-IT" sz="2200"/>
              <a:t>I vantaggi degli agitatori a flusso assiale rispetto a quelli a flusso radiale sono stati già identificati. </a:t>
            </a:r>
          </a:p>
          <a:p>
            <a:pPr algn="just"/>
            <a:r>
              <a:rPr lang="it-IT" sz="2200"/>
              <a:t>Flusso assiale: </a:t>
            </a:r>
          </a:p>
          <a:p>
            <a:pPr algn="just">
              <a:buFont typeface="Arial" charset="0"/>
              <a:buChar char="•"/>
            </a:pPr>
            <a:r>
              <a:rPr lang="it-IT" sz="2200"/>
              <a:t> offrono maggior efficienza energetica (più alto flusso di circolazione del liquido a parità di potenza meccanica del motore)</a:t>
            </a:r>
          </a:p>
          <a:p>
            <a:pPr algn="just">
              <a:buFont typeface="Arial" charset="0"/>
              <a:buChar char="•"/>
            </a:pPr>
            <a:r>
              <a:rPr lang="it-IT" sz="2200"/>
              <a:t> creano condizioni di sforzo meccanico nel fluido inferiori (e perciò sono più adatti per la coltivazione di cellule animali)</a:t>
            </a:r>
          </a:p>
          <a:p>
            <a:pPr algn="just">
              <a:buFont typeface="Arial" charset="0"/>
              <a:buChar char="•"/>
            </a:pPr>
            <a:r>
              <a:rPr lang="it-IT" sz="2200"/>
              <a:t> sono più efficienti nel sollevare le cellule dalla base del reattore (mentre quelli radiali le spingono verso la base). </a:t>
            </a:r>
          </a:p>
          <a:p>
            <a:pPr algn="just"/>
            <a:r>
              <a:rPr lang="it-IT" sz="2200"/>
              <a:t>Gli agitatori a </a:t>
            </a:r>
            <a:r>
              <a:rPr lang="it-IT" sz="2200" b="1" u="sng"/>
              <a:t>flusso assiale</a:t>
            </a:r>
            <a:r>
              <a:rPr lang="it-IT" sz="2200"/>
              <a:t> quindi sono più adatti di quelli radiali per </a:t>
            </a:r>
            <a:r>
              <a:rPr lang="it-IT" sz="2200" b="1" u="sng"/>
              <a:t>ottimizzare</a:t>
            </a:r>
            <a:r>
              <a:rPr lang="it-IT" sz="2200" b="1"/>
              <a:t> la velocità di </a:t>
            </a:r>
            <a:r>
              <a:rPr lang="it-IT" sz="2200" b="1" u="sng"/>
              <a:t>trasferimento</a:t>
            </a:r>
            <a:r>
              <a:rPr lang="it-IT" sz="2200" b="1"/>
              <a:t> di massa </a:t>
            </a:r>
            <a:r>
              <a:rPr lang="it-IT" sz="2200" b="1" u="sng"/>
              <a:t>tra fasi liquide</a:t>
            </a:r>
            <a:r>
              <a:rPr lang="it-IT" sz="2200" b="1"/>
              <a:t> diverse</a:t>
            </a:r>
            <a:r>
              <a:rPr lang="it-IT" sz="2200"/>
              <a:t>, ma </a:t>
            </a:r>
            <a:r>
              <a:rPr lang="it-IT" sz="2200" b="1" u="sng"/>
              <a:t>non</a:t>
            </a:r>
            <a:r>
              <a:rPr lang="it-IT" sz="2200"/>
              <a:t> la velocità di trasferimento di massa da una fase </a:t>
            </a:r>
            <a:r>
              <a:rPr lang="it-IT" sz="2200" b="1" u="sng"/>
              <a:t>gas</a:t>
            </a:r>
            <a:r>
              <a:rPr lang="it-IT" sz="2200" u="sng"/>
              <a:t> ad una fase </a:t>
            </a:r>
            <a:r>
              <a:rPr lang="it-IT" sz="2200" b="1" u="sng"/>
              <a:t>liquida</a:t>
            </a:r>
            <a:r>
              <a:rPr lang="it-IT" sz="2200"/>
              <a:t>:</a:t>
            </a:r>
          </a:p>
          <a:p>
            <a:pPr algn="just"/>
            <a:endParaRPr lang="it-IT"/>
          </a:p>
          <a:p>
            <a:pPr algn="just"/>
            <a:endParaRPr lang="it-IT"/>
          </a:p>
          <a:p>
            <a:pPr algn="just"/>
            <a:endParaRPr lang="it-IT"/>
          </a:p>
          <a:p>
            <a:pPr algn="just"/>
            <a:r>
              <a:rPr lang="it-IT" sz="2200" b="1"/>
              <a:t>bolle di piccolo diametro risalgono verso la superficie più lentamente</a:t>
            </a:r>
            <a:r>
              <a:rPr lang="it-IT" sz="2200"/>
              <a:t>, e a parità di tutte le altre condizioni il tempo di permanenza del gas in forma di piccole bolle nella fase liquida è  maggiore che nel caso di bolle più grandi. </a:t>
            </a:r>
          </a:p>
          <a:p>
            <a:r>
              <a:rPr lang="it-IT"/>
              <a:t> </a:t>
            </a:r>
          </a:p>
        </p:txBody>
      </p:sp>
      <p:sp>
        <p:nvSpPr>
          <p:cNvPr id="13317" name="Rectangle 1"/>
          <p:cNvSpPr>
            <a:spLocks noChangeArrowheads="1"/>
          </p:cNvSpPr>
          <p:nvPr/>
        </p:nvSpPr>
        <p:spPr bwMode="auto">
          <a:xfrm>
            <a:off x="755650" y="4614863"/>
            <a:ext cx="7570788" cy="830262"/>
          </a:xfrm>
          <a:prstGeom prst="rect">
            <a:avLst/>
          </a:prstGeom>
          <a:noFill/>
          <a:ln w="9525">
            <a:noFill/>
            <a:miter lim="800000"/>
            <a:headEnd/>
            <a:tailEnd/>
          </a:ln>
        </p:spPr>
        <p:txBody>
          <a:bodyPr wrap="none" anchor="ctr">
            <a:spAutoFit/>
          </a:bodyPr>
          <a:lstStyle/>
          <a:p>
            <a:pPr algn="ctr"/>
            <a:r>
              <a:rPr lang="it-IT" b="1">
                <a:cs typeface="Times New Roman" pitchFamily="18" charset="0"/>
              </a:rPr>
              <a:t>flusso assiale </a:t>
            </a:r>
            <a:r>
              <a:rPr lang="it-IT" b="1">
                <a:latin typeface="Symbol" pitchFamily="18" charset="2"/>
                <a:cs typeface="Times New Roman" pitchFamily="18" charset="0"/>
              </a:rPr>
              <a:t>Þ ­ </a:t>
            </a:r>
            <a:r>
              <a:rPr lang="it-IT" b="1">
                <a:cs typeface="Times New Roman" pitchFamily="18" charset="0"/>
              </a:rPr>
              <a:t>velocità trasferimento liquido-liquido,</a:t>
            </a:r>
            <a:endParaRPr lang="it-IT">
              <a:cs typeface="Times New Roman" pitchFamily="18" charset="0"/>
            </a:endParaRPr>
          </a:p>
          <a:p>
            <a:pPr algn="ctr"/>
            <a:r>
              <a:rPr lang="it-IT" b="1">
                <a:cs typeface="Times New Roman" pitchFamily="18" charset="0"/>
              </a:rPr>
              <a:t> </a:t>
            </a:r>
            <a:r>
              <a:rPr lang="it-IT" b="1" u="sng">
                <a:cs typeface="Times New Roman" pitchFamily="18" charset="0"/>
              </a:rPr>
              <a:t>non gas-liquido</a:t>
            </a:r>
            <a:endParaRPr lang="it-IT"/>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ext Box 2"/>
          <p:cNvSpPr txBox="1">
            <a:spLocks noChangeArrowheads="1"/>
          </p:cNvSpPr>
          <p:nvPr/>
        </p:nvSpPr>
        <p:spPr bwMode="auto">
          <a:xfrm>
            <a:off x="2189163" y="0"/>
            <a:ext cx="4398962" cy="492125"/>
          </a:xfrm>
          <a:prstGeom prst="rect">
            <a:avLst/>
          </a:prstGeom>
          <a:noFill/>
          <a:ln w="9525">
            <a:noFill/>
            <a:miter lim="800000"/>
            <a:headEnd/>
            <a:tailEnd/>
          </a:ln>
        </p:spPr>
        <p:txBody>
          <a:bodyPr wrap="none">
            <a:spAutoFit/>
          </a:bodyPr>
          <a:lstStyle/>
          <a:p>
            <a:r>
              <a:rPr lang="it-IT" sz="2600" b="1">
                <a:solidFill>
                  <a:srgbClr val="FF0000"/>
                </a:solidFill>
              </a:rPr>
              <a:t>DISEGNO DEL REATTORE</a:t>
            </a:r>
          </a:p>
        </p:txBody>
      </p:sp>
      <p:sp>
        <p:nvSpPr>
          <p:cNvPr id="14339" name="Text Box 3"/>
          <p:cNvSpPr txBox="1">
            <a:spLocks noChangeArrowheads="1"/>
          </p:cNvSpPr>
          <p:nvPr/>
        </p:nvSpPr>
        <p:spPr bwMode="auto">
          <a:xfrm>
            <a:off x="8459788" y="6400800"/>
            <a:ext cx="336550" cy="457200"/>
          </a:xfrm>
          <a:prstGeom prst="rect">
            <a:avLst/>
          </a:prstGeom>
          <a:noFill/>
          <a:ln w="9525">
            <a:noFill/>
            <a:miter lim="800000"/>
            <a:headEnd/>
            <a:tailEnd/>
          </a:ln>
        </p:spPr>
        <p:txBody>
          <a:bodyPr wrap="none">
            <a:spAutoFit/>
          </a:bodyPr>
          <a:lstStyle/>
          <a:p>
            <a:fld id="{B4C51DC0-91C3-4E44-B0A2-9E7503835452}" type="slidenum">
              <a:rPr lang="it-IT"/>
              <a:pPr/>
              <a:t>13</a:t>
            </a:fld>
            <a:endParaRPr lang="it-IT"/>
          </a:p>
        </p:txBody>
      </p:sp>
      <p:sp>
        <p:nvSpPr>
          <p:cNvPr id="663569" name="Rectangle 17"/>
          <p:cNvSpPr>
            <a:spLocks noChangeArrowheads="1"/>
          </p:cNvSpPr>
          <p:nvPr/>
        </p:nvSpPr>
        <p:spPr bwMode="auto">
          <a:xfrm>
            <a:off x="0" y="363538"/>
            <a:ext cx="9144000" cy="6002337"/>
          </a:xfrm>
          <a:prstGeom prst="rect">
            <a:avLst/>
          </a:prstGeom>
          <a:noFill/>
          <a:ln w="9525">
            <a:noFill/>
            <a:miter lim="800000"/>
            <a:headEnd/>
            <a:tailEnd/>
          </a:ln>
          <a:effectLst/>
        </p:spPr>
        <p:txBody>
          <a:bodyPr anchor="ctr">
            <a:spAutoFit/>
          </a:bodyPr>
          <a:lstStyle/>
          <a:p>
            <a:pPr algn="just">
              <a:spcAft>
                <a:spcPts val="0"/>
              </a:spcAft>
              <a:defRPr/>
            </a:pPr>
            <a:r>
              <a:rPr lang="it-IT" dirty="0">
                <a:latin typeface="Times New Roman"/>
                <a:ea typeface="Times New Roman"/>
              </a:rPr>
              <a:t>gli </a:t>
            </a:r>
            <a:r>
              <a:rPr lang="it-IT" b="1" dirty="0">
                <a:latin typeface="Times New Roman"/>
                <a:ea typeface="Times New Roman"/>
              </a:rPr>
              <a:t>agitatori assiali</a:t>
            </a:r>
            <a:r>
              <a:rPr lang="it-IT" dirty="0">
                <a:latin typeface="Times New Roman"/>
                <a:ea typeface="Times New Roman"/>
              </a:rPr>
              <a:t> </a:t>
            </a:r>
            <a:r>
              <a:rPr lang="it-IT" b="1" dirty="0">
                <a:latin typeface="Times New Roman"/>
                <a:ea typeface="Times New Roman"/>
              </a:rPr>
              <a:t>non frantumano le bolle in bolle piccole</a:t>
            </a:r>
            <a:r>
              <a:rPr lang="it-IT" dirty="0">
                <a:latin typeface="Times New Roman"/>
                <a:ea typeface="Times New Roman"/>
              </a:rPr>
              <a:t> quanto quelli radiali; </a:t>
            </a:r>
            <a:r>
              <a:rPr lang="it-IT" b="1" dirty="0">
                <a:latin typeface="Times New Roman"/>
                <a:ea typeface="Times New Roman"/>
              </a:rPr>
              <a:t>tuttavia</a:t>
            </a:r>
            <a:r>
              <a:rPr lang="it-IT" dirty="0">
                <a:latin typeface="Times New Roman"/>
                <a:ea typeface="Times New Roman"/>
              </a:rPr>
              <a:t>, i primi imprimendo il </a:t>
            </a:r>
            <a:r>
              <a:rPr lang="it-IT" b="1" dirty="0">
                <a:latin typeface="Times New Roman"/>
                <a:ea typeface="Times New Roman"/>
              </a:rPr>
              <a:t>moto assiale circolatorio</a:t>
            </a:r>
            <a:r>
              <a:rPr lang="it-IT" dirty="0">
                <a:latin typeface="Times New Roman"/>
                <a:ea typeface="Times New Roman"/>
              </a:rPr>
              <a:t> al fluido e aumentando la miscelazione impediscono maggiormente alle bolle di affacciarsi alla superficie, e così il tempo di permanenza delle bolle nella fase liquida risulta aumentato. E’ stato anche scritto a pagina 140 che un aumento del tempo di permanenza delle bolle gassose nel reattore </a:t>
            </a:r>
            <a:r>
              <a:rPr lang="it-IT" b="1" dirty="0">
                <a:latin typeface="Times New Roman"/>
                <a:ea typeface="Times New Roman"/>
              </a:rPr>
              <a:t>(</a:t>
            </a:r>
            <a:r>
              <a:rPr lang="it-IT" b="1" dirty="0" err="1">
                <a:latin typeface="Symbol"/>
                <a:ea typeface="Times New Roman"/>
              </a:rPr>
              <a:t>­t</a:t>
            </a:r>
            <a:r>
              <a:rPr lang="it-IT" b="1" baseline="-25000" dirty="0" err="1">
                <a:latin typeface="Times New Roman"/>
                <a:ea typeface="Times New Roman"/>
              </a:rPr>
              <a:t>g</a:t>
            </a:r>
            <a:r>
              <a:rPr lang="it-IT" b="1" dirty="0">
                <a:latin typeface="Times New Roman"/>
                <a:ea typeface="Times New Roman"/>
              </a:rPr>
              <a:t>) non</a:t>
            </a:r>
            <a:r>
              <a:rPr lang="it-IT" dirty="0">
                <a:latin typeface="Times New Roman"/>
                <a:ea typeface="Times New Roman"/>
              </a:rPr>
              <a:t> necessariamente </a:t>
            </a:r>
            <a:r>
              <a:rPr lang="it-IT" b="1" dirty="0">
                <a:latin typeface="Times New Roman"/>
                <a:ea typeface="Times New Roman"/>
              </a:rPr>
              <a:t>comporta</a:t>
            </a:r>
            <a:r>
              <a:rPr lang="it-IT" dirty="0">
                <a:latin typeface="Times New Roman"/>
                <a:ea typeface="Times New Roman"/>
              </a:rPr>
              <a:t> un </a:t>
            </a:r>
            <a:r>
              <a:rPr lang="it-IT" b="1" dirty="0">
                <a:latin typeface="Times New Roman"/>
                <a:ea typeface="Times New Roman"/>
              </a:rPr>
              <a:t>aumento </a:t>
            </a:r>
            <a:r>
              <a:rPr lang="it-IT" dirty="0">
                <a:latin typeface="Times New Roman"/>
                <a:ea typeface="Times New Roman"/>
              </a:rPr>
              <a:t>della velocità di trasferimento di O</a:t>
            </a:r>
            <a:r>
              <a:rPr lang="it-IT" baseline="-25000" dirty="0">
                <a:latin typeface="Times New Roman"/>
                <a:ea typeface="Times New Roman"/>
              </a:rPr>
              <a:t>2 </a:t>
            </a:r>
            <a:r>
              <a:rPr lang="it-IT" b="1" dirty="0">
                <a:latin typeface="Times New Roman"/>
                <a:ea typeface="Times New Roman"/>
              </a:rPr>
              <a:t>(</a:t>
            </a:r>
            <a:r>
              <a:rPr lang="it-IT" b="1" dirty="0" err="1">
                <a:latin typeface="Times New Roman"/>
                <a:ea typeface="Times New Roman"/>
              </a:rPr>
              <a:t>dC</a:t>
            </a:r>
            <a:r>
              <a:rPr lang="it-IT" b="1" baseline="-25000" dirty="0" err="1">
                <a:latin typeface="Times New Roman"/>
                <a:ea typeface="Times New Roman"/>
              </a:rPr>
              <a:t>O</a:t>
            </a:r>
            <a:r>
              <a:rPr lang="it-IT" b="1" dirty="0">
                <a:latin typeface="Times New Roman"/>
                <a:ea typeface="Times New Roman"/>
              </a:rPr>
              <a:t>/</a:t>
            </a:r>
            <a:r>
              <a:rPr lang="it-IT" b="1" dirty="0" err="1">
                <a:latin typeface="Times New Roman"/>
                <a:ea typeface="Times New Roman"/>
              </a:rPr>
              <a:t>dt</a:t>
            </a:r>
            <a:r>
              <a:rPr lang="it-IT" b="1" dirty="0">
                <a:latin typeface="Times New Roman"/>
                <a:ea typeface="Times New Roman"/>
              </a:rPr>
              <a:t>)</a:t>
            </a:r>
            <a:r>
              <a:rPr lang="it-IT" dirty="0">
                <a:latin typeface="Times New Roman"/>
                <a:ea typeface="Times New Roman"/>
              </a:rPr>
              <a:t>.</a:t>
            </a:r>
            <a:r>
              <a:rPr lang="it-IT" baseline="-25000" dirty="0">
                <a:latin typeface="Times New Roman"/>
                <a:ea typeface="Times New Roman"/>
              </a:rPr>
              <a:t> </a:t>
            </a:r>
            <a:r>
              <a:rPr lang="it-IT" dirty="0">
                <a:latin typeface="Times New Roman"/>
                <a:ea typeface="Times New Roman"/>
              </a:rPr>
              <a:t> </a:t>
            </a:r>
            <a:r>
              <a:rPr lang="it-IT" b="1" dirty="0">
                <a:latin typeface="Times New Roman"/>
                <a:ea typeface="Times New Roman"/>
              </a:rPr>
              <a:t>Ciò nonostante</a:t>
            </a:r>
            <a:r>
              <a:rPr lang="it-IT" dirty="0">
                <a:latin typeface="Times New Roman"/>
                <a:ea typeface="Times New Roman"/>
              </a:rPr>
              <a:t>, dall’aumento del tempo di permanenza consegue un </a:t>
            </a:r>
            <a:r>
              <a:rPr lang="it-IT" b="1" dirty="0">
                <a:latin typeface="Times New Roman"/>
                <a:ea typeface="Times New Roman"/>
              </a:rPr>
              <a:t>aumento dell’efficienza di trasferimento dell’ossigeno</a:t>
            </a:r>
            <a:r>
              <a:rPr lang="it-IT" dirty="0">
                <a:latin typeface="Times New Roman"/>
                <a:ea typeface="Times New Roman"/>
              </a:rPr>
              <a:t>, cioè della resa della reazione di trasferimento espressa come quantità di O</a:t>
            </a:r>
            <a:r>
              <a:rPr lang="it-IT" baseline="-25000" dirty="0">
                <a:latin typeface="Times New Roman"/>
                <a:ea typeface="Times New Roman"/>
              </a:rPr>
              <a:t>2</a:t>
            </a:r>
            <a:r>
              <a:rPr lang="it-IT" dirty="0">
                <a:latin typeface="Times New Roman"/>
                <a:ea typeface="Times New Roman"/>
              </a:rPr>
              <a:t> che si trasferisce nella fase liquida per quantità iniziale di O</a:t>
            </a:r>
            <a:r>
              <a:rPr lang="it-IT" baseline="-25000" dirty="0">
                <a:latin typeface="Times New Roman"/>
                <a:ea typeface="Times New Roman"/>
              </a:rPr>
              <a:t>2</a:t>
            </a:r>
            <a:r>
              <a:rPr lang="it-IT" dirty="0">
                <a:latin typeface="Times New Roman"/>
                <a:ea typeface="Times New Roman"/>
              </a:rPr>
              <a:t> in fase gas. L’effetto degli agitatori assiali, a confronto di quelli radiali, è perciò un aumentata efficienza del processo di trasferimento di O</a:t>
            </a:r>
            <a:r>
              <a:rPr lang="it-IT" baseline="-25000" dirty="0">
                <a:latin typeface="Times New Roman"/>
                <a:ea typeface="Times New Roman"/>
              </a:rPr>
              <a:t>2</a:t>
            </a:r>
            <a:r>
              <a:rPr lang="it-IT" dirty="0">
                <a:latin typeface="Times New Roman"/>
                <a:ea typeface="Times New Roman"/>
              </a:rPr>
              <a:t>:</a:t>
            </a:r>
          </a:p>
          <a:p>
            <a:pPr algn="just">
              <a:spcAft>
                <a:spcPts val="0"/>
              </a:spcAft>
              <a:defRPr/>
            </a:pPr>
            <a:endParaRPr lang="it-IT" sz="1050" dirty="0">
              <a:latin typeface="Times New Roman"/>
              <a:ea typeface="Times New Roman"/>
            </a:endParaRPr>
          </a:p>
          <a:p>
            <a:pPr algn="ctr">
              <a:spcAft>
                <a:spcPts val="0"/>
              </a:spcAft>
              <a:defRPr/>
            </a:pPr>
            <a:r>
              <a:rPr lang="it-IT" dirty="0">
                <a:latin typeface="Times New Roman"/>
                <a:ea typeface="Times New Roman"/>
              </a:rPr>
              <a:t> </a:t>
            </a:r>
            <a:r>
              <a:rPr lang="it-IT" b="1" dirty="0">
                <a:latin typeface="Times New Roman"/>
                <a:ea typeface="Times New Roman"/>
              </a:rPr>
              <a:t>flusso assiale </a:t>
            </a:r>
            <a:r>
              <a:rPr lang="it-IT" b="1" dirty="0">
                <a:latin typeface="Symbol"/>
                <a:ea typeface="Times New Roman"/>
              </a:rPr>
              <a:t>Þ ­ </a:t>
            </a:r>
            <a:r>
              <a:rPr lang="it-IT" b="1" dirty="0">
                <a:latin typeface="Times New Roman"/>
                <a:ea typeface="Times New Roman"/>
              </a:rPr>
              <a:t>efficienza trasferimento di O</a:t>
            </a:r>
            <a:r>
              <a:rPr lang="it-IT" b="1" baseline="-25000" dirty="0">
                <a:latin typeface="Times New Roman"/>
                <a:ea typeface="Times New Roman"/>
              </a:rPr>
              <a:t>2</a:t>
            </a:r>
            <a:r>
              <a:rPr lang="it-IT" b="1" dirty="0">
                <a:latin typeface="Times New Roman"/>
                <a:ea typeface="Times New Roman"/>
              </a:rPr>
              <a:t>, </a:t>
            </a:r>
            <a:r>
              <a:rPr lang="it-IT" b="1" u="sng" dirty="0">
                <a:latin typeface="Times New Roman"/>
                <a:ea typeface="Times New Roman"/>
              </a:rPr>
              <a:t>non di velocità</a:t>
            </a:r>
            <a:r>
              <a:rPr lang="it-IT" dirty="0"/>
              <a:t> </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ext Box 2"/>
          <p:cNvSpPr txBox="1">
            <a:spLocks noChangeArrowheads="1"/>
          </p:cNvSpPr>
          <p:nvPr/>
        </p:nvSpPr>
        <p:spPr bwMode="auto">
          <a:xfrm>
            <a:off x="2189163" y="0"/>
            <a:ext cx="4398962" cy="492125"/>
          </a:xfrm>
          <a:prstGeom prst="rect">
            <a:avLst/>
          </a:prstGeom>
          <a:noFill/>
          <a:ln w="9525">
            <a:noFill/>
            <a:miter lim="800000"/>
            <a:headEnd/>
            <a:tailEnd/>
          </a:ln>
        </p:spPr>
        <p:txBody>
          <a:bodyPr wrap="none">
            <a:spAutoFit/>
          </a:bodyPr>
          <a:lstStyle/>
          <a:p>
            <a:r>
              <a:rPr lang="it-IT" sz="2600" b="1">
                <a:solidFill>
                  <a:srgbClr val="FF0000"/>
                </a:solidFill>
              </a:rPr>
              <a:t>DISEGNO DEL REATTORE</a:t>
            </a:r>
          </a:p>
        </p:txBody>
      </p:sp>
      <p:sp>
        <p:nvSpPr>
          <p:cNvPr id="15363" name="Text Box 3"/>
          <p:cNvSpPr txBox="1">
            <a:spLocks noChangeArrowheads="1"/>
          </p:cNvSpPr>
          <p:nvPr/>
        </p:nvSpPr>
        <p:spPr bwMode="auto">
          <a:xfrm>
            <a:off x="8459788" y="6400800"/>
            <a:ext cx="336550" cy="457200"/>
          </a:xfrm>
          <a:prstGeom prst="rect">
            <a:avLst/>
          </a:prstGeom>
          <a:noFill/>
          <a:ln w="9525">
            <a:noFill/>
            <a:miter lim="800000"/>
            <a:headEnd/>
            <a:tailEnd/>
          </a:ln>
        </p:spPr>
        <p:txBody>
          <a:bodyPr wrap="none">
            <a:spAutoFit/>
          </a:bodyPr>
          <a:lstStyle/>
          <a:p>
            <a:fld id="{C463F982-735F-4AFA-B9ED-9D8309B4EC7F}" type="slidenum">
              <a:rPr lang="it-IT"/>
              <a:pPr/>
              <a:t>14</a:t>
            </a:fld>
            <a:endParaRPr lang="it-IT"/>
          </a:p>
        </p:txBody>
      </p:sp>
      <p:sp>
        <p:nvSpPr>
          <p:cNvPr id="15364" name="Rectangle 17"/>
          <p:cNvSpPr>
            <a:spLocks noChangeArrowheads="1"/>
          </p:cNvSpPr>
          <p:nvPr/>
        </p:nvSpPr>
        <p:spPr bwMode="auto">
          <a:xfrm>
            <a:off x="0" y="2025650"/>
            <a:ext cx="9144000" cy="2678113"/>
          </a:xfrm>
          <a:prstGeom prst="rect">
            <a:avLst/>
          </a:prstGeom>
          <a:noFill/>
          <a:ln w="9525">
            <a:noFill/>
            <a:miter lim="800000"/>
            <a:headEnd/>
            <a:tailEnd/>
          </a:ln>
        </p:spPr>
        <p:txBody>
          <a:bodyPr anchor="ctr">
            <a:spAutoFit/>
          </a:bodyPr>
          <a:lstStyle/>
          <a:p>
            <a:pPr algn="just"/>
            <a:r>
              <a:rPr lang="it-IT"/>
              <a:t>Un altro aspetto importante del disegno dell’agitatore, collegato all’effetto esercitato sulle cellule animali dalla risalita delle bolle verso la superficie, è la </a:t>
            </a:r>
            <a:r>
              <a:rPr lang="it-IT" b="1"/>
              <a:t>distanza dell’agitatore dalla superficie del liquido</a:t>
            </a:r>
            <a:r>
              <a:rPr lang="it-IT"/>
              <a:t>. E’ intuitivo che se l’agitatore è troppo vicino alla superficie del liquido, la risalita delle bolle verso la superficie è favorita, e di conseguenza la probabilità di danno cellulare aumenta. Pertanto, anche a basse velocità di agitazione, si ha un aumento del danno cellulare. </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2"/>
          <p:cNvSpPr txBox="1">
            <a:spLocks noChangeArrowheads="1"/>
          </p:cNvSpPr>
          <p:nvPr/>
        </p:nvSpPr>
        <p:spPr bwMode="auto">
          <a:xfrm>
            <a:off x="2189163" y="0"/>
            <a:ext cx="4398962" cy="492125"/>
          </a:xfrm>
          <a:prstGeom prst="rect">
            <a:avLst/>
          </a:prstGeom>
          <a:noFill/>
          <a:ln w="9525">
            <a:noFill/>
            <a:miter lim="800000"/>
            <a:headEnd/>
            <a:tailEnd/>
          </a:ln>
        </p:spPr>
        <p:txBody>
          <a:bodyPr wrap="none">
            <a:spAutoFit/>
          </a:bodyPr>
          <a:lstStyle/>
          <a:p>
            <a:r>
              <a:rPr lang="it-IT" sz="2600" b="1">
                <a:solidFill>
                  <a:srgbClr val="FF0000"/>
                </a:solidFill>
              </a:rPr>
              <a:t>DISEGNO DEL REATTORE</a:t>
            </a:r>
          </a:p>
        </p:txBody>
      </p:sp>
      <p:sp>
        <p:nvSpPr>
          <p:cNvPr id="16387" name="Text Box 3"/>
          <p:cNvSpPr txBox="1">
            <a:spLocks noChangeArrowheads="1"/>
          </p:cNvSpPr>
          <p:nvPr/>
        </p:nvSpPr>
        <p:spPr bwMode="auto">
          <a:xfrm>
            <a:off x="8459788" y="6400800"/>
            <a:ext cx="336550" cy="457200"/>
          </a:xfrm>
          <a:prstGeom prst="rect">
            <a:avLst/>
          </a:prstGeom>
          <a:noFill/>
          <a:ln w="9525">
            <a:noFill/>
            <a:miter lim="800000"/>
            <a:headEnd/>
            <a:tailEnd/>
          </a:ln>
        </p:spPr>
        <p:txBody>
          <a:bodyPr wrap="none">
            <a:spAutoFit/>
          </a:bodyPr>
          <a:lstStyle/>
          <a:p>
            <a:fld id="{B4E475D3-4ABE-43A4-8E22-EA6B249E3CC8}" type="slidenum">
              <a:rPr lang="it-IT"/>
              <a:pPr/>
              <a:t>15</a:t>
            </a:fld>
            <a:endParaRPr lang="it-IT"/>
          </a:p>
        </p:txBody>
      </p:sp>
      <p:sp>
        <p:nvSpPr>
          <p:cNvPr id="16388" name="Rectangle 17"/>
          <p:cNvSpPr>
            <a:spLocks noChangeArrowheads="1"/>
          </p:cNvSpPr>
          <p:nvPr/>
        </p:nvSpPr>
        <p:spPr bwMode="auto">
          <a:xfrm>
            <a:off x="0" y="733425"/>
            <a:ext cx="9144000" cy="5262563"/>
          </a:xfrm>
          <a:prstGeom prst="rect">
            <a:avLst/>
          </a:prstGeom>
          <a:noFill/>
          <a:ln w="9525">
            <a:noFill/>
            <a:miter lim="800000"/>
            <a:headEnd/>
            <a:tailEnd/>
          </a:ln>
        </p:spPr>
        <p:txBody>
          <a:bodyPr anchor="ctr">
            <a:spAutoFit/>
          </a:bodyPr>
          <a:lstStyle/>
          <a:p>
            <a:pPr algn="ctr"/>
            <a:r>
              <a:rPr lang="it-IT" b="1"/>
              <a:t>Effetto del tubo di ricircolo nei reattori airlift</a:t>
            </a:r>
          </a:p>
          <a:p>
            <a:pPr algn="ctr"/>
            <a:endParaRPr lang="it-IT" b="1"/>
          </a:p>
          <a:p>
            <a:pPr algn="just"/>
            <a:r>
              <a:rPr lang="it-IT"/>
              <a:t>Il tubo di ricircolo nei reattori airlift favorisce la circolazione assiale del liquido in unica direzione e che lo sforzo meccanico esercitato dal flusso di gas è distribuito uniformemente nel liquido del reattore, mentre ove la miscelazione viene esercitata da un agitatore meccanico esiste un gradiente di sforzo meccanico tra la zona in prossimità delle pale e la superficie. </a:t>
            </a:r>
            <a:r>
              <a:rPr lang="it-IT" b="1"/>
              <a:t>Nei reattori airlift</a:t>
            </a:r>
            <a:r>
              <a:rPr lang="it-IT"/>
              <a:t> esistono </a:t>
            </a:r>
            <a:r>
              <a:rPr lang="it-IT" b="1"/>
              <a:t>due condizioni</a:t>
            </a:r>
            <a:r>
              <a:rPr lang="it-IT"/>
              <a:t> che possono sortire </a:t>
            </a:r>
            <a:r>
              <a:rPr lang="it-IT" b="1"/>
              <a:t>effetti opposti sull’integrità fisica</a:t>
            </a:r>
            <a:r>
              <a:rPr lang="it-IT"/>
              <a:t> </a:t>
            </a:r>
            <a:r>
              <a:rPr lang="it-IT" b="1"/>
              <a:t>delle cellule</a:t>
            </a:r>
            <a:r>
              <a:rPr lang="it-IT"/>
              <a:t>. Da un canto, in questi reattori esistono condizioni di </a:t>
            </a:r>
            <a:r>
              <a:rPr lang="it-IT" b="1"/>
              <a:t>sforzo meccanico inferiori</a:t>
            </a:r>
            <a:r>
              <a:rPr lang="it-IT"/>
              <a:t> a quelle che esistono in reattore con agitatore radiale. Per altro verso, tuttavia, poiché l’agitazione viene compiuta esclusivamente ad opera del flusso di gas, la probabilità di </a:t>
            </a:r>
            <a:r>
              <a:rPr lang="it-IT" b="1"/>
              <a:t>danno cellulare derivante dalle bolle gassose</a:t>
            </a:r>
            <a:r>
              <a:rPr lang="it-IT"/>
              <a:t> è </a:t>
            </a:r>
            <a:r>
              <a:rPr lang="it-IT" b="1"/>
              <a:t>maggiore</a:t>
            </a:r>
            <a:r>
              <a:rPr lang="it-IT"/>
              <a:t> nel reattore airlift. </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ext Box 2"/>
          <p:cNvSpPr txBox="1">
            <a:spLocks noChangeArrowheads="1"/>
          </p:cNvSpPr>
          <p:nvPr/>
        </p:nvSpPr>
        <p:spPr bwMode="auto">
          <a:xfrm>
            <a:off x="2189163" y="0"/>
            <a:ext cx="4398962" cy="492125"/>
          </a:xfrm>
          <a:prstGeom prst="rect">
            <a:avLst/>
          </a:prstGeom>
          <a:noFill/>
          <a:ln w="9525">
            <a:noFill/>
            <a:miter lim="800000"/>
            <a:headEnd/>
            <a:tailEnd/>
          </a:ln>
        </p:spPr>
        <p:txBody>
          <a:bodyPr wrap="none">
            <a:spAutoFit/>
          </a:bodyPr>
          <a:lstStyle/>
          <a:p>
            <a:r>
              <a:rPr lang="it-IT" sz="2600" b="1">
                <a:solidFill>
                  <a:srgbClr val="FF0000"/>
                </a:solidFill>
              </a:rPr>
              <a:t>DISEGNO DEL REATTORE</a:t>
            </a:r>
          </a:p>
        </p:txBody>
      </p:sp>
      <p:sp>
        <p:nvSpPr>
          <p:cNvPr id="17411" name="Text Box 3"/>
          <p:cNvSpPr txBox="1">
            <a:spLocks noChangeArrowheads="1"/>
          </p:cNvSpPr>
          <p:nvPr/>
        </p:nvSpPr>
        <p:spPr bwMode="auto">
          <a:xfrm>
            <a:off x="8459788" y="6400800"/>
            <a:ext cx="336550" cy="457200"/>
          </a:xfrm>
          <a:prstGeom prst="rect">
            <a:avLst/>
          </a:prstGeom>
          <a:noFill/>
          <a:ln w="9525">
            <a:noFill/>
            <a:miter lim="800000"/>
            <a:headEnd/>
            <a:tailEnd/>
          </a:ln>
        </p:spPr>
        <p:txBody>
          <a:bodyPr wrap="none">
            <a:spAutoFit/>
          </a:bodyPr>
          <a:lstStyle/>
          <a:p>
            <a:fld id="{CDFB1AEC-C294-487B-BD21-09A973EA553F}" type="slidenum">
              <a:rPr lang="it-IT"/>
              <a:pPr/>
              <a:t>16</a:t>
            </a:fld>
            <a:endParaRPr lang="it-IT"/>
          </a:p>
        </p:txBody>
      </p:sp>
      <p:sp>
        <p:nvSpPr>
          <p:cNvPr id="17412" name="Rectangle 17"/>
          <p:cNvSpPr>
            <a:spLocks noChangeArrowheads="1"/>
          </p:cNvSpPr>
          <p:nvPr/>
        </p:nvSpPr>
        <p:spPr bwMode="auto">
          <a:xfrm>
            <a:off x="0" y="549275"/>
            <a:ext cx="9144000" cy="5632450"/>
          </a:xfrm>
          <a:prstGeom prst="rect">
            <a:avLst/>
          </a:prstGeom>
          <a:noFill/>
          <a:ln w="9525">
            <a:noFill/>
            <a:miter lim="800000"/>
            <a:headEnd/>
            <a:tailEnd/>
          </a:ln>
        </p:spPr>
        <p:txBody>
          <a:bodyPr anchor="ctr">
            <a:spAutoFit/>
          </a:bodyPr>
          <a:lstStyle/>
          <a:p>
            <a:pPr algn="ctr"/>
            <a:r>
              <a:rPr lang="it-IT" b="1"/>
              <a:t>Effetto del tubo di ricircolo nei reattori airlift</a:t>
            </a:r>
          </a:p>
          <a:p>
            <a:pPr algn="ctr"/>
            <a:endParaRPr lang="it-IT" b="1"/>
          </a:p>
          <a:p>
            <a:pPr algn="just"/>
            <a:r>
              <a:rPr lang="it-IT"/>
              <a:t>A fronte di ciò, c’è da prendere atto che i reattori airlift con tubo di ricircolo sono stati impiegati con </a:t>
            </a:r>
            <a:r>
              <a:rPr lang="it-IT" b="1"/>
              <a:t>successo nelle culture di celle animali fino a volumi di 1000 litri</a:t>
            </a:r>
            <a:r>
              <a:rPr lang="it-IT"/>
              <a:t>. E’ </a:t>
            </a:r>
            <a:r>
              <a:rPr lang="it-IT" b="1"/>
              <a:t>probabile </a:t>
            </a:r>
            <a:r>
              <a:rPr lang="it-IT"/>
              <a:t>che, nonostante la potenziale pericolosità delle bolle gassose nei riguardi delle cellule animali, l’</a:t>
            </a:r>
            <a:r>
              <a:rPr lang="it-IT" b="1"/>
              <a:t>omogeneità di distribuzione delle forze</a:t>
            </a:r>
            <a:r>
              <a:rPr lang="it-IT"/>
              <a:t> mantenuta dal tubo di ricircolo apporti un contributo positivo per il </a:t>
            </a:r>
            <a:r>
              <a:rPr lang="it-IT" b="1"/>
              <a:t>mantenimento dell’integrità fisica</a:t>
            </a:r>
            <a:r>
              <a:rPr lang="it-IT"/>
              <a:t> delle cellule. Il danno potrebbe derivare non tanto dall’entità delle forze esercitate sulla cellula, ma dalla disomogeneità di queste, cioè dal gradiente di forze. Pertanto la </a:t>
            </a:r>
            <a:r>
              <a:rPr lang="it-IT" b="1"/>
              <a:t>probabilità di danneggiamento della cellula deriverebbe dagli sbalzi del livello di sforzo</a:t>
            </a:r>
            <a:r>
              <a:rPr lang="it-IT"/>
              <a:t> ai quali essa verrebbe sottoposta.  Il mantenimento dell’integrità fisica delle cellule  nei reattori </a:t>
            </a:r>
            <a:r>
              <a:rPr lang="it-IT" b="1"/>
              <a:t>airlift</a:t>
            </a:r>
            <a:r>
              <a:rPr lang="it-IT"/>
              <a:t> giustificherebbe la loro </a:t>
            </a:r>
            <a:r>
              <a:rPr lang="it-IT" b="1"/>
              <a:t>maggior produttività</a:t>
            </a:r>
            <a:r>
              <a:rPr lang="it-IT"/>
              <a:t> rispetto ai reattori agitati meccanicamente.</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ext Box 2"/>
          <p:cNvSpPr txBox="1">
            <a:spLocks noChangeArrowheads="1"/>
          </p:cNvSpPr>
          <p:nvPr/>
        </p:nvSpPr>
        <p:spPr bwMode="auto">
          <a:xfrm>
            <a:off x="2189163" y="0"/>
            <a:ext cx="4398962" cy="492125"/>
          </a:xfrm>
          <a:prstGeom prst="rect">
            <a:avLst/>
          </a:prstGeom>
          <a:noFill/>
          <a:ln w="9525">
            <a:noFill/>
            <a:miter lim="800000"/>
            <a:headEnd/>
            <a:tailEnd/>
          </a:ln>
        </p:spPr>
        <p:txBody>
          <a:bodyPr wrap="none">
            <a:spAutoFit/>
          </a:bodyPr>
          <a:lstStyle/>
          <a:p>
            <a:r>
              <a:rPr lang="it-IT" sz="2600" b="1">
                <a:solidFill>
                  <a:srgbClr val="FF0000"/>
                </a:solidFill>
              </a:rPr>
              <a:t>DISEGNO DEL REATTORE</a:t>
            </a:r>
          </a:p>
        </p:txBody>
      </p:sp>
      <p:sp>
        <p:nvSpPr>
          <p:cNvPr id="18435" name="Text Box 3"/>
          <p:cNvSpPr txBox="1">
            <a:spLocks noChangeArrowheads="1"/>
          </p:cNvSpPr>
          <p:nvPr/>
        </p:nvSpPr>
        <p:spPr bwMode="auto">
          <a:xfrm>
            <a:off x="8459788" y="6400800"/>
            <a:ext cx="336550" cy="457200"/>
          </a:xfrm>
          <a:prstGeom prst="rect">
            <a:avLst/>
          </a:prstGeom>
          <a:noFill/>
          <a:ln w="9525">
            <a:noFill/>
            <a:miter lim="800000"/>
            <a:headEnd/>
            <a:tailEnd/>
          </a:ln>
        </p:spPr>
        <p:txBody>
          <a:bodyPr wrap="none">
            <a:spAutoFit/>
          </a:bodyPr>
          <a:lstStyle/>
          <a:p>
            <a:fld id="{E116DBA2-9E8D-4CA5-87EB-1DE4FC1DF34F}" type="slidenum">
              <a:rPr lang="it-IT"/>
              <a:pPr/>
              <a:t>17</a:t>
            </a:fld>
            <a:endParaRPr lang="it-IT"/>
          </a:p>
        </p:txBody>
      </p:sp>
      <p:sp>
        <p:nvSpPr>
          <p:cNvPr id="18436" name="Rectangle 17"/>
          <p:cNvSpPr>
            <a:spLocks noChangeArrowheads="1"/>
          </p:cNvSpPr>
          <p:nvPr/>
        </p:nvSpPr>
        <p:spPr bwMode="auto">
          <a:xfrm>
            <a:off x="0" y="471488"/>
            <a:ext cx="9144000" cy="5786437"/>
          </a:xfrm>
          <a:prstGeom prst="rect">
            <a:avLst/>
          </a:prstGeom>
          <a:noFill/>
          <a:ln w="9525">
            <a:noFill/>
            <a:miter lim="800000"/>
            <a:headEnd/>
            <a:tailEnd/>
          </a:ln>
        </p:spPr>
        <p:txBody>
          <a:bodyPr anchor="ctr">
            <a:spAutoFit/>
          </a:bodyPr>
          <a:lstStyle/>
          <a:p>
            <a:pPr algn="ctr"/>
            <a:r>
              <a:rPr lang="it-IT" b="1"/>
              <a:t>Dimensioni delle bolle</a:t>
            </a:r>
          </a:p>
          <a:p>
            <a:pPr algn="ctr"/>
            <a:endParaRPr lang="it-IT" sz="800" b="1"/>
          </a:p>
          <a:p>
            <a:pPr algn="just"/>
            <a:r>
              <a:rPr lang="it-IT" sz="2200" b="1">
                <a:cs typeface="Times New Roman" pitchFamily="18" charset="0"/>
              </a:rPr>
              <a:t>Bolle</a:t>
            </a:r>
            <a:r>
              <a:rPr lang="it-IT" sz="2200">
                <a:cs typeface="Times New Roman" pitchFamily="18" charset="0"/>
              </a:rPr>
              <a:t> di </a:t>
            </a:r>
            <a:r>
              <a:rPr lang="it-IT" sz="2200" b="1">
                <a:cs typeface="Times New Roman" pitchFamily="18" charset="0"/>
              </a:rPr>
              <a:t>grandi</a:t>
            </a:r>
            <a:r>
              <a:rPr lang="it-IT" sz="2200">
                <a:cs typeface="Times New Roman" pitchFamily="18" charset="0"/>
              </a:rPr>
              <a:t> dimensioni </a:t>
            </a:r>
            <a:r>
              <a:rPr lang="it-IT" sz="2200" b="1">
                <a:cs typeface="Times New Roman" pitchFamily="18" charset="0"/>
              </a:rPr>
              <a:t>risalgono più velocemente</a:t>
            </a:r>
            <a:r>
              <a:rPr lang="it-IT" sz="2200">
                <a:cs typeface="Times New Roman" pitchFamily="18" charset="0"/>
              </a:rPr>
              <a:t> verso la superficie e quando </a:t>
            </a:r>
            <a:r>
              <a:rPr lang="it-IT" sz="2200" b="1">
                <a:cs typeface="Times New Roman" pitchFamily="18" charset="0"/>
              </a:rPr>
              <a:t>esplodono</a:t>
            </a:r>
            <a:r>
              <a:rPr lang="it-IT" sz="2200">
                <a:cs typeface="Times New Roman" pitchFamily="18" charset="0"/>
              </a:rPr>
              <a:t> rilasciano </a:t>
            </a:r>
            <a:r>
              <a:rPr lang="it-IT" sz="2200" b="1">
                <a:cs typeface="Times New Roman" pitchFamily="18" charset="0"/>
              </a:rPr>
              <a:t>maggior energia</a:t>
            </a:r>
            <a:r>
              <a:rPr lang="it-IT" sz="2200">
                <a:cs typeface="Times New Roman" pitchFamily="18" charset="0"/>
              </a:rPr>
              <a:t> di bolle di piccolo diametro. Il danno cellulare causato dall’esplosione di bolle di gas aumenta sia con la dimensione delle bolle (le bolle hanno </a:t>
            </a:r>
            <a:r>
              <a:rPr lang="it-IT" sz="2200" b="1">
                <a:cs typeface="Times New Roman" pitchFamily="18" charset="0"/>
              </a:rPr>
              <a:t>maggior energia potenziale</a:t>
            </a:r>
            <a:r>
              <a:rPr lang="it-IT" sz="2200">
                <a:cs typeface="Times New Roman" pitchFamily="18" charset="0"/>
              </a:rPr>
              <a:t>) che con la velocità di risalita delle bolle (le bolle hanno </a:t>
            </a:r>
            <a:r>
              <a:rPr lang="it-IT" sz="2200" b="1">
                <a:cs typeface="Times New Roman" pitchFamily="18" charset="0"/>
              </a:rPr>
              <a:t>maggior energia cinetica</a:t>
            </a:r>
            <a:r>
              <a:rPr lang="it-IT" sz="2200">
                <a:cs typeface="Times New Roman" pitchFamily="18" charset="0"/>
              </a:rPr>
              <a:t>). Ciò posto, si consideri che gli agitatori assiali creano bolle di diametro maggiore di quelli radiali. Quando si usano gli agitatori assiali, il diffusore ha un ruolo molto importante nel determinare la dimensione delle bolle. Abbiamo visto che una volta che la dimensione è stata stabilita dal diffusore, questa viene meglio mantenuta quando il flusso è assiale perché le bolle si muovono tutte nella stessa direzione e c’è minor probabilità che due si incontrino  per aggregarsi. Perciò, l’</a:t>
            </a:r>
            <a:r>
              <a:rPr lang="it-IT" sz="2200" b="1">
                <a:cs typeface="Times New Roman" pitchFamily="18" charset="0"/>
              </a:rPr>
              <a:t>ideale per la coltura di cellule animali</a:t>
            </a:r>
            <a:r>
              <a:rPr lang="it-IT" sz="2200">
                <a:cs typeface="Times New Roman" pitchFamily="18" charset="0"/>
              </a:rPr>
              <a:t> è l’uso di un </a:t>
            </a:r>
            <a:r>
              <a:rPr lang="it-IT" sz="2200" b="1">
                <a:cs typeface="Times New Roman" pitchFamily="18" charset="0"/>
              </a:rPr>
              <a:t>agitatore assiale</a:t>
            </a:r>
            <a:r>
              <a:rPr lang="it-IT" sz="2200">
                <a:cs typeface="Times New Roman" pitchFamily="18" charset="0"/>
              </a:rPr>
              <a:t> e di un </a:t>
            </a:r>
            <a:r>
              <a:rPr lang="it-IT" sz="2200" b="1">
                <a:cs typeface="Times New Roman" pitchFamily="18" charset="0"/>
              </a:rPr>
              <a:t>diffusore</a:t>
            </a:r>
            <a:r>
              <a:rPr lang="it-IT" sz="2200">
                <a:cs typeface="Times New Roman" pitchFamily="18" charset="0"/>
              </a:rPr>
              <a:t> che generi bolle di piccolo diametro:</a:t>
            </a:r>
          </a:p>
          <a:p>
            <a:r>
              <a:rPr lang="it-IT">
                <a:cs typeface="Times New Roman" pitchFamily="18" charset="0"/>
              </a:rPr>
              <a:t> </a:t>
            </a:r>
            <a:endParaRPr lang="it-IT" sz="2000">
              <a:cs typeface="Times New Roman" pitchFamily="18" charset="0"/>
            </a:endParaRPr>
          </a:p>
          <a:p>
            <a:pPr algn="ctr"/>
            <a:r>
              <a:rPr lang="it-IT" sz="2800" b="1">
                <a:cs typeface="Times New Roman" pitchFamily="18" charset="0"/>
              </a:rPr>
              <a:t>agitatore assiale</a:t>
            </a:r>
            <a:r>
              <a:rPr lang="it-IT" sz="2800">
                <a:cs typeface="Times New Roman" pitchFamily="18" charset="0"/>
              </a:rPr>
              <a:t> </a:t>
            </a:r>
            <a:r>
              <a:rPr lang="it-IT" sz="2800" b="1">
                <a:cs typeface="Times New Roman" pitchFamily="18" charset="0"/>
              </a:rPr>
              <a:t>+</a:t>
            </a:r>
            <a:r>
              <a:rPr lang="it-IT" sz="2800">
                <a:cs typeface="Times New Roman" pitchFamily="18" charset="0"/>
              </a:rPr>
              <a:t> </a:t>
            </a:r>
            <a:r>
              <a:rPr lang="it-IT" sz="2800" b="1">
                <a:cs typeface="Times New Roman" pitchFamily="18" charset="0"/>
              </a:rPr>
              <a:t>diffusore</a:t>
            </a:r>
            <a:r>
              <a:rPr lang="it-IT" b="1">
                <a:cs typeface="Times New Roman" pitchFamily="18" charset="0"/>
              </a:rPr>
              <a:t> </a:t>
            </a:r>
            <a:r>
              <a:rPr lang="it-IT" sz="2800" b="1">
                <a:latin typeface="Symbol" pitchFamily="18" charset="2"/>
                <a:cs typeface="Times New Roman" pitchFamily="18" charset="0"/>
              </a:rPr>
              <a:t>Þ ­</a:t>
            </a:r>
            <a:r>
              <a:rPr lang="it-IT" sz="2800" b="1">
                <a:cs typeface="Times New Roman" pitchFamily="18" charset="0"/>
              </a:rPr>
              <a:t>integrità fisica cellule</a:t>
            </a:r>
            <a:endParaRPr lang="it-IT" sz="2000">
              <a:cs typeface="Times New Roman" pitchFamily="18"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2"/>
          <p:cNvSpPr txBox="1">
            <a:spLocks noChangeArrowheads="1"/>
          </p:cNvSpPr>
          <p:nvPr/>
        </p:nvSpPr>
        <p:spPr bwMode="auto">
          <a:xfrm>
            <a:off x="2189163" y="0"/>
            <a:ext cx="4398962" cy="492125"/>
          </a:xfrm>
          <a:prstGeom prst="rect">
            <a:avLst/>
          </a:prstGeom>
          <a:noFill/>
          <a:ln w="9525">
            <a:noFill/>
            <a:miter lim="800000"/>
            <a:headEnd/>
            <a:tailEnd/>
          </a:ln>
        </p:spPr>
        <p:txBody>
          <a:bodyPr wrap="none">
            <a:spAutoFit/>
          </a:bodyPr>
          <a:lstStyle/>
          <a:p>
            <a:r>
              <a:rPr lang="it-IT" sz="2600" b="1">
                <a:solidFill>
                  <a:srgbClr val="FF0000"/>
                </a:solidFill>
              </a:rPr>
              <a:t>DISEGNO DEL REATTORE</a:t>
            </a:r>
          </a:p>
        </p:txBody>
      </p:sp>
      <p:sp>
        <p:nvSpPr>
          <p:cNvPr id="19459" name="Text Box 3"/>
          <p:cNvSpPr txBox="1">
            <a:spLocks noChangeArrowheads="1"/>
          </p:cNvSpPr>
          <p:nvPr/>
        </p:nvSpPr>
        <p:spPr bwMode="auto">
          <a:xfrm>
            <a:off x="8459788" y="6400800"/>
            <a:ext cx="336550" cy="457200"/>
          </a:xfrm>
          <a:prstGeom prst="rect">
            <a:avLst/>
          </a:prstGeom>
          <a:noFill/>
          <a:ln w="9525">
            <a:noFill/>
            <a:miter lim="800000"/>
            <a:headEnd/>
            <a:tailEnd/>
          </a:ln>
        </p:spPr>
        <p:txBody>
          <a:bodyPr wrap="none">
            <a:spAutoFit/>
          </a:bodyPr>
          <a:lstStyle/>
          <a:p>
            <a:fld id="{8619D311-572E-4790-A73B-99F185625773}" type="slidenum">
              <a:rPr lang="it-IT"/>
              <a:pPr/>
              <a:t>18</a:t>
            </a:fld>
            <a:endParaRPr lang="it-IT"/>
          </a:p>
        </p:txBody>
      </p:sp>
      <p:sp>
        <p:nvSpPr>
          <p:cNvPr id="19460" name="Rectangle 17"/>
          <p:cNvSpPr>
            <a:spLocks noChangeArrowheads="1"/>
          </p:cNvSpPr>
          <p:nvPr/>
        </p:nvSpPr>
        <p:spPr bwMode="auto">
          <a:xfrm>
            <a:off x="0" y="404813"/>
            <a:ext cx="9144000" cy="3292475"/>
          </a:xfrm>
          <a:prstGeom prst="rect">
            <a:avLst/>
          </a:prstGeom>
          <a:noFill/>
          <a:ln w="9525">
            <a:noFill/>
            <a:miter lim="800000"/>
            <a:headEnd/>
            <a:tailEnd/>
          </a:ln>
        </p:spPr>
        <p:txBody>
          <a:bodyPr anchor="ctr">
            <a:spAutoFit/>
          </a:bodyPr>
          <a:lstStyle/>
          <a:p>
            <a:pPr algn="ctr"/>
            <a:r>
              <a:rPr lang="it-IT" b="1"/>
              <a:t>Ossigenazione senza formazione di bolle gassose</a:t>
            </a:r>
          </a:p>
          <a:p>
            <a:pPr algn="ctr"/>
            <a:endParaRPr lang="it-IT" sz="800" b="1"/>
          </a:p>
          <a:p>
            <a:r>
              <a:rPr lang="it-IT" sz="2200">
                <a:cs typeface="Times New Roman" pitchFamily="18" charset="0"/>
              </a:rPr>
              <a:t>Si tratta di tecniche messe a punto </a:t>
            </a:r>
            <a:r>
              <a:rPr lang="it-IT" sz="2200" b="1">
                <a:cs typeface="Times New Roman" pitchFamily="18" charset="0"/>
              </a:rPr>
              <a:t>per evitare il danno cellulare</a:t>
            </a:r>
            <a:r>
              <a:rPr lang="it-IT" sz="2200">
                <a:cs typeface="Times New Roman" pitchFamily="18" charset="0"/>
              </a:rPr>
              <a:t>. Sono di tre tipi:</a:t>
            </a:r>
          </a:p>
          <a:p>
            <a:r>
              <a:rPr lang="it-IT" sz="2200">
                <a:latin typeface="Symbol" pitchFamily="18" charset="2"/>
                <a:cs typeface="Times New Roman" pitchFamily="18" charset="0"/>
              </a:rPr>
              <a:t>· </a:t>
            </a:r>
            <a:r>
              <a:rPr lang="it-IT" sz="2200">
                <a:cs typeface="Times New Roman" pitchFamily="18" charset="0"/>
              </a:rPr>
              <a:t>ossigenazione attraverso lo spazio vuoto in testa</a:t>
            </a:r>
          </a:p>
          <a:p>
            <a:r>
              <a:rPr lang="it-IT" sz="2200">
                <a:latin typeface="Symbol" pitchFamily="18" charset="2"/>
                <a:cs typeface="Times New Roman" pitchFamily="18" charset="0"/>
              </a:rPr>
              <a:t>· </a:t>
            </a:r>
            <a:r>
              <a:rPr lang="it-IT" sz="2200">
                <a:cs typeface="Times New Roman" pitchFamily="18" charset="0"/>
              </a:rPr>
              <a:t>ossigenazione in reattore separato</a:t>
            </a:r>
          </a:p>
          <a:p>
            <a:r>
              <a:rPr lang="it-IT" sz="2200">
                <a:latin typeface="Symbol" pitchFamily="18" charset="2"/>
                <a:cs typeface="Times New Roman" pitchFamily="18" charset="0"/>
              </a:rPr>
              <a:t>· </a:t>
            </a:r>
            <a:r>
              <a:rPr lang="it-IT" sz="2200">
                <a:cs typeface="Times New Roman" pitchFamily="18" charset="0"/>
              </a:rPr>
              <a:t>ossigenazione diretta usando tubi al silicone permeabili ai gas o membrane</a:t>
            </a:r>
          </a:p>
          <a:p>
            <a:r>
              <a:rPr lang="it-IT" sz="2200">
                <a:cs typeface="Times New Roman" pitchFamily="18" charset="0"/>
              </a:rPr>
              <a:t>idrofobiche.</a:t>
            </a:r>
          </a:p>
          <a:p>
            <a:pPr algn="ctr"/>
            <a:r>
              <a:rPr lang="it-IT">
                <a:cs typeface="Times New Roman" pitchFamily="18" charset="0"/>
              </a:rPr>
              <a:t> </a:t>
            </a:r>
            <a:r>
              <a:rPr lang="it-IT" sz="2000" b="1">
                <a:cs typeface="Times New Roman" pitchFamily="18" charset="0"/>
              </a:rPr>
              <a:t>Ossigenazione Attraverso Lo Spazio Vuoto In Testa Al Reattore</a:t>
            </a:r>
            <a:endParaRPr lang="it-IT" sz="2000">
              <a:cs typeface="Times New Roman" pitchFamily="18" charset="0"/>
            </a:endParaRPr>
          </a:p>
          <a:p>
            <a:endParaRPr lang="it-IT" sz="2000">
              <a:cs typeface="Times New Roman" pitchFamily="18" charset="0"/>
            </a:endParaRPr>
          </a:p>
        </p:txBody>
      </p:sp>
      <p:pic>
        <p:nvPicPr>
          <p:cNvPr id="19461" name="Picture 2" descr="impianti biochimici 1"/>
          <p:cNvPicPr>
            <a:picLocks noChangeAspect="1" noChangeArrowheads="1"/>
          </p:cNvPicPr>
          <p:nvPr/>
        </p:nvPicPr>
        <p:blipFill>
          <a:blip r:embed="rId2" cstate="print"/>
          <a:srcRect/>
          <a:stretch>
            <a:fillRect/>
          </a:stretch>
        </p:blipFill>
        <p:spPr bwMode="auto">
          <a:xfrm>
            <a:off x="0" y="3500438"/>
            <a:ext cx="4057650" cy="2895600"/>
          </a:xfrm>
          <a:prstGeom prst="rect">
            <a:avLst/>
          </a:prstGeom>
          <a:noFill/>
          <a:ln w="9525">
            <a:noFill/>
            <a:miter lim="800000"/>
            <a:headEnd/>
            <a:tailEnd/>
          </a:ln>
        </p:spPr>
      </p:pic>
      <p:sp>
        <p:nvSpPr>
          <p:cNvPr id="19462" name="Rectangle 4"/>
          <p:cNvSpPr>
            <a:spLocks noChangeArrowheads="1"/>
          </p:cNvSpPr>
          <p:nvPr/>
        </p:nvSpPr>
        <p:spPr bwMode="auto">
          <a:xfrm>
            <a:off x="4140200" y="3355975"/>
            <a:ext cx="5003800" cy="3168650"/>
          </a:xfrm>
          <a:prstGeom prst="rect">
            <a:avLst/>
          </a:prstGeom>
          <a:noFill/>
          <a:ln w="9525">
            <a:noFill/>
            <a:miter lim="800000"/>
            <a:headEnd/>
            <a:tailEnd/>
          </a:ln>
        </p:spPr>
        <p:txBody>
          <a:bodyPr anchor="ctr">
            <a:spAutoFit/>
          </a:bodyPr>
          <a:lstStyle/>
          <a:p>
            <a:pPr algn="just"/>
            <a:r>
              <a:rPr lang="it-IT" sz="2000">
                <a:cs typeface="Times New Roman" pitchFamily="18" charset="0"/>
              </a:rPr>
              <a:t>In questo caso si alimenta </a:t>
            </a:r>
            <a:r>
              <a:rPr lang="it-IT" sz="2000" b="1">
                <a:cs typeface="Times New Roman" pitchFamily="18" charset="0"/>
              </a:rPr>
              <a:t>O</a:t>
            </a:r>
            <a:r>
              <a:rPr lang="it-IT" sz="2000" b="1" baseline="-30000">
                <a:cs typeface="Times New Roman" pitchFamily="18" charset="0"/>
              </a:rPr>
              <a:t>2</a:t>
            </a:r>
            <a:r>
              <a:rPr lang="it-IT" sz="2000" b="1">
                <a:cs typeface="Times New Roman" pitchFamily="18" charset="0"/>
              </a:rPr>
              <a:t> puro</a:t>
            </a:r>
            <a:r>
              <a:rPr lang="it-IT" sz="2000">
                <a:cs typeface="Times New Roman" pitchFamily="18" charset="0"/>
              </a:rPr>
              <a:t>, anche </a:t>
            </a:r>
            <a:r>
              <a:rPr lang="it-IT" sz="2000" b="1">
                <a:cs typeface="Times New Roman" pitchFamily="18" charset="0"/>
              </a:rPr>
              <a:t>sotto pressione</a:t>
            </a:r>
            <a:r>
              <a:rPr lang="it-IT" sz="2000">
                <a:cs typeface="Times New Roman" pitchFamily="18" charset="0"/>
              </a:rPr>
              <a:t>, invece di aria, per </a:t>
            </a:r>
            <a:r>
              <a:rPr lang="it-IT" sz="2000" b="1">
                <a:cs typeface="Times New Roman" pitchFamily="18" charset="0"/>
              </a:rPr>
              <a:t>aumentare il gradiente di pressione parziale tra la fase gas e la fase liquida</a:t>
            </a:r>
            <a:r>
              <a:rPr lang="it-IT" sz="2000">
                <a:cs typeface="Times New Roman" pitchFamily="18" charset="0"/>
              </a:rPr>
              <a:t> (vedi equazione 64). Poiché questa modalità di alimentazione è associata  ad un valore </a:t>
            </a:r>
            <a:r>
              <a:rPr lang="it-IT" sz="2000" b="1">
                <a:cs typeface="Times New Roman" pitchFamily="18" charset="0"/>
              </a:rPr>
              <a:t>k</a:t>
            </a:r>
            <a:r>
              <a:rPr lang="it-IT" sz="2000" b="1" baseline="-30000">
                <a:cs typeface="Times New Roman" pitchFamily="18" charset="0"/>
              </a:rPr>
              <a:t>L</a:t>
            </a:r>
            <a:r>
              <a:rPr lang="it-IT" sz="2000" b="1">
                <a:cs typeface="Times New Roman" pitchFamily="18" charset="0"/>
              </a:rPr>
              <a:t>a piccolo</a:t>
            </a:r>
            <a:r>
              <a:rPr lang="it-IT" sz="2000">
                <a:cs typeface="Times New Roman" pitchFamily="18" charset="0"/>
              </a:rPr>
              <a:t>, </a:t>
            </a:r>
            <a:r>
              <a:rPr lang="it-IT" sz="2000" b="1">
                <a:cs typeface="Times New Roman" pitchFamily="18" charset="0"/>
              </a:rPr>
              <a:t>si compensa </a:t>
            </a:r>
            <a:r>
              <a:rPr lang="it-IT" sz="2000">
                <a:cs typeface="Times New Roman" pitchFamily="18" charset="0"/>
              </a:rPr>
              <a:t>il basso valore di questo fattore</a:t>
            </a:r>
            <a:r>
              <a:rPr lang="it-IT" sz="2000" b="1">
                <a:cs typeface="Times New Roman" pitchFamily="18" charset="0"/>
              </a:rPr>
              <a:t> </a:t>
            </a:r>
            <a:r>
              <a:rPr lang="it-IT" sz="2000">
                <a:cs typeface="Times New Roman" pitchFamily="18" charset="0"/>
              </a:rPr>
              <a:t>aumentando il gradiente di concentrazione </a:t>
            </a:r>
            <a:r>
              <a:rPr lang="it-IT" sz="2000" b="1">
                <a:cs typeface="Times New Roman" pitchFamily="18" charset="0"/>
              </a:rPr>
              <a:t>aumentando C</a:t>
            </a:r>
            <a:r>
              <a:rPr lang="it-IT" sz="2000" b="1" baseline="30000">
                <a:cs typeface="Times New Roman" pitchFamily="18" charset="0"/>
              </a:rPr>
              <a:t>*</a:t>
            </a:r>
            <a:r>
              <a:rPr lang="it-IT" sz="2000" b="1" baseline="-30000">
                <a:cs typeface="Times New Roman" pitchFamily="18" charset="0"/>
              </a:rPr>
              <a:t>O</a:t>
            </a:r>
            <a:r>
              <a:rPr lang="it-IT" sz="2000" b="1">
                <a:cs typeface="Times New Roman" pitchFamily="18" charset="0"/>
              </a:rPr>
              <a:t> </a:t>
            </a:r>
            <a:r>
              <a:rPr lang="it-IT" sz="2000">
                <a:cs typeface="Times New Roman" pitchFamily="18" charset="0"/>
              </a:rPr>
              <a:t>che dipende da P</a:t>
            </a:r>
            <a:r>
              <a:rPr lang="it-IT" sz="2000" baseline="-30000">
                <a:cs typeface="Times New Roman" pitchFamily="18" charset="0"/>
              </a:rPr>
              <a:t>0</a:t>
            </a:r>
            <a:r>
              <a:rPr lang="it-IT" sz="2000">
                <a:cs typeface="Times New Roman" pitchFamily="18" charset="0"/>
              </a:rPr>
              <a:t> per la legge di Henry</a:t>
            </a:r>
            <a:endParaRPr lang="it-IT" sz="200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ext Box 2"/>
          <p:cNvSpPr txBox="1">
            <a:spLocks noChangeArrowheads="1"/>
          </p:cNvSpPr>
          <p:nvPr/>
        </p:nvSpPr>
        <p:spPr bwMode="auto">
          <a:xfrm>
            <a:off x="2189163" y="0"/>
            <a:ext cx="4398962" cy="492125"/>
          </a:xfrm>
          <a:prstGeom prst="rect">
            <a:avLst/>
          </a:prstGeom>
          <a:noFill/>
          <a:ln w="9525">
            <a:noFill/>
            <a:miter lim="800000"/>
            <a:headEnd/>
            <a:tailEnd/>
          </a:ln>
        </p:spPr>
        <p:txBody>
          <a:bodyPr wrap="none">
            <a:spAutoFit/>
          </a:bodyPr>
          <a:lstStyle/>
          <a:p>
            <a:r>
              <a:rPr lang="it-IT" sz="2600" b="1">
                <a:solidFill>
                  <a:srgbClr val="FF0000"/>
                </a:solidFill>
              </a:rPr>
              <a:t>DISEGNO DEL REATTORE</a:t>
            </a:r>
          </a:p>
        </p:txBody>
      </p:sp>
      <p:sp>
        <p:nvSpPr>
          <p:cNvPr id="20483" name="Text Box 3"/>
          <p:cNvSpPr txBox="1">
            <a:spLocks noChangeArrowheads="1"/>
          </p:cNvSpPr>
          <p:nvPr/>
        </p:nvSpPr>
        <p:spPr bwMode="auto">
          <a:xfrm>
            <a:off x="8459788" y="6400800"/>
            <a:ext cx="336550" cy="457200"/>
          </a:xfrm>
          <a:prstGeom prst="rect">
            <a:avLst/>
          </a:prstGeom>
          <a:noFill/>
          <a:ln w="9525">
            <a:noFill/>
            <a:miter lim="800000"/>
            <a:headEnd/>
            <a:tailEnd/>
          </a:ln>
        </p:spPr>
        <p:txBody>
          <a:bodyPr wrap="none">
            <a:spAutoFit/>
          </a:bodyPr>
          <a:lstStyle/>
          <a:p>
            <a:fld id="{176911CC-F85F-47F1-B574-8C9FB67D5E6D}" type="slidenum">
              <a:rPr lang="it-IT"/>
              <a:pPr/>
              <a:t>19</a:t>
            </a:fld>
            <a:endParaRPr lang="it-IT"/>
          </a:p>
        </p:txBody>
      </p:sp>
      <p:sp>
        <p:nvSpPr>
          <p:cNvPr id="20484" name="Rectangle 17"/>
          <p:cNvSpPr>
            <a:spLocks noChangeArrowheads="1"/>
          </p:cNvSpPr>
          <p:nvPr/>
        </p:nvSpPr>
        <p:spPr bwMode="auto">
          <a:xfrm>
            <a:off x="0" y="293688"/>
            <a:ext cx="9144000" cy="4648200"/>
          </a:xfrm>
          <a:prstGeom prst="rect">
            <a:avLst/>
          </a:prstGeom>
          <a:noFill/>
          <a:ln w="9525">
            <a:noFill/>
            <a:miter lim="800000"/>
            <a:headEnd/>
            <a:tailEnd/>
          </a:ln>
        </p:spPr>
        <p:txBody>
          <a:bodyPr anchor="ctr">
            <a:spAutoFit/>
          </a:bodyPr>
          <a:lstStyle/>
          <a:p>
            <a:pPr algn="ctr"/>
            <a:r>
              <a:rPr lang="it-IT" b="1"/>
              <a:t>Ossigenazione senza formazione di bolle gassose</a:t>
            </a:r>
          </a:p>
          <a:p>
            <a:pPr algn="ctr"/>
            <a:endParaRPr lang="it-IT" sz="800" b="1"/>
          </a:p>
          <a:p>
            <a:pPr algn="ctr"/>
            <a:r>
              <a:rPr lang="it-IT">
                <a:cs typeface="Times New Roman" pitchFamily="18" charset="0"/>
              </a:rPr>
              <a:t> </a:t>
            </a:r>
            <a:r>
              <a:rPr lang="it-IT" sz="2000" b="1">
                <a:cs typeface="Times New Roman" pitchFamily="18" charset="0"/>
              </a:rPr>
              <a:t>Ossigenazione in Reattore Separato</a:t>
            </a:r>
          </a:p>
          <a:p>
            <a:pPr algn="just"/>
            <a:r>
              <a:rPr lang="it-IT" sz="2000"/>
              <a:t>Questo impianto ha </a:t>
            </a:r>
            <a:r>
              <a:rPr lang="it-IT" sz="2000" b="1"/>
              <a:t>due</a:t>
            </a:r>
            <a:r>
              <a:rPr lang="it-IT" sz="2000"/>
              <a:t> reattori, il </a:t>
            </a:r>
            <a:r>
              <a:rPr lang="it-IT" sz="2000" b="1"/>
              <a:t>reattore di ossigenazione</a:t>
            </a:r>
            <a:r>
              <a:rPr lang="it-IT" sz="2000"/>
              <a:t> ed il </a:t>
            </a:r>
            <a:r>
              <a:rPr lang="it-IT" sz="2000" b="1"/>
              <a:t>bioreattore</a:t>
            </a:r>
            <a:r>
              <a:rPr lang="it-IT" sz="2000"/>
              <a:t> dove avviene la reazione biochimica. Nel primo (reattore </a:t>
            </a:r>
            <a:r>
              <a:rPr lang="it-IT" sz="2000" b="1"/>
              <a:t>a destra</a:t>
            </a:r>
            <a:r>
              <a:rPr lang="it-IT" sz="2000"/>
              <a:t> nella figura) viene compiuta l’</a:t>
            </a:r>
            <a:r>
              <a:rPr lang="it-IT" sz="2000" b="1"/>
              <a:t>ossigenazione del mezzo di coltura senza le cellule</a:t>
            </a:r>
            <a:r>
              <a:rPr lang="it-IT" sz="2000"/>
              <a:t>. Il reattore di ossigenazione può essere agitato con agitatore a flusso radiale o non agitato. Il mezzo ossigenato viene pompato al </a:t>
            </a:r>
            <a:r>
              <a:rPr lang="it-IT" sz="2000" b="1"/>
              <a:t>bioreattore</a:t>
            </a:r>
            <a:r>
              <a:rPr lang="it-IT" sz="2000"/>
              <a:t> che </a:t>
            </a:r>
            <a:r>
              <a:rPr lang="it-IT" sz="2000" b="1"/>
              <a:t>contiene le cellule</a:t>
            </a:r>
            <a:r>
              <a:rPr lang="it-IT" sz="2000"/>
              <a:t>. Il mezzo, impoverito di O</a:t>
            </a:r>
            <a:r>
              <a:rPr lang="it-IT" sz="2000" baseline="-25000"/>
              <a:t>2</a:t>
            </a:r>
            <a:r>
              <a:rPr lang="it-IT" sz="2000"/>
              <a:t>, esce dalla testa del reattore, viene inviato attraverso una membrana che separa le cellule. Il mezzo senza cellule viene riciclato al reattore di ossigenazione e le cellule sono restituite al bioreattore. La </a:t>
            </a:r>
            <a:r>
              <a:rPr lang="it-IT" sz="2000" b="1"/>
              <a:t>membrana di separazione</a:t>
            </a:r>
            <a:r>
              <a:rPr lang="it-IT" sz="2000"/>
              <a:t> è normalmente un </a:t>
            </a:r>
            <a:r>
              <a:rPr lang="it-IT" sz="2000" b="1"/>
              <a:t>filtro costituito da fibre cave</a:t>
            </a:r>
            <a:r>
              <a:rPr lang="it-IT" sz="2000"/>
              <a:t>. Se si usano </a:t>
            </a:r>
            <a:r>
              <a:rPr lang="it-IT" sz="2000" b="1"/>
              <a:t>cellule immobilizzate</a:t>
            </a:r>
            <a:r>
              <a:rPr lang="it-IT" sz="2000"/>
              <a:t>, queste non escono con il flusso di liquido dalla testa del bioreattore, e quindi </a:t>
            </a:r>
            <a:r>
              <a:rPr lang="it-IT" sz="2000" b="1"/>
              <a:t>non</a:t>
            </a:r>
            <a:r>
              <a:rPr lang="it-IT" sz="2000"/>
              <a:t> è </a:t>
            </a:r>
            <a:r>
              <a:rPr lang="it-IT" sz="2000" b="1"/>
              <a:t>necessaria la membrana</a:t>
            </a:r>
            <a:r>
              <a:rPr lang="it-IT" sz="2000"/>
              <a:t> di separazione. </a:t>
            </a:r>
            <a:endParaRPr lang="it-IT" sz="2000">
              <a:cs typeface="Times New Roman" pitchFamily="18" charset="0"/>
            </a:endParaRPr>
          </a:p>
          <a:p>
            <a:endParaRPr lang="it-IT" sz="2000">
              <a:cs typeface="Times New Roman" pitchFamily="18" charset="0"/>
            </a:endParaRPr>
          </a:p>
        </p:txBody>
      </p:sp>
      <p:pic>
        <p:nvPicPr>
          <p:cNvPr id="20485" name="Picture 2" descr="impianti biochimici 1"/>
          <p:cNvPicPr>
            <a:picLocks noChangeAspect="1" noChangeArrowheads="1"/>
          </p:cNvPicPr>
          <p:nvPr/>
        </p:nvPicPr>
        <p:blipFill>
          <a:blip r:embed="rId2" cstate="print"/>
          <a:srcRect/>
          <a:stretch>
            <a:fillRect/>
          </a:stretch>
        </p:blipFill>
        <p:spPr bwMode="auto">
          <a:xfrm>
            <a:off x="3271838" y="4292600"/>
            <a:ext cx="2524125" cy="2057400"/>
          </a:xfrm>
          <a:prstGeom prst="rect">
            <a:avLst/>
          </a:prstGeom>
          <a:noFill/>
          <a:ln w="9525">
            <a:noFill/>
            <a:miter lim="800000"/>
            <a:headEnd/>
            <a:tailEnd/>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 Box 2"/>
          <p:cNvSpPr txBox="1">
            <a:spLocks noChangeArrowheads="1"/>
          </p:cNvSpPr>
          <p:nvPr/>
        </p:nvSpPr>
        <p:spPr bwMode="auto">
          <a:xfrm>
            <a:off x="1176338" y="0"/>
            <a:ext cx="6780212" cy="492125"/>
          </a:xfrm>
          <a:prstGeom prst="rect">
            <a:avLst/>
          </a:prstGeom>
          <a:noFill/>
          <a:ln w="9525">
            <a:noFill/>
            <a:miter lim="800000"/>
            <a:headEnd/>
            <a:tailEnd/>
          </a:ln>
        </p:spPr>
        <p:txBody>
          <a:bodyPr wrap="none">
            <a:spAutoFit/>
          </a:bodyPr>
          <a:lstStyle/>
          <a:p>
            <a:r>
              <a:rPr lang="it-IT" sz="2600" b="1">
                <a:solidFill>
                  <a:srgbClr val="FF0000"/>
                </a:solidFill>
              </a:rPr>
              <a:t>BIOREATTORI PER CELLULE ANIMALI</a:t>
            </a:r>
          </a:p>
        </p:txBody>
      </p:sp>
      <p:sp>
        <p:nvSpPr>
          <p:cNvPr id="3075" name="Text Box 3"/>
          <p:cNvSpPr txBox="1">
            <a:spLocks noChangeArrowheads="1"/>
          </p:cNvSpPr>
          <p:nvPr/>
        </p:nvSpPr>
        <p:spPr bwMode="auto">
          <a:xfrm>
            <a:off x="8459788" y="6400800"/>
            <a:ext cx="336550" cy="457200"/>
          </a:xfrm>
          <a:prstGeom prst="rect">
            <a:avLst/>
          </a:prstGeom>
          <a:noFill/>
          <a:ln w="9525">
            <a:noFill/>
            <a:miter lim="800000"/>
            <a:headEnd/>
            <a:tailEnd/>
          </a:ln>
        </p:spPr>
        <p:txBody>
          <a:bodyPr wrap="none">
            <a:spAutoFit/>
          </a:bodyPr>
          <a:lstStyle/>
          <a:p>
            <a:fld id="{4C4C6802-05DE-49A2-A95A-0CB911B8B85F}" type="slidenum">
              <a:rPr lang="it-IT"/>
              <a:pPr/>
              <a:t>2</a:t>
            </a:fld>
            <a:endParaRPr lang="it-IT"/>
          </a:p>
        </p:txBody>
      </p:sp>
      <p:sp>
        <p:nvSpPr>
          <p:cNvPr id="3076" name="Rectangle 17"/>
          <p:cNvSpPr>
            <a:spLocks noChangeArrowheads="1"/>
          </p:cNvSpPr>
          <p:nvPr/>
        </p:nvSpPr>
        <p:spPr bwMode="auto">
          <a:xfrm>
            <a:off x="0" y="692150"/>
            <a:ext cx="9144000" cy="5510213"/>
          </a:xfrm>
          <a:prstGeom prst="rect">
            <a:avLst/>
          </a:prstGeom>
          <a:noFill/>
          <a:ln w="9525">
            <a:noFill/>
            <a:miter lim="800000"/>
            <a:headEnd/>
            <a:tailEnd/>
          </a:ln>
        </p:spPr>
        <p:txBody>
          <a:bodyPr anchor="ctr">
            <a:spAutoFit/>
          </a:bodyPr>
          <a:lstStyle/>
          <a:p>
            <a:pPr algn="just"/>
            <a:r>
              <a:rPr lang="it-IT" sz="2200"/>
              <a:t>A differenza delle cellule microbiche, le </a:t>
            </a:r>
            <a:r>
              <a:rPr lang="it-IT" sz="2200" b="1"/>
              <a:t>cellule animali</a:t>
            </a:r>
            <a:r>
              <a:rPr lang="it-IT" sz="2200"/>
              <a:t> sono </a:t>
            </a:r>
            <a:r>
              <a:rPr lang="it-IT" sz="2200" b="1" u="sng"/>
              <a:t>fragili</a:t>
            </a:r>
            <a:r>
              <a:rPr lang="it-IT" sz="2200"/>
              <a:t> e possono essere </a:t>
            </a:r>
            <a:r>
              <a:rPr lang="it-IT" sz="2200" b="1"/>
              <a:t>danneggiate in condizioni di alta turbolenza</a:t>
            </a:r>
            <a:r>
              <a:rPr lang="it-IT" sz="2200"/>
              <a:t> e durante la </a:t>
            </a:r>
            <a:r>
              <a:rPr lang="it-IT" sz="2200" b="1"/>
              <a:t>frammentazione delle bolle gassose</a:t>
            </a:r>
            <a:r>
              <a:rPr lang="it-IT" sz="2200"/>
              <a:t>. Pertanto, le condizioni di elevato sforzo meccanico per la frammentazione delle bolle gassose e l’</a:t>
            </a:r>
            <a:r>
              <a:rPr lang="it-IT" sz="2200" b="1"/>
              <a:t>incremento</a:t>
            </a:r>
            <a:r>
              <a:rPr lang="it-IT" sz="2200"/>
              <a:t> del fattore </a:t>
            </a:r>
            <a:r>
              <a:rPr lang="it-IT" sz="2200" b="1"/>
              <a:t>k</a:t>
            </a:r>
            <a:r>
              <a:rPr lang="it-IT" sz="2200" b="1" baseline="-25000"/>
              <a:t>L</a:t>
            </a:r>
            <a:r>
              <a:rPr lang="it-IT" sz="2200" b="1"/>
              <a:t>a</a:t>
            </a:r>
            <a:r>
              <a:rPr lang="it-IT" sz="2200"/>
              <a:t> nell’equazione di trasferimento di massa dell’ossigeno (64), </a:t>
            </a:r>
            <a:r>
              <a:rPr lang="it-IT" sz="2200" b="1"/>
              <a:t>non si adattano</a:t>
            </a:r>
            <a:r>
              <a:rPr lang="it-IT" sz="2200"/>
              <a:t> </a:t>
            </a:r>
            <a:r>
              <a:rPr lang="it-IT" sz="2200" b="1"/>
              <a:t>a</a:t>
            </a:r>
            <a:r>
              <a:rPr lang="it-IT" sz="2200"/>
              <a:t>lle culture di </a:t>
            </a:r>
            <a:r>
              <a:rPr lang="it-IT" sz="2200" b="1"/>
              <a:t>cellule animali</a:t>
            </a:r>
            <a:r>
              <a:rPr lang="it-IT" sz="2200"/>
              <a:t>. In compenso, le cellule animali hanno </a:t>
            </a:r>
            <a:r>
              <a:rPr lang="it-IT" sz="2200" b="1"/>
              <a:t>velocità di crescita minore</a:t>
            </a:r>
            <a:r>
              <a:rPr lang="it-IT" sz="2200"/>
              <a:t> delle cellule microbiche, e perciò le </a:t>
            </a:r>
            <a:r>
              <a:rPr lang="it-IT" sz="2200" b="1"/>
              <a:t>velocità</a:t>
            </a:r>
            <a:r>
              <a:rPr lang="it-IT" sz="2200"/>
              <a:t> richieste di </a:t>
            </a:r>
            <a:r>
              <a:rPr lang="it-IT" sz="2200" b="1"/>
              <a:t>trasferimento di O</a:t>
            </a:r>
            <a:r>
              <a:rPr lang="it-IT" sz="2200" b="1" baseline="-25000"/>
              <a:t>2</a:t>
            </a:r>
            <a:r>
              <a:rPr lang="it-IT" sz="2200"/>
              <a:t> sono </a:t>
            </a:r>
            <a:r>
              <a:rPr lang="it-IT" sz="2200" b="1"/>
              <a:t>minori</a:t>
            </a:r>
            <a:r>
              <a:rPr lang="it-IT" sz="2200"/>
              <a:t>. Le cellule animali non hanno pareti cellulari, e la loro unica protezione dall’ambiente esterno è la membrana cellulare. Le forze fisiche che possono danneggiarle sono sia la </a:t>
            </a:r>
            <a:r>
              <a:rPr lang="it-IT" sz="2200" b="1"/>
              <a:t>forza meccanica dell’agitatore</a:t>
            </a:r>
            <a:r>
              <a:rPr lang="it-IT" sz="2200"/>
              <a:t> che quella </a:t>
            </a:r>
            <a:r>
              <a:rPr lang="it-IT" sz="2200" b="1"/>
              <a:t>delle bolle</a:t>
            </a:r>
            <a:r>
              <a:rPr lang="it-IT" sz="2200"/>
              <a:t>. Le forze esercitate dall’agitazione originano durante la </a:t>
            </a:r>
            <a:r>
              <a:rPr lang="it-IT" sz="2200" b="1"/>
              <a:t>turbolenza</a:t>
            </a:r>
            <a:r>
              <a:rPr lang="it-IT" sz="2200"/>
              <a:t>, e sono esercitate dai </a:t>
            </a:r>
            <a:r>
              <a:rPr lang="it-IT" sz="2200" b="1"/>
              <a:t>vortici</a:t>
            </a:r>
            <a:r>
              <a:rPr lang="it-IT" sz="2200"/>
              <a:t>. Queste forze possono essere localizzate sia </a:t>
            </a:r>
            <a:r>
              <a:rPr lang="it-IT" sz="2200" b="1"/>
              <a:t>in prossimità delle pale</a:t>
            </a:r>
            <a:r>
              <a:rPr lang="it-IT" sz="2200"/>
              <a:t> dell’agitatore o </a:t>
            </a:r>
            <a:r>
              <a:rPr lang="it-IT" sz="2200" b="1"/>
              <a:t>dei baffles</a:t>
            </a:r>
            <a:r>
              <a:rPr lang="it-IT" sz="2200"/>
              <a:t> (dove si creano i vortici), sia nella </a:t>
            </a:r>
            <a:r>
              <a:rPr lang="it-IT" sz="2200" b="1"/>
              <a:t>massa del liquido</a:t>
            </a:r>
            <a:r>
              <a:rPr lang="it-IT" sz="2200"/>
              <a:t>. Si è visto che quando la dimensione dei vortici è minore della dimensione delle cellule, le cellule si rompono. </a:t>
            </a:r>
            <a:endParaRPr lang="it-IT" sz="2200">
              <a:cs typeface="Times New Roman" pitchFamily="18"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ext Box 2"/>
          <p:cNvSpPr txBox="1">
            <a:spLocks noChangeArrowheads="1"/>
          </p:cNvSpPr>
          <p:nvPr/>
        </p:nvSpPr>
        <p:spPr bwMode="auto">
          <a:xfrm>
            <a:off x="2189163" y="0"/>
            <a:ext cx="4398962" cy="492125"/>
          </a:xfrm>
          <a:prstGeom prst="rect">
            <a:avLst/>
          </a:prstGeom>
          <a:noFill/>
          <a:ln w="9525">
            <a:noFill/>
            <a:miter lim="800000"/>
            <a:headEnd/>
            <a:tailEnd/>
          </a:ln>
        </p:spPr>
        <p:txBody>
          <a:bodyPr wrap="none">
            <a:spAutoFit/>
          </a:bodyPr>
          <a:lstStyle/>
          <a:p>
            <a:r>
              <a:rPr lang="it-IT" sz="2600" b="1">
                <a:solidFill>
                  <a:srgbClr val="FF0000"/>
                </a:solidFill>
              </a:rPr>
              <a:t>DISEGNO DEL REATTORE</a:t>
            </a:r>
          </a:p>
        </p:txBody>
      </p:sp>
      <p:sp>
        <p:nvSpPr>
          <p:cNvPr id="21507" name="Text Box 3"/>
          <p:cNvSpPr txBox="1">
            <a:spLocks noChangeArrowheads="1"/>
          </p:cNvSpPr>
          <p:nvPr/>
        </p:nvSpPr>
        <p:spPr bwMode="auto">
          <a:xfrm>
            <a:off x="8459788" y="6400800"/>
            <a:ext cx="336550" cy="457200"/>
          </a:xfrm>
          <a:prstGeom prst="rect">
            <a:avLst/>
          </a:prstGeom>
          <a:noFill/>
          <a:ln w="9525">
            <a:noFill/>
            <a:miter lim="800000"/>
            <a:headEnd/>
            <a:tailEnd/>
          </a:ln>
        </p:spPr>
        <p:txBody>
          <a:bodyPr wrap="none">
            <a:spAutoFit/>
          </a:bodyPr>
          <a:lstStyle/>
          <a:p>
            <a:fld id="{32E3EDE6-1584-4302-BDE0-B4E92FC9D8C8}" type="slidenum">
              <a:rPr lang="it-IT"/>
              <a:pPr/>
              <a:t>20</a:t>
            </a:fld>
            <a:endParaRPr lang="it-IT"/>
          </a:p>
        </p:txBody>
      </p:sp>
      <p:sp>
        <p:nvSpPr>
          <p:cNvPr id="21508" name="Rectangle 17"/>
          <p:cNvSpPr>
            <a:spLocks noChangeArrowheads="1"/>
          </p:cNvSpPr>
          <p:nvPr/>
        </p:nvSpPr>
        <p:spPr bwMode="auto">
          <a:xfrm>
            <a:off x="0" y="234950"/>
            <a:ext cx="9144000" cy="9386888"/>
          </a:xfrm>
          <a:prstGeom prst="rect">
            <a:avLst/>
          </a:prstGeom>
          <a:noFill/>
          <a:ln w="9525">
            <a:noFill/>
            <a:miter lim="800000"/>
            <a:headEnd/>
            <a:tailEnd/>
          </a:ln>
        </p:spPr>
        <p:txBody>
          <a:bodyPr anchor="ctr">
            <a:spAutoFit/>
          </a:bodyPr>
          <a:lstStyle/>
          <a:p>
            <a:pPr algn="ctr"/>
            <a:r>
              <a:rPr lang="it-IT" b="1"/>
              <a:t>Ossigenazione in Reattore separato</a:t>
            </a:r>
            <a:endParaRPr lang="it-IT" sz="2000" b="1">
              <a:cs typeface="Times New Roman" pitchFamily="18" charset="0"/>
            </a:endParaRPr>
          </a:p>
          <a:p>
            <a:pPr algn="just"/>
            <a:r>
              <a:rPr lang="it-IT" sz="2000"/>
              <a:t>I seguenti disegni contengono anche l’alimentazione di mezzo di coltura fresco e l’uscita del prodotto di fermentazione dal sistema:</a:t>
            </a:r>
          </a:p>
          <a:p>
            <a:endParaRPr lang="it-IT" sz="2000"/>
          </a:p>
          <a:p>
            <a:endParaRPr lang="it-IT" sz="2000"/>
          </a:p>
          <a:p>
            <a:endParaRPr lang="it-IT" sz="2000"/>
          </a:p>
          <a:p>
            <a:endParaRPr lang="it-IT" sz="2000"/>
          </a:p>
          <a:p>
            <a:endParaRPr lang="it-IT" sz="2000"/>
          </a:p>
          <a:p>
            <a:endParaRPr lang="it-IT" sz="2000"/>
          </a:p>
          <a:p>
            <a:endParaRPr lang="it-IT" sz="2000"/>
          </a:p>
          <a:p>
            <a:pPr algn="just"/>
            <a:r>
              <a:rPr lang="it-IT" sz="2000"/>
              <a:t>Nell’impianto a </a:t>
            </a:r>
            <a:r>
              <a:rPr lang="it-IT" sz="2000" b="1"/>
              <a:t>sinistra</a:t>
            </a:r>
            <a:r>
              <a:rPr lang="it-IT" sz="2000"/>
              <a:t>, l’</a:t>
            </a:r>
            <a:r>
              <a:rPr lang="it-IT" sz="2000" b="1"/>
              <a:t>ossigenazione</a:t>
            </a:r>
            <a:r>
              <a:rPr lang="it-IT" sz="2000"/>
              <a:t> si compie in un </a:t>
            </a:r>
            <a:r>
              <a:rPr lang="it-IT" sz="2000" b="1"/>
              <a:t>reattore a parte</a:t>
            </a:r>
            <a:r>
              <a:rPr lang="it-IT" sz="2000"/>
              <a:t>. Nell’impianto a </a:t>
            </a:r>
            <a:r>
              <a:rPr lang="it-IT" sz="2000" b="1"/>
              <a:t>destra</a:t>
            </a:r>
            <a:r>
              <a:rPr lang="it-IT" sz="2000"/>
              <a:t>, invece, c’è un reattore </a:t>
            </a:r>
            <a:r>
              <a:rPr lang="it-IT" sz="2000" b="1"/>
              <a:t>airlift </a:t>
            </a:r>
            <a:r>
              <a:rPr lang="it-IT" sz="2000"/>
              <a:t>che contiene </a:t>
            </a:r>
            <a:r>
              <a:rPr lang="it-IT" sz="2000" b="1"/>
              <a:t>nel tubo di ricircolo il letto di cellule immobilizzate</a:t>
            </a:r>
            <a:r>
              <a:rPr lang="it-IT" sz="2000"/>
              <a:t>. Il diffusore è fatto in modo da inviare il </a:t>
            </a:r>
            <a:r>
              <a:rPr lang="it-IT" sz="2000" b="1"/>
              <a:t>flusso di ossigeno all’esterno del tubo di ricircolo</a:t>
            </a:r>
            <a:r>
              <a:rPr lang="it-IT" sz="2000"/>
              <a:t>, ove è il mezzo di cultura senza cellule. Il </a:t>
            </a:r>
            <a:r>
              <a:rPr lang="it-IT" sz="2000" b="1"/>
              <a:t>volume esterno</a:t>
            </a:r>
            <a:r>
              <a:rPr lang="it-IT" sz="2000"/>
              <a:t> al tubo di circolo funge da </a:t>
            </a:r>
            <a:r>
              <a:rPr lang="it-IT" sz="2000" b="1"/>
              <a:t>reattore di ossigenazione</a:t>
            </a:r>
            <a:r>
              <a:rPr lang="it-IT" sz="2000"/>
              <a:t> ed il </a:t>
            </a:r>
            <a:r>
              <a:rPr lang="it-IT" sz="2000" b="1"/>
              <a:t>volume interno</a:t>
            </a:r>
            <a:r>
              <a:rPr lang="it-IT" sz="2000"/>
              <a:t> al tubo di ricircolo funge da </a:t>
            </a:r>
            <a:r>
              <a:rPr lang="it-IT" sz="2000" b="1"/>
              <a:t>bioreattore</a:t>
            </a:r>
            <a:r>
              <a:rPr lang="it-IT" sz="2000"/>
              <a:t>. Il risultato finale è che si ha una </a:t>
            </a:r>
            <a:r>
              <a:rPr lang="it-IT" sz="2000" b="1"/>
              <a:t>immissione continua di mezzo di cultura</a:t>
            </a:r>
            <a:r>
              <a:rPr lang="it-IT" sz="2000"/>
              <a:t> (privo di cellule) </a:t>
            </a:r>
            <a:r>
              <a:rPr lang="it-IT" sz="2000" b="1"/>
              <a:t>nel bioreattore </a:t>
            </a:r>
            <a:r>
              <a:rPr lang="it-IT" sz="2000"/>
              <a:t>ove sono contenute le cellule immobilizzate ed un </a:t>
            </a:r>
            <a:r>
              <a:rPr lang="it-IT" sz="2000" b="1"/>
              <a:t>flusso uscente continuo di effluente</a:t>
            </a:r>
            <a:r>
              <a:rPr lang="it-IT" sz="2000"/>
              <a:t>. Allo stesso tempo si ha un </a:t>
            </a:r>
            <a:r>
              <a:rPr lang="it-IT" sz="2000" b="1"/>
              <a:t>flusso continuo di aria</a:t>
            </a:r>
            <a:r>
              <a:rPr lang="it-IT" sz="2000"/>
              <a:t> nel reattore di ossigenazione. Le </a:t>
            </a:r>
            <a:r>
              <a:rPr lang="it-IT" sz="2000" b="1"/>
              <a:t>cellule</a:t>
            </a:r>
            <a:r>
              <a:rPr lang="it-IT" sz="2000"/>
              <a:t> però non vengono </a:t>
            </a:r>
            <a:r>
              <a:rPr lang="it-IT" sz="2000" b="1"/>
              <a:t>mai investite dal flusso di aria</a:t>
            </a:r>
            <a:r>
              <a:rPr lang="it-IT" sz="2000"/>
              <a:t>.</a:t>
            </a:r>
          </a:p>
          <a:p>
            <a:endParaRPr lang="it-IT" sz="2000"/>
          </a:p>
          <a:p>
            <a:endParaRPr lang="it-IT" sz="2000"/>
          </a:p>
          <a:p>
            <a:endParaRPr lang="it-IT" sz="2000"/>
          </a:p>
          <a:p>
            <a:endParaRPr lang="it-IT" sz="2000"/>
          </a:p>
          <a:p>
            <a:endParaRPr lang="it-IT" sz="2000"/>
          </a:p>
          <a:p>
            <a:endParaRPr lang="it-IT" sz="2000"/>
          </a:p>
          <a:p>
            <a:endParaRPr lang="it-IT" sz="2000"/>
          </a:p>
          <a:p>
            <a:endParaRPr lang="it-IT" sz="2000"/>
          </a:p>
          <a:p>
            <a:endParaRPr lang="it-IT" sz="2000"/>
          </a:p>
          <a:p>
            <a:endParaRPr lang="it-IT" sz="2000">
              <a:cs typeface="Times New Roman" pitchFamily="18" charset="0"/>
            </a:endParaRPr>
          </a:p>
        </p:txBody>
      </p:sp>
      <p:pic>
        <p:nvPicPr>
          <p:cNvPr id="21509" name="Picture 2" descr="C:\WINDOWS\Desktop\Testi Enzo\impianti biochimici 1.jpg"/>
          <p:cNvPicPr>
            <a:picLocks noChangeAspect="1" noChangeArrowheads="1"/>
          </p:cNvPicPr>
          <p:nvPr/>
        </p:nvPicPr>
        <p:blipFill>
          <a:blip r:embed="rId2" r:link="rId3" cstate="print"/>
          <a:srcRect/>
          <a:stretch>
            <a:fillRect/>
          </a:stretch>
        </p:blipFill>
        <p:spPr bwMode="auto">
          <a:xfrm>
            <a:off x="2051050" y="1557338"/>
            <a:ext cx="1971675" cy="1800225"/>
          </a:xfrm>
          <a:prstGeom prst="rect">
            <a:avLst/>
          </a:prstGeom>
          <a:noFill/>
          <a:ln w="9525">
            <a:noFill/>
            <a:miter lim="800000"/>
            <a:headEnd/>
            <a:tailEnd/>
          </a:ln>
        </p:spPr>
      </p:pic>
      <p:pic>
        <p:nvPicPr>
          <p:cNvPr id="21510" name="Picture 3" descr="impianti biochimici 2"/>
          <p:cNvPicPr>
            <a:picLocks noChangeAspect="1" noChangeArrowheads="1"/>
          </p:cNvPicPr>
          <p:nvPr/>
        </p:nvPicPr>
        <p:blipFill>
          <a:blip r:embed="rId4" cstate="print"/>
          <a:srcRect/>
          <a:stretch>
            <a:fillRect/>
          </a:stretch>
        </p:blipFill>
        <p:spPr bwMode="auto">
          <a:xfrm>
            <a:off x="5795963" y="1196975"/>
            <a:ext cx="1512887" cy="2197100"/>
          </a:xfrm>
          <a:prstGeom prst="rect">
            <a:avLst/>
          </a:prstGeom>
          <a:noFill/>
          <a:ln w="9525">
            <a:noFill/>
            <a:miter lim="800000"/>
            <a:headEnd/>
            <a:tailEnd/>
          </a:ln>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ext Box 2"/>
          <p:cNvSpPr txBox="1">
            <a:spLocks noChangeArrowheads="1"/>
          </p:cNvSpPr>
          <p:nvPr/>
        </p:nvSpPr>
        <p:spPr bwMode="auto">
          <a:xfrm>
            <a:off x="2189163" y="0"/>
            <a:ext cx="4398962" cy="492125"/>
          </a:xfrm>
          <a:prstGeom prst="rect">
            <a:avLst/>
          </a:prstGeom>
          <a:noFill/>
          <a:ln w="9525">
            <a:noFill/>
            <a:miter lim="800000"/>
            <a:headEnd/>
            <a:tailEnd/>
          </a:ln>
        </p:spPr>
        <p:txBody>
          <a:bodyPr wrap="none">
            <a:spAutoFit/>
          </a:bodyPr>
          <a:lstStyle/>
          <a:p>
            <a:r>
              <a:rPr lang="it-IT" sz="2600" b="1">
                <a:solidFill>
                  <a:srgbClr val="FF0000"/>
                </a:solidFill>
              </a:rPr>
              <a:t>DISEGNO DEL REATTORE</a:t>
            </a:r>
          </a:p>
        </p:txBody>
      </p:sp>
      <p:sp>
        <p:nvSpPr>
          <p:cNvPr id="22531" name="Text Box 3"/>
          <p:cNvSpPr txBox="1">
            <a:spLocks noChangeArrowheads="1"/>
          </p:cNvSpPr>
          <p:nvPr/>
        </p:nvSpPr>
        <p:spPr bwMode="auto">
          <a:xfrm>
            <a:off x="8459788" y="6400800"/>
            <a:ext cx="336550" cy="457200"/>
          </a:xfrm>
          <a:prstGeom prst="rect">
            <a:avLst/>
          </a:prstGeom>
          <a:noFill/>
          <a:ln w="9525">
            <a:noFill/>
            <a:miter lim="800000"/>
            <a:headEnd/>
            <a:tailEnd/>
          </a:ln>
        </p:spPr>
        <p:txBody>
          <a:bodyPr wrap="none">
            <a:spAutoFit/>
          </a:bodyPr>
          <a:lstStyle/>
          <a:p>
            <a:fld id="{2BDEC208-1CBD-46E3-882E-48046CAF473F}" type="slidenum">
              <a:rPr lang="it-IT"/>
              <a:pPr/>
              <a:t>21</a:t>
            </a:fld>
            <a:endParaRPr lang="it-IT"/>
          </a:p>
        </p:txBody>
      </p:sp>
      <p:sp>
        <p:nvSpPr>
          <p:cNvPr id="22532" name="Rectangle 17"/>
          <p:cNvSpPr>
            <a:spLocks noChangeArrowheads="1"/>
          </p:cNvSpPr>
          <p:nvPr/>
        </p:nvSpPr>
        <p:spPr bwMode="auto">
          <a:xfrm>
            <a:off x="0" y="388938"/>
            <a:ext cx="9144000" cy="9078912"/>
          </a:xfrm>
          <a:prstGeom prst="rect">
            <a:avLst/>
          </a:prstGeom>
          <a:noFill/>
          <a:ln w="9525">
            <a:noFill/>
            <a:miter lim="800000"/>
            <a:headEnd/>
            <a:tailEnd/>
          </a:ln>
        </p:spPr>
        <p:txBody>
          <a:bodyPr anchor="ctr">
            <a:spAutoFit/>
          </a:bodyPr>
          <a:lstStyle/>
          <a:p>
            <a:pPr algn="ctr"/>
            <a:r>
              <a:rPr lang="it-IT" b="1"/>
              <a:t>Ossigenazione diretta</a:t>
            </a:r>
            <a:endParaRPr lang="it-IT" sz="2000" b="1">
              <a:cs typeface="Times New Roman" pitchFamily="18" charset="0"/>
            </a:endParaRPr>
          </a:p>
          <a:p>
            <a:r>
              <a:rPr lang="it-IT" sz="2000"/>
              <a:t>Ci sono vari metodi, a seconda che si impieghino tubi al silicone, membrane o setacci, permeabili ai gas. </a:t>
            </a:r>
          </a:p>
          <a:p>
            <a:endParaRPr lang="it-IT" sz="2000"/>
          </a:p>
          <a:p>
            <a:endParaRPr lang="it-IT" sz="2000"/>
          </a:p>
          <a:p>
            <a:endParaRPr lang="it-IT" sz="2000"/>
          </a:p>
          <a:p>
            <a:endParaRPr lang="it-IT" sz="2000"/>
          </a:p>
          <a:p>
            <a:endParaRPr lang="it-IT" sz="2000"/>
          </a:p>
          <a:p>
            <a:endParaRPr lang="it-IT" sz="2000"/>
          </a:p>
          <a:p>
            <a:endParaRPr lang="it-IT" sz="2000"/>
          </a:p>
          <a:p>
            <a:endParaRPr lang="it-IT" sz="2000"/>
          </a:p>
          <a:p>
            <a:pPr algn="just"/>
            <a:r>
              <a:rPr lang="it-IT" sz="2000"/>
              <a:t>In questo sistema, si realizza lo </a:t>
            </a:r>
            <a:r>
              <a:rPr lang="it-IT" sz="2000" b="1"/>
              <a:t>scambio</a:t>
            </a:r>
            <a:r>
              <a:rPr lang="it-IT" sz="2000"/>
              <a:t> di </a:t>
            </a:r>
            <a:r>
              <a:rPr lang="it-IT" sz="2000" b="1"/>
              <a:t>O</a:t>
            </a:r>
            <a:r>
              <a:rPr lang="it-IT" sz="2000" b="1" baseline="-25000"/>
              <a:t>2</a:t>
            </a:r>
            <a:r>
              <a:rPr lang="it-IT" sz="2000"/>
              <a:t> e  </a:t>
            </a:r>
            <a:r>
              <a:rPr lang="it-IT" sz="2000" b="1"/>
              <a:t>CO</a:t>
            </a:r>
            <a:r>
              <a:rPr lang="it-IT" sz="2000" b="1" baseline="-25000"/>
              <a:t>2</a:t>
            </a:r>
            <a:r>
              <a:rPr lang="it-IT" sz="2000"/>
              <a:t> tra la fase </a:t>
            </a:r>
            <a:r>
              <a:rPr lang="it-IT" sz="2000" b="1"/>
              <a:t>gas </a:t>
            </a:r>
            <a:r>
              <a:rPr lang="it-IT" sz="2000"/>
              <a:t>e la fase </a:t>
            </a:r>
            <a:r>
              <a:rPr lang="it-IT" sz="2000" b="1"/>
              <a:t>liquida </a:t>
            </a:r>
            <a:r>
              <a:rPr lang="it-IT" sz="2000"/>
              <a:t>che contiene il mezzo di cultura e le cellule attraverso una tubo al silicone o una membrana entrambi permeabili ai gas. Il moto dei due gas attraverso il separatore è dovuto alla </a:t>
            </a:r>
            <a:r>
              <a:rPr lang="it-IT" sz="2000" b="1"/>
              <a:t>differenza di pressione di parziale</a:t>
            </a:r>
            <a:r>
              <a:rPr lang="it-IT" sz="2000"/>
              <a:t> di ognuno dei due gas tra la fase gas e la fase liquida. Anche in questo caso, come nel caso dell’ossigenazione dallo spazio vuoto in testa al reattore, </a:t>
            </a:r>
            <a:r>
              <a:rPr lang="it-IT" sz="2000" b="1"/>
              <a:t>si usa</a:t>
            </a:r>
            <a:r>
              <a:rPr lang="it-IT" sz="2000"/>
              <a:t> </a:t>
            </a:r>
            <a:r>
              <a:rPr lang="it-IT" sz="2000" b="1"/>
              <a:t>O</a:t>
            </a:r>
            <a:r>
              <a:rPr lang="it-IT" sz="2000" b="1" baseline="-25000"/>
              <a:t>2</a:t>
            </a:r>
            <a:r>
              <a:rPr lang="it-IT" sz="2000" b="1"/>
              <a:t> puro</a:t>
            </a:r>
            <a:r>
              <a:rPr lang="it-IT" sz="2000"/>
              <a:t> per aumentare C</a:t>
            </a:r>
            <a:r>
              <a:rPr lang="it-IT" sz="2000" baseline="30000"/>
              <a:t>*</a:t>
            </a:r>
            <a:r>
              <a:rPr lang="it-IT" sz="2000" baseline="-25000"/>
              <a:t>O</a:t>
            </a:r>
            <a:r>
              <a:rPr lang="it-IT" sz="2000"/>
              <a:t>. Il metodo più vecchio usa </a:t>
            </a:r>
            <a:r>
              <a:rPr lang="it-IT" sz="2000" b="1"/>
              <a:t>tubi al silicone permeabili ai gas</a:t>
            </a:r>
            <a:r>
              <a:rPr lang="it-IT" sz="2000"/>
              <a:t>,</a:t>
            </a:r>
            <a:r>
              <a:rPr lang="it-IT" sz="2000" b="1"/>
              <a:t>  </a:t>
            </a:r>
            <a:r>
              <a:rPr lang="it-IT" sz="2000"/>
              <a:t>la cui disposizione nel reattore è rappresentata nella figura a destra.</a:t>
            </a:r>
          </a:p>
          <a:p>
            <a:endParaRPr lang="it-IT" sz="2000"/>
          </a:p>
          <a:p>
            <a:endParaRPr lang="it-IT" sz="2000"/>
          </a:p>
          <a:p>
            <a:endParaRPr lang="it-IT" sz="2000"/>
          </a:p>
          <a:p>
            <a:endParaRPr lang="it-IT" sz="2000"/>
          </a:p>
          <a:p>
            <a:endParaRPr lang="it-IT" sz="2000"/>
          </a:p>
          <a:p>
            <a:endParaRPr lang="it-IT" sz="2000"/>
          </a:p>
          <a:p>
            <a:endParaRPr lang="it-IT" sz="2000"/>
          </a:p>
          <a:p>
            <a:endParaRPr lang="it-IT" sz="2000"/>
          </a:p>
          <a:p>
            <a:endParaRPr lang="it-IT" sz="2000"/>
          </a:p>
          <a:p>
            <a:endParaRPr lang="it-IT" sz="2000">
              <a:cs typeface="Times New Roman" pitchFamily="18" charset="0"/>
            </a:endParaRPr>
          </a:p>
        </p:txBody>
      </p:sp>
      <p:pic>
        <p:nvPicPr>
          <p:cNvPr id="22533" name="Picture 2" descr="impianti biochimici 1"/>
          <p:cNvPicPr>
            <a:picLocks noChangeAspect="1" noChangeArrowheads="1"/>
          </p:cNvPicPr>
          <p:nvPr/>
        </p:nvPicPr>
        <p:blipFill>
          <a:blip r:embed="rId2" cstate="print"/>
          <a:srcRect/>
          <a:stretch>
            <a:fillRect/>
          </a:stretch>
        </p:blipFill>
        <p:spPr bwMode="auto">
          <a:xfrm>
            <a:off x="1187450" y="1412875"/>
            <a:ext cx="3209925" cy="2438400"/>
          </a:xfrm>
          <a:prstGeom prst="rect">
            <a:avLst/>
          </a:prstGeom>
          <a:noFill/>
          <a:ln w="9525">
            <a:noFill/>
            <a:miter lim="800000"/>
            <a:headEnd/>
            <a:tailEnd/>
          </a:ln>
        </p:spPr>
      </p:pic>
      <p:pic>
        <p:nvPicPr>
          <p:cNvPr id="22534" name="Picture 3" descr="impianti biochimici 1"/>
          <p:cNvPicPr>
            <a:picLocks noChangeAspect="1" noChangeArrowheads="1"/>
          </p:cNvPicPr>
          <p:nvPr/>
        </p:nvPicPr>
        <p:blipFill>
          <a:blip r:embed="rId3" cstate="print"/>
          <a:srcRect/>
          <a:stretch>
            <a:fillRect/>
          </a:stretch>
        </p:blipFill>
        <p:spPr bwMode="auto">
          <a:xfrm>
            <a:off x="4699000" y="1298575"/>
            <a:ext cx="3905250" cy="2562225"/>
          </a:xfrm>
          <a:prstGeom prst="rect">
            <a:avLst/>
          </a:prstGeom>
          <a:noFill/>
          <a:ln w="9525">
            <a:noFill/>
            <a:miter lim="800000"/>
            <a:headEnd/>
            <a:tailEnd/>
          </a:ln>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ext Box 2"/>
          <p:cNvSpPr txBox="1">
            <a:spLocks noChangeArrowheads="1"/>
          </p:cNvSpPr>
          <p:nvPr/>
        </p:nvSpPr>
        <p:spPr bwMode="auto">
          <a:xfrm>
            <a:off x="2189163" y="0"/>
            <a:ext cx="4398962" cy="492125"/>
          </a:xfrm>
          <a:prstGeom prst="rect">
            <a:avLst/>
          </a:prstGeom>
          <a:noFill/>
          <a:ln w="9525">
            <a:noFill/>
            <a:miter lim="800000"/>
            <a:headEnd/>
            <a:tailEnd/>
          </a:ln>
        </p:spPr>
        <p:txBody>
          <a:bodyPr wrap="none">
            <a:spAutoFit/>
          </a:bodyPr>
          <a:lstStyle/>
          <a:p>
            <a:r>
              <a:rPr lang="it-IT" sz="2600" b="1">
                <a:solidFill>
                  <a:srgbClr val="FF0000"/>
                </a:solidFill>
              </a:rPr>
              <a:t>DISEGNO DEL REATTORE</a:t>
            </a:r>
          </a:p>
        </p:txBody>
      </p:sp>
      <p:sp>
        <p:nvSpPr>
          <p:cNvPr id="23555" name="Text Box 3"/>
          <p:cNvSpPr txBox="1">
            <a:spLocks noChangeArrowheads="1"/>
          </p:cNvSpPr>
          <p:nvPr/>
        </p:nvSpPr>
        <p:spPr bwMode="auto">
          <a:xfrm>
            <a:off x="8459788" y="6400800"/>
            <a:ext cx="336550" cy="457200"/>
          </a:xfrm>
          <a:prstGeom prst="rect">
            <a:avLst/>
          </a:prstGeom>
          <a:noFill/>
          <a:ln w="9525">
            <a:noFill/>
            <a:miter lim="800000"/>
            <a:headEnd/>
            <a:tailEnd/>
          </a:ln>
        </p:spPr>
        <p:txBody>
          <a:bodyPr wrap="none">
            <a:spAutoFit/>
          </a:bodyPr>
          <a:lstStyle/>
          <a:p>
            <a:fld id="{753F45A5-45C5-4EB8-B65B-C535EC65626B}" type="slidenum">
              <a:rPr lang="it-IT"/>
              <a:pPr/>
              <a:t>22</a:t>
            </a:fld>
            <a:endParaRPr lang="it-IT"/>
          </a:p>
        </p:txBody>
      </p:sp>
      <p:sp>
        <p:nvSpPr>
          <p:cNvPr id="23556" name="Rectangle 17"/>
          <p:cNvSpPr>
            <a:spLocks noChangeArrowheads="1"/>
          </p:cNvSpPr>
          <p:nvPr/>
        </p:nvSpPr>
        <p:spPr bwMode="auto">
          <a:xfrm>
            <a:off x="0" y="542925"/>
            <a:ext cx="9144000" cy="8770938"/>
          </a:xfrm>
          <a:prstGeom prst="rect">
            <a:avLst/>
          </a:prstGeom>
          <a:noFill/>
          <a:ln w="9525">
            <a:noFill/>
            <a:miter lim="800000"/>
            <a:headEnd/>
            <a:tailEnd/>
          </a:ln>
        </p:spPr>
        <p:txBody>
          <a:bodyPr anchor="ctr">
            <a:spAutoFit/>
          </a:bodyPr>
          <a:lstStyle/>
          <a:p>
            <a:pPr algn="ctr"/>
            <a:r>
              <a:rPr lang="it-IT" b="1"/>
              <a:t>Ossigenazione diretta</a:t>
            </a:r>
            <a:endParaRPr lang="it-IT" sz="2000" b="1">
              <a:cs typeface="Times New Roman" pitchFamily="18" charset="0"/>
            </a:endParaRPr>
          </a:p>
          <a:p>
            <a:pPr algn="just"/>
            <a:r>
              <a:rPr lang="it-IT" sz="2000"/>
              <a:t> In questo reattore, un tubo al silicone è immerso nel mezzo di reazione, avvolto attorno ad un sostegno rigido costruito dentro il reattore. </a:t>
            </a:r>
            <a:r>
              <a:rPr lang="it-IT" sz="2000" b="1"/>
              <a:t>Nel tubo fluisce continuamente la fase gas</a:t>
            </a:r>
            <a:r>
              <a:rPr lang="it-IT" sz="2000"/>
              <a:t>, aria in entrata (che cede O</a:t>
            </a:r>
            <a:r>
              <a:rPr lang="it-IT" sz="2000" baseline="-25000"/>
              <a:t>2</a:t>
            </a:r>
            <a:r>
              <a:rPr lang="it-IT" sz="2000"/>
              <a:t> al mezzo di cultura e assume CO</a:t>
            </a:r>
            <a:r>
              <a:rPr lang="it-IT" sz="2000" baseline="-25000"/>
              <a:t>2</a:t>
            </a:r>
            <a:r>
              <a:rPr lang="it-IT" sz="2000"/>
              <a:t> prodotta dalla fermentazione) e aria ricca di CO</a:t>
            </a:r>
            <a:r>
              <a:rPr lang="it-IT" sz="2000" baseline="-25000"/>
              <a:t>2</a:t>
            </a:r>
            <a:r>
              <a:rPr lang="it-IT" sz="2000"/>
              <a:t> in uscita. Per </a:t>
            </a:r>
            <a:r>
              <a:rPr lang="it-IT" sz="2000" b="1"/>
              <a:t>evitare la formazione di bolle di gas dentro il reattore</a:t>
            </a:r>
            <a:r>
              <a:rPr lang="it-IT" sz="2000"/>
              <a:t> la testa del reattore è collegata all’alimentazione del gas e dotata di un </a:t>
            </a:r>
            <a:r>
              <a:rPr lang="it-IT" sz="2000" b="1"/>
              <a:t>manometro che sente la pressione</a:t>
            </a:r>
            <a:r>
              <a:rPr lang="it-IT" sz="2000"/>
              <a:t> e quindi serve a </a:t>
            </a:r>
            <a:r>
              <a:rPr lang="it-IT" sz="2000" b="1"/>
              <a:t>regolare automaticamente la differenza di pressione tra la fase gas esterna e l’interno del reattore</a:t>
            </a:r>
            <a:r>
              <a:rPr lang="it-IT" sz="2000"/>
              <a:t>. La </a:t>
            </a:r>
            <a:r>
              <a:rPr lang="it-IT" sz="2000" b="1"/>
              <a:t>diffusione</a:t>
            </a:r>
            <a:r>
              <a:rPr lang="it-IT" sz="2000"/>
              <a:t> attraverso il tubo al silicone è molto </a:t>
            </a:r>
            <a:r>
              <a:rPr lang="it-IT" sz="2000" b="1"/>
              <a:t>lenta</a:t>
            </a:r>
            <a:r>
              <a:rPr lang="it-IT" sz="2000"/>
              <a:t>, e perciò è necessaria una </a:t>
            </a:r>
            <a:r>
              <a:rPr lang="it-IT" sz="2000" b="1"/>
              <a:t>tubazione molto lunga per aumentare la superficie di contatto con la fase liquida</a:t>
            </a:r>
            <a:r>
              <a:rPr lang="it-IT" sz="2000"/>
              <a:t>, e compensare il basso coefficiente di trasferimento di O</a:t>
            </a:r>
            <a:r>
              <a:rPr lang="it-IT" sz="2000" baseline="-25000"/>
              <a:t>2</a:t>
            </a:r>
            <a:r>
              <a:rPr lang="it-IT" sz="2000"/>
              <a:t> attraverso il silicone. Un altro problema è che le </a:t>
            </a:r>
            <a:r>
              <a:rPr lang="it-IT" sz="2000" b="1"/>
              <a:t>cellule tendono ad appiccicarsi al tubo </a:t>
            </a:r>
            <a:r>
              <a:rPr lang="it-IT" sz="2000"/>
              <a:t>ostruendo i pori del tubo attraverso i quali diffonde O</a:t>
            </a:r>
            <a:r>
              <a:rPr lang="it-IT" sz="2000" baseline="-25000"/>
              <a:t>2</a:t>
            </a:r>
            <a:r>
              <a:rPr lang="it-IT" sz="2000"/>
              <a:t>. Usando </a:t>
            </a:r>
            <a:r>
              <a:rPr lang="it-IT" sz="2000" b="1"/>
              <a:t>membrane idrofobiche</a:t>
            </a:r>
            <a:r>
              <a:rPr lang="it-IT" sz="2000"/>
              <a:t> al posto del tubo al silicone, si ha il vantaggio che queste sono </a:t>
            </a:r>
            <a:r>
              <a:rPr lang="it-IT" sz="2000" b="1"/>
              <a:t>più sottili</a:t>
            </a:r>
            <a:r>
              <a:rPr lang="it-IT" sz="2000"/>
              <a:t> della parete </a:t>
            </a:r>
            <a:r>
              <a:rPr lang="it-IT" sz="2000" b="1"/>
              <a:t>del tubo al silicone</a:t>
            </a:r>
            <a:r>
              <a:rPr lang="it-IT" sz="2000"/>
              <a:t> e perciò il </a:t>
            </a:r>
            <a:r>
              <a:rPr lang="it-IT" sz="2000" b="1"/>
              <a:t>coefficiente di trasferimento di O</a:t>
            </a:r>
            <a:r>
              <a:rPr lang="it-IT" sz="2000" b="1" baseline="-25000"/>
              <a:t>2</a:t>
            </a:r>
            <a:r>
              <a:rPr lang="it-IT" sz="2000" b="1"/>
              <a:t> attraverso lo spessore della membrana è più alto</a:t>
            </a:r>
            <a:r>
              <a:rPr lang="it-IT" sz="2000"/>
              <a:t> di quello attraverso la parete del tubo al silicone. Usando membrane pieghettate si ha un ulteriore aumento della superficie di scambio. Con le membrane idrofobiche le </a:t>
            </a:r>
            <a:r>
              <a:rPr lang="it-IT" sz="2000" b="1"/>
              <a:t>cellule si appiccicano meno alla parete della membrana</a:t>
            </a:r>
            <a:r>
              <a:rPr lang="it-IT" sz="2000"/>
              <a:t>. Un altro separatore è il setaccio rotativo.</a:t>
            </a:r>
          </a:p>
          <a:p>
            <a:endParaRPr lang="it-IT" sz="2000"/>
          </a:p>
          <a:p>
            <a:endParaRPr lang="it-IT" sz="2000"/>
          </a:p>
          <a:p>
            <a:endParaRPr lang="it-IT" sz="2000"/>
          </a:p>
          <a:p>
            <a:endParaRPr lang="it-IT" sz="2000"/>
          </a:p>
          <a:p>
            <a:endParaRPr lang="it-IT" sz="2000"/>
          </a:p>
          <a:p>
            <a:endParaRPr lang="it-IT" sz="2000"/>
          </a:p>
          <a:p>
            <a:endParaRPr lang="it-IT" sz="2000"/>
          </a:p>
          <a:p>
            <a:endParaRPr lang="it-IT" sz="2000"/>
          </a:p>
          <a:p>
            <a:endParaRPr lang="it-IT" sz="2000">
              <a:cs typeface="Times New Roman"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ext Box 2"/>
          <p:cNvSpPr txBox="1">
            <a:spLocks noChangeArrowheads="1"/>
          </p:cNvSpPr>
          <p:nvPr/>
        </p:nvSpPr>
        <p:spPr bwMode="auto">
          <a:xfrm>
            <a:off x="1104900" y="0"/>
            <a:ext cx="6780213" cy="492125"/>
          </a:xfrm>
          <a:prstGeom prst="rect">
            <a:avLst/>
          </a:prstGeom>
          <a:noFill/>
          <a:ln w="9525">
            <a:noFill/>
            <a:miter lim="800000"/>
            <a:headEnd/>
            <a:tailEnd/>
          </a:ln>
        </p:spPr>
        <p:txBody>
          <a:bodyPr wrap="none">
            <a:spAutoFit/>
          </a:bodyPr>
          <a:lstStyle/>
          <a:p>
            <a:r>
              <a:rPr lang="it-IT" sz="2600" b="1">
                <a:solidFill>
                  <a:srgbClr val="FF0000"/>
                </a:solidFill>
              </a:rPr>
              <a:t>BIOREATTORI PER CELLULE ANIMALI</a:t>
            </a:r>
          </a:p>
        </p:txBody>
      </p:sp>
      <p:sp>
        <p:nvSpPr>
          <p:cNvPr id="4099" name="Text Box 3"/>
          <p:cNvSpPr txBox="1">
            <a:spLocks noChangeArrowheads="1"/>
          </p:cNvSpPr>
          <p:nvPr/>
        </p:nvSpPr>
        <p:spPr bwMode="auto">
          <a:xfrm>
            <a:off x="8459788" y="6400800"/>
            <a:ext cx="336550" cy="457200"/>
          </a:xfrm>
          <a:prstGeom prst="rect">
            <a:avLst/>
          </a:prstGeom>
          <a:noFill/>
          <a:ln w="9525">
            <a:noFill/>
            <a:miter lim="800000"/>
            <a:headEnd/>
            <a:tailEnd/>
          </a:ln>
        </p:spPr>
        <p:txBody>
          <a:bodyPr wrap="none">
            <a:spAutoFit/>
          </a:bodyPr>
          <a:lstStyle/>
          <a:p>
            <a:fld id="{D926116A-C857-4E7C-9084-A7FA147E843F}" type="slidenum">
              <a:rPr lang="it-IT"/>
              <a:pPr/>
              <a:t>3</a:t>
            </a:fld>
            <a:endParaRPr lang="it-IT"/>
          </a:p>
        </p:txBody>
      </p:sp>
      <p:sp>
        <p:nvSpPr>
          <p:cNvPr id="4100" name="Rectangle 17"/>
          <p:cNvSpPr>
            <a:spLocks noChangeArrowheads="1"/>
          </p:cNvSpPr>
          <p:nvPr/>
        </p:nvSpPr>
        <p:spPr bwMode="auto">
          <a:xfrm>
            <a:off x="0" y="307975"/>
            <a:ext cx="9144000" cy="6278563"/>
          </a:xfrm>
          <a:prstGeom prst="rect">
            <a:avLst/>
          </a:prstGeom>
          <a:noFill/>
          <a:ln w="9525">
            <a:noFill/>
            <a:miter lim="800000"/>
            <a:headEnd/>
            <a:tailEnd/>
          </a:ln>
        </p:spPr>
        <p:txBody>
          <a:bodyPr anchor="ctr">
            <a:spAutoFit/>
          </a:bodyPr>
          <a:lstStyle/>
          <a:p>
            <a:r>
              <a:rPr lang="it-IT" sz="2000"/>
              <a:t>Nella figura seguente (11.1) vengono rappresentate la formazione di vortici, come conseguenza del moto delle pale dell’agitatore e delle bolle, e le forze esercitate sulle bolle dal fluido nei vortici. </a:t>
            </a:r>
            <a:r>
              <a:rPr lang="it-IT" sz="2000" b="1"/>
              <a:t>I vortici si formano nella scia di liquido che si forma dietro le pale o le bolle in movimento</a:t>
            </a:r>
            <a:r>
              <a:rPr lang="it-IT" sz="2000"/>
              <a:t>:</a:t>
            </a:r>
          </a:p>
          <a:p>
            <a:r>
              <a:rPr lang="it-IT" sz="2000" b="1"/>
              <a:t> </a:t>
            </a:r>
            <a:r>
              <a:rPr lang="it-IT" sz="2000" b="1" u="sng"/>
              <a:t>scia dovuta al moto delle pale</a:t>
            </a:r>
            <a:endParaRPr lang="it-IT" sz="2000"/>
          </a:p>
          <a:p>
            <a:r>
              <a:rPr lang="it-IT" sz="2000"/>
              <a:t> i </a:t>
            </a:r>
            <a:r>
              <a:rPr lang="it-IT" sz="2000" b="1"/>
              <a:t>vortici</a:t>
            </a:r>
            <a:r>
              <a:rPr lang="it-IT" sz="2000"/>
              <a:t> che si creano </a:t>
            </a:r>
            <a:r>
              <a:rPr lang="it-IT" sz="2000" b="1"/>
              <a:t>nella scia</a:t>
            </a:r>
            <a:r>
              <a:rPr lang="it-IT" sz="2000"/>
              <a:t> </a:t>
            </a:r>
            <a:r>
              <a:rPr lang="it-IT" sz="2000" b="1"/>
              <a:t>delle pale</a:t>
            </a:r>
            <a:r>
              <a:rPr lang="it-IT" sz="2000"/>
              <a:t> sottopongono le bolle a forze in due versi opposti che finiscono per </a:t>
            </a:r>
            <a:r>
              <a:rPr lang="it-IT" sz="2000" b="1"/>
              <a:t>dividere la bolla in due</a:t>
            </a:r>
            <a:endParaRPr lang="it-IT" sz="2000"/>
          </a:p>
          <a:p>
            <a:r>
              <a:rPr lang="it-IT" sz="2000"/>
              <a:t> </a:t>
            </a:r>
          </a:p>
          <a:p>
            <a:r>
              <a:rPr lang="it-IT" sz="2000"/>
              <a:t> </a:t>
            </a:r>
          </a:p>
          <a:p>
            <a:r>
              <a:rPr lang="it-IT" sz="2000"/>
              <a:t> </a:t>
            </a:r>
          </a:p>
          <a:p>
            <a:r>
              <a:rPr lang="it-IT" sz="2000"/>
              <a:t> </a:t>
            </a:r>
          </a:p>
          <a:p>
            <a:r>
              <a:rPr lang="it-IT" sz="2000" b="1"/>
              <a:t> </a:t>
            </a:r>
            <a:endParaRPr lang="it-IT" sz="2000"/>
          </a:p>
          <a:p>
            <a:r>
              <a:rPr lang="it-IT" sz="2000" b="1" u="sng"/>
              <a:t>scia dovuta al moto delle bolle</a:t>
            </a:r>
            <a:endParaRPr lang="it-IT" sz="2000"/>
          </a:p>
          <a:p>
            <a:r>
              <a:rPr lang="it-IT" sz="2000"/>
              <a:t>le linee di flusso del liquido si muovono nel verso opposto a quello della bolla</a:t>
            </a:r>
          </a:p>
          <a:p>
            <a:r>
              <a:rPr lang="it-IT" sz="2000"/>
              <a:t> </a:t>
            </a:r>
          </a:p>
          <a:p>
            <a:r>
              <a:rPr lang="it-IT" sz="2000"/>
              <a:t> </a:t>
            </a:r>
          </a:p>
          <a:p>
            <a:r>
              <a:rPr lang="it-IT" sz="2000"/>
              <a:t> </a:t>
            </a:r>
          </a:p>
          <a:p>
            <a:r>
              <a:rPr lang="it-IT" sz="2000"/>
              <a:t> 		di conseguenza </a:t>
            </a:r>
            <a:r>
              <a:rPr lang="it-IT" sz="2000" b="1"/>
              <a:t>dietro la bolla che risale si forma una scia</a:t>
            </a:r>
            <a:r>
              <a:rPr lang="it-IT" sz="2000"/>
              <a:t> che 		contiene i vortici</a:t>
            </a:r>
            <a:br>
              <a:rPr lang="it-IT" sz="2000"/>
            </a:br>
            <a:endParaRPr lang="it-IT" sz="2200">
              <a:cs typeface="Times New Roman" pitchFamily="18" charset="0"/>
            </a:endParaRPr>
          </a:p>
        </p:txBody>
      </p:sp>
      <p:pic>
        <p:nvPicPr>
          <p:cNvPr id="4101" name="Picture 2" descr="C:\WINDOWS\Desktop\Testi Enzo\impianti biochimici 2.jpg"/>
          <p:cNvPicPr>
            <a:picLocks noChangeAspect="1" noChangeArrowheads="1"/>
          </p:cNvPicPr>
          <p:nvPr/>
        </p:nvPicPr>
        <p:blipFill>
          <a:blip r:embed="rId2" r:link="rId3" cstate="print"/>
          <a:srcRect/>
          <a:stretch>
            <a:fillRect/>
          </a:stretch>
        </p:blipFill>
        <p:spPr bwMode="auto">
          <a:xfrm>
            <a:off x="250825" y="2652713"/>
            <a:ext cx="1671638" cy="1208087"/>
          </a:xfrm>
          <a:prstGeom prst="rect">
            <a:avLst/>
          </a:prstGeom>
          <a:noFill/>
          <a:ln w="9525">
            <a:noFill/>
            <a:miter lim="800000"/>
            <a:headEnd/>
            <a:tailEnd/>
          </a:ln>
        </p:spPr>
      </p:pic>
      <p:pic>
        <p:nvPicPr>
          <p:cNvPr id="4102" name="Picture 3" descr="C:\WINDOWS\Desktop\Testi Enzo\impianti biochimici 1.jpg"/>
          <p:cNvPicPr>
            <a:picLocks noChangeAspect="1" noChangeArrowheads="1"/>
          </p:cNvPicPr>
          <p:nvPr/>
        </p:nvPicPr>
        <p:blipFill>
          <a:blip r:embed="rId4" r:link="rId5" cstate="print"/>
          <a:srcRect/>
          <a:stretch>
            <a:fillRect/>
          </a:stretch>
        </p:blipFill>
        <p:spPr bwMode="auto">
          <a:xfrm>
            <a:off x="3563938" y="2613025"/>
            <a:ext cx="1512887" cy="1247775"/>
          </a:xfrm>
          <a:prstGeom prst="rect">
            <a:avLst/>
          </a:prstGeom>
          <a:noFill/>
          <a:ln w="9525">
            <a:noFill/>
            <a:miter lim="800000"/>
            <a:headEnd/>
            <a:tailEnd/>
          </a:ln>
        </p:spPr>
      </p:pic>
      <p:pic>
        <p:nvPicPr>
          <p:cNvPr id="4103" name="Picture 4" descr="C:\WINDOWS\Desktop\Testi Enzo\impianti biochimici 3.jpg"/>
          <p:cNvPicPr>
            <a:picLocks noChangeAspect="1" noChangeArrowheads="1"/>
          </p:cNvPicPr>
          <p:nvPr/>
        </p:nvPicPr>
        <p:blipFill>
          <a:blip r:embed="rId6" r:link="rId7" cstate="print"/>
          <a:srcRect/>
          <a:stretch>
            <a:fillRect/>
          </a:stretch>
        </p:blipFill>
        <p:spPr bwMode="auto">
          <a:xfrm>
            <a:off x="395288" y="4660900"/>
            <a:ext cx="800100" cy="1000125"/>
          </a:xfrm>
          <a:prstGeom prst="rect">
            <a:avLst/>
          </a:prstGeom>
          <a:noFill/>
          <a:ln w="9525">
            <a:noFill/>
            <a:miter lim="800000"/>
            <a:headEnd/>
            <a:tailEnd/>
          </a:ln>
        </p:spPr>
      </p:pic>
      <p:pic>
        <p:nvPicPr>
          <p:cNvPr id="4104" name="Picture 5" descr="C:\WINDOWS\Desktop\Testi Enzo\impianti biochimici 4.jpg"/>
          <p:cNvPicPr>
            <a:picLocks noChangeAspect="1" noChangeArrowheads="1"/>
          </p:cNvPicPr>
          <p:nvPr/>
        </p:nvPicPr>
        <p:blipFill>
          <a:blip r:embed="rId8" r:link="rId9" cstate="print"/>
          <a:srcRect/>
          <a:stretch>
            <a:fillRect/>
          </a:stretch>
        </p:blipFill>
        <p:spPr bwMode="auto">
          <a:xfrm>
            <a:off x="596900" y="5772150"/>
            <a:ext cx="1095375" cy="1085850"/>
          </a:xfrm>
          <a:prstGeom prst="rect">
            <a:avLst/>
          </a:prstGeom>
          <a:noFill/>
          <a:ln w="9525">
            <a:noFill/>
            <a:miter lim="800000"/>
            <a:headEnd/>
            <a:tailEnd/>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ext Box 2"/>
          <p:cNvSpPr txBox="1">
            <a:spLocks noChangeArrowheads="1"/>
          </p:cNvSpPr>
          <p:nvPr/>
        </p:nvSpPr>
        <p:spPr bwMode="auto">
          <a:xfrm>
            <a:off x="1104900" y="0"/>
            <a:ext cx="6780213" cy="492125"/>
          </a:xfrm>
          <a:prstGeom prst="rect">
            <a:avLst/>
          </a:prstGeom>
          <a:noFill/>
          <a:ln w="9525">
            <a:noFill/>
            <a:miter lim="800000"/>
            <a:headEnd/>
            <a:tailEnd/>
          </a:ln>
        </p:spPr>
        <p:txBody>
          <a:bodyPr wrap="none">
            <a:spAutoFit/>
          </a:bodyPr>
          <a:lstStyle/>
          <a:p>
            <a:r>
              <a:rPr lang="it-IT" sz="2600" b="1">
                <a:solidFill>
                  <a:srgbClr val="FF0000"/>
                </a:solidFill>
              </a:rPr>
              <a:t>BIOREATTORI PER CELLULE ANIMALI</a:t>
            </a:r>
          </a:p>
        </p:txBody>
      </p:sp>
      <p:sp>
        <p:nvSpPr>
          <p:cNvPr id="5123" name="Text Box 3"/>
          <p:cNvSpPr txBox="1">
            <a:spLocks noChangeArrowheads="1"/>
          </p:cNvSpPr>
          <p:nvPr/>
        </p:nvSpPr>
        <p:spPr bwMode="auto">
          <a:xfrm>
            <a:off x="8459788" y="6400800"/>
            <a:ext cx="336550" cy="457200"/>
          </a:xfrm>
          <a:prstGeom prst="rect">
            <a:avLst/>
          </a:prstGeom>
          <a:noFill/>
          <a:ln w="9525">
            <a:noFill/>
            <a:miter lim="800000"/>
            <a:headEnd/>
            <a:tailEnd/>
          </a:ln>
        </p:spPr>
        <p:txBody>
          <a:bodyPr wrap="none">
            <a:spAutoFit/>
          </a:bodyPr>
          <a:lstStyle/>
          <a:p>
            <a:fld id="{C93849FA-2B9C-4309-8BB1-71F5CBD3ECBE}" type="slidenum">
              <a:rPr lang="it-IT"/>
              <a:pPr/>
              <a:t>4</a:t>
            </a:fld>
            <a:endParaRPr lang="it-IT"/>
          </a:p>
        </p:txBody>
      </p:sp>
      <p:sp>
        <p:nvSpPr>
          <p:cNvPr id="5124" name="Rectangle 17"/>
          <p:cNvSpPr>
            <a:spLocks noChangeArrowheads="1"/>
          </p:cNvSpPr>
          <p:nvPr/>
        </p:nvSpPr>
        <p:spPr bwMode="auto">
          <a:xfrm>
            <a:off x="0" y="404813"/>
            <a:ext cx="9144000" cy="3478212"/>
          </a:xfrm>
          <a:prstGeom prst="rect">
            <a:avLst/>
          </a:prstGeom>
          <a:noFill/>
          <a:ln w="9525">
            <a:noFill/>
            <a:miter lim="800000"/>
            <a:headEnd/>
            <a:tailEnd/>
          </a:ln>
        </p:spPr>
        <p:txBody>
          <a:bodyPr anchor="ctr">
            <a:spAutoFit/>
          </a:bodyPr>
          <a:lstStyle/>
          <a:p>
            <a:pPr algn="just"/>
            <a:r>
              <a:rPr lang="it-IT" sz="2000"/>
              <a:t>Nella figura si vede che sia le pale che le bolle nel loro movimento lasciano una </a:t>
            </a:r>
            <a:r>
              <a:rPr lang="it-IT" sz="2000" b="1"/>
              <a:t>scia</a:t>
            </a:r>
            <a:r>
              <a:rPr lang="it-IT" sz="2000"/>
              <a:t> che </a:t>
            </a:r>
            <a:r>
              <a:rPr lang="it-IT" sz="2000" b="1"/>
              <a:t>contiene </a:t>
            </a:r>
            <a:r>
              <a:rPr lang="it-IT" sz="2000"/>
              <a:t>i</a:t>
            </a:r>
            <a:r>
              <a:rPr lang="it-IT" sz="2000" b="1"/>
              <a:t> vortici</a:t>
            </a:r>
            <a:r>
              <a:rPr lang="it-IT" sz="2000"/>
              <a:t>, e questi </a:t>
            </a:r>
            <a:r>
              <a:rPr lang="it-IT" sz="2000" b="1"/>
              <a:t>esercitano forze sulle bolle in due versi opposti</a:t>
            </a:r>
            <a:r>
              <a:rPr lang="it-IT" sz="2000"/>
              <a:t>. Queste forze, che si esercitano in prossimità dell’agitatore e delle bolle gassose che si muovono vicino all’agitatore, sono quelle che </a:t>
            </a:r>
            <a:r>
              <a:rPr lang="it-IT" sz="2000" b="1"/>
              <a:t>danneggiano le cellule animali</a:t>
            </a:r>
            <a:r>
              <a:rPr lang="it-IT" sz="2000"/>
              <a:t>. Le forze sulle cellule animali esercitate dal moto delle bolle gassose nella massa del liquido di fermentazione non sono tali da causare danno alle cellule. Forze di stress si esercitano anche su superfici solide a causa del moto del liquido in prossimità delle superfici solide. Ad esempio, </a:t>
            </a:r>
            <a:r>
              <a:rPr lang="it-IT" sz="2000" b="1"/>
              <a:t>lo stesso agitatore è soggetto alle forze del moto del liquido</a:t>
            </a:r>
            <a:r>
              <a:rPr lang="it-IT" sz="2000"/>
              <a:t>. Se l’agitatore ha superfici rugose a contatto con il liquido, si possono formare vortici sulla </a:t>
            </a:r>
            <a:r>
              <a:rPr lang="it-IT" sz="2000" b="1"/>
              <a:t>superficie rugosa</a:t>
            </a:r>
            <a:r>
              <a:rPr lang="it-IT" sz="2000"/>
              <a:t>, come rappresentato nella seguente figura 11.2, che esercitano alte forze di stress sia sulla superficie che sulle cellule nel fluido e sulle bolle gassose:</a:t>
            </a:r>
          </a:p>
        </p:txBody>
      </p:sp>
      <p:pic>
        <p:nvPicPr>
          <p:cNvPr id="5125" name="Picture 2" descr="impianti biochimici 1"/>
          <p:cNvPicPr>
            <a:picLocks noChangeAspect="1" noChangeArrowheads="1"/>
          </p:cNvPicPr>
          <p:nvPr/>
        </p:nvPicPr>
        <p:blipFill>
          <a:blip r:embed="rId2" cstate="print"/>
          <a:srcRect/>
          <a:stretch>
            <a:fillRect/>
          </a:stretch>
        </p:blipFill>
        <p:spPr bwMode="auto">
          <a:xfrm>
            <a:off x="179388" y="4437063"/>
            <a:ext cx="3170237" cy="1646237"/>
          </a:xfrm>
          <a:prstGeom prst="rect">
            <a:avLst/>
          </a:prstGeom>
          <a:noFill/>
          <a:ln w="9525">
            <a:noFill/>
            <a:miter lim="800000"/>
            <a:headEnd/>
            <a:tailEnd/>
          </a:ln>
        </p:spPr>
      </p:pic>
      <p:sp>
        <p:nvSpPr>
          <p:cNvPr id="5126" name="Rectangle 1"/>
          <p:cNvSpPr>
            <a:spLocks noChangeArrowheads="1"/>
          </p:cNvSpPr>
          <p:nvPr/>
        </p:nvSpPr>
        <p:spPr bwMode="auto">
          <a:xfrm>
            <a:off x="3563938" y="3933825"/>
            <a:ext cx="5580062" cy="2554288"/>
          </a:xfrm>
          <a:prstGeom prst="rect">
            <a:avLst/>
          </a:prstGeom>
          <a:noFill/>
          <a:ln w="9525">
            <a:noFill/>
            <a:miter lim="800000"/>
            <a:headEnd/>
            <a:tailEnd/>
          </a:ln>
        </p:spPr>
        <p:txBody>
          <a:bodyPr anchor="ctr">
            <a:spAutoFit/>
          </a:bodyPr>
          <a:lstStyle/>
          <a:p>
            <a:pPr algn="just"/>
            <a:r>
              <a:rPr lang="it-IT" sz="1600">
                <a:cs typeface="Times New Roman" pitchFamily="18" charset="0"/>
              </a:rPr>
              <a:t>Per quanto riguarda la formazione di </a:t>
            </a:r>
            <a:r>
              <a:rPr lang="it-IT" sz="1600" b="1">
                <a:cs typeface="Times New Roman" pitchFamily="18" charset="0"/>
              </a:rPr>
              <a:t>vortici sulla superficie rugosa</a:t>
            </a:r>
            <a:r>
              <a:rPr lang="it-IT" sz="1600">
                <a:cs typeface="Times New Roman" pitchFamily="18" charset="0"/>
              </a:rPr>
              <a:t>, si consideri che è come se sulla superficie ci fossero dei </a:t>
            </a:r>
            <a:r>
              <a:rPr lang="it-IT" sz="1600" b="1">
                <a:cs typeface="Times New Roman" pitchFamily="18" charset="0"/>
              </a:rPr>
              <a:t>mini baffles</a:t>
            </a:r>
            <a:r>
              <a:rPr lang="it-IT" sz="1600">
                <a:cs typeface="Times New Roman" pitchFamily="18" charset="0"/>
              </a:rPr>
              <a:t>, ove il liquido incontra un </a:t>
            </a:r>
            <a:r>
              <a:rPr lang="it-IT" sz="1600" b="1">
                <a:cs typeface="Times New Roman" pitchFamily="18" charset="0"/>
              </a:rPr>
              <a:t>ostacolo</a:t>
            </a:r>
            <a:r>
              <a:rPr lang="it-IT" sz="1600">
                <a:cs typeface="Times New Roman" pitchFamily="18" charset="0"/>
              </a:rPr>
              <a:t> </a:t>
            </a:r>
            <a:r>
              <a:rPr lang="it-IT" sz="1600" b="1">
                <a:cs typeface="Times New Roman" pitchFamily="18" charset="0"/>
              </a:rPr>
              <a:t>al</a:t>
            </a:r>
            <a:r>
              <a:rPr lang="it-IT" sz="1600">
                <a:cs typeface="Times New Roman" pitchFamily="18" charset="0"/>
              </a:rPr>
              <a:t> suo </a:t>
            </a:r>
            <a:r>
              <a:rPr lang="it-IT" sz="1600" b="1">
                <a:cs typeface="Times New Roman" pitchFamily="18" charset="0"/>
              </a:rPr>
              <a:t>movimento</a:t>
            </a:r>
            <a:r>
              <a:rPr lang="it-IT" sz="1600">
                <a:cs typeface="Times New Roman" pitchFamily="18" charset="0"/>
              </a:rPr>
              <a:t> ed è costretto a </a:t>
            </a:r>
            <a:r>
              <a:rPr lang="it-IT" sz="1600" b="1">
                <a:cs typeface="Times New Roman" pitchFamily="18" charset="0"/>
              </a:rPr>
              <a:t>cambiare </a:t>
            </a:r>
            <a:r>
              <a:rPr lang="it-IT" sz="1600">
                <a:cs typeface="Times New Roman" pitchFamily="18" charset="0"/>
              </a:rPr>
              <a:t>le sue </a:t>
            </a:r>
            <a:r>
              <a:rPr lang="it-IT" sz="1600" b="1">
                <a:cs typeface="Times New Roman" pitchFamily="18" charset="0"/>
              </a:rPr>
              <a:t>linee di flusso</a:t>
            </a:r>
            <a:r>
              <a:rPr lang="it-IT" sz="1600">
                <a:cs typeface="Times New Roman" pitchFamily="18" charset="0"/>
              </a:rPr>
              <a:t>. Nella figura 11.2 l’azione delle forze dei vortici formatisi sulla superficie rugosa dell’agitatore è raffigurata come </a:t>
            </a:r>
            <a:r>
              <a:rPr lang="it-IT" sz="1600" b="1">
                <a:cs typeface="Times New Roman" pitchFamily="18" charset="0"/>
              </a:rPr>
              <a:t>un topo che mangia il metallo</a:t>
            </a:r>
            <a:r>
              <a:rPr lang="it-IT" sz="1600">
                <a:cs typeface="Times New Roman" pitchFamily="18" charset="0"/>
              </a:rPr>
              <a:t>.</a:t>
            </a:r>
          </a:p>
          <a:p>
            <a:pPr algn="just"/>
            <a:r>
              <a:rPr lang="it-IT" sz="1600">
                <a:cs typeface="Times New Roman" pitchFamily="18" charset="0"/>
              </a:rPr>
              <a:t>Per tutti questi motivi, </a:t>
            </a:r>
            <a:r>
              <a:rPr lang="it-IT" sz="1600" b="1">
                <a:cs typeface="Times New Roman" pitchFamily="18" charset="0"/>
              </a:rPr>
              <a:t>per</a:t>
            </a:r>
            <a:r>
              <a:rPr lang="it-IT" sz="1600">
                <a:cs typeface="Times New Roman" pitchFamily="18" charset="0"/>
              </a:rPr>
              <a:t> le </a:t>
            </a:r>
            <a:r>
              <a:rPr lang="it-IT" sz="1600" b="1">
                <a:cs typeface="Times New Roman" pitchFamily="18" charset="0"/>
              </a:rPr>
              <a:t>cellule animali</a:t>
            </a:r>
            <a:r>
              <a:rPr lang="it-IT" sz="1600">
                <a:cs typeface="Times New Roman" pitchFamily="18" charset="0"/>
              </a:rPr>
              <a:t> si usano </a:t>
            </a:r>
            <a:r>
              <a:rPr lang="it-IT" sz="1600" b="1">
                <a:cs typeface="Times New Roman" pitchFamily="18" charset="0"/>
              </a:rPr>
              <a:t>agitatori a flusso assiale</a:t>
            </a:r>
            <a:r>
              <a:rPr lang="it-IT" sz="1600">
                <a:cs typeface="Times New Roman" pitchFamily="18" charset="0"/>
              </a:rPr>
              <a:t> e </a:t>
            </a:r>
            <a:r>
              <a:rPr lang="it-IT" sz="1600" b="1">
                <a:cs typeface="Times New Roman" pitchFamily="18" charset="0"/>
              </a:rPr>
              <a:t>superfici metalliche</a:t>
            </a:r>
            <a:r>
              <a:rPr lang="it-IT" sz="1600">
                <a:cs typeface="Times New Roman" pitchFamily="18" charset="0"/>
              </a:rPr>
              <a:t> perfettamente lisciate </a:t>
            </a:r>
            <a:r>
              <a:rPr lang="it-IT" sz="1600" b="1">
                <a:cs typeface="Times New Roman" pitchFamily="18" charset="0"/>
              </a:rPr>
              <a:t>a specchio</a:t>
            </a:r>
            <a:r>
              <a:rPr lang="it-IT" sz="1600">
                <a:cs typeface="Times New Roman" pitchFamily="18" charset="0"/>
              </a:rPr>
              <a:t>. </a:t>
            </a:r>
            <a:endParaRPr lang="it-IT" sz="160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ext Box 2"/>
          <p:cNvSpPr txBox="1">
            <a:spLocks noChangeArrowheads="1"/>
          </p:cNvSpPr>
          <p:nvPr/>
        </p:nvSpPr>
        <p:spPr bwMode="auto">
          <a:xfrm>
            <a:off x="1104900" y="0"/>
            <a:ext cx="6780213" cy="492125"/>
          </a:xfrm>
          <a:prstGeom prst="rect">
            <a:avLst/>
          </a:prstGeom>
          <a:noFill/>
          <a:ln w="9525">
            <a:noFill/>
            <a:miter lim="800000"/>
            <a:headEnd/>
            <a:tailEnd/>
          </a:ln>
        </p:spPr>
        <p:txBody>
          <a:bodyPr wrap="none">
            <a:spAutoFit/>
          </a:bodyPr>
          <a:lstStyle/>
          <a:p>
            <a:r>
              <a:rPr lang="it-IT" sz="2600" b="1">
                <a:solidFill>
                  <a:srgbClr val="FF0000"/>
                </a:solidFill>
              </a:rPr>
              <a:t>BIOREATTORI PER CELLULE ANIMALI</a:t>
            </a:r>
          </a:p>
        </p:txBody>
      </p:sp>
      <p:sp>
        <p:nvSpPr>
          <p:cNvPr id="6147" name="Text Box 3"/>
          <p:cNvSpPr txBox="1">
            <a:spLocks noChangeArrowheads="1"/>
          </p:cNvSpPr>
          <p:nvPr/>
        </p:nvSpPr>
        <p:spPr bwMode="auto">
          <a:xfrm>
            <a:off x="8459788" y="6400800"/>
            <a:ext cx="336550" cy="457200"/>
          </a:xfrm>
          <a:prstGeom prst="rect">
            <a:avLst/>
          </a:prstGeom>
          <a:noFill/>
          <a:ln w="9525">
            <a:noFill/>
            <a:miter lim="800000"/>
            <a:headEnd/>
            <a:tailEnd/>
          </a:ln>
        </p:spPr>
        <p:txBody>
          <a:bodyPr wrap="none">
            <a:spAutoFit/>
          </a:bodyPr>
          <a:lstStyle/>
          <a:p>
            <a:fld id="{099E7C71-0060-49F5-BF9A-E109569EBA75}" type="slidenum">
              <a:rPr lang="it-IT"/>
              <a:pPr/>
              <a:t>5</a:t>
            </a:fld>
            <a:endParaRPr lang="it-IT"/>
          </a:p>
        </p:txBody>
      </p:sp>
      <p:sp>
        <p:nvSpPr>
          <p:cNvPr id="6148" name="Rectangle 17"/>
          <p:cNvSpPr>
            <a:spLocks noChangeArrowheads="1"/>
          </p:cNvSpPr>
          <p:nvPr/>
        </p:nvSpPr>
        <p:spPr bwMode="auto">
          <a:xfrm>
            <a:off x="0" y="404813"/>
            <a:ext cx="9144000" cy="7924800"/>
          </a:xfrm>
          <a:prstGeom prst="rect">
            <a:avLst/>
          </a:prstGeom>
          <a:noFill/>
          <a:ln w="9525">
            <a:noFill/>
            <a:miter lim="800000"/>
            <a:headEnd/>
            <a:tailEnd/>
          </a:ln>
        </p:spPr>
        <p:txBody>
          <a:bodyPr anchor="ctr">
            <a:spAutoFit/>
          </a:bodyPr>
          <a:lstStyle/>
          <a:p>
            <a:pPr algn="ctr"/>
            <a:r>
              <a:rPr lang="it-IT" sz="2300" b="1">
                <a:cs typeface="Times New Roman" pitchFamily="18" charset="0"/>
              </a:rPr>
              <a:t>Forze esercitate dalla massa liquida in movimento sulle cellule animali</a:t>
            </a:r>
            <a:endParaRPr lang="it-IT" sz="2300">
              <a:cs typeface="Times New Roman" pitchFamily="18" charset="0"/>
            </a:endParaRPr>
          </a:p>
          <a:p>
            <a:pPr algn="just"/>
            <a:r>
              <a:rPr lang="it-IT" sz="2200">
                <a:cs typeface="Times New Roman" pitchFamily="18" charset="0"/>
              </a:rPr>
              <a:t>Il motivo per cui queste forze non danneggiano le cellule è che in condizioni di agitazione normale, la </a:t>
            </a:r>
            <a:r>
              <a:rPr lang="it-IT" sz="2200" b="1">
                <a:cs typeface="Times New Roman" pitchFamily="18" charset="0"/>
              </a:rPr>
              <a:t>dimensione dei vortici nella massa liquida</a:t>
            </a:r>
            <a:r>
              <a:rPr lang="it-IT" sz="2200">
                <a:cs typeface="Times New Roman" pitchFamily="18" charset="0"/>
              </a:rPr>
              <a:t> è </a:t>
            </a:r>
            <a:r>
              <a:rPr lang="it-IT" sz="2200" b="1">
                <a:cs typeface="Times New Roman" pitchFamily="18" charset="0"/>
              </a:rPr>
              <a:t>maggiore della dimensione delle cellule</a:t>
            </a:r>
            <a:r>
              <a:rPr lang="it-IT" sz="2200">
                <a:cs typeface="Times New Roman" pitchFamily="18" charset="0"/>
              </a:rPr>
              <a:t>. Perciò, le cellule sono capaci di cavalcare i vortici è non subiscano l’azione perforante delle linee di flusso dei vortici. Aumentando la velocità di agitazione, la distanza tra le linee di flusso diminuisce, finché quando questa è pari al diametro delle cellule, le cellule vengono sottoposte all’azione di strappo delle linee di forza (vedi figura seguente):</a:t>
            </a:r>
          </a:p>
          <a:p>
            <a:pPr algn="just"/>
            <a:endParaRPr lang="it-IT" sz="2200">
              <a:cs typeface="Times New Roman" pitchFamily="18" charset="0"/>
            </a:endParaRPr>
          </a:p>
          <a:p>
            <a:pPr algn="just"/>
            <a:endParaRPr lang="it-IT" sz="2200">
              <a:cs typeface="Times New Roman" pitchFamily="18" charset="0"/>
            </a:endParaRPr>
          </a:p>
          <a:p>
            <a:pPr algn="just"/>
            <a:endParaRPr lang="it-IT" sz="2200">
              <a:cs typeface="Times New Roman" pitchFamily="18" charset="0"/>
            </a:endParaRPr>
          </a:p>
          <a:p>
            <a:pPr algn="just"/>
            <a:endParaRPr lang="it-IT" sz="2200">
              <a:cs typeface="Times New Roman" pitchFamily="18" charset="0"/>
            </a:endParaRPr>
          </a:p>
          <a:p>
            <a:pPr algn="just"/>
            <a:endParaRPr lang="it-IT" sz="2200">
              <a:cs typeface="Times New Roman" pitchFamily="18" charset="0"/>
            </a:endParaRPr>
          </a:p>
          <a:p>
            <a:r>
              <a:rPr lang="it-IT" sz="2000">
                <a:cs typeface="Times New Roman" pitchFamily="18" charset="0"/>
              </a:rPr>
              <a:t>Si è già concluso che:  </a:t>
            </a:r>
            <a:r>
              <a:rPr lang="it-IT" sz="2000" b="1">
                <a:latin typeface="Symbol" pitchFamily="18" charset="2"/>
                <a:cs typeface="Times New Roman" pitchFamily="18" charset="0"/>
              </a:rPr>
              <a:t>­</a:t>
            </a:r>
            <a:r>
              <a:rPr lang="it-IT" sz="2000">
                <a:latin typeface="Symbol" pitchFamily="18" charset="2"/>
                <a:cs typeface="Times New Roman" pitchFamily="18" charset="0"/>
              </a:rPr>
              <a:t> </a:t>
            </a:r>
            <a:r>
              <a:rPr lang="it-IT" sz="2000" b="1">
                <a:cs typeface="Times New Roman" pitchFamily="18" charset="0"/>
              </a:rPr>
              <a:t>velocità agitazione </a:t>
            </a:r>
            <a:r>
              <a:rPr lang="it-IT" sz="2000" b="1">
                <a:latin typeface="Symbol" pitchFamily="18" charset="2"/>
                <a:cs typeface="Times New Roman" pitchFamily="18" charset="0"/>
              </a:rPr>
              <a:t>Þ ¯</a:t>
            </a:r>
            <a:r>
              <a:rPr lang="it-IT" sz="2000">
                <a:latin typeface="Symbol" pitchFamily="18" charset="2"/>
                <a:cs typeface="Times New Roman" pitchFamily="18" charset="0"/>
              </a:rPr>
              <a:t> </a:t>
            </a:r>
            <a:r>
              <a:rPr lang="it-IT" sz="2800" b="1">
                <a:latin typeface="Symbol" pitchFamily="18" charset="2"/>
                <a:cs typeface="Times New Roman" pitchFamily="18" charset="0"/>
              </a:rPr>
              <a:t>f</a:t>
            </a:r>
            <a:r>
              <a:rPr lang="it-IT" sz="2800" b="1" baseline="-25000">
                <a:cs typeface="Times New Roman" pitchFamily="18" charset="0"/>
              </a:rPr>
              <a:t>min</a:t>
            </a:r>
            <a:r>
              <a:rPr lang="it-IT" sz="2000">
                <a:cs typeface="Times New Roman" pitchFamily="18" charset="0"/>
              </a:rPr>
              <a:t>,</a:t>
            </a:r>
            <a:endParaRPr lang="it-IT" sz="1800">
              <a:cs typeface="Times New Roman" pitchFamily="18" charset="0"/>
            </a:endParaRPr>
          </a:p>
          <a:p>
            <a:r>
              <a:rPr lang="it-IT" sz="2000">
                <a:cs typeface="Times New Roman" pitchFamily="18" charset="0"/>
              </a:rPr>
              <a:t>e perciò</a:t>
            </a:r>
            <a:endParaRPr lang="it-IT" sz="1800">
              <a:cs typeface="Times New Roman" pitchFamily="18" charset="0"/>
            </a:endParaRPr>
          </a:p>
          <a:p>
            <a:pPr algn="ctr"/>
            <a:r>
              <a:rPr lang="it-IT" sz="2000" b="1">
                <a:latin typeface="Symbol" pitchFamily="18" charset="2"/>
                <a:cs typeface="Times New Roman" pitchFamily="18" charset="0"/>
              </a:rPr>
              <a:t>­</a:t>
            </a:r>
            <a:r>
              <a:rPr lang="it-IT" sz="2000">
                <a:latin typeface="Symbol" pitchFamily="18" charset="2"/>
                <a:cs typeface="Times New Roman" pitchFamily="18" charset="0"/>
              </a:rPr>
              <a:t> </a:t>
            </a:r>
            <a:r>
              <a:rPr lang="it-IT" sz="2000" b="1">
                <a:cs typeface="Times New Roman" pitchFamily="18" charset="0"/>
              </a:rPr>
              <a:t>velocità agitazione </a:t>
            </a:r>
            <a:r>
              <a:rPr lang="it-IT" sz="2000" b="1">
                <a:latin typeface="Symbol" pitchFamily="18" charset="2"/>
                <a:cs typeface="Times New Roman" pitchFamily="18" charset="0"/>
              </a:rPr>
              <a:t>Þ ­</a:t>
            </a:r>
            <a:r>
              <a:rPr lang="it-IT" sz="2000">
                <a:latin typeface="Symbol" pitchFamily="18" charset="2"/>
                <a:cs typeface="Times New Roman" pitchFamily="18" charset="0"/>
              </a:rPr>
              <a:t> </a:t>
            </a:r>
            <a:r>
              <a:rPr lang="it-IT" sz="2000" b="1">
                <a:cs typeface="Times New Roman" pitchFamily="18" charset="0"/>
              </a:rPr>
              <a:t>danno alle cellule</a:t>
            </a:r>
            <a:endParaRPr lang="it-IT" sz="2200">
              <a:cs typeface="Times New Roman" pitchFamily="18" charset="0"/>
            </a:endParaRPr>
          </a:p>
          <a:p>
            <a:pPr algn="just"/>
            <a:endParaRPr lang="it-IT" sz="2200">
              <a:cs typeface="Times New Roman" pitchFamily="18" charset="0"/>
            </a:endParaRPr>
          </a:p>
          <a:p>
            <a:pPr algn="just"/>
            <a:endParaRPr lang="it-IT" sz="2200">
              <a:cs typeface="Times New Roman" pitchFamily="18" charset="0"/>
            </a:endParaRPr>
          </a:p>
          <a:p>
            <a:pPr algn="just"/>
            <a:endParaRPr lang="it-IT" sz="2200">
              <a:cs typeface="Times New Roman" pitchFamily="18" charset="0"/>
            </a:endParaRPr>
          </a:p>
          <a:p>
            <a:pPr algn="just"/>
            <a:endParaRPr lang="it-IT" sz="2200">
              <a:cs typeface="Times New Roman" pitchFamily="18" charset="0"/>
            </a:endParaRPr>
          </a:p>
          <a:p>
            <a:pPr algn="just"/>
            <a:endParaRPr lang="it-IT" sz="2200">
              <a:cs typeface="Times New Roman" pitchFamily="18" charset="0"/>
            </a:endParaRPr>
          </a:p>
          <a:p>
            <a:pPr algn="just"/>
            <a:endParaRPr lang="it-IT" sz="2200">
              <a:cs typeface="Times New Roman" pitchFamily="18" charset="0"/>
            </a:endParaRPr>
          </a:p>
        </p:txBody>
      </p:sp>
      <p:pic>
        <p:nvPicPr>
          <p:cNvPr id="6149" name="Picture 2" descr="impianti biochimici 1"/>
          <p:cNvPicPr>
            <a:picLocks noChangeAspect="1" noChangeArrowheads="1"/>
          </p:cNvPicPr>
          <p:nvPr/>
        </p:nvPicPr>
        <p:blipFill>
          <a:blip r:embed="rId2" cstate="print"/>
          <a:srcRect/>
          <a:stretch>
            <a:fillRect/>
          </a:stretch>
        </p:blipFill>
        <p:spPr bwMode="auto">
          <a:xfrm>
            <a:off x="2987675" y="3429000"/>
            <a:ext cx="3324225" cy="1657350"/>
          </a:xfrm>
          <a:prstGeom prst="rect">
            <a:avLst/>
          </a:prstGeom>
          <a:noFill/>
          <a:ln w="9525">
            <a:noFill/>
            <a:miter lim="800000"/>
            <a:headEnd/>
            <a:tailEnd/>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ext Box 2"/>
          <p:cNvSpPr txBox="1">
            <a:spLocks noChangeArrowheads="1"/>
          </p:cNvSpPr>
          <p:nvPr/>
        </p:nvSpPr>
        <p:spPr bwMode="auto">
          <a:xfrm>
            <a:off x="1104900" y="0"/>
            <a:ext cx="6780213" cy="492125"/>
          </a:xfrm>
          <a:prstGeom prst="rect">
            <a:avLst/>
          </a:prstGeom>
          <a:noFill/>
          <a:ln w="9525">
            <a:noFill/>
            <a:miter lim="800000"/>
            <a:headEnd/>
            <a:tailEnd/>
          </a:ln>
        </p:spPr>
        <p:txBody>
          <a:bodyPr wrap="none">
            <a:spAutoFit/>
          </a:bodyPr>
          <a:lstStyle/>
          <a:p>
            <a:r>
              <a:rPr lang="it-IT" sz="2600" b="1">
                <a:solidFill>
                  <a:srgbClr val="FF0000"/>
                </a:solidFill>
              </a:rPr>
              <a:t>BIOREATTORI PER CELLULE ANIMALI</a:t>
            </a:r>
          </a:p>
        </p:txBody>
      </p:sp>
      <p:sp>
        <p:nvSpPr>
          <p:cNvPr id="7171" name="Text Box 3"/>
          <p:cNvSpPr txBox="1">
            <a:spLocks noChangeArrowheads="1"/>
          </p:cNvSpPr>
          <p:nvPr/>
        </p:nvSpPr>
        <p:spPr bwMode="auto">
          <a:xfrm>
            <a:off x="8459788" y="6400800"/>
            <a:ext cx="336550" cy="457200"/>
          </a:xfrm>
          <a:prstGeom prst="rect">
            <a:avLst/>
          </a:prstGeom>
          <a:noFill/>
          <a:ln w="9525">
            <a:noFill/>
            <a:miter lim="800000"/>
            <a:headEnd/>
            <a:tailEnd/>
          </a:ln>
        </p:spPr>
        <p:txBody>
          <a:bodyPr wrap="none">
            <a:spAutoFit/>
          </a:bodyPr>
          <a:lstStyle/>
          <a:p>
            <a:fld id="{5BB315AD-8A54-47C8-B4FD-19CF39342762}" type="slidenum">
              <a:rPr lang="it-IT"/>
              <a:pPr/>
              <a:t>6</a:t>
            </a:fld>
            <a:endParaRPr lang="it-IT"/>
          </a:p>
        </p:txBody>
      </p:sp>
      <p:sp>
        <p:nvSpPr>
          <p:cNvPr id="7172" name="Rectangle 17"/>
          <p:cNvSpPr>
            <a:spLocks noChangeArrowheads="1"/>
          </p:cNvSpPr>
          <p:nvPr/>
        </p:nvSpPr>
        <p:spPr bwMode="auto">
          <a:xfrm>
            <a:off x="-36513" y="298450"/>
            <a:ext cx="9144001" cy="6370638"/>
          </a:xfrm>
          <a:prstGeom prst="rect">
            <a:avLst/>
          </a:prstGeom>
          <a:noFill/>
          <a:ln w="9525">
            <a:noFill/>
            <a:miter lim="800000"/>
            <a:headEnd/>
            <a:tailEnd/>
          </a:ln>
        </p:spPr>
        <p:txBody>
          <a:bodyPr anchor="ctr">
            <a:spAutoFit/>
          </a:bodyPr>
          <a:lstStyle/>
          <a:p>
            <a:pPr algn="ctr"/>
            <a:r>
              <a:rPr lang="it-IT" b="1">
                <a:cs typeface="Times New Roman" pitchFamily="18" charset="0"/>
              </a:rPr>
              <a:t>Danno causato dalle bolle di gas alle cellule</a:t>
            </a:r>
          </a:p>
          <a:p>
            <a:r>
              <a:rPr lang="it-IT">
                <a:cs typeface="Times New Roman" pitchFamily="18" charset="0"/>
              </a:rPr>
              <a:t>Può avvenire in due forme:</a:t>
            </a:r>
          </a:p>
          <a:p>
            <a:pPr algn="ctr"/>
            <a:r>
              <a:rPr lang="it-IT">
                <a:latin typeface="Symbol" pitchFamily="18" charset="2"/>
                <a:cs typeface="Times New Roman" pitchFamily="18" charset="0"/>
              </a:rPr>
              <a:t>·</a:t>
            </a:r>
            <a:r>
              <a:rPr lang="it-IT">
                <a:cs typeface="Times New Roman" pitchFamily="18" charset="0"/>
              </a:rPr>
              <a:t>  </a:t>
            </a:r>
            <a:r>
              <a:rPr lang="it-IT" b="1">
                <a:cs typeface="Times New Roman" pitchFamily="18" charset="0"/>
              </a:rPr>
              <a:t>esplosione </a:t>
            </a:r>
            <a:r>
              <a:rPr lang="it-IT">
                <a:cs typeface="Times New Roman" pitchFamily="18" charset="0"/>
              </a:rPr>
              <a:t>di bolle alla superficie del liquido</a:t>
            </a:r>
          </a:p>
          <a:p>
            <a:pPr algn="ctr"/>
            <a:r>
              <a:rPr lang="it-IT">
                <a:latin typeface="Symbol" pitchFamily="18" charset="2"/>
                <a:cs typeface="Times New Roman" pitchFamily="18" charset="0"/>
              </a:rPr>
              <a:t>·</a:t>
            </a:r>
            <a:r>
              <a:rPr lang="it-IT">
                <a:cs typeface="Times New Roman" pitchFamily="18" charset="0"/>
              </a:rPr>
              <a:t>  </a:t>
            </a:r>
            <a:r>
              <a:rPr lang="it-IT" b="1">
                <a:cs typeface="Times New Roman" pitchFamily="18" charset="0"/>
              </a:rPr>
              <a:t>strappo</a:t>
            </a:r>
            <a:r>
              <a:rPr lang="it-IT">
                <a:cs typeface="Times New Roman" pitchFamily="18" charset="0"/>
              </a:rPr>
              <a:t> delle cellule intrappolate nella schiuma</a:t>
            </a:r>
          </a:p>
          <a:p>
            <a:r>
              <a:rPr lang="it-IT">
                <a:cs typeface="Times New Roman" pitchFamily="18" charset="0"/>
              </a:rPr>
              <a:t>Nella seguente figura 11.4 è rappresentata la catena di eventi che porta alla rottura delle cellule a causa dell’esplosione delle bolle gassose alla superficie del liquido:</a:t>
            </a:r>
          </a:p>
          <a:p>
            <a:endParaRPr lang="it-IT">
              <a:cs typeface="Times New Roman" pitchFamily="18" charset="0"/>
            </a:endParaRPr>
          </a:p>
          <a:p>
            <a:endParaRPr lang="it-IT">
              <a:cs typeface="Times New Roman" pitchFamily="18" charset="0"/>
            </a:endParaRPr>
          </a:p>
          <a:p>
            <a:endParaRPr lang="it-IT">
              <a:cs typeface="Times New Roman" pitchFamily="18" charset="0"/>
            </a:endParaRPr>
          </a:p>
          <a:p>
            <a:endParaRPr lang="it-IT">
              <a:cs typeface="Times New Roman" pitchFamily="18" charset="0"/>
            </a:endParaRPr>
          </a:p>
          <a:p>
            <a:endParaRPr lang="it-IT">
              <a:cs typeface="Times New Roman" pitchFamily="18" charset="0"/>
            </a:endParaRPr>
          </a:p>
          <a:p>
            <a:endParaRPr lang="it-IT">
              <a:cs typeface="Times New Roman" pitchFamily="18" charset="0"/>
            </a:endParaRPr>
          </a:p>
          <a:p>
            <a:endParaRPr lang="it-IT">
              <a:cs typeface="Times New Roman" pitchFamily="18" charset="0"/>
            </a:endParaRPr>
          </a:p>
          <a:p>
            <a:endParaRPr lang="it-IT">
              <a:cs typeface="Times New Roman" pitchFamily="18" charset="0"/>
            </a:endParaRPr>
          </a:p>
          <a:p>
            <a:pPr algn="just"/>
            <a:r>
              <a:rPr lang="it-IT" sz="2000">
                <a:cs typeface="Times New Roman" pitchFamily="18" charset="0"/>
              </a:rPr>
              <a:t>Fig 11.4. Catena di eventi che porta alla rottura delle cellule a causa dell’esplosione delle bolle gassose alla superficie del liquido.</a:t>
            </a:r>
          </a:p>
        </p:txBody>
      </p:sp>
      <p:pic>
        <p:nvPicPr>
          <p:cNvPr id="7173" name="Picture 2" descr="impianti biochimici 1"/>
          <p:cNvPicPr>
            <a:picLocks noChangeAspect="1" noChangeArrowheads="1"/>
          </p:cNvPicPr>
          <p:nvPr/>
        </p:nvPicPr>
        <p:blipFill>
          <a:blip r:embed="rId2" cstate="print"/>
          <a:srcRect/>
          <a:stretch>
            <a:fillRect/>
          </a:stretch>
        </p:blipFill>
        <p:spPr bwMode="auto">
          <a:xfrm>
            <a:off x="3041650" y="2708275"/>
            <a:ext cx="4344988" cy="3224213"/>
          </a:xfrm>
          <a:prstGeom prst="rect">
            <a:avLst/>
          </a:prstGeom>
          <a:noFill/>
          <a:ln w="9525">
            <a:noFill/>
            <a:miter lim="800000"/>
            <a:headEnd/>
            <a:tailEnd/>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1104900" y="0"/>
            <a:ext cx="6780213" cy="492125"/>
          </a:xfrm>
          <a:prstGeom prst="rect">
            <a:avLst/>
          </a:prstGeom>
          <a:noFill/>
          <a:ln w="9525">
            <a:noFill/>
            <a:miter lim="800000"/>
            <a:headEnd/>
            <a:tailEnd/>
          </a:ln>
        </p:spPr>
        <p:txBody>
          <a:bodyPr wrap="none">
            <a:spAutoFit/>
          </a:bodyPr>
          <a:lstStyle/>
          <a:p>
            <a:r>
              <a:rPr lang="it-IT" sz="2600" b="1">
                <a:solidFill>
                  <a:srgbClr val="FF0000"/>
                </a:solidFill>
              </a:rPr>
              <a:t>BIOREATTORI PER CELLULE ANIMALI</a:t>
            </a:r>
          </a:p>
        </p:txBody>
      </p:sp>
      <p:sp>
        <p:nvSpPr>
          <p:cNvPr id="8195" name="Text Box 3"/>
          <p:cNvSpPr txBox="1">
            <a:spLocks noChangeArrowheads="1"/>
          </p:cNvSpPr>
          <p:nvPr/>
        </p:nvSpPr>
        <p:spPr bwMode="auto">
          <a:xfrm>
            <a:off x="8459788" y="6400800"/>
            <a:ext cx="336550" cy="457200"/>
          </a:xfrm>
          <a:prstGeom prst="rect">
            <a:avLst/>
          </a:prstGeom>
          <a:noFill/>
          <a:ln w="9525">
            <a:noFill/>
            <a:miter lim="800000"/>
            <a:headEnd/>
            <a:tailEnd/>
          </a:ln>
        </p:spPr>
        <p:txBody>
          <a:bodyPr wrap="none">
            <a:spAutoFit/>
          </a:bodyPr>
          <a:lstStyle/>
          <a:p>
            <a:fld id="{933FA239-1D35-4650-A11E-0B94EBC8765B}" type="slidenum">
              <a:rPr lang="it-IT"/>
              <a:pPr/>
              <a:t>7</a:t>
            </a:fld>
            <a:endParaRPr lang="it-IT"/>
          </a:p>
        </p:txBody>
      </p:sp>
      <p:sp>
        <p:nvSpPr>
          <p:cNvPr id="8196" name="Rectangle 17"/>
          <p:cNvSpPr>
            <a:spLocks noChangeArrowheads="1"/>
          </p:cNvSpPr>
          <p:nvPr/>
        </p:nvSpPr>
        <p:spPr bwMode="auto">
          <a:xfrm>
            <a:off x="0" y="363538"/>
            <a:ext cx="9144000" cy="6002337"/>
          </a:xfrm>
          <a:prstGeom prst="rect">
            <a:avLst/>
          </a:prstGeom>
          <a:noFill/>
          <a:ln w="9525">
            <a:noFill/>
            <a:miter lim="800000"/>
            <a:headEnd/>
            <a:tailEnd/>
          </a:ln>
        </p:spPr>
        <p:txBody>
          <a:bodyPr anchor="ctr">
            <a:spAutoFit/>
          </a:bodyPr>
          <a:lstStyle/>
          <a:p>
            <a:pPr algn="ctr"/>
            <a:r>
              <a:rPr lang="it-IT" b="1" u="sng"/>
              <a:t>Esplosione</a:t>
            </a:r>
          </a:p>
          <a:p>
            <a:pPr algn="ctr"/>
            <a:endParaRPr lang="it-IT" sz="800"/>
          </a:p>
          <a:p>
            <a:pPr algn="just"/>
            <a:r>
              <a:rPr lang="it-IT" b="1"/>
              <a:t>nella risalita verso la superficie la bolla trascina con sé una scia di liquido che contiene le cellule</a:t>
            </a:r>
            <a:r>
              <a:rPr lang="it-IT"/>
              <a:t>. Giunta </a:t>
            </a:r>
            <a:r>
              <a:rPr lang="it-IT" b="1"/>
              <a:t>sulla superficie</a:t>
            </a:r>
            <a:r>
              <a:rPr lang="it-IT"/>
              <a:t>, la </a:t>
            </a:r>
            <a:r>
              <a:rPr lang="it-IT" b="1"/>
              <a:t>bolla esplode</a:t>
            </a:r>
            <a:r>
              <a:rPr lang="it-IT"/>
              <a:t> </a:t>
            </a:r>
            <a:r>
              <a:rPr lang="it-IT" b="1"/>
              <a:t>per </a:t>
            </a:r>
            <a:r>
              <a:rPr lang="it-IT"/>
              <a:t>effetto della </a:t>
            </a:r>
            <a:r>
              <a:rPr lang="it-IT" b="1"/>
              <a:t>diminuita pressione idrostatica</a:t>
            </a:r>
            <a:r>
              <a:rPr lang="it-IT"/>
              <a:t>. La </a:t>
            </a:r>
            <a:r>
              <a:rPr lang="it-IT" b="1"/>
              <a:t>forza</a:t>
            </a:r>
            <a:r>
              <a:rPr lang="it-IT"/>
              <a:t> dell’</a:t>
            </a:r>
            <a:r>
              <a:rPr lang="it-IT" b="1"/>
              <a:t>esplosione si riversa sulla cellula</a:t>
            </a:r>
            <a:r>
              <a:rPr lang="it-IT"/>
              <a:t> che si rompe. La forza dell’esplosione è </a:t>
            </a:r>
            <a:r>
              <a:rPr lang="it-IT" b="1"/>
              <a:t>proporzionale alla dimensione della bolla e alla sua velocità</a:t>
            </a:r>
            <a:r>
              <a:rPr lang="it-IT"/>
              <a:t>. Bolle di grandi dimensioni esplodono con più forza di bolle piccole, e perciò danneggiano di più la cellula. Per ridurre il danno, conviene </a:t>
            </a:r>
            <a:r>
              <a:rPr lang="it-IT" b="1"/>
              <a:t>diminuire la velocità della bolla</a:t>
            </a:r>
            <a:r>
              <a:rPr lang="it-IT"/>
              <a:t>. A questo scopo, il volume della </a:t>
            </a:r>
            <a:r>
              <a:rPr lang="it-IT" b="1"/>
              <a:t>testa</a:t>
            </a:r>
            <a:r>
              <a:rPr lang="it-IT"/>
              <a:t> vuota del </a:t>
            </a:r>
            <a:r>
              <a:rPr lang="it-IT" b="1"/>
              <a:t>reattore</a:t>
            </a:r>
            <a:r>
              <a:rPr lang="it-IT"/>
              <a:t> è importante. Infatti, se il diametro della testa è </a:t>
            </a:r>
            <a:r>
              <a:rPr lang="it-IT" b="1"/>
              <a:t>maggiore</a:t>
            </a:r>
            <a:r>
              <a:rPr lang="it-IT"/>
              <a:t> di quello del corpo, la </a:t>
            </a:r>
            <a:r>
              <a:rPr lang="it-IT" b="1"/>
              <a:t>velocità della bolla alla superficie risulta diminuita per effetto dell’espansione di volume </a:t>
            </a:r>
            <a:endParaRPr lang="it-IT"/>
          </a:p>
          <a:p>
            <a:pPr algn="ctr"/>
            <a:endParaRPr lang="it-IT" sz="800" b="1"/>
          </a:p>
          <a:p>
            <a:pPr algn="ctr"/>
            <a:r>
              <a:rPr lang="it-IT" b="1"/>
              <a:t>v</a:t>
            </a:r>
            <a:r>
              <a:rPr lang="it-IT" b="1" baseline="-25000"/>
              <a:t>S</a:t>
            </a:r>
            <a:r>
              <a:rPr lang="it-IT" b="1"/>
              <a:t> = F/A</a:t>
            </a:r>
            <a:endParaRPr lang="it-IT"/>
          </a:p>
          <a:p>
            <a:pPr algn="ctr"/>
            <a:endParaRPr lang="it-IT" sz="1600"/>
          </a:p>
          <a:p>
            <a:pPr algn="ctr"/>
            <a:r>
              <a:rPr lang="it-IT" sz="1600"/>
              <a:t>ove F = flusso di aria, A = area della sezione trasversale del reattore</a:t>
            </a:r>
          </a:p>
          <a:p>
            <a:pPr algn="ctr"/>
            <a:r>
              <a:rPr lang="it-IT"/>
              <a:t>Poiché </a:t>
            </a:r>
            <a:r>
              <a:rPr lang="it-IT" b="1"/>
              <a:t>A aumenta in testa </a:t>
            </a:r>
            <a:r>
              <a:rPr lang="it-IT"/>
              <a:t>al reattore, </a:t>
            </a:r>
            <a:r>
              <a:rPr lang="it-IT" b="1"/>
              <a:t>v</a:t>
            </a:r>
            <a:r>
              <a:rPr lang="it-IT" b="1" baseline="-25000"/>
              <a:t>S</a:t>
            </a:r>
            <a:r>
              <a:rPr lang="it-IT" b="1"/>
              <a:t> diminuisce</a:t>
            </a:r>
            <a:r>
              <a:rPr lang="it-IT"/>
              <a:t>.</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ext Box 2"/>
          <p:cNvSpPr txBox="1">
            <a:spLocks noChangeArrowheads="1"/>
          </p:cNvSpPr>
          <p:nvPr/>
        </p:nvSpPr>
        <p:spPr bwMode="auto">
          <a:xfrm>
            <a:off x="1104900" y="0"/>
            <a:ext cx="6780213" cy="492125"/>
          </a:xfrm>
          <a:prstGeom prst="rect">
            <a:avLst/>
          </a:prstGeom>
          <a:noFill/>
          <a:ln w="9525">
            <a:noFill/>
            <a:miter lim="800000"/>
            <a:headEnd/>
            <a:tailEnd/>
          </a:ln>
        </p:spPr>
        <p:txBody>
          <a:bodyPr wrap="none">
            <a:spAutoFit/>
          </a:bodyPr>
          <a:lstStyle/>
          <a:p>
            <a:r>
              <a:rPr lang="it-IT" sz="2600" b="1">
                <a:solidFill>
                  <a:srgbClr val="FF0000"/>
                </a:solidFill>
              </a:rPr>
              <a:t>BIOREATTORI PER CELLULE ANIMALI</a:t>
            </a:r>
          </a:p>
        </p:txBody>
      </p:sp>
      <p:sp>
        <p:nvSpPr>
          <p:cNvPr id="9219" name="Text Box 3"/>
          <p:cNvSpPr txBox="1">
            <a:spLocks noChangeArrowheads="1"/>
          </p:cNvSpPr>
          <p:nvPr/>
        </p:nvSpPr>
        <p:spPr bwMode="auto">
          <a:xfrm>
            <a:off x="8459788" y="6400800"/>
            <a:ext cx="336550" cy="457200"/>
          </a:xfrm>
          <a:prstGeom prst="rect">
            <a:avLst/>
          </a:prstGeom>
          <a:noFill/>
          <a:ln w="9525">
            <a:noFill/>
            <a:miter lim="800000"/>
            <a:headEnd/>
            <a:tailEnd/>
          </a:ln>
        </p:spPr>
        <p:txBody>
          <a:bodyPr wrap="none">
            <a:spAutoFit/>
          </a:bodyPr>
          <a:lstStyle/>
          <a:p>
            <a:fld id="{F7C3331D-CAC1-42A0-AB39-94A8039074E6}" type="slidenum">
              <a:rPr lang="it-IT"/>
              <a:pPr/>
              <a:t>8</a:t>
            </a:fld>
            <a:endParaRPr lang="it-IT"/>
          </a:p>
        </p:txBody>
      </p:sp>
      <p:sp>
        <p:nvSpPr>
          <p:cNvPr id="9220" name="Rectangle 17"/>
          <p:cNvSpPr>
            <a:spLocks noChangeArrowheads="1"/>
          </p:cNvSpPr>
          <p:nvPr/>
        </p:nvSpPr>
        <p:spPr bwMode="auto">
          <a:xfrm>
            <a:off x="0" y="855663"/>
            <a:ext cx="9144000" cy="5018087"/>
          </a:xfrm>
          <a:prstGeom prst="rect">
            <a:avLst/>
          </a:prstGeom>
          <a:noFill/>
          <a:ln w="9525">
            <a:noFill/>
            <a:miter lim="800000"/>
            <a:headEnd/>
            <a:tailEnd/>
          </a:ln>
        </p:spPr>
        <p:txBody>
          <a:bodyPr anchor="ctr">
            <a:spAutoFit/>
          </a:bodyPr>
          <a:lstStyle/>
          <a:p>
            <a:pPr algn="ctr"/>
            <a:r>
              <a:rPr lang="it-IT" b="1" u="sng"/>
              <a:t>Esplosione</a:t>
            </a:r>
          </a:p>
          <a:p>
            <a:pPr algn="ctr"/>
            <a:endParaRPr lang="it-IT" b="1" u="sng"/>
          </a:p>
          <a:p>
            <a:pPr algn="ctr"/>
            <a:endParaRPr lang="it-IT" sz="800"/>
          </a:p>
          <a:p>
            <a:pPr algn="just"/>
            <a:r>
              <a:rPr lang="it-IT"/>
              <a:t>Un’altra causa di danno alle cellule è </a:t>
            </a:r>
            <a:r>
              <a:rPr lang="it-IT" b="1"/>
              <a:t>aria intrappolata nel film liquido</a:t>
            </a:r>
            <a:r>
              <a:rPr lang="it-IT"/>
              <a:t> in contatto con la superficie della cellula. Questo avviene specialmente se il reattore è agitato e non si usa un diffusore di aria per immettere l’aria nel reattore. In queste condizioni, il danno alla cellula avviene a velocità di agitazione relativamente basse (150-200 giri/min). In presenza di diffusore, il danno si verifica a velocità molto superiori (circa 800-900 giri/min). A queste velocità la dimensione di Kolmogorov è circa uguale a quella delle cellule.</a:t>
            </a:r>
          </a:p>
          <a:p>
            <a:pPr algn="just"/>
            <a:endParaRPr lang="it-IT"/>
          </a:p>
          <a:p>
            <a:pPr algn="just"/>
            <a:r>
              <a:rPr lang="it-IT"/>
              <a:t> Il danno è dovuto all’</a:t>
            </a:r>
            <a:r>
              <a:rPr lang="it-IT" b="1"/>
              <a:t>urto con le bolle di gas</a:t>
            </a:r>
            <a:r>
              <a:rPr lang="it-IT"/>
              <a:t>, piuttosto che alle forze di stress esercitate dal liquido in movimento.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ext Box 2"/>
          <p:cNvSpPr txBox="1">
            <a:spLocks noChangeArrowheads="1"/>
          </p:cNvSpPr>
          <p:nvPr/>
        </p:nvSpPr>
        <p:spPr bwMode="auto">
          <a:xfrm>
            <a:off x="1104900" y="0"/>
            <a:ext cx="6780213" cy="492125"/>
          </a:xfrm>
          <a:prstGeom prst="rect">
            <a:avLst/>
          </a:prstGeom>
          <a:noFill/>
          <a:ln w="9525">
            <a:noFill/>
            <a:miter lim="800000"/>
            <a:headEnd/>
            <a:tailEnd/>
          </a:ln>
        </p:spPr>
        <p:txBody>
          <a:bodyPr wrap="none">
            <a:spAutoFit/>
          </a:bodyPr>
          <a:lstStyle/>
          <a:p>
            <a:r>
              <a:rPr lang="it-IT" sz="2600" b="1">
                <a:solidFill>
                  <a:srgbClr val="FF0000"/>
                </a:solidFill>
              </a:rPr>
              <a:t>BIOREATTORI PER CELLULE ANIMALI</a:t>
            </a:r>
          </a:p>
        </p:txBody>
      </p:sp>
      <p:sp>
        <p:nvSpPr>
          <p:cNvPr id="10243" name="Text Box 3"/>
          <p:cNvSpPr txBox="1">
            <a:spLocks noChangeArrowheads="1"/>
          </p:cNvSpPr>
          <p:nvPr/>
        </p:nvSpPr>
        <p:spPr bwMode="auto">
          <a:xfrm>
            <a:off x="8459788" y="6400800"/>
            <a:ext cx="336550" cy="457200"/>
          </a:xfrm>
          <a:prstGeom prst="rect">
            <a:avLst/>
          </a:prstGeom>
          <a:noFill/>
          <a:ln w="9525">
            <a:noFill/>
            <a:miter lim="800000"/>
            <a:headEnd/>
            <a:tailEnd/>
          </a:ln>
        </p:spPr>
        <p:txBody>
          <a:bodyPr wrap="none">
            <a:spAutoFit/>
          </a:bodyPr>
          <a:lstStyle/>
          <a:p>
            <a:fld id="{4A469249-61E9-4961-83B4-B7CA2B492763}" type="slidenum">
              <a:rPr lang="it-IT"/>
              <a:pPr/>
              <a:t>9</a:t>
            </a:fld>
            <a:endParaRPr lang="it-IT"/>
          </a:p>
        </p:txBody>
      </p:sp>
      <p:sp>
        <p:nvSpPr>
          <p:cNvPr id="10244" name="Rectangle 17"/>
          <p:cNvSpPr>
            <a:spLocks noChangeArrowheads="1"/>
          </p:cNvSpPr>
          <p:nvPr/>
        </p:nvSpPr>
        <p:spPr bwMode="auto">
          <a:xfrm>
            <a:off x="0" y="287338"/>
            <a:ext cx="9144000" cy="6310312"/>
          </a:xfrm>
          <a:prstGeom prst="rect">
            <a:avLst/>
          </a:prstGeom>
          <a:noFill/>
          <a:ln w="9525">
            <a:noFill/>
            <a:miter lim="800000"/>
            <a:headEnd/>
            <a:tailEnd/>
          </a:ln>
        </p:spPr>
        <p:txBody>
          <a:bodyPr anchor="ctr">
            <a:spAutoFit/>
          </a:bodyPr>
          <a:lstStyle/>
          <a:p>
            <a:pPr algn="ctr"/>
            <a:r>
              <a:rPr lang="it-IT" b="1" u="sng"/>
              <a:t>Danno causato dalla schiuma</a:t>
            </a:r>
            <a:endParaRPr lang="it-IT" b="1"/>
          </a:p>
          <a:p>
            <a:pPr algn="just"/>
            <a:r>
              <a:rPr lang="it-IT" sz="2200"/>
              <a:t>Avviene quando le </a:t>
            </a:r>
            <a:r>
              <a:rPr lang="it-IT" sz="2200" b="1"/>
              <a:t>bolle si muovono in tutte le direzioni</a:t>
            </a:r>
            <a:r>
              <a:rPr lang="it-IT" sz="2200"/>
              <a:t> trascinando con sé le cellule intrappolate nella schiuma. Questo causa una </a:t>
            </a:r>
            <a:r>
              <a:rPr lang="it-IT" sz="2200" b="1"/>
              <a:t>forza di stiramento</a:t>
            </a:r>
            <a:r>
              <a:rPr lang="it-IT" sz="2200"/>
              <a:t> delle cellule </a:t>
            </a:r>
            <a:r>
              <a:rPr lang="it-IT" sz="2200" b="1"/>
              <a:t>in tutte le direzioni</a:t>
            </a:r>
            <a:r>
              <a:rPr lang="it-IT" sz="2200"/>
              <a:t> che eventualmente distrugge la struttura della cellula, come rappresentato nella seguente figura 11.5:</a:t>
            </a:r>
          </a:p>
          <a:p>
            <a:endParaRPr lang="it-IT"/>
          </a:p>
          <a:p>
            <a:endParaRPr lang="it-IT"/>
          </a:p>
          <a:p>
            <a:endParaRPr lang="it-IT"/>
          </a:p>
          <a:p>
            <a:endParaRPr lang="it-IT"/>
          </a:p>
          <a:p>
            <a:endParaRPr lang="it-IT"/>
          </a:p>
          <a:p>
            <a:r>
              <a:rPr lang="it-IT" sz="2000"/>
              <a:t>Figura 11.5. Direzione delle forze di stiramento esercitate dalle bolle sulle cellule.</a:t>
            </a:r>
          </a:p>
          <a:p>
            <a:r>
              <a:rPr lang="it-IT" sz="800"/>
              <a:t> </a:t>
            </a:r>
          </a:p>
          <a:p>
            <a:pPr algn="just"/>
            <a:r>
              <a:rPr lang="it-IT"/>
              <a:t>Un metodo per minimizzare il danno cellulare consiste nell’</a:t>
            </a:r>
            <a:r>
              <a:rPr lang="it-IT" b="1"/>
              <a:t>immobilizzare le cellule</a:t>
            </a:r>
            <a:r>
              <a:rPr lang="it-IT"/>
              <a:t> in una matrice gelatinosa, su perline o dentro fibre cave.  L’entità del danno che le cellule subiscono a causa dei suddetti fattori dipende dalla natura della cellula, dal suo stato nutrizionale, dalla composizione del mezzo, dal disegno del reattore e dalle condizioni operative del reattore.</a:t>
            </a:r>
          </a:p>
        </p:txBody>
      </p:sp>
      <p:pic>
        <p:nvPicPr>
          <p:cNvPr id="10245" name="Picture 2" descr="impianti biochimici 1"/>
          <p:cNvPicPr>
            <a:picLocks noChangeAspect="1" noChangeArrowheads="1"/>
          </p:cNvPicPr>
          <p:nvPr/>
        </p:nvPicPr>
        <p:blipFill>
          <a:blip r:embed="rId2" cstate="print"/>
          <a:srcRect/>
          <a:stretch>
            <a:fillRect/>
          </a:stretch>
        </p:blipFill>
        <p:spPr bwMode="auto">
          <a:xfrm>
            <a:off x="3251200" y="2119313"/>
            <a:ext cx="2400300" cy="1885950"/>
          </a:xfrm>
          <a:prstGeom prst="rect">
            <a:avLst/>
          </a:prstGeom>
          <a:noFill/>
          <a:ln w="9525">
            <a:noFill/>
            <a:miter lim="800000"/>
            <a:headEnd/>
            <a:tailEnd/>
          </a:ln>
        </p:spPr>
      </p:pic>
    </p:spTree>
  </p:cSld>
  <p:clrMapOvr>
    <a:masterClrMapping/>
  </p:clrMapOvr>
</p:sld>
</file>

<file path=ppt/theme/theme1.xml><?xml version="1.0" encoding="utf-8"?>
<a:theme xmlns:a="http://schemas.openxmlformats.org/drawingml/2006/main" name="Struttura predefinita">
  <a:themeElements>
    <a:clrScheme name="Struttura predefinita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Struttura predefinita">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Struttura predefinita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Struttura predefinita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Struttura predefinita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Struttura predefinita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Struttura predefinita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Struttura predefinita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Struttura predefinita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ema di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i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7638</TotalTime>
  <Words>3457</Words>
  <Application>Microsoft Office PowerPoint</Application>
  <PresentationFormat>Presentazione su schermo (4:3)</PresentationFormat>
  <Paragraphs>215</Paragraphs>
  <Slides>22</Slides>
  <Notes>0</Notes>
  <HiddenSlides>0</HiddenSlides>
  <MMClips>0</MMClips>
  <ScaleCrop>false</ScaleCrop>
  <HeadingPairs>
    <vt:vector size="6" baseType="variant">
      <vt:variant>
        <vt:lpstr>Caratteri utilizzati</vt:lpstr>
      </vt:variant>
      <vt:variant>
        <vt:i4>3</vt:i4>
      </vt:variant>
      <vt:variant>
        <vt:lpstr>Tema</vt:lpstr>
      </vt:variant>
      <vt:variant>
        <vt:i4>1</vt:i4>
      </vt:variant>
      <vt:variant>
        <vt:lpstr>Titoli diapositive</vt:lpstr>
      </vt:variant>
      <vt:variant>
        <vt:i4>22</vt:i4>
      </vt:variant>
    </vt:vector>
  </HeadingPairs>
  <TitlesOfParts>
    <vt:vector size="26" baseType="lpstr">
      <vt:lpstr>Arial</vt:lpstr>
      <vt:lpstr>Symbol</vt:lpstr>
      <vt:lpstr>Times New Roman</vt:lpstr>
      <vt:lpstr>Struttura predefinita</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Company>Barolo Claudia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Nessun titolo diapositiva</dc:title>
  <dc:creator>Barolo Claudia</dc:creator>
  <cp:lastModifiedBy>Claudia Barolo</cp:lastModifiedBy>
  <cp:revision>640</cp:revision>
  <dcterms:created xsi:type="dcterms:W3CDTF">2005-09-29T08:21:49Z</dcterms:created>
  <dcterms:modified xsi:type="dcterms:W3CDTF">2023-11-20T09:47:19Z</dcterms:modified>
</cp:coreProperties>
</file>