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624" r:id="rId2"/>
    <p:sldId id="638" r:id="rId3"/>
    <p:sldId id="597" r:id="rId4"/>
    <p:sldId id="568" r:id="rId5"/>
    <p:sldId id="570" r:id="rId6"/>
    <p:sldId id="601" r:id="rId7"/>
    <p:sldId id="627" r:id="rId8"/>
    <p:sldId id="636" r:id="rId9"/>
    <p:sldId id="637" r:id="rId10"/>
    <p:sldId id="598" r:id="rId11"/>
    <p:sldId id="565" r:id="rId12"/>
    <p:sldId id="626" r:id="rId13"/>
    <p:sldId id="262" r:id="rId14"/>
    <p:sldId id="563" r:id="rId15"/>
    <p:sldId id="610" r:id="rId16"/>
    <p:sldId id="559" r:id="rId17"/>
    <p:sldId id="630" r:id="rId18"/>
    <p:sldId id="613" r:id="rId19"/>
    <p:sldId id="631" r:id="rId20"/>
    <p:sldId id="260" r:id="rId21"/>
    <p:sldId id="261" r:id="rId22"/>
    <p:sldId id="877" r:id="rId23"/>
    <p:sldId id="878" r:id="rId24"/>
    <p:sldId id="881" r:id="rId25"/>
    <p:sldId id="882" r:id="rId26"/>
    <p:sldId id="883" r:id="rId27"/>
    <p:sldId id="884" r:id="rId28"/>
    <p:sldId id="887" r:id="rId29"/>
    <p:sldId id="885" r:id="rId30"/>
    <p:sldId id="886" r:id="rId31"/>
    <p:sldId id="273" r:id="rId32"/>
    <p:sldId id="274" r:id="rId33"/>
    <p:sldId id="875" r:id="rId34"/>
    <p:sldId id="908" r:id="rId35"/>
    <p:sldId id="909" r:id="rId36"/>
    <p:sldId id="910" r:id="rId37"/>
    <p:sldId id="911" r:id="rId38"/>
    <p:sldId id="914" r:id="rId39"/>
    <p:sldId id="915" r:id="rId40"/>
    <p:sldId id="916" r:id="rId41"/>
    <p:sldId id="487" r:id="rId42"/>
    <p:sldId id="921" r:id="rId43"/>
    <p:sldId id="895" r:id="rId44"/>
    <p:sldId id="920" r:id="rId45"/>
    <p:sldId id="874" r:id="rId46"/>
    <p:sldId id="503" r:id="rId47"/>
    <p:sldId id="903" r:id="rId48"/>
    <p:sldId id="902" r:id="rId49"/>
    <p:sldId id="912" r:id="rId50"/>
    <p:sldId id="904" r:id="rId51"/>
    <p:sldId id="32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Il%20mio%20Drive\2021\Didattica\biotecnologie\2021-2022\Esercitazione%203\esercizio%2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0</c:v>
                </c:pt>
              </c:numCache>
            </c:numRef>
          </c:xVal>
          <c:yVal>
            <c:numRef>
              <c:f>Foglio1!$C$2:$C$7</c:f>
              <c:numCache>
                <c:formatCode>General</c:formatCode>
                <c:ptCount val="6"/>
                <c:pt idx="0">
                  <c:v>7.4</c:v>
                </c:pt>
                <c:pt idx="1">
                  <c:v>10.199999999999999</c:v>
                </c:pt>
                <c:pt idx="2">
                  <c:v>12.9</c:v>
                </c:pt>
                <c:pt idx="3">
                  <c:v>15.7</c:v>
                </c:pt>
                <c:pt idx="4">
                  <c:v>18.5</c:v>
                </c:pt>
                <c:pt idx="5">
                  <c:v>4.5999999999999996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49-46D5-9634-23393E623F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758965480"/>
        <c:axId val="758965808"/>
      </c:scatterChart>
      <c:valAx>
        <c:axId val="75896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8965808"/>
        <c:crosses val="autoZero"/>
        <c:crossBetween val="midCat"/>
      </c:valAx>
      <c:valAx>
        <c:axId val="75896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lnNt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896548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CBB12-F5A1-4428-A30F-0784871D4CCF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774D4-7839-4C0C-9F9A-F72CDE914D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8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D5C18-DF0B-422F-84DD-03077881139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OHC(CH2)3CHO</a:t>
            </a:r>
          </a:p>
        </p:txBody>
      </p:sp>
    </p:spTree>
    <p:extLst>
      <p:ext uri="{BB962C8B-B14F-4D97-AF65-F5344CB8AC3E}">
        <p14:creationId xmlns:p14="http://schemas.microsoft.com/office/powerpoint/2010/main" val="357128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06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51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21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27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36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60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28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9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60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63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04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44562-E8F5-4E24-8C99-F93CD41FC5B6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1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DvQNQsLJ-k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044560B4-41F6-4581-805F-31BDADF75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07975"/>
            <a:ext cx="871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Metodi di immobilizzazione mediante legami covalenti 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FEB9A402-843B-4F3F-BA3D-C307B4D2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5175"/>
            <a:ext cx="871855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Legame su </a:t>
            </a:r>
            <a:r>
              <a:rPr kumimoji="0" lang="it-IT" alt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carrier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-assemblati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Resine a matrice attivata per il legame covalente e di superficie dei gruppi amminici liberi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8EEDB0-3BB3-4C2A-8FFB-64CFD24BD851}"/>
              </a:ext>
            </a:extLst>
          </p:cNvPr>
          <p:cNvSpPr txBox="1"/>
          <p:nvPr/>
        </p:nvSpPr>
        <p:spPr>
          <a:xfrm>
            <a:off x="101600" y="2023417"/>
            <a:ext cx="7059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Attivazione dei gruppi funzionali e immobilizzazione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CBC286-B0E2-4BB8-A2F8-4621174FD38A}"/>
              </a:ext>
            </a:extLst>
          </p:cNvPr>
          <p:cNvSpPr txBox="1"/>
          <p:nvPr/>
        </p:nvSpPr>
        <p:spPr>
          <a:xfrm>
            <a:off x="163614" y="2954730"/>
            <a:ext cx="859452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Affinché si formi il legame covalente tra la matrice solida e l’enzima, è necessario 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 due parti abbiano gruppi funzionali sufficientemente reattivi.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PS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 volte questa condizione può non realizzarsi ad esempio, in condizioni operative blande, usando una resina con gruppi carbossilici, nessun amminoacido di una proteina potrà reagire covalentemente con una matrice.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PS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Ancora più difficoltoso potrà risultare l’uso dell’ammina primaria di un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supporto al fine di legare covalentemente i residui amminici lisinici di un enzima.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PS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Questi inconvenienti operativi si possono superare attraverso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l’attivazione dei gruppi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funzionali del supporto,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che vengono fatti reagire con composti chimici in grado di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modificarli in forma tale da renderli più reattivi ed in grado di formare i legami desiderati.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20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6E76689-D4A8-4E03-B942-B2383214ECE4}"/>
              </a:ext>
            </a:extLst>
          </p:cNvPr>
          <p:cNvSpPr txBox="1"/>
          <p:nvPr/>
        </p:nvSpPr>
        <p:spPr>
          <a:xfrm>
            <a:off x="80191" y="248038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FFFFFF"/>
                </a:solidFill>
                <a:latin typeface="Calibri Light" panose="020F0302020204030204"/>
              </a:rPr>
              <a:t>M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eccanismi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chimici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attraverso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quali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l’enzima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lega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al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9BE6232-0D51-4E06-B1BF-DA4F14207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00"/>
          <a:stretch/>
        </p:blipFill>
        <p:spPr>
          <a:xfrm>
            <a:off x="742921" y="2507920"/>
            <a:ext cx="7434760" cy="2688066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id="{CDA38B4B-1265-4B57-A5A5-AE922D345FEE}"/>
              </a:ext>
            </a:extLst>
          </p:cNvPr>
          <p:cNvGrpSpPr/>
          <p:nvPr/>
        </p:nvGrpSpPr>
        <p:grpSpPr>
          <a:xfrm>
            <a:off x="5251508" y="292905"/>
            <a:ext cx="1501899" cy="1159201"/>
            <a:chOff x="506880" y="922789"/>
            <a:chExt cx="1875594" cy="1409744"/>
          </a:xfrm>
        </p:grpSpPr>
        <p:pic>
          <p:nvPicPr>
            <p:cNvPr id="30" name="Picture 2" descr="Lisina - Wikipedia">
              <a:extLst>
                <a:ext uri="{FF2B5EF4-FFF2-40B4-BE49-F238E27FC236}">
                  <a16:creationId xmlns:a16="http://schemas.microsoft.com/office/drawing/2014/main" id="{3E4F1EA8-2F9F-4516-982E-42B3F099C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80" y="1004865"/>
              <a:ext cx="1875594" cy="132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E970004B-E3FE-45B7-98C5-19F0FB6CD324}"/>
                </a:ext>
              </a:extLst>
            </p:cNvPr>
            <p:cNvSpPr txBox="1"/>
            <p:nvPr/>
          </p:nvSpPr>
          <p:spPr>
            <a:xfrm>
              <a:off x="704675" y="922789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LISINA</a:t>
              </a: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F0249A6A-347D-4C2E-AE91-40330A4E4C06}"/>
              </a:ext>
            </a:extLst>
          </p:cNvPr>
          <p:cNvGrpSpPr/>
          <p:nvPr/>
        </p:nvGrpSpPr>
        <p:grpSpPr>
          <a:xfrm>
            <a:off x="6753407" y="248038"/>
            <a:ext cx="2103462" cy="1169062"/>
            <a:chOff x="390892" y="2147867"/>
            <a:chExt cx="2103462" cy="1169062"/>
          </a:xfrm>
        </p:grpSpPr>
        <p:pic>
          <p:nvPicPr>
            <p:cNvPr id="39" name="Picture 4" descr="L-ARGININA - UN INTEGRATORE VERAMENTE EFFICACE - Medicina Estetica Cremona">
              <a:extLst>
                <a:ext uri="{FF2B5EF4-FFF2-40B4-BE49-F238E27FC236}">
                  <a16:creationId xmlns:a16="http://schemas.microsoft.com/office/drawing/2014/main" id="{5D2B0931-2508-4E65-A0A0-1E5949771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81" y="2592198"/>
              <a:ext cx="2007773" cy="72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B33F11A8-FC5D-40AE-A4C2-C4DE41C2AA43}"/>
                </a:ext>
              </a:extLst>
            </p:cNvPr>
            <p:cNvSpPr txBox="1"/>
            <p:nvPr/>
          </p:nvSpPr>
          <p:spPr>
            <a:xfrm>
              <a:off x="390892" y="2147867"/>
              <a:ext cx="1133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ARGININA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C11BC62-8B45-4F29-9139-C18ED4941B2D}"/>
              </a:ext>
            </a:extLst>
          </p:cNvPr>
          <p:cNvSpPr txBox="1"/>
          <p:nvPr/>
        </p:nvSpPr>
        <p:spPr>
          <a:xfrm>
            <a:off x="478172" y="1876695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Gruppi carbossilici ed amminici attivati</a:t>
            </a:r>
          </a:p>
        </p:txBody>
      </p:sp>
    </p:spTree>
    <p:extLst>
      <p:ext uri="{BB962C8B-B14F-4D97-AF65-F5344CB8AC3E}">
        <p14:creationId xmlns:p14="http://schemas.microsoft.com/office/powerpoint/2010/main" val="395629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8A8EA9-F9D6-4FE4-8ACA-A76A757E90BC}"/>
              </a:ext>
            </a:extLst>
          </p:cNvPr>
          <p:cNvSpPr txBox="1"/>
          <p:nvPr/>
        </p:nvSpPr>
        <p:spPr>
          <a:xfrm>
            <a:off x="61861" y="128867"/>
            <a:ext cx="516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Attivazione dei gruppi carbossilici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96A80E77-4F84-44F5-9CBB-1E0A78894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01" y="652087"/>
            <a:ext cx="5549373" cy="58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89FC052-57B1-4219-B653-283E84B36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929" y="251228"/>
            <a:ext cx="1692789" cy="66653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DD3A28-9172-4162-ABB0-ABB380020C78}"/>
              </a:ext>
            </a:extLst>
          </p:cNvPr>
          <p:cNvSpPr txBox="1"/>
          <p:nvPr/>
        </p:nvSpPr>
        <p:spPr>
          <a:xfrm>
            <a:off x="6925696" y="869096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Carbodiimmide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27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4E746B-FF4E-4D60-83C4-6F867F70015F}"/>
              </a:ext>
            </a:extLst>
          </p:cNvPr>
          <p:cNvSpPr txBox="1"/>
          <p:nvPr/>
        </p:nvSpPr>
        <p:spPr>
          <a:xfrm>
            <a:off x="293614" y="310393"/>
            <a:ext cx="4904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Attivazione dei gruppi amminici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27E305-BCFF-459D-ADFE-5374BB0C179E}"/>
              </a:ext>
            </a:extLst>
          </p:cNvPr>
          <p:cNvSpPr txBox="1"/>
          <p:nvPr/>
        </p:nvSpPr>
        <p:spPr>
          <a:xfrm>
            <a:off x="100668" y="931178"/>
            <a:ext cx="878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legame tra un supporto funzionalizzato con un gruppo amminico e un gruppo carbossilico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dell’enzima può avvenire attraverso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carbodiimmide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B2FA4A-7426-498E-B639-8DA70FB260EE}"/>
              </a:ext>
            </a:extLst>
          </p:cNvPr>
          <p:cNvSpPr txBox="1"/>
          <p:nvPr/>
        </p:nvSpPr>
        <p:spPr>
          <a:xfrm>
            <a:off x="100668" y="3045204"/>
            <a:ext cx="783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alternativa, la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glutaraldeide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può attivare il gruppo amminico del supporto attraverso formazione di base di Schiff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4456F30-0C47-422A-B2BE-CCAC90C7F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04" y="3939344"/>
            <a:ext cx="6019800" cy="260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B7603041-FC06-4676-B952-711A6745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13" y="4340925"/>
            <a:ext cx="205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Unione</a:t>
            </a:r>
            <a:r>
              <a:rPr kumimoji="0" lang="en-US" altLang="it-I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un </a:t>
            </a:r>
            <a:r>
              <a:rPr kumimoji="0" lang="en-US" altLang="it-IT" sz="18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enzima</a:t>
            </a:r>
            <a:r>
              <a:rPr kumimoji="0" lang="en-US" altLang="it-I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 </a:t>
            </a:r>
            <a:r>
              <a:rPr kumimoji="0" lang="en-US" altLang="it-IT" sz="18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vetro</a:t>
            </a:r>
            <a:r>
              <a:rPr kumimoji="0" lang="en-US" altLang="it-I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 mezzo di </a:t>
            </a:r>
            <a:r>
              <a:rPr kumimoji="0" lang="en-US" altLang="it-IT" sz="18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glutaraldeide</a:t>
            </a:r>
            <a:endParaRPr kumimoji="0" lang="en-US" altLang="it-IT" sz="1800" b="0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EDAA65-4F8F-494D-BC7A-1ADB1D20FB87}"/>
              </a:ext>
            </a:extLst>
          </p:cNvPr>
          <p:cNvSpPr txBox="1"/>
          <p:nvPr/>
        </p:nvSpPr>
        <p:spPr>
          <a:xfrm>
            <a:off x="293613" y="1797179"/>
            <a:ext cx="807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00" marR="0" lvl="0" indent="-4953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amminoetilcellulosa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è stata fatta reagire con i residui carbossilici di una proteina enzimatica in presenza di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carbodiimmide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63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AA0ABD66-F18A-4F90-A362-D2C660324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07975"/>
            <a:ext cx="871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Metodi di immobilizzazione mediante legami covalenti 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00420A90-9795-4AED-B3E3-986EBB58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8718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Uso di reattivi bifunzionali per il </a:t>
            </a:r>
            <a:r>
              <a:rPr kumimoji="0" lang="it-IT" altLang="it-IT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cross-link </a:t>
            </a: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intra-intermolecolare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Storicamente la prima metodologia di immobilizzazione sviluppata!</a:t>
            </a: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</a:p>
        </p:txBody>
      </p:sp>
      <p:sp>
        <p:nvSpPr>
          <p:cNvPr id="11268" name="Text Box 8">
            <a:extLst>
              <a:ext uri="{FF2B5EF4-FFF2-40B4-BE49-F238E27FC236}">
                <a16:creationId xmlns:a16="http://schemas.microsoft.com/office/drawing/2014/main" id="{79A7CCB0-E81C-49F0-A72C-B72CB7E5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772025"/>
            <a:ext cx="3586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4638" algn="l"/>
                <a:tab pos="12493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4638" algn="l"/>
                <a:tab pos="12493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4638" algn="l"/>
                <a:tab pos="1249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4638" algn="l"/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4638" algn="l"/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638" algn="l"/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638" algn="l"/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638" algn="l"/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638" algn="l"/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638" algn="l"/>
                <a:tab pos="12493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Vantaggi: facilità di reazione</a:t>
            </a:r>
          </a:p>
        </p:txBody>
      </p:sp>
      <p:sp>
        <p:nvSpPr>
          <p:cNvPr id="11269" name="Text Box 9">
            <a:extLst>
              <a:ext uri="{FF2B5EF4-FFF2-40B4-BE49-F238E27FC236}">
                <a16:creationId xmlns:a16="http://schemas.microsoft.com/office/drawing/2014/main" id="{8E326A7F-8775-41DC-82C2-CC7E64E37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241925"/>
            <a:ext cx="88915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41438" indent="-1341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1438" marR="0" lvl="0" indent="-13414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Svantaggi:	scarsa stabilità meccanica ed idrodinamica dell’aggregato proteico</a:t>
            </a:r>
          </a:p>
          <a:p>
            <a:pPr marL="1341438" marR="0" lvl="0" indent="-1341438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possibile inattivazione covalente dell’enzima</a:t>
            </a:r>
          </a:p>
          <a:p>
            <a:pPr marL="1341438" marR="0" lvl="0" indent="-1341438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(es. modifica di gruppi funzionali del sito attivo, irrigidimento della struttura)</a:t>
            </a:r>
          </a:p>
        </p:txBody>
      </p:sp>
      <p:sp>
        <p:nvSpPr>
          <p:cNvPr id="11270" name="Rectangle 11">
            <a:extLst>
              <a:ext uri="{FF2B5EF4-FFF2-40B4-BE49-F238E27FC236}">
                <a16:creationId xmlns:a16="http://schemas.microsoft.com/office/drawing/2014/main" id="{A7F03418-EF7A-450D-8A7D-9B9B58DF5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87575"/>
            <a:ext cx="31242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 reattivo frequentemente impiegato è la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glutaraldeide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Essa </a:t>
            </a: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954F7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lega gruppi amminici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liberi, molto frequenti sulla superficie delle proteine</a:t>
            </a:r>
          </a:p>
        </p:txBody>
      </p:sp>
      <p:pic>
        <p:nvPicPr>
          <p:cNvPr id="11271" name="Picture 13" descr="GLUTARALDEDE">
            <a:extLst>
              <a:ext uri="{FF2B5EF4-FFF2-40B4-BE49-F238E27FC236}">
                <a16:creationId xmlns:a16="http://schemas.microsoft.com/office/drawing/2014/main" id="{9CF9B925-33C8-4904-ADAD-B015623C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571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ext Box 2"/>
          <p:cNvSpPr txBox="1">
            <a:spLocks noChangeArrowheads="1"/>
          </p:cNvSpPr>
          <p:nvPr/>
        </p:nvSpPr>
        <p:spPr bwMode="auto">
          <a:xfrm>
            <a:off x="8675688" y="64277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2D080-7FF7-4AFB-8252-52822EB99D76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-13746" y="19755"/>
            <a:ext cx="35407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METODI DI IMMOBILIZZAZIONE</a:t>
            </a:r>
          </a:p>
        </p:txBody>
      </p:sp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1" y="620713"/>
            <a:ext cx="4224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Cross-linking con reagenti bifunzionali</a:t>
            </a:r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468313" y="908051"/>
            <a:ext cx="79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Cellule e enzimi		reagenti bi- o multifunzionali (aldeidi o ammine)</a:t>
            </a:r>
          </a:p>
        </p:txBody>
      </p:sp>
      <p:sp>
        <p:nvSpPr>
          <p:cNvPr id="400391" name="AutoShape 7"/>
          <p:cNvSpPr>
            <a:spLocks noChangeArrowheads="1"/>
          </p:cNvSpPr>
          <p:nvPr/>
        </p:nvSpPr>
        <p:spPr bwMode="auto">
          <a:xfrm>
            <a:off x="3864256" y="1305277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392" name="Text Box 8"/>
          <p:cNvSpPr txBox="1">
            <a:spLocks noChangeArrowheads="1"/>
          </p:cNvSpPr>
          <p:nvPr/>
        </p:nvSpPr>
        <p:spPr bwMode="auto">
          <a:xfrm>
            <a:off x="107949" y="1841917"/>
            <a:ext cx="9036051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ottengono aggregati enzimatici tridimensionali reticolati, insolubili in acqua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PROBLEMA: posso usare solo reagenti non tossici!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REAGENTE PIU’ USATO: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glutaraldeide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con i residui lisinici della proteina forma delle basi di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Schiff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Sono legami irreversibili e sopravvivono anche a valori di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temperature estreme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RETICOLAZIONE dipendente da: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concentrazione del biocatalizzatore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concentrazione del reticolante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forza ionica della soluzione acquosa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temperatura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tempo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VANTAGGIO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serve un singolo reagente, la reazione è facile da condurre</a:t>
            </a:r>
          </a:p>
        </p:txBody>
      </p:sp>
    </p:spTree>
    <p:extLst>
      <p:ext uri="{BB962C8B-B14F-4D97-AF65-F5344CB8AC3E}">
        <p14:creationId xmlns:p14="http://schemas.microsoft.com/office/powerpoint/2010/main" val="76159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77F90AE-13B7-43EE-9158-A919C6CDBFC6}"/>
              </a:ext>
            </a:extLst>
          </p:cNvPr>
          <p:cNvSpPr txBox="1"/>
          <p:nvPr/>
        </p:nvSpPr>
        <p:spPr>
          <a:xfrm>
            <a:off x="138890" y="273205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meccanismi chimici attraverso i quali l’enzima si lega al supporto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B95134F-2944-4CD0-8E31-095CE73E0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298"/>
          <a:stretch/>
        </p:blipFill>
        <p:spPr>
          <a:xfrm>
            <a:off x="-1" y="1539295"/>
            <a:ext cx="6039126" cy="1652219"/>
          </a:xfrm>
          <a:prstGeom prst="rect">
            <a:avLst/>
          </a:prstGeom>
        </p:spPr>
      </p:pic>
      <p:grpSp>
        <p:nvGrpSpPr>
          <p:cNvPr id="23" name="Gruppo 22">
            <a:extLst>
              <a:ext uri="{FF2B5EF4-FFF2-40B4-BE49-F238E27FC236}">
                <a16:creationId xmlns:a16="http://schemas.microsoft.com/office/drawing/2014/main" id="{D84687E9-DF47-4C0F-9258-0C60BB65FC25}"/>
              </a:ext>
            </a:extLst>
          </p:cNvPr>
          <p:cNvGrpSpPr/>
          <p:nvPr/>
        </p:nvGrpSpPr>
        <p:grpSpPr>
          <a:xfrm>
            <a:off x="5251508" y="292905"/>
            <a:ext cx="1501899" cy="1159201"/>
            <a:chOff x="506880" y="922789"/>
            <a:chExt cx="1875594" cy="1409744"/>
          </a:xfrm>
        </p:grpSpPr>
        <p:pic>
          <p:nvPicPr>
            <p:cNvPr id="24" name="Picture 2" descr="Lisina - Wikipedia">
              <a:extLst>
                <a:ext uri="{FF2B5EF4-FFF2-40B4-BE49-F238E27FC236}">
                  <a16:creationId xmlns:a16="http://schemas.microsoft.com/office/drawing/2014/main" id="{9AD8312E-F5C4-450A-9B56-016D064C2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80" y="1004865"/>
              <a:ext cx="1875594" cy="132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3F6F6906-B553-4122-8A44-BFD2B4DE10CA}"/>
                </a:ext>
              </a:extLst>
            </p:cNvPr>
            <p:cNvSpPr txBox="1"/>
            <p:nvPr/>
          </p:nvSpPr>
          <p:spPr>
            <a:xfrm>
              <a:off x="704675" y="922789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LISINA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1FB66E1D-A975-43FC-B496-22C5083074AF}"/>
              </a:ext>
            </a:extLst>
          </p:cNvPr>
          <p:cNvGrpSpPr/>
          <p:nvPr/>
        </p:nvGrpSpPr>
        <p:grpSpPr>
          <a:xfrm>
            <a:off x="6753407" y="248038"/>
            <a:ext cx="2103462" cy="1169062"/>
            <a:chOff x="390892" y="2147867"/>
            <a:chExt cx="2103462" cy="1169062"/>
          </a:xfrm>
        </p:grpSpPr>
        <p:pic>
          <p:nvPicPr>
            <p:cNvPr id="28" name="Picture 4" descr="L-ARGININA - UN INTEGRATORE VERAMENTE EFFICACE - Medicina Estetica Cremona">
              <a:extLst>
                <a:ext uri="{FF2B5EF4-FFF2-40B4-BE49-F238E27FC236}">
                  <a16:creationId xmlns:a16="http://schemas.microsoft.com/office/drawing/2014/main" id="{C30B0559-CE03-4492-93DB-486911B6C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81" y="2592198"/>
              <a:ext cx="2007773" cy="72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38A79D04-C962-4734-9DD6-8F9B6607201B}"/>
                </a:ext>
              </a:extLst>
            </p:cNvPr>
            <p:cNvSpPr txBox="1"/>
            <p:nvPr/>
          </p:nvSpPr>
          <p:spPr>
            <a:xfrm>
              <a:off x="390892" y="2147867"/>
              <a:ext cx="1133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ARGININA</a:t>
              </a:r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DAFBAA30-C0D3-4CF3-AA63-6C2F7C8091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157"/>
          <a:stretch/>
        </p:blipFill>
        <p:spPr>
          <a:xfrm>
            <a:off x="988808" y="3429000"/>
            <a:ext cx="6981825" cy="2711045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F87207-C02A-468E-AF7D-99B5F838FD2C}"/>
              </a:ext>
            </a:extLst>
          </p:cNvPr>
          <p:cNvSpPr txBox="1"/>
          <p:nvPr/>
        </p:nvSpPr>
        <p:spPr>
          <a:xfrm>
            <a:off x="3376569" y="2971700"/>
            <a:ext cx="194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Oligoglutaraldeide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9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9753" y="119004"/>
            <a:ext cx="8569325" cy="113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Immobilizzazione per reticolazione e co-reticolazione 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 legami covalenti  si formano fra un reagente bifunzionale e il biocatalizzatore. 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È possibile eliminare in tal modo l'uso di supporti. </a:t>
            </a: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1303341"/>
            <a:ext cx="5784851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7953" y="5400676"/>
            <a:ext cx="7610475" cy="1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Esempi: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pepsina  reticolata con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glutaraldeide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cellule batteriche co-reticolate con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ovoalbumina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usando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glutaraldeide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glucosio isomerasi reticolata assieme alla gelatina con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glutaraldeide</a:t>
            </a: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2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EDE881-BF97-45E2-932B-2170B107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2043112"/>
            <a:ext cx="6686550" cy="2771775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F1BC24-2656-4A73-8D76-CFACA4E54276}"/>
              </a:ext>
            </a:extLst>
          </p:cNvPr>
          <p:cNvSpPr txBox="1"/>
          <p:nvPr/>
        </p:nvSpPr>
        <p:spPr>
          <a:xfrm>
            <a:off x="640080" y="658368"/>
            <a:ext cx="1454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ESERCIZI</a:t>
            </a:r>
          </a:p>
        </p:txBody>
      </p:sp>
    </p:spTree>
    <p:extLst>
      <p:ext uri="{BB962C8B-B14F-4D97-AF65-F5344CB8AC3E}">
        <p14:creationId xmlns:p14="http://schemas.microsoft.com/office/powerpoint/2010/main" val="38002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9BF27BA-3B5B-4830-80E3-82E9192B6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450"/>
          <a:stretch/>
        </p:blipFill>
        <p:spPr>
          <a:xfrm>
            <a:off x="2507075" y="1745358"/>
            <a:ext cx="4129849" cy="30910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52A0DD-720B-4779-9AA1-C03338E8EB2C}"/>
              </a:ext>
            </a:extLst>
          </p:cNvPr>
          <p:cNvSpPr txBox="1"/>
          <p:nvPr/>
        </p:nvSpPr>
        <p:spPr>
          <a:xfrm>
            <a:off x="640080" y="658368"/>
            <a:ext cx="1454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ESERCIZI</a:t>
            </a:r>
          </a:p>
        </p:txBody>
      </p:sp>
    </p:spTree>
    <p:extLst>
      <p:ext uri="{BB962C8B-B14F-4D97-AF65-F5344CB8AC3E}">
        <p14:creationId xmlns:p14="http://schemas.microsoft.com/office/powerpoint/2010/main" val="2609415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9BF27BA-3B5B-4830-80E3-82E9192B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68" y="2148840"/>
            <a:ext cx="8306663" cy="2148078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08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672E80-D132-4CD4-8A54-C555E302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6" y="457200"/>
            <a:ext cx="819806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52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sellaDiTesto 3">
            <a:extLst>
              <a:ext uri="{FF2B5EF4-FFF2-40B4-BE49-F238E27FC236}">
                <a16:creationId xmlns:a16="http://schemas.microsoft.com/office/drawing/2014/main" id="{C874E0FC-6914-414A-B652-815F9D3F0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92152"/>
            <a:ext cx="75517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PROFITTO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it-IT" altLang="it-IT" sz="2000" b="1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(Ricavo – Costo) / (tempo X capitale investito)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Posto Ricavo – costo &gt; 0, ciò che più conta è 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CAPACITA’ PRODUTTIVA DELL’IMPIANTO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Cp = Quantità di prodotto / (tempo X volume impianto) = kg / (h* m</a:t>
            </a:r>
            <a:r>
              <a:rPr kumimoji="0" lang="it-IT" altLang="it-IT" sz="20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Ricavo – costo = profitto per quantità unitaria di prodotto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it-IT" altLang="it-IT" sz="2000" b="1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 </a:t>
            </a: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è funzione di C</a:t>
            </a:r>
            <a:r>
              <a:rPr kumimoji="0" lang="it-IT" altLang="it-IT" sz="2000" b="1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it-IT" altLang="it-IT" sz="2000" b="1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(ricavo – costo) X Cp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Il capitale investito è funzione del volume dell’impianto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5482CF-94EE-ABE0-AA64-28CE6F001BDB}"/>
              </a:ext>
            </a:extLst>
          </p:cNvPr>
          <p:cNvSpPr txBox="1"/>
          <p:nvPr/>
        </p:nvSpPr>
        <p:spPr>
          <a:xfrm>
            <a:off x="2982761" y="230487"/>
            <a:ext cx="3097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</a:rPr>
              <a:t>IMPIANTI INDUSTRIALI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F70E7B-C822-4F77-B231-E83F4A532D91}"/>
              </a:ext>
            </a:extLst>
          </p:cNvPr>
          <p:cNvSpPr txBox="1"/>
          <p:nvPr/>
        </p:nvSpPr>
        <p:spPr>
          <a:xfrm>
            <a:off x="34927" y="715963"/>
            <a:ext cx="9115425" cy="4710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Casi possibili: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Elevato valore in kg/h: processo chimico molto veloce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                                processo lento in un impianto di grandi dimensioni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 Elevato valore in kg/m</a:t>
            </a:r>
            <a:r>
              <a:rPr kumimoji="0" lang="it-IT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può indicare sia un processo veloce che un processo lento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Perciò la capacità produttiva, per avere completo significato industriale, deve essere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Espressa nelle tre dimensioni kg/ (h m</a:t>
            </a:r>
            <a:r>
              <a:rPr kumimoji="0" lang="it-IT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Scopo primario:   determinare  e/o ottimizzare C</a:t>
            </a:r>
            <a:r>
              <a:rPr kumimoji="0" 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B5EEB35-A8FC-4A2A-968D-B13D322A82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98" r="1786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41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0D64DFF-299A-4DBC-BE19-4EEDCE92C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" r="598" b="1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9A786B-C779-40E6-BD73-2FCA2197AB01}"/>
              </a:ext>
            </a:extLst>
          </p:cNvPr>
          <p:cNvSpPr txBox="1"/>
          <p:nvPr/>
        </p:nvSpPr>
        <p:spPr>
          <a:xfrm>
            <a:off x="7877262" y="5972961"/>
            <a:ext cx="260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1570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0F121D09-E52B-4E5C-83E0-4F7A048A3DDD}"/>
              </a:ext>
            </a:extLst>
          </p:cNvPr>
          <p:cNvGrpSpPr/>
          <p:nvPr/>
        </p:nvGrpSpPr>
        <p:grpSpPr>
          <a:xfrm>
            <a:off x="596348" y="457200"/>
            <a:ext cx="7951303" cy="5943600"/>
            <a:chOff x="596348" y="457200"/>
            <a:chExt cx="7951303" cy="59436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5F454DE-54C8-43AB-BE52-82A3C4C46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348" y="457200"/>
              <a:ext cx="7951303" cy="594360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9CD28E9-C985-41E7-A6E2-3152DA25B76C}"/>
                </a:ext>
              </a:extLst>
            </p:cNvPr>
            <p:cNvSpPr txBox="1"/>
            <p:nvPr/>
          </p:nvSpPr>
          <p:spPr>
            <a:xfrm>
              <a:off x="7843706" y="5838738"/>
              <a:ext cx="3187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149590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C799F570-6DA4-4174-BB59-70F2794736E8}"/>
              </a:ext>
            </a:extLst>
          </p:cNvPr>
          <p:cNvGrpSpPr/>
          <p:nvPr/>
        </p:nvGrpSpPr>
        <p:grpSpPr>
          <a:xfrm>
            <a:off x="342900" y="457200"/>
            <a:ext cx="8458200" cy="5943600"/>
            <a:chOff x="342900" y="457200"/>
            <a:chExt cx="8458200" cy="59436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034C0D9-027D-4E8E-8590-D57138286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" b="3742"/>
            <a:stretch/>
          </p:blipFill>
          <p:spPr>
            <a:xfrm>
              <a:off x="342900" y="457200"/>
              <a:ext cx="8458200" cy="5943600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9C9D7A8-EA6C-41BA-AD32-A55C23210045}"/>
                </a:ext>
              </a:extLst>
            </p:cNvPr>
            <p:cNvSpPr txBox="1"/>
            <p:nvPr/>
          </p:nvSpPr>
          <p:spPr>
            <a:xfrm>
              <a:off x="8019875" y="6233020"/>
              <a:ext cx="218114" cy="1677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164346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C3C11B1E-FEA6-4903-B213-931DBDCC48AD}"/>
              </a:ext>
            </a:extLst>
          </p:cNvPr>
          <p:cNvGrpSpPr/>
          <p:nvPr/>
        </p:nvGrpSpPr>
        <p:grpSpPr>
          <a:xfrm>
            <a:off x="342900" y="457200"/>
            <a:ext cx="8458200" cy="5943600"/>
            <a:chOff x="342900" y="457200"/>
            <a:chExt cx="8458200" cy="59436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A87A20B-1E6F-4D53-8B19-1E951977D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" b="1722"/>
            <a:stretch/>
          </p:blipFill>
          <p:spPr>
            <a:xfrm>
              <a:off x="342900" y="457200"/>
              <a:ext cx="8458200" cy="594360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84C364A-AD7D-4815-AD55-1D42D725E63B}"/>
                </a:ext>
              </a:extLst>
            </p:cNvPr>
            <p:cNvSpPr txBox="1"/>
            <p:nvPr/>
          </p:nvSpPr>
          <p:spPr>
            <a:xfrm>
              <a:off x="7868873" y="5889072"/>
              <a:ext cx="3103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659924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ABDEA0D7-C59E-4841-84D2-75CC12ADC415}"/>
              </a:ext>
            </a:extLst>
          </p:cNvPr>
          <p:cNvGrpSpPr/>
          <p:nvPr/>
        </p:nvGrpSpPr>
        <p:grpSpPr>
          <a:xfrm>
            <a:off x="342900" y="457200"/>
            <a:ext cx="8458200" cy="5943600"/>
            <a:chOff x="342900" y="457200"/>
            <a:chExt cx="8458200" cy="59436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F2F97A47-1498-427A-90AB-929A999D40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15" r="2" b="989"/>
            <a:stretch/>
          </p:blipFill>
          <p:spPr>
            <a:xfrm>
              <a:off x="342900" y="457200"/>
              <a:ext cx="8458200" cy="5943600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3D767577-85BC-4228-9680-6E547845F617}"/>
                </a:ext>
              </a:extLst>
            </p:cNvPr>
            <p:cNvSpPr txBox="1"/>
            <p:nvPr/>
          </p:nvSpPr>
          <p:spPr>
            <a:xfrm>
              <a:off x="8162488" y="6216242"/>
              <a:ext cx="117446" cy="1845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948793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01B99A8D-C2E3-4781-A297-849A27BECF1B}"/>
              </a:ext>
            </a:extLst>
          </p:cNvPr>
          <p:cNvGrpSpPr/>
          <p:nvPr/>
        </p:nvGrpSpPr>
        <p:grpSpPr>
          <a:xfrm>
            <a:off x="342900" y="457200"/>
            <a:ext cx="8458200" cy="5943600"/>
            <a:chOff x="342900" y="457200"/>
            <a:chExt cx="8458200" cy="59436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0948BB20-6D1F-43C9-B291-A7997E960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0" r="2" b="2198"/>
            <a:stretch/>
          </p:blipFill>
          <p:spPr>
            <a:xfrm>
              <a:off x="342900" y="457200"/>
              <a:ext cx="8458200" cy="5943600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54DB2B8E-0F2E-44CE-B0FE-E5167F3A7244}"/>
                </a:ext>
              </a:extLst>
            </p:cNvPr>
            <p:cNvSpPr txBox="1"/>
            <p:nvPr/>
          </p:nvSpPr>
          <p:spPr>
            <a:xfrm>
              <a:off x="8070209" y="6149130"/>
              <a:ext cx="251670" cy="2516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053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8DE6CF9-0435-4B1C-902E-6DBE64C4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CED2A72-928E-451F-981D-90A15C76305E}"/>
              </a:ext>
            </a:extLst>
          </p:cNvPr>
          <p:cNvSpPr txBox="1"/>
          <p:nvPr/>
        </p:nvSpPr>
        <p:spPr>
          <a:xfrm>
            <a:off x="7813022" y="5939406"/>
            <a:ext cx="251670" cy="251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847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9B8BB1-4455-41C3-B723-D05F59F28354}"/>
              </a:ext>
            </a:extLst>
          </p:cNvPr>
          <p:cNvSpPr txBox="1"/>
          <p:nvPr/>
        </p:nvSpPr>
        <p:spPr>
          <a:xfrm>
            <a:off x="495030" y="2767106"/>
            <a:ext cx="2160621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Schema di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legami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covalenti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enzimi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gruppi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attivi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del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BC9D0F6-0B06-4557-8B83-011C08C3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155" y="17819"/>
            <a:ext cx="6198742" cy="6858000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DCF0BB16-116B-47B2-9E39-5A6C9B3A97C6}"/>
              </a:ext>
            </a:extLst>
          </p:cNvPr>
          <p:cNvSpPr/>
          <p:nvPr/>
        </p:nvSpPr>
        <p:spPr>
          <a:xfrm>
            <a:off x="5645791" y="838899"/>
            <a:ext cx="269159" cy="2684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EB3F87BB-CAEA-44E0-8175-70201AF5585F}"/>
              </a:ext>
            </a:extLst>
          </p:cNvPr>
          <p:cNvSpPr/>
          <p:nvPr/>
        </p:nvSpPr>
        <p:spPr>
          <a:xfrm>
            <a:off x="6393810" y="838899"/>
            <a:ext cx="269159" cy="2684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0D96990B-2D59-4861-B146-29690F1B55F3}"/>
              </a:ext>
            </a:extLst>
          </p:cNvPr>
          <p:cNvSpPr/>
          <p:nvPr/>
        </p:nvSpPr>
        <p:spPr>
          <a:xfrm>
            <a:off x="6045672" y="1089528"/>
            <a:ext cx="269159" cy="151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758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AC4D62F-0D02-4622-9269-9156B01C6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" r="393" b="-2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39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855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0000"/>
                </a:solidFill>
              </a:rPr>
              <a:t>MODELLI MATEMATICI PER LA COLTURA DI CELLULE</a:t>
            </a: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b="1" dirty="0"/>
              <a:t>Equazioni Cinetiche: </a:t>
            </a:r>
          </a:p>
          <a:p>
            <a:pPr algn="ctr" eaLnBrk="0" hangingPunct="0">
              <a:lnSpc>
                <a:spcPct val="150000"/>
              </a:lnSpc>
            </a:pPr>
            <a:r>
              <a:rPr lang="it-IT" u="sng" dirty="0"/>
              <a:t>perché nell’equazione compare il segno negativo?</a:t>
            </a:r>
            <a:r>
              <a:rPr lang="it-IT" dirty="0"/>
              <a:t> </a:t>
            </a:r>
          </a:p>
          <a:p>
            <a:pPr eaLnBrk="0" hangingPunct="0">
              <a:lnSpc>
                <a:spcPct val="150000"/>
              </a:lnSpc>
            </a:pPr>
            <a:endParaRPr lang="it-IT" dirty="0"/>
          </a:p>
          <a:p>
            <a:pPr eaLnBrk="0" hangingPunct="0">
              <a:lnSpc>
                <a:spcPct val="150000"/>
              </a:lnSpc>
            </a:pPr>
            <a:r>
              <a:rPr lang="it-IT" dirty="0"/>
              <a:t>consideriamo i valori di C</a:t>
            </a:r>
            <a:r>
              <a:rPr lang="it-IT" baseline="-25000" dirty="0"/>
              <a:t>R</a:t>
            </a:r>
            <a:r>
              <a:rPr lang="it-IT" dirty="0"/>
              <a:t> a due valori del tempo t, ad esempio al tempo t = 0 (C</a:t>
            </a:r>
            <a:r>
              <a:rPr lang="it-IT" baseline="-25000" dirty="0"/>
              <a:t>R0</a:t>
            </a:r>
            <a:r>
              <a:rPr lang="it-IT" dirty="0"/>
              <a:t>) ed al tempo t = t</a:t>
            </a:r>
            <a:r>
              <a:rPr lang="it-IT" baseline="-25000" dirty="0"/>
              <a:t>1 </a:t>
            </a:r>
            <a:r>
              <a:rPr lang="it-IT" dirty="0"/>
              <a:t>(C</a:t>
            </a:r>
            <a:r>
              <a:rPr lang="it-IT" baseline="-25000" dirty="0"/>
              <a:t>R1</a:t>
            </a:r>
            <a:r>
              <a:rPr lang="it-IT" dirty="0"/>
              <a:t>). </a:t>
            </a:r>
          </a:p>
          <a:p>
            <a:pPr eaLnBrk="0" hangingPunct="0">
              <a:lnSpc>
                <a:spcPct val="150000"/>
              </a:lnSpc>
            </a:pPr>
            <a:r>
              <a:rPr lang="it-IT" b="1" u="sng" dirty="0"/>
              <a:t>valore della tangente</a:t>
            </a:r>
            <a:r>
              <a:rPr lang="it-IT" dirty="0"/>
              <a:t> alla curva al tempo t</a:t>
            </a:r>
            <a:endParaRPr lang="fr-FR" dirty="0"/>
          </a:p>
          <a:p>
            <a:pPr eaLnBrk="0" hangingPunct="0">
              <a:lnSpc>
                <a:spcPct val="150000"/>
              </a:lnSpc>
            </a:pPr>
            <a:r>
              <a:rPr lang="fr-FR" dirty="0" err="1"/>
              <a:t>dC</a:t>
            </a:r>
            <a:r>
              <a:rPr lang="fr-FR" baseline="-25000" dirty="0" err="1"/>
              <a:t>R</a:t>
            </a:r>
            <a:r>
              <a:rPr lang="fr-FR" dirty="0"/>
              <a:t>/</a:t>
            </a:r>
            <a:r>
              <a:rPr lang="fr-FR" dirty="0" err="1"/>
              <a:t>dt</a:t>
            </a:r>
            <a:r>
              <a:rPr lang="fr-FR" dirty="0"/>
              <a:t> = (C</a:t>
            </a:r>
            <a:r>
              <a:rPr lang="fr-FR" baseline="-25000" dirty="0"/>
              <a:t>R1</a:t>
            </a:r>
            <a:r>
              <a:rPr lang="fr-FR" dirty="0"/>
              <a:t>- C</a:t>
            </a:r>
            <a:r>
              <a:rPr lang="fr-FR" baseline="-25000" dirty="0"/>
              <a:t>R0</a:t>
            </a:r>
            <a:r>
              <a:rPr lang="fr-FR" dirty="0"/>
              <a:t>)/(t</a:t>
            </a:r>
            <a:r>
              <a:rPr lang="fr-FR" baseline="-25000" dirty="0"/>
              <a:t>1</a:t>
            </a:r>
            <a:r>
              <a:rPr lang="fr-FR" dirty="0"/>
              <a:t> – t</a:t>
            </a:r>
            <a:r>
              <a:rPr lang="fr-FR" baseline="-25000" dirty="0"/>
              <a:t>0</a:t>
            </a:r>
            <a:r>
              <a:rPr lang="fr-FR" dirty="0"/>
              <a:t>)</a:t>
            </a:r>
          </a:p>
          <a:p>
            <a:pPr eaLnBrk="0" hangingPunct="0">
              <a:lnSpc>
                <a:spcPct val="150000"/>
              </a:lnSpc>
            </a:pPr>
            <a:r>
              <a:rPr lang="it-IT" dirty="0"/>
              <a:t>poiché  C</a:t>
            </a:r>
            <a:r>
              <a:rPr lang="it-IT" baseline="-25000" dirty="0"/>
              <a:t>R1</a:t>
            </a:r>
            <a:r>
              <a:rPr lang="it-IT" dirty="0"/>
              <a:t>&lt; C</a:t>
            </a:r>
            <a:r>
              <a:rPr lang="it-IT" baseline="-25000" dirty="0"/>
              <a:t>R0</a:t>
            </a:r>
            <a:r>
              <a:rPr lang="it-IT" dirty="0"/>
              <a:t>  </a:t>
            </a:r>
            <a:r>
              <a:rPr lang="it-IT" dirty="0">
                <a:sym typeface="Symbol" pitchFamily="18" charset="2"/>
              </a:rPr>
              <a:t> </a:t>
            </a:r>
            <a:r>
              <a:rPr lang="it-IT" dirty="0" err="1"/>
              <a:t>dC</a:t>
            </a:r>
            <a:r>
              <a:rPr lang="it-IT" baseline="-25000" dirty="0" err="1"/>
              <a:t>R</a:t>
            </a:r>
            <a:r>
              <a:rPr lang="it-IT" dirty="0"/>
              <a:t>/</a:t>
            </a:r>
            <a:r>
              <a:rPr lang="it-IT" dirty="0" err="1"/>
              <a:t>dt</a:t>
            </a:r>
            <a:r>
              <a:rPr lang="it-IT" dirty="0"/>
              <a:t> &lt; 0</a:t>
            </a:r>
          </a:p>
          <a:p>
            <a:pPr eaLnBrk="0" hangingPunct="0">
              <a:lnSpc>
                <a:spcPct val="150000"/>
              </a:lnSpc>
            </a:pPr>
            <a:endParaRPr lang="it-IT" dirty="0"/>
          </a:p>
          <a:p>
            <a:pPr algn="ctr" eaLnBrk="0" hangingPunct="0">
              <a:lnSpc>
                <a:spcPct val="150000"/>
              </a:lnSpc>
            </a:pPr>
            <a:endParaRPr lang="it-IT" u="sng" dirty="0"/>
          </a:p>
          <a:p>
            <a:pPr algn="ctr" eaLnBrk="0" hangingPunct="0">
              <a:lnSpc>
                <a:spcPct val="150000"/>
              </a:lnSpc>
            </a:pPr>
            <a:r>
              <a:rPr lang="it-IT" u="sng" dirty="0"/>
              <a:t>man mano che diminuisce la concentrazione  C</a:t>
            </a:r>
            <a:r>
              <a:rPr lang="it-IT" u="sng" baseline="-25000" dirty="0"/>
              <a:t>R</a:t>
            </a:r>
            <a:r>
              <a:rPr lang="it-IT" u="sng" dirty="0"/>
              <a:t>  il valore assoluto di </a:t>
            </a:r>
            <a:r>
              <a:rPr lang="it-IT" u="sng" dirty="0" err="1"/>
              <a:t>dC</a:t>
            </a:r>
            <a:r>
              <a:rPr lang="it-IT" u="sng" baseline="-25000" dirty="0" err="1"/>
              <a:t>R</a:t>
            </a:r>
            <a:r>
              <a:rPr lang="it-IT" u="sng" dirty="0"/>
              <a:t>/</a:t>
            </a:r>
            <a:r>
              <a:rPr lang="it-IT" u="sng" dirty="0" err="1"/>
              <a:t>dt</a:t>
            </a:r>
            <a:r>
              <a:rPr lang="it-IT" u="sng" dirty="0"/>
              <a:t> diminuisce</a:t>
            </a:r>
          </a:p>
          <a:p>
            <a:pPr algn="ctr" eaLnBrk="0" hangingPunct="0">
              <a:lnSpc>
                <a:spcPct val="150000"/>
              </a:lnSpc>
            </a:pPr>
            <a:endParaRPr lang="it-IT" sz="800" u="sng" dirty="0"/>
          </a:p>
          <a:p>
            <a:pPr eaLnBrk="0" hangingPunct="0">
              <a:lnSpc>
                <a:spcPct val="150000"/>
              </a:lnSpc>
            </a:pPr>
            <a:r>
              <a:rPr lang="it-IT" dirty="0"/>
              <a:t>In base all’equazione stechiometrica della reazione, a t</a:t>
            </a:r>
            <a:r>
              <a:rPr lang="it-IT" baseline="-25000" dirty="0"/>
              <a:t>1</a:t>
            </a:r>
            <a:endParaRPr lang="it-IT" dirty="0"/>
          </a:p>
          <a:p>
            <a:pPr algn="ctr" eaLnBrk="0" hangingPunct="0">
              <a:lnSpc>
                <a:spcPct val="150000"/>
              </a:lnSpc>
            </a:pPr>
            <a:r>
              <a:rPr lang="it-IT" dirty="0"/>
              <a:t>C</a:t>
            </a:r>
            <a:r>
              <a:rPr lang="it-IT" baseline="-25000" dirty="0"/>
              <a:t>P1</a:t>
            </a:r>
            <a:r>
              <a:rPr lang="it-IT" dirty="0"/>
              <a:t> = - n (C</a:t>
            </a:r>
            <a:r>
              <a:rPr lang="it-IT" baseline="-25000" dirty="0"/>
              <a:t>R1</a:t>
            </a:r>
            <a:r>
              <a:rPr lang="it-IT" dirty="0"/>
              <a:t>- C</a:t>
            </a:r>
            <a:r>
              <a:rPr lang="it-IT" baseline="-25000" dirty="0"/>
              <a:t>R0</a:t>
            </a:r>
            <a:r>
              <a:rPr lang="it-IT" dirty="0"/>
              <a:t>)</a:t>
            </a:r>
          </a:p>
          <a:p>
            <a:pPr eaLnBrk="0" hangingPunct="0">
              <a:lnSpc>
                <a:spcPct val="150000"/>
              </a:lnSpc>
            </a:pPr>
            <a:r>
              <a:rPr lang="it-IT" sz="2200" b="1" dirty="0"/>
              <a:t>C</a:t>
            </a:r>
            <a:r>
              <a:rPr lang="it-IT" sz="2200" b="1" baseline="-25000" dirty="0"/>
              <a:t>R1</a:t>
            </a:r>
            <a:r>
              <a:rPr lang="it-IT" sz="2200" b="1" dirty="0"/>
              <a:t>-C</a:t>
            </a:r>
            <a:r>
              <a:rPr lang="it-IT" sz="2200" b="1" baseline="-25000" dirty="0"/>
              <a:t>R0</a:t>
            </a:r>
            <a:r>
              <a:rPr lang="it-IT" sz="2200" b="1" dirty="0"/>
              <a:t> = </a:t>
            </a:r>
            <a:r>
              <a:rPr lang="it-IT" sz="2200" b="1" u="sng" dirty="0"/>
              <a:t>moli di R scomparse per unità di volume che si trasformano in P</a:t>
            </a:r>
            <a:endParaRPr lang="it-IT" dirty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8675688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43808FC1-AA87-4C08-91F4-49550E09A95D}" type="slidenum">
              <a:rPr lang="it-IT"/>
              <a:pPr eaLnBrk="0" hangingPunct="0"/>
              <a:t>31</a:t>
            </a:fld>
            <a:endParaRPr lang="it-IT"/>
          </a:p>
        </p:txBody>
      </p:sp>
      <p:pic>
        <p:nvPicPr>
          <p:cNvPr id="5" name="Picture 5" descr="Impianti biochimici 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8860" y="2469733"/>
            <a:ext cx="2127961" cy="186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53114" y="3029128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dirty="0"/>
              <a:t>C</a:t>
            </a:r>
            <a:r>
              <a:rPr lang="it-IT" baseline="-25000" dirty="0"/>
              <a:t>R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94552" y="424644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dirty="0"/>
              <a:t>t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28516" y="424644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dirty="0"/>
              <a:t>t</a:t>
            </a:r>
            <a:r>
              <a:rPr lang="it-IT" baseline="-25000" dirty="0"/>
              <a:t>e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A036824-9982-447C-8015-CA7C973F69E1}"/>
              </a:ext>
            </a:extLst>
          </p:cNvPr>
          <p:cNvSpPr txBox="1"/>
          <p:nvPr/>
        </p:nvSpPr>
        <p:spPr>
          <a:xfrm>
            <a:off x="4217529" y="549275"/>
            <a:ext cx="4622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eaLnBrk="0" hangingPunct="0"/>
            <a:r>
              <a:rPr lang="it-IT" sz="1800" b="1" dirty="0"/>
              <a:t>R            n P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5610ACE5-07D7-44E8-BAFE-1F6F25227F62}"/>
              </a:ext>
            </a:extLst>
          </p:cNvPr>
          <p:cNvCxnSpPr/>
          <p:nvPr/>
        </p:nvCxnSpPr>
        <p:spPr>
          <a:xfrm>
            <a:off x="6216242" y="742484"/>
            <a:ext cx="4465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37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468313" y="64916"/>
            <a:ext cx="855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0000"/>
                </a:solidFill>
              </a:rPr>
              <a:t>MODELLI MATEMATICI PER LA COLTURA DI CELLULE</a:t>
            </a: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50000"/>
              </a:lnSpc>
            </a:pPr>
            <a:r>
              <a:rPr lang="it-IT" sz="1600" b="1" dirty="0"/>
              <a:t>Equazioni Cinetiche: </a:t>
            </a:r>
          </a:p>
          <a:p>
            <a:pPr marL="457200" indent="-457200" eaLnBrk="0" hangingPunct="0">
              <a:lnSpc>
                <a:spcPct val="150000"/>
              </a:lnSpc>
            </a:pPr>
            <a:r>
              <a:rPr lang="it-IT" sz="1600" b="1" dirty="0"/>
              <a:t>valore della tangente </a:t>
            </a:r>
            <a:r>
              <a:rPr lang="it-IT" sz="1600" dirty="0"/>
              <a:t>alla curva al tempo t</a:t>
            </a:r>
            <a:r>
              <a:rPr lang="it-IT" sz="1600" baseline="-25000" dirty="0"/>
              <a:t>1</a:t>
            </a:r>
            <a:r>
              <a:rPr lang="it-IT" sz="1600" dirty="0"/>
              <a:t> in funzione delle moli di P</a:t>
            </a:r>
          </a:p>
          <a:p>
            <a:pPr marL="457200" indent="-457200" algn="ctr" eaLnBrk="0" hangingPunct="0">
              <a:lnSpc>
                <a:spcPct val="150000"/>
              </a:lnSpc>
            </a:pPr>
            <a:r>
              <a:rPr lang="it-IT" sz="1800" dirty="0" err="1"/>
              <a:t>dC</a:t>
            </a:r>
            <a:r>
              <a:rPr lang="it-IT" sz="1800" baseline="-25000" dirty="0" err="1"/>
              <a:t>P</a:t>
            </a:r>
            <a:r>
              <a:rPr lang="it-IT" sz="1800" dirty="0"/>
              <a:t>/</a:t>
            </a:r>
            <a:r>
              <a:rPr lang="it-IT" sz="1800" dirty="0" err="1"/>
              <a:t>dt</a:t>
            </a:r>
            <a:r>
              <a:rPr lang="it-IT" sz="1800" dirty="0"/>
              <a:t> = (C</a:t>
            </a:r>
            <a:r>
              <a:rPr lang="it-IT" sz="1800" baseline="-25000" dirty="0"/>
              <a:t>P1</a:t>
            </a:r>
            <a:r>
              <a:rPr lang="it-IT" sz="1800" dirty="0"/>
              <a:t>- C</a:t>
            </a:r>
            <a:r>
              <a:rPr lang="it-IT" sz="1800" baseline="-25000" dirty="0"/>
              <a:t>P0</a:t>
            </a:r>
            <a:r>
              <a:rPr lang="it-IT" sz="1800" dirty="0"/>
              <a:t>)/(t</a:t>
            </a:r>
            <a:r>
              <a:rPr lang="it-IT" sz="1800" baseline="-25000" dirty="0"/>
              <a:t>1</a:t>
            </a:r>
            <a:r>
              <a:rPr lang="it-IT" sz="1800" dirty="0"/>
              <a:t> – t</a:t>
            </a:r>
            <a:r>
              <a:rPr lang="it-IT" sz="1800" baseline="-25000" dirty="0"/>
              <a:t>0</a:t>
            </a:r>
            <a:r>
              <a:rPr lang="it-IT" sz="1800" dirty="0"/>
              <a:t>)</a:t>
            </a:r>
          </a:p>
          <a:p>
            <a:pPr marL="457200" indent="-457200" eaLnBrk="0" hangingPunct="0">
              <a:lnSpc>
                <a:spcPct val="150000"/>
              </a:lnSpc>
            </a:pPr>
            <a:r>
              <a:rPr lang="it-IT" sz="1600" dirty="0"/>
              <a:t>- 	sostituendo l’equazione di C</a:t>
            </a:r>
            <a:r>
              <a:rPr lang="it-IT" sz="1600" baseline="-25000" dirty="0"/>
              <a:t>P</a:t>
            </a:r>
            <a:r>
              <a:rPr lang="it-IT" sz="1600" dirty="0"/>
              <a:t> in funzione di C</a:t>
            </a:r>
            <a:r>
              <a:rPr lang="it-IT" sz="1600" baseline="-25000" dirty="0"/>
              <a:t>R</a:t>
            </a:r>
            <a:r>
              <a:rPr lang="it-IT" sz="1600" dirty="0"/>
              <a:t>  </a:t>
            </a:r>
          </a:p>
          <a:p>
            <a:pPr marL="457200" indent="-457200" eaLnBrk="0" hangingPunct="0">
              <a:lnSpc>
                <a:spcPct val="150000"/>
              </a:lnSpc>
              <a:buFontTx/>
              <a:buChar char="-"/>
            </a:pPr>
            <a:r>
              <a:rPr lang="it-IT" sz="1600" dirty="0"/>
              <a:t> tenendo conto che C</a:t>
            </a:r>
            <a:r>
              <a:rPr lang="it-IT" sz="1600" baseline="-25000" dirty="0"/>
              <a:t>P0</a:t>
            </a:r>
            <a:r>
              <a:rPr lang="it-IT" sz="1600" dirty="0"/>
              <a:t> = 0, si avrà  </a:t>
            </a:r>
          </a:p>
          <a:p>
            <a:pPr marL="457200" indent="-457200" eaLnBrk="0" hangingPunct="0">
              <a:lnSpc>
                <a:spcPct val="150000"/>
              </a:lnSpc>
            </a:pPr>
            <a:r>
              <a:rPr lang="it-IT" sz="1600" dirty="0"/>
              <a:t>		</a:t>
            </a:r>
            <a:r>
              <a:rPr lang="it-IT" sz="1600" dirty="0" err="1"/>
              <a:t>dC</a:t>
            </a:r>
            <a:r>
              <a:rPr lang="it-IT" sz="1600" baseline="-25000" dirty="0" err="1"/>
              <a:t>P</a:t>
            </a:r>
            <a:r>
              <a:rPr lang="it-IT" sz="1600" dirty="0"/>
              <a:t>/</a:t>
            </a:r>
            <a:r>
              <a:rPr lang="it-IT" sz="1600" dirty="0" err="1"/>
              <a:t>dt</a:t>
            </a:r>
            <a:r>
              <a:rPr lang="it-IT" sz="1600" dirty="0"/>
              <a:t> = - n (C</a:t>
            </a:r>
            <a:r>
              <a:rPr lang="it-IT" sz="1600" baseline="-25000" dirty="0"/>
              <a:t>R1</a:t>
            </a:r>
            <a:r>
              <a:rPr lang="it-IT" sz="1600" dirty="0"/>
              <a:t>- C</a:t>
            </a:r>
            <a:r>
              <a:rPr lang="it-IT" sz="1600" baseline="-25000" dirty="0"/>
              <a:t>R0</a:t>
            </a:r>
            <a:r>
              <a:rPr lang="it-IT" sz="1600" dirty="0"/>
              <a:t>)/(t</a:t>
            </a:r>
            <a:r>
              <a:rPr lang="it-IT" sz="1600" baseline="-25000" dirty="0"/>
              <a:t>1</a:t>
            </a:r>
            <a:r>
              <a:rPr lang="it-IT" sz="1600" dirty="0"/>
              <a:t> – t</a:t>
            </a:r>
            <a:r>
              <a:rPr lang="it-IT" sz="1600" baseline="-25000" dirty="0"/>
              <a:t>0</a:t>
            </a:r>
            <a:r>
              <a:rPr lang="it-IT" sz="1600" dirty="0"/>
              <a:t>) = - n </a:t>
            </a:r>
            <a:r>
              <a:rPr lang="it-IT" sz="1600" dirty="0" err="1"/>
              <a:t>dC</a:t>
            </a:r>
            <a:r>
              <a:rPr lang="it-IT" sz="1600" baseline="-25000" dirty="0" err="1"/>
              <a:t>R</a:t>
            </a:r>
            <a:r>
              <a:rPr lang="it-IT" sz="1600" dirty="0"/>
              <a:t>/</a:t>
            </a:r>
            <a:r>
              <a:rPr lang="it-IT" sz="1600" dirty="0" err="1"/>
              <a:t>dt</a:t>
            </a:r>
            <a:endParaRPr lang="it-IT" sz="1600" b="1" dirty="0"/>
          </a:p>
          <a:p>
            <a:pPr marL="457200" indent="-457200" eaLnBrk="0" hangingPunct="0">
              <a:lnSpc>
                <a:spcPct val="150000"/>
              </a:lnSpc>
            </a:pPr>
            <a:endParaRPr lang="it-IT" sz="1600" b="1" dirty="0"/>
          </a:p>
          <a:p>
            <a:pPr marL="457200" indent="-457200" eaLnBrk="0" hangingPunct="0">
              <a:lnSpc>
                <a:spcPct val="150000"/>
              </a:lnSpc>
            </a:pPr>
            <a:r>
              <a:rPr lang="it-IT" sz="1600" dirty="0"/>
              <a:t>Disponiamo a questo punto di due equazioni:</a:t>
            </a:r>
            <a:endParaRPr lang="it-IT" sz="1600" b="1" dirty="0"/>
          </a:p>
          <a:p>
            <a:pPr marL="457200" indent="-457200" eaLnBrk="0" hangingPunct="0">
              <a:lnSpc>
                <a:spcPct val="150000"/>
              </a:lnSpc>
            </a:pPr>
            <a:r>
              <a:rPr lang="it-IT" sz="1600" b="1" dirty="0"/>
              <a:t>		</a:t>
            </a:r>
            <a:r>
              <a:rPr lang="it-IT" sz="1800" b="1" dirty="0" err="1"/>
              <a:t>dC</a:t>
            </a:r>
            <a:r>
              <a:rPr lang="it-IT" sz="1800" b="1" baseline="-25000" dirty="0" err="1"/>
              <a:t>P</a:t>
            </a:r>
            <a:r>
              <a:rPr lang="it-IT" sz="1800" b="1" dirty="0"/>
              <a:t>/</a:t>
            </a:r>
            <a:r>
              <a:rPr lang="it-IT" sz="1800" b="1" dirty="0" err="1"/>
              <a:t>dt</a:t>
            </a:r>
            <a:r>
              <a:rPr lang="it-IT" sz="1800" b="1" dirty="0"/>
              <a:t> = - n </a:t>
            </a:r>
            <a:r>
              <a:rPr lang="it-IT" sz="1800" b="1" dirty="0" err="1"/>
              <a:t>dC</a:t>
            </a:r>
            <a:r>
              <a:rPr lang="it-IT" sz="1800" b="1" baseline="-25000" dirty="0" err="1"/>
              <a:t>R</a:t>
            </a:r>
            <a:r>
              <a:rPr lang="it-IT" sz="1800" b="1" dirty="0"/>
              <a:t>/</a:t>
            </a:r>
            <a:r>
              <a:rPr lang="it-IT" sz="1800" b="1" dirty="0" err="1"/>
              <a:t>dt</a:t>
            </a:r>
            <a:r>
              <a:rPr lang="it-IT" sz="1800" b="1" dirty="0"/>
              <a:t> 		</a:t>
            </a:r>
            <a:r>
              <a:rPr lang="it-IT" sz="1800" b="1" dirty="0" err="1"/>
              <a:t>dC</a:t>
            </a:r>
            <a:r>
              <a:rPr lang="it-IT" sz="1800" b="1" baseline="-25000" dirty="0" err="1"/>
              <a:t>R</a:t>
            </a:r>
            <a:r>
              <a:rPr lang="it-IT" sz="1800" b="1" dirty="0"/>
              <a:t>/</a:t>
            </a:r>
            <a:r>
              <a:rPr lang="it-IT" sz="1800" b="1" dirty="0" err="1"/>
              <a:t>dt</a:t>
            </a:r>
            <a:r>
              <a:rPr lang="it-IT" sz="1800" b="1" dirty="0"/>
              <a:t>  = - K C</a:t>
            </a:r>
            <a:r>
              <a:rPr lang="it-IT" sz="1800" b="1" baseline="-25000" dirty="0"/>
              <a:t>R      </a:t>
            </a:r>
            <a:endParaRPr lang="it-IT" sz="1800" baseline="-25000" dirty="0"/>
          </a:p>
          <a:p>
            <a:pPr marL="457200" indent="-457200" eaLnBrk="0" hangingPunct="0">
              <a:lnSpc>
                <a:spcPct val="150000"/>
              </a:lnSpc>
            </a:pPr>
            <a:r>
              <a:rPr lang="it-IT" sz="1600" dirty="0"/>
              <a:t>Riscriviamo: </a:t>
            </a:r>
            <a:r>
              <a:rPr lang="it-IT" sz="1600" dirty="0" err="1"/>
              <a:t>dC</a:t>
            </a:r>
            <a:r>
              <a:rPr lang="it-IT" sz="1600" baseline="-25000" dirty="0" err="1"/>
              <a:t>R</a:t>
            </a:r>
            <a:r>
              <a:rPr lang="it-IT" sz="1600" dirty="0"/>
              <a:t>/C</a:t>
            </a:r>
            <a:r>
              <a:rPr lang="it-IT" sz="1600" baseline="-25000" dirty="0"/>
              <a:t>R</a:t>
            </a:r>
            <a:r>
              <a:rPr lang="it-IT" sz="1600" dirty="0"/>
              <a:t> = - K </a:t>
            </a:r>
            <a:r>
              <a:rPr lang="it-IT" sz="1600" dirty="0" err="1"/>
              <a:t>dt</a:t>
            </a:r>
            <a:r>
              <a:rPr lang="it-IT" sz="1600" dirty="0"/>
              <a:t>. Questa equazione si può integrare facilmente tra t = 0 e t = t</a:t>
            </a:r>
            <a:r>
              <a:rPr lang="it-IT" sz="1600" baseline="-25000" dirty="0"/>
              <a:t>1</a:t>
            </a:r>
            <a:r>
              <a:rPr lang="it-IT" sz="1600" dirty="0"/>
              <a:t>, e dà </a:t>
            </a:r>
            <a:endParaRPr lang="de-DE" sz="1600" b="1" dirty="0"/>
          </a:p>
          <a:p>
            <a:pPr marL="457200" indent="-457200" eaLnBrk="0" hangingPunct="0">
              <a:lnSpc>
                <a:spcPct val="150000"/>
              </a:lnSpc>
            </a:pPr>
            <a:r>
              <a:rPr lang="de-DE" sz="1600" b="1" dirty="0" err="1"/>
              <a:t>ln</a:t>
            </a:r>
            <a:r>
              <a:rPr lang="de-DE" sz="1600" b="1" dirty="0"/>
              <a:t> (C</a:t>
            </a:r>
            <a:r>
              <a:rPr lang="de-DE" sz="1600" b="1" baseline="-25000" dirty="0"/>
              <a:t>R1</a:t>
            </a:r>
            <a:r>
              <a:rPr lang="de-DE" sz="1600" b="1" dirty="0"/>
              <a:t>/ C</a:t>
            </a:r>
            <a:r>
              <a:rPr lang="de-DE" sz="1600" b="1" baseline="-25000" dirty="0"/>
              <a:t>R0</a:t>
            </a:r>
            <a:r>
              <a:rPr lang="de-DE" sz="1600" b="1" dirty="0"/>
              <a:t>) = - K (t</a:t>
            </a:r>
            <a:r>
              <a:rPr lang="de-DE" sz="1600" b="1" baseline="-25000" dirty="0"/>
              <a:t>1</a:t>
            </a:r>
            <a:r>
              <a:rPr lang="de-DE" sz="1600" b="1" dirty="0"/>
              <a:t>– t</a:t>
            </a:r>
            <a:r>
              <a:rPr lang="de-DE" sz="1600" b="1" baseline="-25000" dirty="0"/>
              <a:t>0</a:t>
            </a:r>
            <a:r>
              <a:rPr lang="de-DE" sz="1600" b="1" dirty="0"/>
              <a:t>) = - K t</a:t>
            </a:r>
            <a:r>
              <a:rPr lang="de-DE" sz="1600" b="1" baseline="-25000" dirty="0"/>
              <a:t>1</a:t>
            </a:r>
            <a:r>
              <a:rPr lang="de-DE" sz="1600" b="1" dirty="0"/>
              <a:t>,</a:t>
            </a:r>
            <a:endParaRPr lang="de-DE" sz="1600" dirty="0"/>
          </a:p>
          <a:p>
            <a:pPr marL="457200" indent="-457200" eaLnBrk="0" hangingPunct="0">
              <a:lnSpc>
                <a:spcPct val="150000"/>
              </a:lnSpc>
            </a:pPr>
            <a:r>
              <a:rPr lang="de-DE" sz="1600" dirty="0"/>
              <a:t> da </a:t>
            </a:r>
            <a:r>
              <a:rPr lang="de-DE" sz="1600" dirty="0" err="1"/>
              <a:t>cui</a:t>
            </a:r>
            <a:r>
              <a:rPr lang="de-DE" sz="1600" dirty="0"/>
              <a:t>  	</a:t>
            </a:r>
            <a:r>
              <a:rPr lang="it-IT" sz="1600" b="1" dirty="0">
                <a:solidFill>
                  <a:srgbClr val="FF0000"/>
                </a:solidFill>
              </a:rPr>
              <a:t>C</a:t>
            </a:r>
            <a:r>
              <a:rPr lang="it-IT" sz="1600" b="1" baseline="-25000" dirty="0">
                <a:solidFill>
                  <a:srgbClr val="FF0000"/>
                </a:solidFill>
              </a:rPr>
              <a:t>R1</a:t>
            </a:r>
            <a:r>
              <a:rPr lang="it-IT" sz="1600" b="1" dirty="0">
                <a:solidFill>
                  <a:srgbClr val="FF0000"/>
                </a:solidFill>
              </a:rPr>
              <a:t>= C</a:t>
            </a:r>
            <a:r>
              <a:rPr lang="it-IT" sz="1600" b="1" baseline="-25000" dirty="0">
                <a:solidFill>
                  <a:srgbClr val="FF0000"/>
                </a:solidFill>
              </a:rPr>
              <a:t>R0</a:t>
            </a:r>
            <a:r>
              <a:rPr lang="it-IT" sz="1600" b="1" dirty="0">
                <a:solidFill>
                  <a:srgbClr val="FF0000"/>
                </a:solidFill>
              </a:rPr>
              <a:t> e</a:t>
            </a:r>
            <a:r>
              <a:rPr lang="it-IT" sz="1600" b="1" baseline="30000" dirty="0">
                <a:solidFill>
                  <a:srgbClr val="FF0000"/>
                </a:solidFill>
              </a:rPr>
              <a:t>-Kt1</a:t>
            </a:r>
            <a:endParaRPr lang="it-IT" sz="1600" baseline="30000" dirty="0">
              <a:solidFill>
                <a:srgbClr val="FF0000"/>
              </a:solidFill>
            </a:endParaRPr>
          </a:p>
          <a:p>
            <a:pPr marL="457200" indent="-457200" eaLnBrk="0" hangingPunct="0">
              <a:lnSpc>
                <a:spcPct val="150000"/>
              </a:lnSpc>
            </a:pPr>
            <a:r>
              <a:rPr lang="it-IT" sz="1600" dirty="0">
                <a:solidFill>
                  <a:srgbClr val="FF0000"/>
                </a:solidFill>
              </a:rPr>
              <a:t>Calcolo la concentrazione di R in ogni istante della reazione</a:t>
            </a:r>
          </a:p>
          <a:p>
            <a:pPr marL="457200" indent="-457200" eaLnBrk="0" hangingPunct="0">
              <a:lnSpc>
                <a:spcPct val="150000"/>
              </a:lnSpc>
            </a:pPr>
            <a:r>
              <a:rPr lang="it-IT" sz="1600" dirty="0"/>
              <a:t>Sostituisco il valore di C</a:t>
            </a:r>
            <a:r>
              <a:rPr lang="it-IT" sz="1600" baseline="-25000" dirty="0"/>
              <a:t>R1</a:t>
            </a:r>
            <a:r>
              <a:rPr lang="it-IT" sz="1600" dirty="0"/>
              <a:t> nell’equazione C</a:t>
            </a:r>
            <a:r>
              <a:rPr lang="it-IT" sz="1600" baseline="-25000" dirty="0"/>
              <a:t>P1</a:t>
            </a:r>
            <a:r>
              <a:rPr lang="it-IT" sz="1600" dirty="0"/>
              <a:t> = - n (C</a:t>
            </a:r>
            <a:r>
              <a:rPr lang="it-IT" sz="1600" baseline="-25000" dirty="0"/>
              <a:t>R1</a:t>
            </a:r>
            <a:r>
              <a:rPr lang="it-IT" sz="1600" dirty="0"/>
              <a:t>- C</a:t>
            </a:r>
            <a:r>
              <a:rPr lang="it-IT" sz="1600" baseline="-25000" dirty="0"/>
              <a:t>R0</a:t>
            </a:r>
            <a:r>
              <a:rPr lang="it-IT" sz="1600" dirty="0"/>
              <a:t>)</a:t>
            </a:r>
          </a:p>
          <a:p>
            <a:pPr marL="457200" indent="-457200" eaLnBrk="0" hangingPunct="0">
              <a:lnSpc>
                <a:spcPct val="150000"/>
              </a:lnSpc>
            </a:pPr>
            <a:r>
              <a:rPr lang="it-IT" sz="1600" dirty="0"/>
              <a:t> </a:t>
            </a:r>
            <a:r>
              <a:rPr lang="it-IT" sz="1600" dirty="0">
                <a:solidFill>
                  <a:srgbClr val="FF0000"/>
                </a:solidFill>
              </a:rPr>
              <a:t>calcolo la concentrazione di P in ogni istante:</a:t>
            </a:r>
            <a:endParaRPr lang="it-IT" sz="1600" b="1" dirty="0">
              <a:solidFill>
                <a:srgbClr val="FF0000"/>
              </a:solidFill>
            </a:endParaRPr>
          </a:p>
          <a:p>
            <a:pPr marL="457200" indent="-457200" algn="ctr" eaLnBrk="0" hangingPunct="0">
              <a:lnSpc>
                <a:spcPct val="150000"/>
              </a:lnSpc>
            </a:pPr>
            <a:r>
              <a:rPr lang="it-IT" sz="1800" b="1" dirty="0"/>
              <a:t>C</a:t>
            </a:r>
            <a:r>
              <a:rPr lang="it-IT" sz="1800" b="1" baseline="-25000" dirty="0"/>
              <a:t>P1</a:t>
            </a:r>
            <a:r>
              <a:rPr lang="it-IT" sz="1800" b="1" dirty="0"/>
              <a:t> = - n (C</a:t>
            </a:r>
            <a:r>
              <a:rPr lang="it-IT" sz="1800" b="1" baseline="-25000" dirty="0"/>
              <a:t>R0</a:t>
            </a:r>
            <a:r>
              <a:rPr lang="it-IT" sz="1800" b="1" dirty="0"/>
              <a:t> e</a:t>
            </a:r>
            <a:r>
              <a:rPr lang="it-IT" sz="1800" b="1" baseline="30000" dirty="0"/>
              <a:t>-Kt1</a:t>
            </a:r>
            <a:r>
              <a:rPr lang="it-IT" sz="1800" b="1" dirty="0"/>
              <a:t>- C</a:t>
            </a:r>
            <a:r>
              <a:rPr lang="it-IT" sz="1800" b="1" baseline="-25000" dirty="0"/>
              <a:t>R0</a:t>
            </a:r>
            <a:r>
              <a:rPr lang="it-IT" sz="1800" b="1" dirty="0"/>
              <a:t>) =  n C</a:t>
            </a:r>
            <a:r>
              <a:rPr lang="it-IT" sz="1800" b="1" baseline="-25000" dirty="0"/>
              <a:t>R0</a:t>
            </a:r>
            <a:r>
              <a:rPr lang="it-IT" sz="1800" b="1" dirty="0"/>
              <a:t> (1- e-</a:t>
            </a:r>
            <a:r>
              <a:rPr lang="it-IT" sz="1800" b="1" baseline="30000" dirty="0"/>
              <a:t>Kt1</a:t>
            </a:r>
            <a:r>
              <a:rPr lang="it-IT" sz="1800" b="1" dirty="0"/>
              <a:t>)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8675688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6FFD45DF-5378-41BC-BE38-A82560AFE9F6}" type="slidenum">
              <a:rPr lang="it-IT"/>
              <a:pPr eaLnBrk="0" hangingPunct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312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70AEC2-2730-41FC-B99B-808D6CDDC334}"/>
              </a:ext>
            </a:extLst>
          </p:cNvPr>
          <p:cNvSpPr txBox="1"/>
          <p:nvPr/>
        </p:nvSpPr>
        <p:spPr>
          <a:xfrm>
            <a:off x="390087" y="150245"/>
            <a:ext cx="79989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/>
              <a:t>Esercizio 1. </a:t>
            </a:r>
          </a:p>
          <a:p>
            <a:pPr algn="just"/>
            <a:r>
              <a:rPr lang="it-IT" i="1" dirty="0"/>
              <a:t>Posto che per una reazione S </a:t>
            </a:r>
            <a:r>
              <a:rPr lang="it-IT" i="1" dirty="0">
                <a:sym typeface="Symbol" pitchFamily="18" charset="2"/>
              </a:rPr>
              <a:t> </a:t>
            </a:r>
            <a:r>
              <a:rPr lang="it-IT" i="1" dirty="0"/>
              <a:t>n P, la variazione di concentrazione di S è data dall’equazione d[S]/</a:t>
            </a:r>
            <a:r>
              <a:rPr lang="it-IT" i="1" dirty="0" err="1"/>
              <a:t>dt</a:t>
            </a:r>
            <a:r>
              <a:rPr lang="it-IT" i="1" dirty="0"/>
              <a:t>  = - K [S], derivare le funzioni [S] = f(t) e [P] = f(t). Successivamente, considerando che k = 0,1 s</a:t>
            </a:r>
            <a:r>
              <a:rPr lang="it-IT" i="1" baseline="30000" dirty="0"/>
              <a:t>-1</a:t>
            </a:r>
            <a:r>
              <a:rPr lang="it-IT" i="1" dirty="0"/>
              <a:t>, che n = 2, e che al tempo t</a:t>
            </a:r>
            <a:r>
              <a:rPr lang="it-IT" i="1" baseline="-25000" dirty="0"/>
              <a:t>0</a:t>
            </a:r>
            <a:r>
              <a:rPr lang="it-IT" i="1" dirty="0"/>
              <a:t> = 1 s, [S] = 3 gl</a:t>
            </a:r>
            <a:r>
              <a:rPr lang="it-IT" i="1" baseline="30000" dirty="0"/>
              <a:t>-1</a:t>
            </a:r>
            <a:r>
              <a:rPr lang="it-IT" i="1" dirty="0"/>
              <a:t> e [P] = 0 gl</a:t>
            </a:r>
            <a:r>
              <a:rPr lang="it-IT" i="1" baseline="30000" dirty="0"/>
              <a:t>-1</a:t>
            </a:r>
            <a:r>
              <a:rPr lang="it-IT" i="1" dirty="0"/>
              <a:t>, calcolare la concentrazione di S e P per t = 10 s.</a:t>
            </a:r>
          </a:p>
        </p:txBody>
      </p:sp>
    </p:spTree>
    <p:extLst>
      <p:ext uri="{BB962C8B-B14F-4D97-AF65-F5344CB8AC3E}">
        <p14:creationId xmlns:p14="http://schemas.microsoft.com/office/powerpoint/2010/main" val="1206263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70AEC2-2730-41FC-B99B-808D6CDDC334}"/>
              </a:ext>
            </a:extLst>
          </p:cNvPr>
          <p:cNvSpPr txBox="1"/>
          <p:nvPr/>
        </p:nvSpPr>
        <p:spPr>
          <a:xfrm>
            <a:off x="390087" y="150245"/>
            <a:ext cx="79989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/>
              <a:t>Esercizio 1. </a:t>
            </a:r>
          </a:p>
          <a:p>
            <a:pPr algn="just"/>
            <a:r>
              <a:rPr lang="it-IT" i="1" dirty="0"/>
              <a:t>Posto che per una reazione S </a:t>
            </a:r>
            <a:r>
              <a:rPr lang="it-IT" i="1" dirty="0">
                <a:sym typeface="Symbol" pitchFamily="18" charset="2"/>
              </a:rPr>
              <a:t> </a:t>
            </a:r>
            <a:r>
              <a:rPr lang="it-IT" i="1" dirty="0"/>
              <a:t>n P, la variazione di concentrazione di S è data dall’equazione d[S]/</a:t>
            </a:r>
            <a:r>
              <a:rPr lang="it-IT" i="1" dirty="0" err="1"/>
              <a:t>dt</a:t>
            </a:r>
            <a:r>
              <a:rPr lang="it-IT" i="1" dirty="0"/>
              <a:t>  = - K [S], derivare le funzioni [S] = f(t) e [P] = f(t). Successivamente, considerando che k = 0,1 s</a:t>
            </a:r>
            <a:r>
              <a:rPr lang="it-IT" i="1" baseline="30000" dirty="0"/>
              <a:t>-1</a:t>
            </a:r>
            <a:r>
              <a:rPr lang="it-IT" i="1" dirty="0"/>
              <a:t>, che n = 2, e che al tempo t</a:t>
            </a:r>
            <a:r>
              <a:rPr lang="it-IT" i="1" baseline="-25000" dirty="0"/>
              <a:t>0</a:t>
            </a:r>
            <a:r>
              <a:rPr lang="it-IT" i="1" dirty="0"/>
              <a:t> = 1 s, [S] = 3 gl</a:t>
            </a:r>
            <a:r>
              <a:rPr lang="it-IT" i="1" baseline="30000" dirty="0"/>
              <a:t>-1</a:t>
            </a:r>
            <a:r>
              <a:rPr lang="it-IT" i="1" dirty="0"/>
              <a:t> e [P] = 0 gl</a:t>
            </a:r>
            <a:r>
              <a:rPr lang="it-IT" i="1" baseline="30000" dirty="0"/>
              <a:t>-1</a:t>
            </a:r>
            <a:r>
              <a:rPr lang="it-IT" i="1" dirty="0"/>
              <a:t>, calcolare la concentrazione di S e P per t = 10 s.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CFEA08-EAAE-4C8D-94CA-FE91647AC5E8}"/>
              </a:ext>
            </a:extLst>
          </p:cNvPr>
          <p:cNvSpPr txBox="1"/>
          <p:nvPr/>
        </p:nvSpPr>
        <p:spPr>
          <a:xfrm>
            <a:off x="692092" y="211391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[S]=[S]</a:t>
            </a:r>
            <a:r>
              <a:rPr lang="it-IT" i="1" baseline="-25000" dirty="0">
                <a:solidFill>
                  <a:srgbClr val="FF0000"/>
                </a:solidFill>
              </a:rPr>
              <a:t>0 </a:t>
            </a:r>
            <a:r>
              <a:rPr lang="it-IT" i="1" dirty="0">
                <a:solidFill>
                  <a:srgbClr val="FF0000"/>
                </a:solidFill>
              </a:rPr>
              <a:t>e</a:t>
            </a:r>
            <a:r>
              <a:rPr lang="it-IT" i="1" baseline="30000" dirty="0">
                <a:solidFill>
                  <a:srgbClr val="FF0000"/>
                </a:solidFill>
              </a:rPr>
              <a:t>-</a:t>
            </a:r>
            <a:r>
              <a:rPr lang="it-IT" i="1" baseline="30000" dirty="0" err="1">
                <a:solidFill>
                  <a:srgbClr val="FF0000"/>
                </a:solidFill>
              </a:rPr>
              <a:t>kt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C3164-16C1-4EB6-AE43-BFE669D7C8A0}"/>
              </a:ext>
            </a:extLst>
          </p:cNvPr>
          <p:cNvSpPr txBox="1"/>
          <p:nvPr/>
        </p:nvSpPr>
        <p:spPr>
          <a:xfrm>
            <a:off x="692092" y="27849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accent1"/>
                </a:solidFill>
              </a:rPr>
              <a:t>[P] = n[S]</a:t>
            </a:r>
            <a:r>
              <a:rPr lang="it-IT" i="1" baseline="-25000" dirty="0">
                <a:solidFill>
                  <a:schemeClr val="accent1"/>
                </a:solidFill>
              </a:rPr>
              <a:t>0  </a:t>
            </a:r>
            <a:r>
              <a:rPr lang="it-IT" i="1" dirty="0">
                <a:solidFill>
                  <a:schemeClr val="accent1"/>
                </a:solidFill>
              </a:rPr>
              <a:t>(1-e</a:t>
            </a:r>
            <a:r>
              <a:rPr lang="it-IT" i="1" baseline="30000" dirty="0">
                <a:solidFill>
                  <a:schemeClr val="accent1"/>
                </a:solidFill>
              </a:rPr>
              <a:t>-kt</a:t>
            </a:r>
            <a:r>
              <a:rPr lang="it-IT" i="1" dirty="0">
                <a:solidFill>
                  <a:schemeClr val="accent1"/>
                </a:solidFill>
              </a:rPr>
              <a:t>) 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AF38B1-B5B9-45D0-89BA-2386FE7FD7EF}"/>
              </a:ext>
            </a:extLst>
          </p:cNvPr>
          <p:cNvSpPr txBox="1"/>
          <p:nvPr/>
        </p:nvSpPr>
        <p:spPr>
          <a:xfrm>
            <a:off x="604007" y="3716323"/>
            <a:ext cx="3600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 =10</a:t>
            </a:r>
          </a:p>
          <a:p>
            <a:endParaRPr lang="it-IT" dirty="0"/>
          </a:p>
          <a:p>
            <a:r>
              <a:rPr lang="it-IT" i="1" dirty="0">
                <a:solidFill>
                  <a:srgbClr val="FF0000"/>
                </a:solidFill>
              </a:rPr>
              <a:t>[S]</a:t>
            </a:r>
            <a:r>
              <a:rPr lang="it-IT" i="1" baseline="-25000" dirty="0">
                <a:solidFill>
                  <a:srgbClr val="FF0000"/>
                </a:solidFill>
              </a:rPr>
              <a:t>10</a:t>
            </a:r>
            <a:r>
              <a:rPr lang="it-IT" i="1" dirty="0">
                <a:solidFill>
                  <a:srgbClr val="FF0000"/>
                </a:solidFill>
              </a:rPr>
              <a:t> = 3 e</a:t>
            </a:r>
            <a:r>
              <a:rPr lang="it-IT" i="1" baseline="30000" dirty="0">
                <a:solidFill>
                  <a:srgbClr val="FF0000"/>
                </a:solidFill>
              </a:rPr>
              <a:t>-0,1*(t1-t0)</a:t>
            </a:r>
            <a:r>
              <a:rPr lang="it-IT" i="1" dirty="0">
                <a:solidFill>
                  <a:srgbClr val="FF0000"/>
                </a:solidFill>
              </a:rPr>
              <a:t> = 3 e</a:t>
            </a:r>
            <a:r>
              <a:rPr lang="it-IT" i="1" baseline="30000" dirty="0">
                <a:solidFill>
                  <a:srgbClr val="FF0000"/>
                </a:solidFill>
              </a:rPr>
              <a:t>-0,1*9</a:t>
            </a:r>
            <a:r>
              <a:rPr lang="it-IT" i="1" dirty="0">
                <a:solidFill>
                  <a:srgbClr val="FF0000"/>
                </a:solidFill>
              </a:rPr>
              <a:t> =1,22 gl</a:t>
            </a:r>
            <a:r>
              <a:rPr lang="it-IT" i="1" baseline="30000" dirty="0">
                <a:solidFill>
                  <a:srgbClr val="FF0000"/>
                </a:solidFill>
              </a:rPr>
              <a:t>-1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F9A1DE-2073-4F88-A219-F6721FA121FD}"/>
              </a:ext>
            </a:extLst>
          </p:cNvPr>
          <p:cNvSpPr txBox="1"/>
          <p:nvPr/>
        </p:nvSpPr>
        <p:spPr>
          <a:xfrm>
            <a:off x="604007" y="48323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accent1"/>
                </a:solidFill>
              </a:rPr>
              <a:t>[P]</a:t>
            </a:r>
            <a:r>
              <a:rPr lang="it-IT" i="1" baseline="-25000" dirty="0">
                <a:solidFill>
                  <a:schemeClr val="accent1"/>
                </a:solidFill>
              </a:rPr>
              <a:t>10 </a:t>
            </a:r>
            <a:r>
              <a:rPr lang="it-IT" i="1" dirty="0">
                <a:solidFill>
                  <a:schemeClr val="accent1"/>
                </a:solidFill>
              </a:rPr>
              <a:t>= 2*3 (1-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>
                <a:solidFill>
                  <a:schemeClr val="accent1"/>
                </a:solidFill>
              </a:rPr>
              <a:t>e</a:t>
            </a:r>
            <a:r>
              <a:rPr lang="it-IT" i="1" baseline="30000" dirty="0">
                <a:solidFill>
                  <a:schemeClr val="accent1"/>
                </a:solidFill>
              </a:rPr>
              <a:t>-0,1*9</a:t>
            </a:r>
            <a:r>
              <a:rPr lang="it-IT" i="1" dirty="0">
                <a:solidFill>
                  <a:schemeClr val="accent1"/>
                </a:solidFill>
              </a:rPr>
              <a:t>) </a:t>
            </a:r>
            <a:r>
              <a:rPr lang="it-IT" i="1">
                <a:solidFill>
                  <a:schemeClr val="accent1"/>
                </a:solidFill>
              </a:rPr>
              <a:t>= 3,56 </a:t>
            </a:r>
            <a:r>
              <a:rPr lang="it-IT" i="1" dirty="0">
                <a:solidFill>
                  <a:schemeClr val="accent1"/>
                </a:solidFill>
              </a:rPr>
              <a:t>gl</a:t>
            </a:r>
            <a:r>
              <a:rPr lang="it-IT" i="1" baseline="30000" dirty="0">
                <a:solidFill>
                  <a:schemeClr val="accent1"/>
                </a:solidFill>
              </a:rPr>
              <a:t>-1</a:t>
            </a:r>
            <a:r>
              <a:rPr lang="it-IT" i="1" dirty="0">
                <a:solidFill>
                  <a:schemeClr val="accent1"/>
                </a:solidFill>
              </a:rPr>
              <a:t> 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4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1D26E3E-FC8D-4E33-9EB3-BB01E9307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4396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00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D38191-4DCD-4463-9F92-83C56007C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76" y="457200"/>
            <a:ext cx="800484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60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14A51C7-E521-498C-8416-F666BA37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37" y="1405384"/>
            <a:ext cx="6379740" cy="474846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458F13A-23E2-4FF1-8E6A-2D33D37D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11" y="45288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3E380-BA44-4932-8869-C02A50FA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79" y="45288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65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C5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81BCD41-3D7C-4349-85D1-29117F64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70890"/>
            <a:ext cx="8178799" cy="53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80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DBF77AD-8284-47ED-AE76-E0992CEC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68655"/>
            <a:ext cx="8178799" cy="55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0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044560B4-41F6-4581-805F-31BDADF75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07975"/>
            <a:ext cx="871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Metodi di immobilizzazione mediante legami covalenti 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FEB9A402-843B-4F3F-BA3D-C307B4D2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5175"/>
            <a:ext cx="871855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Legame su </a:t>
            </a:r>
            <a:r>
              <a:rPr kumimoji="0" lang="it-IT" alt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carrier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-assemblati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Resine a matrice attivata per il legame covalente e di superficie dei gruppi amminici liberi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9A409BD9-656C-43D6-BE26-FDC1F4DD7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683125"/>
            <a:ext cx="8664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58875" indent="-1158875">
              <a:spcBef>
                <a:spcPct val="20000"/>
              </a:spcBef>
              <a:buChar char="•"/>
              <a:tabLst>
                <a:tab pos="12493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493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49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58875" marR="0" lvl="0" indent="-11588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93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Vantaggi: il catalizzatore è confinato sulla superficie</a:t>
            </a:r>
          </a:p>
          <a:p>
            <a:pPr marL="1158875" marR="0" lvl="0" indent="-11588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93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gli addotti hanno proprietà compatibili con processi industriali</a:t>
            </a:r>
          </a:p>
        </p:txBody>
      </p:sp>
      <p:sp>
        <p:nvSpPr>
          <p:cNvPr id="12294" name="Text Box 7">
            <a:extLst>
              <a:ext uri="{FF2B5EF4-FFF2-40B4-BE49-F238E27FC236}">
                <a16:creationId xmlns:a16="http://schemas.microsoft.com/office/drawing/2014/main" id="{564CF09D-6C23-4C88-97C9-05E713B24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470525"/>
            <a:ext cx="88915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49363" indent="-1249363">
              <a:spcBef>
                <a:spcPct val="20000"/>
              </a:spcBef>
              <a:buChar char="•"/>
              <a:tabLst>
                <a:tab pos="12493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493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49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49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49363" marR="0" lvl="0" indent="-12493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93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Svantaggi:	 possibile inattivazione covalente dell’enzima</a:t>
            </a:r>
          </a:p>
          <a:p>
            <a:pPr marL="1249363" marR="0" lvl="0" indent="-12493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93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 ingombro sterico del supporto </a:t>
            </a:r>
          </a:p>
          <a:p>
            <a:pPr marL="1249363" marR="0" lvl="0" indent="-12493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93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(utilizzo di bracci spaziatori per minimizzare gli effetti sterici)</a:t>
            </a:r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id="{58FC6441-8FBA-42E2-A975-AF520BC9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716338"/>
            <a:ext cx="49323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Resine attivate con </a:t>
            </a:r>
            <a:r>
              <a:rPr kumimoji="0" lang="it-IT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carbodiimmide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Supporti con gruppi carbossilici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455B255-FDDC-484C-A9BE-6A85765DE9CF}"/>
              </a:ext>
            </a:extLst>
          </p:cNvPr>
          <p:cNvGrpSpPr/>
          <p:nvPr/>
        </p:nvGrpSpPr>
        <p:grpSpPr>
          <a:xfrm>
            <a:off x="587374" y="2147167"/>
            <a:ext cx="6197065" cy="1381641"/>
            <a:chOff x="587374" y="1920359"/>
            <a:chExt cx="6197065" cy="1381641"/>
          </a:xfrm>
        </p:grpSpPr>
        <p:pic>
          <p:nvPicPr>
            <p:cNvPr id="12297" name="Picture 11" descr="CARBODIMMIDE">
              <a:extLst>
                <a:ext uri="{FF2B5EF4-FFF2-40B4-BE49-F238E27FC236}">
                  <a16:creationId xmlns:a16="http://schemas.microsoft.com/office/drawing/2014/main" id="{835DFA47-DD11-4E28-90B7-F57DADE43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36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4" y="1920359"/>
              <a:ext cx="6197065" cy="13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909EF70-9642-42F9-A38B-8A5B67E21BFE}"/>
                </a:ext>
              </a:extLst>
            </p:cNvPr>
            <p:cNvSpPr txBox="1"/>
            <p:nvPr/>
          </p:nvSpPr>
          <p:spPr>
            <a:xfrm>
              <a:off x="4966283" y="2841110"/>
              <a:ext cx="17449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483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15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D99AF81-B3F2-4079-8A46-42B3A19BA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50444"/>
            <a:ext cx="8178799" cy="53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0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855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MODELLI MATEMATICI PER LA COLTURA DI CELLULE</a:t>
            </a:r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20638" y="88984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b="1" dirty="0" err="1"/>
              <a:t>Michaelis-Menten</a:t>
            </a:r>
            <a:endParaRPr lang="it-IT" b="1" dirty="0"/>
          </a:p>
          <a:p>
            <a:r>
              <a:rPr lang="it-IT" dirty="0"/>
              <a:t>Vincoli del modello:  </a:t>
            </a:r>
          </a:p>
          <a:p>
            <a:pPr algn="ctr"/>
            <a:r>
              <a:rPr lang="it-IT" b="1" i="1" dirty="0"/>
              <a:t>Il modello di </a:t>
            </a:r>
            <a:r>
              <a:rPr lang="it-IT" b="1" i="1" dirty="0" err="1"/>
              <a:t>Michaelis</a:t>
            </a:r>
            <a:r>
              <a:rPr lang="it-IT" b="1" i="1" dirty="0"/>
              <a:t> </a:t>
            </a:r>
            <a:r>
              <a:rPr lang="it-IT" b="1" i="1" dirty="0" err="1"/>
              <a:t>Menten</a:t>
            </a:r>
            <a:r>
              <a:rPr lang="it-IT" b="1" i="1" dirty="0"/>
              <a:t> si applica solo a sistemi nei quali la temperatura ed il pH rimangono costanti durante la reazioni, e non avvenga denaturazione dell’enzima </a:t>
            </a:r>
          </a:p>
          <a:p>
            <a:r>
              <a:rPr lang="it-IT" b="1" i="1" dirty="0"/>
              <a:t>(cioè la temperatura è tale da non causare questo evento)</a:t>
            </a:r>
            <a:r>
              <a:rPr lang="it-IT" dirty="0"/>
              <a:t>.</a:t>
            </a:r>
          </a:p>
          <a:p>
            <a:endParaRPr lang="it-IT" i="1" dirty="0"/>
          </a:p>
          <a:p>
            <a:r>
              <a:rPr lang="it-IT" i="1" dirty="0">
                <a:solidFill>
                  <a:srgbClr val="FF0000"/>
                </a:solidFill>
              </a:rPr>
              <a:t>Esercizio 2.</a:t>
            </a:r>
          </a:p>
          <a:p>
            <a:endParaRPr lang="it-IT" i="1" dirty="0"/>
          </a:p>
          <a:p>
            <a:endParaRPr lang="it-IT" i="1" dirty="0"/>
          </a:p>
          <a:p>
            <a:pPr marL="355600" lvl="1" indent="77788" algn="just">
              <a:buFontTx/>
              <a:buChar char="•"/>
            </a:pPr>
            <a:r>
              <a:rPr lang="it-IT" i="1" dirty="0"/>
              <a:t>Definire </a:t>
            </a:r>
            <a:r>
              <a:rPr lang="it-IT" i="1" dirty="0" err="1"/>
              <a:t>V</a:t>
            </a:r>
            <a:r>
              <a:rPr lang="it-IT" i="1" baseline="-25000" dirty="0" err="1"/>
              <a:t>max</a:t>
            </a:r>
            <a:r>
              <a:rPr lang="it-IT" i="1" dirty="0"/>
              <a:t> ed [S] nel modello di </a:t>
            </a:r>
            <a:r>
              <a:rPr lang="it-IT" i="1" dirty="0" err="1"/>
              <a:t>Michaelis</a:t>
            </a:r>
            <a:r>
              <a:rPr lang="it-IT" i="1" dirty="0"/>
              <a:t> </a:t>
            </a:r>
            <a:r>
              <a:rPr lang="it-IT" i="1" dirty="0" err="1"/>
              <a:t>Menten</a:t>
            </a:r>
            <a:r>
              <a:rPr lang="it-IT" i="1" dirty="0"/>
              <a:t>.</a:t>
            </a:r>
          </a:p>
          <a:p>
            <a:pPr marL="355600" lvl="1" algn="just"/>
            <a:endParaRPr lang="it-IT" i="1" dirty="0"/>
          </a:p>
          <a:p>
            <a:pPr marL="355600" lvl="1" indent="77788" algn="just">
              <a:buFontTx/>
              <a:buChar char="•"/>
            </a:pPr>
            <a:r>
              <a:rPr lang="it-IT" i="1" dirty="0"/>
              <a:t>Cosa rappresenta una condizione al di fuori della quale un modello non è più valido.</a:t>
            </a:r>
          </a:p>
          <a:p>
            <a:pPr marL="355600" lvl="1" algn="just"/>
            <a:endParaRPr lang="it-IT" i="1" dirty="0"/>
          </a:p>
          <a:p>
            <a:pPr marL="355600" lvl="1" indent="77788" algn="just">
              <a:buFontTx/>
              <a:buChar char="•"/>
            </a:pPr>
            <a:r>
              <a:rPr lang="it-IT" i="1" dirty="0"/>
              <a:t>Se l’attività di un enzima è costante a pH compreso tra 3 e 8, dovendo impostare un modello per l’attività dell’enzima a pH = 7, specificare quale delle seguenti assunzioni sono lecite: </a:t>
            </a:r>
          </a:p>
          <a:p>
            <a:pPr marL="355600" lvl="1" indent="77788" algn="just">
              <a:buFontTx/>
              <a:buChar char="•"/>
            </a:pPr>
            <a:r>
              <a:rPr lang="it-IT" i="1" dirty="0"/>
              <a:t>a) l’attività non dipende dalla temperatura, </a:t>
            </a:r>
          </a:p>
          <a:p>
            <a:pPr marL="355600" lvl="1" indent="77788" algn="just">
              <a:buFontTx/>
              <a:buChar char="•"/>
            </a:pPr>
            <a:r>
              <a:rPr lang="it-IT" i="1" dirty="0"/>
              <a:t>b) l’attività non dipende dalla concentrazione del substrato, </a:t>
            </a:r>
          </a:p>
          <a:p>
            <a:pPr marL="355600" lvl="1" indent="77788" algn="just">
              <a:buFontTx/>
              <a:buChar char="•"/>
            </a:pPr>
            <a:r>
              <a:rPr lang="it-IT" i="1" dirty="0"/>
              <a:t>c) l’attività non dipende dal pH, </a:t>
            </a:r>
          </a:p>
          <a:p>
            <a:pPr marL="355600" lvl="1" indent="77788" algn="just">
              <a:buFontTx/>
              <a:buChar char="•"/>
            </a:pPr>
            <a:r>
              <a:rPr lang="it-IT" i="1" dirty="0"/>
              <a:t>d) tutte e tre le assunzioni di sopra.</a:t>
            </a:r>
          </a:p>
        </p:txBody>
      </p:sp>
      <p:sp>
        <p:nvSpPr>
          <p:cNvPr id="579588" name="Text Box 4"/>
          <p:cNvSpPr txBox="1">
            <a:spLocks noChangeArrowheads="1"/>
          </p:cNvSpPr>
          <p:nvPr/>
        </p:nvSpPr>
        <p:spPr bwMode="auto">
          <a:xfrm>
            <a:off x="8675688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017DF68C-19F3-4A34-8FE6-536EC4098366}" type="slidenum">
              <a:rPr lang="it-IT"/>
              <a:pPr/>
              <a:t>41</a:t>
            </a:fld>
            <a:endParaRPr lang="it-IT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21EB38-2DF4-4B42-9534-9D9C9A9F6BF1}"/>
              </a:ext>
            </a:extLst>
          </p:cNvPr>
          <p:cNvSpPr txBox="1"/>
          <p:nvPr/>
        </p:nvSpPr>
        <p:spPr>
          <a:xfrm>
            <a:off x="570451" y="1178428"/>
            <a:ext cx="8003097" cy="3235587"/>
          </a:xfrm>
          <a:prstGeom prst="rect">
            <a:avLst/>
          </a:prstGeom>
          <a:noFill/>
        </p:spPr>
        <p:txBody>
          <a:bodyPr wrap="square" anchor="t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it-IT" sz="2800" b="1" dirty="0"/>
              <a:t>Esercizio 3</a:t>
            </a:r>
            <a:r>
              <a:rPr lang="it-IT" sz="2800" dirty="0"/>
              <a:t>. Molti enzimi seguono la cinetica di </a:t>
            </a:r>
            <a:r>
              <a:rPr lang="it-IT" sz="2800" dirty="0" err="1"/>
              <a:t>Michaelis-Menten</a:t>
            </a:r>
            <a:r>
              <a:rPr lang="it-IT" sz="2800" dirty="0"/>
              <a:t>.</a:t>
            </a:r>
          </a:p>
          <a:p>
            <a:pPr>
              <a:spcAft>
                <a:spcPts val="600"/>
              </a:spcAft>
            </a:pPr>
            <a:endParaRPr lang="it-IT" sz="2800" dirty="0"/>
          </a:p>
          <a:p>
            <a:pPr>
              <a:spcAft>
                <a:spcPts val="600"/>
              </a:spcAft>
            </a:pPr>
            <a:endParaRPr lang="it-IT" sz="2800" dirty="0"/>
          </a:p>
          <a:p>
            <a:pPr>
              <a:spcAft>
                <a:spcPts val="600"/>
              </a:spcAft>
            </a:pPr>
            <a:r>
              <a:rPr lang="it-IT" sz="2800" dirty="0"/>
              <a:t>Indicare qual è l’ordine apparente della reazione se [S] &gt;&gt; Km: </a:t>
            </a:r>
          </a:p>
          <a:p>
            <a:pPr>
              <a:spcAft>
                <a:spcPts val="600"/>
              </a:spcAft>
            </a:pPr>
            <a:r>
              <a:rPr lang="it-IT" sz="2800" dirty="0"/>
              <a:t> A) ordine 0 </a:t>
            </a:r>
          </a:p>
          <a:p>
            <a:pPr>
              <a:spcAft>
                <a:spcPts val="600"/>
              </a:spcAft>
            </a:pPr>
            <a:r>
              <a:rPr lang="it-IT" sz="2800" dirty="0"/>
              <a:t>B) ordine 0.5 </a:t>
            </a:r>
          </a:p>
          <a:p>
            <a:pPr>
              <a:spcAft>
                <a:spcPts val="600"/>
              </a:spcAft>
            </a:pPr>
            <a:r>
              <a:rPr lang="it-IT" sz="2800" dirty="0"/>
              <a:t>C) ordine 1 </a:t>
            </a:r>
          </a:p>
          <a:p>
            <a:pPr>
              <a:spcAft>
                <a:spcPts val="600"/>
              </a:spcAft>
            </a:pPr>
            <a:r>
              <a:rPr lang="it-IT" sz="2800" dirty="0"/>
              <a:t>D) ordine 2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4C0234-C36C-4D59-A3D3-832BD71A1CAA}"/>
              </a:ext>
            </a:extLst>
          </p:cNvPr>
          <p:cNvSpPr txBox="1"/>
          <p:nvPr/>
        </p:nvSpPr>
        <p:spPr>
          <a:xfrm>
            <a:off x="285008" y="5246441"/>
            <a:ext cx="8322097" cy="1052513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it-IT" sz="2800" dirty="0">
                <a:hlinkClick r:id="rId2"/>
              </a:rPr>
              <a:t>https://www.youtube.com/watch?v=wDvQNQsLJ-k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86935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CEC446-7B5C-4A31-A95F-EDCAF1C92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483"/>
            <a:ext cx="9144000" cy="549103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283379-EA97-400F-A906-8FDFADE187FE}"/>
              </a:ext>
            </a:extLst>
          </p:cNvPr>
          <p:cNvSpPr txBox="1"/>
          <p:nvPr/>
        </p:nvSpPr>
        <p:spPr>
          <a:xfrm>
            <a:off x="486563" y="310393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SCISSIONE BINARIA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E25056-4A6F-4EB2-83DA-40604F70761F}"/>
              </a:ext>
            </a:extLst>
          </p:cNvPr>
          <p:cNvSpPr txBox="1"/>
          <p:nvPr/>
        </p:nvSpPr>
        <p:spPr>
          <a:xfrm>
            <a:off x="6487486" y="2734384"/>
            <a:ext cx="2063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N.GENERAZIONI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165DEF-1B51-3C83-AD8B-C8E0824270D1}"/>
              </a:ext>
            </a:extLst>
          </p:cNvPr>
          <p:cNvSpPr txBox="1"/>
          <p:nvPr/>
        </p:nvSpPr>
        <p:spPr>
          <a:xfrm>
            <a:off x="5824757" y="4824641"/>
            <a:ext cx="185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N.GENERAZIONI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B3D31A-5E69-F169-DC0D-E7140A4C5652}"/>
              </a:ext>
            </a:extLst>
          </p:cNvPr>
          <p:cNvSpPr txBox="1"/>
          <p:nvPr/>
        </p:nvSpPr>
        <p:spPr>
          <a:xfrm>
            <a:off x="4834157" y="3659431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raddoppi</a:t>
            </a:r>
          </a:p>
        </p:txBody>
      </p:sp>
    </p:spTree>
    <p:extLst>
      <p:ext uri="{BB962C8B-B14F-4D97-AF65-F5344CB8AC3E}">
        <p14:creationId xmlns:p14="http://schemas.microsoft.com/office/powerpoint/2010/main" val="2676629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587950-1FB7-41EE-95D9-40E83BDB7AE2}"/>
              </a:ext>
            </a:extLst>
          </p:cNvPr>
          <p:cNvSpPr txBox="1"/>
          <p:nvPr/>
        </p:nvSpPr>
        <p:spPr>
          <a:xfrm>
            <a:off x="483799" y="2031101"/>
            <a:ext cx="3212238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Calcolare</a:t>
            </a:r>
            <a:r>
              <a:rPr lang="en-US" sz="2000" dirty="0"/>
              <a:t> la </a:t>
            </a:r>
            <a:r>
              <a:rPr lang="en-US" sz="2000" dirty="0" err="1"/>
              <a:t>biomassa</a:t>
            </a:r>
            <a:r>
              <a:rPr lang="en-US" sz="2000" dirty="0"/>
              <a:t> </a:t>
            </a:r>
            <a:r>
              <a:rPr lang="en-US" sz="2000" dirty="0" err="1"/>
              <a:t>generata</a:t>
            </a:r>
            <a:r>
              <a:rPr lang="en-US" sz="2000" dirty="0"/>
              <a:t> da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singola</a:t>
            </a:r>
            <a:r>
              <a:rPr lang="en-US" sz="2000" dirty="0"/>
              <a:t> </a:t>
            </a:r>
            <a:r>
              <a:rPr lang="en-US" sz="2000" dirty="0" err="1"/>
              <a:t>cellula</a:t>
            </a:r>
            <a:r>
              <a:rPr lang="en-US" sz="2000" dirty="0"/>
              <a:t> di E. Coli in 48 ore </a:t>
            </a:r>
            <a:r>
              <a:rPr lang="en-US" sz="2000" dirty="0" err="1"/>
              <a:t>assumendo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il tempo di </a:t>
            </a:r>
            <a:r>
              <a:rPr lang="en-US" sz="2000" dirty="0" err="1"/>
              <a:t>duplicazione</a:t>
            </a:r>
            <a:r>
              <a:rPr lang="en-US" sz="2000" dirty="0"/>
              <a:t> </a:t>
            </a:r>
            <a:r>
              <a:rPr lang="en-US" sz="2000" dirty="0" err="1"/>
              <a:t>sia</a:t>
            </a:r>
            <a:r>
              <a:rPr lang="en-US" sz="2000" dirty="0"/>
              <a:t>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D</a:t>
            </a:r>
            <a:r>
              <a:rPr lang="en-US" sz="2000" i="1" dirty="0"/>
              <a:t>=</a:t>
            </a:r>
            <a:r>
              <a:rPr lang="en-US" sz="2000" dirty="0"/>
              <a:t>20 </a:t>
            </a:r>
            <a:r>
              <a:rPr lang="en-US" sz="2000" i="1" dirty="0"/>
              <a:t>min</a:t>
            </a:r>
            <a:r>
              <a:rPr lang="en-US" sz="2000" dirty="0"/>
              <a:t>. e la </a:t>
            </a:r>
            <a:r>
              <a:rPr lang="en-US" sz="2000" dirty="0" err="1"/>
              <a:t>massa</a:t>
            </a:r>
            <a:r>
              <a:rPr lang="en-US" sz="2000" dirty="0"/>
              <a:t> di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singola</a:t>
            </a:r>
            <a:r>
              <a:rPr lang="en-US" sz="2000" dirty="0"/>
              <a:t> </a:t>
            </a:r>
            <a:r>
              <a:rPr lang="en-US" sz="2000" dirty="0" err="1"/>
              <a:t>cellula</a:t>
            </a:r>
            <a:r>
              <a:rPr lang="en-US" sz="2000" dirty="0"/>
              <a:t> 10</a:t>
            </a:r>
            <a:r>
              <a:rPr lang="en-US" sz="2000" baseline="80000" dirty="0"/>
              <a:t>-12</a:t>
            </a:r>
            <a:r>
              <a:rPr lang="en-US" sz="2000" dirty="0"/>
              <a:t> </a:t>
            </a:r>
            <a:r>
              <a:rPr lang="en-US" sz="2000" i="1" dirty="0"/>
              <a:t>g</a:t>
            </a:r>
            <a:r>
              <a:rPr lang="en-US" sz="2000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282717-4DB0-4B05-A84E-402B5EFD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803" y="2295731"/>
            <a:ext cx="4221014" cy="203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6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587950-1FB7-41EE-95D9-40E83BDB7AE2}"/>
              </a:ext>
            </a:extLst>
          </p:cNvPr>
          <p:cNvSpPr txBox="1"/>
          <p:nvPr/>
        </p:nvSpPr>
        <p:spPr>
          <a:xfrm>
            <a:off x="142614" y="368685"/>
            <a:ext cx="8095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dirty="0">
                <a:latin typeface="TimesNewRomanPSMT"/>
              </a:rPr>
              <a:t>Calcolare la biomassa generata da una singola cellula di E. Coli in 48 ore assumendo che il tempo di duplicazione sia </a:t>
            </a:r>
            <a:r>
              <a:rPr lang="it-IT" i="1" dirty="0" err="1">
                <a:latin typeface="TimesNewRomanPS-ItalicMT"/>
              </a:rPr>
              <a:t>t</a:t>
            </a:r>
            <a:r>
              <a:rPr lang="it-IT" sz="800" i="1" dirty="0" err="1">
                <a:latin typeface="TimesNewRomanPS-ItalicMT"/>
              </a:rPr>
              <a:t>D</a:t>
            </a:r>
            <a:r>
              <a:rPr lang="it-IT" i="1" dirty="0">
                <a:latin typeface="TimesNewRomanPS-ItalicMT"/>
              </a:rPr>
              <a:t>=</a:t>
            </a:r>
            <a:r>
              <a:rPr lang="it-IT" dirty="0">
                <a:latin typeface="TimesNewRomanPSMT"/>
              </a:rPr>
              <a:t>20 </a:t>
            </a:r>
            <a:r>
              <a:rPr lang="it-IT" i="1" dirty="0">
                <a:latin typeface="TimesNewRomanPS-ItalicMT"/>
              </a:rPr>
              <a:t>min</a:t>
            </a:r>
            <a:r>
              <a:rPr lang="it-IT" dirty="0">
                <a:latin typeface="TimesNewRomanPSMT"/>
              </a:rPr>
              <a:t>. e la massa di una singola cellula 10</a:t>
            </a:r>
            <a:r>
              <a:rPr lang="it-IT" sz="1050" baseline="80000" dirty="0">
                <a:latin typeface="TimesNewRomanPSMT"/>
              </a:rPr>
              <a:t>-12</a:t>
            </a:r>
            <a:r>
              <a:rPr lang="it-IT" sz="800" dirty="0">
                <a:latin typeface="TimesNewRomanPSMT"/>
              </a:rPr>
              <a:t> </a:t>
            </a:r>
            <a:r>
              <a:rPr lang="it-IT" i="1" dirty="0">
                <a:latin typeface="TimesNewRomanPS-ItalicMT"/>
              </a:rPr>
              <a:t>g</a:t>
            </a:r>
            <a:r>
              <a:rPr lang="it-IT" dirty="0">
                <a:latin typeface="TimesNewRomanPSMT"/>
              </a:rPr>
              <a:t>.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28117D-2A73-4C37-BED3-62B005FA1F65}"/>
              </a:ext>
            </a:extLst>
          </p:cNvPr>
          <p:cNvSpPr txBox="1"/>
          <p:nvPr/>
        </p:nvSpPr>
        <p:spPr>
          <a:xfrm>
            <a:off x="796955" y="1568741"/>
            <a:ext cx="463755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48h = 48 * 60 = 2880 min.</a:t>
            </a:r>
          </a:p>
          <a:p>
            <a:endParaRPr lang="it-IT" dirty="0"/>
          </a:p>
          <a:p>
            <a:r>
              <a:rPr lang="it-IT" dirty="0"/>
              <a:t>2880/20 = 144  </a:t>
            </a:r>
            <a:r>
              <a:rPr lang="it-IT" dirty="0">
                <a:solidFill>
                  <a:srgbClr val="002060"/>
                </a:solidFill>
              </a:rPr>
              <a:t>raddoppi o duplicazioni</a:t>
            </a:r>
            <a:endParaRPr lang="it-IT" dirty="0"/>
          </a:p>
          <a:p>
            <a:endParaRPr lang="it-IT" dirty="0"/>
          </a:p>
          <a:p>
            <a:r>
              <a:rPr lang="it-IT" dirty="0"/>
              <a:t>N(144) = 2</a:t>
            </a:r>
            <a:r>
              <a:rPr lang="it-IT" baseline="30000" dirty="0"/>
              <a:t>144 </a:t>
            </a:r>
            <a:r>
              <a:rPr lang="it-IT" dirty="0"/>
              <a:t>= 2</a:t>
            </a:r>
            <a:r>
              <a:rPr lang="it-IT" baseline="30000" dirty="0"/>
              <a:t>23 </a:t>
            </a:r>
            <a:r>
              <a:rPr lang="it-IT" dirty="0"/>
              <a:t>* 10</a:t>
            </a:r>
            <a:r>
              <a:rPr lang="it-IT" baseline="30000" dirty="0"/>
              <a:t>43</a:t>
            </a:r>
          </a:p>
          <a:p>
            <a:endParaRPr lang="it-IT" baseline="30000" dirty="0"/>
          </a:p>
          <a:p>
            <a:r>
              <a:rPr lang="it-IT" dirty="0"/>
              <a:t>Biomassa totale = 2</a:t>
            </a:r>
            <a:r>
              <a:rPr lang="it-IT" baseline="30000" dirty="0"/>
              <a:t>23 </a:t>
            </a:r>
            <a:r>
              <a:rPr lang="it-IT" dirty="0"/>
              <a:t>* 10</a:t>
            </a:r>
            <a:r>
              <a:rPr lang="it-IT" baseline="30000" dirty="0"/>
              <a:t>43 </a:t>
            </a:r>
            <a:r>
              <a:rPr lang="it-IT" dirty="0"/>
              <a:t>* 10</a:t>
            </a:r>
            <a:r>
              <a:rPr lang="it-IT" baseline="30000" dirty="0"/>
              <a:t>-12 </a:t>
            </a:r>
            <a:r>
              <a:rPr lang="it-IT" dirty="0"/>
              <a:t>= 2</a:t>
            </a:r>
            <a:r>
              <a:rPr lang="it-IT" baseline="30000" dirty="0"/>
              <a:t>23</a:t>
            </a:r>
            <a:r>
              <a:rPr lang="it-IT" dirty="0"/>
              <a:t>* 10</a:t>
            </a:r>
            <a:r>
              <a:rPr lang="it-IT" baseline="30000" dirty="0"/>
              <a:t>31 </a:t>
            </a:r>
            <a:r>
              <a:rPr lang="it-IT" dirty="0"/>
              <a:t>g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5CAAC2-08A0-43FC-B290-A550CA453DF6}"/>
              </a:ext>
            </a:extLst>
          </p:cNvPr>
          <p:cNvSpPr txBox="1"/>
          <p:nvPr/>
        </p:nvSpPr>
        <p:spPr>
          <a:xfrm>
            <a:off x="453005" y="3818476"/>
            <a:ext cx="7055142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it-IT" dirty="0"/>
              <a:t> Ad </a:t>
            </a:r>
            <a:r>
              <a:rPr lang="it-IT" b="1" dirty="0"/>
              <a:t>ogni generazione</a:t>
            </a:r>
            <a:r>
              <a:rPr lang="it-IT" dirty="0"/>
              <a:t> il </a:t>
            </a:r>
            <a:r>
              <a:rPr lang="it-IT" b="1" dirty="0"/>
              <a:t>numero di cellule raddoppia</a:t>
            </a:r>
            <a:r>
              <a:rPr lang="it-IT" dirty="0"/>
              <a:t>.</a:t>
            </a:r>
          </a:p>
          <a:p>
            <a:pPr algn="just" eaLnBrk="0" hangingPunct="0">
              <a:lnSpc>
                <a:spcPct val="150000"/>
              </a:lnSpc>
            </a:pPr>
            <a:r>
              <a:rPr lang="it-IT" dirty="0"/>
              <a:t>Il numero di cellule ad ogni generazione è dato da:</a:t>
            </a:r>
          </a:p>
          <a:p>
            <a:pPr algn="ctr" eaLnBrk="0" hangingPunct="0">
              <a:lnSpc>
                <a:spcPct val="150000"/>
              </a:lnSpc>
            </a:pP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N = N</a:t>
            </a:r>
            <a:r>
              <a:rPr lang="it-IT" baseline="-25000" dirty="0">
                <a:solidFill>
                  <a:srgbClr val="FF0000"/>
                </a:solidFill>
              </a:rPr>
              <a:t>0</a:t>
            </a:r>
            <a:r>
              <a:rPr lang="it-IT" dirty="0">
                <a:solidFill>
                  <a:srgbClr val="FF0000"/>
                </a:solidFill>
              </a:rPr>
              <a:t> 2</a:t>
            </a:r>
            <a:r>
              <a:rPr lang="it-IT" baseline="30000" dirty="0">
                <a:solidFill>
                  <a:srgbClr val="FF0000"/>
                </a:solidFill>
              </a:rPr>
              <a:t>n                                </a:t>
            </a:r>
            <a:r>
              <a:rPr lang="it-IT" dirty="0">
                <a:solidFill>
                  <a:srgbClr val="FF0000"/>
                </a:solidFill>
              </a:rPr>
              <a:t>LEGGE DI CRESCITA</a:t>
            </a:r>
          </a:p>
          <a:p>
            <a:pPr algn="just" eaLnBrk="0" hangingPunct="0">
              <a:lnSpc>
                <a:spcPct val="150000"/>
              </a:lnSpc>
            </a:pPr>
            <a:r>
              <a:rPr lang="it-IT" dirty="0"/>
              <a:t>N</a:t>
            </a:r>
            <a:r>
              <a:rPr lang="it-IT" baseline="-25000" dirty="0"/>
              <a:t>0</a:t>
            </a:r>
            <a:r>
              <a:rPr lang="it-IT" dirty="0"/>
              <a:t> è il numero di cellule inziali, per n = 0</a:t>
            </a:r>
          </a:p>
          <a:p>
            <a:pPr algn="just" eaLnBrk="0" hangingPunct="0">
              <a:lnSpc>
                <a:spcPct val="150000"/>
              </a:lnSpc>
            </a:pPr>
            <a:r>
              <a:rPr lang="it-IT" dirty="0"/>
              <a:t>n è il numero della generazione (n = 1 prima generazione, tempo t = 2)</a:t>
            </a:r>
          </a:p>
          <a:p>
            <a:pPr algn="just" eaLnBrk="0" hangingPunct="0">
              <a:lnSpc>
                <a:spcPct val="150000"/>
              </a:lnSpc>
            </a:pPr>
            <a:r>
              <a:rPr lang="it-IT" dirty="0"/>
              <a:t>N è il numero di cellule della generazione. </a:t>
            </a:r>
          </a:p>
        </p:txBody>
      </p:sp>
    </p:spTree>
    <p:extLst>
      <p:ext uri="{BB962C8B-B14F-4D97-AF65-F5344CB8AC3E}">
        <p14:creationId xmlns:p14="http://schemas.microsoft.com/office/powerpoint/2010/main" val="1113634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MODELLI MATEMATICI PER LA COLTURA DI CELLULE</a:t>
            </a: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45C48BCC-03FC-41C7-A458-9DA94C3A32FB}" type="slidenum">
              <a:rPr lang="it-IT"/>
              <a:pPr/>
              <a:t>46</a:t>
            </a:fld>
            <a:endParaRPr lang="it-IT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20638" y="86428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it-IT" i="1" dirty="0">
                <a:solidFill>
                  <a:srgbClr val="FF0000"/>
                </a:solidFill>
              </a:rPr>
              <a:t>Esercizio 4.</a:t>
            </a:r>
            <a:r>
              <a:rPr lang="it-IT" i="1" dirty="0"/>
              <a:t> </a:t>
            </a:r>
          </a:p>
          <a:p>
            <a:pPr algn="just"/>
            <a:r>
              <a:rPr lang="it-IT" i="1" dirty="0"/>
              <a:t>Un particolare ceppo di batteri si divide ogni 30 minuti. </a:t>
            </a:r>
          </a:p>
          <a:p>
            <a:pPr algn="just"/>
            <a:r>
              <a:rPr lang="it-IT" i="1" dirty="0"/>
              <a:t>Se si inizia con 100 cellule per ml al tempo 0, calcolare quante cellule sono presenti dopo i seguenti tempi di fermentazione: t (ore) = 2, 4, 6, 8, 10.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79BD44-5F87-458C-A383-44C7E106BAC1}"/>
              </a:ext>
            </a:extLst>
          </p:cNvPr>
          <p:cNvSpPr txBox="1"/>
          <p:nvPr/>
        </p:nvSpPr>
        <p:spPr>
          <a:xfrm>
            <a:off x="335562" y="2567031"/>
            <a:ext cx="9845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</a:t>
            </a:r>
            <a:r>
              <a:rPr lang="it-IT" baseline="-25000" dirty="0"/>
              <a:t>0</a:t>
            </a:r>
            <a:r>
              <a:rPr lang="it-IT" dirty="0"/>
              <a:t>= 100 </a:t>
            </a:r>
          </a:p>
          <a:p>
            <a:endParaRPr lang="it-IT" baseline="-25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3894A4-FF1F-4246-8CA0-F93BACF4D7BE}"/>
              </a:ext>
            </a:extLst>
          </p:cNvPr>
          <p:cNvSpPr txBox="1"/>
          <p:nvPr/>
        </p:nvSpPr>
        <p:spPr>
          <a:xfrm>
            <a:off x="1656826" y="2567031"/>
            <a:ext cx="4622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T</a:t>
            </a:r>
            <a:r>
              <a:rPr lang="it-IT" baseline="-25000" dirty="0"/>
              <a:t>D</a:t>
            </a:r>
            <a:r>
              <a:rPr lang="it-IT" dirty="0"/>
              <a:t> = 30 minuti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391110-408A-4936-AC73-7DFD32FC7E75}"/>
              </a:ext>
            </a:extLst>
          </p:cNvPr>
          <p:cNvSpPr txBox="1"/>
          <p:nvPr/>
        </p:nvSpPr>
        <p:spPr>
          <a:xfrm>
            <a:off x="3636539" y="25670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 = N</a:t>
            </a:r>
            <a:r>
              <a:rPr lang="it-IT" baseline="-25000" dirty="0">
                <a:solidFill>
                  <a:srgbClr val="FF0000"/>
                </a:solidFill>
              </a:rPr>
              <a:t>0</a:t>
            </a:r>
            <a:r>
              <a:rPr lang="it-IT" dirty="0">
                <a:solidFill>
                  <a:srgbClr val="FF0000"/>
                </a:solidFill>
              </a:rPr>
              <a:t> 2</a:t>
            </a:r>
            <a:r>
              <a:rPr lang="it-IT" baseline="30000" dirty="0">
                <a:solidFill>
                  <a:srgbClr val="FF0000"/>
                </a:solidFill>
              </a:rPr>
              <a:t>n </a:t>
            </a:r>
            <a:endParaRPr lang="it-IT" dirty="0"/>
          </a:p>
        </p:txBody>
      </p:sp>
      <p:graphicFrame>
        <p:nvGraphicFramePr>
          <p:cNvPr id="12" name="Tabella 7">
            <a:extLst>
              <a:ext uri="{FF2B5EF4-FFF2-40B4-BE49-F238E27FC236}">
                <a16:creationId xmlns:a16="http://schemas.microsoft.com/office/drawing/2014/main" id="{85D55159-A5EB-4171-A358-00A9B1B182C2}"/>
              </a:ext>
            </a:extLst>
          </p:cNvPr>
          <p:cNvGraphicFramePr>
            <a:graphicFrameLocks noGrp="1"/>
          </p:cNvGraphicFramePr>
          <p:nvPr/>
        </p:nvGraphicFramePr>
        <p:xfrm>
          <a:off x="468315" y="3295276"/>
          <a:ext cx="648615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3">
                  <a:extLst>
                    <a:ext uri="{9D8B030D-6E8A-4147-A177-3AD203B41FA5}">
                      <a16:colId xmlns:a16="http://schemas.microsoft.com/office/drawing/2014/main" val="1230085334"/>
                    </a:ext>
                  </a:extLst>
                </a:gridCol>
                <a:gridCol w="2162053">
                  <a:extLst>
                    <a:ext uri="{9D8B030D-6E8A-4147-A177-3AD203B41FA5}">
                      <a16:colId xmlns:a16="http://schemas.microsoft.com/office/drawing/2014/main" val="2535128846"/>
                    </a:ext>
                  </a:extLst>
                </a:gridCol>
                <a:gridCol w="2162053">
                  <a:extLst>
                    <a:ext uri="{9D8B030D-6E8A-4147-A177-3AD203B41FA5}">
                      <a16:colId xmlns:a16="http://schemas.microsoft.com/office/drawing/2014/main" val="521475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Tempo (ore)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</a:t>
                      </a:r>
                      <a:r>
                        <a:rPr lang="it-IT" baseline="-250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0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4</a:t>
                      </a:r>
                      <a:r>
                        <a:rPr lang="it-IT" baseline="0" dirty="0"/>
                        <a:t> = 1600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7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8 </a:t>
                      </a:r>
                      <a:r>
                        <a:rPr lang="it-IT" baseline="0" dirty="0"/>
                        <a:t>=25600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3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12</a:t>
                      </a:r>
                      <a:r>
                        <a:rPr lang="it-IT" baseline="0" dirty="0"/>
                        <a:t>= 409600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7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16</a:t>
                      </a:r>
                      <a:r>
                        <a:rPr lang="it-IT" baseline="0" dirty="0"/>
                        <a:t>= 6553600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42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20</a:t>
                      </a:r>
                      <a:r>
                        <a:rPr lang="it-IT" baseline="0" dirty="0"/>
                        <a:t>=1048.57600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567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MODELLI MATEMATICI PER LA COLTURA DI CELLULE</a:t>
            </a: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45C48BCC-03FC-41C7-A458-9DA94C3A32FB}" type="slidenum">
              <a:rPr lang="it-IT"/>
              <a:pPr/>
              <a:t>47</a:t>
            </a:fld>
            <a:endParaRPr lang="it-IT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20638" y="51190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it-IT" i="1" dirty="0">
                <a:solidFill>
                  <a:srgbClr val="FF0000"/>
                </a:solidFill>
              </a:rPr>
              <a:t>Esercizio 4.</a:t>
            </a:r>
            <a:r>
              <a:rPr lang="it-IT" i="1" dirty="0"/>
              <a:t> </a:t>
            </a:r>
          </a:p>
          <a:p>
            <a:pPr algn="just"/>
            <a:r>
              <a:rPr lang="it-IT" i="1" dirty="0"/>
              <a:t>Fare una rappresentazione grafica riportando il ln della concentrazione di cellule contro il tempo. Commentare il grafico. Dire quale modello di crescita si è usato.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02755F-5F8A-4896-92E1-F75BABCA49D9}"/>
              </a:ext>
            </a:extLst>
          </p:cNvPr>
          <p:cNvSpPr txBox="1"/>
          <p:nvPr/>
        </p:nvSpPr>
        <p:spPr>
          <a:xfrm>
            <a:off x="123497" y="5444419"/>
            <a:ext cx="4622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ln [NC] = k t + 4,6</a:t>
            </a:r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4A4E1CA2-ED55-4AEE-A9A9-17260E62469F}"/>
              </a:ext>
            </a:extLst>
          </p:cNvPr>
          <p:cNvGraphicFramePr>
            <a:graphicFrameLocks noGrp="1"/>
          </p:cNvGraphicFramePr>
          <p:nvPr/>
        </p:nvGraphicFramePr>
        <p:xfrm>
          <a:off x="191476" y="1692979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300853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35128846"/>
                    </a:ext>
                  </a:extLst>
                </a:gridCol>
                <a:gridCol w="2372759">
                  <a:extLst>
                    <a:ext uri="{9D8B030D-6E8A-4147-A177-3AD203B41FA5}">
                      <a16:colId xmlns:a16="http://schemas.microsoft.com/office/drawing/2014/main" val="521475908"/>
                    </a:ext>
                  </a:extLst>
                </a:gridCol>
                <a:gridCol w="675241">
                  <a:extLst>
                    <a:ext uri="{9D8B030D-6E8A-4147-A177-3AD203B41FA5}">
                      <a16:colId xmlns:a16="http://schemas.microsoft.com/office/drawing/2014/main" val="3155158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Tempo (ore)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/>
                        <a:t>[</a:t>
                      </a:r>
                      <a:r>
                        <a:rPr lang="it-IT" dirty="0"/>
                        <a:t>N</a:t>
                      </a:r>
                      <a:r>
                        <a:rPr lang="it-IT" baseline="-25000" dirty="0"/>
                        <a:t>t</a:t>
                      </a:r>
                      <a:r>
                        <a:rPr lang="it-IT" baseline="0" dirty="0"/>
                        <a:t>]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/>
                        <a:t>ln[N]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0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4</a:t>
                      </a:r>
                      <a:r>
                        <a:rPr lang="it-IT" baseline="0" dirty="0"/>
                        <a:t> = 1600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7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8 </a:t>
                      </a:r>
                      <a:r>
                        <a:rPr lang="it-IT" baseline="0" dirty="0"/>
                        <a:t>= 25600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3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12</a:t>
                      </a:r>
                      <a:r>
                        <a:rPr lang="it-IT" baseline="0" dirty="0"/>
                        <a:t>= 409600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7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16</a:t>
                      </a:r>
                      <a:r>
                        <a:rPr lang="it-IT" baseline="0" dirty="0"/>
                        <a:t>= 6553600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42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20</a:t>
                      </a:r>
                      <a:r>
                        <a:rPr lang="it-IT" baseline="0" dirty="0"/>
                        <a:t>= 1048.57600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56772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E48565-0BFF-427F-B52B-DC91ADD360E6}"/>
              </a:ext>
            </a:extLst>
          </p:cNvPr>
          <p:cNvSpPr txBox="1"/>
          <p:nvPr/>
        </p:nvSpPr>
        <p:spPr>
          <a:xfrm>
            <a:off x="468315" y="4404220"/>
            <a:ext cx="1170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 = 0</a:t>
            </a:r>
          </a:p>
          <a:p>
            <a:endParaRPr lang="it-IT" dirty="0"/>
          </a:p>
          <a:p>
            <a:r>
              <a:rPr lang="it-IT" dirty="0"/>
              <a:t>ln100= 4,6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2C0D64-428E-4A78-9E1B-B590B177C193}"/>
              </a:ext>
            </a:extLst>
          </p:cNvPr>
          <p:cNvSpPr txBox="1"/>
          <p:nvPr/>
        </p:nvSpPr>
        <p:spPr>
          <a:xfrm>
            <a:off x="614613" y="603146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k = 1,4 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729F822E-F45D-4EF7-8F65-E4CE375FD8E9}"/>
              </a:ext>
            </a:extLst>
          </p:cNvPr>
          <p:cNvGraphicFramePr>
            <a:graphicFrameLocks/>
          </p:cNvGraphicFramePr>
          <p:nvPr/>
        </p:nvGraphicFramePr>
        <p:xfrm>
          <a:off x="2459831" y="39580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0139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MODELLI MATEMATICI PER LA COLTURA DI CELLULE</a:t>
            </a: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45C48BCC-03FC-41C7-A458-9DA94C3A32FB}" type="slidenum">
              <a:rPr lang="it-IT"/>
              <a:pPr/>
              <a:t>48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0A8845-C707-4C3B-8ACD-36023798933F}"/>
              </a:ext>
            </a:extLst>
          </p:cNvPr>
          <p:cNvSpPr txBox="1"/>
          <p:nvPr/>
        </p:nvSpPr>
        <p:spPr>
          <a:xfrm>
            <a:off x="192948" y="1350622"/>
            <a:ext cx="6677636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it-IT" dirty="0"/>
              <a:t>la </a:t>
            </a:r>
            <a:r>
              <a:rPr lang="it-IT" b="1" dirty="0"/>
              <a:t>velocità di riproduzione</a:t>
            </a:r>
            <a:r>
              <a:rPr lang="it-IT" dirty="0"/>
              <a:t> </a:t>
            </a:r>
            <a:r>
              <a:rPr lang="it-IT" b="1" dirty="0"/>
              <a:t>aumenta</a:t>
            </a:r>
            <a:r>
              <a:rPr lang="it-IT" dirty="0"/>
              <a:t> all’aumentare della popolazione cellulare e può essere rappresentata dall’equazione</a:t>
            </a:r>
            <a:endParaRPr lang="it-IT" b="1" dirty="0"/>
          </a:p>
          <a:p>
            <a:pPr algn="ctr" eaLnBrk="0" hangingPunct="0">
              <a:lnSpc>
                <a:spcPct val="150000"/>
              </a:lnSpc>
            </a:pPr>
            <a:r>
              <a:rPr lang="it-IT" b="1" dirty="0" err="1"/>
              <a:t>dX</a:t>
            </a:r>
            <a:r>
              <a:rPr lang="it-IT" b="1" dirty="0"/>
              <a:t>/</a:t>
            </a:r>
            <a:r>
              <a:rPr lang="it-IT" b="1" dirty="0" err="1"/>
              <a:t>dt</a:t>
            </a:r>
            <a:r>
              <a:rPr lang="it-IT" b="1" dirty="0"/>
              <a:t> = </a:t>
            </a:r>
            <a:r>
              <a:rPr lang="el-GR" b="1" dirty="0">
                <a:cs typeface="Times New Roman" pitchFamily="18" charset="0"/>
              </a:rPr>
              <a:t>μ</a:t>
            </a:r>
            <a:r>
              <a:rPr lang="it-IT" b="1" dirty="0"/>
              <a:t> X  (13)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5BE1E2-F306-467F-857D-88FEBC268C5A}"/>
              </a:ext>
            </a:extLst>
          </p:cNvPr>
          <p:cNvSpPr txBox="1"/>
          <p:nvPr/>
        </p:nvSpPr>
        <p:spPr>
          <a:xfrm>
            <a:off x="2374084" y="793280"/>
            <a:ext cx="383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MODELLO DI CRESCITA ESPONENZIALE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7AC1AA-1AA8-4951-960D-74A64133B064}"/>
              </a:ext>
            </a:extLst>
          </p:cNvPr>
          <p:cNvSpPr txBox="1"/>
          <p:nvPr/>
        </p:nvSpPr>
        <p:spPr>
          <a:xfrm>
            <a:off x="132754" y="2834502"/>
            <a:ext cx="7811621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it-IT" b="1" dirty="0"/>
              <a:t>velocità specifica di crescita</a:t>
            </a:r>
            <a:r>
              <a:rPr lang="it-IT" dirty="0"/>
              <a:t> (</a:t>
            </a:r>
            <a:r>
              <a:rPr lang="el-GR" b="1" dirty="0">
                <a:cs typeface="Times New Roman" pitchFamily="18" charset="0"/>
              </a:rPr>
              <a:t>μ</a:t>
            </a:r>
            <a:r>
              <a:rPr lang="it-IT" dirty="0"/>
              <a:t>): velocità alla quale le singole cellule si dividono (es.: ogni 30 minuti), essa ha le dimensioni di un tempo</a:t>
            </a:r>
            <a:r>
              <a:rPr lang="it-IT" baseline="30000" dirty="0"/>
              <a:t>-1</a:t>
            </a:r>
            <a:r>
              <a:rPr lang="it-IT" dirty="0"/>
              <a:t> perché risulta </a:t>
            </a:r>
            <a:endParaRPr lang="it-IT" b="1" dirty="0"/>
          </a:p>
          <a:p>
            <a:pPr algn="ctr" eaLnBrk="0" hangingPunct="0">
              <a:lnSpc>
                <a:spcPct val="150000"/>
              </a:lnSpc>
            </a:pPr>
            <a:r>
              <a:rPr lang="el-GR" b="1" dirty="0"/>
              <a:t>μ</a:t>
            </a:r>
            <a:r>
              <a:rPr lang="it-IT" dirty="0"/>
              <a:t> = </a:t>
            </a:r>
            <a:r>
              <a:rPr lang="it-IT" dirty="0" err="1"/>
              <a:t>dX</a:t>
            </a:r>
            <a:r>
              <a:rPr lang="it-IT" dirty="0"/>
              <a:t>/(</a:t>
            </a:r>
            <a:r>
              <a:rPr lang="it-IT" dirty="0" err="1"/>
              <a:t>Xdt</a:t>
            </a:r>
            <a:r>
              <a:rPr lang="it-IT" dirty="0"/>
              <a:t>)</a:t>
            </a:r>
          </a:p>
          <a:p>
            <a:pPr algn="ctr" eaLnBrk="0" hangingPunct="0">
              <a:lnSpc>
                <a:spcPct val="150000"/>
              </a:lnSpc>
            </a:pPr>
            <a:r>
              <a:rPr lang="it-IT" b="1" dirty="0"/>
              <a:t>incremento del numero di cellule per </a:t>
            </a:r>
            <a:r>
              <a:rPr lang="it-IT" b="1" u="sng" dirty="0"/>
              <a:t>singola</a:t>
            </a:r>
            <a:r>
              <a:rPr lang="it-IT" b="1" dirty="0"/>
              <a:t> cellula al secondo</a:t>
            </a:r>
            <a:r>
              <a:rPr lang="it-IT" dirty="0"/>
              <a:t> </a:t>
            </a:r>
          </a:p>
          <a:p>
            <a:pPr algn="ctr" eaLnBrk="0" hangingPunct="0">
              <a:lnSpc>
                <a:spcPct val="150000"/>
              </a:lnSpc>
            </a:pPr>
            <a:r>
              <a:rPr lang="it-IT" dirty="0"/>
              <a:t>(se t è dato in secondi)</a:t>
            </a:r>
          </a:p>
          <a:p>
            <a:pPr algn="ctr" eaLnBrk="0" hangingPunct="0">
              <a:lnSpc>
                <a:spcPct val="150000"/>
              </a:lnSpc>
            </a:pPr>
            <a:r>
              <a:rPr lang="it-IT" b="1" dirty="0" err="1"/>
              <a:t>dX</a:t>
            </a:r>
            <a:r>
              <a:rPr lang="it-IT" b="1" dirty="0"/>
              <a:t>/</a:t>
            </a:r>
            <a:r>
              <a:rPr lang="it-IT" b="1" dirty="0" err="1"/>
              <a:t>dt</a:t>
            </a:r>
            <a:r>
              <a:rPr lang="it-IT" b="1" dirty="0"/>
              <a:t>: variazione del </a:t>
            </a:r>
            <a:r>
              <a:rPr lang="it-IT" b="1" u="sng" dirty="0"/>
              <a:t>numero totale</a:t>
            </a:r>
            <a:r>
              <a:rPr lang="it-IT" b="1" dirty="0"/>
              <a:t> di cellule al secondo </a:t>
            </a:r>
          </a:p>
          <a:p>
            <a:pPr algn="ctr" eaLnBrk="0" hangingPunct="0">
              <a:lnSpc>
                <a:spcPct val="150000"/>
              </a:lnSpc>
            </a:pPr>
            <a:r>
              <a:rPr lang="it-IT" dirty="0"/>
              <a:t> rappresenta la velocità alla quale la biomassa totale aumenta nel reattore</a:t>
            </a:r>
          </a:p>
        </p:txBody>
      </p:sp>
    </p:spTree>
    <p:extLst>
      <p:ext uri="{BB962C8B-B14F-4D97-AF65-F5344CB8AC3E}">
        <p14:creationId xmlns:p14="http://schemas.microsoft.com/office/powerpoint/2010/main" val="3870380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276749A-ED72-4380-9F9C-522A0E371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2" y="1026480"/>
            <a:ext cx="8178799" cy="48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2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524785" y="353160"/>
            <a:ext cx="7863420" cy="8985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it-IT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Attivazione</a:t>
            </a:r>
            <a:r>
              <a:rPr lang="en-US" altLang="it-IT" sz="2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del </a:t>
            </a:r>
            <a:r>
              <a:rPr lang="en-US" altLang="it-IT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supporto</a:t>
            </a:r>
            <a:r>
              <a:rPr lang="en-US" altLang="it-IT" sz="2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 </a:t>
            </a:r>
            <a:r>
              <a:rPr lang="en-US" altLang="it-IT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successiva</a:t>
            </a:r>
            <a:r>
              <a:rPr lang="en-US" altLang="it-IT" sz="2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it-IT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unione</a:t>
            </a:r>
            <a:r>
              <a:rPr lang="en-US" altLang="it-IT" sz="2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it-IT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all’enzima</a:t>
            </a:r>
            <a:endParaRPr lang="en-US" altLang="it-IT" sz="27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5"/>
          <a:stretch>
            <a:fillRect/>
          </a:stretch>
        </p:blipFill>
        <p:spPr bwMode="auto">
          <a:xfrm>
            <a:off x="373746" y="1552701"/>
            <a:ext cx="5398184" cy="2282651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073" y="4387852"/>
            <a:ext cx="5663132" cy="229356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Trova l'errore! - Il Team Skyrock">
            <a:extLst>
              <a:ext uri="{FF2B5EF4-FFF2-40B4-BE49-F238E27FC236}">
                <a16:creationId xmlns:a16="http://schemas.microsoft.com/office/drawing/2014/main" id="{8C2099D1-E235-409C-BC48-FAE8408C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30" y="2010599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99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1D0CBC4-9295-4347-A023-BA1569E89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07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MODELLI MATEMATICI PER LA COLTURA DI CELLULE</a:t>
            </a:r>
          </a:p>
        </p:txBody>
      </p:sp>
      <p:sp>
        <p:nvSpPr>
          <p:cNvPr id="592899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4CA8FAB6-945E-46C3-98EC-F4901012C4AC}" type="slidenum">
              <a:rPr lang="it-IT"/>
              <a:pPr/>
              <a:t>51</a:t>
            </a:fld>
            <a:endParaRPr lang="it-IT"/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406133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it-IT" u="sng" dirty="0"/>
              <a:t>tratto esponenziale:</a:t>
            </a:r>
            <a:r>
              <a:rPr lang="it-IT" dirty="0"/>
              <a:t> </a:t>
            </a:r>
            <a:r>
              <a:rPr lang="el-GR" b="1" dirty="0">
                <a:cs typeface="Times New Roman" pitchFamily="18" charset="0"/>
              </a:rPr>
              <a:t>μ</a:t>
            </a:r>
            <a:r>
              <a:rPr lang="it-IT" b="1" dirty="0"/>
              <a:t> è costante</a:t>
            </a:r>
          </a:p>
          <a:p>
            <a:pPr algn="just"/>
            <a:endParaRPr lang="it-IT" b="1" dirty="0"/>
          </a:p>
          <a:p>
            <a:pPr algn="just"/>
            <a:r>
              <a:rPr lang="it-IT" dirty="0"/>
              <a:t>la velocità di crescita data dall’equazione (13) è il prodotto di:</a:t>
            </a:r>
          </a:p>
          <a:p>
            <a:pPr algn="just"/>
            <a:r>
              <a:rPr lang="it-IT" dirty="0"/>
              <a:t>- un termine costante (</a:t>
            </a:r>
            <a:r>
              <a:rPr lang="el-GR" b="1" dirty="0">
                <a:cs typeface="Times New Roman" pitchFamily="18" charset="0"/>
              </a:rPr>
              <a:t>μ</a:t>
            </a:r>
            <a:r>
              <a:rPr lang="it-IT" b="1" dirty="0"/>
              <a:t>, </a:t>
            </a:r>
            <a:r>
              <a:rPr lang="it-IT" dirty="0"/>
              <a:t>velocità specifica di crescita) </a:t>
            </a:r>
          </a:p>
          <a:p>
            <a:pPr algn="just">
              <a:buFontTx/>
              <a:buChar char="-"/>
            </a:pPr>
            <a:r>
              <a:rPr lang="it-IT" dirty="0"/>
              <a:t>un termine che aumenta continuamente (X, concentrazione di cellule)</a:t>
            </a:r>
          </a:p>
          <a:p>
            <a:pPr algn="just"/>
            <a:endParaRPr lang="it-IT" sz="800" dirty="0"/>
          </a:p>
          <a:p>
            <a:pPr algn="just"/>
            <a:r>
              <a:rPr lang="it-IT" dirty="0"/>
              <a:t>RISULTATO FINALE: aumento della velocità totale di crescita</a:t>
            </a:r>
          </a:p>
          <a:p>
            <a:pPr algn="just"/>
            <a:r>
              <a:rPr lang="it-IT" dirty="0"/>
              <a:t> </a:t>
            </a:r>
          </a:p>
          <a:p>
            <a:pPr algn="ctr"/>
            <a:r>
              <a:rPr lang="it-IT" u="sng" dirty="0"/>
              <a:t>modello di crescita esponenziale</a:t>
            </a:r>
          </a:p>
          <a:p>
            <a:pPr algn="ctr"/>
            <a:endParaRPr lang="it-IT" u="sng" dirty="0"/>
          </a:p>
          <a:p>
            <a:pPr algn="just"/>
            <a:r>
              <a:rPr lang="it-IT" dirty="0"/>
              <a:t>è valido solo nella fase di crescita esponenziale, perché non tiene conto dei fattori che causano il rallentamento e la fermata della crescita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nella fase di crescita esponenziale </a:t>
            </a:r>
            <a:r>
              <a:rPr lang="el-GR" b="1" dirty="0"/>
              <a:t>μ</a:t>
            </a:r>
            <a:r>
              <a:rPr lang="it-IT" b="1" dirty="0"/>
              <a:t> è costante</a:t>
            </a:r>
            <a:r>
              <a:rPr lang="it-IT" dirty="0"/>
              <a:t>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Non si riferisce alle altre fasi della fermentazione! </a:t>
            </a:r>
          </a:p>
          <a:p>
            <a:pPr algn="just"/>
            <a:r>
              <a:rPr lang="it-IT" dirty="0"/>
              <a:t>Infatti dalla Fig.: </a:t>
            </a:r>
            <a:r>
              <a:rPr lang="it-IT" b="1" dirty="0"/>
              <a:t>lungo la durata dell’intero processo di fermentazione </a:t>
            </a:r>
            <a:r>
              <a:rPr lang="el-GR" b="1" dirty="0"/>
              <a:t>μ</a:t>
            </a:r>
            <a:r>
              <a:rPr lang="it-IT" b="1" dirty="0"/>
              <a:t> varia</a:t>
            </a:r>
            <a:r>
              <a:rPr lang="it-IT" dirty="0"/>
              <a:t> </a:t>
            </a:r>
          </a:p>
          <a:p>
            <a:pPr algn="just"/>
            <a:r>
              <a:rPr lang="el-GR" b="1" dirty="0"/>
              <a:t>μ</a:t>
            </a:r>
            <a:r>
              <a:rPr lang="it-IT" dirty="0"/>
              <a:t> = 0 nella fase di quiescenza</a:t>
            </a:r>
          </a:p>
          <a:p>
            <a:pPr algn="just"/>
            <a:r>
              <a:rPr lang="el-GR" b="1" dirty="0"/>
              <a:t>μ</a:t>
            </a:r>
            <a:r>
              <a:rPr lang="it-IT" dirty="0"/>
              <a:t> &gt; 0 nella fase esponenziale</a:t>
            </a:r>
          </a:p>
          <a:p>
            <a:pPr algn="just"/>
            <a:r>
              <a:rPr lang="el-GR" b="1" dirty="0"/>
              <a:t>μ</a:t>
            </a:r>
            <a:r>
              <a:rPr lang="it-IT" dirty="0"/>
              <a:t> = 0 nella fase stazionaria</a:t>
            </a:r>
          </a:p>
          <a:p>
            <a:pPr algn="just"/>
            <a:r>
              <a:rPr lang="el-GR" b="1" dirty="0"/>
              <a:t>μ</a:t>
            </a:r>
            <a:r>
              <a:rPr lang="it-IT" dirty="0"/>
              <a:t> &lt; 0 nella fase della morte cellulare</a:t>
            </a:r>
          </a:p>
        </p:txBody>
      </p:sp>
      <p:pic>
        <p:nvPicPr>
          <p:cNvPr id="5" name="Picture 5" descr="Senza nome-scandito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540" y="940040"/>
            <a:ext cx="2144170" cy="174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6956280" y="249652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Fig.1</a:t>
            </a:r>
          </a:p>
        </p:txBody>
      </p:sp>
    </p:spTree>
    <p:extLst>
      <p:ext uri="{BB962C8B-B14F-4D97-AF65-F5344CB8AC3E}">
        <p14:creationId xmlns:p14="http://schemas.microsoft.com/office/powerpoint/2010/main" val="292071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9D9A53-20E6-4CEB-8E08-0A130123926C}"/>
              </a:ext>
            </a:extLst>
          </p:cNvPr>
          <p:cNvSpPr txBox="1"/>
          <p:nvPr/>
        </p:nvSpPr>
        <p:spPr>
          <a:xfrm>
            <a:off x="151851" y="248038"/>
            <a:ext cx="47894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en-US" sz="3000" b="1" i="0" u="none" strike="noStrike" kern="1200" baseline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eccanismi</a:t>
            </a:r>
            <a:r>
              <a:rPr lang="en-US" sz="30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000" b="1" i="0" u="none" strike="noStrike" kern="1200" baseline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chimici</a:t>
            </a:r>
            <a:r>
              <a:rPr lang="en-US" sz="30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000" b="1" i="0" u="none" strike="noStrike" kern="1200" baseline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attraverso</a:t>
            </a:r>
            <a:r>
              <a:rPr lang="en-US" sz="30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000" b="1" i="0" u="none" strike="noStrike" kern="1200" baseline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30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000" b="1" i="0" u="none" strike="noStrike" kern="1200" baseline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quali</a:t>
            </a:r>
            <a:r>
              <a:rPr lang="en-US" sz="30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000" b="1" i="0" u="none" strike="noStrike" kern="1200" baseline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l’enzima</a:t>
            </a:r>
            <a:r>
              <a:rPr lang="en-US" sz="30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000" b="1" i="0" u="none" strike="noStrike" kern="1200" baseline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</a:t>
            </a:r>
            <a:r>
              <a:rPr lang="en-US" sz="30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000" b="1" i="0" u="none" strike="noStrike" kern="1200" baseline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lega</a:t>
            </a:r>
            <a:r>
              <a:rPr lang="en-US" sz="3000" b="1" i="0" u="none" strike="noStrike" kern="1200" baseline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al </a:t>
            </a:r>
            <a:r>
              <a:rPr lang="en-US" sz="3000" b="1" i="0" u="none" strike="noStrike" kern="1200" baseline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supporto</a:t>
            </a:r>
            <a:endParaRPr lang="en-US" sz="30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8976B1-BAB8-49E1-82B8-BCA0AE51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8" y="1934704"/>
            <a:ext cx="7092248" cy="4539038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54B48D05-9AE1-4727-B782-3C61ED98A4A7}"/>
              </a:ext>
            </a:extLst>
          </p:cNvPr>
          <p:cNvGrpSpPr/>
          <p:nvPr/>
        </p:nvGrpSpPr>
        <p:grpSpPr>
          <a:xfrm>
            <a:off x="5251508" y="292905"/>
            <a:ext cx="1501899" cy="1159201"/>
            <a:chOff x="506880" y="922789"/>
            <a:chExt cx="1875594" cy="1409744"/>
          </a:xfrm>
        </p:grpSpPr>
        <p:pic>
          <p:nvPicPr>
            <p:cNvPr id="13" name="Picture 2" descr="Lisina - Wikipedia">
              <a:extLst>
                <a:ext uri="{FF2B5EF4-FFF2-40B4-BE49-F238E27FC236}">
                  <a16:creationId xmlns:a16="http://schemas.microsoft.com/office/drawing/2014/main" id="{728584C8-13DA-42B6-A28E-32A981C33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80" y="1004865"/>
              <a:ext cx="1875594" cy="132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15F2234-3687-4C5F-AB97-8F8AAB3D4464}"/>
                </a:ext>
              </a:extLst>
            </p:cNvPr>
            <p:cNvSpPr txBox="1"/>
            <p:nvPr/>
          </p:nvSpPr>
          <p:spPr>
            <a:xfrm>
              <a:off x="704675" y="922789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LISINA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59C6F7BE-11B5-4247-AD5C-24E4393D03DE}"/>
              </a:ext>
            </a:extLst>
          </p:cNvPr>
          <p:cNvGrpSpPr/>
          <p:nvPr/>
        </p:nvGrpSpPr>
        <p:grpSpPr>
          <a:xfrm>
            <a:off x="6753407" y="248038"/>
            <a:ext cx="2103462" cy="1169062"/>
            <a:chOff x="390892" y="2147867"/>
            <a:chExt cx="2103462" cy="1169062"/>
          </a:xfrm>
        </p:grpSpPr>
        <p:pic>
          <p:nvPicPr>
            <p:cNvPr id="18" name="Picture 4" descr="L-ARGININA - UN INTEGRATORE VERAMENTE EFFICACE - Medicina Estetica Cremona">
              <a:extLst>
                <a:ext uri="{FF2B5EF4-FFF2-40B4-BE49-F238E27FC236}">
                  <a16:creationId xmlns:a16="http://schemas.microsoft.com/office/drawing/2014/main" id="{3C2AB4C0-5CF5-4DF3-9BBF-027BAF5D9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81" y="2592198"/>
              <a:ext cx="2007773" cy="72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0DC27B9-FA71-4085-84BA-161CD80C5F4B}"/>
                </a:ext>
              </a:extLst>
            </p:cNvPr>
            <p:cNvSpPr txBox="1"/>
            <p:nvPr/>
          </p:nvSpPr>
          <p:spPr>
            <a:xfrm>
              <a:off x="390892" y="2147867"/>
              <a:ext cx="1133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ARGININA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14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9B8BB1-4455-41C3-B723-D05F59F28354}"/>
              </a:ext>
            </a:extLst>
          </p:cNvPr>
          <p:cNvSpPr txBox="1"/>
          <p:nvPr/>
        </p:nvSpPr>
        <p:spPr>
          <a:xfrm>
            <a:off x="495030" y="2767106"/>
            <a:ext cx="2160621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Schema di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legami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covalenti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enzimi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gruppi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attivi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del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BC9D0F6-0B06-4557-8B83-011C08C3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155" y="17819"/>
            <a:ext cx="6198742" cy="6858000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5E82E1CC-FC7E-4435-AE6B-EA0925952197}"/>
              </a:ext>
            </a:extLst>
          </p:cNvPr>
          <p:cNvSpPr/>
          <p:nvPr/>
        </p:nvSpPr>
        <p:spPr>
          <a:xfrm>
            <a:off x="3716323" y="3363985"/>
            <a:ext cx="1468073" cy="11576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07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28FD646-776E-4CFE-BE50-0D9934DB6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404"/>
          <a:stretch/>
        </p:blipFill>
        <p:spPr>
          <a:xfrm>
            <a:off x="342899" y="528330"/>
            <a:ext cx="5294503" cy="209340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0C282CB-CC28-170D-3EFB-64E00199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3150065"/>
            <a:ext cx="8458200" cy="209340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3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F6BF35-D65A-4FE2-AFA0-F07382736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421581"/>
            <a:ext cx="7629525" cy="238125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7719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</TotalTime>
  <Words>2243</Words>
  <Application>Microsoft Office PowerPoint</Application>
  <PresentationFormat>Presentazione su schermo (4:3)</PresentationFormat>
  <Paragraphs>312</Paragraphs>
  <Slides>51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Comic Sans MS</vt:lpstr>
      <vt:lpstr>Symbol</vt:lpstr>
      <vt:lpstr>Times New Roman</vt:lpstr>
      <vt:lpstr>TimesNewRomanPS-ItalicMT</vt:lpstr>
      <vt:lpstr>TimesNewRomanPSMT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Tabasso</dc:creator>
  <cp:lastModifiedBy>Silvia Tabasso</cp:lastModifiedBy>
  <cp:revision>50</cp:revision>
  <dcterms:created xsi:type="dcterms:W3CDTF">2022-11-14T05:13:02Z</dcterms:created>
  <dcterms:modified xsi:type="dcterms:W3CDTF">2024-11-11T08:45:34Z</dcterms:modified>
</cp:coreProperties>
</file>