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8.bin" ContentType="application/vnd.openxmlformats-officedocument.oleObject"/>
  <Override PartName="/ppt/notesSlides/notesSlide3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75" r:id="rId2"/>
    <p:sldId id="321" r:id="rId3"/>
    <p:sldId id="311" r:id="rId4"/>
    <p:sldId id="312" r:id="rId5"/>
    <p:sldId id="313" r:id="rId6"/>
    <p:sldId id="314" r:id="rId7"/>
    <p:sldId id="319" r:id="rId8"/>
    <p:sldId id="320" r:id="rId9"/>
    <p:sldId id="322" r:id="rId10"/>
    <p:sldId id="315" r:id="rId11"/>
    <p:sldId id="316" r:id="rId12"/>
    <p:sldId id="317" r:id="rId13"/>
    <p:sldId id="318" r:id="rId14"/>
    <p:sldId id="277" r:id="rId15"/>
    <p:sldId id="293" r:id="rId16"/>
    <p:sldId id="283" r:id="rId17"/>
    <p:sldId id="282" r:id="rId18"/>
    <p:sldId id="284" r:id="rId19"/>
    <p:sldId id="285" r:id="rId20"/>
    <p:sldId id="263" r:id="rId21"/>
    <p:sldId id="296" r:id="rId22"/>
    <p:sldId id="298" r:id="rId23"/>
    <p:sldId id="297" r:id="rId24"/>
    <p:sldId id="294" r:id="rId25"/>
    <p:sldId id="264" r:id="rId26"/>
    <p:sldId id="323" r:id="rId27"/>
    <p:sldId id="279" r:id="rId28"/>
    <p:sldId id="286" r:id="rId29"/>
    <p:sldId id="265" r:id="rId30"/>
    <p:sldId id="287" r:id="rId31"/>
    <p:sldId id="299" r:id="rId32"/>
    <p:sldId id="281" r:id="rId33"/>
    <p:sldId id="327" r:id="rId34"/>
    <p:sldId id="273" r:id="rId35"/>
    <p:sldId id="288" r:id="rId36"/>
    <p:sldId id="274" r:id="rId37"/>
    <p:sldId id="303" r:id="rId38"/>
    <p:sldId id="304" r:id="rId39"/>
    <p:sldId id="305" r:id="rId40"/>
    <p:sldId id="310" r:id="rId41"/>
    <p:sldId id="306" r:id="rId42"/>
    <p:sldId id="324" r:id="rId43"/>
    <p:sldId id="325" r:id="rId44"/>
    <p:sldId id="307" r:id="rId45"/>
    <p:sldId id="308" r:id="rId46"/>
    <p:sldId id="326" r:id="rId47"/>
    <p:sldId id="309" r:id="rId48"/>
  </p:sldIdLst>
  <p:sldSz cx="10167938" cy="76168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D9F3D0"/>
    <a:srgbClr val="FF9933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-1952" y="-112"/>
      </p:cViewPr>
      <p:guideLst>
        <p:guide orient="horz" pos="2400"/>
        <p:guide pos="3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notesViewPr>
    <p:cSldViewPr showGuides="1"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interSettings" Target="printerSettings/printerSettings1.bin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viewProps" Target="viewProps.xml"/><Relationship Id="rId54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1413" y="685800"/>
            <a:ext cx="45751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BC9E8F-3604-8E4A-9437-3F841C499E5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38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4FC5D0A-D0A0-B14B-B12B-5351723F704B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7648213-F44C-8348-8C28-7AAD7312257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584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81188A-C349-BB4A-A66C-77DCE5E2EF2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10906D-14ED-3146-A831-7559ED947FE5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FE4C04-145B-454A-8DAC-0E5D375861BB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55AC551-E8FF-6443-A3DA-3109066E100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63345C-1E62-3643-AABF-7D9C6792BC63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658D50-D77B-B04A-8A90-70F19D4157A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F4ACC7A-9FAE-B94A-B8C9-A2170187D0C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9C30E26-0900-3E43-8435-CF78B96316E6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2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9B8E04D-901F-1740-B38C-583B89C3F3F3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4274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08FA68-D13E-934D-B4C4-A2111235EE7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85EE705-BC79-044F-BF76-D79A31504CB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6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E3D3AC-86C9-FE4A-B429-7E28E155DDF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8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020D23-C009-644A-B99C-2ABA77A41155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FD0DF3F-ED38-4B4F-89BC-7E2D49E76AE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2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3402092-D092-0548-AEDE-A532499FF81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2A46B7-B437-4B44-B91F-C3D2D0CA816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5F6A8E-2408-E048-8EFD-592D8A76351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403B5E-F6AE-B648-BEA3-3077BAB44FD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F603594-8C6F-C14A-BE7B-82DFA4C540B4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B5191F-FA27-3149-87A1-F709C0D5EA26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D027E8-DCDD-DE4B-8408-9F87601851A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04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8AAF77-426B-6040-8367-08A6A8BDBF71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3B4679-911F-BB44-B238-3428ACED0885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0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B5B21D-56F1-4B43-A747-EE7F4AC43067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6052AA-80FA-8148-A724-6D3F4C37A8B6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5421511-F599-C644-A257-CF8AB01B31C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7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1B2860-84CD-7C48-81AE-7B52F9441003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8909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5A39745-CDD9-F84E-AB0D-93EBB4423686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113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EEDE24-AAA3-DB4F-9322-F979E3A4013A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318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C6A9439-B8C1-374E-9A01-EE536BDD75F2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9728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1CC9C4-FFFF-B040-9A3F-0E20E3893624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93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9FB1AE2-DAD4-9449-B22D-0AD94153E80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6F6134-91B8-5C42-954C-FBD03743A297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0240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1725F0-EE12-4446-A583-D8C76FAA9B4E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457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93FA70-5AA3-B94B-B0E0-346E6025324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662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30D574-EF26-AD46-8E5D-F14FC73C317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86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Figure: 11-21b</a:t>
            </a: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Caption:</a:t>
            </a: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16EA46-702F-6C47-8326-9B3BA8B65F8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174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5FB5C7B-9A2B-2F42-A3C9-0055A1C7412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379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274FD-5DEE-CD42-AD06-D58CB43783B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9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997B5-CA3A-F14C-B257-D3551C3EF31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2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6D86-51B8-224D-9AEA-2C69A363ED3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1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C45C4-982D-3B43-8390-EBA6FB63045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971C-FC63-E647-865E-EDDEC5C6E58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8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90EBC-1B92-A04E-AD6F-085DD7E8283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3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8B9C-623B-F149-96C6-9B2E5AE30A3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6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2EA92-19E4-CD41-83FB-3E7DF98AA66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4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C5F9E-A95D-2344-AF12-9C5464F5A3C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6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F1E93-45F4-214A-B0BE-DBB4B4E3B75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1C447-F6CD-814A-8650-E03A689EA89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pPr>
              <a:defRPr/>
            </a:pPr>
            <a:fld id="{8057E4D7-5100-9F47-A7DB-3542FED280D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  <a:ea typeface="ＭＳ Ｐゴシック" pitchFamily="-108" charset="-128"/>
          <a:cs typeface="ＭＳ Ｐゴシック" pitchFamily="-108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  <a:ea typeface="ＭＳ Ｐゴシック" pitchFamily="-108" charset="-128"/>
          <a:cs typeface="ＭＳ Ｐゴシック" pitchFamily="-108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  <a:ea typeface="ＭＳ Ｐゴシック" pitchFamily="-108" charset="-128"/>
          <a:cs typeface="ＭＳ Ｐゴシック" pitchFamily="-108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  <a:ea typeface="ＭＳ Ｐゴシック" pitchFamily="-108" charset="-128"/>
          <a:cs typeface="ＭＳ Ｐゴシック" pitchFamily="-108" charset="-128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7" charset="0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ＭＳ Ｐゴシック" pitchFamily="-107" charset="-128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pitchFamily="-107" charset="-128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107" charset="-128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5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Relationship Id="rId5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3" Type="http://schemas.openxmlformats.org/officeDocument/2006/relationships/notesSlide" Target="../notesSlides/notesSlide18.xml"/><Relationship Id="rId6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5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1.xml"/><Relationship Id="rId5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4" Type="http://schemas.openxmlformats.org/officeDocument/2006/relationships/oleObject" Target="../embeddings/oleObject9.bin"/><Relationship Id="rId5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38.png"/><Relationship Id="rId3" Type="http://schemas.openxmlformats.org/officeDocument/2006/relationships/notesSlide" Target="../notesSlides/notesSlide32.xml"/><Relationship Id="rId6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16000"/>
            <a:ext cx="9067800" cy="1268413"/>
          </a:xfrm>
        </p:spPr>
        <p:txBody>
          <a:bodyPr/>
          <a:lstStyle/>
          <a:p>
            <a:r>
              <a:rPr lang="it-IT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MICROBIOLOGIA GENERALE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4763" y="3027363"/>
            <a:ext cx="7620000" cy="1576387"/>
          </a:xfrm>
          <a:solidFill>
            <a:schemeClr val="accent1"/>
          </a:solidFill>
        </p:spPr>
        <p:txBody>
          <a:bodyPr/>
          <a:lstStyle/>
          <a:p>
            <a:r>
              <a:rPr lang="it-IT" sz="4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Microbial evolution and systematics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171575"/>
            <a:ext cx="9324975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676400" y="330200"/>
            <a:ext cx="6784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Ranges of GC ratios of various organisms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201863"/>
            <a:ext cx="101631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828800" y="457200"/>
            <a:ext cx="7110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DNA-DNA hybridization as a taxonomic tool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90600"/>
            <a:ext cx="101631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1600200" y="177800"/>
            <a:ext cx="6864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Genomic hybridization as a taxonomic tool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648200"/>
            <a:ext cx="101631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1863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Ribotyping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60363" y="3810000"/>
            <a:ext cx="1905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Multilocus sequence typing (MLST)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1219200" y="2286000"/>
            <a:ext cx="7696200" cy="30480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evolution and systematics:</a:t>
            </a:r>
            <a:endParaRPr lang="it-IT" sz="4400" b="1">
              <a:solidFill>
                <a:srgbClr val="FF0000"/>
              </a:solidFill>
              <a:latin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evolutionary chronometers and microbial philogeny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2"/>
          <p:cNvGraphicFramePr>
            <a:graphicFrameLocks noChangeAspect="1"/>
          </p:cNvGraphicFramePr>
          <p:nvPr/>
        </p:nvGraphicFramePr>
        <p:xfrm>
          <a:off x="0" y="0"/>
          <a:ext cx="9144000" cy="763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Image" r:id="rId4" imgW="6546563" imgH="5467660" progId="Photoshop.Image.6">
                  <p:embed/>
                </p:oleObj>
              </mc:Choice>
              <mc:Fallback>
                <p:oleObj name="Image" r:id="rId4" imgW="6546563" imgH="5467660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63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7089775" y="5149850"/>
            <a:ext cx="27527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i="1">
                <a:solidFill>
                  <a:srgbClr val="000099"/>
                </a:solidFill>
                <a:latin typeface="Arial" charset="0"/>
              </a:rPr>
              <a:t>Escherichia coli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 algn="ctr"/>
            <a:r>
              <a:rPr lang="it-IT" sz="2800">
                <a:solidFill>
                  <a:srgbClr val="000099"/>
                </a:solidFill>
                <a:latin typeface="Arial" charset="0"/>
              </a:rPr>
              <a:t>16S RNA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7467600" y="0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unninghamd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0"/>
            <a:ext cx="7280275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288925" y="369888"/>
            <a:ext cx="4235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i="1">
                <a:solidFill>
                  <a:srgbClr val="000099"/>
                </a:solidFill>
                <a:latin typeface="Arial" charset="0"/>
              </a:rPr>
              <a:t>Escherichia coli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16S RNA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0"/>
            <a:ext cx="2274888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FG11_09.JPG                                                    0001B68B WORKAS101                      B90835D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-1588"/>
            <a:ext cx="4381500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45125" y="5389563"/>
            <a:ext cx="3581400" cy="5334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31763" y="227013"/>
            <a:ext cx="22637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Ribosomal RNA sequencing of a pure culture of a microorganism using PCR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sangersequenc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3152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0" y="533400"/>
            <a:ext cx="7086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1493838" y="152400"/>
            <a:ext cx="710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Sanger ddNTP chain terminator sequencing</a:t>
            </a:r>
          </a:p>
        </p:txBody>
      </p: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4800600" y="6400800"/>
            <a:ext cx="2286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732588" y="979488"/>
            <a:ext cx="1765300" cy="6259512"/>
            <a:chOff x="4241" y="617"/>
            <a:chExt cx="1112" cy="3943"/>
          </a:xfrm>
        </p:grpSpPr>
        <p:graphicFrame>
          <p:nvGraphicFramePr>
            <p:cNvPr id="47110" name="Object 2"/>
            <p:cNvGraphicFramePr>
              <a:graphicFrameLocks noChangeAspect="1"/>
            </p:cNvGraphicFramePr>
            <p:nvPr/>
          </p:nvGraphicFramePr>
          <p:xfrm>
            <a:off x="4272" y="674"/>
            <a:ext cx="1081" cy="3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12" name="Image" r:id="rId5" imgW="901828" imgH="3242255" progId="Photoshop.Image.6">
                    <p:embed/>
                  </p:oleObj>
                </mc:Choice>
                <mc:Fallback>
                  <p:oleObj name="Image" r:id="rId5" imgW="901828" imgH="3242255" progId="Photoshop.Image.6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674"/>
                          <a:ext cx="1081" cy="3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11" name="Text Box 10"/>
            <p:cNvSpPr txBox="1">
              <a:spLocks noChangeArrowheads="1"/>
            </p:cNvSpPr>
            <p:nvPr/>
          </p:nvSpPr>
          <p:spPr bwMode="auto">
            <a:xfrm>
              <a:off x="4241" y="617"/>
              <a:ext cx="106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800" b="1">
                  <a:solidFill>
                    <a:schemeClr val="bg1"/>
                  </a:solidFill>
                  <a:latin typeface="Arial" charset="0"/>
                </a:rPr>
                <a:t>G  A  T C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6" descr="jingyu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88"/>
            <a:ext cx="5897563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2"/>
          <p:cNvSpPr txBox="1">
            <a:spLocks noChangeArrowheads="1"/>
          </p:cNvSpPr>
          <p:nvPr/>
        </p:nvSpPr>
        <p:spPr bwMode="auto">
          <a:xfrm>
            <a:off x="138113" y="379413"/>
            <a:ext cx="9737725" cy="4000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</a:t>
            </a:r>
            <a:r>
              <a:rPr lang="it-IT" sz="2000" b="1">
                <a:solidFill>
                  <a:srgbClr val="FF0000"/>
                </a:solidFill>
                <a:latin typeface="Arial" charset="0"/>
                <a:cs typeface="Arial" charset="0"/>
              </a:rPr>
              <a:t>Systematics</a:t>
            </a:r>
            <a:r>
              <a:rPr lang="it-IT" sz="2000">
                <a:latin typeface="Arial" charset="0"/>
                <a:cs typeface="Arial" charset="0"/>
              </a:rPr>
              <a:t> is the study of the diversity of microorganisms and their relationships. </a:t>
            </a:r>
          </a:p>
        </p:txBody>
      </p:sp>
      <p:sp>
        <p:nvSpPr>
          <p:cNvPr id="16387" name="CasellaDiTesto 3"/>
          <p:cNvSpPr txBox="1">
            <a:spLocks noChangeArrowheads="1"/>
          </p:cNvSpPr>
          <p:nvPr/>
        </p:nvSpPr>
        <p:spPr bwMode="auto">
          <a:xfrm>
            <a:off x="130175" y="1065213"/>
            <a:ext cx="5302250" cy="4000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It links together </a:t>
            </a:r>
            <a:r>
              <a:rPr lang="it-IT" sz="2000" b="1">
                <a:solidFill>
                  <a:srgbClr val="FF0000"/>
                </a:solidFill>
                <a:latin typeface="Arial" charset="0"/>
                <a:cs typeface="Arial" charset="0"/>
              </a:rPr>
              <a:t>taxonomy </a:t>
            </a:r>
            <a:r>
              <a:rPr lang="it-IT" sz="2000">
                <a:latin typeface="Arial" charset="0"/>
                <a:cs typeface="Arial" charset="0"/>
              </a:rPr>
              <a:t>with </a:t>
            </a:r>
            <a:r>
              <a:rPr lang="it-IT" sz="2000" b="1">
                <a:solidFill>
                  <a:srgbClr val="FF0000"/>
                </a:solidFill>
                <a:latin typeface="Arial" charset="0"/>
                <a:cs typeface="Arial" charset="0"/>
              </a:rPr>
              <a:t>phylogeny</a:t>
            </a:r>
            <a:r>
              <a:rPr lang="it-IT" sz="200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16388" name="CasellaDiTesto 4"/>
          <p:cNvSpPr txBox="1">
            <a:spLocks noChangeArrowheads="1"/>
          </p:cNvSpPr>
          <p:nvPr/>
        </p:nvSpPr>
        <p:spPr bwMode="auto">
          <a:xfrm>
            <a:off x="130175" y="2871788"/>
            <a:ext cx="9591675" cy="70802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Taxomomy characterizes (</a:t>
            </a:r>
            <a:r>
              <a:rPr lang="it-IT" sz="2000">
                <a:solidFill>
                  <a:srgbClr val="FF0000"/>
                </a:solidFill>
                <a:latin typeface="Arial" charset="0"/>
                <a:cs typeface="Arial" charset="0"/>
              </a:rPr>
              <a:t>identification</a:t>
            </a:r>
            <a:r>
              <a:rPr lang="it-IT" sz="2000">
                <a:latin typeface="Arial" charset="0"/>
                <a:cs typeface="Arial" charset="0"/>
              </a:rPr>
              <a:t>), names (</a:t>
            </a:r>
            <a:r>
              <a:rPr lang="it-IT" sz="2000">
                <a:solidFill>
                  <a:srgbClr val="FF0000"/>
                </a:solidFill>
                <a:latin typeface="Arial" charset="0"/>
                <a:cs typeface="Arial" charset="0"/>
              </a:rPr>
              <a:t>nomenclature</a:t>
            </a:r>
            <a:r>
              <a:rPr lang="it-IT" sz="2000">
                <a:latin typeface="Arial" charset="0"/>
                <a:cs typeface="Arial" charset="0"/>
              </a:rPr>
              <a:t>) and places </a:t>
            </a:r>
            <a:r>
              <a:rPr lang="it-IT" sz="2000">
                <a:solidFill>
                  <a:srgbClr val="FF0000"/>
                </a:solidFill>
                <a:latin typeface="Arial" charset="0"/>
                <a:cs typeface="Arial" charset="0"/>
              </a:rPr>
              <a:t>(classification</a:t>
            </a:r>
            <a:r>
              <a:rPr lang="it-IT" sz="2000">
                <a:latin typeface="Arial" charset="0"/>
                <a:cs typeface="Arial" charset="0"/>
              </a:rPr>
              <a:t>)  microorganims in groups according  to several defined criteria. </a:t>
            </a:r>
          </a:p>
        </p:txBody>
      </p:sp>
      <p:sp>
        <p:nvSpPr>
          <p:cNvPr id="16389" name="CasellaDiTesto 5"/>
          <p:cNvSpPr txBox="1">
            <a:spLocks noChangeArrowheads="1"/>
          </p:cNvSpPr>
          <p:nvPr/>
        </p:nvSpPr>
        <p:spPr bwMode="auto">
          <a:xfrm>
            <a:off x="136525" y="4037013"/>
            <a:ext cx="9977438" cy="70802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Polyphasic taxonomy is based on phenotypic, genotypic and phylogenetic information. </a:t>
            </a:r>
          </a:p>
        </p:txBody>
      </p:sp>
      <p:sp>
        <p:nvSpPr>
          <p:cNvPr id="16390" name="CasellaDiTesto 8"/>
          <p:cNvSpPr txBox="1">
            <a:spLocks noChangeArrowheads="1"/>
          </p:cNvSpPr>
          <p:nvPr/>
        </p:nvSpPr>
        <p:spPr bwMode="auto">
          <a:xfrm>
            <a:off x="130175" y="1960563"/>
            <a:ext cx="9380538" cy="4000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The science of taxomomy: how </a:t>
            </a:r>
            <a:r>
              <a:rPr lang="it-IT" sz="2000" i="1">
                <a:latin typeface="Arial" charset="0"/>
                <a:cs typeface="Arial" charset="0"/>
              </a:rPr>
              <a:t>Bacteria</a:t>
            </a:r>
            <a:r>
              <a:rPr lang="it-IT" sz="2000">
                <a:latin typeface="Arial" charset="0"/>
                <a:cs typeface="Arial" charset="0"/>
              </a:rPr>
              <a:t> and </a:t>
            </a:r>
            <a:r>
              <a:rPr lang="it-IT" sz="2000" i="1">
                <a:latin typeface="Arial" charset="0"/>
                <a:cs typeface="Arial" charset="0"/>
              </a:rPr>
              <a:t>Archea </a:t>
            </a:r>
            <a:r>
              <a:rPr lang="it-IT" sz="2000">
                <a:latin typeface="Arial" charset="0"/>
                <a:cs typeface="Arial" charset="0"/>
              </a:rPr>
              <a:t>are classified and named. </a:t>
            </a:r>
          </a:p>
        </p:txBody>
      </p:sp>
      <p:sp>
        <p:nvSpPr>
          <p:cNvPr id="16391" name="CasellaDiTesto 9"/>
          <p:cNvSpPr txBox="1">
            <a:spLocks noChangeArrowheads="1"/>
          </p:cNvSpPr>
          <p:nvPr/>
        </p:nvSpPr>
        <p:spPr bwMode="auto">
          <a:xfrm>
            <a:off x="141288" y="5157788"/>
            <a:ext cx="9971087" cy="70802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Phenotypic traits useful in taxomony include morphology, motility, metabolism, cell chemistry, lipid analyses.</a:t>
            </a:r>
          </a:p>
        </p:txBody>
      </p:sp>
      <p:sp>
        <p:nvSpPr>
          <p:cNvPr id="16392" name="CasellaDiTesto 10"/>
          <p:cNvSpPr txBox="1">
            <a:spLocks noChangeArrowheads="1"/>
          </p:cNvSpPr>
          <p:nvPr/>
        </p:nvSpPr>
        <p:spPr bwMode="auto">
          <a:xfrm>
            <a:off x="131763" y="6246813"/>
            <a:ext cx="9982200" cy="10160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 sz="2000">
                <a:latin typeface="Arial" charset="0"/>
                <a:cs typeface="Arial" charset="0"/>
              </a:rPr>
              <a:t> Genotypic anlysis examines traits of the genome. Prokaryotic species can be distinguished genotypically on the basis of DNA-DNA hybridization, DNA profiling, MLST, GC content of their DNA.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 animBg="1"/>
      <p:bldP spid="16389" grpId="0" animBg="1"/>
      <p:bldP spid="16390" grpId="0" animBg="1"/>
      <p:bldP spid="16391" grpId="0" animBg="1"/>
      <p:bldP spid="163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4"/>
          <p:cNvSpPr txBox="1">
            <a:spLocks noChangeArrowheads="1"/>
          </p:cNvSpPr>
          <p:nvPr/>
        </p:nvSpPr>
        <p:spPr bwMode="auto">
          <a:xfrm>
            <a:off x="6934200" y="457200"/>
            <a:ext cx="30480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Preparing a phylogenetic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distance tree 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rom 16S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rRNA sequences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76200" y="304800"/>
          <a:ext cx="6934200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name="Image" r:id="rId4" imgW="8228571" imgH="3758730" progId="Photoshop.Image.6">
                  <p:embed/>
                </p:oleObj>
              </mc:Choice>
              <mc:Fallback>
                <p:oleObj name="Image" r:id="rId4" imgW="8228571" imgH="3758730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04800"/>
                        <a:ext cx="6934200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3"/>
          <p:cNvGraphicFramePr>
            <a:graphicFrameLocks noChangeAspect="1"/>
          </p:cNvGraphicFramePr>
          <p:nvPr/>
        </p:nvGraphicFramePr>
        <p:xfrm>
          <a:off x="228600" y="3375025"/>
          <a:ext cx="6553200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Image" r:id="rId6" imgW="7974603" imgH="4977778" progId="Photoshop.Image.6">
                  <p:embed/>
                </p:oleObj>
              </mc:Choice>
              <mc:Fallback>
                <p:oleObj name="Image" r:id="rId6" imgW="7974603" imgH="4977778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75025"/>
                        <a:ext cx="6553200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4"/>
          <p:cNvGraphicFramePr>
            <a:graphicFrameLocks noChangeAspect="1"/>
          </p:cNvGraphicFramePr>
          <p:nvPr/>
        </p:nvGraphicFramePr>
        <p:xfrm>
          <a:off x="5486400" y="3429000"/>
          <a:ext cx="4648200" cy="403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Image" r:id="rId8" imgW="5206349" imgH="4520635" progId="Photoshop.Image.6">
                  <p:embed/>
                </p:oleObj>
              </mc:Choice>
              <mc:Fallback>
                <p:oleObj name="Image" r:id="rId8" imgW="5206349" imgH="4520635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429000"/>
                        <a:ext cx="4648200" cy="403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0" y="7391400"/>
            <a:ext cx="10167938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0" y="7162800"/>
            <a:ext cx="10167938" cy="45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299" name="CasellaDiTesto 3"/>
          <p:cNvSpPr txBox="1">
            <a:spLocks noChangeArrowheads="1"/>
          </p:cNvSpPr>
          <p:nvPr/>
        </p:nvSpPr>
        <p:spPr bwMode="auto">
          <a:xfrm>
            <a:off x="2874963" y="836613"/>
            <a:ext cx="446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000090"/>
                </a:solidFill>
                <a:latin typeface="Arial" charset="0"/>
                <a:cs typeface="Arial" charset="0"/>
              </a:rPr>
              <a:t>SSU RNA signature sequences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6"/>
          <p:cNvGrpSpPr>
            <a:grpSpLocks/>
          </p:cNvGrpSpPr>
          <p:nvPr/>
        </p:nvGrpSpPr>
        <p:grpSpPr bwMode="auto">
          <a:xfrm>
            <a:off x="0" y="1219200"/>
            <a:ext cx="10167938" cy="5181600"/>
            <a:chOff x="0" y="816"/>
            <a:chExt cx="6405" cy="3264"/>
          </a:xfrm>
        </p:grpSpPr>
        <p:pic>
          <p:nvPicPr>
            <p:cNvPr id="57361" name="Picture 2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4224" cy="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2" name="Picture 3" descr="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" y="1077"/>
              <a:ext cx="3528" cy="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3" name="Rectangle 4"/>
            <p:cNvSpPr>
              <a:spLocks noChangeArrowheads="1"/>
            </p:cNvSpPr>
            <p:nvPr/>
          </p:nvSpPr>
          <p:spPr bwMode="auto">
            <a:xfrm>
              <a:off x="0" y="3840"/>
              <a:ext cx="436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4" name="Rectangle 5"/>
            <p:cNvSpPr>
              <a:spLocks noChangeArrowheads="1"/>
            </p:cNvSpPr>
            <p:nvPr/>
          </p:nvSpPr>
          <p:spPr bwMode="auto">
            <a:xfrm>
              <a:off x="2928" y="3504"/>
              <a:ext cx="3477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219200" y="457200"/>
            <a:ext cx="2514600" cy="1190625"/>
            <a:chOff x="768" y="288"/>
            <a:chExt cx="1584" cy="750"/>
          </a:xfrm>
        </p:grpSpPr>
        <p:sp>
          <p:nvSpPr>
            <p:cNvPr id="57359" name="Text Box 7"/>
            <p:cNvSpPr txBox="1">
              <a:spLocks noChangeArrowheads="1"/>
            </p:cNvSpPr>
            <p:nvPr/>
          </p:nvSpPr>
          <p:spPr bwMode="auto">
            <a:xfrm>
              <a:off x="768" y="288"/>
              <a:ext cx="1584" cy="2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i="1">
                  <a:latin typeface="Arial" charset="0"/>
                </a:rPr>
                <a:t>Bacillus megaterium</a:t>
              </a:r>
            </a:p>
          </p:txBody>
        </p:sp>
        <p:sp>
          <p:nvSpPr>
            <p:cNvPr id="57360" name="Line 9"/>
            <p:cNvSpPr>
              <a:spLocks noChangeShapeType="1"/>
            </p:cNvSpPr>
            <p:nvPr/>
          </p:nvSpPr>
          <p:spPr bwMode="auto">
            <a:xfrm rot="5400000">
              <a:off x="1344" y="79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6200" y="2133600"/>
            <a:ext cx="2819400" cy="727075"/>
            <a:chOff x="144" y="1392"/>
            <a:chExt cx="1776" cy="458"/>
          </a:xfrm>
        </p:grpSpPr>
        <p:sp>
          <p:nvSpPr>
            <p:cNvPr id="57357" name="Text Box 10"/>
            <p:cNvSpPr txBox="1">
              <a:spLocks noChangeArrowheads="1"/>
            </p:cNvSpPr>
            <p:nvPr/>
          </p:nvSpPr>
          <p:spPr bwMode="auto">
            <a:xfrm>
              <a:off x="144" y="1392"/>
              <a:ext cx="1296" cy="45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i="1">
                  <a:latin typeface="Arial" charset="0"/>
                </a:rPr>
                <a:t>Saccharomyces cerevisiae</a:t>
              </a:r>
            </a:p>
          </p:txBody>
        </p:sp>
        <p:sp>
          <p:nvSpPr>
            <p:cNvPr id="57358" name="Line 11"/>
            <p:cNvSpPr>
              <a:spLocks noChangeShapeType="1"/>
            </p:cNvSpPr>
            <p:nvPr/>
          </p:nvSpPr>
          <p:spPr bwMode="auto">
            <a:xfrm>
              <a:off x="1440" y="1632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781800" y="4191000"/>
            <a:ext cx="2057400" cy="1793875"/>
            <a:chOff x="4272" y="2640"/>
            <a:chExt cx="1296" cy="1130"/>
          </a:xfrm>
        </p:grpSpPr>
        <p:sp>
          <p:nvSpPr>
            <p:cNvPr id="57354" name="Text Box 17"/>
            <p:cNvSpPr txBox="1">
              <a:spLocks noChangeArrowheads="1"/>
            </p:cNvSpPr>
            <p:nvPr/>
          </p:nvSpPr>
          <p:spPr bwMode="auto">
            <a:xfrm>
              <a:off x="4272" y="3504"/>
              <a:ext cx="1296" cy="2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i="1">
                  <a:latin typeface="Arial" charset="0"/>
                </a:rPr>
                <a:t>Nitrobacter spp.</a:t>
              </a:r>
            </a:p>
          </p:txBody>
        </p:sp>
        <p:sp>
          <p:nvSpPr>
            <p:cNvPr id="57355" name="Line 18"/>
            <p:cNvSpPr>
              <a:spLocks noChangeShapeType="1"/>
            </p:cNvSpPr>
            <p:nvPr/>
          </p:nvSpPr>
          <p:spPr bwMode="auto">
            <a:xfrm rot="16200000" flipV="1">
              <a:off x="4512" y="3072"/>
              <a:ext cx="86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6" name="Line 19"/>
            <p:cNvSpPr>
              <a:spLocks noChangeShapeType="1"/>
            </p:cNvSpPr>
            <p:nvPr/>
          </p:nvSpPr>
          <p:spPr bwMode="auto">
            <a:xfrm>
              <a:off x="4944" y="3348"/>
              <a:ext cx="0" cy="1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429500" y="1628775"/>
            <a:ext cx="2362200" cy="1190625"/>
            <a:chOff x="4680" y="1026"/>
            <a:chExt cx="1488" cy="750"/>
          </a:xfrm>
        </p:grpSpPr>
        <p:sp>
          <p:nvSpPr>
            <p:cNvPr id="57351" name="Text Box 14"/>
            <p:cNvSpPr txBox="1">
              <a:spLocks noChangeArrowheads="1"/>
            </p:cNvSpPr>
            <p:nvPr/>
          </p:nvSpPr>
          <p:spPr bwMode="auto">
            <a:xfrm>
              <a:off x="4680" y="1026"/>
              <a:ext cx="1488" cy="2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i="1">
                  <a:latin typeface="Arial" charset="0"/>
                </a:rPr>
                <a:t>Nitrosomonas spp.</a:t>
              </a:r>
            </a:p>
          </p:txBody>
        </p:sp>
        <p:sp>
          <p:nvSpPr>
            <p:cNvPr id="57352" name="Line 15"/>
            <p:cNvSpPr>
              <a:spLocks noChangeShapeType="1"/>
            </p:cNvSpPr>
            <p:nvPr/>
          </p:nvSpPr>
          <p:spPr bwMode="auto">
            <a:xfrm rot="5400000">
              <a:off x="5184" y="1536"/>
              <a:ext cx="48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53" name="Line 21"/>
            <p:cNvSpPr>
              <a:spLocks noChangeShapeType="1"/>
            </p:cNvSpPr>
            <p:nvPr/>
          </p:nvSpPr>
          <p:spPr bwMode="auto">
            <a:xfrm>
              <a:off x="5424" y="1296"/>
              <a:ext cx="0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7350" name="CasellaDiTesto 20"/>
          <p:cNvSpPr txBox="1">
            <a:spLocks noChangeArrowheads="1"/>
          </p:cNvSpPr>
          <p:nvPr/>
        </p:nvSpPr>
        <p:spPr bwMode="auto">
          <a:xfrm>
            <a:off x="5105400" y="303213"/>
            <a:ext cx="4922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>
                <a:solidFill>
                  <a:srgbClr val="000090"/>
                </a:solidFill>
                <a:latin typeface="Arial" charset="0"/>
                <a:cs typeface="Arial" charset="0"/>
              </a:rPr>
              <a:t>Fluorescently labeled RNA probes: </a:t>
            </a:r>
          </a:p>
          <a:p>
            <a:pPr algn="ctr"/>
            <a:r>
              <a:rPr lang="it-IT">
                <a:solidFill>
                  <a:srgbClr val="000090"/>
                </a:solidFill>
                <a:latin typeface="Arial" charset="0"/>
                <a:cs typeface="Arial" charset="0"/>
              </a:rPr>
              <a:t>Phylogenetic stains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40" name="Object 2"/>
          <p:cNvGraphicFramePr>
            <a:graphicFrameLocks noChangeAspect="1"/>
          </p:cNvGraphicFramePr>
          <p:nvPr/>
        </p:nvGraphicFramePr>
        <p:xfrm>
          <a:off x="304800" y="304800"/>
          <a:ext cx="5359400" cy="700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Image" r:id="rId4" imgW="5358730" imgH="7009524" progId="Photoshop.Image.6">
                  <p:embed/>
                </p:oleObj>
              </mc:Choice>
              <mc:Fallback>
                <p:oleObj name="Image" r:id="rId4" imgW="5358730" imgH="7009524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5359400" cy="700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4757738" y="531813"/>
            <a:ext cx="5410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Steps in biodiversity analysis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of a microbial community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using phylogenetic trees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graphicFrame>
        <p:nvGraphicFramePr>
          <p:cNvPr id="65541" name="Object 3"/>
          <p:cNvGraphicFramePr>
            <a:graphicFrameLocks noChangeAspect="1"/>
          </p:cNvGraphicFramePr>
          <p:nvPr/>
        </p:nvGraphicFramePr>
        <p:xfrm>
          <a:off x="4724400" y="4495800"/>
          <a:ext cx="53340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Image" r:id="rId6" imgW="5333333" imgH="2692063" progId="Photoshop.Image.6">
                  <p:embed/>
                </p:oleObj>
              </mc:Choice>
              <mc:Fallback>
                <p:oleObj name="Image" r:id="rId6" imgW="5333333" imgH="2692063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495800"/>
                        <a:ext cx="53340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006475"/>
            <a:ext cx="10163175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584200" y="212725"/>
            <a:ext cx="9021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9"/>
                </a:solidFill>
                <a:latin typeface="Arial" charset="0"/>
              </a:rPr>
              <a:t>Universal phylogenetic tree as determined from comparative rRNA sequencing</a:t>
            </a:r>
            <a:endParaRPr lang="it-IT" sz="20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1" descr="ASM.img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8700" y="-1081087"/>
            <a:ext cx="5570537" cy="1016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908050" y="303213"/>
            <a:ext cx="8367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Universal phylogenetic tree as determined from comparative SSU rRNA gene sequence anlysis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304800" y="2362200"/>
            <a:ext cx="9482138" cy="2895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evolution and systematics:</a:t>
            </a:r>
            <a:endParaRPr lang="it-IT" sz="4400" b="1">
              <a:solidFill>
                <a:srgbClr val="FF0000"/>
              </a:solidFill>
              <a:latin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unique phenotypic characteristics of the primary domains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4154488" y="407988"/>
            <a:ext cx="262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latin typeface="Arial" charset="0"/>
              </a:rPr>
              <a:t>1: Cell walls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066800" y="1295400"/>
            <a:ext cx="8305800" cy="1825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it-IT" sz="2800">
                <a:solidFill>
                  <a:srgbClr val="000099"/>
                </a:solidFill>
                <a:latin typeface="Arial" charset="0"/>
              </a:rPr>
              <a:t>Virtually all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Bacteria</a:t>
            </a:r>
            <a:r>
              <a:rPr lang="it-IT" sz="28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have cell walls containing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peptidoglycan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pPr>
              <a:buFontTx/>
              <a:buChar char="•"/>
            </a:pPr>
            <a:r>
              <a:rPr lang="it-IT" sz="2800">
                <a:solidFill>
                  <a:srgbClr val="000099"/>
                </a:solidFill>
                <a:latin typeface="Arial" charset="0"/>
              </a:rPr>
              <a:t>Peptidoglygan can thus be considered a signature for Bacteria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066800" y="3454400"/>
            <a:ext cx="8305800" cy="544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it-IT" sz="2800">
                <a:solidFill>
                  <a:srgbClr val="000099"/>
                </a:solidFill>
                <a:latin typeface="Arial" charset="0"/>
              </a:rPr>
              <a:t>Eukarya and Archaea lack peptidoglycan.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066800" y="4343400"/>
            <a:ext cx="8305800" cy="13985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it-IT" sz="2800">
                <a:solidFill>
                  <a:srgbClr val="000099"/>
                </a:solidFill>
                <a:latin typeface="Arial" charset="0"/>
              </a:rPr>
              <a:t>In</a:t>
            </a:r>
            <a:r>
              <a:rPr lang="it-IT" sz="28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Archaea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various cell wall types exist: pseudopeptidoglycan, polysaccharide, protein, or glycoprotein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66800" y="5988050"/>
            <a:ext cx="8305800" cy="971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it-IT" sz="2800">
                <a:solidFill>
                  <a:srgbClr val="000099"/>
                </a:solidFill>
                <a:latin typeface="Arial" charset="0"/>
              </a:rPr>
              <a:t>In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Eukarya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when present cell walls are made of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cellulose</a:t>
            </a:r>
            <a:r>
              <a:rPr lang="it-IT" sz="2800">
                <a:solidFill>
                  <a:srgbClr val="000099"/>
                </a:solidFill>
                <a:latin typeface="Arial" charset="0"/>
              </a:rPr>
              <a:t> or </a:t>
            </a:r>
            <a:r>
              <a:rPr lang="it-IT" sz="2800" b="1">
                <a:solidFill>
                  <a:srgbClr val="FF0000"/>
                </a:solidFill>
                <a:latin typeface="Arial" charset="0"/>
              </a:rPr>
              <a:t>chitin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/>
      <p:bldP spid="573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947896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2228850" y="457200"/>
            <a:ext cx="5697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99"/>
                </a:solidFill>
                <a:latin typeface="Arial" charset="0"/>
              </a:rPr>
              <a:t>2: Plasma membrane lipids</a:t>
            </a:r>
            <a:endParaRPr lang="it-IT" sz="3600" i="1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1219200" y="2362200"/>
            <a:ext cx="7848600" cy="2895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evolution and systematics:</a:t>
            </a:r>
            <a:endParaRPr lang="it-IT" sz="4400" b="1">
              <a:solidFill>
                <a:srgbClr val="FF0000"/>
              </a:solidFill>
              <a:latin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Phenotypic and genotypic taxonomy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438"/>
            <a:ext cx="9448800" cy="708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7"/>
          <p:cNvSpPr>
            <a:spLocks noChangeArrowheads="1"/>
          </p:cNvSpPr>
          <p:nvPr/>
        </p:nvSpPr>
        <p:spPr bwMode="auto">
          <a:xfrm>
            <a:off x="20638" y="6781800"/>
            <a:ext cx="10167937" cy="835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119063" y="6858000"/>
            <a:ext cx="4376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600">
                <a:solidFill>
                  <a:srgbClr val="000099"/>
                </a:solidFill>
                <a:latin typeface="Arial" charset="0"/>
              </a:rPr>
              <a:t>3: RNA polymerases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1143000" y="1981200"/>
            <a:ext cx="7924800" cy="3657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evolution and systematics:</a:t>
            </a:r>
            <a:endParaRPr lang="it-IT" sz="4400" b="1">
              <a:solidFill>
                <a:srgbClr val="FF0000"/>
              </a:solidFill>
              <a:latin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the specie concept in microbiology and nomenclature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7338" y="1503363"/>
            <a:ext cx="9636125" cy="831850"/>
          </a:xfrm>
          <a:prstGeom prst="rect">
            <a:avLst/>
          </a:prstGeom>
          <a:solidFill>
            <a:srgbClr val="BBE0E3"/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it-IT" dirty="0">
                <a:latin typeface="Arial"/>
                <a:cs typeface="Arial"/>
              </a:rPr>
              <a:t>At the </a:t>
            </a:r>
            <a:r>
              <a:rPr lang="it-IT" dirty="0" err="1">
                <a:latin typeface="Arial"/>
                <a:cs typeface="Arial"/>
              </a:rPr>
              <a:t>present</a:t>
            </a:r>
            <a:r>
              <a:rPr lang="it-IT" dirty="0">
                <a:latin typeface="Arial"/>
                <a:cs typeface="Arial"/>
              </a:rPr>
              <a:t>, </a:t>
            </a:r>
            <a:r>
              <a:rPr lang="it-IT" dirty="0" err="1">
                <a:latin typeface="Arial"/>
                <a:cs typeface="Arial"/>
              </a:rPr>
              <a:t>there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dirty="0">
                <a:latin typeface="Arial"/>
                <a:cs typeface="Arial"/>
              </a:rPr>
              <a:t> no </a:t>
            </a:r>
            <a:r>
              <a:rPr lang="it-IT" dirty="0" err="1">
                <a:latin typeface="Arial"/>
                <a:cs typeface="Arial"/>
              </a:rPr>
              <a:t>universally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accepted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concept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b="1" dirty="0" err="1">
                <a:latin typeface="Arial"/>
                <a:cs typeface="Arial"/>
              </a:rPr>
              <a:t>species</a:t>
            </a:r>
            <a:r>
              <a:rPr lang="it-IT" dirty="0">
                <a:latin typeface="Arial"/>
                <a:cs typeface="Arial"/>
              </a:rPr>
              <a:t> </a:t>
            </a:r>
          </a:p>
          <a:p>
            <a:pPr marL="357188">
              <a:defRPr/>
            </a:pPr>
            <a:r>
              <a:rPr lang="it-IT" dirty="0">
                <a:latin typeface="Arial"/>
                <a:cs typeface="Arial"/>
              </a:rPr>
              <a:t>for </a:t>
            </a:r>
            <a:r>
              <a:rPr lang="it-IT" dirty="0" err="1">
                <a:latin typeface="Arial"/>
                <a:cs typeface="Arial"/>
              </a:rPr>
              <a:t>prokaryotes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317500" y="2979738"/>
            <a:ext cx="9575800" cy="12001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it-IT">
                <a:latin typeface="Arial" charset="0"/>
                <a:cs typeface="Arial" charset="0"/>
              </a:rPr>
              <a:t> A prokaryotic </a:t>
            </a:r>
            <a:r>
              <a:rPr lang="it-IT" b="1">
                <a:latin typeface="Arial" charset="0"/>
                <a:cs typeface="Arial" charset="0"/>
              </a:rPr>
              <a:t>species</a:t>
            </a:r>
            <a:r>
              <a:rPr lang="it-IT">
                <a:latin typeface="Arial" charset="0"/>
                <a:cs typeface="Arial" charset="0"/>
              </a:rPr>
              <a:t> is defined operationally as a </a:t>
            </a:r>
            <a:r>
              <a:rPr lang="it-IT">
                <a:solidFill>
                  <a:srgbClr val="FF0000"/>
                </a:solidFill>
                <a:latin typeface="Arial" charset="0"/>
                <a:cs typeface="Arial" charset="0"/>
              </a:rPr>
              <a:t>group of strains</a:t>
            </a:r>
            <a:r>
              <a:rPr lang="it-IT">
                <a:latin typeface="Arial" charset="0"/>
                <a:cs typeface="Arial" charset="0"/>
              </a:rPr>
              <a:t> sharing a high degree of similarity in several independent traits.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1788" y="4759325"/>
            <a:ext cx="9577387" cy="1570038"/>
          </a:xfrm>
          <a:prstGeom prst="rect">
            <a:avLst/>
          </a:prstGeom>
          <a:solidFill>
            <a:srgbClr val="BBE0E3"/>
          </a:solidFill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it-IT" dirty="0">
                <a:latin typeface="Arial"/>
                <a:cs typeface="Arial"/>
              </a:rPr>
              <a:t>Traits </a:t>
            </a:r>
            <a:r>
              <a:rPr lang="it-IT" dirty="0" err="1">
                <a:latin typeface="Arial"/>
                <a:cs typeface="Arial"/>
              </a:rPr>
              <a:t>currently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considered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most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important</a:t>
            </a:r>
            <a:r>
              <a:rPr lang="it-IT" dirty="0">
                <a:latin typeface="Arial"/>
                <a:cs typeface="Arial"/>
              </a:rPr>
              <a:t> for </a:t>
            </a:r>
            <a:r>
              <a:rPr lang="it-IT" dirty="0" err="1">
                <a:latin typeface="Arial"/>
                <a:cs typeface="Arial"/>
              </a:rPr>
              <a:t>grouping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strains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together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as</a:t>
            </a:r>
            <a:r>
              <a:rPr lang="it-IT" dirty="0">
                <a:latin typeface="Arial"/>
                <a:cs typeface="Arial"/>
              </a:rPr>
              <a:t> a </a:t>
            </a:r>
            <a:r>
              <a:rPr lang="it-IT" b="1" dirty="0" err="1">
                <a:latin typeface="Arial"/>
                <a:cs typeface="Arial"/>
              </a:rPr>
              <a:t>species</a:t>
            </a:r>
            <a:r>
              <a:rPr lang="it-IT" dirty="0">
                <a:latin typeface="Arial"/>
                <a:cs typeface="Arial"/>
              </a:rPr>
              <a:t> include:</a:t>
            </a:r>
          </a:p>
          <a:p>
            <a:pPr marL="893763" indent="-352425">
              <a:defRPr/>
            </a:pPr>
            <a:r>
              <a:rPr lang="it-IT" dirty="0">
                <a:latin typeface="Arial"/>
                <a:cs typeface="Arial"/>
              </a:rPr>
              <a:t>70% or </a:t>
            </a:r>
            <a:r>
              <a:rPr lang="it-IT" dirty="0" err="1">
                <a:latin typeface="Arial"/>
                <a:cs typeface="Arial"/>
              </a:rPr>
              <a:t>greater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genomic</a:t>
            </a:r>
            <a:r>
              <a:rPr lang="it-IT" dirty="0">
                <a:latin typeface="Arial"/>
                <a:cs typeface="Arial"/>
              </a:rPr>
              <a:t> DNA-DNA </a:t>
            </a:r>
            <a:r>
              <a:rPr lang="it-IT" dirty="0" err="1">
                <a:latin typeface="Arial"/>
                <a:cs typeface="Arial"/>
              </a:rPr>
              <a:t>hybridization</a:t>
            </a:r>
            <a:r>
              <a:rPr lang="it-IT" dirty="0">
                <a:latin typeface="Arial"/>
                <a:cs typeface="Arial"/>
              </a:rPr>
              <a:t>;</a:t>
            </a:r>
          </a:p>
          <a:p>
            <a:pPr marL="893763" indent="-352425">
              <a:defRPr/>
            </a:pPr>
            <a:r>
              <a:rPr lang="it-IT" dirty="0">
                <a:latin typeface="Arial"/>
                <a:cs typeface="Arial"/>
              </a:rPr>
              <a:t>97% or </a:t>
            </a:r>
            <a:r>
              <a:rPr lang="it-IT" dirty="0" err="1">
                <a:latin typeface="Arial"/>
                <a:cs typeface="Arial"/>
              </a:rPr>
              <a:t>greater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identity</a:t>
            </a:r>
            <a:r>
              <a:rPr lang="it-IT" dirty="0">
                <a:latin typeface="Arial"/>
                <a:cs typeface="Arial"/>
              </a:rPr>
              <a:t> (&lt;3% </a:t>
            </a:r>
            <a:r>
              <a:rPr lang="it-IT" dirty="0" err="1">
                <a:latin typeface="Arial"/>
                <a:cs typeface="Arial"/>
              </a:rPr>
              <a:t>difference</a:t>
            </a:r>
            <a:r>
              <a:rPr lang="it-IT" dirty="0">
                <a:latin typeface="Arial"/>
                <a:cs typeface="Arial"/>
              </a:rPr>
              <a:t>) in 16 </a:t>
            </a:r>
            <a:r>
              <a:rPr lang="it-IT" dirty="0" err="1">
                <a:latin typeface="Arial"/>
                <a:cs typeface="Arial"/>
              </a:rPr>
              <a:t>S</a:t>
            </a:r>
            <a:r>
              <a:rPr lang="it-IT" dirty="0">
                <a:latin typeface="Arial"/>
                <a:cs typeface="Arial"/>
              </a:rPr>
              <a:t> RNA </a:t>
            </a:r>
            <a:r>
              <a:rPr lang="it-IT" dirty="0" err="1">
                <a:latin typeface="Arial"/>
                <a:cs typeface="Arial"/>
              </a:rPr>
              <a:t>sequence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309813" y="639763"/>
            <a:ext cx="559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Current definition of prokaryotic species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941513"/>
            <a:ext cx="10163175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493713" y="244475"/>
            <a:ext cx="9213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Relationship between 16S ribosomal RNA sequence similarity and </a:t>
            </a:r>
          </a:p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genomic DNA hybridization between different pairs of organisms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464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>
                <a:solidFill>
                  <a:srgbClr val="000099"/>
                </a:solidFill>
                <a:latin typeface="Arial" charset="0"/>
              </a:rPr>
              <a:t>Prokaryotic nomenclature: </a:t>
            </a:r>
          </a:p>
          <a:p>
            <a:pPr algn="ctr"/>
            <a:r>
              <a:rPr lang="it-IT" sz="2800">
                <a:solidFill>
                  <a:srgbClr val="000099"/>
                </a:solidFill>
                <a:latin typeface="Arial" charset="0"/>
              </a:rPr>
              <a:t>the taxonomic hierarchy</a:t>
            </a: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5135563" y="1588"/>
          <a:ext cx="2184400" cy="761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Image" r:id="rId4" imgW="2389434" imgH="8320352" progId="Photoshop.Image.6">
                  <p:embed/>
                </p:oleObj>
              </mc:Choice>
              <mc:Fallback>
                <p:oleObj name="Image" r:id="rId4" imgW="2389434" imgH="8320352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1588"/>
                        <a:ext cx="2184400" cy="761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4622800" y="1295400"/>
            <a:ext cx="6096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289800" y="898525"/>
            <a:ext cx="1581150" cy="396875"/>
            <a:chOff x="4592" y="566"/>
            <a:chExt cx="996" cy="250"/>
          </a:xfrm>
        </p:grpSpPr>
        <p:sp>
          <p:nvSpPr>
            <p:cNvPr id="79901" name="Text Box 7"/>
            <p:cNvSpPr txBox="1">
              <a:spLocks noChangeArrowheads="1"/>
            </p:cNvSpPr>
            <p:nvPr/>
          </p:nvSpPr>
          <p:spPr bwMode="auto">
            <a:xfrm>
              <a:off x="4832" y="566"/>
              <a:ext cx="756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DOMAIN</a:t>
              </a:r>
            </a:p>
          </p:txBody>
        </p:sp>
        <p:sp>
          <p:nvSpPr>
            <p:cNvPr id="79902" name="AutoShape 15"/>
            <p:cNvSpPr>
              <a:spLocks noChangeArrowheads="1"/>
            </p:cNvSpPr>
            <p:nvPr/>
          </p:nvSpPr>
          <p:spPr bwMode="auto">
            <a:xfrm>
              <a:off x="4592" y="575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985000" y="2422525"/>
            <a:ext cx="1624013" cy="396875"/>
            <a:chOff x="4400" y="1526"/>
            <a:chExt cx="1023" cy="250"/>
          </a:xfrm>
        </p:grpSpPr>
        <p:sp>
          <p:nvSpPr>
            <p:cNvPr id="79899" name="Text Box 9"/>
            <p:cNvSpPr txBox="1">
              <a:spLocks noChangeArrowheads="1"/>
            </p:cNvSpPr>
            <p:nvPr/>
          </p:nvSpPr>
          <p:spPr bwMode="auto">
            <a:xfrm>
              <a:off x="4640" y="1526"/>
              <a:ext cx="783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PHYLUM</a:t>
              </a:r>
            </a:p>
          </p:txBody>
        </p:sp>
        <p:sp>
          <p:nvSpPr>
            <p:cNvPr id="79900" name="AutoShape 16"/>
            <p:cNvSpPr>
              <a:spLocks noChangeArrowheads="1"/>
            </p:cNvSpPr>
            <p:nvPr/>
          </p:nvSpPr>
          <p:spPr bwMode="auto">
            <a:xfrm>
              <a:off x="4400" y="1539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137400" y="1600200"/>
            <a:ext cx="1778000" cy="396875"/>
            <a:chOff x="4496" y="1008"/>
            <a:chExt cx="1120" cy="250"/>
          </a:xfrm>
        </p:grpSpPr>
        <p:sp>
          <p:nvSpPr>
            <p:cNvPr id="79897" name="Text Box 8"/>
            <p:cNvSpPr txBox="1">
              <a:spLocks noChangeArrowheads="1"/>
            </p:cNvSpPr>
            <p:nvPr/>
          </p:nvSpPr>
          <p:spPr bwMode="auto">
            <a:xfrm>
              <a:off x="4736" y="1008"/>
              <a:ext cx="880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KINGDOM</a:t>
              </a:r>
            </a:p>
          </p:txBody>
        </p:sp>
        <p:sp>
          <p:nvSpPr>
            <p:cNvPr id="79898" name="AutoShape 17"/>
            <p:cNvSpPr>
              <a:spLocks noChangeArrowheads="1"/>
            </p:cNvSpPr>
            <p:nvPr/>
          </p:nvSpPr>
          <p:spPr bwMode="auto">
            <a:xfrm>
              <a:off x="4496" y="1030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970713" y="3352800"/>
            <a:ext cx="1384300" cy="396875"/>
            <a:chOff x="4391" y="2112"/>
            <a:chExt cx="872" cy="250"/>
          </a:xfrm>
        </p:grpSpPr>
        <p:sp>
          <p:nvSpPr>
            <p:cNvPr id="79895" name="Text Box 10"/>
            <p:cNvSpPr txBox="1">
              <a:spLocks noChangeArrowheads="1"/>
            </p:cNvSpPr>
            <p:nvPr/>
          </p:nvSpPr>
          <p:spPr bwMode="auto">
            <a:xfrm>
              <a:off x="4622" y="2112"/>
              <a:ext cx="641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CLASS</a:t>
              </a:r>
            </a:p>
          </p:txBody>
        </p:sp>
        <p:sp>
          <p:nvSpPr>
            <p:cNvPr id="79896" name="AutoShape 18"/>
            <p:cNvSpPr>
              <a:spLocks noChangeArrowheads="1"/>
            </p:cNvSpPr>
            <p:nvPr/>
          </p:nvSpPr>
          <p:spPr bwMode="auto">
            <a:xfrm>
              <a:off x="4391" y="2138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6872288" y="4251325"/>
            <a:ext cx="1482725" cy="396875"/>
            <a:chOff x="4329" y="2678"/>
            <a:chExt cx="934" cy="250"/>
          </a:xfrm>
        </p:grpSpPr>
        <p:sp>
          <p:nvSpPr>
            <p:cNvPr id="79893" name="Text Box 11"/>
            <p:cNvSpPr txBox="1">
              <a:spLocks noChangeArrowheads="1"/>
            </p:cNvSpPr>
            <p:nvPr/>
          </p:nvSpPr>
          <p:spPr bwMode="auto">
            <a:xfrm>
              <a:off x="4569" y="2678"/>
              <a:ext cx="694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ORDER</a:t>
              </a:r>
            </a:p>
          </p:txBody>
        </p:sp>
        <p:sp>
          <p:nvSpPr>
            <p:cNvPr id="79894" name="AutoShape 19"/>
            <p:cNvSpPr>
              <a:spLocks noChangeArrowheads="1"/>
            </p:cNvSpPr>
            <p:nvPr/>
          </p:nvSpPr>
          <p:spPr bwMode="auto">
            <a:xfrm>
              <a:off x="4329" y="2710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791325" y="5013325"/>
            <a:ext cx="1489075" cy="396875"/>
            <a:chOff x="4278" y="3158"/>
            <a:chExt cx="938" cy="250"/>
          </a:xfrm>
        </p:grpSpPr>
        <p:sp>
          <p:nvSpPr>
            <p:cNvPr id="79891" name="Text Box 12"/>
            <p:cNvSpPr txBox="1">
              <a:spLocks noChangeArrowheads="1"/>
            </p:cNvSpPr>
            <p:nvPr/>
          </p:nvSpPr>
          <p:spPr bwMode="auto">
            <a:xfrm>
              <a:off x="4522" y="3158"/>
              <a:ext cx="694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FAMILY</a:t>
              </a:r>
            </a:p>
          </p:txBody>
        </p:sp>
        <p:sp>
          <p:nvSpPr>
            <p:cNvPr id="79892" name="AutoShape 20"/>
            <p:cNvSpPr>
              <a:spLocks noChangeArrowheads="1"/>
            </p:cNvSpPr>
            <p:nvPr/>
          </p:nvSpPr>
          <p:spPr bwMode="auto">
            <a:xfrm>
              <a:off x="4278" y="3180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756400" y="5562600"/>
            <a:ext cx="1392238" cy="396875"/>
            <a:chOff x="4256" y="3504"/>
            <a:chExt cx="877" cy="250"/>
          </a:xfrm>
        </p:grpSpPr>
        <p:sp>
          <p:nvSpPr>
            <p:cNvPr id="79889" name="Text Box 13"/>
            <p:cNvSpPr txBox="1">
              <a:spLocks noChangeArrowheads="1"/>
            </p:cNvSpPr>
            <p:nvPr/>
          </p:nvSpPr>
          <p:spPr bwMode="auto">
            <a:xfrm>
              <a:off x="4448" y="3504"/>
              <a:ext cx="685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GENUS</a:t>
              </a:r>
            </a:p>
          </p:txBody>
        </p:sp>
        <p:sp>
          <p:nvSpPr>
            <p:cNvPr id="79890" name="AutoShape 21"/>
            <p:cNvSpPr>
              <a:spLocks noChangeArrowheads="1"/>
            </p:cNvSpPr>
            <p:nvPr/>
          </p:nvSpPr>
          <p:spPr bwMode="auto">
            <a:xfrm>
              <a:off x="4256" y="3526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6604000" y="6096000"/>
            <a:ext cx="1665288" cy="396875"/>
            <a:chOff x="4160" y="3840"/>
            <a:chExt cx="1049" cy="250"/>
          </a:xfrm>
        </p:grpSpPr>
        <p:sp>
          <p:nvSpPr>
            <p:cNvPr id="79887" name="Text Box 14"/>
            <p:cNvSpPr txBox="1">
              <a:spLocks noChangeArrowheads="1"/>
            </p:cNvSpPr>
            <p:nvPr/>
          </p:nvSpPr>
          <p:spPr bwMode="auto">
            <a:xfrm>
              <a:off x="4399" y="3840"/>
              <a:ext cx="810" cy="250"/>
            </a:xfrm>
            <a:prstGeom prst="rect">
              <a:avLst/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>
                  <a:latin typeface="Arial" charset="0"/>
                </a:rPr>
                <a:t>SPECIES</a:t>
              </a:r>
            </a:p>
          </p:txBody>
        </p:sp>
        <p:sp>
          <p:nvSpPr>
            <p:cNvPr id="79888" name="AutoShape 22"/>
            <p:cNvSpPr>
              <a:spLocks noChangeArrowheads="1"/>
            </p:cNvSpPr>
            <p:nvPr/>
          </p:nvSpPr>
          <p:spPr bwMode="auto">
            <a:xfrm>
              <a:off x="4160" y="3852"/>
              <a:ext cx="240" cy="192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rgbClr val="D9F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016125" y="5964238"/>
            <a:ext cx="3978275" cy="579437"/>
            <a:chOff x="566" y="3757"/>
            <a:chExt cx="2506" cy="365"/>
          </a:xfrm>
        </p:grpSpPr>
        <p:sp>
          <p:nvSpPr>
            <p:cNvPr id="79885" name="Text Box 23"/>
            <p:cNvSpPr txBox="1">
              <a:spLocks noChangeArrowheads="1"/>
            </p:cNvSpPr>
            <p:nvPr/>
          </p:nvSpPr>
          <p:spPr bwMode="auto">
            <a:xfrm>
              <a:off x="566" y="3757"/>
              <a:ext cx="1978" cy="365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3200" i="1">
                  <a:latin typeface="Arial" charset="0"/>
                </a:rPr>
                <a:t>Escherichia coli</a:t>
              </a:r>
            </a:p>
          </p:txBody>
        </p:sp>
        <p:sp>
          <p:nvSpPr>
            <p:cNvPr id="79886" name="AutoShape 24"/>
            <p:cNvSpPr>
              <a:spLocks noChangeArrowheads="1"/>
            </p:cNvSpPr>
            <p:nvPr/>
          </p:nvSpPr>
          <p:spPr bwMode="auto">
            <a:xfrm>
              <a:off x="2544" y="3814"/>
              <a:ext cx="528" cy="24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4"/>
          <p:cNvSpPr txBox="1">
            <a:spLocks noChangeArrowheads="1"/>
          </p:cNvSpPr>
          <p:nvPr/>
        </p:nvSpPr>
        <p:spPr bwMode="auto">
          <a:xfrm>
            <a:off x="5672138" y="381000"/>
            <a:ext cx="4495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Possible mechanism of bacterial speciation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685800" y="381000"/>
          <a:ext cx="5257800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5" name="Image" r:id="rId4" imgW="7136508" imgH="4571429" progId="Photoshop.Image.6">
                  <p:embed/>
                </p:oleObj>
              </mc:Choice>
              <mc:Fallback>
                <p:oleObj name="Image" r:id="rId4" imgW="7136508" imgH="4571429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1000"/>
                        <a:ext cx="5257800" cy="336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3"/>
          <p:cNvGraphicFramePr>
            <a:graphicFrameLocks noChangeAspect="1"/>
          </p:cNvGraphicFramePr>
          <p:nvPr/>
        </p:nvGraphicFramePr>
        <p:xfrm>
          <a:off x="533400" y="3657600"/>
          <a:ext cx="59086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Image" r:id="rId6" imgW="7593651" imgH="4698413" progId="Photoshop.Image.6">
                  <p:embed/>
                </p:oleObj>
              </mc:Choice>
              <mc:Fallback>
                <p:oleObj name="Image" r:id="rId6" imgW="7593651" imgH="4698413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657600"/>
                        <a:ext cx="59086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4"/>
          <p:cNvGraphicFramePr>
            <a:graphicFrameLocks noChangeAspect="1"/>
          </p:cNvGraphicFramePr>
          <p:nvPr/>
        </p:nvGraphicFramePr>
        <p:xfrm>
          <a:off x="6505575" y="2438400"/>
          <a:ext cx="3476625" cy="362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name="Image" r:id="rId8" imgW="4901587" imgH="5104762" progId="Photoshop.Image.6">
                  <p:embed/>
                </p:oleObj>
              </mc:Choice>
              <mc:Fallback>
                <p:oleObj name="Image" r:id="rId8" imgW="4901587" imgH="5104762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575" y="2438400"/>
                        <a:ext cx="3476625" cy="362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0" y="7162800"/>
            <a:ext cx="10167938" cy="45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1295400" y="2514600"/>
            <a:ext cx="7618413" cy="25415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  <a:latin typeface="Arial" charset="0"/>
              </a:rPr>
              <a:t>Microbial evolution and systematics:</a:t>
            </a:r>
            <a:endParaRPr lang="it-IT" sz="4400" b="1">
              <a:solidFill>
                <a:srgbClr val="FF0000"/>
              </a:solidFill>
              <a:latin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latin typeface="Arial" charset="0"/>
              </a:rPr>
              <a:t>primitive microorganisms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40038"/>
            <a:ext cx="6380163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7389813"/>
            <a:ext cx="10167938" cy="227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9459" name="Immagine 5" descr="ASM.img1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2500" y="-3436937"/>
            <a:ext cx="3141663" cy="100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6781800" y="76200"/>
            <a:ext cx="32877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Major landmarks in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biological evolution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1588"/>
            <a:ext cx="57038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309563" y="3335338"/>
            <a:ext cx="32877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Major landmarks in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biological evolution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magine 1" descr="ASM.img1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22225"/>
            <a:ext cx="5791200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3"/>
          <p:cNvSpPr txBox="1">
            <a:spLocks noChangeArrowheads="1"/>
          </p:cNvSpPr>
          <p:nvPr/>
        </p:nvSpPr>
        <p:spPr bwMode="auto">
          <a:xfrm>
            <a:off x="360363" y="608013"/>
            <a:ext cx="32861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Major landmarks in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biological evolution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94211" name="Rettangolo 3"/>
          <p:cNvSpPr>
            <a:spLocks noChangeArrowheads="1"/>
          </p:cNvSpPr>
          <p:nvPr/>
        </p:nvSpPr>
        <p:spPr bwMode="auto">
          <a:xfrm>
            <a:off x="4932363" y="6451600"/>
            <a:ext cx="2873375" cy="381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reccia destra 4"/>
          <p:cNvSpPr/>
          <p:nvPr/>
        </p:nvSpPr>
        <p:spPr bwMode="auto">
          <a:xfrm>
            <a:off x="657439" y="6371507"/>
            <a:ext cx="4267200" cy="53340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it-IT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2" descr="ASM.img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94163" y="-1588"/>
            <a:ext cx="5715000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207963" y="379413"/>
            <a:ext cx="411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Submarine mounds and their possible link to the origin of life</a:t>
            </a:r>
            <a:endParaRPr lang="it-IT" sz="2800" b="1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6075"/>
            <a:ext cx="1016317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3886200" y="30480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Possible scenario for the evolution of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cellular life forms from RNA life forms</a:t>
            </a:r>
            <a:endParaRPr lang="it-IT" sz="2800" b="1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4550"/>
            <a:ext cx="9555163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49250" y="254000"/>
            <a:ext cx="9493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A hypothetical energy-generating scheme for primitive cells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19300"/>
            <a:ext cx="49260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93675"/>
            <a:ext cx="4397375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CasellaDiTesto 3"/>
          <p:cNvSpPr txBox="1">
            <a:spLocks noChangeArrowheads="1"/>
          </p:cNvSpPr>
          <p:nvPr/>
        </p:nvSpPr>
        <p:spPr bwMode="auto">
          <a:xfrm>
            <a:off x="1731963" y="57896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  <a:cs typeface="Arial" charset="0"/>
              </a:rPr>
              <a:t>3.45 BYA</a:t>
            </a:r>
          </a:p>
        </p:txBody>
      </p:sp>
      <p:sp>
        <p:nvSpPr>
          <p:cNvPr id="100356" name="CasellaDiTesto 4"/>
          <p:cNvSpPr txBox="1">
            <a:spLocks noChangeArrowheads="1"/>
          </p:cNvSpPr>
          <p:nvPr/>
        </p:nvSpPr>
        <p:spPr bwMode="auto">
          <a:xfrm>
            <a:off x="8818563" y="3579813"/>
            <a:ext cx="1030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  <a:cs typeface="Arial" charset="0"/>
              </a:rPr>
              <a:t>1 BYA</a:t>
            </a:r>
          </a:p>
        </p:txBody>
      </p:sp>
      <p:sp>
        <p:nvSpPr>
          <p:cNvPr id="100357" name="CasellaDiTesto 5"/>
          <p:cNvSpPr txBox="1">
            <a:spLocks noChangeArrowheads="1"/>
          </p:cNvSpPr>
          <p:nvPr/>
        </p:nvSpPr>
        <p:spPr bwMode="auto">
          <a:xfrm>
            <a:off x="131763" y="760413"/>
            <a:ext cx="5824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latin typeface="Arial" charset="0"/>
                <a:cs typeface="Arial" charset="0"/>
              </a:rPr>
              <a:t>Ancient microbial life: microfossil bacteria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88"/>
            <a:ext cx="6248400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5307013" y="577850"/>
            <a:ext cx="46704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Origin of modern eukaryotes</a:t>
            </a:r>
          </a:p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 by endosymbiotic events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-1588"/>
            <a:ext cx="4178300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609600" y="2851150"/>
            <a:ext cx="4572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en-US">
                <a:latin typeface="Arial" charset="0"/>
              </a:rPr>
              <a:t>Example of methods that would</a:t>
            </a:r>
          </a:p>
          <a:p>
            <a:pPr algn="just"/>
            <a:r>
              <a:rPr lang="en-US">
                <a:latin typeface="Arial" charset="0"/>
              </a:rPr>
              <a:t>be used for identification of a </a:t>
            </a:r>
          </a:p>
          <a:p>
            <a:pPr algn="ctr"/>
            <a:r>
              <a:rPr lang="en-US">
                <a:latin typeface="Arial" charset="0"/>
              </a:rPr>
              <a:t>newly isolated enteric bacterium, using classic microbiological methods</a:t>
            </a:r>
            <a:endParaRPr lang="it-IT">
              <a:latin typeface="Arial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85800" y="457200"/>
            <a:ext cx="3900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Conventional taxonomy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0" y="7162800"/>
            <a:ext cx="10167938" cy="45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44638"/>
            <a:ext cx="101631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557213" y="244475"/>
            <a:ext cx="9077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Fatty acid methyl ester (FAME) analysis in bacterial identification: </a:t>
            </a:r>
          </a:p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classes of fatty acids in </a:t>
            </a:r>
            <a:r>
              <a:rPr lang="en-US" i="1">
                <a:solidFill>
                  <a:srgbClr val="000099"/>
                </a:solidFill>
                <a:latin typeface="Arial" charset="0"/>
              </a:rPr>
              <a:t>Bacteria.</a:t>
            </a:r>
            <a:endParaRPr lang="it-IT" i="1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43063"/>
            <a:ext cx="1016317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219200" y="304800"/>
            <a:ext cx="7924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9"/>
                </a:solidFill>
                <a:latin typeface="Arial" charset="0"/>
              </a:rPr>
              <a:t>Fatty acid methyl ester (FAME) analysis in bacterial identification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65125" y="6248400"/>
            <a:ext cx="9540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Each peak from the gas chromatograph is due to one particular fatty acid methyl ester and the peak height is proportional to the amount.</a:t>
            </a:r>
            <a:endParaRPr lang="it-IT">
              <a:latin typeface="Arial" charset="0"/>
            </a:endParaRPr>
          </a:p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 descr="ASM.img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5831" y="-1337469"/>
            <a:ext cx="3195638" cy="1018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198563" y="608013"/>
            <a:ext cx="7748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Genotypic methods used in bacterial taxomomy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653</TotalTime>
  <Words>689</Words>
  <Application>Microsoft Macintosh PowerPoint</Application>
  <PresentationFormat>Personalizzato</PresentationFormat>
  <Paragraphs>144</Paragraphs>
  <Slides>47</Slides>
  <Notes>40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4" baseType="lpstr">
      <vt:lpstr>Times</vt:lpstr>
      <vt:lpstr>ＭＳ Ｐゴシック</vt:lpstr>
      <vt:lpstr>Arial</vt:lpstr>
      <vt:lpstr>Wingdings</vt:lpstr>
      <vt:lpstr>Geneva</vt:lpstr>
      <vt:lpstr>Blank Presentation</vt:lpstr>
      <vt:lpstr>Adobe Photoshop Image</vt:lpstr>
      <vt:lpstr>MICROBIOLOGIA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Simon &amp; Schuster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Erik Unhjem</dc:creator>
  <cp:lastModifiedBy>Giorgio Gribaudo</cp:lastModifiedBy>
  <cp:revision>51</cp:revision>
  <dcterms:created xsi:type="dcterms:W3CDTF">2012-04-24T11:18:49Z</dcterms:created>
  <dcterms:modified xsi:type="dcterms:W3CDTF">2016-05-12T12:04:46Z</dcterms:modified>
</cp:coreProperties>
</file>