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0"/>
  </p:notesMasterIdLst>
  <p:handoutMasterIdLst>
    <p:handoutMasterId r:id="rId41"/>
  </p:handoutMasterIdLst>
  <p:sldIdLst>
    <p:sldId id="256" r:id="rId2"/>
    <p:sldId id="390" r:id="rId3"/>
    <p:sldId id="391" r:id="rId4"/>
    <p:sldId id="392" r:id="rId5"/>
    <p:sldId id="393" r:id="rId6"/>
    <p:sldId id="394" r:id="rId7"/>
    <p:sldId id="395" r:id="rId8"/>
    <p:sldId id="396" r:id="rId9"/>
    <p:sldId id="397" r:id="rId10"/>
    <p:sldId id="398" r:id="rId11"/>
    <p:sldId id="399" r:id="rId12"/>
    <p:sldId id="400" r:id="rId13"/>
    <p:sldId id="401" r:id="rId14"/>
    <p:sldId id="402" r:id="rId15"/>
    <p:sldId id="421" r:id="rId16"/>
    <p:sldId id="422" r:id="rId17"/>
    <p:sldId id="423" r:id="rId18"/>
    <p:sldId id="403" r:id="rId19"/>
    <p:sldId id="404" r:id="rId20"/>
    <p:sldId id="405" r:id="rId21"/>
    <p:sldId id="406" r:id="rId22"/>
    <p:sldId id="407" r:id="rId23"/>
    <p:sldId id="409" r:id="rId24"/>
    <p:sldId id="416" r:id="rId25"/>
    <p:sldId id="410" r:id="rId26"/>
    <p:sldId id="417" r:id="rId27"/>
    <p:sldId id="418" r:id="rId28"/>
    <p:sldId id="408" r:id="rId29"/>
    <p:sldId id="419" r:id="rId30"/>
    <p:sldId id="411" r:id="rId31"/>
    <p:sldId id="420" r:id="rId32"/>
    <p:sldId id="412" r:id="rId33"/>
    <p:sldId id="413" r:id="rId34"/>
    <p:sldId id="414" r:id="rId35"/>
    <p:sldId id="415" r:id="rId36"/>
    <p:sldId id="424" r:id="rId37"/>
    <p:sldId id="425" r:id="rId38"/>
    <p:sldId id="426" r:id="rId39"/>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2" d="100"/>
          <a:sy n="82" d="100"/>
        </p:scale>
        <p:origin x="147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64"/>
    </p:cViewPr>
  </p:sorterViewPr>
  <p:notesViewPr>
    <p:cSldViewPr>
      <p:cViewPr>
        <p:scale>
          <a:sx n="75" d="100"/>
          <a:sy n="75" d="100"/>
        </p:scale>
        <p:origin x="-208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675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675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675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71C29B7-FCEB-4BEB-9601-E99401931032}" type="slidenum">
              <a:rPr lang="en-GB"/>
              <a:pPr/>
              <a:t>‹N›</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7670309-A3DA-4B0B-B4B4-137CA73C5BE7}"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E7D7B-D771-4732-9806-EB78AD41970B}" type="slidenum">
              <a:rPr lang="it-IT"/>
              <a:pPr/>
              <a:t>1</a:t>
            </a:fld>
            <a:endParaRPr lang="it-IT"/>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ChangeArrowheads="1"/>
          </p:cNvSpPr>
          <p:nvPr/>
        </p:nvSpPr>
        <p:spPr bwMode="auto">
          <a:xfrm>
            <a:off x="0" y="6496665"/>
            <a:ext cx="9144000" cy="381000"/>
          </a:xfrm>
          <a:prstGeom prst="rect">
            <a:avLst/>
          </a:prstGeom>
          <a:solidFill>
            <a:srgbClr val="FFFF00"/>
          </a:solidFill>
          <a:ln w="9525">
            <a:noFill/>
            <a:miter lim="800000"/>
            <a:headEnd/>
            <a:tailEnd/>
          </a:ln>
          <a:effectLst/>
        </p:spPr>
        <p:txBody>
          <a:bodyPr wrap="none" anchor="ctr"/>
          <a:lstStyle/>
          <a:p>
            <a:endParaRPr lang="it-IT"/>
          </a:p>
        </p:txBody>
      </p:sp>
      <p:sp>
        <p:nvSpPr>
          <p:cNvPr id="1033" name="Text Box 9"/>
          <p:cNvSpPr txBox="1">
            <a:spLocks noChangeArrowheads="1"/>
          </p:cNvSpPr>
          <p:nvPr/>
        </p:nvSpPr>
        <p:spPr bwMode="auto">
          <a:xfrm>
            <a:off x="2268538" y="6524625"/>
            <a:ext cx="5654112" cy="307777"/>
          </a:xfrm>
          <a:prstGeom prst="rect">
            <a:avLst/>
          </a:prstGeom>
          <a:noFill/>
          <a:ln w="9525">
            <a:noFill/>
            <a:miter lim="800000"/>
            <a:headEnd/>
            <a:tailEnd/>
          </a:ln>
          <a:effectLst/>
        </p:spPr>
        <p:txBody>
          <a:bodyPr wrap="none">
            <a:spAutoFit/>
          </a:bodyPr>
          <a:lstStyle/>
          <a:p>
            <a:r>
              <a:rPr lang="it-IT" sz="1400" dirty="0"/>
              <a:t>Claudia Barolo &amp; Silvia </a:t>
            </a:r>
            <a:r>
              <a:rPr lang="it-IT" sz="1400" dirty="0" err="1"/>
              <a:t>Tabasso</a:t>
            </a:r>
            <a:r>
              <a:rPr lang="it-IT" sz="1400" dirty="0"/>
              <a:t> – Processi Industriali Chimici e Biochimici</a:t>
            </a:r>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0"/>
            <a:ext cx="9144000" cy="1143000"/>
          </a:xfrm>
          <a:prstGeom prst="rect">
            <a:avLst/>
          </a:prstGeom>
          <a:noFill/>
          <a:ln w="9525">
            <a:noFill/>
            <a:miter lim="800000"/>
            <a:headEnd/>
            <a:tailEnd/>
          </a:ln>
          <a:effectLst/>
        </p:spPr>
        <p:txBody>
          <a:bodyPr anchor="ctr"/>
          <a:lstStyle/>
          <a:p>
            <a:pPr algn="ctr"/>
            <a:r>
              <a:rPr lang="it-IT" sz="3600" b="1" dirty="0">
                <a:solidFill>
                  <a:srgbClr val="FF0000"/>
                </a:solidFill>
              </a:rPr>
              <a:t>PRODUZIONE </a:t>
            </a:r>
            <a:r>
              <a:rPr lang="it-IT" sz="3600" b="1" dirty="0" err="1">
                <a:solidFill>
                  <a:srgbClr val="FF0000"/>
                </a:solidFill>
              </a:rPr>
              <a:t>DI</a:t>
            </a:r>
            <a:r>
              <a:rPr lang="it-IT" sz="3600" b="1" dirty="0">
                <a:solidFill>
                  <a:srgbClr val="FF0000"/>
                </a:solidFill>
              </a:rPr>
              <a:t> LIEVITI</a:t>
            </a:r>
            <a:endParaRPr lang="it-IT" sz="3600" dirty="0">
              <a:solidFill>
                <a:schemeClr val="tx2"/>
              </a:solidFill>
            </a:endParaRPr>
          </a:p>
        </p:txBody>
      </p:sp>
      <p:sp>
        <p:nvSpPr>
          <p:cNvPr id="2058" name="Text Box 10"/>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1</a:t>
            </a:fld>
            <a:endParaRPr lang="it-IT" dirty="0"/>
          </a:p>
        </p:txBody>
      </p:sp>
      <p:sp>
        <p:nvSpPr>
          <p:cNvPr id="8" name="CasellaDiTesto 7"/>
          <p:cNvSpPr txBox="1"/>
          <p:nvPr/>
        </p:nvSpPr>
        <p:spPr>
          <a:xfrm>
            <a:off x="35496" y="6042774"/>
            <a:ext cx="8568821" cy="338554"/>
          </a:xfrm>
          <a:prstGeom prst="rect">
            <a:avLst/>
          </a:prstGeom>
          <a:noFill/>
        </p:spPr>
        <p:txBody>
          <a:bodyPr wrap="none" rtlCol="0">
            <a:spAutoFit/>
          </a:bodyPr>
          <a:lstStyle/>
          <a:p>
            <a:r>
              <a:rPr lang="it-IT" sz="1600" b="1" dirty="0" err="1"/>
              <a:t>Credits</a:t>
            </a:r>
            <a:r>
              <a:rPr lang="it-IT" sz="1600" b="1" dirty="0"/>
              <a:t> </a:t>
            </a:r>
            <a:r>
              <a:rPr lang="it-IT" sz="1600" b="1" dirty="0" err="1"/>
              <a:t>to</a:t>
            </a:r>
            <a:r>
              <a:rPr lang="it-IT" sz="1600" b="1" dirty="0"/>
              <a:t>: http://www.federica.unina.it/ingegneria/</a:t>
            </a:r>
            <a:r>
              <a:rPr lang="it-IT" sz="1600" b="1" dirty="0" err="1"/>
              <a:t>ingegneria-bioconversioni</a:t>
            </a:r>
            <a:r>
              <a:rPr lang="it-IT" sz="1600" b="1" dirty="0"/>
              <a:t>/produzione-lieviti/</a:t>
            </a:r>
          </a:p>
        </p:txBody>
      </p:sp>
      <p:sp>
        <p:nvSpPr>
          <p:cNvPr id="5" name="Rettangolo 4"/>
          <p:cNvSpPr/>
          <p:nvPr/>
        </p:nvSpPr>
        <p:spPr>
          <a:xfrm>
            <a:off x="0" y="3429000"/>
            <a:ext cx="9144000" cy="2185214"/>
          </a:xfrm>
          <a:prstGeom prst="rect">
            <a:avLst/>
          </a:prstGeom>
        </p:spPr>
        <p:txBody>
          <a:bodyPr wrap="square">
            <a:spAutoFit/>
          </a:bodyPr>
          <a:lstStyle/>
          <a:p>
            <a:r>
              <a:rPr lang="it-IT" b="1" dirty="0"/>
              <a:t>Testi di approfondimento:</a:t>
            </a:r>
          </a:p>
          <a:p>
            <a:endParaRPr lang="it-IT" sz="800" b="1" dirty="0"/>
          </a:p>
          <a:p>
            <a:pPr>
              <a:buFont typeface="Arial" pitchFamily="34" charset="0"/>
              <a:buChar char="•"/>
            </a:pPr>
            <a:r>
              <a:rPr lang="it-IT" dirty="0" err="1"/>
              <a:t>Bailey-Ollis</a:t>
            </a:r>
            <a:r>
              <a:rPr lang="it-IT" dirty="0"/>
              <a:t>, </a:t>
            </a:r>
            <a:r>
              <a:rPr lang="it-IT" dirty="0" err="1"/>
              <a:t>Biochemical</a:t>
            </a:r>
            <a:r>
              <a:rPr lang="it-IT" dirty="0"/>
              <a:t> </a:t>
            </a:r>
            <a:r>
              <a:rPr lang="it-IT" dirty="0" err="1"/>
              <a:t>Engineering</a:t>
            </a:r>
            <a:r>
              <a:rPr lang="it-IT" dirty="0"/>
              <a:t> Fundamentals, New York, McGraw-Hill, 1986</a:t>
            </a:r>
          </a:p>
          <a:p>
            <a:pPr>
              <a:buFont typeface="Arial" pitchFamily="34" charset="0"/>
              <a:buChar char="•"/>
            </a:pPr>
            <a:endParaRPr lang="it-IT" sz="800" dirty="0"/>
          </a:p>
          <a:p>
            <a:pPr>
              <a:buFont typeface="Arial" pitchFamily="34" charset="0"/>
              <a:buChar char="•"/>
            </a:pPr>
            <a:r>
              <a:rPr lang="it-IT" dirty="0" err="1"/>
              <a:t>Nielsen-Villadsen-Liden</a:t>
            </a:r>
            <a:r>
              <a:rPr lang="it-IT" dirty="0"/>
              <a:t>, </a:t>
            </a:r>
            <a:r>
              <a:rPr lang="it-IT" dirty="0" err="1"/>
              <a:t>Bioreaction</a:t>
            </a:r>
            <a:r>
              <a:rPr lang="it-IT" dirty="0"/>
              <a:t> </a:t>
            </a:r>
            <a:r>
              <a:rPr lang="it-IT" dirty="0" err="1"/>
              <a:t>Engineering</a:t>
            </a:r>
            <a:r>
              <a:rPr lang="it-IT" dirty="0"/>
              <a:t> </a:t>
            </a:r>
            <a:r>
              <a:rPr lang="it-IT" dirty="0" err="1"/>
              <a:t>Principles</a:t>
            </a:r>
            <a:r>
              <a:rPr lang="it-IT" dirty="0"/>
              <a:t>, New York, </a:t>
            </a:r>
            <a:r>
              <a:rPr lang="it-IT" dirty="0" err="1"/>
              <a:t>Kluwer</a:t>
            </a:r>
            <a:r>
              <a:rPr lang="it-IT" dirty="0"/>
              <a:t> </a:t>
            </a:r>
            <a:r>
              <a:rPr lang="it-IT" dirty="0" err="1"/>
              <a:t>Academic</a:t>
            </a:r>
            <a:r>
              <a:rPr lang="it-IT" dirty="0"/>
              <a:t> </a:t>
            </a:r>
            <a:r>
              <a:rPr lang="it-IT" dirty="0" err="1"/>
              <a:t>Plenume</a:t>
            </a:r>
            <a:r>
              <a:rPr lang="it-IT" dirty="0"/>
              <a:t> </a:t>
            </a:r>
            <a:r>
              <a:rPr lang="it-IT" dirty="0" err="1"/>
              <a:t>Publishers</a:t>
            </a:r>
            <a:r>
              <a:rPr lang="it-IT" dirty="0"/>
              <a:t>, 2003.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10</a:t>
            </a:fld>
            <a:endParaRPr lang="it-IT" dirty="0"/>
          </a:p>
        </p:txBody>
      </p:sp>
      <p:sp>
        <p:nvSpPr>
          <p:cNvPr id="3" name="Rettangolo 2"/>
          <p:cNvSpPr/>
          <p:nvPr/>
        </p:nvSpPr>
        <p:spPr>
          <a:xfrm>
            <a:off x="0" y="0"/>
            <a:ext cx="9144000" cy="954107"/>
          </a:xfrm>
          <a:prstGeom prst="rect">
            <a:avLst/>
          </a:prstGeom>
        </p:spPr>
        <p:txBody>
          <a:bodyPr wrap="square">
            <a:spAutoFit/>
          </a:bodyPr>
          <a:lstStyle/>
          <a:p>
            <a:pPr algn="ctr"/>
            <a:r>
              <a:rPr lang="it-IT" sz="3200" b="1" dirty="0">
                <a:solidFill>
                  <a:srgbClr val="FF0000"/>
                </a:solidFill>
              </a:rPr>
              <a:t>Selezione del </a:t>
            </a:r>
            <a:r>
              <a:rPr lang="it-IT" sz="3200" b="1" dirty="0" err="1">
                <a:solidFill>
                  <a:srgbClr val="FF0000"/>
                </a:solidFill>
              </a:rPr>
              <a:t>bioreattore</a:t>
            </a:r>
            <a:r>
              <a:rPr lang="it-IT" sz="3200" b="1" dirty="0">
                <a:solidFill>
                  <a:srgbClr val="FF0000"/>
                </a:solidFill>
              </a:rPr>
              <a:t>: </a:t>
            </a:r>
            <a:r>
              <a:rPr lang="it-IT" sz="3200" b="1" dirty="0" err="1">
                <a:solidFill>
                  <a:srgbClr val="FF0000"/>
                </a:solidFill>
              </a:rPr>
              <a:t>bioreattori</a:t>
            </a:r>
            <a:r>
              <a:rPr lang="it-IT" sz="3200" b="1" dirty="0">
                <a:solidFill>
                  <a:srgbClr val="FF0000"/>
                </a:solidFill>
              </a:rPr>
              <a:t> discontinui</a:t>
            </a:r>
          </a:p>
          <a:p>
            <a:pPr algn="ctr"/>
            <a:endParaRPr lang="it-IT" b="1" dirty="0">
              <a:solidFill>
                <a:srgbClr val="FF0000"/>
              </a:solidFill>
            </a:endParaRPr>
          </a:p>
        </p:txBody>
      </p:sp>
      <p:sp>
        <p:nvSpPr>
          <p:cNvPr id="4" name="Rettangolo 3"/>
          <p:cNvSpPr/>
          <p:nvPr/>
        </p:nvSpPr>
        <p:spPr>
          <a:xfrm>
            <a:off x="0" y="686301"/>
            <a:ext cx="9144000" cy="1938992"/>
          </a:xfrm>
          <a:prstGeom prst="rect">
            <a:avLst/>
          </a:prstGeom>
        </p:spPr>
        <p:txBody>
          <a:bodyPr wrap="square">
            <a:spAutoFit/>
          </a:bodyPr>
          <a:lstStyle/>
          <a:p>
            <a:pPr algn="just"/>
            <a:r>
              <a:rPr lang="it-IT" dirty="0"/>
              <a:t>La produzione di lieviti in reattori discontinui richiederebbe concentrazioni iniziali di zucchero elevate per allungare la durata dei cicli produttivi, riducendo l’incidenza dei tempi morti.</a:t>
            </a:r>
          </a:p>
          <a:p>
            <a:pPr algn="just"/>
            <a:r>
              <a:rPr lang="it-IT" dirty="0"/>
              <a:t>Tuttavia, i livelli di concentrazione degli zuccheri sono limitati dall’esigenza di evitare l’effetto </a:t>
            </a:r>
            <a:r>
              <a:rPr lang="it-IT" dirty="0" err="1"/>
              <a:t>Crabtree</a:t>
            </a:r>
            <a:r>
              <a:rPr lang="it-IT"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11</a:t>
            </a:fld>
            <a:endParaRPr lang="it-IT" dirty="0"/>
          </a:p>
        </p:txBody>
      </p:sp>
      <p:sp>
        <p:nvSpPr>
          <p:cNvPr id="3" name="Rettangolo 2"/>
          <p:cNvSpPr/>
          <p:nvPr/>
        </p:nvSpPr>
        <p:spPr>
          <a:xfrm>
            <a:off x="0" y="0"/>
            <a:ext cx="9144000" cy="954107"/>
          </a:xfrm>
          <a:prstGeom prst="rect">
            <a:avLst/>
          </a:prstGeom>
        </p:spPr>
        <p:txBody>
          <a:bodyPr wrap="square">
            <a:spAutoFit/>
          </a:bodyPr>
          <a:lstStyle/>
          <a:p>
            <a:pPr algn="ctr"/>
            <a:r>
              <a:rPr lang="it-IT" sz="3200" b="1" dirty="0">
                <a:solidFill>
                  <a:srgbClr val="FF0000"/>
                </a:solidFill>
              </a:rPr>
              <a:t>Selezione del </a:t>
            </a:r>
            <a:r>
              <a:rPr lang="it-IT" sz="3200" b="1" dirty="0" err="1">
                <a:solidFill>
                  <a:srgbClr val="FF0000"/>
                </a:solidFill>
              </a:rPr>
              <a:t>bioreattore</a:t>
            </a:r>
            <a:r>
              <a:rPr lang="it-IT" sz="3200" b="1" dirty="0">
                <a:solidFill>
                  <a:srgbClr val="FF0000"/>
                </a:solidFill>
              </a:rPr>
              <a:t>: </a:t>
            </a:r>
            <a:r>
              <a:rPr lang="it-IT" sz="3200" b="1" dirty="0" err="1">
                <a:solidFill>
                  <a:srgbClr val="FF0000"/>
                </a:solidFill>
              </a:rPr>
              <a:t>bioreattori</a:t>
            </a:r>
            <a:r>
              <a:rPr lang="it-IT" sz="3200" b="1" dirty="0">
                <a:solidFill>
                  <a:srgbClr val="FF0000"/>
                </a:solidFill>
              </a:rPr>
              <a:t> </a:t>
            </a:r>
            <a:r>
              <a:rPr lang="it-IT" sz="3200" b="1" dirty="0" err="1">
                <a:solidFill>
                  <a:srgbClr val="FF0000"/>
                </a:solidFill>
              </a:rPr>
              <a:t>fed-batch</a:t>
            </a:r>
            <a:endParaRPr lang="it-IT" sz="3200" b="1" dirty="0">
              <a:solidFill>
                <a:srgbClr val="FF0000"/>
              </a:solidFill>
            </a:endParaRPr>
          </a:p>
          <a:p>
            <a:pPr algn="ctr"/>
            <a:endParaRPr lang="it-IT" b="1" dirty="0">
              <a:solidFill>
                <a:srgbClr val="FF0000"/>
              </a:solidFill>
            </a:endParaRPr>
          </a:p>
        </p:txBody>
      </p:sp>
      <p:sp>
        <p:nvSpPr>
          <p:cNvPr id="4" name="Rettangolo 3"/>
          <p:cNvSpPr/>
          <p:nvPr/>
        </p:nvSpPr>
        <p:spPr>
          <a:xfrm>
            <a:off x="0" y="686301"/>
            <a:ext cx="9144000" cy="4524315"/>
          </a:xfrm>
          <a:prstGeom prst="rect">
            <a:avLst/>
          </a:prstGeom>
        </p:spPr>
        <p:txBody>
          <a:bodyPr wrap="square">
            <a:spAutoFit/>
          </a:bodyPr>
          <a:lstStyle/>
          <a:p>
            <a:pPr algn="just"/>
            <a:r>
              <a:rPr lang="it-IT" dirty="0"/>
              <a:t>I fermentatori </a:t>
            </a:r>
            <a:r>
              <a:rPr lang="it-IT" dirty="0" err="1"/>
              <a:t>fed-batch</a:t>
            </a:r>
            <a:r>
              <a:rPr lang="it-IT" dirty="0"/>
              <a:t> consentono di mantenere concentrazioni di zucchero abbastanza basse da evitare l’effetto </a:t>
            </a:r>
            <a:r>
              <a:rPr lang="it-IT" dirty="0" err="1"/>
              <a:t>Crabtree</a:t>
            </a:r>
            <a:r>
              <a:rPr lang="it-IT" dirty="0"/>
              <a:t>, evitando nel contempo il rapido esaurimento dello zucchero.</a:t>
            </a:r>
          </a:p>
          <a:p>
            <a:pPr algn="just"/>
            <a:endParaRPr lang="it-IT" dirty="0"/>
          </a:p>
          <a:p>
            <a:pPr algn="just"/>
            <a:r>
              <a:rPr lang="it-IT" dirty="0"/>
              <a:t>La limitatezza del fattore di moltiplicazione della biomassa richiede l’impiego di sequenze di reattori </a:t>
            </a:r>
            <a:r>
              <a:rPr lang="it-IT" dirty="0" err="1"/>
              <a:t>fed-batch</a:t>
            </a:r>
            <a:r>
              <a:rPr lang="it-IT" dirty="0"/>
              <a:t> di dimensione crescente. Ad ogni stadio del processo la biomassa prodotta viene separata per centrifugazione ed utilizzata come inoculo per il reattore successivo.</a:t>
            </a:r>
          </a:p>
          <a:p>
            <a:pPr algn="just"/>
            <a:endParaRPr lang="it-IT" dirty="0"/>
          </a:p>
          <a:p>
            <a:r>
              <a:rPr lang="it-IT" dirty="0"/>
              <a:t>Nella tabella successiva viene esemplificato il progressivo aumento della biomassa in una sequenza di 8 reattori.</a:t>
            </a:r>
          </a:p>
          <a:p>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12</a:t>
            </a:fld>
            <a:endParaRPr lang="it-IT" dirty="0"/>
          </a:p>
        </p:txBody>
      </p:sp>
      <p:sp>
        <p:nvSpPr>
          <p:cNvPr id="3" name="Rettangolo 2"/>
          <p:cNvSpPr/>
          <p:nvPr/>
        </p:nvSpPr>
        <p:spPr>
          <a:xfrm>
            <a:off x="0" y="0"/>
            <a:ext cx="9144000" cy="954107"/>
          </a:xfrm>
          <a:prstGeom prst="rect">
            <a:avLst/>
          </a:prstGeom>
        </p:spPr>
        <p:txBody>
          <a:bodyPr wrap="square">
            <a:spAutoFit/>
          </a:bodyPr>
          <a:lstStyle/>
          <a:p>
            <a:pPr algn="ctr"/>
            <a:r>
              <a:rPr lang="it-IT" sz="3200" b="1" dirty="0">
                <a:solidFill>
                  <a:srgbClr val="FF0000"/>
                </a:solidFill>
              </a:rPr>
              <a:t>Selezione del </a:t>
            </a:r>
            <a:r>
              <a:rPr lang="it-IT" sz="3200" b="1" dirty="0" err="1">
                <a:solidFill>
                  <a:srgbClr val="FF0000"/>
                </a:solidFill>
              </a:rPr>
              <a:t>bioreattore</a:t>
            </a:r>
            <a:r>
              <a:rPr lang="it-IT" sz="3200" b="1" dirty="0">
                <a:solidFill>
                  <a:srgbClr val="FF0000"/>
                </a:solidFill>
              </a:rPr>
              <a:t>: </a:t>
            </a:r>
            <a:r>
              <a:rPr lang="it-IT" sz="3200" b="1" dirty="0" err="1">
                <a:solidFill>
                  <a:srgbClr val="FF0000"/>
                </a:solidFill>
              </a:rPr>
              <a:t>bioreattori</a:t>
            </a:r>
            <a:r>
              <a:rPr lang="it-IT" sz="3200" b="1" dirty="0">
                <a:solidFill>
                  <a:srgbClr val="FF0000"/>
                </a:solidFill>
              </a:rPr>
              <a:t> </a:t>
            </a:r>
            <a:r>
              <a:rPr lang="it-IT" sz="3200" b="1" dirty="0" err="1">
                <a:solidFill>
                  <a:srgbClr val="FF0000"/>
                </a:solidFill>
              </a:rPr>
              <a:t>fed-batch</a:t>
            </a:r>
            <a:endParaRPr lang="it-IT" sz="3200" b="1" dirty="0">
              <a:solidFill>
                <a:srgbClr val="FF0000"/>
              </a:solidFill>
            </a:endParaRPr>
          </a:p>
          <a:p>
            <a:pPr algn="ctr"/>
            <a:endParaRPr lang="it-IT" b="1" dirty="0">
              <a:solidFill>
                <a:srgbClr val="FF0000"/>
              </a:solidFill>
            </a:endParaRPr>
          </a:p>
        </p:txBody>
      </p:sp>
      <p:sp>
        <p:nvSpPr>
          <p:cNvPr id="4" name="Rettangolo 3"/>
          <p:cNvSpPr/>
          <p:nvPr/>
        </p:nvSpPr>
        <p:spPr>
          <a:xfrm>
            <a:off x="0" y="5048016"/>
            <a:ext cx="9144000" cy="1477328"/>
          </a:xfrm>
          <a:prstGeom prst="rect">
            <a:avLst/>
          </a:prstGeom>
        </p:spPr>
        <p:txBody>
          <a:bodyPr wrap="square">
            <a:spAutoFit/>
          </a:bodyPr>
          <a:lstStyle/>
          <a:p>
            <a:pPr algn="just"/>
            <a:r>
              <a:rPr lang="it-IT" sz="1800" dirty="0"/>
              <a:t>Tabella 1 – Variazioni della biomassa in una sequenza di 8 reattori. Nei primi due stadi del processo, ad alto rischio di contaminazione, la biomassa viene sterilizzata. La biomassa prodotta nello stadio 6 viene ripartita in tre frazioni, che vengono utilizzate come inoculo di tre reattori (stadio 7). Analogamente, la biomassa prodotta in ciascuno dei reattori dello stadio 7 viene ripartita in tre frazioni, con cui vengono inoculati i 9 reattori dello stadio 8.</a:t>
            </a:r>
          </a:p>
        </p:txBody>
      </p:sp>
      <p:pic>
        <p:nvPicPr>
          <p:cNvPr id="23554" name="Picture 2" descr="http://podcast.federica.unina.it/mini/img.php?src=/files/_docenti/pirozzi-domenico/img/domenico-pirozzi-4775-07-9.jpg"/>
          <p:cNvPicPr>
            <a:picLocks noChangeAspect="1" noChangeArrowheads="1"/>
          </p:cNvPicPr>
          <p:nvPr/>
        </p:nvPicPr>
        <p:blipFill>
          <a:blip r:embed="rId2" cstate="print"/>
          <a:srcRect b="3130"/>
          <a:stretch>
            <a:fillRect/>
          </a:stretch>
        </p:blipFill>
        <p:spPr bwMode="auto">
          <a:xfrm>
            <a:off x="1835696" y="628624"/>
            <a:ext cx="6096000" cy="445656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13</a:t>
            </a:fld>
            <a:endParaRPr lang="it-IT" dirty="0"/>
          </a:p>
        </p:txBody>
      </p:sp>
      <p:sp>
        <p:nvSpPr>
          <p:cNvPr id="3" name="Rettangolo 2"/>
          <p:cNvSpPr/>
          <p:nvPr/>
        </p:nvSpPr>
        <p:spPr>
          <a:xfrm>
            <a:off x="0" y="0"/>
            <a:ext cx="9144000" cy="954107"/>
          </a:xfrm>
          <a:prstGeom prst="rect">
            <a:avLst/>
          </a:prstGeom>
        </p:spPr>
        <p:txBody>
          <a:bodyPr wrap="square">
            <a:spAutoFit/>
          </a:bodyPr>
          <a:lstStyle/>
          <a:p>
            <a:pPr algn="ctr"/>
            <a:r>
              <a:rPr lang="it-IT" sz="3200" b="1" dirty="0">
                <a:solidFill>
                  <a:srgbClr val="FF0000"/>
                </a:solidFill>
              </a:rPr>
              <a:t>Selezione del </a:t>
            </a:r>
            <a:r>
              <a:rPr lang="it-IT" sz="3200" b="1" dirty="0" err="1">
                <a:solidFill>
                  <a:srgbClr val="FF0000"/>
                </a:solidFill>
              </a:rPr>
              <a:t>bioreattore</a:t>
            </a:r>
            <a:r>
              <a:rPr lang="it-IT" sz="3200" b="1" dirty="0">
                <a:solidFill>
                  <a:srgbClr val="FF0000"/>
                </a:solidFill>
              </a:rPr>
              <a:t>: </a:t>
            </a:r>
            <a:r>
              <a:rPr lang="it-IT" sz="3200" b="1" dirty="0" err="1">
                <a:solidFill>
                  <a:srgbClr val="FF0000"/>
                </a:solidFill>
              </a:rPr>
              <a:t>bioreattori</a:t>
            </a:r>
            <a:r>
              <a:rPr lang="it-IT" sz="3200" b="1" dirty="0">
                <a:solidFill>
                  <a:srgbClr val="FF0000"/>
                </a:solidFill>
              </a:rPr>
              <a:t> CSTB</a:t>
            </a:r>
          </a:p>
          <a:p>
            <a:pPr algn="ctr"/>
            <a:endParaRPr lang="it-IT" b="1" dirty="0">
              <a:solidFill>
                <a:srgbClr val="FF0000"/>
              </a:solidFill>
            </a:endParaRPr>
          </a:p>
        </p:txBody>
      </p:sp>
      <p:sp>
        <p:nvSpPr>
          <p:cNvPr id="4" name="Rettangolo 3"/>
          <p:cNvSpPr/>
          <p:nvPr/>
        </p:nvSpPr>
        <p:spPr>
          <a:xfrm>
            <a:off x="0" y="686301"/>
            <a:ext cx="9144000" cy="5262979"/>
          </a:xfrm>
          <a:prstGeom prst="rect">
            <a:avLst/>
          </a:prstGeom>
        </p:spPr>
        <p:txBody>
          <a:bodyPr wrap="square">
            <a:spAutoFit/>
          </a:bodyPr>
          <a:lstStyle/>
          <a:p>
            <a:pPr algn="just"/>
            <a:r>
              <a:rPr lang="it-IT" dirty="0"/>
              <a:t>I </a:t>
            </a:r>
            <a:r>
              <a:rPr lang="it-IT" dirty="0" err="1"/>
              <a:t>bioreattori</a:t>
            </a:r>
            <a:r>
              <a:rPr lang="it-IT" dirty="0"/>
              <a:t> continui miscelati sono in linea di principio compatibili con l’esigenza di evitare l’effetto </a:t>
            </a:r>
            <a:r>
              <a:rPr lang="it-IT" dirty="0" err="1"/>
              <a:t>Crabtree</a:t>
            </a:r>
            <a:r>
              <a:rPr lang="it-IT" dirty="0"/>
              <a:t>, in quanto consentono di mantenere condizioni di regime stazionario caratterizzate da valori ridotti della concentrazione di zuccheri.</a:t>
            </a:r>
          </a:p>
          <a:p>
            <a:pPr algn="just"/>
            <a:endParaRPr lang="it-IT" dirty="0"/>
          </a:p>
          <a:p>
            <a:r>
              <a:rPr lang="it-IT" dirty="0"/>
              <a:t>	Tuttavia, presentano diversi </a:t>
            </a:r>
            <a:r>
              <a:rPr lang="it-IT" b="1" dirty="0"/>
              <a:t>inconvenienti</a:t>
            </a:r>
            <a:r>
              <a:rPr lang="it-IT" dirty="0"/>
              <a:t>:</a:t>
            </a:r>
          </a:p>
          <a:p>
            <a:endParaRPr lang="it-IT" dirty="0"/>
          </a:p>
          <a:p>
            <a:pPr algn="just">
              <a:buFont typeface="Arial" pitchFamily="34" charset="0"/>
              <a:buChar char="•"/>
            </a:pPr>
            <a:r>
              <a:rPr lang="it-IT" dirty="0"/>
              <a:t>la maturazione del prodotto richiede un secondo reattore in continuo</a:t>
            </a:r>
          </a:p>
          <a:p>
            <a:pPr algn="just">
              <a:buFont typeface="Arial" pitchFamily="34" charset="0"/>
              <a:buChar char="•"/>
            </a:pPr>
            <a:endParaRPr lang="it-IT" dirty="0"/>
          </a:p>
          <a:p>
            <a:pPr algn="just">
              <a:buFont typeface="Arial" pitchFamily="34" charset="0"/>
              <a:buChar char="•"/>
            </a:pPr>
            <a:r>
              <a:rPr lang="it-IT" dirty="0"/>
              <a:t>i rischi di </a:t>
            </a:r>
            <a:r>
              <a:rPr lang="it-IT" dirty="0" err="1"/>
              <a:t>containazione</a:t>
            </a:r>
            <a:r>
              <a:rPr lang="it-IT" dirty="0"/>
              <a:t> nei processi continui sono elevati, soprattutto quando sono aerobici e quando la durata dei cicli produttivi è elevata</a:t>
            </a:r>
          </a:p>
          <a:p>
            <a:endParaRPr lang="it-IT" dirty="0"/>
          </a:p>
          <a:p>
            <a:pPr algn="just"/>
            <a:r>
              <a:rPr lang="it-IT" dirty="0"/>
              <a:t>Di conseguenza, i fermentatori CSTB sono meno diffusi dei fermentatori </a:t>
            </a:r>
            <a:r>
              <a:rPr lang="it-IT" dirty="0" err="1"/>
              <a:t>fed-batch</a:t>
            </a:r>
            <a:r>
              <a:rPr lang="it-IT"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14</a:t>
            </a:fld>
            <a:endParaRPr lang="it-IT" dirty="0"/>
          </a:p>
        </p:txBody>
      </p:sp>
      <p:sp>
        <p:nvSpPr>
          <p:cNvPr id="3" name="Rettangolo 2"/>
          <p:cNvSpPr/>
          <p:nvPr/>
        </p:nvSpPr>
        <p:spPr>
          <a:xfrm>
            <a:off x="0" y="0"/>
            <a:ext cx="9144000" cy="954107"/>
          </a:xfrm>
          <a:prstGeom prst="rect">
            <a:avLst/>
          </a:prstGeom>
        </p:spPr>
        <p:txBody>
          <a:bodyPr wrap="square">
            <a:spAutoFit/>
          </a:bodyPr>
          <a:lstStyle/>
          <a:p>
            <a:pPr algn="ctr"/>
            <a:r>
              <a:rPr lang="it-IT" sz="3200" b="1" dirty="0">
                <a:solidFill>
                  <a:srgbClr val="FF0000"/>
                </a:solidFill>
              </a:rPr>
              <a:t>Downstream</a:t>
            </a:r>
          </a:p>
          <a:p>
            <a:pPr algn="ctr"/>
            <a:endParaRPr lang="it-IT" b="1" dirty="0">
              <a:solidFill>
                <a:srgbClr val="FF0000"/>
              </a:solidFill>
            </a:endParaRPr>
          </a:p>
        </p:txBody>
      </p:sp>
      <p:sp>
        <p:nvSpPr>
          <p:cNvPr id="4" name="Rettangolo 3"/>
          <p:cNvSpPr/>
          <p:nvPr/>
        </p:nvSpPr>
        <p:spPr>
          <a:xfrm>
            <a:off x="0" y="686301"/>
            <a:ext cx="9144000" cy="5632311"/>
          </a:xfrm>
          <a:prstGeom prst="rect">
            <a:avLst/>
          </a:prstGeom>
        </p:spPr>
        <p:txBody>
          <a:bodyPr wrap="square">
            <a:spAutoFit/>
          </a:bodyPr>
          <a:lstStyle/>
          <a:p>
            <a:pPr algn="just"/>
            <a:r>
              <a:rPr lang="it-IT" b="1" dirty="0"/>
              <a:t>Centrifugazione e filtrazione,</a:t>
            </a:r>
            <a:r>
              <a:rPr lang="it-IT" dirty="0"/>
              <a:t> per separare la biomassa dai componenti non fermentabili del terreno di coltura (circa il 40% delle melasse di partenza come peso secco), che vengono impiegati come fertilizzanti o come ingrediente per mangimi animali.</a:t>
            </a:r>
          </a:p>
          <a:p>
            <a:pPr algn="just"/>
            <a:endParaRPr lang="it-IT" dirty="0"/>
          </a:p>
          <a:p>
            <a:r>
              <a:rPr lang="it-IT" b="1" dirty="0"/>
              <a:t>Lavaggio</a:t>
            </a:r>
            <a:r>
              <a:rPr lang="it-IT" dirty="0"/>
              <a:t> per eliminare le </a:t>
            </a:r>
            <a:r>
              <a:rPr lang="it-IT" dirty="0" err="1"/>
              <a:t>impurezze</a:t>
            </a:r>
            <a:r>
              <a:rPr lang="it-IT" dirty="0"/>
              <a:t> residue.</a:t>
            </a:r>
          </a:p>
          <a:p>
            <a:endParaRPr lang="it-IT" dirty="0"/>
          </a:p>
          <a:p>
            <a:pPr algn="just"/>
            <a:r>
              <a:rPr lang="it-IT" b="1" dirty="0"/>
              <a:t>Essiccazione</a:t>
            </a:r>
            <a:r>
              <a:rPr lang="it-IT" dirty="0"/>
              <a:t> per portare il livello di idratazione finale della pasta di lieviti al 70% (w/</a:t>
            </a:r>
            <a:r>
              <a:rPr lang="it-IT" dirty="0" err="1"/>
              <a:t>w</a:t>
            </a:r>
            <a:r>
              <a:rPr lang="it-IT" dirty="0"/>
              <a:t>), in modo da garantire la stabilità del prodotto finito.</a:t>
            </a:r>
          </a:p>
          <a:p>
            <a:endParaRPr lang="it-IT" dirty="0"/>
          </a:p>
          <a:p>
            <a:r>
              <a:rPr lang="it-IT" b="1" dirty="0"/>
              <a:t>Estrusione</a:t>
            </a:r>
            <a:r>
              <a:rPr lang="it-IT" dirty="0"/>
              <a:t> per ottenere i cubetti di lievito essiccato.</a:t>
            </a:r>
          </a:p>
          <a:p>
            <a:endParaRPr lang="it-IT" dirty="0"/>
          </a:p>
          <a:p>
            <a:pPr algn="just"/>
            <a:endParaRPr lang="it-IT" dirty="0"/>
          </a:p>
          <a:p>
            <a:endParaRPr lang="it-IT" dirty="0"/>
          </a:p>
          <a:p>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43608" y="80288"/>
            <a:ext cx="7272807" cy="6504229"/>
          </a:xfrm>
          <a:prstGeom prst="rect">
            <a:avLst/>
          </a:prstGeom>
          <a:noFill/>
          <a:ln w="9525">
            <a:noFill/>
            <a:miter lim="800000"/>
            <a:headEnd/>
            <a:tailEnd/>
          </a:ln>
        </p:spPr>
      </p:pic>
      <p:sp>
        <p:nvSpPr>
          <p:cNvPr id="3"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15</a:t>
            </a:fld>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15616" y="174575"/>
            <a:ext cx="6768751" cy="6373248"/>
          </a:xfrm>
          <a:prstGeom prst="rect">
            <a:avLst/>
          </a:prstGeom>
          <a:noFill/>
          <a:ln w="9525">
            <a:noFill/>
            <a:miter lim="800000"/>
            <a:headEnd/>
            <a:tailEnd/>
          </a:ln>
        </p:spPr>
      </p:pic>
      <p:sp>
        <p:nvSpPr>
          <p:cNvPr id="3" name="Rettangolo 2"/>
          <p:cNvSpPr/>
          <p:nvPr/>
        </p:nvSpPr>
        <p:spPr>
          <a:xfrm>
            <a:off x="8651557" y="6396335"/>
            <a:ext cx="492443" cy="461665"/>
          </a:xfrm>
          <a:prstGeom prst="rect">
            <a:avLst/>
          </a:prstGeom>
        </p:spPr>
        <p:txBody>
          <a:bodyPr wrap="none">
            <a:spAutoFit/>
          </a:bodyPr>
          <a:lstStyle/>
          <a:p>
            <a:fld id="{7A20A976-885E-4FE5-820B-051D748EBD36}" type="slidenum">
              <a:rPr lang="it-IT" smtClean="0"/>
              <a:pPr/>
              <a:t>16</a:t>
            </a:fld>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83568" y="260648"/>
            <a:ext cx="7920880" cy="6039521"/>
          </a:xfrm>
          <a:prstGeom prst="rect">
            <a:avLst/>
          </a:prstGeom>
          <a:noFill/>
          <a:ln w="9525">
            <a:noFill/>
            <a:miter lim="800000"/>
            <a:headEnd/>
            <a:tailEnd/>
          </a:ln>
        </p:spPr>
      </p:pic>
      <p:sp>
        <p:nvSpPr>
          <p:cNvPr id="3" name="Rettangolo 2"/>
          <p:cNvSpPr/>
          <p:nvPr/>
        </p:nvSpPr>
        <p:spPr>
          <a:xfrm>
            <a:off x="8651557" y="6381328"/>
            <a:ext cx="492443" cy="461665"/>
          </a:xfrm>
          <a:prstGeom prst="rect">
            <a:avLst/>
          </a:prstGeom>
        </p:spPr>
        <p:txBody>
          <a:bodyPr wrap="square">
            <a:spAutoFit/>
          </a:bodyPr>
          <a:lstStyle/>
          <a:p>
            <a:fld id="{7A20A976-885E-4FE5-820B-051D748EBD36}" type="slidenum">
              <a:rPr lang="it-IT" smtClean="0"/>
              <a:pPr/>
              <a:t>17</a:t>
            </a:fld>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18</a:t>
            </a:fld>
            <a:endParaRPr lang="it-IT" dirty="0"/>
          </a:p>
        </p:txBody>
      </p:sp>
      <p:sp>
        <p:nvSpPr>
          <p:cNvPr id="3" name="Rettangolo 2"/>
          <p:cNvSpPr/>
          <p:nvPr/>
        </p:nvSpPr>
        <p:spPr>
          <a:xfrm>
            <a:off x="0" y="0"/>
            <a:ext cx="9144000" cy="954107"/>
          </a:xfrm>
          <a:prstGeom prst="rect">
            <a:avLst/>
          </a:prstGeom>
        </p:spPr>
        <p:txBody>
          <a:bodyPr wrap="square">
            <a:spAutoFit/>
          </a:bodyPr>
          <a:lstStyle/>
          <a:p>
            <a:pPr algn="ctr"/>
            <a:r>
              <a:rPr lang="it-IT" sz="3200" b="1" dirty="0">
                <a:solidFill>
                  <a:srgbClr val="FF0000"/>
                </a:solidFill>
              </a:rPr>
              <a:t>Esempio fabbrica di produzione dei lieviti</a:t>
            </a:r>
          </a:p>
          <a:p>
            <a:pPr algn="ctr"/>
            <a:endParaRPr lang="it-IT" b="1" dirty="0">
              <a:solidFill>
                <a:srgbClr val="FF0000"/>
              </a:solidFill>
            </a:endParaRPr>
          </a:p>
        </p:txBody>
      </p:sp>
      <p:sp>
        <p:nvSpPr>
          <p:cNvPr id="4" name="Rettangolo 3"/>
          <p:cNvSpPr/>
          <p:nvPr/>
        </p:nvSpPr>
        <p:spPr>
          <a:xfrm>
            <a:off x="0" y="476672"/>
            <a:ext cx="9144000" cy="2308324"/>
          </a:xfrm>
          <a:prstGeom prst="rect">
            <a:avLst/>
          </a:prstGeom>
        </p:spPr>
        <p:txBody>
          <a:bodyPr wrap="square">
            <a:spAutoFit/>
          </a:bodyPr>
          <a:lstStyle/>
          <a:p>
            <a:pPr algn="ctr"/>
            <a:r>
              <a:rPr lang="it-IT" b="1" dirty="0" err="1"/>
              <a:t>Casteggio</a:t>
            </a:r>
            <a:r>
              <a:rPr lang="it-IT" b="1" dirty="0"/>
              <a:t> Lieviti srl</a:t>
            </a:r>
          </a:p>
          <a:p>
            <a:pPr algn="ctr"/>
            <a:r>
              <a:rPr lang="it-IT" b="1" dirty="0"/>
              <a:t>AB Mauri Group</a:t>
            </a:r>
          </a:p>
          <a:p>
            <a:pPr algn="ctr"/>
            <a:r>
              <a:rPr lang="it-IT" b="1" dirty="0"/>
              <a:t>Stabilimento di </a:t>
            </a:r>
            <a:r>
              <a:rPr lang="it-IT" b="1" dirty="0" err="1"/>
              <a:t>Casteggio</a:t>
            </a:r>
            <a:endParaRPr lang="it-IT" dirty="0"/>
          </a:p>
          <a:p>
            <a:pPr algn="just"/>
            <a:endParaRPr lang="it-IT" dirty="0"/>
          </a:p>
          <a:p>
            <a:endParaRPr lang="it-IT" dirty="0"/>
          </a:p>
          <a:p>
            <a:endParaRPr lang="it-IT" dirty="0"/>
          </a:p>
        </p:txBody>
      </p:sp>
      <p:sp>
        <p:nvSpPr>
          <p:cNvPr id="5" name="Rettangolo 4"/>
          <p:cNvSpPr/>
          <p:nvPr/>
        </p:nvSpPr>
        <p:spPr>
          <a:xfrm>
            <a:off x="0" y="1772816"/>
            <a:ext cx="9144000" cy="4524315"/>
          </a:xfrm>
          <a:prstGeom prst="rect">
            <a:avLst/>
          </a:prstGeom>
        </p:spPr>
        <p:txBody>
          <a:bodyPr wrap="square">
            <a:spAutoFit/>
          </a:bodyPr>
          <a:lstStyle/>
          <a:p>
            <a:r>
              <a:rPr lang="it-IT" dirty="0"/>
              <a:t>A.1 - Attività dello stabilimento: </a:t>
            </a:r>
          </a:p>
          <a:p>
            <a:r>
              <a:rPr lang="it-IT" dirty="0"/>
              <a:t>		</a:t>
            </a:r>
            <a:r>
              <a:rPr lang="it-IT" b="1" dirty="0"/>
              <a:t>Produzione di lieviti freschi ed essiccati</a:t>
            </a:r>
          </a:p>
          <a:p>
            <a:endParaRPr lang="it-IT" dirty="0"/>
          </a:p>
          <a:p>
            <a:r>
              <a:rPr lang="it-IT" dirty="0"/>
              <a:t>Produzione primaria</a:t>
            </a:r>
          </a:p>
          <a:p>
            <a:r>
              <a:rPr lang="it-IT" dirty="0"/>
              <a:t> 		</a:t>
            </a:r>
          </a:p>
          <a:p>
            <a:endParaRPr lang="it-IT" dirty="0"/>
          </a:p>
          <a:p>
            <a:endParaRPr lang="it-IT" dirty="0"/>
          </a:p>
          <a:p>
            <a:endParaRPr lang="it-IT" dirty="0"/>
          </a:p>
          <a:p>
            <a:r>
              <a:rPr lang="it-IT" dirty="0"/>
              <a:t>Produzione secondaria</a:t>
            </a:r>
          </a:p>
          <a:p>
            <a:r>
              <a:rPr lang="it-IT" dirty="0"/>
              <a:t>	 Mangimi semplici o materie prime o ingredienti</a:t>
            </a:r>
          </a:p>
          <a:p>
            <a:r>
              <a:rPr lang="it-IT" dirty="0"/>
              <a:t>	Concime organico azotato liquido</a:t>
            </a:r>
          </a:p>
          <a:p>
            <a:r>
              <a:rPr lang="it-IT" dirty="0"/>
              <a:t>	Lievito secco inattivato ad uso zootecnico</a:t>
            </a:r>
          </a:p>
        </p:txBody>
      </p:sp>
      <p:pic>
        <p:nvPicPr>
          <p:cNvPr id="32770" name="Picture 2"/>
          <p:cNvPicPr>
            <a:picLocks noChangeAspect="1" noChangeArrowheads="1"/>
          </p:cNvPicPr>
          <p:nvPr/>
        </p:nvPicPr>
        <p:blipFill>
          <a:blip r:embed="rId2" cstate="print"/>
          <a:srcRect/>
          <a:stretch>
            <a:fillRect/>
          </a:stretch>
        </p:blipFill>
        <p:spPr bwMode="auto">
          <a:xfrm>
            <a:off x="3203848" y="2924944"/>
            <a:ext cx="5564598" cy="187451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19</a:t>
            </a:fld>
            <a:endParaRPr lang="it-IT" dirty="0"/>
          </a:p>
        </p:txBody>
      </p:sp>
      <p:pic>
        <p:nvPicPr>
          <p:cNvPr id="31746" name="Picture 2"/>
          <p:cNvPicPr>
            <a:picLocks noChangeAspect="1" noChangeArrowheads="1"/>
          </p:cNvPicPr>
          <p:nvPr/>
        </p:nvPicPr>
        <p:blipFill>
          <a:blip r:embed="rId2" cstate="print"/>
          <a:srcRect/>
          <a:stretch>
            <a:fillRect/>
          </a:stretch>
        </p:blipFill>
        <p:spPr bwMode="auto">
          <a:xfrm>
            <a:off x="954530" y="0"/>
            <a:ext cx="7718969" cy="645333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954107"/>
          </a:xfrm>
          <a:prstGeom prst="rect">
            <a:avLst/>
          </a:prstGeom>
        </p:spPr>
        <p:txBody>
          <a:bodyPr wrap="square">
            <a:spAutoFit/>
          </a:bodyPr>
          <a:lstStyle/>
          <a:p>
            <a:pPr algn="ctr"/>
            <a:r>
              <a:rPr lang="it-IT" sz="3200" b="1" dirty="0">
                <a:solidFill>
                  <a:srgbClr val="FF0000"/>
                </a:solidFill>
              </a:rPr>
              <a:t>Applicazioni commerciali dei lieviti</a:t>
            </a:r>
          </a:p>
          <a:p>
            <a:pPr algn="ctr"/>
            <a:endParaRPr lang="it-IT" b="1" dirty="0">
              <a:solidFill>
                <a:srgbClr val="FF0000"/>
              </a:solidFill>
            </a:endParaRPr>
          </a:p>
        </p:txBody>
      </p:sp>
      <p:sp>
        <p:nvSpPr>
          <p:cNvPr id="3" name="Text Box 10"/>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2</a:t>
            </a:fld>
            <a:endParaRPr lang="it-IT" dirty="0"/>
          </a:p>
        </p:txBody>
      </p:sp>
      <p:sp>
        <p:nvSpPr>
          <p:cNvPr id="4" name="Rettangolo 3"/>
          <p:cNvSpPr/>
          <p:nvPr/>
        </p:nvSpPr>
        <p:spPr>
          <a:xfrm>
            <a:off x="0" y="243513"/>
            <a:ext cx="9144000" cy="5632311"/>
          </a:xfrm>
          <a:prstGeom prst="rect">
            <a:avLst/>
          </a:prstGeom>
        </p:spPr>
        <p:txBody>
          <a:bodyPr wrap="square">
            <a:spAutoFit/>
          </a:bodyPr>
          <a:lstStyle/>
          <a:p>
            <a:br>
              <a:rPr lang="it-IT" dirty="0"/>
            </a:br>
            <a:endParaRPr lang="it-IT" dirty="0"/>
          </a:p>
          <a:p>
            <a:pPr algn="just"/>
            <a:r>
              <a:rPr lang="it-IT" dirty="0"/>
              <a:t>Le applicazioni commerciali dei lieviti riguardano principalmente il </a:t>
            </a:r>
            <a:r>
              <a:rPr lang="it-IT" b="1" dirty="0"/>
              <a:t>settore alimentare. </a:t>
            </a:r>
            <a:endParaRPr lang="it-IT" dirty="0"/>
          </a:p>
          <a:p>
            <a:pPr algn="just"/>
            <a:r>
              <a:rPr lang="it-IT" dirty="0"/>
              <a:t>	</a:t>
            </a:r>
          </a:p>
          <a:p>
            <a:pPr algn="just"/>
            <a:r>
              <a:rPr lang="it-IT" dirty="0"/>
              <a:t>	</a:t>
            </a:r>
            <a:r>
              <a:rPr lang="it-IT" b="1" u="sng" dirty="0"/>
              <a:t>principali prodotti commerciali contenenti lieviti:</a:t>
            </a:r>
          </a:p>
          <a:p>
            <a:endParaRPr lang="it-IT" dirty="0"/>
          </a:p>
          <a:p>
            <a:pPr lvl="1">
              <a:buFont typeface="Arial" pitchFamily="34" charset="0"/>
              <a:buChar char="•"/>
            </a:pPr>
            <a:r>
              <a:rPr lang="it-IT" dirty="0"/>
              <a:t>lievito da cucina</a:t>
            </a:r>
          </a:p>
          <a:p>
            <a:pPr lvl="1">
              <a:buFont typeface="Arial" pitchFamily="34" charset="0"/>
              <a:buChar char="•"/>
            </a:pPr>
            <a:r>
              <a:rPr lang="it-IT" dirty="0"/>
              <a:t>integratori alimentari</a:t>
            </a:r>
          </a:p>
          <a:p>
            <a:pPr lvl="1">
              <a:buFont typeface="Arial" pitchFamily="34" charset="0"/>
              <a:buChar char="•"/>
            </a:pPr>
            <a:r>
              <a:rPr lang="it-IT" dirty="0" err="1"/>
              <a:t>probiotici</a:t>
            </a:r>
            <a:endParaRPr lang="it-IT" dirty="0"/>
          </a:p>
          <a:p>
            <a:pPr lvl="1">
              <a:buFont typeface="Arial" pitchFamily="34" charset="0"/>
              <a:buChar char="•"/>
            </a:pPr>
            <a:r>
              <a:rPr lang="it-IT" dirty="0"/>
              <a:t>ingredienti per mangimi animali</a:t>
            </a:r>
          </a:p>
          <a:p>
            <a:endParaRPr lang="it-IT" dirty="0"/>
          </a:p>
          <a:p>
            <a:endParaRPr lang="it-IT" dirty="0"/>
          </a:p>
          <a:p>
            <a:pPr algn="just"/>
            <a:r>
              <a:rPr lang="it-IT" dirty="0"/>
              <a:t>I lieviti sono molto usati anche in processi finalizzati alla produzione di metaboliti primari (come l’etanolo) e secondari.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20</a:t>
            </a:fld>
            <a:endParaRPr lang="it-IT" dirty="0"/>
          </a:p>
        </p:txBody>
      </p:sp>
      <p:sp>
        <p:nvSpPr>
          <p:cNvPr id="3" name="Rettangolo 2"/>
          <p:cNvSpPr/>
          <p:nvPr/>
        </p:nvSpPr>
        <p:spPr>
          <a:xfrm>
            <a:off x="0" y="0"/>
            <a:ext cx="9144000" cy="954107"/>
          </a:xfrm>
          <a:prstGeom prst="rect">
            <a:avLst/>
          </a:prstGeom>
        </p:spPr>
        <p:txBody>
          <a:bodyPr wrap="square">
            <a:spAutoFit/>
          </a:bodyPr>
          <a:lstStyle/>
          <a:p>
            <a:pPr algn="ctr"/>
            <a:r>
              <a:rPr lang="it-IT" sz="3200" b="1" dirty="0">
                <a:solidFill>
                  <a:srgbClr val="FF0000"/>
                </a:solidFill>
              </a:rPr>
              <a:t>Processo produttivo dei lieviti per panificazione</a:t>
            </a:r>
          </a:p>
          <a:p>
            <a:pPr algn="ctr"/>
            <a:endParaRPr lang="it-IT" b="1" dirty="0">
              <a:solidFill>
                <a:srgbClr val="FF0000"/>
              </a:solidFill>
            </a:endParaRPr>
          </a:p>
        </p:txBody>
      </p:sp>
      <p:pic>
        <p:nvPicPr>
          <p:cNvPr id="33794" name="Picture 2"/>
          <p:cNvPicPr>
            <a:picLocks noChangeAspect="1" noChangeArrowheads="1"/>
          </p:cNvPicPr>
          <p:nvPr/>
        </p:nvPicPr>
        <p:blipFill>
          <a:blip r:embed="rId2" cstate="print"/>
          <a:srcRect/>
          <a:stretch>
            <a:fillRect/>
          </a:stretch>
        </p:blipFill>
        <p:spPr bwMode="auto">
          <a:xfrm>
            <a:off x="6406" y="620688"/>
            <a:ext cx="9137594" cy="2260848"/>
          </a:xfrm>
          <a:prstGeom prst="rect">
            <a:avLst/>
          </a:prstGeom>
          <a:noFill/>
          <a:ln w="9525">
            <a:noFill/>
            <a:miter lim="800000"/>
            <a:headEnd/>
            <a:tailEnd/>
          </a:ln>
        </p:spPr>
      </p:pic>
      <p:sp>
        <p:nvSpPr>
          <p:cNvPr id="7" name="Rettangolo 6"/>
          <p:cNvSpPr/>
          <p:nvPr/>
        </p:nvSpPr>
        <p:spPr>
          <a:xfrm>
            <a:off x="0" y="2780928"/>
            <a:ext cx="9144000" cy="3785652"/>
          </a:xfrm>
          <a:prstGeom prst="rect">
            <a:avLst/>
          </a:prstGeom>
        </p:spPr>
        <p:txBody>
          <a:bodyPr wrap="square">
            <a:spAutoFit/>
          </a:bodyPr>
          <a:lstStyle/>
          <a:p>
            <a:pPr algn="just"/>
            <a:r>
              <a:rPr lang="it-IT" dirty="0"/>
              <a:t>I diversi tipi di melasso, provenienti dai rispettivi serbatoi di stoccaggio, sono dosati, in funzione di ricette predeterminate, in appositi serbatoi di miscelazione. Una volta preparata, la miscela è diluita fino al raggiungimento della concentrazione zuccherina prefissata.</a:t>
            </a:r>
          </a:p>
          <a:p>
            <a:pPr algn="just"/>
            <a:r>
              <a:rPr lang="it-IT" dirty="0"/>
              <a:t>Il substrato così ottenuto, chiamato tecnicamente </a:t>
            </a:r>
            <a:r>
              <a:rPr lang="it-IT" b="1" dirty="0"/>
              <a:t>mosto</a:t>
            </a:r>
            <a:r>
              <a:rPr lang="it-IT" dirty="0"/>
              <a:t>, è chiarificato, sterilizzato e quindi stoccato in serbatoi previamente sterilizzati.</a:t>
            </a:r>
          </a:p>
          <a:p>
            <a:pPr algn="just"/>
            <a:endParaRPr lang="it-IT" dirty="0"/>
          </a:p>
          <a:p>
            <a:pPr algn="just"/>
            <a:r>
              <a:rPr lang="it-IT" dirty="0"/>
              <a:t>La produzione del lievito avviene attraverso un processo fermentativo in cui il microrganismo metabolizza gli zuccheri per crescere e moltiplicarsi.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21</a:t>
            </a:fld>
            <a:endParaRPr lang="it-IT" dirty="0"/>
          </a:p>
        </p:txBody>
      </p:sp>
      <p:sp>
        <p:nvSpPr>
          <p:cNvPr id="3" name="Rettangolo 2"/>
          <p:cNvSpPr/>
          <p:nvPr/>
        </p:nvSpPr>
        <p:spPr>
          <a:xfrm>
            <a:off x="0" y="0"/>
            <a:ext cx="9144000" cy="954107"/>
          </a:xfrm>
          <a:prstGeom prst="rect">
            <a:avLst/>
          </a:prstGeom>
        </p:spPr>
        <p:txBody>
          <a:bodyPr wrap="square">
            <a:spAutoFit/>
          </a:bodyPr>
          <a:lstStyle/>
          <a:p>
            <a:pPr algn="ctr"/>
            <a:r>
              <a:rPr lang="it-IT" sz="3200" b="1" dirty="0">
                <a:solidFill>
                  <a:srgbClr val="FF0000"/>
                </a:solidFill>
              </a:rPr>
              <a:t>Processo produttivo dei lieviti per panificazione</a:t>
            </a:r>
          </a:p>
          <a:p>
            <a:pPr algn="ctr"/>
            <a:endParaRPr lang="it-IT" b="1" dirty="0">
              <a:solidFill>
                <a:srgbClr val="FF0000"/>
              </a:solidFill>
            </a:endParaRPr>
          </a:p>
        </p:txBody>
      </p:sp>
      <p:sp>
        <p:nvSpPr>
          <p:cNvPr id="7" name="Rettangolo 6"/>
          <p:cNvSpPr/>
          <p:nvPr/>
        </p:nvSpPr>
        <p:spPr>
          <a:xfrm>
            <a:off x="0" y="620688"/>
            <a:ext cx="9144000" cy="5262979"/>
          </a:xfrm>
          <a:prstGeom prst="rect">
            <a:avLst/>
          </a:prstGeom>
        </p:spPr>
        <p:txBody>
          <a:bodyPr wrap="square">
            <a:spAutoFit/>
          </a:bodyPr>
          <a:lstStyle/>
          <a:p>
            <a:pPr algn="just"/>
            <a:r>
              <a:rPr lang="it-IT" dirty="0"/>
              <a:t>Lo </a:t>
            </a:r>
            <a:r>
              <a:rPr lang="it-IT" u="sng" dirty="0"/>
              <a:t>stadio fermentativo </a:t>
            </a:r>
            <a:r>
              <a:rPr lang="it-IT" dirty="0"/>
              <a:t>del processo produttivo industriale si compone delle seguenti fasi tecnologiche:</a:t>
            </a:r>
          </a:p>
          <a:p>
            <a:pPr algn="just"/>
            <a:endParaRPr lang="it-IT" dirty="0"/>
          </a:p>
          <a:p>
            <a:pPr lvl="1">
              <a:buFont typeface="Arial" pitchFamily="34" charset="0"/>
              <a:buChar char="•"/>
            </a:pPr>
            <a:r>
              <a:rPr lang="it-IT" dirty="0"/>
              <a:t> Fase vegetativa (</a:t>
            </a:r>
            <a:r>
              <a:rPr lang="it-IT" dirty="0" err="1"/>
              <a:t>puntbus</a:t>
            </a:r>
            <a:r>
              <a:rPr lang="it-IT" dirty="0"/>
              <a:t>, fase “0”, fase 1”)</a:t>
            </a:r>
          </a:p>
          <a:p>
            <a:pPr lvl="1">
              <a:buFont typeface="Arial" pitchFamily="34" charset="0"/>
              <a:buChar char="•"/>
            </a:pPr>
            <a:r>
              <a:rPr lang="it-IT" dirty="0"/>
              <a:t> Fase </a:t>
            </a:r>
            <a:r>
              <a:rPr lang="it-IT" dirty="0" err="1"/>
              <a:t>propagativa</a:t>
            </a:r>
            <a:r>
              <a:rPr lang="it-IT" dirty="0"/>
              <a:t> (fermentazione Madre, fermentazione Industriale)</a:t>
            </a:r>
          </a:p>
          <a:p>
            <a:pPr lvl="1">
              <a:buFont typeface="Arial" pitchFamily="34" charset="0"/>
              <a:buChar char="•"/>
            </a:pPr>
            <a:endParaRPr lang="it-IT" dirty="0"/>
          </a:p>
          <a:p>
            <a:pPr algn="just"/>
            <a:r>
              <a:rPr lang="it-IT" dirty="0"/>
              <a:t>Durante la fase vegetativa, il ceppo selezionato è fatto riprodurre dapprima in laboratorio (</a:t>
            </a:r>
            <a:r>
              <a:rPr lang="it-IT" dirty="0" err="1"/>
              <a:t>puntbus</a:t>
            </a:r>
            <a:r>
              <a:rPr lang="it-IT" dirty="0"/>
              <a:t>) dopo di che viene trasferito in fasi successive di propagazione in proporzioni geometriche (fase “0” e fase “1”). Per i vari stadi di crescita e moltiplicazione sono utilizzati </a:t>
            </a:r>
            <a:r>
              <a:rPr lang="it-IT" b="1" dirty="0"/>
              <a:t>mosto</a:t>
            </a:r>
            <a:r>
              <a:rPr lang="it-IT" dirty="0"/>
              <a:t>, sali e nutrienti; le fermentazioni avvengono in </a:t>
            </a:r>
            <a:r>
              <a:rPr lang="it-IT" b="1" dirty="0"/>
              <a:t>condizioni di scarsa aerazione</a:t>
            </a:r>
            <a:r>
              <a:rPr lang="it-IT" dirty="0"/>
              <a:t>. </a:t>
            </a:r>
          </a:p>
          <a:p>
            <a:pPr algn="just"/>
            <a:endParaRPr lang="it-IT" dirty="0"/>
          </a:p>
          <a:p>
            <a:pPr algn="just"/>
            <a:r>
              <a:rPr lang="it-IT" dirty="0"/>
              <a:t>fasi della fermentazione: </a:t>
            </a:r>
            <a:r>
              <a:rPr lang="it-IT" dirty="0" err="1"/>
              <a:t>batch</a:t>
            </a:r>
            <a:r>
              <a:rPr lang="it-IT"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22</a:t>
            </a:fld>
            <a:endParaRPr lang="it-IT" dirty="0"/>
          </a:p>
        </p:txBody>
      </p:sp>
      <p:sp>
        <p:nvSpPr>
          <p:cNvPr id="3" name="Rettangolo 2"/>
          <p:cNvSpPr/>
          <p:nvPr/>
        </p:nvSpPr>
        <p:spPr>
          <a:xfrm>
            <a:off x="0" y="0"/>
            <a:ext cx="9144000" cy="954107"/>
          </a:xfrm>
          <a:prstGeom prst="rect">
            <a:avLst/>
          </a:prstGeom>
        </p:spPr>
        <p:txBody>
          <a:bodyPr wrap="square">
            <a:spAutoFit/>
          </a:bodyPr>
          <a:lstStyle/>
          <a:p>
            <a:pPr algn="ctr"/>
            <a:r>
              <a:rPr lang="it-IT" sz="3200" b="1" dirty="0">
                <a:solidFill>
                  <a:srgbClr val="FF0000"/>
                </a:solidFill>
              </a:rPr>
              <a:t>Processo produttivo dei lieviti per panificazione</a:t>
            </a:r>
          </a:p>
          <a:p>
            <a:pPr algn="ctr"/>
            <a:endParaRPr lang="it-IT" b="1" dirty="0">
              <a:solidFill>
                <a:srgbClr val="FF0000"/>
              </a:solidFill>
            </a:endParaRPr>
          </a:p>
        </p:txBody>
      </p:sp>
      <p:sp>
        <p:nvSpPr>
          <p:cNvPr id="7" name="Rettangolo 6"/>
          <p:cNvSpPr/>
          <p:nvPr/>
        </p:nvSpPr>
        <p:spPr>
          <a:xfrm>
            <a:off x="0" y="620688"/>
            <a:ext cx="9144000" cy="6001643"/>
          </a:xfrm>
          <a:prstGeom prst="rect">
            <a:avLst/>
          </a:prstGeom>
        </p:spPr>
        <p:txBody>
          <a:bodyPr wrap="square">
            <a:spAutoFit/>
          </a:bodyPr>
          <a:lstStyle/>
          <a:p>
            <a:pPr algn="ctr"/>
            <a:r>
              <a:rPr lang="it-IT" b="1" u="sng" dirty="0"/>
              <a:t>fermentazione Madre:</a:t>
            </a:r>
            <a:r>
              <a:rPr lang="it-IT" b="1" dirty="0"/>
              <a:t> </a:t>
            </a:r>
            <a:r>
              <a:rPr lang="it-IT" dirty="0"/>
              <a:t>in fermentatori sterilizzati.</a:t>
            </a:r>
          </a:p>
          <a:p>
            <a:pPr algn="just"/>
            <a:r>
              <a:rPr lang="it-IT" dirty="0"/>
              <a:t>Durante questa fase vengono dosati acqua, nutrienti, </a:t>
            </a:r>
            <a:r>
              <a:rPr lang="it-IT" dirty="0" err="1"/>
              <a:t>chemicals</a:t>
            </a:r>
            <a:r>
              <a:rPr lang="it-IT" dirty="0"/>
              <a:t> e mosto in quantitativi prefissati secondo la ricetta di lavoro. Il brodo di fermentazione della “fase1”, contenente in sospensione la biomassa di lievito, viene trasferito nel fermentatore Madre dando inizio all’alimentazione del mosto unitamente alla somministrazione di aria.</a:t>
            </a:r>
          </a:p>
          <a:p>
            <a:pPr algn="ctr"/>
            <a:endParaRPr lang="it-IT" dirty="0"/>
          </a:p>
          <a:p>
            <a:pPr algn="ctr"/>
            <a:r>
              <a:rPr lang="it-IT" dirty="0"/>
              <a:t>fase di fermentazione in </a:t>
            </a:r>
            <a:r>
              <a:rPr lang="it-IT" b="1" dirty="0" err="1"/>
              <a:t>feed</a:t>
            </a:r>
            <a:r>
              <a:rPr lang="it-IT" b="1" dirty="0"/>
              <a:t> </a:t>
            </a:r>
            <a:r>
              <a:rPr lang="it-IT" b="1" dirty="0" err="1"/>
              <a:t>batch</a:t>
            </a:r>
            <a:endParaRPr lang="it-IT" b="1" dirty="0"/>
          </a:p>
          <a:p>
            <a:pPr algn="ctr"/>
            <a:endParaRPr lang="it-IT" dirty="0"/>
          </a:p>
          <a:p>
            <a:pPr algn="just"/>
            <a:r>
              <a:rPr lang="it-IT" dirty="0"/>
              <a:t>A fermentazione ultimata, la biomassa di lievito in sospensione nel brodo di fermentazione (acqua madre di fermentazione) viene separata dal brodo stesso per mezzo di </a:t>
            </a:r>
            <a:r>
              <a:rPr lang="it-IT" b="1" u="sng" dirty="0"/>
              <a:t>separatori centrifughi</a:t>
            </a:r>
            <a:r>
              <a:rPr lang="it-IT" dirty="0"/>
              <a:t>. </a:t>
            </a:r>
          </a:p>
          <a:p>
            <a:pPr algn="just"/>
            <a:r>
              <a:rPr lang="it-IT" dirty="0"/>
              <a:t>La </a:t>
            </a:r>
            <a:r>
              <a:rPr lang="it-IT" i="1" dirty="0"/>
              <a:t>crema di lievito </a:t>
            </a:r>
            <a:r>
              <a:rPr lang="it-IT" dirty="0"/>
              <a:t>che si ottiene dalla separazione centrifuga viene raffreddata istantaneamente per mezzo di scambiatori di calore e stoccata in serbatoi di acciaio inox sterilizzati; tale crema viene mantenuta alla temperatura di +2°C e servirà da inoculo delle fermentazioni Industriali.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23</a:t>
            </a:fld>
            <a:endParaRPr lang="it-IT" dirty="0"/>
          </a:p>
        </p:txBody>
      </p:sp>
      <p:pic>
        <p:nvPicPr>
          <p:cNvPr id="34818" name="Picture 2"/>
          <p:cNvPicPr>
            <a:picLocks noChangeAspect="1" noChangeArrowheads="1"/>
          </p:cNvPicPr>
          <p:nvPr/>
        </p:nvPicPr>
        <p:blipFill>
          <a:blip r:embed="rId2" cstate="print"/>
          <a:srcRect/>
          <a:stretch>
            <a:fillRect/>
          </a:stretch>
        </p:blipFill>
        <p:spPr bwMode="auto">
          <a:xfrm>
            <a:off x="755576" y="0"/>
            <a:ext cx="8003174" cy="649989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24</a:t>
            </a:fld>
            <a:endParaRPr lang="it-IT" dirty="0"/>
          </a:p>
        </p:txBody>
      </p:sp>
      <p:sp>
        <p:nvSpPr>
          <p:cNvPr id="3" name="Rettangolo 2"/>
          <p:cNvSpPr/>
          <p:nvPr/>
        </p:nvSpPr>
        <p:spPr>
          <a:xfrm>
            <a:off x="0" y="0"/>
            <a:ext cx="9144000" cy="954107"/>
          </a:xfrm>
          <a:prstGeom prst="rect">
            <a:avLst/>
          </a:prstGeom>
        </p:spPr>
        <p:txBody>
          <a:bodyPr wrap="square">
            <a:spAutoFit/>
          </a:bodyPr>
          <a:lstStyle/>
          <a:p>
            <a:pPr algn="ctr"/>
            <a:r>
              <a:rPr lang="it-IT" sz="3200" b="1" dirty="0">
                <a:solidFill>
                  <a:srgbClr val="FF0000"/>
                </a:solidFill>
              </a:rPr>
              <a:t>Processo produttivo dei lieviti per panificazione</a:t>
            </a:r>
          </a:p>
          <a:p>
            <a:pPr algn="ctr"/>
            <a:endParaRPr lang="it-IT" b="1" dirty="0">
              <a:solidFill>
                <a:srgbClr val="FF0000"/>
              </a:solidFill>
            </a:endParaRPr>
          </a:p>
        </p:txBody>
      </p:sp>
      <p:sp>
        <p:nvSpPr>
          <p:cNvPr id="7" name="Rettangolo 6"/>
          <p:cNvSpPr/>
          <p:nvPr/>
        </p:nvSpPr>
        <p:spPr>
          <a:xfrm>
            <a:off x="0" y="620688"/>
            <a:ext cx="9144000" cy="4524315"/>
          </a:xfrm>
          <a:prstGeom prst="rect">
            <a:avLst/>
          </a:prstGeom>
        </p:spPr>
        <p:txBody>
          <a:bodyPr wrap="square">
            <a:spAutoFit/>
          </a:bodyPr>
          <a:lstStyle/>
          <a:p>
            <a:pPr algn="just"/>
            <a:r>
              <a:rPr lang="it-IT" b="1" u="sng" dirty="0"/>
              <a:t>fermentazione Industriale</a:t>
            </a:r>
            <a:r>
              <a:rPr lang="it-IT" b="1" dirty="0"/>
              <a:t>:</a:t>
            </a:r>
            <a:r>
              <a:rPr lang="it-IT" dirty="0"/>
              <a:t> metodica è analoga alla precedente; il substrato è però costituito in parte da melasso e in parte da sciroppo di glucosio. </a:t>
            </a:r>
          </a:p>
          <a:p>
            <a:pPr algn="just"/>
            <a:r>
              <a:rPr lang="it-IT" dirty="0"/>
              <a:t>Alla fine della fermentazione si ha la separazione della biomassa di lievito dal brodo di fermentazione (acqua madre di fermentazione) tramite separatori centrifughi.</a:t>
            </a:r>
          </a:p>
          <a:p>
            <a:pPr algn="just"/>
            <a:endParaRPr lang="it-IT" dirty="0"/>
          </a:p>
          <a:p>
            <a:pPr algn="just"/>
            <a:r>
              <a:rPr lang="it-IT" dirty="0"/>
              <a:t>La </a:t>
            </a:r>
            <a:r>
              <a:rPr lang="it-IT" i="1" dirty="0"/>
              <a:t>crema di lievito</a:t>
            </a:r>
            <a:r>
              <a:rPr lang="it-IT" dirty="0"/>
              <a:t>, lavata con un sistema in controcorrente, viene raffreddata con scambiatori di calore, stoccata a +2°C in serbatoi inox previamente sterilizzati e successivamente utilizzata per la produzione di lievito in pani, per la produzione di levito secco e per la commercializzazione come lievito liquido.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25</a:t>
            </a:fld>
            <a:endParaRPr lang="it-IT" dirty="0"/>
          </a:p>
        </p:txBody>
      </p:sp>
      <p:pic>
        <p:nvPicPr>
          <p:cNvPr id="35842" name="Picture 2"/>
          <p:cNvPicPr>
            <a:picLocks noChangeAspect="1" noChangeArrowheads="1"/>
          </p:cNvPicPr>
          <p:nvPr/>
        </p:nvPicPr>
        <p:blipFill>
          <a:blip r:embed="rId2" cstate="print"/>
          <a:srcRect/>
          <a:stretch>
            <a:fillRect/>
          </a:stretch>
        </p:blipFill>
        <p:spPr bwMode="auto">
          <a:xfrm>
            <a:off x="539552" y="0"/>
            <a:ext cx="8347394" cy="6527721"/>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0" y="290289"/>
            <a:ext cx="9149232" cy="2562647"/>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0" y="3212976"/>
            <a:ext cx="9106143" cy="2618606"/>
          </a:xfrm>
          <a:prstGeom prst="rect">
            <a:avLst/>
          </a:prstGeom>
          <a:noFill/>
          <a:ln w="9525">
            <a:noFill/>
            <a:miter lim="800000"/>
            <a:headEnd/>
            <a:tailEnd/>
          </a:ln>
        </p:spPr>
      </p:pic>
      <p:sp>
        <p:nvSpPr>
          <p:cNvPr id="5"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26</a:t>
            </a:fld>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0" y="3247827"/>
            <a:ext cx="9114030" cy="1909365"/>
          </a:xfrm>
          <a:prstGeom prst="rect">
            <a:avLst/>
          </a:prstGeom>
          <a:noFill/>
          <a:ln w="9525">
            <a:noFill/>
            <a:miter lim="800000"/>
            <a:headEnd/>
            <a:tailEnd/>
          </a:ln>
        </p:spPr>
      </p:pic>
      <p:sp>
        <p:nvSpPr>
          <p:cNvPr id="3"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27</a:t>
            </a:fld>
            <a:endParaRPr lang="it-IT" dirty="0"/>
          </a:p>
        </p:txBody>
      </p:sp>
      <p:pic>
        <p:nvPicPr>
          <p:cNvPr id="4" name="Picture 4"/>
          <p:cNvPicPr>
            <a:picLocks noChangeAspect="1" noChangeArrowheads="1"/>
          </p:cNvPicPr>
          <p:nvPr/>
        </p:nvPicPr>
        <p:blipFill>
          <a:blip r:embed="rId3" cstate="print"/>
          <a:srcRect/>
          <a:stretch>
            <a:fillRect/>
          </a:stretch>
        </p:blipFill>
        <p:spPr bwMode="auto">
          <a:xfrm>
            <a:off x="-1" y="620688"/>
            <a:ext cx="9144001" cy="152988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683568" y="0"/>
            <a:ext cx="8084032" cy="6484831"/>
          </a:xfrm>
          <a:prstGeom prst="rect">
            <a:avLst/>
          </a:prstGeom>
          <a:noFill/>
          <a:ln w="9525">
            <a:noFill/>
            <a:miter lim="800000"/>
            <a:headEnd/>
            <a:tailEnd/>
          </a:ln>
        </p:spPr>
      </p:pic>
      <p:sp>
        <p:nvSpPr>
          <p:cNvPr id="3"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28</a:t>
            </a:fld>
            <a:endParaRPr lang="it-IT"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1259632" y="116632"/>
            <a:ext cx="7067550" cy="1524000"/>
          </a:xfrm>
          <a:prstGeom prst="rect">
            <a:avLst/>
          </a:prstGeom>
          <a:noFill/>
          <a:ln w="9525">
            <a:noFill/>
            <a:miter lim="800000"/>
            <a:headEnd/>
            <a:tailEnd/>
          </a:ln>
        </p:spPr>
      </p:pic>
      <p:sp>
        <p:nvSpPr>
          <p:cNvPr id="3" name="Rettangolo 2"/>
          <p:cNvSpPr/>
          <p:nvPr/>
        </p:nvSpPr>
        <p:spPr>
          <a:xfrm>
            <a:off x="0" y="1632857"/>
            <a:ext cx="9144000" cy="4708981"/>
          </a:xfrm>
          <a:prstGeom prst="rect">
            <a:avLst/>
          </a:prstGeom>
        </p:spPr>
        <p:txBody>
          <a:bodyPr wrap="square">
            <a:spAutoFit/>
          </a:bodyPr>
          <a:lstStyle/>
          <a:p>
            <a:pPr algn="just"/>
            <a:r>
              <a:rPr lang="it-IT" sz="2000" dirty="0"/>
              <a:t>La crema di lievito (diverso ceppo di partenza da quella utilizzata per la produzione del lievito fresco) viene filtrata con filtri rotativi sotto vuoto; la torta viene estrusa in speciali trafile sotto forma di sottili spaghetti i quali vengono inviati all’essiccamento a bassa T (controllata per non danneggiare il prodotto, che è un organismo vivente), in essiccatoi a letto fluido ove viene immessa aria calda filtrata e deumidificata.</a:t>
            </a:r>
          </a:p>
          <a:p>
            <a:pPr algn="just"/>
            <a:r>
              <a:rPr lang="it-IT" sz="2000" dirty="0"/>
              <a:t>Il prodotto essiccato (polvere sottile, lievito secco istantaneo o </a:t>
            </a:r>
            <a:r>
              <a:rPr lang="it-IT" sz="2000"/>
              <a:t>piccoli granuli, lievito </a:t>
            </a:r>
            <a:r>
              <a:rPr lang="it-IT" sz="2000" dirty="0"/>
              <a:t>secco attivo) viene inviato al reparto confezionamento e confezionato sotto vuoto o in sacchetti da 500 grammi, o in sacchi da 15 Kg, oppure sotto atmosfera di gas inerte (azoto) in sacconi da 1000 Kg (big </a:t>
            </a:r>
            <a:r>
              <a:rPr lang="it-IT" sz="2000" dirty="0" err="1"/>
              <a:t>bags</a:t>
            </a:r>
            <a:r>
              <a:rPr lang="it-IT" sz="2000" dirty="0"/>
              <a:t>).</a:t>
            </a:r>
          </a:p>
          <a:p>
            <a:pPr algn="just"/>
            <a:r>
              <a:rPr lang="it-IT" sz="2000" dirty="0"/>
              <a:t>La pressoché totale assenza di aria (ossigeno) nelle confezioni, garantisce una durata del  prodotto, con tutte le caratteristiche di un lievito fresco, di circa due anni.</a:t>
            </a:r>
          </a:p>
          <a:p>
            <a:pPr algn="just"/>
            <a:r>
              <a:rPr lang="it-IT" sz="2000" dirty="0"/>
              <a:t>Il trasporto e la distribuzione del lievito secco, a differenza di quello fresco, non necessitano di un’efficace catena del freddo e ciò spiega l’elevata diffusione di questo tipo di lievito nei paesi a clima caldo (Medio Oriente, Africa, Asia ecc.) ove la conservazione del prodotto fresco sarebbe problematica.</a:t>
            </a:r>
          </a:p>
        </p:txBody>
      </p:sp>
      <p:sp>
        <p:nvSpPr>
          <p:cNvPr id="4"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29</a:t>
            </a:fld>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954107"/>
          </a:xfrm>
          <a:prstGeom prst="rect">
            <a:avLst/>
          </a:prstGeom>
        </p:spPr>
        <p:txBody>
          <a:bodyPr wrap="square">
            <a:spAutoFit/>
          </a:bodyPr>
          <a:lstStyle/>
          <a:p>
            <a:pPr algn="ctr"/>
            <a:r>
              <a:rPr lang="it-IT" sz="3200" b="1" dirty="0">
                <a:solidFill>
                  <a:srgbClr val="FF0000"/>
                </a:solidFill>
              </a:rPr>
              <a:t>Lievito da cucina</a:t>
            </a:r>
          </a:p>
          <a:p>
            <a:pPr algn="ctr"/>
            <a:endParaRPr lang="it-IT" b="1" dirty="0">
              <a:solidFill>
                <a:srgbClr val="FF0000"/>
              </a:solidFill>
            </a:endParaRPr>
          </a:p>
        </p:txBody>
      </p:sp>
      <p:sp>
        <p:nvSpPr>
          <p:cNvPr id="3" name="Text Box 10"/>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3</a:t>
            </a:fld>
            <a:endParaRPr lang="it-IT" dirty="0"/>
          </a:p>
        </p:txBody>
      </p:sp>
      <p:sp>
        <p:nvSpPr>
          <p:cNvPr id="4" name="Rettangolo 3"/>
          <p:cNvSpPr/>
          <p:nvPr/>
        </p:nvSpPr>
        <p:spPr>
          <a:xfrm>
            <a:off x="0" y="243513"/>
            <a:ext cx="9144000" cy="6370975"/>
          </a:xfrm>
          <a:prstGeom prst="rect">
            <a:avLst/>
          </a:prstGeom>
        </p:spPr>
        <p:txBody>
          <a:bodyPr wrap="square">
            <a:spAutoFit/>
          </a:bodyPr>
          <a:lstStyle/>
          <a:p>
            <a:br>
              <a:rPr lang="it-IT" dirty="0"/>
            </a:br>
            <a:r>
              <a:rPr lang="it-IT" dirty="0"/>
              <a:t>Il lievito da cucina è  costituito da colture miste di lieviti, prevalentemente </a:t>
            </a:r>
            <a:r>
              <a:rPr lang="it-IT" b="1" i="1" dirty="0" err="1"/>
              <a:t>Saccharomyces</a:t>
            </a:r>
            <a:r>
              <a:rPr lang="it-IT" b="1" dirty="0"/>
              <a:t> </a:t>
            </a:r>
            <a:r>
              <a:rPr lang="it-IT" b="1" i="1" dirty="0" err="1"/>
              <a:t>cerevisiae</a:t>
            </a:r>
            <a:r>
              <a:rPr lang="it-IT" dirty="0"/>
              <a:t>. </a:t>
            </a:r>
          </a:p>
          <a:p>
            <a:pPr algn="just"/>
            <a:endParaRPr lang="it-IT" dirty="0"/>
          </a:p>
          <a:p>
            <a:pPr algn="just"/>
            <a:r>
              <a:rPr lang="it-IT" dirty="0"/>
              <a:t>E’ usato negli impasti di farina per determinarne la “crescita”, provocando modifiche chimiche e </a:t>
            </a:r>
            <a:r>
              <a:rPr lang="it-IT" dirty="0" err="1"/>
              <a:t>reologiche</a:t>
            </a:r>
            <a:r>
              <a:rPr lang="it-IT" dirty="0"/>
              <a:t> necessarie alla buona riuscita della successiva fase di cottura:</a:t>
            </a:r>
          </a:p>
          <a:p>
            <a:pPr algn="just"/>
            <a:endParaRPr lang="it-IT" dirty="0"/>
          </a:p>
          <a:p>
            <a:pPr lvl="1" algn="just">
              <a:buFont typeface="Arial" pitchFamily="34" charset="0"/>
              <a:buChar char="•"/>
            </a:pPr>
            <a:r>
              <a:rPr lang="it-IT" dirty="0"/>
              <a:t>la fermentazione alcoolica degli zuccheri causa la produzione di CO</a:t>
            </a:r>
            <a:r>
              <a:rPr lang="it-IT" baseline="-25000" dirty="0"/>
              <a:t>2</a:t>
            </a:r>
            <a:r>
              <a:rPr lang="it-IT" dirty="0"/>
              <a:t> (ca. 3,5 ml/</a:t>
            </a:r>
            <a:r>
              <a:rPr lang="it-IT" dirty="0" err="1"/>
              <a:t>g</a:t>
            </a:r>
            <a:r>
              <a:rPr lang="it-IT" baseline="-25000" dirty="0" err="1"/>
              <a:t>pasta</a:t>
            </a:r>
            <a:r>
              <a:rPr lang="it-IT" dirty="0"/>
              <a:t>), aumentando la porosità della pasta e dunque la leggerezza del prodotto finale</a:t>
            </a:r>
          </a:p>
          <a:p>
            <a:pPr lvl="1" algn="just">
              <a:buFont typeface="Arial" pitchFamily="34" charset="0"/>
              <a:buChar char="•"/>
            </a:pPr>
            <a:endParaRPr lang="it-IT" dirty="0"/>
          </a:p>
          <a:p>
            <a:pPr lvl="1" algn="just">
              <a:buFont typeface="Arial" pitchFamily="34" charset="0"/>
              <a:buChar char="•"/>
            </a:pPr>
            <a:r>
              <a:rPr lang="it-IT" dirty="0"/>
              <a:t>gli acidi carbossilici e loro esteri rilasciati nel corso della fermentazione influenzano il sapore del prodotto finale</a:t>
            </a:r>
          </a:p>
          <a:p>
            <a:pPr lvl="1" algn="just">
              <a:buFont typeface="Arial" pitchFamily="34" charset="0"/>
              <a:buChar char="•"/>
            </a:pPr>
            <a:endParaRPr lang="it-IT" dirty="0"/>
          </a:p>
          <a:p>
            <a:pPr lvl="1" algn="just">
              <a:buFont typeface="Arial" pitchFamily="34" charset="0"/>
              <a:buChar char="•"/>
            </a:pPr>
            <a:r>
              <a:rPr lang="it-IT" dirty="0"/>
              <a:t>il </a:t>
            </a:r>
            <a:r>
              <a:rPr lang="it-IT" dirty="0" err="1"/>
              <a:t>glutatione</a:t>
            </a:r>
            <a:r>
              <a:rPr lang="it-IT" dirty="0"/>
              <a:t> rilasciato riduce i legami S-S del glutine, modificando morfologia e proprietà meccaniche del prodotto finale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755576" y="0"/>
            <a:ext cx="8001612" cy="6513947"/>
          </a:xfrm>
          <a:prstGeom prst="rect">
            <a:avLst/>
          </a:prstGeom>
          <a:noFill/>
          <a:ln w="9525">
            <a:noFill/>
            <a:miter lim="800000"/>
            <a:headEnd/>
            <a:tailEnd/>
          </a:ln>
        </p:spPr>
      </p:pic>
      <p:sp>
        <p:nvSpPr>
          <p:cNvPr id="4"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30</a:t>
            </a:fld>
            <a:endParaRPr lang="it-I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77480"/>
            <a:ext cx="9144000" cy="6247864"/>
          </a:xfrm>
          <a:prstGeom prst="rect">
            <a:avLst/>
          </a:prstGeom>
        </p:spPr>
        <p:txBody>
          <a:bodyPr wrap="square">
            <a:spAutoFit/>
          </a:bodyPr>
          <a:lstStyle/>
          <a:p>
            <a:pPr algn="just"/>
            <a:r>
              <a:rPr lang="it-IT" sz="2000" dirty="0"/>
              <a:t>Attualmente il lievito fresco, prodotto nelle varie configurazioni (blocchi da 500 g., cubetti da 25 g., sacchi da 25 Kg. ecc.) all’uscita delle sale di confezionamento viene immediatamente stivato in autoarticolati frigoriferi e portato nella piattaforma di </a:t>
            </a:r>
            <a:r>
              <a:rPr lang="it-IT" sz="2000" dirty="0" err="1"/>
              <a:t>Stradella</a:t>
            </a:r>
            <a:r>
              <a:rPr lang="it-IT" sz="2000" dirty="0"/>
              <a:t> gestita da altra società, per essere scaricato ed introdotto in magazzini frigoriferi dove staziona 36 – 48 ore al fine di raggiungere la temperatura di 2° C. Dopo questa “stagionatura” il lievito è tolto dal magazzino e preparato alla spedizione (attività di </a:t>
            </a:r>
            <a:r>
              <a:rPr lang="it-IT" sz="2000" dirty="0" err="1"/>
              <a:t>picking</a:t>
            </a:r>
            <a:r>
              <a:rPr lang="it-IT" sz="2000" dirty="0"/>
              <a:t>); successivamente viene di nuovo stivato in autotreni frigoriferi ed inviato ai vari clienti italiani od esteri.</a:t>
            </a:r>
          </a:p>
          <a:p>
            <a:pPr algn="just"/>
            <a:r>
              <a:rPr lang="it-IT" sz="2000" dirty="0"/>
              <a:t>Il lievito secco, prodotto nelle varie configurazioni (sacchetti sottovuoto da 500 g., sacchetti sottovuoto da 10-15 kg. in </a:t>
            </a:r>
            <a:r>
              <a:rPr lang="it-IT" sz="2000" dirty="0" err="1"/>
              <a:t>big-bags</a:t>
            </a:r>
            <a:r>
              <a:rPr lang="it-IT" sz="2000" dirty="0"/>
              <a:t>, ecc.), dopo essere stato confezionato su bancali, rimane in fabbrica alcuni giorni nelle aree di quarantena per controlli qualitativi. A controlli ultimati, il prodotto “validato” viene stivato in autotreni e trasportato nella piattaforma di </a:t>
            </a:r>
            <a:r>
              <a:rPr lang="it-IT" sz="2000" dirty="0" err="1"/>
              <a:t>Rivalta</a:t>
            </a:r>
            <a:r>
              <a:rPr lang="it-IT" sz="2000" dirty="0"/>
              <a:t> </a:t>
            </a:r>
            <a:r>
              <a:rPr lang="it-IT" sz="2000" dirty="0" err="1"/>
              <a:t>Scrivia</a:t>
            </a:r>
            <a:r>
              <a:rPr lang="it-IT" sz="2000" dirty="0"/>
              <a:t> (AL)</a:t>
            </a:r>
          </a:p>
          <a:p>
            <a:pPr algn="just"/>
            <a:r>
              <a:rPr lang="it-IT" sz="2000" dirty="0"/>
              <a:t>gestita da altra azienda per essere scaricato ed introdotto in magazzini dove staziona il tempo necessario alla pianificazione degli ordini a cliente. Avvenuta la pianificazione, il lievito è tolto dal magazzino e preparato alla spedizione (attività di </a:t>
            </a:r>
            <a:r>
              <a:rPr lang="it-IT" sz="2000" dirty="0" err="1"/>
              <a:t>picking</a:t>
            </a:r>
            <a:r>
              <a:rPr lang="it-IT" sz="2000" dirty="0"/>
              <a:t>); successivamente viene di nuovo stivato in autotreni ed inviato ai vari mercati esteri.</a:t>
            </a:r>
          </a:p>
          <a:p>
            <a:pPr algn="just"/>
            <a:r>
              <a:rPr lang="it-IT" sz="2000" dirty="0"/>
              <a:t>Le attività di trasporto per il trasferimento del lievito, dalla Fabbrica alle due piattaforme esterne, comporta sul bilancio della fabbrica un aggravio dei costi di gestione</a:t>
            </a:r>
          </a:p>
        </p:txBody>
      </p:sp>
      <p:sp>
        <p:nvSpPr>
          <p:cNvPr id="3"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31</a:t>
            </a:fld>
            <a:endParaRPr lang="it-IT"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539552" y="0"/>
            <a:ext cx="8190232" cy="6572958"/>
          </a:xfrm>
          <a:prstGeom prst="rect">
            <a:avLst/>
          </a:prstGeom>
          <a:noFill/>
          <a:ln w="9525">
            <a:noFill/>
            <a:miter lim="800000"/>
            <a:headEnd/>
            <a:tailEnd/>
          </a:ln>
        </p:spPr>
      </p:pic>
      <p:sp>
        <p:nvSpPr>
          <p:cNvPr id="4"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32</a:t>
            </a:fld>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683568" y="0"/>
            <a:ext cx="7920880" cy="6439276"/>
          </a:xfrm>
          <a:prstGeom prst="rect">
            <a:avLst/>
          </a:prstGeom>
          <a:noFill/>
          <a:ln w="9525">
            <a:noFill/>
            <a:miter lim="800000"/>
            <a:headEnd/>
            <a:tailEnd/>
          </a:ln>
        </p:spPr>
      </p:pic>
      <p:sp>
        <p:nvSpPr>
          <p:cNvPr id="4"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33</a:t>
            </a:fld>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611560" y="130702"/>
            <a:ext cx="8352928" cy="6355910"/>
          </a:xfrm>
          <a:prstGeom prst="rect">
            <a:avLst/>
          </a:prstGeom>
          <a:noFill/>
          <a:ln w="9525">
            <a:noFill/>
            <a:miter lim="800000"/>
            <a:headEnd/>
            <a:tailEnd/>
          </a:ln>
        </p:spPr>
      </p:pic>
      <p:sp>
        <p:nvSpPr>
          <p:cNvPr id="4"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34</a:t>
            </a:fld>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611560" y="130702"/>
            <a:ext cx="8352928" cy="6355910"/>
          </a:xfrm>
          <a:prstGeom prst="rect">
            <a:avLst/>
          </a:prstGeom>
          <a:noFill/>
          <a:ln w="9525">
            <a:noFill/>
            <a:miter lim="800000"/>
            <a:headEnd/>
            <a:tailEnd/>
          </a:ln>
        </p:spPr>
      </p:pic>
      <p:sp>
        <p:nvSpPr>
          <p:cNvPr id="3" name="Text Box 10"/>
          <p:cNvSpPr txBox="1">
            <a:spLocks noChangeArrowheads="1"/>
          </p:cNvSpPr>
          <p:nvPr/>
        </p:nvSpPr>
        <p:spPr bwMode="auto">
          <a:xfrm>
            <a:off x="8676456"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35</a:t>
            </a:fld>
            <a:endParaRPr lang="it-I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115616" y="143944"/>
            <a:ext cx="6696744" cy="6425254"/>
          </a:xfrm>
          <a:prstGeom prst="rect">
            <a:avLst/>
          </a:prstGeom>
          <a:noFill/>
          <a:ln w="9525">
            <a:noFill/>
            <a:miter lim="800000"/>
            <a:headEnd/>
            <a:tailEnd/>
          </a:ln>
        </p:spPr>
      </p:pic>
      <p:sp>
        <p:nvSpPr>
          <p:cNvPr id="3" name="Rettangolo 2"/>
          <p:cNvSpPr/>
          <p:nvPr/>
        </p:nvSpPr>
        <p:spPr>
          <a:xfrm>
            <a:off x="8651557" y="6423719"/>
            <a:ext cx="492443" cy="461665"/>
          </a:xfrm>
          <a:prstGeom prst="rect">
            <a:avLst/>
          </a:prstGeom>
        </p:spPr>
        <p:txBody>
          <a:bodyPr wrap="square">
            <a:spAutoFit/>
          </a:bodyPr>
          <a:lstStyle/>
          <a:p>
            <a:fld id="{7A20A976-885E-4FE5-820B-051D748EBD36}" type="slidenum">
              <a:rPr lang="it-IT" smtClean="0"/>
              <a:pPr/>
              <a:t>36</a:t>
            </a:fld>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043608" y="116632"/>
            <a:ext cx="7899988" cy="6291176"/>
          </a:xfrm>
          <a:prstGeom prst="rect">
            <a:avLst/>
          </a:prstGeom>
          <a:noFill/>
          <a:ln w="9525">
            <a:noFill/>
            <a:miter lim="800000"/>
            <a:headEnd/>
            <a:tailEnd/>
          </a:ln>
        </p:spPr>
      </p:pic>
      <p:sp>
        <p:nvSpPr>
          <p:cNvPr id="3" name="Rettangolo 2"/>
          <p:cNvSpPr/>
          <p:nvPr/>
        </p:nvSpPr>
        <p:spPr>
          <a:xfrm>
            <a:off x="8651557" y="6396335"/>
            <a:ext cx="492443" cy="461665"/>
          </a:xfrm>
          <a:prstGeom prst="rect">
            <a:avLst/>
          </a:prstGeom>
        </p:spPr>
        <p:txBody>
          <a:bodyPr wrap="square">
            <a:spAutoFit/>
          </a:bodyPr>
          <a:lstStyle/>
          <a:p>
            <a:fld id="{7A20A976-885E-4FE5-820B-051D748EBD36}" type="slidenum">
              <a:rPr lang="it-IT" smtClean="0"/>
              <a:pPr/>
              <a:t>37</a:t>
            </a:fld>
            <a:endParaRPr lang="it-IT"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1043609" y="105019"/>
            <a:ext cx="7344816" cy="6397098"/>
            <a:chOff x="1043609" y="105019"/>
            <a:chExt cx="7344816" cy="6397098"/>
          </a:xfrm>
        </p:grpSpPr>
        <p:pic>
          <p:nvPicPr>
            <p:cNvPr id="6146" name="Picture 2"/>
            <p:cNvPicPr>
              <a:picLocks noChangeAspect="1" noChangeArrowheads="1"/>
            </p:cNvPicPr>
            <p:nvPr/>
          </p:nvPicPr>
          <p:blipFill>
            <a:blip r:embed="rId2" cstate="print"/>
            <a:srcRect/>
            <a:stretch>
              <a:fillRect/>
            </a:stretch>
          </p:blipFill>
          <p:spPr bwMode="auto">
            <a:xfrm>
              <a:off x="1043609" y="105019"/>
              <a:ext cx="7344816" cy="6397098"/>
            </a:xfrm>
            <a:prstGeom prst="rect">
              <a:avLst/>
            </a:prstGeom>
            <a:noFill/>
            <a:ln w="9525">
              <a:noFill/>
              <a:miter lim="800000"/>
              <a:headEnd/>
              <a:tailEnd/>
            </a:ln>
          </p:spPr>
        </p:pic>
        <p:sp>
          <p:nvSpPr>
            <p:cNvPr id="4" name="Rettangolo 3"/>
            <p:cNvSpPr/>
            <p:nvPr/>
          </p:nvSpPr>
          <p:spPr bwMode="auto">
            <a:xfrm>
              <a:off x="7596336" y="5877272"/>
              <a:ext cx="648072" cy="2880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Times New Roman" pitchFamily="18" charset="0"/>
              </a:endParaRPr>
            </a:p>
          </p:txBody>
        </p:sp>
      </p:grpSp>
      <p:sp>
        <p:nvSpPr>
          <p:cNvPr id="6" name="Rettangolo 5"/>
          <p:cNvSpPr/>
          <p:nvPr/>
        </p:nvSpPr>
        <p:spPr>
          <a:xfrm>
            <a:off x="8651557" y="6396335"/>
            <a:ext cx="492443" cy="461665"/>
          </a:xfrm>
          <a:prstGeom prst="rect">
            <a:avLst/>
          </a:prstGeom>
        </p:spPr>
        <p:txBody>
          <a:bodyPr wrap="square">
            <a:spAutoFit/>
          </a:bodyPr>
          <a:lstStyle/>
          <a:p>
            <a:fld id="{7A20A976-885E-4FE5-820B-051D748EBD36}" type="slidenum">
              <a:rPr lang="it-IT" smtClean="0"/>
              <a:pPr/>
              <a:t>38</a:t>
            </a:fld>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954107"/>
          </a:xfrm>
          <a:prstGeom prst="rect">
            <a:avLst/>
          </a:prstGeom>
        </p:spPr>
        <p:txBody>
          <a:bodyPr wrap="square">
            <a:spAutoFit/>
          </a:bodyPr>
          <a:lstStyle/>
          <a:p>
            <a:pPr algn="ctr"/>
            <a:r>
              <a:rPr lang="it-IT" sz="3200" b="1" dirty="0">
                <a:solidFill>
                  <a:srgbClr val="FF0000"/>
                </a:solidFill>
              </a:rPr>
              <a:t>Lievito da cucina</a:t>
            </a:r>
          </a:p>
          <a:p>
            <a:pPr algn="ctr"/>
            <a:endParaRPr lang="it-IT" b="1" dirty="0">
              <a:solidFill>
                <a:srgbClr val="FF0000"/>
              </a:solidFill>
            </a:endParaRPr>
          </a:p>
        </p:txBody>
      </p:sp>
      <p:sp>
        <p:nvSpPr>
          <p:cNvPr id="3" name="Text Box 10"/>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4</a:t>
            </a:fld>
            <a:endParaRPr lang="it-IT" dirty="0"/>
          </a:p>
        </p:txBody>
      </p:sp>
      <p:pic>
        <p:nvPicPr>
          <p:cNvPr id="1026" name="Picture 2" descr="http://podcast.federica.unina.it/mini/img.php?src=/files/_docenti/pirozzi-domenico/img/domenico-pirozzi-4775-07-2.jpg"/>
          <p:cNvPicPr>
            <a:picLocks noChangeAspect="1" noChangeArrowheads="1"/>
          </p:cNvPicPr>
          <p:nvPr/>
        </p:nvPicPr>
        <p:blipFill>
          <a:blip r:embed="rId2" cstate="print"/>
          <a:srcRect/>
          <a:stretch>
            <a:fillRect/>
          </a:stretch>
        </p:blipFill>
        <p:spPr bwMode="auto">
          <a:xfrm>
            <a:off x="2699792" y="1340768"/>
            <a:ext cx="3528392" cy="3528393"/>
          </a:xfrm>
          <a:prstGeom prst="rect">
            <a:avLst/>
          </a:prstGeom>
          <a:noFill/>
        </p:spPr>
      </p:pic>
      <p:sp>
        <p:nvSpPr>
          <p:cNvPr id="6" name="Rettangolo 5"/>
          <p:cNvSpPr/>
          <p:nvPr/>
        </p:nvSpPr>
        <p:spPr>
          <a:xfrm>
            <a:off x="1043608" y="4869160"/>
            <a:ext cx="7128792" cy="1077218"/>
          </a:xfrm>
          <a:prstGeom prst="rect">
            <a:avLst/>
          </a:prstGeom>
        </p:spPr>
        <p:txBody>
          <a:bodyPr wrap="square">
            <a:spAutoFit/>
          </a:bodyPr>
          <a:lstStyle/>
          <a:p>
            <a:pPr algn="just"/>
            <a:r>
              <a:rPr lang="it-IT" dirty="0"/>
              <a:t>Fig</a:t>
            </a:r>
            <a:r>
              <a:rPr lang="it-IT" sz="2000" dirty="0"/>
              <a:t>ura 1 – Cellule di </a:t>
            </a:r>
            <a:r>
              <a:rPr lang="it-IT" sz="2000" dirty="0" err="1"/>
              <a:t>Saccharomyces</a:t>
            </a:r>
            <a:r>
              <a:rPr lang="it-IT" sz="2000" dirty="0"/>
              <a:t> </a:t>
            </a:r>
            <a:r>
              <a:rPr lang="it-IT" sz="2000" dirty="0" err="1"/>
              <a:t>cerevisiae</a:t>
            </a:r>
            <a:r>
              <a:rPr lang="it-IT" sz="2000" dirty="0"/>
              <a:t> fotografate al microscopio ottico. Le cellule, di forma ovale o </a:t>
            </a:r>
            <a:r>
              <a:rPr lang="it-IT" sz="2000" dirty="0" err="1"/>
              <a:t>ellitica</a:t>
            </a:r>
            <a:r>
              <a:rPr lang="it-IT" sz="2000" dirty="0"/>
              <a:t>, di diametro pari a 5-10 micron, si riproducono in prevalenza per gemmazione.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5</a:t>
            </a:fld>
            <a:endParaRPr lang="it-IT" dirty="0"/>
          </a:p>
        </p:txBody>
      </p:sp>
      <p:sp>
        <p:nvSpPr>
          <p:cNvPr id="3" name="Rettangolo 2"/>
          <p:cNvSpPr/>
          <p:nvPr/>
        </p:nvSpPr>
        <p:spPr>
          <a:xfrm>
            <a:off x="0" y="0"/>
            <a:ext cx="9144000" cy="954107"/>
          </a:xfrm>
          <a:prstGeom prst="rect">
            <a:avLst/>
          </a:prstGeom>
        </p:spPr>
        <p:txBody>
          <a:bodyPr wrap="square">
            <a:spAutoFit/>
          </a:bodyPr>
          <a:lstStyle/>
          <a:p>
            <a:pPr algn="ctr"/>
            <a:r>
              <a:rPr lang="it-IT" sz="3200" b="1" dirty="0">
                <a:solidFill>
                  <a:srgbClr val="FF0000"/>
                </a:solidFill>
              </a:rPr>
              <a:t>Produzione industriale di lieviti</a:t>
            </a:r>
          </a:p>
          <a:p>
            <a:pPr algn="ctr"/>
            <a:endParaRPr lang="it-IT" b="1" dirty="0">
              <a:solidFill>
                <a:srgbClr val="FF0000"/>
              </a:solidFill>
            </a:endParaRPr>
          </a:p>
        </p:txBody>
      </p:sp>
      <p:sp>
        <p:nvSpPr>
          <p:cNvPr id="4" name="Rettangolo 3"/>
          <p:cNvSpPr/>
          <p:nvPr/>
        </p:nvSpPr>
        <p:spPr>
          <a:xfrm>
            <a:off x="0" y="523121"/>
            <a:ext cx="9144000" cy="5416868"/>
          </a:xfrm>
          <a:prstGeom prst="rect">
            <a:avLst/>
          </a:prstGeom>
        </p:spPr>
        <p:txBody>
          <a:bodyPr wrap="square">
            <a:spAutoFit/>
          </a:bodyPr>
          <a:lstStyle/>
          <a:p>
            <a:r>
              <a:rPr lang="it-IT" dirty="0"/>
              <a:t>La produzione di </a:t>
            </a:r>
            <a:r>
              <a:rPr lang="it-IT" b="1" dirty="0"/>
              <a:t>lievito</a:t>
            </a:r>
            <a:r>
              <a:rPr lang="it-IT" dirty="0"/>
              <a:t> è un processo a basso valore aggiunto. </a:t>
            </a:r>
          </a:p>
          <a:p>
            <a:endParaRPr lang="it-IT" sz="1000" dirty="0"/>
          </a:p>
          <a:p>
            <a:pPr algn="just"/>
            <a:r>
              <a:rPr lang="it-IT" dirty="0"/>
              <a:t>Nutrienti a basso costo: i residui di lavorazioni agro-industriali (</a:t>
            </a:r>
            <a:r>
              <a:rPr lang="it-IT" b="1" dirty="0"/>
              <a:t>melasse</a:t>
            </a:r>
            <a:r>
              <a:rPr lang="it-IT" dirty="0"/>
              <a:t>), come la produzione di zucchero di canna o di barbabietola.</a:t>
            </a:r>
          </a:p>
          <a:p>
            <a:pPr algn="just"/>
            <a:endParaRPr lang="it-IT" sz="800" dirty="0"/>
          </a:p>
          <a:p>
            <a:pPr algn="just"/>
            <a:r>
              <a:rPr lang="it-IT" dirty="0"/>
              <a:t>Per ottenere i livelli desiderati di minerali e di vitamine (</a:t>
            </a:r>
            <a:r>
              <a:rPr lang="it-IT" b="1" dirty="0"/>
              <a:t>biotina</a:t>
            </a:r>
            <a:r>
              <a:rPr lang="it-IT" dirty="0"/>
              <a:t>), si mescolano melasse da fonti diverse o si aggiungono additivi.</a:t>
            </a:r>
          </a:p>
          <a:p>
            <a:pPr algn="just"/>
            <a:endParaRPr lang="it-IT" sz="800" dirty="0"/>
          </a:p>
          <a:p>
            <a:pPr algn="just"/>
            <a:r>
              <a:rPr lang="it-IT" dirty="0"/>
              <a:t>Le melasse sono pretrattate per </a:t>
            </a:r>
            <a:r>
              <a:rPr lang="it-IT" b="1" dirty="0"/>
              <a:t>separare pigmenti e proteine</a:t>
            </a:r>
            <a:r>
              <a:rPr lang="it-IT" dirty="0"/>
              <a:t> che possono alterare la colorazione ed il sapore del prodotto finale.</a:t>
            </a:r>
          </a:p>
          <a:p>
            <a:pPr algn="just"/>
            <a:endParaRPr lang="it-IT" sz="800" dirty="0"/>
          </a:p>
          <a:p>
            <a:pPr algn="just"/>
            <a:r>
              <a:rPr lang="it-IT" dirty="0"/>
              <a:t>La sterilizzazione è sostituita dalla </a:t>
            </a:r>
            <a:r>
              <a:rPr lang="it-IT" b="1" dirty="0"/>
              <a:t>pastorizzazione</a:t>
            </a:r>
            <a:r>
              <a:rPr lang="it-IT" dirty="0"/>
              <a:t> (breve trattamento a 80°C, poi rapido raffreddamento), per evitare la decomposizione degli zuccheri e la loro interazione con le proteine (colorazione), e per consentire la sopravvivenza dei batteri dell’acido lattico, che durante la crescita generano prodotti carbonilici che influenzano il sapore del prodotto finale.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6</a:t>
            </a:fld>
            <a:endParaRPr lang="it-IT" dirty="0"/>
          </a:p>
        </p:txBody>
      </p:sp>
      <p:sp>
        <p:nvSpPr>
          <p:cNvPr id="3" name="Rettangolo 2"/>
          <p:cNvSpPr/>
          <p:nvPr/>
        </p:nvSpPr>
        <p:spPr>
          <a:xfrm>
            <a:off x="0" y="0"/>
            <a:ext cx="9144000" cy="954107"/>
          </a:xfrm>
          <a:prstGeom prst="rect">
            <a:avLst/>
          </a:prstGeom>
        </p:spPr>
        <p:txBody>
          <a:bodyPr wrap="square">
            <a:spAutoFit/>
          </a:bodyPr>
          <a:lstStyle/>
          <a:p>
            <a:pPr algn="ctr"/>
            <a:r>
              <a:rPr lang="it-IT" sz="3200" b="1" dirty="0">
                <a:solidFill>
                  <a:srgbClr val="FF0000"/>
                </a:solidFill>
              </a:rPr>
              <a:t>Produzione industriale di lieviti</a:t>
            </a:r>
          </a:p>
          <a:p>
            <a:pPr algn="ctr"/>
            <a:endParaRPr lang="it-IT" b="1" dirty="0">
              <a:solidFill>
                <a:srgbClr val="FF0000"/>
              </a:solidFill>
            </a:endParaRPr>
          </a:p>
        </p:txBody>
      </p:sp>
      <p:sp>
        <p:nvSpPr>
          <p:cNvPr id="4" name="Rettangolo 3"/>
          <p:cNvSpPr/>
          <p:nvPr/>
        </p:nvSpPr>
        <p:spPr>
          <a:xfrm>
            <a:off x="0" y="836712"/>
            <a:ext cx="9144000" cy="4154984"/>
          </a:xfrm>
          <a:prstGeom prst="rect">
            <a:avLst/>
          </a:prstGeom>
        </p:spPr>
        <p:txBody>
          <a:bodyPr wrap="square">
            <a:spAutoFit/>
          </a:bodyPr>
          <a:lstStyle/>
          <a:p>
            <a:pPr algn="just"/>
            <a:r>
              <a:rPr lang="it-IT" dirty="0"/>
              <a:t>Le condizioni operative dei </a:t>
            </a:r>
            <a:r>
              <a:rPr lang="it-IT" dirty="0" err="1"/>
              <a:t>bioreattori</a:t>
            </a:r>
            <a:r>
              <a:rPr lang="it-IT" dirty="0"/>
              <a:t> industriali per la produzione di lievito da cucina sono dettate da esigenze talvolta contrapposte.</a:t>
            </a:r>
          </a:p>
          <a:p>
            <a:pPr algn="just"/>
            <a:endParaRPr lang="it-IT" dirty="0"/>
          </a:p>
          <a:p>
            <a:pPr algn="just"/>
            <a:r>
              <a:rPr lang="it-IT" dirty="0"/>
              <a:t>Il </a:t>
            </a:r>
            <a:r>
              <a:rPr lang="it-IT" b="1" dirty="0"/>
              <a:t>pH</a:t>
            </a:r>
            <a:r>
              <a:rPr lang="it-IT" dirty="0"/>
              <a:t> è inizialmente basso (ca. 4) per limitare i rischi di contaminazione.</a:t>
            </a:r>
          </a:p>
          <a:p>
            <a:pPr algn="just"/>
            <a:endParaRPr lang="it-IT" dirty="0"/>
          </a:p>
          <a:p>
            <a:pPr algn="just"/>
            <a:r>
              <a:rPr lang="it-IT" dirty="0"/>
              <a:t> Nella fase finale del processo viene aumentato a 5,5, per aumentare la velocità di crescita e rallentare le reazioni di colorazione.</a:t>
            </a:r>
          </a:p>
          <a:p>
            <a:pPr algn="just"/>
            <a:endParaRPr lang="it-IT" dirty="0"/>
          </a:p>
          <a:p>
            <a:pPr algn="just"/>
            <a:r>
              <a:rPr lang="it-IT" dirty="0"/>
              <a:t>La </a:t>
            </a:r>
            <a:r>
              <a:rPr lang="it-IT" b="1" dirty="0"/>
              <a:t>temperatura</a:t>
            </a:r>
            <a:r>
              <a:rPr lang="it-IT" dirty="0"/>
              <a:t> è di circa 30°C, per massimizzare la velocità di crescita e la resa in biomassa, anche se temperature più elevate migliorerebbero la solubilità dell’ossigeno nel terreno di coltura.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7</a:t>
            </a:fld>
            <a:endParaRPr lang="it-IT" dirty="0"/>
          </a:p>
        </p:txBody>
      </p:sp>
      <p:sp>
        <p:nvSpPr>
          <p:cNvPr id="3" name="Rettangolo 2"/>
          <p:cNvSpPr/>
          <p:nvPr/>
        </p:nvSpPr>
        <p:spPr>
          <a:xfrm>
            <a:off x="0" y="0"/>
            <a:ext cx="9144000" cy="954107"/>
          </a:xfrm>
          <a:prstGeom prst="rect">
            <a:avLst/>
          </a:prstGeom>
        </p:spPr>
        <p:txBody>
          <a:bodyPr wrap="square">
            <a:spAutoFit/>
          </a:bodyPr>
          <a:lstStyle/>
          <a:p>
            <a:pPr algn="ctr"/>
            <a:r>
              <a:rPr lang="it-IT" sz="3200" b="1" dirty="0">
                <a:solidFill>
                  <a:srgbClr val="FF0000"/>
                </a:solidFill>
              </a:rPr>
              <a:t>Produzione industriale di lieviti</a:t>
            </a:r>
          </a:p>
          <a:p>
            <a:pPr algn="ctr"/>
            <a:endParaRPr lang="it-IT" b="1" dirty="0">
              <a:solidFill>
                <a:srgbClr val="FF0000"/>
              </a:solidFill>
            </a:endParaRPr>
          </a:p>
        </p:txBody>
      </p:sp>
      <p:sp>
        <p:nvSpPr>
          <p:cNvPr id="4" name="Rettangolo 3"/>
          <p:cNvSpPr/>
          <p:nvPr/>
        </p:nvSpPr>
        <p:spPr>
          <a:xfrm>
            <a:off x="0" y="656104"/>
            <a:ext cx="9144000" cy="5509200"/>
          </a:xfrm>
          <a:prstGeom prst="rect">
            <a:avLst/>
          </a:prstGeom>
        </p:spPr>
        <p:txBody>
          <a:bodyPr wrap="square">
            <a:spAutoFit/>
          </a:bodyPr>
          <a:lstStyle/>
          <a:p>
            <a:pPr algn="just"/>
            <a:r>
              <a:rPr lang="it-IT" dirty="0"/>
              <a:t>La crescita dei lieviti in </a:t>
            </a:r>
            <a:r>
              <a:rPr lang="it-IT" b="1" dirty="0"/>
              <a:t>condizioni</a:t>
            </a:r>
            <a:r>
              <a:rPr lang="it-IT" dirty="0"/>
              <a:t> aerobiche è rapida grazie all’energia prodotta dall’ossidazione completa degli zuccheri (36 moli di ATP per mole di glucosio).</a:t>
            </a:r>
          </a:p>
          <a:p>
            <a:pPr algn="just"/>
            <a:r>
              <a:rPr lang="it-IT" dirty="0"/>
              <a:t> </a:t>
            </a:r>
          </a:p>
          <a:p>
            <a:pPr algn="just"/>
            <a:r>
              <a:rPr lang="it-IT" dirty="0"/>
              <a:t>L’</a:t>
            </a:r>
            <a:r>
              <a:rPr lang="it-IT" dirty="0" err="1"/>
              <a:t>esotermia</a:t>
            </a:r>
            <a:r>
              <a:rPr lang="it-IT" dirty="0"/>
              <a:t> del processo rende necessario il controllo della temperatura.</a:t>
            </a:r>
          </a:p>
          <a:p>
            <a:pPr algn="just"/>
            <a:endParaRPr lang="it-IT" sz="800" dirty="0"/>
          </a:p>
          <a:p>
            <a:pPr algn="just"/>
            <a:r>
              <a:rPr lang="it-IT" dirty="0"/>
              <a:t>La crescita della biomassa può essere limitata dal </a:t>
            </a:r>
            <a:r>
              <a:rPr lang="it-IT" b="1" dirty="0"/>
              <a:t>trasporto di ossigeno</a:t>
            </a:r>
            <a:r>
              <a:rPr lang="it-IT" dirty="0"/>
              <a:t>. L’aria viene fatta gorgogliare nel reattore, la cui altezza deve consentire elevati tempi di permanenza delle bolle, contenendo però le spese di pompaggio.</a:t>
            </a:r>
          </a:p>
          <a:p>
            <a:pPr algn="just"/>
            <a:endParaRPr lang="it-IT" sz="800" dirty="0"/>
          </a:p>
          <a:p>
            <a:pPr algn="just"/>
            <a:r>
              <a:rPr lang="it-IT" dirty="0"/>
              <a:t>Il</a:t>
            </a:r>
            <a:r>
              <a:rPr lang="it-IT" b="1" dirty="0"/>
              <a:t> fattore di moltiplicazione della biomassa</a:t>
            </a:r>
            <a:r>
              <a:rPr lang="it-IT" dirty="0"/>
              <a:t> è limitato, in quanto la concentrazione dell’inoculo deve essere non inferiore all’1% (w/</a:t>
            </a:r>
            <a:r>
              <a:rPr lang="it-IT" dirty="0" err="1"/>
              <a:t>w</a:t>
            </a:r>
            <a:r>
              <a:rPr lang="it-IT" dirty="0"/>
              <a:t>), mentre la concentrazione finale di lieviti non supera il 4-6% (w/</a:t>
            </a:r>
            <a:r>
              <a:rPr lang="it-IT" dirty="0" err="1"/>
              <a:t>w</a:t>
            </a:r>
            <a:r>
              <a:rPr lang="it-IT" dirty="0"/>
              <a:t>), in quanto l’aumento della viscosità del mezzo riduce i coefficienti di trasporto dell’ossigeno.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8</a:t>
            </a:fld>
            <a:endParaRPr lang="it-IT" dirty="0"/>
          </a:p>
        </p:txBody>
      </p:sp>
      <p:sp>
        <p:nvSpPr>
          <p:cNvPr id="3" name="Rettangolo 2"/>
          <p:cNvSpPr/>
          <p:nvPr/>
        </p:nvSpPr>
        <p:spPr>
          <a:xfrm>
            <a:off x="0" y="0"/>
            <a:ext cx="9144000" cy="954107"/>
          </a:xfrm>
          <a:prstGeom prst="rect">
            <a:avLst/>
          </a:prstGeom>
        </p:spPr>
        <p:txBody>
          <a:bodyPr wrap="square">
            <a:spAutoFit/>
          </a:bodyPr>
          <a:lstStyle/>
          <a:p>
            <a:pPr algn="ctr"/>
            <a:r>
              <a:rPr lang="it-IT" sz="3200" b="1" dirty="0">
                <a:solidFill>
                  <a:srgbClr val="FF0000"/>
                </a:solidFill>
              </a:rPr>
              <a:t>Produzione industriale di lieviti</a:t>
            </a:r>
          </a:p>
          <a:p>
            <a:pPr algn="ctr"/>
            <a:endParaRPr lang="it-IT" b="1" dirty="0">
              <a:solidFill>
                <a:srgbClr val="FF0000"/>
              </a:solidFill>
            </a:endParaRPr>
          </a:p>
        </p:txBody>
      </p:sp>
      <p:sp>
        <p:nvSpPr>
          <p:cNvPr id="4" name="Rettangolo 3"/>
          <p:cNvSpPr/>
          <p:nvPr/>
        </p:nvSpPr>
        <p:spPr>
          <a:xfrm>
            <a:off x="0" y="686301"/>
            <a:ext cx="9144000" cy="5632311"/>
          </a:xfrm>
          <a:prstGeom prst="rect">
            <a:avLst/>
          </a:prstGeom>
        </p:spPr>
        <p:txBody>
          <a:bodyPr wrap="square">
            <a:spAutoFit/>
          </a:bodyPr>
          <a:lstStyle/>
          <a:p>
            <a:r>
              <a:rPr lang="it-IT" dirty="0"/>
              <a:t>Ossidazione completa del glucosio:</a:t>
            </a:r>
          </a:p>
          <a:p>
            <a:r>
              <a:rPr lang="it-IT" dirty="0"/>
              <a:t>			rapporti stechiometrici (teorici)</a:t>
            </a:r>
          </a:p>
          <a:p>
            <a:r>
              <a:rPr lang="it-IT" dirty="0"/>
              <a:t>		Y</a:t>
            </a:r>
            <a:r>
              <a:rPr lang="it-IT" baseline="-25000" dirty="0"/>
              <a:t>O2/glucosio</a:t>
            </a:r>
            <a:r>
              <a:rPr lang="it-IT" dirty="0"/>
              <a:t> = 1,07 g/</a:t>
            </a:r>
            <a:r>
              <a:rPr lang="it-IT" dirty="0" err="1"/>
              <a:t>g</a:t>
            </a:r>
            <a:r>
              <a:rPr lang="it-IT" dirty="0"/>
              <a:t>		 Y</a:t>
            </a:r>
            <a:r>
              <a:rPr lang="it-IT" baseline="-25000" dirty="0"/>
              <a:t>CO2/glucosio</a:t>
            </a:r>
            <a:r>
              <a:rPr lang="it-IT" dirty="0"/>
              <a:t> = 1,47 g/</a:t>
            </a:r>
            <a:r>
              <a:rPr lang="it-IT" dirty="0" err="1"/>
              <a:t>g</a:t>
            </a:r>
            <a:endParaRPr lang="it-IT" dirty="0"/>
          </a:p>
          <a:p>
            <a:endParaRPr lang="it-IT" dirty="0"/>
          </a:p>
          <a:p>
            <a:pPr algn="just"/>
            <a:r>
              <a:rPr lang="it-IT" dirty="0"/>
              <a:t>La somma delle reazioni che avvengono nel corso della crescita aerobica dei lieviti corrisponde alla reazione:</a:t>
            </a:r>
          </a:p>
          <a:p>
            <a:r>
              <a:rPr lang="it-IT" dirty="0"/>
              <a:t>				rapporti stechiometrici</a:t>
            </a:r>
          </a:p>
          <a:p>
            <a:r>
              <a:rPr lang="it-IT" dirty="0"/>
              <a:t>		Y</a:t>
            </a:r>
            <a:r>
              <a:rPr lang="it-IT" baseline="-25000" dirty="0"/>
              <a:t>O2/glucosio</a:t>
            </a:r>
            <a:r>
              <a:rPr lang="it-IT" dirty="0"/>
              <a:t> = 0,50 g/</a:t>
            </a:r>
            <a:r>
              <a:rPr lang="it-IT" dirty="0" err="1"/>
              <a:t>g</a:t>
            </a:r>
            <a:r>
              <a:rPr lang="it-IT" dirty="0"/>
              <a:t> 		Y</a:t>
            </a:r>
            <a:r>
              <a:rPr lang="it-IT" baseline="-25000" dirty="0"/>
              <a:t>CO2/glucosio</a:t>
            </a:r>
            <a:r>
              <a:rPr lang="it-IT" dirty="0"/>
              <a:t> = 0,70 g/</a:t>
            </a:r>
            <a:r>
              <a:rPr lang="it-IT" dirty="0" err="1"/>
              <a:t>g</a:t>
            </a:r>
            <a:br>
              <a:rPr lang="it-IT" dirty="0"/>
            </a:br>
            <a:r>
              <a:rPr lang="it-IT" dirty="0"/>
              <a:t>		</a:t>
            </a:r>
            <a:r>
              <a:rPr lang="it-IT" dirty="0" err="1"/>
              <a:t>Y</a:t>
            </a:r>
            <a:r>
              <a:rPr lang="it-IT" baseline="-25000" dirty="0" err="1"/>
              <a:t>biomassa</a:t>
            </a:r>
            <a:r>
              <a:rPr lang="it-IT" baseline="-25000" dirty="0"/>
              <a:t>/glucosio</a:t>
            </a:r>
            <a:r>
              <a:rPr lang="it-IT" dirty="0"/>
              <a:t> = 0,50 g/</a:t>
            </a:r>
            <a:r>
              <a:rPr lang="it-IT" dirty="0" err="1"/>
              <a:t>g</a:t>
            </a:r>
            <a:endParaRPr lang="it-IT" dirty="0"/>
          </a:p>
          <a:p>
            <a:endParaRPr lang="it-IT" dirty="0"/>
          </a:p>
          <a:p>
            <a:pPr algn="just"/>
            <a:r>
              <a:rPr lang="it-IT" dirty="0"/>
              <a:t>Il confronto tra i rapporti ponderali indica che circa metà dello zucchero consumato viene ossidato completamente, mentre l’altra metà segue altre vie metaboliche, consentendo la sintesi di nuova biomassa. </a:t>
            </a:r>
          </a:p>
          <a:p>
            <a:pPr algn="ctr"/>
            <a:r>
              <a:rPr lang="it-IT" u="sng" dirty="0"/>
              <a:t>La massima </a:t>
            </a:r>
            <a:r>
              <a:rPr lang="it-IT" b="1" u="sng" dirty="0"/>
              <a:t>resa in biomassa</a:t>
            </a:r>
            <a:r>
              <a:rPr lang="it-IT" u="sng" dirty="0"/>
              <a:t> è pari a 0,5 g di biomassa per g di glucosio consumato.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8807450" y="6400800"/>
            <a:ext cx="336550" cy="457200"/>
          </a:xfrm>
          <a:prstGeom prst="rect">
            <a:avLst/>
          </a:prstGeom>
          <a:noFill/>
          <a:ln w="9525">
            <a:noFill/>
            <a:miter lim="800000"/>
            <a:headEnd/>
            <a:tailEnd/>
          </a:ln>
          <a:effectLst/>
        </p:spPr>
        <p:txBody>
          <a:bodyPr wrap="none">
            <a:spAutoFit/>
          </a:bodyPr>
          <a:lstStyle/>
          <a:p>
            <a:fld id="{7A20A976-885E-4FE5-820B-051D748EBD36}" type="slidenum">
              <a:rPr lang="it-IT"/>
              <a:pPr/>
              <a:t>9</a:t>
            </a:fld>
            <a:endParaRPr lang="it-IT" dirty="0"/>
          </a:p>
        </p:txBody>
      </p:sp>
      <p:sp>
        <p:nvSpPr>
          <p:cNvPr id="3" name="Rettangolo 2"/>
          <p:cNvSpPr/>
          <p:nvPr/>
        </p:nvSpPr>
        <p:spPr>
          <a:xfrm>
            <a:off x="0" y="0"/>
            <a:ext cx="9144000" cy="954107"/>
          </a:xfrm>
          <a:prstGeom prst="rect">
            <a:avLst/>
          </a:prstGeom>
        </p:spPr>
        <p:txBody>
          <a:bodyPr wrap="square">
            <a:spAutoFit/>
          </a:bodyPr>
          <a:lstStyle/>
          <a:p>
            <a:pPr algn="ctr"/>
            <a:r>
              <a:rPr lang="it-IT" sz="3200" b="1" dirty="0">
                <a:solidFill>
                  <a:srgbClr val="FF0000"/>
                </a:solidFill>
              </a:rPr>
              <a:t>Produzione industriale di lieviti</a:t>
            </a:r>
          </a:p>
          <a:p>
            <a:pPr algn="ctr"/>
            <a:endParaRPr lang="it-IT" b="1" dirty="0">
              <a:solidFill>
                <a:srgbClr val="FF0000"/>
              </a:solidFill>
            </a:endParaRPr>
          </a:p>
        </p:txBody>
      </p:sp>
      <p:sp>
        <p:nvSpPr>
          <p:cNvPr id="4" name="Rettangolo 3"/>
          <p:cNvSpPr/>
          <p:nvPr/>
        </p:nvSpPr>
        <p:spPr>
          <a:xfrm>
            <a:off x="0" y="686301"/>
            <a:ext cx="9144000" cy="5878532"/>
          </a:xfrm>
          <a:prstGeom prst="rect">
            <a:avLst/>
          </a:prstGeom>
        </p:spPr>
        <p:txBody>
          <a:bodyPr wrap="square">
            <a:spAutoFit/>
          </a:bodyPr>
          <a:lstStyle/>
          <a:p>
            <a:pPr algn="just"/>
            <a:r>
              <a:rPr lang="it-IT" dirty="0"/>
              <a:t>Concentrazioni di zuccheri maggiori di 9 g/L, possono determinare la produzione indesiderata di etanolo (</a:t>
            </a:r>
            <a:r>
              <a:rPr lang="it-IT" b="1" dirty="0"/>
              <a:t>effetto </a:t>
            </a:r>
            <a:r>
              <a:rPr lang="it-IT" b="1" dirty="0" err="1"/>
              <a:t>Crabtree</a:t>
            </a:r>
            <a:r>
              <a:rPr lang="it-IT" dirty="0"/>
              <a:t>), abbassando la resa in biomassa. Infatti, lo zucchero che attraversa le membrane cellulari eccede la capacità respiratoria dei microorganismi, e lo zucchero in eccesso viene ossidato parzialmente producendo etanolo.</a:t>
            </a:r>
          </a:p>
          <a:p>
            <a:pPr algn="just"/>
            <a:endParaRPr lang="it-IT" dirty="0"/>
          </a:p>
          <a:p>
            <a:pPr algn="just"/>
            <a:r>
              <a:rPr lang="it-IT" dirty="0"/>
              <a:t>L’alimentazione della fonte di azoto viene sospesa 1 h prima della fine del ciclo produttivo (fase di </a:t>
            </a:r>
            <a:r>
              <a:rPr lang="it-IT" b="1" dirty="0"/>
              <a:t>maturazione</a:t>
            </a:r>
            <a:r>
              <a:rPr lang="it-IT" dirty="0"/>
              <a:t>), per impedire la sintesi delle proteine, e di conseguenza la riproduzione dei microorganismi.</a:t>
            </a:r>
          </a:p>
          <a:p>
            <a:r>
              <a:rPr lang="it-IT" dirty="0"/>
              <a:t>La maturazione determina:</a:t>
            </a:r>
          </a:p>
          <a:p>
            <a:endParaRPr lang="it-IT" sz="800" dirty="0"/>
          </a:p>
          <a:p>
            <a:pPr lvl="1">
              <a:buFont typeface="Arial" pitchFamily="34" charset="0"/>
              <a:buChar char="•"/>
            </a:pPr>
            <a:r>
              <a:rPr lang="it-IT" dirty="0"/>
              <a:t>assenza di cellule giovani nel prodotto finale, e dunque una crescita della pasta più uniforme</a:t>
            </a:r>
          </a:p>
          <a:p>
            <a:pPr lvl="1">
              <a:buFont typeface="Arial" pitchFamily="34" charset="0"/>
              <a:buChar char="•"/>
            </a:pPr>
            <a:endParaRPr lang="it-IT" sz="800" dirty="0"/>
          </a:p>
          <a:p>
            <a:pPr lvl="1">
              <a:buFont typeface="Arial" pitchFamily="34" charset="0"/>
              <a:buChar char="•"/>
            </a:pPr>
            <a:r>
              <a:rPr lang="it-IT" dirty="0"/>
              <a:t>stabilizzazione del prodotto finale, grazie all’accumulo di carboidrati endocellulari ed alla bassa concentrazione di proteine</a:t>
            </a:r>
          </a:p>
          <a:p>
            <a:endParaRPr lang="it-IT" b="1" dirty="0"/>
          </a:p>
        </p:txBody>
      </p: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6644</TotalTime>
  <Words>2372</Words>
  <Application>Microsoft Office PowerPoint</Application>
  <PresentationFormat>Presentazione su schermo (4:3)</PresentationFormat>
  <Paragraphs>200</Paragraphs>
  <Slides>38</Slides>
  <Notes>1</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38</vt:i4>
      </vt:variant>
    </vt:vector>
  </HeadingPairs>
  <TitlesOfParts>
    <vt:vector size="41" baseType="lpstr">
      <vt:lpstr>Arial</vt:lpstr>
      <vt:lpstr>Times New Roman</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Barolo Claudia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Barolo Claudia</dc:creator>
  <cp:lastModifiedBy>docente</cp:lastModifiedBy>
  <cp:revision>340</cp:revision>
  <dcterms:created xsi:type="dcterms:W3CDTF">2005-09-29T08:21:49Z</dcterms:created>
  <dcterms:modified xsi:type="dcterms:W3CDTF">2023-11-28T11:35:33Z</dcterms:modified>
</cp:coreProperties>
</file>