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0"/>
  </p:notesMasterIdLst>
  <p:handoutMasterIdLst>
    <p:handoutMasterId r:id="rId41"/>
  </p:handoutMasterIdLst>
  <p:sldIdLst>
    <p:sldId id="256" r:id="rId2"/>
    <p:sldId id="269" r:id="rId3"/>
    <p:sldId id="272" r:id="rId4"/>
    <p:sldId id="298" r:id="rId5"/>
    <p:sldId id="302" r:id="rId6"/>
    <p:sldId id="380" r:id="rId7"/>
    <p:sldId id="375" r:id="rId8"/>
    <p:sldId id="381" r:id="rId9"/>
    <p:sldId id="390" r:id="rId10"/>
    <p:sldId id="376" r:id="rId11"/>
    <p:sldId id="392" r:id="rId12"/>
    <p:sldId id="393" r:id="rId13"/>
    <p:sldId id="394" r:id="rId14"/>
    <p:sldId id="391" r:id="rId15"/>
    <p:sldId id="303" r:id="rId16"/>
    <p:sldId id="382" r:id="rId17"/>
    <p:sldId id="383" r:id="rId18"/>
    <p:sldId id="384" r:id="rId19"/>
    <p:sldId id="385" r:id="rId20"/>
    <p:sldId id="387" r:id="rId21"/>
    <p:sldId id="304" r:id="rId22"/>
    <p:sldId id="388" r:id="rId23"/>
    <p:sldId id="378" r:id="rId24"/>
    <p:sldId id="395" r:id="rId25"/>
    <p:sldId id="397" r:id="rId26"/>
    <p:sldId id="396" r:id="rId27"/>
    <p:sldId id="398" r:id="rId28"/>
    <p:sldId id="400" r:id="rId29"/>
    <p:sldId id="399" r:id="rId30"/>
    <p:sldId id="305" r:id="rId31"/>
    <p:sldId id="306" r:id="rId32"/>
    <p:sldId id="389" r:id="rId33"/>
    <p:sldId id="379" r:id="rId34"/>
    <p:sldId id="401" r:id="rId35"/>
    <p:sldId id="402" r:id="rId36"/>
    <p:sldId id="403" r:id="rId37"/>
    <p:sldId id="404" r:id="rId38"/>
    <p:sldId id="405" r:id="rId3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76" d="100"/>
          <a:sy n="76" d="100"/>
        </p:scale>
        <p:origin x="157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8"/>
    </p:cViewPr>
  </p:sorterViewPr>
  <p:notesViewPr>
    <p:cSldViewPr>
      <p:cViewPr>
        <p:scale>
          <a:sx n="75" d="100"/>
          <a:sy n="75" d="100"/>
        </p:scale>
        <p:origin x="-208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75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75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75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1C29B7-FCEB-4BEB-9601-E99401931032}" type="slidenum">
              <a:rPr lang="en-GB"/>
              <a:pPr/>
              <a:t>‹N›</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670309-A3DA-4B0B-B4B4-137CA73C5BE7}"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E7D7B-D771-4732-9806-EB78AD41970B}" type="slidenum">
              <a:rPr lang="it-IT"/>
              <a:pPr/>
              <a:t>1</a:t>
            </a:fld>
            <a:endParaRPr lang="it-IT"/>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4B835-3071-40B9-9A4E-C3838720DB1D}" type="slidenum">
              <a:rPr lang="it-IT"/>
              <a:pPr/>
              <a:t>2</a:t>
            </a:fld>
            <a:endParaRPr lang="it-IT"/>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0" y="6477000"/>
            <a:ext cx="9144000" cy="381000"/>
          </a:xfrm>
          <a:prstGeom prst="rect">
            <a:avLst/>
          </a:prstGeom>
          <a:solidFill>
            <a:srgbClr val="FFFF00"/>
          </a:solidFill>
          <a:ln w="9525">
            <a:noFill/>
            <a:miter lim="800000"/>
            <a:headEnd/>
            <a:tailEnd/>
          </a:ln>
          <a:effectLst/>
        </p:spPr>
        <p:txBody>
          <a:bodyPr wrap="none" anchor="ctr"/>
          <a:lstStyle/>
          <a:p>
            <a:endParaRPr lang="it-IT"/>
          </a:p>
        </p:txBody>
      </p:sp>
      <p:sp>
        <p:nvSpPr>
          <p:cNvPr id="1033" name="Text Box 9"/>
          <p:cNvSpPr txBox="1">
            <a:spLocks noChangeArrowheads="1"/>
          </p:cNvSpPr>
          <p:nvPr/>
        </p:nvSpPr>
        <p:spPr bwMode="auto">
          <a:xfrm>
            <a:off x="2123728" y="6523038"/>
            <a:ext cx="5742469" cy="307777"/>
          </a:xfrm>
          <a:prstGeom prst="rect">
            <a:avLst/>
          </a:prstGeom>
          <a:noFill/>
          <a:ln w="9525">
            <a:noFill/>
            <a:miter lim="800000"/>
            <a:headEnd/>
            <a:tailEnd/>
          </a:ln>
          <a:effectLst/>
        </p:spPr>
        <p:txBody>
          <a:bodyPr wrap="none">
            <a:spAutoFit/>
          </a:bodyPr>
          <a:lstStyle/>
          <a:p>
            <a:r>
              <a:rPr lang="it-IT" sz="1400" dirty="0"/>
              <a:t>Claudia Barolo &amp; Silvia </a:t>
            </a:r>
            <a:r>
              <a:rPr lang="it-IT" sz="1400" dirty="0" err="1"/>
              <a:t>Tabasso</a:t>
            </a:r>
            <a:r>
              <a:rPr lang="it-IT" sz="1400" dirty="0"/>
              <a:t> – Processi Industriali Chimici e Biochimici  </a:t>
            </a:r>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457200"/>
            <a:ext cx="9144000" cy="1143000"/>
          </a:xfrm>
          <a:prstGeom prst="rect">
            <a:avLst/>
          </a:prstGeom>
          <a:noFill/>
          <a:ln w="9525">
            <a:noFill/>
            <a:miter lim="800000"/>
            <a:headEnd/>
            <a:tailEnd/>
          </a:ln>
          <a:effectLst/>
        </p:spPr>
        <p:txBody>
          <a:bodyPr anchor="ctr"/>
          <a:lstStyle/>
          <a:p>
            <a:pPr algn="ctr"/>
            <a:r>
              <a:rPr lang="it-IT" sz="3600" b="1" dirty="0">
                <a:solidFill>
                  <a:srgbClr val="FF0000"/>
                </a:solidFill>
              </a:rPr>
              <a:t>AMIDO E GLUCOSIO</a:t>
            </a:r>
            <a:endParaRPr lang="it-IT" sz="3600" dirty="0">
              <a:solidFill>
                <a:schemeClr val="tx2"/>
              </a:solidFill>
            </a:endParaRPr>
          </a:p>
        </p:txBody>
      </p:sp>
      <p:sp>
        <p:nvSpPr>
          <p:cNvPr id="2058"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a:t>
            </a:fld>
            <a:endParaRPr lang="it-IT"/>
          </a:p>
        </p:txBody>
      </p:sp>
      <p:pic>
        <p:nvPicPr>
          <p:cNvPr id="2061" name="Picture 13" descr="potatostarchmicro_small"/>
          <p:cNvPicPr>
            <a:picLocks noChangeAspect="1" noChangeArrowheads="1"/>
          </p:cNvPicPr>
          <p:nvPr/>
        </p:nvPicPr>
        <p:blipFill>
          <a:blip r:embed="rId3" cstate="print"/>
          <a:srcRect/>
          <a:stretch>
            <a:fillRect/>
          </a:stretch>
        </p:blipFill>
        <p:spPr bwMode="auto">
          <a:xfrm>
            <a:off x="755650" y="2492375"/>
            <a:ext cx="1644650" cy="1728788"/>
          </a:xfrm>
          <a:prstGeom prst="rect">
            <a:avLst/>
          </a:prstGeom>
          <a:noFill/>
        </p:spPr>
      </p:pic>
      <p:pic>
        <p:nvPicPr>
          <p:cNvPr id="2062" name="Picture 14" descr="corncob_small"/>
          <p:cNvPicPr>
            <a:picLocks noChangeAspect="1" noChangeArrowheads="1"/>
          </p:cNvPicPr>
          <p:nvPr/>
        </p:nvPicPr>
        <p:blipFill>
          <a:blip r:embed="rId4" cstate="print"/>
          <a:srcRect/>
          <a:stretch>
            <a:fillRect/>
          </a:stretch>
        </p:blipFill>
        <p:spPr bwMode="auto">
          <a:xfrm>
            <a:off x="3995738" y="2420938"/>
            <a:ext cx="1263650" cy="1871662"/>
          </a:xfrm>
          <a:prstGeom prst="rect">
            <a:avLst/>
          </a:prstGeom>
          <a:noFill/>
        </p:spPr>
      </p:pic>
      <p:pic>
        <p:nvPicPr>
          <p:cNvPr id="2063" name="Picture 15" descr="cassava_small"/>
          <p:cNvPicPr>
            <a:picLocks noChangeAspect="1" noChangeArrowheads="1"/>
          </p:cNvPicPr>
          <p:nvPr/>
        </p:nvPicPr>
        <p:blipFill>
          <a:blip r:embed="rId5" cstate="print"/>
          <a:srcRect/>
          <a:stretch>
            <a:fillRect/>
          </a:stretch>
        </p:blipFill>
        <p:spPr bwMode="auto">
          <a:xfrm>
            <a:off x="6588125" y="2349500"/>
            <a:ext cx="1270000" cy="1905000"/>
          </a:xfrm>
          <a:prstGeom prst="rect">
            <a:avLst/>
          </a:prstGeom>
          <a:noFill/>
        </p:spPr>
      </p:pic>
      <p:sp>
        <p:nvSpPr>
          <p:cNvPr id="2064" name="Text Box 16"/>
          <p:cNvSpPr txBox="1">
            <a:spLocks noChangeArrowheads="1"/>
          </p:cNvSpPr>
          <p:nvPr/>
        </p:nvSpPr>
        <p:spPr bwMode="auto">
          <a:xfrm>
            <a:off x="1639888" y="4868863"/>
            <a:ext cx="5524500" cy="457200"/>
          </a:xfrm>
          <a:prstGeom prst="rect">
            <a:avLst/>
          </a:prstGeom>
          <a:noFill/>
          <a:ln w="9525">
            <a:noFill/>
            <a:miter lim="800000"/>
            <a:headEnd/>
            <a:tailEnd/>
          </a:ln>
          <a:effectLst/>
        </p:spPr>
        <p:txBody>
          <a:bodyPr wrap="none">
            <a:spAutoFit/>
          </a:bodyPr>
          <a:lstStyle/>
          <a:p>
            <a:r>
              <a:rPr lang="it-IT" sz="2000"/>
              <a:t>from International Starch Institute, www.starch.dk/</a:t>
            </a:r>
            <a:r>
              <a:rPr lang="it-IT"/>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8748713" y="6427788"/>
            <a:ext cx="488950" cy="457200"/>
          </a:xfrm>
          <a:prstGeom prst="rect">
            <a:avLst/>
          </a:prstGeom>
          <a:noFill/>
          <a:ln w="9525">
            <a:noFill/>
            <a:miter lim="800000"/>
            <a:headEnd/>
            <a:tailEnd/>
          </a:ln>
          <a:effectLst/>
        </p:spPr>
        <p:txBody>
          <a:bodyPr wrap="none">
            <a:spAutoFit/>
          </a:bodyPr>
          <a:lstStyle/>
          <a:p>
            <a:fld id="{F05750E0-59A5-464D-99F0-47318FFBFA90}" type="slidenum">
              <a:rPr lang="it-IT"/>
              <a:pPr/>
              <a:t>10</a:t>
            </a:fld>
            <a:endParaRPr lang="it-IT"/>
          </a:p>
        </p:txBody>
      </p:sp>
      <p:sp>
        <p:nvSpPr>
          <p:cNvPr id="184323" name="Text Box 3"/>
          <p:cNvSpPr txBox="1">
            <a:spLocks noChangeArrowheads="1"/>
          </p:cNvSpPr>
          <p:nvPr/>
        </p:nvSpPr>
        <p:spPr bwMode="auto">
          <a:xfrm>
            <a:off x="107950" y="764704"/>
            <a:ext cx="9036050" cy="4616648"/>
          </a:xfrm>
          <a:prstGeom prst="rect">
            <a:avLst/>
          </a:prstGeom>
          <a:noFill/>
          <a:ln w="9525">
            <a:noFill/>
            <a:miter lim="800000"/>
            <a:headEnd/>
            <a:tailEnd/>
          </a:ln>
          <a:effectLst/>
        </p:spPr>
        <p:txBody>
          <a:bodyPr>
            <a:spAutoFit/>
          </a:bodyPr>
          <a:lstStyle/>
          <a:p>
            <a:pPr algn="just"/>
            <a:endParaRPr lang="it-IT" sz="400" dirty="0"/>
          </a:p>
          <a:p>
            <a:pPr algn="just"/>
            <a:r>
              <a:rPr lang="el-GR" sz="2000" b="1" i="1" dirty="0">
                <a:cs typeface="Times New Roman" pitchFamily="18" charset="0"/>
              </a:rPr>
              <a:t>β</a:t>
            </a:r>
            <a:r>
              <a:rPr lang="it-IT" sz="2000" b="1" i="1" dirty="0">
                <a:cs typeface="Times New Roman" pitchFamily="18" charset="0"/>
              </a:rPr>
              <a:t>-</a:t>
            </a:r>
            <a:r>
              <a:rPr lang="it-IT" sz="2000" b="1" i="1" dirty="0"/>
              <a:t>amilasi </a:t>
            </a:r>
            <a:r>
              <a:rPr lang="it-IT" sz="2000" i="1" dirty="0"/>
              <a:t>(</a:t>
            </a:r>
            <a:r>
              <a:rPr lang="el-GR" sz="2000" i="1" dirty="0"/>
              <a:t>α</a:t>
            </a:r>
            <a:r>
              <a:rPr lang="it-IT" sz="2000" i="1" dirty="0"/>
              <a:t>-1,4-glucan-maltoidrolasi; n.3.2.1.2) </a:t>
            </a:r>
            <a:r>
              <a:rPr lang="it-IT" sz="2000" dirty="0"/>
              <a:t>dell’orzo germogliato</a:t>
            </a:r>
            <a:r>
              <a:rPr lang="it-IT" sz="2000" i="1" dirty="0"/>
              <a:t> </a:t>
            </a:r>
            <a:r>
              <a:rPr lang="it-IT" sz="2000" dirty="0"/>
              <a:t>(malto)</a:t>
            </a:r>
          </a:p>
          <a:p>
            <a:pPr algn="just"/>
            <a:r>
              <a:rPr lang="it-IT" sz="2000" dirty="0"/>
              <a:t>stacca a partire dalle germinazioni di catena non riducenti  delle frazioni di due unità di glucosio (ossia del maltosio), operando sul solo legame 1,4</a:t>
            </a:r>
          </a:p>
          <a:p>
            <a:pPr algn="just"/>
            <a:endParaRPr lang="it-IT" sz="2000" dirty="0"/>
          </a:p>
          <a:p>
            <a:pPr algn="just"/>
            <a:endParaRPr lang="it-IT" sz="800" dirty="0"/>
          </a:p>
          <a:p>
            <a:pPr algn="just">
              <a:buFontTx/>
              <a:buChar char="-"/>
            </a:pPr>
            <a:r>
              <a:rPr lang="it-IT" sz="2000" dirty="0"/>
              <a:t> scinde in maltosio tutto l’amilosio</a:t>
            </a:r>
          </a:p>
          <a:p>
            <a:pPr algn="just">
              <a:buFontTx/>
              <a:buChar char="-"/>
            </a:pPr>
            <a:r>
              <a:rPr lang="it-IT" sz="2000" i="1" dirty="0"/>
              <a:t> </a:t>
            </a:r>
            <a:r>
              <a:rPr lang="it-IT" sz="2000" dirty="0"/>
              <a:t>è capace di staccare maltosio dai terminali delle piccole catene di 20-30 unità di </a:t>
            </a:r>
            <a:r>
              <a:rPr lang="it-IT" sz="2000" dirty="0" err="1"/>
              <a:t>amilopectina</a:t>
            </a:r>
            <a:r>
              <a:rPr lang="it-IT" sz="2000" dirty="0"/>
              <a:t>, ma si arresta di fronte ai legami 1,6 di questa, lasciando così il 50% circa dell’</a:t>
            </a:r>
            <a:r>
              <a:rPr lang="it-IT" sz="2000" dirty="0" err="1"/>
              <a:t>amilopectina</a:t>
            </a:r>
            <a:r>
              <a:rPr lang="it-IT" sz="2000" dirty="0"/>
              <a:t> non attaccata</a:t>
            </a:r>
          </a:p>
          <a:p>
            <a:pPr algn="just"/>
            <a:endParaRPr lang="it-IT" sz="800" dirty="0"/>
          </a:p>
          <a:p>
            <a:pPr algn="just"/>
            <a:r>
              <a:rPr lang="it-IT" sz="2000" b="1" i="1" dirty="0" err="1"/>
              <a:t>Amiloglucosidasi</a:t>
            </a:r>
            <a:r>
              <a:rPr lang="it-IT" sz="2000" b="1" i="1" dirty="0"/>
              <a:t> </a:t>
            </a:r>
            <a:r>
              <a:rPr lang="it-IT" sz="2000" i="1" dirty="0"/>
              <a:t>(destrin-6-glucanoidrolasi; 3.2.1.33) di alcuni funghi (Aspergilli)</a:t>
            </a:r>
          </a:p>
          <a:p>
            <a:pPr algn="just"/>
            <a:r>
              <a:rPr lang="it-IT" sz="2000" dirty="0"/>
              <a:t>è capace di scindere entrambe i costituenti fino a glucosio, sempre partendo da terminali non riducenti</a:t>
            </a:r>
          </a:p>
          <a:p>
            <a:pPr algn="just"/>
            <a:endParaRPr lang="it-IT" sz="800" dirty="0"/>
          </a:p>
          <a:p>
            <a:pPr algn="just"/>
            <a:r>
              <a:rPr lang="it-IT" sz="2000" b="1" i="1" dirty="0"/>
              <a:t>Enzima R della patata</a:t>
            </a:r>
            <a:r>
              <a:rPr lang="it-IT" sz="2000" b="1" dirty="0"/>
              <a:t>: </a:t>
            </a:r>
            <a:r>
              <a:rPr lang="it-IT" sz="2000" dirty="0"/>
              <a:t>scinde specificatamente il legame 1,6</a:t>
            </a:r>
          </a:p>
          <a:p>
            <a:pPr algn="just"/>
            <a:endParaRPr lang="it-IT" sz="800" dirty="0"/>
          </a:p>
          <a:p>
            <a:pPr algn="just"/>
            <a:endParaRPr lang="it-IT" sz="1800" dirty="0"/>
          </a:p>
        </p:txBody>
      </p:sp>
      <p:sp>
        <p:nvSpPr>
          <p:cNvPr id="184324" name="Rectangle 4"/>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dirty="0">
                <a:solidFill>
                  <a:srgbClr val="FF0000"/>
                </a:solidFill>
              </a:rPr>
              <a:t>L’amido: idrolisi enzimatica</a:t>
            </a:r>
            <a:endParaRPr lang="it-IT" dirty="0">
              <a:solidFill>
                <a:schemeClr val="tx2"/>
              </a:solidFill>
            </a:endParaRPr>
          </a:p>
        </p:txBody>
      </p:sp>
      <p:sp>
        <p:nvSpPr>
          <p:cNvPr id="184325" name="AutoShape 5"/>
          <p:cNvSpPr>
            <a:spLocks noChangeArrowheads="1"/>
          </p:cNvSpPr>
          <p:nvPr/>
        </p:nvSpPr>
        <p:spPr bwMode="auto">
          <a:xfrm>
            <a:off x="4067175" y="1557338"/>
            <a:ext cx="360363" cy="360362"/>
          </a:xfrm>
          <a:prstGeom prst="down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04664"/>
            <a:ext cx="5004048" cy="5940088"/>
          </a:xfrm>
          <a:prstGeom prst="rect">
            <a:avLst/>
          </a:prstGeom>
        </p:spPr>
        <p:txBody>
          <a:bodyPr wrap="square">
            <a:spAutoFit/>
          </a:bodyPr>
          <a:lstStyle/>
          <a:p>
            <a:pPr algn="just"/>
            <a:r>
              <a:rPr lang="it-IT" sz="2000" dirty="0"/>
              <a:t>Diversi enzimi contribuiscono sinergicamente all’idrolisi dell’amilosio e dell’</a:t>
            </a:r>
            <a:r>
              <a:rPr lang="it-IT" sz="2000" dirty="0" err="1"/>
              <a:t>amilopectina</a:t>
            </a:r>
            <a:r>
              <a:rPr lang="it-IT" sz="2000" dirty="0"/>
              <a:t>.</a:t>
            </a:r>
          </a:p>
          <a:p>
            <a:pPr algn="just"/>
            <a:endParaRPr lang="it-IT" sz="2000" dirty="0"/>
          </a:p>
          <a:p>
            <a:pPr algn="just"/>
            <a:r>
              <a:rPr lang="it-IT" sz="2000" b="1" dirty="0"/>
              <a:t>α-amilasi</a:t>
            </a:r>
            <a:r>
              <a:rPr lang="it-IT" sz="2000" dirty="0"/>
              <a:t> (batteriche):</a:t>
            </a:r>
          </a:p>
          <a:p>
            <a:pPr algn="just"/>
            <a:r>
              <a:rPr lang="it-IT" sz="2000" dirty="0"/>
              <a:t>esplicano azione </a:t>
            </a:r>
            <a:r>
              <a:rPr lang="it-IT" sz="2000" dirty="0" err="1"/>
              <a:t>random</a:t>
            </a:r>
            <a:r>
              <a:rPr lang="it-IT" sz="2000" dirty="0"/>
              <a:t> sui legami α(1-4) </a:t>
            </a:r>
            <a:r>
              <a:rPr lang="it-IT" sz="2000" b="1" dirty="0"/>
              <a:t>interni</a:t>
            </a:r>
            <a:r>
              <a:rPr lang="it-IT" sz="2000" dirty="0"/>
              <a:t> alle catene dei polisaccaridi; la loro attività si riduce con la lunghezza delle catene; sono poco attive sui legami α(1-6)</a:t>
            </a:r>
          </a:p>
          <a:p>
            <a:pPr algn="just"/>
            <a:r>
              <a:rPr lang="it-IT" sz="2000" dirty="0"/>
              <a:t>generano oligosaccaridi ramificati</a:t>
            </a:r>
          </a:p>
          <a:p>
            <a:pPr algn="just"/>
            <a:r>
              <a:rPr lang="it-IT" sz="2000" dirty="0"/>
              <a:t>riducendo rapidamente la viscosità della sospensione</a:t>
            </a:r>
          </a:p>
          <a:p>
            <a:pPr algn="just"/>
            <a:r>
              <a:rPr lang="it-IT" sz="2000" dirty="0"/>
              <a:t>gli ioni Ca</a:t>
            </a:r>
            <a:r>
              <a:rPr lang="it-IT" sz="2000" baseline="30000" dirty="0"/>
              <a:t>++</a:t>
            </a:r>
            <a:r>
              <a:rPr lang="it-IT" sz="2000" dirty="0"/>
              <a:t> ne aumentano attività e stabilità ad alta temperatura , consentendone l’impiego anche a 105°C</a:t>
            </a:r>
          </a:p>
          <a:p>
            <a:pPr algn="just"/>
            <a:endParaRPr lang="it-IT" sz="2000" b="1" dirty="0"/>
          </a:p>
          <a:p>
            <a:pPr algn="just"/>
            <a:r>
              <a:rPr lang="it-IT" sz="2000" b="1" dirty="0" err="1"/>
              <a:t>Pullulanasi</a:t>
            </a:r>
            <a:r>
              <a:rPr lang="it-IT" sz="2000" b="1" dirty="0"/>
              <a:t>:</a:t>
            </a:r>
            <a:endParaRPr lang="it-IT" sz="2000" dirty="0"/>
          </a:p>
          <a:p>
            <a:pPr algn="just"/>
            <a:r>
              <a:rPr lang="it-IT" sz="2000" dirty="0"/>
              <a:t>idrolizzano soltanto i legami α(1-6)</a:t>
            </a:r>
          </a:p>
          <a:p>
            <a:pPr algn="just"/>
            <a:r>
              <a:rPr lang="it-IT" sz="2000" dirty="0"/>
              <a:t>riducono la ramificazione dell’</a:t>
            </a:r>
            <a:r>
              <a:rPr lang="it-IT" sz="2000" dirty="0" err="1"/>
              <a:t>amilopectina</a:t>
            </a:r>
            <a:r>
              <a:rPr lang="it-IT" sz="2000" dirty="0"/>
              <a:t>, producendo oligosaccaridi a catena lineare</a:t>
            </a:r>
          </a:p>
        </p:txBody>
      </p:sp>
      <p:pic>
        <p:nvPicPr>
          <p:cNvPr id="41986" name="Picture 2" descr="http://podcast.federica.unina.it/mini/img.php?src=/files/_docenti/pirozzi-domenico/img/domenico-pirozzi-4775-11-3.jpg"/>
          <p:cNvPicPr>
            <a:picLocks noChangeAspect="1" noChangeArrowheads="1"/>
          </p:cNvPicPr>
          <p:nvPr/>
        </p:nvPicPr>
        <p:blipFill>
          <a:blip r:embed="rId2" cstate="print"/>
          <a:srcRect l="5062" r="4669"/>
          <a:stretch>
            <a:fillRect/>
          </a:stretch>
        </p:blipFill>
        <p:spPr bwMode="auto">
          <a:xfrm>
            <a:off x="5292080" y="548680"/>
            <a:ext cx="3851920" cy="5295900"/>
          </a:xfrm>
          <a:prstGeom prst="rect">
            <a:avLst/>
          </a:prstGeom>
          <a:noFill/>
        </p:spPr>
      </p:pic>
      <p:sp>
        <p:nvSpPr>
          <p:cNvPr id="5" name="Rectangle 4"/>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dirty="0">
                <a:solidFill>
                  <a:srgbClr val="FF0000"/>
                </a:solidFill>
              </a:rPr>
              <a:t>L’amido: idrolisi enzimatica</a:t>
            </a:r>
            <a:endParaRPr lang="it-IT"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002208"/>
            <a:ext cx="8712968" cy="4154984"/>
          </a:xfrm>
          <a:prstGeom prst="rect">
            <a:avLst/>
          </a:prstGeom>
        </p:spPr>
        <p:txBody>
          <a:bodyPr wrap="square">
            <a:spAutoFit/>
          </a:bodyPr>
          <a:lstStyle/>
          <a:p>
            <a:pPr algn="just"/>
            <a:r>
              <a:rPr lang="it-IT" dirty="0"/>
              <a:t>L’azione combinata dei vari enzimi è particolarmente utile nell’azione idrolitica (o </a:t>
            </a:r>
            <a:r>
              <a:rPr lang="it-IT" b="1" i="1" dirty="0"/>
              <a:t>saccarificante</a:t>
            </a:r>
            <a:r>
              <a:rPr lang="it-IT" dirty="0"/>
              <a:t>, come si dice industrialmente):</a:t>
            </a:r>
          </a:p>
          <a:p>
            <a:pPr algn="just"/>
            <a:endParaRPr lang="it-IT" dirty="0"/>
          </a:p>
          <a:p>
            <a:pPr algn="just"/>
            <a:r>
              <a:rPr lang="it-IT" dirty="0"/>
              <a:t>infatti se </a:t>
            </a:r>
            <a:r>
              <a:rPr lang="el-GR" i="1" dirty="0"/>
              <a:t>β</a:t>
            </a:r>
            <a:r>
              <a:rPr lang="it-IT" i="1" dirty="0"/>
              <a:t>-amilasi </a:t>
            </a:r>
            <a:r>
              <a:rPr lang="it-IT" dirty="0"/>
              <a:t>e </a:t>
            </a:r>
            <a:r>
              <a:rPr lang="it-IT" dirty="0" err="1"/>
              <a:t>amiloglucosidasi</a:t>
            </a:r>
            <a:r>
              <a:rPr lang="it-IT" dirty="0"/>
              <a:t> agiscono solo sui terminali non riducenti, la loro azione è assai attivata da quella della </a:t>
            </a:r>
            <a:r>
              <a:rPr lang="el-GR" i="1" dirty="0"/>
              <a:t>α</a:t>
            </a:r>
            <a:r>
              <a:rPr lang="it-IT" i="1" dirty="0"/>
              <a:t>-amilasi</a:t>
            </a:r>
            <a:r>
              <a:rPr lang="it-IT" dirty="0"/>
              <a:t>, che spezzettando l’amido in tronconi, aumenta il numero di tali terminali.</a:t>
            </a:r>
          </a:p>
          <a:p>
            <a:pPr algn="just"/>
            <a:endParaRPr lang="it-IT" dirty="0"/>
          </a:p>
          <a:p>
            <a:pPr algn="just"/>
            <a:endParaRPr lang="it-IT" dirty="0"/>
          </a:p>
          <a:p>
            <a:pPr algn="just"/>
            <a:endParaRPr lang="it-IT" dirty="0"/>
          </a:p>
          <a:p>
            <a:pPr algn="just"/>
            <a:r>
              <a:rPr lang="it-IT" dirty="0"/>
              <a:t>L’idrolisi enzimatica dell’amido trova interessanti applicazioni nel campo delle fermentazioni.</a:t>
            </a:r>
          </a:p>
        </p:txBody>
      </p:sp>
      <p:sp>
        <p:nvSpPr>
          <p:cNvPr id="3" name="Rectangle 4"/>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dirty="0">
                <a:solidFill>
                  <a:srgbClr val="FF0000"/>
                </a:solidFill>
              </a:rPr>
              <a:t>L’amido: idrolisi enzimatica</a:t>
            </a:r>
            <a:endParaRPr lang="it-IT"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58309"/>
            <a:ext cx="9144000" cy="5632311"/>
          </a:xfrm>
          <a:prstGeom prst="rect">
            <a:avLst/>
          </a:prstGeom>
        </p:spPr>
        <p:txBody>
          <a:bodyPr wrap="square">
            <a:spAutoFit/>
          </a:bodyPr>
          <a:lstStyle/>
          <a:p>
            <a:pPr algn="just"/>
            <a:r>
              <a:rPr lang="it-IT" b="1" dirty="0" err="1"/>
              <a:t>Glucoamilasi</a:t>
            </a:r>
            <a:r>
              <a:rPr lang="it-IT" b="1" dirty="0"/>
              <a:t>:</a:t>
            </a:r>
            <a:endParaRPr lang="it-IT" dirty="0"/>
          </a:p>
          <a:p>
            <a:pPr algn="just"/>
            <a:r>
              <a:rPr lang="it-IT" dirty="0"/>
              <a:t>idrolizzano i legami α(1-4) </a:t>
            </a:r>
            <a:r>
              <a:rPr lang="it-IT" b="1" dirty="0"/>
              <a:t>delle estremità</a:t>
            </a:r>
            <a:r>
              <a:rPr lang="it-IT" dirty="0"/>
              <a:t> non-riducenti dei polisaccaridi, e in misura minore i legami α(1-6)</a:t>
            </a:r>
          </a:p>
          <a:p>
            <a:pPr algn="just"/>
            <a:r>
              <a:rPr lang="it-IT" dirty="0"/>
              <a:t>l’attività della </a:t>
            </a:r>
            <a:r>
              <a:rPr lang="it-IT" dirty="0" err="1"/>
              <a:t>glucoamilasi</a:t>
            </a:r>
            <a:r>
              <a:rPr lang="it-IT" dirty="0"/>
              <a:t> aumenta al crescere del DE, in quanto è disponibile un numero maggiore di estremità non-riducenti</a:t>
            </a:r>
          </a:p>
          <a:p>
            <a:pPr algn="just"/>
            <a:r>
              <a:rPr lang="it-IT" dirty="0"/>
              <a:t>producono molecole di glucosio, in quanto il loro punto di attacco è il I legame glicosidico a partire dall’estremità della catena</a:t>
            </a:r>
          </a:p>
          <a:p>
            <a:pPr algn="just"/>
            <a:endParaRPr lang="it-IT" dirty="0"/>
          </a:p>
          <a:p>
            <a:pPr algn="just"/>
            <a:r>
              <a:rPr lang="it-IT" b="1" dirty="0"/>
              <a:t>β-amilasi:</a:t>
            </a:r>
            <a:endParaRPr lang="it-IT" dirty="0"/>
          </a:p>
          <a:p>
            <a:pPr algn="just"/>
            <a:r>
              <a:rPr lang="it-IT" dirty="0"/>
              <a:t>idrolizzano i legami α(1-4) </a:t>
            </a:r>
            <a:r>
              <a:rPr lang="it-IT" b="1" dirty="0"/>
              <a:t>delle estremità</a:t>
            </a:r>
            <a:r>
              <a:rPr lang="it-IT" dirty="0"/>
              <a:t> non-riducenti dei polisaccaridi</a:t>
            </a:r>
          </a:p>
          <a:p>
            <a:pPr algn="just"/>
            <a:r>
              <a:rPr lang="it-IT" dirty="0"/>
              <a:t>l’attività della β-amilasi aumenta al crescere del DE, in quanto è disponibile un numero maggiore di estremità non-riducenti</a:t>
            </a:r>
          </a:p>
          <a:p>
            <a:pPr algn="just"/>
            <a:r>
              <a:rPr lang="it-IT" dirty="0"/>
              <a:t>producono preferenzialmente </a:t>
            </a:r>
            <a:r>
              <a:rPr lang="it-IT" b="1" dirty="0"/>
              <a:t>maltosio</a:t>
            </a:r>
            <a:r>
              <a:rPr lang="it-IT" dirty="0"/>
              <a:t>, in quanto il loro punto di attacco è il II legame glicosidico a partire dall’estremità della catena</a:t>
            </a:r>
          </a:p>
        </p:txBody>
      </p:sp>
      <p:sp>
        <p:nvSpPr>
          <p:cNvPr id="3" name="Rectangle 4"/>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dirty="0">
                <a:solidFill>
                  <a:srgbClr val="FF0000"/>
                </a:solidFill>
              </a:rPr>
              <a:t>L’amido: idrolisi enzimatica</a:t>
            </a:r>
            <a:endParaRPr lang="it-IT"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podcast.federica.unina.it/mini/img.php?src=/files/_docenti/pirozzi-domenico/img/domenico-pirozzi-4775-11-2.jpg"/>
          <p:cNvPicPr>
            <a:picLocks noChangeAspect="1" noChangeArrowheads="1"/>
          </p:cNvPicPr>
          <p:nvPr/>
        </p:nvPicPr>
        <p:blipFill>
          <a:blip r:embed="rId2" cstate="print"/>
          <a:srcRect/>
          <a:stretch>
            <a:fillRect/>
          </a:stretch>
        </p:blipFill>
        <p:spPr bwMode="auto">
          <a:xfrm>
            <a:off x="35496" y="1268760"/>
            <a:ext cx="8972465" cy="37444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industriale dell’amido</a:t>
            </a:r>
            <a:endParaRPr lang="it-IT">
              <a:solidFill>
                <a:schemeClr val="tx2"/>
              </a:solidFill>
            </a:endParaRPr>
          </a:p>
        </p:txBody>
      </p:sp>
      <p:sp>
        <p:nvSpPr>
          <p:cNvPr id="74755"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B90305BE-3BFC-4D0C-8E47-3235F76EFAB7}" type="slidenum">
              <a:rPr lang="it-IT"/>
              <a:pPr/>
              <a:t>15</a:t>
            </a:fld>
            <a:endParaRPr lang="it-IT"/>
          </a:p>
        </p:txBody>
      </p:sp>
      <p:sp>
        <p:nvSpPr>
          <p:cNvPr id="74760" name="Text Box 8"/>
          <p:cNvSpPr txBox="1">
            <a:spLocks noChangeArrowheads="1"/>
          </p:cNvSpPr>
          <p:nvPr/>
        </p:nvSpPr>
        <p:spPr bwMode="auto">
          <a:xfrm>
            <a:off x="0" y="549275"/>
            <a:ext cx="9144000" cy="3444875"/>
          </a:xfrm>
          <a:prstGeom prst="rect">
            <a:avLst/>
          </a:prstGeom>
          <a:noFill/>
          <a:ln w="9525">
            <a:noFill/>
            <a:miter lim="800000"/>
            <a:headEnd/>
            <a:tailEnd/>
          </a:ln>
          <a:effectLst/>
        </p:spPr>
        <p:txBody>
          <a:bodyPr>
            <a:spAutoFit/>
          </a:bodyPr>
          <a:lstStyle/>
          <a:p>
            <a:pPr algn="just"/>
            <a:r>
              <a:rPr lang="it-IT" sz="2000"/>
              <a:t>Industrialmente l’amido si ottiene dai materiali che lo contengono facendo ricorso a metodi essenzialmente fisici, in particolare</a:t>
            </a:r>
            <a:r>
              <a:rPr lang="it-IT"/>
              <a:t> </a:t>
            </a:r>
            <a:r>
              <a:rPr lang="it-IT" sz="2000"/>
              <a:t>da cerali e dalle patate; tra i cereali il più usato è il granturco (mais). </a:t>
            </a:r>
          </a:p>
          <a:p>
            <a:pPr algn="just"/>
            <a:endParaRPr lang="it-IT" sz="800"/>
          </a:p>
          <a:p>
            <a:pPr algn="just"/>
            <a:r>
              <a:rPr lang="it-IT" sz="2000" i="1">
                <a:cs typeface="Times New Roman" pitchFamily="18" charset="0"/>
              </a:rPr>
              <a:t>Composizione granoturco</a:t>
            </a:r>
            <a:r>
              <a:rPr lang="it-IT" sz="2000">
                <a:cs typeface="Times New Roman" pitchFamily="18" charset="0"/>
              </a:rPr>
              <a:t>:</a:t>
            </a:r>
          </a:p>
          <a:p>
            <a:pPr algn="just"/>
            <a:r>
              <a:rPr lang="it-IT" sz="2000">
                <a:cs typeface="Times New Roman" pitchFamily="18" charset="0"/>
              </a:rPr>
              <a:t>60% amido</a:t>
            </a:r>
          </a:p>
          <a:p>
            <a:pPr algn="just"/>
            <a:r>
              <a:rPr lang="it-IT" sz="2000">
                <a:cs typeface="Times New Roman" pitchFamily="18" charset="0"/>
              </a:rPr>
              <a:t>15% acqua</a:t>
            </a:r>
          </a:p>
          <a:p>
            <a:pPr algn="just"/>
            <a:r>
              <a:rPr lang="it-IT" sz="2000">
                <a:cs typeface="Times New Roman" pitchFamily="18" charset="0"/>
              </a:rPr>
              <a:t>10% proteine</a:t>
            </a:r>
          </a:p>
          <a:p>
            <a:pPr algn="just"/>
            <a:r>
              <a:rPr lang="it-IT" sz="2000">
                <a:cs typeface="Times New Roman" pitchFamily="18" charset="0"/>
              </a:rPr>
              <a:t>10% sostanze fibrose </a:t>
            </a:r>
          </a:p>
          <a:p>
            <a:pPr algn="just"/>
            <a:r>
              <a:rPr lang="it-IT" sz="2000">
                <a:cs typeface="Times New Roman" pitchFamily="18" charset="0"/>
              </a:rPr>
              <a:t>4% grassi </a:t>
            </a:r>
          </a:p>
          <a:p>
            <a:pPr algn="just"/>
            <a:r>
              <a:rPr lang="it-IT" sz="2000">
                <a:cs typeface="Times New Roman" pitchFamily="18" charset="0"/>
              </a:rPr>
              <a:t>1% ceneri</a:t>
            </a:r>
          </a:p>
          <a:p>
            <a:pPr algn="just"/>
            <a:endParaRPr lang="it-IT" sz="800">
              <a:cs typeface="Times New Roman" pitchFamily="18" charset="0"/>
            </a:endParaRPr>
          </a:p>
        </p:txBody>
      </p:sp>
      <p:sp>
        <p:nvSpPr>
          <p:cNvPr id="74761" name="Text Box 9"/>
          <p:cNvSpPr txBox="1">
            <a:spLocks noChangeArrowheads="1"/>
          </p:cNvSpPr>
          <p:nvPr/>
        </p:nvSpPr>
        <p:spPr bwMode="auto">
          <a:xfrm>
            <a:off x="0" y="4005263"/>
            <a:ext cx="9109075" cy="2319337"/>
          </a:xfrm>
          <a:prstGeom prst="rect">
            <a:avLst/>
          </a:prstGeom>
          <a:noFill/>
          <a:ln w="9525">
            <a:noFill/>
            <a:miter lim="800000"/>
            <a:headEnd/>
            <a:tailEnd/>
          </a:ln>
          <a:effectLst/>
        </p:spPr>
        <p:txBody>
          <a:bodyPr>
            <a:spAutoFit/>
          </a:bodyPr>
          <a:lstStyle/>
          <a:p>
            <a:pPr algn="just"/>
            <a:r>
              <a:rPr lang="it-IT" sz="1800"/>
              <a:t>Ogni granello è avvolto da un </a:t>
            </a:r>
            <a:r>
              <a:rPr lang="it-IT" sz="1800" i="1"/>
              <a:t>pericarpo </a:t>
            </a:r>
            <a:r>
              <a:rPr lang="it-IT" sz="1800"/>
              <a:t>e contiene un </a:t>
            </a:r>
            <a:r>
              <a:rPr lang="it-IT" sz="1800" i="1"/>
              <a:t>germe </a:t>
            </a:r>
            <a:r>
              <a:rPr lang="it-IT" sz="1800"/>
              <a:t>o embrione disposto a una delle estremità e una zona ricca in </a:t>
            </a:r>
            <a:r>
              <a:rPr lang="it-IT" sz="1800" i="1"/>
              <a:t>glutine, </a:t>
            </a:r>
            <a:r>
              <a:rPr lang="it-IT" sz="1800"/>
              <a:t>disposta intorno al germe. L'amido si trova in tale zona e nella parte rimanente del seme. Trarre l'amido da quest'ultima parte non sarebbe un problema complesso, ma assai meno facile è ottenere anche l'amido della regione ricca in glutine, cioè quell'amido che si trova incluso in una materia proteica insolubile e a struttura compatta. D'altra parte il glutine (ad alto contenuto in proteine, di cui circa 1/5 è acido glutammico) e pure il germe (molto ricco in olio), una volta separati, trovano anch'essi interessanti utilizzazioni, in virtù della loro composizione</a:t>
            </a:r>
            <a:r>
              <a:rPr lang="it-IT" sz="2000"/>
              <a:t>.</a:t>
            </a:r>
            <a:endParaRPr lang="el-G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industriale dell’amido da granoturco</a:t>
            </a:r>
            <a:endParaRPr lang="it-IT">
              <a:solidFill>
                <a:schemeClr val="tx2"/>
              </a:solidFill>
            </a:endParaRPr>
          </a:p>
        </p:txBody>
      </p:sp>
      <p:sp>
        <p:nvSpPr>
          <p:cNvPr id="191491"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1674ABCB-9161-4CC6-9E36-1CEDD4B532FA}" type="slidenum">
              <a:rPr lang="it-IT"/>
              <a:pPr/>
              <a:t>16</a:t>
            </a:fld>
            <a:endParaRPr lang="it-IT"/>
          </a:p>
        </p:txBody>
      </p:sp>
      <p:pic>
        <p:nvPicPr>
          <p:cNvPr id="191493" name="Picture 5" descr="Zucchero_64 copia"/>
          <p:cNvPicPr>
            <a:picLocks noChangeAspect="1" noChangeArrowheads="1"/>
          </p:cNvPicPr>
          <p:nvPr/>
        </p:nvPicPr>
        <p:blipFill>
          <a:blip r:embed="rId2" cstate="print"/>
          <a:srcRect t="7147"/>
          <a:stretch>
            <a:fillRect/>
          </a:stretch>
        </p:blipFill>
        <p:spPr bwMode="auto">
          <a:xfrm>
            <a:off x="4441825" y="1123950"/>
            <a:ext cx="4702175" cy="4681538"/>
          </a:xfrm>
          <a:prstGeom prst="rect">
            <a:avLst/>
          </a:prstGeom>
          <a:noFill/>
        </p:spPr>
      </p:pic>
      <p:sp>
        <p:nvSpPr>
          <p:cNvPr id="191494" name="Text Box 6"/>
          <p:cNvSpPr txBox="1">
            <a:spLocks noChangeArrowheads="1"/>
          </p:cNvSpPr>
          <p:nvPr/>
        </p:nvSpPr>
        <p:spPr bwMode="auto">
          <a:xfrm>
            <a:off x="0" y="549275"/>
            <a:ext cx="4356100" cy="5859463"/>
          </a:xfrm>
          <a:prstGeom prst="rect">
            <a:avLst/>
          </a:prstGeom>
          <a:noFill/>
          <a:ln w="9525">
            <a:noFill/>
            <a:miter lim="800000"/>
            <a:headEnd/>
            <a:tailEnd/>
          </a:ln>
          <a:effectLst/>
        </p:spPr>
        <p:txBody>
          <a:bodyPr>
            <a:spAutoFit/>
          </a:bodyPr>
          <a:lstStyle/>
          <a:p>
            <a:pPr algn="just"/>
            <a:r>
              <a:rPr lang="it-IT" sz="1800"/>
              <a:t>La prima operazione che si compie consiste nell'idratare il granturco, cosa che si realizza lasciandolo macerare per circa 2 giorni in acqua a 50°C, cui si sia aggiunto, per evitare alterazioni, lo 0,2% di anidride solforosa. Oggi questa macerazione si compie in recipienti smaltati. L'acqua di macerazione del granturco </a:t>
            </a:r>
            <a:r>
              <a:rPr lang="it-IT" sz="1800" i="1"/>
              <a:t>(corn steep liquor) </a:t>
            </a:r>
            <a:r>
              <a:rPr lang="it-IT" sz="1800"/>
              <a:t>viene separata e usata a parte come integratore per mangimi e fermentazioni.</a:t>
            </a:r>
          </a:p>
          <a:p>
            <a:pPr algn="just"/>
            <a:r>
              <a:rPr lang="it-IT" sz="1800"/>
              <a:t>Il seme, dopo la macerazione, contiene il 10-45% d'acqua e viene passato (con nastri trasportatori o elevatori) a mulini grossolani dai quali esce una sospensione acquosa (in cui i germi sono ancora intatti) che passa a decantatori a forma di V, detti </a:t>
            </a:r>
            <a:r>
              <a:rPr lang="it-IT" sz="1800" i="1"/>
              <a:t>degerminatori: </a:t>
            </a:r>
            <a:r>
              <a:rPr lang="it-IT" sz="1800"/>
              <a:t>in essi, infatti, il germe, ricco d'olio, rimane in superficie e può essere allontanato per traboccamento, mentre la sospensione grossolana degerminata viene scaricata di continuo dal fondo.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industriale dell’amido da granoturco</a:t>
            </a:r>
            <a:endParaRPr lang="it-IT">
              <a:solidFill>
                <a:schemeClr val="tx2"/>
              </a:solidFill>
            </a:endParaRPr>
          </a:p>
        </p:txBody>
      </p:sp>
      <p:sp>
        <p:nvSpPr>
          <p:cNvPr id="192515"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7FC22305-8B22-4942-B60D-EE6759751AF4}" type="slidenum">
              <a:rPr lang="it-IT"/>
              <a:pPr/>
              <a:t>17</a:t>
            </a:fld>
            <a:endParaRPr lang="it-IT"/>
          </a:p>
        </p:txBody>
      </p:sp>
      <p:sp>
        <p:nvSpPr>
          <p:cNvPr id="192518" name="Text Box 6"/>
          <p:cNvSpPr txBox="1">
            <a:spLocks noChangeArrowheads="1"/>
          </p:cNvSpPr>
          <p:nvPr/>
        </p:nvSpPr>
        <p:spPr bwMode="auto">
          <a:xfrm>
            <a:off x="179388" y="620713"/>
            <a:ext cx="8840787" cy="5859462"/>
          </a:xfrm>
          <a:prstGeom prst="rect">
            <a:avLst/>
          </a:prstGeom>
          <a:noFill/>
          <a:ln w="9525">
            <a:noFill/>
            <a:miter lim="800000"/>
            <a:headEnd/>
            <a:tailEnd/>
          </a:ln>
          <a:effectLst/>
        </p:spPr>
        <p:txBody>
          <a:bodyPr>
            <a:spAutoFit/>
          </a:bodyPr>
          <a:lstStyle/>
          <a:p>
            <a:pPr algn="just"/>
            <a:r>
              <a:rPr lang="it-IT" sz="1800"/>
              <a:t>Eventualmente un secondo dispositivo in serie </a:t>
            </a:r>
            <a:r>
              <a:rPr lang="it-IT" sz="1800" i="1"/>
              <a:t>(vedi figura) </a:t>
            </a:r>
            <a:r>
              <a:rPr lang="it-IT" sz="1800"/>
              <a:t>permette una degerminazione più completa.</a:t>
            </a:r>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endParaRPr lang="it-IT" sz="1800"/>
          </a:p>
          <a:p>
            <a:pPr algn="just"/>
            <a:r>
              <a:rPr lang="it-IT" sz="1800"/>
              <a:t>La parte più grossolana della sospensione ottenuta passa allora attraverso un mulino molto più fine (una macina, un mulino a martelli) e l'intera sospensione scorre attraverso una serie di setacci metallici e di setacci in seta o fibra sintetica per eliminare le fibre più grossolane e più fini: ne residua una sospensione di amido contenente anche, naturalmente, prodotti idrosolubili e alquanto materiale proteico finemente disperso</a:t>
            </a:r>
            <a:r>
              <a:rPr lang="it-IT" sz="1800" i="1"/>
              <a:t>.</a:t>
            </a:r>
          </a:p>
        </p:txBody>
      </p:sp>
      <p:pic>
        <p:nvPicPr>
          <p:cNvPr id="192520" name="Picture 8" descr="Zucchero_66 copia"/>
          <p:cNvPicPr>
            <a:picLocks noChangeAspect="1" noChangeArrowheads="1"/>
          </p:cNvPicPr>
          <p:nvPr/>
        </p:nvPicPr>
        <p:blipFill>
          <a:blip r:embed="rId2" cstate="print"/>
          <a:srcRect/>
          <a:stretch>
            <a:fillRect/>
          </a:stretch>
        </p:blipFill>
        <p:spPr bwMode="auto">
          <a:xfrm>
            <a:off x="2411413" y="1052513"/>
            <a:ext cx="4465637" cy="3962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2" name="Picture 6" descr="Zucchero_65 copia"/>
          <p:cNvPicPr>
            <a:picLocks noChangeAspect="1" noChangeArrowheads="1"/>
          </p:cNvPicPr>
          <p:nvPr/>
        </p:nvPicPr>
        <p:blipFill>
          <a:blip r:embed="rId2" cstate="print"/>
          <a:srcRect/>
          <a:stretch>
            <a:fillRect/>
          </a:stretch>
        </p:blipFill>
        <p:spPr bwMode="auto">
          <a:xfrm>
            <a:off x="2411413" y="333375"/>
            <a:ext cx="4335462" cy="3708400"/>
          </a:xfrm>
          <a:prstGeom prst="rect">
            <a:avLst/>
          </a:prstGeom>
          <a:noFill/>
        </p:spPr>
      </p:pic>
      <p:sp>
        <p:nvSpPr>
          <p:cNvPr id="193538"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industriale dell’amido da granoturco</a:t>
            </a:r>
            <a:endParaRPr lang="it-IT">
              <a:solidFill>
                <a:schemeClr val="tx2"/>
              </a:solidFill>
            </a:endParaRPr>
          </a:p>
        </p:txBody>
      </p:sp>
      <p:sp>
        <p:nvSpPr>
          <p:cNvPr id="193539"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B067DAEB-E1D6-4C38-A313-81357B5319CD}" type="slidenum">
              <a:rPr lang="it-IT"/>
              <a:pPr/>
              <a:t>18</a:t>
            </a:fld>
            <a:endParaRPr lang="it-IT"/>
          </a:p>
        </p:txBody>
      </p:sp>
      <p:sp>
        <p:nvSpPr>
          <p:cNvPr id="193540" name="Text Box 4"/>
          <p:cNvSpPr txBox="1">
            <a:spLocks noChangeArrowheads="1"/>
          </p:cNvSpPr>
          <p:nvPr/>
        </p:nvSpPr>
        <p:spPr bwMode="auto">
          <a:xfrm>
            <a:off x="0" y="3933825"/>
            <a:ext cx="9144000" cy="2563813"/>
          </a:xfrm>
          <a:prstGeom prst="rect">
            <a:avLst/>
          </a:prstGeom>
          <a:noFill/>
          <a:ln w="9525">
            <a:noFill/>
            <a:miter lim="800000"/>
            <a:headEnd/>
            <a:tailEnd/>
          </a:ln>
          <a:effectLst/>
        </p:spPr>
        <p:txBody>
          <a:bodyPr>
            <a:spAutoFit/>
          </a:bodyPr>
          <a:lstStyle/>
          <a:p>
            <a:pPr algn="just"/>
            <a:r>
              <a:rPr lang="it-IT" sz="1800"/>
              <a:t>La separazione dell'amido dal glutine viene realizzata: </a:t>
            </a:r>
          </a:p>
          <a:p>
            <a:pPr algn="just"/>
            <a:r>
              <a:rPr lang="it-IT" sz="1800" u="sng"/>
              <a:t>per gravità</a:t>
            </a:r>
            <a:r>
              <a:rPr lang="it-IT" sz="1800"/>
              <a:t> ricorrendo a tavole di decantazione lunghe circa 40m e con una inclinazione di ca. 5 mm/m, sulle quali l'amido sedimenta mentre il glutine passa oltre (e l'amido viene poi allontanato dalle tavole con getti d'acqua), </a:t>
            </a:r>
          </a:p>
          <a:p>
            <a:pPr algn="just"/>
            <a:r>
              <a:rPr lang="it-IT" sz="1800" u="sng"/>
              <a:t>ricorrendo alla forza centrifuga</a:t>
            </a:r>
            <a:r>
              <a:rPr lang="it-IT" sz="1800"/>
              <a:t> </a:t>
            </a:r>
          </a:p>
          <a:p>
            <a:pPr algn="just"/>
            <a:r>
              <a:rPr lang="it-IT" sz="1800" u="sng"/>
              <a:t>combinando i due sistemi</a:t>
            </a:r>
            <a:r>
              <a:rPr lang="it-IT" sz="1800"/>
              <a:t> (naturalmente le centrifughe dopo le tavole). </a:t>
            </a:r>
          </a:p>
          <a:p>
            <a:pPr algn="just"/>
            <a:r>
              <a:rPr lang="it-IT" sz="1800"/>
              <a:t>In generale come centrifughe si usano centrifughe a piatti o idrocicloni.</a:t>
            </a:r>
          </a:p>
          <a:p>
            <a:pPr algn="just"/>
            <a:r>
              <a:rPr lang="it-IT" sz="1800"/>
              <a:t>La sospensione d'amido è poi</a:t>
            </a:r>
            <a:r>
              <a:rPr lang="it-IT" sz="1800" b="1"/>
              <a:t> </a:t>
            </a:r>
            <a:r>
              <a:rPr lang="it-IT" sz="1800"/>
              <a:t>filtrata su filtri a tamburo o in centrifughe continue a paniere e l'amido è essiccato in</a:t>
            </a:r>
            <a:r>
              <a:rPr lang="it-IT" sz="1800" b="1"/>
              <a:t> </a:t>
            </a:r>
            <a:r>
              <a:rPr lang="it-IT" sz="1800"/>
              <a:t>essiccatori di solito del tipo rotativo continuo.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industriale dell’amido</a:t>
            </a:r>
            <a:endParaRPr lang="it-IT">
              <a:solidFill>
                <a:schemeClr val="tx2"/>
              </a:solidFill>
            </a:endParaRPr>
          </a:p>
        </p:txBody>
      </p:sp>
      <p:sp>
        <p:nvSpPr>
          <p:cNvPr id="194564" name="Text Box 4"/>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F339017A-FAFA-4C08-9A05-2C3234AEF708}" type="slidenum">
              <a:rPr lang="it-IT"/>
              <a:pPr/>
              <a:t>19</a:t>
            </a:fld>
            <a:endParaRPr lang="it-IT"/>
          </a:p>
        </p:txBody>
      </p:sp>
      <p:sp>
        <p:nvSpPr>
          <p:cNvPr id="194565" name="Text Box 5"/>
          <p:cNvSpPr txBox="1">
            <a:spLocks noChangeArrowheads="1"/>
          </p:cNvSpPr>
          <p:nvPr/>
        </p:nvSpPr>
        <p:spPr bwMode="auto">
          <a:xfrm>
            <a:off x="0" y="765175"/>
            <a:ext cx="9144000" cy="2955925"/>
          </a:xfrm>
          <a:prstGeom prst="rect">
            <a:avLst/>
          </a:prstGeom>
          <a:noFill/>
          <a:ln w="9525">
            <a:noFill/>
            <a:miter lim="800000"/>
            <a:headEnd/>
            <a:tailEnd/>
          </a:ln>
          <a:effectLst/>
        </p:spPr>
        <p:txBody>
          <a:bodyPr>
            <a:spAutoFit/>
          </a:bodyPr>
          <a:lstStyle/>
          <a:p>
            <a:pPr algn="just"/>
            <a:r>
              <a:rPr lang="it-IT" sz="2000"/>
              <a:t>L'amido si</a:t>
            </a:r>
            <a:r>
              <a:rPr lang="it-IT" sz="2000" b="1"/>
              <a:t> </a:t>
            </a:r>
            <a:r>
              <a:rPr lang="it-IT" sz="2000"/>
              <a:t>ottiene con metodi più</a:t>
            </a:r>
            <a:r>
              <a:rPr lang="it-IT" sz="2000" b="1"/>
              <a:t> </a:t>
            </a:r>
            <a:r>
              <a:rPr lang="it-IT" sz="2000"/>
              <a:t>o meno analoghi anche da: </a:t>
            </a:r>
          </a:p>
          <a:p>
            <a:pPr algn="just"/>
            <a:endParaRPr lang="it-IT" sz="400"/>
          </a:p>
          <a:p>
            <a:pPr algn="just"/>
            <a:r>
              <a:rPr lang="it-IT" sz="2000"/>
              <a:t>patate sminuzzando le stesse:</a:t>
            </a:r>
          </a:p>
          <a:p>
            <a:pPr algn="just"/>
            <a:r>
              <a:rPr lang="it-IT" sz="2000"/>
              <a:t>19% di amido</a:t>
            </a:r>
          </a:p>
          <a:p>
            <a:pPr algn="just"/>
            <a:r>
              <a:rPr lang="it-IT" sz="2000"/>
              <a:t>2% di sostanze proteiche</a:t>
            </a:r>
          </a:p>
          <a:p>
            <a:pPr algn="just"/>
            <a:r>
              <a:rPr lang="it-IT" sz="2000"/>
              <a:t>75% d'acqua</a:t>
            </a:r>
          </a:p>
          <a:p>
            <a:pPr algn="just"/>
            <a:endParaRPr lang="it-IT" sz="400"/>
          </a:p>
          <a:p>
            <a:pPr algn="just"/>
            <a:r>
              <a:rPr lang="it-IT" sz="2000"/>
              <a:t>separando</a:t>
            </a:r>
            <a:r>
              <a:rPr lang="it-IT" sz="2000" b="1"/>
              <a:t> </a:t>
            </a:r>
            <a:r>
              <a:rPr lang="it-IT" sz="2000"/>
              <a:t>dalla sospensione i materiali fibrosi con stacci rotativi e poi eventualmente con idrocicloni, decolorando (con cloro</a:t>
            </a:r>
            <a:r>
              <a:rPr lang="it-IT" sz="2000" b="1"/>
              <a:t> </a:t>
            </a:r>
            <a:r>
              <a:rPr lang="it-IT" sz="2000"/>
              <a:t>o ipoclorito, permanganato), filtrando e seccando. In tutti i metodi si eseguono dei ricicli dell'acqua impiegata in modo da ridurre al minimo gli scarichi e permettere opportuni ricuperi.</a:t>
            </a:r>
            <a:endParaRPr lang="it-IT"/>
          </a:p>
        </p:txBody>
      </p:sp>
      <p:sp>
        <p:nvSpPr>
          <p:cNvPr id="194567" name="Text Box 7"/>
          <p:cNvSpPr txBox="1">
            <a:spLocks noChangeArrowheads="1"/>
          </p:cNvSpPr>
          <p:nvPr/>
        </p:nvSpPr>
        <p:spPr bwMode="auto">
          <a:xfrm>
            <a:off x="0" y="3800475"/>
            <a:ext cx="9144000" cy="2652713"/>
          </a:xfrm>
          <a:prstGeom prst="rect">
            <a:avLst/>
          </a:prstGeom>
          <a:noFill/>
          <a:ln w="9525">
            <a:noFill/>
            <a:miter lim="800000"/>
            <a:headEnd/>
            <a:tailEnd/>
          </a:ln>
          <a:effectLst/>
        </p:spPr>
        <p:txBody>
          <a:bodyPr>
            <a:spAutoFit/>
          </a:bodyPr>
          <a:lstStyle/>
          <a:p>
            <a:pPr algn="just"/>
            <a:r>
              <a:rPr lang="it-IT" sz="2000"/>
              <a:t>Un buon amido deve contenere:</a:t>
            </a:r>
          </a:p>
          <a:p>
            <a:pPr algn="ctr"/>
            <a:r>
              <a:rPr lang="it-IT" sz="2000"/>
              <a:t>poca umidità (al massimo 10-12 %)</a:t>
            </a:r>
          </a:p>
          <a:p>
            <a:pPr algn="ctr"/>
            <a:r>
              <a:rPr lang="it-IT" sz="2000"/>
              <a:t>pochissime ceneri (non più di 0,1%) </a:t>
            </a:r>
          </a:p>
          <a:p>
            <a:pPr algn="ctr"/>
            <a:r>
              <a:rPr lang="it-IT" sz="2000"/>
              <a:t>poco materiale proteico (&lt; 0,4%)</a:t>
            </a:r>
          </a:p>
          <a:p>
            <a:pPr algn="ctr"/>
            <a:r>
              <a:rPr lang="it-IT" sz="2000"/>
              <a:t>poche sostanze solubili in acqua a freddo (in generale meno dello 0,2%) </a:t>
            </a:r>
          </a:p>
          <a:p>
            <a:pPr algn="just"/>
            <a:endParaRPr lang="it-IT" sz="800"/>
          </a:p>
          <a:p>
            <a:pPr algn="just"/>
            <a:r>
              <a:rPr lang="it-IT" sz="2000"/>
              <a:t>Un saggio importante è quello della </a:t>
            </a:r>
            <a:r>
              <a:rPr lang="it-IT" sz="2000" b="1"/>
              <a:t>viscosità</a:t>
            </a:r>
            <a:r>
              <a:rPr lang="it-IT" sz="2000"/>
              <a:t> delle soluzioni ottenute a caldo, ma esistono in proposito molti metodi ed è necessario che acquirente e venditore si accordino prima sul metodo da adottare.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782638"/>
            <a:ext cx="9144000" cy="2771775"/>
          </a:xfrm>
          <a:prstGeom prst="rect">
            <a:avLst/>
          </a:prstGeom>
          <a:noFill/>
          <a:ln w="9525">
            <a:noFill/>
            <a:miter lim="800000"/>
            <a:headEnd/>
            <a:tailEnd/>
          </a:ln>
          <a:effectLst/>
        </p:spPr>
        <p:txBody>
          <a:bodyPr>
            <a:spAutoFit/>
          </a:bodyPr>
          <a:lstStyle/>
          <a:p>
            <a:r>
              <a:rPr lang="it-IT"/>
              <a:t>Lucidi delle lezioni e relativi appunti</a:t>
            </a:r>
          </a:p>
          <a:p>
            <a:endParaRPr lang="it-IT" sz="1800"/>
          </a:p>
          <a:p>
            <a:r>
              <a:rPr lang="it-IT" b="1"/>
              <a:t>Chimica Industriale </a:t>
            </a:r>
            <a:r>
              <a:rPr lang="it-IT"/>
              <a:t>(Biblioteca Ponzio)</a:t>
            </a:r>
          </a:p>
          <a:p>
            <a:r>
              <a:rPr lang="it-IT" sz="2200"/>
              <a:t>Organica Vol II:</a:t>
            </a:r>
            <a:r>
              <a:rPr lang="it-IT"/>
              <a:t> </a:t>
            </a:r>
            <a:r>
              <a:rPr lang="it-IT" sz="2000" b="1"/>
              <a:t>Capitolo 14,</a:t>
            </a:r>
            <a:r>
              <a:rPr lang="it-IT"/>
              <a:t> </a:t>
            </a:r>
            <a:r>
              <a:rPr lang="it-IT" sz="2000" b="1"/>
              <a:t>Saccaridi Alimentari</a:t>
            </a:r>
            <a:r>
              <a:rPr lang="it-IT" sz="2000"/>
              <a:t>, Eugenio Stocchi pp 692- 695</a:t>
            </a:r>
          </a:p>
          <a:p>
            <a:endParaRPr lang="it-IT" sz="1800"/>
          </a:p>
          <a:p>
            <a:r>
              <a:rPr lang="it-IT" b="1"/>
              <a:t>Trattato di Chimica Industriale e Applicata</a:t>
            </a:r>
            <a:r>
              <a:rPr lang="it-IT"/>
              <a:t>  (Biblioteca Ponzio)</a:t>
            </a:r>
          </a:p>
          <a:p>
            <a:r>
              <a:rPr lang="it-IT" sz="2200"/>
              <a:t>Vol. 2:</a:t>
            </a:r>
            <a:r>
              <a:rPr lang="it-IT"/>
              <a:t> </a:t>
            </a:r>
            <a:r>
              <a:rPr lang="it-IT" sz="2000" b="1"/>
              <a:t>Capitolo 15.2 Amido, glucosio, esitoli</a:t>
            </a:r>
            <a:r>
              <a:rPr lang="it-IT" sz="2000"/>
              <a:t> A. Girelli, L. Matteoli, F. Parisi pp. 821- 872</a:t>
            </a:r>
          </a:p>
        </p:txBody>
      </p:sp>
      <p:sp>
        <p:nvSpPr>
          <p:cNvPr id="15364" name="Rectangle 4"/>
          <p:cNvSpPr>
            <a:spLocks noChangeArrowheads="1"/>
          </p:cNvSpPr>
          <p:nvPr/>
        </p:nvSpPr>
        <p:spPr bwMode="auto">
          <a:xfrm>
            <a:off x="152400" y="0"/>
            <a:ext cx="7772400" cy="1143000"/>
          </a:xfrm>
          <a:prstGeom prst="rect">
            <a:avLst/>
          </a:prstGeom>
          <a:noFill/>
          <a:ln w="9525">
            <a:noFill/>
            <a:miter lim="800000"/>
            <a:headEnd/>
            <a:tailEnd/>
          </a:ln>
          <a:effectLst/>
        </p:spPr>
        <p:txBody>
          <a:bodyPr anchor="ctr"/>
          <a:lstStyle/>
          <a:p>
            <a:r>
              <a:rPr lang="it-IT" sz="3000" b="1">
                <a:solidFill>
                  <a:srgbClr val="FF0000"/>
                </a:solidFill>
              </a:rPr>
              <a:t>Testi consigliati:</a:t>
            </a:r>
            <a:endParaRPr lang="it-IT" sz="4400">
              <a:solidFill>
                <a:schemeClr val="tx2"/>
              </a:solidFill>
            </a:endParaRPr>
          </a:p>
        </p:txBody>
      </p:sp>
      <p:sp>
        <p:nvSpPr>
          <p:cNvPr id="15365" name="Rectangle 5"/>
          <p:cNvSpPr>
            <a:spLocks noChangeArrowheads="1"/>
          </p:cNvSpPr>
          <p:nvPr/>
        </p:nvSpPr>
        <p:spPr bwMode="auto">
          <a:xfrm>
            <a:off x="152400" y="3573463"/>
            <a:ext cx="7772400" cy="1143000"/>
          </a:xfrm>
          <a:prstGeom prst="rect">
            <a:avLst/>
          </a:prstGeom>
          <a:noFill/>
          <a:ln w="9525">
            <a:noFill/>
            <a:miter lim="800000"/>
            <a:headEnd/>
            <a:tailEnd/>
          </a:ln>
          <a:effectLst/>
        </p:spPr>
        <p:txBody>
          <a:bodyPr anchor="ctr"/>
          <a:lstStyle/>
          <a:p>
            <a:r>
              <a:rPr lang="it-IT" sz="3000" b="1">
                <a:solidFill>
                  <a:srgbClr val="FF0000"/>
                </a:solidFill>
              </a:rPr>
              <a:t>Testi di riferimento per approfondire:</a:t>
            </a:r>
            <a:endParaRPr lang="it-IT" sz="4400">
              <a:solidFill>
                <a:schemeClr val="tx2"/>
              </a:solidFill>
            </a:endParaRPr>
          </a:p>
        </p:txBody>
      </p:sp>
      <p:sp>
        <p:nvSpPr>
          <p:cNvPr id="15366" name="Text Box 6"/>
          <p:cNvSpPr txBox="1">
            <a:spLocks noChangeArrowheads="1"/>
          </p:cNvSpPr>
          <p:nvPr/>
        </p:nvSpPr>
        <p:spPr bwMode="auto">
          <a:xfrm>
            <a:off x="-7938" y="4579938"/>
            <a:ext cx="9151938" cy="1797050"/>
          </a:xfrm>
          <a:prstGeom prst="rect">
            <a:avLst/>
          </a:prstGeom>
          <a:noFill/>
          <a:ln w="9525">
            <a:noFill/>
            <a:miter lim="800000"/>
            <a:headEnd/>
            <a:tailEnd/>
          </a:ln>
          <a:effectLst/>
        </p:spPr>
        <p:txBody>
          <a:bodyPr>
            <a:spAutoFit/>
          </a:bodyPr>
          <a:lstStyle/>
          <a:p>
            <a:pPr marL="179388" lvl="1" algn="just"/>
            <a:r>
              <a:rPr lang="it-IT" b="1"/>
              <a:t>Trattato di Chimica Industriale </a:t>
            </a:r>
            <a:r>
              <a:rPr lang="it-IT" sz="2200"/>
              <a:t>(Biblioteca Ponzio, secondo piano)</a:t>
            </a:r>
            <a:r>
              <a:rPr lang="it-IT"/>
              <a:t> </a:t>
            </a:r>
            <a:endParaRPr lang="it-IT" b="1"/>
          </a:p>
          <a:p>
            <a:pPr marL="179388" lvl="1" algn="just"/>
            <a:r>
              <a:rPr lang="it-IT" sz="2000"/>
              <a:t>Professor Michele Giua</a:t>
            </a:r>
          </a:p>
          <a:p>
            <a:pPr marL="179388" lvl="1" algn="just"/>
            <a:endParaRPr lang="it-IT" b="1"/>
          </a:p>
          <a:p>
            <a:pPr marL="179388" lvl="1" algn="just"/>
            <a:r>
              <a:rPr lang="it-IT" b="1"/>
              <a:t>Ullmann's Encyclopedia of Industrial Chemistry</a:t>
            </a:r>
            <a:r>
              <a:rPr lang="it-IT"/>
              <a:t> </a:t>
            </a:r>
            <a:r>
              <a:rPr lang="it-IT" sz="2200"/>
              <a:t>(Biblioteca Ponzio) </a:t>
            </a:r>
            <a:r>
              <a:rPr lang="it-IT" sz="2000" b="1"/>
              <a:t>Starch</a:t>
            </a:r>
          </a:p>
        </p:txBody>
      </p:sp>
      <p:sp>
        <p:nvSpPr>
          <p:cNvPr id="15373" name="Text Box 13"/>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E94AA116-E877-4237-87B0-1196B32ECF7D}" type="slidenum">
              <a:rPr lang="it-IT"/>
              <a:pPr/>
              <a:t>2</a:t>
            </a:fld>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Corn steep liquor</a:t>
            </a:r>
            <a:endParaRPr lang="it-IT">
              <a:solidFill>
                <a:schemeClr val="tx2"/>
              </a:solidFill>
            </a:endParaRPr>
          </a:p>
        </p:txBody>
      </p:sp>
      <p:sp>
        <p:nvSpPr>
          <p:cNvPr id="196611"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033647EA-4A68-43DB-BA59-D664B8092B17}" type="slidenum">
              <a:rPr lang="it-IT"/>
              <a:pPr/>
              <a:t>20</a:t>
            </a:fld>
            <a:endParaRPr lang="it-IT"/>
          </a:p>
        </p:txBody>
      </p:sp>
      <p:sp>
        <p:nvSpPr>
          <p:cNvPr id="196612" name="Text Box 4"/>
          <p:cNvSpPr txBox="1">
            <a:spLocks noChangeArrowheads="1"/>
          </p:cNvSpPr>
          <p:nvPr/>
        </p:nvSpPr>
        <p:spPr bwMode="auto">
          <a:xfrm>
            <a:off x="0" y="1268413"/>
            <a:ext cx="9144000" cy="3444875"/>
          </a:xfrm>
          <a:prstGeom prst="rect">
            <a:avLst/>
          </a:prstGeom>
          <a:noFill/>
          <a:ln w="9525">
            <a:noFill/>
            <a:miter lim="800000"/>
            <a:headEnd/>
            <a:tailEnd/>
          </a:ln>
          <a:effectLst/>
        </p:spPr>
        <p:txBody>
          <a:bodyPr>
            <a:spAutoFit/>
          </a:bodyPr>
          <a:lstStyle/>
          <a:p>
            <a:pPr algn="just"/>
            <a:r>
              <a:rPr lang="it-IT" sz="2000"/>
              <a:t>Con questo nome si indica ormai quasi dappertutto l'acqua di macerazione del granturco, che proviene dalla prima fase dell'estrazione dell'amido da questo cereale. Di solito lo si riconcentra a:</a:t>
            </a:r>
          </a:p>
          <a:p>
            <a:pPr algn="just"/>
            <a:r>
              <a:rPr lang="it-IT" sz="2000"/>
              <a:t>50% di sostanza secca e contiene nel secco:</a:t>
            </a:r>
          </a:p>
          <a:p>
            <a:pPr algn="just"/>
            <a:r>
              <a:rPr lang="it-IT" sz="2000"/>
              <a:t>40% di materiale proteico</a:t>
            </a:r>
          </a:p>
          <a:p>
            <a:pPr algn="just"/>
            <a:r>
              <a:rPr lang="it-IT" sz="2000"/>
              <a:t>18% di ceneri</a:t>
            </a:r>
          </a:p>
          <a:p>
            <a:pPr algn="just"/>
            <a:r>
              <a:rPr lang="it-IT" sz="2000"/>
              <a:t>10% di zuccheri come glucosio</a:t>
            </a:r>
          </a:p>
          <a:p>
            <a:pPr algn="just"/>
            <a:r>
              <a:rPr lang="it-IT" sz="2000"/>
              <a:t>notevoli quantità di vitamine del gruppo B (ca. 2 mg di Bx, 0,5 di B2, 10 di PP, 10 di acido pantotenico, 300 di inositolo e 200 di colina su 100 g di sostanza secca). </a:t>
            </a:r>
          </a:p>
          <a:p>
            <a:pPr algn="just"/>
            <a:r>
              <a:rPr lang="it-IT" sz="2000" i="1" u="sng"/>
              <a:t>ottimo integratore per mangimi</a:t>
            </a:r>
            <a:r>
              <a:rPr lang="it-IT" sz="2000"/>
              <a:t> e altresì un </a:t>
            </a:r>
            <a:r>
              <a:rPr lang="it-IT" sz="2000" i="1" u="sng"/>
              <a:t>integratore per terreni semisintetici</a:t>
            </a:r>
            <a:r>
              <a:rPr lang="it-IT" sz="2000"/>
              <a:t> di colture di microrganismi come quelli per gli antibiotici.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Caratteristiche e usi dell’amido: derivati</a:t>
            </a:r>
            <a:endParaRPr lang="it-IT">
              <a:solidFill>
                <a:schemeClr val="tx2"/>
              </a:solidFill>
            </a:endParaRPr>
          </a:p>
        </p:txBody>
      </p:sp>
      <p:sp>
        <p:nvSpPr>
          <p:cNvPr id="75779"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fld id="{CB4AC646-2645-4777-BB41-3AAEE8F63CE8}" type="slidenum">
              <a:rPr lang="it-IT"/>
              <a:pPr/>
              <a:t>21</a:t>
            </a:fld>
            <a:endParaRPr lang="it-IT"/>
          </a:p>
        </p:txBody>
      </p:sp>
      <p:sp>
        <p:nvSpPr>
          <p:cNvPr id="75782" name="Text Box 6"/>
          <p:cNvSpPr txBox="1">
            <a:spLocks noChangeArrowheads="1"/>
          </p:cNvSpPr>
          <p:nvPr/>
        </p:nvSpPr>
        <p:spPr bwMode="auto">
          <a:xfrm>
            <a:off x="0" y="669925"/>
            <a:ext cx="9144000" cy="2774950"/>
          </a:xfrm>
          <a:prstGeom prst="rect">
            <a:avLst/>
          </a:prstGeom>
          <a:noFill/>
          <a:ln w="9525">
            <a:noFill/>
            <a:miter lim="800000"/>
            <a:headEnd/>
            <a:tailEnd/>
          </a:ln>
          <a:effectLst/>
        </p:spPr>
        <p:txBody>
          <a:bodyPr>
            <a:spAutoFit/>
          </a:bodyPr>
          <a:lstStyle/>
          <a:p>
            <a:pPr algn="just"/>
            <a:r>
              <a:rPr lang="it-IT" sz="2000">
                <a:cs typeface="Times New Roman" pitchFamily="18" charset="0"/>
              </a:rPr>
              <a:t>Maggior produttore industriale di amido: USA</a:t>
            </a:r>
          </a:p>
          <a:p>
            <a:pPr algn="just"/>
            <a:endParaRPr lang="it-IT" sz="800">
              <a:cs typeface="Times New Roman" pitchFamily="18" charset="0"/>
            </a:endParaRPr>
          </a:p>
          <a:p>
            <a:pPr algn="just"/>
            <a:r>
              <a:rPr lang="it-IT" sz="2000">
                <a:cs typeface="Times New Roman" pitchFamily="18" charset="0"/>
              </a:rPr>
              <a:t>La metà della produzione industriale dell’amido in UE viene utilizzata da: </a:t>
            </a:r>
          </a:p>
          <a:p>
            <a:pPr algn="just">
              <a:buFontTx/>
              <a:buChar char="-"/>
            </a:pPr>
            <a:r>
              <a:rPr lang="it-IT" sz="2000">
                <a:cs typeface="Times New Roman" pitchFamily="18" charset="0"/>
              </a:rPr>
              <a:t> Industrie cartarie</a:t>
            </a:r>
          </a:p>
          <a:p>
            <a:pPr algn="just">
              <a:buFontTx/>
              <a:buChar char="-"/>
            </a:pPr>
            <a:r>
              <a:rPr lang="it-IT" sz="2000">
                <a:cs typeface="Times New Roman" pitchFamily="18" charset="0"/>
              </a:rPr>
              <a:t> Industrie alimentari</a:t>
            </a:r>
          </a:p>
          <a:p>
            <a:pPr algn="just">
              <a:buFontTx/>
              <a:buChar char="-"/>
            </a:pPr>
            <a:r>
              <a:rPr lang="it-IT" sz="2000">
                <a:cs typeface="Times New Roman" pitchFamily="18" charset="0"/>
              </a:rPr>
              <a:t> Industrie farmaceutiche</a:t>
            </a:r>
          </a:p>
          <a:p>
            <a:pPr algn="just">
              <a:buFontTx/>
              <a:buChar char="-"/>
            </a:pPr>
            <a:r>
              <a:rPr lang="it-IT" sz="2000">
                <a:cs typeface="Times New Roman" pitchFamily="18" charset="0"/>
              </a:rPr>
              <a:t> Industrie tessili</a:t>
            </a:r>
          </a:p>
          <a:p>
            <a:pPr algn="just">
              <a:buFontTx/>
              <a:buChar char="-"/>
            </a:pPr>
            <a:r>
              <a:rPr lang="it-IT" sz="2000">
                <a:cs typeface="Times New Roman" pitchFamily="18" charset="0"/>
              </a:rPr>
              <a:t> Industrie cosmetiche</a:t>
            </a:r>
          </a:p>
          <a:p>
            <a:pPr algn="just">
              <a:buFontTx/>
              <a:buChar char="-"/>
            </a:pPr>
            <a:r>
              <a:rPr lang="it-IT" sz="2000">
                <a:cs typeface="Times New Roman" pitchFamily="18" charset="0"/>
              </a:rPr>
              <a:t> Industrie di colla</a:t>
            </a:r>
          </a:p>
          <a:p>
            <a:pPr algn="just">
              <a:buFontTx/>
              <a:buChar char="-"/>
            </a:pPr>
            <a:endParaRPr lang="it-IT" sz="800">
              <a:cs typeface="Times New Roman" pitchFamily="18" charset="0"/>
            </a:endParaRPr>
          </a:p>
        </p:txBody>
      </p:sp>
      <p:sp>
        <p:nvSpPr>
          <p:cNvPr id="75785" name="Rectangle 9"/>
          <p:cNvSpPr>
            <a:spLocks noChangeArrowheads="1"/>
          </p:cNvSpPr>
          <p:nvPr/>
        </p:nvSpPr>
        <p:spPr bwMode="auto">
          <a:xfrm>
            <a:off x="0" y="3573463"/>
            <a:ext cx="9144000" cy="2532062"/>
          </a:xfrm>
          <a:prstGeom prst="rect">
            <a:avLst/>
          </a:prstGeom>
          <a:noFill/>
          <a:ln w="9525">
            <a:noFill/>
            <a:miter lim="800000"/>
            <a:headEnd/>
            <a:tailEnd/>
          </a:ln>
          <a:effectLst/>
        </p:spPr>
        <p:txBody>
          <a:bodyPr>
            <a:spAutoFit/>
          </a:bodyPr>
          <a:lstStyle/>
          <a:p>
            <a:pPr algn="just"/>
            <a:r>
              <a:rPr lang="it-IT" sz="2000"/>
              <a:t>L’altra metà è destinata ad essere variamente modificata o addirittura demolita per servire in numerose tecniche o per entrare a comporre preparati di rilevante importanza industriale:</a:t>
            </a:r>
          </a:p>
          <a:p>
            <a:pPr algn="just"/>
            <a:endParaRPr lang="it-IT" sz="800"/>
          </a:p>
          <a:p>
            <a:pPr algn="just"/>
            <a:r>
              <a:rPr lang="it-IT" sz="2000" b="1" i="1"/>
              <a:t>amido solubile a freddo: </a:t>
            </a:r>
            <a:r>
              <a:rPr lang="it-IT" sz="1800"/>
              <a:t>trova notevole impiego nell'industria della carta, come addensante per inchiostri da stampa e nei fanghi di perforazione dei pozzi petroliferi. Esso si ottiene riscaldando l'amido con acqua (eventualmente ancora nella fase di lavorazione già descritta, prima della filtrazione) al di sopra della temperatura di gelatinizzazione e poi seccando il prodotto.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539750" y="73025"/>
            <a:ext cx="8045450" cy="476250"/>
          </a:xfrm>
          <a:prstGeom prst="rect">
            <a:avLst/>
          </a:prstGeom>
          <a:noFill/>
          <a:ln w="9525">
            <a:noFill/>
            <a:miter lim="800000"/>
            <a:headEnd/>
            <a:tailEnd/>
          </a:ln>
          <a:effectLst/>
        </p:spPr>
        <p:txBody>
          <a:bodyPr anchor="ctr"/>
          <a:lstStyle/>
          <a:p>
            <a:pPr algn="ctr"/>
            <a:r>
              <a:rPr lang="it-IT" b="1">
                <a:solidFill>
                  <a:srgbClr val="FF0000"/>
                </a:solidFill>
              </a:rPr>
              <a:t>Caratteristiche e usi dell’amido: derivati per modificazione</a:t>
            </a:r>
            <a:endParaRPr lang="it-IT">
              <a:solidFill>
                <a:schemeClr val="tx2"/>
              </a:solidFill>
            </a:endParaRPr>
          </a:p>
        </p:txBody>
      </p:sp>
      <p:sp>
        <p:nvSpPr>
          <p:cNvPr id="197635"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fld id="{4AF9F65F-9956-4476-A147-75E57094AC74}" type="slidenum">
              <a:rPr lang="it-IT"/>
              <a:pPr/>
              <a:t>22</a:t>
            </a:fld>
            <a:endParaRPr lang="it-IT"/>
          </a:p>
        </p:txBody>
      </p:sp>
      <p:sp>
        <p:nvSpPr>
          <p:cNvPr id="197636" name="Text Box 4"/>
          <p:cNvSpPr txBox="1">
            <a:spLocks noChangeArrowheads="1"/>
          </p:cNvSpPr>
          <p:nvPr/>
        </p:nvSpPr>
        <p:spPr bwMode="auto">
          <a:xfrm>
            <a:off x="0" y="669925"/>
            <a:ext cx="9144000" cy="5397500"/>
          </a:xfrm>
          <a:prstGeom prst="rect">
            <a:avLst/>
          </a:prstGeom>
          <a:noFill/>
          <a:ln w="9525">
            <a:noFill/>
            <a:miter lim="800000"/>
            <a:headEnd/>
            <a:tailEnd/>
          </a:ln>
          <a:effectLst/>
        </p:spPr>
        <p:txBody>
          <a:bodyPr>
            <a:spAutoFit/>
          </a:bodyPr>
          <a:lstStyle/>
          <a:p>
            <a:pPr algn="just"/>
            <a:r>
              <a:rPr lang="it-IT" sz="2000" b="1" i="1"/>
              <a:t>l’amido ossidato:</a:t>
            </a:r>
            <a:r>
              <a:rPr lang="it-IT"/>
              <a:t> </a:t>
            </a:r>
            <a:r>
              <a:rPr lang="it-IT" sz="1800"/>
              <a:t>usato principalmente nell’industria cartaria ed anche in quella tessile; si ottiene trattando per qualche ora e a 25-30°C una sospensione al 35-40% d'amido con ipoclorito (2-6% di cloro riferito all'amido secco), da soluzioni colloidali limpide e, all'evaporazione, strati sottili più plastici che non l'amido ordinario</a:t>
            </a:r>
            <a:r>
              <a:rPr lang="it-IT"/>
              <a:t>.</a:t>
            </a:r>
          </a:p>
          <a:p>
            <a:pPr algn="just"/>
            <a:r>
              <a:rPr lang="it-IT"/>
              <a:t> </a:t>
            </a:r>
          </a:p>
          <a:p>
            <a:pPr algn="just"/>
            <a:r>
              <a:rPr lang="it-IT" sz="2000" b="1" i="1"/>
              <a:t>l’amido esterificato e l’amido eterificato</a:t>
            </a:r>
            <a:r>
              <a:rPr lang="it-IT"/>
              <a:t> </a:t>
            </a:r>
            <a:r>
              <a:rPr lang="it-IT" sz="1800"/>
              <a:t>(allil, etil, e propil derivati) che si sfruttano in vernici, in inchiostri da stampa e da biro e perfino in esplosivi dirompenti (</a:t>
            </a:r>
            <a:r>
              <a:rPr lang="it-IT" sz="1800" i="1"/>
              <a:t>nitroamido</a:t>
            </a:r>
            <a:r>
              <a:rPr lang="it-IT" sz="1800"/>
              <a:t>); i gruppi alcolici liberi dell'amido (uno primario e due secondari per ogni unità C6) si prestano a reazioni per formare </a:t>
            </a:r>
            <a:r>
              <a:rPr lang="it-IT" sz="1800" i="1"/>
              <a:t>esteri </a:t>
            </a:r>
            <a:r>
              <a:rPr lang="it-IT" sz="1800"/>
              <a:t>ed </a:t>
            </a:r>
            <a:r>
              <a:rPr lang="it-IT" sz="1800" i="1"/>
              <a:t>eteri: </a:t>
            </a:r>
            <a:r>
              <a:rPr lang="it-IT" sz="1800"/>
              <a:t>i prodotti a bassa sostituzione (1 gruppo per ogni 25 unità C5 circa) sono i più importanti perché mostrano proprietà colloidali diverse da quelle dell'amido comune, danno solu­zioni più chiare, gelificano meno facilmente e danno pellicole di migliore qualità; i prodotti ad alta sostituzione diventano sempre meno solubili in acqua, ma ovviamente sempre più solubili in solventi organici, ciò che li rende impiegabili in vernici, inchiostri da stampa (per es. l'allilderivato). Un qualche impiego, completamente diverso dagli altri, ha il </a:t>
            </a:r>
            <a:r>
              <a:rPr lang="it-IT" sz="1800" i="1"/>
              <a:t>nitro amido, </a:t>
            </a:r>
            <a:r>
              <a:rPr lang="it-IT" sz="1800"/>
              <a:t>un esplosivo di notevole potere dirompente, ma che non è molto stabile. In generale un ostacolo all'impiego dei prodotti di reazione, quest'ultimo a parte, sta nel loro costo relativamente elevato se confrontato con le relative prestazioni.</a:t>
            </a:r>
          </a:p>
          <a:p>
            <a:pPr algn="just">
              <a:buFontTx/>
              <a:buChar char="-"/>
            </a:pPr>
            <a:endParaRPr lang="it-IT" sz="180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576263" y="73025"/>
            <a:ext cx="7956550" cy="476250"/>
          </a:xfrm>
          <a:prstGeom prst="rect">
            <a:avLst/>
          </a:prstGeom>
          <a:noFill/>
          <a:ln w="9525">
            <a:noFill/>
            <a:miter lim="800000"/>
            <a:headEnd/>
            <a:tailEnd/>
          </a:ln>
          <a:effectLst/>
        </p:spPr>
        <p:txBody>
          <a:bodyPr anchor="ctr"/>
          <a:lstStyle/>
          <a:p>
            <a:pPr algn="ctr"/>
            <a:r>
              <a:rPr lang="it-IT" b="1" dirty="0">
                <a:solidFill>
                  <a:srgbClr val="FF0000"/>
                </a:solidFill>
              </a:rPr>
              <a:t>Caratteristiche e usi dell’amido: derivati per demolizione</a:t>
            </a:r>
            <a:endParaRPr lang="it-IT" dirty="0">
              <a:solidFill>
                <a:schemeClr val="tx2"/>
              </a:solidFill>
            </a:endParaRPr>
          </a:p>
        </p:txBody>
      </p:sp>
      <p:sp>
        <p:nvSpPr>
          <p:cNvPr id="187395" name="Text Box 3"/>
          <p:cNvSpPr txBox="1">
            <a:spLocks noChangeArrowheads="1"/>
          </p:cNvSpPr>
          <p:nvPr/>
        </p:nvSpPr>
        <p:spPr bwMode="auto">
          <a:xfrm>
            <a:off x="8748713" y="6400800"/>
            <a:ext cx="488950" cy="457200"/>
          </a:xfrm>
          <a:prstGeom prst="rect">
            <a:avLst/>
          </a:prstGeom>
          <a:noFill/>
          <a:ln w="9525">
            <a:noFill/>
            <a:miter lim="800000"/>
            <a:headEnd/>
            <a:tailEnd/>
          </a:ln>
          <a:effectLst/>
        </p:spPr>
        <p:txBody>
          <a:bodyPr wrap="none">
            <a:spAutoFit/>
          </a:bodyPr>
          <a:lstStyle/>
          <a:p>
            <a:fld id="{745C91D4-CE35-4733-804E-64EF9D53D32B}" type="slidenum">
              <a:rPr lang="it-IT"/>
              <a:pPr/>
              <a:t>23</a:t>
            </a:fld>
            <a:endParaRPr lang="it-IT"/>
          </a:p>
        </p:txBody>
      </p:sp>
      <p:sp>
        <p:nvSpPr>
          <p:cNvPr id="187396" name="Text Box 4"/>
          <p:cNvSpPr txBox="1">
            <a:spLocks noChangeArrowheads="1"/>
          </p:cNvSpPr>
          <p:nvPr/>
        </p:nvSpPr>
        <p:spPr bwMode="auto">
          <a:xfrm>
            <a:off x="0" y="433388"/>
            <a:ext cx="9144000" cy="5980112"/>
          </a:xfrm>
          <a:prstGeom prst="rect">
            <a:avLst/>
          </a:prstGeom>
          <a:noFill/>
          <a:ln w="9525">
            <a:noFill/>
            <a:miter lim="800000"/>
            <a:headEnd/>
            <a:tailEnd/>
          </a:ln>
          <a:effectLst/>
        </p:spPr>
        <p:txBody>
          <a:bodyPr>
            <a:spAutoFit/>
          </a:bodyPr>
          <a:lstStyle/>
          <a:p>
            <a:pPr algn="just"/>
            <a:r>
              <a:rPr lang="it-IT" sz="2000"/>
              <a:t>In generale una buona metà dell'amido è utilizzata per ottenere prodotti di modificazione </a:t>
            </a:r>
            <a:r>
              <a:rPr lang="it-IT" sz="2000" b="1"/>
              <a:t>e </a:t>
            </a:r>
            <a:r>
              <a:rPr lang="it-IT" sz="2000"/>
              <a:t>di demolizione:</a:t>
            </a:r>
            <a:endParaRPr lang="it-IT" sz="2000">
              <a:cs typeface="Times New Roman" pitchFamily="18" charset="0"/>
            </a:endParaRPr>
          </a:p>
          <a:p>
            <a:pPr algn="just"/>
            <a:endParaRPr lang="it-IT" sz="800">
              <a:cs typeface="Times New Roman" pitchFamily="18" charset="0"/>
            </a:endParaRPr>
          </a:p>
          <a:p>
            <a:pPr algn="ctr"/>
            <a:r>
              <a:rPr lang="it-IT" sz="2000" b="1" i="1">
                <a:cs typeface="Times New Roman" pitchFamily="18" charset="0"/>
              </a:rPr>
              <a:t>Destrine</a:t>
            </a:r>
          </a:p>
          <a:p>
            <a:pPr algn="ctr"/>
            <a:r>
              <a:rPr lang="it-IT" sz="2000" b="1" i="1">
                <a:cs typeface="Times New Roman" pitchFamily="18" charset="0"/>
              </a:rPr>
              <a:t>Glucosio</a:t>
            </a:r>
            <a:r>
              <a:rPr lang="it-IT" sz="2000">
                <a:cs typeface="Times New Roman" pitchFamily="18" charset="0"/>
              </a:rPr>
              <a:t> </a:t>
            </a:r>
            <a:r>
              <a:rPr lang="it-IT" sz="2000" b="1" i="1">
                <a:cs typeface="Times New Roman" pitchFamily="18" charset="0"/>
              </a:rPr>
              <a:t>e sciroppo di glucosio</a:t>
            </a:r>
            <a:endParaRPr lang="it-IT" sz="2000">
              <a:cs typeface="Times New Roman" pitchFamily="18" charset="0"/>
            </a:endParaRPr>
          </a:p>
          <a:p>
            <a:pPr algn="just"/>
            <a:endParaRPr lang="it-IT" sz="800">
              <a:cs typeface="Times New Roman" pitchFamily="18" charset="0"/>
            </a:endParaRPr>
          </a:p>
          <a:p>
            <a:pPr algn="just"/>
            <a:r>
              <a:rPr lang="it-IT" sz="2000">
                <a:cs typeface="Times New Roman" pitchFamily="18" charset="0"/>
              </a:rPr>
              <a:t>DESTRINE</a:t>
            </a:r>
          </a:p>
          <a:p>
            <a:pPr algn="ctr"/>
            <a:r>
              <a:rPr lang="it-IT" sz="1800">
                <a:cs typeface="Times New Roman" pitchFamily="18" charset="0"/>
              </a:rPr>
              <a:t>Si ottengono:</a:t>
            </a:r>
          </a:p>
          <a:p>
            <a:pPr algn="just"/>
            <a:r>
              <a:rPr lang="it-IT" sz="1800">
                <a:cs typeface="Times New Roman" pitchFamily="18" charset="0"/>
              </a:rPr>
              <a:t>per idrolisi blanda dell’amido con acidi minerali o acido ossalico esenti da ferro</a:t>
            </a:r>
            <a:r>
              <a:rPr lang="it-IT" sz="2000">
                <a:cs typeface="Times New Roman" pitchFamily="18" charset="0"/>
              </a:rPr>
              <a:t> </a:t>
            </a:r>
            <a:r>
              <a:rPr lang="it-IT" sz="1800"/>
              <a:t>a 120-150°C (per es. con 50-300 cm</a:t>
            </a:r>
            <a:r>
              <a:rPr lang="it-IT" sz="1800" baseline="30000"/>
              <a:t>3</a:t>
            </a:r>
            <a:r>
              <a:rPr lang="it-IT" sz="1800"/>
              <a:t> di HC1 conc. diluito 1 a 4 per 100kg di amido) in modo da rompere praticamente solo i legami 1,6 : il trattamento acido viene condotto fino a che non si ha più la classica reazione cromatica azzurra con iodio, si raffredda, si neutralizza con carbonato di ammonio e si secca:   </a:t>
            </a:r>
            <a:r>
              <a:rPr lang="it-IT" sz="1600" b="1">
                <a:cs typeface="Times New Roman" pitchFamily="18" charset="0"/>
              </a:rPr>
              <a:t>DESTRINE BIANCHE</a:t>
            </a:r>
            <a:endParaRPr lang="it-IT" sz="1600" b="1"/>
          </a:p>
          <a:p>
            <a:pPr algn="just"/>
            <a:r>
              <a:rPr lang="it-IT" sz="1800"/>
              <a:t>per arrostimento (a 215-275°C) del prodotto così ottenuto, nel qual caso si ottengono ricondensazioni 1,6- e 6,6-con formazione di prodotti a più alto grado di polimerizzazione: </a:t>
            </a:r>
            <a:r>
              <a:rPr lang="it-IT" sz="1600" b="1">
                <a:cs typeface="Times New Roman" pitchFamily="18" charset="0"/>
              </a:rPr>
              <a:t>DESTRINE COLORATE</a:t>
            </a:r>
            <a:endParaRPr lang="it-IT" sz="1600" b="1"/>
          </a:p>
          <a:p>
            <a:pPr algn="just"/>
            <a:endParaRPr lang="it-IT" sz="800"/>
          </a:p>
          <a:p>
            <a:pPr algn="just"/>
            <a:r>
              <a:rPr lang="it-IT" sz="1800"/>
              <a:t>solo per via termica: nella prima fase dell'arrostimento dell'amido si ha una demolizione e poi una parziale ricombinazione</a:t>
            </a:r>
            <a:r>
              <a:rPr lang="it-IT" sz="2000"/>
              <a:t>.</a:t>
            </a:r>
            <a:endParaRPr lang="it-IT" sz="2000">
              <a:cs typeface="Times New Roman" pitchFamily="18" charset="0"/>
            </a:endParaRPr>
          </a:p>
          <a:p>
            <a:pPr algn="just"/>
            <a:endParaRPr lang="it-IT" sz="800">
              <a:cs typeface="Times New Roman" pitchFamily="18" charset="0"/>
            </a:endParaRPr>
          </a:p>
          <a:p>
            <a:pPr algn="just"/>
            <a:r>
              <a:rPr lang="it-IT" sz="1800">
                <a:cs typeface="Times New Roman" pitchFamily="18" charset="0"/>
              </a:rPr>
              <a:t>NOME: forte rotazione destrogira del piano della luce polarizzata delle loro soluzioni ([</a:t>
            </a:r>
            <a:r>
              <a:rPr lang="el-GR" sz="1800">
                <a:cs typeface="Times New Roman" pitchFamily="18" charset="0"/>
              </a:rPr>
              <a:t>α</a:t>
            </a:r>
            <a:r>
              <a:rPr lang="it-IT" sz="1800">
                <a:cs typeface="Times New Roman" pitchFamily="18" charset="0"/>
              </a:rPr>
              <a:t>]</a:t>
            </a:r>
            <a:r>
              <a:rPr lang="it-IT" sz="1800" baseline="-25000">
                <a:cs typeface="Times New Roman" pitchFamily="18" charset="0"/>
              </a:rPr>
              <a:t>D</a:t>
            </a:r>
            <a:r>
              <a:rPr lang="it-IT" sz="1800" baseline="30000">
                <a:cs typeface="Times New Roman" pitchFamily="18" charset="0"/>
              </a:rPr>
              <a:t>20</a:t>
            </a:r>
            <a:r>
              <a:rPr lang="it-IT" sz="1800">
                <a:cs typeface="Times New Roman" pitchFamily="18" charset="0"/>
              </a:rPr>
              <a:t>=125°-225°, in generale 180°-200°)</a:t>
            </a:r>
            <a:endParaRPr lang="el-GR" sz="1800">
              <a:cs typeface="Times New Roman" pitchFamily="18" charset="0"/>
            </a:endParaRPr>
          </a:p>
          <a:p>
            <a:pPr algn="just"/>
            <a:r>
              <a:rPr lang="it-IT" sz="1800">
                <a:cs typeface="Times New Roman" pitchFamily="18" charset="0"/>
              </a:rPr>
              <a:t>USO: preparazione di appretti e detersivi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4624"/>
            <a:ext cx="9144000" cy="6494085"/>
          </a:xfrm>
          <a:prstGeom prst="rect">
            <a:avLst/>
          </a:prstGeom>
        </p:spPr>
        <p:txBody>
          <a:bodyPr wrap="square">
            <a:spAutoFit/>
          </a:bodyPr>
          <a:lstStyle/>
          <a:p>
            <a:pPr algn="ctr"/>
            <a:endParaRPr lang="it-IT" sz="3200" b="1" dirty="0">
              <a:solidFill>
                <a:srgbClr val="FF0000"/>
              </a:solidFill>
            </a:endParaRPr>
          </a:p>
          <a:p>
            <a:pPr algn="ctr"/>
            <a:endParaRPr lang="it-IT" b="1" dirty="0"/>
          </a:p>
          <a:p>
            <a:r>
              <a:rPr lang="it-IT" dirty="0"/>
              <a:t>Nonostante la notevole varietà degli impianti impiegati industrialmente per l’idrolisi dell’amido, è possibile individuare </a:t>
            </a:r>
            <a:r>
              <a:rPr lang="it-IT" b="1" dirty="0"/>
              <a:t>3 stadi del processo</a:t>
            </a:r>
            <a:r>
              <a:rPr lang="it-IT" dirty="0"/>
              <a:t>:</a:t>
            </a:r>
          </a:p>
          <a:p>
            <a:r>
              <a:rPr lang="it-IT" b="1" dirty="0"/>
              <a:t>gelatinizzazione</a:t>
            </a:r>
          </a:p>
          <a:p>
            <a:r>
              <a:rPr lang="it-IT" b="1" dirty="0"/>
              <a:t>liquefazione</a:t>
            </a:r>
          </a:p>
          <a:p>
            <a:r>
              <a:rPr lang="it-IT" b="1" dirty="0"/>
              <a:t>saccarificazione</a:t>
            </a:r>
          </a:p>
          <a:p>
            <a:r>
              <a:rPr lang="it-IT" dirty="0"/>
              <a:t>Negli impianti di nuova concezione i tre stadi si realizzano in </a:t>
            </a:r>
            <a:r>
              <a:rPr lang="it-IT" b="1" dirty="0"/>
              <a:t>reattori continui</a:t>
            </a:r>
            <a:r>
              <a:rPr lang="it-IT" dirty="0"/>
              <a:t>.</a:t>
            </a:r>
          </a:p>
          <a:p>
            <a:r>
              <a:rPr lang="it-IT" dirty="0"/>
              <a:t>Ciascuno dei tre stadi consente un incremento della frazione di legami glucosidici idrolizzati.</a:t>
            </a:r>
          </a:p>
          <a:p>
            <a:r>
              <a:rPr lang="it-IT" dirty="0"/>
              <a:t>Il grado di idrolisi della miscela può essere classificato attraverso il DE (</a:t>
            </a:r>
            <a:r>
              <a:rPr lang="it-IT" b="1" dirty="0"/>
              <a:t>destrosio equivalenti</a:t>
            </a:r>
            <a:r>
              <a:rPr lang="it-IT" dirty="0"/>
              <a:t>), che rappresenta la frazione di legami glicosidici già idrolizzati.</a:t>
            </a:r>
          </a:p>
          <a:p>
            <a:r>
              <a:rPr lang="it-IT" dirty="0"/>
              <a:t>Per l’amido: DE=1</a:t>
            </a:r>
            <a:br>
              <a:rPr lang="it-IT" dirty="0"/>
            </a:br>
            <a:r>
              <a:rPr lang="it-IT" dirty="0"/>
              <a:t>Per il maltosio: </a:t>
            </a:r>
            <a:r>
              <a:rPr lang="it-IT" dirty="0" err="1"/>
              <a:t>DE=ca</a:t>
            </a:r>
            <a:r>
              <a:rPr lang="it-IT" dirty="0"/>
              <a:t>.50</a:t>
            </a:r>
            <a:br>
              <a:rPr lang="it-IT" dirty="0"/>
            </a:br>
            <a:r>
              <a:rPr lang="it-IT" dirty="0"/>
              <a:t>Per il glucosio puro: DE=100</a:t>
            </a:r>
          </a:p>
        </p:txBody>
      </p:sp>
      <p:sp>
        <p:nvSpPr>
          <p:cNvPr id="3" name="Rectangle 2"/>
          <p:cNvSpPr>
            <a:spLocks noChangeArrowheads="1"/>
          </p:cNvSpPr>
          <p:nvPr/>
        </p:nvSpPr>
        <p:spPr bwMode="auto">
          <a:xfrm>
            <a:off x="576263" y="73025"/>
            <a:ext cx="7956550" cy="476250"/>
          </a:xfrm>
          <a:prstGeom prst="rect">
            <a:avLst/>
          </a:prstGeom>
          <a:noFill/>
          <a:ln w="9525">
            <a:noFill/>
            <a:miter lim="800000"/>
            <a:headEnd/>
            <a:tailEnd/>
          </a:ln>
          <a:effectLst/>
        </p:spPr>
        <p:txBody>
          <a:bodyPr anchor="ctr"/>
          <a:lstStyle/>
          <a:p>
            <a:pPr algn="ctr"/>
            <a:r>
              <a:rPr lang="it-IT" b="1" dirty="0">
                <a:solidFill>
                  <a:srgbClr val="FF0000"/>
                </a:solidFill>
              </a:rPr>
              <a:t>IDROLISI DELL’AMIDO</a:t>
            </a:r>
            <a:endParaRPr lang="it-IT" dirty="0">
              <a:solidFill>
                <a:schemeClr val="tx2"/>
              </a:solidFill>
            </a:endParaRPr>
          </a:p>
        </p:txBody>
      </p:sp>
      <p:sp>
        <p:nvSpPr>
          <p:cNvPr id="4"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24</a:t>
            </a:fld>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4624"/>
            <a:ext cx="9144000" cy="6063198"/>
          </a:xfrm>
          <a:prstGeom prst="rect">
            <a:avLst/>
          </a:prstGeom>
        </p:spPr>
        <p:txBody>
          <a:bodyPr wrap="square">
            <a:spAutoFit/>
          </a:bodyPr>
          <a:lstStyle/>
          <a:p>
            <a:pPr algn="ctr"/>
            <a:endParaRPr lang="it-IT" sz="2800" b="1" dirty="0">
              <a:solidFill>
                <a:srgbClr val="FF0000"/>
              </a:solidFill>
            </a:endParaRPr>
          </a:p>
          <a:p>
            <a:pPr algn="ctr"/>
            <a:endParaRPr lang="it-IT" b="1" dirty="0"/>
          </a:p>
          <a:p>
            <a:r>
              <a:rPr lang="it-IT" b="1" dirty="0"/>
              <a:t>Trattamenti preliminari</a:t>
            </a:r>
            <a:br>
              <a:rPr lang="it-IT" dirty="0"/>
            </a:br>
            <a:r>
              <a:rPr lang="it-IT" dirty="0"/>
              <a:t>Consentono di separare l’amido dagli altri componenti delle cariossidi (chicchi) di mais, e dalle </a:t>
            </a:r>
            <a:r>
              <a:rPr lang="it-IT" dirty="0" err="1"/>
              <a:t>impurezze</a:t>
            </a:r>
            <a:r>
              <a:rPr lang="it-IT" dirty="0"/>
              <a:t> che possono inibire gli enzimi o dare luogo a trasformazioni indesiderate (p.es. reazione di </a:t>
            </a:r>
            <a:r>
              <a:rPr lang="it-IT" dirty="0" err="1"/>
              <a:t>Maillard</a:t>
            </a:r>
            <a:r>
              <a:rPr lang="it-IT" dirty="0"/>
              <a:t>).</a:t>
            </a:r>
          </a:p>
          <a:p>
            <a:r>
              <a:rPr lang="it-IT" b="1" dirty="0"/>
              <a:t>Gelatinizzazione</a:t>
            </a:r>
            <a:br>
              <a:rPr lang="it-IT" dirty="0"/>
            </a:br>
            <a:r>
              <a:rPr lang="it-IT" b="1" dirty="0"/>
              <a:t>Sistema di reazione</a:t>
            </a:r>
            <a:r>
              <a:rPr lang="it-IT" dirty="0"/>
              <a:t>: uno </a:t>
            </a:r>
            <a:r>
              <a:rPr lang="it-IT" dirty="0" err="1"/>
              <a:t>slurry</a:t>
            </a:r>
            <a:r>
              <a:rPr lang="it-IT" dirty="0"/>
              <a:t> contenente amido (30-40% in peso), con α-amilasi e ioni Ca2+ (20-80 ppm) che aumentano la </a:t>
            </a:r>
            <a:r>
              <a:rPr lang="it-IT" dirty="0" err="1"/>
              <a:t>termostibilità</a:t>
            </a:r>
            <a:r>
              <a:rPr lang="it-IT" dirty="0"/>
              <a:t> dell’enzima.</a:t>
            </a:r>
            <a:br>
              <a:rPr lang="it-IT" dirty="0"/>
            </a:br>
            <a:r>
              <a:rPr lang="it-IT" b="1" dirty="0"/>
              <a:t>Condizioni operative</a:t>
            </a:r>
            <a:r>
              <a:rPr lang="it-IT" dirty="0"/>
              <a:t>: 3-7 min a 105°-115°C, pH 6.0-6.5</a:t>
            </a:r>
            <a:br>
              <a:rPr lang="it-IT" dirty="0"/>
            </a:br>
            <a:r>
              <a:rPr lang="it-IT" b="1" dirty="0"/>
              <a:t>Effetti</a:t>
            </a:r>
            <a:r>
              <a:rPr lang="it-IT" dirty="0"/>
              <a:t>:</a:t>
            </a:r>
          </a:p>
          <a:p>
            <a:r>
              <a:rPr lang="it-IT" dirty="0"/>
              <a:t>i granuli di amido si rigonfiano e scoppiano</a:t>
            </a:r>
          </a:p>
          <a:p>
            <a:r>
              <a:rPr lang="it-IT" dirty="0"/>
              <a:t>si rompono i legami intermolecolari tra le molecole di amido</a:t>
            </a:r>
          </a:p>
          <a:p>
            <a:r>
              <a:rPr lang="it-IT" dirty="0"/>
              <a:t>si ottiene una sospensione viscosa (DE 2-5), facilitando la penetrazione degli enzimi negli stadi successivi del processo</a:t>
            </a:r>
          </a:p>
        </p:txBody>
      </p:sp>
      <p:sp>
        <p:nvSpPr>
          <p:cNvPr id="3" name="Rectangle 2"/>
          <p:cNvSpPr>
            <a:spLocks noChangeArrowheads="1"/>
          </p:cNvSpPr>
          <p:nvPr/>
        </p:nvSpPr>
        <p:spPr bwMode="auto">
          <a:xfrm>
            <a:off x="576263" y="73025"/>
            <a:ext cx="7956550" cy="476250"/>
          </a:xfrm>
          <a:prstGeom prst="rect">
            <a:avLst/>
          </a:prstGeom>
          <a:noFill/>
          <a:ln w="9525">
            <a:noFill/>
            <a:miter lim="800000"/>
            <a:headEnd/>
            <a:tailEnd/>
          </a:ln>
          <a:effectLst/>
        </p:spPr>
        <p:txBody>
          <a:bodyPr anchor="ctr"/>
          <a:lstStyle/>
          <a:p>
            <a:pPr algn="ctr"/>
            <a:r>
              <a:rPr lang="it-IT" b="1" dirty="0">
                <a:solidFill>
                  <a:srgbClr val="FF0000"/>
                </a:solidFill>
              </a:rPr>
              <a:t>IDROLISI DELL’AMIDO</a:t>
            </a:r>
            <a:endParaRPr lang="it-IT" dirty="0">
              <a:solidFill>
                <a:schemeClr val="tx2"/>
              </a:solidFill>
            </a:endParaRPr>
          </a:p>
        </p:txBody>
      </p:sp>
      <p:sp>
        <p:nvSpPr>
          <p:cNvPr id="4"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25</a:t>
            </a:fld>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podcast.federica.unina.it/mini/img.php?src=/files/_docenti/pirozzi-domenico/img/domenico-pirozzi-4775-11-6.jpg"/>
          <p:cNvPicPr>
            <a:picLocks noChangeAspect="1" noChangeArrowheads="1"/>
          </p:cNvPicPr>
          <p:nvPr/>
        </p:nvPicPr>
        <p:blipFill>
          <a:blip r:embed="rId2" cstate="print"/>
          <a:srcRect/>
          <a:stretch>
            <a:fillRect/>
          </a:stretch>
        </p:blipFill>
        <p:spPr bwMode="auto">
          <a:xfrm>
            <a:off x="1907704" y="548680"/>
            <a:ext cx="5616624" cy="5659663"/>
          </a:xfrm>
          <a:prstGeom prst="rect">
            <a:avLst/>
          </a:prstGeom>
          <a:noFill/>
        </p:spPr>
      </p:pic>
      <p:sp>
        <p:nvSpPr>
          <p:cNvPr id="3"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26</a:t>
            </a:fld>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p:cNvSpPr/>
          <p:nvPr/>
        </p:nvSpPr>
        <p:spPr>
          <a:xfrm>
            <a:off x="0" y="0"/>
            <a:ext cx="9144000" cy="6370975"/>
          </a:xfrm>
          <a:prstGeom prst="rect">
            <a:avLst/>
          </a:prstGeom>
        </p:spPr>
        <p:txBody>
          <a:bodyPr wrap="square">
            <a:spAutoFit/>
          </a:bodyPr>
          <a:lstStyle/>
          <a:p>
            <a:endParaRPr lang="it-IT" b="1" dirty="0"/>
          </a:p>
          <a:p>
            <a:r>
              <a:rPr lang="it-IT" b="1" dirty="0"/>
              <a:t>Liquefazione</a:t>
            </a:r>
            <a:br>
              <a:rPr lang="it-IT" dirty="0"/>
            </a:br>
            <a:r>
              <a:rPr lang="it-IT" b="1" dirty="0"/>
              <a:t>Sistema di reazione</a:t>
            </a:r>
            <a:r>
              <a:rPr lang="it-IT" dirty="0"/>
              <a:t>: nuova aggiunta di α-amilasi (quella utilizzata nella gelatinizzazione si disattiva) e </a:t>
            </a:r>
            <a:r>
              <a:rPr lang="it-IT" dirty="0" err="1"/>
              <a:t>pullulanasi</a:t>
            </a:r>
            <a:r>
              <a:rPr lang="it-IT" dirty="0"/>
              <a:t>.</a:t>
            </a:r>
            <a:br>
              <a:rPr lang="it-IT" dirty="0"/>
            </a:br>
            <a:r>
              <a:rPr lang="it-IT" b="1" dirty="0"/>
              <a:t>Condizioni operative</a:t>
            </a:r>
            <a:r>
              <a:rPr lang="it-IT" dirty="0"/>
              <a:t> : 2-3 ore a 90-95°C.</a:t>
            </a:r>
            <a:br>
              <a:rPr lang="it-IT" dirty="0"/>
            </a:br>
            <a:r>
              <a:rPr lang="it-IT" b="1" dirty="0"/>
              <a:t>Effetti</a:t>
            </a:r>
            <a:r>
              <a:rPr lang="it-IT" dirty="0"/>
              <a:t>:</a:t>
            </a:r>
          </a:p>
          <a:p>
            <a:r>
              <a:rPr lang="it-IT" dirty="0"/>
              <a:t>idrolisi parziale dell’amido, con produzione di </a:t>
            </a:r>
            <a:r>
              <a:rPr lang="it-IT" dirty="0" err="1"/>
              <a:t>maltodestrine</a:t>
            </a:r>
            <a:r>
              <a:rPr lang="it-IT" dirty="0"/>
              <a:t> (oligosaccaridi + destrine) DE = 10-20</a:t>
            </a:r>
          </a:p>
          <a:p>
            <a:r>
              <a:rPr lang="it-IT" dirty="0"/>
              <a:t>ulteriore riduzione della viscosità, che facilita l’azione degli enzimi impiegati per la saccarificazione</a:t>
            </a:r>
          </a:p>
          <a:p>
            <a:r>
              <a:rPr lang="it-IT" b="1" dirty="0"/>
              <a:t>Saccarificazione</a:t>
            </a:r>
            <a:br>
              <a:rPr lang="it-IT" dirty="0"/>
            </a:br>
            <a:r>
              <a:rPr lang="it-IT" b="1" dirty="0"/>
              <a:t>Sistema di reazione</a:t>
            </a:r>
            <a:r>
              <a:rPr lang="it-IT" dirty="0"/>
              <a:t>: si aggiungono </a:t>
            </a:r>
            <a:r>
              <a:rPr lang="it-IT" dirty="0" err="1"/>
              <a:t>glucoamilasi</a:t>
            </a:r>
            <a:r>
              <a:rPr lang="it-IT" dirty="0"/>
              <a:t> (se il prodotto desiderato è il glucosio) o b-amilasi (se il prodotto desiderato è il maltosio).</a:t>
            </a:r>
            <a:br>
              <a:rPr lang="it-IT" dirty="0"/>
            </a:br>
            <a:r>
              <a:rPr lang="it-IT" b="1" dirty="0"/>
              <a:t>Condizioni operative</a:t>
            </a:r>
            <a:r>
              <a:rPr lang="it-IT" dirty="0"/>
              <a:t> : 24-72 ore a 55-65°C, pH 4-4,5.</a:t>
            </a:r>
            <a:br>
              <a:rPr lang="it-IT" dirty="0"/>
            </a:br>
            <a:r>
              <a:rPr lang="it-IT" b="1" dirty="0"/>
              <a:t>Effetti</a:t>
            </a:r>
            <a:r>
              <a:rPr lang="it-IT" dirty="0"/>
              <a:t>: idrolisi completa delle </a:t>
            </a:r>
            <a:r>
              <a:rPr lang="it-IT" dirty="0" err="1"/>
              <a:t>maltodestrine</a:t>
            </a:r>
            <a:r>
              <a:rPr lang="it-IT" dirty="0"/>
              <a:t> , con produzione di sciroppi di glucosio (97% glucosio, DE 98-99) sciroppi di maltosio (DE 45-48).</a:t>
            </a:r>
          </a:p>
        </p:txBody>
      </p:sp>
      <p:sp>
        <p:nvSpPr>
          <p:cNvPr id="3" name="Rectangle 2"/>
          <p:cNvSpPr>
            <a:spLocks noChangeArrowheads="1"/>
          </p:cNvSpPr>
          <p:nvPr/>
        </p:nvSpPr>
        <p:spPr bwMode="auto">
          <a:xfrm>
            <a:off x="576263" y="73025"/>
            <a:ext cx="7956550" cy="476250"/>
          </a:xfrm>
          <a:prstGeom prst="rect">
            <a:avLst/>
          </a:prstGeom>
          <a:noFill/>
          <a:ln w="9525">
            <a:noFill/>
            <a:miter lim="800000"/>
            <a:headEnd/>
            <a:tailEnd/>
          </a:ln>
          <a:effectLst/>
        </p:spPr>
        <p:txBody>
          <a:bodyPr anchor="ctr"/>
          <a:lstStyle/>
          <a:p>
            <a:pPr algn="ctr"/>
            <a:r>
              <a:rPr lang="it-IT" b="1" dirty="0">
                <a:solidFill>
                  <a:srgbClr val="FF0000"/>
                </a:solidFill>
              </a:rPr>
              <a:t>IDROLISI DELL’AMIDO</a:t>
            </a:r>
            <a:endParaRPr lang="it-IT" dirty="0">
              <a:solidFill>
                <a:schemeClr val="tx2"/>
              </a:solidFill>
            </a:endParaRPr>
          </a:p>
        </p:txBody>
      </p:sp>
      <p:sp>
        <p:nvSpPr>
          <p:cNvPr id="4"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27</a:t>
            </a:fld>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4624"/>
            <a:ext cx="9144000" cy="6494085"/>
          </a:xfrm>
          <a:prstGeom prst="rect">
            <a:avLst/>
          </a:prstGeom>
        </p:spPr>
        <p:txBody>
          <a:bodyPr wrap="square">
            <a:spAutoFit/>
          </a:bodyPr>
          <a:lstStyle/>
          <a:p>
            <a:pPr algn="ctr"/>
            <a:endParaRPr lang="it-IT" sz="3200" b="1" dirty="0">
              <a:solidFill>
                <a:srgbClr val="FF0000"/>
              </a:solidFill>
            </a:endParaRPr>
          </a:p>
          <a:p>
            <a:pPr algn="ctr"/>
            <a:endParaRPr lang="it-IT" b="1" dirty="0"/>
          </a:p>
          <a:p>
            <a:r>
              <a:rPr lang="it-IT" b="1" dirty="0"/>
              <a:t>Trattamenti finali</a:t>
            </a:r>
            <a:br>
              <a:rPr lang="it-IT" dirty="0"/>
            </a:br>
            <a:r>
              <a:rPr lang="it-IT" dirty="0"/>
              <a:t>Filtrazione, scambio ionico e adsorbimento su carboni attivi consentono la separazione delle </a:t>
            </a:r>
            <a:r>
              <a:rPr lang="it-IT" dirty="0" err="1"/>
              <a:t>impurezze</a:t>
            </a:r>
            <a:r>
              <a:rPr lang="it-IT" dirty="0"/>
              <a:t> residue e dei prodotti della degradazione degli zuccheri (Figura 4).</a:t>
            </a:r>
          </a:p>
          <a:p>
            <a:pPr algn="just"/>
            <a:r>
              <a:rPr lang="it-IT" dirty="0"/>
              <a:t>Lo sciroppo di glucosio è usato per ottenere diversi prodotti:</a:t>
            </a:r>
          </a:p>
          <a:p>
            <a:pPr algn="just"/>
            <a:r>
              <a:rPr lang="it-IT" dirty="0"/>
              <a:t>glucosio solido (mediante cristallizzazione)</a:t>
            </a:r>
          </a:p>
          <a:p>
            <a:pPr algn="just"/>
            <a:r>
              <a:rPr lang="it-IT" dirty="0"/>
              <a:t>fruttosio (mediante isomerizzazione)</a:t>
            </a:r>
          </a:p>
          <a:p>
            <a:pPr algn="just"/>
            <a:r>
              <a:rPr lang="it-IT" dirty="0"/>
              <a:t>etanolo (mediante fermentazione alcoolica)</a:t>
            </a:r>
          </a:p>
          <a:p>
            <a:pPr algn="just"/>
            <a:endParaRPr lang="it-IT" dirty="0"/>
          </a:p>
          <a:p>
            <a:r>
              <a:rPr lang="it-IT" b="1" dirty="0"/>
              <a:t>Produzione di etanolo </a:t>
            </a:r>
            <a:br>
              <a:rPr lang="it-IT" dirty="0"/>
            </a:br>
            <a:r>
              <a:rPr lang="it-IT" dirty="0"/>
              <a:t>Se l’obiettivo è la fermentazione alcoolica, lo sciroppo di glucosio non viene purificato.</a:t>
            </a:r>
            <a:br>
              <a:rPr lang="it-IT" dirty="0"/>
            </a:br>
            <a:r>
              <a:rPr lang="it-IT" dirty="0"/>
              <a:t>Negli ultimi anni si tende a realizzare simultaneamente saccarificazione e fermentazione (T=30°C, pH 4,5). Man mano che il glucosio viene prodotto dagli enzimi idrolitici, viene fermentato dai lieviti</a:t>
            </a:r>
          </a:p>
        </p:txBody>
      </p:sp>
      <p:sp>
        <p:nvSpPr>
          <p:cNvPr id="3" name="Rectangle 2"/>
          <p:cNvSpPr>
            <a:spLocks noChangeArrowheads="1"/>
          </p:cNvSpPr>
          <p:nvPr/>
        </p:nvSpPr>
        <p:spPr bwMode="auto">
          <a:xfrm>
            <a:off x="576263" y="73025"/>
            <a:ext cx="7956550" cy="476250"/>
          </a:xfrm>
          <a:prstGeom prst="rect">
            <a:avLst/>
          </a:prstGeom>
          <a:noFill/>
          <a:ln w="9525">
            <a:noFill/>
            <a:miter lim="800000"/>
            <a:headEnd/>
            <a:tailEnd/>
          </a:ln>
          <a:effectLst/>
        </p:spPr>
        <p:txBody>
          <a:bodyPr anchor="ctr"/>
          <a:lstStyle/>
          <a:p>
            <a:pPr algn="ctr"/>
            <a:r>
              <a:rPr lang="it-IT" b="1" dirty="0">
                <a:solidFill>
                  <a:srgbClr val="FF0000"/>
                </a:solidFill>
              </a:rPr>
              <a:t>IDROLISI DELL’AMIDO</a:t>
            </a:r>
            <a:endParaRPr lang="it-IT" dirty="0">
              <a:solidFill>
                <a:schemeClr val="tx2"/>
              </a:solidFill>
            </a:endParaRPr>
          </a:p>
        </p:txBody>
      </p:sp>
      <p:sp>
        <p:nvSpPr>
          <p:cNvPr id="4"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28</a:t>
            </a:fld>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podcast.federica.unina.it/mini/img.php?src=/files/_docenti/pirozzi-domenico/img/domenico-pirozzi-4775-11-8.jpg"/>
          <p:cNvPicPr>
            <a:picLocks noChangeAspect="1" noChangeArrowheads="1"/>
          </p:cNvPicPr>
          <p:nvPr/>
        </p:nvPicPr>
        <p:blipFill>
          <a:blip r:embed="rId2" cstate="print"/>
          <a:srcRect/>
          <a:stretch>
            <a:fillRect/>
          </a:stretch>
        </p:blipFill>
        <p:spPr bwMode="auto">
          <a:xfrm>
            <a:off x="1979712" y="260648"/>
            <a:ext cx="5616624" cy="5931156"/>
          </a:xfrm>
          <a:prstGeom prst="rect">
            <a:avLst/>
          </a:prstGeom>
          <a:noFill/>
        </p:spPr>
      </p:pic>
      <p:sp>
        <p:nvSpPr>
          <p:cNvPr id="3"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29</a:t>
            </a:fld>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 y="0"/>
            <a:ext cx="8991600" cy="1143000"/>
          </a:xfrm>
          <a:prstGeom prst="rect">
            <a:avLst/>
          </a:prstGeom>
          <a:noFill/>
          <a:ln w="9525">
            <a:noFill/>
            <a:miter lim="800000"/>
            <a:headEnd/>
            <a:tailEnd/>
          </a:ln>
          <a:effectLst/>
        </p:spPr>
        <p:txBody>
          <a:bodyPr anchor="ctr"/>
          <a:lstStyle/>
          <a:p>
            <a:r>
              <a:rPr lang="it-IT" sz="3000" b="1" dirty="0">
                <a:solidFill>
                  <a:srgbClr val="FF0000"/>
                </a:solidFill>
              </a:rPr>
              <a:t>Sommario</a:t>
            </a:r>
            <a:endParaRPr lang="it-IT" sz="4400" dirty="0">
              <a:solidFill>
                <a:schemeClr val="tx2"/>
              </a:solidFill>
            </a:endParaRPr>
          </a:p>
        </p:txBody>
      </p:sp>
      <p:sp>
        <p:nvSpPr>
          <p:cNvPr id="24579" name="Text Box 3"/>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18AE61B2-3FEE-4AC8-9273-6CA7FAA7F8FB}" type="slidenum">
              <a:rPr lang="it-IT"/>
              <a:pPr/>
              <a:t>3</a:t>
            </a:fld>
            <a:endParaRPr lang="it-IT"/>
          </a:p>
        </p:txBody>
      </p:sp>
      <p:sp>
        <p:nvSpPr>
          <p:cNvPr id="24580" name="Text Box 4"/>
          <p:cNvSpPr txBox="1">
            <a:spLocks noChangeArrowheads="1"/>
          </p:cNvSpPr>
          <p:nvPr/>
        </p:nvSpPr>
        <p:spPr bwMode="auto">
          <a:xfrm>
            <a:off x="1187450" y="1341438"/>
            <a:ext cx="5724525" cy="4108450"/>
          </a:xfrm>
          <a:prstGeom prst="rect">
            <a:avLst/>
          </a:prstGeom>
          <a:noFill/>
          <a:ln w="9525">
            <a:noFill/>
            <a:miter lim="800000"/>
            <a:headEnd/>
            <a:tailEnd/>
          </a:ln>
          <a:effectLst/>
        </p:spPr>
        <p:txBody>
          <a:bodyPr wrap="none">
            <a:spAutoFit/>
          </a:bodyPr>
          <a:lstStyle/>
          <a:p>
            <a:r>
              <a:rPr lang="it-IT" dirty="0"/>
              <a:t>Generalità ed elementi fondamentali: l’amido</a:t>
            </a:r>
          </a:p>
          <a:p>
            <a:endParaRPr lang="it-IT" dirty="0"/>
          </a:p>
          <a:p>
            <a:r>
              <a:rPr lang="it-IT" dirty="0"/>
              <a:t>Produzione industriale dell’amido </a:t>
            </a:r>
          </a:p>
          <a:p>
            <a:endParaRPr lang="it-IT" dirty="0"/>
          </a:p>
          <a:p>
            <a:r>
              <a:rPr lang="it-IT" dirty="0"/>
              <a:t>Caratteristiche ed usi dell’amido</a:t>
            </a:r>
          </a:p>
          <a:p>
            <a:endParaRPr lang="it-IT" dirty="0"/>
          </a:p>
          <a:p>
            <a:r>
              <a:rPr lang="it-IT" dirty="0"/>
              <a:t>Il </a:t>
            </a:r>
            <a:r>
              <a:rPr lang="it-IT" i="1" dirty="0" err="1"/>
              <a:t>corn</a:t>
            </a:r>
            <a:r>
              <a:rPr lang="it-IT" i="1" dirty="0"/>
              <a:t> </a:t>
            </a:r>
            <a:r>
              <a:rPr lang="it-IT" i="1" dirty="0" err="1"/>
              <a:t>steep</a:t>
            </a:r>
            <a:r>
              <a:rPr lang="it-IT" i="1" dirty="0"/>
              <a:t> liquor</a:t>
            </a:r>
          </a:p>
          <a:p>
            <a:endParaRPr lang="it-IT" i="1" dirty="0"/>
          </a:p>
          <a:p>
            <a:r>
              <a:rPr lang="it-IT" dirty="0"/>
              <a:t>Derivati dell’amido</a:t>
            </a:r>
          </a:p>
          <a:p>
            <a:endParaRPr lang="it-IT" dirty="0"/>
          </a:p>
          <a:p>
            <a:r>
              <a:rPr lang="it-IT" dirty="0"/>
              <a:t>Destrine e glucosio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ed importanza industriale del glucosio</a:t>
            </a:r>
            <a:endParaRPr lang="it-IT">
              <a:solidFill>
                <a:schemeClr val="tx2"/>
              </a:solidFill>
            </a:endParaRPr>
          </a:p>
        </p:txBody>
      </p:sp>
      <p:sp>
        <p:nvSpPr>
          <p:cNvPr id="76803"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30</a:t>
            </a:fld>
            <a:endParaRPr lang="it-IT" dirty="0"/>
          </a:p>
        </p:txBody>
      </p:sp>
      <p:sp>
        <p:nvSpPr>
          <p:cNvPr id="76809" name="Text Box 9"/>
          <p:cNvSpPr txBox="1">
            <a:spLocks noChangeArrowheads="1"/>
          </p:cNvSpPr>
          <p:nvPr/>
        </p:nvSpPr>
        <p:spPr bwMode="auto">
          <a:xfrm>
            <a:off x="0" y="549275"/>
            <a:ext cx="9144000" cy="915988"/>
          </a:xfrm>
          <a:prstGeom prst="rect">
            <a:avLst/>
          </a:prstGeom>
          <a:noFill/>
          <a:ln w="9525">
            <a:noFill/>
            <a:miter lim="800000"/>
            <a:headEnd/>
            <a:tailEnd/>
          </a:ln>
          <a:effectLst/>
        </p:spPr>
        <p:txBody>
          <a:bodyPr>
            <a:spAutoFit/>
          </a:bodyPr>
          <a:lstStyle/>
          <a:p>
            <a:pPr algn="just"/>
            <a:r>
              <a:rPr lang="it-IT" sz="1800">
                <a:cs typeface="Times New Roman" pitchFamily="18" charset="0"/>
              </a:rPr>
              <a:t>Idrolizzando l’amido in maniera spinta per via ACIDA o ENZIMATICA ed anche accoppiando i procedimenti si arriva a produrre </a:t>
            </a:r>
            <a:r>
              <a:rPr lang="it-IT" sz="1800" b="1" i="1">
                <a:cs typeface="Times New Roman" pitchFamily="18" charset="0"/>
              </a:rPr>
              <a:t>glucosio</a:t>
            </a:r>
            <a:r>
              <a:rPr lang="it-IT" sz="1800">
                <a:cs typeface="Times New Roman" pitchFamily="18" charset="0"/>
              </a:rPr>
              <a:t>. In figura è schematizzato il processo di preparazione del glucosio dall’amido per idrolisi acida.</a:t>
            </a:r>
          </a:p>
        </p:txBody>
      </p:sp>
      <p:pic>
        <p:nvPicPr>
          <p:cNvPr id="76811" name="Picture 11" descr="Zucchero_59 copia"/>
          <p:cNvPicPr>
            <a:picLocks noChangeAspect="1" noChangeArrowheads="1"/>
          </p:cNvPicPr>
          <p:nvPr/>
        </p:nvPicPr>
        <p:blipFill>
          <a:blip r:embed="rId2" cstate="print"/>
          <a:srcRect/>
          <a:stretch>
            <a:fillRect/>
          </a:stretch>
        </p:blipFill>
        <p:spPr bwMode="auto">
          <a:xfrm>
            <a:off x="2281238" y="1436688"/>
            <a:ext cx="4579937" cy="5016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ed importanza industriale del glucosio</a:t>
            </a:r>
            <a:endParaRPr lang="it-IT">
              <a:solidFill>
                <a:schemeClr val="tx2"/>
              </a:solidFill>
            </a:endParaRPr>
          </a:p>
        </p:txBody>
      </p:sp>
      <p:sp>
        <p:nvSpPr>
          <p:cNvPr id="77827"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fld id="{364CC554-780A-461A-87AE-CF3D7A29ABF0}" type="slidenum">
              <a:rPr lang="it-IT"/>
              <a:pPr/>
              <a:t>31</a:t>
            </a:fld>
            <a:endParaRPr lang="it-IT"/>
          </a:p>
        </p:txBody>
      </p:sp>
      <p:sp>
        <p:nvSpPr>
          <p:cNvPr id="77834" name="Text Box 10"/>
          <p:cNvSpPr txBox="1">
            <a:spLocks noChangeArrowheads="1"/>
          </p:cNvSpPr>
          <p:nvPr/>
        </p:nvSpPr>
        <p:spPr bwMode="auto">
          <a:xfrm>
            <a:off x="0" y="692150"/>
            <a:ext cx="8964613" cy="5707063"/>
          </a:xfrm>
          <a:prstGeom prst="rect">
            <a:avLst/>
          </a:prstGeom>
          <a:noFill/>
          <a:ln w="9525">
            <a:noFill/>
            <a:miter lim="800000"/>
            <a:headEnd/>
            <a:tailEnd/>
          </a:ln>
          <a:effectLst/>
        </p:spPr>
        <p:txBody>
          <a:bodyPr>
            <a:spAutoFit/>
          </a:bodyPr>
          <a:lstStyle/>
          <a:p>
            <a:pPr algn="just"/>
            <a:r>
              <a:rPr lang="it-IT" sz="2000" b="1" i="1"/>
              <a:t>Idrolisi acida:</a:t>
            </a:r>
            <a:r>
              <a:rPr lang="it-IT" sz="1600"/>
              <a:t> </a:t>
            </a:r>
            <a:r>
              <a:rPr lang="it-IT" sz="1800"/>
              <a:t>consiste nel preparare una sospensione d'amido al 15-20% con amido molto puro (di solito di granturco, talora anche di patata), renderla 0,08-0,04N in HC1 e scaldare con vapore diretto a 145-100°C fino a che non aumenta più il contenuto in zuccheri riducenti (determinazione col reattivo di Fehling). Il liquido viene portato a pH 5 circa con Na</a:t>
            </a:r>
            <a:r>
              <a:rPr lang="it-IT" sz="1800" baseline="-25000"/>
              <a:t>2</a:t>
            </a:r>
            <a:r>
              <a:rPr lang="it-IT" sz="1800"/>
              <a:t>CO</a:t>
            </a:r>
            <a:r>
              <a:rPr lang="it-IT" sz="1800" baseline="-25000"/>
              <a:t>3</a:t>
            </a:r>
            <a:r>
              <a:rPr lang="it-IT" sz="1800"/>
              <a:t>, liberato per centrifugazione e filtrazione della quota non solubile, decolorato con carbone, concentrato al 75-78% di sostanza secca e lasciato cristallizzare per semina abbondante (20-25%) con glucosio di un'operazione precedente. Si ottiene così </a:t>
            </a:r>
            <a:r>
              <a:rPr lang="el-GR" sz="1800">
                <a:cs typeface="Times New Roman" pitchFamily="18" charset="0"/>
              </a:rPr>
              <a:t>α</a:t>
            </a:r>
            <a:r>
              <a:rPr lang="it-IT" sz="1800"/>
              <a:t>-glucosio monoidrato iniziando a 45°C e lasciando raffreddare a 20-25°C in 1-5 giorni. Il solido ottenuto, che viene filtrato e seccato, rappresenta solo il 60% del glucosio totale. L'acqua madre viene concentrata e risottoposta a cristallizzazione, in parte essa può venire anche riciclata direttamente al primo stadio di concentrazione e cristallizzazione. Le acque madri finali vanno alla produzione di caramello, alle industrie fermentative ecc.</a:t>
            </a:r>
          </a:p>
          <a:p>
            <a:pPr algn="just"/>
            <a:endParaRPr lang="it-IT" sz="800"/>
          </a:p>
          <a:p>
            <a:pPr algn="just"/>
            <a:r>
              <a:rPr lang="el-GR" sz="1800" b="1" i="1">
                <a:cs typeface="Times New Roman" pitchFamily="18" charset="0"/>
              </a:rPr>
              <a:t>α</a:t>
            </a:r>
            <a:r>
              <a:rPr lang="it-IT" sz="1800" b="1" i="1"/>
              <a:t>-glucosio monoidrato puro</a:t>
            </a:r>
            <a:r>
              <a:rPr lang="it-IT" sz="1800"/>
              <a:t> (per usi farmaceutici) si ottiene ripetendo la cristallizzazione da acqua</a:t>
            </a:r>
          </a:p>
          <a:p>
            <a:pPr algn="just"/>
            <a:endParaRPr lang="it-IT" sz="800"/>
          </a:p>
          <a:p>
            <a:pPr algn="just"/>
            <a:r>
              <a:rPr lang="el-GR" sz="1800" b="1" i="1">
                <a:cs typeface="Times New Roman" pitchFamily="18" charset="0"/>
              </a:rPr>
              <a:t>α</a:t>
            </a:r>
            <a:r>
              <a:rPr lang="it-IT" sz="1800" b="1" i="1"/>
              <a:t>-glucosio anidro</a:t>
            </a:r>
            <a:r>
              <a:rPr lang="it-IT" sz="1800"/>
              <a:t> si ottiene per dissoluzione del glucosio in acqua e cristallizzando per evaporazione sotto vuoto a 60-65°C (la forma anidra è stabile tra 50 e  100°C)</a:t>
            </a:r>
          </a:p>
          <a:p>
            <a:pPr algn="just"/>
            <a:endParaRPr lang="it-IT" sz="800"/>
          </a:p>
          <a:p>
            <a:pPr algn="just"/>
            <a:r>
              <a:rPr lang="el-GR" sz="1800" b="1" i="1">
                <a:cs typeface="Times New Roman" pitchFamily="18" charset="0"/>
              </a:rPr>
              <a:t>β</a:t>
            </a:r>
            <a:r>
              <a:rPr lang="it-IT" sz="1800" b="1" i="1"/>
              <a:t>-glucosio anidro</a:t>
            </a:r>
            <a:r>
              <a:rPr lang="it-IT" sz="1800"/>
              <a:t> si ottiene allo stesso modo, ma evaporando oltre i 110°C. Queste due ultime forme commerciali sono però estremamente meno correnti del glucosio monoidrato.</a:t>
            </a:r>
          </a:p>
          <a:p>
            <a:pPr algn="just"/>
            <a:endParaRPr lang="it-IT"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ed importanza industriale del glucosio</a:t>
            </a:r>
            <a:endParaRPr lang="it-IT">
              <a:solidFill>
                <a:schemeClr val="tx2"/>
              </a:solidFill>
            </a:endParaRPr>
          </a:p>
        </p:txBody>
      </p:sp>
      <p:sp>
        <p:nvSpPr>
          <p:cNvPr id="198659" name="Text Box 3"/>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fld id="{96D2813C-2CAA-4CCC-9D07-FD9F9008910D}" type="slidenum">
              <a:rPr lang="it-IT"/>
              <a:pPr/>
              <a:t>32</a:t>
            </a:fld>
            <a:endParaRPr lang="it-IT"/>
          </a:p>
        </p:txBody>
      </p:sp>
      <p:sp>
        <p:nvSpPr>
          <p:cNvPr id="198661" name="Rectangle 5"/>
          <p:cNvSpPr>
            <a:spLocks noChangeArrowheads="1"/>
          </p:cNvSpPr>
          <p:nvPr/>
        </p:nvSpPr>
        <p:spPr bwMode="auto">
          <a:xfrm>
            <a:off x="0" y="620713"/>
            <a:ext cx="9144000" cy="5799137"/>
          </a:xfrm>
          <a:prstGeom prst="rect">
            <a:avLst/>
          </a:prstGeom>
          <a:noFill/>
          <a:ln w="9525">
            <a:noFill/>
            <a:miter lim="800000"/>
            <a:headEnd/>
            <a:tailEnd/>
          </a:ln>
          <a:effectLst/>
        </p:spPr>
        <p:txBody>
          <a:bodyPr>
            <a:spAutoFit/>
          </a:bodyPr>
          <a:lstStyle/>
          <a:p>
            <a:r>
              <a:rPr lang="it-IT" sz="1800"/>
              <a:t>La resa di glucosio si può aumentare sfruttando processi di sola idrolisi enzimatica o di idrolisi mista dell’amido:</a:t>
            </a:r>
            <a:r>
              <a:rPr lang="it-IT" sz="1600"/>
              <a:t> </a:t>
            </a:r>
          </a:p>
          <a:p>
            <a:endParaRPr lang="it-IT" sz="800"/>
          </a:p>
          <a:p>
            <a:r>
              <a:rPr lang="it-IT" sz="1800" i="1" u="sng"/>
              <a:t>Idrolisi puramente enzimatica</a:t>
            </a:r>
          </a:p>
          <a:p>
            <a:r>
              <a:rPr lang="it-IT" sz="1800"/>
              <a:t>Si ottiene un’idrolisi ancora più completa (97-98% anziché 94-95%), richiede una pre-idrolisi provocata da amilasi batteriche (a 80-90°C e a pH 5.5-7.0) e poi un’idrolisi spinta, catalizzata sfruttando amilasi fungine (colture sommerse di Aspergillus Niger) selezionate</a:t>
            </a:r>
            <a:r>
              <a:rPr lang="it-IT" sz="1600"/>
              <a:t>.</a:t>
            </a:r>
          </a:p>
          <a:p>
            <a:endParaRPr lang="it-IT" sz="800" i="1" u="sng"/>
          </a:p>
          <a:p>
            <a:r>
              <a:rPr lang="it-IT" sz="1800" i="1" u="sng"/>
              <a:t>Idrolisi acido-enzimatica</a:t>
            </a:r>
          </a:p>
          <a:p>
            <a:pPr algn="just"/>
            <a:r>
              <a:rPr lang="it-IT" sz="1800"/>
              <a:t>comprende una prima fase acida ed una seconda fase pilotata dalle stesse amilasi fungine dell’analoga fase dell’idrolisi puramente enzimatica; ottenuto il monosaccaride si procede come nel metodo idrolitico puramente acido per arrivare a glucosio cristallizzato.</a:t>
            </a:r>
            <a:r>
              <a:rPr lang="it-IT" sz="1600"/>
              <a:t> </a:t>
            </a:r>
            <a:r>
              <a:rPr lang="it-IT" sz="1800"/>
              <a:t>La preidrolisi acida si conduce in sospensioni d'amido al 30-85% finché la concentrazione in riducenti espressi come glucosio raggiunge il 15-20% sul secco, dopodiché si porta a pH 4.5 con carbonato sodico. Successivamente si opera l'idrolisi enzimatica finale con il liquido di coltura </a:t>
            </a:r>
            <a:r>
              <a:rPr lang="it-IT" sz="1800" i="1"/>
              <a:t>dell’Aspcrgillus niger </a:t>
            </a:r>
            <a:r>
              <a:rPr lang="it-IT" sz="1800"/>
              <a:t>(privato della transglucosidasi per adsorbimento su caolino e filtrato) che contiene </a:t>
            </a:r>
            <a:r>
              <a:rPr lang="el-GR" sz="1800">
                <a:cs typeface="Times New Roman" pitchFamily="18" charset="0"/>
              </a:rPr>
              <a:t>α</a:t>
            </a:r>
            <a:r>
              <a:rPr lang="it-IT" sz="1800"/>
              <a:t>-amilasi e glucoamilasi; l'idrolisi si compie a 55-60°C, a pH 4.0-4.5 per 48-72 ore usando 10-12 unità di glucoamilasi per ogni 100g d'amido.</a:t>
            </a:r>
          </a:p>
          <a:p>
            <a:pPr algn="just"/>
            <a:r>
              <a:rPr lang="it-IT" sz="1800"/>
              <a:t>Le operazioni di purificazione e cristallizzazione sono poi identiche a quelle eseguite nel caso dell'idrolisi acida. Una purificazione particolarmente spinta si ottiene per passaggio degli idrolizzati su resine scambiatoci di ioni e decoloranti.</a:t>
            </a:r>
          </a:p>
          <a:p>
            <a:endParaRPr lang="el-G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Produzione ed importanza industriale del glucosio</a:t>
            </a:r>
            <a:endParaRPr lang="it-IT">
              <a:solidFill>
                <a:schemeClr val="tx2"/>
              </a:solidFill>
            </a:endParaRPr>
          </a:p>
        </p:txBody>
      </p:sp>
      <p:sp>
        <p:nvSpPr>
          <p:cNvPr id="188419"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7327B13B-67F7-4349-910E-154D8E3DA22B}" type="slidenum">
              <a:rPr lang="it-IT"/>
              <a:pPr/>
              <a:t>33</a:t>
            </a:fld>
            <a:endParaRPr lang="it-IT"/>
          </a:p>
        </p:txBody>
      </p:sp>
      <p:sp>
        <p:nvSpPr>
          <p:cNvPr id="188420" name="Text Box 4"/>
          <p:cNvSpPr txBox="1">
            <a:spLocks noChangeArrowheads="1"/>
          </p:cNvSpPr>
          <p:nvPr/>
        </p:nvSpPr>
        <p:spPr bwMode="auto">
          <a:xfrm>
            <a:off x="0" y="476250"/>
            <a:ext cx="9144000" cy="6127750"/>
          </a:xfrm>
          <a:prstGeom prst="rect">
            <a:avLst/>
          </a:prstGeom>
          <a:noFill/>
          <a:ln w="9525">
            <a:noFill/>
            <a:miter lim="800000"/>
            <a:headEnd/>
            <a:tailEnd/>
          </a:ln>
          <a:effectLst/>
        </p:spPr>
        <p:txBody>
          <a:bodyPr>
            <a:spAutoFit/>
          </a:bodyPr>
          <a:lstStyle/>
          <a:p>
            <a:pPr algn="just"/>
            <a:r>
              <a:rPr lang="it-IT" sz="2000"/>
              <a:t>Le industrie che utilizzano glucosio (detto anche destrosio) di produzione industriale sono numerosissime:</a:t>
            </a:r>
          </a:p>
          <a:p>
            <a:r>
              <a:rPr lang="it-IT" sz="2000"/>
              <a:t>ALIMENTARI (liquorerie, birrerie, confetturiere)</a:t>
            </a:r>
          </a:p>
          <a:p>
            <a:r>
              <a:rPr lang="it-IT" sz="2000"/>
              <a:t>CARTARIE</a:t>
            </a:r>
          </a:p>
          <a:p>
            <a:r>
              <a:rPr lang="it-IT" sz="2000"/>
              <a:t>COSMETICHE</a:t>
            </a:r>
          </a:p>
          <a:p>
            <a:pPr algn="just"/>
            <a:r>
              <a:rPr lang="it-IT" sz="2000"/>
              <a:t>FARMACEUTICO-DIETETICHE (uso diretto e di derivato quali sorbitolo, per idrogenazione catalitica o riduzione elettrochimica e acido gluconico, per ossidazione elettrolitica o microbiologica)</a:t>
            </a:r>
          </a:p>
          <a:p>
            <a:r>
              <a:rPr lang="it-IT" sz="2000"/>
              <a:t>CONCIARIE (tabacco)</a:t>
            </a:r>
          </a:p>
          <a:p>
            <a:r>
              <a:rPr lang="it-IT" sz="2000"/>
              <a:t>TESSILI</a:t>
            </a:r>
          </a:p>
          <a:p>
            <a:endParaRPr lang="it-IT" sz="800"/>
          </a:p>
          <a:p>
            <a:r>
              <a:rPr lang="it-IT" sz="2000"/>
              <a:t>Cospicue quantità di glucosio vengono trasformate in CARAMELLO:</a:t>
            </a:r>
          </a:p>
          <a:p>
            <a:r>
              <a:rPr lang="it-IT" sz="2000"/>
              <a:t>prodotto di vario grado di disidratazione del glucosio, di aspetto più o meno scuro</a:t>
            </a:r>
          </a:p>
          <a:p>
            <a:endParaRPr lang="it-IT" sz="800"/>
          </a:p>
          <a:p>
            <a:pPr algn="just"/>
            <a:r>
              <a:rPr lang="it-IT" sz="2000"/>
              <a:t>Processo di caramellizzazione: si compie scaldando il saccaride di partenza (si può partire anche da saccarosio) a varie temperature in dipendenza dallo zucchero trattato (130-160°C partendo da glucosio, 190-210°C partendo da saccarosio).</a:t>
            </a:r>
          </a:p>
          <a:p>
            <a:pPr algn="just"/>
            <a:r>
              <a:rPr lang="it-IT" sz="2000"/>
              <a:t>Il caramello trova cospicui usi come colorante</a:t>
            </a:r>
          </a:p>
          <a:p>
            <a:pPr algn="just">
              <a:buFontTx/>
              <a:buChar char="-"/>
            </a:pPr>
            <a:r>
              <a:rPr lang="it-IT" sz="2000"/>
              <a:t> in cosmetici </a:t>
            </a:r>
          </a:p>
          <a:p>
            <a:pPr algn="just">
              <a:buFontTx/>
              <a:buChar char="-"/>
            </a:pPr>
            <a:r>
              <a:rPr lang="it-IT" sz="2000">
                <a:cs typeface="Times New Roman" pitchFamily="18" charset="0"/>
              </a:rPr>
              <a:t> in farmaci</a:t>
            </a:r>
          </a:p>
          <a:p>
            <a:pPr algn="just">
              <a:buFontTx/>
              <a:buChar char="-"/>
            </a:pPr>
            <a:r>
              <a:rPr lang="it-IT" sz="2000">
                <a:cs typeface="Times New Roman" pitchFamily="18" charset="0"/>
              </a:rPr>
              <a:t> in alimentari (es.: liquori)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podcast.federica.unina.it/mini/img.php?src=/files/_docenti/pirozzi-domenico/img/domenico-pirozzi-4775-11-9.jpg"/>
          <p:cNvPicPr>
            <a:picLocks noChangeAspect="1" noChangeArrowheads="1"/>
          </p:cNvPicPr>
          <p:nvPr/>
        </p:nvPicPr>
        <p:blipFill>
          <a:blip r:embed="rId2" cstate="print"/>
          <a:srcRect/>
          <a:stretch>
            <a:fillRect/>
          </a:stretch>
        </p:blipFill>
        <p:spPr bwMode="auto">
          <a:xfrm>
            <a:off x="2267744" y="3356992"/>
            <a:ext cx="4305300" cy="2971801"/>
          </a:xfrm>
          <a:prstGeom prst="rect">
            <a:avLst/>
          </a:prstGeom>
          <a:noFill/>
        </p:spPr>
      </p:pic>
      <p:sp>
        <p:nvSpPr>
          <p:cNvPr id="3" name="Rettangolo 2"/>
          <p:cNvSpPr/>
          <p:nvPr/>
        </p:nvSpPr>
        <p:spPr>
          <a:xfrm>
            <a:off x="0" y="0"/>
            <a:ext cx="9144000" cy="3539430"/>
          </a:xfrm>
          <a:prstGeom prst="rect">
            <a:avLst/>
          </a:prstGeom>
        </p:spPr>
        <p:txBody>
          <a:bodyPr wrap="square">
            <a:spAutoFit/>
          </a:bodyPr>
          <a:lstStyle/>
          <a:p>
            <a:pPr algn="ctr"/>
            <a:r>
              <a:rPr lang="it-IT" sz="3200" b="1" dirty="0">
                <a:solidFill>
                  <a:srgbClr val="FF0000"/>
                </a:solidFill>
              </a:rPr>
              <a:t>Produzione di fruttosio</a:t>
            </a:r>
          </a:p>
          <a:p>
            <a:pPr algn="ctr"/>
            <a:endParaRPr lang="it-IT" b="1" dirty="0">
              <a:solidFill>
                <a:srgbClr val="FF0000"/>
              </a:solidFill>
            </a:endParaRPr>
          </a:p>
          <a:p>
            <a:pPr algn="just"/>
            <a:r>
              <a:rPr lang="it-IT" dirty="0"/>
              <a:t>Una frazione significativa del glucosio prodotto viene trasformata in fruttosio mediante </a:t>
            </a:r>
            <a:r>
              <a:rPr lang="it-IT" b="1" dirty="0"/>
              <a:t>isomerizzazione enzimatica</a:t>
            </a:r>
            <a:r>
              <a:rPr lang="it-IT" dirty="0"/>
              <a:t> (Figura 5), per due motivi principali:</a:t>
            </a:r>
          </a:p>
          <a:p>
            <a:pPr algn="just"/>
            <a:r>
              <a:rPr lang="it-IT" dirty="0"/>
              <a:t>il fruttosio ha un potere dolcificante più elevato (dunque si ottiene lo stesso effetto dolcificante utilizzando meno zucchero)</a:t>
            </a:r>
          </a:p>
          <a:p>
            <a:pPr algn="just"/>
            <a:r>
              <a:rPr lang="it-IT" dirty="0"/>
              <a:t>il fruttosio ha minore tendenza a cristallizzare; è dunque più facilmente lavorabile, e contribuisce alla stabilità dei prodotti</a:t>
            </a:r>
          </a:p>
        </p:txBody>
      </p:sp>
      <p:sp>
        <p:nvSpPr>
          <p:cNvPr id="4"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34</a:t>
            </a:fld>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692696"/>
            <a:ext cx="9144000" cy="5509200"/>
          </a:xfrm>
          <a:prstGeom prst="rect">
            <a:avLst/>
          </a:prstGeom>
        </p:spPr>
        <p:txBody>
          <a:bodyPr wrap="square">
            <a:spAutoFit/>
          </a:bodyPr>
          <a:lstStyle/>
          <a:p>
            <a:pPr algn="ctr"/>
            <a:r>
              <a:rPr lang="it-IT" sz="3200" b="1" dirty="0">
                <a:solidFill>
                  <a:srgbClr val="FF0000"/>
                </a:solidFill>
              </a:rPr>
              <a:t>Produzione di fruttosio</a:t>
            </a:r>
          </a:p>
          <a:p>
            <a:pPr algn="ctr"/>
            <a:endParaRPr lang="it-IT" sz="3200" b="1" dirty="0"/>
          </a:p>
          <a:p>
            <a:pPr algn="just"/>
            <a:r>
              <a:rPr lang="it-IT" b="1" dirty="0"/>
              <a:t>Isomerizzazione</a:t>
            </a:r>
            <a:br>
              <a:rPr lang="it-IT" dirty="0"/>
            </a:br>
            <a:r>
              <a:rPr lang="it-IT" dirty="0"/>
              <a:t>E’ catalizzata dall’enzima glucosio isomerasi (Figura 6), che richiede Mg</a:t>
            </a:r>
            <a:r>
              <a:rPr lang="it-IT" baseline="30000" dirty="0"/>
              <a:t>2+</a:t>
            </a:r>
            <a:r>
              <a:rPr lang="it-IT" dirty="0"/>
              <a:t> (25-100 mg/L) come cofattore, ed è inibito da Ca</a:t>
            </a:r>
            <a:r>
              <a:rPr lang="it-IT" baseline="30000" dirty="0"/>
              <a:t>2+</a:t>
            </a:r>
            <a:r>
              <a:rPr lang="it-IT" dirty="0"/>
              <a:t>.</a:t>
            </a:r>
            <a:br>
              <a:rPr lang="it-IT" dirty="0"/>
            </a:br>
            <a:r>
              <a:rPr lang="it-IT" dirty="0"/>
              <a:t>Di conseguenza gli ioni Ca</a:t>
            </a:r>
            <a:r>
              <a:rPr lang="it-IT" baseline="30000" dirty="0"/>
              <a:t>2+</a:t>
            </a:r>
            <a:r>
              <a:rPr lang="it-IT" dirty="0"/>
              <a:t>, aggiunti per stabilizzare le a-amilasi, vengono preliminarmente eliminati mediante scambio ionico (Figura 4).</a:t>
            </a:r>
            <a:br>
              <a:rPr lang="it-IT" dirty="0"/>
            </a:br>
            <a:r>
              <a:rPr lang="it-IT" dirty="0"/>
              <a:t>La temperatura (55-65°C) è elevata per velocizzare la reazione, spostare l’equilibrio verso il prodotto, ed evitare la contaminazione microbica.</a:t>
            </a:r>
            <a:br>
              <a:rPr lang="it-IT" dirty="0"/>
            </a:br>
            <a:r>
              <a:rPr lang="it-IT" dirty="0"/>
              <a:t>L’aumento della concentrazione di glucosio (mediante evaporazione, Figura 4) velocizza la reazione e sposta l’equilibrio verso i prodotti, anche se aumenta il rischio di reazioni di colorazione; per evitarle, i tempi di permanenza sono limitati, e gli enzimi vengono immobilizzati, per poterli separare completamente dal mezzo di reazione.</a:t>
            </a:r>
          </a:p>
        </p:txBody>
      </p:sp>
      <p:sp>
        <p:nvSpPr>
          <p:cNvPr id="3"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35</a:t>
            </a:fld>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podcast.federica.unina.it/mini/img.php?src=/files/_docenti/pirozzi-domenico/img/domenico-pirozzi-4775-11-10.jpg"/>
          <p:cNvPicPr>
            <a:picLocks noChangeAspect="1" noChangeArrowheads="1"/>
          </p:cNvPicPr>
          <p:nvPr/>
        </p:nvPicPr>
        <p:blipFill>
          <a:blip r:embed="rId2" cstate="print"/>
          <a:srcRect/>
          <a:stretch>
            <a:fillRect/>
          </a:stretch>
        </p:blipFill>
        <p:spPr bwMode="auto">
          <a:xfrm>
            <a:off x="2843808" y="836712"/>
            <a:ext cx="4057650" cy="5038726"/>
          </a:xfrm>
          <a:prstGeom prst="rect">
            <a:avLst/>
          </a:prstGeom>
          <a:noFill/>
        </p:spPr>
      </p:pic>
      <p:sp>
        <p:nvSpPr>
          <p:cNvPr id="3"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36</a:t>
            </a:fld>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764704"/>
            <a:ext cx="8424936" cy="5509200"/>
          </a:xfrm>
          <a:prstGeom prst="rect">
            <a:avLst/>
          </a:prstGeom>
        </p:spPr>
        <p:txBody>
          <a:bodyPr wrap="square">
            <a:spAutoFit/>
          </a:bodyPr>
          <a:lstStyle/>
          <a:p>
            <a:pPr algn="ctr"/>
            <a:r>
              <a:rPr lang="it-IT" sz="3200" dirty="0">
                <a:solidFill>
                  <a:srgbClr val="FF0000"/>
                </a:solidFill>
              </a:rPr>
              <a:t>Produzione di fruttosio</a:t>
            </a:r>
          </a:p>
          <a:p>
            <a:pPr algn="ctr"/>
            <a:endParaRPr lang="it-IT" sz="3200" dirty="0">
              <a:solidFill>
                <a:srgbClr val="FF0000"/>
              </a:solidFill>
            </a:endParaRPr>
          </a:p>
          <a:p>
            <a:r>
              <a:rPr lang="it-IT" b="1" dirty="0"/>
              <a:t>Separazione cromatografica</a:t>
            </a:r>
            <a:br>
              <a:rPr lang="it-IT" dirty="0"/>
            </a:br>
            <a:r>
              <a:rPr lang="it-IT" dirty="0"/>
              <a:t>La reazione di isomerizzazione è una reazione di equilibrio: anche ad alte temperature, la concentrazione di fruttosio all’equilibrio non supera il 55%; per questo motivo, a valle dell’isomerizzazione gli sciroppi di fruttosio vengono arricchiti (fino al 90%) separando glucosio ed altri oligosaccaridi mediante cromatografia con resine a scambio ionico.</a:t>
            </a:r>
            <a:br>
              <a:rPr lang="it-IT" dirty="0"/>
            </a:br>
            <a:r>
              <a:rPr lang="it-IT" dirty="0"/>
              <a:t>Gli oligosaccaridi separati vengono </a:t>
            </a:r>
            <a:r>
              <a:rPr lang="it-IT" dirty="0" err="1"/>
              <a:t>rialimentati</a:t>
            </a:r>
            <a:r>
              <a:rPr lang="it-IT" dirty="0"/>
              <a:t> nel reattore di saccarificazione.</a:t>
            </a:r>
          </a:p>
          <a:p>
            <a:r>
              <a:rPr lang="it-IT" dirty="0"/>
              <a:t>La produzione di sciroppi di fruttosio ad alta concentrazione ne ha ampliato l’impiego commerciale (p.es. dal 1980 sono usati come dolcificanti in Coca cola e Pepsi).</a:t>
            </a:r>
          </a:p>
        </p:txBody>
      </p:sp>
      <p:sp>
        <p:nvSpPr>
          <p:cNvPr id="4"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37</a:t>
            </a:fld>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60648"/>
            <a:ext cx="9144000" cy="6001643"/>
          </a:xfrm>
          <a:prstGeom prst="rect">
            <a:avLst/>
          </a:prstGeom>
        </p:spPr>
        <p:txBody>
          <a:bodyPr wrap="square">
            <a:spAutoFit/>
          </a:bodyPr>
          <a:lstStyle/>
          <a:p>
            <a:pPr algn="ctr"/>
            <a:r>
              <a:rPr lang="it-IT" b="1" dirty="0"/>
              <a:t>Impiego di enzimi immobilizzati</a:t>
            </a:r>
          </a:p>
          <a:p>
            <a:endParaRPr lang="it-IT" b="1" dirty="0"/>
          </a:p>
          <a:p>
            <a:r>
              <a:rPr lang="it-IT" dirty="0"/>
              <a:t>Nei processi di idrolisi dell’amido e di isomerizzazione del glucosio si fa largo uso di </a:t>
            </a:r>
            <a:r>
              <a:rPr lang="it-IT" b="1" dirty="0"/>
              <a:t>enzimi immobilizzati</a:t>
            </a:r>
            <a:r>
              <a:rPr lang="it-IT" dirty="0"/>
              <a:t> per diversi motivi:</a:t>
            </a:r>
          </a:p>
          <a:p>
            <a:pPr>
              <a:buFont typeface="Arial" pitchFamily="34" charset="0"/>
              <a:buChar char="•"/>
            </a:pPr>
            <a:endParaRPr lang="it-IT" dirty="0"/>
          </a:p>
          <a:p>
            <a:pPr algn="just">
              <a:buFont typeface="Arial" pitchFamily="34" charset="0"/>
              <a:buChar char="•"/>
            </a:pPr>
            <a:r>
              <a:rPr lang="it-IT" dirty="0"/>
              <a:t>maggiore stabilità termica (diversi stadi effettuati ad alta temperatura)</a:t>
            </a:r>
          </a:p>
          <a:p>
            <a:pPr algn="just">
              <a:buFont typeface="Arial" pitchFamily="34" charset="0"/>
              <a:buChar char="•"/>
            </a:pPr>
            <a:r>
              <a:rPr lang="it-IT" dirty="0"/>
              <a:t>possibilità di impiegare reattori continui</a:t>
            </a:r>
          </a:p>
          <a:p>
            <a:pPr algn="just">
              <a:buFont typeface="Arial" pitchFamily="34" charset="0"/>
              <a:buChar char="•"/>
            </a:pPr>
            <a:r>
              <a:rPr lang="it-IT" dirty="0"/>
              <a:t>possibilità di separazione completa dell’enzima dal prodotto, indispensabile per le applicazioni in campo alimentare, per evitare la retrogradazione del prodotto (p.es. gli sciroppi al 90% di fruttosio tenderebbero a ritornare alla concentrazione di equilibrio), per riutilizzare l’enzima</a:t>
            </a:r>
          </a:p>
          <a:p>
            <a:endParaRPr lang="it-IT" dirty="0"/>
          </a:p>
          <a:p>
            <a:r>
              <a:rPr lang="it-IT" dirty="0"/>
              <a:t>Le applicazioni ad alta temperatura richiedono supporti di dimensioni ridotte con pori di diametro grande, per ridurre l’effetto delle resistenze al trasporto di materia.</a:t>
            </a:r>
          </a:p>
        </p:txBody>
      </p:sp>
      <p:sp>
        <p:nvSpPr>
          <p:cNvPr id="3" name="Text Box 3"/>
          <p:cNvSpPr txBox="1">
            <a:spLocks noChangeArrowheads="1"/>
          </p:cNvSpPr>
          <p:nvPr/>
        </p:nvSpPr>
        <p:spPr bwMode="auto">
          <a:xfrm>
            <a:off x="8675688" y="6427788"/>
            <a:ext cx="488950" cy="457200"/>
          </a:xfrm>
          <a:prstGeom prst="rect">
            <a:avLst/>
          </a:prstGeom>
          <a:noFill/>
          <a:ln w="9525">
            <a:noFill/>
            <a:miter lim="800000"/>
            <a:headEnd/>
            <a:tailEnd/>
          </a:ln>
          <a:effectLst/>
        </p:spPr>
        <p:txBody>
          <a:bodyPr wrap="none">
            <a:spAutoFit/>
          </a:bodyPr>
          <a:lstStyle/>
          <a:p>
            <a:fld id="{43CCDEB8-74DC-48C2-B403-923775585F64}" type="slidenum">
              <a:rPr lang="it-IT"/>
              <a:pPr/>
              <a:t>38</a:t>
            </a:fld>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L’amido: generalità ed elementi fondamentali</a:t>
            </a:r>
            <a:endParaRPr lang="it-IT">
              <a:solidFill>
                <a:schemeClr val="tx2"/>
              </a:solidFill>
            </a:endParaRPr>
          </a:p>
        </p:txBody>
      </p:sp>
      <p:sp>
        <p:nvSpPr>
          <p:cNvPr id="69635" name="Text Box 3"/>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FF6C8987-7364-4DF2-A140-9F4929ACF62A}" type="slidenum">
              <a:rPr lang="it-IT"/>
              <a:pPr/>
              <a:t>4</a:t>
            </a:fld>
            <a:endParaRPr lang="it-IT"/>
          </a:p>
        </p:txBody>
      </p:sp>
      <p:sp>
        <p:nvSpPr>
          <p:cNvPr id="69637" name="Text Box 5"/>
          <p:cNvSpPr txBox="1">
            <a:spLocks noChangeArrowheads="1"/>
          </p:cNvSpPr>
          <p:nvPr/>
        </p:nvSpPr>
        <p:spPr bwMode="auto">
          <a:xfrm>
            <a:off x="107950" y="908050"/>
            <a:ext cx="8964613" cy="4968875"/>
          </a:xfrm>
          <a:prstGeom prst="rect">
            <a:avLst/>
          </a:prstGeom>
          <a:noFill/>
          <a:ln w="9525">
            <a:noFill/>
            <a:miter lim="800000"/>
            <a:headEnd/>
            <a:tailEnd/>
          </a:ln>
          <a:effectLst/>
        </p:spPr>
        <p:txBody>
          <a:bodyPr>
            <a:spAutoFit/>
          </a:bodyPr>
          <a:lstStyle/>
          <a:p>
            <a:r>
              <a:rPr lang="it-IT" sz="2000"/>
              <a:t>L’AMIDO è il carboidrato di riserva del mondo vegetale (come il glicogeno lo è per il mondo animale).</a:t>
            </a:r>
          </a:p>
          <a:p>
            <a:pPr algn="just"/>
            <a:r>
              <a:rPr lang="it-IT" sz="2000" u="sng"/>
              <a:t>In natura</a:t>
            </a:r>
            <a:r>
              <a:rPr lang="it-IT" sz="2000"/>
              <a:t> si presenta sotto forma di granuli bianchi microscopici, di forma diversa a seconda della pianta di origine:</a:t>
            </a:r>
          </a:p>
          <a:p>
            <a:pPr algn="just"/>
            <a:r>
              <a:rPr lang="it-IT" sz="2000"/>
              <a:t>da granturco (o cereali)	diametro massimo 	  3- 20 </a:t>
            </a:r>
            <a:r>
              <a:rPr lang="el-GR" sz="2000">
                <a:cs typeface="Times New Roman" pitchFamily="18" charset="0"/>
              </a:rPr>
              <a:t>μ</a:t>
            </a:r>
          </a:p>
          <a:p>
            <a:pPr algn="just"/>
            <a:r>
              <a:rPr lang="it-IT" sz="2000"/>
              <a:t>da patata			diametro massimo 	10-100 </a:t>
            </a:r>
            <a:r>
              <a:rPr lang="el-GR" sz="2000"/>
              <a:t>μ</a:t>
            </a:r>
            <a:endParaRPr lang="it-IT" sz="2000"/>
          </a:p>
          <a:p>
            <a:pPr algn="just"/>
            <a:endParaRPr lang="it-IT" sz="2000"/>
          </a:p>
          <a:p>
            <a:pPr algn="just"/>
            <a:r>
              <a:rPr lang="it-IT" sz="2000"/>
              <a:t>I granuli sono insolubili in acqua fredda</a:t>
            </a:r>
          </a:p>
          <a:p>
            <a:pPr algn="just"/>
            <a:r>
              <a:rPr lang="it-IT" sz="2000"/>
              <a:t>In </a:t>
            </a:r>
            <a:r>
              <a:rPr lang="it-IT" sz="2000" i="1"/>
              <a:t>acqua calda</a:t>
            </a:r>
            <a:r>
              <a:rPr lang="it-IT" sz="2000"/>
              <a:t> (60-80°C in ragione inversa della dimensione dei granuli) dapprima </a:t>
            </a:r>
            <a:r>
              <a:rPr lang="it-IT" sz="2000" b="1"/>
              <a:t>rigonfiano </a:t>
            </a:r>
            <a:r>
              <a:rPr lang="it-IT" sz="2000"/>
              <a:t>per poi dare un materiale gelatinoso (</a:t>
            </a:r>
            <a:r>
              <a:rPr lang="it-IT" sz="2000" i="1"/>
              <a:t>colla d’amido</a:t>
            </a:r>
            <a:r>
              <a:rPr lang="it-IT" sz="2000"/>
              <a:t>)  o un sol (</a:t>
            </a:r>
            <a:r>
              <a:rPr lang="it-IT" sz="2000" i="1"/>
              <a:t>salda d’amido</a:t>
            </a:r>
            <a:r>
              <a:rPr lang="it-IT" sz="2000"/>
              <a:t>), sospensione colloidale</a:t>
            </a:r>
          </a:p>
          <a:p>
            <a:pPr algn="just"/>
            <a:endParaRPr lang="it-IT" sz="2000"/>
          </a:p>
          <a:p>
            <a:pPr algn="just"/>
            <a:r>
              <a:rPr lang="it-IT" sz="2000"/>
              <a:t>In presenza di sostanze in grado di interagire con i legami idrogeno (es.: solfocianato d’ammonio) la dispersione in acqua avviene anche a temperatura ambiente. Con soluzione iodio-iodurata i granuli d’amido si colorano di blu intenso.</a:t>
            </a:r>
            <a:endParaRPr lang="it-IT" sz="2000" b="1"/>
          </a:p>
          <a:p>
            <a:pPr algn="just"/>
            <a:endParaRPr lang="it-IT"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8D660609-8623-4215-8D7A-445586E3D8CB}" type="slidenum">
              <a:rPr lang="it-IT"/>
              <a:pPr/>
              <a:t>5</a:t>
            </a:fld>
            <a:endParaRPr lang="it-IT"/>
          </a:p>
        </p:txBody>
      </p:sp>
      <p:sp>
        <p:nvSpPr>
          <p:cNvPr id="73737" name="Text Box 9"/>
          <p:cNvSpPr txBox="1">
            <a:spLocks noChangeArrowheads="1"/>
          </p:cNvSpPr>
          <p:nvPr/>
        </p:nvSpPr>
        <p:spPr bwMode="auto">
          <a:xfrm>
            <a:off x="107950" y="809625"/>
            <a:ext cx="9036050" cy="2530475"/>
          </a:xfrm>
          <a:prstGeom prst="rect">
            <a:avLst/>
          </a:prstGeom>
          <a:noFill/>
          <a:ln w="9525">
            <a:noFill/>
            <a:miter lim="800000"/>
            <a:headEnd/>
            <a:tailEnd/>
          </a:ln>
          <a:effectLst/>
        </p:spPr>
        <p:txBody>
          <a:bodyPr>
            <a:spAutoFit/>
          </a:bodyPr>
          <a:lstStyle/>
          <a:p>
            <a:r>
              <a:rPr lang="it-IT" sz="2000"/>
              <a:t>Carboidrato monomolecolare  costituito da circa 1000 e più unità di D-glucosio legate con legame </a:t>
            </a:r>
            <a:r>
              <a:rPr lang="el-GR" sz="2000" b="1">
                <a:cs typeface="Times New Roman" pitchFamily="18" charset="0"/>
              </a:rPr>
              <a:t>α</a:t>
            </a:r>
            <a:r>
              <a:rPr lang="it-IT" sz="2000" b="1">
                <a:cs typeface="Times New Roman" pitchFamily="18" charset="0"/>
              </a:rPr>
              <a:t>-glucosidico</a:t>
            </a:r>
            <a:r>
              <a:rPr lang="it-IT" sz="2000">
                <a:cs typeface="Times New Roman" pitchFamily="18" charset="0"/>
              </a:rPr>
              <a:t> nell’atomo di carbonio 1:</a:t>
            </a:r>
          </a:p>
          <a:p>
            <a:r>
              <a:rPr lang="it-IT" sz="2000">
                <a:cs typeface="Times New Roman" pitchFamily="18" charset="0"/>
              </a:rPr>
              <a:t>20% amilosio</a:t>
            </a:r>
          </a:p>
          <a:p>
            <a:r>
              <a:rPr lang="it-IT" sz="2000">
                <a:cs typeface="Times New Roman" pitchFamily="18" charset="0"/>
              </a:rPr>
              <a:t>80% amilopectina </a:t>
            </a:r>
          </a:p>
          <a:p>
            <a:endParaRPr lang="it-IT" sz="2000">
              <a:cs typeface="Times New Roman" pitchFamily="18" charset="0"/>
            </a:endParaRPr>
          </a:p>
          <a:p>
            <a:r>
              <a:rPr lang="it-IT" sz="2000" b="1" i="1">
                <a:cs typeface="Times New Roman" pitchFamily="18" charset="0"/>
              </a:rPr>
              <a:t>Amilosio</a:t>
            </a:r>
            <a:r>
              <a:rPr lang="it-IT" sz="2000">
                <a:cs typeface="Times New Roman" pitchFamily="18" charset="0"/>
              </a:rPr>
              <a:t>: il legame avviene in posizione 1,4 fra due molecole di glucosio in una lunga catena lineare (20% dell’amido)</a:t>
            </a:r>
          </a:p>
          <a:p>
            <a:pPr algn="just"/>
            <a:endParaRPr lang="it-IT" sz="2000">
              <a:cs typeface="Times New Roman" pitchFamily="18" charset="0"/>
            </a:endParaRPr>
          </a:p>
        </p:txBody>
      </p:sp>
      <p:sp>
        <p:nvSpPr>
          <p:cNvPr id="73740" name="Rectangle 12"/>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L’amido: generalità ed elementi fondamentali</a:t>
            </a:r>
            <a:endParaRPr lang="it-IT">
              <a:solidFill>
                <a:schemeClr val="tx2"/>
              </a:solidFill>
            </a:endParaRPr>
          </a:p>
        </p:txBody>
      </p:sp>
      <p:sp>
        <p:nvSpPr>
          <p:cNvPr id="73742" name="Text Box 14"/>
          <p:cNvSpPr txBox="1">
            <a:spLocks noChangeArrowheads="1"/>
          </p:cNvSpPr>
          <p:nvPr/>
        </p:nvSpPr>
        <p:spPr bwMode="auto">
          <a:xfrm>
            <a:off x="3203575" y="1519238"/>
            <a:ext cx="3736975" cy="396875"/>
          </a:xfrm>
          <a:prstGeom prst="rect">
            <a:avLst/>
          </a:prstGeom>
          <a:noFill/>
          <a:ln w="9525">
            <a:noFill/>
            <a:miter lim="800000"/>
            <a:headEnd/>
            <a:tailEnd/>
          </a:ln>
          <a:effectLst/>
        </p:spPr>
        <p:txBody>
          <a:bodyPr wrap="none">
            <a:spAutoFit/>
          </a:bodyPr>
          <a:lstStyle/>
          <a:p>
            <a:r>
              <a:rPr lang="it-IT" sz="2000"/>
              <a:t>Entrambi polimeri dell’ </a:t>
            </a:r>
            <a:r>
              <a:rPr lang="el-GR" sz="2000" b="1"/>
              <a:t>α</a:t>
            </a:r>
            <a:r>
              <a:rPr lang="it-IT" sz="2000" b="1"/>
              <a:t>-glucosio</a:t>
            </a:r>
          </a:p>
        </p:txBody>
      </p:sp>
      <p:pic>
        <p:nvPicPr>
          <p:cNvPr id="73745" name="Picture 17" descr="547starch"/>
          <p:cNvPicPr>
            <a:picLocks noChangeAspect="1" noChangeArrowheads="1"/>
          </p:cNvPicPr>
          <p:nvPr/>
        </p:nvPicPr>
        <p:blipFill>
          <a:blip r:embed="rId2" cstate="print"/>
          <a:srcRect/>
          <a:stretch>
            <a:fillRect/>
          </a:stretch>
        </p:blipFill>
        <p:spPr bwMode="auto">
          <a:xfrm>
            <a:off x="1836738" y="3068638"/>
            <a:ext cx="5040312" cy="33972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9E0ECCED-ED57-43D3-832C-335DA10E8D5C}" type="slidenum">
              <a:rPr lang="it-IT"/>
              <a:pPr/>
              <a:t>6</a:t>
            </a:fld>
            <a:endParaRPr lang="it-IT"/>
          </a:p>
        </p:txBody>
      </p:sp>
      <p:sp>
        <p:nvSpPr>
          <p:cNvPr id="189443" name="Text Box 3"/>
          <p:cNvSpPr txBox="1">
            <a:spLocks noChangeArrowheads="1"/>
          </p:cNvSpPr>
          <p:nvPr/>
        </p:nvSpPr>
        <p:spPr bwMode="auto">
          <a:xfrm>
            <a:off x="107950" y="620713"/>
            <a:ext cx="9036050" cy="1616075"/>
          </a:xfrm>
          <a:prstGeom prst="rect">
            <a:avLst/>
          </a:prstGeom>
          <a:noFill/>
          <a:ln w="9525">
            <a:noFill/>
            <a:miter lim="800000"/>
            <a:headEnd/>
            <a:tailEnd/>
          </a:ln>
          <a:effectLst/>
        </p:spPr>
        <p:txBody>
          <a:bodyPr>
            <a:spAutoFit/>
          </a:bodyPr>
          <a:lstStyle/>
          <a:p>
            <a:pPr algn="just"/>
            <a:r>
              <a:rPr lang="it-IT" sz="2000">
                <a:cs typeface="Times New Roman" pitchFamily="18" charset="0"/>
              </a:rPr>
              <a:t>le unità glucopiranosiche nella forma a sedia sono disposte a elica, ogni spirale dell’elica ne contiene 6 unità e la forma a spirale è determinata dall’instaurarsi di legami a idrogeno tra gli OH. L’atomo di iodio del complesso amido-iodio è all’interno di tale elica e la reazione con iodio è una caratteristica dell’amilosio (non viene data dall’amilopectina) </a:t>
            </a:r>
          </a:p>
        </p:txBody>
      </p:sp>
      <p:sp>
        <p:nvSpPr>
          <p:cNvPr id="189444" name="Rectangle 4"/>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L’amido: generalità ed elementi fondamentali</a:t>
            </a:r>
            <a:endParaRPr lang="it-IT">
              <a:solidFill>
                <a:schemeClr val="tx2"/>
              </a:solidFill>
            </a:endParaRPr>
          </a:p>
        </p:txBody>
      </p:sp>
      <p:pic>
        <p:nvPicPr>
          <p:cNvPr id="189447" name="Picture 7" descr="Zucchero_62 copia"/>
          <p:cNvPicPr>
            <a:picLocks noChangeAspect="1" noChangeArrowheads="1"/>
          </p:cNvPicPr>
          <p:nvPr/>
        </p:nvPicPr>
        <p:blipFill>
          <a:blip r:embed="rId2" cstate="print"/>
          <a:srcRect/>
          <a:stretch>
            <a:fillRect/>
          </a:stretch>
        </p:blipFill>
        <p:spPr bwMode="auto">
          <a:xfrm>
            <a:off x="2051050" y="2276475"/>
            <a:ext cx="5400675" cy="38544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4A744764-1D3E-44F2-88B2-E196C68020F1}" type="slidenum">
              <a:rPr lang="it-IT"/>
              <a:pPr/>
              <a:t>7</a:t>
            </a:fld>
            <a:endParaRPr lang="it-IT"/>
          </a:p>
        </p:txBody>
      </p:sp>
      <p:sp>
        <p:nvSpPr>
          <p:cNvPr id="183299" name="Text Box 3"/>
          <p:cNvSpPr txBox="1">
            <a:spLocks noChangeArrowheads="1"/>
          </p:cNvSpPr>
          <p:nvPr/>
        </p:nvSpPr>
        <p:spPr bwMode="auto">
          <a:xfrm>
            <a:off x="107950" y="620713"/>
            <a:ext cx="9036050" cy="3033712"/>
          </a:xfrm>
          <a:prstGeom prst="rect">
            <a:avLst/>
          </a:prstGeom>
          <a:noFill/>
          <a:ln w="9525">
            <a:noFill/>
            <a:miter lim="800000"/>
            <a:headEnd/>
            <a:tailEnd/>
          </a:ln>
          <a:effectLst/>
        </p:spPr>
        <p:txBody>
          <a:bodyPr>
            <a:spAutoFit/>
          </a:bodyPr>
          <a:lstStyle/>
          <a:p>
            <a:pPr algn="just"/>
            <a:r>
              <a:rPr lang="it-IT" sz="2000" b="1" i="1"/>
              <a:t>Amilopectina:</a:t>
            </a:r>
            <a:r>
              <a:rPr lang="it-IT" sz="2000"/>
              <a:t> 20-30 unità di glucosio sono unite insieme a formare catene con legami 1,4 e tali catene sono legate fra loro con legami 1,6</a:t>
            </a:r>
            <a:endParaRPr lang="el-GR" sz="2000"/>
          </a:p>
          <a:p>
            <a:pPr algn="just"/>
            <a:r>
              <a:rPr lang="it-IT" sz="2000">
                <a:cs typeface="Times New Roman" pitchFamily="18" charset="0"/>
              </a:rPr>
              <a:t>La struttura è altamente ramificata ed ha una struttura globulare attraverso l’instaurarsi di legami ad idrogeno attraverso i gruppi terminali delle catene, tanto che il peso molecolare apparente dell’amilopectina risulta dell’ordine 10</a:t>
            </a:r>
            <a:r>
              <a:rPr lang="it-IT" sz="2000" baseline="30000">
                <a:cs typeface="Times New Roman" pitchFamily="18" charset="0"/>
              </a:rPr>
              <a:t>6</a:t>
            </a:r>
            <a:r>
              <a:rPr lang="it-IT" sz="2000">
                <a:cs typeface="Times New Roman" pitchFamily="18" charset="0"/>
              </a:rPr>
              <a:t>-10</a:t>
            </a:r>
            <a:r>
              <a:rPr lang="it-IT" sz="2000" baseline="30000">
                <a:cs typeface="Times New Roman" pitchFamily="18" charset="0"/>
              </a:rPr>
              <a:t>7</a:t>
            </a:r>
          </a:p>
          <a:p>
            <a:pPr algn="just"/>
            <a:endParaRPr lang="it-IT" sz="2000" baseline="30000">
              <a:cs typeface="Times New Roman" pitchFamily="18" charset="0"/>
            </a:endParaRPr>
          </a:p>
          <a:p>
            <a:pPr algn="just"/>
            <a:r>
              <a:rPr lang="it-IT" sz="2000">
                <a:cs typeface="Times New Roman" pitchFamily="18" charset="0"/>
              </a:rPr>
              <a:t>Legami ad idrogeno si instaurano anche fra</a:t>
            </a:r>
            <a:r>
              <a:rPr lang="it-IT" sz="2000" baseline="30000">
                <a:cs typeface="Times New Roman" pitchFamily="18" charset="0"/>
              </a:rPr>
              <a:t> </a:t>
            </a:r>
            <a:r>
              <a:rPr lang="it-IT" sz="2000">
                <a:cs typeface="Times New Roman" pitchFamily="18" charset="0"/>
              </a:rPr>
              <a:t>amilosio e amilopectina, creando una struttura supramolecolare che porta alla formazione di </a:t>
            </a:r>
            <a:r>
              <a:rPr lang="it-IT" sz="2000" b="1" i="1">
                <a:cs typeface="Times New Roman" pitchFamily="18" charset="0"/>
              </a:rPr>
              <a:t>micelle</a:t>
            </a:r>
            <a:r>
              <a:rPr lang="it-IT" sz="2000">
                <a:cs typeface="Times New Roman" pitchFamily="18" charset="0"/>
              </a:rPr>
              <a:t> e dei granuli d’amido, ciò spiega la maggiore disperdibilità dell’amido quando si verifichi la rottura di tale legame.</a:t>
            </a:r>
          </a:p>
        </p:txBody>
      </p:sp>
      <p:sp>
        <p:nvSpPr>
          <p:cNvPr id="183300" name="Rectangle 4"/>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L’amido: generalità ed elementi fondamentali</a:t>
            </a:r>
            <a:endParaRPr lang="it-IT">
              <a:solidFill>
                <a:schemeClr val="tx2"/>
              </a:solidFill>
            </a:endParaRPr>
          </a:p>
        </p:txBody>
      </p:sp>
      <p:pic>
        <p:nvPicPr>
          <p:cNvPr id="183301" name="Picture 5" descr="Zucchero_63 copia"/>
          <p:cNvPicPr>
            <a:picLocks noChangeAspect="1" noChangeArrowheads="1"/>
          </p:cNvPicPr>
          <p:nvPr/>
        </p:nvPicPr>
        <p:blipFill>
          <a:blip r:embed="rId2" cstate="print"/>
          <a:srcRect/>
          <a:stretch>
            <a:fillRect/>
          </a:stretch>
        </p:blipFill>
        <p:spPr bwMode="auto">
          <a:xfrm>
            <a:off x="1979613" y="3933825"/>
            <a:ext cx="5184775" cy="198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8675688" y="6400800"/>
            <a:ext cx="336550" cy="457200"/>
          </a:xfrm>
          <a:prstGeom prst="rect">
            <a:avLst/>
          </a:prstGeom>
          <a:noFill/>
          <a:ln w="9525">
            <a:noFill/>
            <a:miter lim="800000"/>
            <a:headEnd/>
            <a:tailEnd/>
          </a:ln>
          <a:effectLst/>
        </p:spPr>
        <p:txBody>
          <a:bodyPr wrap="none">
            <a:spAutoFit/>
          </a:bodyPr>
          <a:lstStyle/>
          <a:p>
            <a:fld id="{143EF2FD-2053-406D-862B-CFD971ABA60D}" type="slidenum">
              <a:rPr lang="it-IT"/>
              <a:pPr/>
              <a:t>8</a:t>
            </a:fld>
            <a:endParaRPr lang="it-IT"/>
          </a:p>
        </p:txBody>
      </p:sp>
      <p:sp>
        <p:nvSpPr>
          <p:cNvPr id="11" name="Rettangolo 10"/>
          <p:cNvSpPr/>
          <p:nvPr/>
        </p:nvSpPr>
        <p:spPr>
          <a:xfrm>
            <a:off x="0" y="116632"/>
            <a:ext cx="9144000" cy="6801862"/>
          </a:xfrm>
          <a:prstGeom prst="rect">
            <a:avLst/>
          </a:prstGeom>
        </p:spPr>
        <p:txBody>
          <a:bodyPr wrap="square">
            <a:spAutoFit/>
          </a:bodyPr>
          <a:lstStyle/>
          <a:p>
            <a:pPr algn="ctr"/>
            <a:r>
              <a:rPr lang="it-IT" b="1" dirty="0">
                <a:solidFill>
                  <a:srgbClr val="FF0000"/>
                </a:solidFill>
              </a:rPr>
              <a:t>Idrolisi enzimatica</a:t>
            </a:r>
          </a:p>
          <a:p>
            <a:pPr algn="just"/>
            <a:r>
              <a:rPr lang="it-IT" dirty="0"/>
              <a:t>L’amido è utilizzato come nutrimento da piante, microorganismi e animali. Di conseguenza, gli enzimi in grado di idrolizzare l’amido sono abbondanti in natura (al contrario degli enzimi che idrolizzano la </a:t>
            </a:r>
            <a:r>
              <a:rPr lang="it-IT" dirty="0" err="1"/>
              <a:t>cellullosa</a:t>
            </a:r>
            <a:r>
              <a:rPr lang="it-IT" dirty="0"/>
              <a:t>).</a:t>
            </a:r>
          </a:p>
          <a:p>
            <a:r>
              <a:rPr lang="it-IT" dirty="0"/>
              <a:t>L’</a:t>
            </a:r>
            <a:r>
              <a:rPr lang="it-IT" b="1" dirty="0"/>
              <a:t>idrolisi enzimatica</a:t>
            </a:r>
            <a:r>
              <a:rPr lang="it-IT" dirty="0"/>
              <a:t>, pur richiedendo tempi di trattamento più lunghi, è più diffusa dell’idrolisi acida, per diversi motivi:</a:t>
            </a:r>
          </a:p>
          <a:p>
            <a:endParaRPr lang="it-IT" sz="800" dirty="0"/>
          </a:p>
          <a:p>
            <a:pPr algn="just"/>
            <a:r>
              <a:rPr lang="it-IT" dirty="0"/>
              <a:t>	</a:t>
            </a:r>
            <a:r>
              <a:rPr lang="it-IT" sz="2200" dirty="0"/>
              <a:t>l’ambiente acido e la temperatura alta determinano reazioni indesiderate (reazione di </a:t>
            </a:r>
            <a:r>
              <a:rPr lang="it-IT" sz="2200" dirty="0" err="1"/>
              <a:t>Maillard</a:t>
            </a:r>
            <a:r>
              <a:rPr lang="it-IT" sz="2200" dirty="0"/>
              <a:t>), riducendo le rese e la qualità del prodotto</a:t>
            </a:r>
          </a:p>
          <a:p>
            <a:pPr algn="just"/>
            <a:r>
              <a:rPr lang="it-IT" sz="2200" dirty="0"/>
              <a:t>	</a:t>
            </a:r>
            <a:endParaRPr lang="it-IT" sz="800" dirty="0"/>
          </a:p>
          <a:p>
            <a:pPr algn="just"/>
            <a:r>
              <a:rPr lang="it-IT" sz="2200" dirty="0"/>
              <a:t>	l’impiego dell’acido richiede reattori realizzati in materiali anticorrosivi</a:t>
            </a:r>
          </a:p>
          <a:p>
            <a:pPr algn="just"/>
            <a:r>
              <a:rPr lang="it-IT" sz="2200" dirty="0"/>
              <a:t>	</a:t>
            </a:r>
            <a:endParaRPr lang="it-IT" sz="800" dirty="0"/>
          </a:p>
          <a:p>
            <a:pPr algn="just"/>
            <a:r>
              <a:rPr lang="it-IT" sz="2200" dirty="0"/>
              <a:t>gli enzimi consentono flessibilità nella distribuzione degli zuccheri prodotti (p.es. glucosio/maltosio)</a:t>
            </a:r>
          </a:p>
          <a:p>
            <a:pPr algn="just"/>
            <a:r>
              <a:rPr lang="it-IT" sz="2200" dirty="0"/>
              <a:t>	</a:t>
            </a:r>
          </a:p>
          <a:p>
            <a:pPr algn="just"/>
            <a:r>
              <a:rPr lang="it-IT" sz="2200" dirty="0"/>
              <a:t>gli enzimi richiedono temperature basse e dunque riducono il consumo energetico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8675688" y="6400800"/>
            <a:ext cx="336550" cy="457200"/>
          </a:xfrm>
          <a:prstGeom prst="rect">
            <a:avLst/>
          </a:prstGeom>
          <a:noFill/>
          <a:ln w="9525">
            <a:noFill/>
            <a:miter lim="800000"/>
            <a:headEnd/>
            <a:tailEnd/>
          </a:ln>
          <a:effectLst/>
        </p:spPr>
        <p:txBody>
          <a:bodyPr wrap="none">
            <a:spAutoFit/>
          </a:bodyPr>
          <a:lstStyle/>
          <a:p>
            <a:fld id="{143EF2FD-2053-406D-862B-CFD971ABA60D}" type="slidenum">
              <a:rPr lang="it-IT"/>
              <a:pPr/>
              <a:t>9</a:t>
            </a:fld>
            <a:endParaRPr lang="it-IT"/>
          </a:p>
        </p:txBody>
      </p:sp>
      <p:sp>
        <p:nvSpPr>
          <p:cNvPr id="190467" name="Text Box 3"/>
          <p:cNvSpPr txBox="1">
            <a:spLocks noChangeArrowheads="1"/>
          </p:cNvSpPr>
          <p:nvPr/>
        </p:nvSpPr>
        <p:spPr bwMode="auto">
          <a:xfrm>
            <a:off x="107950" y="682625"/>
            <a:ext cx="9036050" cy="1738313"/>
          </a:xfrm>
          <a:prstGeom prst="rect">
            <a:avLst/>
          </a:prstGeom>
          <a:noFill/>
          <a:ln w="9525">
            <a:noFill/>
            <a:miter lim="800000"/>
            <a:headEnd/>
            <a:tailEnd/>
          </a:ln>
          <a:effectLst/>
        </p:spPr>
        <p:txBody>
          <a:bodyPr>
            <a:spAutoFit/>
          </a:bodyPr>
          <a:lstStyle/>
          <a:p>
            <a:pPr algn="ctr"/>
            <a:r>
              <a:rPr lang="it-IT" sz="2000" b="1" i="1" dirty="0"/>
              <a:t>Attacco idrolitico enzimatico</a:t>
            </a:r>
          </a:p>
          <a:p>
            <a:pPr algn="just"/>
            <a:r>
              <a:rPr lang="el-GR" sz="2000" b="1" i="1" dirty="0">
                <a:cs typeface="Times New Roman" pitchFamily="18" charset="0"/>
              </a:rPr>
              <a:t>α</a:t>
            </a:r>
            <a:r>
              <a:rPr lang="it-IT" sz="2000" b="1" i="1" dirty="0"/>
              <a:t>-amilasi </a:t>
            </a:r>
            <a:r>
              <a:rPr lang="it-IT" sz="2000" i="1" dirty="0"/>
              <a:t>(</a:t>
            </a:r>
            <a:r>
              <a:rPr lang="el-GR" sz="2000" i="1" dirty="0"/>
              <a:t>α</a:t>
            </a:r>
            <a:r>
              <a:rPr lang="it-IT" sz="2000" i="1" dirty="0"/>
              <a:t>-1,4-glucan-4-glucanoidrolasi; n.3.2.1.1) </a:t>
            </a:r>
            <a:r>
              <a:rPr lang="it-IT" sz="2000" dirty="0"/>
              <a:t>contenuta nella saliva:</a:t>
            </a:r>
          </a:p>
          <a:p>
            <a:pPr algn="just"/>
            <a:r>
              <a:rPr lang="it-IT" sz="2000" dirty="0"/>
              <a:t>frammenta le molecole dell’amilosio e dell’</a:t>
            </a:r>
            <a:r>
              <a:rPr lang="it-IT" sz="2000" dirty="0" err="1"/>
              <a:t>amilopectina</a:t>
            </a:r>
            <a:r>
              <a:rPr lang="it-IT" sz="2000" dirty="0"/>
              <a:t> progressivamente in spezzoni sempre più piccoli, provocando una rapida caduta della viscosità, ma con scarsa produzione di zuccheri riducenti.</a:t>
            </a:r>
          </a:p>
          <a:p>
            <a:pPr algn="just"/>
            <a:endParaRPr lang="it-IT" sz="800" dirty="0"/>
          </a:p>
        </p:txBody>
      </p:sp>
      <p:sp>
        <p:nvSpPr>
          <p:cNvPr id="190468" name="Rectangle 4"/>
          <p:cNvSpPr>
            <a:spLocks noChangeArrowheads="1"/>
          </p:cNvSpPr>
          <p:nvPr/>
        </p:nvSpPr>
        <p:spPr bwMode="auto">
          <a:xfrm>
            <a:off x="1098550" y="73025"/>
            <a:ext cx="6858000" cy="476250"/>
          </a:xfrm>
          <a:prstGeom prst="rect">
            <a:avLst/>
          </a:prstGeom>
          <a:noFill/>
          <a:ln w="9525">
            <a:noFill/>
            <a:miter lim="800000"/>
            <a:headEnd/>
            <a:tailEnd/>
          </a:ln>
          <a:effectLst/>
        </p:spPr>
        <p:txBody>
          <a:bodyPr anchor="ctr"/>
          <a:lstStyle/>
          <a:p>
            <a:pPr algn="ctr"/>
            <a:r>
              <a:rPr lang="it-IT" b="1">
                <a:solidFill>
                  <a:srgbClr val="FF0000"/>
                </a:solidFill>
              </a:rPr>
              <a:t>L’amido: generalità ed elementi fondamentali</a:t>
            </a:r>
            <a:endParaRPr lang="it-IT">
              <a:solidFill>
                <a:schemeClr val="tx2"/>
              </a:solidFill>
            </a:endParaRPr>
          </a:p>
        </p:txBody>
      </p:sp>
      <p:pic>
        <p:nvPicPr>
          <p:cNvPr id="190470" name="Picture 6" descr="Zucchero_61 copia"/>
          <p:cNvPicPr>
            <a:picLocks noChangeAspect="1" noChangeArrowheads="1"/>
          </p:cNvPicPr>
          <p:nvPr/>
        </p:nvPicPr>
        <p:blipFill>
          <a:blip r:embed="rId2" cstate="print"/>
          <a:srcRect/>
          <a:stretch>
            <a:fillRect/>
          </a:stretch>
        </p:blipFill>
        <p:spPr bwMode="auto">
          <a:xfrm>
            <a:off x="2124075" y="2205038"/>
            <a:ext cx="5327650" cy="4198937"/>
          </a:xfrm>
          <a:prstGeom prst="rect">
            <a:avLst/>
          </a:prstGeom>
          <a:noFill/>
        </p:spPr>
      </p:pic>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4516</TotalTime>
  <Words>4216</Words>
  <Application>Microsoft Office PowerPoint</Application>
  <PresentationFormat>Presentazione su schermo (4:3)</PresentationFormat>
  <Paragraphs>331</Paragraphs>
  <Slides>38</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38</vt:i4>
      </vt:variant>
    </vt:vector>
  </HeadingPairs>
  <TitlesOfParts>
    <vt:vector size="41" baseType="lpstr">
      <vt:lpstr>Arial</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Barolo Claudia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Barolo Claudia</dc:creator>
  <cp:lastModifiedBy>Claudia Barolo</cp:lastModifiedBy>
  <cp:revision>277</cp:revision>
  <dcterms:created xsi:type="dcterms:W3CDTF">2005-09-29T08:21:49Z</dcterms:created>
  <dcterms:modified xsi:type="dcterms:W3CDTF">2023-11-23T12:39:21Z</dcterms:modified>
</cp:coreProperties>
</file>