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7"/>
  </p:notesMasterIdLst>
  <p:sldIdLst>
    <p:sldId id="1012" r:id="rId4"/>
    <p:sldId id="256" r:id="rId5"/>
    <p:sldId id="972" r:id="rId6"/>
    <p:sldId id="652" r:id="rId7"/>
    <p:sldId id="973" r:id="rId8"/>
    <p:sldId id="974" r:id="rId9"/>
    <p:sldId id="975" r:id="rId10"/>
    <p:sldId id="976" r:id="rId11"/>
    <p:sldId id="274" r:id="rId12"/>
    <p:sldId id="977" r:id="rId13"/>
    <p:sldId id="978" r:id="rId14"/>
    <p:sldId id="979" r:id="rId15"/>
    <p:sldId id="980" r:id="rId16"/>
    <p:sldId id="981" r:id="rId17"/>
    <p:sldId id="982" r:id="rId18"/>
    <p:sldId id="285" r:id="rId19"/>
    <p:sldId id="983" r:id="rId20"/>
    <p:sldId id="984" r:id="rId21"/>
    <p:sldId id="268" r:id="rId22"/>
    <p:sldId id="269" r:id="rId23"/>
    <p:sldId id="990" r:id="rId24"/>
    <p:sldId id="657" r:id="rId25"/>
    <p:sldId id="1013" r:id="rId26"/>
    <p:sldId id="991" r:id="rId27"/>
    <p:sldId id="1014" r:id="rId28"/>
    <p:sldId id="992" r:id="rId29"/>
    <p:sldId id="1015" r:id="rId30"/>
    <p:sldId id="926" r:id="rId31"/>
    <p:sldId id="683" r:id="rId32"/>
    <p:sldId id="993" r:id="rId33"/>
    <p:sldId id="964" r:id="rId34"/>
    <p:sldId id="994" r:id="rId35"/>
    <p:sldId id="966" r:id="rId36"/>
    <p:sldId id="965" r:id="rId37"/>
    <p:sldId id="967" r:id="rId38"/>
    <p:sldId id="685" r:id="rId39"/>
    <p:sldId id="995" r:id="rId40"/>
    <p:sldId id="996" r:id="rId41"/>
    <p:sldId id="686" r:id="rId42"/>
    <p:sldId id="997" r:id="rId43"/>
    <p:sldId id="998" r:id="rId44"/>
    <p:sldId id="999" r:id="rId45"/>
    <p:sldId id="971" r:id="rId46"/>
    <p:sldId id="689" r:id="rId47"/>
    <p:sldId id="1000" r:id="rId48"/>
    <p:sldId id="1001" r:id="rId49"/>
    <p:sldId id="1002" r:id="rId50"/>
    <p:sldId id="690" r:id="rId51"/>
    <p:sldId id="691" r:id="rId52"/>
    <p:sldId id="1003" r:id="rId53"/>
    <p:sldId id="1004" r:id="rId54"/>
    <p:sldId id="1005" r:id="rId55"/>
    <p:sldId id="1006" r:id="rId56"/>
    <p:sldId id="696" r:id="rId57"/>
    <p:sldId id="1007" r:id="rId58"/>
    <p:sldId id="1008" r:id="rId59"/>
    <p:sldId id="697" r:id="rId60"/>
    <p:sldId id="694" r:id="rId61"/>
    <p:sldId id="695" r:id="rId62"/>
    <p:sldId id="1009" r:id="rId63"/>
    <p:sldId id="1010" r:id="rId64"/>
    <p:sldId id="1011" r:id="rId65"/>
    <p:sldId id="71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18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C4377-53B3-4116-8DD8-F5D60FA582AB}" type="datetimeFigureOut">
              <a:rPr lang="it-IT" smtClean="0"/>
              <a:t>26/11/2024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3AAB7-8197-46BB-8221-F7C8DE11D42B}" type="slidenum">
              <a:rPr lang="it-IT" smtClean="0"/>
              <a:t>‹N›</a:t>
            </a:fld>
            <a:endParaRPr lang="it-IT"/>
          </a:p>
        </p:txBody>
      </p:sp>
    </p:spTree>
    <p:extLst>
      <p:ext uri="{BB962C8B-B14F-4D97-AF65-F5344CB8AC3E}">
        <p14:creationId xmlns:p14="http://schemas.microsoft.com/office/powerpoint/2010/main" val="365176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35D284-467C-4179-AE59-85CF4EF66EB9}"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042" name="Rectangle 2"/>
          <p:cNvSpPr>
            <a:spLocks noGrp="1" noRot="1" noChangeAspect="1" noChangeArrowheads="1" noTextEdit="1"/>
          </p:cNvSpPr>
          <p:nvPr>
            <p:ph type="sldImg"/>
          </p:nvPr>
        </p:nvSpPr>
        <p:spPr>
          <a:xfrm>
            <a:off x="1371600" y="1143000"/>
            <a:ext cx="4114800" cy="3086100"/>
          </a:xfrm>
          <a:ln/>
        </p:spPr>
      </p:sp>
      <p:sp>
        <p:nvSpPr>
          <p:cNvPr id="8704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296963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0528A-5527-471A-95AB-640EE08C877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62" name="Rectangle 2"/>
          <p:cNvSpPr>
            <a:spLocks noGrp="1" noRot="1" noChangeAspect="1" noChangeArrowheads="1" noTextEdit="1"/>
          </p:cNvSpPr>
          <p:nvPr>
            <p:ph type="sldImg"/>
          </p:nvPr>
        </p:nvSpPr>
        <p:spPr>
          <a:xfrm>
            <a:off x="1371600" y="1143000"/>
            <a:ext cx="4114800" cy="3086100"/>
          </a:xfrm>
          <a:ln/>
        </p:spPr>
      </p:sp>
      <p:sp>
        <p:nvSpPr>
          <p:cNvPr id="11776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20897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246C7-78F5-46F6-BDA6-9CD194F63F8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2" name="Rectangle 2"/>
          <p:cNvSpPr>
            <a:spLocks noGrp="1" noRot="1" noChangeAspect="1" noChangeArrowheads="1" noTextEdit="1"/>
          </p:cNvSpPr>
          <p:nvPr>
            <p:ph type="sldImg"/>
          </p:nvPr>
        </p:nvSpPr>
        <p:spPr>
          <a:xfrm>
            <a:off x="1371600" y="1143000"/>
            <a:ext cx="4114800" cy="3086100"/>
          </a:xfrm>
          <a:ln/>
        </p:spPr>
      </p:sp>
      <p:sp>
        <p:nvSpPr>
          <p:cNvPr id="5632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90455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49AB48-CE3D-4A67-8CF1-24578012C94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70" name="Rectangle 2"/>
          <p:cNvSpPr>
            <a:spLocks noGrp="1" noRot="1" noChangeAspect="1" noChangeArrowheads="1" noTextEdit="1"/>
          </p:cNvSpPr>
          <p:nvPr>
            <p:ph type="sldImg"/>
          </p:nvPr>
        </p:nvSpPr>
        <p:spPr>
          <a:xfrm>
            <a:off x="1371600" y="1143000"/>
            <a:ext cx="4114800" cy="3086100"/>
          </a:xfrm>
          <a:ln/>
        </p:spPr>
      </p:sp>
      <p:sp>
        <p:nvSpPr>
          <p:cNvPr id="58371"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402622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A427D-7BF2-478C-845B-96FA0A4CB93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4" name="Rectangle 2"/>
          <p:cNvSpPr>
            <a:spLocks noGrp="1" noRot="1" noChangeAspect="1" noChangeArrowheads="1" noTextEdit="1"/>
          </p:cNvSpPr>
          <p:nvPr>
            <p:ph type="sldImg"/>
          </p:nvPr>
        </p:nvSpPr>
        <p:spPr>
          <a:xfrm>
            <a:off x="1371600" y="1143000"/>
            <a:ext cx="4114800" cy="3086100"/>
          </a:xfrm>
          <a:ln/>
        </p:spPr>
      </p:sp>
      <p:sp>
        <p:nvSpPr>
          <p:cNvPr id="54275"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226395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B5339-09A6-4589-B85A-FF46AB87AFE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57468-925C-6B3F-A591-0C53C03E6B0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26C7729-A343-0D84-AB6A-CB8064D9219D}"/>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B5339-09A6-4589-B85A-FF46AB87AFE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434" name="Rectangle 2">
            <a:extLst>
              <a:ext uri="{FF2B5EF4-FFF2-40B4-BE49-F238E27FC236}">
                <a16:creationId xmlns:a16="http://schemas.microsoft.com/office/drawing/2014/main" id="{36054087-891E-28C9-F149-9067664A4B71}"/>
              </a:ext>
            </a:extLst>
          </p:cNvPr>
          <p:cNvSpPr>
            <a:spLocks noGrp="1" noRot="1" noChangeAspect="1" noChangeArrowheads="1" noTextEdit="1"/>
          </p:cNvSpPr>
          <p:nvPr>
            <p:ph type="sldImg"/>
          </p:nvPr>
        </p:nvSpPr>
        <p:spPr>
          <a:ln/>
        </p:spPr>
      </p:sp>
      <p:sp>
        <p:nvSpPr>
          <p:cNvPr id="786435" name="Rectangle 3">
            <a:extLst>
              <a:ext uri="{FF2B5EF4-FFF2-40B4-BE49-F238E27FC236}">
                <a16:creationId xmlns:a16="http://schemas.microsoft.com/office/drawing/2014/main" id="{0A7BC548-C850-95C0-132C-F569D942279B}"/>
              </a:ext>
            </a:extLst>
          </p:cNvPr>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23676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B5339-09A6-4589-B85A-FF46AB87AFE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88525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41123-9635-7898-94F3-8FE5CDB2B61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78BBFE5-08DC-7C6C-04CE-705567F4DEF7}"/>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DB5339-09A6-4589-B85A-FF46AB87AFE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434" name="Rectangle 2">
            <a:extLst>
              <a:ext uri="{FF2B5EF4-FFF2-40B4-BE49-F238E27FC236}">
                <a16:creationId xmlns:a16="http://schemas.microsoft.com/office/drawing/2014/main" id="{9D1D44D1-33E3-6E87-062E-67C56AE73153}"/>
              </a:ext>
            </a:extLst>
          </p:cNvPr>
          <p:cNvSpPr>
            <a:spLocks noGrp="1" noRot="1" noChangeAspect="1" noChangeArrowheads="1" noTextEdit="1"/>
          </p:cNvSpPr>
          <p:nvPr>
            <p:ph type="sldImg"/>
          </p:nvPr>
        </p:nvSpPr>
        <p:spPr>
          <a:ln/>
        </p:spPr>
      </p:sp>
      <p:sp>
        <p:nvSpPr>
          <p:cNvPr id="786435" name="Rectangle 3">
            <a:extLst>
              <a:ext uri="{FF2B5EF4-FFF2-40B4-BE49-F238E27FC236}">
                <a16:creationId xmlns:a16="http://schemas.microsoft.com/office/drawing/2014/main" id="{EB782F0E-A65F-B62E-04AD-96DD2C8EE184}"/>
              </a:ext>
            </a:extLst>
          </p:cNvPr>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912455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51215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03825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840665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1732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353540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2304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B12C8-2D13-4C65-BAE9-0BB34591254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973243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5B478-730A-44E1-91FB-06519F63DCBF}"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5B478-730A-44E1-91FB-06519F63DCBF}"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614562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5B478-730A-44E1-91FB-06519F63DCBF}"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211066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79A3F-2C71-4A33-9978-E2A9624BF01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52038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79A3F-2C71-4A33-9978-E2A9624BF01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492843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79A3F-2C71-4A33-9978-E2A9624BF01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701033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79A3F-2C71-4A33-9978-E2A9624BF01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16887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79A3F-2C71-4A33-9978-E2A9624BF01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4049953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46238-3EC5-4F2F-BC5E-84119985E86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46238-3EC5-4F2F-BC5E-84119985E86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06568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46238-3EC5-4F2F-BC5E-84119985E86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22861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46238-3EC5-4F2F-BC5E-84119985E86B}"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866911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52170C-2199-4EDD-ADD9-99EFC112A097}"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7ADAB6-5DCF-42A3-BB74-3DD54307F4D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6CD0F1-AC0B-488A-8961-E01C575ACEB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953125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7ADAB6-5DCF-42A3-BB74-3DD54307F4D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277283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7ADAB6-5DCF-42A3-BB74-3DD54307F4D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16256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7ADAB6-5DCF-42A3-BB74-3DD54307F4D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4218814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040795-FF68-4F8D-A850-4A55AEC572C3}"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776680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040795-FF68-4F8D-A850-4A55AEC572C3}"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040795-FF68-4F8D-A850-4A55AEC572C3}"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175121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040795-FF68-4F8D-A850-4A55AEC572C3}"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970268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79265-2409-46E3-B7AC-87C42B9B6BE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BBDDB8-1E4E-40FD-B57F-56564151859C}"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376A7-4A33-4350-881B-934B67DBD69A}"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520939-0122-4354-AC6B-E6C5A531875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10" name="Rectangle 2"/>
          <p:cNvSpPr>
            <a:spLocks noGrp="1" noRot="1" noChangeAspect="1" noChangeArrowheads="1" noTextEdit="1"/>
          </p:cNvSpPr>
          <p:nvPr>
            <p:ph type="sldImg"/>
          </p:nvPr>
        </p:nvSpPr>
        <p:spPr>
          <a:xfrm>
            <a:off x="1371600" y="1143000"/>
            <a:ext cx="4114800" cy="3086100"/>
          </a:xfrm>
          <a:ln/>
        </p:spPr>
      </p:sp>
      <p:sp>
        <p:nvSpPr>
          <p:cNvPr id="68611"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874733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3EE428-2399-4CA9-8E3E-1DF14D395C55}"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34676086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3EE428-2399-4CA9-8E3E-1DF14D395C55}"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r>
              <a:rPr lang="it-IT"/>
              <a:t>Capacità produttiva</a:t>
            </a:r>
          </a:p>
          <a:p>
            <a:r>
              <a:rPr lang="it-IT"/>
              <a:t>Capacità di vendita</a:t>
            </a:r>
          </a:p>
        </p:txBody>
      </p:sp>
    </p:spTree>
    <p:extLst>
      <p:ext uri="{BB962C8B-B14F-4D97-AF65-F5344CB8AC3E}">
        <p14:creationId xmlns:p14="http://schemas.microsoft.com/office/powerpoint/2010/main" val="22497841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33EE19-61D2-4254-B5DA-46C705786ABE}"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r>
              <a:rPr lang="it-IT"/>
              <a:t>Capacità produttiva</a:t>
            </a:r>
          </a:p>
          <a:p>
            <a:r>
              <a:rPr lang="it-IT"/>
              <a:t>Capacità di vendita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7BDD8-CACA-4641-82EA-6559EB41D30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8" name="Rectangle 2"/>
          <p:cNvSpPr>
            <a:spLocks noGrp="1" noRot="1" noChangeAspect="1" noChangeArrowheads="1" noTextEdit="1"/>
          </p:cNvSpPr>
          <p:nvPr>
            <p:ph type="sldImg"/>
          </p:nvPr>
        </p:nvSpPr>
        <p:spPr>
          <a:xfrm>
            <a:off x="1371600" y="1143000"/>
            <a:ext cx="4114800" cy="3086100"/>
          </a:xfrm>
          <a:ln/>
        </p:spPr>
      </p:sp>
      <p:sp>
        <p:nvSpPr>
          <p:cNvPr id="70659"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65383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44AD59-4CED-4CAB-B292-926DD3FC2BB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06" name="Rectangle 2"/>
          <p:cNvSpPr>
            <a:spLocks noGrp="1" noRot="1" noChangeAspect="1" noChangeArrowheads="1" noTextEdit="1"/>
          </p:cNvSpPr>
          <p:nvPr>
            <p:ph type="sldImg"/>
          </p:nvPr>
        </p:nvSpPr>
        <p:spPr>
          <a:xfrm>
            <a:off x="1371600" y="1143000"/>
            <a:ext cx="4114800" cy="3086100"/>
          </a:xfrm>
          <a:ln/>
        </p:spPr>
      </p:sp>
      <p:sp>
        <p:nvSpPr>
          <p:cNvPr id="72707"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9341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37860C-4763-4CCC-84B4-1926F47FC32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02" name="Rectangle 2"/>
          <p:cNvSpPr>
            <a:spLocks noGrp="1" noRot="1" noChangeAspect="1" noChangeArrowheads="1" noTextEdit="1"/>
          </p:cNvSpPr>
          <p:nvPr>
            <p:ph type="sldImg"/>
          </p:nvPr>
        </p:nvSpPr>
        <p:spPr>
          <a:xfrm>
            <a:off x="1371600" y="1143000"/>
            <a:ext cx="4114800" cy="3086100"/>
          </a:xfrm>
          <a:ln/>
        </p:spPr>
      </p:sp>
      <p:sp>
        <p:nvSpPr>
          <p:cNvPr id="76803"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138342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F36B1B-2136-4E5E-9C2B-BD08ED66A3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46" name="Rectangle 2"/>
          <p:cNvSpPr>
            <a:spLocks noGrp="1" noRot="1" noChangeAspect="1" noChangeArrowheads="1" noTextEdit="1"/>
          </p:cNvSpPr>
          <p:nvPr>
            <p:ph type="sldImg"/>
          </p:nvPr>
        </p:nvSpPr>
        <p:spPr>
          <a:xfrm>
            <a:off x="1371600" y="1143000"/>
            <a:ext cx="4114800" cy="3086100"/>
          </a:xfrm>
          <a:ln/>
        </p:spPr>
      </p:sp>
      <p:sp>
        <p:nvSpPr>
          <p:cNvPr id="82947" name="Rectangle 3"/>
          <p:cNvSpPr>
            <a:spLocks noGrp="1" noChangeArrowheads="1"/>
          </p:cNvSpPr>
          <p:nvPr>
            <p:ph type="body" idx="1"/>
          </p:nvPr>
        </p:nvSpPr>
        <p:spPr>
          <a:noFill/>
          <a:ln/>
        </p:spPr>
        <p:txBody>
          <a:bodyPr/>
          <a:lstStyle/>
          <a:p>
            <a:r>
              <a:rPr lang="it-IT"/>
              <a:t>Capacità produttiva</a:t>
            </a:r>
          </a:p>
          <a:p>
            <a:r>
              <a:rPr lang="it-IT"/>
              <a:t>Capacità di vendita</a:t>
            </a:r>
          </a:p>
        </p:txBody>
      </p:sp>
    </p:spTree>
    <p:extLst>
      <p:ext uri="{BB962C8B-B14F-4D97-AF65-F5344CB8AC3E}">
        <p14:creationId xmlns:p14="http://schemas.microsoft.com/office/powerpoint/2010/main" val="366416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EBDC4DC-A936-4F42-B6FD-D97E154BADE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236344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BDC4DC-A936-4F42-B6FD-D97E154BADE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216699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BDC4DC-A936-4F42-B6FD-D97E154BADE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320302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136586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384446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A7862F-538F-46B9-9EEA-EA5AC91E2CA6}"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1048682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CA7862F-538F-46B9-9EEA-EA5AC91E2CA6}"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106943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A7862F-538F-46B9-9EEA-EA5AC91E2CA6}" type="datetimeFigureOut">
              <a:rPr lang="it-IT" smtClean="0"/>
              <a:t>26/11/2024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39079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CA7862F-538F-46B9-9EEA-EA5AC91E2CA6}" type="datetimeFigureOut">
              <a:rPr lang="it-IT" smtClean="0"/>
              <a:t>26/11/2024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33646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862F-538F-46B9-9EEA-EA5AC91E2CA6}" type="datetimeFigureOut">
              <a:rPr lang="it-IT" smtClean="0"/>
              <a:t>26/11/2024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4167786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CA7862F-538F-46B9-9EEA-EA5AC91E2CA6}"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7380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BDC4DC-A936-4F42-B6FD-D97E154BADE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122067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CA7862F-538F-46B9-9EEA-EA5AC91E2CA6}"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391310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1840865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A7862F-538F-46B9-9EEA-EA5AC91E2CA6}"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4A621BA-6D9A-4D90-985A-8D05DF94FCCE}" type="slidenum">
              <a:rPr lang="it-IT" smtClean="0"/>
              <a:t>‹N›</a:t>
            </a:fld>
            <a:endParaRPr lang="it-IT"/>
          </a:p>
        </p:txBody>
      </p:sp>
    </p:spTree>
    <p:extLst>
      <p:ext uri="{BB962C8B-B14F-4D97-AF65-F5344CB8AC3E}">
        <p14:creationId xmlns:p14="http://schemas.microsoft.com/office/powerpoint/2010/main" val="1462813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87CD3F-A3E8-4465-B3B8-5F90409D3A5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4206355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87CD3F-A3E8-4465-B3B8-5F90409D3A5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188855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F87CD3F-A3E8-4465-B3B8-5F90409D3A5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115087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F87CD3F-A3E8-4465-B3B8-5F90409D3A53}"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1806118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F87CD3F-A3E8-4465-B3B8-5F90409D3A53}" type="datetimeFigureOut">
              <a:rPr lang="it-IT" smtClean="0"/>
              <a:t>26/11/2024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384292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F87CD3F-A3E8-4465-B3B8-5F90409D3A53}" type="datetimeFigureOut">
              <a:rPr lang="it-IT" smtClean="0"/>
              <a:t>26/11/2024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2182821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7CD3F-A3E8-4465-B3B8-5F90409D3A53}" type="datetimeFigureOut">
              <a:rPr lang="it-IT" smtClean="0"/>
              <a:t>26/11/2024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1767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EBDC4DC-A936-4F42-B6FD-D97E154BADE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661464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F87CD3F-A3E8-4465-B3B8-5F90409D3A53}"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2147203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F87CD3F-A3E8-4465-B3B8-5F90409D3A53}"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1921562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87CD3F-A3E8-4465-B3B8-5F90409D3A5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4204313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87CD3F-A3E8-4465-B3B8-5F90409D3A53}" type="datetimeFigureOut">
              <a:rPr lang="it-IT" smtClean="0"/>
              <a:t>26/11/2024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E79081-BCE5-4C03-B45A-2BEF53D65370}" type="slidenum">
              <a:rPr lang="it-IT" smtClean="0"/>
              <a:t>‹N›</a:t>
            </a:fld>
            <a:endParaRPr lang="it-IT"/>
          </a:p>
        </p:txBody>
      </p:sp>
    </p:spTree>
    <p:extLst>
      <p:ext uri="{BB962C8B-B14F-4D97-AF65-F5344CB8AC3E}">
        <p14:creationId xmlns:p14="http://schemas.microsoft.com/office/powerpoint/2010/main" val="180902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EBDC4DC-A936-4F42-B6FD-D97E154BADE3}"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420374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EBDC4DC-A936-4F42-B6FD-D97E154BADE3}" type="datetimeFigureOut">
              <a:rPr lang="it-IT" smtClean="0"/>
              <a:t>26/11/2024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23200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EBDC4DC-A936-4F42-B6FD-D97E154BADE3}" type="datetimeFigureOut">
              <a:rPr lang="it-IT" smtClean="0"/>
              <a:t>26/11/2024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301218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DC4DC-A936-4F42-B6FD-D97E154BADE3}" type="datetimeFigureOut">
              <a:rPr lang="it-IT" smtClean="0"/>
              <a:t>26/11/2024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2892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EBDC4DC-A936-4F42-B6FD-D97E154BADE3}"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41938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EBDC4DC-A936-4F42-B6FD-D97E154BADE3}" type="datetimeFigureOut">
              <a:rPr lang="it-IT" smtClean="0"/>
              <a:t>26/11/2024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AD0820D-C08B-41DC-B0EA-7E5BA744FD15}" type="slidenum">
              <a:rPr lang="it-IT" smtClean="0"/>
              <a:t>‹N›</a:t>
            </a:fld>
            <a:endParaRPr lang="it-IT"/>
          </a:p>
        </p:txBody>
      </p:sp>
    </p:spTree>
    <p:extLst>
      <p:ext uri="{BB962C8B-B14F-4D97-AF65-F5344CB8AC3E}">
        <p14:creationId xmlns:p14="http://schemas.microsoft.com/office/powerpoint/2010/main" val="30613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BDC4DC-A936-4F42-B6FD-D97E154BADE3}" type="datetimeFigureOut">
              <a:rPr lang="it-IT" smtClean="0"/>
              <a:t>26/11/2024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D0820D-C08B-41DC-B0EA-7E5BA744FD15}" type="slidenum">
              <a:rPr lang="it-IT" smtClean="0"/>
              <a:t>‹N›</a:t>
            </a:fld>
            <a:endParaRPr lang="it-IT"/>
          </a:p>
        </p:txBody>
      </p:sp>
    </p:spTree>
    <p:extLst>
      <p:ext uri="{BB962C8B-B14F-4D97-AF65-F5344CB8AC3E}">
        <p14:creationId xmlns:p14="http://schemas.microsoft.com/office/powerpoint/2010/main" val="272267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862F-538F-46B9-9EEA-EA5AC91E2CA6}" type="datetimeFigureOut">
              <a:rPr lang="it-IT" smtClean="0"/>
              <a:t>26/11/2024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621BA-6D9A-4D90-985A-8D05DF94FCCE}" type="slidenum">
              <a:rPr lang="it-IT" smtClean="0"/>
              <a:t>‹N›</a:t>
            </a:fld>
            <a:endParaRPr lang="it-IT"/>
          </a:p>
        </p:txBody>
      </p:sp>
    </p:spTree>
    <p:extLst>
      <p:ext uri="{BB962C8B-B14F-4D97-AF65-F5344CB8AC3E}">
        <p14:creationId xmlns:p14="http://schemas.microsoft.com/office/powerpoint/2010/main" val="2480368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7CD3F-A3E8-4465-B3B8-5F90409D3A53}" type="datetimeFigureOut">
              <a:rPr lang="it-IT" smtClean="0"/>
              <a:t>26/11/2024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79081-BCE5-4C03-B45A-2BEF53D65370}" type="slidenum">
              <a:rPr lang="it-IT" smtClean="0"/>
              <a:t>‹N›</a:t>
            </a:fld>
            <a:endParaRPr lang="it-IT"/>
          </a:p>
        </p:txBody>
      </p:sp>
    </p:spTree>
    <p:extLst>
      <p:ext uri="{BB962C8B-B14F-4D97-AF65-F5344CB8AC3E}">
        <p14:creationId xmlns:p14="http://schemas.microsoft.com/office/powerpoint/2010/main" val="1155880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file:///C:\WINDOWS\Desktop\Testi%20Enzo\Senza%20nome-scandito-0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microsoft.com/office/2007/relationships/hdphoto" Target="../media/hdphoto4.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file:///C:\WINDOWS\Desktop\Testi%20Enzo\Senza%20nome-scandito-01.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8.xml"/><Relationship Id="rId5" Type="http://schemas.openxmlformats.org/officeDocument/2006/relationships/image" Target="../media/image19.png"/><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4460266-4008-8A52-941A-FCF705736646}"/>
              </a:ext>
            </a:extLst>
          </p:cNvPr>
          <p:cNvPicPr>
            <a:picLocks noChangeAspect="1"/>
          </p:cNvPicPr>
          <p:nvPr/>
        </p:nvPicPr>
        <p:blipFill>
          <a:blip r:embed="rId2"/>
          <a:stretch>
            <a:fillRect/>
          </a:stretch>
        </p:blipFill>
        <p:spPr>
          <a:xfrm>
            <a:off x="3031212" y="326212"/>
            <a:ext cx="5886450" cy="4410075"/>
          </a:xfrm>
          <a:prstGeom prst="rect">
            <a:avLst/>
          </a:prstGeom>
        </p:spPr>
      </p:pic>
      <p:sp>
        <p:nvSpPr>
          <p:cNvPr id="4" name="CasellaDiTesto 3">
            <a:extLst>
              <a:ext uri="{FF2B5EF4-FFF2-40B4-BE49-F238E27FC236}">
                <a16:creationId xmlns:a16="http://schemas.microsoft.com/office/drawing/2014/main" id="{BD52A61A-EDC3-9985-6385-E374FEC2D6B1}"/>
              </a:ext>
            </a:extLst>
          </p:cNvPr>
          <p:cNvSpPr txBox="1"/>
          <p:nvPr/>
        </p:nvSpPr>
        <p:spPr>
          <a:xfrm>
            <a:off x="968720" y="1441720"/>
            <a:ext cx="2408221" cy="923330"/>
          </a:xfrm>
          <a:prstGeom prst="rect">
            <a:avLst/>
          </a:prstGeom>
          <a:noFill/>
        </p:spPr>
        <p:txBody>
          <a:bodyPr wrap="square" rtlCol="0">
            <a:spAutoFit/>
          </a:bodyPr>
          <a:lstStyle/>
          <a:p>
            <a:r>
              <a:rPr lang="it-IT" b="1" dirty="0">
                <a:solidFill>
                  <a:schemeClr val="bg1"/>
                </a:solidFill>
              </a:rPr>
              <a:t>Conferenza della chimica e della fisica, Solvay </a:t>
            </a:r>
          </a:p>
        </p:txBody>
      </p:sp>
      <p:sp>
        <p:nvSpPr>
          <p:cNvPr id="5" name="CasellaDiTesto 4">
            <a:extLst>
              <a:ext uri="{FF2B5EF4-FFF2-40B4-BE49-F238E27FC236}">
                <a16:creationId xmlns:a16="http://schemas.microsoft.com/office/drawing/2014/main" id="{DC51C42D-02F6-B066-1A08-8ED6E33B43F5}"/>
              </a:ext>
            </a:extLst>
          </p:cNvPr>
          <p:cNvSpPr txBox="1"/>
          <p:nvPr/>
        </p:nvSpPr>
        <p:spPr>
          <a:xfrm>
            <a:off x="1018515" y="3204927"/>
            <a:ext cx="2525915" cy="923330"/>
          </a:xfrm>
          <a:prstGeom prst="rect">
            <a:avLst/>
          </a:prstGeom>
          <a:noFill/>
        </p:spPr>
        <p:txBody>
          <a:bodyPr wrap="square" rtlCol="0">
            <a:spAutoFit/>
          </a:bodyPr>
          <a:lstStyle/>
          <a:p>
            <a:r>
              <a:rPr lang="it-IT" b="1" dirty="0">
                <a:solidFill>
                  <a:schemeClr val="bg1"/>
                </a:solidFill>
              </a:rPr>
              <a:t>Congresso della Società di fisica italiana a Trento</a:t>
            </a:r>
          </a:p>
        </p:txBody>
      </p:sp>
      <p:pic>
        <p:nvPicPr>
          <p:cNvPr id="1026" name="Picture 2" descr="1522, la Metrocittà Firenze per una rete capillare di promozione del numero  antiviolenza – Città Metropolitana di Firenze">
            <a:extLst>
              <a:ext uri="{FF2B5EF4-FFF2-40B4-BE49-F238E27FC236}">
                <a16:creationId xmlns:a16="http://schemas.microsoft.com/office/drawing/2014/main" id="{B5EF4846-21A9-48D3-E298-37C642611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54" y="5382126"/>
            <a:ext cx="1296634" cy="129087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3E3863F-8A2A-64D2-A3F0-11E9AF7CEF37}"/>
              </a:ext>
            </a:extLst>
          </p:cNvPr>
          <p:cNvSpPr txBox="1"/>
          <p:nvPr/>
        </p:nvSpPr>
        <p:spPr>
          <a:xfrm>
            <a:off x="3467476" y="4942139"/>
            <a:ext cx="5450186" cy="1200329"/>
          </a:xfrm>
          <a:prstGeom prst="rect">
            <a:avLst/>
          </a:prstGeom>
          <a:noFill/>
        </p:spPr>
        <p:txBody>
          <a:bodyPr wrap="square" rtlCol="0">
            <a:spAutoFit/>
          </a:bodyPr>
          <a:lstStyle/>
          <a:p>
            <a:r>
              <a:rPr lang="it-IT" sz="2400" b="1" dirty="0">
                <a:solidFill>
                  <a:schemeClr val="bg1"/>
                </a:solidFill>
                <a:latin typeface="Calibri" panose="020F0502020204030204" pitchFamily="34" charset="0"/>
                <a:cs typeface="Calibri" panose="020F0502020204030204" pitchFamily="34" charset="0"/>
              </a:rPr>
              <a:t>Solo chi non teme e non prevarica la vostra libertà e la vostra intelligenza </a:t>
            </a:r>
          </a:p>
          <a:p>
            <a:r>
              <a:rPr lang="it-IT" sz="2400" b="1" dirty="0">
                <a:solidFill>
                  <a:schemeClr val="bg1"/>
                </a:solidFill>
                <a:latin typeface="Calibri" panose="020F0502020204030204" pitchFamily="34" charset="0"/>
                <a:cs typeface="Calibri" panose="020F0502020204030204" pitchFamily="34" charset="0"/>
              </a:rPr>
              <a:t>può sedere in mezzo a voi</a:t>
            </a:r>
          </a:p>
        </p:txBody>
      </p:sp>
      <p:pic>
        <p:nvPicPr>
          <p:cNvPr id="1028" name="Picture 4" descr="25 Novembre: Giornata Internazionale contro la violenza sulle donne -  Comune di Casina">
            <a:extLst>
              <a:ext uri="{FF2B5EF4-FFF2-40B4-BE49-F238E27FC236}">
                <a16:creationId xmlns:a16="http://schemas.microsoft.com/office/drawing/2014/main" id="{D68B1558-CDF6-5879-083D-7AE41E6F0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54" y="74931"/>
            <a:ext cx="2173819" cy="12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50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FFC2180D-BF24-4416-A72D-DF771F759AB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4" name="Rectangle 3"/>
          <p:cNvSpPr>
            <a:spLocks noChangeArrowheads="1"/>
          </p:cNvSpPr>
          <p:nvPr/>
        </p:nvSpPr>
        <p:spPr bwMode="auto">
          <a:xfrm>
            <a:off x="20639" y="-313193"/>
            <a:ext cx="9144000" cy="7171194"/>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0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facile ora osservare che</a:t>
            </a:r>
            <a:r>
              <a:rPr kumimoji="0" lang="it-IT" sz="2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dalla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differenza tra la velocità di formazione delle cellule nel reattore</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e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di uscita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 X delle cellule, e quindi rappresenta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netta di accumulo delle cellule</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dalla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differenza tra la velocità di formazione</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prodotto nel reattore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e 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velocità di uscita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prodotto D X, e quindi rappresenta</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netta di accumulo del prodotto</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dalla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velocità di entrata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substrato D S</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meno 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somma della velocità di scomparsa</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del substrato dovuta alla reazione (- 1/Y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e  la </a:t>
            </a:r>
            <a:r>
              <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velocità di uscita dal reattore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S; il risultato rappresenta </a:t>
            </a:r>
            <a:endParaRPr kumimoji="0" lang="it-IT" sz="18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netta di variazione della concentrazione di substrato nel reattore</a:t>
            </a: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53934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A4A45107-16BC-4B0C-B581-0AE2A4D010C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82" name="Rectangle 3"/>
          <p:cNvSpPr>
            <a:spLocks noChangeArrowheads="1"/>
          </p:cNvSpPr>
          <p:nvPr/>
        </p:nvSpPr>
        <p:spPr bwMode="auto">
          <a:xfrm>
            <a:off x="20639" y="143297"/>
            <a:ext cx="9144000" cy="6401753"/>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soluzione del sistema di equazioni (42), (43), (44)  consente di calcolare la concentrazione di cellule, prodotto e substrato in ogni istante nel reattore continuo. </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Se in questo sistema si pone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 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si ottiene il sistema di equazioni per il reattore </a:t>
            </a:r>
            <a:r>
              <a:rPr kumimoji="0" lang="it-IT"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batch</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 il sistema (42-44) la soluzione si ottiene  mediante programmi computerizzati, analogamente a quanto visto per il sistema (24), (36) e (37), o mediante </a:t>
            </a:r>
            <a:r>
              <a:rPr kumimoji="0" lang="it-IT" sz="2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l’analisi dello stato stazionario</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9198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A3D08E67-A97A-4D7C-ACFA-8DE2A112C051}"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78" name="Rectangle 3"/>
          <p:cNvSpPr>
            <a:spLocks noChangeArrowheads="1"/>
          </p:cNvSpPr>
          <p:nvPr/>
        </p:nvSpPr>
        <p:spPr bwMode="auto">
          <a:xfrm>
            <a:off x="166626" y="43458"/>
            <a:ext cx="8555525" cy="6771084"/>
          </a:xfrm>
          <a:prstGeom prst="rect">
            <a:avLst/>
          </a:prstGeom>
          <a:noFill/>
          <a:ln w="9525">
            <a:noFill/>
            <a:miter lim="800000"/>
            <a:headEnd/>
            <a:tailEnd/>
          </a:ln>
        </p:spPr>
        <p:txBody>
          <a:bodyPr wrap="square" anchor="ctr">
            <a:spAutoFit/>
          </a:bodyPr>
          <a:lstStyle/>
          <a:p>
            <a:pPr marL="88898" marR="0" lvl="0" indent="-88898" algn="ctr" defTabSz="457200" rtl="0" eaLnBrk="0" fontAlgn="auto" latinLnBrk="0" hangingPunct="0">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88898" marR="0" lvl="0" indent="-88898" algn="ctr" defTabSz="457200" rtl="0" eaLnBrk="0" fontAlgn="auto" latinLnBrk="0" hangingPunct="0">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88898" marR="0" lvl="0" indent="-88898" algn="ctr" defTabSz="457200" rtl="0" eaLnBrk="0" fontAlgn="auto" latinLnBrk="0" hangingPunct="0">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Analisi Dello Stato Stazionario</a:t>
            </a:r>
          </a:p>
          <a:p>
            <a:pPr marL="88898" marR="0" lvl="0" indent="-88898" algn="ctr" defTabSz="457200" rtl="0" eaLnBrk="0" fontAlgn="auto" latinLnBrk="0" hangingPunct="0">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ctr" defTabSz="457200" rtl="0" eaLnBrk="0"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prstClr val="black"/>
                </a:solidFill>
                <a:effectLst/>
                <a:uLnTx/>
                <a:uFillTx/>
                <a:latin typeface="Calibri" panose="020F0502020204030204"/>
                <a:ea typeface="+mn-ea"/>
                <a:cs typeface="+mn-cs"/>
              </a:rPr>
              <a:t>Stato stazionario</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situazione in cui non si ha variazione in funzione del tempo. </a:t>
            </a: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Es.: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un sistema chimico costituito da reagenti e prodotti all’equilibrio termodinamico</a:t>
            </a:r>
          </a:p>
          <a:p>
            <a:pPr marL="88898" marR="0" lvl="0" indent="-88898" algn="just" defTabSz="457200" rtl="0" eaLnBrk="0" fontAlgn="auto" latinLnBrk="0" hangingPunct="0">
              <a:lnSpc>
                <a:spcPct val="100000"/>
              </a:lnSpc>
              <a:spcBef>
                <a:spcPts val="0"/>
              </a:spcBef>
              <a:spcAft>
                <a:spcPts val="0"/>
              </a:spcAft>
              <a:buClrTx/>
              <a:buSzTx/>
              <a:buFontTx/>
              <a:buNone/>
              <a:tabLst/>
              <a:defRPr/>
            </a:pPr>
            <a:endPar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la fase di crescita esponenziale delle cellule è seguita dalla fase stazionaria, nella quale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 0, e la concentrazione di cellule non varia al variare del tempo per un certo intervallo di tempo. </a:t>
            </a:r>
          </a:p>
          <a:p>
            <a:pPr marL="88898" marR="0" lvl="0" indent="-88898"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Questo stato può essere raggiunto per:</a:t>
            </a:r>
          </a:p>
          <a:p>
            <a:pPr marL="88898" marR="0" lvl="0" indent="-88898" algn="just"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non sufficiente concentrazione di substrato (il substrato è stato tutto consumato) </a:t>
            </a:r>
          </a:p>
          <a:p>
            <a:pPr marL="88898" marR="0" lvl="0" indent="-88898" algn="just" defTabSz="457200" rtl="0" eaLnBrk="0" fontAlgn="auto" latinLnBrk="0" hangingPunct="0">
              <a:lnSpc>
                <a:spcPct val="100000"/>
              </a:lnSpc>
              <a:spcBef>
                <a:spcPts val="0"/>
              </a:spcBef>
              <a:spcAft>
                <a:spcPts val="0"/>
              </a:spcAft>
              <a:buClrTx/>
              <a:buSzTx/>
              <a:buFontTx/>
              <a:buChar char="-"/>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8898" marR="0" lvl="0" indent="-88898" algn="just" defTabSz="457200" rtl="0" eaLnBrk="0" fontAlgn="auto" latinLnBrk="0" hangingPunct="0">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per effetto dell’inibizione da parte di substrato o prodotti del metabolismo </a:t>
            </a:r>
          </a:p>
          <a:p>
            <a:pPr marL="88898" marR="0" lvl="0" indent="-88898"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alla fase stazionaria seguirà la fase della morte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(le cellule non sono più capaci di riprodursi e di mantenere il loro equilibrio vitale interno) </a:t>
            </a:r>
          </a:p>
        </p:txBody>
      </p:sp>
    </p:spTree>
    <p:extLst>
      <p:ext uri="{BB962C8B-B14F-4D97-AF65-F5344CB8AC3E}">
        <p14:creationId xmlns:p14="http://schemas.microsoft.com/office/powerpoint/2010/main" val="360702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1695E565-9C8E-44B0-A9AF-F924BCC99B68}"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891" name="Rectangle 3"/>
          <p:cNvSpPr>
            <a:spLocks noChangeArrowheads="1"/>
          </p:cNvSpPr>
          <p:nvPr/>
        </p:nvSpPr>
        <p:spPr bwMode="auto">
          <a:xfrm>
            <a:off x="0" y="42729"/>
            <a:ext cx="9144000" cy="6694140"/>
          </a:xfrm>
          <a:prstGeom prst="rect">
            <a:avLst/>
          </a:prstGeom>
          <a:noFill/>
          <a:ln w="9525">
            <a:noFill/>
            <a:miter lim="800000"/>
            <a:headEnd/>
            <a:tailEnd/>
          </a:ln>
          <a:effectLst/>
        </p:spPr>
        <p:txBody>
          <a:bodyPr anchor="ctr">
            <a:spAutoFit/>
          </a:bodyPr>
          <a:lstStyle/>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0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8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Analisi Dello Stato Stazionario</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Considerando allora il modello di equazioni,</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X       (42)</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(- 1/Y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      (43)</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    (44)</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ponendo </a:t>
            </a:r>
            <a:r>
              <a:rPr kumimoji="0" lang="it-IT" sz="2200" b="1"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si avrà l’equazione (45)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valida solo nello stato stazionario</a:t>
            </a:r>
            <a:endPar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(45)</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 l’equazione di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(23)</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m</a:t>
            </a:r>
            <a:r>
              <a:rPr kumimoji="0" lang="it-IT" sz="22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S/(K</a:t>
            </a:r>
            <a:r>
              <a:rPr kumimoji="0" lang="it-IT" sz="22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p>
          <a:p>
            <a:pPr marL="457189" marR="0" lvl="0" indent="-457189" algn="just" defTabSz="457200" rtl="0" eaLnBrk="0" fontAlgn="auto" latinLnBrk="0" hangingPunct="0">
              <a:lnSpc>
                <a:spcPct val="100000"/>
              </a:lnSpc>
              <a:spcBef>
                <a:spcPts val="0"/>
              </a:spcBef>
              <a:spcAft>
                <a:spcPts val="0"/>
              </a:spcAft>
              <a:buClrTx/>
              <a:buSzTx/>
              <a:buFontTx/>
              <a:buNone/>
              <a:tabLst/>
              <a:defRPr/>
            </a:pPr>
            <a:endPar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Perciò, in condizioni stazionarie, </a:t>
            </a:r>
          </a:p>
          <a:p>
            <a:pPr marL="457189" marR="0" lvl="0" indent="-457189" algn="just"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specifica di crescita</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controllata </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dalla velocità di diluizione</a:t>
            </a:r>
            <a:r>
              <a:rPr kumimoji="0" lang="it-IT" sz="3100" b="1" i="0" u="none" strike="noStrike" kern="1200" cap="none" spc="0" normalizeH="0" baseline="0" noProof="0" dirty="0">
                <a:ln>
                  <a:noFill/>
                </a:ln>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Calibri" panose="020F0502020204030204"/>
                <a:ea typeface="+mn-ea"/>
                <a:cs typeface="Times New Roman" pitchFamily="18" charset="0"/>
              </a:rPr>
              <a:t>.</a:t>
            </a:r>
          </a:p>
        </p:txBody>
      </p:sp>
    </p:spTree>
    <p:extLst>
      <p:ext uri="{BB962C8B-B14F-4D97-AF65-F5344CB8AC3E}">
        <p14:creationId xmlns:p14="http://schemas.microsoft.com/office/powerpoint/2010/main" val="383046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descr="Immagine che contiene testo&#10;&#10;Descrizione generata automaticamente">
            <a:extLst>
              <a:ext uri="{FF2B5EF4-FFF2-40B4-BE49-F238E27FC236}">
                <a16:creationId xmlns:a16="http://schemas.microsoft.com/office/drawing/2014/main" id="{F0F2B70A-B38F-4A6D-BBAA-77EADF73ECA4}"/>
              </a:ext>
            </a:extLst>
          </p:cNvPr>
          <p:cNvPicPr>
            <a:picLocks noChangeAspect="1"/>
          </p:cNvPicPr>
          <p:nvPr/>
        </p:nvPicPr>
        <p:blipFill>
          <a:blip r:embed="rId2"/>
          <a:stretch>
            <a:fillRect/>
          </a:stretch>
        </p:blipFill>
        <p:spPr>
          <a:xfrm>
            <a:off x="342900" y="1917097"/>
            <a:ext cx="8458200" cy="3023806"/>
          </a:xfrm>
          <a:prstGeom prst="rect">
            <a:avLst/>
          </a:prstGeom>
        </p:spPr>
      </p:pic>
    </p:spTree>
    <p:extLst>
      <p:ext uri="{BB962C8B-B14F-4D97-AF65-F5344CB8AC3E}">
        <p14:creationId xmlns:p14="http://schemas.microsoft.com/office/powerpoint/2010/main" val="327925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4589B5E-BC4A-4319-A5E5-4193EA4FA5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92709" y="619104"/>
            <a:ext cx="7964155" cy="2381271"/>
          </a:xfrm>
          <a:prstGeom prst="rect">
            <a:avLst/>
          </a:prstGeom>
        </p:spPr>
      </p:pic>
      <p:sp>
        <p:nvSpPr>
          <p:cNvPr id="4" name="CasellaDiTesto 3">
            <a:extLst>
              <a:ext uri="{FF2B5EF4-FFF2-40B4-BE49-F238E27FC236}">
                <a16:creationId xmlns:a16="http://schemas.microsoft.com/office/drawing/2014/main" id="{1D46863B-B9E5-42BF-94D0-16B444B154F6}"/>
              </a:ext>
            </a:extLst>
          </p:cNvPr>
          <p:cNvSpPr txBox="1"/>
          <p:nvPr/>
        </p:nvSpPr>
        <p:spPr>
          <a:xfrm>
            <a:off x="181150" y="211714"/>
            <a:ext cx="618861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2060"/>
                </a:solidFill>
                <a:effectLst/>
                <a:uLnTx/>
                <a:uFillTx/>
                <a:latin typeface="Calibri" panose="020F0502020204030204"/>
                <a:ea typeface="+mn-ea"/>
                <a:cs typeface="+mn-cs"/>
              </a:rPr>
              <a:t>Equazione della biomassa allo stato stazionario</a:t>
            </a:r>
          </a:p>
        </p:txBody>
      </p:sp>
      <p:pic>
        <p:nvPicPr>
          <p:cNvPr id="6" name="Immagine 5">
            <a:extLst>
              <a:ext uri="{FF2B5EF4-FFF2-40B4-BE49-F238E27FC236}">
                <a16:creationId xmlns:a16="http://schemas.microsoft.com/office/drawing/2014/main" id="{77B0ADCB-CD2E-490D-A788-68F61B07F5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39709" y="2597370"/>
            <a:ext cx="7964154" cy="4289205"/>
          </a:xfrm>
          <a:prstGeom prst="rect">
            <a:avLst/>
          </a:prstGeom>
        </p:spPr>
      </p:pic>
    </p:spTree>
    <p:extLst>
      <p:ext uri="{BB962C8B-B14F-4D97-AF65-F5344CB8AC3E}">
        <p14:creationId xmlns:p14="http://schemas.microsoft.com/office/powerpoint/2010/main" val="405355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6B10B193-57E1-4ABF-84AC-01CA231763E5}" type="slidenum">
              <a:rPr kumimoji="0" lang="it-IT"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16</a:t>
            </a:fld>
            <a:endParaRPr kumimoji="0" lang="it-IT"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018" name="Rectangle 3"/>
          <p:cNvSpPr>
            <a:spLocks noChangeArrowheads="1"/>
          </p:cNvSpPr>
          <p:nvPr/>
        </p:nvSpPr>
        <p:spPr bwMode="auto">
          <a:xfrm>
            <a:off x="0" y="284279"/>
            <a:ext cx="9144000" cy="6357381"/>
          </a:xfrm>
          <a:prstGeom prst="rect">
            <a:avLst/>
          </a:prstGeom>
          <a:noFill/>
          <a:ln w="9525">
            <a:noFill/>
            <a:miter lim="800000"/>
            <a:headEnd/>
            <a:tailEnd/>
          </a:ln>
        </p:spPr>
        <p:txBody>
          <a:bodyPr anchor="ctr">
            <a:spAutoFit/>
          </a:bodyPr>
          <a:lstStyle/>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1" i="1"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Modello Matematico per Reattore Continuo a Volume Costante (</a:t>
            </a:r>
            <a:r>
              <a:rPr kumimoji="0" lang="it-IT" sz="2000" b="1" i="1" u="none" strike="noStrike" kern="1200" cap="none" spc="0" normalizeH="0" baseline="0" noProof="0" dirty="0" err="1">
                <a:ln>
                  <a:noFill/>
                </a:ln>
                <a:solidFill>
                  <a:srgbClr val="FF0000"/>
                </a:solidFill>
                <a:effectLst/>
                <a:uLnTx/>
                <a:uFillTx/>
                <a:latin typeface="Aptos" panose="02110004020202020204"/>
                <a:ea typeface="+mn-ea"/>
                <a:cs typeface="Times New Roman" pitchFamily="18" charset="0"/>
              </a:rPr>
              <a:t>chemostato</a:t>
            </a:r>
            <a:r>
              <a:rPr kumimoji="0" lang="it-IT" sz="2000" b="1" i="1"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a:t>
            </a: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Altre Equazioni Importanti Ai Fini Operativi</a:t>
            </a: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Allo stato stazionario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dX</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dt</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0</a:t>
            </a: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uguagliando la (42) e la (43):</a:t>
            </a: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K</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D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(- 1/Y</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XS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K</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D (S</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dividendo per </a:t>
            </a:r>
            <a:r>
              <a:rPr kumimoji="0" lang="it-IT" sz="2000" b="0" i="1"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it-IT" sz="2000" b="0" i="1"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endPar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K</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D = (- 1/Y</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XS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K</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D (S</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(46).</a:t>
            </a: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K</a:t>
            </a:r>
            <a:r>
              <a:rPr kumimoji="0" lang="it-IT"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D (45) </a:t>
            </a: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Sostituendo la (45) nella (46):</a:t>
            </a:r>
          </a:p>
          <a:p>
            <a:pPr marL="457200" marR="0" lvl="0" indent="-457200" algn="ctr" defTabSz="4572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(- 1/Y</a:t>
            </a:r>
            <a:r>
              <a:rPr kumimoji="0" lang="en-GB"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XS</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D</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D (S</a:t>
            </a:r>
            <a:r>
              <a:rPr kumimoji="0" lang="en-GB"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en-GB"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en-GB"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en-GB"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en-GB"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0</a:t>
            </a: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D (S</a:t>
            </a:r>
            <a:r>
              <a:rPr kumimoji="0" lang="en-GB"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0</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a:t>
            </a:r>
            <a:r>
              <a:rPr kumimoji="0" lang="en-GB"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S</a:t>
            </a:r>
            <a:r>
              <a:rPr kumimoji="0" lang="en-GB"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a:t>
            </a:r>
            <a:r>
              <a:rPr kumimoji="0" lang="en-GB" sz="2000" b="0" i="0" u="none" strike="noStrike" kern="1200" cap="none" spc="0" normalizeH="0" baseline="0" noProof="0" dirty="0" err="1">
                <a:ln>
                  <a:noFill/>
                </a:ln>
                <a:solidFill>
                  <a:srgbClr val="000000"/>
                </a:solidFill>
                <a:effectLst/>
                <a:uLnTx/>
                <a:uFillTx/>
                <a:latin typeface="Aptos" panose="02110004020202020204"/>
                <a:ea typeface="+mn-ea"/>
                <a:cs typeface="Times New Roman" pitchFamily="18" charset="0"/>
              </a:rPr>
              <a:t>X</a:t>
            </a:r>
            <a:r>
              <a:rPr kumimoji="0" lang="en-GB" sz="2000" b="0" i="0" u="none" strike="noStrike" kern="1200" cap="none" spc="0" normalizeH="0" baseline="-30000" noProof="0" dirty="0" err="1">
                <a:ln>
                  <a:noFill/>
                </a:ln>
                <a:solidFill>
                  <a:srgbClr val="000000"/>
                </a:solidFill>
                <a:effectLst/>
                <a:uLnTx/>
                <a:uFillTx/>
                <a:latin typeface="Aptos" panose="02110004020202020204"/>
                <a:ea typeface="+mn-ea"/>
                <a:cs typeface="Times New Roman" pitchFamily="18" charset="0"/>
              </a:rPr>
              <a:t>s</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  (1/Y</a:t>
            </a:r>
            <a:r>
              <a:rPr kumimoji="0" lang="en-GB" sz="2000" b="0" i="0" u="none" strike="noStrike" kern="1200" cap="none" spc="0" normalizeH="0" baseline="-30000" noProof="0" dirty="0">
                <a:ln>
                  <a:noFill/>
                </a:ln>
                <a:solidFill>
                  <a:srgbClr val="000000"/>
                </a:solidFill>
                <a:effectLst/>
                <a:uLnTx/>
                <a:uFillTx/>
                <a:latin typeface="Aptos" panose="02110004020202020204"/>
                <a:ea typeface="+mn-ea"/>
                <a:cs typeface="Times New Roman" pitchFamily="18" charset="0"/>
              </a:rPr>
              <a:t>XS</a:t>
            </a:r>
            <a:r>
              <a:rPr kumimoji="0" lang="en-GB"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 D</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endPar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endParaRP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srgbClr val="FF0000"/>
                </a:solidFill>
                <a:effectLst/>
                <a:uLnTx/>
                <a:uFillTx/>
                <a:latin typeface="Aptos" panose="02110004020202020204"/>
                <a:ea typeface="+mn-ea"/>
                <a:cs typeface="Times New Roman" pitchFamily="18" charset="0"/>
              </a:rPr>
              <a:t>X</a:t>
            </a:r>
            <a:r>
              <a:rPr kumimoji="0" lang="it-IT" sz="2000" b="0" i="0" u="none" strike="noStrike" kern="1200" cap="none" spc="0" normalizeH="0" baseline="-30000" noProof="0" dirty="0" err="1">
                <a:ln>
                  <a:noFill/>
                </a:ln>
                <a:solidFill>
                  <a:srgbClr val="FF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 Y</a:t>
            </a:r>
            <a:r>
              <a:rPr kumimoji="0" lang="it-IT" sz="2000" b="0" i="0" u="none" strike="noStrike" kern="1200" cap="none" spc="0" normalizeH="0" baseline="-30000" noProof="0" dirty="0">
                <a:ln>
                  <a:noFill/>
                </a:ln>
                <a:solidFill>
                  <a:srgbClr val="FF0000"/>
                </a:solidFill>
                <a:effectLst/>
                <a:uLnTx/>
                <a:uFillTx/>
                <a:latin typeface="Aptos" panose="02110004020202020204"/>
                <a:ea typeface="+mn-ea"/>
                <a:cs typeface="Times New Roman" pitchFamily="18" charset="0"/>
              </a:rPr>
              <a:t>XS</a:t>
            </a:r>
            <a:r>
              <a:rPr kumimoji="0" lang="it-IT" sz="20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(S</a:t>
            </a:r>
            <a:r>
              <a:rPr kumimoji="0" lang="it-IT" sz="2000" b="0" i="0" u="none" strike="noStrike" kern="1200" cap="none" spc="0" normalizeH="0" baseline="-30000" noProof="0" dirty="0">
                <a:ln>
                  <a:noFill/>
                </a:ln>
                <a:solidFill>
                  <a:srgbClr val="FF0000"/>
                </a:solidFill>
                <a:effectLst/>
                <a:uLnTx/>
                <a:uFillTx/>
                <a:latin typeface="Aptos" panose="02110004020202020204"/>
                <a:ea typeface="+mn-ea"/>
                <a:cs typeface="Times New Roman" pitchFamily="18" charset="0"/>
              </a:rPr>
              <a:t>0</a:t>
            </a:r>
            <a:r>
              <a:rPr kumimoji="0" lang="it-IT" sz="20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 </a:t>
            </a:r>
            <a:r>
              <a:rPr kumimoji="0" lang="it-IT" sz="2000" b="0" i="0" u="none" strike="noStrike" kern="1200" cap="none" spc="0" normalizeH="0" baseline="0" noProof="0" dirty="0" err="1">
                <a:ln>
                  <a:noFill/>
                </a:ln>
                <a:solidFill>
                  <a:srgbClr val="FF0000"/>
                </a:solidFill>
                <a:effectLst/>
                <a:uLnTx/>
                <a:uFillTx/>
                <a:latin typeface="Aptos" panose="02110004020202020204"/>
                <a:ea typeface="+mn-ea"/>
                <a:cs typeface="Times New Roman" pitchFamily="18" charset="0"/>
              </a:rPr>
              <a:t>S</a:t>
            </a:r>
            <a:r>
              <a:rPr kumimoji="0" lang="it-IT" sz="2000" b="0" i="0" u="none" strike="noStrike" kern="1200" cap="none" spc="0" normalizeH="0" baseline="-30000" noProof="0" dirty="0" err="1">
                <a:ln>
                  <a:noFill/>
                </a:ln>
                <a:solidFill>
                  <a:srgbClr val="FF0000"/>
                </a:solidFill>
                <a:effectLst/>
                <a:uLnTx/>
                <a:uFillTx/>
                <a:latin typeface="Aptos" panose="02110004020202020204"/>
                <a:ea typeface="+mn-ea"/>
                <a:cs typeface="Times New Roman" pitchFamily="18" charset="0"/>
              </a:rPr>
              <a:t>s</a:t>
            </a:r>
            <a:r>
              <a:rPr kumimoji="0" lang="it-IT" sz="20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a:t>
            </a:r>
            <a:r>
              <a:rPr kumimoji="0" lang="it-IT" sz="2000" b="0" i="0" u="none" strike="noStrike" kern="1200" cap="none" spc="0" normalizeH="0" baseline="0" noProof="0" dirty="0">
                <a:ln>
                  <a:noFill/>
                </a:ln>
                <a:solidFill>
                  <a:srgbClr val="000000"/>
                </a:solidFill>
                <a:effectLst/>
                <a:uLnTx/>
                <a:uFillTx/>
                <a:latin typeface="Aptos" panose="02110004020202020204"/>
                <a:ea typeface="+mn-ea"/>
                <a:cs typeface="Times New Roman" pitchFamily="18" charset="0"/>
              </a:rPr>
              <a:t>(47)</a:t>
            </a:r>
          </a:p>
        </p:txBody>
      </p:sp>
    </p:spTree>
    <p:extLst>
      <p:ext uri="{BB962C8B-B14F-4D97-AF65-F5344CB8AC3E}">
        <p14:creationId xmlns:p14="http://schemas.microsoft.com/office/powerpoint/2010/main" val="249972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F3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97816C4-97CA-44A4-8D4B-C767A0BF949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5534" y="643467"/>
            <a:ext cx="7452930" cy="5571066"/>
          </a:xfrm>
          <a:prstGeom prst="rect">
            <a:avLst/>
          </a:prstGeom>
        </p:spPr>
      </p:pic>
    </p:spTree>
    <p:extLst>
      <p:ext uri="{BB962C8B-B14F-4D97-AF65-F5344CB8AC3E}">
        <p14:creationId xmlns:p14="http://schemas.microsoft.com/office/powerpoint/2010/main" val="62449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EA248B47-60E3-4FAB-8EE8-509D18C5BF8D}"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38" name="Rectangle 3"/>
          <p:cNvSpPr>
            <a:spLocks noChangeArrowheads="1"/>
          </p:cNvSpPr>
          <p:nvPr/>
        </p:nvSpPr>
        <p:spPr bwMode="auto">
          <a:xfrm>
            <a:off x="20638" y="4"/>
            <a:ext cx="9144000" cy="6709529"/>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4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allo Stato Stazionario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 ottenere la dipendenza della concentrazione stazionaria di prodotto in funzione dei parametri di reazione, si procede in modo analogo a quanto fatto per X ed S.</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pone uguale a zero</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l’equazione</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    (44)</a:t>
            </a:r>
            <a:endPar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ottenendo</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P</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ove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sono le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concentrazioni allo stato stazionario</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endParaRPr kumimoji="0" lang="it-IT" sz="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Dato  che  D  =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sarà</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(49)</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Sostituendo  nella (49) la</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(47)</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otterremo </a:t>
            </a:r>
            <a:endPar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P</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GB"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Y</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en-GB" sz="22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en-GB" sz="22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(50)</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Sostituendo  nella (50) la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(48) otterremo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P</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PS</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en-GB" sz="22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r>
              <a:rPr kumimoji="0" lang="en-GB"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(51)</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73828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1D42A73A-209D-495F-A014-7BC19552D531}"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19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98" name="Rectangle 3"/>
          <p:cNvSpPr>
            <a:spLocks noChangeArrowheads="1"/>
          </p:cNvSpPr>
          <p:nvPr/>
        </p:nvSpPr>
        <p:spPr bwMode="auto">
          <a:xfrm>
            <a:off x="0" y="4512251"/>
            <a:ext cx="9144000" cy="1938992"/>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Reattore con flusso a pistone: il liquido avanza orizzontalmente dall’entrata verso l’uscita, senza miscelazione. In condizioni ideali, </a:t>
            </a:r>
            <a:r>
              <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esistono gradienti di concentrazione dall’entrata all’uscita, ma non devono esistere gradienti di concentrazione radiali, né fenomeni di retro-diffusione di componenti.</a:t>
            </a: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55299" name="Text Box 4"/>
          <p:cNvSpPr txBox="1">
            <a:spLocks noChangeArrowheads="1"/>
          </p:cNvSpPr>
          <p:nvPr/>
        </p:nvSpPr>
        <p:spPr bwMode="auto">
          <a:xfrm>
            <a:off x="747591" y="206702"/>
            <a:ext cx="7648825" cy="46166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Reattori continui: Reattore con flusso a pistone (plug-flow)</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5300" name="Picture 6" descr="C:\WINDOWS\Desktop\Testi Enzo\Senza nome-scandito-01.jpg"/>
          <p:cNvPicPr>
            <a:picLocks noChangeAspect="1" noChangeArrowheads="1"/>
          </p:cNvPicPr>
          <p:nvPr/>
        </p:nvPicPr>
        <p:blipFill>
          <a:blip r:embed="rId3" r:link="rId4" cstate="print"/>
          <a:srcRect/>
          <a:stretch>
            <a:fillRect/>
          </a:stretch>
        </p:blipFill>
        <p:spPr bwMode="auto">
          <a:xfrm>
            <a:off x="1763716" y="811788"/>
            <a:ext cx="5761037" cy="3700463"/>
          </a:xfrm>
          <a:prstGeom prst="rect">
            <a:avLst/>
          </a:prstGeom>
          <a:noFill/>
          <a:ln w="9525">
            <a:noFill/>
            <a:miter lim="800000"/>
            <a:headEnd/>
            <a:tailEnd/>
          </a:ln>
        </p:spPr>
      </p:pic>
    </p:spTree>
    <p:extLst>
      <p:ext uri="{BB962C8B-B14F-4D97-AF65-F5344CB8AC3E}">
        <p14:creationId xmlns:p14="http://schemas.microsoft.com/office/powerpoint/2010/main" val="261050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asellaDiTesto 3">
            <a:extLst>
              <a:ext uri="{FF2B5EF4-FFF2-40B4-BE49-F238E27FC236}">
                <a16:creationId xmlns:a16="http://schemas.microsoft.com/office/drawing/2014/main" id="{256D7A1F-900D-CBC6-77AE-F52BBEABD110}"/>
              </a:ext>
            </a:extLst>
          </p:cNvPr>
          <p:cNvSpPr txBox="1"/>
          <p:nvPr/>
        </p:nvSpPr>
        <p:spPr>
          <a:xfrm>
            <a:off x="2910322" y="583345"/>
            <a:ext cx="5370268" cy="4164820"/>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7000" dirty="0">
                <a:solidFill>
                  <a:srgbClr val="FFFFFF"/>
                </a:solidFill>
                <a:latin typeface="+mj-lt"/>
                <a:ea typeface="+mj-ea"/>
                <a:cs typeface="+mj-cs"/>
              </a:rPr>
              <a:t>REATTORI CONTINUI</a:t>
            </a:r>
            <a:endParaRPr lang="en-US" sz="7000" kern="1200" dirty="0">
              <a:solidFill>
                <a:srgbClr val="FFFFFF"/>
              </a:solidFill>
              <a:latin typeface="+mj-lt"/>
              <a:ea typeface="+mj-ea"/>
              <a:cs typeface="+mj-cs"/>
            </a:endParaRPr>
          </a:p>
          <a:p>
            <a:pPr algn="r" defTabSz="914400">
              <a:lnSpc>
                <a:spcPct val="90000"/>
              </a:lnSpc>
              <a:spcBef>
                <a:spcPct val="0"/>
              </a:spcBef>
              <a:spcAft>
                <a:spcPts val="600"/>
              </a:spcAft>
            </a:pPr>
            <a:endParaRPr lang="en-US" sz="7000" kern="1200" dirty="0">
              <a:solidFill>
                <a:srgbClr val="FFFFFF"/>
              </a:solidFill>
              <a:latin typeface="+mj-lt"/>
              <a:ea typeface="+mj-ea"/>
              <a:cs typeface="+mj-cs"/>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58439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477F553C-61E2-4805-A2B5-137C543D270D}"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20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46" name="Rectangle 3"/>
          <p:cNvSpPr>
            <a:spLocks noChangeArrowheads="1"/>
          </p:cNvSpPr>
          <p:nvPr/>
        </p:nvSpPr>
        <p:spPr bwMode="auto">
          <a:xfrm>
            <a:off x="0" y="767451"/>
            <a:ext cx="9144000" cy="2126864"/>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Prendiamo una sezione verticale ad una certa distanza dal punto di entrata del reattore: </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delimitiamo un cerchio di diametro pari al diametro del reattore</a:t>
            </a:r>
          </a:p>
          <a:p>
            <a:pPr marL="0" marR="0" lvl="0" indent="0" algn="ctr" defTabSz="457200" rtl="0" eaLnBrk="0" fontAlgn="auto" latinLnBrk="0" hangingPunct="0">
              <a:lnSpc>
                <a:spcPct val="15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in ogni punto di tutta questa superficie piana la concentrazione di ogni singolo componente deve essere costante</a:t>
            </a:r>
          </a:p>
          <a:p>
            <a:pPr marL="0" marR="0" lvl="0" indent="0" algn="ctr" defTabSz="457200" rtl="0" eaLnBrk="0" fontAlgn="auto" latinLnBrk="0" hangingPunct="0">
              <a:lnSpc>
                <a:spcPct val="150000"/>
              </a:lnSpc>
              <a:spcBef>
                <a:spcPts val="0"/>
              </a:spcBef>
              <a:spcAft>
                <a:spcPts val="0"/>
              </a:spcAft>
              <a:buClrTx/>
              <a:buSzTx/>
              <a:buFontTx/>
              <a:buNone/>
              <a:tabLst/>
              <a:defRPr/>
            </a:pP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347" name="Text Box 4"/>
          <p:cNvSpPr txBox="1">
            <a:spLocks noChangeArrowheads="1"/>
          </p:cNvSpPr>
          <p:nvPr/>
        </p:nvSpPr>
        <p:spPr bwMode="auto">
          <a:xfrm>
            <a:off x="2384141" y="367341"/>
            <a:ext cx="4548746" cy="400110"/>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Reattore con flusso a pistone (</a:t>
            </a:r>
            <a:r>
              <a:rPr kumimoji="0" lang="it-IT" sz="2000" b="1" i="0" u="none" strike="noStrike" kern="1200" cap="none" spc="0" normalizeH="0" baseline="0" noProof="0" dirty="0" err="1">
                <a:ln>
                  <a:noFill/>
                </a:ln>
                <a:solidFill>
                  <a:srgbClr val="FF0000"/>
                </a:solidFill>
                <a:effectLst/>
                <a:uLnTx/>
                <a:uFillTx/>
                <a:latin typeface="Calibri" panose="020F0502020204030204"/>
                <a:ea typeface="+mn-ea"/>
                <a:cs typeface="+mn-cs"/>
              </a:rPr>
              <a:t>plug</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-flow)</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Immagine 1">
            <a:extLst>
              <a:ext uri="{FF2B5EF4-FFF2-40B4-BE49-F238E27FC236}">
                <a16:creationId xmlns:a16="http://schemas.microsoft.com/office/drawing/2014/main" id="{17C79B1C-559D-4E00-8EEB-461ED73AE0CC}"/>
              </a:ext>
            </a:extLst>
          </p:cNvPr>
          <p:cNvPicPr>
            <a:picLocks noChangeAspect="1"/>
          </p:cNvPicPr>
          <p:nvPr/>
        </p:nvPicPr>
        <p:blipFill>
          <a:blip r:embed="rId3"/>
          <a:stretch>
            <a:fillRect/>
          </a:stretch>
        </p:blipFill>
        <p:spPr>
          <a:xfrm>
            <a:off x="2259267" y="2419281"/>
            <a:ext cx="4375718" cy="1750287"/>
          </a:xfrm>
          <a:prstGeom prst="rect">
            <a:avLst/>
          </a:prstGeom>
        </p:spPr>
      </p:pic>
      <p:sp>
        <p:nvSpPr>
          <p:cNvPr id="3" name="CasellaDiTesto 2">
            <a:extLst>
              <a:ext uri="{FF2B5EF4-FFF2-40B4-BE49-F238E27FC236}">
                <a16:creationId xmlns:a16="http://schemas.microsoft.com/office/drawing/2014/main" id="{3EE300EB-8ED9-5F05-45BB-3785A7A01912}"/>
              </a:ext>
            </a:extLst>
          </p:cNvPr>
          <p:cNvSpPr txBox="1"/>
          <p:nvPr/>
        </p:nvSpPr>
        <p:spPr>
          <a:xfrm>
            <a:off x="562063" y="4415122"/>
            <a:ext cx="7323588" cy="464871"/>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Le sezioni successive avranno concentrazioni diverse come in grafico. </a:t>
            </a:r>
          </a:p>
        </p:txBody>
      </p:sp>
      <p:pic>
        <p:nvPicPr>
          <p:cNvPr id="4" name="Immagine 3">
            <a:extLst>
              <a:ext uri="{FF2B5EF4-FFF2-40B4-BE49-F238E27FC236}">
                <a16:creationId xmlns:a16="http://schemas.microsoft.com/office/drawing/2014/main" id="{B5F718A3-E423-1C69-0DF2-975A16D4593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852737" y="5166684"/>
            <a:ext cx="3438525" cy="1323975"/>
          </a:xfrm>
          <a:prstGeom prst="rect">
            <a:avLst/>
          </a:prstGeom>
        </p:spPr>
      </p:pic>
    </p:spTree>
    <p:extLst>
      <p:ext uri="{BB962C8B-B14F-4D97-AF65-F5344CB8AC3E}">
        <p14:creationId xmlns:p14="http://schemas.microsoft.com/office/powerpoint/2010/main" val="3843648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675688" y="6400800"/>
            <a:ext cx="418704"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D1F4C182-B66B-4D1C-B50C-7F00A3E7924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21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50" name="Rectangle 3"/>
          <p:cNvSpPr>
            <a:spLocks noChangeArrowheads="1"/>
          </p:cNvSpPr>
          <p:nvPr/>
        </p:nvSpPr>
        <p:spPr bwMode="auto">
          <a:xfrm>
            <a:off x="3203575" y="828404"/>
            <a:ext cx="5867400" cy="5478423"/>
          </a:xfrm>
          <a:prstGeom prst="rect">
            <a:avLst/>
          </a:prstGeom>
          <a:noFill/>
          <a:ln w="9525">
            <a:noFill/>
            <a:miter lim="800000"/>
            <a:headEnd/>
            <a:tailEnd/>
          </a:ln>
        </p:spPr>
        <p:txBody>
          <a:bodyPr anchor="ctr">
            <a:spAutoFit/>
          </a:bodyPr>
          <a:lstStyle/>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0"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Condizione ideale in un reattore continuo</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miscelazione perfetta</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quando l’alimentazione entra nel reattore, i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componenti del liquido alimentato sono </a:t>
            </a: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istantaneamente e omogeneamente</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distribuiti in ogni punto del liquido che si trova entro il reattore</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non ci sono gradienti di concentrazione nelle tre direzioni dello spazio volumetrico, e la </a:t>
            </a:r>
            <a:r>
              <a:rPr kumimoji="0" lang="it-IT" sz="22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composizione dell’effluente è uguale a quella del liquido entro il reattore</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Esempio in grafico: la concentrazione della biomassa o del substrato non varia al variare della distanza dal punto di entrata dell’alimentazione </a:t>
            </a:r>
          </a:p>
        </p:txBody>
      </p:sp>
      <p:sp>
        <p:nvSpPr>
          <p:cNvPr id="53251" name="Text Box 4"/>
          <p:cNvSpPr txBox="1">
            <a:spLocks noChangeArrowheads="1"/>
          </p:cNvSpPr>
          <p:nvPr/>
        </p:nvSpPr>
        <p:spPr bwMode="auto">
          <a:xfrm>
            <a:off x="1838308" y="117448"/>
            <a:ext cx="5599161" cy="430887"/>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Reattori continui: Reattore miscelato continuo</a:t>
            </a:r>
          </a:p>
        </p:txBody>
      </p:sp>
      <p:pic>
        <p:nvPicPr>
          <p:cNvPr id="53252" name="Picture 5" descr="C:\WINDOWS\Desktop\Testi Enzo\Senza nome-scandito-01.jpg"/>
          <p:cNvPicPr>
            <a:picLocks noChangeAspect="1" noChangeArrowheads="1"/>
          </p:cNvPicPr>
          <p:nvPr/>
        </p:nvPicPr>
        <p:blipFill>
          <a:blip r:embed="rId3" r:link="rId4" cstate="print"/>
          <a:srcRect/>
          <a:stretch>
            <a:fillRect/>
          </a:stretch>
        </p:blipFill>
        <p:spPr bwMode="auto">
          <a:xfrm>
            <a:off x="250828" y="1557338"/>
            <a:ext cx="2879725" cy="3600451"/>
          </a:xfrm>
          <a:prstGeom prst="rect">
            <a:avLst/>
          </a:prstGeom>
          <a:noFill/>
          <a:ln w="9525">
            <a:noFill/>
            <a:miter lim="800000"/>
            <a:headEnd/>
            <a:tailEnd/>
          </a:ln>
        </p:spPr>
      </p:pic>
    </p:spTree>
    <p:extLst>
      <p:ext uri="{BB962C8B-B14F-4D97-AF65-F5344CB8AC3E}">
        <p14:creationId xmlns:p14="http://schemas.microsoft.com/office/powerpoint/2010/main" val="53732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A5274E-0F78-435A-BBC1-A0276527660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411" name="Rectangle 3"/>
          <p:cNvSpPr>
            <a:spLocks noChangeArrowheads="1"/>
          </p:cNvSpPr>
          <p:nvPr/>
        </p:nvSpPr>
        <p:spPr bwMode="auto">
          <a:xfrm>
            <a:off x="0" y="1001405"/>
            <a:ext cx="9144000" cy="4955203"/>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23</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delle seguenti situazioni si verifica in un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continuo con flusso a pistone in condizioni ideali?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del substrato:</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Egualmente distribuita in ogni punto </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Minima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Massima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Distribuita in modo casuale attraverso il reattore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85412" name="Text Box 4"/>
          <p:cNvSpPr txBox="1">
            <a:spLocks noChangeArrowheads="1"/>
          </p:cNvSpPr>
          <p:nvPr/>
        </p:nvSpPr>
        <p:spPr bwMode="auto">
          <a:xfrm>
            <a:off x="1382712" y="641835"/>
            <a:ext cx="6378575" cy="519113"/>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Reattore con flusso a pistone (plug-flow)</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96F20-26F6-EA94-FEC5-FA2E942F5AED}"/>
            </a:ext>
          </a:extLst>
        </p:cNvPr>
        <p:cNvGrpSpPr/>
        <p:nvPr/>
      </p:nvGrpSpPr>
      <p:grpSpPr>
        <a:xfrm>
          <a:off x="0" y="0"/>
          <a:ext cx="0" cy="0"/>
          <a:chOff x="0" y="0"/>
          <a:chExt cx="0" cy="0"/>
        </a:xfrm>
      </p:grpSpPr>
      <p:sp>
        <p:nvSpPr>
          <p:cNvPr id="785410" name="Text Box 2">
            <a:extLst>
              <a:ext uri="{FF2B5EF4-FFF2-40B4-BE49-F238E27FC236}">
                <a16:creationId xmlns:a16="http://schemas.microsoft.com/office/drawing/2014/main" id="{6C8BCDE2-0387-CC54-83F2-5711108D2106}"/>
              </a:ext>
            </a:extLst>
          </p:cNvPr>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A5274E-0F78-435A-BBC1-A0276527660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411" name="Rectangle 3">
            <a:extLst>
              <a:ext uri="{FF2B5EF4-FFF2-40B4-BE49-F238E27FC236}">
                <a16:creationId xmlns:a16="http://schemas.microsoft.com/office/drawing/2014/main" id="{74211627-5E33-3C8D-5FC3-FF5AE46C77EF}"/>
              </a:ext>
            </a:extLst>
          </p:cNvPr>
          <p:cNvSpPr>
            <a:spLocks noChangeArrowheads="1"/>
          </p:cNvSpPr>
          <p:nvPr/>
        </p:nvSpPr>
        <p:spPr bwMode="auto">
          <a:xfrm>
            <a:off x="0" y="1001405"/>
            <a:ext cx="9144000" cy="4955203"/>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23</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delle seguenti situazioni si verifica in un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continuo con flusso a pistone in condizioni ideali?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del substrato:</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Egualmente distribuita in ogni punto </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Minima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Massima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Distribuita in modo casuale attraverso il reattore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85412" name="Text Box 4">
            <a:extLst>
              <a:ext uri="{FF2B5EF4-FFF2-40B4-BE49-F238E27FC236}">
                <a16:creationId xmlns:a16="http://schemas.microsoft.com/office/drawing/2014/main" id="{B2BC44E8-B822-B108-BB47-EB402ACB6DCD}"/>
              </a:ext>
            </a:extLst>
          </p:cNvPr>
          <p:cNvSpPr txBox="1">
            <a:spLocks noChangeArrowheads="1"/>
          </p:cNvSpPr>
          <p:nvPr/>
        </p:nvSpPr>
        <p:spPr bwMode="auto">
          <a:xfrm>
            <a:off x="1382712" y="641835"/>
            <a:ext cx="6378575" cy="519113"/>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Reattore con flusso a pistone (plug-flow)</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CasellaDiTesto 1">
            <a:extLst>
              <a:ext uri="{FF2B5EF4-FFF2-40B4-BE49-F238E27FC236}">
                <a16:creationId xmlns:a16="http://schemas.microsoft.com/office/drawing/2014/main" id="{56D3B0F0-AEB7-4EFD-887D-8583DB97C9C8}"/>
              </a:ext>
            </a:extLst>
          </p:cNvPr>
          <p:cNvSpPr txBox="1"/>
          <p:nvPr/>
        </p:nvSpPr>
        <p:spPr>
          <a:xfrm>
            <a:off x="0" y="4381876"/>
            <a:ext cx="199176" cy="369332"/>
          </a:xfrm>
          <a:prstGeom prst="rect">
            <a:avLst/>
          </a:prstGeom>
          <a:noFill/>
        </p:spPr>
        <p:txBody>
          <a:bodyPr wrap="square" rtlCol="0">
            <a:spAutoFit/>
          </a:bodyPr>
          <a:lstStyle/>
          <a:p>
            <a:r>
              <a:rPr lang="it-IT" dirty="0">
                <a:solidFill>
                  <a:srgbClr val="FF0000"/>
                </a:solidFill>
              </a:rPr>
              <a:t>X</a:t>
            </a:r>
          </a:p>
        </p:txBody>
      </p:sp>
    </p:spTree>
    <p:extLst>
      <p:ext uri="{BB962C8B-B14F-4D97-AF65-F5344CB8AC3E}">
        <p14:creationId xmlns:p14="http://schemas.microsoft.com/office/powerpoint/2010/main" val="126119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A5274E-0F78-435A-BBC1-A0276527660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411" name="Rectangle 3"/>
          <p:cNvSpPr>
            <a:spLocks noChangeArrowheads="1"/>
          </p:cNvSpPr>
          <p:nvPr/>
        </p:nvSpPr>
        <p:spPr bwMode="auto">
          <a:xfrm>
            <a:off x="65086" y="1316178"/>
            <a:ext cx="9144000" cy="4225644"/>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24</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delle seguenti situazioni si verifica in un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miscelato continuo in condizioni ideali?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del substrato:</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Egualmente distribuita in ogni punto </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Minima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Massima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Distribuita in modo casuale attraverso il reattore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p:txBody>
      </p:sp>
    </p:spTree>
    <p:extLst>
      <p:ext uri="{BB962C8B-B14F-4D97-AF65-F5344CB8AC3E}">
        <p14:creationId xmlns:p14="http://schemas.microsoft.com/office/powerpoint/2010/main" val="175027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61E6-B09A-52E9-9F51-37C9B34DBE54}"/>
            </a:ext>
          </a:extLst>
        </p:cNvPr>
        <p:cNvGrpSpPr/>
        <p:nvPr/>
      </p:nvGrpSpPr>
      <p:grpSpPr>
        <a:xfrm>
          <a:off x="0" y="0"/>
          <a:ext cx="0" cy="0"/>
          <a:chOff x="0" y="0"/>
          <a:chExt cx="0" cy="0"/>
        </a:xfrm>
      </p:grpSpPr>
      <p:sp>
        <p:nvSpPr>
          <p:cNvPr id="785410" name="Text Box 2">
            <a:extLst>
              <a:ext uri="{FF2B5EF4-FFF2-40B4-BE49-F238E27FC236}">
                <a16:creationId xmlns:a16="http://schemas.microsoft.com/office/drawing/2014/main" id="{E9C09FAF-B859-EAE3-174A-F2CAF2439A8F}"/>
              </a:ext>
            </a:extLst>
          </p:cNvPr>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A5274E-0F78-435A-BBC1-A0276527660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411" name="Rectangle 3">
            <a:extLst>
              <a:ext uri="{FF2B5EF4-FFF2-40B4-BE49-F238E27FC236}">
                <a16:creationId xmlns:a16="http://schemas.microsoft.com/office/drawing/2014/main" id="{36755CBC-B8F9-1EC3-0BEF-042AFD316109}"/>
              </a:ext>
            </a:extLst>
          </p:cNvPr>
          <p:cNvSpPr>
            <a:spLocks noChangeArrowheads="1"/>
          </p:cNvSpPr>
          <p:nvPr/>
        </p:nvSpPr>
        <p:spPr bwMode="auto">
          <a:xfrm>
            <a:off x="65086" y="1316178"/>
            <a:ext cx="9144000" cy="4225644"/>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24</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Quali delle seguenti situazioni si verifica in un reattore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miscelato continuo in condizioni ideali?</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del substrato:</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Egualmente distribuita in ogni punto </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Minima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Massima nel punto di entrata dell’alimentazione</a:t>
            </a:r>
          </a:p>
          <a:p>
            <a:pPr marL="0" marR="0" lvl="0" indent="0" algn="just" defTabSz="457200" rtl="0" eaLnBrk="1" fontAlgn="auto" latinLnBrk="0" hangingPunct="1">
              <a:lnSpc>
                <a:spcPct val="150000"/>
              </a:lnSpc>
              <a:spcBef>
                <a:spcPts val="0"/>
              </a:spcBef>
              <a:spcAft>
                <a:spcPts val="0"/>
              </a:spcAft>
              <a:buClrTx/>
              <a:buSzTx/>
              <a:buFontTx/>
              <a:buChar char="-"/>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Distribuita in modo casuale attraverso il reattore</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p:txBody>
      </p:sp>
      <p:sp>
        <p:nvSpPr>
          <p:cNvPr id="2" name="CasellaDiTesto 1">
            <a:extLst>
              <a:ext uri="{FF2B5EF4-FFF2-40B4-BE49-F238E27FC236}">
                <a16:creationId xmlns:a16="http://schemas.microsoft.com/office/drawing/2014/main" id="{C836B5A2-2057-C9D0-87E7-F7B6454EB732}"/>
              </a:ext>
            </a:extLst>
          </p:cNvPr>
          <p:cNvSpPr txBox="1"/>
          <p:nvPr/>
        </p:nvSpPr>
        <p:spPr>
          <a:xfrm>
            <a:off x="19819" y="3166449"/>
            <a:ext cx="224625" cy="369332"/>
          </a:xfrm>
          <a:prstGeom prst="rect">
            <a:avLst/>
          </a:prstGeom>
          <a:noFill/>
        </p:spPr>
        <p:txBody>
          <a:bodyPr wrap="square" rtlCol="0">
            <a:spAutoFit/>
          </a:bodyPr>
          <a:lstStyle/>
          <a:p>
            <a:r>
              <a:rPr lang="it-IT" dirty="0">
                <a:solidFill>
                  <a:srgbClr val="FF0000"/>
                </a:solidFill>
              </a:rPr>
              <a:t>X</a:t>
            </a:r>
          </a:p>
        </p:txBody>
      </p:sp>
    </p:spTree>
    <p:extLst>
      <p:ext uri="{BB962C8B-B14F-4D97-AF65-F5344CB8AC3E}">
        <p14:creationId xmlns:p14="http://schemas.microsoft.com/office/powerpoint/2010/main" val="3418778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ACF1023-E92D-4091-934C-AE9237812F5D}"/>
              </a:ext>
            </a:extLst>
          </p:cNvPr>
          <p:cNvSpPr txBox="1"/>
          <p:nvPr/>
        </p:nvSpPr>
        <p:spPr>
          <a:xfrm>
            <a:off x="511727" y="495301"/>
            <a:ext cx="7746447" cy="6129050"/>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25.</a:t>
            </a:r>
            <a:r>
              <a:rPr kumimoji="0" lang="it-IT" sz="24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glucosio in un reattore miscelato continuo in condizioni ideali risulta 0,5 g l</a:t>
            </a:r>
            <a:r>
              <a:rPr kumimoji="0" lang="it-IT" sz="24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è la risposta esatta alla seguente domanda?</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di glucosio nell’effluente:</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&lt; 0,5 g/l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&gt; 0,5 g/l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0,5 g/l</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Uguale alla concentrazione del liquido alimentato</a:t>
            </a:r>
          </a:p>
        </p:txBody>
      </p:sp>
    </p:spTree>
    <p:extLst>
      <p:ext uri="{BB962C8B-B14F-4D97-AF65-F5344CB8AC3E}">
        <p14:creationId xmlns:p14="http://schemas.microsoft.com/office/powerpoint/2010/main" val="2410409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1E748-AB79-3FA0-1058-FAEB4A19BC43}"/>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19325915-94D7-DF3D-8982-981021399BF0}"/>
              </a:ext>
            </a:extLst>
          </p:cNvPr>
          <p:cNvSpPr txBox="1"/>
          <p:nvPr/>
        </p:nvSpPr>
        <p:spPr>
          <a:xfrm>
            <a:off x="511727" y="495301"/>
            <a:ext cx="7746447" cy="6129050"/>
          </a:xfrm>
          <a:prstGeom prst="rect">
            <a:avLst/>
          </a:prstGeom>
          <a:noFill/>
        </p:spPr>
        <p:txBody>
          <a:bodyPr wrap="square">
            <a:spAutoFit/>
          </a:bodyPr>
          <a:lstStyle/>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25.</a:t>
            </a:r>
            <a:r>
              <a:rPr kumimoji="0" lang="it-IT" sz="24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glucosio in un reattore miscelato continuo in condizioni ideali risulta 0,5 g l</a:t>
            </a:r>
            <a:r>
              <a:rPr kumimoji="0" lang="it-IT" sz="24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è la risposta esatta alla seguente domanda?</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di glucosio nell’effluente:</a:t>
            </a:r>
          </a:p>
          <a:p>
            <a:pPr marL="0" marR="0" lvl="0" indent="0" algn="just" defTabSz="457200" rtl="0" eaLnBrk="0" fontAlgn="auto" latinLnBrk="0" hangingPunct="0">
              <a:lnSpc>
                <a:spcPct val="150000"/>
              </a:lnSpc>
              <a:spcBef>
                <a:spcPts val="0"/>
              </a:spcBef>
              <a:spcAft>
                <a:spcPts val="0"/>
              </a:spcAft>
              <a:buClrTx/>
              <a:buSzTx/>
              <a:buFontTx/>
              <a:buNone/>
              <a:tabLst/>
              <a:defRPr/>
            </a:pPr>
            <a:endPar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Segnare con</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x </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risposta esatta.</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&lt; 0,5 g/l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&gt; 0,5 g/l                                         </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0,5 g/l</a:t>
            </a:r>
          </a:p>
          <a:p>
            <a:pPr marL="0" marR="0" lvl="0" indent="0" algn="just" defTabSz="457200" rtl="0" eaLnBrk="0" fontAlgn="auto" latinLnBrk="0" hangingPunct="0">
              <a:lnSpc>
                <a:spcPct val="150000"/>
              </a:lnSpc>
              <a:spcBef>
                <a:spcPts val="0"/>
              </a:spcBef>
              <a:spcAft>
                <a:spcPts val="0"/>
              </a:spcAft>
              <a:buClrTx/>
              <a:buSzTx/>
              <a:buFontTx/>
              <a:buChar char="-"/>
              <a:tabLst/>
              <a:defRPr/>
            </a:pP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Uguale alla concentrazione del liquido alimentato</a:t>
            </a:r>
          </a:p>
        </p:txBody>
      </p:sp>
      <p:sp>
        <p:nvSpPr>
          <p:cNvPr id="2" name="CasellaDiTesto 1">
            <a:extLst>
              <a:ext uri="{FF2B5EF4-FFF2-40B4-BE49-F238E27FC236}">
                <a16:creationId xmlns:a16="http://schemas.microsoft.com/office/drawing/2014/main" id="{847D44EF-3568-883E-88F1-A33997C8FEA7}"/>
              </a:ext>
            </a:extLst>
          </p:cNvPr>
          <p:cNvSpPr txBox="1"/>
          <p:nvPr/>
        </p:nvSpPr>
        <p:spPr>
          <a:xfrm>
            <a:off x="511726" y="5631255"/>
            <a:ext cx="230657" cy="369332"/>
          </a:xfrm>
          <a:prstGeom prst="rect">
            <a:avLst/>
          </a:prstGeom>
          <a:noFill/>
        </p:spPr>
        <p:txBody>
          <a:bodyPr wrap="square" rtlCol="0">
            <a:spAutoFit/>
          </a:bodyPr>
          <a:lstStyle/>
          <a:p>
            <a:r>
              <a:rPr lang="it-IT" dirty="0">
                <a:solidFill>
                  <a:srgbClr val="FF0000"/>
                </a:solidFill>
              </a:rPr>
              <a:t>X</a:t>
            </a:r>
          </a:p>
        </p:txBody>
      </p:sp>
    </p:spTree>
    <p:extLst>
      <p:ext uri="{BB962C8B-B14F-4D97-AF65-F5344CB8AC3E}">
        <p14:creationId xmlns:p14="http://schemas.microsoft.com/office/powerpoint/2010/main" val="166703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EBDCE8-3812-41D6-B0E6-DDE378C43ED4}"/>
              </a:ext>
            </a:extLst>
          </p:cNvPr>
          <p:cNvSpPr txBox="1"/>
          <p:nvPr/>
        </p:nvSpPr>
        <p:spPr>
          <a:xfrm>
            <a:off x="222308" y="1094412"/>
            <a:ext cx="7277450" cy="120032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26</a:t>
            </a:r>
            <a:r>
              <a:rPr kumimoji="0" lang="it-IT" sz="24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quali condizioni il modello matematico che si applica ad un reattore continuo può essere applicato ad un reattore discontinuo?</a:t>
            </a:r>
          </a:p>
        </p:txBody>
      </p:sp>
      <p:sp>
        <p:nvSpPr>
          <p:cNvPr id="4" name="CasellaDiTesto 3">
            <a:extLst>
              <a:ext uri="{FF2B5EF4-FFF2-40B4-BE49-F238E27FC236}">
                <a16:creationId xmlns:a16="http://schemas.microsoft.com/office/drawing/2014/main" id="{8F67987A-10B8-4FCC-AA6D-FDB4B4EA1492}"/>
              </a:ext>
            </a:extLst>
          </p:cNvPr>
          <p:cNvSpPr txBox="1"/>
          <p:nvPr/>
        </p:nvSpPr>
        <p:spPr>
          <a:xfrm>
            <a:off x="939566" y="2962379"/>
            <a:ext cx="7063531" cy="1697068"/>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dX</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/dt =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  D X       (42)</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/dt  = (- 1/Y</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 D (S</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      (43)</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dP</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/dt = (Y</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PS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/Y</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 K</a:t>
            </a:r>
            <a:r>
              <a:rPr kumimoji="0" lang="en-GB" sz="24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S)]</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   -  D P    (44)</a:t>
            </a:r>
            <a:endPar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952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295544" y="436751"/>
            <a:ext cx="8552911" cy="2431435"/>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27</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Come si controlla in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chemostato</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allo stato stazionario, la velocità specifica di crescita cellulare? Perché la concentrazione delle cellule è costante?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C8AF8E5-D9BA-48C7-8E79-8A2636507246}"/>
              </a:ext>
            </a:extLst>
          </p:cNvPr>
          <p:cNvPicPr>
            <a:picLocks noChangeAspect="1"/>
          </p:cNvPicPr>
          <p:nvPr/>
        </p:nvPicPr>
        <p:blipFill>
          <a:blip r:embed="rId2"/>
          <a:stretch>
            <a:fillRect/>
          </a:stretch>
        </p:blipFill>
        <p:spPr>
          <a:xfrm>
            <a:off x="218113" y="536277"/>
            <a:ext cx="5687037" cy="2435141"/>
          </a:xfrm>
          <a:prstGeom prst="rect">
            <a:avLst/>
          </a:prstGeom>
        </p:spPr>
      </p:pic>
      <p:sp>
        <p:nvSpPr>
          <p:cNvPr id="2" name="CasellaDiTesto 1">
            <a:extLst>
              <a:ext uri="{FF2B5EF4-FFF2-40B4-BE49-F238E27FC236}">
                <a16:creationId xmlns:a16="http://schemas.microsoft.com/office/drawing/2014/main" id="{21CF5CFA-2D83-45D3-A71E-61E5164E5A98}"/>
              </a:ext>
            </a:extLst>
          </p:cNvPr>
          <p:cNvSpPr txBox="1"/>
          <p:nvPr/>
        </p:nvSpPr>
        <p:spPr>
          <a:xfrm>
            <a:off x="0" y="107881"/>
            <a:ext cx="540327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2060"/>
                </a:solidFill>
                <a:effectLst/>
                <a:uLnTx/>
                <a:uFillTx/>
                <a:latin typeface="Calibri" panose="020F0502020204030204"/>
                <a:ea typeface="+mn-ea"/>
                <a:cs typeface="+mn-cs"/>
              </a:rPr>
              <a:t>REATTORI CONTINUI-CHEMOSTATO</a:t>
            </a:r>
          </a:p>
        </p:txBody>
      </p:sp>
      <p:pic>
        <p:nvPicPr>
          <p:cNvPr id="6" name="Immagine 5">
            <a:extLst>
              <a:ext uri="{FF2B5EF4-FFF2-40B4-BE49-F238E27FC236}">
                <a16:creationId xmlns:a16="http://schemas.microsoft.com/office/drawing/2014/main" id="{17DD3DDB-1C73-4C0C-92EA-74E8FED72B3A}"/>
              </a:ext>
            </a:extLst>
          </p:cNvPr>
          <p:cNvPicPr>
            <a:picLocks noChangeAspect="1"/>
          </p:cNvPicPr>
          <p:nvPr/>
        </p:nvPicPr>
        <p:blipFill>
          <a:blip r:embed="rId3"/>
          <a:stretch>
            <a:fillRect/>
          </a:stretch>
        </p:blipFill>
        <p:spPr>
          <a:xfrm>
            <a:off x="301752" y="2876593"/>
            <a:ext cx="6730950" cy="3854086"/>
          </a:xfrm>
          <a:prstGeom prst="rect">
            <a:avLst/>
          </a:prstGeom>
        </p:spPr>
      </p:pic>
      <p:pic>
        <p:nvPicPr>
          <p:cNvPr id="8" name="Immagine 7">
            <a:extLst>
              <a:ext uri="{FF2B5EF4-FFF2-40B4-BE49-F238E27FC236}">
                <a16:creationId xmlns:a16="http://schemas.microsoft.com/office/drawing/2014/main" id="{F8098589-D43B-4C9D-A9DE-A1059A97A5F9}"/>
              </a:ext>
            </a:extLst>
          </p:cNvPr>
          <p:cNvPicPr>
            <a:picLocks noChangeAspect="1"/>
          </p:cNvPicPr>
          <p:nvPr/>
        </p:nvPicPr>
        <p:blipFill>
          <a:blip r:embed="rId4"/>
          <a:stretch>
            <a:fillRect/>
          </a:stretch>
        </p:blipFill>
        <p:spPr>
          <a:xfrm>
            <a:off x="5905150" y="672006"/>
            <a:ext cx="3143250" cy="2876550"/>
          </a:xfrm>
          <a:prstGeom prst="rect">
            <a:avLst/>
          </a:prstGeom>
        </p:spPr>
      </p:pic>
      <p:sp>
        <p:nvSpPr>
          <p:cNvPr id="3" name="Rettangolo con angoli arrotondati 2">
            <a:extLst>
              <a:ext uri="{FF2B5EF4-FFF2-40B4-BE49-F238E27FC236}">
                <a16:creationId xmlns:a16="http://schemas.microsoft.com/office/drawing/2014/main" id="{4AAC0A33-AE0B-69FD-8DBB-0D7C0E79F442}"/>
              </a:ext>
            </a:extLst>
          </p:cNvPr>
          <p:cNvSpPr/>
          <p:nvPr/>
        </p:nvSpPr>
        <p:spPr>
          <a:xfrm>
            <a:off x="218113" y="2971418"/>
            <a:ext cx="4824667" cy="197177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507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295544" y="436751"/>
            <a:ext cx="8552911" cy="2431435"/>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chemostato</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27</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Come si controlla in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chemostato</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allo stato stazionario, la velocità specifica di crescita cellulare? Perché la concentrazione delle cellule è costante?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5" name="CasellaDiTesto 4">
            <a:extLst>
              <a:ext uri="{FF2B5EF4-FFF2-40B4-BE49-F238E27FC236}">
                <a16:creationId xmlns:a16="http://schemas.microsoft.com/office/drawing/2014/main" id="{C7D7B4B8-9207-442A-9C33-54519418FED9}"/>
              </a:ext>
            </a:extLst>
          </p:cNvPr>
          <p:cNvSpPr txBox="1"/>
          <p:nvPr/>
        </p:nvSpPr>
        <p:spPr>
          <a:xfrm>
            <a:off x="169709" y="2775907"/>
            <a:ext cx="8883941" cy="3847207"/>
          </a:xfrm>
          <a:prstGeom prst="rect">
            <a:avLst/>
          </a:prstGeom>
          <a:noFill/>
        </p:spPr>
        <p:txBody>
          <a:bodyPr wrap="square">
            <a:spAutoFit/>
          </a:bodyPr>
          <a:lstStyle/>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6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Considerando allora il modello di equazioni,</a:t>
            </a:r>
            <a:endPar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/dt = [</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X       (42)</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/dt  = (- 1/Y</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(S</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      (43)</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/dt</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(Y</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    (44)</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t>
            </a: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ponendo </a:t>
            </a:r>
            <a:r>
              <a:rPr kumimoji="0" lang="it-IT" sz="1800" b="1"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1" i="0" u="sng"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si avrà l’equazione (45)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valida solo nello stato stazionario</a:t>
            </a:r>
            <a:endPar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K</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(45)</a:t>
            </a:r>
          </a:p>
          <a:p>
            <a:pPr marL="457189" marR="0" lvl="0" indent="-457189" algn="ctr" defTabSz="457200" rtl="0" eaLnBrk="0"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 l’equazione di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(23)</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p>
          <a:p>
            <a:pPr marL="457189" marR="0" lvl="0" indent="-457189" algn="just"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 </a:t>
            </a:r>
            <a:r>
              <a:rPr kumimoji="0" lang="it-IT" sz="1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189" marR="0" lvl="0" indent="-457189" algn="just"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Perciò, in condizioni stazionarie, </a:t>
            </a:r>
          </a:p>
          <a:p>
            <a:pPr marL="457189" marR="0" lvl="0" indent="-457189" algn="ctr" defTabSz="457200" rtl="0" eaLnBrk="0"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velocità specifica di crescita è controllata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dalla velocità di diluizione</a:t>
            </a:r>
            <a:r>
              <a:rPr kumimoji="0" lang="it-IT" sz="2400" b="1" i="0" u="none" strike="noStrike" kern="1200" cap="none" spc="0" normalizeH="0" baseline="0" noProof="0" dirty="0">
                <a:ln>
                  <a:noFill/>
                </a:ln>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Calibri" panose="020F0502020204030204"/>
                <a:ea typeface="+mn-ea"/>
                <a:cs typeface="Times New Roman" pitchFamily="18" charset="0"/>
              </a:rPr>
              <a:t>.</a:t>
            </a:r>
          </a:p>
        </p:txBody>
      </p:sp>
      <p:sp>
        <p:nvSpPr>
          <p:cNvPr id="3" name="CasellaDiTesto 2">
            <a:extLst>
              <a:ext uri="{FF2B5EF4-FFF2-40B4-BE49-F238E27FC236}">
                <a16:creationId xmlns:a16="http://schemas.microsoft.com/office/drawing/2014/main" id="{285F2FB6-66B7-86D0-4E28-82F42BBE6981}"/>
              </a:ext>
            </a:extLst>
          </p:cNvPr>
          <p:cNvSpPr txBox="1"/>
          <p:nvPr/>
        </p:nvSpPr>
        <p:spPr>
          <a:xfrm>
            <a:off x="5323438" y="5595972"/>
            <a:ext cx="2018922" cy="369332"/>
          </a:xfrm>
          <a:prstGeom prst="rect">
            <a:avLst/>
          </a:prstGeom>
          <a:noFill/>
        </p:spPr>
        <p:txBody>
          <a:bodyPr wrap="square">
            <a:spAutoFit/>
          </a:bodyPr>
          <a:lstStyle/>
          <a:p>
            <a:r>
              <a:rPr kumimoji="0" lang="it-IT" sz="1800" b="0" i="0" u="none" strike="noStrike" kern="1200" cap="none" spc="0" normalizeH="0" baseline="0" noProof="0" dirty="0" err="1">
                <a:ln>
                  <a:noFill/>
                </a:ln>
                <a:solidFill>
                  <a:srgbClr val="FF0000"/>
                </a:solidFill>
                <a:effectLst/>
                <a:uLnTx/>
                <a:uFillTx/>
                <a:latin typeface="Aptos" panose="0211000402020202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Aptos" panose="0211000402020202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Aptos" panose="0211000402020202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(S</a:t>
            </a:r>
            <a:r>
              <a:rPr kumimoji="0" lang="it-IT" sz="1800" b="0" i="0" u="none" strike="noStrike" kern="1200" cap="none" spc="0" normalizeH="0" baseline="-30000" noProof="0" dirty="0">
                <a:ln>
                  <a:noFill/>
                </a:ln>
                <a:solidFill>
                  <a:srgbClr val="FF0000"/>
                </a:solidFill>
                <a:effectLst/>
                <a:uLnTx/>
                <a:uFillTx/>
                <a:latin typeface="Aptos" panose="0211000402020202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 </a:t>
            </a:r>
            <a:r>
              <a:rPr kumimoji="0" lang="it-IT" sz="1800" b="0" i="0" u="none" strike="noStrike" kern="1200" cap="none" spc="0" normalizeH="0" baseline="0" noProof="0" dirty="0" err="1">
                <a:ln>
                  <a:noFill/>
                </a:ln>
                <a:solidFill>
                  <a:srgbClr val="FF0000"/>
                </a:solidFill>
                <a:effectLst/>
                <a:uLnTx/>
                <a:uFillTx/>
                <a:latin typeface="Aptos" panose="0211000402020202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Aptos" panose="0211000402020202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Aptos" panose="02110004020202020204"/>
                <a:ea typeface="+mn-ea"/>
                <a:cs typeface="Times New Roman" pitchFamily="18" charset="0"/>
              </a:rPr>
              <a:t>) </a:t>
            </a:r>
            <a:endParaRPr lang="it-IT" dirty="0"/>
          </a:p>
        </p:txBody>
      </p:sp>
      <p:sp>
        <p:nvSpPr>
          <p:cNvPr id="6" name="CasellaDiTesto 5">
            <a:extLst>
              <a:ext uri="{FF2B5EF4-FFF2-40B4-BE49-F238E27FC236}">
                <a16:creationId xmlns:a16="http://schemas.microsoft.com/office/drawing/2014/main" id="{7B3931B9-D025-A7CF-E7AC-88B3AF5AA436}"/>
              </a:ext>
            </a:extLst>
          </p:cNvPr>
          <p:cNvSpPr txBox="1"/>
          <p:nvPr/>
        </p:nvSpPr>
        <p:spPr>
          <a:xfrm>
            <a:off x="7088863" y="5595972"/>
            <a:ext cx="1885428" cy="369332"/>
          </a:xfrm>
          <a:prstGeom prst="rect">
            <a:avLst/>
          </a:prstGeom>
          <a:noFill/>
        </p:spPr>
        <p:txBody>
          <a:bodyPr wrap="square">
            <a:spAutoFit/>
          </a:bodyPr>
          <a:lstStyle/>
          <a:p>
            <a:r>
              <a:rPr lang="it-IT" sz="1800" dirty="0" err="1">
                <a:solidFill>
                  <a:srgbClr val="FF0000"/>
                </a:solidFill>
                <a:cs typeface="Times New Roman" pitchFamily="18" charset="0"/>
              </a:rPr>
              <a:t>S</a:t>
            </a:r>
            <a:r>
              <a:rPr lang="it-IT" sz="1800" baseline="-30000" dirty="0" err="1">
                <a:solidFill>
                  <a:srgbClr val="FF0000"/>
                </a:solidFill>
                <a:cs typeface="Times New Roman" pitchFamily="18" charset="0"/>
              </a:rPr>
              <a:t>s</a:t>
            </a:r>
            <a:r>
              <a:rPr lang="it-IT" sz="1800" dirty="0">
                <a:solidFill>
                  <a:srgbClr val="FF0000"/>
                </a:solidFill>
                <a:cs typeface="Times New Roman" pitchFamily="18" charset="0"/>
              </a:rPr>
              <a:t> = D K</a:t>
            </a:r>
            <a:r>
              <a:rPr lang="it-IT" sz="1800" baseline="-30000" dirty="0">
                <a:solidFill>
                  <a:srgbClr val="FF0000"/>
                </a:solidFill>
                <a:cs typeface="Times New Roman" pitchFamily="18" charset="0"/>
              </a:rPr>
              <a:t>S</a:t>
            </a:r>
            <a:r>
              <a:rPr lang="it-IT" sz="1800" dirty="0">
                <a:solidFill>
                  <a:srgbClr val="FF0000"/>
                </a:solidFill>
                <a:cs typeface="Times New Roman" pitchFamily="18" charset="0"/>
              </a:rPr>
              <a:t>/(</a:t>
            </a:r>
            <a:r>
              <a:rPr lang="it-IT" sz="1800" dirty="0">
                <a:solidFill>
                  <a:srgbClr val="FF0000"/>
                </a:solidFill>
                <a:latin typeface="Symbol" pitchFamily="18" charset="2"/>
                <a:cs typeface="Times New Roman" pitchFamily="18" charset="0"/>
              </a:rPr>
              <a:t>m</a:t>
            </a:r>
            <a:r>
              <a:rPr lang="it-IT" sz="1800" baseline="-30000" dirty="0">
                <a:solidFill>
                  <a:srgbClr val="FF0000"/>
                </a:solidFill>
                <a:cs typeface="Times New Roman" pitchFamily="18" charset="0"/>
              </a:rPr>
              <a:t>m</a:t>
            </a:r>
            <a:r>
              <a:rPr lang="it-IT" sz="1800" dirty="0">
                <a:solidFill>
                  <a:srgbClr val="FF0000"/>
                </a:solidFill>
                <a:cs typeface="Times New Roman" pitchFamily="18" charset="0"/>
              </a:rPr>
              <a:t> – D) </a:t>
            </a:r>
            <a:endParaRPr lang="it-IT" dirty="0"/>
          </a:p>
        </p:txBody>
      </p:sp>
    </p:spTree>
    <p:extLst>
      <p:ext uri="{BB962C8B-B14F-4D97-AF65-F5344CB8AC3E}">
        <p14:creationId xmlns:p14="http://schemas.microsoft.com/office/powerpoint/2010/main" val="30250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188752" y="977222"/>
            <a:ext cx="8766495" cy="1692771"/>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28.</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un reattore continuo a volume costante di 10 litri, si coltiva un ceppo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streptomyces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che ha velocità specifica massima di crescita di 0,6 ore</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Se il flusso di alimentazione è 3 l/ora, quale è la velocità specifica di crescita del microrganismo allo stato stazionario?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2" name="CasellaDiTesto 1">
            <a:extLst>
              <a:ext uri="{FF2B5EF4-FFF2-40B4-BE49-F238E27FC236}">
                <a16:creationId xmlns:a16="http://schemas.microsoft.com/office/drawing/2014/main" id="{5F5F45FD-55E7-4EE3-8D5A-683C7A9A266E}"/>
              </a:ext>
            </a:extLst>
          </p:cNvPr>
          <p:cNvSpPr txBox="1"/>
          <p:nvPr/>
        </p:nvSpPr>
        <p:spPr>
          <a:xfrm>
            <a:off x="595618" y="3145872"/>
            <a:ext cx="2352952" cy="29649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V = 10 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µ</a:t>
            </a:r>
            <a:r>
              <a:rPr kumimoji="0" lang="it-IT" sz="2800" b="0" i="0" u="none" strike="noStrike" kern="1200" cap="none" spc="0" normalizeH="0" baseline="-25000" noProof="0" dirty="0">
                <a:ln>
                  <a:noFill/>
                </a:ln>
                <a:solidFill>
                  <a:prstClr val="black"/>
                </a:solidFill>
                <a:effectLst/>
                <a:uLnTx/>
                <a:uFillTx/>
                <a:latin typeface="Calibri" panose="020F0502020204030204"/>
                <a:ea typeface="+mn-ea"/>
                <a:cs typeface="+mn-cs"/>
              </a:rPr>
              <a:t>max</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K</a:t>
            </a:r>
            <a:r>
              <a:rPr kumimoji="0" lang="it-IT" sz="2800" b="0" i="0" u="none" strike="noStrike" kern="1200" cap="none" spc="0" normalizeH="0" baseline="-25000" noProof="0" dirty="0" err="1">
                <a:ln>
                  <a:noFill/>
                </a:ln>
                <a:solidFill>
                  <a:prstClr val="black"/>
                </a:solidFill>
                <a:effectLst/>
                <a:uLnTx/>
                <a:uFillTx/>
                <a:latin typeface="Calibri" panose="020F0502020204030204"/>
                <a:ea typeface="+mn-ea"/>
                <a:cs typeface="+mn-cs"/>
              </a:rPr>
              <a:t>s</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 0,03 g/l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F = 3 l/ora </a:t>
            </a:r>
          </a:p>
        </p:txBody>
      </p:sp>
    </p:spTree>
    <p:extLst>
      <p:ext uri="{BB962C8B-B14F-4D97-AF65-F5344CB8AC3E}">
        <p14:creationId xmlns:p14="http://schemas.microsoft.com/office/powerpoint/2010/main" val="22446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188752" y="977222"/>
            <a:ext cx="8766495" cy="1692771"/>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28.</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un reattore continuo a volume costante di 10 litri, si coltiva un ceppo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streptomyces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che ha velocità specifica massima di crescita di 0,6 ore</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Se il flusso di alimentazione è 3 l/ora, quale è la velocità specifica di crescita del microrganismo allo stato stazionario?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2" name="CasellaDiTesto 1">
            <a:extLst>
              <a:ext uri="{FF2B5EF4-FFF2-40B4-BE49-F238E27FC236}">
                <a16:creationId xmlns:a16="http://schemas.microsoft.com/office/drawing/2014/main" id="{5F5F45FD-55E7-4EE3-8D5A-683C7A9A266E}"/>
              </a:ext>
            </a:extLst>
          </p:cNvPr>
          <p:cNvSpPr txBox="1"/>
          <p:nvPr/>
        </p:nvSpPr>
        <p:spPr>
          <a:xfrm>
            <a:off x="595618" y="3145872"/>
            <a:ext cx="2352952" cy="29649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V = 10 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µ</a:t>
            </a:r>
            <a:r>
              <a:rPr kumimoji="0" lang="it-IT" sz="2800" b="0" i="0" u="none" strike="noStrike" kern="1200" cap="none" spc="0" normalizeH="0" baseline="-25000" noProof="0" dirty="0">
                <a:ln>
                  <a:noFill/>
                </a:ln>
                <a:solidFill>
                  <a:prstClr val="black"/>
                </a:solidFill>
                <a:effectLst/>
                <a:uLnTx/>
                <a:uFillTx/>
                <a:latin typeface="Calibri" panose="020F0502020204030204"/>
                <a:ea typeface="+mn-ea"/>
                <a:cs typeface="+mn-cs"/>
              </a:rPr>
              <a:t>max</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K</a:t>
            </a:r>
            <a:r>
              <a:rPr kumimoji="0" lang="it-IT" sz="2800" b="0" i="0" u="none" strike="noStrike" kern="1200" cap="none" spc="0" normalizeH="0" baseline="-25000" noProof="0" dirty="0" err="1">
                <a:ln>
                  <a:noFill/>
                </a:ln>
                <a:solidFill>
                  <a:prstClr val="black"/>
                </a:solidFill>
                <a:effectLst/>
                <a:uLnTx/>
                <a:uFillTx/>
                <a:latin typeface="Calibri" panose="020F0502020204030204"/>
                <a:ea typeface="+mn-ea"/>
                <a:cs typeface="+mn-cs"/>
              </a:rPr>
              <a:t>s</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 0,03 g/l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F = 3 l/ora </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22758E09-BB5A-4257-909E-12D305CD360D}"/>
                  </a:ext>
                </a:extLst>
              </p:cNvPr>
              <p:cNvSpPr txBox="1"/>
              <p:nvPr/>
            </p:nvSpPr>
            <p:spPr>
              <a:xfrm>
                <a:off x="3137483" y="3363985"/>
                <a:ext cx="4613892" cy="7210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µ = D = F/V = </a:t>
                </a:r>
                <a14:m>
                  <m:oMath xmlns:m="http://schemas.openxmlformats.org/officeDocument/2006/math">
                    <m:f>
                      <m:fPr>
                        <m:ctrlP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3 </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𝑙</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𝑜𝑟𝑎</m:t>
                        </m:r>
                      </m:num>
                      <m:den>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10 </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𝑙</m:t>
                        </m:r>
                      </m:den>
                    </m:f>
                  </m:oMath>
                </a14:m>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 = 0,3 ore </a:t>
                </a:r>
                <a:r>
                  <a:rPr kumimoji="0" lang="it-IT" sz="2800" b="0" i="0" u="none" strike="noStrike" kern="1200" cap="none" spc="0" normalizeH="0" baseline="30000" noProof="0" dirty="0">
                    <a:ln>
                      <a:noFill/>
                    </a:ln>
                    <a:solidFill>
                      <a:srgbClr val="FF0000"/>
                    </a:solidFill>
                    <a:effectLst/>
                    <a:uLnTx/>
                    <a:uFillTx/>
                    <a:latin typeface="Calibri" panose="020F0502020204030204"/>
                    <a:ea typeface="+mn-ea"/>
                    <a:cs typeface="+mn-cs"/>
                  </a:rPr>
                  <a:t>-1</a:t>
                </a:r>
                <a:endPar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3" name="CasellaDiTesto 2">
                <a:extLst>
                  <a:ext uri="{FF2B5EF4-FFF2-40B4-BE49-F238E27FC236}">
                    <a16:creationId xmlns:a16="http://schemas.microsoft.com/office/drawing/2014/main" id="{22758E09-BB5A-4257-909E-12D305CD360D}"/>
                  </a:ext>
                </a:extLst>
              </p:cNvPr>
              <p:cNvSpPr txBox="1">
                <a:spLocks noRot="1" noChangeAspect="1" noMove="1" noResize="1" noEditPoints="1" noAdjustHandles="1" noChangeArrowheads="1" noChangeShapeType="1" noTextEdit="1"/>
              </p:cNvSpPr>
              <p:nvPr/>
            </p:nvSpPr>
            <p:spPr>
              <a:xfrm>
                <a:off x="3137483" y="3363985"/>
                <a:ext cx="4613892" cy="721031"/>
              </a:xfrm>
              <a:prstGeom prst="rect">
                <a:avLst/>
              </a:prstGeom>
              <a:blipFill>
                <a:blip r:embed="rId3"/>
                <a:stretch>
                  <a:fillRect l="-2774" r="-1585" b="-11017"/>
                </a:stretch>
              </a:blipFill>
            </p:spPr>
            <p:txBody>
              <a:bodyPr/>
              <a:lstStyle/>
              <a:p>
                <a:r>
                  <a:rPr lang="it-IT">
                    <a:noFill/>
                  </a:rPr>
                  <a:t> </a:t>
                </a:r>
              </a:p>
            </p:txBody>
          </p:sp>
        </mc:Fallback>
      </mc:AlternateContent>
    </p:spTree>
    <p:extLst>
      <p:ext uri="{BB962C8B-B14F-4D97-AF65-F5344CB8AC3E}">
        <p14:creationId xmlns:p14="http://schemas.microsoft.com/office/powerpoint/2010/main" val="32508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352338" y="1178720"/>
            <a:ext cx="8196044" cy="1138773"/>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29.</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Nell’ esercizio 28, a che può servire conoscere la  velocità specifica massima di crescita e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3" name="CasellaDiTesto 2">
            <a:extLst>
              <a:ext uri="{FF2B5EF4-FFF2-40B4-BE49-F238E27FC236}">
                <a16:creationId xmlns:a16="http://schemas.microsoft.com/office/drawing/2014/main" id="{1BB81B69-078A-420C-A1DA-FB502B70496D}"/>
              </a:ext>
            </a:extLst>
          </p:cNvPr>
          <p:cNvSpPr txBox="1"/>
          <p:nvPr/>
        </p:nvSpPr>
        <p:spPr>
          <a:xfrm>
            <a:off x="1065402" y="2684477"/>
            <a:ext cx="293189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Allo stato stazionario, </a:t>
            </a:r>
          </a:p>
        </p:txBody>
      </p:sp>
      <p:sp>
        <p:nvSpPr>
          <p:cNvPr id="8" name="CasellaDiTesto 7">
            <a:extLst>
              <a:ext uri="{FF2B5EF4-FFF2-40B4-BE49-F238E27FC236}">
                <a16:creationId xmlns:a16="http://schemas.microsoft.com/office/drawing/2014/main" id="{D817B4CD-BBA1-4D5D-8D08-FECE03AA62C2}"/>
              </a:ext>
            </a:extLst>
          </p:cNvPr>
          <p:cNvSpPr txBox="1"/>
          <p:nvPr/>
        </p:nvSpPr>
        <p:spPr>
          <a:xfrm>
            <a:off x="1493241" y="3196314"/>
            <a:ext cx="4580388" cy="2199064"/>
          </a:xfrm>
          <a:prstGeom prst="rect">
            <a:avLst/>
          </a:prstGeom>
          <a:noFill/>
        </p:spPr>
        <p:txBody>
          <a:bodyPr wrap="square">
            <a:spAutoFit/>
          </a:bodyPr>
          <a:lstStyle/>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µ</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 K</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µ</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r>
              <a:rPr kumimoji="0" lang="it-IT" sz="20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(µ</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 D K</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457200" marR="0" lvl="0" indent="-457200" algn="ctr" defTabSz="457200" rtl="0" eaLnBrk="0" fontAlgn="auto" latinLnBrk="0" hangingPunct="0">
              <a:lnSpc>
                <a:spcPct val="15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20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/(µ</a:t>
            </a:r>
            <a:r>
              <a:rPr kumimoji="0" lang="it-IT" sz="20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(48)</a:t>
            </a:r>
          </a:p>
        </p:txBody>
      </p:sp>
    </p:spTree>
    <p:extLst>
      <p:ext uri="{BB962C8B-B14F-4D97-AF65-F5344CB8AC3E}">
        <p14:creationId xmlns:p14="http://schemas.microsoft.com/office/powerpoint/2010/main" val="2883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370587" y="488569"/>
            <a:ext cx="8305101" cy="4062651"/>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30.</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di un ceppo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mezzo contenente glucosio tale che il glucosio sia il nutriente limitante è caratterizzata dai seguenti parametri: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parametro occorre conoscere per calcolare la concentrazione di glucosio allo stato stazionario?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Individuato il parametro suddetto, riportare in un grafico l’andamento della concentrazione di glucosio allo stato stazionario facendo variare tale parametro tra 0,1 e 0,5 con incrementi di 0,1.</a:t>
            </a:r>
          </a:p>
        </p:txBody>
      </p:sp>
    </p:spTree>
    <p:extLst>
      <p:ext uri="{BB962C8B-B14F-4D97-AF65-F5344CB8AC3E}">
        <p14:creationId xmlns:p14="http://schemas.microsoft.com/office/powerpoint/2010/main" val="2688876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9A0E65-0A33-4FCB-A814-BB0F28CCB2FE}"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659" name="Rectangle 3"/>
          <p:cNvSpPr>
            <a:spLocks noChangeArrowheads="1"/>
          </p:cNvSpPr>
          <p:nvPr/>
        </p:nvSpPr>
        <p:spPr bwMode="auto">
          <a:xfrm>
            <a:off x="186029" y="-101818"/>
            <a:ext cx="8305101" cy="3570208"/>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di un ceppo di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mezzo contenente glucosio tale che il glucosio sia il nutriente limitante è caratterizzata dai seguenti parametri: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Quale parametro occorre conoscere per calcolare la concentrazione di glucosio allo stato stazionario?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Individuato il parametro suddetto, riportare in un grafico l’andamento della concentrazione di glucosio allo stato stazionario facendo variare tale parametro tra 0,1 e 0,5 con incrementi di 0,1.</a:t>
            </a:r>
          </a:p>
        </p:txBody>
      </p:sp>
      <p:graphicFrame>
        <p:nvGraphicFramePr>
          <p:cNvPr id="2" name="Tabella 2">
            <a:extLst>
              <a:ext uri="{FF2B5EF4-FFF2-40B4-BE49-F238E27FC236}">
                <a16:creationId xmlns:a16="http://schemas.microsoft.com/office/drawing/2014/main" id="{3C6D87F6-ED05-4D5C-A338-A3F0EEE936AC}"/>
              </a:ext>
            </a:extLst>
          </p:cNvPr>
          <p:cNvGraphicFramePr>
            <a:graphicFrameLocks noGrp="1"/>
          </p:cNvGraphicFramePr>
          <p:nvPr/>
        </p:nvGraphicFramePr>
        <p:xfrm>
          <a:off x="285225" y="3604584"/>
          <a:ext cx="5938081" cy="741680"/>
        </p:xfrm>
        <a:graphic>
          <a:graphicData uri="http://schemas.openxmlformats.org/drawingml/2006/table">
            <a:tbl>
              <a:tblPr firstRow="1" bandRow="1">
                <a:tableStyleId>{5C22544A-7EE6-4342-B048-85BDC9FD1C3A}</a:tableStyleId>
              </a:tblPr>
              <a:tblGrid>
                <a:gridCol w="858081">
                  <a:extLst>
                    <a:ext uri="{9D8B030D-6E8A-4147-A177-3AD203B41FA5}">
                      <a16:colId xmlns:a16="http://schemas.microsoft.com/office/drawing/2014/main" val="2240460430"/>
                    </a:ext>
                  </a:extLst>
                </a:gridCol>
                <a:gridCol w="1016000">
                  <a:extLst>
                    <a:ext uri="{9D8B030D-6E8A-4147-A177-3AD203B41FA5}">
                      <a16:colId xmlns:a16="http://schemas.microsoft.com/office/drawing/2014/main" val="1413651273"/>
                    </a:ext>
                  </a:extLst>
                </a:gridCol>
                <a:gridCol w="1016000">
                  <a:extLst>
                    <a:ext uri="{9D8B030D-6E8A-4147-A177-3AD203B41FA5}">
                      <a16:colId xmlns:a16="http://schemas.microsoft.com/office/drawing/2014/main" val="1404500374"/>
                    </a:ext>
                  </a:extLst>
                </a:gridCol>
                <a:gridCol w="1016000">
                  <a:extLst>
                    <a:ext uri="{9D8B030D-6E8A-4147-A177-3AD203B41FA5}">
                      <a16:colId xmlns:a16="http://schemas.microsoft.com/office/drawing/2014/main" val="3646044847"/>
                    </a:ext>
                  </a:extLst>
                </a:gridCol>
                <a:gridCol w="1016000">
                  <a:extLst>
                    <a:ext uri="{9D8B030D-6E8A-4147-A177-3AD203B41FA5}">
                      <a16:colId xmlns:a16="http://schemas.microsoft.com/office/drawing/2014/main" val="538223732"/>
                    </a:ext>
                  </a:extLst>
                </a:gridCol>
                <a:gridCol w="1016000">
                  <a:extLst>
                    <a:ext uri="{9D8B030D-6E8A-4147-A177-3AD203B41FA5}">
                      <a16:colId xmlns:a16="http://schemas.microsoft.com/office/drawing/2014/main" val="49531645"/>
                    </a:ext>
                  </a:extLst>
                </a:gridCol>
              </a:tblGrid>
              <a:tr h="370840">
                <a:tc>
                  <a:txBody>
                    <a:bodyPr/>
                    <a:lstStyle/>
                    <a:p>
                      <a:pPr algn="ctr"/>
                      <a:endParaRPr lang="it-IT" dirty="0"/>
                    </a:p>
                  </a:txBody>
                  <a:tcPr/>
                </a:tc>
                <a:tc>
                  <a:txBody>
                    <a:bodyPr/>
                    <a:lstStyle/>
                    <a:p>
                      <a:pPr algn="ctr"/>
                      <a:r>
                        <a:rPr lang="it-IT" dirty="0"/>
                        <a:t>0,1</a:t>
                      </a:r>
                    </a:p>
                  </a:txBody>
                  <a:tcPr/>
                </a:tc>
                <a:tc>
                  <a:txBody>
                    <a:bodyPr/>
                    <a:lstStyle/>
                    <a:p>
                      <a:pPr algn="ctr"/>
                      <a:r>
                        <a:rPr lang="it-IT" dirty="0"/>
                        <a:t>0,2</a:t>
                      </a:r>
                    </a:p>
                  </a:txBody>
                  <a:tcPr/>
                </a:tc>
                <a:tc>
                  <a:txBody>
                    <a:bodyPr/>
                    <a:lstStyle/>
                    <a:p>
                      <a:pPr algn="ctr"/>
                      <a:r>
                        <a:rPr lang="it-IT" dirty="0"/>
                        <a:t>0,3</a:t>
                      </a:r>
                    </a:p>
                  </a:txBody>
                  <a:tcPr/>
                </a:tc>
                <a:tc>
                  <a:txBody>
                    <a:bodyPr/>
                    <a:lstStyle/>
                    <a:p>
                      <a:pPr algn="ctr"/>
                      <a:r>
                        <a:rPr lang="it-IT" i="0" dirty="0"/>
                        <a:t>0,4</a:t>
                      </a:r>
                    </a:p>
                  </a:txBody>
                  <a:tcPr/>
                </a:tc>
                <a:tc>
                  <a:txBody>
                    <a:bodyPr/>
                    <a:lstStyle/>
                    <a:p>
                      <a:pPr algn="ctr"/>
                      <a:r>
                        <a:rPr lang="it-IT" dirty="0"/>
                        <a:t>0,5</a:t>
                      </a:r>
                    </a:p>
                  </a:txBody>
                  <a:tcPr/>
                </a:tc>
                <a:extLst>
                  <a:ext uri="{0D108BD9-81ED-4DB2-BD59-A6C34878D82A}">
                    <a16:rowId xmlns:a16="http://schemas.microsoft.com/office/drawing/2014/main" val="9565535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err="1"/>
                        <a:t>S</a:t>
                      </a:r>
                      <a:r>
                        <a:rPr lang="it-IT" baseline="-25000" dirty="0" err="1"/>
                        <a:t>s</a:t>
                      </a:r>
                      <a:endParaRPr lang="it-IT" baseline="-25000" dirty="0"/>
                    </a:p>
                  </a:txBody>
                  <a:tcPr/>
                </a:tc>
                <a:tc>
                  <a:txBody>
                    <a:bodyPr/>
                    <a:lstStyle/>
                    <a:p>
                      <a:pPr algn="ctr"/>
                      <a:r>
                        <a:rPr lang="it-IT" dirty="0"/>
                        <a:t>0,006</a:t>
                      </a:r>
                    </a:p>
                  </a:txBody>
                  <a:tcPr/>
                </a:tc>
                <a:tc>
                  <a:txBody>
                    <a:bodyPr/>
                    <a:lstStyle/>
                    <a:p>
                      <a:pPr algn="ctr"/>
                      <a:r>
                        <a:rPr lang="it-IT" dirty="0"/>
                        <a:t>0,015</a:t>
                      </a:r>
                    </a:p>
                  </a:txBody>
                  <a:tcPr/>
                </a:tc>
                <a:tc>
                  <a:txBody>
                    <a:bodyPr/>
                    <a:lstStyle/>
                    <a:p>
                      <a:pPr algn="ctr"/>
                      <a:r>
                        <a:rPr lang="it-IT" dirty="0"/>
                        <a:t>0,03</a:t>
                      </a:r>
                    </a:p>
                  </a:txBody>
                  <a:tcPr/>
                </a:tc>
                <a:tc>
                  <a:txBody>
                    <a:bodyPr/>
                    <a:lstStyle/>
                    <a:p>
                      <a:pPr algn="ctr"/>
                      <a:r>
                        <a:rPr lang="it-IT" dirty="0"/>
                        <a:t>0,06</a:t>
                      </a:r>
                    </a:p>
                  </a:txBody>
                  <a:tcPr/>
                </a:tc>
                <a:tc>
                  <a:txBody>
                    <a:bodyPr/>
                    <a:lstStyle/>
                    <a:p>
                      <a:pPr algn="ctr"/>
                      <a:r>
                        <a:rPr lang="it-IT" dirty="0"/>
                        <a:t>0,15</a:t>
                      </a:r>
                    </a:p>
                  </a:txBody>
                  <a:tcPr/>
                </a:tc>
                <a:extLst>
                  <a:ext uri="{0D108BD9-81ED-4DB2-BD59-A6C34878D82A}">
                    <a16:rowId xmlns:a16="http://schemas.microsoft.com/office/drawing/2014/main" val="3742229424"/>
                  </a:ext>
                </a:extLst>
              </a:tr>
            </a:tbl>
          </a:graphicData>
        </a:graphic>
      </p:graphicFrame>
      <p:sp>
        <p:nvSpPr>
          <p:cNvPr id="6" name="CasellaDiTesto 5">
            <a:extLst>
              <a:ext uri="{FF2B5EF4-FFF2-40B4-BE49-F238E27FC236}">
                <a16:creationId xmlns:a16="http://schemas.microsoft.com/office/drawing/2014/main" id="{0EC72B69-C7C2-4847-B85A-D62204E26CBA}"/>
              </a:ext>
            </a:extLst>
          </p:cNvPr>
          <p:cNvSpPr txBox="1"/>
          <p:nvPr/>
        </p:nvSpPr>
        <p:spPr>
          <a:xfrm>
            <a:off x="595455" y="3606092"/>
            <a:ext cx="32733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sp>
        <p:nvSpPr>
          <p:cNvPr id="10" name="CasellaDiTesto 9">
            <a:extLst>
              <a:ext uri="{FF2B5EF4-FFF2-40B4-BE49-F238E27FC236}">
                <a16:creationId xmlns:a16="http://schemas.microsoft.com/office/drawing/2014/main" id="{7F9FF52D-53BE-46F9-99AD-9A31D9C70BC0}"/>
              </a:ext>
            </a:extLst>
          </p:cNvPr>
          <p:cNvSpPr txBox="1"/>
          <p:nvPr/>
        </p:nvSpPr>
        <p:spPr>
          <a:xfrm>
            <a:off x="461394" y="4857118"/>
            <a:ext cx="458038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FEED2736-88BB-4F22-93F9-69A021EFF90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863129" y="4372167"/>
            <a:ext cx="4131579" cy="2485833"/>
          </a:xfrm>
          <a:prstGeom prst="rect">
            <a:avLst/>
          </a:prstGeom>
        </p:spPr>
      </p:pic>
    </p:spTree>
    <p:extLst>
      <p:ext uri="{BB962C8B-B14F-4D97-AF65-F5344CB8AC3E}">
        <p14:creationId xmlns:p14="http://schemas.microsoft.com/office/powerpoint/2010/main" val="2286858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9E5AF8-6631-416C-A675-35D3173317B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755" name="Rectangle 3"/>
          <p:cNvSpPr>
            <a:spLocks noChangeArrowheads="1"/>
          </p:cNvSpPr>
          <p:nvPr/>
        </p:nvSpPr>
        <p:spPr bwMode="auto">
          <a:xfrm>
            <a:off x="0" y="1334369"/>
            <a:ext cx="9144000" cy="3924151"/>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31</a:t>
            </a:r>
            <a:r>
              <a:rPr kumimoji="0" lang="it-IT" sz="22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 che serve conoscere Y</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nell’esercizio precedente?</a:t>
            </a:r>
            <a:r>
              <a:rPr kumimoji="0" lang="it-IT" sz="31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quali condizioni potremmo usarlo e come?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6" name="CasellaDiTesto 5">
            <a:extLst>
              <a:ext uri="{FF2B5EF4-FFF2-40B4-BE49-F238E27FC236}">
                <a16:creationId xmlns:a16="http://schemas.microsoft.com/office/drawing/2014/main" id="{20EA93B7-FD95-44E4-9AF9-232E2D3D01B7}"/>
              </a:ext>
            </a:extLst>
          </p:cNvPr>
          <p:cNvSpPr txBox="1"/>
          <p:nvPr/>
        </p:nvSpPr>
        <p:spPr>
          <a:xfrm>
            <a:off x="924887" y="3721541"/>
            <a:ext cx="465169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54989DA4-4DC2-4E5E-B73E-5B8C037A8E40}"/>
              </a:ext>
            </a:extLst>
          </p:cNvPr>
          <p:cNvSpPr txBox="1"/>
          <p:nvPr/>
        </p:nvSpPr>
        <p:spPr>
          <a:xfrm>
            <a:off x="136320" y="4142179"/>
            <a:ext cx="7925499" cy="880369"/>
          </a:xfrm>
          <a:prstGeom prst="rect">
            <a:avLst/>
          </a:prstGeom>
          <a:noFill/>
        </p:spPr>
        <p:txBody>
          <a:bodyPr wrap="square">
            <a:spAutoFit/>
          </a:bodyPr>
          <a:lstStyle/>
          <a:p>
            <a:pPr marL="457200" marR="0" lvl="0" indent="-457200" algn="just" defTabSz="457200" rtl="0" eaLnBrk="0" fontAlgn="auto" latinLnBrk="0" hangingPunct="0">
              <a:lnSpc>
                <a:spcPct val="150000"/>
              </a:lnSpc>
              <a:spcBef>
                <a:spcPts val="0"/>
              </a:spcBef>
              <a:spcAft>
                <a:spcPts val="0"/>
              </a:spcAft>
              <a:buClrTx/>
              <a:buSzTx/>
              <a:buFont typeface="Symbol" panose="05050102010706020507" pitchFamily="18" charset="2"/>
              <a:buChar char="·"/>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determina </a:t>
            </a:r>
            <a:r>
              <a:rPr kumimoji="0" lang="it-IT"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a:t>
            </a:r>
            <a:r>
              <a:rPr kumimoji="0" lang="it-IT" sz="18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infatti se</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coefficiente di resa è basso, la concentrazione di X allo stato stazionario sarà bassa.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9E5AF8-6631-416C-A675-35D3173317B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755" name="Rectangle 3"/>
          <p:cNvSpPr>
            <a:spLocks noChangeArrowheads="1"/>
          </p:cNvSpPr>
          <p:nvPr/>
        </p:nvSpPr>
        <p:spPr bwMode="auto">
          <a:xfrm>
            <a:off x="20638" y="86916"/>
            <a:ext cx="9144000" cy="6771084"/>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32.</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Un ceppo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cresce in un reattore continuo di 10 litri su un mezzo contenente glucosio come nutriente limitante. Il microrganismo produce acido lattico e la crescita del prodotto è associata alla crescita cellulare. Il flusso di alimentazione è 3 l/ora.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del microrganismo è caratterizzata dai seguenti parametri: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Calcolare la concentrazione stazionaria di glucosio per le seguenti concentrazioni di glucosio in alimentazione: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Cosa si dimostra con questo esercizio?</a:t>
            </a:r>
          </a:p>
        </p:txBody>
      </p:sp>
      <p:graphicFrame>
        <p:nvGraphicFramePr>
          <p:cNvPr id="842830" name="Group 78"/>
          <p:cNvGraphicFramePr>
            <a:graphicFrameLocks noGrp="1"/>
          </p:cNvGraphicFramePr>
          <p:nvPr/>
        </p:nvGraphicFramePr>
        <p:xfrm>
          <a:off x="755650" y="4508500"/>
          <a:ext cx="7632700" cy="1470026"/>
        </p:xfrm>
        <a:graphic>
          <a:graphicData uri="http://schemas.openxmlformats.org/drawingml/2006/table">
            <a:tbl>
              <a:tblPr/>
              <a:tblGrid>
                <a:gridCol w="1271588">
                  <a:extLst>
                    <a:ext uri="{9D8B030D-6E8A-4147-A177-3AD203B41FA5}">
                      <a16:colId xmlns:a16="http://schemas.microsoft.com/office/drawing/2014/main" val="20000"/>
                    </a:ext>
                  </a:extLst>
                </a:gridCol>
                <a:gridCol w="1273175">
                  <a:extLst>
                    <a:ext uri="{9D8B030D-6E8A-4147-A177-3AD203B41FA5}">
                      <a16:colId xmlns:a16="http://schemas.microsoft.com/office/drawing/2014/main" val="20001"/>
                    </a:ext>
                  </a:extLst>
                </a:gridCol>
                <a:gridCol w="1271587">
                  <a:extLst>
                    <a:ext uri="{9D8B030D-6E8A-4147-A177-3AD203B41FA5}">
                      <a16:colId xmlns:a16="http://schemas.microsoft.com/office/drawing/2014/main" val="20002"/>
                    </a:ext>
                  </a:extLst>
                </a:gridCol>
                <a:gridCol w="1271588">
                  <a:extLst>
                    <a:ext uri="{9D8B030D-6E8A-4147-A177-3AD203B41FA5}">
                      <a16:colId xmlns:a16="http://schemas.microsoft.com/office/drawing/2014/main" val="20003"/>
                    </a:ext>
                  </a:extLst>
                </a:gridCol>
                <a:gridCol w="1273175">
                  <a:extLst>
                    <a:ext uri="{9D8B030D-6E8A-4147-A177-3AD203B41FA5}">
                      <a16:colId xmlns:a16="http://schemas.microsoft.com/office/drawing/2014/main" val="20004"/>
                    </a:ext>
                  </a:extLst>
                </a:gridCol>
                <a:gridCol w="1271587">
                  <a:extLst>
                    <a:ext uri="{9D8B030D-6E8A-4147-A177-3AD203B41FA5}">
                      <a16:colId xmlns:a16="http://schemas.microsoft.com/office/drawing/2014/main" val="20005"/>
                    </a:ext>
                  </a:extLst>
                </a:gridCol>
              </a:tblGrid>
              <a:tr h="544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S</a:t>
                      </a:r>
                      <a:r>
                        <a:rPr kumimoji="0" lang="en-GB" sz="1400" b="0" i="1" u="none" strike="noStrike" cap="none" normalizeH="0" baseline="-30000">
                          <a:ln>
                            <a:noFill/>
                          </a:ln>
                          <a:solidFill>
                            <a:schemeClr val="tx1"/>
                          </a:solidFill>
                          <a:effectLst/>
                          <a:latin typeface="Times New Roman" pitchFamily="18" charset="0"/>
                          <a:cs typeface="Times New Roman" pitchFamily="18" charset="0"/>
                        </a:rPr>
                        <a:t>0, </a:t>
                      </a:r>
                      <a:r>
                        <a:rPr kumimoji="0" lang="en-GB" sz="1400" b="0" i="1" u="none" strike="noStrike" cap="none" normalizeH="0" baseline="0">
                          <a:ln>
                            <a:noFill/>
                          </a:ln>
                          <a:solidFill>
                            <a:schemeClr val="tx1"/>
                          </a:solidFill>
                          <a:effectLst/>
                          <a:latin typeface="Times New Roman" pitchFamily="18" charset="0"/>
                          <a:cs typeface="Times New Roman" pitchFamily="18" charset="0"/>
                        </a:rPr>
                        <a:t>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1</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10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20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30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40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5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S</a:t>
                      </a:r>
                      <a:r>
                        <a:rPr kumimoji="0" lang="en-GB" sz="1400" b="0" i="1" u="none" strike="noStrike" cap="none" normalizeH="0" baseline="-30000">
                          <a:ln>
                            <a:noFill/>
                          </a:ln>
                          <a:solidFill>
                            <a:schemeClr val="tx1"/>
                          </a:solidFill>
                          <a:effectLst/>
                          <a:latin typeface="Times New Roman" pitchFamily="18" charset="0"/>
                          <a:cs typeface="Times New Roman" pitchFamily="18" charset="0"/>
                        </a:rPr>
                        <a:t>S</a:t>
                      </a:r>
                      <a:r>
                        <a:rPr kumimoji="0" lang="en-GB" sz="1400" b="0" i="1" u="none" strike="noStrike" cap="none" normalizeH="0" baseline="0">
                          <a:ln>
                            <a:noFill/>
                          </a:ln>
                          <a:solidFill>
                            <a:schemeClr val="tx1"/>
                          </a:solidFill>
                          <a:effectLst/>
                          <a:latin typeface="Times New Roman" pitchFamily="18" charset="0"/>
                          <a:cs typeface="Times New Roman" pitchFamily="18" charset="0"/>
                        </a:rPr>
                        <a:t>, 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9648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9E5AF8-6631-416C-A675-35D3173317B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755" name="Rectangle 3"/>
          <p:cNvSpPr>
            <a:spLocks noChangeArrowheads="1"/>
          </p:cNvSpPr>
          <p:nvPr/>
        </p:nvSpPr>
        <p:spPr bwMode="auto">
          <a:xfrm>
            <a:off x="0" y="712329"/>
            <a:ext cx="9144000" cy="5293757"/>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32.</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Un ceppo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cresce in un reattore continuo di 10 litri su un mezzo contenente glucosio come nutriente limitante. Il microrganismo produce acido lattico e la crescita del prodotto è associata alla crescita cellulare. Il flusso di alimentazione è 3 l/ora.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del microrganismo è caratterizzata dai seguenti parametri: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Calcolare la concentrazione stazionaria di glucosio per le seguenti concentrazioni di glucosio in alimentazione: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D = F/V = 3/10 </a:t>
            </a:r>
            <a:r>
              <a:rPr kumimoji="0" lang="it-IT" sz="1800" b="0" i="0" u="none" strike="noStrike" kern="1200" cap="none" spc="0" normalizeH="0" baseline="0" noProof="0">
                <a:ln>
                  <a:noFill/>
                </a:ln>
                <a:solidFill>
                  <a:srgbClr val="FF0000"/>
                </a:solidFill>
                <a:effectLst/>
                <a:uLnTx/>
                <a:uFillTx/>
                <a:latin typeface="Calibri" panose="020F0502020204030204"/>
                <a:ea typeface="+mn-ea"/>
                <a:cs typeface="Times New Roman" pitchFamily="18" charset="0"/>
              </a:rPr>
              <a:t>= 0,3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ore</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Cosa si dimostra con questo esercizio?</a:t>
            </a:r>
          </a:p>
        </p:txBody>
      </p:sp>
      <mc:AlternateContent xmlns:mc="http://schemas.openxmlformats.org/markup-compatibility/2006" xmlns:a14="http://schemas.microsoft.com/office/drawing/2010/main">
        <mc:Choice Requires="a14">
          <p:graphicFrame>
            <p:nvGraphicFramePr>
              <p:cNvPr id="842830" name="Group 78"/>
              <p:cNvGraphicFramePr>
                <a:graphicFrameLocks noGrp="1"/>
              </p:cNvGraphicFramePr>
              <p:nvPr/>
            </p:nvGraphicFramePr>
            <p:xfrm>
              <a:off x="579481" y="3359208"/>
              <a:ext cx="7632700" cy="1470026"/>
            </p:xfrm>
            <a:graphic>
              <a:graphicData uri="http://schemas.openxmlformats.org/drawingml/2006/table">
                <a:tbl>
                  <a:tblPr/>
                  <a:tblGrid>
                    <a:gridCol w="1271588">
                      <a:extLst>
                        <a:ext uri="{9D8B030D-6E8A-4147-A177-3AD203B41FA5}">
                          <a16:colId xmlns:a16="http://schemas.microsoft.com/office/drawing/2014/main" val="20000"/>
                        </a:ext>
                      </a:extLst>
                    </a:gridCol>
                    <a:gridCol w="1273175">
                      <a:extLst>
                        <a:ext uri="{9D8B030D-6E8A-4147-A177-3AD203B41FA5}">
                          <a16:colId xmlns:a16="http://schemas.microsoft.com/office/drawing/2014/main" val="20001"/>
                        </a:ext>
                      </a:extLst>
                    </a:gridCol>
                    <a:gridCol w="1271587">
                      <a:extLst>
                        <a:ext uri="{9D8B030D-6E8A-4147-A177-3AD203B41FA5}">
                          <a16:colId xmlns:a16="http://schemas.microsoft.com/office/drawing/2014/main" val="20002"/>
                        </a:ext>
                      </a:extLst>
                    </a:gridCol>
                    <a:gridCol w="1271588">
                      <a:extLst>
                        <a:ext uri="{9D8B030D-6E8A-4147-A177-3AD203B41FA5}">
                          <a16:colId xmlns:a16="http://schemas.microsoft.com/office/drawing/2014/main" val="20003"/>
                        </a:ext>
                      </a:extLst>
                    </a:gridCol>
                    <a:gridCol w="1273175">
                      <a:extLst>
                        <a:ext uri="{9D8B030D-6E8A-4147-A177-3AD203B41FA5}">
                          <a16:colId xmlns:a16="http://schemas.microsoft.com/office/drawing/2014/main" val="20004"/>
                        </a:ext>
                      </a:extLst>
                    </a:gridCol>
                    <a:gridCol w="1271587">
                      <a:extLst>
                        <a:ext uri="{9D8B030D-6E8A-4147-A177-3AD203B41FA5}">
                          <a16:colId xmlns:a16="http://schemas.microsoft.com/office/drawing/2014/main" val="20005"/>
                        </a:ext>
                      </a:extLst>
                    </a:gridCol>
                  </a:tblGrid>
                  <a:tr h="544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S</a:t>
                          </a:r>
                          <a:r>
                            <a:rPr kumimoji="0" lang="en-GB" sz="1400" b="0" i="1" u="none" strike="noStrike" cap="none" normalizeH="0" baseline="-30000">
                              <a:ln>
                                <a:noFill/>
                              </a:ln>
                              <a:solidFill>
                                <a:schemeClr val="tx1"/>
                              </a:solidFill>
                              <a:effectLst/>
                              <a:latin typeface="Times New Roman" pitchFamily="18" charset="0"/>
                              <a:cs typeface="Times New Roman" pitchFamily="18" charset="0"/>
                            </a:rPr>
                            <a:t>0, </a:t>
                          </a:r>
                          <a:r>
                            <a:rPr kumimoji="0" lang="en-GB" sz="1400" b="0" i="1" u="none" strike="noStrike" cap="none" normalizeH="0" baseline="0">
                              <a:ln>
                                <a:noFill/>
                              </a:ln>
                              <a:solidFill>
                                <a:schemeClr val="tx1"/>
                              </a:solidFill>
                              <a:effectLst/>
                              <a:latin typeface="Times New Roman" pitchFamily="18" charset="0"/>
                              <a:cs typeface="Times New Roman" pitchFamily="18" charset="0"/>
                            </a:rPr>
                            <a:t>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1</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10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20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30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40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5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S</a:t>
                          </a:r>
                          <a:r>
                            <a:rPr kumimoji="0" lang="en-GB" sz="1400" b="0" i="1" u="none" strike="noStrike" cap="none" normalizeH="0" baseline="-30000">
                              <a:ln>
                                <a:noFill/>
                              </a:ln>
                              <a:solidFill>
                                <a:schemeClr val="tx1"/>
                              </a:solidFill>
                              <a:effectLst/>
                              <a:latin typeface="Times New Roman" pitchFamily="18" charset="0"/>
                              <a:cs typeface="Times New Roman" pitchFamily="18" charset="0"/>
                            </a:rPr>
                            <a:t>S</a:t>
                          </a:r>
                          <a:r>
                            <a:rPr kumimoji="0" lang="en-GB" sz="1400" b="0" i="1" u="none" strike="noStrike" cap="none" normalizeH="0" baseline="0">
                              <a:ln>
                                <a:noFill/>
                              </a:ln>
                              <a:solidFill>
                                <a:schemeClr val="tx1"/>
                              </a:solidFill>
                              <a:effectLst/>
                              <a:latin typeface="Times New Roman" pitchFamily="18" charset="0"/>
                              <a:cs typeface="Times New Roman" pitchFamily="18" charset="0"/>
                            </a:rPr>
                            <a:t>, 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14:m>
                            <m:oMath xmlns:m="http://schemas.openxmlformats.org/officeDocument/2006/math">
                              <m:f>
                                <m:fPr>
                                  <m:ctrlPr>
                                    <a:rPr kumimoji="0" lang="it-IT" sz="1400" b="0" i="1" u="none" strike="noStrike" cap="none" normalizeH="0" baseline="0" smtClean="0">
                                      <a:ln>
                                        <a:noFill/>
                                      </a:ln>
                                      <a:solidFill>
                                        <a:srgbClr val="FF0000"/>
                                      </a:solidFill>
                                      <a:effectLst/>
                                      <a:latin typeface="Cambria Math" panose="02040503050406030204" pitchFamily="18" charset="0"/>
                                    </a:rPr>
                                  </m:ctrlPr>
                                </m:fPr>
                                <m:num>
                                  <m:r>
                                    <a:rPr kumimoji="0" lang="it-IT" sz="1400" b="0" i="1" u="none" strike="noStrike" cap="none" normalizeH="0" baseline="0" smtClean="0">
                                      <a:ln>
                                        <a:noFill/>
                                      </a:ln>
                                      <a:solidFill>
                                        <a:srgbClr val="FF0000"/>
                                      </a:solidFill>
                                      <a:effectLst/>
                                      <a:latin typeface="Cambria Math" panose="02040503050406030204" pitchFamily="18" charset="0"/>
                                    </a:rPr>
                                    <m:t>0,3∗0,03</m:t>
                                  </m:r>
                                </m:num>
                                <m:den>
                                  <m:r>
                                    <a:rPr kumimoji="0" lang="it-IT" sz="1400" b="0" i="1" u="none" strike="noStrike" cap="none" normalizeH="0" baseline="0" smtClean="0">
                                      <a:ln>
                                        <a:noFill/>
                                      </a:ln>
                                      <a:solidFill>
                                        <a:srgbClr val="FF0000"/>
                                      </a:solidFill>
                                      <a:effectLst/>
                                      <a:latin typeface="Cambria Math" panose="02040503050406030204" pitchFamily="18" charset="0"/>
                                    </a:rPr>
                                    <m:t>0,6−0,3</m:t>
                                  </m:r>
                                </m:den>
                              </m:f>
                            </m:oMath>
                          </a14:m>
                          <a:r>
                            <a:rPr kumimoji="0" lang="it-IT" sz="1400" b="0" i="0" u="none" strike="noStrike" cap="none" normalizeH="0" baseline="0" dirty="0">
                              <a:ln>
                                <a:noFill/>
                              </a:ln>
                              <a:solidFill>
                                <a:srgbClr val="FF0000"/>
                              </a:solidFill>
                              <a:effectLst/>
                              <a:latin typeface="Times New Roman" pitchFamily="18" charset="0"/>
                            </a:rPr>
                            <a:t> = 0,03</a:t>
                          </a:r>
                          <a:endParaRPr kumimoji="0" lang="it-IT"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842830" name="Group 78"/>
              <p:cNvGraphicFramePr>
                <a:graphicFrameLocks noGrp="1"/>
              </p:cNvGraphicFramePr>
              <p:nvPr>
                <p:extLst>
                  <p:ext uri="{D42A27DB-BD31-4B8C-83A1-F6EECF244321}">
                    <p14:modId xmlns:p14="http://schemas.microsoft.com/office/powerpoint/2010/main" val="1636755246"/>
                  </p:ext>
                </p:extLst>
              </p:nvPr>
            </p:nvGraphicFramePr>
            <p:xfrm>
              <a:off x="579481" y="3359208"/>
              <a:ext cx="7632700" cy="1470026"/>
            </p:xfrm>
            <a:graphic>
              <a:graphicData uri="http://schemas.openxmlformats.org/drawingml/2006/table">
                <a:tbl>
                  <a:tblPr/>
                  <a:tblGrid>
                    <a:gridCol w="1271588">
                      <a:extLst>
                        <a:ext uri="{9D8B030D-6E8A-4147-A177-3AD203B41FA5}">
                          <a16:colId xmlns:a16="http://schemas.microsoft.com/office/drawing/2014/main" val="20000"/>
                        </a:ext>
                      </a:extLst>
                    </a:gridCol>
                    <a:gridCol w="1273175">
                      <a:extLst>
                        <a:ext uri="{9D8B030D-6E8A-4147-A177-3AD203B41FA5}">
                          <a16:colId xmlns:a16="http://schemas.microsoft.com/office/drawing/2014/main" val="20001"/>
                        </a:ext>
                      </a:extLst>
                    </a:gridCol>
                    <a:gridCol w="1271587">
                      <a:extLst>
                        <a:ext uri="{9D8B030D-6E8A-4147-A177-3AD203B41FA5}">
                          <a16:colId xmlns:a16="http://schemas.microsoft.com/office/drawing/2014/main" val="20002"/>
                        </a:ext>
                      </a:extLst>
                    </a:gridCol>
                    <a:gridCol w="1271588">
                      <a:extLst>
                        <a:ext uri="{9D8B030D-6E8A-4147-A177-3AD203B41FA5}">
                          <a16:colId xmlns:a16="http://schemas.microsoft.com/office/drawing/2014/main" val="20003"/>
                        </a:ext>
                      </a:extLst>
                    </a:gridCol>
                    <a:gridCol w="1273175">
                      <a:extLst>
                        <a:ext uri="{9D8B030D-6E8A-4147-A177-3AD203B41FA5}">
                          <a16:colId xmlns:a16="http://schemas.microsoft.com/office/drawing/2014/main" val="20004"/>
                        </a:ext>
                      </a:extLst>
                    </a:gridCol>
                    <a:gridCol w="1271587">
                      <a:extLst>
                        <a:ext uri="{9D8B030D-6E8A-4147-A177-3AD203B41FA5}">
                          <a16:colId xmlns:a16="http://schemas.microsoft.com/office/drawing/2014/main" val="20005"/>
                        </a:ext>
                      </a:extLst>
                    </a:gridCol>
                  </a:tblGrid>
                  <a:tr h="544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S</a:t>
                          </a:r>
                          <a:r>
                            <a:rPr kumimoji="0" lang="en-GB" sz="1400" b="0" i="1" u="none" strike="noStrike" cap="none" normalizeH="0" baseline="-30000">
                              <a:ln>
                                <a:noFill/>
                              </a:ln>
                              <a:solidFill>
                                <a:schemeClr val="tx1"/>
                              </a:solidFill>
                              <a:effectLst/>
                              <a:latin typeface="Times New Roman" pitchFamily="18" charset="0"/>
                              <a:cs typeface="Times New Roman" pitchFamily="18" charset="0"/>
                            </a:rPr>
                            <a:t>0, </a:t>
                          </a:r>
                          <a:r>
                            <a:rPr kumimoji="0" lang="en-GB" sz="1400" b="0" i="1" u="none" strike="noStrike" cap="none" normalizeH="0" baseline="0">
                              <a:ln>
                                <a:noFill/>
                              </a:ln>
                              <a:solidFill>
                                <a:schemeClr val="tx1"/>
                              </a:solidFill>
                              <a:effectLst/>
                              <a:latin typeface="Times New Roman" pitchFamily="18" charset="0"/>
                              <a:cs typeface="Times New Roman" pitchFamily="18" charset="0"/>
                            </a:rPr>
                            <a:t>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1</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10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20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30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40</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5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S</a:t>
                          </a:r>
                          <a:r>
                            <a:rPr kumimoji="0" lang="en-GB" sz="1400" b="0" i="1" u="none" strike="noStrike" cap="none" normalizeH="0" baseline="-30000">
                              <a:ln>
                                <a:noFill/>
                              </a:ln>
                              <a:solidFill>
                                <a:schemeClr val="tx1"/>
                              </a:solidFill>
                              <a:effectLst/>
                              <a:latin typeface="Times New Roman" pitchFamily="18" charset="0"/>
                              <a:cs typeface="Times New Roman" pitchFamily="18" charset="0"/>
                            </a:rPr>
                            <a:t>S</a:t>
                          </a:r>
                          <a:r>
                            <a:rPr kumimoji="0" lang="en-GB" sz="1400" b="0" i="1" u="none" strike="noStrike" cap="none" normalizeH="0" baseline="0">
                              <a:ln>
                                <a:noFill/>
                              </a:ln>
                              <a:solidFill>
                                <a:schemeClr val="tx1"/>
                              </a:solidFill>
                              <a:effectLst/>
                              <a:latin typeface="Times New Roman" pitchFamily="18" charset="0"/>
                              <a:cs typeface="Times New Roman" pitchFamily="18" charset="0"/>
                            </a:rPr>
                            <a:t>, 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it-IT"/>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101435" t="-60526" r="-400478" b="-1316"/>
                          </a:stretch>
                        </a:blip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428847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F22CD0-BF7D-402F-971C-F29339F5C31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803" name="Rectangle 3"/>
          <p:cNvSpPr>
            <a:spLocks noChangeArrowheads="1"/>
          </p:cNvSpPr>
          <p:nvPr/>
        </p:nvSpPr>
        <p:spPr bwMode="auto">
          <a:xfrm>
            <a:off x="20638" y="788250"/>
            <a:ext cx="9144000" cy="3139321"/>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Calibri" panose="020F0502020204030204"/>
                <a:ea typeface="+mn-ea"/>
                <a:cs typeface="+mn-cs"/>
              </a:rPr>
              <a:t>Esercizio 33</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Un ceppo di </a:t>
            </a:r>
            <a:r>
              <a:rPr kumimoji="0" lang="it-IT" sz="22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cresce in un reattore continuo di 10 litri su un mezzo contenente glucosio come nutriente limitante. La crescita del microrganismo è caratterizzata dai seguenti parametri:  </a:t>
            </a:r>
            <a:r>
              <a:rPr kumimoji="0" lang="el-GR" sz="22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22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22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2200" b="0" i="1" u="none" strike="noStrike" kern="1200" cap="none" spc="0" normalizeH="0" baseline="-25000" noProof="0" dirty="0">
                <a:ln>
                  <a:noFill/>
                </a:ln>
                <a:solidFill>
                  <a:prstClr val="black"/>
                </a:solidFill>
                <a:effectLst/>
                <a:uLnTx/>
                <a:uFillTx/>
                <a:latin typeface="Calibri" panose="020F0502020204030204"/>
                <a:ea typeface="+mn-ea"/>
                <a:cs typeface="+mn-cs"/>
              </a:rPr>
              <a:t>S </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0,03 g/l, Y</a:t>
            </a:r>
            <a:r>
              <a:rPr kumimoji="0" lang="it-IT" sz="22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 0,3 g/g. Si eseguono esperimenti con una soluzione di glucosio a concentrazione di 1 g/l, modificando il flusso di alimentazione come riportato nella tabella seguente. Calcolare la concentrazione stazionaria di biomassa al variare del flusso di alimentazione. Riportare in grafico la variazione della composizione della biomassa e del substrato nello stato stazionario al variare del flusso di alimentazione e del tempo di permanenza.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45022" name="Group 222"/>
          <p:cNvGraphicFramePr>
            <a:graphicFrameLocks noGrp="1"/>
          </p:cNvGraphicFramePr>
          <p:nvPr/>
        </p:nvGraphicFramePr>
        <p:xfrm>
          <a:off x="1692275" y="4139487"/>
          <a:ext cx="6210300" cy="2377440"/>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F,</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 </a:t>
                      </a:r>
                      <a:r>
                        <a:rPr kumimoji="0" lang="it-IT" sz="1400" b="0" i="1" u="none" strike="noStrike" cap="none" normalizeH="0" baseline="0">
                          <a:ln>
                            <a:noFill/>
                          </a:ln>
                          <a:solidFill>
                            <a:schemeClr val="tx1"/>
                          </a:solidFill>
                          <a:effectLst/>
                          <a:latin typeface="Times New Roman" pitchFamily="18" charset="0"/>
                          <a:cs typeface="Times New Roman" pitchFamily="18" charset="0"/>
                        </a:rPr>
                        <a:t>l/ora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dirty="0">
                          <a:ln>
                            <a:noFill/>
                          </a:ln>
                          <a:solidFill>
                            <a:schemeClr val="tx1"/>
                          </a:solidFill>
                          <a:effectLst/>
                          <a:latin typeface="Times New Roman" pitchFamily="18" charset="0"/>
                          <a:cs typeface="Times New Roman" pitchFamily="18" charset="0"/>
                        </a:rPr>
                        <a:t>1</a:t>
                      </a:r>
                      <a:endParaRPr kumimoji="0" lang="fr-FR"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a:ln>
                            <a:noFill/>
                          </a:ln>
                          <a:solidFill>
                            <a:schemeClr val="tx1"/>
                          </a:solidFill>
                          <a:effectLst/>
                          <a:latin typeface="Times New Roman" pitchFamily="18" charset="0"/>
                          <a:cs typeface="Times New Roman" pitchFamily="18" charset="0"/>
                        </a:rPr>
                        <a:t>2</a:t>
                      </a:r>
                      <a:endParaRPr kumimoji="0" lang="fr-FR"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a:ln>
                            <a:noFill/>
                          </a:ln>
                          <a:solidFill>
                            <a:schemeClr val="tx1"/>
                          </a:solidFill>
                          <a:effectLst/>
                          <a:latin typeface="Times New Roman" pitchFamily="18" charset="0"/>
                          <a:cs typeface="Times New Roman" pitchFamily="18" charset="0"/>
                        </a:rPr>
                        <a:t>3</a:t>
                      </a:r>
                      <a:endParaRPr kumimoji="0" lang="fr-FR"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a:ln>
                            <a:noFill/>
                          </a:ln>
                          <a:solidFill>
                            <a:schemeClr val="tx1"/>
                          </a:solidFill>
                          <a:effectLst/>
                          <a:latin typeface="Times New Roman" pitchFamily="18" charset="0"/>
                          <a:cs typeface="Times New Roman" pitchFamily="18" charset="0"/>
                        </a:rPr>
                        <a:t>4</a:t>
                      </a:r>
                      <a:endParaRPr kumimoji="0" lang="fr-FR"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a:ln>
                            <a:noFill/>
                          </a:ln>
                          <a:solidFill>
                            <a:schemeClr val="tx1"/>
                          </a:solidFill>
                          <a:effectLst/>
                          <a:latin typeface="Times New Roman" pitchFamily="18" charset="0"/>
                          <a:cs typeface="Times New Roman" pitchFamily="18" charset="0"/>
                        </a:rPr>
                        <a:t>5</a:t>
                      </a:r>
                      <a:endParaRPr kumimoji="0" lang="fr-FR"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dirty="0">
                          <a:ln>
                            <a:noFill/>
                          </a:ln>
                          <a:solidFill>
                            <a:srgbClr val="FF0000"/>
                          </a:solidFill>
                          <a:effectLst/>
                          <a:latin typeface="Times New Roman" pitchFamily="18" charset="0"/>
                          <a:cs typeface="Times New Roman" pitchFamily="18" charset="0"/>
                        </a:rPr>
                        <a:t>X</a:t>
                      </a:r>
                      <a:r>
                        <a:rPr kumimoji="0" lang="fr-FR" sz="1400" b="0" i="1" u="none" strike="noStrike" cap="none" normalizeH="0" baseline="-30000" dirty="0">
                          <a:ln>
                            <a:noFill/>
                          </a:ln>
                          <a:solidFill>
                            <a:srgbClr val="FF0000"/>
                          </a:solidFill>
                          <a:effectLst/>
                          <a:latin typeface="Times New Roman" pitchFamily="18" charset="0"/>
                          <a:cs typeface="Times New Roman" pitchFamily="18" charset="0"/>
                        </a:rPr>
                        <a:t>S</a:t>
                      </a:r>
                      <a:r>
                        <a:rPr kumimoji="0" lang="fr-FR" sz="1400" b="0" i="1" u="none" strike="noStrike" cap="none" normalizeH="0" baseline="0" dirty="0">
                          <a:ln>
                            <a:noFill/>
                          </a:ln>
                          <a:solidFill>
                            <a:srgbClr val="FF0000"/>
                          </a:solidFill>
                          <a:effectLst/>
                          <a:latin typeface="Times New Roman" pitchFamily="18" charset="0"/>
                          <a:cs typeface="Times New Roman" pitchFamily="18" charset="0"/>
                        </a:rPr>
                        <a:t>, g/l</a:t>
                      </a:r>
                      <a:endParaRPr kumimoji="0" lang="fr-FR" sz="2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125411" y="1748226"/>
            <a:ext cx="8893175" cy="92333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20.</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Un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chemostato</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ha un volume di liquido di 10 l e viene alimentato a 5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Calcolare la velocità di diluizione ed il tempo di permanenza.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343024" y="259076"/>
            <a:ext cx="6457950" cy="946150"/>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alla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35CE4C1-E74D-4C87-B226-D834A3952FDA}"/>
                  </a:ext>
                </a:extLst>
              </p:cNvPr>
              <p:cNvSpPr txBox="1"/>
              <p:nvPr/>
            </p:nvSpPr>
            <p:spPr>
              <a:xfrm>
                <a:off x="376173" y="3429000"/>
                <a:ext cx="4155305" cy="7569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rPr>
                  <a:t>τ</a:t>
                </a:r>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 = V/F = </a:t>
                </a:r>
                <a14:m>
                  <m:oMath xmlns:m="http://schemas.openxmlformats.org/officeDocument/2006/math">
                    <m:f>
                      <m:fPr>
                        <m:ctrlP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𝐿</m:t>
                        </m:r>
                      </m:num>
                      <m:den>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𝐿</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it-IT"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h</m:t>
                        </m:r>
                      </m:den>
                    </m:f>
                  </m:oMath>
                </a14:m>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 = 10/5 = 2 ore </a:t>
                </a:r>
              </a:p>
            </p:txBody>
          </p:sp>
        </mc:Choice>
        <mc:Fallback xmlns="">
          <p:sp>
            <p:nvSpPr>
              <p:cNvPr id="2" name="CasellaDiTesto 1">
                <a:extLst>
                  <a:ext uri="{FF2B5EF4-FFF2-40B4-BE49-F238E27FC236}">
                    <a16:creationId xmlns:a16="http://schemas.microsoft.com/office/drawing/2014/main" id="{735CE4C1-E74D-4C87-B226-D834A3952FDA}"/>
                  </a:ext>
                </a:extLst>
              </p:cNvPr>
              <p:cNvSpPr txBox="1">
                <a:spLocks noRot="1" noChangeAspect="1" noMove="1" noResize="1" noEditPoints="1" noAdjustHandles="1" noChangeArrowheads="1" noChangeShapeType="1" noTextEdit="1"/>
              </p:cNvSpPr>
              <p:nvPr/>
            </p:nvSpPr>
            <p:spPr>
              <a:xfrm>
                <a:off x="376173" y="3429000"/>
                <a:ext cx="4155305" cy="756938"/>
              </a:xfrm>
              <a:prstGeom prst="rect">
                <a:avLst/>
              </a:prstGeom>
              <a:blipFill>
                <a:blip r:embed="rId3"/>
                <a:stretch>
                  <a:fillRect l="-3084" r="-2056" b="-3226"/>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0EB1A689-61E8-48DB-BAAC-75CA1FD3EDAD}"/>
              </a:ext>
            </a:extLst>
          </p:cNvPr>
          <p:cNvSpPr txBox="1"/>
          <p:nvPr/>
        </p:nvSpPr>
        <p:spPr>
          <a:xfrm>
            <a:off x="764740" y="4856051"/>
            <a:ext cx="38393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rPr>
              <a:t>D = F/V = 5/10 = 0,5 ore</a:t>
            </a:r>
            <a:r>
              <a:rPr kumimoji="0" lang="it-IT" sz="2800" b="0" i="0" u="none" strike="noStrike" kern="1200" cap="none" spc="0" normalizeH="0" baseline="30000" noProof="0" dirty="0">
                <a:ln>
                  <a:noFill/>
                </a:ln>
                <a:solidFill>
                  <a:srgbClr val="FF0000"/>
                </a:solidFill>
                <a:effectLst/>
                <a:uLnTx/>
                <a:uFillTx/>
                <a:latin typeface="Calibri" panose="020F0502020204030204"/>
                <a:ea typeface="+mn-ea"/>
                <a:cs typeface="+mn-cs"/>
              </a:rPr>
              <a:t>-1</a:t>
            </a:r>
            <a:endParaRPr kumimoji="0" lang="it-IT"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F22CD0-BF7D-402F-971C-F29339F5C31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803" name="Rectangle 3"/>
          <p:cNvSpPr>
            <a:spLocks noChangeArrowheads="1"/>
          </p:cNvSpPr>
          <p:nvPr/>
        </p:nvSpPr>
        <p:spPr bwMode="auto">
          <a:xfrm>
            <a:off x="20638" y="1434581"/>
            <a:ext cx="9144000" cy="1846659"/>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Calibri" panose="020F0502020204030204"/>
                <a:ea typeface="+mn-ea"/>
                <a:cs typeface="+mn-cs"/>
              </a:rPr>
              <a:t>Esercizio 33</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Un ceppo di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cresce in un reattore continuo di 10 litri su un mezzo contenente glucosio come nutriente limitante. La crescita del microrganismo è caratterizzata dai seguenti parametri: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6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S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0,03 g/l, Y</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 0,3 g/g. Si eseguono esperimenti con una soluzione di glucosio a concentrazione di 1 g/l, modificando il flusso di alimentazione come riportato nella tabella seguente. Calcolare la concentrazione stazionaria di biomassa al variare del flusso di alimentazione. Riportare in grafico la variazione della composizione della biomassa e del substrato nello stato stazionario al variare del flusso di alimentazione e del tempo di permanenza.</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45022" name="Group 222"/>
          <p:cNvGraphicFramePr>
            <a:graphicFrameLocks noGrp="1"/>
          </p:cNvGraphicFramePr>
          <p:nvPr/>
        </p:nvGraphicFramePr>
        <p:xfrm>
          <a:off x="1709053" y="3963318"/>
          <a:ext cx="6210300" cy="1889760"/>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F,</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 </a:t>
                      </a:r>
                      <a:r>
                        <a:rPr kumimoji="0" lang="it-IT" sz="1400" b="0" i="1" u="none" strike="noStrike" cap="none" normalizeH="0" baseline="0">
                          <a:ln>
                            <a:noFill/>
                          </a:ln>
                          <a:solidFill>
                            <a:schemeClr val="tx1"/>
                          </a:solidFill>
                          <a:effectLst/>
                          <a:latin typeface="Times New Roman" pitchFamily="18" charset="0"/>
                          <a:cs typeface="Times New Roman" pitchFamily="18" charset="0"/>
                        </a:rPr>
                        <a:t>l/ora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1</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Times New Roman" pitchFamily="18" charset="0"/>
                          <a:cs typeface="Times New Roman" pitchFamily="18" charset="0"/>
                        </a:rPr>
                        <a:t>2</a:t>
                      </a:r>
                      <a:endParaRPr kumimoji="0" lang="fr-FR"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3</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4</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5</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0070C0"/>
                          </a:solidFill>
                          <a:effectLst/>
                          <a:latin typeface="Times New Roman" pitchFamily="18" charset="0"/>
                        </a:rPr>
                        <a:t>ʈ =</a:t>
                      </a:r>
                      <a:r>
                        <a:rPr kumimoji="0" lang="it-IT" sz="1400" b="0" i="0" u="none" strike="noStrike" cap="none" normalizeH="0" baseline="0" dirty="0">
                          <a:ln>
                            <a:noFill/>
                          </a:ln>
                          <a:solidFill>
                            <a:srgbClr val="0070C0"/>
                          </a:solidFill>
                          <a:effectLst/>
                          <a:latin typeface="+mn-lt"/>
                        </a:rPr>
                        <a:t>V/F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3,33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00B050"/>
                          </a:solidFill>
                          <a:effectLst/>
                          <a:latin typeface="Times New Roman" pitchFamily="18" charset="0"/>
                        </a:rPr>
                        <a:t>D = F/V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CasellaDiTesto 1">
            <a:extLst>
              <a:ext uri="{FF2B5EF4-FFF2-40B4-BE49-F238E27FC236}">
                <a16:creationId xmlns:a16="http://schemas.microsoft.com/office/drawing/2014/main" id="{EEE339ED-8D40-ED72-62FB-2327A02E6DAC}"/>
              </a:ext>
            </a:extLst>
          </p:cNvPr>
          <p:cNvSpPr txBox="1"/>
          <p:nvPr/>
        </p:nvSpPr>
        <p:spPr>
          <a:xfrm>
            <a:off x="345466" y="3392095"/>
            <a:ext cx="465169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3EDA7EF5-A365-7B65-AFD1-681B17A707B8}"/>
              </a:ext>
            </a:extLst>
          </p:cNvPr>
          <p:cNvSpPr txBox="1"/>
          <p:nvPr/>
        </p:nvSpPr>
        <p:spPr>
          <a:xfrm>
            <a:off x="2075653" y="3392095"/>
            <a:ext cx="461394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6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F22CD0-BF7D-402F-971C-F29339F5C31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803" name="Rectangle 3"/>
          <p:cNvSpPr>
            <a:spLocks noChangeArrowheads="1"/>
          </p:cNvSpPr>
          <p:nvPr/>
        </p:nvSpPr>
        <p:spPr bwMode="auto">
          <a:xfrm>
            <a:off x="20638" y="1434581"/>
            <a:ext cx="9144000" cy="1846659"/>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Calibri" panose="020F0502020204030204"/>
                <a:ea typeface="+mn-ea"/>
                <a:cs typeface="+mn-cs"/>
              </a:rPr>
              <a:t>Esercizio 33</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Un ceppo di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cresce in un reattore continuo di 10 litri su un mezzo contenente glucosio come nutriente limitante. La crescita del microrganismo è caratterizzata dai seguenti parametri: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6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S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0,03 g/l, Y</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 0,3 g/g. Si eseguono esperimenti con una soluzione di glucosio a concentrazione di 1 g/l, modificando il flusso di alimentazione come riportato nella tabella seguente. Calcolare la concentrazione stazionaria di biomassa al variare del flusso di alimentazione. Riportare in grafico la variazione della composizione della biomassa e del substrato nello stato stazionario al variare del flusso di alimentazione e del tempo di permanenza.</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45022" name="Group 222"/>
          <p:cNvGraphicFramePr>
            <a:graphicFrameLocks noGrp="1"/>
          </p:cNvGraphicFramePr>
          <p:nvPr/>
        </p:nvGraphicFramePr>
        <p:xfrm>
          <a:off x="1709053" y="3963318"/>
          <a:ext cx="6210300" cy="2145792"/>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F,</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 </a:t>
                      </a:r>
                      <a:r>
                        <a:rPr kumimoji="0" lang="it-IT" sz="1400" b="0" i="1" u="none" strike="noStrike" cap="none" normalizeH="0" baseline="0">
                          <a:ln>
                            <a:noFill/>
                          </a:ln>
                          <a:solidFill>
                            <a:schemeClr val="tx1"/>
                          </a:solidFill>
                          <a:effectLst/>
                          <a:latin typeface="Times New Roman" pitchFamily="18" charset="0"/>
                          <a:cs typeface="Times New Roman" pitchFamily="18" charset="0"/>
                        </a:rPr>
                        <a:t>l/ora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1</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Times New Roman" pitchFamily="18" charset="0"/>
                          <a:cs typeface="Times New Roman" pitchFamily="18" charset="0"/>
                        </a:rPr>
                        <a:t>2</a:t>
                      </a:r>
                      <a:endParaRPr kumimoji="0" lang="fr-FR"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3</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4</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5</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0070C0"/>
                          </a:solidFill>
                          <a:effectLst/>
                          <a:latin typeface="Times New Roman" pitchFamily="18" charset="0"/>
                        </a:rPr>
                        <a:t>ʈ =</a:t>
                      </a:r>
                      <a:r>
                        <a:rPr kumimoji="0" lang="it-IT" sz="1400" b="0" i="0" u="none" strike="noStrike" cap="none" normalizeH="0" baseline="0" dirty="0">
                          <a:ln>
                            <a:noFill/>
                          </a:ln>
                          <a:solidFill>
                            <a:srgbClr val="0070C0"/>
                          </a:solidFill>
                          <a:effectLst/>
                          <a:latin typeface="+mn-lt"/>
                        </a:rPr>
                        <a:t>V/F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3,33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00B050"/>
                          </a:solidFill>
                          <a:effectLst/>
                          <a:latin typeface="Times New Roman" pitchFamily="18" charset="0"/>
                        </a:rPr>
                        <a:t>D = F/V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2400" b="1" dirty="0" err="1">
                          <a:solidFill>
                            <a:schemeClr val="tx1"/>
                          </a:solidFill>
                          <a:cs typeface="Times New Roman" pitchFamily="18" charset="0"/>
                        </a:rPr>
                        <a:t>S</a:t>
                      </a:r>
                      <a:r>
                        <a:rPr lang="it-IT" sz="2400" b="1" baseline="-30000" dirty="0" err="1">
                          <a:solidFill>
                            <a:schemeClr val="tx1"/>
                          </a:solidFill>
                          <a:cs typeface="Times New Roman" pitchFamily="18" charset="0"/>
                        </a:rPr>
                        <a:t>s</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Times New Roman" pitchFamily="18" charset="0"/>
                        </a:rPr>
                        <a:t>0,060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0,150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FR" sz="1600" b="1" i="1" u="none" strike="noStrike" cap="none" normalizeH="0" baseline="0">
                          <a:ln>
                            <a:noFill/>
                          </a:ln>
                          <a:solidFill>
                            <a:srgbClr val="FF0000"/>
                          </a:solidFill>
                          <a:effectLst/>
                          <a:latin typeface="+mn-lt"/>
                          <a:cs typeface="Times New Roman" pitchFamily="18" charset="0"/>
                        </a:rPr>
                        <a:t>X</a:t>
                      </a:r>
                      <a:r>
                        <a:rPr kumimoji="0" lang="fr-FR" sz="1600" b="1" i="1" u="none" strike="noStrike" cap="none" normalizeH="0" baseline="-30000">
                          <a:ln>
                            <a:noFill/>
                          </a:ln>
                          <a:solidFill>
                            <a:srgbClr val="FF0000"/>
                          </a:solidFill>
                          <a:effectLst/>
                          <a:latin typeface="+mn-lt"/>
                          <a:cs typeface="Times New Roman" pitchFamily="18" charset="0"/>
                        </a:rPr>
                        <a:t>S</a:t>
                      </a:r>
                      <a:r>
                        <a:rPr kumimoji="0" lang="fr-FR" sz="1600" b="1" i="1" u="none" strike="noStrike" cap="none" normalizeH="0" baseline="0">
                          <a:ln>
                            <a:noFill/>
                          </a:ln>
                          <a:solidFill>
                            <a:srgbClr val="FF0000"/>
                          </a:solidFill>
                          <a:effectLst/>
                          <a:latin typeface="+mn-lt"/>
                          <a:cs typeface="Times New Roman" pitchFamily="18" charset="0"/>
                        </a:rPr>
                        <a:t>, g/l</a:t>
                      </a:r>
                      <a:endParaRPr kumimoji="0" lang="fr-FR" sz="1600" b="1" i="0" u="none" strike="noStrike" cap="none" normalizeH="0" baseline="0">
                        <a:ln>
                          <a:noFill/>
                        </a:ln>
                        <a:solidFill>
                          <a:srgbClr val="FF0000"/>
                        </a:solidFill>
                        <a:effectLst/>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CasellaDiTesto 5">
            <a:extLst>
              <a:ext uri="{FF2B5EF4-FFF2-40B4-BE49-F238E27FC236}">
                <a16:creationId xmlns:a16="http://schemas.microsoft.com/office/drawing/2014/main" id="{2ACA9C95-ED94-4668-B4F4-917536D502D5}"/>
              </a:ext>
            </a:extLst>
          </p:cNvPr>
          <p:cNvSpPr txBox="1"/>
          <p:nvPr/>
        </p:nvSpPr>
        <p:spPr>
          <a:xfrm>
            <a:off x="83891" y="3392095"/>
            <a:ext cx="461394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F9DB34A9-A1D2-4A57-B31D-C44BF6445252}"/>
              </a:ext>
            </a:extLst>
          </p:cNvPr>
          <p:cNvSpPr txBox="1"/>
          <p:nvPr/>
        </p:nvSpPr>
        <p:spPr>
          <a:xfrm>
            <a:off x="2285666" y="3392095"/>
            <a:ext cx="461394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785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F22CD0-BF7D-402F-971C-F29339F5C31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803" name="Rectangle 3"/>
          <p:cNvSpPr>
            <a:spLocks noChangeArrowheads="1"/>
          </p:cNvSpPr>
          <p:nvPr/>
        </p:nvSpPr>
        <p:spPr bwMode="auto">
          <a:xfrm>
            <a:off x="0" y="181681"/>
            <a:ext cx="9144000" cy="2339102"/>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Calibri" panose="020F0502020204030204"/>
                <a:ea typeface="+mn-ea"/>
                <a:cs typeface="+mn-cs"/>
              </a:rPr>
              <a:t>Esercizio 33</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Un ceppo di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cresce in un reattore continuo di 10 litri su un mezzo contenente glucosio come nutriente limitante. La crescita del microrganismo è caratterizzata dai seguenti parametri: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6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S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0,03 g/l, Y</a:t>
            </a:r>
            <a:r>
              <a:rPr kumimoji="0" lang="it-IT" sz="16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 0,3 g/g. Si eseguono esperimenti con una soluzione di glucosio a concentrazione di 1 g/l, modificando il flusso di alimentazione come riportato nella tabella seguente.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Calcolare la concentrazione stazionaria di biomassa al variare del flusso di alimentazione.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Riportare in grafico la variazione della composizione della biomassa e del substrato nello stato stazionario al variare del flusso di alimentazione e del tempo di permanenza.</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45022" name="Group 222"/>
          <p:cNvGraphicFramePr>
            <a:graphicFrameLocks noGrp="1"/>
          </p:cNvGraphicFramePr>
          <p:nvPr/>
        </p:nvGraphicFramePr>
        <p:xfrm>
          <a:off x="1709053" y="3963318"/>
          <a:ext cx="6210300" cy="2145792"/>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F,</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 </a:t>
                      </a:r>
                      <a:r>
                        <a:rPr kumimoji="0" lang="it-IT" sz="1400" b="0" i="1" u="none" strike="noStrike" cap="none" normalizeH="0" baseline="0">
                          <a:ln>
                            <a:noFill/>
                          </a:ln>
                          <a:solidFill>
                            <a:schemeClr val="tx1"/>
                          </a:solidFill>
                          <a:effectLst/>
                          <a:latin typeface="Times New Roman" pitchFamily="18" charset="0"/>
                          <a:cs typeface="Times New Roman" pitchFamily="18" charset="0"/>
                        </a:rPr>
                        <a:t>l/ora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1</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Times New Roman" pitchFamily="18" charset="0"/>
                          <a:cs typeface="Times New Roman" pitchFamily="18" charset="0"/>
                        </a:rPr>
                        <a:t>2</a:t>
                      </a:r>
                      <a:endParaRPr kumimoji="0" lang="fr-FR"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3</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4</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5</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0070C0"/>
                          </a:solidFill>
                          <a:effectLst/>
                          <a:latin typeface="Times New Roman" pitchFamily="18" charset="0"/>
                        </a:rPr>
                        <a:t>ʈ =</a:t>
                      </a:r>
                      <a:r>
                        <a:rPr kumimoji="0" lang="it-IT" sz="1400" b="0" i="0" u="none" strike="noStrike" cap="none" normalizeH="0" baseline="0" dirty="0">
                          <a:ln>
                            <a:noFill/>
                          </a:ln>
                          <a:solidFill>
                            <a:srgbClr val="0070C0"/>
                          </a:solidFill>
                          <a:effectLst/>
                          <a:latin typeface="+mn-lt"/>
                        </a:rPr>
                        <a:t>V/F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3,33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a:ln>
                            <a:noFill/>
                          </a:ln>
                          <a:solidFill>
                            <a:srgbClr val="00B050"/>
                          </a:solidFill>
                          <a:effectLst/>
                          <a:latin typeface="Times New Roman" pitchFamily="18" charset="0"/>
                        </a:rPr>
                        <a:t>D = F/V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2400" b="1" dirty="0" err="1">
                          <a:solidFill>
                            <a:schemeClr val="tx1"/>
                          </a:solidFill>
                          <a:cs typeface="Times New Roman" pitchFamily="18" charset="0"/>
                        </a:rPr>
                        <a:t>S</a:t>
                      </a:r>
                      <a:r>
                        <a:rPr lang="it-IT" sz="2400" b="1" baseline="-30000" dirty="0" err="1">
                          <a:solidFill>
                            <a:schemeClr val="tx1"/>
                          </a:solidFill>
                          <a:cs typeface="Times New Roman" pitchFamily="18" charset="0"/>
                        </a:rPr>
                        <a:t>s</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Times New Roman" pitchFamily="18" charset="0"/>
                        </a:rPr>
                        <a:t>0,060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0,150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FR" sz="1600" b="1" i="1" u="none" strike="noStrike" cap="none" normalizeH="0" baseline="0" dirty="0">
                          <a:ln>
                            <a:noFill/>
                          </a:ln>
                          <a:solidFill>
                            <a:srgbClr val="FF0000"/>
                          </a:solidFill>
                          <a:effectLst/>
                          <a:latin typeface="+mn-lt"/>
                          <a:cs typeface="Times New Roman" pitchFamily="18" charset="0"/>
                        </a:rPr>
                        <a:t>X</a:t>
                      </a:r>
                      <a:r>
                        <a:rPr kumimoji="0" lang="fr-FR" sz="1600" b="1" i="1" u="none" strike="noStrike" cap="none" normalizeH="0" baseline="-30000" dirty="0">
                          <a:ln>
                            <a:noFill/>
                          </a:ln>
                          <a:solidFill>
                            <a:srgbClr val="FF0000"/>
                          </a:solidFill>
                          <a:effectLst/>
                          <a:latin typeface="+mn-lt"/>
                          <a:cs typeface="Times New Roman" pitchFamily="18" charset="0"/>
                        </a:rPr>
                        <a:t>S</a:t>
                      </a:r>
                      <a:r>
                        <a:rPr kumimoji="0" lang="fr-FR" sz="1600" b="1" i="1" u="none" strike="noStrike" cap="none" normalizeH="0" baseline="0" dirty="0">
                          <a:ln>
                            <a:noFill/>
                          </a:ln>
                          <a:solidFill>
                            <a:srgbClr val="FF0000"/>
                          </a:solidFill>
                          <a:effectLst/>
                          <a:latin typeface="+mn-lt"/>
                          <a:cs typeface="Times New Roman" pitchFamily="18" charset="0"/>
                        </a:rPr>
                        <a:t>, g/l</a:t>
                      </a:r>
                      <a:endParaRPr kumimoji="0" lang="fr-FR" sz="1600" b="1"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CasellaDiTesto 5">
            <a:extLst>
              <a:ext uri="{FF2B5EF4-FFF2-40B4-BE49-F238E27FC236}">
                <a16:creationId xmlns:a16="http://schemas.microsoft.com/office/drawing/2014/main" id="{2ACA9C95-ED94-4668-B4F4-917536D502D5}"/>
              </a:ext>
            </a:extLst>
          </p:cNvPr>
          <p:cNvSpPr txBox="1"/>
          <p:nvPr/>
        </p:nvSpPr>
        <p:spPr>
          <a:xfrm>
            <a:off x="83891" y="3392095"/>
            <a:ext cx="461394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F9DB34A9-A1D2-4A57-B31D-C44BF6445252}"/>
              </a:ext>
            </a:extLst>
          </p:cNvPr>
          <p:cNvSpPr txBox="1"/>
          <p:nvPr/>
        </p:nvSpPr>
        <p:spPr>
          <a:xfrm>
            <a:off x="2285666" y="3392095"/>
            <a:ext cx="461394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947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F22CD0-BF7D-402F-971C-F29339F5C31A}"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803" name="Rectangle 3"/>
          <p:cNvSpPr>
            <a:spLocks noChangeArrowheads="1"/>
          </p:cNvSpPr>
          <p:nvPr/>
        </p:nvSpPr>
        <p:spPr bwMode="auto">
          <a:xfrm>
            <a:off x="20638" y="1206086"/>
            <a:ext cx="9144000" cy="615553"/>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prstClr val="black"/>
                </a:solidFill>
                <a:effectLst/>
                <a:uLnTx/>
                <a:uFillTx/>
                <a:latin typeface="Calibri" panose="020F0502020204030204"/>
                <a:ea typeface="+mn-ea"/>
                <a:cs typeface="+mn-cs"/>
              </a:rPr>
              <a:t>Esercizio 33</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Riportare in grafico la variazione della composizione della biomassa e del substrato nello stato stazionario al variare del flusso di alimentazione e del tempo di permanenza.</a:t>
            </a: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45022" name="Group 222"/>
          <p:cNvGraphicFramePr>
            <a:graphicFrameLocks noGrp="1"/>
          </p:cNvGraphicFramePr>
          <p:nvPr/>
        </p:nvGraphicFramePr>
        <p:xfrm>
          <a:off x="224202" y="2052879"/>
          <a:ext cx="5153143" cy="1675854"/>
        </p:xfrm>
        <a:graphic>
          <a:graphicData uri="http://schemas.openxmlformats.org/drawingml/2006/table">
            <a:tbl>
              <a:tblPr/>
              <a:tblGrid>
                <a:gridCol w="949563">
                  <a:extLst>
                    <a:ext uri="{9D8B030D-6E8A-4147-A177-3AD203B41FA5}">
                      <a16:colId xmlns:a16="http://schemas.microsoft.com/office/drawing/2014/main" val="20000"/>
                    </a:ext>
                  </a:extLst>
                </a:gridCol>
                <a:gridCol w="768152">
                  <a:extLst>
                    <a:ext uri="{9D8B030D-6E8A-4147-A177-3AD203B41FA5}">
                      <a16:colId xmlns:a16="http://schemas.microsoft.com/office/drawing/2014/main" val="20001"/>
                    </a:ext>
                  </a:extLst>
                </a:gridCol>
                <a:gridCol w="858857">
                  <a:extLst>
                    <a:ext uri="{9D8B030D-6E8A-4147-A177-3AD203B41FA5}">
                      <a16:colId xmlns:a16="http://schemas.microsoft.com/office/drawing/2014/main" val="20002"/>
                    </a:ext>
                  </a:extLst>
                </a:gridCol>
                <a:gridCol w="858857">
                  <a:extLst>
                    <a:ext uri="{9D8B030D-6E8A-4147-A177-3AD203B41FA5}">
                      <a16:colId xmlns:a16="http://schemas.microsoft.com/office/drawing/2014/main" val="20003"/>
                    </a:ext>
                  </a:extLst>
                </a:gridCol>
                <a:gridCol w="858857">
                  <a:extLst>
                    <a:ext uri="{9D8B030D-6E8A-4147-A177-3AD203B41FA5}">
                      <a16:colId xmlns:a16="http://schemas.microsoft.com/office/drawing/2014/main" val="20004"/>
                    </a:ext>
                  </a:extLst>
                </a:gridCol>
                <a:gridCol w="858857">
                  <a:extLst>
                    <a:ext uri="{9D8B030D-6E8A-4147-A177-3AD203B41FA5}">
                      <a16:colId xmlns:a16="http://schemas.microsoft.com/office/drawing/2014/main" val="20005"/>
                    </a:ext>
                  </a:extLst>
                </a:gridCol>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dirty="0">
                          <a:ln>
                            <a:noFill/>
                          </a:ln>
                          <a:solidFill>
                            <a:schemeClr val="tx1"/>
                          </a:solidFill>
                          <a:effectLst/>
                          <a:latin typeface="Times New Roman" pitchFamily="18" charset="0"/>
                          <a:cs typeface="Times New Roman" pitchFamily="18" charset="0"/>
                        </a:rPr>
                        <a:t>F,</a:t>
                      </a:r>
                      <a:r>
                        <a:rPr kumimoji="0" lang="it-IT" sz="1400" b="0" i="1" u="none" strike="noStrike" cap="none" normalizeH="0" baseline="-30000" dirty="0">
                          <a:ln>
                            <a:noFill/>
                          </a:ln>
                          <a:solidFill>
                            <a:schemeClr val="tx1"/>
                          </a:solidFill>
                          <a:effectLst/>
                          <a:latin typeface="Times New Roman" pitchFamily="18" charset="0"/>
                          <a:cs typeface="Times New Roman" pitchFamily="18" charset="0"/>
                        </a:rPr>
                        <a:t> </a:t>
                      </a:r>
                      <a:r>
                        <a:rPr kumimoji="0" lang="it-IT" sz="1400" b="0" i="1" u="none" strike="noStrike" cap="none" normalizeH="0" baseline="0" dirty="0">
                          <a:ln>
                            <a:noFill/>
                          </a:ln>
                          <a:solidFill>
                            <a:schemeClr val="tx1"/>
                          </a:solidFill>
                          <a:effectLst/>
                          <a:latin typeface="Times New Roman" pitchFamily="18" charset="0"/>
                          <a:cs typeface="Times New Roman" pitchFamily="18" charset="0"/>
                        </a:rPr>
                        <a:t>l/ora</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1</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Times New Roman" pitchFamily="18" charset="0"/>
                          <a:cs typeface="Times New Roman" pitchFamily="18" charset="0"/>
                        </a:rPr>
                        <a:t>2</a:t>
                      </a:r>
                      <a:endParaRPr kumimoji="0" lang="fr-FR"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3</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4</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Times New Roman" pitchFamily="18" charset="0"/>
                          <a:cs typeface="Times New Roman" pitchFamily="18" charset="0"/>
                        </a:rPr>
                        <a:t>5</a:t>
                      </a:r>
                      <a:endParaRPr kumimoji="0" lang="fr-FR"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5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0070C0"/>
                          </a:solidFill>
                          <a:effectLst/>
                          <a:latin typeface="Times New Roman" pitchFamily="18" charset="0"/>
                        </a:rPr>
                        <a:t>ʈ =</a:t>
                      </a:r>
                      <a:r>
                        <a:rPr kumimoji="0" lang="it-IT" sz="1400" b="0" i="0" u="none" strike="noStrike" cap="none" normalizeH="0" baseline="0" dirty="0">
                          <a:ln>
                            <a:noFill/>
                          </a:ln>
                          <a:solidFill>
                            <a:srgbClr val="0070C0"/>
                          </a:solidFill>
                          <a:effectLst/>
                          <a:latin typeface="+mn-lt"/>
                        </a:rPr>
                        <a:t>V/F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3,33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70C0"/>
                          </a:solidFill>
                          <a:effectLst/>
                          <a:latin typeface="+mn-lt"/>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5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00B050"/>
                          </a:solidFill>
                          <a:effectLst/>
                          <a:latin typeface="Times New Roman" pitchFamily="18" charset="0"/>
                        </a:rPr>
                        <a:t>D = F/V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B050"/>
                          </a:solidFill>
                          <a:effectLst/>
                          <a:latin typeface="+mn-lt"/>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95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1400" b="1" dirty="0" err="1">
                          <a:solidFill>
                            <a:schemeClr val="tx1"/>
                          </a:solidFill>
                          <a:cs typeface="Times New Roman" pitchFamily="18" charset="0"/>
                        </a:rPr>
                        <a:t>S</a:t>
                      </a:r>
                      <a:r>
                        <a:rPr lang="it-IT" sz="1400" b="1" baseline="-30000" dirty="0" err="1">
                          <a:solidFill>
                            <a:schemeClr val="tx1"/>
                          </a:solidFill>
                          <a:cs typeface="Times New Roman" pitchFamily="18" charset="0"/>
                        </a:rPr>
                        <a:t>s</a:t>
                      </a:r>
                      <a:endParaRPr kumimoji="0" lang="fr-FR"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Times New Roman" pitchFamily="18" charset="0"/>
                        </a:rPr>
                        <a:t>0,060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tx1"/>
                          </a:solidFill>
                          <a:effectLst/>
                          <a:latin typeface="+mn-lt"/>
                        </a:rPr>
                        <a:t>0,150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17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FR" sz="1400" b="1" i="1" u="none" strike="noStrike" cap="none" normalizeH="0" baseline="0" dirty="0">
                          <a:ln>
                            <a:noFill/>
                          </a:ln>
                          <a:solidFill>
                            <a:srgbClr val="FF0000"/>
                          </a:solidFill>
                          <a:effectLst/>
                          <a:latin typeface="+mn-lt"/>
                          <a:cs typeface="Times New Roman" pitchFamily="18" charset="0"/>
                        </a:rPr>
                        <a:t>X</a:t>
                      </a:r>
                      <a:r>
                        <a:rPr kumimoji="0" lang="fr-FR" sz="1400" b="1" i="1" u="none" strike="noStrike" cap="none" normalizeH="0" baseline="-30000" dirty="0">
                          <a:ln>
                            <a:noFill/>
                          </a:ln>
                          <a:solidFill>
                            <a:srgbClr val="FF0000"/>
                          </a:solidFill>
                          <a:effectLst/>
                          <a:latin typeface="+mn-lt"/>
                          <a:cs typeface="Times New Roman" pitchFamily="18" charset="0"/>
                        </a:rPr>
                        <a:t>S</a:t>
                      </a:r>
                      <a:r>
                        <a:rPr kumimoji="0" lang="fr-FR" sz="1400" b="1" i="1" u="none" strike="noStrike" cap="none" normalizeH="0" baseline="0" dirty="0">
                          <a:ln>
                            <a:noFill/>
                          </a:ln>
                          <a:solidFill>
                            <a:srgbClr val="FF0000"/>
                          </a:solidFill>
                          <a:effectLst/>
                          <a:latin typeface="+mn-lt"/>
                          <a:cs typeface="Times New Roman" pitchFamily="18" charset="0"/>
                        </a:rPr>
                        <a:t>, g/l</a:t>
                      </a:r>
                      <a:endParaRPr kumimoji="0" lang="fr-FR" sz="1400" b="1"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600" b="1" i="0" u="none" strike="noStrike" cap="none" normalizeH="0" baseline="0" dirty="0">
                          <a:ln>
                            <a:noFill/>
                          </a:ln>
                          <a:solidFill>
                            <a:srgbClr val="FF0000"/>
                          </a:solidFill>
                          <a:effectLst/>
                          <a:latin typeface="+mn-lt"/>
                        </a:rPr>
                        <a:t>0,255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 name="Immagine 1">
            <a:extLst>
              <a:ext uri="{FF2B5EF4-FFF2-40B4-BE49-F238E27FC236}">
                <a16:creationId xmlns:a16="http://schemas.microsoft.com/office/drawing/2014/main" id="{6DD80207-45EC-43D9-8231-22BF15F8B69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4202" y="4070562"/>
            <a:ext cx="3824432" cy="2301789"/>
          </a:xfrm>
          <a:prstGeom prst="rect">
            <a:avLst/>
          </a:prstGeom>
        </p:spPr>
      </p:pic>
      <p:pic>
        <p:nvPicPr>
          <p:cNvPr id="3" name="Immagine 2">
            <a:extLst>
              <a:ext uri="{FF2B5EF4-FFF2-40B4-BE49-F238E27FC236}">
                <a16:creationId xmlns:a16="http://schemas.microsoft.com/office/drawing/2014/main" id="{94F0A68B-4CFD-4C48-A3B0-C327CB64599E}"/>
              </a:ext>
            </a:extLst>
          </p:cNvPr>
          <p:cNvPicPr>
            <a:picLocks noChangeAspect="1"/>
          </p:cNvPicPr>
          <p:nvPr/>
        </p:nvPicPr>
        <p:blipFill>
          <a:blip r:embed="rId5"/>
          <a:stretch>
            <a:fillRect/>
          </a:stretch>
        </p:blipFill>
        <p:spPr>
          <a:xfrm>
            <a:off x="4304499" y="4191213"/>
            <a:ext cx="3824433" cy="2301789"/>
          </a:xfrm>
          <a:prstGeom prst="rect">
            <a:avLst/>
          </a:prstGeom>
        </p:spPr>
      </p:pic>
    </p:spTree>
    <p:extLst>
      <p:ext uri="{BB962C8B-B14F-4D97-AF65-F5344CB8AC3E}">
        <p14:creationId xmlns:p14="http://schemas.microsoft.com/office/powerpoint/2010/main" val="277300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986FF6-DECE-451F-AE02-06F0D3537BC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947" name="Rectangle 3"/>
          <p:cNvSpPr>
            <a:spLocks noChangeArrowheads="1"/>
          </p:cNvSpPr>
          <p:nvPr/>
        </p:nvSpPr>
        <p:spPr bwMode="auto">
          <a:xfrm>
            <a:off x="20638" y="532307"/>
            <a:ext cx="9144000" cy="4031873"/>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35.</a:t>
            </a:r>
            <a:r>
              <a:rPr kumimoji="0" lang="it-IT" sz="26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 ceppo di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cresce in un mezzo contenente glucosio come nutriente limitante. La crescita del microrganismo è caratterizzata dai seguenti parametri:  µ</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produce acido lattico in modo associato alla crescita cellulare e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0,8 g/g. L’alimentazione contiene 0,1 g/l di glucosio.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la concentrazione di lattato allo stato stazionario per i seguenti valori di 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50981" name="Group 37"/>
          <p:cNvGraphicFramePr>
            <a:graphicFrameLocks noGrp="1"/>
          </p:cNvGraphicFramePr>
          <p:nvPr/>
        </p:nvGraphicFramePr>
        <p:xfrm>
          <a:off x="1466850" y="3971984"/>
          <a:ext cx="6210300" cy="274638"/>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a:ln>
                            <a:noFill/>
                          </a:ln>
                          <a:solidFill>
                            <a:schemeClr val="tx1"/>
                          </a:solidFill>
                          <a:effectLst/>
                          <a:latin typeface="Times New Roman" pitchFamily="18" charset="0"/>
                          <a:cs typeface="Times New Roman" pitchFamily="18" charset="0"/>
                        </a:rPr>
                        <a:t>D, ore</a:t>
                      </a:r>
                      <a:r>
                        <a:rPr kumimoji="0" lang="it-IT" sz="1200" b="1" i="1" u="none" strike="noStrike" cap="none" normalizeH="0" baseline="30000">
                          <a:ln>
                            <a:noFill/>
                          </a:ln>
                          <a:solidFill>
                            <a:schemeClr val="tx1"/>
                          </a:solidFill>
                          <a:effectLst/>
                          <a:latin typeface="Times New Roman" pitchFamily="18" charset="0"/>
                          <a:cs typeface="Times New Roman" pitchFamily="18" charset="0"/>
                        </a:rPr>
                        <a:t>-1</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a:ln>
                            <a:noFill/>
                          </a:ln>
                          <a:solidFill>
                            <a:schemeClr val="tx1"/>
                          </a:solidFill>
                          <a:effectLst/>
                          <a:latin typeface="Times New Roman" pitchFamily="18" charset="0"/>
                          <a:cs typeface="Times New Roman" pitchFamily="18" charset="0"/>
                        </a:rPr>
                        <a:t>0,1</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a:ln>
                            <a:noFill/>
                          </a:ln>
                          <a:solidFill>
                            <a:schemeClr val="tx1"/>
                          </a:solidFill>
                          <a:effectLst/>
                          <a:latin typeface="Times New Roman" pitchFamily="18" charset="0"/>
                          <a:cs typeface="Times New Roman" pitchFamily="18" charset="0"/>
                        </a:rPr>
                        <a:t>0,2</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a:ln>
                            <a:noFill/>
                          </a:ln>
                          <a:solidFill>
                            <a:schemeClr val="tx1"/>
                          </a:solidFill>
                          <a:effectLst/>
                          <a:latin typeface="Times New Roman" pitchFamily="18" charset="0"/>
                          <a:cs typeface="Times New Roman" pitchFamily="18" charset="0"/>
                        </a:rPr>
                        <a:t>0,3</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a:ln>
                            <a:noFill/>
                          </a:ln>
                          <a:solidFill>
                            <a:schemeClr val="tx1"/>
                          </a:solidFill>
                          <a:effectLst/>
                          <a:latin typeface="Times New Roman" pitchFamily="18" charset="0"/>
                          <a:cs typeface="Times New Roman" pitchFamily="18" charset="0"/>
                        </a:rPr>
                        <a:t>0,4</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1" u="none" strike="noStrike" cap="none" normalizeH="0" baseline="0" dirty="0">
                          <a:ln>
                            <a:noFill/>
                          </a:ln>
                          <a:solidFill>
                            <a:schemeClr val="tx1"/>
                          </a:solidFill>
                          <a:effectLst/>
                          <a:latin typeface="Times New Roman" pitchFamily="18" charset="0"/>
                          <a:cs typeface="Times New Roman" pitchFamily="18" charset="0"/>
                        </a:rPr>
                        <a:t>0,45</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CasellaDiTesto 4">
            <a:extLst>
              <a:ext uri="{FF2B5EF4-FFF2-40B4-BE49-F238E27FC236}">
                <a16:creationId xmlns:a16="http://schemas.microsoft.com/office/drawing/2014/main" id="{9BE0F07B-8AA7-4B52-BC30-E94D0EA420D6}"/>
              </a:ext>
            </a:extLst>
          </p:cNvPr>
          <p:cNvSpPr txBox="1"/>
          <p:nvPr/>
        </p:nvSpPr>
        <p:spPr>
          <a:xfrm>
            <a:off x="484464" y="4639004"/>
            <a:ext cx="464330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P</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PS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/Y</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X</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986FF6-DECE-451F-AE02-06F0D3537BC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947" name="Rectangle 3"/>
          <p:cNvSpPr>
            <a:spLocks noChangeArrowheads="1"/>
          </p:cNvSpPr>
          <p:nvPr/>
        </p:nvSpPr>
        <p:spPr bwMode="auto">
          <a:xfrm>
            <a:off x="20638" y="849575"/>
            <a:ext cx="9144000" cy="372409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35.</a:t>
            </a:r>
            <a:r>
              <a:rPr kumimoji="0" lang="it-IT" sz="26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 ceppo di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cresce in un mezzo contenente glucosio come nutriente limitante. La crescita del microrganismo è caratterizzata dai seguenti parametri:  µ</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produce acido lattico in modo associato alla crescita cellulare e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0,8 g/g. L’alimentazione contiene </a:t>
            </a:r>
            <a:r>
              <a:rPr kumimoji="0" lang="it-IT" sz="2000" b="0" i="1"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0,1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g/l di glucosio. Calcolare la concentrazione di lattato allo stato stazionario per i seguenti valori di 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50981" name="Group 37"/>
          <p:cNvGraphicFramePr>
            <a:graphicFrameLocks noGrp="1"/>
          </p:cNvGraphicFramePr>
          <p:nvPr/>
        </p:nvGraphicFramePr>
        <p:xfrm>
          <a:off x="2465388" y="4525567"/>
          <a:ext cx="6210300" cy="1341120"/>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D, ore</a:t>
                      </a:r>
                      <a:r>
                        <a:rPr kumimoji="0" lang="it-IT" sz="1600" b="1" i="1" u="none" strike="noStrike" cap="none" normalizeH="0" baseline="30000" dirty="0">
                          <a:ln>
                            <a:noFill/>
                          </a:ln>
                          <a:solidFill>
                            <a:schemeClr val="tx1"/>
                          </a:solidFill>
                          <a:effectLst/>
                          <a:latin typeface="Times New Roman" pitchFamily="18" charset="0"/>
                          <a:cs typeface="Times New Roman" pitchFamily="18" charset="0"/>
                        </a:rPr>
                        <a:t>-1</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0,1</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0,2</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0,3</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0,4</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0,45</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1600" b="1" dirty="0" err="1">
                          <a:solidFill>
                            <a:schemeClr val="tx1"/>
                          </a:solidFill>
                          <a:cs typeface="Times New Roman" pitchFamily="18" charset="0"/>
                        </a:rPr>
                        <a:t>S</a:t>
                      </a:r>
                      <a:r>
                        <a:rPr lang="it-IT" sz="1600" b="1" baseline="-30000" dirty="0" err="1">
                          <a:solidFill>
                            <a:schemeClr val="tx1"/>
                          </a:solidFill>
                          <a:cs typeface="Times New Roman" pitchFamily="18" charset="0"/>
                        </a:rPr>
                        <a:t>s</a:t>
                      </a:r>
                      <a:r>
                        <a:rPr lang="it-IT" sz="1600" b="1" baseline="-30000" dirty="0">
                          <a:solidFill>
                            <a:schemeClr val="tx1"/>
                          </a:solidFill>
                          <a:cs typeface="Times New Roman" pitchFamily="18" charset="0"/>
                        </a:rPr>
                        <a:t> </a:t>
                      </a:r>
                      <a:r>
                        <a:rPr lang="it-IT" sz="1600" b="1" baseline="0" dirty="0">
                          <a:solidFill>
                            <a:schemeClr val="tx1"/>
                          </a:solidFill>
                          <a:cs typeface="Times New Roman" pitchFamily="18" charset="0"/>
                        </a:rPr>
                        <a:t>g/l</a:t>
                      </a: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3095152"/>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1" i="1" u="none" strike="noStrike" cap="none" normalizeH="0" baseline="0" dirty="0">
                          <a:ln>
                            <a:noFill/>
                          </a:ln>
                          <a:solidFill>
                            <a:srgbClr val="FF0000"/>
                          </a:solidFill>
                          <a:effectLst/>
                          <a:latin typeface="+mn-lt"/>
                          <a:cs typeface="Times New Roman" pitchFamily="18" charset="0"/>
                        </a:rPr>
                        <a:t>X</a:t>
                      </a:r>
                      <a:r>
                        <a:rPr kumimoji="0" lang="fr-FR" sz="1600" b="1" i="1" u="none" strike="noStrike" cap="none" normalizeH="0" baseline="-30000" dirty="0">
                          <a:ln>
                            <a:noFill/>
                          </a:ln>
                          <a:solidFill>
                            <a:srgbClr val="FF0000"/>
                          </a:solidFill>
                          <a:effectLst/>
                          <a:latin typeface="+mn-lt"/>
                          <a:cs typeface="Times New Roman" pitchFamily="18" charset="0"/>
                        </a:rPr>
                        <a:t>S</a:t>
                      </a:r>
                      <a:r>
                        <a:rPr kumimoji="0" lang="fr-FR" sz="1600" b="1" i="1" u="none" strike="noStrike" cap="none" normalizeH="0" baseline="0" dirty="0">
                          <a:ln>
                            <a:noFill/>
                          </a:ln>
                          <a:solidFill>
                            <a:srgbClr val="FF0000"/>
                          </a:solidFill>
                          <a:effectLst/>
                          <a:latin typeface="+mn-lt"/>
                          <a:cs typeface="Times New Roman" pitchFamily="18" charset="0"/>
                        </a:rPr>
                        <a:t> g/l</a:t>
                      </a: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2743634"/>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rgbClr val="7030A0"/>
                          </a:solidFill>
                          <a:effectLst/>
                          <a:latin typeface="Times New Roman" pitchFamily="18" charset="0"/>
                        </a:rPr>
                        <a:t>P</a:t>
                      </a:r>
                      <a:r>
                        <a:rPr kumimoji="0" lang="it-IT" sz="1600" b="1" i="0" u="none" strike="noStrike" cap="none" normalizeH="0" baseline="-25000" dirty="0">
                          <a:ln>
                            <a:noFill/>
                          </a:ln>
                          <a:solidFill>
                            <a:srgbClr val="7030A0"/>
                          </a:solidFill>
                          <a:effectLst/>
                          <a:latin typeface="Times New Roman" pitchFamily="18" charset="0"/>
                        </a:rPr>
                        <a:t>s g/l</a:t>
                      </a:r>
                      <a:endParaRPr kumimoji="0" lang="it-IT" sz="1600" b="1"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041082"/>
                  </a:ext>
                </a:extLst>
              </a:tr>
            </a:tbl>
          </a:graphicData>
        </a:graphic>
      </p:graphicFrame>
      <p:sp>
        <p:nvSpPr>
          <p:cNvPr id="7" name="CasellaDiTesto 6">
            <a:extLst>
              <a:ext uri="{FF2B5EF4-FFF2-40B4-BE49-F238E27FC236}">
                <a16:creationId xmlns:a16="http://schemas.microsoft.com/office/drawing/2014/main" id="{73702D71-B8C5-47FE-A928-ACC1DF9C97FD}"/>
              </a:ext>
            </a:extLst>
          </p:cNvPr>
          <p:cNvSpPr txBox="1"/>
          <p:nvPr/>
        </p:nvSpPr>
        <p:spPr>
          <a:xfrm>
            <a:off x="333462" y="3856293"/>
            <a:ext cx="464330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a:ln>
                  <a:noFill/>
                </a:ln>
                <a:solidFill>
                  <a:srgbClr val="00B05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CD8BB2DE-FFBE-4911-A722-C53394BD7159}"/>
              </a:ext>
            </a:extLst>
          </p:cNvPr>
          <p:cNvSpPr txBox="1"/>
          <p:nvPr/>
        </p:nvSpPr>
        <p:spPr>
          <a:xfrm>
            <a:off x="333462" y="4921716"/>
            <a:ext cx="188962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1FFA9893-9721-483B-893F-6660190D5D0F}"/>
              </a:ext>
            </a:extLst>
          </p:cNvPr>
          <p:cNvSpPr txBox="1"/>
          <p:nvPr/>
        </p:nvSpPr>
        <p:spPr>
          <a:xfrm>
            <a:off x="468312" y="5732305"/>
            <a:ext cx="175477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P</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(Y</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PS</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/Y</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3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981"/>
                                        </p:tgtEl>
                                        <p:attrNameLst>
                                          <p:attrName>style.visibility</p:attrName>
                                        </p:attrNameLst>
                                      </p:cBhvr>
                                      <p:to>
                                        <p:strVal val="visible"/>
                                      </p:to>
                                    </p:set>
                                    <p:animEffect transition="in" filter="fade">
                                      <p:cBhvr>
                                        <p:cTn id="17" dur="500"/>
                                        <p:tgtEl>
                                          <p:spTgt spid="8509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986FF6-DECE-451F-AE02-06F0D3537BC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947" name="Rectangle 3"/>
          <p:cNvSpPr>
            <a:spLocks noChangeArrowheads="1"/>
          </p:cNvSpPr>
          <p:nvPr/>
        </p:nvSpPr>
        <p:spPr bwMode="auto">
          <a:xfrm>
            <a:off x="20638" y="849575"/>
            <a:ext cx="9144000" cy="372409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35.</a:t>
            </a:r>
            <a:r>
              <a:rPr kumimoji="0" lang="it-IT" sz="26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 ceppo di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cresce in un mezzo contenente glucosio come nutriente limitante. La crescita del microrganismo è caratterizzata dai seguenti parametri:  µ</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produce acido lattico in modo associato alla crescita cellulare e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0,8 g/g. L’alimentazione contiene </a:t>
            </a:r>
            <a:r>
              <a:rPr kumimoji="0" lang="it-IT" sz="2000" b="0" i="1"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0,1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g/l di glucosio. Calcolare la concentrazione di lattato allo stato stazionario per i seguenti valori di 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50981" name="Group 37"/>
          <p:cNvGraphicFramePr>
            <a:graphicFrameLocks noGrp="1"/>
          </p:cNvGraphicFramePr>
          <p:nvPr/>
        </p:nvGraphicFramePr>
        <p:xfrm>
          <a:off x="2465388" y="4525567"/>
          <a:ext cx="6210300" cy="1341120"/>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D, ore</a:t>
                      </a:r>
                      <a:r>
                        <a:rPr kumimoji="0" lang="it-IT" sz="1600" b="1" i="1" u="none" strike="noStrike" cap="none" normalizeH="0" baseline="30000" dirty="0">
                          <a:ln>
                            <a:noFill/>
                          </a:ln>
                          <a:solidFill>
                            <a:schemeClr val="tx1"/>
                          </a:solidFill>
                          <a:effectLst/>
                          <a:latin typeface="Times New Roman" pitchFamily="18" charset="0"/>
                          <a:cs typeface="Times New Roman" pitchFamily="18" charset="0"/>
                        </a:rPr>
                        <a:t>-1</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0,1</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0,2</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0,3</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0,4</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0,45</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1600" b="1" dirty="0" err="1">
                          <a:solidFill>
                            <a:schemeClr val="tx1"/>
                          </a:solidFill>
                          <a:cs typeface="Times New Roman" pitchFamily="18" charset="0"/>
                        </a:rPr>
                        <a:t>S</a:t>
                      </a:r>
                      <a:r>
                        <a:rPr lang="it-IT" sz="1600" b="1" baseline="-30000" dirty="0" err="1">
                          <a:solidFill>
                            <a:schemeClr val="tx1"/>
                          </a:solidFill>
                          <a:cs typeface="Times New Roman" pitchFamily="18" charset="0"/>
                        </a:rPr>
                        <a:t>s</a:t>
                      </a:r>
                      <a:r>
                        <a:rPr lang="it-IT" sz="1600" b="1" baseline="-30000" dirty="0">
                          <a:solidFill>
                            <a:schemeClr val="tx1"/>
                          </a:solidFill>
                          <a:cs typeface="Times New Roman" pitchFamily="18" charset="0"/>
                        </a:rPr>
                        <a:t> </a:t>
                      </a:r>
                      <a:r>
                        <a:rPr lang="it-IT" sz="1600" b="1" baseline="0" dirty="0">
                          <a:solidFill>
                            <a:schemeClr val="tx1"/>
                          </a:solidFill>
                          <a:cs typeface="Times New Roman" pitchFamily="18" charset="0"/>
                        </a:rPr>
                        <a:t>g/l</a:t>
                      </a: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3095152"/>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1" i="1" u="none" strike="noStrike" cap="none" normalizeH="0" baseline="0" dirty="0">
                          <a:ln>
                            <a:noFill/>
                          </a:ln>
                          <a:solidFill>
                            <a:srgbClr val="FF0000"/>
                          </a:solidFill>
                          <a:effectLst/>
                          <a:latin typeface="+mn-lt"/>
                          <a:cs typeface="Times New Roman" pitchFamily="18" charset="0"/>
                        </a:rPr>
                        <a:t>X</a:t>
                      </a:r>
                      <a:r>
                        <a:rPr kumimoji="0" lang="fr-FR" sz="1600" b="1" i="1" u="none" strike="noStrike" cap="none" normalizeH="0" baseline="-30000" dirty="0">
                          <a:ln>
                            <a:noFill/>
                          </a:ln>
                          <a:solidFill>
                            <a:srgbClr val="FF0000"/>
                          </a:solidFill>
                          <a:effectLst/>
                          <a:latin typeface="+mn-lt"/>
                          <a:cs typeface="Times New Roman" pitchFamily="18" charset="0"/>
                        </a:rPr>
                        <a:t>S</a:t>
                      </a:r>
                      <a:r>
                        <a:rPr kumimoji="0" lang="fr-FR" sz="1600" b="1" i="1" u="none" strike="noStrike" cap="none" normalizeH="0" baseline="0" dirty="0">
                          <a:ln>
                            <a:noFill/>
                          </a:ln>
                          <a:solidFill>
                            <a:srgbClr val="FF0000"/>
                          </a:solidFill>
                          <a:effectLst/>
                          <a:latin typeface="+mn-lt"/>
                          <a:cs typeface="Times New Roman" pitchFamily="18" charset="0"/>
                        </a:rPr>
                        <a:t> g/l</a:t>
                      </a: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Times New Roman" pitchFamily="18" charset="0"/>
                        </a:rPr>
                        <a:t>0,028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0,026</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0,021</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0,012</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0,003</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2743634"/>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rgbClr val="7030A0"/>
                          </a:solidFill>
                          <a:effectLst/>
                          <a:latin typeface="Times New Roman" pitchFamily="18" charset="0"/>
                        </a:rPr>
                        <a:t>P</a:t>
                      </a:r>
                      <a:r>
                        <a:rPr kumimoji="0" lang="it-IT" sz="1600" b="1" i="0" u="none" strike="noStrike" cap="none" normalizeH="0" baseline="-25000" dirty="0">
                          <a:ln>
                            <a:noFill/>
                          </a:ln>
                          <a:solidFill>
                            <a:srgbClr val="7030A0"/>
                          </a:solidFill>
                          <a:effectLst/>
                          <a:latin typeface="Times New Roman" pitchFamily="18" charset="0"/>
                        </a:rPr>
                        <a:t>s g/l</a:t>
                      </a:r>
                      <a:endParaRPr kumimoji="0" lang="it-IT" sz="1600" b="1"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041082"/>
                  </a:ext>
                </a:extLst>
              </a:tr>
            </a:tbl>
          </a:graphicData>
        </a:graphic>
      </p:graphicFrame>
      <p:sp>
        <p:nvSpPr>
          <p:cNvPr id="7" name="CasellaDiTesto 6">
            <a:extLst>
              <a:ext uri="{FF2B5EF4-FFF2-40B4-BE49-F238E27FC236}">
                <a16:creationId xmlns:a16="http://schemas.microsoft.com/office/drawing/2014/main" id="{73702D71-B8C5-47FE-A928-ACC1DF9C97FD}"/>
              </a:ext>
            </a:extLst>
          </p:cNvPr>
          <p:cNvSpPr txBox="1"/>
          <p:nvPr/>
        </p:nvSpPr>
        <p:spPr>
          <a:xfrm>
            <a:off x="333462" y="3856293"/>
            <a:ext cx="464330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a:ln>
                  <a:noFill/>
                </a:ln>
                <a:solidFill>
                  <a:srgbClr val="00B05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CD8BB2DE-FFBE-4911-A722-C53394BD7159}"/>
              </a:ext>
            </a:extLst>
          </p:cNvPr>
          <p:cNvSpPr txBox="1"/>
          <p:nvPr/>
        </p:nvSpPr>
        <p:spPr>
          <a:xfrm>
            <a:off x="333462" y="4921716"/>
            <a:ext cx="188962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1FFA9893-9721-483B-893F-6660190D5D0F}"/>
              </a:ext>
            </a:extLst>
          </p:cNvPr>
          <p:cNvSpPr txBox="1"/>
          <p:nvPr/>
        </p:nvSpPr>
        <p:spPr>
          <a:xfrm>
            <a:off x="468312" y="5732305"/>
            <a:ext cx="175477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P</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(Y</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PS</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/Y</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981"/>
                                        </p:tgtEl>
                                        <p:attrNameLst>
                                          <p:attrName>style.visibility</p:attrName>
                                        </p:attrNameLst>
                                      </p:cBhvr>
                                      <p:to>
                                        <p:strVal val="visible"/>
                                      </p:to>
                                    </p:set>
                                    <p:animEffect transition="in" filter="fade">
                                      <p:cBhvr>
                                        <p:cTn id="17" dur="500"/>
                                        <p:tgtEl>
                                          <p:spTgt spid="8509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986FF6-DECE-451F-AE02-06F0D3537BC6}"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947" name="Rectangle 3"/>
          <p:cNvSpPr>
            <a:spLocks noChangeArrowheads="1"/>
          </p:cNvSpPr>
          <p:nvPr/>
        </p:nvSpPr>
        <p:spPr bwMode="auto">
          <a:xfrm>
            <a:off x="20638" y="849575"/>
            <a:ext cx="9144000" cy="372409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35.</a:t>
            </a:r>
            <a:r>
              <a:rPr kumimoji="0" lang="it-IT" sz="26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Un ceppo di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cresce in un mezzo contenente glucosio come nutriente limitante. La crescita del microrganismo è caratterizzata dai seguenti parametri:  µ</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produce acido lattico in modo associato alla crescita cellulare e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0,8 g/g. L’alimentazione contiene </a:t>
            </a:r>
            <a:r>
              <a:rPr kumimoji="0" lang="it-IT" sz="2000" b="0" i="1"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0,1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g/l di glucosio. Calcolare la concentrazione di lattato allo stato stazionario per i seguenti valori di 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graphicFrame>
        <p:nvGraphicFramePr>
          <p:cNvPr id="850981" name="Group 37"/>
          <p:cNvGraphicFramePr>
            <a:graphicFrameLocks noGrp="1"/>
          </p:cNvGraphicFramePr>
          <p:nvPr/>
        </p:nvGraphicFramePr>
        <p:xfrm>
          <a:off x="2465388" y="4525567"/>
          <a:ext cx="6210300" cy="1341120"/>
        </p:xfrm>
        <a:graphic>
          <a:graphicData uri="http://schemas.openxmlformats.org/drawingml/2006/table">
            <a:tbl>
              <a:tblPr/>
              <a:tblGrid>
                <a:gridCol w="1035050">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050">
                  <a:extLst>
                    <a:ext uri="{9D8B030D-6E8A-4147-A177-3AD203B41FA5}">
                      <a16:colId xmlns:a16="http://schemas.microsoft.com/office/drawing/2014/main" val="20002"/>
                    </a:ext>
                  </a:extLst>
                </a:gridCol>
                <a:gridCol w="1035050">
                  <a:extLst>
                    <a:ext uri="{9D8B030D-6E8A-4147-A177-3AD203B41FA5}">
                      <a16:colId xmlns:a16="http://schemas.microsoft.com/office/drawing/2014/main" val="20003"/>
                    </a:ext>
                  </a:extLst>
                </a:gridCol>
                <a:gridCol w="10350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D, ore</a:t>
                      </a:r>
                      <a:r>
                        <a:rPr kumimoji="0" lang="it-IT" sz="1600" b="1" i="1" u="none" strike="noStrike" cap="none" normalizeH="0" baseline="30000" dirty="0">
                          <a:ln>
                            <a:noFill/>
                          </a:ln>
                          <a:solidFill>
                            <a:schemeClr val="tx1"/>
                          </a:solidFill>
                          <a:effectLst/>
                          <a:latin typeface="Times New Roman" pitchFamily="18" charset="0"/>
                          <a:cs typeface="Times New Roman" pitchFamily="18" charset="0"/>
                        </a:rPr>
                        <a:t>-1</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0,1</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0,2</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0,3</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0,4</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a:ln>
                            <a:noFill/>
                          </a:ln>
                          <a:solidFill>
                            <a:schemeClr val="tx1"/>
                          </a:solidFill>
                          <a:effectLst/>
                          <a:latin typeface="Times New Roman" pitchFamily="18" charset="0"/>
                          <a:cs typeface="Times New Roman" pitchFamily="18" charset="0"/>
                        </a:rPr>
                        <a:t>0,45</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1600" b="1" dirty="0" err="1">
                          <a:solidFill>
                            <a:schemeClr val="tx1"/>
                          </a:solidFill>
                          <a:cs typeface="Times New Roman" pitchFamily="18" charset="0"/>
                        </a:rPr>
                        <a:t>S</a:t>
                      </a:r>
                      <a:r>
                        <a:rPr lang="it-IT" sz="1600" b="1" baseline="-30000" dirty="0" err="1">
                          <a:solidFill>
                            <a:schemeClr val="tx1"/>
                          </a:solidFill>
                          <a:cs typeface="Times New Roman" pitchFamily="18" charset="0"/>
                        </a:rPr>
                        <a:t>s</a:t>
                      </a:r>
                      <a:r>
                        <a:rPr lang="it-IT" sz="1600" b="1" baseline="-30000" dirty="0">
                          <a:solidFill>
                            <a:schemeClr val="tx1"/>
                          </a:solidFill>
                          <a:cs typeface="Times New Roman" pitchFamily="18" charset="0"/>
                        </a:rPr>
                        <a:t> </a:t>
                      </a:r>
                      <a:r>
                        <a:rPr lang="it-IT" sz="1600" b="1" baseline="0" dirty="0">
                          <a:solidFill>
                            <a:schemeClr val="tx1"/>
                          </a:solidFill>
                          <a:cs typeface="Times New Roman" pitchFamily="18" charset="0"/>
                        </a:rPr>
                        <a:t>g/l</a:t>
                      </a: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Times New Roman" pitchFamily="18" charset="0"/>
                        </a:rPr>
                        <a:t>0,090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3095152"/>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1" i="1" u="none" strike="noStrike" cap="none" normalizeH="0" baseline="0" dirty="0">
                          <a:ln>
                            <a:noFill/>
                          </a:ln>
                          <a:solidFill>
                            <a:srgbClr val="FF0000"/>
                          </a:solidFill>
                          <a:effectLst/>
                          <a:latin typeface="+mn-lt"/>
                          <a:cs typeface="Times New Roman" pitchFamily="18" charset="0"/>
                        </a:rPr>
                        <a:t>X</a:t>
                      </a:r>
                      <a:r>
                        <a:rPr kumimoji="0" lang="fr-FR" sz="1600" b="1" i="1" u="none" strike="noStrike" cap="none" normalizeH="0" baseline="-30000" dirty="0">
                          <a:ln>
                            <a:noFill/>
                          </a:ln>
                          <a:solidFill>
                            <a:srgbClr val="FF0000"/>
                          </a:solidFill>
                          <a:effectLst/>
                          <a:latin typeface="+mn-lt"/>
                          <a:cs typeface="Times New Roman" pitchFamily="18" charset="0"/>
                        </a:rPr>
                        <a:t>S</a:t>
                      </a:r>
                      <a:r>
                        <a:rPr kumimoji="0" lang="fr-FR" sz="1600" b="1" i="1" u="none" strike="noStrike" cap="none" normalizeH="0" baseline="0" dirty="0">
                          <a:ln>
                            <a:noFill/>
                          </a:ln>
                          <a:solidFill>
                            <a:srgbClr val="FF0000"/>
                          </a:solidFill>
                          <a:effectLst/>
                          <a:latin typeface="+mn-lt"/>
                          <a:cs typeface="Times New Roman" pitchFamily="18" charset="0"/>
                        </a:rPr>
                        <a:t> g/l</a:t>
                      </a:r>
                      <a:endParaRPr kumimoji="0" lang="it-IT" sz="16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rgbClr val="FF0000"/>
                          </a:solidFill>
                          <a:effectLst/>
                          <a:latin typeface="Times New Roman" pitchFamily="18" charset="0"/>
                        </a:rPr>
                        <a:t>0,028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0,026</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0,021</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0,012</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imes New Roman" pitchFamily="18" charset="0"/>
                        </a:rPr>
                        <a:t>0,003</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2743634"/>
                  </a:ext>
                </a:extLst>
              </a:tr>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rgbClr val="7030A0"/>
                          </a:solidFill>
                          <a:effectLst/>
                          <a:latin typeface="Times New Roman" pitchFamily="18" charset="0"/>
                        </a:rPr>
                        <a:t>P</a:t>
                      </a:r>
                      <a:r>
                        <a:rPr kumimoji="0" lang="it-IT" sz="1600" b="1" i="0" u="none" strike="noStrike" cap="none" normalizeH="0" baseline="-25000" dirty="0">
                          <a:ln>
                            <a:noFill/>
                          </a:ln>
                          <a:solidFill>
                            <a:srgbClr val="7030A0"/>
                          </a:solidFill>
                          <a:effectLst/>
                          <a:latin typeface="Times New Roman" pitchFamily="18" charset="0"/>
                        </a:rPr>
                        <a:t>s g/l</a:t>
                      </a:r>
                      <a:endParaRPr kumimoji="0" lang="it-IT" sz="1600" b="1"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7030A0"/>
                          </a:solidFill>
                          <a:effectLst/>
                          <a:latin typeface="Times New Roman" pitchFamily="18" charset="0"/>
                        </a:rPr>
                        <a:t>0,075</a:t>
                      </a: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7030A0"/>
                          </a:solidFill>
                          <a:effectLst/>
                          <a:latin typeface="Times New Roman" pitchFamily="18" charset="0"/>
                        </a:rPr>
                        <a:t>0,068</a:t>
                      </a: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7030A0"/>
                          </a:solidFill>
                          <a:effectLst/>
                          <a:latin typeface="Times New Roman" pitchFamily="18" charset="0"/>
                        </a:rPr>
                        <a:t>0,056</a:t>
                      </a: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a:ln>
                            <a:noFill/>
                          </a:ln>
                          <a:solidFill>
                            <a:srgbClr val="7030A0"/>
                          </a:solidFill>
                          <a:effectLst/>
                          <a:latin typeface="Times New Roman" pitchFamily="18" charset="0"/>
                        </a:rPr>
                        <a:t>0,032</a:t>
                      </a:r>
                      <a:endParaRPr kumimoji="0" lang="it-IT" sz="1600" b="0" i="0" u="none" strike="noStrike" cap="none" normalizeH="0" baseline="0" dirty="0">
                        <a:ln>
                          <a:noFill/>
                        </a:ln>
                        <a:solidFill>
                          <a:srgbClr val="7030A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rgbClr val="7030A0"/>
                          </a:solidFill>
                          <a:effectLst/>
                          <a:latin typeface="Times New Roman" pitchFamily="18" charset="0"/>
                        </a:rPr>
                        <a:t>0,008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041082"/>
                  </a:ext>
                </a:extLst>
              </a:tr>
            </a:tbl>
          </a:graphicData>
        </a:graphic>
      </p:graphicFrame>
      <p:sp>
        <p:nvSpPr>
          <p:cNvPr id="7" name="CasellaDiTesto 6">
            <a:extLst>
              <a:ext uri="{FF2B5EF4-FFF2-40B4-BE49-F238E27FC236}">
                <a16:creationId xmlns:a16="http://schemas.microsoft.com/office/drawing/2014/main" id="{73702D71-B8C5-47FE-A928-ACC1DF9C97FD}"/>
              </a:ext>
            </a:extLst>
          </p:cNvPr>
          <p:cNvSpPr txBox="1"/>
          <p:nvPr/>
        </p:nvSpPr>
        <p:spPr>
          <a:xfrm>
            <a:off x="333462" y="3856293"/>
            <a:ext cx="464330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a:ln>
                  <a:noFill/>
                </a:ln>
                <a:solidFill>
                  <a:srgbClr val="00B05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CD8BB2DE-FFBE-4911-A722-C53394BD7159}"/>
              </a:ext>
            </a:extLst>
          </p:cNvPr>
          <p:cNvSpPr txBox="1"/>
          <p:nvPr/>
        </p:nvSpPr>
        <p:spPr>
          <a:xfrm>
            <a:off x="333462" y="4921716"/>
            <a:ext cx="188962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1FFA9893-9721-483B-893F-6660190D5D0F}"/>
              </a:ext>
            </a:extLst>
          </p:cNvPr>
          <p:cNvSpPr txBox="1"/>
          <p:nvPr/>
        </p:nvSpPr>
        <p:spPr>
          <a:xfrm>
            <a:off x="468312" y="5732305"/>
            <a:ext cx="175477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P</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(Y</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PS</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/Y</a:t>
            </a:r>
            <a:r>
              <a:rPr kumimoji="0" lang="it-IT" sz="1800" b="1"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1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981"/>
                                        </p:tgtEl>
                                        <p:attrNameLst>
                                          <p:attrName>style.visibility</p:attrName>
                                        </p:attrNameLst>
                                      </p:cBhvr>
                                      <p:to>
                                        <p:strVal val="visible"/>
                                      </p:to>
                                    </p:set>
                                    <p:animEffect transition="in" filter="fade">
                                      <p:cBhvr>
                                        <p:cTn id="17" dur="500"/>
                                        <p:tgtEl>
                                          <p:spTgt spid="8509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170679-CAE5-4827-A71E-E01114467799}"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995" name="Rectangle 3"/>
          <p:cNvSpPr>
            <a:spLocks noChangeArrowheads="1"/>
          </p:cNvSpPr>
          <p:nvPr/>
        </p:nvSpPr>
        <p:spPr bwMode="auto">
          <a:xfrm>
            <a:off x="20638" y="168619"/>
            <a:ext cx="9144000" cy="2431435"/>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prstClr val="black"/>
                </a:solidFill>
                <a:effectLst/>
                <a:uLnTx/>
                <a:uFillTx/>
                <a:latin typeface="Calibri" panose="020F0502020204030204"/>
                <a:ea typeface="+mn-ea"/>
                <a:cs typeface="+mn-cs"/>
              </a:rPr>
              <a:t>Esercizio 36</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Ordinare in una tabella unica le equazioni che si applicano al reattore continuo e che  esprimono le caratteristiche idrauliche,  il bilancio di massa in ogni istante, e la composizione del brodo di fermentazione all’interno del reattore e nell’effluente allo stato stazionario in funzione delle caratteristiche idrauliche e della concentrazione di substrato nell’alimentazione. Specificare i vincoli di tali modelli matematici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853082" name="Group 90"/>
          <p:cNvGraphicFramePr>
            <a:graphicFrameLocks noGrp="1"/>
          </p:cNvGraphicFramePr>
          <p:nvPr/>
        </p:nvGraphicFramePr>
        <p:xfrm>
          <a:off x="1222215" y="2885585"/>
          <a:ext cx="7017347" cy="2346960"/>
        </p:xfrm>
        <a:graphic>
          <a:graphicData uri="http://schemas.openxmlformats.org/drawingml/2006/table">
            <a:tbl>
              <a:tblPr/>
              <a:tblGrid>
                <a:gridCol w="4341260">
                  <a:extLst>
                    <a:ext uri="{9D8B030D-6E8A-4147-A177-3AD203B41FA5}">
                      <a16:colId xmlns:a16="http://schemas.microsoft.com/office/drawing/2014/main" val="20000"/>
                    </a:ext>
                  </a:extLst>
                </a:gridCol>
                <a:gridCol w="2676087">
                  <a:extLst>
                    <a:ext uri="{9D8B030D-6E8A-4147-A177-3AD203B41FA5}">
                      <a16:colId xmlns:a16="http://schemas.microsoft.com/office/drawing/2014/main" val="20001"/>
                    </a:ext>
                  </a:extLst>
                </a:gridCol>
              </a:tblGrid>
              <a:tr h="263466">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sng" strike="noStrike" cap="none" normalizeH="0" baseline="0" dirty="0">
                          <a:ln>
                            <a:noFill/>
                          </a:ln>
                          <a:solidFill>
                            <a:schemeClr val="tx1"/>
                          </a:solidFill>
                          <a:effectLst/>
                          <a:latin typeface="Times New Roman" pitchFamily="18" charset="0"/>
                          <a:cs typeface="Times New Roman" pitchFamily="18" charset="0"/>
                        </a:rPr>
                        <a:t>Caratteristiche Idrauliche</a:t>
                      </a:r>
                      <a:endParaRPr kumimoji="0" lang="it-IT"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1" u="none" strike="noStrike" cap="none" normalizeH="0" baseline="0" dirty="0">
                          <a:ln>
                            <a:noFill/>
                          </a:ln>
                          <a:solidFill>
                            <a:schemeClr val="tx1"/>
                          </a:solidFill>
                          <a:effectLst/>
                          <a:latin typeface="Times New Roman" pitchFamily="18" charset="0"/>
                          <a:cs typeface="Times New Roman" pitchFamily="18" charset="0"/>
                        </a:rPr>
                        <a:t>Vincoli:  </a:t>
                      </a:r>
                      <a:endParaRPr kumimoji="0" lang="it-IT"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sng" strike="noStrike" cap="none" normalizeH="0" baseline="0">
                          <a:ln>
                            <a:noFill/>
                          </a:ln>
                          <a:solidFill>
                            <a:schemeClr val="tx1"/>
                          </a:solidFill>
                          <a:effectLst/>
                          <a:latin typeface="Times New Roman" pitchFamily="18" charset="0"/>
                          <a:cs typeface="Times New Roman" pitchFamily="18" charset="0"/>
                        </a:rPr>
                        <a:t>Bilancio di Massa</a:t>
                      </a:r>
                      <a:endParaRPr kumimoji="0" lang="it-IT"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sng" strike="noStrike" cap="none" normalizeH="0" baseline="0">
                          <a:ln>
                            <a:noFill/>
                          </a:ln>
                          <a:solidFill>
                            <a:schemeClr val="tx1"/>
                          </a:solidFill>
                          <a:effectLst/>
                          <a:latin typeface="Times New Roman" pitchFamily="18" charset="0"/>
                          <a:cs typeface="Times New Roman" pitchFamily="18" charset="0"/>
                        </a:rPr>
                        <a:t>Stato Stazionario</a:t>
                      </a:r>
                      <a:endParaRPr kumimoji="0" lang="it-IT"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600" b="1" dirty="0" err="1">
                          <a:solidFill>
                            <a:srgbClr val="000000"/>
                          </a:solidFill>
                          <a:cs typeface="Times New Roman" pitchFamily="18" charset="0"/>
                        </a:rPr>
                        <a:t>dX</a:t>
                      </a:r>
                      <a:r>
                        <a:rPr lang="en-GB" sz="1600" b="1" dirty="0">
                          <a:solidFill>
                            <a:srgbClr val="000000"/>
                          </a:solidFill>
                          <a:cs typeface="Times New Roman" pitchFamily="18" charset="0"/>
                        </a:rPr>
                        <a:t>/dt = [</a:t>
                      </a:r>
                      <a:r>
                        <a:rPr lang="it-IT" sz="1600" b="1" dirty="0">
                          <a:solidFill>
                            <a:srgbClr val="000000"/>
                          </a:solidFill>
                          <a:latin typeface="Symbol" pitchFamily="18" charset="2"/>
                          <a:cs typeface="Times New Roman" pitchFamily="18" charset="0"/>
                        </a:rPr>
                        <a:t>m</a:t>
                      </a:r>
                      <a:r>
                        <a:rPr lang="en-GB" sz="1600" b="1" baseline="-30000" dirty="0">
                          <a:solidFill>
                            <a:srgbClr val="000000"/>
                          </a:solidFill>
                          <a:cs typeface="Times New Roman" pitchFamily="18" charset="0"/>
                        </a:rPr>
                        <a:t>m</a:t>
                      </a:r>
                      <a:r>
                        <a:rPr lang="en-GB" sz="1600" b="1" dirty="0">
                          <a:solidFill>
                            <a:srgbClr val="000000"/>
                          </a:solidFill>
                          <a:cs typeface="Times New Roman" pitchFamily="18" charset="0"/>
                        </a:rPr>
                        <a:t> S/( K</a:t>
                      </a:r>
                      <a:r>
                        <a:rPr lang="en-GB" sz="1600" b="1" baseline="-30000" dirty="0">
                          <a:solidFill>
                            <a:srgbClr val="000000"/>
                          </a:solidFill>
                          <a:cs typeface="Times New Roman" pitchFamily="18" charset="0"/>
                        </a:rPr>
                        <a:t>S</a:t>
                      </a:r>
                      <a:r>
                        <a:rPr lang="en-GB" sz="1600" b="1" dirty="0">
                          <a:solidFill>
                            <a:srgbClr val="000000"/>
                          </a:solidFill>
                          <a:cs typeface="Times New Roman" pitchFamily="18" charset="0"/>
                        </a:rPr>
                        <a:t> + S)]</a:t>
                      </a:r>
                      <a:r>
                        <a:rPr lang="it-IT" sz="1600" b="1" dirty="0">
                          <a:solidFill>
                            <a:srgbClr val="000000"/>
                          </a:solidFill>
                          <a:latin typeface="Symbol" pitchFamily="18" charset="2"/>
                          <a:cs typeface="Times New Roman" pitchFamily="18" charset="0"/>
                        </a:rPr>
                        <a:t> </a:t>
                      </a:r>
                      <a:r>
                        <a:rPr lang="en-GB" sz="1600" b="1" dirty="0">
                          <a:solidFill>
                            <a:srgbClr val="000000"/>
                          </a:solidFill>
                          <a:cs typeface="Times New Roman" pitchFamily="18" charset="0"/>
                        </a:rPr>
                        <a:t>X  -  D X </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600" b="1" dirty="0" err="1">
                          <a:solidFill>
                            <a:srgbClr val="FF0000"/>
                          </a:solidFill>
                          <a:cs typeface="Times New Roman" pitchFamily="18" charset="0"/>
                        </a:rPr>
                        <a:t>X</a:t>
                      </a:r>
                      <a:r>
                        <a:rPr lang="en-GB" sz="1600" b="1" baseline="-30000" dirty="0" err="1">
                          <a:solidFill>
                            <a:srgbClr val="FF0000"/>
                          </a:solidFill>
                          <a:cs typeface="Times New Roman" pitchFamily="18" charset="0"/>
                        </a:rPr>
                        <a:t>s</a:t>
                      </a:r>
                      <a:r>
                        <a:rPr lang="en-GB" sz="1600" b="1" dirty="0">
                          <a:solidFill>
                            <a:srgbClr val="FF0000"/>
                          </a:solidFill>
                          <a:cs typeface="Times New Roman" pitchFamily="18" charset="0"/>
                        </a:rPr>
                        <a:t> = Y</a:t>
                      </a:r>
                      <a:r>
                        <a:rPr lang="en-GB" sz="1600" b="1" baseline="-30000" dirty="0">
                          <a:solidFill>
                            <a:srgbClr val="FF0000"/>
                          </a:solidFill>
                          <a:cs typeface="Times New Roman" pitchFamily="18" charset="0"/>
                        </a:rPr>
                        <a:t>XS</a:t>
                      </a:r>
                      <a:r>
                        <a:rPr lang="en-GB" sz="1600" b="1" dirty="0">
                          <a:solidFill>
                            <a:srgbClr val="FF0000"/>
                          </a:solidFill>
                          <a:cs typeface="Times New Roman" pitchFamily="18" charset="0"/>
                        </a:rPr>
                        <a:t> (S</a:t>
                      </a:r>
                      <a:r>
                        <a:rPr lang="en-GB" sz="1600" b="1" baseline="-30000" dirty="0">
                          <a:solidFill>
                            <a:srgbClr val="FF0000"/>
                          </a:solidFill>
                          <a:cs typeface="Times New Roman" pitchFamily="18" charset="0"/>
                        </a:rPr>
                        <a:t>0</a:t>
                      </a:r>
                      <a:r>
                        <a:rPr lang="en-GB" sz="1600" b="1" dirty="0">
                          <a:solidFill>
                            <a:srgbClr val="FF0000"/>
                          </a:solidFill>
                          <a:cs typeface="Times New Roman" pitchFamily="18" charset="0"/>
                        </a:rPr>
                        <a:t> – S</a:t>
                      </a:r>
                      <a:r>
                        <a:rPr lang="en-GB" sz="1600" b="1" baseline="-30000" dirty="0">
                          <a:solidFill>
                            <a:srgbClr val="FF0000"/>
                          </a:solidFill>
                          <a:cs typeface="Times New Roman" pitchFamily="18" charset="0"/>
                        </a:rPr>
                        <a:t>s</a:t>
                      </a:r>
                      <a:r>
                        <a:rPr lang="en-GB" sz="1600" b="1" dirty="0">
                          <a:solidFill>
                            <a:srgbClr val="FF0000"/>
                          </a:solidFill>
                          <a:cs typeface="Times New Roman" pitchFamily="18" charset="0"/>
                        </a:rPr>
                        <a:t>) </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600" b="1" dirty="0" err="1">
                          <a:solidFill>
                            <a:srgbClr val="000000"/>
                          </a:solidFill>
                          <a:cs typeface="Times New Roman" pitchFamily="18" charset="0"/>
                        </a:rPr>
                        <a:t>dS</a:t>
                      </a:r>
                      <a:r>
                        <a:rPr lang="en-GB" sz="1600" b="1" dirty="0">
                          <a:solidFill>
                            <a:srgbClr val="000000"/>
                          </a:solidFill>
                          <a:cs typeface="Times New Roman" pitchFamily="18" charset="0"/>
                        </a:rPr>
                        <a:t>/dt  = (- 1/Y</a:t>
                      </a:r>
                      <a:r>
                        <a:rPr lang="en-GB" sz="1600" b="1" baseline="-30000" dirty="0">
                          <a:solidFill>
                            <a:srgbClr val="000000"/>
                          </a:solidFill>
                          <a:cs typeface="Times New Roman" pitchFamily="18" charset="0"/>
                        </a:rPr>
                        <a:t>XS</a:t>
                      </a:r>
                      <a:r>
                        <a:rPr lang="en-GB" sz="1600" b="1" dirty="0">
                          <a:solidFill>
                            <a:srgbClr val="000000"/>
                          </a:solidFill>
                          <a:cs typeface="Times New Roman" pitchFamily="18" charset="0"/>
                        </a:rPr>
                        <a:t>) [</a:t>
                      </a:r>
                      <a:r>
                        <a:rPr lang="it-IT" sz="1600" b="1" dirty="0">
                          <a:solidFill>
                            <a:srgbClr val="000000"/>
                          </a:solidFill>
                          <a:latin typeface="Symbol" pitchFamily="18" charset="2"/>
                          <a:cs typeface="Times New Roman" pitchFamily="18" charset="0"/>
                        </a:rPr>
                        <a:t>m</a:t>
                      </a:r>
                      <a:r>
                        <a:rPr lang="en-GB" sz="1600" b="1" baseline="-30000" dirty="0">
                          <a:solidFill>
                            <a:srgbClr val="000000"/>
                          </a:solidFill>
                          <a:cs typeface="Times New Roman" pitchFamily="18" charset="0"/>
                        </a:rPr>
                        <a:t>m</a:t>
                      </a:r>
                      <a:r>
                        <a:rPr lang="en-GB" sz="1600" b="1" dirty="0">
                          <a:solidFill>
                            <a:srgbClr val="000000"/>
                          </a:solidFill>
                          <a:cs typeface="Times New Roman" pitchFamily="18" charset="0"/>
                        </a:rPr>
                        <a:t> S/( K</a:t>
                      </a:r>
                      <a:r>
                        <a:rPr lang="en-GB" sz="1600" b="1" baseline="-30000" dirty="0">
                          <a:solidFill>
                            <a:srgbClr val="000000"/>
                          </a:solidFill>
                          <a:cs typeface="Times New Roman" pitchFamily="18" charset="0"/>
                        </a:rPr>
                        <a:t>S</a:t>
                      </a:r>
                      <a:r>
                        <a:rPr lang="en-GB" sz="1600" b="1" dirty="0">
                          <a:solidFill>
                            <a:srgbClr val="000000"/>
                          </a:solidFill>
                          <a:cs typeface="Times New Roman" pitchFamily="18" charset="0"/>
                        </a:rPr>
                        <a:t> + S)]</a:t>
                      </a:r>
                      <a:r>
                        <a:rPr lang="it-IT" sz="1600" b="1" dirty="0">
                          <a:solidFill>
                            <a:srgbClr val="000000"/>
                          </a:solidFill>
                          <a:latin typeface="Symbol" pitchFamily="18" charset="2"/>
                          <a:cs typeface="Times New Roman" pitchFamily="18" charset="0"/>
                        </a:rPr>
                        <a:t> </a:t>
                      </a:r>
                      <a:r>
                        <a:rPr lang="en-GB" sz="1600" b="1" dirty="0">
                          <a:solidFill>
                            <a:srgbClr val="000000"/>
                          </a:solidFill>
                          <a:cs typeface="Times New Roman" pitchFamily="18" charset="0"/>
                        </a:rPr>
                        <a:t>X   + D (S</a:t>
                      </a:r>
                      <a:r>
                        <a:rPr lang="en-GB" sz="1600" b="1" baseline="-30000" dirty="0">
                          <a:solidFill>
                            <a:srgbClr val="000000"/>
                          </a:solidFill>
                          <a:cs typeface="Times New Roman" pitchFamily="18" charset="0"/>
                        </a:rPr>
                        <a:t>0</a:t>
                      </a:r>
                      <a:r>
                        <a:rPr lang="en-GB" sz="1600" b="1" dirty="0">
                          <a:solidFill>
                            <a:srgbClr val="000000"/>
                          </a:solidFill>
                          <a:cs typeface="Times New Roman" pitchFamily="18" charset="0"/>
                        </a:rPr>
                        <a:t> – S) </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600" b="1" dirty="0">
                          <a:solidFill>
                            <a:srgbClr val="FF0000"/>
                          </a:solidFill>
                          <a:cs typeface="Times New Roman" pitchFamily="18" charset="0"/>
                        </a:rPr>
                        <a:t>S</a:t>
                      </a:r>
                      <a:r>
                        <a:rPr lang="en-GB" sz="1600" b="1" baseline="-30000" dirty="0">
                          <a:solidFill>
                            <a:srgbClr val="FF0000"/>
                          </a:solidFill>
                          <a:cs typeface="Times New Roman" pitchFamily="18" charset="0"/>
                        </a:rPr>
                        <a:t>s</a:t>
                      </a:r>
                      <a:r>
                        <a:rPr lang="en-GB" sz="1600" b="1" dirty="0">
                          <a:solidFill>
                            <a:srgbClr val="FF0000"/>
                          </a:solidFill>
                          <a:cs typeface="Times New Roman" pitchFamily="18" charset="0"/>
                        </a:rPr>
                        <a:t> = D K</a:t>
                      </a:r>
                      <a:r>
                        <a:rPr lang="en-GB" sz="1600" b="1" baseline="-30000" dirty="0">
                          <a:solidFill>
                            <a:srgbClr val="FF0000"/>
                          </a:solidFill>
                          <a:cs typeface="Times New Roman" pitchFamily="18" charset="0"/>
                        </a:rPr>
                        <a:t>S</a:t>
                      </a:r>
                      <a:r>
                        <a:rPr lang="en-GB" sz="1600" b="1" dirty="0">
                          <a:solidFill>
                            <a:srgbClr val="FF0000"/>
                          </a:solidFill>
                          <a:cs typeface="Times New Roman" pitchFamily="18" charset="0"/>
                        </a:rPr>
                        <a:t>/(</a:t>
                      </a:r>
                      <a:r>
                        <a:rPr lang="it-IT" sz="1600" b="1" dirty="0">
                          <a:solidFill>
                            <a:srgbClr val="FF0000"/>
                          </a:solidFill>
                          <a:latin typeface="Symbol" pitchFamily="18" charset="2"/>
                          <a:cs typeface="Times New Roman" pitchFamily="18" charset="0"/>
                        </a:rPr>
                        <a:t>m</a:t>
                      </a:r>
                      <a:r>
                        <a:rPr lang="en-GB" sz="1600" b="1" baseline="-30000" dirty="0">
                          <a:solidFill>
                            <a:srgbClr val="FF0000"/>
                          </a:solidFill>
                          <a:cs typeface="Times New Roman" pitchFamily="18" charset="0"/>
                        </a:rPr>
                        <a:t>m</a:t>
                      </a:r>
                      <a:r>
                        <a:rPr lang="en-GB" sz="1600" b="1" dirty="0">
                          <a:solidFill>
                            <a:srgbClr val="FF0000"/>
                          </a:solidFill>
                          <a:cs typeface="Times New Roman" pitchFamily="18" charset="0"/>
                        </a:rPr>
                        <a:t> – D) </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600" b="1" dirty="0" err="1">
                          <a:solidFill>
                            <a:srgbClr val="000000"/>
                          </a:solidFill>
                          <a:cs typeface="Times New Roman" pitchFamily="18" charset="0"/>
                        </a:rPr>
                        <a:t>dP</a:t>
                      </a:r>
                      <a:r>
                        <a:rPr lang="en-GB" sz="1600" b="1" dirty="0">
                          <a:solidFill>
                            <a:srgbClr val="000000"/>
                          </a:solidFill>
                          <a:cs typeface="Times New Roman" pitchFamily="18" charset="0"/>
                        </a:rPr>
                        <a:t>/dt</a:t>
                      </a:r>
                      <a:r>
                        <a:rPr lang="en-GB" sz="1600" dirty="0">
                          <a:solidFill>
                            <a:srgbClr val="000000"/>
                          </a:solidFill>
                          <a:cs typeface="Times New Roman" pitchFamily="18" charset="0"/>
                        </a:rPr>
                        <a:t> </a:t>
                      </a:r>
                      <a:r>
                        <a:rPr lang="en-GB" sz="1600" b="1" dirty="0">
                          <a:solidFill>
                            <a:srgbClr val="000000"/>
                          </a:solidFill>
                          <a:cs typeface="Times New Roman" pitchFamily="18" charset="0"/>
                        </a:rPr>
                        <a:t>= (Y</a:t>
                      </a:r>
                      <a:r>
                        <a:rPr lang="en-GB" sz="1600" b="1" baseline="-30000" dirty="0">
                          <a:solidFill>
                            <a:srgbClr val="000000"/>
                          </a:solidFill>
                          <a:cs typeface="Times New Roman" pitchFamily="18" charset="0"/>
                        </a:rPr>
                        <a:t>PS</a:t>
                      </a:r>
                      <a:r>
                        <a:rPr lang="en-GB" sz="1600" b="1" dirty="0">
                          <a:solidFill>
                            <a:srgbClr val="000000"/>
                          </a:solidFill>
                          <a:cs typeface="Times New Roman" pitchFamily="18" charset="0"/>
                        </a:rPr>
                        <a:t>/Y</a:t>
                      </a:r>
                      <a:r>
                        <a:rPr lang="en-GB" sz="1600" b="1" baseline="-30000" dirty="0">
                          <a:solidFill>
                            <a:srgbClr val="000000"/>
                          </a:solidFill>
                          <a:cs typeface="Times New Roman" pitchFamily="18" charset="0"/>
                        </a:rPr>
                        <a:t>XS</a:t>
                      </a:r>
                      <a:r>
                        <a:rPr lang="en-GB" sz="1600" b="1" dirty="0">
                          <a:solidFill>
                            <a:srgbClr val="000000"/>
                          </a:solidFill>
                          <a:cs typeface="Times New Roman" pitchFamily="18" charset="0"/>
                        </a:rPr>
                        <a:t>) [</a:t>
                      </a:r>
                      <a:r>
                        <a:rPr lang="it-IT" sz="1600" b="1" dirty="0">
                          <a:solidFill>
                            <a:srgbClr val="000000"/>
                          </a:solidFill>
                          <a:latin typeface="Symbol" pitchFamily="18" charset="2"/>
                          <a:cs typeface="Times New Roman" pitchFamily="18" charset="0"/>
                        </a:rPr>
                        <a:t>m</a:t>
                      </a:r>
                      <a:r>
                        <a:rPr lang="en-GB" sz="1600" b="1" baseline="-30000" dirty="0">
                          <a:solidFill>
                            <a:srgbClr val="000000"/>
                          </a:solidFill>
                          <a:cs typeface="Times New Roman" pitchFamily="18" charset="0"/>
                        </a:rPr>
                        <a:t>m</a:t>
                      </a:r>
                      <a:r>
                        <a:rPr lang="en-GB" sz="1600" b="1" dirty="0">
                          <a:solidFill>
                            <a:srgbClr val="000000"/>
                          </a:solidFill>
                          <a:cs typeface="Times New Roman" pitchFamily="18" charset="0"/>
                        </a:rPr>
                        <a:t> S/( K</a:t>
                      </a:r>
                      <a:r>
                        <a:rPr lang="en-GB" sz="1600" b="1" baseline="-30000" dirty="0">
                          <a:solidFill>
                            <a:srgbClr val="000000"/>
                          </a:solidFill>
                          <a:cs typeface="Times New Roman" pitchFamily="18" charset="0"/>
                        </a:rPr>
                        <a:t>S</a:t>
                      </a:r>
                      <a:r>
                        <a:rPr lang="en-GB" sz="1600" b="1" dirty="0">
                          <a:solidFill>
                            <a:srgbClr val="000000"/>
                          </a:solidFill>
                          <a:cs typeface="Times New Roman" pitchFamily="18" charset="0"/>
                        </a:rPr>
                        <a:t> + S)]</a:t>
                      </a:r>
                      <a:r>
                        <a:rPr lang="it-IT" sz="1600" b="1" dirty="0">
                          <a:solidFill>
                            <a:srgbClr val="000000"/>
                          </a:solidFill>
                          <a:latin typeface="Symbol" pitchFamily="18" charset="2"/>
                          <a:cs typeface="Times New Roman" pitchFamily="18" charset="0"/>
                        </a:rPr>
                        <a:t> </a:t>
                      </a:r>
                      <a:r>
                        <a:rPr lang="en-GB" sz="1600" b="1" dirty="0">
                          <a:solidFill>
                            <a:srgbClr val="000000"/>
                          </a:solidFill>
                          <a:cs typeface="Times New Roman" pitchFamily="18" charset="0"/>
                        </a:rPr>
                        <a:t>X   -  D P </a:t>
                      </a:r>
                      <a:endParaRPr kumimoji="0" lang="it-IT"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it-IT" sz="1600" b="1" dirty="0">
                          <a:solidFill>
                            <a:srgbClr val="FF0000"/>
                          </a:solidFill>
                          <a:cs typeface="Times New Roman" pitchFamily="18" charset="0"/>
                        </a:rPr>
                        <a:t>P</a:t>
                      </a:r>
                      <a:r>
                        <a:rPr lang="it-IT" sz="1600" b="1" baseline="-30000" dirty="0">
                          <a:solidFill>
                            <a:srgbClr val="FF0000"/>
                          </a:solidFill>
                          <a:cs typeface="Times New Roman" pitchFamily="18" charset="0"/>
                        </a:rPr>
                        <a:t>S</a:t>
                      </a:r>
                      <a:r>
                        <a:rPr lang="it-IT" sz="1600" b="1" dirty="0">
                          <a:solidFill>
                            <a:srgbClr val="FF0000"/>
                          </a:solidFill>
                          <a:cs typeface="Times New Roman" pitchFamily="18" charset="0"/>
                        </a:rPr>
                        <a:t> = (Y</a:t>
                      </a:r>
                      <a:r>
                        <a:rPr lang="it-IT" sz="1600" b="1" baseline="-30000" dirty="0">
                          <a:solidFill>
                            <a:srgbClr val="FF0000"/>
                          </a:solidFill>
                          <a:cs typeface="Times New Roman" pitchFamily="18" charset="0"/>
                        </a:rPr>
                        <a:t>PS</a:t>
                      </a:r>
                      <a:r>
                        <a:rPr lang="it-IT" sz="1600" b="1" dirty="0">
                          <a:solidFill>
                            <a:srgbClr val="FF0000"/>
                          </a:solidFill>
                          <a:cs typeface="Times New Roman" pitchFamily="18" charset="0"/>
                        </a:rPr>
                        <a:t>/Y</a:t>
                      </a:r>
                      <a:r>
                        <a:rPr lang="it-IT" sz="1600" b="1" baseline="-30000" dirty="0">
                          <a:solidFill>
                            <a:srgbClr val="FF0000"/>
                          </a:solidFill>
                          <a:cs typeface="Times New Roman" pitchFamily="18" charset="0"/>
                        </a:rPr>
                        <a:t>XS</a:t>
                      </a:r>
                      <a:r>
                        <a:rPr lang="it-IT" sz="1600" b="1" dirty="0">
                          <a:solidFill>
                            <a:srgbClr val="FF0000"/>
                          </a:solidFill>
                          <a:cs typeface="Times New Roman" pitchFamily="18" charset="0"/>
                        </a:rPr>
                        <a:t>) X</a:t>
                      </a:r>
                      <a:r>
                        <a:rPr lang="it-IT" sz="1600" b="1" baseline="-30000" dirty="0">
                          <a:solidFill>
                            <a:srgbClr val="FF0000"/>
                          </a:solidFill>
                          <a:cs typeface="Times New Roman" pitchFamily="18" charset="0"/>
                        </a:rPr>
                        <a:t>S</a:t>
                      </a:r>
                      <a:r>
                        <a:rPr lang="it-IT" sz="1600" b="1" dirty="0">
                          <a:solidFill>
                            <a:srgbClr val="FF0000"/>
                          </a:solidFill>
                          <a:cs typeface="Times New Roman" pitchFamily="18" charset="0"/>
                        </a:rPr>
                        <a:t> </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600" b="1" dirty="0">
                          <a:solidFill>
                            <a:srgbClr val="FF0000"/>
                          </a:solidFill>
                          <a:cs typeface="Times New Roman" pitchFamily="18" charset="0"/>
                        </a:rPr>
                        <a:t>P</a:t>
                      </a:r>
                      <a:r>
                        <a:rPr lang="en-GB" sz="1600" b="1" baseline="-30000" dirty="0">
                          <a:solidFill>
                            <a:srgbClr val="FF0000"/>
                          </a:solidFill>
                          <a:cs typeface="Times New Roman" pitchFamily="18" charset="0"/>
                        </a:rPr>
                        <a:t>S</a:t>
                      </a:r>
                      <a:r>
                        <a:rPr lang="en-GB" sz="1600" b="1" dirty="0">
                          <a:solidFill>
                            <a:srgbClr val="FF0000"/>
                          </a:solidFill>
                          <a:cs typeface="Times New Roman" pitchFamily="18" charset="0"/>
                        </a:rPr>
                        <a:t> = Y</a:t>
                      </a:r>
                      <a:r>
                        <a:rPr lang="en-GB" sz="1600" b="1" baseline="-30000" dirty="0">
                          <a:solidFill>
                            <a:srgbClr val="FF0000"/>
                          </a:solidFill>
                          <a:cs typeface="Times New Roman" pitchFamily="18" charset="0"/>
                        </a:rPr>
                        <a:t>PS</a:t>
                      </a:r>
                      <a:r>
                        <a:rPr lang="en-GB" sz="1600" b="1" dirty="0">
                          <a:solidFill>
                            <a:srgbClr val="FF0000"/>
                          </a:solidFill>
                          <a:cs typeface="Times New Roman" pitchFamily="18" charset="0"/>
                        </a:rPr>
                        <a:t> [S</a:t>
                      </a:r>
                      <a:r>
                        <a:rPr lang="en-GB" sz="1600" b="1" baseline="-30000" dirty="0">
                          <a:solidFill>
                            <a:srgbClr val="FF0000"/>
                          </a:solidFill>
                          <a:cs typeface="Times New Roman" pitchFamily="18" charset="0"/>
                        </a:rPr>
                        <a:t>0</a:t>
                      </a:r>
                      <a:r>
                        <a:rPr lang="en-GB" sz="1600" b="1" dirty="0">
                          <a:solidFill>
                            <a:srgbClr val="FF0000"/>
                          </a:solidFill>
                          <a:cs typeface="Times New Roman" pitchFamily="18" charset="0"/>
                        </a:rPr>
                        <a:t> – D K</a:t>
                      </a:r>
                      <a:r>
                        <a:rPr lang="en-GB" sz="1600" b="1" baseline="-30000" dirty="0">
                          <a:solidFill>
                            <a:srgbClr val="FF0000"/>
                          </a:solidFill>
                          <a:cs typeface="Times New Roman" pitchFamily="18" charset="0"/>
                        </a:rPr>
                        <a:t>S</a:t>
                      </a:r>
                      <a:r>
                        <a:rPr lang="en-GB" sz="1600" b="1" dirty="0">
                          <a:solidFill>
                            <a:srgbClr val="FF0000"/>
                          </a:solidFill>
                          <a:cs typeface="Times New Roman" pitchFamily="18" charset="0"/>
                        </a:rPr>
                        <a:t>/(</a:t>
                      </a:r>
                      <a:r>
                        <a:rPr lang="it-IT" sz="1600" b="1" dirty="0">
                          <a:solidFill>
                            <a:srgbClr val="FF0000"/>
                          </a:solidFill>
                          <a:latin typeface="Symbol" pitchFamily="18" charset="2"/>
                          <a:cs typeface="Times New Roman" pitchFamily="18" charset="0"/>
                        </a:rPr>
                        <a:t>m</a:t>
                      </a:r>
                      <a:r>
                        <a:rPr lang="en-GB" sz="1600" b="1" baseline="-30000" dirty="0">
                          <a:solidFill>
                            <a:srgbClr val="FF0000"/>
                          </a:solidFill>
                          <a:cs typeface="Times New Roman" pitchFamily="18" charset="0"/>
                        </a:rPr>
                        <a:t>m</a:t>
                      </a:r>
                      <a:r>
                        <a:rPr lang="en-GB" sz="1600" b="1" dirty="0">
                          <a:solidFill>
                            <a:srgbClr val="FF0000"/>
                          </a:solidFill>
                          <a:cs typeface="Times New Roman" pitchFamily="18" charset="0"/>
                        </a:rPr>
                        <a:t> – D)] </a:t>
                      </a:r>
                      <a:endParaRPr kumimoji="0" lang="it-IT"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CasellaDiTesto 1">
            <a:extLst>
              <a:ext uri="{FF2B5EF4-FFF2-40B4-BE49-F238E27FC236}">
                <a16:creationId xmlns:a16="http://schemas.microsoft.com/office/drawing/2014/main" id="{FCCC2B64-6551-4BFE-80CB-A73983B55A4A}"/>
              </a:ext>
            </a:extLst>
          </p:cNvPr>
          <p:cNvSpPr txBox="1"/>
          <p:nvPr/>
        </p:nvSpPr>
        <p:spPr>
          <a:xfrm>
            <a:off x="201336" y="5518076"/>
            <a:ext cx="7055265"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Vincoli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mezzo di coltura  concepito per avere il substrato come agente limitante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formazione di prodotto è associata alla crescita cellulare</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3082"/>
                                        </p:tgtEl>
                                        <p:attrNameLst>
                                          <p:attrName>style.visibility</p:attrName>
                                        </p:attrNameLst>
                                      </p:cBhvr>
                                      <p:to>
                                        <p:strVal val="visible"/>
                                      </p:to>
                                    </p:set>
                                    <p:animEffect transition="in" filter="fade">
                                      <p:cBhvr>
                                        <p:cTn id="7" dur="500"/>
                                        <p:tgtEl>
                                          <p:spTgt spid="8530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DDD563-86BB-4452-9889-A43CEA00F68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043" name="Rectangle 3"/>
          <p:cNvSpPr>
            <a:spLocks noChangeArrowheads="1"/>
          </p:cNvSpPr>
          <p:nvPr/>
        </p:nvSpPr>
        <p:spPr bwMode="auto">
          <a:xfrm>
            <a:off x="20638" y="105015"/>
            <a:ext cx="9144000" cy="4001095"/>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Esercizio 37.</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Un ceppo di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cresce in mezzo contenente glucosio come nutriente limitante. La crescita del microrganismo è caratterizzata dai seguenti parametri: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0,03 g/l, Y</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Si produce lattato, la formazione del prodotto è associata alla crescita cellulare ed il suo coefficiente di resa è 0,8 g/g. Si eseguono esperimenti con una soluzione di glucosio a concentrazione di 1 g/l, in un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chemostato</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di 5 litri alimentato con una portata di 2,75 l/ora. Calcolare per lo stato stazionario il valore dei parametri riportati in tabella.</a:t>
            </a:r>
          </a:p>
        </p:txBody>
      </p:sp>
      <p:graphicFrame>
        <p:nvGraphicFramePr>
          <p:cNvPr id="855140" name="Group 100"/>
          <p:cNvGraphicFramePr>
            <a:graphicFrameLocks noGrp="1"/>
          </p:cNvGraphicFramePr>
          <p:nvPr/>
        </p:nvGraphicFramePr>
        <p:xfrm>
          <a:off x="472171" y="4522196"/>
          <a:ext cx="7933598" cy="1249680"/>
        </p:xfrm>
        <a:graphic>
          <a:graphicData uri="http://schemas.openxmlformats.org/drawingml/2006/table">
            <a:tbl>
              <a:tblPr/>
              <a:tblGrid>
                <a:gridCol w="959242">
                  <a:extLst>
                    <a:ext uri="{9D8B030D-6E8A-4147-A177-3AD203B41FA5}">
                      <a16:colId xmlns:a16="http://schemas.microsoft.com/office/drawing/2014/main" val="20000"/>
                    </a:ext>
                  </a:extLst>
                </a:gridCol>
                <a:gridCol w="1161450">
                  <a:extLst>
                    <a:ext uri="{9D8B030D-6E8A-4147-A177-3AD203B41FA5}">
                      <a16:colId xmlns:a16="http://schemas.microsoft.com/office/drawing/2014/main" val="20001"/>
                    </a:ext>
                  </a:extLst>
                </a:gridCol>
                <a:gridCol w="1415518">
                  <a:extLst>
                    <a:ext uri="{9D8B030D-6E8A-4147-A177-3AD203B41FA5}">
                      <a16:colId xmlns:a16="http://schemas.microsoft.com/office/drawing/2014/main" val="20002"/>
                    </a:ext>
                  </a:extLst>
                </a:gridCol>
                <a:gridCol w="1497181">
                  <a:extLst>
                    <a:ext uri="{9D8B030D-6E8A-4147-A177-3AD203B41FA5}">
                      <a16:colId xmlns:a16="http://schemas.microsoft.com/office/drawing/2014/main" val="20003"/>
                    </a:ext>
                  </a:extLst>
                </a:gridCol>
                <a:gridCol w="1415518">
                  <a:extLst>
                    <a:ext uri="{9D8B030D-6E8A-4147-A177-3AD203B41FA5}">
                      <a16:colId xmlns:a16="http://schemas.microsoft.com/office/drawing/2014/main" val="20004"/>
                    </a:ext>
                  </a:extLst>
                </a:gridCol>
                <a:gridCol w="1484689">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Velocità di diluizione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Tempo di permanenza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nell’effluente </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biomassa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prodotto nell’effluente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125412" y="1567640"/>
            <a:ext cx="8893175" cy="3416320"/>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velocità di diluizione di un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chemostato</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fissata a 0,4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 Se il volume di liquido nel reattore è 2 l,  calcolare il flusso di effluente attraverso il reattore.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  Se il flusso attraverso il reattore è 2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quanto deve essere il volume del reattore?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482532" y="221812"/>
            <a:ext cx="6034409" cy="954107"/>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p:sp>
        <p:nvSpPr>
          <p:cNvPr id="6" name="CasellaDiTesto 5">
            <a:extLst>
              <a:ext uri="{FF2B5EF4-FFF2-40B4-BE49-F238E27FC236}">
                <a16:creationId xmlns:a16="http://schemas.microsoft.com/office/drawing/2014/main" id="{7815D59D-D6A6-4B4F-BCFD-B2FE8366071A}"/>
              </a:ext>
            </a:extLst>
          </p:cNvPr>
          <p:cNvSpPr txBox="1"/>
          <p:nvPr/>
        </p:nvSpPr>
        <p:spPr>
          <a:xfrm>
            <a:off x="722125" y="2828835"/>
            <a:ext cx="458038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D = F/V=0,4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F = D*V = 0,4 * 2 = 0,8 l/ore </a:t>
            </a:r>
          </a:p>
        </p:txBody>
      </p:sp>
      <p:sp>
        <p:nvSpPr>
          <p:cNvPr id="8" name="CasellaDiTesto 7">
            <a:extLst>
              <a:ext uri="{FF2B5EF4-FFF2-40B4-BE49-F238E27FC236}">
                <a16:creationId xmlns:a16="http://schemas.microsoft.com/office/drawing/2014/main" id="{EF1D3D66-2651-4949-95D5-D91CB4BCF5A7}"/>
              </a:ext>
            </a:extLst>
          </p:cNvPr>
          <p:cNvSpPr txBox="1"/>
          <p:nvPr/>
        </p:nvSpPr>
        <p:spPr>
          <a:xfrm>
            <a:off x="461395" y="4737155"/>
            <a:ext cx="4580388"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F = 2 l/ore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D = F/V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V = F/D = 2/ 0,4 = 5 l</a:t>
            </a:r>
          </a:p>
        </p:txBody>
      </p:sp>
    </p:spTree>
    <p:extLst>
      <p:ext uri="{BB962C8B-B14F-4D97-AF65-F5344CB8AC3E}">
        <p14:creationId xmlns:p14="http://schemas.microsoft.com/office/powerpoint/2010/main" val="33878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5171">
                                            <p:txEl>
                                              <p:pRg st="9" end="9"/>
                                            </p:txEl>
                                          </p:spTgt>
                                        </p:tgtEl>
                                        <p:attrNameLst>
                                          <p:attrName>style.visibility</p:attrName>
                                        </p:attrNameLst>
                                      </p:cBhvr>
                                      <p:to>
                                        <p:strVal val="visible"/>
                                      </p:to>
                                    </p:set>
                                    <p:animEffect transition="in" filter="fade">
                                      <p:cBhvr>
                                        <p:cTn id="12" dur="500"/>
                                        <p:tgtEl>
                                          <p:spTgt spid="775171">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DDD563-86BB-4452-9889-A43CEA00F68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043" name="Rectangle 3"/>
          <p:cNvSpPr>
            <a:spLocks noChangeArrowheads="1"/>
          </p:cNvSpPr>
          <p:nvPr/>
        </p:nvSpPr>
        <p:spPr bwMode="auto">
          <a:xfrm>
            <a:off x="20638" y="-21535"/>
            <a:ext cx="9144000" cy="360098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Esercizio 37.</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Un ceppo di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cresce in mezzo contenente glucosio come nutriente limitante. La crescita del microrganismo è caratterizzata dai seguenti parametri: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0,03 g/l, Y</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Si produce lattato, la formazione del prodotto è associata alla crescita cellulare ed il suo coefficiente di resa è 0,8 g/g. Si eseguono esperimenti con una soluzione di glucosio a concentrazione di 1 g/l, in un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chemostato</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di 5 litri alimentato con una portata di 2,75 l/ora. Calcolare per lo stato stazionario il valore dei parametri riportati in tabella.</a:t>
            </a:r>
          </a:p>
        </p:txBody>
      </p:sp>
      <p:graphicFrame>
        <p:nvGraphicFramePr>
          <p:cNvPr id="855140" name="Group 100"/>
          <p:cNvGraphicFramePr>
            <a:graphicFrameLocks noGrp="1"/>
          </p:cNvGraphicFramePr>
          <p:nvPr/>
        </p:nvGraphicFramePr>
        <p:xfrm>
          <a:off x="480560" y="3800743"/>
          <a:ext cx="7933598" cy="1066800"/>
        </p:xfrm>
        <a:graphic>
          <a:graphicData uri="http://schemas.openxmlformats.org/drawingml/2006/table">
            <a:tbl>
              <a:tblPr/>
              <a:tblGrid>
                <a:gridCol w="959242">
                  <a:extLst>
                    <a:ext uri="{9D8B030D-6E8A-4147-A177-3AD203B41FA5}">
                      <a16:colId xmlns:a16="http://schemas.microsoft.com/office/drawing/2014/main" val="20000"/>
                    </a:ext>
                  </a:extLst>
                </a:gridCol>
                <a:gridCol w="1161450">
                  <a:extLst>
                    <a:ext uri="{9D8B030D-6E8A-4147-A177-3AD203B41FA5}">
                      <a16:colId xmlns:a16="http://schemas.microsoft.com/office/drawing/2014/main" val="20001"/>
                    </a:ext>
                  </a:extLst>
                </a:gridCol>
                <a:gridCol w="1415518">
                  <a:extLst>
                    <a:ext uri="{9D8B030D-6E8A-4147-A177-3AD203B41FA5}">
                      <a16:colId xmlns:a16="http://schemas.microsoft.com/office/drawing/2014/main" val="20002"/>
                    </a:ext>
                  </a:extLst>
                </a:gridCol>
                <a:gridCol w="1497181">
                  <a:extLst>
                    <a:ext uri="{9D8B030D-6E8A-4147-A177-3AD203B41FA5}">
                      <a16:colId xmlns:a16="http://schemas.microsoft.com/office/drawing/2014/main" val="20003"/>
                    </a:ext>
                  </a:extLst>
                </a:gridCol>
                <a:gridCol w="1415518">
                  <a:extLst>
                    <a:ext uri="{9D8B030D-6E8A-4147-A177-3AD203B41FA5}">
                      <a16:colId xmlns:a16="http://schemas.microsoft.com/office/drawing/2014/main" val="20004"/>
                    </a:ext>
                  </a:extLst>
                </a:gridCol>
                <a:gridCol w="1484689">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Velocità di diluizione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Tempo di permanenza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nell’effluente </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biomassa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prodotto nell’effluente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1,82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CasellaDiTesto 1">
            <a:extLst>
              <a:ext uri="{FF2B5EF4-FFF2-40B4-BE49-F238E27FC236}">
                <a16:creationId xmlns:a16="http://schemas.microsoft.com/office/drawing/2014/main" id="{5BBF48EB-90BD-47FC-B005-47B27525E8A9}"/>
              </a:ext>
            </a:extLst>
          </p:cNvPr>
          <p:cNvSpPr txBox="1"/>
          <p:nvPr/>
        </p:nvSpPr>
        <p:spPr>
          <a:xfrm>
            <a:off x="394283" y="5461233"/>
            <a:ext cx="2282100"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 F/V = 2,75/5 =0,55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τ = 1/D  </a:t>
            </a:r>
          </a:p>
        </p:txBody>
      </p:sp>
    </p:spTree>
    <p:extLst>
      <p:ext uri="{BB962C8B-B14F-4D97-AF65-F5344CB8AC3E}">
        <p14:creationId xmlns:p14="http://schemas.microsoft.com/office/powerpoint/2010/main" val="3505111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DDD563-86BB-4452-9889-A43CEA00F68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043" name="Rectangle 3"/>
          <p:cNvSpPr>
            <a:spLocks noChangeArrowheads="1"/>
          </p:cNvSpPr>
          <p:nvPr/>
        </p:nvSpPr>
        <p:spPr bwMode="auto">
          <a:xfrm>
            <a:off x="20638" y="-21535"/>
            <a:ext cx="9144000" cy="360098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Esercizio 37.</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Un ceppo di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cresce in mezzo contenente glucosio come nutriente limitante. La crescita del microrganismo è caratterizzata dai seguenti parametri: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0,03 g/l, Y</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Si produce lattato, la formazione del prodotto è associata alla crescita cellulare ed il suo coefficiente di resa è 0,8 g/g. Si eseguono esperimenti con una soluzione di glucosio a concentrazione di 1 g/l, in un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chemostato</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di 5 litri alimentato con una portata di 2,75 l/ora. Calcolare per lo stato stazionario il valore dei parametri riportati in tabella.</a:t>
            </a:r>
          </a:p>
        </p:txBody>
      </p:sp>
      <p:graphicFrame>
        <p:nvGraphicFramePr>
          <p:cNvPr id="855140" name="Group 100"/>
          <p:cNvGraphicFramePr>
            <a:graphicFrameLocks noGrp="1"/>
          </p:cNvGraphicFramePr>
          <p:nvPr/>
        </p:nvGraphicFramePr>
        <p:xfrm>
          <a:off x="480560" y="3800743"/>
          <a:ext cx="7933598" cy="1066800"/>
        </p:xfrm>
        <a:graphic>
          <a:graphicData uri="http://schemas.openxmlformats.org/drawingml/2006/table">
            <a:tbl>
              <a:tblPr/>
              <a:tblGrid>
                <a:gridCol w="959242">
                  <a:extLst>
                    <a:ext uri="{9D8B030D-6E8A-4147-A177-3AD203B41FA5}">
                      <a16:colId xmlns:a16="http://schemas.microsoft.com/office/drawing/2014/main" val="20000"/>
                    </a:ext>
                  </a:extLst>
                </a:gridCol>
                <a:gridCol w="1161450">
                  <a:extLst>
                    <a:ext uri="{9D8B030D-6E8A-4147-A177-3AD203B41FA5}">
                      <a16:colId xmlns:a16="http://schemas.microsoft.com/office/drawing/2014/main" val="20001"/>
                    </a:ext>
                  </a:extLst>
                </a:gridCol>
                <a:gridCol w="1415518">
                  <a:extLst>
                    <a:ext uri="{9D8B030D-6E8A-4147-A177-3AD203B41FA5}">
                      <a16:colId xmlns:a16="http://schemas.microsoft.com/office/drawing/2014/main" val="20002"/>
                    </a:ext>
                  </a:extLst>
                </a:gridCol>
                <a:gridCol w="1497181">
                  <a:extLst>
                    <a:ext uri="{9D8B030D-6E8A-4147-A177-3AD203B41FA5}">
                      <a16:colId xmlns:a16="http://schemas.microsoft.com/office/drawing/2014/main" val="20003"/>
                    </a:ext>
                  </a:extLst>
                </a:gridCol>
                <a:gridCol w="1415518">
                  <a:extLst>
                    <a:ext uri="{9D8B030D-6E8A-4147-A177-3AD203B41FA5}">
                      <a16:colId xmlns:a16="http://schemas.microsoft.com/office/drawing/2014/main" val="20004"/>
                    </a:ext>
                  </a:extLst>
                </a:gridCol>
                <a:gridCol w="1484689">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Velocità di diluizione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Tempo di permanenza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nell’effluente </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biomassa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prodotto nell’effluente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1,82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CasellaDiTesto 1">
            <a:extLst>
              <a:ext uri="{FF2B5EF4-FFF2-40B4-BE49-F238E27FC236}">
                <a16:creationId xmlns:a16="http://schemas.microsoft.com/office/drawing/2014/main" id="{5BBF48EB-90BD-47FC-B005-47B27525E8A9}"/>
              </a:ext>
            </a:extLst>
          </p:cNvPr>
          <p:cNvSpPr txBox="1"/>
          <p:nvPr/>
        </p:nvSpPr>
        <p:spPr>
          <a:xfrm>
            <a:off x="394283" y="5461233"/>
            <a:ext cx="170501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 F/V = 2,75/5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τ = 1/D  </a:t>
            </a:r>
          </a:p>
        </p:txBody>
      </p:sp>
      <p:sp>
        <p:nvSpPr>
          <p:cNvPr id="7" name="CasellaDiTesto 6">
            <a:extLst>
              <a:ext uri="{FF2B5EF4-FFF2-40B4-BE49-F238E27FC236}">
                <a16:creationId xmlns:a16="http://schemas.microsoft.com/office/drawing/2014/main" id="{56B87425-022F-447C-A033-8F063E7A504B}"/>
              </a:ext>
            </a:extLst>
          </p:cNvPr>
          <p:cNvSpPr txBox="1"/>
          <p:nvPr/>
        </p:nvSpPr>
        <p:spPr>
          <a:xfrm>
            <a:off x="2192482" y="5461233"/>
            <a:ext cx="240015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0,55*0,03/(0,6-0,55)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F326BA45-220D-4B07-8DDB-12F63AC76AD9}"/>
              </a:ext>
            </a:extLst>
          </p:cNvPr>
          <p:cNvSpPr txBox="1"/>
          <p:nvPr/>
        </p:nvSpPr>
        <p:spPr>
          <a:xfrm>
            <a:off x="5129009" y="5271639"/>
            <a:ext cx="182250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a:ln>
                  <a:noFill/>
                </a:ln>
                <a:solidFill>
                  <a:srgbClr val="00B05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0,3 (1-0,33)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D73C2E05-AEA4-40BD-BBCD-E3A40B23515D}"/>
              </a:ext>
            </a:extLst>
          </p:cNvPr>
          <p:cNvSpPr txBox="1"/>
          <p:nvPr/>
        </p:nvSpPr>
        <p:spPr>
          <a:xfrm>
            <a:off x="6998604" y="5283666"/>
            <a:ext cx="191889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P</a:t>
            </a:r>
            <a:r>
              <a:rPr kumimoji="0" lang="it-IT" sz="1800" b="0"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(Y</a:t>
            </a:r>
            <a:r>
              <a:rPr kumimoji="0" lang="it-IT" sz="1800" b="0"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PS</a:t>
            </a: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/Y</a:t>
            </a:r>
            <a:r>
              <a:rPr kumimoji="0" lang="it-IT" sz="1800" b="0"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0,8/0,3 * 0,201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8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DDD563-86BB-4452-9889-A43CEA00F684}"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043" name="Rectangle 3"/>
          <p:cNvSpPr>
            <a:spLocks noChangeArrowheads="1"/>
          </p:cNvSpPr>
          <p:nvPr/>
        </p:nvSpPr>
        <p:spPr bwMode="auto">
          <a:xfrm>
            <a:off x="20638" y="-21535"/>
            <a:ext cx="9144000" cy="360098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Concentrazione del Prodotto di Fermentazione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allo Stato Stazionario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Esercizio 37.</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Un ceppo di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lactococcus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lactis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cresce in mezzo contenente glucosio come nutriente limitante. La crescita del microrganismo è caratterizzata dai seguenti parametri: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μ</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0,6 ore</a:t>
            </a:r>
            <a:r>
              <a:rPr kumimoji="0" lang="it-IT" sz="1800" b="0" i="1"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K</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0,03 g/l, Y</a:t>
            </a:r>
            <a:r>
              <a:rPr kumimoji="0" lang="it-IT" sz="1800" b="0" i="1" u="none" strike="noStrike" kern="1200" cap="none" spc="0" normalizeH="0" baseline="-25000" noProof="0" dirty="0">
                <a:ln>
                  <a:noFill/>
                </a:ln>
                <a:solidFill>
                  <a:prstClr val="black"/>
                </a:solidFill>
                <a:effectLst/>
                <a:uLnTx/>
                <a:uFillTx/>
                <a:latin typeface="Calibri" panose="020F0502020204030204"/>
                <a:ea typeface="+mn-ea"/>
                <a:cs typeface="+mn-cs"/>
              </a:rPr>
              <a:t>XS</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Si produce lattato, la formazione del prodotto è associata alla crescita cellulare ed il suo coefficiente di resa è 0,8 g/g. Si eseguono esperimenti con una soluzione di glucosio a concentrazione di 1 g/l, in un </a:t>
            </a:r>
            <a:r>
              <a:rPr kumimoji="0" lang="it-IT" sz="1800" b="0" i="1" u="none" strike="noStrike" kern="1200" cap="none" spc="0" normalizeH="0" baseline="0" noProof="0" dirty="0" err="1">
                <a:ln>
                  <a:noFill/>
                </a:ln>
                <a:solidFill>
                  <a:prstClr val="black"/>
                </a:solidFill>
                <a:effectLst/>
                <a:uLnTx/>
                <a:uFillTx/>
                <a:latin typeface="Calibri" panose="020F0502020204030204"/>
                <a:ea typeface="+mn-ea"/>
                <a:cs typeface="+mn-cs"/>
              </a:rPr>
              <a:t>chemostato</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di 5 litri alimentato con una portata di 2,75 l/ora. Calcolare per lo stato stazionario il valore dei parametri riportati in tabella.</a:t>
            </a:r>
          </a:p>
        </p:txBody>
      </p:sp>
      <p:graphicFrame>
        <p:nvGraphicFramePr>
          <p:cNvPr id="855140" name="Group 100"/>
          <p:cNvGraphicFramePr>
            <a:graphicFrameLocks noGrp="1"/>
          </p:cNvGraphicFramePr>
          <p:nvPr/>
        </p:nvGraphicFramePr>
        <p:xfrm>
          <a:off x="480560" y="3800743"/>
          <a:ext cx="7933598" cy="1066800"/>
        </p:xfrm>
        <a:graphic>
          <a:graphicData uri="http://schemas.openxmlformats.org/drawingml/2006/table">
            <a:tbl>
              <a:tblPr/>
              <a:tblGrid>
                <a:gridCol w="959242">
                  <a:extLst>
                    <a:ext uri="{9D8B030D-6E8A-4147-A177-3AD203B41FA5}">
                      <a16:colId xmlns:a16="http://schemas.microsoft.com/office/drawing/2014/main" val="20000"/>
                    </a:ext>
                  </a:extLst>
                </a:gridCol>
                <a:gridCol w="1161450">
                  <a:extLst>
                    <a:ext uri="{9D8B030D-6E8A-4147-A177-3AD203B41FA5}">
                      <a16:colId xmlns:a16="http://schemas.microsoft.com/office/drawing/2014/main" val="20001"/>
                    </a:ext>
                  </a:extLst>
                </a:gridCol>
                <a:gridCol w="1415518">
                  <a:extLst>
                    <a:ext uri="{9D8B030D-6E8A-4147-A177-3AD203B41FA5}">
                      <a16:colId xmlns:a16="http://schemas.microsoft.com/office/drawing/2014/main" val="20002"/>
                    </a:ext>
                  </a:extLst>
                </a:gridCol>
                <a:gridCol w="1497181">
                  <a:extLst>
                    <a:ext uri="{9D8B030D-6E8A-4147-A177-3AD203B41FA5}">
                      <a16:colId xmlns:a16="http://schemas.microsoft.com/office/drawing/2014/main" val="20003"/>
                    </a:ext>
                  </a:extLst>
                </a:gridCol>
                <a:gridCol w="1415518">
                  <a:extLst>
                    <a:ext uri="{9D8B030D-6E8A-4147-A177-3AD203B41FA5}">
                      <a16:colId xmlns:a16="http://schemas.microsoft.com/office/drawing/2014/main" val="20004"/>
                    </a:ext>
                  </a:extLst>
                </a:gridCol>
                <a:gridCol w="1484689">
                  <a:extLst>
                    <a:ext uri="{9D8B030D-6E8A-4147-A177-3AD203B41FA5}">
                      <a16:colId xmlns:a16="http://schemas.microsoft.com/office/drawing/2014/main" val="20005"/>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Velocità di diluizione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Tempo di permanenza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glucosio nell’effluente </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biomassa  nel reattore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Concentrazione di prodotto nell’effluente</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1,82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mn-lt"/>
                        </a:rPr>
                        <a:t>0,201</a:t>
                      </a:r>
                      <a:endParaRPr kumimoji="0" lang="it-IT" sz="1600" b="0" i="0" u="none" strike="noStrike" cap="none" normalizeH="0" baseline="0" dirty="0">
                        <a:ln>
                          <a:noFill/>
                        </a:ln>
                        <a:solidFill>
                          <a:srgbClr val="FF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FF0000"/>
                          </a:solidFill>
                          <a:effectLst/>
                          <a:latin typeface="+mn-lt"/>
                        </a:rPr>
                        <a:t>0,537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CasellaDiTesto 1">
            <a:extLst>
              <a:ext uri="{FF2B5EF4-FFF2-40B4-BE49-F238E27FC236}">
                <a16:creationId xmlns:a16="http://schemas.microsoft.com/office/drawing/2014/main" id="{5BBF48EB-90BD-47FC-B005-47B27525E8A9}"/>
              </a:ext>
            </a:extLst>
          </p:cNvPr>
          <p:cNvSpPr txBox="1"/>
          <p:nvPr/>
        </p:nvSpPr>
        <p:spPr>
          <a:xfrm>
            <a:off x="394283" y="5461233"/>
            <a:ext cx="170501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 F/V = 2,75/5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τ = 1/D  </a:t>
            </a:r>
          </a:p>
        </p:txBody>
      </p:sp>
      <p:sp>
        <p:nvSpPr>
          <p:cNvPr id="7" name="CasellaDiTesto 6">
            <a:extLst>
              <a:ext uri="{FF2B5EF4-FFF2-40B4-BE49-F238E27FC236}">
                <a16:creationId xmlns:a16="http://schemas.microsoft.com/office/drawing/2014/main" id="{56B87425-022F-447C-A033-8F063E7A504B}"/>
              </a:ext>
            </a:extLst>
          </p:cNvPr>
          <p:cNvSpPr txBox="1"/>
          <p:nvPr/>
        </p:nvSpPr>
        <p:spPr>
          <a:xfrm>
            <a:off x="2192482" y="5461233"/>
            <a:ext cx="240015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prstClr val="black"/>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 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0,55*0,03/(0,6-0,55)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F326BA45-220D-4B07-8DDB-12F63AC76AD9}"/>
              </a:ext>
            </a:extLst>
          </p:cNvPr>
          <p:cNvSpPr txBox="1"/>
          <p:nvPr/>
        </p:nvSpPr>
        <p:spPr>
          <a:xfrm>
            <a:off x="5129009" y="5271639"/>
            <a:ext cx="182250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B05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a:ln>
                  <a:noFill/>
                </a:ln>
                <a:solidFill>
                  <a:srgbClr val="00B05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prstClr val="black"/>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0,3 (1-0,33)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D73C2E05-AEA4-40BD-BBCD-E3A40B23515D}"/>
              </a:ext>
            </a:extLst>
          </p:cNvPr>
          <p:cNvSpPr txBox="1"/>
          <p:nvPr/>
        </p:nvSpPr>
        <p:spPr>
          <a:xfrm>
            <a:off x="6998604" y="5283666"/>
            <a:ext cx="191889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P</a:t>
            </a:r>
            <a:r>
              <a:rPr kumimoji="0" lang="it-IT" sz="1800" b="0"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(Y</a:t>
            </a:r>
            <a:r>
              <a:rPr kumimoji="0" lang="it-IT" sz="1800" b="0"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PS</a:t>
            </a: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/Y</a:t>
            </a:r>
            <a:r>
              <a:rPr kumimoji="0" lang="it-IT" sz="1800" b="0" i="0" u="none" strike="noStrike" kern="1200" cap="none" spc="0" normalizeH="0" baseline="-30000" noProof="0" dirty="0">
                <a:ln>
                  <a:noFill/>
                </a:ln>
                <a:solidFill>
                  <a:srgbClr val="7030A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7030A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0,8/0,3 * 0,201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347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79EBAB-6F0D-4627-8B65-748D6EB70C79}"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283" name="Rectangle 3"/>
          <p:cNvSpPr>
            <a:spLocks noChangeArrowheads="1"/>
          </p:cNvSpPr>
          <p:nvPr/>
        </p:nvSpPr>
        <p:spPr bwMode="auto">
          <a:xfrm>
            <a:off x="20637" y="1512407"/>
            <a:ext cx="9144000" cy="2508379"/>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3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42</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Assumendo valida l’equazione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scrivere l’equazione che dà la produttività di biomassa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22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X</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espressa in g/ora di biomassa in funzione della portata dell’alimentazione, della concentrazione di substrato, e della velocità di diluizione.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Spiegare come si è arrivati al risultato.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865426" name="Rectangle 146"/>
          <p:cNvSpPr>
            <a:spLocks noChangeArrowheads="1"/>
          </p:cNvSpPr>
          <p:nvPr/>
        </p:nvSpPr>
        <p:spPr bwMode="auto">
          <a:xfrm>
            <a:off x="3207544" y="1023457"/>
            <a:ext cx="2770187" cy="48895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Effetto di lavaggio</a:t>
            </a:r>
          </a:p>
        </p:txBody>
      </p:sp>
      <p:sp>
        <p:nvSpPr>
          <p:cNvPr id="7" name="CasellaDiTesto 6">
            <a:extLst>
              <a:ext uri="{FF2B5EF4-FFF2-40B4-BE49-F238E27FC236}">
                <a16:creationId xmlns:a16="http://schemas.microsoft.com/office/drawing/2014/main" id="{DB23C116-B059-432C-B5F6-18D04275FC8B}"/>
              </a:ext>
            </a:extLst>
          </p:cNvPr>
          <p:cNvSpPr txBox="1"/>
          <p:nvPr/>
        </p:nvSpPr>
        <p:spPr>
          <a:xfrm>
            <a:off x="238890" y="4099097"/>
            <a:ext cx="6138644"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produttività in g/ora Pr è uguale al flusso ponderale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Pr</a:t>
            </a:r>
            <a:r>
              <a:rPr kumimoji="0" lang="it-IT" sz="18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(g/ora) = F (l/ora) X</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(g/l)</a:t>
            </a:r>
          </a:p>
        </p:txBody>
      </p:sp>
      <p:sp>
        <p:nvSpPr>
          <p:cNvPr id="11" name="CasellaDiTesto 10">
            <a:extLst>
              <a:ext uri="{FF2B5EF4-FFF2-40B4-BE49-F238E27FC236}">
                <a16:creationId xmlns:a16="http://schemas.microsoft.com/office/drawing/2014/main" id="{24229845-FC93-4C39-B899-D0A49F7D630C}"/>
              </a:ext>
            </a:extLst>
          </p:cNvPr>
          <p:cNvSpPr txBox="1"/>
          <p:nvPr/>
        </p:nvSpPr>
        <p:spPr>
          <a:xfrm>
            <a:off x="1615399" y="5022427"/>
            <a:ext cx="6488366" cy="64633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sostituendo a  X</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sua funzione X</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(47)</a:t>
            </a:r>
          </a:p>
          <a:p>
            <a:pPr marL="0" marR="0" lvl="0" indent="0" algn="just" defTabSz="4572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 la quale il termine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dato da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asellaDiTesto 12">
            <a:extLst>
              <a:ext uri="{FF2B5EF4-FFF2-40B4-BE49-F238E27FC236}">
                <a16:creationId xmlns:a16="http://schemas.microsoft.com/office/drawing/2014/main" id="{A8ACFC46-4678-45FE-91B6-7A27FC8AC48E}"/>
              </a:ext>
            </a:extLst>
          </p:cNvPr>
          <p:cNvSpPr txBox="1"/>
          <p:nvPr/>
        </p:nvSpPr>
        <p:spPr>
          <a:xfrm>
            <a:off x="2795632" y="5920479"/>
            <a:ext cx="465169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Pr</a:t>
            </a:r>
            <a:r>
              <a:rPr kumimoji="0" lang="it-IT" sz="18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F Y</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989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79EBAB-6F0D-4627-8B65-748D6EB70C79}"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283" name="Rectangle 3"/>
          <p:cNvSpPr>
            <a:spLocks noChangeArrowheads="1"/>
          </p:cNvSpPr>
          <p:nvPr/>
        </p:nvSpPr>
        <p:spPr bwMode="auto">
          <a:xfrm>
            <a:off x="20638" y="1089898"/>
            <a:ext cx="9144000" cy="2508379"/>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3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43.</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di un ceppo di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mezzo contenente glucosio come substrato limitante è caratterizzata dai seguenti parametri: </a:t>
            </a:r>
            <a:r>
              <a:rPr kumimoji="0" lang="it-IT" sz="2200" b="0" i="1"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2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reattore ha un volume di 4 litri ed il flusso di alimentazione è 2 l/ora. Calcolare la produttività in biomassa (</a:t>
            </a:r>
            <a:r>
              <a:rPr kumimoji="0" lang="it-IT" sz="22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22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X</a:t>
            </a:r>
            <a:r>
              <a:rPr kumimoji="0" lang="it-IT" sz="22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 </a:t>
            </a:r>
            <a:r>
              <a:rPr kumimoji="0" lang="it-IT" sz="22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g/ora) per le seguenti concentrazioni di glucosio nella soluzione alimentata:</a:t>
            </a:r>
          </a:p>
        </p:txBody>
      </p:sp>
      <p:graphicFrame>
        <p:nvGraphicFramePr>
          <p:cNvPr id="865424" name="Group 144"/>
          <p:cNvGraphicFramePr>
            <a:graphicFrameLocks noGrp="1"/>
          </p:cNvGraphicFramePr>
          <p:nvPr/>
        </p:nvGraphicFramePr>
        <p:xfrm>
          <a:off x="1488281" y="4055131"/>
          <a:ext cx="6208713" cy="792798"/>
        </p:xfrm>
        <a:graphic>
          <a:graphicData uri="http://schemas.openxmlformats.org/drawingml/2006/table">
            <a:tbl>
              <a:tblPr/>
              <a:tblGrid>
                <a:gridCol w="10604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30288">
                  <a:extLst>
                    <a:ext uri="{9D8B030D-6E8A-4147-A177-3AD203B41FA5}">
                      <a16:colId xmlns:a16="http://schemas.microsoft.com/office/drawing/2014/main" val="20003"/>
                    </a:ext>
                  </a:extLst>
                </a:gridCol>
                <a:gridCol w="1030287">
                  <a:extLst>
                    <a:ext uri="{9D8B030D-6E8A-4147-A177-3AD203B41FA5}">
                      <a16:colId xmlns:a16="http://schemas.microsoft.com/office/drawing/2014/main" val="20004"/>
                    </a:ext>
                  </a:extLst>
                </a:gridCol>
                <a:gridCol w="1030288">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a:ln>
                            <a:noFill/>
                          </a:ln>
                          <a:solidFill>
                            <a:schemeClr val="tx1"/>
                          </a:solidFill>
                          <a:effectLst/>
                          <a:latin typeface="Times New Roman" pitchFamily="18" charset="0"/>
                          <a:cs typeface="Times New Roman" pitchFamily="18" charset="0"/>
                        </a:rPr>
                        <a:t>S</a:t>
                      </a:r>
                      <a:r>
                        <a:rPr kumimoji="0" lang="en-GB" sz="1200" b="0" i="1" u="none" strike="noStrike" cap="none" normalizeH="0" baseline="-30000">
                          <a:ln>
                            <a:noFill/>
                          </a:ln>
                          <a:solidFill>
                            <a:schemeClr val="tx1"/>
                          </a:solidFill>
                          <a:effectLst/>
                          <a:latin typeface="Times New Roman" pitchFamily="18" charset="0"/>
                          <a:cs typeface="Times New Roman" pitchFamily="18" charset="0"/>
                        </a:rPr>
                        <a:t>0</a:t>
                      </a:r>
                      <a:r>
                        <a:rPr kumimoji="0" lang="en-GB" sz="1200" b="0" i="1" u="none" strike="noStrike" cap="none" normalizeH="0" baseline="0">
                          <a:ln>
                            <a:noFill/>
                          </a:ln>
                          <a:solidFill>
                            <a:schemeClr val="tx1"/>
                          </a:solidFill>
                          <a:effectLst/>
                          <a:latin typeface="Times New Roman" pitchFamily="18" charset="0"/>
                          <a:cs typeface="Times New Roman" pitchFamily="18" charset="0"/>
                        </a:rPr>
                        <a:t>, 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10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20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30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40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50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Pr</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X </a:t>
                      </a:r>
                      <a:r>
                        <a:rPr kumimoji="0" lang="it-IT" sz="1400" b="0" i="1" u="none" strike="noStrike" cap="none" normalizeH="0" baseline="0">
                          <a:ln>
                            <a:noFill/>
                          </a:ln>
                          <a:solidFill>
                            <a:schemeClr val="tx1"/>
                          </a:solidFill>
                          <a:effectLst/>
                          <a:latin typeface="Times New Roman" pitchFamily="18" charset="0"/>
                          <a:cs typeface="Times New Roman" pitchFamily="18" charset="0"/>
                        </a:rPr>
                        <a:t>, g/ora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5426" name="Rectangle 146"/>
          <p:cNvSpPr>
            <a:spLocks noChangeArrowheads="1"/>
          </p:cNvSpPr>
          <p:nvPr/>
        </p:nvSpPr>
        <p:spPr bwMode="auto">
          <a:xfrm>
            <a:off x="3186906" y="403958"/>
            <a:ext cx="2770187" cy="48895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Effetto di lavaggio</a:t>
            </a:r>
          </a:p>
        </p:txBody>
      </p:sp>
      <p:sp>
        <p:nvSpPr>
          <p:cNvPr id="6" name="CasellaDiTesto 5">
            <a:extLst>
              <a:ext uri="{FF2B5EF4-FFF2-40B4-BE49-F238E27FC236}">
                <a16:creationId xmlns:a16="http://schemas.microsoft.com/office/drawing/2014/main" id="{50F63815-51E4-41D6-944D-E93939DF5B39}"/>
              </a:ext>
            </a:extLst>
          </p:cNvPr>
          <p:cNvSpPr txBox="1"/>
          <p:nvPr/>
        </p:nvSpPr>
        <p:spPr>
          <a:xfrm>
            <a:off x="2795632" y="5289394"/>
            <a:ext cx="465169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Pr</a:t>
            </a:r>
            <a:r>
              <a:rPr kumimoji="0" lang="it-IT" sz="18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F Y</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9720F52D-572F-40C6-BA2F-A8662109D1E4}"/>
              </a:ext>
            </a:extLst>
          </p:cNvPr>
          <p:cNvSpPr txBox="1"/>
          <p:nvPr/>
        </p:nvSpPr>
        <p:spPr>
          <a:xfrm>
            <a:off x="3288484" y="5965945"/>
            <a:ext cx="19262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 F/V = 2/4 = 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79EBAB-6F0D-4627-8B65-748D6EB70C79}"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283" name="Rectangle 3"/>
          <p:cNvSpPr>
            <a:spLocks noChangeArrowheads="1"/>
          </p:cNvSpPr>
          <p:nvPr/>
        </p:nvSpPr>
        <p:spPr bwMode="auto">
          <a:xfrm>
            <a:off x="20638" y="1466924"/>
            <a:ext cx="9144000" cy="175432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43.</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di un ceppo di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mezzo contenente glucosio come substrato limitante è caratterizzata dai seguenti parametri: </a:t>
            </a:r>
            <a:r>
              <a:rPr kumimoji="0" lang="it-IT" sz="1800" b="0" i="1"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18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Il reattore ha un volume di 4 litri ed il flusso di alimentazione è 2 l/ora.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la produttività in biomassa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18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X</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g/ora) per le seguenti concentrazioni di glucosio nella soluzione alimentata:</a:t>
            </a:r>
          </a:p>
        </p:txBody>
      </p:sp>
      <p:graphicFrame>
        <p:nvGraphicFramePr>
          <p:cNvPr id="865424" name="Group 144"/>
          <p:cNvGraphicFramePr>
            <a:graphicFrameLocks noGrp="1"/>
          </p:cNvGraphicFramePr>
          <p:nvPr/>
        </p:nvGraphicFramePr>
        <p:xfrm>
          <a:off x="1547004" y="3733898"/>
          <a:ext cx="6208713" cy="579438"/>
        </p:xfrm>
        <a:graphic>
          <a:graphicData uri="http://schemas.openxmlformats.org/drawingml/2006/table">
            <a:tbl>
              <a:tblPr/>
              <a:tblGrid>
                <a:gridCol w="10604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30288">
                  <a:extLst>
                    <a:ext uri="{9D8B030D-6E8A-4147-A177-3AD203B41FA5}">
                      <a16:colId xmlns:a16="http://schemas.microsoft.com/office/drawing/2014/main" val="20003"/>
                    </a:ext>
                  </a:extLst>
                </a:gridCol>
                <a:gridCol w="1030287">
                  <a:extLst>
                    <a:ext uri="{9D8B030D-6E8A-4147-A177-3AD203B41FA5}">
                      <a16:colId xmlns:a16="http://schemas.microsoft.com/office/drawing/2014/main" val="20004"/>
                    </a:ext>
                  </a:extLst>
                </a:gridCol>
                <a:gridCol w="1030288">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a:ln>
                            <a:noFill/>
                          </a:ln>
                          <a:solidFill>
                            <a:schemeClr val="tx1"/>
                          </a:solidFill>
                          <a:effectLst/>
                          <a:latin typeface="Times New Roman" pitchFamily="18" charset="0"/>
                          <a:cs typeface="Times New Roman" pitchFamily="18" charset="0"/>
                        </a:rPr>
                        <a:t>S</a:t>
                      </a:r>
                      <a:r>
                        <a:rPr kumimoji="0" lang="en-GB" sz="1200" b="0" i="1" u="none" strike="noStrike" cap="none" normalizeH="0" baseline="-30000">
                          <a:ln>
                            <a:noFill/>
                          </a:ln>
                          <a:solidFill>
                            <a:schemeClr val="tx1"/>
                          </a:solidFill>
                          <a:effectLst/>
                          <a:latin typeface="Times New Roman" pitchFamily="18" charset="0"/>
                          <a:cs typeface="Times New Roman" pitchFamily="18" charset="0"/>
                        </a:rPr>
                        <a:t>0</a:t>
                      </a:r>
                      <a:r>
                        <a:rPr kumimoji="0" lang="en-GB" sz="1200" b="0" i="1" u="none" strike="noStrike" cap="none" normalizeH="0" baseline="0">
                          <a:ln>
                            <a:noFill/>
                          </a:ln>
                          <a:solidFill>
                            <a:schemeClr val="tx1"/>
                          </a:solidFill>
                          <a:effectLst/>
                          <a:latin typeface="Times New Roman" pitchFamily="18" charset="0"/>
                          <a:cs typeface="Times New Roman" pitchFamily="18" charset="0"/>
                        </a:rPr>
                        <a:t>, 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10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20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30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40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50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Pr</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X </a:t>
                      </a:r>
                      <a:r>
                        <a:rPr kumimoji="0" lang="it-IT" sz="1400" b="0" i="1" u="none" strike="noStrike" cap="none" normalizeH="0" baseline="0">
                          <a:ln>
                            <a:noFill/>
                          </a:ln>
                          <a:solidFill>
                            <a:schemeClr val="tx1"/>
                          </a:solidFill>
                          <a:effectLst/>
                          <a:latin typeface="Times New Roman" pitchFamily="18" charset="0"/>
                          <a:cs typeface="Times New Roman" pitchFamily="18" charset="0"/>
                        </a:rPr>
                        <a:t>, g/ora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5,91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5,96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8,96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11,96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14,96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5426" name="Rectangle 146"/>
          <p:cNvSpPr>
            <a:spLocks noChangeArrowheads="1"/>
          </p:cNvSpPr>
          <p:nvPr/>
        </p:nvSpPr>
        <p:spPr bwMode="auto">
          <a:xfrm>
            <a:off x="3186906" y="707389"/>
            <a:ext cx="2770187" cy="48895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Effetto di lavaggio</a:t>
            </a:r>
          </a:p>
        </p:txBody>
      </p:sp>
      <p:sp>
        <p:nvSpPr>
          <p:cNvPr id="6" name="CasellaDiTesto 5">
            <a:extLst>
              <a:ext uri="{FF2B5EF4-FFF2-40B4-BE49-F238E27FC236}">
                <a16:creationId xmlns:a16="http://schemas.microsoft.com/office/drawing/2014/main" id="{50F63815-51E4-41D6-944D-E93939DF5B39}"/>
              </a:ext>
            </a:extLst>
          </p:cNvPr>
          <p:cNvSpPr txBox="1"/>
          <p:nvPr/>
        </p:nvSpPr>
        <p:spPr>
          <a:xfrm>
            <a:off x="2961411" y="3101370"/>
            <a:ext cx="465169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Pr</a:t>
            </a:r>
            <a:r>
              <a:rPr kumimoji="0" lang="it-IT" sz="18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F Y</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[S</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K</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m</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m</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9720F52D-572F-40C6-BA2F-A8662109D1E4}"/>
              </a:ext>
            </a:extLst>
          </p:cNvPr>
          <p:cNvSpPr txBox="1"/>
          <p:nvPr/>
        </p:nvSpPr>
        <p:spPr>
          <a:xfrm>
            <a:off x="419449" y="4626359"/>
            <a:ext cx="19262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 F/V = 2/4 = 0,5</a:t>
            </a:r>
          </a:p>
        </p:txBody>
      </p:sp>
      <p:sp>
        <p:nvSpPr>
          <p:cNvPr id="9" name="CasellaDiTesto 8">
            <a:extLst>
              <a:ext uri="{FF2B5EF4-FFF2-40B4-BE49-F238E27FC236}">
                <a16:creationId xmlns:a16="http://schemas.microsoft.com/office/drawing/2014/main" id="{78D11388-7893-45C3-8F0E-7DD08BDC3FAB}"/>
              </a:ext>
            </a:extLst>
          </p:cNvPr>
          <p:cNvSpPr txBox="1"/>
          <p:nvPr/>
        </p:nvSpPr>
        <p:spPr>
          <a:xfrm>
            <a:off x="419449" y="5152751"/>
            <a:ext cx="462233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Pr</a:t>
            </a:r>
            <a:r>
              <a:rPr kumimoji="0" lang="it-IT" sz="18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2 *0,3 [S</a:t>
            </a:r>
            <a:r>
              <a:rPr kumimoji="0" lang="it-IT" sz="18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0,5* 0,03/(</a:t>
            </a:r>
            <a:r>
              <a:rPr kumimoji="0" lang="it-IT" sz="18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0,6</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0,5)]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C45199C7-ECDC-DCD7-796F-14D906562DBB}"/>
              </a:ext>
            </a:extLst>
          </p:cNvPr>
          <p:cNvSpPr txBox="1"/>
          <p:nvPr/>
        </p:nvSpPr>
        <p:spPr>
          <a:xfrm>
            <a:off x="419449" y="5795288"/>
            <a:ext cx="758364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x</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aumenta aumentando S</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e ciò è in accordo con il fatto che aumentando S</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aumenta anche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conseguenza del fatto che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rimane costante.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1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5424"/>
                                        </p:tgtEl>
                                        <p:attrNameLst>
                                          <p:attrName>style.visibility</p:attrName>
                                        </p:attrNameLst>
                                      </p:cBhvr>
                                      <p:to>
                                        <p:strVal val="visible"/>
                                      </p:to>
                                    </p:set>
                                    <p:animEffect transition="in" filter="fade">
                                      <p:cBhvr>
                                        <p:cTn id="17" dur="500"/>
                                        <p:tgtEl>
                                          <p:spTgt spid="865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79EBAB-6F0D-4627-8B65-748D6EB70C79}"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283" name="Rectangle 3"/>
          <p:cNvSpPr>
            <a:spLocks noChangeArrowheads="1"/>
          </p:cNvSpPr>
          <p:nvPr/>
        </p:nvSpPr>
        <p:spPr bwMode="auto">
          <a:xfrm>
            <a:off x="20638" y="1328425"/>
            <a:ext cx="9144000" cy="2031325"/>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43.</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crescita di un ceppo di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Lactococcus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lactis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mezzo contenente glucosio come substrato limitante è caratterizzata dai seguenti parametri: </a:t>
            </a:r>
            <a:r>
              <a:rPr kumimoji="0" lang="it-IT" sz="1800" b="0" i="1"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18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0,6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0,03 g/l, Y</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0,3 g/g. Il reattore ha un volume di 4 litri ed il flusso di alimentazione è 2 l/ora.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la produttività in biomassa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18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X</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g/ora) per le seguenti concentrazioni di glucosio nella soluzione alimentata:</a:t>
            </a:r>
          </a:p>
        </p:txBody>
      </p:sp>
      <p:graphicFrame>
        <p:nvGraphicFramePr>
          <p:cNvPr id="865424" name="Group 144"/>
          <p:cNvGraphicFramePr>
            <a:graphicFrameLocks noGrp="1"/>
          </p:cNvGraphicFramePr>
          <p:nvPr/>
        </p:nvGraphicFramePr>
        <p:xfrm>
          <a:off x="1547004" y="3874297"/>
          <a:ext cx="6208713" cy="579438"/>
        </p:xfrm>
        <a:graphic>
          <a:graphicData uri="http://schemas.openxmlformats.org/drawingml/2006/table">
            <a:tbl>
              <a:tblPr/>
              <a:tblGrid>
                <a:gridCol w="10604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30288">
                  <a:extLst>
                    <a:ext uri="{9D8B030D-6E8A-4147-A177-3AD203B41FA5}">
                      <a16:colId xmlns:a16="http://schemas.microsoft.com/office/drawing/2014/main" val="20003"/>
                    </a:ext>
                  </a:extLst>
                </a:gridCol>
                <a:gridCol w="1030287">
                  <a:extLst>
                    <a:ext uri="{9D8B030D-6E8A-4147-A177-3AD203B41FA5}">
                      <a16:colId xmlns:a16="http://schemas.microsoft.com/office/drawing/2014/main" val="20004"/>
                    </a:ext>
                  </a:extLst>
                </a:gridCol>
                <a:gridCol w="1030288">
                  <a:extLst>
                    <a:ext uri="{9D8B030D-6E8A-4147-A177-3AD203B41FA5}">
                      <a16:colId xmlns:a16="http://schemas.microsoft.com/office/drawing/2014/main" val="20005"/>
                    </a:ext>
                  </a:extLst>
                </a:gridCol>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a:ln>
                            <a:noFill/>
                          </a:ln>
                          <a:solidFill>
                            <a:schemeClr val="tx1"/>
                          </a:solidFill>
                          <a:effectLst/>
                          <a:latin typeface="Times New Roman" pitchFamily="18" charset="0"/>
                          <a:cs typeface="Times New Roman" pitchFamily="18" charset="0"/>
                        </a:rPr>
                        <a:t>S</a:t>
                      </a:r>
                      <a:r>
                        <a:rPr kumimoji="0" lang="en-GB" sz="1200" b="0" i="1" u="none" strike="noStrike" cap="none" normalizeH="0" baseline="-30000">
                          <a:ln>
                            <a:noFill/>
                          </a:ln>
                          <a:solidFill>
                            <a:schemeClr val="tx1"/>
                          </a:solidFill>
                          <a:effectLst/>
                          <a:latin typeface="Times New Roman" pitchFamily="18" charset="0"/>
                          <a:cs typeface="Times New Roman" pitchFamily="18" charset="0"/>
                        </a:rPr>
                        <a:t>0</a:t>
                      </a:r>
                      <a:r>
                        <a:rPr kumimoji="0" lang="en-GB" sz="1200" b="0" i="1" u="none" strike="noStrike" cap="none" normalizeH="0" baseline="0">
                          <a:ln>
                            <a:noFill/>
                          </a:ln>
                          <a:solidFill>
                            <a:schemeClr val="tx1"/>
                          </a:solidFill>
                          <a:effectLst/>
                          <a:latin typeface="Times New Roman" pitchFamily="18" charset="0"/>
                          <a:cs typeface="Times New Roman" pitchFamily="18" charset="0"/>
                        </a:rPr>
                        <a:t>, g/l</a:t>
                      </a:r>
                      <a:endParaRPr kumimoji="0" lang="en-GB"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10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20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30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40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a:ln>
                            <a:noFill/>
                          </a:ln>
                          <a:solidFill>
                            <a:schemeClr val="tx1"/>
                          </a:solidFill>
                          <a:effectLst/>
                          <a:latin typeface="Times New Roman" pitchFamily="18" charset="0"/>
                          <a:cs typeface="Times New Roman" pitchFamily="18" charset="0"/>
                        </a:rPr>
                        <a:t>50</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a:ln>
                            <a:noFill/>
                          </a:ln>
                          <a:solidFill>
                            <a:schemeClr val="tx1"/>
                          </a:solidFill>
                          <a:effectLst/>
                          <a:latin typeface="Times New Roman" pitchFamily="18" charset="0"/>
                          <a:cs typeface="Times New Roman" pitchFamily="18" charset="0"/>
                        </a:rPr>
                        <a:t>Pr</a:t>
                      </a:r>
                      <a:r>
                        <a:rPr kumimoji="0" lang="it-IT" sz="1400" b="0" i="1" u="none" strike="noStrike" cap="none" normalizeH="0" baseline="-30000">
                          <a:ln>
                            <a:noFill/>
                          </a:ln>
                          <a:solidFill>
                            <a:schemeClr val="tx1"/>
                          </a:solidFill>
                          <a:effectLst/>
                          <a:latin typeface="Times New Roman" pitchFamily="18" charset="0"/>
                          <a:cs typeface="Times New Roman" pitchFamily="18" charset="0"/>
                        </a:rPr>
                        <a:t>X </a:t>
                      </a:r>
                      <a:r>
                        <a:rPr kumimoji="0" lang="it-IT" sz="1400" b="0" i="1" u="none" strike="noStrike" cap="none" normalizeH="0" baseline="0">
                          <a:ln>
                            <a:noFill/>
                          </a:ln>
                          <a:solidFill>
                            <a:schemeClr val="tx1"/>
                          </a:solidFill>
                          <a:effectLst/>
                          <a:latin typeface="Times New Roman" pitchFamily="18" charset="0"/>
                          <a:cs typeface="Times New Roman" pitchFamily="18" charset="0"/>
                        </a:rPr>
                        <a:t>, g/ora</a:t>
                      </a:r>
                      <a:endParaRPr kumimoji="0" lang="it-IT"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5,91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5,96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8,96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11,96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a:ln>
                            <a:noFill/>
                          </a:ln>
                          <a:solidFill>
                            <a:srgbClr val="FF0000"/>
                          </a:solidFill>
                          <a:effectLst/>
                          <a:latin typeface="Times New Roman" pitchFamily="18" charset="0"/>
                        </a:rPr>
                        <a:t>14,96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5426" name="Rectangle 146"/>
          <p:cNvSpPr>
            <a:spLocks noChangeArrowheads="1"/>
          </p:cNvSpPr>
          <p:nvPr/>
        </p:nvSpPr>
        <p:spPr bwMode="auto">
          <a:xfrm>
            <a:off x="3186906" y="707389"/>
            <a:ext cx="2770187" cy="48895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Effetto di lavaggio</a:t>
            </a:r>
          </a:p>
        </p:txBody>
      </p:sp>
      <p:sp>
        <p:nvSpPr>
          <p:cNvPr id="6" name="CasellaDiTesto 5">
            <a:extLst>
              <a:ext uri="{FF2B5EF4-FFF2-40B4-BE49-F238E27FC236}">
                <a16:creationId xmlns:a16="http://schemas.microsoft.com/office/drawing/2014/main" id="{50F63815-51E4-41D6-944D-E93939DF5B39}"/>
              </a:ext>
            </a:extLst>
          </p:cNvPr>
          <p:cNvSpPr txBox="1"/>
          <p:nvPr/>
        </p:nvSpPr>
        <p:spPr>
          <a:xfrm>
            <a:off x="4023994" y="3313585"/>
            <a:ext cx="465169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Pr</a:t>
            </a:r>
            <a:r>
              <a:rPr kumimoji="0" lang="it-IT" sz="1800" b="1" i="0" u="none" strike="noStrike" kern="1200" cap="none" spc="0" normalizeH="0" baseline="-30000" noProof="0" dirty="0" err="1">
                <a:ln>
                  <a:noFill/>
                </a:ln>
                <a:solidFill>
                  <a:srgbClr val="FF0000"/>
                </a:solidFill>
                <a:effectLst/>
                <a:uLnTx/>
                <a:uFillTx/>
                <a:latin typeface="Calibri" panose="020F0502020204030204"/>
                <a:ea typeface="+mn-ea"/>
                <a:cs typeface="Times New Roman" pitchFamily="18" charset="0"/>
              </a:rPr>
              <a:t>X</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F </a:t>
            </a:r>
            <a:r>
              <a:rPr kumimoji="0" lang="it-IT" sz="1800" b="1" i="0"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Xs</a:t>
            </a:r>
            <a:r>
              <a:rPr kumimoji="0" lang="it-IT" sz="18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9720F52D-572F-40C6-BA2F-A8662109D1E4}"/>
              </a:ext>
            </a:extLst>
          </p:cNvPr>
          <p:cNvSpPr txBox="1"/>
          <p:nvPr/>
        </p:nvSpPr>
        <p:spPr>
          <a:xfrm>
            <a:off x="419449" y="4626359"/>
            <a:ext cx="19262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 F/V = 2/4 = 0,5</a:t>
            </a:r>
          </a:p>
        </p:txBody>
      </p:sp>
      <p:sp>
        <p:nvSpPr>
          <p:cNvPr id="10" name="CasellaDiTesto 9">
            <a:extLst>
              <a:ext uri="{FF2B5EF4-FFF2-40B4-BE49-F238E27FC236}">
                <a16:creationId xmlns:a16="http://schemas.microsoft.com/office/drawing/2014/main" id="{60FC0E6B-7EFB-42CC-B248-56F5D96CB615}"/>
              </a:ext>
            </a:extLst>
          </p:cNvPr>
          <p:cNvSpPr txBox="1"/>
          <p:nvPr/>
        </p:nvSpPr>
        <p:spPr>
          <a:xfrm>
            <a:off x="297809" y="5156156"/>
            <a:ext cx="462233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0</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33B4A058-E28F-4DB1-BCBF-2ED992ABB7B4}"/>
              </a:ext>
            </a:extLst>
          </p:cNvPr>
          <p:cNvSpPr txBox="1"/>
          <p:nvPr/>
        </p:nvSpPr>
        <p:spPr>
          <a:xfrm>
            <a:off x="419449" y="5821513"/>
            <a:ext cx="462233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18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04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5424"/>
                                        </p:tgtEl>
                                        <p:attrNameLst>
                                          <p:attrName>style.visibility</p:attrName>
                                        </p:attrNameLst>
                                      </p:cBhvr>
                                      <p:to>
                                        <p:strVal val="visible"/>
                                      </p:to>
                                    </p:set>
                                    <p:animEffect transition="in" filter="fade">
                                      <p:cBhvr>
                                        <p:cTn id="17" dur="500"/>
                                        <p:tgtEl>
                                          <p:spTgt spid="865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F0125C-2C19-42F8-9C68-A40A1141044F}"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331" name="Rectangle 3"/>
          <p:cNvSpPr>
            <a:spLocks noChangeArrowheads="1"/>
          </p:cNvSpPr>
          <p:nvPr/>
        </p:nvSpPr>
        <p:spPr bwMode="auto">
          <a:xfrm>
            <a:off x="-13828" y="535565"/>
            <a:ext cx="9144000" cy="5940088"/>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44.</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reattore continuo di 120 litri, dove si vuole produrre una proteina usando un substrato come nutriente limitante ed un ceppo di Pseudomonas, e dove la formazione di prodotto è associata alla crescita del microrganismo, si decide di operare nelle seguenti condizioni: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concentrazione di substrato in alimentazione di 10 g/l,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velocità di diluizione di 60 ore</a:t>
            </a:r>
            <a:r>
              <a:rPr kumimoji="0" lang="it-IT" sz="2000" b="1" i="1"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sa che la velocità specifica massima di crescita del microrganismo è 0,8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costante di saturazione dell’enzima è 0,01 g /l,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coefficiente di resa in biomassa è 0,5 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coefficiente di resa in prodotto è 0,3 mg/g.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le concentrazioni stazionarie di biomassa, substrato e prodotto nell’effluente, e le produttività in g/ora di biomassa e prodotto.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Sapendo poi che il costo di trattamento dell’effluente è 500 €/g di substrato, calcolare il costo giornaliero del trattamento.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infine la concentrazione stazionaria di substrato nell’effluente per una concentrazione in alimentazione di 160 g/l.</a:t>
            </a:r>
            <a:r>
              <a:rPr kumimoji="0" lang="it-IT" sz="20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p:txBody>
      </p:sp>
      <p:sp>
        <p:nvSpPr>
          <p:cNvPr id="867356" name="Rectangle 28"/>
          <p:cNvSpPr>
            <a:spLocks noChangeArrowheads="1"/>
          </p:cNvSpPr>
          <p:nvPr/>
        </p:nvSpPr>
        <p:spPr bwMode="auto">
          <a:xfrm>
            <a:off x="3186906" y="282769"/>
            <a:ext cx="2770187" cy="48895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Effetto di lavaggio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A9BCCF0-B9CE-41AA-8511-A803D4899BCC}"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187" name="Rectangle 3"/>
          <p:cNvSpPr>
            <a:spLocks noChangeArrowheads="1"/>
          </p:cNvSpPr>
          <p:nvPr/>
        </p:nvSpPr>
        <p:spPr bwMode="auto">
          <a:xfrm>
            <a:off x="0" y="154385"/>
            <a:ext cx="9144000" cy="6155531"/>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Effetto di lavaggio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Asportazione di materia in quantità maggiore a quella prodotta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Condizione dello stato stazionario: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Supponiamo di aver raggiunto uno stato stazionario ad un certo valore di D, e di decidere di aumentare D.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verificherebbe che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&gt; </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 applicando l’equazione di </a:t>
            </a:r>
            <a:r>
              <a:rPr kumimoji="0" lang="it-IT" sz="22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&gt; </a:t>
            </a:r>
            <a:r>
              <a:rPr kumimoji="0" lang="it-IT" sz="2200" b="1" i="0"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indicando la concentrazione del substrato con S, e non con S</a:t>
            </a:r>
            <a:r>
              <a:rPr kumimoji="0" lang="it-IT" sz="22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perché lo stato stazionario è stato perturbato dall’aver aumentato il flusso di alimentazione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Il sistema reagirà cercando di portarsi ad un nuovo stato stazionario</a:t>
            </a:r>
            <a:endPar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S aumenterà finché non si ripristina il nuovo stato stazionario con un valore di S</a:t>
            </a:r>
            <a:r>
              <a:rPr kumimoji="0" lang="it-IT" sz="22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maggiore che nello stato precedente.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Tuttavia, l’equazione di </a:t>
            </a:r>
            <a:r>
              <a:rPr kumimoji="0" lang="it-IT" sz="22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Monod</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prevede che le cellule non possono crescere a velocità superiore a </a:t>
            </a:r>
            <a:r>
              <a:rPr kumimoji="0" lang="it-IT" sz="2200" b="1" i="0"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perciò, per quanto si aumenti D, non sarà mai possibile arrivare alla condizione D &gt; </a:t>
            </a:r>
            <a:r>
              <a:rPr kumimoji="0" lang="it-IT" sz="2200" b="1" i="0"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è il limite massimo di 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Infatti si consideri l’equazione </a:t>
            </a:r>
            <a:r>
              <a:rPr kumimoji="0" lang="it-IT" sz="22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K</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a:t>
            </a:r>
            <a:r>
              <a:rPr kumimoji="0" lang="it-IT" sz="2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07CB55-D90B-4F8E-9A59-4B574C492C20}"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235" name="Rectangle 3"/>
          <p:cNvSpPr>
            <a:spLocks noChangeArrowheads="1"/>
          </p:cNvSpPr>
          <p:nvPr/>
        </p:nvSpPr>
        <p:spPr bwMode="auto">
          <a:xfrm>
            <a:off x="0" y="152400"/>
            <a:ext cx="9144000" cy="6153150"/>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a:ln>
                  <a:noFill/>
                </a:ln>
                <a:solidFill>
                  <a:srgbClr val="FF0000"/>
                </a:solidFill>
                <a:effectLst/>
                <a:uLnTx/>
                <a:uFillTx/>
                <a:latin typeface="Calibri" panose="020F0502020204030204"/>
                <a:ea typeface="+mn-ea"/>
                <a:cs typeface="Times New Roman" pitchFamily="18" charset="0"/>
              </a:rPr>
              <a:t>Effetto di lavaggio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Se D &gt; </a:t>
            </a:r>
            <a:r>
              <a:rPr kumimoji="0" lang="it-IT" sz="2200" b="1"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max</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si dovrebbe avere</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una S</a:t>
            </a:r>
            <a:r>
              <a:rPr kumimoji="0" lang="it-IT" sz="2200" b="0" i="0" u="none" strike="noStrike" kern="1200" cap="none" spc="0" normalizeH="0" baseline="-25000" noProof="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negativa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Seppure matematicamente possibile, nella realtà è impossibile.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D potrà aumentare solo fino a D</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crit</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aumentando D fino al valore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D</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crit</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S</a:t>
            </a:r>
            <a:r>
              <a:rPr kumimoji="0" lang="it-IT" sz="2200" b="0"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diventerà uguale ad S</a:t>
            </a:r>
            <a:r>
              <a:rPr kumimoji="0" lang="it-IT" sz="2200" b="0"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0</a:t>
            </a:r>
            <a:endPar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e per la  X</a:t>
            </a:r>
            <a:r>
              <a:rPr kumimoji="0" lang="it-IT" sz="2200" b="0"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 Y</a:t>
            </a:r>
            <a:r>
              <a:rPr kumimoji="0" lang="it-IT" sz="2200" b="0"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XS</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(S</a:t>
            </a:r>
            <a:r>
              <a:rPr kumimoji="0" lang="it-IT" sz="2200" b="0"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0</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 S</a:t>
            </a:r>
            <a:r>
              <a:rPr kumimoji="0" lang="it-IT" sz="2200" b="0"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s</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X</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 0</a:t>
            </a:r>
            <a:endPar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In pratica: le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cellule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sono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completamente lavate via con il flusso uscente</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Se si considera l’equazione che dà il bilancio di massa nel reattore continuo: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dX/dt = [</a:t>
            </a:r>
            <a:r>
              <a:rPr kumimoji="0" lang="it-IT" sz="2200" b="1"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S/( K</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X  -  D X       (42)</a:t>
            </a:r>
            <a:endPar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per D &gt; </a:t>
            </a:r>
            <a:r>
              <a:rPr kumimoji="0" lang="it-IT" sz="2200" b="1"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max</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dX/dt &lt; 0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cioè si ha impoverimento della concentrazione di cellule nel reattore, perché la velocità di rimozione delle cellule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D X)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risulta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&gt; </a:t>
            </a: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della velocità di formazione delle stesse </a:t>
            </a:r>
            <a:r>
              <a:rPr kumimoji="0" lang="it-IT" sz="2200" b="0"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a:t>
            </a:r>
            <a:r>
              <a:rPr kumimoji="0" lang="it-IT" sz="2200" b="1"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m</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m</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S/( K</a:t>
            </a:r>
            <a:r>
              <a:rPr kumimoji="0" lang="it-IT" sz="2200" b="1" i="0" u="none" strike="noStrike" kern="1200" cap="none" spc="0" normalizeH="0" baseline="-30000" noProof="0">
                <a:ln>
                  <a:noFill/>
                </a:ln>
                <a:solidFill>
                  <a:srgbClr val="000000"/>
                </a:solidFill>
                <a:effectLst/>
                <a:uLnTx/>
                <a:uFillTx/>
                <a:latin typeface="Calibri" panose="020F0502020204030204"/>
                <a:ea typeface="+mn-ea"/>
                <a:cs typeface="Times New Roman" pitchFamily="18" charset="0"/>
              </a:rPr>
              <a:t>S</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 + S)]</a:t>
            </a:r>
            <a:r>
              <a:rPr kumimoji="0" lang="it-IT" sz="2200" b="1"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 </a:t>
            </a: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X</a:t>
            </a:r>
            <a:r>
              <a:rPr kumimoji="0" lang="it-IT" sz="2200" b="0" i="0" u="none" strike="noStrike" kern="1200" cap="none" spc="0" normalizeH="0" baseline="0" noProof="0">
                <a:ln>
                  <a:noFill/>
                </a:ln>
                <a:solidFill>
                  <a:srgbClr val="000000"/>
                </a:solidFill>
                <a:effectLst/>
                <a:uLnTx/>
                <a:uFillTx/>
                <a:latin typeface="Symbol" pitchFamily="18" charset="2"/>
                <a:ea typeface="+mn-ea"/>
                <a:cs typeface="Times New Roman" pitchFamily="18" charset="0"/>
              </a:rPr>
              <a:t>}</a:t>
            </a:r>
            <a:endPar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Se si aumenta il flusso di alimentazione fino a raggiungere il valore critico della velocità di diluizione, le cellule vengono lavate via con il flusso uscente, e non si avrà alcuna reazione biochimica a causa del ristrettissimo tempo di permanenza nel reattore.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srgbClr val="000000"/>
                </a:solidFill>
                <a:effectLst/>
                <a:uLnTx/>
                <a:uFillTx/>
                <a:latin typeface="Calibri" panose="020F0502020204030204"/>
                <a:ea typeface="+mn-ea"/>
                <a:cs typeface="Times New Roman" pitchFamily="18" charset="0"/>
              </a:rPr>
              <a:t>In un sistema batch, è come se la reazione fosse al tempo zero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272301" y="1053210"/>
            <a:ext cx="8893175" cy="2031325"/>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densità dell’effluente in un reattore continuo è 1500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fruttosio nell’effluente è 0,5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flusso volumetrico è 50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il flusso ponderale dell’effluente e del fruttosio.</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685378" y="305928"/>
            <a:ext cx="6034409" cy="954107"/>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p:sp>
        <p:nvSpPr>
          <p:cNvPr id="7" name="Rectangle 3">
            <a:extLst>
              <a:ext uri="{FF2B5EF4-FFF2-40B4-BE49-F238E27FC236}">
                <a16:creationId xmlns:a16="http://schemas.microsoft.com/office/drawing/2014/main" id="{7B28B669-489A-4E5A-82E0-762266D4DE43}"/>
              </a:ext>
            </a:extLst>
          </p:cNvPr>
          <p:cNvSpPr>
            <a:spLocks noChangeArrowheads="1"/>
          </p:cNvSpPr>
          <p:nvPr/>
        </p:nvSpPr>
        <p:spPr bwMode="auto">
          <a:xfrm>
            <a:off x="0" y="3201985"/>
            <a:ext cx="8893175" cy="1631216"/>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per l’intera massa liquida del reattore</a:t>
            </a:r>
            <a:endPar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volumetrico F = V/t	    V = volume di liquido, t = tempo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ponderale    m = F </a:t>
            </a: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r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r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densità del liquido (g/l)	 F </a:t>
            </a: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r =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l</a:t>
            </a:r>
            <a:r>
              <a:rPr kumimoji="0" lang="it-IT" sz="2000" b="1" i="0" u="none" strike="noStrike" kern="1200" cap="none" spc="0" normalizeH="0" baseline="0" noProof="0" dirty="0">
                <a:ln>
                  <a:noFill/>
                </a:ln>
                <a:solidFill>
                  <a:srgbClr val="FF0000"/>
                </a:solidFill>
                <a:effectLst/>
                <a:uLnTx/>
                <a:uFillTx/>
                <a:latin typeface="Symbol" pitchFamily="18" charset="2"/>
                <a:ea typeface="+mn-ea"/>
                <a:cs typeface="Times New Roman" pitchFamily="18" charset="0"/>
              </a:rPr>
              <a:t>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ore</a:t>
            </a:r>
            <a:r>
              <a:rPr kumimoji="0" lang="it-IT" sz="20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r>
              <a:rPr kumimoji="0" lang="it-IT" sz="2000" b="0"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g l</a:t>
            </a:r>
            <a:r>
              <a:rPr kumimoji="0" lang="it-IT" sz="20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 = g ore</a:t>
            </a:r>
            <a:r>
              <a:rPr kumimoji="0" lang="it-IT" sz="2000" b="1" i="0"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endParaRPr kumimoji="0" lang="it-IT" sz="2000" b="1" i="0" u="sng"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p:txBody>
      </p:sp>
      <p:sp>
        <p:nvSpPr>
          <p:cNvPr id="9" name="CasellaDiTesto 8">
            <a:extLst>
              <a:ext uri="{FF2B5EF4-FFF2-40B4-BE49-F238E27FC236}">
                <a16:creationId xmlns:a16="http://schemas.microsoft.com/office/drawing/2014/main" id="{610B8462-4F1F-4F87-BA45-AECB08F96D67}"/>
              </a:ext>
            </a:extLst>
          </p:cNvPr>
          <p:cNvSpPr txBox="1"/>
          <p:nvPr/>
        </p:nvSpPr>
        <p:spPr>
          <a:xfrm>
            <a:off x="2187430" y="5343125"/>
            <a:ext cx="4769140"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per un singolo componente in soluzione avente </a:t>
            </a:r>
            <a:endPar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C</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i</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 = concentrazione del componente nel liquido in g l</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 m</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i</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a:t>
            </a:r>
            <a:r>
              <a:rPr kumimoji="0" lang="it-IT" sz="1800" b="1" i="0" u="none" strike="noStrike" kern="1200" cap="none" spc="0" normalizeH="0" baseline="0" noProof="0" dirty="0" err="1">
                <a:ln>
                  <a:noFill/>
                </a:ln>
                <a:solidFill>
                  <a:srgbClr val="002060"/>
                </a:solidFill>
                <a:effectLst/>
                <a:uLnTx/>
                <a:uFillTx/>
                <a:latin typeface="Calibri" panose="020F0502020204030204"/>
                <a:ea typeface="+mn-ea"/>
                <a:cs typeface="Times New Roman" pitchFamily="18" charset="0"/>
              </a:rPr>
              <a:t>FC</a:t>
            </a:r>
            <a:r>
              <a:rPr kumimoji="0" lang="it-IT" sz="1800" b="1" i="0" u="none" strike="noStrike" kern="1200" cap="none" spc="0" normalizeH="0" baseline="-30000" noProof="0" dirty="0" err="1">
                <a:ln>
                  <a:noFill/>
                </a:ln>
                <a:solidFill>
                  <a:srgbClr val="002060"/>
                </a:solidFill>
                <a:effectLst/>
                <a:uLnTx/>
                <a:uFillTx/>
                <a:latin typeface="Calibri" panose="020F0502020204030204"/>
                <a:ea typeface="+mn-ea"/>
                <a:cs typeface="Times New Roman" pitchFamily="18" charset="0"/>
              </a:rPr>
              <a:t>i</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=l</a:t>
            </a:r>
            <a:r>
              <a:rPr kumimoji="0" lang="it-IT" sz="1800" b="1" i="0" u="none" strike="noStrike" kern="1200" cap="none" spc="0" normalizeH="0" baseline="0" noProof="0" dirty="0">
                <a:ln>
                  <a:noFill/>
                </a:ln>
                <a:solidFill>
                  <a:srgbClr val="002060"/>
                </a:solidFill>
                <a:effectLst/>
                <a:uLnTx/>
                <a:uFillTx/>
                <a:latin typeface="Symbol" pitchFamily="18" charset="2"/>
                <a:ea typeface="+mn-ea"/>
                <a:cs typeface="Times New Roman" pitchFamily="18" charset="0"/>
              </a:rPr>
              <a:t> </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ore</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r>
              <a:rPr kumimoji="0" lang="it-IT" sz="1800" b="0"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 </a:t>
            </a:r>
            <a:r>
              <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g l</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rPr>
              <a:t> = g ore</a:t>
            </a:r>
            <a:r>
              <a:rPr kumimoji="0" lang="it-IT" sz="1800" b="1" i="0" u="none" strike="noStrike" kern="1200" cap="none" spc="0" normalizeH="0" baseline="30000" noProof="0" dirty="0">
                <a:ln>
                  <a:noFill/>
                </a:ln>
                <a:solidFill>
                  <a:srgbClr val="002060"/>
                </a:solidFill>
                <a:effectLst/>
                <a:uLnTx/>
                <a:uFillTx/>
                <a:latin typeface="Calibri" panose="020F0502020204030204"/>
                <a:ea typeface="+mn-ea"/>
                <a:cs typeface="Times New Roman" pitchFamily="18" charset="0"/>
              </a:rPr>
              <a:t>-1</a:t>
            </a:r>
            <a:endPar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8020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045C80-046C-66D8-9D2F-0C8DF46712B6}"/>
              </a:ext>
            </a:extLst>
          </p:cNvPr>
          <p:cNvSpPr txBox="1"/>
          <p:nvPr/>
        </p:nvSpPr>
        <p:spPr>
          <a:xfrm>
            <a:off x="100668" y="172233"/>
            <a:ext cx="8690994" cy="424731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45.</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una reattore continuo si produce una tossina usando un substrato contenente glucosio come nutriente limitante  ed un ceppo di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bacillus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thuringiensis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tossina viene prodotta durante la fase stazionaria di crescita; il coefficiente di resa in prodotto in coltura batch  è 20 mg/g. La concentrazione di glucosio nella soluzione alimentata al reattore continuo è 20 g/l, le caratteristiche della cultura cellulare sono </a:t>
            </a:r>
            <a:r>
              <a:rPr kumimoji="0" lang="it-IT" sz="1800" b="0" i="1"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18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0,45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0,07 g/l, Y</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0,42 g/g.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la concentrazione di glucosio, biomassa e tossina nell’effluente allo stato stazionario per un volume di brodo di fermentazione di 100 litri e un flusso di alimentazione di 30 l/ora.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le produttività in biomassa e tossina. Calcolare la capacità produttiva del reattore.</a:t>
            </a:r>
            <a:r>
              <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p:txBody>
      </p:sp>
    </p:spTree>
    <p:extLst>
      <p:ext uri="{BB962C8B-B14F-4D97-AF65-F5344CB8AC3E}">
        <p14:creationId xmlns:p14="http://schemas.microsoft.com/office/powerpoint/2010/main" val="957030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B363C45-6CB0-4335-9E5C-1960B939B6E0}"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9859" name="Rectangle 3"/>
          <p:cNvSpPr>
            <a:spLocks noChangeArrowheads="1"/>
          </p:cNvSpPr>
          <p:nvPr/>
        </p:nvSpPr>
        <p:spPr bwMode="auto">
          <a:xfrm>
            <a:off x="280295" y="221199"/>
            <a:ext cx="8395393" cy="6415602"/>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Considerazioni sugli aspetti economici - industriali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16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45.</a:t>
            </a:r>
            <a:r>
              <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una reattore continuo si produce una tossina usando un substrato contenente glucosio come nutriente limitante  ed un ceppo di </a:t>
            </a:r>
            <a:r>
              <a:rPr kumimoji="0" lang="it-IT" sz="16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bacillus</a:t>
            </a:r>
            <a:r>
              <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6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thuringiensis</a:t>
            </a:r>
            <a:r>
              <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tossina viene prodotta durante la fase stazionaria di crescita;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600" b="0" i="1" u="none" strike="noStrike" kern="1200" cap="none" spc="0" normalizeH="0" baseline="-25000" noProof="0" dirty="0">
                <a:ln>
                  <a:noFill/>
                </a:ln>
                <a:solidFill>
                  <a:srgbClr val="000000"/>
                </a:solidFill>
                <a:effectLst/>
                <a:uLnTx/>
                <a:uFillTx/>
                <a:latin typeface="Calibri" panose="020F0502020204030204"/>
                <a:ea typeface="+mn-ea"/>
                <a:cs typeface="Times New Roman" pitchFamily="18" charset="0"/>
              </a:rPr>
              <a:t>PS</a:t>
            </a:r>
            <a:r>
              <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20 mg/g.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16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la concentrazione di glucosio, biomassa e tossina nell’effluente allo stato stazionario per un volume di brodo di fermentazione di 100 litri e un flusso di alimentazione di 30 l/ora. </a:t>
            </a: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25000" noProof="0" dirty="0">
                <a:ln>
                  <a:noFill/>
                </a:ln>
                <a:solidFill>
                  <a:srgbClr val="000000"/>
                </a:solidFill>
                <a:effectLst/>
                <a:uLnTx/>
                <a:uFillTx/>
                <a:latin typeface="Calibri" panose="020F0502020204030204"/>
                <a:ea typeface="+mn-ea"/>
                <a:cs typeface="Times New Roman" pitchFamily="18" charset="0"/>
              </a:rPr>
              <a:t>0</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20 g/l,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000" b="0" i="1"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0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0,45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0,07 g/l,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0,42 g/g.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 = 100 l, F = 30 l/ora    </a:t>
            </a:r>
            <a:r>
              <a:rPr kumimoji="0" lang="it-IT" sz="20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 = F/V = 0,3 ore</a:t>
            </a:r>
            <a:r>
              <a:rPr kumimoji="0" lang="it-IT" sz="2000" b="0" i="1" u="none" strike="noStrike" kern="1200" cap="none" spc="0" normalizeH="0" baseline="30000" noProof="0" dirty="0">
                <a:ln>
                  <a:noFill/>
                </a:ln>
                <a:solidFill>
                  <a:srgbClr val="FF0000"/>
                </a:solidFill>
                <a:effectLst/>
                <a:uLnTx/>
                <a:uFillTx/>
                <a:latin typeface="Calibri" panose="020F0502020204030204"/>
                <a:ea typeface="+mn-ea"/>
                <a:cs typeface="Times New Roman" pitchFamily="18" charset="0"/>
              </a:rPr>
              <a:t>-1</a:t>
            </a:r>
            <a:endParaRPr kumimoji="0" lang="it-IT" sz="20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K</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2000" b="0"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D) = 0,3*0,07/(0,45-0,3) = 0,14g/l</a:t>
            </a: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2000" b="0"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0</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000" b="0"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0,42 (20-0,14) = 8,34 g/l</a:t>
            </a: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Ps =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(Y</a:t>
            </a:r>
            <a:r>
              <a:rPr kumimoji="0" lang="it-IT" sz="20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PS</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/Y</a:t>
            </a:r>
            <a:r>
              <a:rPr kumimoji="0" lang="it-IT" sz="20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XS</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X</a:t>
            </a:r>
            <a:r>
              <a:rPr kumimoji="0" lang="it-IT" sz="20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S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a:t>
            </a:r>
            <a:r>
              <a:rPr kumimoji="0" lang="it-IT" sz="2000" b="0" i="0" u="none" strike="noStrike" kern="1200" cap="none" spc="0" normalizeH="0" baseline="-30000" noProof="0" dirty="0">
                <a:ln>
                  <a:noFill/>
                </a:ln>
                <a:solidFill>
                  <a:prstClr val="black"/>
                </a:solidFill>
                <a:effectLst/>
                <a:uLnTx/>
                <a:uFillTx/>
                <a:latin typeface="Calibri" panose="020F0502020204030204"/>
                <a:ea typeface="+mn-ea"/>
                <a:cs typeface="Times New Roman" pitchFamily="18" charset="0"/>
              </a:rPr>
              <a:t>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(0,02/0,42)*8,34 = 0,40 g/l</a:t>
            </a:r>
          </a:p>
        </p:txBody>
      </p:sp>
    </p:spTree>
    <p:extLst>
      <p:ext uri="{BB962C8B-B14F-4D97-AF65-F5344CB8AC3E}">
        <p14:creationId xmlns:p14="http://schemas.microsoft.com/office/powerpoint/2010/main" val="2695719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B363C45-6CB0-4335-9E5C-1960B939B6E0}"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89859" name="Rectangle 3"/>
              <p:cNvSpPr>
                <a:spLocks noChangeArrowheads="1"/>
              </p:cNvSpPr>
              <p:nvPr/>
            </p:nvSpPr>
            <p:spPr bwMode="auto">
              <a:xfrm>
                <a:off x="280295" y="666335"/>
                <a:ext cx="8395393" cy="5761642"/>
              </a:xfrm>
              <a:prstGeom prst="rect">
                <a:avLst/>
              </a:prstGeom>
              <a:noFill/>
              <a:ln w="9525">
                <a:noFill/>
                <a:miter lim="800000"/>
                <a:headEnd/>
                <a:tailEnd/>
              </a:ln>
              <a:effectLst/>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Considerazioni sugli aspetti economici - industriali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45.</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una reattore continuo si produce una tossina usando un substrato contenente glucosio come nutriente limitante  ed un ceppo di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bacillus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thuringiensis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tossina viene prodotta durante la fase stazionaria di crescita;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2000" b="0" i="1" u="none" strike="noStrike" kern="1200" cap="none" spc="0" normalizeH="0" baseline="-25000" noProof="0" dirty="0">
                    <a:ln>
                      <a:noFill/>
                    </a:ln>
                    <a:solidFill>
                      <a:srgbClr val="000000"/>
                    </a:solidFill>
                    <a:effectLst/>
                    <a:uLnTx/>
                    <a:uFillTx/>
                    <a:latin typeface="Calibri" panose="020F0502020204030204"/>
                    <a:ea typeface="+mn-ea"/>
                    <a:cs typeface="Times New Roman" pitchFamily="18" charset="0"/>
                  </a:rPr>
                  <a:t>PS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20 mg/g.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25000" noProof="0" dirty="0">
                    <a:ln>
                      <a:noFill/>
                    </a:ln>
                    <a:solidFill>
                      <a:srgbClr val="000000"/>
                    </a:solidFill>
                    <a:effectLst/>
                    <a:uLnTx/>
                    <a:uFillTx/>
                    <a:latin typeface="Calibri" panose="020F0502020204030204"/>
                    <a:ea typeface="+mn-ea"/>
                    <a:cs typeface="Times New Roman" pitchFamily="18" charset="0"/>
                  </a:rPr>
                  <a:t>0</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20 g/l,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err="1">
                    <a:ln>
                      <a:noFill/>
                    </a:ln>
                    <a:solidFill>
                      <a:srgbClr val="000000"/>
                    </a:solidFill>
                    <a:effectLst/>
                    <a:uLnTx/>
                    <a:uFillTx/>
                    <a:latin typeface="Symbol" pitchFamily="18" charset="2"/>
                    <a:ea typeface="+mn-ea"/>
                    <a:cs typeface="Times New Roman" pitchFamily="18" charset="0"/>
                  </a:rPr>
                  <a:t>m</a:t>
                </a:r>
                <a:r>
                  <a:rPr kumimoji="0" lang="it-IT" sz="2000" b="0"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max</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0,45 ore</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K</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0,07 g/l, Y</a:t>
                </a:r>
                <a:r>
                  <a:rPr kumimoji="0" lang="it-IT" sz="20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0,42 g/g.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V = 100 l, F = 30 l/ora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le produttività in biomassa e tossina.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2000" b="0" i="1" u="none" strike="noStrike" kern="1200" cap="none" spc="0" normalizeH="0" baseline="-25000" noProof="0" dirty="0" err="1">
                    <a:ln>
                      <a:noFill/>
                    </a:ln>
                    <a:solidFill>
                      <a:srgbClr val="000000"/>
                    </a:solidFill>
                    <a:effectLst/>
                    <a:uLnTx/>
                    <a:uFillTx/>
                    <a:latin typeface="Calibri" panose="020F0502020204030204"/>
                    <a:ea typeface="+mn-ea"/>
                    <a:cs typeface="Times New Roman" pitchFamily="18" charset="0"/>
                  </a:rPr>
                  <a:t>x</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FXs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30 l/ora* 8,34 g/l= 250,2 g/ora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Pr</a:t>
                </a:r>
                <a:r>
                  <a:rPr kumimoji="0" lang="it-IT" sz="2000" b="0" i="1" u="none" strike="noStrike" kern="1200" cap="none" spc="0" normalizeH="0" baseline="-25000" noProof="0" dirty="0" err="1">
                    <a:ln>
                      <a:noFill/>
                    </a:ln>
                    <a:solidFill>
                      <a:srgbClr val="000000"/>
                    </a:solidFill>
                    <a:effectLst/>
                    <a:uLnTx/>
                    <a:uFillTx/>
                    <a:latin typeface="Calibri" panose="020F0502020204030204"/>
                    <a:ea typeface="+mn-ea"/>
                    <a:cs typeface="Times New Roman" pitchFamily="18" charset="0"/>
                  </a:rPr>
                  <a:t>P</a:t>
                </a:r>
                <a:r>
                  <a:rPr kumimoji="0" lang="it-IT" sz="2000" b="0" i="1" u="none" strike="noStrike" kern="1200" cap="none" spc="0" normalizeH="0" baseline="-2500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FPs</a:t>
                </a: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30 l/ora* 0,40 g/l = 12 g/ora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la capacità produttiva del reattore.</a:t>
                </a: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Cp = </a:t>
                </a:r>
                <a14:m>
                  <m:oMath xmlns:m="http://schemas.openxmlformats.org/officeDocument/2006/math">
                    <m:f>
                      <m:f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𝐾𝑔</m:t>
                        </m:r>
                      </m:num>
                      <m:den>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p>
                            <m:r>
                              <a:rPr kumimoji="0" lang="it-IT"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den>
                    </m:f>
                  </m:oMath>
                </a14:m>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14:m>
                  <m:oMath xmlns:m="http://schemas.openxmlformats.org/officeDocument/2006/math">
                    <m:f>
                      <m:f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fPr>
                      <m:num>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0,012 </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𝑘𝑔</m:t>
                        </m:r>
                      </m:num>
                      <m:den>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h</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∗0,1</m:t>
                        </m:r>
                      </m:den>
                    </m:f>
                  </m:oMath>
                </a14:m>
                <a:r>
                  <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0,12</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f>
                      <m:fPr>
                        <m:ctrlP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𝐾𝑔</m:t>
                        </m:r>
                      </m:num>
                      <m:den>
                        <m: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p>
                            <m:r>
                              <a:rPr kumimoji="0" lang="it-IT"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den>
                    </m:f>
                  </m:oMath>
                </a14:m>
                <a:endParaRPr kumimoji="0" lang="it-IT" sz="2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mc:Choice>
        <mc:Fallback xmlns="">
          <p:sp>
            <p:nvSpPr>
              <p:cNvPr id="889859" name="Rectangle 3"/>
              <p:cNvSpPr>
                <a:spLocks noRot="1" noChangeAspect="1" noMove="1" noResize="1" noEditPoints="1" noAdjustHandles="1" noChangeArrowheads="1" noChangeShapeType="1" noTextEdit="1"/>
              </p:cNvSpPr>
              <p:nvPr/>
            </p:nvSpPr>
            <p:spPr bwMode="auto">
              <a:xfrm>
                <a:off x="280295" y="666335"/>
                <a:ext cx="8395393" cy="5761642"/>
              </a:xfrm>
              <a:prstGeom prst="rect">
                <a:avLst/>
              </a:prstGeom>
              <a:blipFill>
                <a:blip r:embed="rId3"/>
                <a:stretch>
                  <a:fillRect l="-799" t="-317" r="-726" b="-212"/>
                </a:stretch>
              </a:blipFill>
              <a:ln w="9525">
                <a:noFill/>
                <a:miter lim="800000"/>
                <a:headEnd/>
                <a:tailEnd/>
              </a:ln>
              <a:effectLst/>
            </p:spPr>
            <p:txBody>
              <a:bodyPr/>
              <a:lstStyle/>
              <a:p>
                <a:r>
                  <a:rPr lang="it-IT">
                    <a:noFill/>
                  </a:rPr>
                  <a:t> </a:t>
                </a:r>
              </a:p>
            </p:txBody>
          </p:sp>
        </mc:Fallback>
      </mc:AlternateContent>
    </p:spTree>
    <p:extLst>
      <p:ext uri="{BB962C8B-B14F-4D97-AF65-F5344CB8AC3E}">
        <p14:creationId xmlns:p14="http://schemas.microsoft.com/office/powerpoint/2010/main" val="3125777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43E5D6-01BB-4DA6-9C47-5AFF306A88F3}"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8051" name="Rectangle 3"/>
          <p:cNvSpPr>
            <a:spLocks noChangeArrowheads="1"/>
          </p:cNvSpPr>
          <p:nvPr/>
        </p:nvSpPr>
        <p:spPr bwMode="auto">
          <a:xfrm>
            <a:off x="0" y="306380"/>
            <a:ext cx="9144000" cy="5878532"/>
          </a:xfrm>
          <a:prstGeom prst="rect">
            <a:avLst/>
          </a:prstGeom>
          <a:noFill/>
          <a:ln w="9525">
            <a:noFill/>
            <a:miter lim="800000"/>
            <a:headEnd/>
            <a:tailEnd/>
          </a:ln>
          <a:effectLst/>
        </p:spPr>
        <p:txBody>
          <a:bodyPr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Determinazione del Coefficiente di resa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000" b="1"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Esempio di variazione del coefficiente di resa</a:t>
            </a:r>
            <a:endParaRPr kumimoji="0" lang="it-IT" sz="1800" b="0"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46</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esperimento che impiega un microrganismo anaerobico facoltativo (un ceppo di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bacillus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thuringiensis</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in un mezzo contenente glucosio come nutriente limitante, con una concentrazione in alimentazione di 3 g/l,  si ottengono risultati esposti in tabella.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Determinare l’effetto di D sulla resa in biomassa. Dare una plausibile spiegazione.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Dall’equazione, </a:t>
            </a: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a:t>
            </a:r>
            <a:r>
              <a:rPr kumimoji="0" lang="it-IT" sz="1800" b="1"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it-IT" sz="1800" b="1"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a:t>
            </a:r>
            <a:r>
              <a:rPr kumimoji="0" lang="it-IT" sz="1800" b="1"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(47), si ottiene </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it-IT" sz="1800" b="1"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X</a:t>
            </a:r>
            <a:r>
              <a:rPr kumimoji="0" lang="it-IT" sz="1800" b="1"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 </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1800" b="1"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30000" noProof="0" dirty="0" err="1">
                <a:ln>
                  <a:noFill/>
                </a:ln>
                <a:solidFill>
                  <a:srgbClr val="000000"/>
                </a:solidFill>
                <a:effectLst/>
                <a:uLnTx/>
                <a:uFillTx/>
                <a:latin typeface="Calibri" panose="020F0502020204030204"/>
                <a:ea typeface="+mn-ea"/>
                <a:cs typeface="Times New Roman" pitchFamily="18" charset="0"/>
              </a:rPr>
              <a:t>s</a:t>
            </a:r>
            <a:r>
              <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1"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Si osserva che la resa in biomassa diminuisce all’aumentare della concentrazione di glucosio in fase stazionaria. Il fenomeno potrebbe essere dovuto all’effetto </a:t>
            </a:r>
            <a:r>
              <a:rPr kumimoji="0" lang="it-IT" sz="1800" b="0" i="1"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Crabtree</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p>
        </p:txBody>
      </p:sp>
      <p:pic>
        <p:nvPicPr>
          <p:cNvPr id="898052" name="Picture 4"/>
          <p:cNvPicPr>
            <a:picLocks noChangeAspect="1" noChangeArrowheads="1"/>
          </p:cNvPicPr>
          <p:nvPr/>
        </p:nvPicPr>
        <p:blipFill>
          <a:blip r:embed="rId3" cstate="print"/>
          <a:srcRect/>
          <a:stretch>
            <a:fillRect/>
          </a:stretch>
        </p:blipFill>
        <p:spPr bwMode="auto">
          <a:xfrm>
            <a:off x="827088" y="3108370"/>
            <a:ext cx="7667625" cy="1560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8051">
                                            <p:txEl>
                                              <p:pRg st="17" end="17"/>
                                            </p:txEl>
                                          </p:spTgt>
                                        </p:tgtEl>
                                        <p:attrNameLst>
                                          <p:attrName>style.visibility</p:attrName>
                                        </p:attrNameLst>
                                      </p:cBhvr>
                                      <p:to>
                                        <p:strVal val="visible"/>
                                      </p:to>
                                    </p:set>
                                    <p:animEffect transition="in" filter="fade">
                                      <p:cBhvr>
                                        <p:cTn id="7" dur="500"/>
                                        <p:tgtEl>
                                          <p:spTgt spid="898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8675688" y="6400800"/>
            <a:ext cx="488950" cy="457200"/>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D9F768-1AF6-46E2-B75D-C12C1914DF5B}"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171" name="Rectangle 3"/>
          <p:cNvSpPr>
            <a:spLocks noChangeArrowheads="1"/>
          </p:cNvSpPr>
          <p:nvPr/>
        </p:nvSpPr>
        <p:spPr bwMode="auto">
          <a:xfrm>
            <a:off x="125412" y="1213244"/>
            <a:ext cx="8893175" cy="2031325"/>
          </a:xfrm>
          <a:prstGeom prst="rect">
            <a:avLst/>
          </a:prstGeom>
          <a:noFill/>
          <a:ln w="9525">
            <a:noFill/>
            <a:miter lim="800000"/>
            <a:headEnd/>
            <a:tailEnd/>
          </a:ln>
          <a:effec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Esercizio 22.</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La densità dell’effluente in un reattore continuo è 1500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La concentrazione di fruttosio nell’effluente è 0,5 g l</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Il flusso volumetrico è 50 l ore</a:t>
            </a:r>
            <a:r>
              <a:rPr kumimoji="0" lang="it-IT" sz="1800" b="0" i="1"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Calcolare il flusso ponderale dell’effluente e del fruttosio.</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p:txBody>
      </p:sp>
      <p:sp>
        <p:nvSpPr>
          <p:cNvPr id="775172" name="Text Box 4"/>
          <p:cNvSpPr txBox="1">
            <a:spLocks noChangeArrowheads="1"/>
          </p:cNvSpPr>
          <p:nvPr/>
        </p:nvSpPr>
        <p:spPr bwMode="auto">
          <a:xfrm>
            <a:off x="1619912" y="327773"/>
            <a:ext cx="6457950" cy="946150"/>
          </a:xfrm>
          <a:prstGeom prst="rect">
            <a:avLst/>
          </a:prstGeom>
          <a:noFill/>
          <a:ln w="9525">
            <a:noFill/>
            <a:miter lim="800000"/>
            <a:headEnd/>
            <a:tailEnd/>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Problematiche inerenti alla realizzazione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Calibri" panose="020F0502020204030204"/>
                <a:ea typeface="+mn-ea"/>
                <a:cs typeface="+mn-cs"/>
              </a:rPr>
              <a:t>di un impianto industriale</a:t>
            </a:r>
          </a:p>
        </p:txBody>
      </p:sp>
      <p:sp>
        <p:nvSpPr>
          <p:cNvPr id="2" name="CasellaDiTesto 1">
            <a:extLst>
              <a:ext uri="{FF2B5EF4-FFF2-40B4-BE49-F238E27FC236}">
                <a16:creationId xmlns:a16="http://schemas.microsoft.com/office/drawing/2014/main" id="{76941F07-35AC-492D-AFB1-8A1BAB2E2F9B}"/>
              </a:ext>
            </a:extLst>
          </p:cNvPr>
          <p:cNvSpPr txBox="1"/>
          <p:nvPr/>
        </p:nvSpPr>
        <p:spPr>
          <a:xfrm>
            <a:off x="343947" y="4092476"/>
            <a:ext cx="713903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ρ</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 1500 g/l                   [S] = 0,5 g/l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F = 50 l/ore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ponderale dell’effluente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 F*ρ = 50 l/ora * 1500 g/L = 75000 g/ora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flusso ponderale fruttosio Ci*F = </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0,5 g/L * 50 l/ore = 25 g/ora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953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04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10;&#10;Descrizione generata automaticamente">
            <a:extLst>
              <a:ext uri="{FF2B5EF4-FFF2-40B4-BE49-F238E27FC236}">
                <a16:creationId xmlns:a16="http://schemas.microsoft.com/office/drawing/2014/main" id="{0A20FC58-7A98-45B7-AFD0-DB49948D96C7}"/>
              </a:ext>
            </a:extLst>
          </p:cNvPr>
          <p:cNvPicPr>
            <a:picLocks noChangeAspect="1"/>
          </p:cNvPicPr>
          <p:nvPr/>
        </p:nvPicPr>
        <p:blipFill rotWithShape="1">
          <a:blip r:embed="rId2"/>
          <a:srcRect r="2" b="1030"/>
          <a:stretch/>
        </p:blipFill>
        <p:spPr>
          <a:xfrm>
            <a:off x="607963" y="643467"/>
            <a:ext cx="7928073" cy="5571066"/>
          </a:xfrm>
          <a:prstGeom prst="rect">
            <a:avLst/>
          </a:prstGeom>
        </p:spPr>
      </p:pic>
    </p:spTree>
    <p:extLst>
      <p:ext uri="{BB962C8B-B14F-4D97-AF65-F5344CB8AC3E}">
        <p14:creationId xmlns:p14="http://schemas.microsoft.com/office/powerpoint/2010/main" val="139133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8675688" y="6400800"/>
            <a:ext cx="301686" cy="369332"/>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fld id="{546D8ED3-491A-4052-B61C-86751E259D2F}" type="slidenum">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0" fontAlgn="auto" latinLnBrk="0" hangingPunct="0">
                <a:lnSpc>
                  <a:spcPct val="100000"/>
                </a:lnSpc>
                <a:spcBef>
                  <a:spcPts val="0"/>
                </a:spcBef>
                <a:spcAft>
                  <a:spcPts val="0"/>
                </a:spcAft>
                <a:buClrTx/>
                <a:buSzTx/>
                <a:buFontTx/>
                <a:buNone/>
                <a:tabLst/>
                <a:defRPr/>
              </a:pPr>
              <a:t>9</a:t>
            </a:fld>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86" name="Rectangle 3"/>
          <p:cNvSpPr>
            <a:spLocks noChangeArrowheads="1"/>
          </p:cNvSpPr>
          <p:nvPr/>
        </p:nvSpPr>
        <p:spPr bwMode="auto">
          <a:xfrm>
            <a:off x="0" y="-1181850"/>
            <a:ext cx="9144000" cy="8046818"/>
          </a:xfrm>
          <a:prstGeom prst="rect">
            <a:avLst/>
          </a:prstGeom>
          <a:noFill/>
          <a:ln w="9525">
            <a:noFill/>
            <a:miter lim="800000"/>
            <a:headEnd/>
            <a:tailEnd/>
          </a:ln>
        </p:spPr>
        <p:txBody>
          <a:bodyPr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Modello Matematico per Reattore Continuo a Volume Costante (</a:t>
            </a:r>
            <a:r>
              <a:rPr kumimoji="0" lang="it-IT" sz="2600" b="1" i="1" u="none" strike="noStrike" kern="1200" cap="none" spc="0" normalizeH="0" baseline="0" noProof="0" dirty="0" err="1">
                <a:ln>
                  <a:noFill/>
                </a:ln>
                <a:solidFill>
                  <a:srgbClr val="FF0000"/>
                </a:solidFill>
                <a:effectLst/>
                <a:uLnTx/>
                <a:uFillTx/>
                <a:latin typeface="Calibri" panose="020F0502020204030204"/>
                <a:ea typeface="+mn-ea"/>
                <a:cs typeface="Times New Roman" pitchFamily="18" charset="0"/>
              </a:rPr>
              <a:t>chemostat</a:t>
            </a:r>
            <a:r>
              <a:rPr kumimoji="0" lang="it-IT" sz="2600" b="1"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rPr>
              <a:t>)</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2600" b="0" i="1"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 un reattore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CONTINUO,</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le velocità nette di accumulo o di perdita di materia saranno</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dX</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X</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(42)</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dS</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(- 1/Y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(S</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(43)</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dP</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err="1">
                <a:ln>
                  <a:noFill/>
                </a:ln>
                <a:solidFill>
                  <a:srgbClr val="000000"/>
                </a:solidFill>
                <a:effectLst/>
                <a:uLnTx/>
                <a:uFillTx/>
                <a:latin typeface="Calibri" panose="020F0502020204030204"/>
                <a:ea typeface="+mn-ea"/>
                <a:cs typeface="Times New Roman" pitchFamily="18" charset="0"/>
              </a:rPr>
              <a:t>dt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(Y</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PS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Y</a:t>
            </a:r>
            <a:r>
              <a:rPr kumimoji="0" lang="en-GB"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XS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m</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m</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S/( K</a:t>
            </a:r>
            <a:r>
              <a:rPr kumimoji="0" lang="en-GB" sz="28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S</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r>
              <a:rPr kumimoji="0" lang="it-IT" sz="28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 </a:t>
            </a: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X   -  D P</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(44)</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 = 1/</a:t>
            </a:r>
            <a:r>
              <a:rPr kumimoji="0" lang="it-IT" sz="2000" b="1" i="0" u="none" strike="noStrike" kern="1200" cap="none" spc="0" normalizeH="0" baseline="0" noProof="0" dirty="0">
                <a:ln>
                  <a:noFill/>
                </a:ln>
                <a:solidFill>
                  <a:srgbClr val="000000"/>
                </a:solidFill>
                <a:effectLst/>
                <a:uLnTx/>
                <a:uFillTx/>
                <a:latin typeface="Symbol" pitchFamily="18" charset="2"/>
                <a:ea typeface="+mn-ea"/>
                <a:cs typeface="Times New Roman" pitchFamily="18" charset="0"/>
              </a:rPr>
              <a:t>t = </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F/V, S</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concentrazione del substrato in alimentazione.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D X = 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uscente di cellule</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P = 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uscente di prodotto di fermentazione</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S</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entrante di substrato</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 S </a:t>
            </a:r>
            <a:r>
              <a:rPr kumimoji="0" lang="it-IT"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g l</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ore</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-1</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flusso uscente di substrato. </a:t>
            </a:r>
          </a:p>
          <a:p>
            <a:pPr marL="0" marR="0" lvl="0" indent="0" algn="just" defTabSz="457200" rtl="0" eaLnBrk="0" fontAlgn="auto" latinLnBrk="0" hangingPunct="0">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Il flusso entrante netto è dato dal prodotto di D per la concentrazione di reagente convertito (S</a:t>
            </a:r>
            <a:r>
              <a:rPr kumimoji="0" lang="it-IT" sz="20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0</a:t>
            </a:r>
            <a:r>
              <a:rPr kumimoji="0" lang="it-IT"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S).</a:t>
            </a:r>
          </a:p>
        </p:txBody>
      </p:sp>
    </p:spTree>
    <p:extLst>
      <p:ext uri="{BB962C8B-B14F-4D97-AF65-F5344CB8AC3E}">
        <p14:creationId xmlns:p14="http://schemas.microsoft.com/office/powerpoint/2010/main" val="47326461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7676</Words>
  <Application>Microsoft Office PowerPoint</Application>
  <PresentationFormat>Presentazione su schermo (4:3)</PresentationFormat>
  <Paragraphs>1096</Paragraphs>
  <Slides>63</Slides>
  <Notes>52</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63</vt:i4>
      </vt:variant>
    </vt:vector>
  </HeadingPairs>
  <TitlesOfParts>
    <vt:vector size="74" baseType="lpstr">
      <vt:lpstr>Aptos</vt:lpstr>
      <vt:lpstr>Aptos Display</vt:lpstr>
      <vt:lpstr>Arial</vt:lpstr>
      <vt:lpstr>Calibri</vt:lpstr>
      <vt:lpstr>Calibri Light</vt:lpstr>
      <vt:lpstr>Cambria Math</vt:lpstr>
      <vt:lpstr>Symbol</vt:lpstr>
      <vt:lpstr>Times New Roman</vt:lpstr>
      <vt:lpstr>Tema di Office</vt:lpstr>
      <vt:lpstr>1_Tema di Office</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Tabasso</dc:creator>
  <cp:lastModifiedBy>Silvia Tabasso</cp:lastModifiedBy>
  <cp:revision>29</cp:revision>
  <dcterms:created xsi:type="dcterms:W3CDTF">2024-11-20T09:28:26Z</dcterms:created>
  <dcterms:modified xsi:type="dcterms:W3CDTF">2024-11-26T14:33:54Z</dcterms:modified>
</cp:coreProperties>
</file>